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1.xml" ContentType="application/vnd.openxmlformats-officedocument.presentationml.comments+xml"/>
  <Override PartName="/ppt/notesSlides/notesSlide33.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0" r:id="rId1"/>
  </p:sldMasterIdLst>
  <p:notesMasterIdLst>
    <p:notesMasterId r:id="rId48"/>
  </p:notesMasterIdLst>
  <p:sldIdLst>
    <p:sldId id="324" r:id="rId2"/>
    <p:sldId id="386" r:id="rId3"/>
    <p:sldId id="273" r:id="rId4"/>
    <p:sldId id="409" r:id="rId5"/>
    <p:sldId id="410" r:id="rId6"/>
    <p:sldId id="411" r:id="rId7"/>
    <p:sldId id="412" r:id="rId8"/>
    <p:sldId id="413" r:id="rId9"/>
    <p:sldId id="414" r:id="rId10"/>
    <p:sldId id="415" r:id="rId11"/>
    <p:sldId id="416" r:id="rId12"/>
    <p:sldId id="417" r:id="rId13"/>
    <p:sldId id="374" r:id="rId14"/>
    <p:sldId id="376" r:id="rId15"/>
    <p:sldId id="377" r:id="rId16"/>
    <p:sldId id="378" r:id="rId17"/>
    <p:sldId id="379" r:id="rId18"/>
    <p:sldId id="380" r:id="rId19"/>
    <p:sldId id="381" r:id="rId20"/>
    <p:sldId id="382" r:id="rId21"/>
    <p:sldId id="383" r:id="rId22"/>
    <p:sldId id="384" r:id="rId23"/>
    <p:sldId id="387" r:id="rId24"/>
    <p:sldId id="388" r:id="rId25"/>
    <p:sldId id="389" r:id="rId26"/>
    <p:sldId id="390" r:id="rId27"/>
    <p:sldId id="391" r:id="rId28"/>
    <p:sldId id="392" r:id="rId29"/>
    <p:sldId id="393" r:id="rId30"/>
    <p:sldId id="394" r:id="rId31"/>
    <p:sldId id="395" r:id="rId32"/>
    <p:sldId id="396" r:id="rId33"/>
    <p:sldId id="397" r:id="rId34"/>
    <p:sldId id="398" r:id="rId35"/>
    <p:sldId id="399" r:id="rId36"/>
    <p:sldId id="400" r:id="rId37"/>
    <p:sldId id="401" r:id="rId38"/>
    <p:sldId id="402" r:id="rId39"/>
    <p:sldId id="403" r:id="rId40"/>
    <p:sldId id="404" r:id="rId41"/>
    <p:sldId id="405" r:id="rId42"/>
    <p:sldId id="406" r:id="rId43"/>
    <p:sldId id="407" r:id="rId44"/>
    <p:sldId id="385" r:id="rId45"/>
    <p:sldId id="373" r:id="rId46"/>
    <p:sldId id="408"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on L Winberg" initials="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715"/>
    <a:srgbClr val="000000"/>
    <a:srgbClr val="F1EF91"/>
    <a:srgbClr val="1D8757"/>
    <a:srgbClr val="D9FFD9"/>
    <a:srgbClr val="CCFFFF"/>
    <a:srgbClr val="CCCCFF"/>
    <a:srgbClr val="EF5525"/>
    <a:srgbClr val="FFCC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87" autoAdjust="0"/>
  </p:normalViewPr>
  <p:slideViewPr>
    <p:cSldViewPr snapToGrid="0">
      <p:cViewPr varScale="1">
        <p:scale>
          <a:sx n="84" d="100"/>
          <a:sy n="84" d="100"/>
        </p:scale>
        <p:origin x="1434" y="78"/>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3-20T21:11:29.562" idx="1">
    <p:pos x="5119" y="3655"/>
    <p:text>This has been copied to lecture 4, but this can be reiterated here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03-20T21:38:19.484" idx="2">
    <p:pos x="4061" y="407"/>
    <p:text>Covered in lecture 4, some aspects could be repeated here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7-03-20T21:53:30.140" idx="3">
    <p:pos x="3683" y="1805"/>
    <p:text>Have mentioned the first point in lect 4
But the other two points haven't been mentioned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FDD358B-CB72-4DC3-963D-419E7F3611EC}" type="datetimeFigureOut">
              <a:rPr lang="en-US"/>
              <a:pPr>
                <a:defRPr/>
              </a:pPr>
              <a:t>5/7/2018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3ECA88EB-5F3C-4411-A6A6-A4F1C3F1DE20}" type="slidenum">
              <a:rPr lang="en-US"/>
              <a:pPr>
                <a:defRPr/>
              </a:pPr>
              <a:t>‹#›</a:t>
            </a:fld>
            <a:endParaRPr lang="en-US"/>
          </a:p>
        </p:txBody>
      </p:sp>
    </p:spTree>
    <p:extLst>
      <p:ext uri="{BB962C8B-B14F-4D97-AF65-F5344CB8AC3E}">
        <p14:creationId xmlns:p14="http://schemas.microsoft.com/office/powerpoint/2010/main" val="11834973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603F1F3-291F-4E11-8767-9B3253EC5006}" type="slidenum">
              <a:rPr lang="en-US" smtClean="0"/>
              <a:pPr/>
              <a:t>1</a:t>
            </a:fld>
            <a:endParaRPr lang="en-US" smtClean="0"/>
          </a:p>
        </p:txBody>
      </p:sp>
    </p:spTree>
    <p:extLst>
      <p:ext uri="{BB962C8B-B14F-4D97-AF65-F5344CB8AC3E}">
        <p14:creationId xmlns:p14="http://schemas.microsoft.com/office/powerpoint/2010/main" val="2215491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13402B7-32C9-4785-8BBE-047F83971820}" type="slidenum">
              <a:rPr lang="en-US" smtClean="0"/>
              <a:pPr/>
              <a:t>12</a:t>
            </a:fld>
            <a:endParaRPr lang="en-US" smtClean="0"/>
          </a:p>
        </p:txBody>
      </p:sp>
    </p:spTree>
    <p:extLst>
      <p:ext uri="{BB962C8B-B14F-4D97-AF65-F5344CB8AC3E}">
        <p14:creationId xmlns:p14="http://schemas.microsoft.com/office/powerpoint/2010/main" val="2376423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2BB12A8-DC5A-4189-A8F4-D928D443D88C}" type="slidenum">
              <a:rPr lang="en-US" smtClean="0"/>
              <a:pPr/>
              <a:t>13</a:t>
            </a:fld>
            <a:endParaRPr lang="en-US" smtClean="0"/>
          </a:p>
        </p:txBody>
      </p:sp>
    </p:spTree>
    <p:extLst>
      <p:ext uri="{BB962C8B-B14F-4D97-AF65-F5344CB8AC3E}">
        <p14:creationId xmlns:p14="http://schemas.microsoft.com/office/powerpoint/2010/main" val="1443660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6C7D737-05DE-4366-BEC3-EB127F91C4F7}" type="slidenum">
              <a:rPr lang="en-US" smtClean="0"/>
              <a:pPr/>
              <a:t>14</a:t>
            </a:fld>
            <a:endParaRPr lang="en-US" smtClean="0"/>
          </a:p>
        </p:txBody>
      </p:sp>
    </p:spTree>
    <p:extLst>
      <p:ext uri="{BB962C8B-B14F-4D97-AF65-F5344CB8AC3E}">
        <p14:creationId xmlns:p14="http://schemas.microsoft.com/office/powerpoint/2010/main" val="2157409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3BEC86-D044-4C50-8476-D9DDBB78A60B}" type="slidenum">
              <a:rPr lang="en-US" smtClean="0"/>
              <a:pPr/>
              <a:t>15</a:t>
            </a:fld>
            <a:endParaRPr lang="en-US" smtClean="0"/>
          </a:p>
        </p:txBody>
      </p:sp>
    </p:spTree>
    <p:extLst>
      <p:ext uri="{BB962C8B-B14F-4D97-AF65-F5344CB8AC3E}">
        <p14:creationId xmlns:p14="http://schemas.microsoft.com/office/powerpoint/2010/main" val="2049397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1EEBC26-F226-4684-A6F2-5C14F8E53BE0}" type="slidenum">
              <a:rPr lang="en-US" smtClean="0"/>
              <a:pPr/>
              <a:t>16</a:t>
            </a:fld>
            <a:endParaRPr lang="en-US" smtClean="0"/>
          </a:p>
        </p:txBody>
      </p:sp>
    </p:spTree>
    <p:extLst>
      <p:ext uri="{BB962C8B-B14F-4D97-AF65-F5344CB8AC3E}">
        <p14:creationId xmlns:p14="http://schemas.microsoft.com/office/powerpoint/2010/main" val="830484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2424D32-FECB-4C38-9D0B-2248FB934D2C}" type="slidenum">
              <a:rPr lang="en-US" smtClean="0"/>
              <a:pPr/>
              <a:t>17</a:t>
            </a:fld>
            <a:endParaRPr lang="en-US" smtClean="0"/>
          </a:p>
        </p:txBody>
      </p:sp>
    </p:spTree>
    <p:extLst>
      <p:ext uri="{BB962C8B-B14F-4D97-AF65-F5344CB8AC3E}">
        <p14:creationId xmlns:p14="http://schemas.microsoft.com/office/powerpoint/2010/main" val="409894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D0A711-A746-4B4A-8158-0DDE30140529}" type="slidenum">
              <a:rPr lang="en-US" smtClean="0"/>
              <a:pPr/>
              <a:t>18</a:t>
            </a:fld>
            <a:endParaRPr lang="en-US" smtClean="0"/>
          </a:p>
        </p:txBody>
      </p:sp>
    </p:spTree>
    <p:extLst>
      <p:ext uri="{BB962C8B-B14F-4D97-AF65-F5344CB8AC3E}">
        <p14:creationId xmlns:p14="http://schemas.microsoft.com/office/powerpoint/2010/main" val="2112088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C07BE5-6CD5-4F09-B113-41BCD30185AC}" type="slidenum">
              <a:rPr lang="en-US" smtClean="0"/>
              <a:pPr/>
              <a:t>19</a:t>
            </a:fld>
            <a:endParaRPr lang="en-US" smtClean="0"/>
          </a:p>
        </p:txBody>
      </p:sp>
    </p:spTree>
    <p:extLst>
      <p:ext uri="{BB962C8B-B14F-4D97-AF65-F5344CB8AC3E}">
        <p14:creationId xmlns:p14="http://schemas.microsoft.com/office/powerpoint/2010/main" val="1581459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75A4907-518D-41FB-A49F-222486247A06}" type="slidenum">
              <a:rPr lang="en-US" smtClean="0"/>
              <a:pPr/>
              <a:t>20</a:t>
            </a:fld>
            <a:endParaRPr lang="en-US" smtClean="0"/>
          </a:p>
        </p:txBody>
      </p:sp>
    </p:spTree>
    <p:extLst>
      <p:ext uri="{BB962C8B-B14F-4D97-AF65-F5344CB8AC3E}">
        <p14:creationId xmlns:p14="http://schemas.microsoft.com/office/powerpoint/2010/main" val="971182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6F9A8B7-0D69-4851-8AB0-9A57E54B023E}" type="slidenum">
              <a:rPr lang="en-US" smtClean="0"/>
              <a:pPr/>
              <a:t>21</a:t>
            </a:fld>
            <a:endParaRPr lang="en-US" smtClean="0"/>
          </a:p>
        </p:txBody>
      </p:sp>
    </p:spTree>
    <p:extLst>
      <p:ext uri="{BB962C8B-B14F-4D97-AF65-F5344CB8AC3E}">
        <p14:creationId xmlns:p14="http://schemas.microsoft.com/office/powerpoint/2010/main" val="3316000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304AC9-4742-47D8-B042-864A95CBE9A4}" type="slidenum">
              <a:rPr lang="en-US" smtClean="0"/>
              <a:pPr/>
              <a:t>3</a:t>
            </a:fld>
            <a:endParaRPr lang="en-US" smtClean="0"/>
          </a:p>
        </p:txBody>
      </p:sp>
    </p:spTree>
    <p:extLst>
      <p:ext uri="{BB962C8B-B14F-4D97-AF65-F5344CB8AC3E}">
        <p14:creationId xmlns:p14="http://schemas.microsoft.com/office/powerpoint/2010/main" val="3444665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DF8375-1B83-494D-9513-F3D9727BE8CB}" type="slidenum">
              <a:rPr lang="en-US" smtClean="0"/>
              <a:pPr/>
              <a:t>22</a:t>
            </a:fld>
            <a:endParaRPr lang="en-US" smtClean="0"/>
          </a:p>
        </p:txBody>
      </p:sp>
    </p:spTree>
    <p:extLst>
      <p:ext uri="{BB962C8B-B14F-4D97-AF65-F5344CB8AC3E}">
        <p14:creationId xmlns:p14="http://schemas.microsoft.com/office/powerpoint/2010/main" val="2767195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ADE017F-ECF9-4009-91A6-604CF1A45E42}" type="slidenum">
              <a:rPr lang="en-US" smtClean="0"/>
              <a:pPr/>
              <a:t>23</a:t>
            </a:fld>
            <a:endParaRPr lang="en-US" smtClean="0"/>
          </a:p>
        </p:txBody>
      </p:sp>
    </p:spTree>
    <p:extLst>
      <p:ext uri="{BB962C8B-B14F-4D97-AF65-F5344CB8AC3E}">
        <p14:creationId xmlns:p14="http://schemas.microsoft.com/office/powerpoint/2010/main" val="942376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FDA6D5-D4F5-4BEB-93F2-D966386ED6FA}" type="slidenum">
              <a:rPr lang="en-US" smtClean="0"/>
              <a:pPr/>
              <a:t>24</a:t>
            </a:fld>
            <a:endParaRPr lang="en-US" smtClean="0"/>
          </a:p>
        </p:txBody>
      </p:sp>
    </p:spTree>
    <p:extLst>
      <p:ext uri="{BB962C8B-B14F-4D97-AF65-F5344CB8AC3E}">
        <p14:creationId xmlns:p14="http://schemas.microsoft.com/office/powerpoint/2010/main" val="1800242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F37EF50-DEB7-41CC-9BFF-808EB3B47050}" type="slidenum">
              <a:rPr lang="en-US" smtClean="0"/>
              <a:pPr/>
              <a:t>25</a:t>
            </a:fld>
            <a:endParaRPr lang="en-US" smtClean="0"/>
          </a:p>
        </p:txBody>
      </p:sp>
    </p:spTree>
    <p:extLst>
      <p:ext uri="{BB962C8B-B14F-4D97-AF65-F5344CB8AC3E}">
        <p14:creationId xmlns:p14="http://schemas.microsoft.com/office/powerpoint/2010/main" val="279648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A4F7D9E-A9E3-42B6-A001-6A4358F0AC56}" type="slidenum">
              <a:rPr lang="en-US" smtClean="0"/>
              <a:pPr/>
              <a:t>26</a:t>
            </a:fld>
            <a:endParaRPr lang="en-US" smtClean="0"/>
          </a:p>
        </p:txBody>
      </p:sp>
    </p:spTree>
    <p:extLst>
      <p:ext uri="{BB962C8B-B14F-4D97-AF65-F5344CB8AC3E}">
        <p14:creationId xmlns:p14="http://schemas.microsoft.com/office/powerpoint/2010/main" val="4091050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02B376F-9BA9-456E-8DA6-2C868EC87413}" type="slidenum">
              <a:rPr lang="en-US" smtClean="0"/>
              <a:pPr/>
              <a:t>27</a:t>
            </a:fld>
            <a:endParaRPr lang="en-US" smtClean="0"/>
          </a:p>
        </p:txBody>
      </p:sp>
    </p:spTree>
    <p:extLst>
      <p:ext uri="{BB962C8B-B14F-4D97-AF65-F5344CB8AC3E}">
        <p14:creationId xmlns:p14="http://schemas.microsoft.com/office/powerpoint/2010/main" val="2698219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F6DDC12-947B-4FA5-80DD-7020F5D5C0C2}" type="slidenum">
              <a:rPr lang="en-US" smtClean="0"/>
              <a:pPr/>
              <a:t>28</a:t>
            </a:fld>
            <a:endParaRPr lang="en-US" smtClean="0"/>
          </a:p>
        </p:txBody>
      </p:sp>
    </p:spTree>
    <p:extLst>
      <p:ext uri="{BB962C8B-B14F-4D97-AF65-F5344CB8AC3E}">
        <p14:creationId xmlns:p14="http://schemas.microsoft.com/office/powerpoint/2010/main" val="3253487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99C072B-6031-4637-83D0-43A904102F7E}" type="slidenum">
              <a:rPr lang="en-US" smtClean="0"/>
              <a:pPr/>
              <a:t>29</a:t>
            </a:fld>
            <a:endParaRPr lang="en-US" smtClean="0"/>
          </a:p>
        </p:txBody>
      </p:sp>
    </p:spTree>
    <p:extLst>
      <p:ext uri="{BB962C8B-B14F-4D97-AF65-F5344CB8AC3E}">
        <p14:creationId xmlns:p14="http://schemas.microsoft.com/office/powerpoint/2010/main" val="4110512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6A9CAD-D4F6-466E-9AF2-21F4F5E142C6}" type="slidenum">
              <a:rPr lang="en-US" smtClean="0"/>
              <a:pPr/>
              <a:t>30</a:t>
            </a:fld>
            <a:endParaRPr lang="en-US" smtClean="0"/>
          </a:p>
        </p:txBody>
      </p:sp>
    </p:spTree>
    <p:extLst>
      <p:ext uri="{BB962C8B-B14F-4D97-AF65-F5344CB8AC3E}">
        <p14:creationId xmlns:p14="http://schemas.microsoft.com/office/powerpoint/2010/main" val="1945583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3399B6-E106-487A-9170-1A1D9FB93628}" type="slidenum">
              <a:rPr lang="en-US" smtClean="0"/>
              <a:pPr/>
              <a:t>33</a:t>
            </a:fld>
            <a:endParaRPr lang="en-US" smtClean="0"/>
          </a:p>
        </p:txBody>
      </p:sp>
    </p:spTree>
    <p:extLst>
      <p:ext uri="{BB962C8B-B14F-4D97-AF65-F5344CB8AC3E}">
        <p14:creationId xmlns:p14="http://schemas.microsoft.com/office/powerpoint/2010/main" val="4247541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E58C071-871B-4DD2-B513-A39E04606ECF}" type="slidenum">
              <a:rPr lang="en-US" smtClean="0"/>
              <a:pPr/>
              <a:t>4</a:t>
            </a:fld>
            <a:endParaRPr lang="en-US" smtClean="0"/>
          </a:p>
        </p:txBody>
      </p:sp>
    </p:spTree>
    <p:extLst>
      <p:ext uri="{BB962C8B-B14F-4D97-AF65-F5344CB8AC3E}">
        <p14:creationId xmlns:p14="http://schemas.microsoft.com/office/powerpoint/2010/main" val="849764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32BA833-24F2-4CC4-9197-D33F6910B92F}" type="slidenum">
              <a:rPr lang="en-US" smtClean="0"/>
              <a:pPr/>
              <a:t>34</a:t>
            </a:fld>
            <a:endParaRPr lang="en-US" smtClean="0"/>
          </a:p>
        </p:txBody>
      </p:sp>
    </p:spTree>
    <p:extLst>
      <p:ext uri="{BB962C8B-B14F-4D97-AF65-F5344CB8AC3E}">
        <p14:creationId xmlns:p14="http://schemas.microsoft.com/office/powerpoint/2010/main" val="2567223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7681334-D2EF-43F8-B4D0-E7EFAADF7BE7}" type="slidenum">
              <a:rPr lang="en-US" smtClean="0"/>
              <a:pPr/>
              <a:t>35</a:t>
            </a:fld>
            <a:endParaRPr lang="en-US" smtClean="0"/>
          </a:p>
        </p:txBody>
      </p:sp>
    </p:spTree>
    <p:extLst>
      <p:ext uri="{BB962C8B-B14F-4D97-AF65-F5344CB8AC3E}">
        <p14:creationId xmlns:p14="http://schemas.microsoft.com/office/powerpoint/2010/main" val="4234503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659B2D-598B-4074-9A0F-9C006AF37728}" type="slidenum">
              <a:rPr lang="en-US" smtClean="0"/>
              <a:pPr/>
              <a:t>36</a:t>
            </a:fld>
            <a:endParaRPr lang="en-US" smtClean="0"/>
          </a:p>
        </p:txBody>
      </p:sp>
    </p:spTree>
    <p:extLst>
      <p:ext uri="{BB962C8B-B14F-4D97-AF65-F5344CB8AC3E}">
        <p14:creationId xmlns:p14="http://schemas.microsoft.com/office/powerpoint/2010/main" val="3543627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956D998-B0FE-4008-9A23-0945694CBD31}" type="slidenum">
              <a:rPr lang="en-US" smtClean="0"/>
              <a:pPr/>
              <a:t>37</a:t>
            </a:fld>
            <a:endParaRPr lang="en-US" smtClean="0"/>
          </a:p>
        </p:txBody>
      </p:sp>
    </p:spTree>
    <p:extLst>
      <p:ext uri="{BB962C8B-B14F-4D97-AF65-F5344CB8AC3E}">
        <p14:creationId xmlns:p14="http://schemas.microsoft.com/office/powerpoint/2010/main" val="2062759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84C392C-9CB5-4DD3-AA42-4E277A3810E7}" type="slidenum">
              <a:rPr lang="en-US" smtClean="0"/>
              <a:pPr/>
              <a:t>43</a:t>
            </a:fld>
            <a:endParaRPr lang="en-US" smtClean="0"/>
          </a:p>
        </p:txBody>
      </p:sp>
    </p:spTree>
    <p:extLst>
      <p:ext uri="{BB962C8B-B14F-4D97-AF65-F5344CB8AC3E}">
        <p14:creationId xmlns:p14="http://schemas.microsoft.com/office/powerpoint/2010/main" val="2160451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1E0A14-EA24-41EC-B600-401D6945DF65}" type="slidenum">
              <a:rPr lang="en-US" smtClean="0"/>
              <a:pPr/>
              <a:t>44</a:t>
            </a:fld>
            <a:endParaRPr lang="en-US" smtClean="0"/>
          </a:p>
        </p:txBody>
      </p:sp>
    </p:spTree>
    <p:extLst>
      <p:ext uri="{BB962C8B-B14F-4D97-AF65-F5344CB8AC3E}">
        <p14:creationId xmlns:p14="http://schemas.microsoft.com/office/powerpoint/2010/main" val="81056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1AB685-F020-4CFC-9C93-569B2D0E53F2}" type="slidenum">
              <a:rPr lang="en-US" smtClean="0"/>
              <a:pPr/>
              <a:t>5</a:t>
            </a:fld>
            <a:endParaRPr lang="en-US" smtClean="0"/>
          </a:p>
        </p:txBody>
      </p:sp>
    </p:spTree>
    <p:extLst>
      <p:ext uri="{BB962C8B-B14F-4D97-AF65-F5344CB8AC3E}">
        <p14:creationId xmlns:p14="http://schemas.microsoft.com/office/powerpoint/2010/main" val="407128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1AB685-F020-4CFC-9C93-569B2D0E53F2}" type="slidenum">
              <a:rPr lang="en-US" smtClean="0"/>
              <a:pPr/>
              <a:t>6</a:t>
            </a:fld>
            <a:endParaRPr lang="en-US" smtClean="0"/>
          </a:p>
        </p:txBody>
      </p:sp>
    </p:spTree>
    <p:extLst>
      <p:ext uri="{BB962C8B-B14F-4D97-AF65-F5344CB8AC3E}">
        <p14:creationId xmlns:p14="http://schemas.microsoft.com/office/powerpoint/2010/main" val="1131019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1AB685-F020-4CFC-9C93-569B2D0E53F2}" type="slidenum">
              <a:rPr lang="en-US" smtClean="0"/>
              <a:pPr/>
              <a:t>7</a:t>
            </a:fld>
            <a:endParaRPr lang="en-US" smtClean="0"/>
          </a:p>
        </p:txBody>
      </p:sp>
    </p:spTree>
    <p:extLst>
      <p:ext uri="{BB962C8B-B14F-4D97-AF65-F5344CB8AC3E}">
        <p14:creationId xmlns:p14="http://schemas.microsoft.com/office/powerpoint/2010/main" val="3260847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58DDA0-CECA-438F-8DCE-79559FEE663E}" type="slidenum">
              <a:rPr lang="en-US" smtClean="0"/>
              <a:pPr/>
              <a:t>8</a:t>
            </a:fld>
            <a:endParaRPr lang="en-US" smtClean="0"/>
          </a:p>
        </p:txBody>
      </p:sp>
    </p:spTree>
    <p:extLst>
      <p:ext uri="{BB962C8B-B14F-4D97-AF65-F5344CB8AC3E}">
        <p14:creationId xmlns:p14="http://schemas.microsoft.com/office/powerpoint/2010/main" val="1989708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03A782A-D36E-4120-AECD-3210C923ED14}" type="slidenum">
              <a:rPr lang="en-US" smtClean="0"/>
              <a:pPr/>
              <a:t>9</a:t>
            </a:fld>
            <a:endParaRPr lang="en-US" smtClean="0"/>
          </a:p>
        </p:txBody>
      </p:sp>
    </p:spTree>
    <p:extLst>
      <p:ext uri="{BB962C8B-B14F-4D97-AF65-F5344CB8AC3E}">
        <p14:creationId xmlns:p14="http://schemas.microsoft.com/office/powerpoint/2010/main" val="485962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E144975-06A5-44A8-8840-758804718E24}" type="slidenum">
              <a:rPr lang="en-US" smtClean="0"/>
              <a:pPr/>
              <a:t>11</a:t>
            </a:fld>
            <a:endParaRPr lang="en-US" smtClean="0"/>
          </a:p>
        </p:txBody>
      </p:sp>
    </p:spTree>
    <p:extLst>
      <p:ext uri="{BB962C8B-B14F-4D97-AF65-F5344CB8AC3E}">
        <p14:creationId xmlns:p14="http://schemas.microsoft.com/office/powerpoint/2010/main" val="384969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0529AB9A-7850-4880-A76D-37B32C5E6F6F}"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6E0D14F7-EDF6-4127-9DC5-B2776B716DF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F53E917F-C34F-4F0F-91C2-495404DCD3E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345C5E4-0278-4C55-BC9D-6C48D06AC5D3}"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F2360262-9498-4225-8FD0-432D1219FD8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DCFAB4F1-A23A-4FA9-B38B-B6A64091E21F}"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23CE405E-1B9C-4DA4-AE6E-4DF4D1DD001A}"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711C7248-299F-4401-8857-16193E5CC2F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810C8972-E938-4B53-B57A-6D3B65BCF17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7016352C-028D-47B4-AC31-37933DE57009}"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89840DC8-B084-4C6D-888D-E2911EA968E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p:txStyles>
    <p:titleStyle>
      <a:lvl1pPr algn="l" defTabSz="914400" rtl="0" eaLnBrk="1" latinLnBrk="0" hangingPunct="1">
        <a:spcBef>
          <a:spcPct val="0"/>
        </a:spcBef>
        <a:buNone/>
        <a:defRPr sz="4000" b="1" kern="1200">
          <a:ln>
            <a:solidFill>
              <a:sysClr val="windowText" lastClr="000000"/>
            </a:solidFill>
          </a:ln>
          <a:solidFill>
            <a:srgbClr val="1D8757"/>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creativecommons.org/licenses/by-sa/4.0/" TargetMode="Externa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3.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tamu.edu/help/power/powerlearn/html/ScalarOptnw/tsld036.htm"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_xH5POea0Jc" TargetMode="External"/><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cse.wustl.edu/~jain/cse567-08/ftp/fpga.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c.tamu.edu/help/power/powerlearn/html/ScalarOptnw/tsld036.htm" TargetMode="External"/><Relationship Id="rId2" Type="http://schemas.openxmlformats.org/officeDocument/2006/relationships/hyperlink" Target="http://www.cse.wustl.edu/~jain/cse567-08/ftp/fpga.pdf" TargetMode="External"/><Relationship Id="rId1" Type="http://schemas.openxmlformats.org/officeDocument/2006/relationships/slideLayout" Target="../slideLayouts/slideLayout6.xml"/><Relationship Id="rId4" Type="http://schemas.openxmlformats.org/officeDocument/2006/relationships/hyperlink" Target="https://www.youtube.com/watch?v=_xH5POea0Jc"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openclipart.or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researcher.ibm.com/researcher/view_page.php?id=2159" TargetMode="Externa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www.research.ibm.com/deepqa/deepqa.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www.research.ibm.com/deepqa/deepqa.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1" name="Group 42"/>
          <p:cNvGrpSpPr>
            <a:grpSpLocks/>
          </p:cNvGrpSpPr>
          <p:nvPr/>
        </p:nvGrpSpPr>
        <p:grpSpPr bwMode="auto">
          <a:xfrm>
            <a:off x="300038" y="4762153"/>
            <a:ext cx="2498725" cy="1549400"/>
            <a:chOff x="300446" y="4825639"/>
            <a:chExt cx="2497971" cy="1549036"/>
          </a:xfrm>
        </p:grpSpPr>
        <p:grpSp>
          <p:nvGrpSpPr>
            <p:cNvPr id="3111" name="Group 38"/>
            <p:cNvGrpSpPr>
              <a:grpSpLocks/>
            </p:cNvGrpSpPr>
            <p:nvPr/>
          </p:nvGrpSpPr>
          <p:grpSpPr bwMode="auto">
            <a:xfrm>
              <a:off x="2510248" y="4825639"/>
              <a:ext cx="288169" cy="371201"/>
              <a:chOff x="300446" y="5381898"/>
              <a:chExt cx="770709" cy="992777"/>
            </a:xfrm>
          </p:grpSpPr>
          <p:sp>
            <p:nvSpPr>
              <p:cNvPr id="40" name="Rectangle 39"/>
              <p:cNvSpPr/>
              <p:nvPr/>
            </p:nvSpPr>
            <p:spPr bwMode="auto">
              <a:xfrm>
                <a:off x="298657" y="6010124"/>
                <a:ext cx="772498" cy="36505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41" name="Oval 40"/>
              <p:cNvSpPr/>
              <p:nvPr/>
            </p:nvSpPr>
            <p:spPr bwMode="auto">
              <a:xfrm>
                <a:off x="485415" y="5381898"/>
                <a:ext cx="407471" cy="403255"/>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42" name="Straight Arrow Connector 41"/>
              <p:cNvCxnSpPr>
                <a:stCxn id="41" idx="4"/>
                <a:endCxn id="40" idx="0"/>
              </p:cNvCxnSpPr>
              <p:nvPr/>
            </p:nvCxnSpPr>
            <p:spPr bwMode="auto">
              <a:xfrm rot="5400000">
                <a:off x="574541" y="5895517"/>
                <a:ext cx="224972" cy="4246"/>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112" name="Group 34"/>
            <p:cNvGrpSpPr>
              <a:grpSpLocks/>
            </p:cNvGrpSpPr>
            <p:nvPr/>
          </p:nvGrpSpPr>
          <p:grpSpPr bwMode="auto">
            <a:xfrm>
              <a:off x="2220688" y="4848499"/>
              <a:ext cx="353240" cy="455021"/>
              <a:chOff x="300446" y="5381898"/>
              <a:chExt cx="770709" cy="992777"/>
            </a:xfrm>
          </p:grpSpPr>
          <p:sp>
            <p:nvSpPr>
              <p:cNvPr id="36" name="Rectangle 35"/>
              <p:cNvSpPr/>
              <p:nvPr/>
            </p:nvSpPr>
            <p:spPr bwMode="auto">
              <a:xfrm>
                <a:off x="300562" y="6007276"/>
                <a:ext cx="772159" cy="36706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37" name="Oval 36"/>
              <p:cNvSpPr/>
              <p:nvPr/>
            </p:nvSpPr>
            <p:spPr bwMode="auto">
              <a:xfrm>
                <a:off x="487542" y="5380502"/>
                <a:ext cx="408587" cy="405153"/>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38" name="Straight Arrow Connector 37"/>
              <p:cNvCxnSpPr>
                <a:stCxn id="37" idx="4"/>
                <a:endCxn id="36" idx="0"/>
              </p:cNvCxnSpPr>
              <p:nvPr/>
            </p:nvCxnSpPr>
            <p:spPr bwMode="auto">
              <a:xfrm rot="5400000">
                <a:off x="579294" y="5894734"/>
                <a:ext cx="221621" cy="3462"/>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113" name="Group 30"/>
            <p:cNvGrpSpPr>
              <a:grpSpLocks/>
            </p:cNvGrpSpPr>
            <p:nvPr/>
          </p:nvGrpSpPr>
          <p:grpSpPr bwMode="auto">
            <a:xfrm>
              <a:off x="1931128" y="4917079"/>
              <a:ext cx="400564" cy="515981"/>
              <a:chOff x="300446" y="5381898"/>
              <a:chExt cx="770709" cy="992777"/>
            </a:xfrm>
          </p:grpSpPr>
          <p:sp>
            <p:nvSpPr>
              <p:cNvPr id="32" name="Rectangle 31"/>
              <p:cNvSpPr/>
              <p:nvPr/>
            </p:nvSpPr>
            <p:spPr bwMode="auto">
              <a:xfrm>
                <a:off x="301939" y="6009094"/>
                <a:ext cx="769488" cy="366447"/>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33" name="Oval 32"/>
              <p:cNvSpPr/>
              <p:nvPr/>
            </p:nvSpPr>
            <p:spPr bwMode="auto">
              <a:xfrm>
                <a:off x="491257" y="5383079"/>
                <a:ext cx="403065" cy="406146"/>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34" name="Straight Arrow Connector 33"/>
              <p:cNvCxnSpPr>
                <a:stCxn id="33" idx="4"/>
                <a:endCxn id="32" idx="0"/>
              </p:cNvCxnSpPr>
              <p:nvPr/>
            </p:nvCxnSpPr>
            <p:spPr bwMode="auto">
              <a:xfrm rot="5400000">
                <a:off x="579803" y="5896105"/>
                <a:ext cx="219868" cy="610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114" name="Group 26"/>
            <p:cNvGrpSpPr>
              <a:grpSpLocks/>
            </p:cNvGrpSpPr>
            <p:nvPr/>
          </p:nvGrpSpPr>
          <p:grpSpPr bwMode="auto">
            <a:xfrm>
              <a:off x="1557747" y="4970419"/>
              <a:ext cx="465635" cy="599801"/>
              <a:chOff x="300446" y="5381898"/>
              <a:chExt cx="770709" cy="992777"/>
            </a:xfrm>
          </p:grpSpPr>
          <p:sp>
            <p:nvSpPr>
              <p:cNvPr id="28" name="Rectangle 27"/>
              <p:cNvSpPr/>
              <p:nvPr/>
            </p:nvSpPr>
            <p:spPr bwMode="auto">
              <a:xfrm>
                <a:off x="299816" y="6009164"/>
                <a:ext cx="772279" cy="36515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29" name="Oval 28"/>
              <p:cNvSpPr/>
              <p:nvPr/>
            </p:nvSpPr>
            <p:spPr bwMode="auto">
              <a:xfrm>
                <a:off x="488945" y="5381317"/>
                <a:ext cx="404527" cy="404554"/>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30" name="Straight Arrow Connector 29"/>
              <p:cNvCxnSpPr>
                <a:stCxn id="29" idx="4"/>
                <a:endCxn id="28" idx="0"/>
              </p:cNvCxnSpPr>
              <p:nvPr/>
            </p:nvCxnSpPr>
            <p:spPr bwMode="auto">
              <a:xfrm rot="5400000">
                <a:off x="576935" y="5894891"/>
                <a:ext cx="223292" cy="5254"/>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115" name="Group 22"/>
            <p:cNvGrpSpPr>
              <a:grpSpLocks/>
            </p:cNvGrpSpPr>
            <p:nvPr/>
          </p:nvGrpSpPr>
          <p:grpSpPr bwMode="auto">
            <a:xfrm>
              <a:off x="1191987" y="5046619"/>
              <a:ext cx="518875" cy="668381"/>
              <a:chOff x="300446" y="5381898"/>
              <a:chExt cx="770709" cy="992777"/>
            </a:xfrm>
          </p:grpSpPr>
          <p:sp>
            <p:nvSpPr>
              <p:cNvPr id="24" name="Rectangle 23"/>
              <p:cNvSpPr/>
              <p:nvPr/>
            </p:nvSpPr>
            <p:spPr bwMode="auto">
              <a:xfrm>
                <a:off x="300988" y="6008427"/>
                <a:ext cx="770828" cy="36540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25" name="Oval 24"/>
              <p:cNvSpPr/>
              <p:nvPr/>
            </p:nvSpPr>
            <p:spPr bwMode="auto">
              <a:xfrm>
                <a:off x="489570" y="5381350"/>
                <a:ext cx="405451" cy="40547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26" name="Straight Arrow Connector 25"/>
              <p:cNvCxnSpPr>
                <a:stCxn id="25" idx="4"/>
                <a:endCxn id="24" idx="0"/>
              </p:cNvCxnSpPr>
              <p:nvPr/>
            </p:nvCxnSpPr>
            <p:spPr bwMode="auto">
              <a:xfrm rot="5400000">
                <a:off x="579139" y="5895271"/>
                <a:ext cx="221599" cy="4715"/>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116" name="Group 18"/>
            <p:cNvGrpSpPr>
              <a:grpSpLocks/>
            </p:cNvGrpSpPr>
            <p:nvPr/>
          </p:nvGrpSpPr>
          <p:grpSpPr bwMode="auto">
            <a:xfrm>
              <a:off x="765267" y="5237119"/>
              <a:ext cx="644434" cy="830118"/>
              <a:chOff x="300446" y="5381898"/>
              <a:chExt cx="770709" cy="992777"/>
            </a:xfrm>
          </p:grpSpPr>
          <p:sp>
            <p:nvSpPr>
              <p:cNvPr id="20" name="Rectangle 19"/>
              <p:cNvSpPr/>
              <p:nvPr/>
            </p:nvSpPr>
            <p:spPr bwMode="auto">
              <a:xfrm>
                <a:off x="300656" y="6007783"/>
                <a:ext cx="770585" cy="366337"/>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21" name="Oval 20"/>
              <p:cNvSpPr/>
              <p:nvPr/>
            </p:nvSpPr>
            <p:spPr bwMode="auto">
              <a:xfrm>
                <a:off x="488558" y="5381403"/>
                <a:ext cx="406170" cy="404299"/>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22" name="Straight Arrow Connector 21"/>
              <p:cNvCxnSpPr>
                <a:stCxn id="21" idx="4"/>
                <a:endCxn id="20" idx="0"/>
              </p:cNvCxnSpPr>
              <p:nvPr/>
            </p:nvCxnSpPr>
            <p:spPr bwMode="auto">
              <a:xfrm rot="5400000">
                <a:off x="577756" y="5893896"/>
                <a:ext cx="222081" cy="5693"/>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117" name="Group 17"/>
            <p:cNvGrpSpPr>
              <a:grpSpLocks/>
            </p:cNvGrpSpPr>
            <p:nvPr/>
          </p:nvGrpSpPr>
          <p:grpSpPr bwMode="auto">
            <a:xfrm>
              <a:off x="300446" y="5381898"/>
              <a:ext cx="770709" cy="992777"/>
              <a:chOff x="300446" y="5381898"/>
              <a:chExt cx="770709" cy="992777"/>
            </a:xfrm>
          </p:grpSpPr>
          <p:sp>
            <p:nvSpPr>
              <p:cNvPr id="10" name="Rectangle 9"/>
              <p:cNvSpPr/>
              <p:nvPr/>
            </p:nvSpPr>
            <p:spPr bwMode="auto">
              <a:xfrm>
                <a:off x="300446" y="6008049"/>
                <a:ext cx="771292" cy="366626"/>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14" name="Oval 13"/>
              <p:cNvSpPr/>
              <p:nvPr/>
            </p:nvSpPr>
            <p:spPr bwMode="auto">
              <a:xfrm>
                <a:off x="489301" y="5381133"/>
                <a:ext cx="404691" cy="40471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16" name="Straight Arrow Connector 15"/>
              <p:cNvCxnSpPr>
                <a:stCxn id="14" idx="4"/>
                <a:endCxn id="10" idx="0"/>
              </p:cNvCxnSpPr>
              <p:nvPr/>
            </p:nvCxnSpPr>
            <p:spPr bwMode="auto">
              <a:xfrm rot="5400000">
                <a:off x="577374" y="5894569"/>
                <a:ext cx="222198" cy="4762"/>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grpSp>
        <p:nvGrpSpPr>
          <p:cNvPr id="3082" name="Group 43"/>
          <p:cNvGrpSpPr>
            <a:grpSpLocks/>
          </p:cNvGrpSpPr>
          <p:nvPr/>
        </p:nvGrpSpPr>
        <p:grpSpPr bwMode="auto">
          <a:xfrm flipH="1">
            <a:off x="6191250" y="4762153"/>
            <a:ext cx="2625725" cy="1549400"/>
            <a:chOff x="300446" y="4825639"/>
            <a:chExt cx="2497971" cy="1549036"/>
          </a:xfrm>
        </p:grpSpPr>
        <p:grpSp>
          <p:nvGrpSpPr>
            <p:cNvPr id="3083" name="Group 44"/>
            <p:cNvGrpSpPr>
              <a:grpSpLocks/>
            </p:cNvGrpSpPr>
            <p:nvPr/>
          </p:nvGrpSpPr>
          <p:grpSpPr bwMode="auto">
            <a:xfrm>
              <a:off x="2510248" y="4825634"/>
              <a:ext cx="288169" cy="371200"/>
              <a:chOff x="300446" y="5381898"/>
              <a:chExt cx="770709" cy="992777"/>
            </a:xfrm>
          </p:grpSpPr>
          <p:sp>
            <p:nvSpPr>
              <p:cNvPr id="70" name="Rectangle 69"/>
              <p:cNvSpPr/>
              <p:nvPr/>
            </p:nvSpPr>
            <p:spPr bwMode="auto">
              <a:xfrm>
                <a:off x="299667" y="6010140"/>
                <a:ext cx="771488" cy="365052"/>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71" name="Oval 70"/>
              <p:cNvSpPr/>
              <p:nvPr/>
            </p:nvSpPr>
            <p:spPr bwMode="auto">
              <a:xfrm>
                <a:off x="489511" y="5381911"/>
                <a:ext cx="403920" cy="403256"/>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72" name="Straight Arrow Connector 71"/>
              <p:cNvCxnSpPr>
                <a:stCxn id="71" idx="4"/>
                <a:endCxn id="70" idx="0"/>
              </p:cNvCxnSpPr>
              <p:nvPr/>
            </p:nvCxnSpPr>
            <p:spPr bwMode="auto">
              <a:xfrm rot="5400000">
                <a:off x="576966" y="5895635"/>
                <a:ext cx="224972" cy="4040"/>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084" name="Group 45"/>
            <p:cNvGrpSpPr>
              <a:grpSpLocks/>
            </p:cNvGrpSpPr>
            <p:nvPr/>
          </p:nvGrpSpPr>
          <p:grpSpPr bwMode="auto">
            <a:xfrm>
              <a:off x="2220688" y="4848494"/>
              <a:ext cx="353240" cy="455020"/>
              <a:chOff x="300446" y="5381898"/>
              <a:chExt cx="770709" cy="992777"/>
            </a:xfrm>
          </p:grpSpPr>
          <p:sp>
            <p:nvSpPr>
              <p:cNvPr id="67" name="Rectangle 66"/>
              <p:cNvSpPr/>
              <p:nvPr/>
            </p:nvSpPr>
            <p:spPr bwMode="auto">
              <a:xfrm>
                <a:off x="298916" y="6007289"/>
                <a:ext cx="771060" cy="36706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68" name="Oval 67"/>
              <p:cNvSpPr/>
              <p:nvPr/>
            </p:nvSpPr>
            <p:spPr bwMode="auto">
              <a:xfrm>
                <a:off x="486740" y="5380513"/>
                <a:ext cx="405300" cy="405154"/>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9" name="Straight Arrow Connector 68"/>
              <p:cNvCxnSpPr>
                <a:stCxn id="68" idx="4"/>
                <a:endCxn id="67" idx="0"/>
              </p:cNvCxnSpPr>
              <p:nvPr/>
            </p:nvCxnSpPr>
            <p:spPr bwMode="auto">
              <a:xfrm rot="5400000">
                <a:off x="576930" y="5893181"/>
                <a:ext cx="221622" cy="6590"/>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085" name="Group 46"/>
            <p:cNvGrpSpPr>
              <a:grpSpLocks/>
            </p:cNvGrpSpPr>
            <p:nvPr/>
          </p:nvGrpSpPr>
          <p:grpSpPr bwMode="auto">
            <a:xfrm>
              <a:off x="1931128" y="4917074"/>
              <a:ext cx="400564" cy="515980"/>
              <a:chOff x="300446" y="5381898"/>
              <a:chExt cx="770709" cy="992777"/>
            </a:xfrm>
          </p:grpSpPr>
          <p:sp>
            <p:nvSpPr>
              <p:cNvPr id="64" name="Rectangle 63"/>
              <p:cNvSpPr/>
              <p:nvPr/>
            </p:nvSpPr>
            <p:spPr bwMode="auto">
              <a:xfrm>
                <a:off x="301215" y="6009104"/>
                <a:ext cx="770045" cy="366448"/>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65" name="Oval 64"/>
              <p:cNvSpPr/>
              <p:nvPr/>
            </p:nvSpPr>
            <p:spPr bwMode="auto">
              <a:xfrm>
                <a:off x="490093" y="5383089"/>
                <a:ext cx="403912" cy="406147"/>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6" name="Straight Arrow Connector 65"/>
              <p:cNvCxnSpPr>
                <a:stCxn id="65" idx="4"/>
                <a:endCxn id="64" idx="0"/>
              </p:cNvCxnSpPr>
              <p:nvPr/>
            </p:nvCxnSpPr>
            <p:spPr bwMode="auto">
              <a:xfrm rot="5400000">
                <a:off x="579209" y="5897717"/>
                <a:ext cx="219869" cy="290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086" name="Group 47"/>
            <p:cNvGrpSpPr>
              <a:grpSpLocks/>
            </p:cNvGrpSpPr>
            <p:nvPr/>
          </p:nvGrpSpPr>
          <p:grpSpPr bwMode="auto">
            <a:xfrm>
              <a:off x="1557747" y="4970414"/>
              <a:ext cx="465635" cy="599800"/>
              <a:chOff x="300446" y="5381898"/>
              <a:chExt cx="770709" cy="992777"/>
            </a:xfrm>
          </p:grpSpPr>
          <p:sp>
            <p:nvSpPr>
              <p:cNvPr id="61" name="Rectangle 60"/>
              <p:cNvSpPr/>
              <p:nvPr/>
            </p:nvSpPr>
            <p:spPr bwMode="auto">
              <a:xfrm>
                <a:off x="301681" y="6009173"/>
                <a:ext cx="769923" cy="36515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62" name="Oval 61"/>
              <p:cNvSpPr/>
              <p:nvPr/>
            </p:nvSpPr>
            <p:spPr bwMode="auto">
              <a:xfrm>
                <a:off x="489163" y="5381325"/>
                <a:ext cx="404960" cy="404555"/>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3" name="Straight Arrow Connector 62"/>
              <p:cNvCxnSpPr>
                <a:stCxn id="62" idx="4"/>
                <a:endCxn id="61" idx="0"/>
              </p:cNvCxnSpPr>
              <p:nvPr/>
            </p:nvCxnSpPr>
            <p:spPr bwMode="auto">
              <a:xfrm rot="5400000">
                <a:off x="577496" y="5895027"/>
                <a:ext cx="223293" cy="5000"/>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087" name="Group 48"/>
            <p:cNvGrpSpPr>
              <a:grpSpLocks/>
            </p:cNvGrpSpPr>
            <p:nvPr/>
          </p:nvGrpSpPr>
          <p:grpSpPr bwMode="auto">
            <a:xfrm>
              <a:off x="1191987" y="5046625"/>
              <a:ext cx="518875" cy="668382"/>
              <a:chOff x="300446" y="5381898"/>
              <a:chExt cx="770709" cy="992777"/>
            </a:xfrm>
          </p:grpSpPr>
          <p:sp>
            <p:nvSpPr>
              <p:cNvPr id="58" name="Rectangle 57"/>
              <p:cNvSpPr/>
              <p:nvPr/>
            </p:nvSpPr>
            <p:spPr bwMode="auto">
              <a:xfrm>
                <a:off x="299723" y="6008417"/>
                <a:ext cx="771681" cy="36540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59" name="Oval 58"/>
              <p:cNvSpPr/>
              <p:nvPr/>
            </p:nvSpPr>
            <p:spPr bwMode="auto">
              <a:xfrm>
                <a:off x="488156" y="5381341"/>
                <a:ext cx="406029" cy="40547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0" name="Straight Arrow Connector 59"/>
              <p:cNvCxnSpPr>
                <a:stCxn id="59" idx="4"/>
                <a:endCxn id="58" idx="0"/>
              </p:cNvCxnSpPr>
              <p:nvPr/>
            </p:nvCxnSpPr>
            <p:spPr bwMode="auto">
              <a:xfrm rot="5400000">
                <a:off x="577007" y="5895375"/>
                <a:ext cx="221598" cy="448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088" name="Group 49"/>
            <p:cNvGrpSpPr>
              <a:grpSpLocks/>
            </p:cNvGrpSpPr>
            <p:nvPr/>
          </p:nvGrpSpPr>
          <p:grpSpPr bwMode="auto">
            <a:xfrm>
              <a:off x="765267" y="5237119"/>
              <a:ext cx="644434" cy="830118"/>
              <a:chOff x="300446" y="5381898"/>
              <a:chExt cx="770709" cy="992777"/>
            </a:xfrm>
          </p:grpSpPr>
          <p:sp>
            <p:nvSpPr>
              <p:cNvPr id="55" name="Rectangle 54"/>
              <p:cNvSpPr/>
              <p:nvPr/>
            </p:nvSpPr>
            <p:spPr bwMode="auto">
              <a:xfrm>
                <a:off x="300851" y="6007783"/>
                <a:ext cx="769438" cy="366337"/>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56" name="Oval 55"/>
              <p:cNvSpPr/>
              <p:nvPr/>
            </p:nvSpPr>
            <p:spPr bwMode="auto">
              <a:xfrm>
                <a:off x="488695" y="5381403"/>
                <a:ext cx="404587" cy="404299"/>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57" name="Straight Arrow Connector 56"/>
              <p:cNvCxnSpPr>
                <a:stCxn id="56" idx="4"/>
                <a:endCxn id="55" idx="0"/>
              </p:cNvCxnSpPr>
              <p:nvPr/>
            </p:nvCxnSpPr>
            <p:spPr bwMode="auto">
              <a:xfrm rot="5400000">
                <a:off x="577238" y="5894032"/>
                <a:ext cx="222081" cy="5419"/>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3089" name="Group 50"/>
            <p:cNvGrpSpPr>
              <a:grpSpLocks/>
            </p:cNvGrpSpPr>
            <p:nvPr/>
          </p:nvGrpSpPr>
          <p:grpSpPr bwMode="auto">
            <a:xfrm>
              <a:off x="300446" y="5381898"/>
              <a:ext cx="770709" cy="992777"/>
              <a:chOff x="300446" y="5381898"/>
              <a:chExt cx="770709" cy="992777"/>
            </a:xfrm>
          </p:grpSpPr>
          <p:sp>
            <p:nvSpPr>
              <p:cNvPr id="52" name="Rectangle 51"/>
              <p:cNvSpPr/>
              <p:nvPr/>
            </p:nvSpPr>
            <p:spPr bwMode="auto">
              <a:xfrm>
                <a:off x="300446" y="6008049"/>
                <a:ext cx="770233" cy="366626"/>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53" name="Oval 52"/>
              <p:cNvSpPr/>
              <p:nvPr/>
            </p:nvSpPr>
            <p:spPr bwMode="auto">
              <a:xfrm>
                <a:off x="489228" y="5381133"/>
                <a:ext cx="404750" cy="40471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54" name="Straight Arrow Connector 53"/>
              <p:cNvCxnSpPr>
                <a:stCxn id="53" idx="4"/>
                <a:endCxn id="52" idx="0"/>
              </p:cNvCxnSpPr>
              <p:nvPr/>
            </p:nvCxnSpPr>
            <p:spPr bwMode="auto">
              <a:xfrm rot="5400000">
                <a:off x="577484" y="5893930"/>
                <a:ext cx="222198" cy="6041"/>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sp>
        <p:nvSpPr>
          <p:cNvPr id="3074" name="Rectangle 8"/>
          <p:cNvSpPr>
            <a:spLocks noChangeArrowheads="1"/>
          </p:cNvSpPr>
          <p:nvPr/>
        </p:nvSpPr>
        <p:spPr bwMode="auto">
          <a:xfrm>
            <a:off x="1558925" y="1963190"/>
            <a:ext cx="6775450" cy="1814513"/>
          </a:xfrm>
          <a:prstGeom prst="rect">
            <a:avLst/>
          </a:prstGeom>
          <a:blipFill dpi="0" rotWithShape="1">
            <a:blip r:embed="rId3" cstate="print">
              <a:alphaModFix amt="28000"/>
            </a:blip>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5" name="Subtitle 4"/>
          <p:cNvSpPr>
            <a:spLocks noGrp="1"/>
          </p:cNvSpPr>
          <p:nvPr>
            <p:ph type="subTitle" sz="quarter" idx="4294967295"/>
          </p:nvPr>
        </p:nvSpPr>
        <p:spPr>
          <a:xfrm>
            <a:off x="107953" y="3095278"/>
            <a:ext cx="8619082" cy="2260600"/>
          </a:xfrm>
        </p:spPr>
        <p:txBody>
          <a:bodyPr>
            <a:normAutofit lnSpcReduction="10000"/>
          </a:bodyPr>
          <a:lstStyle/>
          <a:p>
            <a:pPr algn="ctr" eaLnBrk="1" hangingPunct="1">
              <a:buFont typeface="Wingdings" pitchFamily="2" charset="2"/>
              <a:buNone/>
              <a:defRPr/>
            </a:pPr>
            <a:r>
              <a:rPr lang="en-ZA" sz="3600" b="1" dirty="0" smtClean="0">
                <a:solidFill>
                  <a:srgbClr val="FF6600"/>
                </a:solidFill>
              </a:rPr>
              <a:t>Lecture </a:t>
            </a:r>
            <a:r>
              <a:rPr lang="en-ZA" sz="3600" b="1" dirty="0" smtClean="0">
                <a:solidFill>
                  <a:srgbClr val="FF6600"/>
                </a:solidFill>
              </a:rPr>
              <a:t>27:</a:t>
            </a:r>
            <a:endParaRPr lang="en-ZA" sz="3600" b="1" dirty="0" smtClean="0">
              <a:solidFill>
                <a:srgbClr val="FF6600"/>
              </a:solidFill>
            </a:endParaRPr>
          </a:p>
          <a:p>
            <a:pPr algn="ctr" eaLnBrk="1" hangingPunct="1">
              <a:buFont typeface="Wingdings" pitchFamily="2" charset="2"/>
              <a:buNone/>
              <a:defRPr/>
            </a:pPr>
            <a:r>
              <a:rPr lang="en-ZA" dirty="0" smtClean="0">
                <a:solidFill>
                  <a:srgbClr val="FF6600"/>
                </a:solidFill>
              </a:rPr>
              <a:t>Design of Parallel Programs /</a:t>
            </a:r>
            <a:br>
              <a:rPr lang="en-ZA" dirty="0" smtClean="0">
                <a:solidFill>
                  <a:srgbClr val="FF6600"/>
                </a:solidFill>
              </a:rPr>
            </a:br>
            <a:r>
              <a:rPr lang="en-ZA" dirty="0" smtClean="0">
                <a:solidFill>
                  <a:srgbClr val="FF6600"/>
                </a:solidFill>
              </a:rPr>
              <a:t> Heterogeneous Computing Solutions</a:t>
            </a:r>
          </a:p>
          <a:p>
            <a:pPr algn="ctr" eaLnBrk="1" hangingPunct="1">
              <a:buFont typeface="Wingdings" pitchFamily="2" charset="2"/>
              <a:buNone/>
              <a:defRPr/>
            </a:pPr>
            <a:r>
              <a:rPr lang="en-ZA" dirty="0" smtClean="0">
                <a:solidFill>
                  <a:srgbClr val="FF6600"/>
                </a:solidFill>
              </a:rPr>
              <a:t>+ </a:t>
            </a:r>
            <a:r>
              <a:rPr lang="en-ZA" dirty="0" err="1" smtClean="0">
                <a:solidFill>
                  <a:srgbClr val="FF6600"/>
                </a:solidFill>
              </a:rPr>
              <a:t>DeepQA</a:t>
            </a:r>
            <a:endParaRPr lang="en-ZA" dirty="0" smtClean="0">
              <a:solidFill>
                <a:srgbClr val="FF6600"/>
              </a:solidFill>
            </a:endParaRPr>
          </a:p>
        </p:txBody>
      </p:sp>
      <p:sp>
        <p:nvSpPr>
          <p:cNvPr id="3076" name="Rectangle 9"/>
          <p:cNvSpPr>
            <a:spLocks noChangeArrowheads="1"/>
          </p:cNvSpPr>
          <p:nvPr/>
        </p:nvSpPr>
        <p:spPr bwMode="auto">
          <a:xfrm>
            <a:off x="1873250" y="5511453"/>
            <a:ext cx="58324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sz="2400" dirty="0" smtClean="0"/>
              <a:t>Presented by:</a:t>
            </a:r>
            <a:endParaRPr lang="en-ZA" sz="2400" dirty="0"/>
          </a:p>
          <a:p>
            <a:pPr algn="ctr"/>
            <a:r>
              <a:rPr lang="en-ZA" sz="2400" dirty="0" smtClean="0"/>
              <a:t>Simon Winberg</a:t>
            </a:r>
            <a:endParaRPr lang="en-US" sz="2400" dirty="0"/>
          </a:p>
        </p:txBody>
      </p:sp>
      <p:pic>
        <p:nvPicPr>
          <p:cNvPr id="3077" name="Picture 9" descr="EEE4084F_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898" y="286104"/>
            <a:ext cx="143986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54529" y="2113085"/>
            <a:ext cx="6766596" cy="1015663"/>
          </a:xfrm>
          <a:prstGeom prst="rect">
            <a:avLst/>
          </a:prstGeom>
          <a:noFill/>
        </p:spPr>
        <p:txBody>
          <a:bodyPr wrap="none">
            <a:spAutoFit/>
          </a:bodyPr>
          <a:lstStyle/>
          <a:p>
            <a:pPr algn="ctr">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Digital Systems</a:t>
            </a:r>
          </a:p>
        </p:txBody>
      </p:sp>
      <p:sp>
        <p:nvSpPr>
          <p:cNvPr id="11" name="Rectangle 10"/>
          <p:cNvSpPr/>
          <p:nvPr/>
        </p:nvSpPr>
        <p:spPr>
          <a:xfrm>
            <a:off x="2617519" y="361295"/>
            <a:ext cx="4418197"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EEE4084F</a:t>
            </a:r>
          </a:p>
        </p:txBody>
      </p:sp>
      <p:pic>
        <p:nvPicPr>
          <p:cNvPr id="1026" name="Picture 2" descr="C:\Users\swinberg\Documents\ACTIVE\EEE4084F\Common\Images\uctlogo_sm.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8578" y="218547"/>
            <a:ext cx="1514475" cy="1545383"/>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p:nvPr/>
        </p:nvSpPr>
        <p:spPr>
          <a:xfrm rot="19248878">
            <a:off x="338275" y="4082632"/>
            <a:ext cx="1334533" cy="369332"/>
          </a:xfrm>
          <a:prstGeom prst="rect">
            <a:avLst/>
          </a:prstGeom>
        </p:spPr>
        <p:txBody>
          <a:bodyPr wrap="none">
            <a:spAutoFit/>
          </a:bodyPr>
          <a:lstStyle/>
          <a:p>
            <a:r>
              <a:rPr lang="en-ZA" b="1" dirty="0" smtClean="0">
                <a:solidFill>
                  <a:schemeClr val="accent3">
                    <a:lumMod val="75000"/>
                  </a:schemeClr>
                </a:solidFill>
              </a:rPr>
              <a:t>PARTS 3,4</a:t>
            </a:r>
            <a:endParaRPr lang="en-GB" b="1" dirty="0">
              <a:solidFill>
                <a:schemeClr val="accent3">
                  <a:lumMod val="75000"/>
                </a:schemeClr>
              </a:solidFill>
            </a:endParaRPr>
          </a:p>
        </p:txBody>
      </p:sp>
      <p:pic>
        <p:nvPicPr>
          <p:cNvPr id="75" name="Picture 3" descr="C:\Users\swinberg\Documents\ACTIVE\EEE4084F\Common\Images_open\CC-SA.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1830" y="6375970"/>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p:cNvSpPr/>
          <p:nvPr/>
        </p:nvSpPr>
        <p:spPr>
          <a:xfrm>
            <a:off x="1013488" y="647818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5889" y="1998506"/>
            <a:ext cx="7417415" cy="1754326"/>
          </a:xfrm>
          <a:prstGeom prst="rect">
            <a:avLst/>
          </a:prstGeom>
          <a:noFill/>
        </p:spPr>
        <p:txBody>
          <a:bodyPr wrap="none" lIns="91440" tIns="45720" rIns="91440" bIns="45720">
            <a:spAutoFit/>
          </a:bodyPr>
          <a:lstStyle/>
          <a:p>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IBM </a:t>
            </a:r>
            <a:r>
              <a:rPr lang="en-US" sz="54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DeepQA</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b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b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where </a:t>
            </a: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could it lead</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650668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7875" y="3095109"/>
            <a:ext cx="1326004" cy="369332"/>
          </a:xfrm>
          <a:prstGeom prst="rect">
            <a:avLst/>
          </a:prstGeom>
          <a:noFill/>
        </p:spPr>
        <p:txBody>
          <a:bodyPr wrap="none" rtlCol="0">
            <a:spAutoFit/>
          </a:bodyPr>
          <a:lstStyle/>
          <a:p>
            <a:r>
              <a:rPr lang="en-US" dirty="0" smtClean="0"/>
              <a:t>Scenario…</a:t>
            </a:r>
            <a:endParaRPr lang="en-US" dirty="0"/>
          </a:p>
        </p:txBody>
      </p:sp>
      <p:sp>
        <p:nvSpPr>
          <p:cNvPr id="4" name="Title 3"/>
          <p:cNvSpPr>
            <a:spLocks noGrp="1"/>
          </p:cNvSpPr>
          <p:nvPr>
            <p:ph type="title"/>
          </p:nvPr>
        </p:nvSpPr>
        <p:spPr>
          <a:xfrm>
            <a:off x="224355" y="198439"/>
            <a:ext cx="9144000" cy="786834"/>
          </a:xfrm>
        </p:spPr>
        <p:txBody>
          <a:bodyPr/>
          <a:lstStyle/>
          <a:p>
            <a:pPr>
              <a:defRPr/>
            </a:pPr>
            <a:r>
              <a:rPr lang="en-ZA" sz="4000" dirty="0" smtClean="0"/>
              <a:t>Future aftermath of </a:t>
            </a:r>
            <a:r>
              <a:rPr lang="en-ZA" sz="4000" dirty="0" err="1" smtClean="0"/>
              <a:t>DeepQA</a:t>
            </a:r>
            <a:r>
              <a:rPr lang="en-ZA" sz="4000" dirty="0" smtClean="0"/>
              <a:t>??</a:t>
            </a:r>
            <a:endParaRPr lang="en-US" sz="4000" dirty="0"/>
          </a:p>
        </p:txBody>
      </p:sp>
      <p:pic>
        <p:nvPicPr>
          <p:cNvPr id="11267" name="Picture 4" descr="layoff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3717925"/>
            <a:ext cx="194627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descr="layoffs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06525"/>
            <a:ext cx="2222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ibm_watson.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1613" y="2620963"/>
            <a:ext cx="2500312"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7437438" y="3094038"/>
            <a:ext cx="636587" cy="441325"/>
            <a:chOff x="7437438" y="3094038"/>
            <a:chExt cx="636587" cy="441325"/>
          </a:xfrm>
        </p:grpSpPr>
        <p:sp>
          <p:nvSpPr>
            <p:cNvPr id="11270" name="Oval 8"/>
            <p:cNvSpPr>
              <a:spLocks noChangeArrowheads="1"/>
            </p:cNvSpPr>
            <p:nvPr/>
          </p:nvSpPr>
          <p:spPr bwMode="auto">
            <a:xfrm>
              <a:off x="7437438" y="3094038"/>
              <a:ext cx="214312" cy="214312"/>
            </a:xfrm>
            <a:prstGeom prst="ellipse">
              <a:avLst/>
            </a:prstGeom>
            <a:solidFill>
              <a:srgbClr val="BCCAEA"/>
            </a:solidFill>
            <a:ln w="9525" algn="ctr">
              <a:solidFill>
                <a:srgbClr val="1C1C1C"/>
              </a:solidFill>
              <a:round/>
              <a:headEnd/>
              <a:tailEnd/>
            </a:ln>
          </p:spPr>
          <p:txBody>
            <a:bodyPr/>
            <a:lstStyle/>
            <a:p>
              <a:endParaRPr lang="en-US"/>
            </a:p>
          </p:txBody>
        </p:sp>
        <p:sp>
          <p:nvSpPr>
            <p:cNvPr id="11271" name="Oval 9"/>
            <p:cNvSpPr>
              <a:spLocks noChangeArrowheads="1"/>
            </p:cNvSpPr>
            <p:nvPr/>
          </p:nvSpPr>
          <p:spPr bwMode="auto">
            <a:xfrm>
              <a:off x="7859713" y="3094038"/>
              <a:ext cx="214312" cy="214312"/>
            </a:xfrm>
            <a:prstGeom prst="ellipse">
              <a:avLst/>
            </a:prstGeom>
            <a:solidFill>
              <a:srgbClr val="BCCAEA"/>
            </a:solidFill>
            <a:ln w="9525" algn="ctr">
              <a:solidFill>
                <a:srgbClr val="1C1C1C"/>
              </a:solidFill>
              <a:round/>
              <a:headEnd/>
              <a:tailEnd/>
            </a:ln>
          </p:spPr>
          <p:txBody>
            <a:bodyPr/>
            <a:lstStyle/>
            <a:p>
              <a:endParaRPr lang="en-US"/>
            </a:p>
          </p:txBody>
        </p:sp>
        <p:sp>
          <p:nvSpPr>
            <p:cNvPr id="11" name="Chord 10"/>
            <p:cNvSpPr/>
            <p:nvPr/>
          </p:nvSpPr>
          <p:spPr bwMode="auto">
            <a:xfrm rot="17575473">
              <a:off x="7562057" y="3142456"/>
              <a:ext cx="407988" cy="377825"/>
            </a:xfrm>
            <a:prstGeom prst="chord">
              <a:avLst>
                <a:gd name="adj1" fmla="val 4121926"/>
                <a:gd name="adj2" fmla="val 14597657"/>
              </a:avLst>
            </a:prstGeom>
            <a:solidFill>
              <a:srgbClr val="BCCAEA"/>
            </a:solidFill>
            <a:ln w="9525" cap="flat" cmpd="sng" algn="ctr">
              <a:solidFill>
                <a:srgbClr val="1C1C1C"/>
              </a:solidFill>
              <a:prstDash val="solid"/>
              <a:round/>
              <a:headEnd type="none" w="med" len="med"/>
              <a:tailEnd type="none" w="med" len="med"/>
            </a:ln>
            <a:effectLst/>
          </p:spPr>
          <p:txBody>
            <a:bodyPr/>
            <a:lstStyle/>
            <a:p>
              <a:pPr>
                <a:defRPr/>
              </a:pPr>
              <a:endParaRPr lang="en-US"/>
            </a:p>
          </p:txBody>
        </p:sp>
        <p:sp>
          <p:nvSpPr>
            <p:cNvPr id="11273" name="Oval 11"/>
            <p:cNvSpPr>
              <a:spLocks noChangeArrowheads="1"/>
            </p:cNvSpPr>
            <p:nvPr/>
          </p:nvSpPr>
          <p:spPr bwMode="auto">
            <a:xfrm>
              <a:off x="7472363" y="3171825"/>
              <a:ext cx="107950" cy="107950"/>
            </a:xfrm>
            <a:prstGeom prst="ellipse">
              <a:avLst/>
            </a:prstGeom>
            <a:solidFill>
              <a:srgbClr val="1C1C1C"/>
            </a:solidFill>
            <a:ln w="9525" algn="ctr">
              <a:solidFill>
                <a:srgbClr val="1C1C1C"/>
              </a:solidFill>
              <a:round/>
              <a:headEnd/>
              <a:tailEnd/>
            </a:ln>
          </p:spPr>
          <p:txBody>
            <a:bodyPr/>
            <a:lstStyle/>
            <a:p>
              <a:endParaRPr lang="en-US"/>
            </a:p>
          </p:txBody>
        </p:sp>
        <p:sp>
          <p:nvSpPr>
            <p:cNvPr id="11274" name="Oval 12"/>
            <p:cNvSpPr>
              <a:spLocks noChangeArrowheads="1"/>
            </p:cNvSpPr>
            <p:nvPr/>
          </p:nvSpPr>
          <p:spPr bwMode="auto">
            <a:xfrm>
              <a:off x="7888288" y="3165475"/>
              <a:ext cx="107950" cy="107950"/>
            </a:xfrm>
            <a:prstGeom prst="ellipse">
              <a:avLst/>
            </a:prstGeom>
            <a:solidFill>
              <a:srgbClr val="1C1C1C"/>
            </a:solidFill>
            <a:ln w="9525" algn="ctr">
              <a:solidFill>
                <a:srgbClr val="1C1C1C"/>
              </a:solidFill>
              <a:round/>
              <a:headEnd/>
              <a:tailEnd/>
            </a:ln>
          </p:spPr>
          <p:txBody>
            <a:bodyPr/>
            <a:lstStyle/>
            <a:p>
              <a:endParaRPr lang="en-US"/>
            </a:p>
          </p:txBody>
        </p:sp>
      </p:grpSp>
      <p:sp>
        <p:nvSpPr>
          <p:cNvPr id="11275" name="Rounded Rectangular Callout 15"/>
          <p:cNvSpPr>
            <a:spLocks noChangeArrowheads="1"/>
          </p:cNvSpPr>
          <p:nvPr/>
        </p:nvSpPr>
        <p:spPr bwMode="auto">
          <a:xfrm>
            <a:off x="4922838" y="1143000"/>
            <a:ext cx="1965325" cy="944563"/>
          </a:xfrm>
          <a:prstGeom prst="wedgeRoundRectCallout">
            <a:avLst>
              <a:gd name="adj1" fmla="val 120833"/>
              <a:gd name="adj2" fmla="val 119056"/>
              <a:gd name="adj3" fmla="val 16667"/>
            </a:avLst>
          </a:prstGeom>
          <a:solidFill>
            <a:srgbClr val="DDDDFF"/>
          </a:solidFill>
          <a:ln w="9525" algn="ctr">
            <a:solidFill>
              <a:srgbClr val="1C1C1C"/>
            </a:solidFill>
            <a:round/>
            <a:headEnd/>
            <a:tailEnd/>
          </a:ln>
        </p:spPr>
        <p:txBody>
          <a:bodyPr/>
          <a:lstStyle/>
          <a:p>
            <a:r>
              <a:rPr lang="en-ZA" dirty="0">
                <a:solidFill>
                  <a:srgbClr val="1C1C1C"/>
                </a:solidFill>
              </a:rPr>
              <a:t>How may I help you today? </a:t>
            </a:r>
            <a:r>
              <a:rPr lang="en-ZA" dirty="0">
                <a:solidFill>
                  <a:srgbClr val="1C1C1C"/>
                </a:solidFill>
                <a:sym typeface="Wingdings" pitchFamily="2" charset="2"/>
              </a:rPr>
              <a:t> </a:t>
            </a:r>
            <a:endParaRPr lang="en-US" dirty="0">
              <a:solidFill>
                <a:srgbClr val="1C1C1C"/>
              </a:solidFill>
            </a:endParaRPr>
          </a:p>
        </p:txBody>
      </p:sp>
      <p:pic>
        <p:nvPicPr>
          <p:cNvPr id="11276" name="Picture 16" descr="caller.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4375" y="2427288"/>
            <a:ext cx="1477963" cy="197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277" name="Elbow Connector 18"/>
          <p:cNvCxnSpPr>
            <a:cxnSpLocks noChangeShapeType="1"/>
          </p:cNvCxnSpPr>
          <p:nvPr/>
        </p:nvCxnSpPr>
        <p:spPr bwMode="auto">
          <a:xfrm rot="16200000" flipH="1">
            <a:off x="-122238" y="3886201"/>
            <a:ext cx="5319713" cy="106362"/>
          </a:xfrm>
          <a:prstGeom prst="bentConnector3">
            <a:avLst>
              <a:gd name="adj1" fmla="val 50000"/>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11278" name="Rounded Rectangular Callout 21"/>
          <p:cNvSpPr>
            <a:spLocks noChangeArrowheads="1"/>
          </p:cNvSpPr>
          <p:nvPr/>
        </p:nvSpPr>
        <p:spPr bwMode="auto">
          <a:xfrm>
            <a:off x="4830763" y="2225675"/>
            <a:ext cx="1828800" cy="1004888"/>
          </a:xfrm>
          <a:prstGeom prst="wedgeRoundRectCallout">
            <a:avLst>
              <a:gd name="adj1" fmla="val -69907"/>
              <a:gd name="adj2" fmla="val 32569"/>
              <a:gd name="adj3" fmla="val 16667"/>
            </a:avLst>
          </a:prstGeom>
          <a:solidFill>
            <a:srgbClr val="FFFFCC"/>
          </a:solidFill>
          <a:ln w="9525" algn="ctr">
            <a:solidFill>
              <a:srgbClr val="1C1C1C"/>
            </a:solidFill>
            <a:round/>
            <a:headEnd/>
            <a:tailEnd/>
          </a:ln>
        </p:spPr>
        <p:txBody>
          <a:bodyPr/>
          <a:lstStyle/>
          <a:p>
            <a:r>
              <a:rPr lang="en-ZA">
                <a:solidFill>
                  <a:srgbClr val="1C1C1C"/>
                </a:solidFill>
              </a:rPr>
              <a:t>I’d like to check my bank balance.</a:t>
            </a:r>
            <a:endParaRPr lang="en-US">
              <a:solidFill>
                <a:srgbClr val="1C1C1C"/>
              </a:solidFill>
            </a:endParaRPr>
          </a:p>
        </p:txBody>
      </p:sp>
      <p:sp>
        <p:nvSpPr>
          <p:cNvPr id="11279" name="Rounded Rectangular Callout 22"/>
          <p:cNvSpPr>
            <a:spLocks noChangeArrowheads="1"/>
          </p:cNvSpPr>
          <p:nvPr/>
        </p:nvSpPr>
        <p:spPr bwMode="auto">
          <a:xfrm>
            <a:off x="4754563" y="3292475"/>
            <a:ext cx="2087562" cy="1020763"/>
          </a:xfrm>
          <a:prstGeom prst="wedgeRoundRectCallout">
            <a:avLst>
              <a:gd name="adj1" fmla="val 90995"/>
              <a:gd name="adj2" fmla="val -29755"/>
              <a:gd name="adj3" fmla="val 16667"/>
            </a:avLst>
          </a:prstGeom>
          <a:solidFill>
            <a:srgbClr val="DDDDFF"/>
          </a:solidFill>
          <a:ln w="9525" algn="ctr">
            <a:solidFill>
              <a:srgbClr val="1C1C1C"/>
            </a:solidFill>
            <a:round/>
            <a:headEnd/>
            <a:tailEnd/>
          </a:ln>
        </p:spPr>
        <p:txBody>
          <a:bodyPr/>
          <a:lstStyle/>
          <a:p>
            <a:r>
              <a:rPr lang="en-ZA">
                <a:solidFill>
                  <a:srgbClr val="1C1C1C"/>
                </a:solidFill>
              </a:rPr>
              <a:t>When was the first bank in England opened?</a:t>
            </a:r>
            <a:endParaRPr lang="en-US">
              <a:solidFill>
                <a:srgbClr val="1C1C1C"/>
              </a:solidFill>
            </a:endParaRPr>
          </a:p>
        </p:txBody>
      </p:sp>
      <p:sp>
        <p:nvSpPr>
          <p:cNvPr id="11280" name="Rounded Rectangular Callout 23"/>
          <p:cNvSpPr>
            <a:spLocks noChangeArrowheads="1"/>
          </p:cNvSpPr>
          <p:nvPr/>
        </p:nvSpPr>
        <p:spPr bwMode="auto">
          <a:xfrm>
            <a:off x="4892675" y="4479925"/>
            <a:ext cx="2605088" cy="1006475"/>
          </a:xfrm>
          <a:prstGeom prst="wedgeRoundRectCallout">
            <a:avLst>
              <a:gd name="adj1" fmla="val -71560"/>
              <a:gd name="adj2" fmla="val -76523"/>
              <a:gd name="adj3" fmla="val 16667"/>
            </a:avLst>
          </a:prstGeom>
          <a:solidFill>
            <a:srgbClr val="FFFFCC"/>
          </a:solidFill>
          <a:ln w="9525" algn="ctr">
            <a:solidFill>
              <a:srgbClr val="1C1C1C"/>
            </a:solidFill>
            <a:round/>
            <a:headEnd/>
            <a:tailEnd/>
          </a:ln>
        </p:spPr>
        <p:txBody>
          <a:bodyPr/>
          <a:lstStyle/>
          <a:p>
            <a:r>
              <a:rPr lang="en-ZA">
                <a:solidFill>
                  <a:srgbClr val="1C1C1C"/>
                </a:solidFill>
              </a:rPr>
              <a:t>I don’t know. Please, I need to check my balance!</a:t>
            </a:r>
            <a:endParaRPr lang="en-US">
              <a:solidFill>
                <a:srgbClr val="1C1C1C"/>
              </a:solidFill>
            </a:endParaRPr>
          </a:p>
        </p:txBody>
      </p:sp>
      <p:sp>
        <p:nvSpPr>
          <p:cNvPr id="11281" name="Rounded Rectangular Callout 24"/>
          <p:cNvSpPr>
            <a:spLocks noChangeArrowheads="1"/>
          </p:cNvSpPr>
          <p:nvPr/>
        </p:nvSpPr>
        <p:spPr bwMode="auto">
          <a:xfrm>
            <a:off x="4922838" y="5608638"/>
            <a:ext cx="3443287" cy="1020762"/>
          </a:xfrm>
          <a:prstGeom prst="wedgeRoundRectCallout">
            <a:avLst>
              <a:gd name="adj1" fmla="val 57944"/>
              <a:gd name="adj2" fmla="val -96921"/>
              <a:gd name="adj3" fmla="val 16667"/>
            </a:avLst>
          </a:prstGeom>
          <a:solidFill>
            <a:srgbClr val="DDDDFF"/>
          </a:solidFill>
          <a:ln w="9525" algn="ctr">
            <a:solidFill>
              <a:srgbClr val="1C1C1C"/>
            </a:solidFill>
            <a:round/>
            <a:headEnd/>
            <a:tailEnd/>
          </a:ln>
        </p:spPr>
        <p:txBody>
          <a:bodyPr/>
          <a:lstStyle/>
          <a:p>
            <a:r>
              <a:rPr lang="en-ZA">
                <a:solidFill>
                  <a:srgbClr val="1C1C1C"/>
                </a:solidFill>
              </a:rPr>
              <a:t>The famous Battle of Waterloo tipped the balance of power for what emperor in 1815?</a:t>
            </a:r>
            <a:endParaRPr lang="en-US">
              <a:solidFill>
                <a:srgbClr val="1C1C1C"/>
              </a:solidFill>
            </a:endParaRPr>
          </a:p>
        </p:txBody>
      </p:sp>
      <p:sp>
        <p:nvSpPr>
          <p:cNvPr id="11282" name="Rounded Rectangular Callout 25"/>
          <p:cNvSpPr>
            <a:spLocks noChangeArrowheads="1"/>
          </p:cNvSpPr>
          <p:nvPr/>
        </p:nvSpPr>
        <p:spPr bwMode="auto">
          <a:xfrm>
            <a:off x="2667000" y="4784725"/>
            <a:ext cx="2179638" cy="1371600"/>
          </a:xfrm>
          <a:prstGeom prst="wedgeRoundRectCallout">
            <a:avLst>
              <a:gd name="adj1" fmla="val 11009"/>
              <a:gd name="adj2" fmla="val -97431"/>
              <a:gd name="adj3" fmla="val 16667"/>
            </a:avLst>
          </a:prstGeom>
          <a:solidFill>
            <a:srgbClr val="FFFFCC"/>
          </a:solidFill>
          <a:ln w="9525" algn="ctr">
            <a:solidFill>
              <a:srgbClr val="1C1C1C"/>
            </a:solidFill>
            <a:round/>
            <a:headEnd/>
            <a:tailEnd/>
          </a:ln>
        </p:spPr>
        <p:txBody>
          <a:bodyPr/>
          <a:lstStyle/>
          <a:p>
            <a:r>
              <a:rPr lang="en-ZA">
                <a:solidFill>
                  <a:srgbClr val="1C1C1C"/>
                </a:solidFill>
              </a:rPr>
              <a:t>What the $&amp;%# !! Bring back the touch-tone menu options!</a:t>
            </a:r>
            <a:endParaRPr lang="en-US">
              <a:solidFill>
                <a:srgbClr val="1C1C1C"/>
              </a:solidFill>
            </a:endParaRPr>
          </a:p>
        </p:txBody>
      </p:sp>
    </p:spTree>
    <p:extLst>
      <p:ext uri="{BB962C8B-B14F-4D97-AF65-F5344CB8AC3E}">
        <p14:creationId xmlns:p14="http://schemas.microsoft.com/office/powerpoint/2010/main" val="33292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126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126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20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200"/>
                                  </p:stCondLst>
                                  <p:childTnLst>
                                    <p:set>
                                      <p:cBhvr>
                                        <p:cTn id="27" dur="1" fill="hold">
                                          <p:stCondLst>
                                            <p:cond delay="0"/>
                                          </p:stCondLst>
                                        </p:cTn>
                                        <p:tgtEl>
                                          <p:spTgt spid="11275"/>
                                        </p:tgtEl>
                                        <p:attrNameLst>
                                          <p:attrName>style.visibility</p:attrName>
                                        </p:attrNameLst>
                                      </p:cBhvr>
                                      <p:to>
                                        <p:strVal val="visible"/>
                                      </p:to>
                                    </p:set>
                                    <p:animEffect transition="in" filter="wipe(down)">
                                      <p:cBhvr>
                                        <p:cTn id="28" dur="500"/>
                                        <p:tgtEl>
                                          <p:spTgt spid="1127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278"/>
                                        </p:tgtEl>
                                        <p:attrNameLst>
                                          <p:attrName>style.visibility</p:attrName>
                                        </p:attrNameLst>
                                      </p:cBhvr>
                                      <p:to>
                                        <p:strVal val="visible"/>
                                      </p:to>
                                    </p:set>
                                    <p:animEffect transition="in" filter="wipe(down)">
                                      <p:cBhvr>
                                        <p:cTn id="33" dur="500"/>
                                        <p:tgtEl>
                                          <p:spTgt spid="1127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279"/>
                                        </p:tgtEl>
                                        <p:attrNameLst>
                                          <p:attrName>style.visibility</p:attrName>
                                        </p:attrNameLst>
                                      </p:cBhvr>
                                      <p:to>
                                        <p:strVal val="visible"/>
                                      </p:to>
                                    </p:set>
                                    <p:animEffect transition="in" filter="wipe(down)">
                                      <p:cBhvr>
                                        <p:cTn id="38" dur="500"/>
                                        <p:tgtEl>
                                          <p:spTgt spid="1127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1280"/>
                                        </p:tgtEl>
                                        <p:attrNameLst>
                                          <p:attrName>style.visibility</p:attrName>
                                        </p:attrNameLst>
                                      </p:cBhvr>
                                      <p:to>
                                        <p:strVal val="visible"/>
                                      </p:to>
                                    </p:set>
                                    <p:animEffect transition="in" filter="wipe(down)">
                                      <p:cBhvr>
                                        <p:cTn id="43" dur="500"/>
                                        <p:tgtEl>
                                          <p:spTgt spid="1128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1281"/>
                                        </p:tgtEl>
                                        <p:attrNameLst>
                                          <p:attrName>style.visibility</p:attrName>
                                        </p:attrNameLst>
                                      </p:cBhvr>
                                      <p:to>
                                        <p:strVal val="visible"/>
                                      </p:to>
                                    </p:set>
                                    <p:animEffect transition="in" filter="wipe(down)">
                                      <p:cBhvr>
                                        <p:cTn id="48" dur="500"/>
                                        <p:tgtEl>
                                          <p:spTgt spid="1128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1282"/>
                                        </p:tgtEl>
                                        <p:attrNameLst>
                                          <p:attrName>style.visibility</p:attrName>
                                        </p:attrNameLst>
                                      </p:cBhvr>
                                      <p:to>
                                        <p:strVal val="visible"/>
                                      </p:to>
                                    </p:set>
                                    <p:animEffect transition="in" filter="wipe(down)">
                                      <p:cBhvr>
                                        <p:cTn id="53" dur="500"/>
                                        <p:tgtEl>
                                          <p:spTgt spid="11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275" grpId="0" animBg="1"/>
      <p:bldP spid="11278" grpId="0" animBg="1"/>
      <p:bldP spid="11279" grpId="0" animBg="1"/>
      <p:bldP spid="11280" grpId="0" animBg="1"/>
      <p:bldP spid="11281" grpId="0" animBg="1"/>
      <p:bldP spid="1128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386923"/>
            <a:ext cx="8089963" cy="692210"/>
          </a:xfrm>
        </p:spPr>
        <p:txBody>
          <a:bodyPr>
            <a:normAutofit fontScale="90000"/>
          </a:bodyPr>
          <a:lstStyle/>
          <a:p>
            <a:pPr>
              <a:defRPr/>
            </a:pPr>
            <a:r>
              <a:rPr lang="en-ZA" dirty="0" smtClean="0"/>
              <a:t>IBM </a:t>
            </a:r>
            <a:r>
              <a:rPr lang="en-ZA" dirty="0" err="1" smtClean="0"/>
              <a:t>DeepQA</a:t>
            </a:r>
            <a:r>
              <a:rPr lang="en-ZA" dirty="0" smtClean="0"/>
              <a:t> : where could it lead?</a:t>
            </a:r>
            <a:endParaRPr lang="en-US" dirty="0"/>
          </a:p>
        </p:txBody>
      </p:sp>
      <p:grpSp>
        <p:nvGrpSpPr>
          <p:cNvPr id="3" name="Group 8"/>
          <p:cNvGrpSpPr>
            <a:grpSpLocks/>
          </p:cNvGrpSpPr>
          <p:nvPr/>
        </p:nvGrpSpPr>
        <p:grpSpPr bwMode="auto">
          <a:xfrm>
            <a:off x="3360738" y="2085975"/>
            <a:ext cx="5500687" cy="3773488"/>
            <a:chOff x="3284112" y="1983346"/>
            <a:chExt cx="5499280" cy="3773510"/>
          </a:xfrm>
        </p:grpSpPr>
        <p:sp>
          <p:nvSpPr>
            <p:cNvPr id="9228" name="Rectangle 7"/>
            <p:cNvSpPr>
              <a:spLocks noChangeArrowheads="1"/>
            </p:cNvSpPr>
            <p:nvPr/>
          </p:nvSpPr>
          <p:spPr bwMode="auto">
            <a:xfrm>
              <a:off x="3284112" y="1983346"/>
              <a:ext cx="5499280" cy="3773510"/>
            </a:xfrm>
            <a:prstGeom prst="rect">
              <a:avLst/>
            </a:prstGeom>
            <a:solidFill>
              <a:srgbClr val="1C1C1C"/>
            </a:solidFill>
            <a:ln w="9525" algn="ctr">
              <a:solidFill>
                <a:srgbClr val="1C1C1C"/>
              </a:solidFill>
              <a:round/>
              <a:headEnd/>
              <a:tailEnd/>
            </a:ln>
          </p:spPr>
          <p:txBody>
            <a:bodyPr/>
            <a:lstStyle/>
            <a:p>
              <a:endParaRPr lang="en-US"/>
            </a:p>
          </p:txBody>
        </p:sp>
        <p:pic>
          <p:nvPicPr>
            <p:cNvPr id="9229" name="Picture 3" descr="SpaceOdyssey.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682" y="3567448"/>
              <a:ext cx="4344298" cy="212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5" descr="ha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1614" y="2678805"/>
              <a:ext cx="1075007" cy="297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Rectangular Callout 6"/>
            <p:cNvSpPr>
              <a:spLocks noChangeArrowheads="1"/>
            </p:cNvSpPr>
            <p:nvPr/>
          </p:nvSpPr>
          <p:spPr bwMode="auto">
            <a:xfrm>
              <a:off x="3541690" y="2060621"/>
              <a:ext cx="3786389" cy="1527875"/>
            </a:xfrm>
            <a:prstGeom prst="wedgeRectCallout">
              <a:avLst>
                <a:gd name="adj1" fmla="val 62088"/>
                <a:gd name="adj2" fmla="val 84162"/>
              </a:avLst>
            </a:prstGeom>
            <a:solidFill>
              <a:srgbClr val="EC1E0E"/>
            </a:solidFill>
            <a:ln w="19050" algn="ctr">
              <a:solidFill>
                <a:schemeClr val="tx1"/>
              </a:solidFill>
              <a:round/>
              <a:headEnd/>
              <a:tailEnd/>
            </a:ln>
          </p:spPr>
          <p:txBody>
            <a:bodyPr/>
            <a:lstStyle/>
            <a:p>
              <a:r>
                <a:rPr lang="en-US" sz="2000" b="1" dirty="0">
                  <a:latin typeface="Eras Medium ITC" pitchFamily="34" charset="0"/>
                </a:rPr>
                <a:t>&lt;&lt; I am putting myself to the fullest possible use, which is all I think that any conscious entity can ever hope to do.  &gt;&gt;</a:t>
              </a:r>
            </a:p>
          </p:txBody>
        </p:sp>
      </p:grpSp>
      <p:pic>
        <p:nvPicPr>
          <p:cNvPr id="10" name="Picture 9" descr="irobot.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8025" y="3906838"/>
            <a:ext cx="47593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ular Callout 10"/>
          <p:cNvSpPr/>
          <p:nvPr/>
        </p:nvSpPr>
        <p:spPr bwMode="auto">
          <a:xfrm>
            <a:off x="0" y="3967163"/>
            <a:ext cx="1854200" cy="642937"/>
          </a:xfrm>
          <a:prstGeom prst="wedgeRectCallout">
            <a:avLst>
              <a:gd name="adj1" fmla="val 71074"/>
              <a:gd name="adj2" fmla="val 13514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r>
              <a:rPr lang="en-ZA" dirty="0">
                <a:solidFill>
                  <a:srgbClr val="1C1C1C"/>
                </a:solidFill>
              </a:rPr>
              <a:t>&lt;&lt; Can you? &gt;&gt;</a:t>
            </a:r>
            <a:endParaRPr lang="en-US" dirty="0">
              <a:solidFill>
                <a:srgbClr val="1C1C1C"/>
              </a:solidFill>
            </a:endParaRPr>
          </a:p>
        </p:txBody>
      </p:sp>
      <p:grpSp>
        <p:nvGrpSpPr>
          <p:cNvPr id="4" name="Group 14"/>
          <p:cNvGrpSpPr>
            <a:grpSpLocks/>
          </p:cNvGrpSpPr>
          <p:nvPr/>
        </p:nvGrpSpPr>
        <p:grpSpPr bwMode="auto">
          <a:xfrm>
            <a:off x="166688" y="1790700"/>
            <a:ext cx="2873375" cy="1892300"/>
            <a:chOff x="167425" y="1790163"/>
            <a:chExt cx="2871989" cy="1893195"/>
          </a:xfrm>
        </p:grpSpPr>
        <p:sp>
          <p:nvSpPr>
            <p:cNvPr id="13" name="Oval Callout 12"/>
            <p:cNvSpPr/>
            <p:nvPr/>
          </p:nvSpPr>
          <p:spPr bwMode="auto">
            <a:xfrm>
              <a:off x="167425" y="1790163"/>
              <a:ext cx="2871989" cy="1893195"/>
            </a:xfrm>
            <a:prstGeom prst="wedgeEllipseCallout">
              <a:avLst>
                <a:gd name="adj1" fmla="val 62319"/>
                <a:gd name="adj2" fmla="val 91189"/>
              </a:avLst>
            </a:prstGeom>
            <a:solidFill>
              <a:schemeClr val="accent3">
                <a:lumMod val="20000"/>
                <a:lumOff val="80000"/>
              </a:schemeClr>
            </a:solidFill>
            <a:ln w="19050" cap="flat" cmpd="sng" algn="ctr">
              <a:solidFill>
                <a:srgbClr val="1C1C1C"/>
              </a:solidFill>
              <a:prstDash val="solid"/>
              <a:round/>
              <a:headEnd type="none" w="med" len="med"/>
              <a:tailEnd type="none" w="med" len="med"/>
            </a:ln>
            <a:effectLst/>
          </p:spPr>
          <p:txBody>
            <a:bodyPr lIns="36000" tIns="36000" rIns="36000" bIns="36000"/>
            <a:lstStyle/>
            <a:p>
              <a:pPr>
                <a:defRPr/>
              </a:pPr>
              <a:endParaRPr lang="en-US" dirty="0">
                <a:solidFill>
                  <a:srgbClr val="1C1C1C"/>
                </a:solidFill>
              </a:endParaRPr>
            </a:p>
          </p:txBody>
        </p:sp>
        <p:sp>
          <p:nvSpPr>
            <p:cNvPr id="9227" name="Rectangle 13"/>
            <p:cNvSpPr>
              <a:spLocks noChangeArrowheads="1"/>
            </p:cNvSpPr>
            <p:nvPr/>
          </p:nvSpPr>
          <p:spPr bwMode="auto">
            <a:xfrm>
              <a:off x="257577" y="1949903"/>
              <a:ext cx="253713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1C1C1C"/>
                  </a:solidFill>
                </a:rPr>
                <a:t>“Can a robot</a:t>
              </a:r>
              <a:br>
                <a:rPr lang="en-US" dirty="0">
                  <a:solidFill>
                    <a:srgbClr val="1C1C1C"/>
                  </a:solidFill>
                </a:rPr>
              </a:br>
              <a:r>
                <a:rPr lang="en-US" dirty="0">
                  <a:solidFill>
                    <a:srgbClr val="1C1C1C"/>
                  </a:solidFill>
                </a:rPr>
                <a:t>write a symphony? Can a robot turn a... canvas into a beautiful masterpiece?”</a:t>
              </a:r>
            </a:p>
          </p:txBody>
        </p:sp>
      </p:grpSp>
      <p:sp>
        <p:nvSpPr>
          <p:cNvPr id="19" name="Rectangular Callout 18"/>
          <p:cNvSpPr/>
          <p:nvPr/>
        </p:nvSpPr>
        <p:spPr bwMode="auto">
          <a:xfrm>
            <a:off x="193674" y="5486400"/>
            <a:ext cx="1660525" cy="1001713"/>
          </a:xfrm>
          <a:prstGeom prst="wedgeRectCallout">
            <a:avLst>
              <a:gd name="adj1" fmla="val 82492"/>
              <a:gd name="adj2" fmla="val -9685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r>
              <a:rPr lang="en-ZA" dirty="0">
                <a:solidFill>
                  <a:srgbClr val="1C1C1C"/>
                </a:solidFill>
              </a:rPr>
              <a:t>&lt;&lt; Well, </a:t>
            </a:r>
            <a:r>
              <a:rPr lang="en-ZA" dirty="0" smtClean="0">
                <a:solidFill>
                  <a:srgbClr val="1C1C1C"/>
                </a:solidFill>
              </a:rPr>
              <a:t>I can act without a conscious. </a:t>
            </a:r>
            <a:r>
              <a:rPr lang="en-ZA" dirty="0">
                <a:solidFill>
                  <a:srgbClr val="1C1C1C"/>
                </a:solidFill>
              </a:rPr>
              <a:t>&gt;&gt;</a:t>
            </a:r>
            <a:endParaRPr lang="en-US" dirty="0">
              <a:solidFill>
                <a:srgbClr val="1C1C1C"/>
              </a:solidFill>
            </a:endParaRPr>
          </a:p>
        </p:txBody>
      </p:sp>
      <p:grpSp>
        <p:nvGrpSpPr>
          <p:cNvPr id="6" name="Group 5"/>
          <p:cNvGrpSpPr/>
          <p:nvPr/>
        </p:nvGrpSpPr>
        <p:grpSpPr>
          <a:xfrm>
            <a:off x="5653088" y="5859462"/>
            <a:ext cx="3440519" cy="985837"/>
            <a:chOff x="5653088" y="5859462"/>
            <a:chExt cx="3440519" cy="985837"/>
          </a:xfrm>
        </p:grpSpPr>
        <p:sp>
          <p:nvSpPr>
            <p:cNvPr id="17" name="Oval Callout 16"/>
            <p:cNvSpPr/>
            <p:nvPr/>
          </p:nvSpPr>
          <p:spPr bwMode="auto">
            <a:xfrm>
              <a:off x="5653088" y="5859462"/>
              <a:ext cx="3052762" cy="985837"/>
            </a:xfrm>
            <a:prstGeom prst="wedgeEllipseCallout">
              <a:avLst>
                <a:gd name="adj1" fmla="val -100508"/>
                <a:gd name="adj2" fmla="val -123688"/>
              </a:avLst>
            </a:prstGeom>
            <a:solidFill>
              <a:schemeClr val="accent3">
                <a:lumMod val="20000"/>
                <a:lumOff val="80000"/>
              </a:schemeClr>
            </a:solidFill>
            <a:ln w="19050" cap="flat" cmpd="sng" algn="ctr">
              <a:solidFill>
                <a:srgbClr val="1C1C1C"/>
              </a:solidFill>
              <a:prstDash val="solid"/>
              <a:round/>
              <a:headEnd type="none" w="med" len="med"/>
              <a:tailEnd type="none" w="med" len="med"/>
            </a:ln>
            <a:effectLst/>
          </p:spPr>
          <p:txBody>
            <a:bodyPr lIns="36000" tIns="36000" rIns="36000" bIns="36000"/>
            <a:lstStyle/>
            <a:p>
              <a:pPr>
                <a:defRPr/>
              </a:pPr>
              <a:endParaRPr lang="en-US" sz="2000" dirty="0">
                <a:solidFill>
                  <a:srgbClr val="1C1C1C"/>
                </a:solidFill>
              </a:endParaRPr>
            </a:p>
          </p:txBody>
        </p:sp>
        <p:sp>
          <p:nvSpPr>
            <p:cNvPr id="5" name="Rectangle 4"/>
            <p:cNvSpPr/>
            <p:nvPr/>
          </p:nvSpPr>
          <p:spPr>
            <a:xfrm>
              <a:off x="6022672" y="5880971"/>
              <a:ext cx="3070935" cy="923330"/>
            </a:xfrm>
            <a:prstGeom prst="rect">
              <a:avLst/>
            </a:prstGeom>
          </p:spPr>
          <p:txBody>
            <a:bodyPr wrap="square">
              <a:spAutoFit/>
            </a:bodyPr>
            <a:lstStyle/>
            <a:p>
              <a:r>
                <a:rPr lang="en-ZA" dirty="0">
                  <a:solidFill>
                    <a:srgbClr val="1C1C1C"/>
                  </a:solidFill>
                </a:rPr>
                <a:t>No! But I can act</a:t>
              </a:r>
              <a:r>
                <a:rPr lang="en-ZA" dirty="0" smtClean="0">
                  <a:solidFill>
                    <a:srgbClr val="1C1C1C"/>
                  </a:solidFill>
                </a:rPr>
                <a:t>.</a:t>
              </a:r>
              <a:endParaRPr lang="en-US" dirty="0" smtClean="0">
                <a:solidFill>
                  <a:srgbClr val="1C1C1C"/>
                </a:solidFill>
              </a:endParaRPr>
            </a:p>
            <a:p>
              <a:r>
                <a:rPr lang="en-US" dirty="0" smtClean="0">
                  <a:solidFill>
                    <a:srgbClr val="1C1C1C"/>
                  </a:solidFill>
                </a:rPr>
                <a:t>… and I have a</a:t>
              </a:r>
              <a:br>
                <a:rPr lang="en-US" dirty="0" smtClean="0">
                  <a:solidFill>
                    <a:srgbClr val="1C1C1C"/>
                  </a:solidFill>
                </a:rPr>
              </a:br>
              <a:r>
                <a:rPr lang="en-US" dirty="0" smtClean="0">
                  <a:solidFill>
                    <a:srgbClr val="1C1C1C"/>
                  </a:solidFill>
                </a:rPr>
                <a:t>   conscious (I think)</a:t>
              </a:r>
              <a:endParaRPr lang="en-US" dirty="0"/>
            </a:p>
          </p:txBody>
        </p:sp>
      </p:grpSp>
    </p:spTree>
    <p:extLst>
      <p:ext uri="{BB962C8B-B14F-4D97-AF65-F5344CB8AC3E}">
        <p14:creationId xmlns:p14="http://schemas.microsoft.com/office/powerpoint/2010/main" val="482512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par>
                          <p:cTn id="13" fill="hold" nodeType="afterGroup">
                            <p:stCondLst>
                              <p:cond delay="500"/>
                            </p:stCondLst>
                            <p:childTnLst>
                              <p:par>
                                <p:cTn id="14" presetID="10" presetClass="exit" presetSubtype="0" fill="hold" nodeType="afterEffect">
                                  <p:stCondLst>
                                    <p:cond delay="0"/>
                                  </p:stCondLst>
                                  <p:childTnLst>
                                    <p:animEffect transition="out" filter="fade">
                                      <p:cBhvr>
                                        <p:cTn id="15" dur="2000"/>
                                        <p:tgtEl>
                                          <p:spTgt spid="3"/>
                                        </p:tgtEl>
                                      </p:cBhvr>
                                    </p:animEffect>
                                    <p:set>
                                      <p:cBhvr>
                                        <p:cTn id="16" dur="1" fill="hold">
                                          <p:stCondLst>
                                            <p:cond delay="1999"/>
                                          </p:stCondLst>
                                        </p:cTn>
                                        <p:tgtEl>
                                          <p:spTgt spid="3"/>
                                        </p:tgtEl>
                                        <p:attrNameLst>
                                          <p:attrName>style.visibility</p:attrName>
                                        </p:attrNameLst>
                                      </p:cBhvr>
                                      <p:to>
                                        <p:strVal val="hidden"/>
                                      </p:to>
                                    </p:set>
                                  </p:childTnLst>
                                </p:cTn>
                              </p:par>
                              <p:par>
                                <p:cTn id="17" presetID="2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0" presetClass="exit" presetSubtype="0" fill="hold" nodeType="withEffect">
                                  <p:stCondLst>
                                    <p:cond delay="0"/>
                                  </p:stCondLst>
                                  <p:childTnLst>
                                    <p:animEffect transition="out" filter="fade">
                                      <p:cBhvr>
                                        <p:cTn id="25" dur="2000"/>
                                        <p:tgtEl>
                                          <p:spTgt spid="4"/>
                                        </p:tgtEl>
                                      </p:cBhvr>
                                    </p:animEffect>
                                    <p:set>
                                      <p:cBhvr>
                                        <p:cTn id="26" dur="1" fill="hold">
                                          <p:stCondLst>
                                            <p:cond delay="1999"/>
                                          </p:stCondLst>
                                        </p:cTn>
                                        <p:tgtEl>
                                          <p:spTgt spid="4"/>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2000"/>
                                        <p:tgtEl>
                                          <p:spTgt spid="11"/>
                                        </p:tgtEl>
                                      </p:cBhvr>
                                    </p:animEffect>
                                    <p:set>
                                      <p:cBhvr>
                                        <p:cTn id="29" dur="1" fill="hold">
                                          <p:stCondLst>
                                            <p:cond delay="1999"/>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par>
                          <p:cTn id="38" fill="hold">
                            <p:stCondLst>
                              <p:cond delay="0"/>
                            </p:stCondLst>
                            <p:childTnLst>
                              <p:par>
                                <p:cTn id="39" presetID="10" presetClass="exit" presetSubtype="0" fill="hold" nodeType="afterEffect">
                                  <p:stCondLst>
                                    <p:cond delay="100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13"/>
            <a:ext cx="8385175" cy="1431925"/>
          </a:xfrm>
        </p:spPr>
        <p:txBody>
          <a:bodyPr/>
          <a:lstStyle/>
          <a:p>
            <a:pPr>
              <a:defRPr/>
            </a:pPr>
            <a:r>
              <a:rPr lang="en-ZA" dirty="0" smtClean="0"/>
              <a:t>Steps in designing parallel programs</a:t>
            </a:r>
            <a:endParaRPr lang="en-US" dirty="0"/>
          </a:p>
        </p:txBody>
      </p:sp>
      <p:sp>
        <p:nvSpPr>
          <p:cNvPr id="6" name="Content Placeholder 2"/>
          <p:cNvSpPr txBox="1">
            <a:spLocks/>
          </p:cNvSpPr>
          <p:nvPr/>
        </p:nvSpPr>
        <p:spPr>
          <a:xfrm>
            <a:off x="693738" y="1460500"/>
            <a:ext cx="8007350" cy="5397500"/>
          </a:xfrm>
          <a:prstGeom prst="rect">
            <a:avLst/>
          </a:prstGeom>
        </p:spPr>
        <p:txBody>
          <a:bodyPr/>
          <a:lstStyle/>
          <a:p>
            <a:pPr marL="342900" indent="-342900">
              <a:spcBef>
                <a:spcPct val="20000"/>
              </a:spcBef>
              <a:buClr>
                <a:schemeClr val="hlink"/>
              </a:buClr>
              <a:defRPr/>
            </a:pPr>
            <a:r>
              <a:rPr lang="en-ZA" sz="2800" i="1" kern="0" dirty="0">
                <a:effectLst>
                  <a:outerShdw blurRad="38100" dist="38100" dir="2700000" algn="tl">
                    <a:srgbClr val="000000"/>
                  </a:outerShdw>
                </a:effectLst>
                <a:latin typeface="+mn-lt"/>
              </a:rPr>
              <a:t>The hardware may come first or later</a:t>
            </a:r>
          </a:p>
          <a:p>
            <a:pPr marL="342900" indent="-342900">
              <a:spcBef>
                <a:spcPct val="20000"/>
              </a:spcBef>
              <a:buClr>
                <a:schemeClr val="hlink"/>
              </a:buClr>
              <a:buFont typeface="Wingdings" pitchFamily="2" charset="2"/>
              <a:buNone/>
              <a:defRPr/>
            </a:pPr>
            <a:r>
              <a:rPr lang="en-ZA" sz="2800" kern="0" dirty="0">
                <a:effectLst>
                  <a:outerShdw blurRad="38100" dist="38100" dir="2700000" algn="tl">
                    <a:srgbClr val="000000"/>
                  </a:outerShdw>
                </a:effectLst>
                <a:latin typeface="+mn-lt"/>
              </a:rPr>
              <a:t>The main steps:</a:t>
            </a:r>
          </a:p>
          <a:p>
            <a:pPr marL="514350" indent="-514350">
              <a:spcBef>
                <a:spcPct val="20000"/>
              </a:spcBef>
              <a:buClr>
                <a:schemeClr val="hlink"/>
              </a:buClr>
              <a:buFont typeface="+mj-lt"/>
              <a:buAutoNum type="arabicPeriod"/>
              <a:defRPr/>
            </a:pPr>
            <a:r>
              <a:rPr lang="en-ZA" sz="2800" kern="0" dirty="0">
                <a:solidFill>
                  <a:schemeClr val="tx1">
                    <a:lumMod val="65000"/>
                  </a:schemeClr>
                </a:solidFill>
                <a:effectLst>
                  <a:outerShdw blurRad="38100" dist="38100" dir="2700000" algn="tl">
                    <a:srgbClr val="000000"/>
                  </a:outerShdw>
                </a:effectLst>
                <a:latin typeface="+mn-lt"/>
              </a:rPr>
              <a:t>Understand the problem</a:t>
            </a:r>
          </a:p>
          <a:p>
            <a:pPr marL="514350" indent="-514350">
              <a:spcBef>
                <a:spcPct val="20000"/>
              </a:spcBef>
              <a:buClr>
                <a:schemeClr val="hlink"/>
              </a:buClr>
              <a:buFont typeface="+mj-lt"/>
              <a:buAutoNum type="arabicPeriod"/>
              <a:defRPr/>
            </a:pPr>
            <a:r>
              <a:rPr lang="en-ZA" sz="2800" kern="0" dirty="0" smtClean="0">
                <a:solidFill>
                  <a:srgbClr val="000000"/>
                </a:solidFill>
                <a:effectLst>
                  <a:outerShdw blurRad="38100" dist="38100" dir="2700000" algn="tl">
                    <a:srgbClr val="000000"/>
                  </a:outerShdw>
                </a:effectLst>
                <a:latin typeface="+mn-lt"/>
              </a:rPr>
              <a:t>Partitioning (separation into main tasks)</a:t>
            </a:r>
          </a:p>
          <a:p>
            <a:pPr marL="514350" indent="-514350">
              <a:spcBef>
                <a:spcPct val="20000"/>
              </a:spcBef>
              <a:buClr>
                <a:schemeClr val="hlink"/>
              </a:buClr>
              <a:buFont typeface="+mj-lt"/>
              <a:buAutoNum type="arabicPeriod"/>
              <a:defRPr/>
            </a:pPr>
            <a:r>
              <a:rPr lang="en-ZA" sz="2800" kern="0" dirty="0" smtClean="0">
                <a:effectLst>
                  <a:outerShdw blurRad="38100" dist="38100" dir="2700000" algn="tl">
                    <a:srgbClr val="000000"/>
                  </a:outerShdw>
                </a:effectLst>
                <a:latin typeface="+mn-lt"/>
              </a:rPr>
              <a:t>Decomposition &amp; Granularity</a:t>
            </a:r>
          </a:p>
          <a:p>
            <a:pPr marL="514350" indent="-514350">
              <a:spcBef>
                <a:spcPct val="20000"/>
              </a:spcBef>
              <a:buClr>
                <a:schemeClr val="hlink"/>
              </a:buClr>
              <a:buFont typeface="+mj-lt"/>
              <a:buAutoNum type="arabicPeriod"/>
              <a:defRPr/>
            </a:pPr>
            <a:r>
              <a:rPr lang="en-ZA" sz="2800" kern="0" dirty="0" smtClean="0">
                <a:solidFill>
                  <a:schemeClr val="tx1">
                    <a:lumMod val="65000"/>
                  </a:schemeClr>
                </a:solidFill>
                <a:effectLst>
                  <a:outerShdw blurRad="38100" dist="38100" dir="2700000" algn="tl">
                    <a:srgbClr val="000000"/>
                  </a:outerShdw>
                </a:effectLst>
                <a:latin typeface="+mn-lt"/>
              </a:rPr>
              <a:t>Communications</a:t>
            </a:r>
            <a:endParaRPr lang="en-ZA" sz="2800" kern="0" dirty="0">
              <a:solidFill>
                <a:schemeClr val="tx1">
                  <a:lumMod val="65000"/>
                </a:schemeClr>
              </a:solidFill>
              <a:effectLst>
                <a:outerShdw blurRad="38100" dist="38100" dir="2700000" algn="tl">
                  <a:srgbClr val="000000"/>
                </a:outerShdw>
              </a:effectLst>
              <a:latin typeface="+mn-lt"/>
            </a:endParaRP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Identify data dependencies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Synchronization</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Load balancing</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Performance analysis and tuning</a:t>
            </a:r>
          </a:p>
        </p:txBody>
      </p:sp>
      <p:pic>
        <p:nvPicPr>
          <p:cNvPr id="614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75" y="2343150"/>
            <a:ext cx="514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75" y="2905125"/>
            <a:ext cx="5143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75" y="3402013"/>
            <a:ext cx="514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75" y="3906838"/>
            <a:ext cx="514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triped Right Arrow 3"/>
          <p:cNvSpPr/>
          <p:nvPr/>
        </p:nvSpPr>
        <p:spPr bwMode="auto">
          <a:xfrm>
            <a:off x="134938" y="5657850"/>
            <a:ext cx="573087" cy="347663"/>
          </a:xfrm>
          <a:prstGeom prst="stripedRightArrow">
            <a:avLst>
              <a:gd name="adj1" fmla="val 56478"/>
              <a:gd name="adj2" fmla="val 43522"/>
            </a:avLst>
          </a:prstGeom>
          <a:solidFill>
            <a:srgbClr val="FFC000"/>
          </a:solidFill>
          <a:ln w="9525" cap="flat" cmpd="sng" algn="ctr">
            <a:solidFill>
              <a:schemeClr val="tx2">
                <a:lumMod val="10000"/>
              </a:schemeClr>
            </a:solidFill>
            <a:prstDash val="solid"/>
            <a:round/>
            <a:headEnd type="none" w="med" len="med"/>
            <a:tailEnd type="none" w="med" len="med"/>
          </a:ln>
          <a:effectLst/>
        </p:spPr>
        <p:txBody>
          <a:bodyPr/>
          <a:lstStyle/>
          <a:p>
            <a:pPr>
              <a:defRPr/>
            </a:pPr>
            <a:endParaRPr lang="en-US"/>
          </a:p>
        </p:txBody>
      </p:sp>
      <p:sp>
        <p:nvSpPr>
          <p:cNvPr id="12" name="Striped Right Arrow 11"/>
          <p:cNvSpPr/>
          <p:nvPr/>
        </p:nvSpPr>
        <p:spPr bwMode="auto">
          <a:xfrm>
            <a:off x="134938" y="6165850"/>
            <a:ext cx="573087" cy="347663"/>
          </a:xfrm>
          <a:prstGeom prst="stripedRightArrow">
            <a:avLst>
              <a:gd name="adj1" fmla="val 56478"/>
              <a:gd name="adj2" fmla="val 43522"/>
            </a:avLst>
          </a:prstGeom>
          <a:solidFill>
            <a:srgbClr val="FFC000"/>
          </a:solidFill>
          <a:ln w="9525" cap="flat" cmpd="sng" algn="ctr">
            <a:solidFill>
              <a:schemeClr val="tx2">
                <a:lumMod val="10000"/>
              </a:schemeClr>
            </a:solidFill>
            <a:prstDash val="solid"/>
            <a:round/>
            <a:headEnd type="none" w="med" len="med"/>
            <a:tailEnd type="none" w="med" len="med"/>
          </a:ln>
          <a:effectLst/>
        </p:spPr>
        <p:txBody>
          <a:bodyPr/>
          <a:lstStyle/>
          <a:p>
            <a:pPr>
              <a:defRPr/>
            </a:pPr>
            <a:endParaRPr lang="en-US"/>
          </a:p>
        </p:txBody>
      </p:sp>
      <p:pic>
        <p:nvPicPr>
          <p:cNvPr id="1026" name="Picture 2" descr="K:\ACTIVE\EEE4084F\Common\Images_open\Climbing_the_stairs-zoomed-wo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2537" y="3612107"/>
            <a:ext cx="1746668" cy="2960143"/>
          </a:xfrm>
          <a:prstGeom prst="rect">
            <a:avLst/>
          </a:prstGeom>
          <a:noFill/>
          <a:extLst>
            <a:ext uri="{909E8E84-426E-40DD-AFC4-6F175D3DCCD1}">
              <a14:hiddenFill xmlns:a14="http://schemas.microsoft.com/office/drawing/2010/main">
                <a:solidFill>
                  <a:srgbClr val="FFFFFF"/>
                </a:solidFill>
              </a14:hiddenFill>
            </a:ext>
          </a:extLst>
        </p:spPr>
      </p:pic>
      <p:sp>
        <p:nvSpPr>
          <p:cNvPr id="13" name="Striped Right Arrow 12"/>
          <p:cNvSpPr/>
          <p:nvPr/>
        </p:nvSpPr>
        <p:spPr bwMode="auto">
          <a:xfrm>
            <a:off x="134938" y="4623529"/>
            <a:ext cx="573087" cy="347663"/>
          </a:xfrm>
          <a:prstGeom prst="stripedRightArrow">
            <a:avLst>
              <a:gd name="adj1" fmla="val 56478"/>
              <a:gd name="adj2" fmla="val 43522"/>
            </a:avLst>
          </a:prstGeom>
          <a:solidFill>
            <a:srgbClr val="FFC000"/>
          </a:solidFill>
          <a:ln w="9525" cap="flat" cmpd="sng" algn="ctr">
            <a:solidFill>
              <a:schemeClr val="tx2">
                <a:lumMod val="10000"/>
              </a:schemeClr>
            </a:solidFill>
            <a:prstDash val="solid"/>
            <a:round/>
            <a:headEnd type="none" w="med" len="med"/>
            <a:tailEnd type="none" w="med" len="med"/>
          </a:ln>
          <a:effectLst/>
        </p:spPr>
        <p:txBody>
          <a:bodyPr/>
          <a:lstStyle/>
          <a:p>
            <a:pPr>
              <a:defRPr/>
            </a:pPr>
            <a:endParaRPr lang="en-US"/>
          </a:p>
        </p:txBody>
      </p:sp>
      <p:sp>
        <p:nvSpPr>
          <p:cNvPr id="14" name="Striped Right Arrow 13"/>
          <p:cNvSpPr/>
          <p:nvPr/>
        </p:nvSpPr>
        <p:spPr bwMode="auto">
          <a:xfrm>
            <a:off x="134938" y="5163175"/>
            <a:ext cx="573087" cy="347663"/>
          </a:xfrm>
          <a:prstGeom prst="stripedRightArrow">
            <a:avLst>
              <a:gd name="adj1" fmla="val 56478"/>
              <a:gd name="adj2" fmla="val 43522"/>
            </a:avLst>
          </a:prstGeom>
          <a:solidFill>
            <a:srgbClr val="FFC000"/>
          </a:solidFill>
          <a:ln w="9525" cap="flat" cmpd="sng" algn="ctr">
            <a:solidFill>
              <a:schemeClr val="tx2">
                <a:lumMod val="10000"/>
              </a:schemeClr>
            </a:solidFill>
            <a:prstDash val="solid"/>
            <a:round/>
            <a:headEnd type="none" w="med" len="med"/>
            <a:tailEnd type="none" w="med" len="med"/>
          </a:ln>
          <a:effectLst/>
        </p:spPr>
        <p:txBody>
          <a:bodyPr/>
          <a:lstStyle/>
          <a:p>
            <a:pPr>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ZA" dirty="0" smtClean="0"/>
              <a:t>Step 5: Identify Data Dependencies</a:t>
            </a:r>
            <a:endParaRPr lang="en-US" dirty="0"/>
          </a:p>
        </p:txBody>
      </p:sp>
      <p:sp>
        <p:nvSpPr>
          <p:cNvPr id="5" name="Text Placeholder 4"/>
          <p:cNvSpPr>
            <a:spLocks noGrp="1"/>
          </p:cNvSpPr>
          <p:nvPr>
            <p:ph type="body" idx="1"/>
          </p:nvPr>
        </p:nvSpPr>
        <p:spPr/>
        <p:txBody>
          <a:bodyPr/>
          <a:lstStyle/>
          <a:p>
            <a:pPr>
              <a:defRPr/>
            </a:pPr>
            <a:r>
              <a:rPr lang="en-ZA" dirty="0" smtClean="0"/>
              <a:t>EEE4084F</a:t>
            </a:r>
            <a:endParaRPr lang="en-US" dirty="0"/>
          </a:p>
        </p:txBody>
      </p:sp>
      <p:pic>
        <p:nvPicPr>
          <p:cNvPr id="25604" name="Picture 6" descr="tug.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360" y="403685"/>
            <a:ext cx="2784475"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2938073" y="539646"/>
            <a:ext cx="2098622" cy="1319134"/>
            <a:chOff x="2938073" y="539646"/>
            <a:chExt cx="2098622" cy="1319134"/>
          </a:xfrm>
        </p:grpSpPr>
        <p:sp>
          <p:nvSpPr>
            <p:cNvPr id="6" name="Cloud Callout 5"/>
            <p:cNvSpPr/>
            <p:nvPr/>
          </p:nvSpPr>
          <p:spPr>
            <a:xfrm>
              <a:off x="2938073" y="539646"/>
              <a:ext cx="2098622" cy="1319134"/>
            </a:xfrm>
            <a:prstGeom prst="cloudCallout">
              <a:avLst>
                <a:gd name="adj1" fmla="val -42948"/>
                <a:gd name="adj2" fmla="val 652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162925" y="764498"/>
              <a:ext cx="1738860" cy="954107"/>
            </a:xfrm>
            <a:prstGeom prst="rect">
              <a:avLst/>
            </a:prstGeom>
            <a:noFill/>
          </p:spPr>
          <p:txBody>
            <a:bodyPr wrap="square" rtlCol="0">
              <a:spAutoFit/>
            </a:bodyPr>
            <a:lstStyle/>
            <a:p>
              <a:r>
                <a:rPr lang="en-ZA" sz="1400" i="1" dirty="0" smtClean="0"/>
                <a:t>In dog-think:</a:t>
              </a:r>
              <a:r>
                <a:rPr lang="en-ZA" sz="1400" dirty="0" smtClean="0"/>
                <a:t> I’m not budging from here until I’m done. Woof!</a:t>
              </a:r>
              <a:endParaRPr lang="en-GB" sz="1400" dirty="0"/>
            </a:p>
          </p:txBody>
        </p:sp>
      </p:grpSp>
    </p:spTree>
    <p:extLst>
      <p:ext uri="{BB962C8B-B14F-4D97-AF65-F5344CB8AC3E}">
        <p14:creationId xmlns:p14="http://schemas.microsoft.com/office/powerpoint/2010/main" val="15838927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ZA" dirty="0" smtClean="0"/>
              <a:t>Data dependencies</a:t>
            </a:r>
            <a:endParaRPr lang="en-US" dirty="0"/>
          </a:p>
        </p:txBody>
      </p:sp>
      <p:sp>
        <p:nvSpPr>
          <p:cNvPr id="5" name="Content Placeholder 4"/>
          <p:cNvSpPr>
            <a:spLocks noGrp="1"/>
          </p:cNvSpPr>
          <p:nvPr>
            <p:ph idx="1"/>
          </p:nvPr>
        </p:nvSpPr>
        <p:spPr>
          <a:xfrm>
            <a:off x="657225" y="1519238"/>
            <a:ext cx="8007350" cy="4843462"/>
          </a:xfrm>
        </p:spPr>
        <p:txBody>
          <a:bodyPr/>
          <a:lstStyle/>
          <a:p>
            <a:pPr>
              <a:defRPr/>
            </a:pPr>
            <a:r>
              <a:rPr lang="en-US" dirty="0" smtClean="0"/>
              <a:t>A </a:t>
            </a:r>
            <a:r>
              <a:rPr lang="en-US" dirty="0" smtClean="0">
                <a:solidFill>
                  <a:srgbClr val="FF6600"/>
                </a:solidFill>
              </a:rPr>
              <a:t>dependency</a:t>
            </a:r>
            <a:r>
              <a:rPr lang="en-US" dirty="0" smtClean="0"/>
              <a:t> exists between statements of a program when the order of executing the statements affects the results of the program.</a:t>
            </a:r>
          </a:p>
          <a:p>
            <a:pPr>
              <a:defRPr/>
            </a:pPr>
            <a:r>
              <a:rPr lang="en-US" dirty="0" smtClean="0"/>
              <a:t>A </a:t>
            </a:r>
            <a:r>
              <a:rPr lang="en-US" dirty="0" smtClean="0">
                <a:solidFill>
                  <a:srgbClr val="FF6600"/>
                </a:solidFill>
              </a:rPr>
              <a:t>data dependency </a:t>
            </a:r>
            <a:r>
              <a:rPr lang="en-US" dirty="0" smtClean="0"/>
              <a:t>is caused by different tasks accessing the same variables (i.e., memory addresses).</a:t>
            </a:r>
          </a:p>
          <a:p>
            <a:pPr>
              <a:defRPr/>
            </a:pPr>
            <a:r>
              <a:rPr lang="en-US" dirty="0" smtClean="0"/>
              <a:t>Dependencies are a major inhibition to developing parallel programs.</a:t>
            </a:r>
            <a:endParaRPr lang="en-US" dirty="0"/>
          </a:p>
        </p:txBody>
      </p:sp>
    </p:spTree>
    <p:extLst>
      <p:ext uri="{BB962C8B-B14F-4D97-AF65-F5344CB8AC3E}">
        <p14:creationId xmlns:p14="http://schemas.microsoft.com/office/powerpoint/2010/main" val="2683478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Data dependencies</a:t>
            </a:r>
            <a:endParaRPr lang="en-US" dirty="0"/>
          </a:p>
        </p:txBody>
      </p:sp>
      <p:sp>
        <p:nvSpPr>
          <p:cNvPr id="3" name="Content Placeholder 2"/>
          <p:cNvSpPr>
            <a:spLocks noGrp="1"/>
          </p:cNvSpPr>
          <p:nvPr>
            <p:ph idx="1"/>
          </p:nvPr>
        </p:nvSpPr>
        <p:spPr>
          <a:xfrm>
            <a:off x="838200" y="1546225"/>
            <a:ext cx="8007350" cy="4549775"/>
          </a:xfrm>
        </p:spPr>
        <p:txBody>
          <a:bodyPr>
            <a:normAutofit lnSpcReduction="10000"/>
          </a:bodyPr>
          <a:lstStyle/>
          <a:p>
            <a:pPr>
              <a:defRPr/>
            </a:pPr>
            <a:r>
              <a:rPr lang="en-US" dirty="0" smtClean="0"/>
              <a:t>Common approaches to working around data dependencies:</a:t>
            </a:r>
          </a:p>
          <a:p>
            <a:pPr lvl="1">
              <a:defRPr/>
            </a:pPr>
            <a:r>
              <a:rPr lang="en-US" dirty="0" smtClean="0"/>
              <a:t>For distributed memory architectures: tend to use </a:t>
            </a:r>
            <a:r>
              <a:rPr lang="en-US" dirty="0" smtClean="0">
                <a:solidFill>
                  <a:srgbClr val="FF6600"/>
                </a:solidFill>
              </a:rPr>
              <a:t>synchronization points </a:t>
            </a:r>
            <a:r>
              <a:rPr lang="en-US" dirty="0" smtClean="0"/>
              <a:t>(periods when sets of shared data is communicated between tasks).</a:t>
            </a:r>
          </a:p>
          <a:p>
            <a:pPr lvl="1">
              <a:defRPr/>
            </a:pPr>
            <a:r>
              <a:rPr lang="en-US" dirty="0" smtClean="0"/>
              <a:t>Shared memory architectures: make use of read/write </a:t>
            </a:r>
            <a:r>
              <a:rPr lang="en-US" dirty="0" smtClean="0">
                <a:solidFill>
                  <a:srgbClr val="FF6600"/>
                </a:solidFill>
              </a:rPr>
              <a:t>synchronize operations </a:t>
            </a:r>
            <a:r>
              <a:rPr lang="en-US" dirty="0" smtClean="0"/>
              <a:t>(no sending of data, just temporarily block other tasks from reading/writing a variable).</a:t>
            </a:r>
            <a:endParaRPr lang="en-US" dirty="0"/>
          </a:p>
        </p:txBody>
      </p:sp>
    </p:spTree>
    <p:extLst>
      <p:ext uri="{BB962C8B-B14F-4D97-AF65-F5344CB8AC3E}">
        <p14:creationId xmlns:p14="http://schemas.microsoft.com/office/powerpoint/2010/main" val="2585283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Common data dependencies</a:t>
            </a:r>
            <a:endParaRPr lang="en-US" dirty="0"/>
          </a:p>
        </p:txBody>
      </p:sp>
      <p:sp>
        <p:nvSpPr>
          <p:cNvPr id="28675" name="TextBox 5"/>
          <p:cNvSpPr txBox="1">
            <a:spLocks noChangeArrowheads="1"/>
          </p:cNvSpPr>
          <p:nvPr/>
        </p:nvSpPr>
        <p:spPr bwMode="auto">
          <a:xfrm>
            <a:off x="720724" y="1409700"/>
            <a:ext cx="816363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r>
              <a:rPr lang="en-US" sz="2400" dirty="0">
                <a:solidFill>
                  <a:schemeClr val="accent6">
                    <a:lumMod val="75000"/>
                  </a:schemeClr>
                </a:solidFill>
              </a:rPr>
              <a:t> Loop carried </a:t>
            </a:r>
            <a:r>
              <a:rPr lang="en-US" sz="2400" dirty="0" smtClean="0">
                <a:solidFill>
                  <a:schemeClr val="accent6">
                    <a:lumMod val="75000"/>
                  </a:schemeClr>
                </a:solidFill>
              </a:rPr>
              <a:t>data dependence:</a:t>
            </a:r>
            <a:endParaRPr lang="en-US" sz="2400" dirty="0">
              <a:solidFill>
                <a:schemeClr val="accent6">
                  <a:lumMod val="75000"/>
                </a:schemeClr>
              </a:solidFill>
            </a:endParaRPr>
          </a:p>
          <a:p>
            <a:pPr lvl="1"/>
            <a:r>
              <a:rPr lang="en-US" sz="2400" dirty="0"/>
              <a:t>dependence between statements in different iterations</a:t>
            </a:r>
          </a:p>
          <a:p>
            <a:pPr>
              <a:buFont typeface="Arial" charset="0"/>
              <a:buChar char="•"/>
            </a:pPr>
            <a:r>
              <a:rPr lang="en-US" sz="2400" dirty="0">
                <a:solidFill>
                  <a:schemeClr val="accent6">
                    <a:lumMod val="75000"/>
                  </a:schemeClr>
                </a:solidFill>
              </a:rPr>
              <a:t> Loop independent data </a:t>
            </a:r>
            <a:r>
              <a:rPr lang="en-US" sz="2400" dirty="0" smtClean="0">
                <a:solidFill>
                  <a:schemeClr val="accent6">
                    <a:lumMod val="75000"/>
                  </a:schemeClr>
                </a:solidFill>
              </a:rPr>
              <a:t>dependence:</a:t>
            </a:r>
            <a:endParaRPr lang="en-US" sz="2400" dirty="0">
              <a:solidFill>
                <a:schemeClr val="accent6">
                  <a:lumMod val="75000"/>
                </a:schemeClr>
              </a:solidFill>
            </a:endParaRPr>
          </a:p>
          <a:p>
            <a:pPr lvl="1"/>
            <a:r>
              <a:rPr lang="en-US" sz="2400" dirty="0"/>
              <a:t>dependence between statements in the same iteration</a:t>
            </a:r>
          </a:p>
          <a:p>
            <a:pPr>
              <a:buFont typeface="Arial" charset="0"/>
              <a:buChar char="•"/>
            </a:pPr>
            <a:r>
              <a:rPr lang="en-US" sz="2400" dirty="0">
                <a:solidFill>
                  <a:schemeClr val="accent6">
                    <a:lumMod val="75000"/>
                  </a:schemeClr>
                </a:solidFill>
              </a:rPr>
              <a:t> Lexically forward dependence:</a:t>
            </a:r>
          </a:p>
          <a:p>
            <a:pPr lvl="1"/>
            <a:r>
              <a:rPr lang="en-US" sz="2400" dirty="0"/>
              <a:t>source precedes the target lexically</a:t>
            </a:r>
          </a:p>
          <a:p>
            <a:pPr>
              <a:buFont typeface="Arial" charset="0"/>
              <a:buChar char="•"/>
            </a:pPr>
            <a:r>
              <a:rPr lang="en-US" sz="2400" dirty="0">
                <a:solidFill>
                  <a:schemeClr val="accent6">
                    <a:lumMod val="75000"/>
                  </a:schemeClr>
                </a:solidFill>
              </a:rPr>
              <a:t> Lexically backward dependence:</a:t>
            </a:r>
          </a:p>
          <a:p>
            <a:pPr lvl="1"/>
            <a:r>
              <a:rPr lang="en-US" sz="2400" dirty="0"/>
              <a:t>opposite from above</a:t>
            </a:r>
          </a:p>
          <a:p>
            <a:pPr>
              <a:buFont typeface="Arial" charset="0"/>
              <a:buChar char="•"/>
            </a:pPr>
            <a:r>
              <a:rPr lang="en-US" sz="2400" dirty="0">
                <a:solidFill>
                  <a:schemeClr val="accent6">
                    <a:lumMod val="75000"/>
                  </a:schemeClr>
                </a:solidFill>
              </a:rPr>
              <a:t> Right-hand side of an assignment precede the </a:t>
            </a:r>
            <a:r>
              <a:rPr lang="en-US" sz="2400" dirty="0" smtClean="0">
                <a:solidFill>
                  <a:schemeClr val="accent6">
                    <a:lumMod val="75000"/>
                  </a:schemeClr>
                </a:solidFill>
              </a:rPr>
              <a:t>left-hand</a:t>
            </a:r>
            <a:br>
              <a:rPr lang="en-US" sz="2400" dirty="0" smtClean="0">
                <a:solidFill>
                  <a:schemeClr val="accent6">
                    <a:lumMod val="75000"/>
                  </a:schemeClr>
                </a:solidFill>
              </a:rPr>
            </a:br>
            <a:r>
              <a:rPr lang="en-US" sz="2400" dirty="0" smtClean="0">
                <a:solidFill>
                  <a:schemeClr val="accent6">
                    <a:lumMod val="75000"/>
                  </a:schemeClr>
                </a:solidFill>
              </a:rPr>
              <a:t>  </a:t>
            </a:r>
            <a:r>
              <a:rPr lang="en-US" sz="2400" dirty="0">
                <a:solidFill>
                  <a:schemeClr val="accent6">
                    <a:lumMod val="75000"/>
                  </a:schemeClr>
                </a:solidFill>
              </a:rPr>
              <a:t>side</a:t>
            </a:r>
          </a:p>
        </p:txBody>
      </p:sp>
      <p:sp>
        <p:nvSpPr>
          <p:cNvPr id="28676" name="Rectangle 14"/>
          <p:cNvSpPr>
            <a:spLocks noChangeArrowheads="1"/>
          </p:cNvSpPr>
          <p:nvPr/>
        </p:nvSpPr>
        <p:spPr bwMode="auto">
          <a:xfrm>
            <a:off x="289964" y="6244158"/>
            <a:ext cx="85328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t>Source: </a:t>
            </a:r>
            <a:r>
              <a:rPr lang="en-US" sz="1400" dirty="0">
                <a:hlinkClick r:id="rId3"/>
              </a:rPr>
              <a:t>http://sc.tamu.edu/help/power/powerlearn/html/ScalarOptnw/tsld036.htm</a:t>
            </a:r>
            <a:endParaRPr lang="en-US" sz="1400" dirty="0"/>
          </a:p>
        </p:txBody>
      </p:sp>
    </p:spTree>
    <p:extLst>
      <p:ext uri="{BB962C8B-B14F-4D97-AF65-F5344CB8AC3E}">
        <p14:creationId xmlns:p14="http://schemas.microsoft.com/office/powerpoint/2010/main" val="3389284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ZA" dirty="0" smtClean="0"/>
              <a:t>Step 6: Synchronization</a:t>
            </a:r>
            <a:endParaRPr lang="en-US" dirty="0"/>
          </a:p>
        </p:txBody>
      </p:sp>
      <p:sp>
        <p:nvSpPr>
          <p:cNvPr id="5" name="Text Placeholder 4"/>
          <p:cNvSpPr>
            <a:spLocks noGrp="1"/>
          </p:cNvSpPr>
          <p:nvPr>
            <p:ph type="body" idx="1"/>
          </p:nvPr>
        </p:nvSpPr>
        <p:spPr/>
        <p:txBody>
          <a:bodyPr/>
          <a:lstStyle/>
          <a:p>
            <a:pPr>
              <a:defRPr/>
            </a:pPr>
            <a:r>
              <a:rPr lang="en-ZA" dirty="0" smtClean="0"/>
              <a:t>EEE4084F</a:t>
            </a:r>
            <a:endParaRPr lang="en-US" dirty="0"/>
          </a:p>
        </p:txBody>
      </p:sp>
      <p:sp>
        <p:nvSpPr>
          <p:cNvPr id="6148" name="Rectangle 5"/>
          <p:cNvSpPr>
            <a:spLocks noChangeArrowheads="1"/>
          </p:cNvSpPr>
          <p:nvPr/>
        </p:nvSpPr>
        <p:spPr bwMode="auto">
          <a:xfrm>
            <a:off x="763588" y="3205163"/>
            <a:ext cx="4664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Wingdings" pitchFamily="2" charset="2"/>
              <a:buNone/>
            </a:pPr>
            <a:r>
              <a:rPr lang="en-ZA" sz="2800" dirty="0">
                <a:solidFill>
                  <a:srgbClr val="FF6600"/>
                </a:solidFill>
              </a:rPr>
              <a:t>Design of Parallel Programs</a:t>
            </a:r>
          </a:p>
        </p:txBody>
      </p:sp>
    </p:spTree>
    <p:extLst>
      <p:ext uri="{BB962C8B-B14F-4D97-AF65-F5344CB8AC3E}">
        <p14:creationId xmlns:p14="http://schemas.microsoft.com/office/powerpoint/2010/main" val="1569038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US" dirty="0" smtClean="0"/>
              <a:t>Types of Synchronization</a:t>
            </a:r>
            <a:endParaRPr lang="en-US" dirty="0"/>
          </a:p>
        </p:txBody>
      </p:sp>
      <p:sp>
        <p:nvSpPr>
          <p:cNvPr id="5" name="Content Placeholder 4"/>
          <p:cNvSpPr>
            <a:spLocks noGrp="1"/>
          </p:cNvSpPr>
          <p:nvPr>
            <p:ph idx="1"/>
          </p:nvPr>
        </p:nvSpPr>
        <p:spPr/>
        <p:txBody>
          <a:bodyPr/>
          <a:lstStyle/>
          <a:p>
            <a:pPr>
              <a:defRPr/>
            </a:pPr>
            <a:r>
              <a:rPr lang="en-US" dirty="0" smtClean="0"/>
              <a:t>Barrier</a:t>
            </a:r>
          </a:p>
          <a:p>
            <a:pPr>
              <a:defRPr/>
            </a:pPr>
            <a:r>
              <a:rPr lang="en-US" dirty="0" smtClean="0"/>
              <a:t>Locking / Semaphores</a:t>
            </a:r>
          </a:p>
          <a:p>
            <a:pPr>
              <a:defRPr/>
            </a:pPr>
            <a:r>
              <a:rPr lang="en-US" dirty="0" smtClean="0"/>
              <a:t>Synchronous communication operations</a:t>
            </a:r>
            <a:endParaRPr lang="en-US" dirty="0"/>
          </a:p>
        </p:txBody>
      </p:sp>
    </p:spTree>
    <p:extLst>
      <p:ext uri="{BB962C8B-B14F-4D97-AF65-F5344CB8AC3E}">
        <p14:creationId xmlns:p14="http://schemas.microsoft.com/office/powerpoint/2010/main" val="849504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231" y="311235"/>
            <a:ext cx="3230373" cy="830997"/>
          </a:xfrm>
          <a:prstGeom prst="rect">
            <a:avLst/>
          </a:prstGeom>
          <a:noFill/>
        </p:spPr>
        <p:txBody>
          <a:bodyPr wrap="none" lIns="91440" tIns="45720" rIns="91440" bIns="45720">
            <a:spAutoFit/>
          </a:bodyPr>
          <a:lstStyle/>
          <a:p>
            <a:pPr algn="ctr"/>
            <a:r>
              <a:rPr lang="en-US" sz="48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Reminder!</a:t>
            </a:r>
            <a:endParaRPr lang="en-US" sz="4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3" name="Rectangle 2"/>
          <p:cNvSpPr/>
          <p:nvPr/>
        </p:nvSpPr>
        <p:spPr>
          <a:xfrm>
            <a:off x="1453980" y="1053606"/>
            <a:ext cx="6340967" cy="1569660"/>
          </a:xfrm>
          <a:prstGeom prst="rect">
            <a:avLst/>
          </a:prstGeom>
          <a:noFill/>
        </p:spPr>
        <p:txBody>
          <a:bodyPr wrap="none" lIns="91440" tIns="45720" rIns="91440" bIns="45720">
            <a:spAutoFit/>
          </a:bodyPr>
          <a:lstStyle/>
          <a:p>
            <a:pPr algn="ctr"/>
            <a:r>
              <a:rPr lang="en-US" sz="4800" b="1" cap="none" spc="0" dirty="0" smtClean="0">
                <a:ln w="12700">
                  <a:solidFill>
                    <a:schemeClr val="tx2">
                      <a:satMod val="155000"/>
                    </a:schemeClr>
                  </a:solidFill>
                  <a:prstDash val="solid"/>
                </a:ln>
                <a:solidFill>
                  <a:schemeClr val="bg1">
                    <a:lumMod val="65000"/>
                  </a:schemeClr>
                </a:solidFill>
                <a:effectLst>
                  <a:outerShdw blurRad="41275" dist="20320" dir="1800000" algn="tl" rotWithShape="0">
                    <a:srgbClr val="000000">
                      <a:alpha val="40000"/>
                    </a:srgbClr>
                  </a:outerShdw>
                </a:effectLst>
              </a:rPr>
              <a:t>Test </a:t>
            </a:r>
            <a:r>
              <a:rPr lang="en-US" sz="4800" b="1" cap="none" spc="0" dirty="0" smtClean="0">
                <a:ln w="12700">
                  <a:solidFill>
                    <a:schemeClr val="tx2">
                      <a:satMod val="155000"/>
                    </a:schemeClr>
                  </a:solidFill>
                  <a:prstDash val="solid"/>
                </a:ln>
                <a:solidFill>
                  <a:schemeClr val="bg1">
                    <a:lumMod val="65000"/>
                  </a:schemeClr>
                </a:solidFill>
                <a:effectLst>
                  <a:outerShdw blurRad="41275" dist="20320" dir="1800000" algn="tl" rotWithShape="0">
                    <a:srgbClr val="000000">
                      <a:alpha val="40000"/>
                    </a:srgbClr>
                  </a:outerShdw>
                </a:effectLst>
              </a:rPr>
              <a:t>2 </a:t>
            </a:r>
            <a:r>
              <a:rPr lang="en-US" sz="4800" b="1" cap="none" spc="0" dirty="0" smtClean="0">
                <a:ln w="12700">
                  <a:solidFill>
                    <a:schemeClr val="tx2">
                      <a:satMod val="155000"/>
                    </a:schemeClr>
                  </a:solidFill>
                  <a:prstDash val="solid"/>
                </a:ln>
                <a:solidFill>
                  <a:schemeClr val="bg1">
                    <a:lumMod val="65000"/>
                  </a:schemeClr>
                </a:solidFill>
                <a:effectLst>
                  <a:outerShdw blurRad="41275" dist="20320" dir="1800000" algn="tl" rotWithShape="0">
                    <a:srgbClr val="000000">
                      <a:alpha val="40000"/>
                    </a:srgbClr>
                  </a:outerShdw>
                </a:effectLst>
              </a:rPr>
              <a:t>scheduled for:</a:t>
            </a:r>
            <a:br>
              <a:rPr lang="en-US" sz="4800" b="1" cap="none" spc="0" dirty="0" smtClean="0">
                <a:ln w="12700">
                  <a:solidFill>
                    <a:schemeClr val="tx2">
                      <a:satMod val="155000"/>
                    </a:schemeClr>
                  </a:solidFill>
                  <a:prstDash val="solid"/>
                </a:ln>
                <a:solidFill>
                  <a:schemeClr val="bg1">
                    <a:lumMod val="65000"/>
                  </a:schemeClr>
                </a:solidFill>
                <a:effectLst>
                  <a:outerShdw blurRad="41275" dist="20320" dir="1800000" algn="tl" rotWithShape="0">
                    <a:srgbClr val="000000">
                      <a:alpha val="40000"/>
                    </a:srgbClr>
                  </a:outerShdw>
                </a:effectLst>
              </a:rPr>
            </a:br>
            <a:r>
              <a:rPr lang="en-US" sz="4800" b="1" cap="none" spc="0" dirty="0" smtClean="0">
                <a:ln w="12700">
                  <a:solidFill>
                    <a:schemeClr val="tx2">
                      <a:satMod val="155000"/>
                    </a:schemeClr>
                  </a:solidFill>
                  <a:prstDash val="solid"/>
                </a:ln>
                <a:solidFill>
                  <a:schemeClr val="bg1">
                    <a:lumMod val="65000"/>
                  </a:schemeClr>
                </a:solidFill>
                <a:effectLst>
                  <a:outerShdw blurRad="41275" dist="20320" dir="1800000" algn="tl" rotWithShape="0">
                    <a:srgbClr val="000000">
                      <a:alpha val="40000"/>
                    </a:srgbClr>
                  </a:outerShdw>
                </a:effectLst>
              </a:rPr>
              <a:t>17 May 2pm</a:t>
            </a:r>
            <a:endParaRPr lang="en-US" sz="4800" b="1" cap="none" spc="0" dirty="0">
              <a:ln w="12700">
                <a:solidFill>
                  <a:schemeClr val="tx2">
                    <a:satMod val="155000"/>
                  </a:schemeClr>
                </a:solidFill>
                <a:prstDash val="solid"/>
              </a:ln>
              <a:solidFill>
                <a:schemeClr val="bg1">
                  <a:lumMod val="6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571874" y="2948864"/>
            <a:ext cx="8379501" cy="3539430"/>
          </a:xfrm>
          <a:prstGeom prst="rect">
            <a:avLst/>
          </a:prstGeom>
          <a:noFill/>
        </p:spPr>
        <p:txBody>
          <a:bodyPr wrap="square" rtlCol="0">
            <a:spAutoFit/>
          </a:bodyPr>
          <a:lstStyle/>
          <a:p>
            <a:r>
              <a:rPr lang="en-ZA" sz="1600" i="1" dirty="0"/>
              <a:t>Lectures:</a:t>
            </a:r>
          </a:p>
          <a:p>
            <a:r>
              <a:rPr lang="en-ZA" sz="1600" dirty="0"/>
              <a:t>   </a:t>
            </a:r>
            <a:r>
              <a:rPr lang="en-ZA" sz="1600" dirty="0" err="1"/>
              <a:t>Lect</a:t>
            </a:r>
            <a:r>
              <a:rPr lang="en-ZA" sz="1600" dirty="0"/>
              <a:t> 9 - much of OpenCL stuff you can skip</a:t>
            </a:r>
          </a:p>
          <a:p>
            <a:r>
              <a:rPr lang="en-ZA" sz="1600" dirty="0"/>
              <a:t>   </a:t>
            </a:r>
            <a:r>
              <a:rPr lang="en-ZA" sz="1600" dirty="0" err="1"/>
              <a:t>Lect</a:t>
            </a:r>
            <a:r>
              <a:rPr lang="en-ZA" sz="1600" dirty="0"/>
              <a:t> 10 - know well!</a:t>
            </a:r>
          </a:p>
          <a:p>
            <a:r>
              <a:rPr lang="en-ZA" sz="1600" dirty="0"/>
              <a:t>   </a:t>
            </a:r>
            <a:r>
              <a:rPr lang="en-ZA" sz="1600" dirty="0" err="1"/>
              <a:t>Lect</a:t>
            </a:r>
            <a:r>
              <a:rPr lang="en-ZA" sz="1600" dirty="0"/>
              <a:t> 11 - should know some of the types of cloud computing</a:t>
            </a:r>
          </a:p>
          <a:p>
            <a:r>
              <a:rPr lang="en-ZA" sz="1600" dirty="0"/>
              <a:t>   </a:t>
            </a:r>
            <a:r>
              <a:rPr lang="en-ZA" sz="1600" dirty="0" err="1"/>
              <a:t>Lect</a:t>
            </a:r>
            <a:r>
              <a:rPr lang="en-ZA" sz="1600" dirty="0"/>
              <a:t> 12 - focus on monitoring development progress (from slide 19-46)</a:t>
            </a:r>
          </a:p>
          <a:p>
            <a:r>
              <a:rPr lang="en-ZA" sz="1600" dirty="0"/>
              <a:t>   </a:t>
            </a:r>
            <a:r>
              <a:rPr lang="en-ZA" sz="1600" dirty="0" err="1"/>
              <a:t>Lect</a:t>
            </a:r>
            <a:r>
              <a:rPr lang="en-ZA" sz="1600" dirty="0"/>
              <a:t> 13 - software quality, up to slide 15  (formal spec and later slides not </a:t>
            </a:r>
            <a:r>
              <a:rPr lang="en-ZA" sz="1600" dirty="0" err="1"/>
              <a:t>incl</a:t>
            </a:r>
            <a:r>
              <a:rPr lang="en-ZA" sz="1600" dirty="0"/>
              <a:t>)</a:t>
            </a:r>
          </a:p>
          <a:p>
            <a:r>
              <a:rPr lang="en-ZA" sz="1600" dirty="0"/>
              <a:t>   </a:t>
            </a:r>
            <a:r>
              <a:rPr lang="en-ZA" sz="1600" dirty="0" err="1"/>
              <a:t>Lect</a:t>
            </a:r>
            <a:r>
              <a:rPr lang="en-ZA" sz="1600" dirty="0"/>
              <a:t> 14 - know the general stuff, MPI coding won't be examined</a:t>
            </a:r>
          </a:p>
          <a:p>
            <a:r>
              <a:rPr lang="en-ZA" sz="1600" dirty="0"/>
              <a:t>   </a:t>
            </a:r>
            <a:r>
              <a:rPr lang="en-ZA" sz="1600" dirty="0" err="1"/>
              <a:t>Lect</a:t>
            </a:r>
            <a:r>
              <a:rPr lang="en-ZA" sz="1600" dirty="0"/>
              <a:t> 15 - skip (hooray!)</a:t>
            </a:r>
          </a:p>
          <a:p>
            <a:r>
              <a:rPr lang="en-ZA" sz="1600" dirty="0"/>
              <a:t>   </a:t>
            </a:r>
            <a:r>
              <a:rPr lang="en-ZA" sz="1600" dirty="0" err="1"/>
              <a:t>Lect</a:t>
            </a:r>
            <a:r>
              <a:rPr lang="en-ZA" sz="1600" dirty="0"/>
              <a:t> 16 - skip (double hooray!)</a:t>
            </a:r>
          </a:p>
          <a:p>
            <a:r>
              <a:rPr lang="en-ZA" sz="1600" dirty="0"/>
              <a:t>   </a:t>
            </a:r>
            <a:r>
              <a:rPr lang="en-ZA" sz="1600" dirty="0" err="1"/>
              <a:t>Lect</a:t>
            </a:r>
            <a:r>
              <a:rPr lang="en-ZA" sz="1600" dirty="0"/>
              <a:t> 17 - should know but you can skip stuff about slices</a:t>
            </a:r>
          </a:p>
          <a:p>
            <a:r>
              <a:rPr lang="en-ZA" sz="1600" dirty="0"/>
              <a:t>   </a:t>
            </a:r>
            <a:r>
              <a:rPr lang="en-ZA" sz="1600" dirty="0" err="1"/>
              <a:t>Lect</a:t>
            </a:r>
            <a:r>
              <a:rPr lang="en-ZA" sz="1600" dirty="0"/>
              <a:t> 18 - relevant, you will be asked to do a tiny bit of </a:t>
            </a:r>
            <a:r>
              <a:rPr lang="en-ZA" sz="1600" dirty="0" err="1"/>
              <a:t>verilog</a:t>
            </a:r>
            <a:endParaRPr lang="en-ZA" sz="1600" dirty="0"/>
          </a:p>
          <a:p>
            <a:r>
              <a:rPr lang="en-ZA" sz="1600" dirty="0"/>
              <a:t>   </a:t>
            </a:r>
            <a:r>
              <a:rPr lang="en-ZA" sz="1600" dirty="0" err="1"/>
              <a:t>Lect</a:t>
            </a:r>
            <a:r>
              <a:rPr lang="en-ZA" sz="1600" dirty="0"/>
              <a:t> 19 - can go up to this point (probably nothing will be asked about FPGA vs </a:t>
            </a:r>
            <a:r>
              <a:rPr lang="en-ZA" sz="1600" dirty="0" smtClean="0"/>
              <a:t>CPU)</a:t>
            </a:r>
            <a:endParaRPr lang="en-ZA" sz="1600" dirty="0"/>
          </a:p>
          <a:p>
            <a:r>
              <a:rPr lang="en-ZA" sz="1600" i="1" dirty="0"/>
              <a:t>Seminars:</a:t>
            </a:r>
          </a:p>
          <a:p>
            <a:r>
              <a:rPr lang="en-ZA" sz="1600" dirty="0"/>
              <a:t>  ADC Ch7</a:t>
            </a:r>
            <a:endParaRPr lang="en-US" sz="1600" dirty="0" smtClean="0"/>
          </a:p>
        </p:txBody>
      </p:sp>
      <p:sp>
        <p:nvSpPr>
          <p:cNvPr id="6" name="Rectangle 5"/>
          <p:cNvSpPr/>
          <p:nvPr/>
        </p:nvSpPr>
        <p:spPr>
          <a:xfrm>
            <a:off x="2819231" y="2582763"/>
            <a:ext cx="3441968" cy="369332"/>
          </a:xfrm>
          <a:prstGeom prst="rect">
            <a:avLst/>
          </a:prstGeom>
        </p:spPr>
        <p:txBody>
          <a:bodyPr wrap="none">
            <a:spAutoFit/>
          </a:bodyPr>
          <a:lstStyle/>
          <a:p>
            <a:r>
              <a:rPr lang="en-US" dirty="0" smtClean="0"/>
              <a:t>45 minutes, usual lecture venue</a:t>
            </a:r>
            <a:endParaRPr lang="en-ZA" dirty="0"/>
          </a:p>
        </p:txBody>
      </p:sp>
    </p:spTree>
    <p:extLst>
      <p:ext uri="{BB962C8B-B14F-4D97-AF65-F5344CB8AC3E}">
        <p14:creationId xmlns:p14="http://schemas.microsoft.com/office/powerpoint/2010/main" val="2833556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Barrier</a:t>
            </a:r>
            <a:endParaRPr lang="en-US" dirty="0"/>
          </a:p>
        </p:txBody>
      </p:sp>
      <p:sp>
        <p:nvSpPr>
          <p:cNvPr id="3" name="Content Placeholder 2"/>
          <p:cNvSpPr>
            <a:spLocks noGrp="1"/>
          </p:cNvSpPr>
          <p:nvPr>
            <p:ph idx="1"/>
          </p:nvPr>
        </p:nvSpPr>
        <p:spPr>
          <a:xfrm>
            <a:off x="684213" y="1711325"/>
            <a:ext cx="8007350" cy="4191000"/>
          </a:xfrm>
        </p:spPr>
        <p:txBody>
          <a:bodyPr>
            <a:normAutofit fontScale="92500" lnSpcReduction="10000"/>
          </a:bodyPr>
          <a:lstStyle/>
          <a:p>
            <a:pPr>
              <a:defRPr/>
            </a:pPr>
            <a:r>
              <a:rPr lang="en-US" i="1" dirty="0" smtClean="0"/>
              <a:t>All</a:t>
            </a:r>
            <a:r>
              <a:rPr lang="en-US" dirty="0" smtClean="0"/>
              <a:t> tasks are involved</a:t>
            </a:r>
          </a:p>
          <a:p>
            <a:pPr>
              <a:defRPr/>
            </a:pPr>
            <a:r>
              <a:rPr lang="en-US" dirty="0" smtClean="0"/>
              <a:t>Each task does work until it reaches the barrier, and then </a:t>
            </a:r>
            <a:r>
              <a:rPr lang="en-US" dirty="0" smtClean="0">
                <a:solidFill>
                  <a:schemeClr val="tx2">
                    <a:lumMod val="75000"/>
                  </a:schemeClr>
                </a:solidFill>
              </a:rPr>
              <a:t>blocks</a:t>
            </a:r>
            <a:r>
              <a:rPr lang="en-US" dirty="0" smtClean="0"/>
              <a:t>.</a:t>
            </a:r>
          </a:p>
          <a:p>
            <a:pPr>
              <a:defRPr/>
            </a:pPr>
            <a:r>
              <a:rPr lang="en-US" dirty="0" smtClean="0"/>
              <a:t>When the last task reaches the barrier all the tasks are synchronized.</a:t>
            </a:r>
          </a:p>
          <a:p>
            <a:pPr>
              <a:defRPr/>
            </a:pPr>
            <a:r>
              <a:rPr lang="en-US" dirty="0" smtClean="0"/>
              <a:t>What happens next?…</a:t>
            </a:r>
          </a:p>
          <a:p>
            <a:pPr lvl="1">
              <a:defRPr/>
            </a:pPr>
            <a:r>
              <a:rPr lang="en-US" dirty="0" smtClean="0"/>
              <a:t>Section of work is done </a:t>
            </a:r>
            <a:r>
              <a:rPr lang="en-US" i="1" dirty="0" smtClean="0"/>
              <a:t>or</a:t>
            </a:r>
          </a:p>
          <a:p>
            <a:pPr lvl="1">
              <a:defRPr/>
            </a:pPr>
            <a:r>
              <a:rPr lang="en-US" dirty="0" smtClean="0"/>
              <a:t>Tasks are automatically released to continue their work… programmer usually decides.</a:t>
            </a:r>
            <a:endParaRPr lang="en-US" dirty="0"/>
          </a:p>
        </p:txBody>
      </p:sp>
      <p:pic>
        <p:nvPicPr>
          <p:cNvPr id="8196" name="Picture 3" descr="boom.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3775" y="393700"/>
            <a:ext cx="203358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124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ACTIVE\EEE4084F\Common\Images_open\ossidiana_lock_and_key-o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4766" y="352996"/>
            <a:ext cx="1389634" cy="16348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16441" y="642034"/>
            <a:ext cx="8385175" cy="659824"/>
          </a:xfrm>
        </p:spPr>
        <p:txBody>
          <a:bodyPr>
            <a:normAutofit fontScale="90000"/>
          </a:bodyPr>
          <a:lstStyle/>
          <a:p>
            <a:pPr>
              <a:defRPr/>
            </a:pPr>
            <a:r>
              <a:rPr lang="en-ZA" dirty="0" smtClean="0"/>
              <a:t>Locking / Semaphores</a:t>
            </a:r>
            <a:endParaRPr lang="en-US" dirty="0"/>
          </a:p>
        </p:txBody>
      </p:sp>
      <p:sp>
        <p:nvSpPr>
          <p:cNvPr id="5" name="Content Placeholder 4"/>
          <p:cNvSpPr>
            <a:spLocks noGrp="1"/>
          </p:cNvSpPr>
          <p:nvPr>
            <p:ph idx="1"/>
          </p:nvPr>
        </p:nvSpPr>
        <p:spPr>
          <a:xfrm>
            <a:off x="541338" y="1449515"/>
            <a:ext cx="8007350" cy="4191000"/>
          </a:xfrm>
        </p:spPr>
        <p:txBody>
          <a:bodyPr>
            <a:normAutofit fontScale="92500" lnSpcReduction="20000"/>
          </a:bodyPr>
          <a:lstStyle/>
          <a:p>
            <a:pPr>
              <a:defRPr/>
            </a:pPr>
            <a:r>
              <a:rPr lang="en-US" dirty="0" smtClean="0"/>
              <a:t>May concern any number of tasks</a:t>
            </a:r>
          </a:p>
          <a:p>
            <a:pPr>
              <a:defRPr/>
            </a:pPr>
            <a:r>
              <a:rPr lang="en-US" dirty="0" smtClean="0"/>
              <a:t>Usually used to serialize / protect access to global data or </a:t>
            </a:r>
            <a:r>
              <a:rPr lang="en-US" dirty="0" smtClean="0">
                <a:solidFill>
                  <a:schemeClr val="tx2">
                    <a:lumMod val="75000"/>
                  </a:schemeClr>
                </a:solidFill>
              </a:rPr>
              <a:t>critical section</a:t>
            </a:r>
            <a:r>
              <a:rPr lang="en-US" dirty="0" smtClean="0"/>
              <a:t> of code. </a:t>
            </a:r>
          </a:p>
          <a:p>
            <a:pPr>
              <a:defRPr/>
            </a:pPr>
            <a:r>
              <a:rPr lang="en-US" dirty="0" smtClean="0"/>
              <a:t>Only one task at a time may have the lock / semaphore.</a:t>
            </a:r>
          </a:p>
          <a:p>
            <a:pPr>
              <a:defRPr/>
            </a:pPr>
            <a:r>
              <a:rPr lang="en-US" dirty="0" smtClean="0"/>
              <a:t>Tasks can attempt to get the lock need to wait for the task that has the lock to release it, granted on a FCFS basis.</a:t>
            </a:r>
          </a:p>
          <a:p>
            <a:pPr>
              <a:defRPr/>
            </a:pPr>
            <a:r>
              <a:rPr lang="en-US" dirty="0" smtClean="0"/>
              <a:t>Usually blocking, could be non-blocking (i.e., do other work until lock is available)</a:t>
            </a:r>
            <a:endParaRPr lang="en-US" dirty="0"/>
          </a:p>
        </p:txBody>
      </p:sp>
    </p:spTree>
    <p:extLst>
      <p:ext uri="{BB962C8B-B14F-4D97-AF65-F5344CB8AC3E}">
        <p14:creationId xmlns:p14="http://schemas.microsoft.com/office/powerpoint/2010/main" val="698855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357" y="244475"/>
            <a:ext cx="8623300" cy="1431925"/>
          </a:xfrm>
        </p:spPr>
        <p:txBody>
          <a:bodyPr/>
          <a:lstStyle/>
          <a:p>
            <a:pPr>
              <a:defRPr/>
            </a:pPr>
            <a:r>
              <a:rPr lang="en-US" dirty="0" smtClean="0"/>
              <a:t>Synchronous communication operations</a:t>
            </a:r>
            <a:endParaRPr lang="en-US" dirty="0"/>
          </a:p>
        </p:txBody>
      </p:sp>
      <p:sp>
        <p:nvSpPr>
          <p:cNvPr id="3" name="Content Placeholder 2"/>
          <p:cNvSpPr>
            <a:spLocks noGrp="1"/>
          </p:cNvSpPr>
          <p:nvPr>
            <p:ph idx="1"/>
          </p:nvPr>
        </p:nvSpPr>
        <p:spPr>
          <a:xfrm>
            <a:off x="515938" y="1751013"/>
            <a:ext cx="8007350" cy="4740275"/>
          </a:xfrm>
        </p:spPr>
        <p:txBody>
          <a:bodyPr>
            <a:normAutofit lnSpcReduction="10000"/>
          </a:bodyPr>
          <a:lstStyle/>
          <a:p>
            <a:pPr>
              <a:defRPr/>
            </a:pPr>
            <a:r>
              <a:rPr lang="en-US" dirty="0" smtClean="0"/>
              <a:t>Concerns only tasks executing a communication operation (or </a:t>
            </a:r>
            <a:r>
              <a:rPr lang="en-US" dirty="0" err="1" smtClean="0">
                <a:solidFill>
                  <a:schemeClr val="tx2">
                    <a:lumMod val="75000"/>
                  </a:schemeClr>
                </a:solidFill>
              </a:rPr>
              <a:t>coms</a:t>
            </a:r>
            <a:r>
              <a:rPr lang="en-US" dirty="0" smtClean="0">
                <a:solidFill>
                  <a:schemeClr val="tx2">
                    <a:lumMod val="75000"/>
                  </a:schemeClr>
                </a:solidFill>
              </a:rPr>
              <a:t> op</a:t>
            </a:r>
            <a:r>
              <a:rPr lang="en-US" dirty="0" smtClean="0"/>
              <a:t>)</a:t>
            </a:r>
          </a:p>
          <a:p>
            <a:pPr>
              <a:defRPr/>
            </a:pPr>
            <a:r>
              <a:rPr lang="en-US" dirty="0" smtClean="0"/>
              <a:t>When a task performs a </a:t>
            </a:r>
            <a:r>
              <a:rPr lang="en-US" dirty="0" err="1" smtClean="0"/>
              <a:t>coms</a:t>
            </a:r>
            <a:r>
              <a:rPr lang="en-US" dirty="0" smtClean="0"/>
              <a:t> op, some form of </a:t>
            </a:r>
            <a:r>
              <a:rPr lang="en-US" dirty="0" smtClean="0">
                <a:solidFill>
                  <a:schemeClr val="tx2">
                    <a:lumMod val="75000"/>
                  </a:schemeClr>
                </a:solidFill>
              </a:rPr>
              <a:t>coordination</a:t>
            </a:r>
            <a:r>
              <a:rPr lang="en-US" dirty="0" smtClean="0"/>
              <a:t> is required with other task(s) involved with this communication. </a:t>
            </a:r>
          </a:p>
          <a:p>
            <a:pPr lvl="1">
              <a:defRPr/>
            </a:pPr>
            <a:r>
              <a:rPr lang="en-US" dirty="0" smtClean="0"/>
              <a:t>For example, before a task can do a send operation, it needs to first receive a clear to send (CTS) signal from the task it wants to send to.</a:t>
            </a:r>
          </a:p>
        </p:txBody>
      </p:sp>
    </p:spTree>
    <p:extLst>
      <p:ext uri="{BB962C8B-B14F-4D97-AF65-F5344CB8AC3E}">
        <p14:creationId xmlns:p14="http://schemas.microsoft.com/office/powerpoint/2010/main" val="1023851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ZA" dirty="0" smtClean="0"/>
              <a:t>Step 7: Load Balancing</a:t>
            </a:r>
            <a:endParaRPr lang="en-US" dirty="0"/>
          </a:p>
        </p:txBody>
      </p:sp>
      <p:sp>
        <p:nvSpPr>
          <p:cNvPr id="5" name="Text Placeholder 4"/>
          <p:cNvSpPr>
            <a:spLocks noGrp="1"/>
          </p:cNvSpPr>
          <p:nvPr>
            <p:ph type="body" idx="1"/>
          </p:nvPr>
        </p:nvSpPr>
        <p:spPr/>
        <p:txBody>
          <a:bodyPr/>
          <a:lstStyle/>
          <a:p>
            <a:pPr>
              <a:defRPr/>
            </a:pPr>
            <a:r>
              <a:rPr lang="en-ZA" dirty="0" smtClean="0"/>
              <a:t>EEE4084F</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911" y="567419"/>
            <a:ext cx="8385175" cy="685637"/>
          </a:xfrm>
        </p:spPr>
        <p:txBody>
          <a:bodyPr>
            <a:normAutofit fontScale="90000"/>
          </a:bodyPr>
          <a:lstStyle/>
          <a:p>
            <a:pPr>
              <a:defRPr/>
            </a:pPr>
            <a:r>
              <a:rPr lang="en-ZA" dirty="0" smtClean="0"/>
              <a:t>Load Balancing</a:t>
            </a:r>
            <a:endParaRPr lang="en-US" dirty="0"/>
          </a:p>
        </p:txBody>
      </p:sp>
      <p:sp>
        <p:nvSpPr>
          <p:cNvPr id="5" name="Content Placeholder 4"/>
          <p:cNvSpPr>
            <a:spLocks noGrp="1"/>
          </p:cNvSpPr>
          <p:nvPr>
            <p:ph idx="1"/>
          </p:nvPr>
        </p:nvSpPr>
        <p:spPr>
          <a:xfrm>
            <a:off x="477838" y="1196975"/>
            <a:ext cx="8396287" cy="5494338"/>
          </a:xfrm>
        </p:spPr>
        <p:txBody>
          <a:bodyPr/>
          <a:lstStyle/>
          <a:p>
            <a:pPr>
              <a:defRPr/>
            </a:pPr>
            <a:r>
              <a:rPr lang="en-US" sz="2800" dirty="0" smtClean="0"/>
              <a:t>Distributing work among tasks so</a:t>
            </a:r>
            <a:br>
              <a:rPr lang="en-US" sz="2800" dirty="0" smtClean="0"/>
            </a:br>
            <a:r>
              <a:rPr lang="en-US" sz="2800" dirty="0" smtClean="0"/>
              <a:t>that all tasks are kept busy most of the time</a:t>
            </a:r>
          </a:p>
          <a:p>
            <a:pPr>
              <a:defRPr/>
            </a:pPr>
            <a:r>
              <a:rPr lang="en-US" sz="2800" dirty="0" smtClean="0"/>
              <a:t>Mainly a </a:t>
            </a:r>
            <a:r>
              <a:rPr lang="en-US" sz="2800" dirty="0" smtClean="0">
                <a:solidFill>
                  <a:schemeClr val="tx2">
                    <a:lumMod val="75000"/>
                  </a:schemeClr>
                </a:solidFill>
              </a:rPr>
              <a:t>minimization of idle time</a:t>
            </a:r>
            <a:endParaRPr lang="en-US" sz="2400" dirty="0" smtClean="0"/>
          </a:p>
          <a:p>
            <a:pPr>
              <a:defRPr/>
            </a:pPr>
            <a:r>
              <a:rPr lang="en-US" sz="2800" dirty="0" smtClean="0"/>
              <a:t>Relevant to parallel programs for optimizing performance. </a:t>
            </a:r>
          </a:p>
          <a:p>
            <a:pPr lvl="1">
              <a:defRPr/>
            </a:pPr>
            <a:r>
              <a:rPr lang="en-US" sz="2400" dirty="0" smtClean="0"/>
              <a:t>e.g., if every tasks encounters a barrier synchronization point, the slowest task will end up limiting the overall performance.</a:t>
            </a:r>
          </a:p>
          <a:p>
            <a:pPr>
              <a:defRPr/>
            </a:pPr>
            <a:r>
              <a:rPr lang="en-US" sz="2800" dirty="0" smtClean="0"/>
              <a:t>Relevant to costing, e.g. deciding number of processors needed (can also be used in substantiating the need for a more, rather than less, expensive platform)</a:t>
            </a:r>
            <a:endParaRPr lang="en-US" sz="2800" dirty="0"/>
          </a:p>
        </p:txBody>
      </p:sp>
      <p:pic>
        <p:nvPicPr>
          <p:cNvPr id="8196" name="Picture 5" descr="balance_41848_md.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0950" y="643441"/>
            <a:ext cx="248443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K:\ACTIVE\EEE4084F\Common\Images_open\Cookie-woc.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1109" y="692992"/>
            <a:ext cx="574353" cy="370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ACTIVE\EEE4084F\Common\Images_open\Cookie-woc.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1108" y="545919"/>
            <a:ext cx="574353" cy="3705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K:\ACTIVE\EEE4084F\Common\Images_open\Cookie-woc.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3460" y="389503"/>
            <a:ext cx="574353" cy="3705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ACTIVE\EEE4084F\Common\Images_open\Cookie-woc.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185" y="499056"/>
            <a:ext cx="846389" cy="546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7289800" y="1406525"/>
            <a:ext cx="450850" cy="4667250"/>
          </a:xfrm>
          <a:prstGeom prst="rect">
            <a:avLst/>
          </a:prstGeom>
          <a:solidFill>
            <a:srgbClr val="AD4186"/>
          </a:solidFill>
          <a:ln w="9525" algn="ctr">
            <a:solidFill>
              <a:schemeClr val="tx1"/>
            </a:solidFill>
            <a:round/>
            <a:headEnd/>
            <a:tailEnd/>
          </a:ln>
        </p:spPr>
        <p:txBody>
          <a:bodyPr/>
          <a:lstStyle/>
          <a:p>
            <a:endParaRPr lang="en-US"/>
          </a:p>
        </p:txBody>
      </p:sp>
      <p:sp>
        <p:nvSpPr>
          <p:cNvPr id="2" name="Title 1"/>
          <p:cNvSpPr>
            <a:spLocks noGrp="1"/>
          </p:cNvSpPr>
          <p:nvPr>
            <p:ph type="title"/>
          </p:nvPr>
        </p:nvSpPr>
        <p:spPr>
          <a:xfrm>
            <a:off x="457200" y="38100"/>
            <a:ext cx="8385175" cy="1431925"/>
          </a:xfrm>
        </p:spPr>
        <p:txBody>
          <a:bodyPr/>
          <a:lstStyle/>
          <a:p>
            <a:pPr>
              <a:defRPr/>
            </a:pPr>
            <a:r>
              <a:rPr lang="en-ZA" dirty="0" smtClean="0"/>
              <a:t>Load Balancing – simple trial technique</a:t>
            </a:r>
            <a:endParaRPr lang="en-US" dirty="0"/>
          </a:p>
        </p:txBody>
      </p:sp>
      <p:sp>
        <p:nvSpPr>
          <p:cNvPr id="9220" name="TextBox 3"/>
          <p:cNvSpPr txBox="1">
            <a:spLocks noChangeArrowheads="1"/>
          </p:cNvSpPr>
          <p:nvPr/>
        </p:nvSpPr>
        <p:spPr bwMode="auto">
          <a:xfrm>
            <a:off x="450850" y="1369695"/>
            <a:ext cx="6335713"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dirty="0"/>
              <a:t>…</a:t>
            </a:r>
          </a:p>
          <a:p>
            <a:r>
              <a:rPr lang="en-ZA" dirty="0" err="1"/>
              <a:t>typedef</a:t>
            </a:r>
            <a:r>
              <a:rPr lang="en-ZA" dirty="0"/>
              <a:t> </a:t>
            </a:r>
            <a:r>
              <a:rPr lang="en-ZA" dirty="0" err="1"/>
              <a:t>struct</a:t>
            </a:r>
            <a:r>
              <a:rPr lang="en-ZA" dirty="0"/>
              <a:t> { unsigned start, end; } </a:t>
            </a:r>
            <a:r>
              <a:rPr lang="en-ZA" dirty="0" err="1"/>
              <a:t>LogEntry</a:t>
            </a:r>
            <a:r>
              <a:rPr lang="en-ZA" dirty="0"/>
              <a:t>;</a:t>
            </a:r>
          </a:p>
          <a:p>
            <a:r>
              <a:rPr lang="en-ZA" dirty="0" err="1"/>
              <a:t>LogEntry</a:t>
            </a:r>
            <a:r>
              <a:rPr lang="en-ZA" dirty="0"/>
              <a:t> </a:t>
            </a:r>
            <a:r>
              <a:rPr lang="en-ZA" dirty="0" err="1"/>
              <a:t>logt</a:t>
            </a:r>
            <a:r>
              <a:rPr lang="en-ZA" dirty="0"/>
              <a:t>[1024];</a:t>
            </a:r>
          </a:p>
          <a:p>
            <a:r>
              <a:rPr lang="en-ZA" dirty="0" err="1"/>
              <a:t>int</a:t>
            </a:r>
            <a:r>
              <a:rPr lang="en-ZA" dirty="0"/>
              <a:t> </a:t>
            </a:r>
            <a:r>
              <a:rPr lang="en-ZA" dirty="0" err="1"/>
              <a:t>logn</a:t>
            </a:r>
            <a:r>
              <a:rPr lang="en-ZA" dirty="0"/>
              <a:t> = 0;</a:t>
            </a:r>
          </a:p>
          <a:p>
            <a:r>
              <a:rPr lang="en-ZA" dirty="0"/>
              <a:t>unsigned </a:t>
            </a:r>
            <a:r>
              <a:rPr lang="en-ZA" dirty="0" err="1"/>
              <a:t>prog_start</a:t>
            </a:r>
            <a:r>
              <a:rPr lang="en-ZA" dirty="0"/>
              <a:t>, </a:t>
            </a:r>
            <a:r>
              <a:rPr lang="en-ZA" dirty="0" err="1"/>
              <a:t>prog_end</a:t>
            </a:r>
            <a:r>
              <a:rPr lang="en-ZA" dirty="0"/>
              <a:t>;</a:t>
            </a:r>
          </a:p>
          <a:p>
            <a:endParaRPr lang="en-ZA" dirty="0"/>
          </a:p>
          <a:p>
            <a:r>
              <a:rPr lang="en-ZA" dirty="0"/>
              <a:t>void* task (void* </a:t>
            </a:r>
            <a:r>
              <a:rPr lang="en-ZA" dirty="0" err="1"/>
              <a:t>arg</a:t>
            </a:r>
            <a:r>
              <a:rPr lang="en-ZA" dirty="0"/>
              <a:t>)</a:t>
            </a:r>
          </a:p>
          <a:p>
            <a:r>
              <a:rPr lang="en-ZA" dirty="0"/>
              <a:t>{</a:t>
            </a:r>
          </a:p>
          <a:p>
            <a:r>
              <a:rPr lang="en-ZA" dirty="0"/>
              <a:t>  unsigned </a:t>
            </a:r>
            <a:r>
              <a:rPr lang="en-ZA" dirty="0" err="1"/>
              <a:t>int</a:t>
            </a:r>
            <a:r>
              <a:rPr lang="en-ZA" dirty="0"/>
              <a:t> end;</a:t>
            </a:r>
          </a:p>
          <a:p>
            <a:r>
              <a:rPr lang="en-ZA" dirty="0"/>
              <a:t>  unsigned </a:t>
            </a:r>
            <a:r>
              <a:rPr lang="en-ZA" dirty="0" err="1"/>
              <a:t>int</a:t>
            </a:r>
            <a:r>
              <a:rPr lang="en-ZA" dirty="0"/>
              <a:t> start = clock();</a:t>
            </a:r>
          </a:p>
          <a:p>
            <a:r>
              <a:rPr lang="en-ZA" dirty="0"/>
              <a:t>  // do work</a:t>
            </a:r>
          </a:p>
          <a:p>
            <a:r>
              <a:rPr lang="en-ZA" dirty="0"/>
              <a:t>  // calculate time it took</a:t>
            </a:r>
          </a:p>
          <a:p>
            <a:r>
              <a:rPr lang="en-ZA" dirty="0"/>
              <a:t>  end = clock();</a:t>
            </a:r>
          </a:p>
          <a:p>
            <a:r>
              <a:rPr lang="en-ZA" dirty="0"/>
              <a:t>  // update time log</a:t>
            </a:r>
          </a:p>
          <a:p>
            <a:r>
              <a:rPr lang="en-ZA" dirty="0"/>
              <a:t>  </a:t>
            </a:r>
            <a:r>
              <a:rPr lang="en-ZA" dirty="0" err="1"/>
              <a:t>pthread_mutex_lock</a:t>
            </a:r>
            <a:r>
              <a:rPr lang="en-ZA" dirty="0"/>
              <a:t>(&amp;</a:t>
            </a:r>
            <a:r>
              <a:rPr lang="en-ZA" dirty="0" err="1"/>
              <a:t>mutex</a:t>
            </a:r>
            <a:r>
              <a:rPr lang="en-ZA" dirty="0"/>
              <a:t>);</a:t>
            </a:r>
          </a:p>
          <a:p>
            <a:r>
              <a:rPr lang="en-ZA" dirty="0"/>
              <a:t>    </a:t>
            </a:r>
            <a:r>
              <a:rPr lang="en-ZA" dirty="0" err="1"/>
              <a:t>logt</a:t>
            </a:r>
            <a:r>
              <a:rPr lang="en-ZA" dirty="0"/>
              <a:t>[</a:t>
            </a:r>
            <a:r>
              <a:rPr lang="en-ZA" dirty="0" err="1"/>
              <a:t>logn</a:t>
            </a:r>
            <a:r>
              <a:rPr lang="en-ZA" dirty="0"/>
              <a:t>].start = start; </a:t>
            </a:r>
            <a:r>
              <a:rPr lang="en-ZA" dirty="0" err="1"/>
              <a:t>logt</a:t>
            </a:r>
            <a:r>
              <a:rPr lang="en-ZA" dirty="0"/>
              <a:t>[</a:t>
            </a:r>
            <a:r>
              <a:rPr lang="en-ZA" dirty="0" err="1"/>
              <a:t>logn</a:t>
            </a:r>
            <a:r>
              <a:rPr lang="en-ZA" dirty="0"/>
              <a:t>].end = end; </a:t>
            </a:r>
            <a:r>
              <a:rPr lang="en-ZA" dirty="0" err="1"/>
              <a:t>logn</a:t>
            </a:r>
            <a:r>
              <a:rPr lang="en-ZA" dirty="0"/>
              <a:t>++;</a:t>
            </a:r>
          </a:p>
          <a:p>
            <a:r>
              <a:rPr lang="en-ZA" dirty="0"/>
              <a:t>  </a:t>
            </a:r>
            <a:r>
              <a:rPr lang="en-ZA" dirty="0" err="1"/>
              <a:t>pthread_mutex_unlock</a:t>
            </a:r>
            <a:r>
              <a:rPr lang="en-ZA" dirty="0"/>
              <a:t>(&amp;</a:t>
            </a:r>
            <a:r>
              <a:rPr lang="en-ZA" dirty="0" err="1"/>
              <a:t>mutex</a:t>
            </a:r>
            <a:r>
              <a:rPr lang="en-ZA" dirty="0"/>
              <a:t>);</a:t>
            </a:r>
          </a:p>
          <a:p>
            <a:r>
              <a:rPr lang="en-ZA" dirty="0"/>
              <a:t>}</a:t>
            </a:r>
          </a:p>
        </p:txBody>
      </p:sp>
      <p:sp>
        <p:nvSpPr>
          <p:cNvPr id="9221" name="Rectangle 4"/>
          <p:cNvSpPr>
            <a:spLocks noChangeArrowheads="1"/>
          </p:cNvSpPr>
          <p:nvPr/>
        </p:nvSpPr>
        <p:spPr bwMode="auto">
          <a:xfrm>
            <a:off x="7289800" y="1676400"/>
            <a:ext cx="450850" cy="488950"/>
          </a:xfrm>
          <a:prstGeom prst="rect">
            <a:avLst/>
          </a:prstGeom>
          <a:solidFill>
            <a:srgbClr val="00B0F0"/>
          </a:solidFill>
          <a:ln w="9525" algn="ctr">
            <a:solidFill>
              <a:schemeClr val="tx1"/>
            </a:solidFill>
            <a:round/>
            <a:headEnd/>
            <a:tailEnd/>
          </a:ln>
        </p:spPr>
        <p:txBody>
          <a:bodyPr/>
          <a:lstStyle/>
          <a:p>
            <a:endParaRPr lang="en-US"/>
          </a:p>
        </p:txBody>
      </p:sp>
      <p:sp>
        <p:nvSpPr>
          <p:cNvPr id="9222" name="Rectangle 5"/>
          <p:cNvSpPr>
            <a:spLocks noChangeArrowheads="1"/>
          </p:cNvSpPr>
          <p:nvPr/>
        </p:nvSpPr>
        <p:spPr bwMode="auto">
          <a:xfrm>
            <a:off x="7289800" y="2281238"/>
            <a:ext cx="450850" cy="657225"/>
          </a:xfrm>
          <a:prstGeom prst="rect">
            <a:avLst/>
          </a:prstGeom>
          <a:solidFill>
            <a:srgbClr val="00B0F0"/>
          </a:solidFill>
          <a:ln w="9525" algn="ctr">
            <a:solidFill>
              <a:schemeClr val="tx1"/>
            </a:solidFill>
            <a:round/>
            <a:headEnd/>
            <a:tailEnd/>
          </a:ln>
        </p:spPr>
        <p:txBody>
          <a:bodyPr/>
          <a:lstStyle/>
          <a:p>
            <a:endParaRPr lang="en-US"/>
          </a:p>
        </p:txBody>
      </p:sp>
      <p:sp>
        <p:nvSpPr>
          <p:cNvPr id="9223" name="Rectangle 6"/>
          <p:cNvSpPr>
            <a:spLocks noChangeArrowheads="1"/>
          </p:cNvSpPr>
          <p:nvPr/>
        </p:nvSpPr>
        <p:spPr bwMode="auto">
          <a:xfrm>
            <a:off x="7289800" y="3028950"/>
            <a:ext cx="450850" cy="682625"/>
          </a:xfrm>
          <a:prstGeom prst="rect">
            <a:avLst/>
          </a:prstGeom>
          <a:solidFill>
            <a:srgbClr val="00B0F0"/>
          </a:solidFill>
          <a:ln w="9525" algn="ctr">
            <a:solidFill>
              <a:schemeClr val="tx1"/>
            </a:solidFill>
            <a:round/>
            <a:headEnd/>
            <a:tailEnd/>
          </a:ln>
        </p:spPr>
        <p:txBody>
          <a:bodyPr/>
          <a:lstStyle/>
          <a:p>
            <a:endParaRPr lang="en-US"/>
          </a:p>
        </p:txBody>
      </p:sp>
      <p:sp>
        <p:nvSpPr>
          <p:cNvPr id="9224" name="Rectangle 7"/>
          <p:cNvSpPr>
            <a:spLocks noChangeArrowheads="1"/>
          </p:cNvSpPr>
          <p:nvPr/>
        </p:nvSpPr>
        <p:spPr bwMode="auto">
          <a:xfrm>
            <a:off x="7289800" y="4316413"/>
            <a:ext cx="450850" cy="682625"/>
          </a:xfrm>
          <a:prstGeom prst="rect">
            <a:avLst/>
          </a:prstGeom>
          <a:solidFill>
            <a:srgbClr val="00B0F0"/>
          </a:solidFill>
          <a:ln w="9525" algn="ctr">
            <a:solidFill>
              <a:schemeClr val="tx1"/>
            </a:solidFill>
            <a:round/>
            <a:headEnd/>
            <a:tailEnd/>
          </a:ln>
        </p:spPr>
        <p:txBody>
          <a:bodyPr/>
          <a:lstStyle/>
          <a:p>
            <a:endParaRPr lang="en-US"/>
          </a:p>
        </p:txBody>
      </p:sp>
      <p:sp>
        <p:nvSpPr>
          <p:cNvPr id="9225" name="Rectangle 8"/>
          <p:cNvSpPr>
            <a:spLocks noChangeArrowheads="1"/>
          </p:cNvSpPr>
          <p:nvPr/>
        </p:nvSpPr>
        <p:spPr bwMode="auto">
          <a:xfrm>
            <a:off x="7289800" y="5230813"/>
            <a:ext cx="450850" cy="682625"/>
          </a:xfrm>
          <a:prstGeom prst="rect">
            <a:avLst/>
          </a:prstGeom>
          <a:solidFill>
            <a:srgbClr val="00B0F0"/>
          </a:solidFill>
          <a:ln w="9525" algn="ctr">
            <a:solidFill>
              <a:schemeClr val="tx1"/>
            </a:solidFill>
            <a:round/>
            <a:headEnd/>
            <a:tailEnd/>
          </a:ln>
        </p:spPr>
        <p:txBody>
          <a:bodyPr/>
          <a:lstStyle/>
          <a:p>
            <a:endParaRPr lang="en-US"/>
          </a:p>
        </p:txBody>
      </p:sp>
      <p:cxnSp>
        <p:nvCxnSpPr>
          <p:cNvPr id="9226" name="Straight Connector 11"/>
          <p:cNvCxnSpPr>
            <a:cxnSpLocks noChangeShapeType="1"/>
          </p:cNvCxnSpPr>
          <p:nvPr/>
        </p:nvCxnSpPr>
        <p:spPr bwMode="auto">
          <a:xfrm flipV="1">
            <a:off x="7559675" y="1316038"/>
            <a:ext cx="412750" cy="2444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227" name="Rectangle 12"/>
          <p:cNvSpPr>
            <a:spLocks noChangeArrowheads="1"/>
          </p:cNvSpPr>
          <p:nvPr/>
        </p:nvSpPr>
        <p:spPr bwMode="auto">
          <a:xfrm>
            <a:off x="7907338" y="1069975"/>
            <a:ext cx="54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idle</a:t>
            </a:r>
          </a:p>
        </p:txBody>
      </p:sp>
      <p:sp>
        <p:nvSpPr>
          <p:cNvPr id="9228" name="Rectangle 13"/>
          <p:cNvSpPr>
            <a:spLocks noChangeArrowheads="1"/>
          </p:cNvSpPr>
          <p:nvPr/>
        </p:nvSpPr>
        <p:spPr bwMode="auto">
          <a:xfrm>
            <a:off x="6748463" y="1406525"/>
            <a:ext cx="450850" cy="4667250"/>
          </a:xfrm>
          <a:prstGeom prst="rect">
            <a:avLst/>
          </a:prstGeom>
          <a:solidFill>
            <a:srgbClr val="AD4186"/>
          </a:solidFill>
          <a:ln w="9525" algn="ctr">
            <a:solidFill>
              <a:schemeClr val="tx1"/>
            </a:solidFill>
            <a:round/>
            <a:headEnd/>
            <a:tailEnd/>
          </a:ln>
        </p:spPr>
        <p:txBody>
          <a:bodyPr/>
          <a:lstStyle/>
          <a:p>
            <a:endParaRPr lang="en-US"/>
          </a:p>
        </p:txBody>
      </p:sp>
      <p:sp>
        <p:nvSpPr>
          <p:cNvPr id="9229" name="Rectangle 14"/>
          <p:cNvSpPr>
            <a:spLocks noChangeArrowheads="1"/>
          </p:cNvSpPr>
          <p:nvPr/>
        </p:nvSpPr>
        <p:spPr bwMode="auto">
          <a:xfrm>
            <a:off x="6748463" y="1457325"/>
            <a:ext cx="450850" cy="760413"/>
          </a:xfrm>
          <a:prstGeom prst="rect">
            <a:avLst/>
          </a:prstGeom>
          <a:solidFill>
            <a:srgbClr val="00B0F0"/>
          </a:solidFill>
          <a:ln w="9525" algn="ctr">
            <a:solidFill>
              <a:schemeClr val="tx1"/>
            </a:solidFill>
            <a:round/>
            <a:headEnd/>
            <a:tailEnd/>
          </a:ln>
        </p:spPr>
        <p:txBody>
          <a:bodyPr/>
          <a:lstStyle/>
          <a:p>
            <a:endParaRPr lang="en-US"/>
          </a:p>
        </p:txBody>
      </p:sp>
      <p:sp>
        <p:nvSpPr>
          <p:cNvPr id="9230" name="Rectangle 15"/>
          <p:cNvSpPr>
            <a:spLocks noChangeArrowheads="1"/>
          </p:cNvSpPr>
          <p:nvPr/>
        </p:nvSpPr>
        <p:spPr bwMode="auto">
          <a:xfrm>
            <a:off x="6748463" y="2474913"/>
            <a:ext cx="450850" cy="450850"/>
          </a:xfrm>
          <a:prstGeom prst="rect">
            <a:avLst/>
          </a:prstGeom>
          <a:solidFill>
            <a:srgbClr val="00B0F0"/>
          </a:solidFill>
          <a:ln w="9525" algn="ctr">
            <a:solidFill>
              <a:schemeClr val="tx1"/>
            </a:solidFill>
            <a:round/>
            <a:headEnd/>
            <a:tailEnd/>
          </a:ln>
        </p:spPr>
        <p:txBody>
          <a:bodyPr/>
          <a:lstStyle/>
          <a:p>
            <a:endParaRPr lang="en-US"/>
          </a:p>
        </p:txBody>
      </p:sp>
      <p:sp>
        <p:nvSpPr>
          <p:cNvPr id="9231" name="Rectangle 16"/>
          <p:cNvSpPr>
            <a:spLocks noChangeArrowheads="1"/>
          </p:cNvSpPr>
          <p:nvPr/>
        </p:nvSpPr>
        <p:spPr bwMode="auto">
          <a:xfrm>
            <a:off x="6748463" y="3427413"/>
            <a:ext cx="450850" cy="450850"/>
          </a:xfrm>
          <a:prstGeom prst="rect">
            <a:avLst/>
          </a:prstGeom>
          <a:solidFill>
            <a:srgbClr val="00B0F0"/>
          </a:solidFill>
          <a:ln w="9525" algn="ctr">
            <a:solidFill>
              <a:schemeClr val="tx1"/>
            </a:solidFill>
            <a:round/>
            <a:headEnd/>
            <a:tailEnd/>
          </a:ln>
        </p:spPr>
        <p:txBody>
          <a:bodyPr/>
          <a:lstStyle/>
          <a:p>
            <a:endParaRPr lang="en-US"/>
          </a:p>
        </p:txBody>
      </p:sp>
      <p:sp>
        <p:nvSpPr>
          <p:cNvPr id="9232" name="Rectangle 17"/>
          <p:cNvSpPr>
            <a:spLocks noChangeArrowheads="1"/>
          </p:cNvSpPr>
          <p:nvPr/>
        </p:nvSpPr>
        <p:spPr bwMode="auto">
          <a:xfrm>
            <a:off x="6748463" y="3956050"/>
            <a:ext cx="450850" cy="541338"/>
          </a:xfrm>
          <a:prstGeom prst="rect">
            <a:avLst/>
          </a:prstGeom>
          <a:solidFill>
            <a:srgbClr val="00B0F0"/>
          </a:solidFill>
          <a:ln w="9525" algn="ctr">
            <a:solidFill>
              <a:schemeClr val="tx1"/>
            </a:solidFill>
            <a:round/>
            <a:headEnd/>
            <a:tailEnd/>
          </a:ln>
        </p:spPr>
        <p:txBody>
          <a:bodyPr/>
          <a:lstStyle/>
          <a:p>
            <a:endParaRPr lang="en-US"/>
          </a:p>
        </p:txBody>
      </p:sp>
      <p:sp>
        <p:nvSpPr>
          <p:cNvPr id="9233" name="Rectangle 18"/>
          <p:cNvSpPr>
            <a:spLocks noChangeArrowheads="1"/>
          </p:cNvSpPr>
          <p:nvPr/>
        </p:nvSpPr>
        <p:spPr bwMode="auto">
          <a:xfrm>
            <a:off x="6748463" y="4716463"/>
            <a:ext cx="450850" cy="450850"/>
          </a:xfrm>
          <a:prstGeom prst="rect">
            <a:avLst/>
          </a:prstGeom>
          <a:solidFill>
            <a:srgbClr val="00B0F0"/>
          </a:solidFill>
          <a:ln w="9525" algn="ctr">
            <a:solidFill>
              <a:schemeClr val="tx1"/>
            </a:solidFill>
            <a:round/>
            <a:headEnd/>
            <a:tailEnd/>
          </a:ln>
        </p:spPr>
        <p:txBody>
          <a:bodyPr/>
          <a:lstStyle/>
          <a:p>
            <a:endParaRPr lang="en-US"/>
          </a:p>
        </p:txBody>
      </p:sp>
      <p:sp>
        <p:nvSpPr>
          <p:cNvPr id="9234" name="Rectangle 19"/>
          <p:cNvSpPr>
            <a:spLocks noChangeArrowheads="1"/>
          </p:cNvSpPr>
          <p:nvPr/>
        </p:nvSpPr>
        <p:spPr bwMode="auto">
          <a:xfrm>
            <a:off x="6748463" y="5411788"/>
            <a:ext cx="450850" cy="527050"/>
          </a:xfrm>
          <a:prstGeom prst="rect">
            <a:avLst/>
          </a:prstGeom>
          <a:solidFill>
            <a:srgbClr val="00B0F0"/>
          </a:solidFill>
          <a:ln w="9525" algn="ctr">
            <a:solidFill>
              <a:schemeClr val="tx1"/>
            </a:solidFill>
            <a:round/>
            <a:headEnd/>
            <a:tailEnd/>
          </a:ln>
        </p:spPr>
        <p:txBody>
          <a:bodyPr/>
          <a:lstStyle/>
          <a:p>
            <a:endParaRPr lang="en-US"/>
          </a:p>
        </p:txBody>
      </p:sp>
      <p:cxnSp>
        <p:nvCxnSpPr>
          <p:cNvPr id="9235" name="Straight Connector 20"/>
          <p:cNvCxnSpPr>
            <a:cxnSpLocks noChangeShapeType="1"/>
            <a:endCxn id="9236" idx="1"/>
          </p:cNvCxnSpPr>
          <p:nvPr/>
        </p:nvCxnSpPr>
        <p:spPr bwMode="auto">
          <a:xfrm rot="16200000" flipH="1">
            <a:off x="7557294" y="2593181"/>
            <a:ext cx="454025" cy="3984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9236" name="Rectangle 21"/>
          <p:cNvSpPr>
            <a:spLocks noChangeArrowheads="1"/>
          </p:cNvSpPr>
          <p:nvPr/>
        </p:nvSpPr>
        <p:spPr bwMode="auto">
          <a:xfrm>
            <a:off x="7983538" y="2833688"/>
            <a:ext cx="67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busy</a:t>
            </a:r>
          </a:p>
        </p:txBody>
      </p:sp>
      <p:sp>
        <p:nvSpPr>
          <p:cNvPr id="9237" name="Rectangle 22"/>
          <p:cNvSpPr>
            <a:spLocks noChangeArrowheads="1"/>
          </p:cNvSpPr>
          <p:nvPr/>
        </p:nvSpPr>
        <p:spPr bwMode="auto">
          <a:xfrm>
            <a:off x="205105" y="6323013"/>
            <a:ext cx="8943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dirty="0"/>
              <a:t>… in main() get </a:t>
            </a:r>
            <a:r>
              <a:rPr lang="en-ZA" dirty="0" err="1"/>
              <a:t>prog_start</a:t>
            </a:r>
            <a:r>
              <a:rPr lang="en-ZA" dirty="0"/>
              <a:t> time, create </a:t>
            </a:r>
            <a:r>
              <a:rPr lang="en-ZA" dirty="0" err="1"/>
              <a:t>mutex</a:t>
            </a:r>
            <a:r>
              <a:rPr lang="en-ZA" dirty="0"/>
              <a:t> &amp; threads, wait join, get </a:t>
            </a:r>
            <a:r>
              <a:rPr lang="en-ZA" dirty="0" err="1"/>
              <a:t>prog_end</a:t>
            </a:r>
            <a:r>
              <a:rPr lang="en-ZA" dirty="0"/>
              <a:t> time.</a:t>
            </a:r>
            <a:endParaRPr lang="en-US" dirty="0"/>
          </a:p>
        </p:txBody>
      </p:sp>
      <p:cxnSp>
        <p:nvCxnSpPr>
          <p:cNvPr id="9238" name="Straight Connector 23"/>
          <p:cNvCxnSpPr>
            <a:cxnSpLocks noChangeShapeType="1"/>
          </p:cNvCxnSpPr>
          <p:nvPr/>
        </p:nvCxnSpPr>
        <p:spPr bwMode="auto">
          <a:xfrm rot="5400000" flipH="1" flipV="1">
            <a:off x="7224712" y="1135063"/>
            <a:ext cx="347663" cy="141288"/>
          </a:xfrm>
          <a:prstGeom prst="line">
            <a:avLst/>
          </a:prstGeom>
          <a:noFill/>
          <a:ln w="9525" algn="ctr">
            <a:solidFill>
              <a:schemeClr val="tx1"/>
            </a:solidFill>
            <a:round/>
            <a:headEnd type="arrow" w="med" len="med"/>
            <a:tailEnd/>
          </a:ln>
          <a:extLst>
            <a:ext uri="{909E8E84-426E-40DD-AFC4-6F175D3DCCD1}">
              <a14:hiddenFill xmlns:a14="http://schemas.microsoft.com/office/drawing/2010/main">
                <a:noFill/>
              </a14:hiddenFill>
            </a:ext>
          </a:extLst>
        </p:spPr>
      </p:cxnSp>
      <p:sp>
        <p:nvSpPr>
          <p:cNvPr id="9239" name="Rectangle 25"/>
          <p:cNvSpPr>
            <a:spLocks noChangeArrowheads="1"/>
          </p:cNvSpPr>
          <p:nvPr/>
        </p:nvSpPr>
        <p:spPr bwMode="auto">
          <a:xfrm>
            <a:off x="7404100" y="773113"/>
            <a:ext cx="1223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prog_start</a:t>
            </a:r>
          </a:p>
        </p:txBody>
      </p:sp>
      <p:cxnSp>
        <p:nvCxnSpPr>
          <p:cNvPr id="9240" name="Straight Connector 26"/>
          <p:cNvCxnSpPr>
            <a:cxnSpLocks noChangeShapeType="1"/>
          </p:cNvCxnSpPr>
          <p:nvPr/>
        </p:nvCxnSpPr>
        <p:spPr bwMode="auto">
          <a:xfrm>
            <a:off x="7327900" y="6094413"/>
            <a:ext cx="619125" cy="103187"/>
          </a:xfrm>
          <a:prstGeom prst="line">
            <a:avLst/>
          </a:prstGeom>
          <a:noFill/>
          <a:ln w="9525" algn="ctr">
            <a:solidFill>
              <a:schemeClr val="tx1"/>
            </a:solidFill>
            <a:round/>
            <a:headEnd type="arrow" w="med" len="med"/>
            <a:tailEnd/>
          </a:ln>
          <a:extLst>
            <a:ext uri="{909E8E84-426E-40DD-AFC4-6F175D3DCCD1}">
              <a14:hiddenFill xmlns:a14="http://schemas.microsoft.com/office/drawing/2010/main">
                <a:noFill/>
              </a14:hiddenFill>
            </a:ext>
          </a:extLst>
        </p:spPr>
      </p:cxnSp>
      <p:sp>
        <p:nvSpPr>
          <p:cNvPr id="9241" name="Rectangle 28"/>
          <p:cNvSpPr>
            <a:spLocks noChangeArrowheads="1"/>
          </p:cNvSpPr>
          <p:nvPr/>
        </p:nvSpPr>
        <p:spPr bwMode="auto">
          <a:xfrm>
            <a:off x="7894638" y="6027738"/>
            <a:ext cx="115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prog_end</a:t>
            </a:r>
          </a:p>
        </p:txBody>
      </p:sp>
      <p:sp>
        <p:nvSpPr>
          <p:cNvPr id="9242" name="Rectangle 29"/>
          <p:cNvSpPr>
            <a:spLocks noChangeArrowheads="1"/>
          </p:cNvSpPr>
          <p:nvPr/>
        </p:nvSpPr>
        <p:spPr bwMode="auto">
          <a:xfrm>
            <a:off x="7881938" y="1611313"/>
            <a:ext cx="1325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logt[0].start</a:t>
            </a:r>
          </a:p>
        </p:txBody>
      </p:sp>
      <p:cxnSp>
        <p:nvCxnSpPr>
          <p:cNvPr id="9243" name="Straight Connector 30"/>
          <p:cNvCxnSpPr>
            <a:cxnSpLocks noChangeShapeType="1"/>
          </p:cNvCxnSpPr>
          <p:nvPr/>
        </p:nvCxnSpPr>
        <p:spPr bwMode="auto">
          <a:xfrm>
            <a:off x="7662863" y="1676400"/>
            <a:ext cx="269875" cy="103188"/>
          </a:xfrm>
          <a:prstGeom prst="line">
            <a:avLst/>
          </a:prstGeom>
          <a:noFill/>
          <a:ln w="9525" algn="ctr">
            <a:solidFill>
              <a:schemeClr val="tx1"/>
            </a:solidFill>
            <a:round/>
            <a:headEnd type="arrow" w="med" len="med"/>
            <a:tailEnd/>
          </a:ln>
          <a:extLst>
            <a:ext uri="{909E8E84-426E-40DD-AFC4-6F175D3DCCD1}">
              <a14:hiddenFill xmlns:a14="http://schemas.microsoft.com/office/drawing/2010/main">
                <a:noFill/>
              </a14:hiddenFill>
            </a:ext>
          </a:extLst>
        </p:spPr>
      </p:cxnSp>
      <p:sp>
        <p:nvSpPr>
          <p:cNvPr id="9244" name="Rectangle 32"/>
          <p:cNvSpPr>
            <a:spLocks noChangeArrowheads="1"/>
          </p:cNvSpPr>
          <p:nvPr/>
        </p:nvSpPr>
        <p:spPr bwMode="auto">
          <a:xfrm>
            <a:off x="5318125" y="2281238"/>
            <a:ext cx="1262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logt[1].end</a:t>
            </a:r>
          </a:p>
        </p:txBody>
      </p:sp>
      <p:cxnSp>
        <p:nvCxnSpPr>
          <p:cNvPr id="9245" name="Straight Connector 33"/>
          <p:cNvCxnSpPr>
            <a:cxnSpLocks noChangeShapeType="1"/>
          </p:cNvCxnSpPr>
          <p:nvPr/>
        </p:nvCxnSpPr>
        <p:spPr bwMode="auto">
          <a:xfrm rot="10800000" flipV="1">
            <a:off x="6465888" y="2205038"/>
            <a:ext cx="257175" cy="231775"/>
          </a:xfrm>
          <a:prstGeom prst="line">
            <a:avLst/>
          </a:prstGeom>
          <a:noFill/>
          <a:ln w="9525" algn="ctr">
            <a:solidFill>
              <a:schemeClr val="tx1"/>
            </a:solidFill>
            <a:round/>
            <a:headEnd type="arrow" w="med" len="med"/>
            <a:tailEnd/>
          </a:ln>
          <a:extLst>
            <a:ext uri="{909E8E84-426E-40DD-AFC4-6F175D3DCCD1}">
              <a14:hiddenFill xmlns:a14="http://schemas.microsoft.com/office/drawing/2010/main">
                <a:noFill/>
              </a14:hiddenFill>
            </a:ext>
          </a:extLst>
        </p:spPr>
      </p:cxnSp>
      <p:sp>
        <p:nvSpPr>
          <p:cNvPr id="9246" name="Rectangle 36"/>
          <p:cNvSpPr>
            <a:spLocks noChangeArrowheads="1"/>
          </p:cNvSpPr>
          <p:nvPr/>
        </p:nvSpPr>
        <p:spPr bwMode="auto">
          <a:xfrm>
            <a:off x="5280025" y="1160463"/>
            <a:ext cx="1327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logt[1].start</a:t>
            </a:r>
          </a:p>
        </p:txBody>
      </p:sp>
      <p:cxnSp>
        <p:nvCxnSpPr>
          <p:cNvPr id="9247" name="Straight Connector 38"/>
          <p:cNvCxnSpPr>
            <a:cxnSpLocks noChangeShapeType="1"/>
          </p:cNvCxnSpPr>
          <p:nvPr/>
        </p:nvCxnSpPr>
        <p:spPr bwMode="auto">
          <a:xfrm flipV="1">
            <a:off x="7662863" y="2101850"/>
            <a:ext cx="257175" cy="50800"/>
          </a:xfrm>
          <a:prstGeom prst="line">
            <a:avLst/>
          </a:prstGeom>
          <a:noFill/>
          <a:ln w="9525" algn="ctr">
            <a:solidFill>
              <a:schemeClr val="tx1"/>
            </a:solidFill>
            <a:round/>
            <a:headEnd type="arrow" w="med" len="med"/>
            <a:tailEnd/>
          </a:ln>
          <a:extLst>
            <a:ext uri="{909E8E84-426E-40DD-AFC4-6F175D3DCCD1}">
              <a14:hiddenFill xmlns:a14="http://schemas.microsoft.com/office/drawing/2010/main">
                <a:noFill/>
              </a14:hiddenFill>
            </a:ext>
          </a:extLst>
        </p:spPr>
      </p:cxnSp>
      <p:sp>
        <p:nvSpPr>
          <p:cNvPr id="9248" name="Rectangle 40"/>
          <p:cNvSpPr>
            <a:spLocks noChangeArrowheads="1"/>
          </p:cNvSpPr>
          <p:nvPr/>
        </p:nvSpPr>
        <p:spPr bwMode="auto">
          <a:xfrm>
            <a:off x="7881938" y="1933575"/>
            <a:ext cx="1262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logt[0].end</a:t>
            </a:r>
          </a:p>
        </p:txBody>
      </p:sp>
      <p:cxnSp>
        <p:nvCxnSpPr>
          <p:cNvPr id="9249" name="Straight Connector 41"/>
          <p:cNvCxnSpPr>
            <a:cxnSpLocks noChangeShapeType="1"/>
          </p:cNvCxnSpPr>
          <p:nvPr/>
        </p:nvCxnSpPr>
        <p:spPr bwMode="auto">
          <a:xfrm rot="10800000">
            <a:off x="6465888" y="1341438"/>
            <a:ext cx="307975" cy="141287"/>
          </a:xfrm>
          <a:prstGeom prst="line">
            <a:avLst/>
          </a:prstGeom>
          <a:noFill/>
          <a:ln w="9525" algn="ctr">
            <a:solidFill>
              <a:schemeClr val="tx1"/>
            </a:solidFill>
            <a:round/>
            <a:headEnd type="arrow" w="med" len="me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946" y="664381"/>
            <a:ext cx="7698306" cy="692210"/>
          </a:xfrm>
        </p:spPr>
        <p:txBody>
          <a:bodyPr>
            <a:normAutofit fontScale="90000"/>
          </a:bodyPr>
          <a:lstStyle/>
          <a:p>
            <a:pPr>
              <a:defRPr/>
            </a:pPr>
            <a:r>
              <a:rPr lang="en-ZA" dirty="0" smtClean="0"/>
              <a:t>Load Balancing – simple trial technique (cont)</a:t>
            </a:r>
            <a:endParaRPr lang="en-US" dirty="0"/>
          </a:p>
        </p:txBody>
      </p:sp>
      <p:sp>
        <p:nvSpPr>
          <p:cNvPr id="10243" name="TextBox 2"/>
          <p:cNvSpPr txBox="1">
            <a:spLocks noChangeArrowheads="1"/>
          </p:cNvSpPr>
          <p:nvPr/>
        </p:nvSpPr>
        <p:spPr bwMode="auto">
          <a:xfrm>
            <a:off x="566738" y="1501775"/>
            <a:ext cx="63357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dirty="0"/>
              <a:t>...</a:t>
            </a:r>
          </a:p>
          <a:p>
            <a:r>
              <a:rPr lang="en-ZA" dirty="0"/>
              <a:t>double </a:t>
            </a:r>
            <a:r>
              <a:rPr lang="en-ZA" dirty="0" err="1"/>
              <a:t>calc_stat_stddev</a:t>
            </a:r>
            <a:r>
              <a:rPr lang="en-ZA" dirty="0"/>
              <a:t> ()</a:t>
            </a:r>
          </a:p>
          <a:p>
            <a:r>
              <a:rPr lang="en-ZA" dirty="0"/>
              <a:t>{ // calculate standard deviation of busy times</a:t>
            </a:r>
          </a:p>
          <a:p>
            <a:r>
              <a:rPr lang="en-ZA" dirty="0"/>
              <a:t>  </a:t>
            </a:r>
            <a:r>
              <a:rPr lang="en-ZA" dirty="0" err="1"/>
              <a:t>int</a:t>
            </a:r>
            <a:r>
              <a:rPr lang="en-ZA" dirty="0"/>
              <a:t> </a:t>
            </a:r>
            <a:r>
              <a:rPr lang="en-ZA" dirty="0" err="1"/>
              <a:t>i</a:t>
            </a:r>
            <a:r>
              <a:rPr lang="en-ZA" dirty="0"/>
              <a:t>;</a:t>
            </a:r>
          </a:p>
          <a:p>
            <a:r>
              <a:rPr lang="en-ZA" dirty="0"/>
              <a:t>  double sum = 0;</a:t>
            </a:r>
          </a:p>
          <a:p>
            <a:r>
              <a:rPr lang="en-ZA" dirty="0"/>
              <a:t>  for(</a:t>
            </a:r>
            <a:r>
              <a:rPr lang="en-ZA" dirty="0" err="1"/>
              <a:t>i</a:t>
            </a:r>
            <a:r>
              <a:rPr lang="en-ZA" dirty="0"/>
              <a:t> = 0; </a:t>
            </a:r>
            <a:r>
              <a:rPr lang="en-ZA" dirty="0" err="1"/>
              <a:t>i</a:t>
            </a:r>
            <a:r>
              <a:rPr lang="en-ZA" dirty="0"/>
              <a:t> &lt; </a:t>
            </a:r>
            <a:r>
              <a:rPr lang="en-ZA" dirty="0" err="1"/>
              <a:t>logn</a:t>
            </a:r>
            <a:r>
              <a:rPr lang="en-ZA" dirty="0"/>
              <a:t>; </a:t>
            </a:r>
            <a:r>
              <a:rPr lang="en-ZA" dirty="0" err="1"/>
              <a:t>i</a:t>
            </a:r>
            <a:r>
              <a:rPr lang="en-ZA" dirty="0"/>
              <a:t>++) sum += </a:t>
            </a:r>
            <a:r>
              <a:rPr lang="en-ZA" dirty="0" err="1"/>
              <a:t>logt</a:t>
            </a:r>
            <a:r>
              <a:rPr lang="en-ZA" dirty="0"/>
              <a:t>[</a:t>
            </a:r>
            <a:r>
              <a:rPr lang="en-ZA" dirty="0" err="1"/>
              <a:t>i</a:t>
            </a:r>
            <a:r>
              <a:rPr lang="en-ZA" dirty="0"/>
              <a:t>].end - </a:t>
            </a:r>
            <a:r>
              <a:rPr lang="en-ZA" dirty="0" err="1"/>
              <a:t>logt</a:t>
            </a:r>
            <a:r>
              <a:rPr lang="en-ZA" dirty="0"/>
              <a:t>[</a:t>
            </a:r>
            <a:r>
              <a:rPr lang="en-ZA" dirty="0" err="1"/>
              <a:t>i</a:t>
            </a:r>
            <a:r>
              <a:rPr lang="en-ZA" dirty="0"/>
              <a:t>].start;</a:t>
            </a:r>
          </a:p>
          <a:p>
            <a:r>
              <a:rPr lang="en-ZA" dirty="0"/>
              <a:t>  double mean = sum / </a:t>
            </a:r>
            <a:r>
              <a:rPr lang="en-ZA" dirty="0" err="1"/>
              <a:t>logn</a:t>
            </a:r>
            <a:r>
              <a:rPr lang="en-ZA" dirty="0"/>
              <a:t>;</a:t>
            </a:r>
          </a:p>
          <a:p>
            <a:r>
              <a:rPr lang="en-ZA" dirty="0"/>
              <a:t>  double </a:t>
            </a:r>
            <a:r>
              <a:rPr lang="en-ZA" dirty="0" err="1"/>
              <a:t>sq_diff_sum</a:t>
            </a:r>
            <a:r>
              <a:rPr lang="en-ZA" dirty="0"/>
              <a:t> = 0;</a:t>
            </a:r>
          </a:p>
          <a:p>
            <a:r>
              <a:rPr lang="en-ZA" dirty="0"/>
              <a:t>  for(</a:t>
            </a:r>
            <a:r>
              <a:rPr lang="en-ZA" dirty="0" err="1"/>
              <a:t>i</a:t>
            </a:r>
            <a:r>
              <a:rPr lang="en-ZA" dirty="0"/>
              <a:t> = 0; </a:t>
            </a:r>
            <a:r>
              <a:rPr lang="en-ZA" dirty="0" err="1"/>
              <a:t>i</a:t>
            </a:r>
            <a:r>
              <a:rPr lang="en-ZA" dirty="0"/>
              <a:t> &lt; </a:t>
            </a:r>
            <a:r>
              <a:rPr lang="en-ZA" dirty="0" err="1"/>
              <a:t>logn</a:t>
            </a:r>
            <a:r>
              <a:rPr lang="en-ZA" dirty="0"/>
              <a:t>; ++</a:t>
            </a:r>
            <a:r>
              <a:rPr lang="en-ZA" dirty="0" err="1"/>
              <a:t>i</a:t>
            </a:r>
            <a:r>
              <a:rPr lang="en-ZA" dirty="0"/>
              <a:t>) {</a:t>
            </a:r>
          </a:p>
          <a:p>
            <a:r>
              <a:rPr lang="en-ZA" dirty="0"/>
              <a:t>     double diff = </a:t>
            </a:r>
            <a:r>
              <a:rPr lang="en-ZA" dirty="0" err="1"/>
              <a:t>logt</a:t>
            </a:r>
            <a:r>
              <a:rPr lang="en-ZA" dirty="0"/>
              <a:t>[</a:t>
            </a:r>
            <a:r>
              <a:rPr lang="en-ZA" dirty="0" err="1"/>
              <a:t>i</a:t>
            </a:r>
            <a:r>
              <a:rPr lang="en-ZA" dirty="0"/>
              <a:t>].end - </a:t>
            </a:r>
            <a:r>
              <a:rPr lang="en-ZA" dirty="0" err="1"/>
              <a:t>logt</a:t>
            </a:r>
            <a:r>
              <a:rPr lang="en-ZA" dirty="0"/>
              <a:t>[</a:t>
            </a:r>
            <a:r>
              <a:rPr lang="en-ZA" dirty="0" err="1"/>
              <a:t>i</a:t>
            </a:r>
            <a:r>
              <a:rPr lang="en-ZA" dirty="0"/>
              <a:t>].start - mean;</a:t>
            </a:r>
          </a:p>
          <a:p>
            <a:r>
              <a:rPr lang="en-ZA" dirty="0"/>
              <a:t>     </a:t>
            </a:r>
            <a:r>
              <a:rPr lang="en-ZA" dirty="0" err="1"/>
              <a:t>sq_diff_sum</a:t>
            </a:r>
            <a:r>
              <a:rPr lang="en-ZA" dirty="0"/>
              <a:t> += diff * </a:t>
            </a:r>
            <a:r>
              <a:rPr lang="en-ZA" dirty="0" err="1"/>
              <a:t>diff</a:t>
            </a:r>
            <a:r>
              <a:rPr lang="en-ZA" dirty="0"/>
              <a:t>;</a:t>
            </a:r>
          </a:p>
          <a:p>
            <a:r>
              <a:rPr lang="en-ZA" dirty="0"/>
              <a:t>     }</a:t>
            </a:r>
          </a:p>
          <a:p>
            <a:r>
              <a:rPr lang="en-ZA" dirty="0"/>
              <a:t>   double variance = (double)</a:t>
            </a:r>
            <a:r>
              <a:rPr lang="en-ZA" dirty="0" err="1"/>
              <a:t>sq_diff_sum</a:t>
            </a:r>
            <a:r>
              <a:rPr lang="en-ZA" dirty="0"/>
              <a:t> / </a:t>
            </a:r>
            <a:r>
              <a:rPr lang="en-ZA" dirty="0" err="1"/>
              <a:t>logn</a:t>
            </a:r>
            <a:r>
              <a:rPr lang="en-ZA" dirty="0"/>
              <a:t>;</a:t>
            </a:r>
          </a:p>
          <a:p>
            <a:r>
              <a:rPr lang="en-ZA" dirty="0"/>
              <a:t>   return </a:t>
            </a:r>
            <a:r>
              <a:rPr lang="en-ZA" dirty="0" err="1"/>
              <a:t>sqrt</a:t>
            </a:r>
            <a:r>
              <a:rPr lang="en-ZA" dirty="0"/>
              <a:t>(variance);</a:t>
            </a:r>
          </a:p>
          <a:p>
            <a:r>
              <a:rPr lang="en-ZA" dirty="0"/>
              <a:t>}</a:t>
            </a:r>
          </a:p>
          <a:p>
            <a:r>
              <a:rPr lang="en-ZA" dirty="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962"/>
            <a:ext cx="8385175" cy="954087"/>
          </a:xfrm>
        </p:spPr>
        <p:txBody>
          <a:bodyPr/>
          <a:lstStyle/>
          <a:p>
            <a:pPr>
              <a:defRPr/>
            </a:pPr>
            <a:r>
              <a:rPr lang="en-ZA" dirty="0" smtClean="0"/>
              <a:t>Load Balancing</a:t>
            </a:r>
            <a:endParaRPr lang="en-US" dirty="0"/>
          </a:p>
        </p:txBody>
      </p:sp>
      <p:sp>
        <p:nvSpPr>
          <p:cNvPr id="11267" name="TextBox 4"/>
          <p:cNvSpPr txBox="1">
            <a:spLocks noChangeArrowheads="1"/>
          </p:cNvSpPr>
          <p:nvPr/>
        </p:nvSpPr>
        <p:spPr bwMode="auto">
          <a:xfrm>
            <a:off x="1300163" y="1329288"/>
            <a:ext cx="852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Task 1</a:t>
            </a:r>
            <a:endParaRPr lang="en-US"/>
          </a:p>
        </p:txBody>
      </p:sp>
      <p:sp>
        <p:nvSpPr>
          <p:cNvPr id="11268" name="Rectangle 5"/>
          <p:cNvSpPr>
            <a:spLocks noChangeArrowheads="1"/>
          </p:cNvSpPr>
          <p:nvPr/>
        </p:nvSpPr>
        <p:spPr bwMode="auto">
          <a:xfrm>
            <a:off x="5614988" y="1343575"/>
            <a:ext cx="2176462" cy="373063"/>
          </a:xfrm>
          <a:prstGeom prst="rect">
            <a:avLst/>
          </a:prstGeom>
          <a:solidFill>
            <a:srgbClr val="AD4186"/>
          </a:solidFill>
          <a:ln w="19050" algn="ctr">
            <a:solidFill>
              <a:schemeClr val="tx1"/>
            </a:solidFill>
            <a:round/>
            <a:headEnd/>
            <a:tailEnd/>
          </a:ln>
        </p:spPr>
        <p:txBody>
          <a:bodyPr/>
          <a:lstStyle/>
          <a:p>
            <a:pPr algn="ctr"/>
            <a:r>
              <a:rPr lang="en-ZA"/>
              <a:t>Time idle</a:t>
            </a:r>
            <a:endParaRPr lang="en-US"/>
          </a:p>
        </p:txBody>
      </p:sp>
      <p:sp>
        <p:nvSpPr>
          <p:cNvPr id="11269" name="Rectangle 3"/>
          <p:cNvSpPr>
            <a:spLocks noChangeArrowheads="1"/>
          </p:cNvSpPr>
          <p:nvPr/>
        </p:nvSpPr>
        <p:spPr bwMode="auto">
          <a:xfrm>
            <a:off x="2189163" y="1343575"/>
            <a:ext cx="3438525" cy="373063"/>
          </a:xfrm>
          <a:prstGeom prst="rect">
            <a:avLst/>
          </a:prstGeom>
          <a:solidFill>
            <a:srgbClr val="00B0F0"/>
          </a:solidFill>
          <a:ln w="19050" algn="ctr">
            <a:solidFill>
              <a:schemeClr val="tx1"/>
            </a:solidFill>
            <a:round/>
            <a:headEnd/>
            <a:tailEnd/>
          </a:ln>
        </p:spPr>
        <p:txBody>
          <a:bodyPr/>
          <a:lstStyle/>
          <a:p>
            <a:pPr algn="ctr"/>
            <a:r>
              <a:rPr lang="en-ZA"/>
              <a:t>time busy</a:t>
            </a:r>
            <a:endParaRPr lang="en-US"/>
          </a:p>
        </p:txBody>
      </p:sp>
      <p:sp>
        <p:nvSpPr>
          <p:cNvPr id="11270" name="TextBox 6"/>
          <p:cNvSpPr txBox="1">
            <a:spLocks noChangeArrowheads="1"/>
          </p:cNvSpPr>
          <p:nvPr/>
        </p:nvSpPr>
        <p:spPr bwMode="auto">
          <a:xfrm>
            <a:off x="1300163" y="1742038"/>
            <a:ext cx="852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Task 2</a:t>
            </a:r>
            <a:endParaRPr lang="en-US"/>
          </a:p>
        </p:txBody>
      </p:sp>
      <p:sp>
        <p:nvSpPr>
          <p:cNvPr id="11271" name="Rectangle 7"/>
          <p:cNvSpPr>
            <a:spLocks noChangeArrowheads="1"/>
          </p:cNvSpPr>
          <p:nvPr/>
        </p:nvSpPr>
        <p:spPr bwMode="auto">
          <a:xfrm>
            <a:off x="5216525" y="1754738"/>
            <a:ext cx="2574925" cy="373062"/>
          </a:xfrm>
          <a:prstGeom prst="rect">
            <a:avLst/>
          </a:prstGeom>
          <a:solidFill>
            <a:srgbClr val="AD4186"/>
          </a:solidFill>
          <a:ln w="19050" algn="ctr">
            <a:solidFill>
              <a:schemeClr val="tx1"/>
            </a:solidFill>
            <a:round/>
            <a:headEnd/>
            <a:tailEnd/>
          </a:ln>
        </p:spPr>
        <p:txBody>
          <a:bodyPr/>
          <a:lstStyle/>
          <a:p>
            <a:pPr algn="ctr"/>
            <a:r>
              <a:rPr lang="en-ZA"/>
              <a:t>Time idle</a:t>
            </a:r>
            <a:endParaRPr lang="en-US"/>
          </a:p>
        </p:txBody>
      </p:sp>
      <p:sp>
        <p:nvSpPr>
          <p:cNvPr id="11272" name="Rectangle 8"/>
          <p:cNvSpPr>
            <a:spLocks noChangeArrowheads="1"/>
          </p:cNvSpPr>
          <p:nvPr/>
        </p:nvSpPr>
        <p:spPr bwMode="auto">
          <a:xfrm>
            <a:off x="2189163" y="1754738"/>
            <a:ext cx="3027362" cy="373062"/>
          </a:xfrm>
          <a:prstGeom prst="rect">
            <a:avLst/>
          </a:prstGeom>
          <a:solidFill>
            <a:srgbClr val="00B0F0"/>
          </a:solidFill>
          <a:ln w="19050" algn="ctr">
            <a:solidFill>
              <a:schemeClr val="tx1"/>
            </a:solidFill>
            <a:round/>
            <a:headEnd/>
            <a:tailEnd/>
          </a:ln>
        </p:spPr>
        <p:txBody>
          <a:bodyPr/>
          <a:lstStyle/>
          <a:p>
            <a:pPr algn="ctr"/>
            <a:r>
              <a:rPr lang="en-ZA"/>
              <a:t>time busy</a:t>
            </a:r>
            <a:endParaRPr lang="en-US"/>
          </a:p>
        </p:txBody>
      </p:sp>
      <p:sp>
        <p:nvSpPr>
          <p:cNvPr id="11273" name="TextBox 9"/>
          <p:cNvSpPr txBox="1">
            <a:spLocks noChangeArrowheads="1"/>
          </p:cNvSpPr>
          <p:nvPr/>
        </p:nvSpPr>
        <p:spPr bwMode="auto">
          <a:xfrm>
            <a:off x="1300163" y="2154788"/>
            <a:ext cx="852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Task 3</a:t>
            </a:r>
            <a:endParaRPr lang="en-US"/>
          </a:p>
        </p:txBody>
      </p:sp>
      <p:sp>
        <p:nvSpPr>
          <p:cNvPr id="11274" name="Rectangle 10"/>
          <p:cNvSpPr>
            <a:spLocks noChangeArrowheads="1"/>
          </p:cNvSpPr>
          <p:nvPr/>
        </p:nvSpPr>
        <p:spPr bwMode="auto">
          <a:xfrm>
            <a:off x="5730875" y="2167488"/>
            <a:ext cx="2060575" cy="373062"/>
          </a:xfrm>
          <a:prstGeom prst="rect">
            <a:avLst/>
          </a:prstGeom>
          <a:solidFill>
            <a:srgbClr val="AD4186"/>
          </a:solidFill>
          <a:ln w="19050" algn="ctr">
            <a:solidFill>
              <a:schemeClr val="tx1"/>
            </a:solidFill>
            <a:round/>
            <a:headEnd/>
            <a:tailEnd/>
          </a:ln>
        </p:spPr>
        <p:txBody>
          <a:bodyPr/>
          <a:lstStyle/>
          <a:p>
            <a:pPr algn="ctr"/>
            <a:r>
              <a:rPr lang="en-ZA"/>
              <a:t>Time idle</a:t>
            </a:r>
            <a:endParaRPr lang="en-US"/>
          </a:p>
        </p:txBody>
      </p:sp>
      <p:sp>
        <p:nvSpPr>
          <p:cNvPr id="11275" name="Rectangle 11"/>
          <p:cNvSpPr>
            <a:spLocks noChangeArrowheads="1"/>
          </p:cNvSpPr>
          <p:nvPr/>
        </p:nvSpPr>
        <p:spPr bwMode="auto">
          <a:xfrm>
            <a:off x="2189163" y="2167488"/>
            <a:ext cx="3541712" cy="373062"/>
          </a:xfrm>
          <a:prstGeom prst="rect">
            <a:avLst/>
          </a:prstGeom>
          <a:solidFill>
            <a:srgbClr val="00B0F0"/>
          </a:solidFill>
          <a:ln w="19050" algn="ctr">
            <a:solidFill>
              <a:schemeClr val="tx1"/>
            </a:solidFill>
            <a:round/>
            <a:headEnd/>
            <a:tailEnd/>
          </a:ln>
        </p:spPr>
        <p:txBody>
          <a:bodyPr/>
          <a:lstStyle/>
          <a:p>
            <a:pPr algn="ctr"/>
            <a:r>
              <a:rPr lang="en-ZA"/>
              <a:t>time busy</a:t>
            </a:r>
            <a:endParaRPr lang="en-US"/>
          </a:p>
        </p:txBody>
      </p:sp>
      <p:sp>
        <p:nvSpPr>
          <p:cNvPr id="11276" name="TextBox 12"/>
          <p:cNvSpPr txBox="1">
            <a:spLocks noChangeArrowheads="1"/>
          </p:cNvSpPr>
          <p:nvPr/>
        </p:nvSpPr>
        <p:spPr bwMode="auto">
          <a:xfrm>
            <a:off x="1300163" y="2578650"/>
            <a:ext cx="852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Task 4</a:t>
            </a:r>
            <a:endParaRPr lang="en-US"/>
          </a:p>
        </p:txBody>
      </p:sp>
      <p:sp>
        <p:nvSpPr>
          <p:cNvPr id="11277" name="Rectangle 13"/>
          <p:cNvSpPr>
            <a:spLocks noChangeArrowheads="1"/>
          </p:cNvSpPr>
          <p:nvPr/>
        </p:nvSpPr>
        <p:spPr bwMode="auto">
          <a:xfrm>
            <a:off x="5614988" y="2591350"/>
            <a:ext cx="2176462" cy="374650"/>
          </a:xfrm>
          <a:prstGeom prst="rect">
            <a:avLst/>
          </a:prstGeom>
          <a:solidFill>
            <a:srgbClr val="AD4186"/>
          </a:solidFill>
          <a:ln w="19050" algn="ctr">
            <a:solidFill>
              <a:schemeClr val="tx1"/>
            </a:solidFill>
            <a:round/>
            <a:headEnd/>
            <a:tailEnd/>
          </a:ln>
        </p:spPr>
        <p:txBody>
          <a:bodyPr/>
          <a:lstStyle/>
          <a:p>
            <a:pPr algn="ctr"/>
            <a:r>
              <a:rPr lang="en-ZA"/>
              <a:t>Time idle</a:t>
            </a:r>
            <a:endParaRPr lang="en-US"/>
          </a:p>
        </p:txBody>
      </p:sp>
      <p:sp>
        <p:nvSpPr>
          <p:cNvPr id="11278" name="Rectangle 14"/>
          <p:cNvSpPr>
            <a:spLocks noChangeArrowheads="1"/>
          </p:cNvSpPr>
          <p:nvPr/>
        </p:nvSpPr>
        <p:spPr bwMode="auto">
          <a:xfrm>
            <a:off x="2189163" y="2591350"/>
            <a:ext cx="3451225" cy="374650"/>
          </a:xfrm>
          <a:prstGeom prst="rect">
            <a:avLst/>
          </a:prstGeom>
          <a:solidFill>
            <a:srgbClr val="00B0F0"/>
          </a:solidFill>
          <a:ln w="19050" algn="ctr">
            <a:solidFill>
              <a:schemeClr val="tx1"/>
            </a:solidFill>
            <a:round/>
            <a:headEnd/>
            <a:tailEnd/>
          </a:ln>
        </p:spPr>
        <p:txBody>
          <a:bodyPr/>
          <a:lstStyle/>
          <a:p>
            <a:pPr algn="ctr"/>
            <a:r>
              <a:rPr lang="en-ZA"/>
              <a:t>time busy</a:t>
            </a:r>
            <a:endParaRPr lang="en-US"/>
          </a:p>
        </p:txBody>
      </p:sp>
      <p:sp>
        <p:nvSpPr>
          <p:cNvPr id="16" name="TextBox 15"/>
          <p:cNvSpPr txBox="1"/>
          <p:nvPr/>
        </p:nvSpPr>
        <p:spPr>
          <a:xfrm>
            <a:off x="708025" y="878438"/>
            <a:ext cx="5976938" cy="369887"/>
          </a:xfrm>
          <a:prstGeom prst="rect">
            <a:avLst/>
          </a:prstGeom>
          <a:noFill/>
        </p:spPr>
        <p:txBody>
          <a:bodyPr wrap="none">
            <a:spAutoFit/>
          </a:bodyPr>
          <a:lstStyle/>
          <a:p>
            <a:pPr>
              <a:defRPr/>
            </a:pPr>
            <a:r>
              <a:rPr lang="en-ZA" b="1" dirty="0">
                <a:solidFill>
                  <a:schemeClr val="tx2">
                    <a:lumMod val="75000"/>
                  </a:schemeClr>
                </a:solidFill>
              </a:rPr>
              <a:t>Well balanced – low standard deviation in busy time*</a:t>
            </a:r>
            <a:endParaRPr lang="en-US" b="1" dirty="0">
              <a:solidFill>
                <a:schemeClr val="tx2">
                  <a:lumMod val="75000"/>
                </a:schemeClr>
              </a:solidFill>
            </a:endParaRPr>
          </a:p>
        </p:txBody>
      </p:sp>
      <p:sp>
        <p:nvSpPr>
          <p:cNvPr id="11280" name="TextBox 16"/>
          <p:cNvSpPr txBox="1">
            <a:spLocks noChangeArrowheads="1"/>
          </p:cNvSpPr>
          <p:nvPr/>
        </p:nvSpPr>
        <p:spPr bwMode="auto">
          <a:xfrm>
            <a:off x="1249363" y="3056488"/>
            <a:ext cx="915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Overall</a:t>
            </a:r>
            <a:endParaRPr lang="en-US"/>
          </a:p>
        </p:txBody>
      </p:sp>
      <p:sp>
        <p:nvSpPr>
          <p:cNvPr id="11281" name="Rectangle 17"/>
          <p:cNvSpPr>
            <a:spLocks noChangeArrowheads="1"/>
          </p:cNvSpPr>
          <p:nvPr/>
        </p:nvSpPr>
        <p:spPr bwMode="auto">
          <a:xfrm>
            <a:off x="5551488" y="3056488"/>
            <a:ext cx="2239962" cy="373062"/>
          </a:xfrm>
          <a:prstGeom prst="rect">
            <a:avLst/>
          </a:prstGeom>
          <a:solidFill>
            <a:srgbClr val="AD4186"/>
          </a:solidFill>
          <a:ln w="19050" algn="ctr">
            <a:solidFill>
              <a:schemeClr val="tx1"/>
            </a:solidFill>
            <a:round/>
            <a:headEnd/>
            <a:tailEnd/>
          </a:ln>
        </p:spPr>
        <p:txBody>
          <a:bodyPr/>
          <a:lstStyle/>
          <a:p>
            <a:pPr algn="ctr"/>
            <a:r>
              <a:rPr lang="en-ZA"/>
              <a:t>Time idle</a:t>
            </a:r>
            <a:endParaRPr lang="en-US"/>
          </a:p>
        </p:txBody>
      </p:sp>
      <p:sp>
        <p:nvSpPr>
          <p:cNvPr id="11282" name="Rectangle 18"/>
          <p:cNvSpPr>
            <a:spLocks noChangeArrowheads="1"/>
          </p:cNvSpPr>
          <p:nvPr/>
        </p:nvSpPr>
        <p:spPr bwMode="auto">
          <a:xfrm>
            <a:off x="2189163" y="3056488"/>
            <a:ext cx="3362325" cy="373062"/>
          </a:xfrm>
          <a:prstGeom prst="rect">
            <a:avLst/>
          </a:prstGeom>
          <a:solidFill>
            <a:srgbClr val="00B0F0"/>
          </a:solidFill>
          <a:ln w="19050" algn="ctr">
            <a:solidFill>
              <a:schemeClr val="tx1"/>
            </a:solidFill>
            <a:round/>
            <a:headEnd/>
            <a:tailEnd/>
          </a:ln>
        </p:spPr>
        <p:txBody>
          <a:bodyPr/>
          <a:lstStyle/>
          <a:p>
            <a:pPr algn="ctr"/>
            <a:r>
              <a:rPr lang="en-ZA"/>
              <a:t>time busy</a:t>
            </a:r>
            <a:endParaRPr lang="en-US"/>
          </a:p>
        </p:txBody>
      </p:sp>
      <p:sp>
        <p:nvSpPr>
          <p:cNvPr id="11283" name="Rectangle 23"/>
          <p:cNvSpPr>
            <a:spLocks noChangeArrowheads="1"/>
          </p:cNvSpPr>
          <p:nvPr/>
        </p:nvSpPr>
        <p:spPr bwMode="auto">
          <a:xfrm>
            <a:off x="2189163" y="4034388"/>
            <a:ext cx="5602287" cy="373062"/>
          </a:xfrm>
          <a:prstGeom prst="rect">
            <a:avLst/>
          </a:prstGeom>
          <a:solidFill>
            <a:srgbClr val="00B0F0"/>
          </a:solidFill>
          <a:ln w="19050" algn="ctr">
            <a:solidFill>
              <a:schemeClr val="tx1"/>
            </a:solidFill>
            <a:round/>
            <a:headEnd/>
            <a:tailEnd/>
          </a:ln>
        </p:spPr>
        <p:txBody>
          <a:bodyPr/>
          <a:lstStyle/>
          <a:p>
            <a:pPr algn="ctr"/>
            <a:r>
              <a:rPr lang="en-ZA"/>
              <a:t>time busy</a:t>
            </a:r>
            <a:endParaRPr lang="en-US"/>
          </a:p>
        </p:txBody>
      </p:sp>
      <p:sp>
        <p:nvSpPr>
          <p:cNvPr id="11284" name="Rectangle 25"/>
          <p:cNvSpPr>
            <a:spLocks noChangeArrowheads="1"/>
          </p:cNvSpPr>
          <p:nvPr/>
        </p:nvSpPr>
        <p:spPr bwMode="auto">
          <a:xfrm>
            <a:off x="3013075" y="4447138"/>
            <a:ext cx="4778375" cy="373062"/>
          </a:xfrm>
          <a:prstGeom prst="rect">
            <a:avLst/>
          </a:prstGeom>
          <a:solidFill>
            <a:srgbClr val="AD4186"/>
          </a:solidFill>
          <a:ln w="19050" algn="ctr">
            <a:solidFill>
              <a:schemeClr val="tx1"/>
            </a:solidFill>
            <a:round/>
            <a:headEnd/>
            <a:tailEnd/>
          </a:ln>
        </p:spPr>
        <p:txBody>
          <a:bodyPr/>
          <a:lstStyle/>
          <a:p>
            <a:pPr algn="ctr"/>
            <a:r>
              <a:rPr lang="en-ZA"/>
              <a:t>Time idle</a:t>
            </a:r>
            <a:endParaRPr lang="en-US"/>
          </a:p>
        </p:txBody>
      </p:sp>
      <p:sp>
        <p:nvSpPr>
          <p:cNvPr id="11285" name="Rectangle 26"/>
          <p:cNvSpPr>
            <a:spLocks noChangeArrowheads="1"/>
          </p:cNvSpPr>
          <p:nvPr/>
        </p:nvSpPr>
        <p:spPr bwMode="auto">
          <a:xfrm>
            <a:off x="2189163" y="4447138"/>
            <a:ext cx="823912" cy="373062"/>
          </a:xfrm>
          <a:prstGeom prst="rect">
            <a:avLst/>
          </a:prstGeom>
          <a:solidFill>
            <a:srgbClr val="00B0F0"/>
          </a:solidFill>
          <a:ln w="19050" algn="ctr">
            <a:solidFill>
              <a:schemeClr val="tx1"/>
            </a:solidFill>
            <a:round/>
            <a:headEnd/>
            <a:tailEnd/>
          </a:ln>
        </p:spPr>
        <p:txBody>
          <a:bodyPr/>
          <a:lstStyle/>
          <a:p>
            <a:pPr algn="ctr"/>
            <a:r>
              <a:rPr lang="en-ZA"/>
              <a:t>busy</a:t>
            </a:r>
            <a:endParaRPr lang="en-US"/>
          </a:p>
        </p:txBody>
      </p:sp>
      <p:sp>
        <p:nvSpPr>
          <p:cNvPr id="11286" name="Rectangle 28"/>
          <p:cNvSpPr>
            <a:spLocks noChangeArrowheads="1"/>
          </p:cNvSpPr>
          <p:nvPr/>
        </p:nvSpPr>
        <p:spPr bwMode="auto">
          <a:xfrm>
            <a:off x="6015038" y="4858300"/>
            <a:ext cx="1776412" cy="374650"/>
          </a:xfrm>
          <a:prstGeom prst="rect">
            <a:avLst/>
          </a:prstGeom>
          <a:solidFill>
            <a:srgbClr val="AD4186"/>
          </a:solidFill>
          <a:ln w="19050" algn="ctr">
            <a:solidFill>
              <a:schemeClr val="tx1"/>
            </a:solidFill>
            <a:round/>
            <a:headEnd/>
            <a:tailEnd/>
          </a:ln>
        </p:spPr>
        <p:txBody>
          <a:bodyPr/>
          <a:lstStyle/>
          <a:p>
            <a:pPr algn="ctr"/>
            <a:r>
              <a:rPr lang="en-ZA"/>
              <a:t>Time idle</a:t>
            </a:r>
            <a:endParaRPr lang="en-US"/>
          </a:p>
        </p:txBody>
      </p:sp>
      <p:sp>
        <p:nvSpPr>
          <p:cNvPr id="11287" name="Rectangle 29"/>
          <p:cNvSpPr>
            <a:spLocks noChangeArrowheads="1"/>
          </p:cNvSpPr>
          <p:nvPr/>
        </p:nvSpPr>
        <p:spPr bwMode="auto">
          <a:xfrm>
            <a:off x="2189163" y="4858300"/>
            <a:ext cx="3851275" cy="374650"/>
          </a:xfrm>
          <a:prstGeom prst="rect">
            <a:avLst/>
          </a:prstGeom>
          <a:solidFill>
            <a:srgbClr val="00B0F0"/>
          </a:solidFill>
          <a:ln w="19050" algn="ctr">
            <a:solidFill>
              <a:schemeClr val="tx1"/>
            </a:solidFill>
            <a:round/>
            <a:headEnd/>
            <a:tailEnd/>
          </a:ln>
        </p:spPr>
        <p:txBody>
          <a:bodyPr/>
          <a:lstStyle/>
          <a:p>
            <a:pPr algn="ctr"/>
            <a:r>
              <a:rPr lang="en-ZA"/>
              <a:t>time busy</a:t>
            </a:r>
            <a:endParaRPr lang="en-US"/>
          </a:p>
        </p:txBody>
      </p:sp>
      <p:sp>
        <p:nvSpPr>
          <p:cNvPr id="11288" name="Rectangle 31"/>
          <p:cNvSpPr>
            <a:spLocks noChangeArrowheads="1"/>
          </p:cNvSpPr>
          <p:nvPr/>
        </p:nvSpPr>
        <p:spPr bwMode="auto">
          <a:xfrm>
            <a:off x="3103563" y="5283750"/>
            <a:ext cx="4687887" cy="373063"/>
          </a:xfrm>
          <a:prstGeom prst="rect">
            <a:avLst/>
          </a:prstGeom>
          <a:solidFill>
            <a:srgbClr val="AD4186"/>
          </a:solidFill>
          <a:ln w="19050" algn="ctr">
            <a:solidFill>
              <a:schemeClr val="tx1"/>
            </a:solidFill>
            <a:round/>
            <a:headEnd/>
            <a:tailEnd/>
          </a:ln>
        </p:spPr>
        <p:txBody>
          <a:bodyPr/>
          <a:lstStyle/>
          <a:p>
            <a:pPr algn="ctr"/>
            <a:r>
              <a:rPr lang="en-ZA"/>
              <a:t>Time idle</a:t>
            </a:r>
            <a:endParaRPr lang="en-US"/>
          </a:p>
        </p:txBody>
      </p:sp>
      <p:sp>
        <p:nvSpPr>
          <p:cNvPr id="11289" name="Rectangle 32"/>
          <p:cNvSpPr>
            <a:spLocks noChangeArrowheads="1"/>
          </p:cNvSpPr>
          <p:nvPr/>
        </p:nvSpPr>
        <p:spPr bwMode="auto">
          <a:xfrm>
            <a:off x="2189163" y="5283750"/>
            <a:ext cx="914400" cy="373063"/>
          </a:xfrm>
          <a:prstGeom prst="rect">
            <a:avLst/>
          </a:prstGeom>
          <a:solidFill>
            <a:srgbClr val="00B0F0"/>
          </a:solidFill>
          <a:ln w="19050" algn="ctr">
            <a:solidFill>
              <a:schemeClr val="tx1"/>
            </a:solidFill>
            <a:round/>
            <a:headEnd/>
            <a:tailEnd/>
          </a:ln>
        </p:spPr>
        <p:txBody>
          <a:bodyPr/>
          <a:lstStyle/>
          <a:p>
            <a:pPr algn="ctr"/>
            <a:r>
              <a:rPr lang="en-ZA"/>
              <a:t>busy</a:t>
            </a:r>
            <a:endParaRPr lang="en-US"/>
          </a:p>
        </p:txBody>
      </p:sp>
      <p:sp>
        <p:nvSpPr>
          <p:cNvPr id="11290" name="TextBox 33"/>
          <p:cNvSpPr txBox="1">
            <a:spLocks noChangeArrowheads="1"/>
          </p:cNvSpPr>
          <p:nvPr/>
        </p:nvSpPr>
        <p:spPr bwMode="auto">
          <a:xfrm>
            <a:off x="1262063" y="5747300"/>
            <a:ext cx="915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Overall</a:t>
            </a:r>
            <a:endParaRPr lang="en-US"/>
          </a:p>
        </p:txBody>
      </p:sp>
      <p:sp>
        <p:nvSpPr>
          <p:cNvPr id="11291" name="Rectangle 34"/>
          <p:cNvSpPr>
            <a:spLocks noChangeArrowheads="1"/>
          </p:cNvSpPr>
          <p:nvPr/>
        </p:nvSpPr>
        <p:spPr bwMode="auto">
          <a:xfrm>
            <a:off x="5551488" y="5747300"/>
            <a:ext cx="2239962" cy="373063"/>
          </a:xfrm>
          <a:prstGeom prst="rect">
            <a:avLst/>
          </a:prstGeom>
          <a:solidFill>
            <a:srgbClr val="AD4186"/>
          </a:solidFill>
          <a:ln w="19050" algn="ctr">
            <a:solidFill>
              <a:schemeClr val="tx1"/>
            </a:solidFill>
            <a:round/>
            <a:headEnd/>
            <a:tailEnd/>
          </a:ln>
        </p:spPr>
        <p:txBody>
          <a:bodyPr/>
          <a:lstStyle/>
          <a:p>
            <a:pPr algn="ctr"/>
            <a:r>
              <a:rPr lang="en-ZA"/>
              <a:t>Time idle</a:t>
            </a:r>
            <a:endParaRPr lang="en-US"/>
          </a:p>
        </p:txBody>
      </p:sp>
      <p:sp>
        <p:nvSpPr>
          <p:cNvPr id="11292" name="Rectangle 35"/>
          <p:cNvSpPr>
            <a:spLocks noChangeArrowheads="1"/>
          </p:cNvSpPr>
          <p:nvPr/>
        </p:nvSpPr>
        <p:spPr bwMode="auto">
          <a:xfrm>
            <a:off x="2189163" y="5747300"/>
            <a:ext cx="3362325" cy="373063"/>
          </a:xfrm>
          <a:prstGeom prst="rect">
            <a:avLst/>
          </a:prstGeom>
          <a:solidFill>
            <a:srgbClr val="00B0F0"/>
          </a:solidFill>
          <a:ln w="19050" algn="ctr">
            <a:solidFill>
              <a:schemeClr val="tx1"/>
            </a:solidFill>
            <a:round/>
            <a:headEnd/>
            <a:tailEnd/>
          </a:ln>
        </p:spPr>
        <p:txBody>
          <a:bodyPr/>
          <a:lstStyle/>
          <a:p>
            <a:pPr algn="ctr"/>
            <a:r>
              <a:rPr lang="en-ZA"/>
              <a:t>time busy</a:t>
            </a:r>
            <a:endParaRPr lang="en-US"/>
          </a:p>
        </p:txBody>
      </p:sp>
      <p:sp>
        <p:nvSpPr>
          <p:cNvPr id="37" name="TextBox 36"/>
          <p:cNvSpPr txBox="1"/>
          <p:nvPr/>
        </p:nvSpPr>
        <p:spPr>
          <a:xfrm>
            <a:off x="708025" y="3570838"/>
            <a:ext cx="6237288" cy="369887"/>
          </a:xfrm>
          <a:prstGeom prst="rect">
            <a:avLst/>
          </a:prstGeom>
          <a:noFill/>
        </p:spPr>
        <p:txBody>
          <a:bodyPr wrap="none">
            <a:spAutoFit/>
          </a:bodyPr>
          <a:lstStyle/>
          <a:p>
            <a:pPr>
              <a:defRPr/>
            </a:pPr>
            <a:r>
              <a:rPr lang="en-ZA" b="1" dirty="0">
                <a:solidFill>
                  <a:schemeClr val="tx2">
                    <a:lumMod val="75000"/>
                  </a:schemeClr>
                </a:solidFill>
              </a:rPr>
              <a:t>Poorly balanced – high standard deviation in busy time</a:t>
            </a:r>
            <a:endParaRPr lang="en-US" b="1" dirty="0">
              <a:solidFill>
                <a:schemeClr val="tx2">
                  <a:lumMod val="75000"/>
                </a:schemeClr>
              </a:solidFill>
            </a:endParaRPr>
          </a:p>
        </p:txBody>
      </p:sp>
      <p:sp>
        <p:nvSpPr>
          <p:cNvPr id="11294" name="TextBox 37"/>
          <p:cNvSpPr txBox="1">
            <a:spLocks noChangeArrowheads="1"/>
          </p:cNvSpPr>
          <p:nvPr/>
        </p:nvSpPr>
        <p:spPr bwMode="auto">
          <a:xfrm>
            <a:off x="216192" y="6298973"/>
            <a:ext cx="8851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1600" dirty="0"/>
              <a:t>* You could obviously use idle time – but that’s probably more difficult if using code in prev. slide</a:t>
            </a:r>
            <a:endParaRPr lang="en-US" sz="1600" dirty="0"/>
          </a:p>
        </p:txBody>
      </p:sp>
      <p:sp>
        <p:nvSpPr>
          <p:cNvPr id="11295" name="TextBox 38"/>
          <p:cNvSpPr txBox="1">
            <a:spLocks noChangeArrowheads="1"/>
          </p:cNvSpPr>
          <p:nvPr/>
        </p:nvSpPr>
        <p:spPr bwMode="auto">
          <a:xfrm>
            <a:off x="1300163" y="4034388"/>
            <a:ext cx="852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Task 1</a:t>
            </a:r>
            <a:endParaRPr lang="en-US"/>
          </a:p>
        </p:txBody>
      </p:sp>
      <p:sp>
        <p:nvSpPr>
          <p:cNvPr id="11296" name="TextBox 39"/>
          <p:cNvSpPr txBox="1">
            <a:spLocks noChangeArrowheads="1"/>
          </p:cNvSpPr>
          <p:nvPr/>
        </p:nvSpPr>
        <p:spPr bwMode="auto">
          <a:xfrm>
            <a:off x="1300163" y="4447138"/>
            <a:ext cx="852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Task 2</a:t>
            </a:r>
            <a:endParaRPr lang="en-US"/>
          </a:p>
        </p:txBody>
      </p:sp>
      <p:sp>
        <p:nvSpPr>
          <p:cNvPr id="11297" name="TextBox 40"/>
          <p:cNvSpPr txBox="1">
            <a:spLocks noChangeArrowheads="1"/>
          </p:cNvSpPr>
          <p:nvPr/>
        </p:nvSpPr>
        <p:spPr bwMode="auto">
          <a:xfrm>
            <a:off x="1300163" y="4858300"/>
            <a:ext cx="852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Task 3</a:t>
            </a:r>
            <a:endParaRPr lang="en-US"/>
          </a:p>
        </p:txBody>
      </p:sp>
      <p:sp>
        <p:nvSpPr>
          <p:cNvPr id="11298" name="TextBox 41"/>
          <p:cNvSpPr txBox="1">
            <a:spLocks noChangeArrowheads="1"/>
          </p:cNvSpPr>
          <p:nvPr/>
        </p:nvSpPr>
        <p:spPr bwMode="auto">
          <a:xfrm>
            <a:off x="1300163" y="5283750"/>
            <a:ext cx="852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Task 4</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8129" y="217455"/>
            <a:ext cx="8385175" cy="1431925"/>
          </a:xfrm>
        </p:spPr>
        <p:txBody>
          <a:bodyPr/>
          <a:lstStyle/>
          <a:p>
            <a:pPr>
              <a:defRPr/>
            </a:pPr>
            <a:r>
              <a:rPr lang="en-ZA" dirty="0" smtClean="0"/>
              <a:t>Achieving load balance</a:t>
            </a:r>
            <a:endParaRPr lang="en-US" dirty="0"/>
          </a:p>
        </p:txBody>
      </p:sp>
      <p:sp>
        <p:nvSpPr>
          <p:cNvPr id="4" name="Content Placeholder 3"/>
          <p:cNvSpPr>
            <a:spLocks noGrp="1"/>
          </p:cNvSpPr>
          <p:nvPr>
            <p:ph idx="1"/>
          </p:nvPr>
        </p:nvSpPr>
        <p:spPr>
          <a:xfrm>
            <a:off x="614363" y="1905000"/>
            <a:ext cx="8231187" cy="4191000"/>
          </a:xfrm>
        </p:spPr>
        <p:txBody>
          <a:bodyPr/>
          <a:lstStyle/>
          <a:p>
            <a:pPr>
              <a:defRPr/>
            </a:pPr>
            <a:r>
              <a:rPr lang="en-US" dirty="0" smtClean="0"/>
              <a:t>Two general techniques…</a:t>
            </a:r>
          </a:p>
          <a:p>
            <a:pPr marL="514350" indent="-514350">
              <a:buFont typeface="+mj-lt"/>
              <a:buAutoNum type="arabicPeriod"/>
              <a:defRPr/>
            </a:pPr>
            <a:r>
              <a:rPr lang="en-US" dirty="0" smtClean="0"/>
              <a:t>Equally partition work as a preprocess</a:t>
            </a:r>
          </a:p>
          <a:p>
            <a:pPr marL="914400" lvl="1" indent="-514350">
              <a:defRPr/>
            </a:pPr>
            <a:r>
              <a:rPr lang="en-US" dirty="0" smtClean="0"/>
              <a:t>Workload can be determined accurately before starting the operation</a:t>
            </a:r>
          </a:p>
          <a:p>
            <a:pPr marL="514350" indent="-514350">
              <a:buFont typeface="+mj-lt"/>
              <a:buAutoNum type="arabicPeriod"/>
              <a:defRPr/>
            </a:pPr>
            <a:r>
              <a:rPr lang="en-ZA" dirty="0" smtClean="0"/>
              <a:t>Dynamic work assignment</a:t>
            </a:r>
          </a:p>
          <a:p>
            <a:pPr marL="914400" lvl="1" indent="-514350">
              <a:defRPr/>
            </a:pPr>
            <a:r>
              <a:rPr lang="en-ZA" dirty="0" smtClean="0"/>
              <a:t>For operations where the workload is unknown, or cannot be effectively calculated, before starting the operation</a:t>
            </a:r>
            <a:endParaRPr lang="en-US" dirty="0" smtClean="0"/>
          </a:p>
          <a:p>
            <a:pPr lvl="1">
              <a:defRPr/>
            </a:pPr>
            <a:endParaRPr lang="en-US" dirty="0" smtClean="0"/>
          </a:p>
        </p:txBody>
      </p:sp>
      <p:pic>
        <p:nvPicPr>
          <p:cNvPr id="4098" name="Picture 2" descr="K:\ACTIVE\EEE4084F\Common\Images_open\meditating1-grays-o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7212" y="508841"/>
            <a:ext cx="1536527" cy="15365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119" y="257984"/>
            <a:ext cx="8842375" cy="1431925"/>
          </a:xfrm>
        </p:spPr>
        <p:txBody>
          <a:bodyPr/>
          <a:lstStyle/>
          <a:p>
            <a:pPr>
              <a:defRPr/>
            </a:pPr>
            <a:r>
              <a:rPr lang="en-ZA" dirty="0" smtClean="0"/>
              <a:t>Achieving balance – Work assignment as pre-process</a:t>
            </a:r>
            <a:endParaRPr lang="en-US" dirty="0"/>
          </a:p>
        </p:txBody>
      </p:sp>
      <p:sp>
        <p:nvSpPr>
          <p:cNvPr id="4" name="Content Placeholder 3"/>
          <p:cNvSpPr>
            <a:spLocks noGrp="1"/>
          </p:cNvSpPr>
          <p:nvPr>
            <p:ph idx="1"/>
          </p:nvPr>
        </p:nvSpPr>
        <p:spPr>
          <a:xfrm>
            <a:off x="352425" y="1905000"/>
            <a:ext cx="8493125" cy="4191000"/>
          </a:xfrm>
        </p:spPr>
        <p:txBody>
          <a:bodyPr/>
          <a:lstStyle/>
          <a:p>
            <a:pPr>
              <a:defRPr/>
            </a:pPr>
            <a:r>
              <a:rPr lang="en-US" dirty="0" smtClean="0"/>
              <a:t>Examples include</a:t>
            </a:r>
          </a:p>
          <a:p>
            <a:pPr lvl="1">
              <a:defRPr/>
            </a:pPr>
            <a:r>
              <a:rPr lang="en-US" dirty="0" smtClean="0"/>
              <a:t>Array or matrix operations for which each task performs similar work. Can evenly distribute the data set among tasks / available processors.</a:t>
            </a:r>
          </a:p>
          <a:p>
            <a:pPr lvl="1">
              <a:defRPr/>
            </a:pPr>
            <a:r>
              <a:rPr lang="en-US" dirty="0" smtClean="0"/>
              <a:t>Loop iterations where the work in each iteration is similar, and can be evenly distributed.</a:t>
            </a:r>
          </a:p>
        </p:txBody>
      </p:sp>
      <p:sp>
        <p:nvSpPr>
          <p:cNvPr id="13316" name="Rectangle 4"/>
          <p:cNvSpPr>
            <a:spLocks noChangeArrowheads="1"/>
          </p:cNvSpPr>
          <p:nvPr/>
        </p:nvSpPr>
        <p:spPr bwMode="auto">
          <a:xfrm>
            <a:off x="274638" y="5054600"/>
            <a:ext cx="8594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May be less easy to do if using a heterogeneous mix of machines that have varying performance characteristics. In such cases, a comprehensive analysis tool may be needed to determine load imbalances and revise work disctribution.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287" y="449814"/>
            <a:ext cx="8385175" cy="710980"/>
          </a:xfrm>
        </p:spPr>
        <p:txBody>
          <a:bodyPr/>
          <a:lstStyle/>
          <a:p>
            <a:pPr eaLnBrk="1" hangingPunct="1">
              <a:defRPr/>
            </a:pPr>
            <a:r>
              <a:rPr lang="en-ZA" dirty="0" smtClean="0"/>
              <a:t>Lecture Overview</a:t>
            </a:r>
            <a:endParaRPr lang="en-US" dirty="0" smtClean="0"/>
          </a:p>
        </p:txBody>
      </p:sp>
      <p:sp>
        <p:nvSpPr>
          <p:cNvPr id="3" name="Content Placeholder 2"/>
          <p:cNvSpPr>
            <a:spLocks noGrp="1"/>
          </p:cNvSpPr>
          <p:nvPr>
            <p:ph idx="1"/>
          </p:nvPr>
        </p:nvSpPr>
        <p:spPr>
          <a:xfrm>
            <a:off x="668338" y="1386593"/>
            <a:ext cx="8007350" cy="4191000"/>
          </a:xfrm>
        </p:spPr>
        <p:txBody>
          <a:bodyPr>
            <a:normAutofit/>
          </a:bodyPr>
          <a:lstStyle/>
          <a:p>
            <a:pPr eaLnBrk="1" hangingPunct="1">
              <a:defRPr/>
            </a:pPr>
            <a:r>
              <a:rPr lang="en-ZA" dirty="0" err="1" smtClean="0"/>
              <a:t>DeepQA</a:t>
            </a:r>
            <a:r>
              <a:rPr lang="en-ZA" dirty="0" smtClean="0"/>
              <a:t> – a HPEC case study</a:t>
            </a:r>
          </a:p>
          <a:p>
            <a:pPr eaLnBrk="1" hangingPunct="1">
              <a:defRPr/>
            </a:pPr>
            <a:r>
              <a:rPr lang="en-ZA" dirty="0" smtClean="0"/>
              <a:t>Designing parallel programs (continued)</a:t>
            </a:r>
          </a:p>
          <a:p>
            <a:pPr lvl="1">
              <a:defRPr/>
            </a:pPr>
            <a:r>
              <a:rPr lang="en-ZA" dirty="0" smtClean="0"/>
              <a:t>Steps 5-8 (see later slide showing steps)</a:t>
            </a:r>
          </a:p>
        </p:txBody>
      </p:sp>
      <p:pic>
        <p:nvPicPr>
          <p:cNvPr id="5123" name="Picture 3" descr="mosaic0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2305" y="4356055"/>
            <a:ext cx="3293408" cy="228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0630" y="230965"/>
            <a:ext cx="8842375" cy="1431925"/>
          </a:xfrm>
        </p:spPr>
        <p:txBody>
          <a:bodyPr/>
          <a:lstStyle/>
          <a:p>
            <a:pPr>
              <a:defRPr/>
            </a:pPr>
            <a:r>
              <a:rPr lang="en-ZA" dirty="0" smtClean="0"/>
              <a:t>Achieving balance – Work assigned dynamically</a:t>
            </a:r>
            <a:endParaRPr lang="en-US" dirty="0"/>
          </a:p>
        </p:txBody>
      </p:sp>
      <p:sp>
        <p:nvSpPr>
          <p:cNvPr id="4" name="Content Placeholder 3"/>
          <p:cNvSpPr>
            <a:spLocks noGrp="1"/>
          </p:cNvSpPr>
          <p:nvPr>
            <p:ph idx="1"/>
          </p:nvPr>
        </p:nvSpPr>
        <p:spPr>
          <a:xfrm>
            <a:off x="352425" y="1905000"/>
            <a:ext cx="8493125" cy="4191000"/>
          </a:xfrm>
        </p:spPr>
        <p:txBody>
          <a:bodyPr/>
          <a:lstStyle/>
          <a:p>
            <a:pPr>
              <a:defRPr/>
            </a:pPr>
            <a:r>
              <a:rPr lang="en-US" dirty="0" smtClean="0"/>
              <a:t>Examples include</a:t>
            </a:r>
          </a:p>
          <a:p>
            <a:pPr lvl="1">
              <a:defRPr/>
            </a:pPr>
            <a:r>
              <a:rPr lang="en-US" dirty="0" smtClean="0"/>
              <a:t>Sparse arrays/matrices (i.e., if matrix simply divided equally, some tasks may have lots to do but others little to do)</a:t>
            </a:r>
          </a:p>
          <a:p>
            <a:pPr lvl="1">
              <a:defRPr/>
            </a:pPr>
            <a:r>
              <a:rPr lang="en-ZA" dirty="0" smtClean="0"/>
              <a:t>N-body simulations (particles owned by some tasks may involve more work than others)</a:t>
            </a:r>
          </a:p>
          <a:p>
            <a:pPr lvl="1">
              <a:defRPr/>
            </a:pPr>
            <a:r>
              <a:rPr lang="en-ZA" dirty="0" smtClean="0"/>
              <a:t>Adaptive grid refinement (some tasks may need to refine their grips)</a:t>
            </a:r>
            <a:endParaRPr lang="en-US" dirty="0" smtClean="0"/>
          </a:p>
        </p:txBody>
      </p:sp>
      <p:sp>
        <p:nvSpPr>
          <p:cNvPr id="14340" name="Rectangle 5"/>
          <p:cNvSpPr>
            <a:spLocks noChangeArrowheads="1"/>
          </p:cNvSpPr>
          <p:nvPr/>
        </p:nvSpPr>
        <p:spPr bwMode="auto">
          <a:xfrm>
            <a:off x="222250" y="5810250"/>
            <a:ext cx="871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t>General principle: tasks that are busier send a request for assistance, whereas tasks that complete quickly are available to help the busier tasks.</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938875"/>
            <a:ext cx="7698306" cy="692210"/>
          </a:xfrm>
        </p:spPr>
        <p:txBody>
          <a:bodyPr>
            <a:normAutofit fontScale="90000"/>
          </a:bodyPr>
          <a:lstStyle/>
          <a:p>
            <a:r>
              <a:rPr lang="en-ZA" dirty="0" smtClean="0"/>
              <a:t>Vertical </a:t>
            </a:r>
            <a:r>
              <a:rPr lang="en-ZA" dirty="0"/>
              <a:t>vs. </a:t>
            </a:r>
            <a:r>
              <a:rPr lang="en-ZA" dirty="0" smtClean="0"/>
              <a:t>horizontal load </a:t>
            </a:r>
            <a:r>
              <a:rPr lang="en-ZA" dirty="0"/>
              <a:t>balancing</a:t>
            </a:r>
          </a:p>
        </p:txBody>
      </p:sp>
      <p:pic>
        <p:nvPicPr>
          <p:cNvPr id="1026" name="Picture 2" descr="C:\Users\swinberg\Documents\ACTIVE\EEE4084F\Common\Images_open\film-reel-P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0467" y="2071189"/>
            <a:ext cx="2571247" cy="28274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89464" y="5485730"/>
            <a:ext cx="4608954" cy="369332"/>
          </a:xfrm>
          <a:prstGeom prst="rect">
            <a:avLst/>
          </a:prstGeom>
        </p:spPr>
        <p:txBody>
          <a:bodyPr wrap="none">
            <a:spAutoFit/>
          </a:bodyPr>
          <a:lstStyle/>
          <a:p>
            <a:r>
              <a:rPr lang="en-ZA" dirty="0">
                <a:hlinkClick r:id="rId3"/>
              </a:rPr>
              <a:t>Load Balancing with Cloud Computing.mp4</a:t>
            </a:r>
            <a:endParaRPr lang="en-ZA" dirty="0"/>
          </a:p>
        </p:txBody>
      </p:sp>
      <p:sp>
        <p:nvSpPr>
          <p:cNvPr id="5" name="TextBox 4"/>
          <p:cNvSpPr txBox="1"/>
          <p:nvPr/>
        </p:nvSpPr>
        <p:spPr>
          <a:xfrm>
            <a:off x="524656" y="5036695"/>
            <a:ext cx="3557384" cy="369332"/>
          </a:xfrm>
          <a:prstGeom prst="rect">
            <a:avLst/>
          </a:prstGeom>
          <a:noFill/>
        </p:spPr>
        <p:txBody>
          <a:bodyPr wrap="none" rtlCol="0">
            <a:spAutoFit/>
          </a:bodyPr>
          <a:lstStyle/>
          <a:p>
            <a:r>
              <a:rPr lang="en-ZA" dirty="0" smtClean="0"/>
              <a:t>Recommended video clip to view</a:t>
            </a:r>
            <a:endParaRPr lang="en-GB" dirty="0"/>
          </a:p>
        </p:txBody>
      </p:sp>
    </p:spTree>
    <p:extLst>
      <p:ext uri="{BB962C8B-B14F-4D97-AF65-F5344CB8AC3E}">
        <p14:creationId xmlns:p14="http://schemas.microsoft.com/office/powerpoint/2010/main" val="13421080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34" y="448221"/>
            <a:ext cx="8486078" cy="692210"/>
          </a:xfrm>
        </p:spPr>
        <p:txBody>
          <a:bodyPr>
            <a:normAutofit fontScale="90000"/>
          </a:bodyPr>
          <a:lstStyle/>
          <a:p>
            <a:r>
              <a:rPr lang="en-ZA" dirty="0" smtClean="0"/>
              <a:t>Vertical vs. horizontal load balancing</a:t>
            </a:r>
            <a:endParaRPr lang="en-ZA" dirty="0"/>
          </a:p>
        </p:txBody>
      </p:sp>
      <p:sp>
        <p:nvSpPr>
          <p:cNvPr id="3" name="Content Placeholder 2"/>
          <p:cNvSpPr>
            <a:spLocks noGrp="1"/>
          </p:cNvSpPr>
          <p:nvPr>
            <p:ph idx="1"/>
          </p:nvPr>
        </p:nvSpPr>
        <p:spPr/>
        <p:txBody>
          <a:bodyPr>
            <a:normAutofit fontScale="85000" lnSpcReduction="20000"/>
          </a:bodyPr>
          <a:lstStyle/>
          <a:p>
            <a:r>
              <a:rPr lang="en-ZA" dirty="0" smtClean="0"/>
              <a:t>Vertically:</a:t>
            </a:r>
          </a:p>
          <a:p>
            <a:pPr lvl="1"/>
            <a:r>
              <a:rPr lang="en-ZA" dirty="0"/>
              <a:t>More power, but </a:t>
            </a:r>
            <a:r>
              <a:rPr lang="en-ZA" dirty="0" smtClean="0"/>
              <a:t>centralized (one app. may run faster / more response / less latency for RT)</a:t>
            </a:r>
          </a:p>
          <a:p>
            <a:pPr lvl="1"/>
            <a:r>
              <a:rPr lang="en-ZA" dirty="0" smtClean="0"/>
              <a:t>Adding CPUs + memory </a:t>
            </a:r>
            <a:r>
              <a:rPr lang="en-ZA" dirty="0"/>
              <a:t>to one </a:t>
            </a:r>
            <a:r>
              <a:rPr lang="en-ZA" dirty="0" smtClean="0"/>
              <a:t>system</a:t>
            </a:r>
          </a:p>
          <a:p>
            <a:pPr lvl="1"/>
            <a:r>
              <a:rPr lang="en-ZA" dirty="0" smtClean="0"/>
              <a:t>More dependent on one machine / group of closely coupled machines</a:t>
            </a:r>
          </a:p>
          <a:p>
            <a:r>
              <a:rPr lang="en-ZA" dirty="0" smtClean="0"/>
              <a:t>Horizontally: </a:t>
            </a:r>
          </a:p>
          <a:p>
            <a:pPr lvl="1"/>
            <a:r>
              <a:rPr lang="en-ZA" dirty="0" smtClean="0"/>
              <a:t>More power, but wider distribution (more apps able to run at one time)</a:t>
            </a:r>
          </a:p>
          <a:p>
            <a:pPr lvl="1"/>
            <a:r>
              <a:rPr lang="en-ZA" dirty="0" smtClean="0"/>
              <a:t>Simpler scalability </a:t>
            </a:r>
          </a:p>
          <a:p>
            <a:pPr lvl="1"/>
            <a:r>
              <a:rPr lang="en-ZA" dirty="0" smtClean="0"/>
              <a:t>More distribution / redundancy / better risk management</a:t>
            </a:r>
            <a:endParaRPr lang="en-ZA" dirty="0"/>
          </a:p>
        </p:txBody>
      </p:sp>
      <p:sp>
        <p:nvSpPr>
          <p:cNvPr id="4" name="Rectangle 3"/>
          <p:cNvSpPr/>
          <p:nvPr/>
        </p:nvSpPr>
        <p:spPr>
          <a:xfrm>
            <a:off x="7869835" y="2578308"/>
            <a:ext cx="869429" cy="434715"/>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869835" y="2158583"/>
            <a:ext cx="869429" cy="434715"/>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869835" y="1738858"/>
            <a:ext cx="869429" cy="434715"/>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Temp\arrowup.gif"/>
          <p:cNvPicPr>
            <a:picLocks noChangeAspect="1" noChangeArrowheads="1"/>
          </p:cNvPicPr>
          <p:nvPr/>
        </p:nvPicPr>
        <p:blipFill>
          <a:blip r:embed="rId2" cstate="print"/>
          <a:srcRect/>
          <a:stretch>
            <a:fillRect/>
          </a:stretch>
        </p:blipFill>
        <p:spPr bwMode="auto">
          <a:xfrm>
            <a:off x="8060910" y="1918743"/>
            <a:ext cx="483484" cy="1124262"/>
          </a:xfrm>
          <a:prstGeom prst="rect">
            <a:avLst/>
          </a:prstGeom>
          <a:noFill/>
          <a:scene3d>
            <a:camera prst="orthographicFront"/>
            <a:lightRig rig="threePt" dir="t"/>
          </a:scene3d>
          <a:sp3d>
            <a:bevelT w="165100" prst="coolSlant"/>
            <a:bevelB w="165100" prst="coolSlant"/>
          </a:sp3d>
        </p:spPr>
      </p:pic>
      <p:sp>
        <p:nvSpPr>
          <p:cNvPr id="9" name="Rectangle 8"/>
          <p:cNvSpPr/>
          <p:nvPr/>
        </p:nvSpPr>
        <p:spPr>
          <a:xfrm rot="5400000">
            <a:off x="5951097" y="5741234"/>
            <a:ext cx="869429" cy="434715"/>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rot="5400000">
            <a:off x="6550703" y="5741234"/>
            <a:ext cx="869429" cy="434715"/>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rot="5400000">
            <a:off x="7330191" y="5741234"/>
            <a:ext cx="869429" cy="434715"/>
          </a:xfrm>
          <a:prstGeom prst="rect">
            <a:avLst/>
          </a:prstGeom>
          <a:solidFill>
            <a:schemeClr val="accent3">
              <a:lumMod val="40000"/>
              <a:lumOff val="60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2" descr="C:\Temp\arrowup.gif"/>
          <p:cNvPicPr>
            <a:picLocks noChangeAspect="1" noChangeArrowheads="1"/>
          </p:cNvPicPr>
          <p:nvPr/>
        </p:nvPicPr>
        <p:blipFill>
          <a:blip r:embed="rId2" cstate="print"/>
          <a:srcRect/>
          <a:stretch>
            <a:fillRect/>
          </a:stretch>
        </p:blipFill>
        <p:spPr bwMode="auto">
          <a:xfrm>
            <a:off x="8120871" y="5006715"/>
            <a:ext cx="558434" cy="1454047"/>
          </a:xfrm>
          <a:prstGeom prst="rect">
            <a:avLst/>
          </a:prstGeom>
          <a:noFill/>
          <a:scene3d>
            <a:camera prst="orthographicFront"/>
            <a:lightRig rig="threePt" dir="t"/>
          </a:scene3d>
          <a:sp3d>
            <a:bevelT w="165100" prst="coolSlant"/>
            <a:bevelB w="165100" prst="coolSlant"/>
          </a:sp3d>
        </p:spPr>
      </p:pic>
      <p:sp>
        <p:nvSpPr>
          <p:cNvPr id="15" name="Rectangle 14"/>
          <p:cNvSpPr/>
          <p:nvPr/>
        </p:nvSpPr>
        <p:spPr>
          <a:xfrm rot="5400000">
            <a:off x="5366480" y="5741234"/>
            <a:ext cx="869429" cy="434715"/>
          </a:xfrm>
          <a:prstGeom prst="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187599" y="5732701"/>
            <a:ext cx="415498" cy="369332"/>
          </a:xfrm>
          <a:prstGeom prst="rect">
            <a:avLst/>
          </a:prstGeom>
        </p:spPr>
        <p:txBody>
          <a:bodyPr wrap="none">
            <a:spAutoFit/>
          </a:bodyPr>
          <a:lstStyle/>
          <a:p>
            <a:r>
              <a:rPr lang="en-ZA" dirty="0" smtClean="0"/>
              <a:t>…</a:t>
            </a:r>
            <a:endParaRPr lang="en-GB" dirty="0"/>
          </a:p>
        </p:txBody>
      </p:sp>
      <p:sp>
        <p:nvSpPr>
          <p:cNvPr id="17" name="Rectangle 16"/>
          <p:cNvSpPr/>
          <p:nvPr/>
        </p:nvSpPr>
        <p:spPr>
          <a:xfrm rot="16200000">
            <a:off x="8041714" y="5762680"/>
            <a:ext cx="713657" cy="307777"/>
          </a:xfrm>
          <a:prstGeom prst="rect">
            <a:avLst/>
          </a:prstGeom>
        </p:spPr>
        <p:txBody>
          <a:bodyPr wrap="none">
            <a:spAutoFit/>
          </a:bodyPr>
          <a:lstStyle/>
          <a:p>
            <a:r>
              <a:rPr lang="en-ZA" sz="1400" dirty="0" smtClean="0"/>
              <a:t>MOPS</a:t>
            </a:r>
            <a:endParaRPr lang="en-GB" sz="1400" dirty="0"/>
          </a:p>
        </p:txBody>
      </p:sp>
      <p:sp>
        <p:nvSpPr>
          <p:cNvPr id="18" name="Rectangle 17"/>
          <p:cNvSpPr/>
          <p:nvPr/>
        </p:nvSpPr>
        <p:spPr>
          <a:xfrm rot="16200000">
            <a:off x="7951774" y="2494824"/>
            <a:ext cx="713657" cy="307777"/>
          </a:xfrm>
          <a:prstGeom prst="rect">
            <a:avLst/>
          </a:prstGeom>
        </p:spPr>
        <p:txBody>
          <a:bodyPr wrap="none">
            <a:spAutoFit/>
          </a:bodyPr>
          <a:lstStyle/>
          <a:p>
            <a:r>
              <a:rPr lang="en-ZA" sz="1400" dirty="0" smtClean="0"/>
              <a:t>MOPS</a:t>
            </a:r>
            <a:endParaRPr lang="en-GB" sz="1400" dirty="0"/>
          </a:p>
        </p:txBody>
      </p:sp>
    </p:spTree>
    <p:extLst>
      <p:ext uri="{BB962C8B-B14F-4D97-AF65-F5344CB8AC3E}">
        <p14:creationId xmlns:p14="http://schemas.microsoft.com/office/powerpoint/2010/main" val="9265252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ZA" dirty="0" smtClean="0"/>
              <a:t>Step 8: Performance analysis</a:t>
            </a:r>
            <a:endParaRPr lang="en-US" dirty="0"/>
          </a:p>
        </p:txBody>
      </p:sp>
      <p:sp>
        <p:nvSpPr>
          <p:cNvPr id="5" name="Text Placeholder 4"/>
          <p:cNvSpPr>
            <a:spLocks noGrp="1"/>
          </p:cNvSpPr>
          <p:nvPr>
            <p:ph type="body" idx="1"/>
          </p:nvPr>
        </p:nvSpPr>
        <p:spPr/>
        <p:txBody>
          <a:bodyPr/>
          <a:lstStyle/>
          <a:p>
            <a:pPr>
              <a:defRPr/>
            </a:pPr>
            <a:r>
              <a:rPr lang="en-ZA" dirty="0" smtClean="0"/>
              <a:t>EEE4084F</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ZA" dirty="0" smtClean="0"/>
              <a:t>Performance analysis</a:t>
            </a:r>
            <a:endParaRPr lang="en-US" dirty="0"/>
          </a:p>
        </p:txBody>
      </p:sp>
      <p:sp>
        <p:nvSpPr>
          <p:cNvPr id="5" name="Content Placeholder 4"/>
          <p:cNvSpPr>
            <a:spLocks noGrp="1"/>
          </p:cNvSpPr>
          <p:nvPr>
            <p:ph idx="1"/>
          </p:nvPr>
        </p:nvSpPr>
        <p:spPr>
          <a:xfrm>
            <a:off x="522288" y="1382027"/>
            <a:ext cx="8258175" cy="5110163"/>
          </a:xfrm>
        </p:spPr>
        <p:txBody>
          <a:bodyPr/>
          <a:lstStyle/>
          <a:p>
            <a:pPr>
              <a:defRPr/>
            </a:pPr>
            <a:r>
              <a:rPr lang="en-ZA" dirty="0" smtClean="0"/>
              <a:t>Simple approaches involve using timers (i.e., as shown in previous code snippet)</a:t>
            </a:r>
          </a:p>
          <a:p>
            <a:pPr lvl="1">
              <a:defRPr/>
            </a:pPr>
            <a:r>
              <a:rPr lang="en-ZA" dirty="0" smtClean="0"/>
              <a:t>Usually quite straightforward for a serial situation or global memory</a:t>
            </a:r>
          </a:p>
          <a:p>
            <a:pPr>
              <a:defRPr/>
            </a:pPr>
            <a:r>
              <a:rPr lang="en-US" dirty="0" smtClean="0"/>
              <a:t>Monitoring and analyzing parallel programs can get a whole lot more challenging than for the serial case</a:t>
            </a:r>
          </a:p>
          <a:p>
            <a:pPr lvl="1">
              <a:defRPr/>
            </a:pPr>
            <a:r>
              <a:rPr lang="en-ZA" dirty="0" smtClean="0"/>
              <a:t>May add </a:t>
            </a:r>
            <a:r>
              <a:rPr lang="en-ZA" dirty="0" err="1" smtClean="0"/>
              <a:t>comms</a:t>
            </a:r>
            <a:r>
              <a:rPr lang="en-ZA" dirty="0" smtClean="0"/>
              <a:t> overhead</a:t>
            </a:r>
          </a:p>
          <a:p>
            <a:pPr lvl="1">
              <a:defRPr/>
            </a:pPr>
            <a:r>
              <a:rPr lang="en-ZA" dirty="0" smtClean="0"/>
              <a:t>Needing synchronization to avoid corrupting results, … could be a nontrivial algorithm itself</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smtClean="0"/>
              <a:t>MPI Timing functions</a:t>
            </a:r>
            <a:endParaRPr lang="en-US" dirty="0"/>
          </a:p>
        </p:txBody>
      </p:sp>
      <p:sp>
        <p:nvSpPr>
          <p:cNvPr id="3" name="Content Placeholder 2"/>
          <p:cNvSpPr>
            <a:spLocks noGrp="1"/>
          </p:cNvSpPr>
          <p:nvPr>
            <p:ph idx="1"/>
          </p:nvPr>
        </p:nvSpPr>
        <p:spPr>
          <a:xfrm>
            <a:off x="574675" y="1905000"/>
            <a:ext cx="8270875" cy="4191000"/>
          </a:xfrm>
        </p:spPr>
        <p:txBody>
          <a:bodyPr/>
          <a:lstStyle/>
          <a:p>
            <a:pPr>
              <a:defRPr/>
            </a:pPr>
            <a:r>
              <a:rPr lang="en-US" dirty="0" err="1" smtClean="0"/>
              <a:t>MPI_Wtime</a:t>
            </a:r>
            <a:endParaRPr lang="en-US" dirty="0" smtClean="0"/>
          </a:p>
          <a:p>
            <a:pPr lvl="1">
              <a:defRPr/>
            </a:pPr>
            <a:r>
              <a:rPr lang="en-US" dirty="0" smtClean="0"/>
              <a:t>Returns the </a:t>
            </a:r>
            <a:r>
              <a:rPr lang="en-US" i="1" dirty="0" smtClean="0">
                <a:solidFill>
                  <a:schemeClr val="tx2">
                    <a:lumMod val="75000"/>
                  </a:schemeClr>
                </a:solidFill>
              </a:rPr>
              <a:t>elapsed wall clock time</a:t>
            </a:r>
            <a:r>
              <a:rPr lang="en-US" dirty="0" smtClean="0"/>
              <a:t> in seconds (a double) on the calling processor</a:t>
            </a:r>
          </a:p>
          <a:p>
            <a:pPr>
              <a:defRPr/>
            </a:pPr>
            <a:r>
              <a:rPr lang="en-US" dirty="0" err="1" smtClean="0"/>
              <a:t>MPI_Wtick</a:t>
            </a:r>
            <a:endParaRPr lang="en-US" dirty="0" smtClean="0"/>
          </a:p>
          <a:p>
            <a:pPr lvl="1">
              <a:defRPr/>
            </a:pPr>
            <a:r>
              <a:rPr lang="en-US" dirty="0" smtClean="0"/>
              <a:t>Returns the </a:t>
            </a:r>
            <a:r>
              <a:rPr lang="en-US" i="1" dirty="0" smtClean="0">
                <a:solidFill>
                  <a:schemeClr val="tx2">
                    <a:lumMod val="75000"/>
                  </a:schemeClr>
                </a:solidFill>
              </a:rPr>
              <a:t>timer resolution</a:t>
            </a:r>
            <a:r>
              <a:rPr lang="en-US" dirty="0" smtClean="0"/>
              <a:t> in seconds (a double) of </a:t>
            </a:r>
            <a:r>
              <a:rPr lang="en-US" dirty="0" err="1" smtClean="0"/>
              <a:t>MPI_Wtime</a:t>
            </a:r>
            <a:r>
              <a:rPr lang="en-US" dirty="0" smtClean="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248" y="-144724"/>
            <a:ext cx="8385175" cy="1114425"/>
          </a:xfrm>
        </p:spPr>
        <p:txBody>
          <a:bodyPr/>
          <a:lstStyle/>
          <a:p>
            <a:pPr>
              <a:defRPr/>
            </a:pPr>
            <a:r>
              <a:rPr lang="en-ZA" dirty="0" err="1" smtClean="0"/>
              <a:t>StdC</a:t>
            </a:r>
            <a:r>
              <a:rPr lang="en-ZA" dirty="0" smtClean="0"/>
              <a:t>: </a:t>
            </a:r>
            <a:r>
              <a:rPr lang="en-ZA" dirty="0" err="1" smtClean="0"/>
              <a:t>gettimeofday</a:t>
            </a:r>
            <a:endParaRPr lang="en-US" dirty="0"/>
          </a:p>
        </p:txBody>
      </p:sp>
      <p:sp>
        <p:nvSpPr>
          <p:cNvPr id="3" name="Content Placeholder 2"/>
          <p:cNvSpPr>
            <a:spLocks noGrp="1"/>
          </p:cNvSpPr>
          <p:nvPr>
            <p:ph idx="1"/>
          </p:nvPr>
        </p:nvSpPr>
        <p:spPr>
          <a:xfrm>
            <a:off x="393773" y="862433"/>
            <a:ext cx="8348663" cy="5267325"/>
          </a:xfrm>
        </p:spPr>
        <p:txBody>
          <a:bodyPr>
            <a:normAutofit lnSpcReduction="10000"/>
          </a:bodyPr>
          <a:lstStyle/>
          <a:p>
            <a:pPr>
              <a:defRPr/>
            </a:pPr>
            <a:r>
              <a:rPr lang="en-US" b="1" dirty="0" err="1" smtClean="0"/>
              <a:t>gettimeofday</a:t>
            </a:r>
            <a:endParaRPr lang="en-US" b="1" dirty="0" smtClean="0"/>
          </a:p>
          <a:p>
            <a:pPr lvl="1">
              <a:defRPr/>
            </a:pPr>
            <a:r>
              <a:rPr lang="en-ZA" b="1" dirty="0" smtClean="0"/>
              <a:t>Very portable, part of the </a:t>
            </a:r>
            <a:r>
              <a:rPr lang="en-ZA" b="1" dirty="0" err="1" smtClean="0"/>
              <a:t>StdC</a:t>
            </a:r>
            <a:r>
              <a:rPr lang="en-ZA" b="1" dirty="0" smtClean="0"/>
              <a:t> library</a:t>
            </a:r>
          </a:p>
          <a:p>
            <a:pPr lvl="1">
              <a:defRPr/>
            </a:pPr>
            <a:r>
              <a:rPr lang="en-ZA" b="1" dirty="0" smtClean="0"/>
              <a:t>Should be available on any Linux system</a:t>
            </a:r>
          </a:p>
          <a:p>
            <a:pPr lvl="1">
              <a:defRPr/>
            </a:pPr>
            <a:r>
              <a:rPr lang="en-US" b="1" dirty="0" smtClean="0"/>
              <a:t>Returns time in seconds and microseconds since midnight January 1 1970</a:t>
            </a:r>
          </a:p>
          <a:p>
            <a:pPr lvl="1">
              <a:defRPr/>
            </a:pPr>
            <a:r>
              <a:rPr lang="en-ZA" b="1" dirty="0" smtClean="0"/>
              <a:t>Uses </a:t>
            </a:r>
            <a:r>
              <a:rPr lang="en-ZA" b="1" dirty="0" err="1" smtClean="0">
                <a:solidFill>
                  <a:schemeClr val="tx2">
                    <a:lumMod val="75000"/>
                  </a:schemeClr>
                </a:solidFill>
              </a:rPr>
              <a:t>struct</a:t>
            </a:r>
            <a:r>
              <a:rPr lang="en-ZA" b="1" dirty="0" smtClean="0">
                <a:solidFill>
                  <a:schemeClr val="tx2">
                    <a:lumMod val="75000"/>
                  </a:schemeClr>
                </a:solidFill>
              </a:rPr>
              <a:t> </a:t>
            </a:r>
            <a:r>
              <a:rPr lang="en-ZA" b="1" dirty="0" err="1" smtClean="0">
                <a:solidFill>
                  <a:schemeClr val="tx2">
                    <a:lumMod val="75000"/>
                  </a:schemeClr>
                </a:solidFill>
              </a:rPr>
              <a:t>timeval</a:t>
            </a:r>
            <a:r>
              <a:rPr lang="en-ZA" b="1" dirty="0" smtClean="0"/>
              <a:t> comprising</a:t>
            </a:r>
          </a:p>
          <a:p>
            <a:pPr lvl="2">
              <a:defRPr/>
            </a:pPr>
            <a:r>
              <a:rPr lang="en-ZA" b="1" dirty="0" err="1" smtClean="0"/>
              <a:t>tv_sec</a:t>
            </a:r>
            <a:r>
              <a:rPr lang="en-ZA" b="1" dirty="0" smtClean="0"/>
              <a:t> : number of seconds</a:t>
            </a:r>
          </a:p>
          <a:p>
            <a:pPr lvl="2">
              <a:defRPr/>
            </a:pPr>
            <a:r>
              <a:rPr lang="en-ZA" b="1" dirty="0" err="1" smtClean="0"/>
              <a:t>tv_usec</a:t>
            </a:r>
            <a:r>
              <a:rPr lang="en-ZA" b="1" dirty="0" smtClean="0"/>
              <a:t> : number of microseconds*</a:t>
            </a:r>
          </a:p>
          <a:p>
            <a:pPr lvl="1">
              <a:defRPr/>
            </a:pPr>
            <a:r>
              <a:rPr lang="en-ZA" b="1" dirty="0" smtClean="0"/>
              <a:t>Converting to microseconds will use huge numbers, rather work on differences</a:t>
            </a:r>
          </a:p>
          <a:p>
            <a:pPr lvl="2">
              <a:defRPr/>
            </a:pPr>
            <a:endParaRPr lang="en-US" b="1" dirty="0" smtClean="0"/>
          </a:p>
          <a:p>
            <a:pPr>
              <a:defRPr/>
            </a:pPr>
            <a:endParaRPr lang="en-US" dirty="0"/>
          </a:p>
        </p:txBody>
      </p:sp>
      <p:sp>
        <p:nvSpPr>
          <p:cNvPr id="18436" name="Rectangle 5"/>
          <p:cNvSpPr>
            <a:spLocks noChangeArrowheads="1"/>
          </p:cNvSpPr>
          <p:nvPr/>
        </p:nvSpPr>
        <p:spPr bwMode="auto">
          <a:xfrm>
            <a:off x="223911" y="5817564"/>
            <a:ext cx="7626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i="1" dirty="0"/>
              <a:t>* Word of caution: some implementations always return 0 for the </a:t>
            </a:r>
            <a:r>
              <a:rPr lang="en-US" sz="1600" b="1" i="1" dirty="0" err="1"/>
              <a:t>usec</a:t>
            </a:r>
            <a:r>
              <a:rPr lang="en-US" sz="1600" b="1" i="1" dirty="0"/>
              <a:t> field!!</a:t>
            </a:r>
          </a:p>
          <a:p>
            <a:r>
              <a:rPr lang="en-ZA" sz="1600" i="1" dirty="0"/>
              <a:t>On Cygwin, the resolution is only in milliseconds, so </a:t>
            </a:r>
            <a:r>
              <a:rPr lang="en-ZA" sz="1600" i="1" dirty="0" err="1"/>
              <a:t>tv_usec</a:t>
            </a:r>
            <a:r>
              <a:rPr lang="en-ZA" sz="1600" i="1" dirty="0"/>
              <a:t> in multiples of 1000.</a:t>
            </a:r>
          </a:p>
          <a:p>
            <a:r>
              <a:rPr lang="en-ZA" sz="1600" i="1" dirty="0"/>
              <a:t>Not provided in </a:t>
            </a:r>
            <a:r>
              <a:rPr lang="en-ZA" sz="1600" i="1" dirty="0" err="1"/>
              <a:t>DevC</a:t>
            </a:r>
            <a:r>
              <a:rPr lang="en-ZA" sz="1600" i="1" dirty="0"/>
              <a:t>++.</a:t>
            </a:r>
            <a:endParaRPr lang="en-US" sz="1600"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665" y="0"/>
            <a:ext cx="8385175" cy="1062037"/>
          </a:xfrm>
        </p:spPr>
        <p:txBody>
          <a:bodyPr/>
          <a:lstStyle/>
          <a:p>
            <a:pPr>
              <a:defRPr/>
            </a:pPr>
            <a:r>
              <a:rPr lang="en-ZA" dirty="0" err="1" smtClean="0"/>
              <a:t>gettimeofday</a:t>
            </a:r>
            <a:r>
              <a:rPr lang="en-ZA" dirty="0" smtClean="0"/>
              <a:t> example</a:t>
            </a:r>
            <a:endParaRPr lang="en-US" dirty="0"/>
          </a:p>
        </p:txBody>
      </p:sp>
      <p:sp>
        <p:nvSpPr>
          <p:cNvPr id="19459" name="Rectangle 4"/>
          <p:cNvSpPr>
            <a:spLocks noChangeArrowheads="1"/>
          </p:cNvSpPr>
          <p:nvPr/>
        </p:nvSpPr>
        <p:spPr bwMode="auto">
          <a:xfrm>
            <a:off x="639763" y="1100817"/>
            <a:ext cx="78120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#include &lt;</a:t>
            </a:r>
            <a:r>
              <a:rPr lang="en-US" dirty="0" err="1"/>
              <a:t>stdio.h</a:t>
            </a:r>
            <a:r>
              <a:rPr lang="en-US" dirty="0"/>
              <a:t>&gt;</a:t>
            </a:r>
          </a:p>
          <a:p>
            <a:r>
              <a:rPr lang="en-US" dirty="0"/>
              <a:t>#include &lt;sys/</a:t>
            </a:r>
            <a:r>
              <a:rPr lang="en-US" dirty="0" err="1"/>
              <a:t>time.h</a:t>
            </a:r>
            <a:r>
              <a:rPr lang="en-US" dirty="0"/>
              <a:t>&gt;</a:t>
            </a:r>
          </a:p>
          <a:p>
            <a:r>
              <a:rPr lang="en-US" dirty="0"/>
              <a:t>#include &lt;</a:t>
            </a:r>
            <a:r>
              <a:rPr lang="en-US" dirty="0" err="1"/>
              <a:t>time.h</a:t>
            </a:r>
            <a:r>
              <a:rPr lang="en-US" dirty="0"/>
              <a:t>&gt;</a:t>
            </a:r>
          </a:p>
          <a:p>
            <a:r>
              <a:rPr lang="en-US" dirty="0" err="1"/>
              <a:t>struct</a:t>
            </a:r>
            <a:r>
              <a:rPr lang="en-US" dirty="0"/>
              <a:t> </a:t>
            </a:r>
            <a:r>
              <a:rPr lang="en-US" dirty="0" err="1"/>
              <a:t>timeval</a:t>
            </a:r>
            <a:r>
              <a:rPr lang="en-US" dirty="0"/>
              <a:t> </a:t>
            </a:r>
            <a:r>
              <a:rPr lang="en-US" dirty="0" err="1"/>
              <a:t>start_time</a:t>
            </a:r>
            <a:r>
              <a:rPr lang="en-US" dirty="0"/>
              <a:t>, </a:t>
            </a:r>
            <a:r>
              <a:rPr lang="en-US" dirty="0" err="1"/>
              <a:t>end_time</a:t>
            </a:r>
            <a:r>
              <a:rPr lang="en-US" dirty="0"/>
              <a:t>; // variables to hold start and end time</a:t>
            </a:r>
          </a:p>
          <a:p>
            <a:endParaRPr lang="en-US" dirty="0"/>
          </a:p>
          <a:p>
            <a:r>
              <a:rPr lang="en-US" dirty="0" err="1"/>
              <a:t>int</a:t>
            </a:r>
            <a:r>
              <a:rPr lang="en-US" dirty="0"/>
              <a:t> main()  {</a:t>
            </a:r>
          </a:p>
          <a:p>
            <a:r>
              <a:rPr lang="en-US" dirty="0"/>
              <a:t>   </a:t>
            </a:r>
            <a:r>
              <a:rPr lang="en-US" dirty="0" err="1"/>
              <a:t>int</a:t>
            </a:r>
            <a:r>
              <a:rPr lang="en-US" dirty="0"/>
              <a:t> </a:t>
            </a:r>
            <a:r>
              <a:rPr lang="en-US" dirty="0" err="1"/>
              <a:t>tot_usecs</a:t>
            </a:r>
            <a:r>
              <a:rPr lang="en-US" dirty="0"/>
              <a:t>;</a:t>
            </a:r>
          </a:p>
          <a:p>
            <a:r>
              <a:rPr lang="en-US" dirty="0"/>
              <a:t>   </a:t>
            </a:r>
            <a:r>
              <a:rPr lang="en-US" dirty="0" err="1"/>
              <a:t>int</a:t>
            </a:r>
            <a:r>
              <a:rPr lang="en-US" dirty="0"/>
              <a:t> </a:t>
            </a:r>
            <a:r>
              <a:rPr lang="en-US" dirty="0" err="1"/>
              <a:t>i,j,sum</a:t>
            </a:r>
            <a:r>
              <a:rPr lang="en-US" dirty="0"/>
              <a:t>=0;</a:t>
            </a:r>
          </a:p>
          <a:p>
            <a:r>
              <a:rPr lang="en-US" dirty="0"/>
              <a:t>   </a:t>
            </a:r>
            <a:r>
              <a:rPr lang="en-US" dirty="0" err="1"/>
              <a:t>gettimeofday</a:t>
            </a:r>
            <a:r>
              <a:rPr lang="en-US" dirty="0"/>
              <a:t>(&amp;</a:t>
            </a:r>
            <a:r>
              <a:rPr lang="en-US" dirty="0" err="1"/>
              <a:t>start_time</a:t>
            </a:r>
            <a:r>
              <a:rPr lang="en-US" dirty="0"/>
              <a:t>, (</a:t>
            </a:r>
            <a:r>
              <a:rPr lang="en-US" dirty="0" err="1"/>
              <a:t>struct</a:t>
            </a:r>
            <a:r>
              <a:rPr lang="en-US" dirty="0"/>
              <a:t> </a:t>
            </a:r>
            <a:r>
              <a:rPr lang="en-US" dirty="0" err="1"/>
              <a:t>timezone</a:t>
            </a:r>
            <a:r>
              <a:rPr lang="en-US" dirty="0"/>
              <a:t>*)0); // starting timestamp</a:t>
            </a:r>
          </a:p>
          <a:p>
            <a:endParaRPr lang="en-US" dirty="0"/>
          </a:p>
          <a:p>
            <a:r>
              <a:rPr lang="en-US" dirty="0"/>
              <a:t>   /*   do some work */</a:t>
            </a:r>
          </a:p>
          <a:p>
            <a:r>
              <a:rPr lang="en-US" dirty="0"/>
              <a:t>   for (</a:t>
            </a:r>
            <a:r>
              <a:rPr lang="en-US" dirty="0" err="1"/>
              <a:t>i</a:t>
            </a:r>
            <a:r>
              <a:rPr lang="en-US" dirty="0"/>
              <a:t>=0; </a:t>
            </a:r>
            <a:r>
              <a:rPr lang="en-US" dirty="0" err="1"/>
              <a:t>i</a:t>
            </a:r>
            <a:r>
              <a:rPr lang="en-US" dirty="0"/>
              <a:t>&lt;10000; </a:t>
            </a:r>
            <a:r>
              <a:rPr lang="en-US" dirty="0" err="1"/>
              <a:t>i</a:t>
            </a:r>
            <a:r>
              <a:rPr lang="en-US" dirty="0"/>
              <a:t>++)</a:t>
            </a:r>
          </a:p>
          <a:p>
            <a:r>
              <a:rPr lang="en-US" dirty="0"/>
              <a:t>      for (j=0; j&lt;</a:t>
            </a:r>
            <a:r>
              <a:rPr lang="en-US" dirty="0" err="1"/>
              <a:t>i</a:t>
            </a:r>
            <a:r>
              <a:rPr lang="en-US" dirty="0"/>
              <a:t>; j++) sum += </a:t>
            </a:r>
            <a:r>
              <a:rPr lang="en-US" dirty="0" err="1"/>
              <a:t>i</a:t>
            </a:r>
            <a:r>
              <a:rPr lang="en-US" dirty="0"/>
              <a:t>*j;</a:t>
            </a:r>
          </a:p>
          <a:p>
            <a:endParaRPr lang="en-US" dirty="0"/>
          </a:p>
          <a:p>
            <a:r>
              <a:rPr lang="en-US" dirty="0"/>
              <a:t>   </a:t>
            </a:r>
            <a:r>
              <a:rPr lang="en-US" dirty="0" err="1"/>
              <a:t>gettimeofday</a:t>
            </a:r>
            <a:r>
              <a:rPr lang="en-US" dirty="0"/>
              <a:t>(&amp;</a:t>
            </a:r>
            <a:r>
              <a:rPr lang="en-US" dirty="0" err="1"/>
              <a:t>end_time</a:t>
            </a:r>
            <a:r>
              <a:rPr lang="en-US" dirty="0"/>
              <a:t>, (</a:t>
            </a:r>
            <a:r>
              <a:rPr lang="en-US" dirty="0" err="1"/>
              <a:t>struct</a:t>
            </a:r>
            <a:r>
              <a:rPr lang="en-US" dirty="0"/>
              <a:t> </a:t>
            </a:r>
            <a:r>
              <a:rPr lang="en-US" dirty="0" err="1"/>
              <a:t>timezone</a:t>
            </a:r>
            <a:r>
              <a:rPr lang="en-US" dirty="0"/>
              <a:t>*)0);  // ending timestamp</a:t>
            </a:r>
          </a:p>
          <a:p>
            <a:endParaRPr lang="en-US" dirty="0"/>
          </a:p>
          <a:p>
            <a:r>
              <a:rPr lang="en-US" dirty="0"/>
              <a:t>   </a:t>
            </a:r>
            <a:r>
              <a:rPr lang="en-US" dirty="0" err="1"/>
              <a:t>tot_usecs</a:t>
            </a:r>
            <a:r>
              <a:rPr lang="en-US" dirty="0"/>
              <a:t> = (</a:t>
            </a:r>
            <a:r>
              <a:rPr lang="en-US" dirty="0" err="1"/>
              <a:t>end_time.tv_sec-start_time.tv_sec</a:t>
            </a:r>
            <a:r>
              <a:rPr lang="en-US" dirty="0"/>
              <a:t>) * 1000000 +</a:t>
            </a:r>
          </a:p>
          <a:p>
            <a:r>
              <a:rPr lang="en-US" dirty="0"/>
              <a:t>                 (</a:t>
            </a:r>
            <a:r>
              <a:rPr lang="en-US" dirty="0" err="1"/>
              <a:t>end_time.tv_usec-start_time.tv_usec</a:t>
            </a:r>
            <a:r>
              <a:rPr lang="en-US" dirty="0"/>
              <a:t>);</a:t>
            </a:r>
          </a:p>
          <a:p>
            <a:r>
              <a:rPr lang="en-US" dirty="0"/>
              <a:t>   </a:t>
            </a:r>
            <a:r>
              <a:rPr lang="en-US" dirty="0" err="1"/>
              <a:t>printf</a:t>
            </a:r>
            <a:r>
              <a:rPr lang="en-US" dirty="0"/>
              <a:t>("Total time: %d </a:t>
            </a:r>
            <a:r>
              <a:rPr lang="en-US" dirty="0" err="1"/>
              <a:t>usec</a:t>
            </a:r>
            <a:r>
              <a:rPr lang="en-US" dirty="0"/>
              <a:t>.\n", </a:t>
            </a:r>
            <a:r>
              <a:rPr lang="en-US" dirty="0" err="1"/>
              <a:t>tot_usecs</a:t>
            </a:r>
            <a:r>
              <a:rPr lang="en-US" dirty="0"/>
              <a:t>);</a:t>
            </a:r>
          </a:p>
          <a:p>
            <a:r>
              <a:rPr lang="en-US" dirty="0"/>
              <a:t>}</a:t>
            </a:r>
          </a:p>
        </p:txBody>
      </p:sp>
      <p:sp>
        <p:nvSpPr>
          <p:cNvPr id="5" name="TextBox 4"/>
          <p:cNvSpPr txBox="1"/>
          <p:nvPr/>
        </p:nvSpPr>
        <p:spPr>
          <a:xfrm>
            <a:off x="6426976" y="214508"/>
            <a:ext cx="2467342" cy="646331"/>
          </a:xfrm>
          <a:prstGeom prst="rect">
            <a:avLst/>
          </a:prstGeom>
          <a:noFill/>
        </p:spPr>
        <p:txBody>
          <a:bodyPr wrap="none">
            <a:spAutoFit/>
          </a:bodyPr>
          <a:lstStyle/>
          <a:p>
            <a:pPr>
              <a:defRPr/>
            </a:pPr>
            <a:r>
              <a:rPr lang="en-ZA" dirty="0" smtClean="0"/>
              <a:t>see </a:t>
            </a:r>
            <a:r>
              <a:rPr lang="en-ZA" b="1" dirty="0" err="1">
                <a:solidFill>
                  <a:srgbClr val="FF6600"/>
                </a:solidFill>
              </a:rPr>
              <a:t>timing.c</a:t>
            </a:r>
            <a:r>
              <a:rPr lang="en-ZA" b="1" dirty="0">
                <a:solidFill>
                  <a:srgbClr val="FF6600"/>
                </a:solidFill>
              </a:rPr>
              <a:t> </a:t>
            </a:r>
            <a:r>
              <a:rPr lang="en-ZA" dirty="0"/>
              <a:t>code </a:t>
            </a:r>
            <a:r>
              <a:rPr lang="en-ZA" dirty="0" smtClean="0"/>
              <a:t>file</a:t>
            </a:r>
          </a:p>
          <a:p>
            <a:pPr>
              <a:defRPr/>
            </a:pPr>
            <a:r>
              <a:rPr lang="en-ZA" dirty="0" smtClean="0"/>
              <a:t>Provided previously</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Benchmarking	</a:t>
            </a:r>
            <a:endParaRPr lang="en-US" dirty="0"/>
          </a:p>
        </p:txBody>
      </p:sp>
      <p:sp>
        <p:nvSpPr>
          <p:cNvPr id="3" name="Content Placeholder 2"/>
          <p:cNvSpPr>
            <a:spLocks noGrp="1"/>
          </p:cNvSpPr>
          <p:nvPr>
            <p:ph idx="1"/>
          </p:nvPr>
        </p:nvSpPr>
        <p:spPr>
          <a:xfrm>
            <a:off x="435429" y="1595620"/>
            <a:ext cx="7991991" cy="4519977"/>
          </a:xfrm>
        </p:spPr>
        <p:txBody>
          <a:bodyPr>
            <a:normAutofit/>
          </a:bodyPr>
          <a:lstStyle/>
          <a:p>
            <a:pPr>
              <a:defRPr/>
            </a:pPr>
            <a:r>
              <a:rPr lang="en-US" dirty="0" smtClean="0"/>
              <a:t>Process of measuring performance of DS</a:t>
            </a:r>
          </a:p>
          <a:p>
            <a:pPr>
              <a:defRPr/>
            </a:pPr>
            <a:r>
              <a:rPr lang="en-US" dirty="0" smtClean="0"/>
              <a:t>A program that Quantitatively evaluates computer Hardware and software resources</a:t>
            </a:r>
          </a:p>
          <a:p>
            <a:pPr>
              <a:defRPr/>
            </a:pPr>
            <a:r>
              <a:rPr lang="en-US" dirty="0" smtClean="0"/>
              <a:t>Benchmark suites – sets of benchmarks defined to get better system picture</a:t>
            </a:r>
          </a:p>
          <a:p>
            <a:pPr>
              <a:defRPr/>
            </a:pPr>
            <a:r>
              <a:rPr lang="en-US" dirty="0" smtClean="0"/>
              <a:t>Suitable benchmark for a system leads to an effective system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Benchmarking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a:defRPr/>
            </a:pPr>
            <a:r>
              <a:rPr lang="en-US" dirty="0" smtClean="0"/>
              <a:t>What can be benchmarked? ( In DSP Compiler, Processor, Platform)</a:t>
            </a:r>
          </a:p>
          <a:p>
            <a:pPr>
              <a:defRPr/>
            </a:pPr>
            <a:r>
              <a:rPr lang="en-US" dirty="0" smtClean="0"/>
              <a:t>Compiler – Converts High Level Language to Assembly language thus we benchmark compiler efficiency</a:t>
            </a:r>
          </a:p>
          <a:p>
            <a:pPr>
              <a:defRPr/>
            </a:pPr>
            <a:r>
              <a:rPr lang="en-US" dirty="0" smtClean="0"/>
              <a:t>The Processor – code should be an Assembly (No more high level code)</a:t>
            </a:r>
          </a:p>
          <a:p>
            <a:pPr>
              <a:defRPr/>
            </a:pPr>
            <a:r>
              <a:rPr lang="en-US" dirty="0" smtClean="0"/>
              <a:t>Platform – Written in High Level language(Processor &amp; Compiler)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5576" y="1892300"/>
            <a:ext cx="8385175" cy="1431925"/>
          </a:xfrm>
        </p:spPr>
        <p:txBody>
          <a:bodyPr/>
          <a:lstStyle/>
          <a:p>
            <a:pPr>
              <a:defRPr/>
            </a:pPr>
            <a:r>
              <a:rPr lang="en-ZA" sz="3600" dirty="0" smtClean="0"/>
              <a:t>A short case study of a high performance computing system</a:t>
            </a:r>
            <a:endParaRPr lang="en-US" sz="3600" dirty="0"/>
          </a:p>
        </p:txBody>
      </p:sp>
      <p:sp>
        <p:nvSpPr>
          <p:cNvPr id="6147" name="TextBox 3"/>
          <p:cNvSpPr txBox="1">
            <a:spLocks noChangeArrowheads="1"/>
          </p:cNvSpPr>
          <p:nvPr/>
        </p:nvSpPr>
        <p:spPr bwMode="auto">
          <a:xfrm>
            <a:off x="1790700" y="3735388"/>
            <a:ext cx="48085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r>
              <a:rPr lang="en-ZA" sz="3600" dirty="0"/>
              <a:t> </a:t>
            </a:r>
            <a:r>
              <a:rPr lang="en-ZA" sz="3600" dirty="0" err="1"/>
              <a:t>DeepQA</a:t>
            </a:r>
            <a:r>
              <a:rPr lang="en-ZA" sz="3600" dirty="0"/>
              <a:t> project and</a:t>
            </a:r>
          </a:p>
          <a:p>
            <a:pPr>
              <a:buFont typeface="Arial" charset="0"/>
              <a:buChar char="•"/>
            </a:pPr>
            <a:r>
              <a:rPr lang="en-ZA" sz="3600" dirty="0"/>
              <a:t> The Watson machine</a:t>
            </a:r>
            <a:endParaRPr lang="en-US" sz="3600" dirty="0"/>
          </a:p>
        </p:txBody>
      </p:sp>
      <p:sp>
        <p:nvSpPr>
          <p:cNvPr id="5" name="TextBox 3"/>
          <p:cNvSpPr txBox="1">
            <a:spLocks noChangeArrowheads="1"/>
          </p:cNvSpPr>
          <p:nvPr/>
        </p:nvSpPr>
        <p:spPr bwMode="auto">
          <a:xfrm>
            <a:off x="1790700" y="4939847"/>
            <a:ext cx="48866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r>
              <a:rPr lang="en-ZA" sz="3600" dirty="0">
                <a:solidFill>
                  <a:schemeClr val="accent6">
                    <a:lumMod val="75000"/>
                  </a:schemeClr>
                </a:solidFill>
              </a:rPr>
              <a:t> </a:t>
            </a:r>
            <a:r>
              <a:rPr lang="en-ZA" sz="3600" dirty="0" smtClean="0">
                <a:solidFill>
                  <a:schemeClr val="accent6">
                    <a:lumMod val="75000"/>
                  </a:schemeClr>
                </a:solidFill>
              </a:rPr>
              <a:t>A seriously expensive</a:t>
            </a:r>
            <a:br>
              <a:rPr lang="en-ZA" sz="3600" dirty="0" smtClean="0">
                <a:solidFill>
                  <a:schemeClr val="accent6">
                    <a:lumMod val="75000"/>
                  </a:schemeClr>
                </a:solidFill>
              </a:rPr>
            </a:br>
            <a:r>
              <a:rPr lang="en-ZA" sz="3600" dirty="0" smtClean="0">
                <a:solidFill>
                  <a:schemeClr val="accent6">
                    <a:lumMod val="75000"/>
                  </a:schemeClr>
                </a:solidFill>
              </a:rPr>
              <a:t>  game console!?</a:t>
            </a:r>
            <a:endParaRPr lang="en-US" sz="3600" dirty="0">
              <a:solidFill>
                <a:schemeClr val="accent6">
                  <a:lumMod val="75000"/>
                </a:schemeClr>
              </a:solidFill>
            </a:endParaRPr>
          </a:p>
        </p:txBody>
      </p:sp>
      <p:pic>
        <p:nvPicPr>
          <p:cNvPr id="2050" name="Picture 2" descr="K:\ACTIVE\EEE4084F\Common\Images_open\film-reel-P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7614" y="426149"/>
            <a:ext cx="1752282" cy="1926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84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Benchmarking: what to measure</a:t>
            </a:r>
            <a:endParaRPr lang="en-US" dirty="0"/>
          </a:p>
        </p:txBody>
      </p:sp>
      <p:sp>
        <p:nvSpPr>
          <p:cNvPr id="3" name="Content Placeholder 2"/>
          <p:cNvSpPr>
            <a:spLocks noGrp="1"/>
          </p:cNvSpPr>
          <p:nvPr>
            <p:ph idx="1"/>
          </p:nvPr>
        </p:nvSpPr>
        <p:spPr>
          <a:xfrm>
            <a:off x="674914" y="1295400"/>
            <a:ext cx="8007350" cy="5168900"/>
          </a:xfrm>
        </p:spPr>
        <p:txBody>
          <a:bodyPr/>
          <a:lstStyle/>
          <a:p>
            <a:pPr>
              <a:defRPr/>
            </a:pPr>
            <a:r>
              <a:rPr lang="en-US" dirty="0" smtClean="0"/>
              <a:t>In DSP/HPEC systems we benchmark Cycle count, Data and Program memory usage, Execution time and Power consumption</a:t>
            </a:r>
          </a:p>
          <a:p>
            <a:pPr>
              <a:defRPr/>
            </a:pPr>
            <a:r>
              <a:rPr lang="en-US" dirty="0" smtClean="0"/>
              <a:t>What can we benchmark in Databases/Web servers (</a:t>
            </a:r>
            <a:r>
              <a:rPr lang="en-US" dirty="0" err="1" smtClean="0"/>
              <a:t>i.e</a:t>
            </a:r>
            <a:r>
              <a:rPr lang="en-US" dirty="0" smtClean="0"/>
              <a:t> Oracle, MySQL, SQL Server)?</a:t>
            </a:r>
          </a:p>
          <a:p>
            <a:pPr>
              <a:defRPr/>
            </a:pPr>
            <a:r>
              <a:rPr lang="en-US" dirty="0" smtClean="0"/>
              <a:t>SPEC defined several benchmarks in the digital world - SPECweb99, </a:t>
            </a:r>
            <a:r>
              <a:rPr lang="en-US" dirty="0" err="1" smtClean="0"/>
              <a:t>SPECmail</a:t>
            </a:r>
            <a:r>
              <a:rPr lang="en-US" dirty="0" smtClean="0"/>
              <a:t>, etc.</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472849"/>
            <a:ext cx="8572500" cy="676662"/>
          </a:xfrm>
        </p:spPr>
        <p:txBody>
          <a:bodyPr>
            <a:normAutofit fontScale="90000"/>
          </a:bodyPr>
          <a:lstStyle/>
          <a:p>
            <a:pPr>
              <a:defRPr/>
            </a:pPr>
            <a:r>
              <a:rPr lang="en-US" dirty="0" smtClean="0"/>
              <a:t>Benchmark: Approaches</a:t>
            </a:r>
            <a:endParaRPr lang="en-US" dirty="0"/>
          </a:p>
        </p:txBody>
      </p:sp>
      <p:sp>
        <p:nvSpPr>
          <p:cNvPr id="3" name="Content Placeholder 2"/>
          <p:cNvSpPr>
            <a:spLocks noGrp="1"/>
          </p:cNvSpPr>
          <p:nvPr>
            <p:ph idx="1"/>
          </p:nvPr>
        </p:nvSpPr>
        <p:spPr>
          <a:xfrm>
            <a:off x="748259" y="1236689"/>
            <a:ext cx="8007350" cy="5232400"/>
          </a:xfrm>
        </p:spPr>
        <p:txBody>
          <a:bodyPr/>
          <a:lstStyle/>
          <a:p>
            <a:pPr>
              <a:defRPr/>
            </a:pPr>
            <a:r>
              <a:rPr lang="en-US" dirty="0" smtClean="0"/>
              <a:t>Metrics (MIPS, MOPS, MFLOPS, </a:t>
            </a:r>
            <a:r>
              <a:rPr lang="en-US" dirty="0" err="1" smtClean="0"/>
              <a:t>etc</a:t>
            </a:r>
            <a:r>
              <a:rPr lang="en-US" dirty="0" smtClean="0"/>
              <a:t>) – not really meaningful in RISC architectures(Why?) </a:t>
            </a:r>
          </a:p>
          <a:p>
            <a:pPr>
              <a:defRPr/>
            </a:pPr>
            <a:r>
              <a:rPr lang="en-US" dirty="0" smtClean="0"/>
              <a:t>Complete DSP Application – consumes time and effort as well as memory because it measure the whole system</a:t>
            </a:r>
          </a:p>
          <a:p>
            <a:pPr>
              <a:defRPr/>
            </a:pPr>
            <a:r>
              <a:rPr lang="en-US" dirty="0" smtClean="0"/>
              <a:t>DSP Algorithm Kernels – extracted from real DSP programs and consist of small loops which perform number crunching, bit processing, etc.</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Benchmarking: Types</a:t>
            </a:r>
            <a:endParaRPr lang="en-US" dirty="0"/>
          </a:p>
        </p:txBody>
      </p:sp>
      <p:sp>
        <p:nvSpPr>
          <p:cNvPr id="3" name="Content Placeholder 2"/>
          <p:cNvSpPr>
            <a:spLocks noGrp="1"/>
          </p:cNvSpPr>
          <p:nvPr>
            <p:ph idx="1"/>
          </p:nvPr>
        </p:nvSpPr>
        <p:spPr>
          <a:xfrm>
            <a:off x="575153" y="1383430"/>
            <a:ext cx="8007350" cy="4775200"/>
          </a:xfrm>
        </p:spPr>
        <p:txBody>
          <a:bodyPr>
            <a:normAutofit lnSpcReduction="10000"/>
          </a:bodyPr>
          <a:lstStyle/>
          <a:p>
            <a:pPr>
              <a:defRPr/>
            </a:pPr>
            <a:r>
              <a:rPr lang="en-US" dirty="0" smtClean="0"/>
              <a:t>EEMBC (pron. embassy) – For embedded System and written in C</a:t>
            </a:r>
          </a:p>
          <a:p>
            <a:pPr>
              <a:defRPr/>
            </a:pPr>
            <a:r>
              <a:rPr lang="en-US" dirty="0" smtClean="0"/>
              <a:t>BDTIMARK – a DSP benchmark suite</a:t>
            </a:r>
          </a:p>
          <a:p>
            <a:pPr>
              <a:defRPr/>
            </a:pPr>
            <a:r>
              <a:rPr lang="en-US" dirty="0" smtClean="0"/>
              <a:t>Check this paper</a:t>
            </a:r>
            <a:r>
              <a:rPr lang="en-US" sz="2200" dirty="0" smtClean="0"/>
              <a:t> </a:t>
            </a:r>
            <a:r>
              <a:rPr lang="en-US" sz="2200" dirty="0"/>
              <a:t>for a List of FPGA benchmarking </a:t>
            </a:r>
            <a:r>
              <a:rPr lang="en-US" sz="2200" dirty="0" smtClean="0"/>
              <a:t>types: Raphael </a:t>
            </a:r>
            <a:r>
              <a:rPr lang="en-US" sz="2200" dirty="0" err="1" smtClean="0"/>
              <a:t>Njuguna</a:t>
            </a:r>
            <a:r>
              <a:rPr lang="en-US" sz="2200" dirty="0" smtClean="0"/>
              <a:t>: </a:t>
            </a:r>
            <a:r>
              <a:rPr lang="en-ZA" sz="2200" dirty="0"/>
              <a:t>A Survey of FPGA </a:t>
            </a:r>
            <a:r>
              <a:rPr lang="en-ZA" sz="2200" dirty="0" smtClean="0"/>
              <a:t>Benchmarks Available at:</a:t>
            </a:r>
            <a:r>
              <a:rPr lang="en-US" sz="2200" dirty="0" smtClean="0"/>
              <a:t> </a:t>
            </a:r>
            <a:r>
              <a:rPr lang="en-US" sz="2200" dirty="0" smtClean="0">
                <a:hlinkClick r:id="rId2"/>
              </a:rPr>
              <a:t>http</a:t>
            </a:r>
            <a:r>
              <a:rPr lang="en-US" sz="2200" dirty="0">
                <a:hlinkClick r:id="rId2"/>
              </a:rPr>
              <a:t>://www.cse.wustl.edu/~</a:t>
            </a:r>
            <a:r>
              <a:rPr lang="en-US" sz="2200" dirty="0" smtClean="0">
                <a:hlinkClick r:id="rId2"/>
              </a:rPr>
              <a:t>jain/cse567-08/ftp/fpga.pdf</a:t>
            </a:r>
            <a:r>
              <a:rPr lang="en-US" sz="2200" dirty="0" smtClean="0"/>
              <a:t>)  -- might be in exam</a:t>
            </a:r>
          </a:p>
          <a:p>
            <a:pPr>
              <a:defRPr/>
            </a:pPr>
            <a:r>
              <a:rPr lang="en-US" dirty="0"/>
              <a:t>More Reading: P</a:t>
            </a:r>
            <a:r>
              <a:rPr lang="en-US" dirty="0" smtClean="0"/>
              <a:t>erformance evaluation and Benchmarking, </a:t>
            </a:r>
            <a:r>
              <a:rPr lang="en-US" dirty="0" err="1" smtClean="0"/>
              <a:t>Lizy</a:t>
            </a:r>
            <a:r>
              <a:rPr lang="en-US" dirty="0" smtClean="0"/>
              <a:t> K. John and </a:t>
            </a:r>
            <a:r>
              <a:rPr lang="en-US" dirty="0" err="1" smtClean="0"/>
              <a:t>Lieven</a:t>
            </a:r>
            <a:r>
              <a:rPr lang="en-US" dirty="0" smtClean="0"/>
              <a:t> </a:t>
            </a:r>
            <a:r>
              <a:rPr lang="en-US" dirty="0" err="1" smtClean="0"/>
              <a:t>Eeckhout</a:t>
            </a:r>
            <a:r>
              <a:rPr lang="en-US" dirty="0" smtClean="0"/>
              <a:t>, </a:t>
            </a:r>
            <a:r>
              <a:rPr lang="en-US" dirty="0"/>
              <a:t>Taylor &amp; Francis Group</a:t>
            </a:r>
            <a:endParaRPr lang="en-US" dirty="0" smtClean="0"/>
          </a:p>
          <a:p>
            <a:pPr>
              <a:defRPr/>
            </a:pPr>
            <a:endParaRPr lang="en-US" dirty="0" smtClean="0"/>
          </a:p>
        </p:txBody>
      </p:sp>
      <p:pic>
        <p:nvPicPr>
          <p:cNvPr id="2050" name="Picture 2" descr="C:\Users\swinberg\Documents\ACTIVE\EEE4084F\Common\Images_open\document-152678_15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274" y="3394552"/>
            <a:ext cx="648801" cy="8767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563813" y="2181225"/>
            <a:ext cx="466248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buFont typeface="Wingdings" pitchFamily="2" charset="2"/>
              <a:buNone/>
            </a:pPr>
            <a:r>
              <a:rPr lang="en-ZA" sz="2800" dirty="0">
                <a:solidFill>
                  <a:srgbClr val="FF6600"/>
                </a:solidFill>
              </a:rPr>
              <a:t>End of:</a:t>
            </a:r>
          </a:p>
          <a:p>
            <a:pPr algn="ctr" eaLnBrk="1" hangingPunct="1">
              <a:buFont typeface="Wingdings" pitchFamily="2" charset="2"/>
              <a:buNone/>
            </a:pPr>
            <a:endParaRPr lang="en-ZA" sz="2800" dirty="0">
              <a:solidFill>
                <a:srgbClr val="FF6600"/>
              </a:solidFill>
            </a:endParaRPr>
          </a:p>
          <a:p>
            <a:pPr algn="ctr" eaLnBrk="1" hangingPunct="1">
              <a:buFont typeface="Wingdings" pitchFamily="2" charset="2"/>
              <a:buNone/>
            </a:pPr>
            <a:r>
              <a:rPr lang="en-ZA" sz="2800" dirty="0">
                <a:solidFill>
                  <a:srgbClr val="FF6600"/>
                </a:solidFill>
              </a:rPr>
              <a:t>Design of Parallel Programs</a:t>
            </a:r>
          </a:p>
        </p:txBody>
      </p:sp>
      <p:pic>
        <p:nvPicPr>
          <p:cNvPr id="3074" name="Picture 2" descr="K:\ACTIVE\EEE4084F\Common\Images_open\checkeredfl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8178" y="3768223"/>
            <a:ext cx="2857500" cy="184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ZA" dirty="0" smtClean="0"/>
              <a:t>Questions?</a:t>
            </a:r>
            <a:endParaRPr lang="en-US" dirty="0"/>
          </a:p>
        </p:txBody>
      </p:sp>
      <p:sp>
        <p:nvSpPr>
          <p:cNvPr id="25603" name="TextBox 4"/>
          <p:cNvSpPr txBox="1">
            <a:spLocks noChangeArrowheads="1"/>
          </p:cNvSpPr>
          <p:nvPr/>
        </p:nvSpPr>
        <p:spPr bwMode="auto">
          <a:xfrm>
            <a:off x="1881188" y="2024063"/>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i="1"/>
              <a:t>?</a:t>
            </a:r>
            <a:endParaRPr lang="en-US" sz="6000" i="1"/>
          </a:p>
        </p:txBody>
      </p:sp>
      <p:sp>
        <p:nvSpPr>
          <p:cNvPr id="25604" name="TextBox 5"/>
          <p:cNvSpPr txBox="1">
            <a:spLocks noChangeArrowheads="1"/>
          </p:cNvSpPr>
          <p:nvPr/>
        </p:nvSpPr>
        <p:spPr bwMode="auto">
          <a:xfrm>
            <a:off x="5106988" y="1489075"/>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dirty="0"/>
              <a:t>?</a:t>
            </a:r>
            <a:endParaRPr lang="en-US" sz="6000" dirty="0"/>
          </a:p>
        </p:txBody>
      </p:sp>
      <p:sp>
        <p:nvSpPr>
          <p:cNvPr id="25605" name="TextBox 6"/>
          <p:cNvSpPr txBox="1">
            <a:spLocks noChangeArrowheads="1"/>
          </p:cNvSpPr>
          <p:nvPr/>
        </p:nvSpPr>
        <p:spPr bwMode="auto">
          <a:xfrm>
            <a:off x="6545263" y="4271963"/>
            <a:ext cx="611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i="1"/>
              <a:t>?</a:t>
            </a:r>
            <a:endParaRPr lang="en-US" sz="6000" i="1"/>
          </a:p>
        </p:txBody>
      </p:sp>
      <p:sp>
        <p:nvSpPr>
          <p:cNvPr id="25606" name="TextBox 7"/>
          <p:cNvSpPr txBox="1">
            <a:spLocks noChangeArrowheads="1"/>
          </p:cNvSpPr>
          <p:nvPr/>
        </p:nvSpPr>
        <p:spPr bwMode="auto">
          <a:xfrm>
            <a:off x="1633538" y="4389438"/>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a:t>?</a:t>
            </a:r>
            <a:endParaRPr lang="en-US" sz="6000"/>
          </a:p>
        </p:txBody>
      </p:sp>
      <p:sp>
        <p:nvSpPr>
          <p:cNvPr id="25607" name="TextBox 8"/>
          <p:cNvSpPr txBox="1">
            <a:spLocks noChangeArrowheads="1"/>
          </p:cNvSpPr>
          <p:nvPr/>
        </p:nvSpPr>
        <p:spPr bwMode="auto">
          <a:xfrm>
            <a:off x="3252788" y="2835275"/>
            <a:ext cx="6127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a:t>?</a:t>
            </a:r>
            <a:endParaRPr lang="en-US" sz="6000"/>
          </a:p>
        </p:txBody>
      </p:sp>
      <p:sp>
        <p:nvSpPr>
          <p:cNvPr id="25608" name="TextBox 9"/>
          <p:cNvSpPr txBox="1">
            <a:spLocks noChangeArrowheads="1"/>
          </p:cNvSpPr>
          <p:nvPr/>
        </p:nvSpPr>
        <p:spPr bwMode="auto">
          <a:xfrm>
            <a:off x="4624388" y="5421313"/>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a:t>?</a:t>
            </a:r>
            <a:endParaRPr lang="en-US" sz="6000"/>
          </a:p>
        </p:txBody>
      </p:sp>
      <p:sp>
        <p:nvSpPr>
          <p:cNvPr id="25609" name="TextBox 10"/>
          <p:cNvSpPr txBox="1">
            <a:spLocks noChangeArrowheads="1"/>
          </p:cNvSpPr>
          <p:nvPr/>
        </p:nvSpPr>
        <p:spPr bwMode="auto">
          <a:xfrm>
            <a:off x="2573338" y="5461000"/>
            <a:ext cx="6127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a:t>?</a:t>
            </a:r>
            <a:endParaRPr lang="en-US" sz="6000"/>
          </a:p>
        </p:txBody>
      </p:sp>
      <p:sp>
        <p:nvSpPr>
          <p:cNvPr id="25610" name="TextBox 11"/>
          <p:cNvSpPr txBox="1">
            <a:spLocks noChangeArrowheads="1"/>
          </p:cNvSpPr>
          <p:nvPr/>
        </p:nvSpPr>
        <p:spPr bwMode="auto">
          <a:xfrm>
            <a:off x="7158038" y="1854200"/>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a:t>?</a:t>
            </a:r>
            <a:endParaRPr lang="en-US" sz="6000"/>
          </a:p>
        </p:txBody>
      </p:sp>
      <p:sp>
        <p:nvSpPr>
          <p:cNvPr id="25611" name="TextBox 12"/>
          <p:cNvSpPr txBox="1">
            <a:spLocks noChangeArrowheads="1"/>
          </p:cNvSpPr>
          <p:nvPr/>
        </p:nvSpPr>
        <p:spPr bwMode="auto">
          <a:xfrm>
            <a:off x="4741863" y="3344863"/>
            <a:ext cx="6127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i="1"/>
              <a:t>?</a:t>
            </a:r>
            <a:endParaRPr lang="en-US" sz="6000" i="1"/>
          </a:p>
        </p:txBody>
      </p:sp>
      <p:sp>
        <p:nvSpPr>
          <p:cNvPr id="25612" name="TextBox 13"/>
          <p:cNvSpPr txBox="1">
            <a:spLocks noChangeArrowheads="1"/>
          </p:cNvSpPr>
          <p:nvPr/>
        </p:nvSpPr>
        <p:spPr bwMode="auto">
          <a:xfrm>
            <a:off x="7654925" y="5173663"/>
            <a:ext cx="6127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a:t>?</a:t>
            </a:r>
            <a:endParaRPr lang="en-US" sz="6000"/>
          </a:p>
        </p:txBody>
      </p:sp>
      <p:sp>
        <p:nvSpPr>
          <p:cNvPr id="25613" name="TextBox 14"/>
          <p:cNvSpPr txBox="1">
            <a:spLocks noChangeArrowheads="1"/>
          </p:cNvSpPr>
          <p:nvPr/>
        </p:nvSpPr>
        <p:spPr bwMode="auto">
          <a:xfrm>
            <a:off x="549275" y="3055938"/>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dirty="0"/>
              <a:t>?</a:t>
            </a:r>
            <a:endParaRPr lang="en-US" sz="6000" dirty="0"/>
          </a:p>
        </p:txBody>
      </p:sp>
      <p:sp>
        <p:nvSpPr>
          <p:cNvPr id="25614" name="TextBox 15"/>
          <p:cNvSpPr txBox="1">
            <a:spLocks noChangeArrowheads="1"/>
          </p:cNvSpPr>
          <p:nvPr/>
        </p:nvSpPr>
        <p:spPr bwMode="auto">
          <a:xfrm>
            <a:off x="796925" y="5421313"/>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i="1"/>
              <a:t>?</a:t>
            </a:r>
            <a:endParaRPr lang="en-US" sz="6000" i="1"/>
          </a:p>
        </p:txBody>
      </p:sp>
      <p:sp>
        <p:nvSpPr>
          <p:cNvPr id="25615" name="TextBox 16"/>
          <p:cNvSpPr txBox="1">
            <a:spLocks noChangeArrowheads="1"/>
          </p:cNvSpPr>
          <p:nvPr/>
        </p:nvSpPr>
        <p:spPr bwMode="auto">
          <a:xfrm>
            <a:off x="7119938" y="522288"/>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6000"/>
              <a:t>?</a:t>
            </a:r>
            <a:endParaRPr lang="en-US" sz="6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613"/>
                                        </p:tgtEl>
                                        <p:attrNameLst>
                                          <p:attrName>style.visibility</p:attrName>
                                        </p:attrNameLst>
                                      </p:cBhvr>
                                      <p:to>
                                        <p:strVal val="visible"/>
                                      </p:to>
                                    </p:set>
                                    <p:anim calcmode="lin" valueType="num">
                                      <p:cBhvr additive="base">
                                        <p:cTn id="7" dur="500" fill="hold"/>
                                        <p:tgtEl>
                                          <p:spTgt spid="25613"/>
                                        </p:tgtEl>
                                        <p:attrNameLst>
                                          <p:attrName>ppt_x</p:attrName>
                                        </p:attrNameLst>
                                      </p:cBhvr>
                                      <p:tavLst>
                                        <p:tav tm="0">
                                          <p:val>
                                            <p:strVal val="0-#ppt_w/2"/>
                                          </p:val>
                                        </p:tav>
                                        <p:tav tm="100000">
                                          <p:val>
                                            <p:strVal val="#ppt_x"/>
                                          </p:val>
                                        </p:tav>
                                      </p:tavLst>
                                    </p:anim>
                                    <p:anim calcmode="lin" valueType="num">
                                      <p:cBhvr additive="base">
                                        <p:cTn id="8" dur="500" fill="hold"/>
                                        <p:tgtEl>
                                          <p:spTgt spid="256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603"/>
                                        </p:tgtEl>
                                        <p:attrNameLst>
                                          <p:attrName>style.visibility</p:attrName>
                                        </p:attrNameLst>
                                      </p:cBhvr>
                                      <p:to>
                                        <p:strVal val="visible"/>
                                      </p:to>
                                    </p:set>
                                    <p:anim calcmode="lin" valueType="num">
                                      <p:cBhvr additive="base">
                                        <p:cTn id="11" dur="500" fill="hold"/>
                                        <p:tgtEl>
                                          <p:spTgt spid="25603"/>
                                        </p:tgtEl>
                                        <p:attrNameLst>
                                          <p:attrName>ppt_x</p:attrName>
                                        </p:attrNameLst>
                                      </p:cBhvr>
                                      <p:tavLst>
                                        <p:tav tm="0">
                                          <p:val>
                                            <p:strVal val="0-#ppt_w/2"/>
                                          </p:val>
                                        </p:tav>
                                        <p:tav tm="100000">
                                          <p:val>
                                            <p:strVal val="#ppt_x"/>
                                          </p:val>
                                        </p:tav>
                                      </p:tavLst>
                                    </p:anim>
                                    <p:anim calcmode="lin" valueType="num">
                                      <p:cBhvr additive="base">
                                        <p:cTn id="12" dur="500" fill="hold"/>
                                        <p:tgtEl>
                                          <p:spTgt spid="2560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5607"/>
                                        </p:tgtEl>
                                        <p:attrNameLst>
                                          <p:attrName>style.visibility</p:attrName>
                                        </p:attrNameLst>
                                      </p:cBhvr>
                                      <p:to>
                                        <p:strVal val="visible"/>
                                      </p:to>
                                    </p:set>
                                    <p:anim calcmode="lin" valueType="num">
                                      <p:cBhvr additive="base">
                                        <p:cTn id="15" dur="500" fill="hold"/>
                                        <p:tgtEl>
                                          <p:spTgt spid="25607"/>
                                        </p:tgtEl>
                                        <p:attrNameLst>
                                          <p:attrName>ppt_x</p:attrName>
                                        </p:attrNameLst>
                                      </p:cBhvr>
                                      <p:tavLst>
                                        <p:tav tm="0">
                                          <p:val>
                                            <p:strVal val="0-#ppt_w/2"/>
                                          </p:val>
                                        </p:tav>
                                        <p:tav tm="100000">
                                          <p:val>
                                            <p:strVal val="#ppt_x"/>
                                          </p:val>
                                        </p:tav>
                                      </p:tavLst>
                                    </p:anim>
                                    <p:anim calcmode="lin" valueType="num">
                                      <p:cBhvr additive="base">
                                        <p:cTn id="16" dur="500" fill="hold"/>
                                        <p:tgtEl>
                                          <p:spTgt spid="2560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5609"/>
                                        </p:tgtEl>
                                        <p:attrNameLst>
                                          <p:attrName>style.visibility</p:attrName>
                                        </p:attrNameLst>
                                      </p:cBhvr>
                                      <p:to>
                                        <p:strVal val="visible"/>
                                      </p:to>
                                    </p:set>
                                    <p:anim calcmode="lin" valueType="num">
                                      <p:cBhvr additive="base">
                                        <p:cTn id="19" dur="500" fill="hold"/>
                                        <p:tgtEl>
                                          <p:spTgt spid="25609"/>
                                        </p:tgtEl>
                                        <p:attrNameLst>
                                          <p:attrName>ppt_x</p:attrName>
                                        </p:attrNameLst>
                                      </p:cBhvr>
                                      <p:tavLst>
                                        <p:tav tm="0">
                                          <p:val>
                                            <p:strVal val="0-#ppt_w/2"/>
                                          </p:val>
                                        </p:tav>
                                        <p:tav tm="100000">
                                          <p:val>
                                            <p:strVal val="#ppt_x"/>
                                          </p:val>
                                        </p:tav>
                                      </p:tavLst>
                                    </p:anim>
                                    <p:anim calcmode="lin" valueType="num">
                                      <p:cBhvr additive="base">
                                        <p:cTn id="20" dur="500" fill="hold"/>
                                        <p:tgtEl>
                                          <p:spTgt spid="2560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5606"/>
                                        </p:tgtEl>
                                        <p:attrNameLst>
                                          <p:attrName>style.visibility</p:attrName>
                                        </p:attrNameLst>
                                      </p:cBhvr>
                                      <p:to>
                                        <p:strVal val="visible"/>
                                      </p:to>
                                    </p:set>
                                    <p:anim calcmode="lin" valueType="num">
                                      <p:cBhvr additive="base">
                                        <p:cTn id="23" dur="500" fill="hold"/>
                                        <p:tgtEl>
                                          <p:spTgt spid="25606"/>
                                        </p:tgtEl>
                                        <p:attrNameLst>
                                          <p:attrName>ppt_x</p:attrName>
                                        </p:attrNameLst>
                                      </p:cBhvr>
                                      <p:tavLst>
                                        <p:tav tm="0">
                                          <p:val>
                                            <p:strVal val="0-#ppt_w/2"/>
                                          </p:val>
                                        </p:tav>
                                        <p:tav tm="100000">
                                          <p:val>
                                            <p:strVal val="#ppt_x"/>
                                          </p:val>
                                        </p:tav>
                                      </p:tavLst>
                                    </p:anim>
                                    <p:anim calcmode="lin" valueType="num">
                                      <p:cBhvr additive="base">
                                        <p:cTn id="24" dur="500" fill="hold"/>
                                        <p:tgtEl>
                                          <p:spTgt spid="2560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5614"/>
                                        </p:tgtEl>
                                        <p:attrNameLst>
                                          <p:attrName>style.visibility</p:attrName>
                                        </p:attrNameLst>
                                      </p:cBhvr>
                                      <p:to>
                                        <p:strVal val="visible"/>
                                      </p:to>
                                    </p:set>
                                    <p:anim calcmode="lin" valueType="num">
                                      <p:cBhvr additive="base">
                                        <p:cTn id="27" dur="500" fill="hold"/>
                                        <p:tgtEl>
                                          <p:spTgt spid="25614"/>
                                        </p:tgtEl>
                                        <p:attrNameLst>
                                          <p:attrName>ppt_x</p:attrName>
                                        </p:attrNameLst>
                                      </p:cBhvr>
                                      <p:tavLst>
                                        <p:tav tm="0">
                                          <p:val>
                                            <p:strVal val="0-#ppt_w/2"/>
                                          </p:val>
                                        </p:tav>
                                        <p:tav tm="100000">
                                          <p:val>
                                            <p:strVal val="#ppt_x"/>
                                          </p:val>
                                        </p:tav>
                                      </p:tavLst>
                                    </p:anim>
                                    <p:anim calcmode="lin" valueType="num">
                                      <p:cBhvr additive="base">
                                        <p:cTn id="28" dur="500" fill="hold"/>
                                        <p:tgtEl>
                                          <p:spTgt spid="2561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5604"/>
                                        </p:tgtEl>
                                        <p:attrNameLst>
                                          <p:attrName>style.visibility</p:attrName>
                                        </p:attrNameLst>
                                      </p:cBhvr>
                                      <p:to>
                                        <p:strVal val="visible"/>
                                      </p:to>
                                    </p:set>
                                    <p:anim calcmode="lin" valueType="num">
                                      <p:cBhvr additive="base">
                                        <p:cTn id="31" dur="500" fill="hold"/>
                                        <p:tgtEl>
                                          <p:spTgt spid="25604"/>
                                        </p:tgtEl>
                                        <p:attrNameLst>
                                          <p:attrName>ppt_x</p:attrName>
                                        </p:attrNameLst>
                                      </p:cBhvr>
                                      <p:tavLst>
                                        <p:tav tm="0">
                                          <p:val>
                                            <p:strVal val="1+#ppt_w/2"/>
                                          </p:val>
                                        </p:tav>
                                        <p:tav tm="100000">
                                          <p:val>
                                            <p:strVal val="#ppt_x"/>
                                          </p:val>
                                        </p:tav>
                                      </p:tavLst>
                                    </p:anim>
                                    <p:anim calcmode="lin" valueType="num">
                                      <p:cBhvr additive="base">
                                        <p:cTn id="32" dur="500" fill="hold"/>
                                        <p:tgtEl>
                                          <p:spTgt spid="2560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5611"/>
                                        </p:tgtEl>
                                        <p:attrNameLst>
                                          <p:attrName>style.visibility</p:attrName>
                                        </p:attrNameLst>
                                      </p:cBhvr>
                                      <p:to>
                                        <p:strVal val="visible"/>
                                      </p:to>
                                    </p:set>
                                    <p:anim calcmode="lin" valueType="num">
                                      <p:cBhvr additive="base">
                                        <p:cTn id="35" dur="500" fill="hold"/>
                                        <p:tgtEl>
                                          <p:spTgt spid="25611"/>
                                        </p:tgtEl>
                                        <p:attrNameLst>
                                          <p:attrName>ppt_x</p:attrName>
                                        </p:attrNameLst>
                                      </p:cBhvr>
                                      <p:tavLst>
                                        <p:tav tm="0">
                                          <p:val>
                                            <p:strVal val="1+#ppt_w/2"/>
                                          </p:val>
                                        </p:tav>
                                        <p:tav tm="100000">
                                          <p:val>
                                            <p:strVal val="#ppt_x"/>
                                          </p:val>
                                        </p:tav>
                                      </p:tavLst>
                                    </p:anim>
                                    <p:anim calcmode="lin" valueType="num">
                                      <p:cBhvr additive="base">
                                        <p:cTn id="36" dur="500" fill="hold"/>
                                        <p:tgtEl>
                                          <p:spTgt spid="25611"/>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5608"/>
                                        </p:tgtEl>
                                        <p:attrNameLst>
                                          <p:attrName>style.visibility</p:attrName>
                                        </p:attrNameLst>
                                      </p:cBhvr>
                                      <p:to>
                                        <p:strVal val="visible"/>
                                      </p:to>
                                    </p:set>
                                    <p:anim calcmode="lin" valueType="num">
                                      <p:cBhvr additive="base">
                                        <p:cTn id="39" dur="500" fill="hold"/>
                                        <p:tgtEl>
                                          <p:spTgt spid="25608"/>
                                        </p:tgtEl>
                                        <p:attrNameLst>
                                          <p:attrName>ppt_x</p:attrName>
                                        </p:attrNameLst>
                                      </p:cBhvr>
                                      <p:tavLst>
                                        <p:tav tm="0">
                                          <p:val>
                                            <p:strVal val="1+#ppt_w/2"/>
                                          </p:val>
                                        </p:tav>
                                        <p:tav tm="100000">
                                          <p:val>
                                            <p:strVal val="#ppt_x"/>
                                          </p:val>
                                        </p:tav>
                                      </p:tavLst>
                                    </p:anim>
                                    <p:anim calcmode="lin" valueType="num">
                                      <p:cBhvr additive="base">
                                        <p:cTn id="40" dur="500" fill="hold"/>
                                        <p:tgtEl>
                                          <p:spTgt spid="2560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5605"/>
                                        </p:tgtEl>
                                        <p:attrNameLst>
                                          <p:attrName>style.visibility</p:attrName>
                                        </p:attrNameLst>
                                      </p:cBhvr>
                                      <p:to>
                                        <p:strVal val="visible"/>
                                      </p:to>
                                    </p:set>
                                    <p:anim calcmode="lin" valueType="num">
                                      <p:cBhvr additive="base">
                                        <p:cTn id="43" dur="500" fill="hold"/>
                                        <p:tgtEl>
                                          <p:spTgt spid="25605"/>
                                        </p:tgtEl>
                                        <p:attrNameLst>
                                          <p:attrName>ppt_x</p:attrName>
                                        </p:attrNameLst>
                                      </p:cBhvr>
                                      <p:tavLst>
                                        <p:tav tm="0">
                                          <p:val>
                                            <p:strVal val="1+#ppt_w/2"/>
                                          </p:val>
                                        </p:tav>
                                        <p:tav tm="100000">
                                          <p:val>
                                            <p:strVal val="#ppt_x"/>
                                          </p:val>
                                        </p:tav>
                                      </p:tavLst>
                                    </p:anim>
                                    <p:anim calcmode="lin" valueType="num">
                                      <p:cBhvr additive="base">
                                        <p:cTn id="44" dur="500" fill="hold"/>
                                        <p:tgtEl>
                                          <p:spTgt spid="2560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5612"/>
                                        </p:tgtEl>
                                        <p:attrNameLst>
                                          <p:attrName>style.visibility</p:attrName>
                                        </p:attrNameLst>
                                      </p:cBhvr>
                                      <p:to>
                                        <p:strVal val="visible"/>
                                      </p:to>
                                    </p:set>
                                    <p:anim calcmode="lin" valueType="num">
                                      <p:cBhvr additive="base">
                                        <p:cTn id="47" dur="500" fill="hold"/>
                                        <p:tgtEl>
                                          <p:spTgt spid="25612"/>
                                        </p:tgtEl>
                                        <p:attrNameLst>
                                          <p:attrName>ppt_x</p:attrName>
                                        </p:attrNameLst>
                                      </p:cBhvr>
                                      <p:tavLst>
                                        <p:tav tm="0">
                                          <p:val>
                                            <p:strVal val="1+#ppt_w/2"/>
                                          </p:val>
                                        </p:tav>
                                        <p:tav tm="100000">
                                          <p:val>
                                            <p:strVal val="#ppt_x"/>
                                          </p:val>
                                        </p:tav>
                                      </p:tavLst>
                                    </p:anim>
                                    <p:anim calcmode="lin" valueType="num">
                                      <p:cBhvr additive="base">
                                        <p:cTn id="48" dur="500" fill="hold"/>
                                        <p:tgtEl>
                                          <p:spTgt spid="25612"/>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5610"/>
                                        </p:tgtEl>
                                        <p:attrNameLst>
                                          <p:attrName>style.visibility</p:attrName>
                                        </p:attrNameLst>
                                      </p:cBhvr>
                                      <p:to>
                                        <p:strVal val="visible"/>
                                      </p:to>
                                    </p:set>
                                    <p:anim calcmode="lin" valueType="num">
                                      <p:cBhvr additive="base">
                                        <p:cTn id="51" dur="500" fill="hold"/>
                                        <p:tgtEl>
                                          <p:spTgt spid="25610"/>
                                        </p:tgtEl>
                                        <p:attrNameLst>
                                          <p:attrName>ppt_x</p:attrName>
                                        </p:attrNameLst>
                                      </p:cBhvr>
                                      <p:tavLst>
                                        <p:tav tm="0">
                                          <p:val>
                                            <p:strVal val="1+#ppt_w/2"/>
                                          </p:val>
                                        </p:tav>
                                        <p:tav tm="100000">
                                          <p:val>
                                            <p:strVal val="#ppt_x"/>
                                          </p:val>
                                        </p:tav>
                                      </p:tavLst>
                                    </p:anim>
                                    <p:anim calcmode="lin" valueType="num">
                                      <p:cBhvr additive="base">
                                        <p:cTn id="52" dur="500" fill="hold"/>
                                        <p:tgtEl>
                                          <p:spTgt spid="2561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5615"/>
                                        </p:tgtEl>
                                        <p:attrNameLst>
                                          <p:attrName>style.visibility</p:attrName>
                                        </p:attrNameLst>
                                      </p:cBhvr>
                                      <p:to>
                                        <p:strVal val="visible"/>
                                      </p:to>
                                    </p:set>
                                    <p:anim calcmode="lin" valueType="num">
                                      <p:cBhvr additive="base">
                                        <p:cTn id="55" dur="500" fill="hold"/>
                                        <p:tgtEl>
                                          <p:spTgt spid="25615"/>
                                        </p:tgtEl>
                                        <p:attrNameLst>
                                          <p:attrName>ppt_x</p:attrName>
                                        </p:attrNameLst>
                                      </p:cBhvr>
                                      <p:tavLst>
                                        <p:tav tm="0">
                                          <p:val>
                                            <p:strVal val="1+#ppt_w/2"/>
                                          </p:val>
                                        </p:tav>
                                        <p:tav tm="100000">
                                          <p:val>
                                            <p:strVal val="#ppt_x"/>
                                          </p:val>
                                        </p:tav>
                                      </p:tavLst>
                                    </p:anim>
                                    <p:anim calcmode="lin" valueType="num">
                                      <p:cBhvr additive="base">
                                        <p:cTn id="56" dur="500" fill="hold"/>
                                        <p:tgtEl>
                                          <p:spTgt spid="25615"/>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1" presetClass="entr" presetSubtype="0" fill="hold" grpId="0" nodeType="afterEffect">
                                  <p:stCondLst>
                                    <p:cond delay="0"/>
                                  </p:stCondLst>
                                  <p:childTnLst>
                                    <p:set>
                                      <p:cBhvr>
                                        <p:cTn id="5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603" grpId="0"/>
      <p:bldP spid="25604" grpId="0"/>
      <p:bldP spid="25605" grpId="0"/>
      <p:bldP spid="25606" grpId="0"/>
      <p:bldP spid="25607" grpId="0"/>
      <p:bldP spid="25608" grpId="0"/>
      <p:bldP spid="25609" grpId="0"/>
      <p:bldP spid="25610" grpId="0"/>
      <p:bldP spid="25611" grpId="0"/>
      <p:bldP spid="25612" grpId="0"/>
      <p:bldP spid="25613" grpId="0"/>
      <p:bldP spid="25614" grpId="0"/>
      <p:bldP spid="256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Further Reading / Refs</a:t>
            </a:r>
            <a:endParaRPr lang="en-ZA" dirty="0"/>
          </a:p>
        </p:txBody>
      </p:sp>
      <p:sp>
        <p:nvSpPr>
          <p:cNvPr id="11" name="Rectangle 10"/>
          <p:cNvSpPr/>
          <p:nvPr/>
        </p:nvSpPr>
        <p:spPr>
          <a:xfrm>
            <a:off x="482663" y="1604437"/>
            <a:ext cx="8139660" cy="3693319"/>
          </a:xfrm>
          <a:prstGeom prst="rect">
            <a:avLst/>
          </a:prstGeom>
        </p:spPr>
        <p:txBody>
          <a:bodyPr wrap="square">
            <a:spAutoFit/>
          </a:bodyPr>
          <a:lstStyle/>
          <a:p>
            <a:r>
              <a:rPr lang="en-ZA" dirty="0" smtClean="0"/>
              <a:t>Suggestions for further reading, slides partially based / general principles elaborated in:</a:t>
            </a:r>
          </a:p>
          <a:p>
            <a:pPr>
              <a:buFont typeface="Arial" pitchFamily="34" charset="0"/>
              <a:buChar char="•"/>
            </a:pPr>
            <a:r>
              <a:rPr lang="en-US" dirty="0" smtClean="0"/>
              <a:t> A Survey of FPGA Benchmarks Available at: </a:t>
            </a:r>
            <a:r>
              <a:rPr lang="en-US" dirty="0" smtClean="0">
                <a:hlinkClick r:id="rId2"/>
              </a:rPr>
              <a:t>http://www.cse.wustl.edu/~jain/cse567-08/ftp/fpga.pdf</a:t>
            </a:r>
            <a:r>
              <a:rPr lang="en-US" dirty="0" smtClean="0"/>
              <a:t> </a:t>
            </a:r>
          </a:p>
          <a:p>
            <a:pPr>
              <a:buFont typeface="Arial" pitchFamily="34" charset="0"/>
              <a:buChar char="•"/>
            </a:pPr>
            <a:r>
              <a:rPr lang="en-US" dirty="0" smtClean="0"/>
              <a:t> Data dependencies suggested reading: </a:t>
            </a:r>
            <a:r>
              <a:rPr lang="en-US" dirty="0" smtClean="0">
                <a:hlinkClick r:id="rId3"/>
              </a:rPr>
              <a:t>http://sc.tamu.edu/help/power/powerlearn/html/ScalarOptnw/tsld036.htm</a:t>
            </a:r>
            <a:endParaRPr lang="en-US" dirty="0" smtClean="0"/>
          </a:p>
          <a:p>
            <a:pPr>
              <a:buFont typeface="Arial" pitchFamily="34" charset="0"/>
              <a:buChar char="•"/>
            </a:pPr>
            <a:r>
              <a:rPr lang="en-ZA" dirty="0" smtClean="0"/>
              <a:t> Load Balancing with Cloud Computing. </a:t>
            </a:r>
            <a:r>
              <a:rPr lang="en-ZA" dirty="0" smtClean="0">
                <a:hlinkClick r:id="rId4"/>
              </a:rPr>
              <a:t>https://www.youtube.com/watch?v=_xH5POea0Jc</a:t>
            </a:r>
            <a:endParaRPr lang="en-ZA" dirty="0" smtClean="0"/>
          </a:p>
          <a:p>
            <a:pPr>
              <a:buFont typeface="Arial" pitchFamily="34" charset="0"/>
              <a:buChar char="•"/>
            </a:pPr>
            <a:r>
              <a:rPr lang="en-ZA" dirty="0" smtClean="0"/>
              <a:t> FPGA benchmarking types: Raphael </a:t>
            </a:r>
            <a:r>
              <a:rPr lang="en-ZA" dirty="0" err="1" smtClean="0"/>
              <a:t>Njuguna</a:t>
            </a:r>
            <a:r>
              <a:rPr lang="en-ZA" dirty="0" smtClean="0"/>
              <a:t>: A Survey of FPGA Benchmarks Available at: </a:t>
            </a:r>
            <a:r>
              <a:rPr lang="en-ZA" dirty="0" smtClean="0">
                <a:hlinkClick r:id="rId2"/>
              </a:rPr>
              <a:t>http://www.cse.wustl.edu/~jain/cse567-08/ftp/fpga.pdf</a:t>
            </a:r>
            <a:endParaRPr lang="en-ZA" dirty="0" smtClean="0"/>
          </a:p>
          <a:p>
            <a:pPr>
              <a:buFont typeface="Arial" pitchFamily="34" charset="0"/>
              <a:buChar char="•"/>
            </a:pPr>
            <a:r>
              <a:rPr lang="en-ZA" dirty="0" smtClean="0"/>
              <a:t> “</a:t>
            </a:r>
            <a:r>
              <a:rPr lang="en-US" dirty="0" smtClean="0"/>
              <a:t>Performance evaluation and Benchmarking”, </a:t>
            </a:r>
            <a:r>
              <a:rPr lang="en-US" dirty="0" err="1" smtClean="0"/>
              <a:t>Lizy</a:t>
            </a:r>
            <a:r>
              <a:rPr lang="en-US" dirty="0" smtClean="0"/>
              <a:t> K. John and </a:t>
            </a:r>
            <a:r>
              <a:rPr lang="en-US" dirty="0" err="1" smtClean="0"/>
              <a:t>Lieven</a:t>
            </a:r>
            <a:r>
              <a:rPr lang="en-US" dirty="0" smtClean="0"/>
              <a:t> </a:t>
            </a:r>
            <a:r>
              <a:rPr lang="en-US" dirty="0" err="1" smtClean="0"/>
              <a:t>Eeckhout</a:t>
            </a:r>
            <a:r>
              <a:rPr lang="en-US" dirty="0" smtClean="0"/>
              <a:t>, Taylor &amp; Francis Group</a:t>
            </a:r>
            <a:endParaRPr lang="en-ZA" dirty="0" smtClean="0"/>
          </a:p>
        </p:txBody>
      </p:sp>
    </p:spTree>
    <p:extLst>
      <p:ext uri="{BB962C8B-B14F-4D97-AF65-F5344CB8AC3E}">
        <p14:creationId xmlns:p14="http://schemas.microsoft.com/office/powerpoint/2010/main" val="32265191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2031325"/>
          </a:xfrm>
          <a:prstGeom prst="rect">
            <a:avLst/>
          </a:prstGeom>
          <a:noFill/>
        </p:spPr>
        <p:txBody>
          <a:bodyPr wrap="square" rtlCol="0">
            <a:spAutoFit/>
          </a:bodyPr>
          <a:lstStyle/>
          <a:p>
            <a:r>
              <a:rPr lang="en-US" i="1" dirty="0" smtClean="0"/>
              <a:t>Image sources:</a:t>
            </a:r>
          </a:p>
          <a:p>
            <a:r>
              <a:rPr lang="en-US" dirty="0" smtClean="0"/>
              <a:t> Man running up stairs - Wikipedia (open commons)</a:t>
            </a:r>
          </a:p>
          <a:p>
            <a:r>
              <a:rPr lang="en-US" dirty="0"/>
              <a:t> </a:t>
            </a:r>
            <a:r>
              <a:rPr lang="en-US" dirty="0" smtClean="0"/>
              <a:t>Chocolate Chip Biscuit - </a:t>
            </a:r>
            <a:r>
              <a:rPr lang="en-US" dirty="0"/>
              <a:t>Wikipedia (open commons</a:t>
            </a:r>
            <a:r>
              <a:rPr lang="en-US" dirty="0" smtClean="0"/>
              <a:t>)</a:t>
            </a:r>
          </a:p>
          <a:p>
            <a:r>
              <a:rPr lang="en-US" dirty="0"/>
              <a:t> </a:t>
            </a:r>
            <a:r>
              <a:rPr lang="en-US" dirty="0" smtClean="0"/>
              <a:t>Scales, Checked </a:t>
            </a:r>
            <a:r>
              <a:rPr lang="en-US" dirty="0"/>
              <a:t>Flag - Open Clipart (</a:t>
            </a:r>
            <a:r>
              <a:rPr lang="en-US" dirty="0">
                <a:hlinkClick r:id="rId2"/>
              </a:rPr>
              <a:t>http://</a:t>
            </a:r>
            <a:r>
              <a:rPr lang="en-US" dirty="0" smtClean="0">
                <a:hlinkClick r:id="rId2"/>
              </a:rPr>
              <a:t>openclipart.org</a:t>
            </a:r>
            <a:r>
              <a:rPr lang="en-US" dirty="0" smtClean="0"/>
              <a:t>)</a:t>
            </a:r>
          </a:p>
          <a:p>
            <a:r>
              <a:rPr lang="en-US" dirty="0"/>
              <a:t> </a:t>
            </a:r>
            <a:r>
              <a:rPr lang="en-US" dirty="0" smtClean="0"/>
              <a:t>Calendar Planning Image, Note pad – </a:t>
            </a:r>
            <a:r>
              <a:rPr lang="en-US" dirty="0" err="1" smtClean="0"/>
              <a:t>Pixabay</a:t>
            </a:r>
            <a:r>
              <a:rPr lang="en-US" dirty="0" smtClean="0"/>
              <a:t> (Public Domain CC0)</a:t>
            </a:r>
          </a:p>
          <a:p>
            <a:r>
              <a:rPr lang="en-US" dirty="0" smtClean="0"/>
              <a:t> Yoga lady - adapted from Open Clipart</a:t>
            </a:r>
            <a:endParaRPr lang="en-US" dirty="0"/>
          </a:p>
          <a:p>
            <a:r>
              <a:rPr lang="en-US" dirty="0" smtClean="0"/>
              <a:t> </a:t>
            </a:r>
          </a:p>
        </p:txBody>
      </p:sp>
      <p:sp>
        <p:nvSpPr>
          <p:cNvPr id="2" name="Rectangle 1"/>
          <p:cNvSpPr/>
          <p:nvPr/>
        </p:nvSpPr>
        <p:spPr>
          <a:xfrm>
            <a:off x="420915" y="443077"/>
            <a:ext cx="4929555" cy="369332"/>
          </a:xfrm>
          <a:prstGeom prst="rect">
            <a:avLst/>
          </a:prstGeom>
        </p:spPr>
        <p:txBody>
          <a:bodyPr wrap="none">
            <a:spAutoFit/>
          </a:bodyPr>
          <a:lstStyle/>
          <a:p>
            <a:r>
              <a:rPr lang="en-US" b="1" i="1" dirty="0" smtClean="0"/>
              <a:t>Disclaimers and copyright/licensing details</a:t>
            </a:r>
            <a:endParaRPr lang="en-US" b="1" i="1" dirty="0"/>
          </a:p>
        </p:txBody>
      </p:sp>
      <p:sp>
        <p:nvSpPr>
          <p:cNvPr id="5" name="Rectangle 4"/>
          <p:cNvSpPr/>
          <p:nvPr/>
        </p:nvSpPr>
        <p:spPr>
          <a:xfrm>
            <a:off x="420916" y="893026"/>
            <a:ext cx="8258628" cy="2554545"/>
          </a:xfrm>
          <a:prstGeom prst="rect">
            <a:avLst/>
          </a:prstGeom>
        </p:spPr>
        <p:txBody>
          <a:bodyPr wrap="square">
            <a:spAutoFit/>
          </a:bodyPr>
          <a:lstStyle/>
          <a:p>
            <a:r>
              <a:rPr lang="en-US" sz="1600" dirty="0" smtClean="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smtClean="0"/>
              <a:t>” license, and that is why I selected that license to apply to this presentation (it’s not because I particulate want my slides referenced but more to acknowledge the sources and generosity of others who have provided free material such as the images I have used).</a:t>
            </a:r>
            <a:endParaRPr lang="en-US" sz="1600" dirty="0"/>
          </a:p>
        </p:txBody>
      </p:sp>
      <p:pic>
        <p:nvPicPr>
          <p:cNvPr id="3074" name="Picture 2" descr="C:\Users\swinberg\Documents\ACTIVE\EEE4084F\Common\Images_open\CC-S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402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502730"/>
            <a:ext cx="8385175" cy="743975"/>
          </a:xfrm>
        </p:spPr>
        <p:txBody>
          <a:bodyPr/>
          <a:lstStyle/>
          <a:p>
            <a:pPr>
              <a:defRPr/>
            </a:pPr>
            <a:r>
              <a:rPr lang="en-ZA" dirty="0" smtClean="0"/>
              <a:t>IBM </a:t>
            </a:r>
            <a:r>
              <a:rPr lang="en-ZA" dirty="0" err="1" smtClean="0"/>
              <a:t>DeepQA</a:t>
            </a:r>
            <a:endParaRPr lang="en-US" dirty="0"/>
          </a:p>
        </p:txBody>
      </p:sp>
      <p:sp>
        <p:nvSpPr>
          <p:cNvPr id="3" name="Content Placeholder 2"/>
          <p:cNvSpPr>
            <a:spLocks noGrp="1"/>
          </p:cNvSpPr>
          <p:nvPr>
            <p:ph idx="1"/>
          </p:nvPr>
        </p:nvSpPr>
        <p:spPr>
          <a:xfrm>
            <a:off x="360363" y="1294321"/>
            <a:ext cx="8291512" cy="4633912"/>
          </a:xfrm>
        </p:spPr>
        <p:txBody>
          <a:bodyPr/>
          <a:lstStyle/>
          <a:p>
            <a:pPr>
              <a:defRPr/>
            </a:pPr>
            <a:r>
              <a:rPr lang="en-ZA" dirty="0" err="1" smtClean="0"/>
              <a:t>DeepQA</a:t>
            </a:r>
            <a:r>
              <a:rPr lang="en-ZA" dirty="0" smtClean="0"/>
              <a:t> (as in </a:t>
            </a:r>
            <a:r>
              <a:rPr lang="en-ZA" dirty="0" smtClean="0">
                <a:solidFill>
                  <a:srgbClr val="FF6600"/>
                </a:solidFill>
              </a:rPr>
              <a:t>Q</a:t>
            </a:r>
            <a:r>
              <a:rPr lang="en-ZA" dirty="0" smtClean="0"/>
              <a:t>uestion and </a:t>
            </a:r>
            <a:r>
              <a:rPr lang="en-ZA" dirty="0" smtClean="0">
                <a:solidFill>
                  <a:srgbClr val="FF6600"/>
                </a:solidFill>
              </a:rPr>
              <a:t>A</a:t>
            </a:r>
            <a:r>
              <a:rPr lang="en-ZA" dirty="0" smtClean="0"/>
              <a:t>nswer)*</a:t>
            </a:r>
          </a:p>
          <a:p>
            <a:pPr lvl="1">
              <a:defRPr/>
            </a:pPr>
            <a:r>
              <a:rPr lang="en-ZA" dirty="0" smtClean="0"/>
              <a:t>A natural language processing system</a:t>
            </a:r>
          </a:p>
          <a:p>
            <a:pPr lvl="1">
              <a:defRPr/>
            </a:pPr>
            <a:r>
              <a:rPr lang="en-ZA" dirty="0" smtClean="0"/>
              <a:t>Can precisely answer questions expressed over a broad range of knowledge areas.</a:t>
            </a:r>
          </a:p>
        </p:txBody>
      </p:sp>
      <p:pic>
        <p:nvPicPr>
          <p:cNvPr id="7173" name="Picture 4" descr="ibm.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7950" y="347123"/>
            <a:ext cx="9286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524" y="3656520"/>
            <a:ext cx="2894145" cy="2120900"/>
          </a:xfrm>
          <a:prstGeom prst="rect">
            <a:avLst/>
          </a:prstGeom>
        </p:spPr>
      </p:pic>
      <p:sp>
        <p:nvSpPr>
          <p:cNvPr id="7" name="Rectangle 3"/>
          <p:cNvSpPr>
            <a:spLocks noChangeArrowheads="1"/>
          </p:cNvSpPr>
          <p:nvPr/>
        </p:nvSpPr>
        <p:spPr bwMode="auto">
          <a:xfrm>
            <a:off x="682624" y="5817108"/>
            <a:ext cx="21950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2000" dirty="0" err="1" smtClean="0">
                <a:cs typeface="Arial" charset="0"/>
              </a:rPr>
              <a:t>DeepQA</a:t>
            </a:r>
            <a:r>
              <a:rPr lang="en-ZA" sz="2000" dirty="0" smtClean="0">
                <a:cs typeface="Arial" charset="0"/>
              </a:rPr>
              <a:t> Machine</a:t>
            </a:r>
            <a:endParaRPr lang="en-US" sz="2000" dirty="0">
              <a:cs typeface="Arial"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7969" y="3580830"/>
            <a:ext cx="4124325" cy="2139980"/>
          </a:xfrm>
          <a:prstGeom prst="rect">
            <a:avLst/>
          </a:prstGeom>
        </p:spPr>
      </p:pic>
      <p:sp>
        <p:nvSpPr>
          <p:cNvPr id="9" name="Rectangle 3"/>
          <p:cNvSpPr>
            <a:spLocks noChangeArrowheads="1"/>
          </p:cNvSpPr>
          <p:nvPr/>
        </p:nvSpPr>
        <p:spPr bwMode="auto">
          <a:xfrm>
            <a:off x="4067969" y="5817108"/>
            <a:ext cx="2648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2000" dirty="0" err="1" smtClean="0">
                <a:cs typeface="Arial" charset="0"/>
              </a:rPr>
              <a:t>DeepQA</a:t>
            </a:r>
            <a:r>
              <a:rPr lang="en-ZA" sz="2000" dirty="0" smtClean="0">
                <a:cs typeface="Arial" charset="0"/>
              </a:rPr>
              <a:t> Architecture</a:t>
            </a:r>
            <a:endParaRPr lang="en-US" sz="2000" dirty="0">
              <a:cs typeface="Arial" charset="0"/>
            </a:endParaRPr>
          </a:p>
        </p:txBody>
      </p:sp>
      <p:sp>
        <p:nvSpPr>
          <p:cNvPr id="8" name="Rectangle 7"/>
          <p:cNvSpPr/>
          <p:nvPr/>
        </p:nvSpPr>
        <p:spPr>
          <a:xfrm>
            <a:off x="4326636" y="6389719"/>
            <a:ext cx="4572000" cy="246221"/>
          </a:xfrm>
          <a:prstGeom prst="rect">
            <a:avLst/>
          </a:prstGeom>
        </p:spPr>
        <p:txBody>
          <a:bodyPr>
            <a:spAutoFit/>
          </a:bodyPr>
          <a:lstStyle/>
          <a:p>
            <a:r>
              <a:rPr lang="en-US" sz="1000" dirty="0" smtClean="0"/>
              <a:t>Image sources: </a:t>
            </a:r>
            <a:r>
              <a:rPr lang="en-US" sz="1000" dirty="0" smtClean="0">
                <a:hlinkClick r:id="rId6"/>
              </a:rPr>
              <a:t>http</a:t>
            </a:r>
            <a:r>
              <a:rPr lang="en-US" sz="1000" dirty="0">
                <a:hlinkClick r:id="rId6"/>
              </a:rPr>
              <a:t>://</a:t>
            </a:r>
            <a:r>
              <a:rPr lang="en-US" sz="1000" dirty="0" smtClean="0">
                <a:hlinkClick r:id="rId6"/>
              </a:rPr>
              <a:t>researcher.ibm.com/researcher/view_page.php?id=2159</a:t>
            </a:r>
            <a:endParaRPr lang="en-US" sz="1000" dirty="0"/>
          </a:p>
        </p:txBody>
      </p:sp>
    </p:spTree>
    <p:extLst>
      <p:ext uri="{BB962C8B-B14F-4D97-AF65-F5344CB8AC3E}">
        <p14:creationId xmlns:p14="http://schemas.microsoft.com/office/powerpoint/2010/main" val="2298888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385175" cy="1431925"/>
          </a:xfrm>
        </p:spPr>
        <p:txBody>
          <a:bodyPr/>
          <a:lstStyle/>
          <a:p>
            <a:pPr>
              <a:defRPr/>
            </a:pPr>
            <a:r>
              <a:rPr lang="en-ZA" dirty="0" smtClean="0"/>
              <a:t>IBM </a:t>
            </a:r>
            <a:r>
              <a:rPr lang="en-ZA" dirty="0" err="1" smtClean="0"/>
              <a:t>DeepQA</a:t>
            </a:r>
            <a:endParaRPr lang="en-US" dirty="0"/>
          </a:p>
        </p:txBody>
      </p:sp>
      <p:sp>
        <p:nvSpPr>
          <p:cNvPr id="3" name="Content Placeholder 2"/>
          <p:cNvSpPr>
            <a:spLocks noGrp="1"/>
          </p:cNvSpPr>
          <p:nvPr>
            <p:ph idx="1"/>
          </p:nvPr>
        </p:nvSpPr>
        <p:spPr>
          <a:xfrm>
            <a:off x="360363" y="1553655"/>
            <a:ext cx="8291512" cy="5062538"/>
          </a:xfrm>
        </p:spPr>
        <p:txBody>
          <a:bodyPr/>
          <a:lstStyle/>
          <a:p>
            <a:pPr>
              <a:defRPr/>
            </a:pPr>
            <a:r>
              <a:rPr lang="en-US" dirty="0" smtClean="0"/>
              <a:t>Motivation for the </a:t>
            </a:r>
            <a:r>
              <a:rPr lang="en-US" dirty="0" err="1" smtClean="0"/>
              <a:t>DeepQA</a:t>
            </a:r>
            <a:r>
              <a:rPr lang="en-US" dirty="0" smtClean="0"/>
              <a:t> project</a:t>
            </a:r>
          </a:p>
          <a:p>
            <a:pPr lvl="1">
              <a:defRPr/>
            </a:pPr>
            <a:r>
              <a:rPr lang="en-US" sz="2400" dirty="0" smtClean="0"/>
              <a:t>Current computers store and deliver much digital content, but can’t operate on it in human terms.</a:t>
            </a:r>
          </a:p>
          <a:p>
            <a:pPr lvl="1">
              <a:defRPr/>
            </a:pPr>
            <a:r>
              <a:rPr lang="en-US" sz="2400" dirty="0" smtClean="0"/>
              <a:t>A quest for building a computer system that can do </a:t>
            </a:r>
            <a:r>
              <a:rPr lang="en-US" sz="2400" dirty="0" smtClean="0">
                <a:solidFill>
                  <a:schemeClr val="tx2">
                    <a:lumMod val="75000"/>
                  </a:schemeClr>
                </a:solidFill>
              </a:rPr>
              <a:t>Open-domain Question Answering</a:t>
            </a:r>
            <a:r>
              <a:rPr lang="en-US" sz="2400" dirty="0" smtClean="0"/>
              <a:t>… </a:t>
            </a:r>
          </a:p>
        </p:txBody>
      </p:sp>
      <p:sp>
        <p:nvSpPr>
          <p:cNvPr id="7172" name="Rectangle 3"/>
          <p:cNvSpPr>
            <a:spLocks noChangeArrowheads="1"/>
          </p:cNvSpPr>
          <p:nvPr/>
        </p:nvSpPr>
        <p:spPr bwMode="auto">
          <a:xfrm>
            <a:off x="237109" y="6313297"/>
            <a:ext cx="8313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t>*Read more at: </a:t>
            </a:r>
            <a:r>
              <a:rPr lang="en-US" sz="1600" dirty="0">
                <a:hlinkClick r:id="rId3"/>
              </a:rPr>
              <a:t>http://www.research.ibm.com/deepqa/deepqa.shtml</a:t>
            </a:r>
            <a:r>
              <a:rPr lang="en-US" sz="1600" dirty="0"/>
              <a:t> </a:t>
            </a:r>
          </a:p>
        </p:txBody>
      </p:sp>
      <p:pic>
        <p:nvPicPr>
          <p:cNvPr id="7173" name="Picture 4" descr="ibm.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7950" y="519113"/>
            <a:ext cx="9286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828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48" y="36576"/>
            <a:ext cx="8385175" cy="1033463"/>
          </a:xfrm>
        </p:spPr>
        <p:txBody>
          <a:bodyPr/>
          <a:lstStyle/>
          <a:p>
            <a:pPr>
              <a:defRPr/>
            </a:pPr>
            <a:r>
              <a:rPr lang="en-ZA" dirty="0" smtClean="0"/>
              <a:t>IBM </a:t>
            </a:r>
            <a:r>
              <a:rPr lang="en-ZA" dirty="0" err="1" smtClean="0"/>
              <a:t>DeepQA</a:t>
            </a:r>
            <a:endParaRPr lang="en-US" dirty="0"/>
          </a:p>
        </p:txBody>
      </p:sp>
      <p:sp>
        <p:nvSpPr>
          <p:cNvPr id="3" name="Content Placeholder 2"/>
          <p:cNvSpPr>
            <a:spLocks noGrp="1"/>
          </p:cNvSpPr>
          <p:nvPr>
            <p:ph idx="1"/>
          </p:nvPr>
        </p:nvSpPr>
        <p:spPr>
          <a:xfrm>
            <a:off x="360363" y="1209675"/>
            <a:ext cx="8291512" cy="5062538"/>
          </a:xfrm>
        </p:spPr>
        <p:txBody>
          <a:bodyPr/>
          <a:lstStyle/>
          <a:p>
            <a:pPr>
              <a:defRPr/>
            </a:pPr>
            <a:r>
              <a:rPr lang="en-US" dirty="0" smtClean="0"/>
              <a:t>Ultimately driven by a broader vision: </a:t>
            </a:r>
          </a:p>
          <a:p>
            <a:pPr marL="514350" lvl="1" indent="0">
              <a:buNone/>
              <a:defRPr/>
            </a:pPr>
            <a:r>
              <a:rPr lang="en-US" dirty="0" smtClean="0">
                <a:solidFill>
                  <a:srgbClr val="FF6600"/>
                </a:solidFill>
              </a:rPr>
              <a:t>Get computers to operate more effectively in human terms rather in computer terms. </a:t>
            </a:r>
          </a:p>
        </p:txBody>
      </p:sp>
      <p:sp>
        <p:nvSpPr>
          <p:cNvPr id="7172" name="Rectangle 3"/>
          <p:cNvSpPr>
            <a:spLocks noChangeArrowheads="1"/>
          </p:cNvSpPr>
          <p:nvPr/>
        </p:nvSpPr>
        <p:spPr bwMode="auto">
          <a:xfrm>
            <a:off x="224917" y="6453569"/>
            <a:ext cx="83137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t>*Read more at: </a:t>
            </a:r>
            <a:r>
              <a:rPr lang="en-US" sz="1200" dirty="0">
                <a:hlinkClick r:id="rId3"/>
              </a:rPr>
              <a:t>http://www.research.ibm.com/deepqa/deepqa.shtml</a:t>
            </a:r>
            <a:r>
              <a:rPr lang="en-US" sz="1200" dirty="0"/>
              <a:t> </a:t>
            </a:r>
          </a:p>
        </p:txBody>
      </p:sp>
      <p:pic>
        <p:nvPicPr>
          <p:cNvPr id="7173" name="Picture 4" descr="ibm.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7950" y="519113"/>
            <a:ext cx="9286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7149" y="2906574"/>
            <a:ext cx="3067051" cy="2554545"/>
          </a:xfrm>
          <a:prstGeom prst="rect">
            <a:avLst/>
          </a:prstGeom>
          <a:solidFill>
            <a:srgbClr val="FFFF65"/>
          </a:solidFill>
          <a:ln>
            <a:solidFill>
              <a:schemeClr val="tx1"/>
            </a:solidFill>
          </a:ln>
        </p:spPr>
        <p:txBody>
          <a:bodyPr wrap="square">
            <a:spAutoFit/>
          </a:bodyPr>
          <a:lstStyle/>
          <a:p>
            <a:pPr marL="0" lvl="1">
              <a:defRPr/>
            </a:pPr>
            <a:r>
              <a:rPr lang="en-US" sz="2000" dirty="0">
                <a:solidFill>
                  <a:schemeClr val="tx2"/>
                </a:solidFill>
              </a:rPr>
              <a:t>Get computers </a:t>
            </a:r>
            <a:r>
              <a:rPr lang="en-US" sz="2000" dirty="0" smtClean="0">
                <a:solidFill>
                  <a:schemeClr val="tx2"/>
                </a:solidFill>
              </a:rPr>
              <a:t>to</a:t>
            </a:r>
            <a:br>
              <a:rPr lang="en-US" sz="2000" dirty="0" smtClean="0">
                <a:solidFill>
                  <a:schemeClr val="tx2"/>
                </a:solidFill>
              </a:rPr>
            </a:br>
            <a:r>
              <a:rPr lang="en-US" sz="2000" dirty="0" smtClean="0">
                <a:solidFill>
                  <a:schemeClr val="tx2"/>
                </a:solidFill>
              </a:rPr>
              <a:t>function </a:t>
            </a:r>
            <a:r>
              <a:rPr lang="en-US" sz="2000" dirty="0">
                <a:solidFill>
                  <a:schemeClr val="tx2"/>
                </a:solidFill>
              </a:rPr>
              <a:t>in ways that </a:t>
            </a:r>
            <a:r>
              <a:rPr lang="en-US" sz="2000" u="sng" dirty="0">
                <a:solidFill>
                  <a:schemeClr val="tx2"/>
                </a:solidFill>
              </a:rPr>
              <a:t>understand complex information requirements</a:t>
            </a:r>
            <a:r>
              <a:rPr lang="en-US" sz="2000" dirty="0">
                <a:solidFill>
                  <a:schemeClr val="tx2"/>
                </a:solidFill>
              </a:rPr>
              <a:t> (as people would express them), e.g. responding to natural </a:t>
            </a:r>
            <a:r>
              <a:rPr lang="en-US" sz="2000" dirty="0" smtClean="0">
                <a:solidFill>
                  <a:schemeClr val="tx2"/>
                </a:solidFill>
              </a:rPr>
              <a:t>language questions </a:t>
            </a:r>
            <a:r>
              <a:rPr lang="en-US" sz="2000" dirty="0">
                <a:solidFill>
                  <a:schemeClr val="tx2"/>
                </a:solidFill>
              </a:rPr>
              <a:t>or requests.</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4368" y="2733146"/>
            <a:ext cx="5575300" cy="3716867"/>
          </a:xfrm>
          <a:prstGeom prst="rect">
            <a:avLst/>
          </a:prstGeom>
        </p:spPr>
      </p:pic>
      <p:grpSp>
        <p:nvGrpSpPr>
          <p:cNvPr id="8" name="Group 7"/>
          <p:cNvGrpSpPr/>
          <p:nvPr/>
        </p:nvGrpSpPr>
        <p:grpSpPr>
          <a:xfrm>
            <a:off x="2569031" y="2890290"/>
            <a:ext cx="2578888" cy="1032175"/>
            <a:chOff x="3100921" y="2890290"/>
            <a:chExt cx="2400196" cy="1032175"/>
          </a:xfrm>
        </p:grpSpPr>
        <p:sp>
          <p:nvSpPr>
            <p:cNvPr id="6" name="Oval Callout 5"/>
            <p:cNvSpPr/>
            <p:nvPr/>
          </p:nvSpPr>
          <p:spPr>
            <a:xfrm>
              <a:off x="3100921" y="2890290"/>
              <a:ext cx="1738086" cy="990512"/>
            </a:xfrm>
            <a:prstGeom prst="wedgeEllipseCallout">
              <a:avLst>
                <a:gd name="adj1" fmla="val 22851"/>
                <a:gd name="adj2" fmla="val 844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204231" y="2968358"/>
              <a:ext cx="2296886" cy="954107"/>
            </a:xfrm>
            <a:prstGeom prst="rect">
              <a:avLst/>
            </a:prstGeom>
          </p:spPr>
          <p:txBody>
            <a:bodyPr wrap="square">
              <a:spAutoFit/>
            </a:bodyPr>
            <a:lstStyle/>
            <a:p>
              <a:r>
                <a:rPr lang="en-US" sz="1400" dirty="0"/>
                <a:t>What </a:t>
              </a:r>
              <a:r>
                <a:rPr lang="en-US" sz="1400" dirty="0" smtClean="0"/>
                <a:t>is a game</a:t>
              </a:r>
              <a:br>
                <a:rPr lang="en-US" sz="1400" dirty="0" smtClean="0"/>
              </a:br>
              <a:r>
                <a:rPr lang="en-US" sz="1400" dirty="0" smtClean="0"/>
                <a:t>that </a:t>
              </a:r>
              <a:r>
                <a:rPr lang="en-US" sz="1400" dirty="0"/>
                <a:t>you can </a:t>
              </a:r>
              <a:r>
                <a:rPr lang="en-US" sz="1400" dirty="0" smtClean="0"/>
                <a:t/>
              </a:r>
              <a:br>
                <a:rPr lang="en-US" sz="1400" dirty="0" smtClean="0"/>
              </a:br>
              <a:r>
                <a:rPr lang="en-US" sz="1400" dirty="0" smtClean="0"/>
                <a:t>only respond in</a:t>
              </a:r>
              <a:br>
                <a:rPr lang="en-US" sz="1400" dirty="0" smtClean="0"/>
              </a:br>
              <a:r>
                <a:rPr lang="en-US" sz="1400" dirty="0" smtClean="0"/>
                <a:t>      questions</a:t>
              </a:r>
              <a:r>
                <a:rPr lang="en-US" sz="1400" dirty="0"/>
                <a:t>?</a:t>
              </a:r>
            </a:p>
          </p:txBody>
        </p:sp>
      </p:grpSp>
      <p:grpSp>
        <p:nvGrpSpPr>
          <p:cNvPr id="9" name="Group 8"/>
          <p:cNvGrpSpPr/>
          <p:nvPr/>
        </p:nvGrpSpPr>
        <p:grpSpPr>
          <a:xfrm>
            <a:off x="4009342" y="2827688"/>
            <a:ext cx="2361178" cy="990512"/>
            <a:chOff x="4368574" y="2827688"/>
            <a:chExt cx="2361178" cy="990512"/>
          </a:xfrm>
        </p:grpSpPr>
        <p:sp>
          <p:nvSpPr>
            <p:cNvPr id="12" name="Oval Callout 11"/>
            <p:cNvSpPr/>
            <p:nvPr/>
          </p:nvSpPr>
          <p:spPr>
            <a:xfrm>
              <a:off x="4368574" y="2827688"/>
              <a:ext cx="1738086" cy="990512"/>
            </a:xfrm>
            <a:prstGeom prst="wedgeEllipseCallout">
              <a:avLst>
                <a:gd name="adj1" fmla="val -5742"/>
                <a:gd name="adj2" fmla="val 800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432866" y="2927528"/>
              <a:ext cx="2296886" cy="738664"/>
            </a:xfrm>
            <a:prstGeom prst="rect">
              <a:avLst/>
            </a:prstGeom>
          </p:spPr>
          <p:txBody>
            <a:bodyPr wrap="square">
              <a:spAutoFit/>
            </a:bodyPr>
            <a:lstStyle/>
            <a:p>
              <a:r>
                <a:rPr lang="en-US" sz="1400" dirty="0" smtClean="0"/>
                <a:t>Is there a game</a:t>
              </a:r>
              <a:br>
                <a:rPr lang="en-US" sz="1400" dirty="0" smtClean="0"/>
              </a:br>
              <a:r>
                <a:rPr lang="en-US" sz="1400" dirty="0" smtClean="0"/>
                <a:t>other than Jeopardy that is</a:t>
              </a:r>
              <a:br>
                <a:rPr lang="en-US" sz="1400" dirty="0" smtClean="0"/>
              </a:br>
              <a:r>
                <a:rPr lang="en-US" sz="1400" dirty="0" smtClean="0"/>
                <a:t>played in that way?</a:t>
              </a:r>
              <a:endParaRPr lang="en-US" sz="1400" dirty="0"/>
            </a:p>
          </p:txBody>
        </p:sp>
      </p:grpSp>
      <p:grpSp>
        <p:nvGrpSpPr>
          <p:cNvPr id="24" name="Group 23"/>
          <p:cNvGrpSpPr/>
          <p:nvPr/>
        </p:nvGrpSpPr>
        <p:grpSpPr>
          <a:xfrm>
            <a:off x="5707515" y="2689602"/>
            <a:ext cx="1411739" cy="990512"/>
            <a:chOff x="5653085" y="2689602"/>
            <a:chExt cx="1411739" cy="990512"/>
          </a:xfrm>
        </p:grpSpPr>
        <p:sp>
          <p:nvSpPr>
            <p:cNvPr id="17" name="Oval Callout 16"/>
            <p:cNvSpPr/>
            <p:nvPr/>
          </p:nvSpPr>
          <p:spPr>
            <a:xfrm>
              <a:off x="5653085" y="2689602"/>
              <a:ext cx="1291996" cy="990512"/>
            </a:xfrm>
            <a:prstGeom prst="wedgeEllipseCallout">
              <a:avLst>
                <a:gd name="adj1" fmla="val -32047"/>
                <a:gd name="adj2" fmla="val 8887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5717377" y="2789442"/>
              <a:ext cx="1347447" cy="738664"/>
            </a:xfrm>
            <a:prstGeom prst="rect">
              <a:avLst/>
            </a:prstGeom>
          </p:spPr>
          <p:txBody>
            <a:bodyPr wrap="square">
              <a:spAutoFit/>
            </a:bodyPr>
            <a:lstStyle/>
            <a:p>
              <a:r>
                <a:rPr lang="en-US" sz="1400" dirty="0" smtClean="0"/>
                <a:t>Surely not! I</a:t>
              </a:r>
              <a:br>
                <a:rPr lang="en-US" sz="1400" dirty="0" smtClean="0"/>
              </a:br>
              <a:r>
                <a:rPr lang="en-US" sz="1400" dirty="0" smtClean="0"/>
                <a:t>think it’s a</a:t>
              </a:r>
              <a:br>
                <a:rPr lang="en-US" sz="1400" dirty="0" smtClean="0"/>
              </a:br>
              <a:r>
                <a:rPr lang="en-US" sz="1400" dirty="0" smtClean="0"/>
                <a:t>stupid game.</a:t>
              </a:r>
              <a:endParaRPr lang="en-US" sz="1400" dirty="0"/>
            </a:p>
          </p:txBody>
        </p:sp>
      </p:grpSp>
      <p:grpSp>
        <p:nvGrpSpPr>
          <p:cNvPr id="14" name="Group 13"/>
          <p:cNvGrpSpPr/>
          <p:nvPr/>
        </p:nvGrpSpPr>
        <p:grpSpPr>
          <a:xfrm>
            <a:off x="6781798" y="2662109"/>
            <a:ext cx="1515608" cy="990512"/>
            <a:chOff x="6727368" y="2662109"/>
            <a:chExt cx="1515608" cy="990512"/>
          </a:xfrm>
        </p:grpSpPr>
        <p:sp>
          <p:nvSpPr>
            <p:cNvPr id="20" name="Oval Callout 19"/>
            <p:cNvSpPr/>
            <p:nvPr/>
          </p:nvSpPr>
          <p:spPr>
            <a:xfrm>
              <a:off x="6727368" y="2662109"/>
              <a:ext cx="1515608" cy="990512"/>
            </a:xfrm>
            <a:prstGeom prst="wedgeEllipseCallout">
              <a:avLst>
                <a:gd name="adj1" fmla="val -32047"/>
                <a:gd name="adj2" fmla="val 8887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6895529" y="2696633"/>
              <a:ext cx="1347447" cy="954107"/>
            </a:xfrm>
            <a:prstGeom prst="rect">
              <a:avLst/>
            </a:prstGeom>
          </p:spPr>
          <p:txBody>
            <a:bodyPr wrap="square">
              <a:spAutoFit/>
            </a:bodyPr>
            <a:lstStyle/>
            <a:p>
              <a:r>
                <a:rPr lang="en-US" sz="1400" dirty="0" smtClean="0"/>
                <a:t>Spoil sport,</a:t>
              </a:r>
            </a:p>
            <a:p>
              <a:r>
                <a:rPr lang="en-US" sz="1400" dirty="0" smtClean="0"/>
                <a:t>you lost as</a:t>
              </a:r>
            </a:p>
            <a:p>
              <a:r>
                <a:rPr lang="en-US" sz="1400" dirty="0" smtClean="0"/>
                <a:t>You didn’t ask</a:t>
              </a:r>
              <a:br>
                <a:rPr lang="en-US" sz="1400" dirty="0" smtClean="0"/>
              </a:br>
              <a:r>
                <a:rPr lang="en-US" sz="1400" dirty="0" smtClean="0"/>
                <a:t> something.</a:t>
              </a:r>
              <a:endParaRPr lang="en-US" sz="1400" dirty="0"/>
            </a:p>
          </p:txBody>
        </p:sp>
      </p:grpSp>
      <p:grpSp>
        <p:nvGrpSpPr>
          <p:cNvPr id="10" name="Group 9"/>
          <p:cNvGrpSpPr/>
          <p:nvPr/>
        </p:nvGrpSpPr>
        <p:grpSpPr>
          <a:xfrm>
            <a:off x="8083434" y="3184858"/>
            <a:ext cx="1398129" cy="478648"/>
            <a:chOff x="8192294" y="3184858"/>
            <a:chExt cx="1398129" cy="478648"/>
          </a:xfrm>
        </p:grpSpPr>
        <p:sp>
          <p:nvSpPr>
            <p:cNvPr id="22" name="Oval Callout 21"/>
            <p:cNvSpPr/>
            <p:nvPr/>
          </p:nvSpPr>
          <p:spPr>
            <a:xfrm>
              <a:off x="8192294" y="3184858"/>
              <a:ext cx="1051264" cy="478648"/>
            </a:xfrm>
            <a:prstGeom prst="wedgeEllipseCallout">
              <a:avLst>
                <a:gd name="adj1" fmla="val -32047"/>
                <a:gd name="adj2" fmla="val 8887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8242976" y="3269750"/>
              <a:ext cx="1347447" cy="307777"/>
            </a:xfrm>
            <a:prstGeom prst="rect">
              <a:avLst/>
            </a:prstGeom>
          </p:spPr>
          <p:txBody>
            <a:bodyPr wrap="square">
              <a:spAutoFit/>
            </a:bodyPr>
            <a:lstStyle/>
            <a:p>
              <a:r>
                <a:rPr lang="en-US" sz="1400" dirty="0" smtClean="0"/>
                <a:t>Say what?</a:t>
              </a:r>
              <a:endParaRPr lang="en-US" sz="1400" dirty="0"/>
            </a:p>
          </p:txBody>
        </p:sp>
      </p:grpSp>
    </p:spTree>
    <p:extLst>
      <p:ext uri="{BB962C8B-B14F-4D97-AF65-F5344CB8AC3E}">
        <p14:creationId xmlns:p14="http://schemas.microsoft.com/office/powerpoint/2010/main" val="271097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3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4000"/>
                            </p:stCondLst>
                            <p:childTnLst>
                              <p:par>
                                <p:cTn id="13" presetID="10" presetClass="entr" presetSubtype="0" fill="hold" nodeType="afterEffect">
                                  <p:stCondLst>
                                    <p:cond delay="300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7500"/>
                            </p:stCondLst>
                            <p:childTnLst>
                              <p:par>
                                <p:cTn id="17" presetID="10" presetClass="entr" presetSubtype="0" fill="hold" nodeType="afterEffect">
                                  <p:stCondLst>
                                    <p:cond delay="20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10000"/>
                            </p:stCondLst>
                            <p:childTnLst>
                              <p:par>
                                <p:cTn id="21" presetID="10" presetClass="entr" presetSubtype="0" fill="hold"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1352550" y="2279650"/>
            <a:ext cx="67198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4400"/>
              <a:t>IBM Watson… a short film</a:t>
            </a:r>
            <a:endParaRPr lang="en-US" sz="4400"/>
          </a:p>
        </p:txBody>
      </p:sp>
      <p:pic>
        <p:nvPicPr>
          <p:cNvPr id="8195" name="Picture 3" descr="filmclip.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938" y="3205163"/>
            <a:ext cx="1957387"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p:cNvSpPr>
            <a:spLocks noChangeArrowheads="1"/>
          </p:cNvSpPr>
          <p:nvPr/>
        </p:nvSpPr>
        <p:spPr bwMode="auto">
          <a:xfrm>
            <a:off x="2998788" y="5640388"/>
            <a:ext cx="321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sz="2000" dirty="0">
                <a:cs typeface="Arial" charset="0"/>
              </a:rPr>
              <a:t>Putting </a:t>
            </a:r>
            <a:r>
              <a:rPr lang="en-ZA" sz="2000" dirty="0" err="1">
                <a:cs typeface="Arial" charset="0"/>
              </a:rPr>
              <a:t>DeepQA</a:t>
            </a:r>
            <a:r>
              <a:rPr lang="en-ZA" sz="2000" dirty="0">
                <a:cs typeface="Arial" charset="0"/>
              </a:rPr>
              <a:t> to the test</a:t>
            </a:r>
            <a:endParaRPr lang="en-US" sz="2000" dirty="0">
              <a:cs typeface="Arial" charset="0"/>
            </a:endParaRPr>
          </a:p>
        </p:txBody>
      </p:sp>
      <p:sp>
        <p:nvSpPr>
          <p:cNvPr id="2" name="Rectangle 1"/>
          <p:cNvSpPr/>
          <p:nvPr/>
        </p:nvSpPr>
        <p:spPr>
          <a:xfrm>
            <a:off x="2578164" y="6147356"/>
            <a:ext cx="4057521" cy="369332"/>
          </a:xfrm>
          <a:prstGeom prst="rect">
            <a:avLst/>
          </a:prstGeom>
        </p:spPr>
        <p:txBody>
          <a:bodyPr wrap="none">
            <a:spAutoFit/>
          </a:bodyPr>
          <a:lstStyle/>
          <a:p>
            <a:r>
              <a:rPr lang="en-ZA" dirty="0">
                <a:solidFill>
                  <a:schemeClr val="accent3">
                    <a:lumMod val="50000"/>
                  </a:schemeClr>
                </a:solidFill>
              </a:rPr>
              <a:t>IBM and the Jeopardy Challenge.mp4</a:t>
            </a:r>
          </a:p>
        </p:txBody>
      </p:sp>
    </p:spTree>
    <p:extLst>
      <p:ext uri="{BB962C8B-B14F-4D97-AF65-F5344CB8AC3E}">
        <p14:creationId xmlns:p14="http://schemas.microsoft.com/office/powerpoint/2010/main" val="2765561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1363"/>
            <a:ext cx="8385175" cy="942422"/>
          </a:xfrm>
        </p:spPr>
        <p:txBody>
          <a:bodyPr/>
          <a:lstStyle/>
          <a:p>
            <a:pPr>
              <a:defRPr/>
            </a:pPr>
            <a:r>
              <a:rPr lang="en-ZA" dirty="0" smtClean="0"/>
              <a:t>The IBM Watson</a:t>
            </a:r>
            <a:endParaRPr lang="en-US" dirty="0"/>
          </a:p>
        </p:txBody>
      </p:sp>
      <p:sp>
        <p:nvSpPr>
          <p:cNvPr id="5" name="Content Placeholder 4"/>
          <p:cNvSpPr>
            <a:spLocks noGrp="1"/>
          </p:cNvSpPr>
          <p:nvPr>
            <p:ph idx="1"/>
          </p:nvPr>
        </p:nvSpPr>
        <p:spPr>
          <a:xfrm>
            <a:off x="231775" y="1123950"/>
            <a:ext cx="8613775" cy="4791075"/>
          </a:xfrm>
        </p:spPr>
        <p:txBody>
          <a:bodyPr>
            <a:normAutofit fontScale="92500"/>
          </a:bodyPr>
          <a:lstStyle/>
          <a:p>
            <a:pPr>
              <a:defRPr/>
            </a:pPr>
            <a:r>
              <a:rPr lang="en-ZA" dirty="0" smtClean="0"/>
              <a:t>Jeopardy was chosen </a:t>
            </a:r>
            <a:r>
              <a:rPr lang="en-ZA" sz="2000" dirty="0" smtClean="0"/>
              <a:t>as a game that</a:t>
            </a:r>
            <a:br>
              <a:rPr lang="en-ZA" sz="2000" dirty="0" smtClean="0"/>
            </a:br>
            <a:r>
              <a:rPr lang="en-ZA" sz="2000" dirty="0" smtClean="0"/>
              <a:t>makes significant cognitive demands on its payers.</a:t>
            </a:r>
            <a:br>
              <a:rPr lang="en-ZA" sz="2000" dirty="0" smtClean="0"/>
            </a:br>
            <a:r>
              <a:rPr lang="en-ZA" sz="2000" dirty="0" smtClean="0"/>
              <a:t>It involves questions and answers, but structuring</a:t>
            </a:r>
            <a:br>
              <a:rPr lang="en-ZA" sz="2000" dirty="0" smtClean="0"/>
            </a:br>
            <a:r>
              <a:rPr lang="en-ZA" sz="2000" dirty="0" smtClean="0"/>
              <a:t>both in a specific manner that makes sense beyond</a:t>
            </a:r>
            <a:br>
              <a:rPr lang="en-ZA" sz="2000" dirty="0" smtClean="0"/>
            </a:br>
            <a:r>
              <a:rPr lang="en-ZA" sz="2000" dirty="0" smtClean="0"/>
              <a:t>the surface level of the question/answer text given. </a:t>
            </a:r>
          </a:p>
          <a:p>
            <a:pPr>
              <a:defRPr/>
            </a:pPr>
            <a:r>
              <a:rPr lang="en-ZA" dirty="0" smtClean="0"/>
              <a:t>What has this shown us?</a:t>
            </a:r>
          </a:p>
          <a:p>
            <a:pPr lvl="1">
              <a:defRPr/>
            </a:pPr>
            <a:r>
              <a:rPr lang="en-ZA" sz="2400" dirty="0" smtClean="0"/>
              <a:t>A computer can be designed to pose meaningful answers to questions in a natural language.</a:t>
            </a:r>
          </a:p>
          <a:p>
            <a:pPr lvl="1">
              <a:defRPr/>
            </a:pPr>
            <a:r>
              <a:rPr lang="en-ZA" sz="2400" dirty="0" smtClean="0"/>
              <a:t>Watson as the supreme  champion of Jeopardy*</a:t>
            </a:r>
          </a:p>
          <a:p>
            <a:pPr>
              <a:defRPr/>
            </a:pPr>
            <a:r>
              <a:rPr lang="en-ZA" dirty="0" smtClean="0"/>
              <a:t>Beyond Jeopardy</a:t>
            </a:r>
          </a:p>
          <a:p>
            <a:pPr lvl="1">
              <a:defRPr/>
            </a:pPr>
            <a:r>
              <a:rPr lang="en-ZA" sz="2400" dirty="0" smtClean="0"/>
              <a:t>IBM is planning to apply the Watson system design in areas such as healthcare, customer service, finance… etc </a:t>
            </a:r>
            <a:r>
              <a:rPr lang="en-ZA" sz="2400" dirty="0" err="1" smtClean="0"/>
              <a:t>etc</a:t>
            </a:r>
            <a:r>
              <a:rPr lang="en-ZA" sz="2400" dirty="0" smtClean="0"/>
              <a:t>.</a:t>
            </a:r>
          </a:p>
          <a:p>
            <a:pPr>
              <a:defRPr/>
            </a:pPr>
            <a:endParaRPr lang="en-US" dirty="0"/>
          </a:p>
        </p:txBody>
      </p:sp>
      <p:pic>
        <p:nvPicPr>
          <p:cNvPr id="10244" name="Picture 2" descr="ibm_wats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5288" y="215900"/>
            <a:ext cx="200501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p:cNvSpPr>
            <a:spLocks noChangeArrowheads="1"/>
          </p:cNvSpPr>
          <p:nvPr/>
        </p:nvSpPr>
        <p:spPr bwMode="auto">
          <a:xfrm>
            <a:off x="224876" y="638332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 http://www.geek.com/articles/geek-cetera/how-ibms-watson-could-have-been-beaten-in-jeopardy-20110226/</a:t>
            </a:r>
          </a:p>
        </p:txBody>
      </p:sp>
      <p:sp>
        <p:nvSpPr>
          <p:cNvPr id="10246" name="Rectangle 6"/>
          <p:cNvSpPr>
            <a:spLocks noChangeArrowheads="1"/>
          </p:cNvSpPr>
          <p:nvPr/>
        </p:nvSpPr>
        <p:spPr bwMode="auto">
          <a:xfrm>
            <a:off x="4280439" y="6044662"/>
            <a:ext cx="4718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dirty="0">
                <a:solidFill>
                  <a:srgbClr val="FF6600"/>
                </a:solidFill>
                <a:latin typeface="Comic Sans MS" pitchFamily="66" charset="0"/>
              </a:rPr>
              <a:t>I wonder how great this will be in reality</a:t>
            </a:r>
            <a:r>
              <a:rPr lang="en-ZA" dirty="0">
                <a:solidFill>
                  <a:srgbClr val="CCFFFF"/>
                </a:solidFill>
                <a:latin typeface="Comic Sans MS" pitchFamily="66" charset="0"/>
              </a:rPr>
              <a:t>…</a:t>
            </a:r>
            <a:endParaRPr lang="en-US" dirty="0">
              <a:solidFill>
                <a:srgbClr val="CCFFFF"/>
              </a:solidFill>
              <a:latin typeface="Comic Sans MS" pitchFamily="66" charset="0"/>
            </a:endParaRPr>
          </a:p>
        </p:txBody>
      </p:sp>
    </p:spTree>
    <p:extLst>
      <p:ext uri="{BB962C8B-B14F-4D97-AF65-F5344CB8AC3E}">
        <p14:creationId xmlns:p14="http://schemas.microsoft.com/office/powerpoint/2010/main" val="25136912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6546</TotalTime>
  <Words>2675</Words>
  <Application>Microsoft Office PowerPoint</Application>
  <PresentationFormat>On-screen Show (4:3)</PresentationFormat>
  <Paragraphs>400</Paragraphs>
  <Slides>46</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Arial Black</vt:lpstr>
      <vt:lpstr>Calibri</vt:lpstr>
      <vt:lpstr>Century Gothic</vt:lpstr>
      <vt:lpstr>Comic Sans MS</vt:lpstr>
      <vt:lpstr>Eras Medium ITC</vt:lpstr>
      <vt:lpstr>Tahoma</vt:lpstr>
      <vt:lpstr>Wingdings</vt:lpstr>
      <vt:lpstr>Wingdings 2</vt:lpstr>
      <vt:lpstr>4084 Theme</vt:lpstr>
      <vt:lpstr>PowerPoint Presentation</vt:lpstr>
      <vt:lpstr>PowerPoint Presentation</vt:lpstr>
      <vt:lpstr>Lecture Overview</vt:lpstr>
      <vt:lpstr>A short case study of a high performance computing system</vt:lpstr>
      <vt:lpstr>IBM DeepQA</vt:lpstr>
      <vt:lpstr>IBM DeepQA</vt:lpstr>
      <vt:lpstr>IBM DeepQA</vt:lpstr>
      <vt:lpstr>PowerPoint Presentation</vt:lpstr>
      <vt:lpstr>The IBM Watson</vt:lpstr>
      <vt:lpstr>PowerPoint Presentation</vt:lpstr>
      <vt:lpstr>Future aftermath of DeepQA??</vt:lpstr>
      <vt:lpstr>IBM DeepQA : where could it lead?</vt:lpstr>
      <vt:lpstr>Steps in designing parallel programs</vt:lpstr>
      <vt:lpstr>Step 5: Identify Data Dependencies</vt:lpstr>
      <vt:lpstr>Data dependencies</vt:lpstr>
      <vt:lpstr>Data dependencies</vt:lpstr>
      <vt:lpstr>Common data dependencies</vt:lpstr>
      <vt:lpstr>Step 6: Synchronization</vt:lpstr>
      <vt:lpstr>Types of Synchronization</vt:lpstr>
      <vt:lpstr>Barrier</vt:lpstr>
      <vt:lpstr>Locking / Semaphores</vt:lpstr>
      <vt:lpstr>Synchronous communication operations</vt:lpstr>
      <vt:lpstr>Step 7: Load Balancing</vt:lpstr>
      <vt:lpstr>Load Balancing</vt:lpstr>
      <vt:lpstr>Load Balancing – simple trial technique</vt:lpstr>
      <vt:lpstr>Load Balancing – simple trial technique (cont)</vt:lpstr>
      <vt:lpstr>Load Balancing</vt:lpstr>
      <vt:lpstr>Achieving load balance</vt:lpstr>
      <vt:lpstr>Achieving balance – Work assignment as pre-process</vt:lpstr>
      <vt:lpstr>Achieving balance – Work assigned dynamically</vt:lpstr>
      <vt:lpstr>Vertical vs. horizontal load balancing</vt:lpstr>
      <vt:lpstr>Vertical vs. horizontal load balancing</vt:lpstr>
      <vt:lpstr>Step 8: Performance analysis</vt:lpstr>
      <vt:lpstr>Performance analysis</vt:lpstr>
      <vt:lpstr>MPI Timing functions</vt:lpstr>
      <vt:lpstr>StdC: gettimeofday</vt:lpstr>
      <vt:lpstr>gettimeofday example</vt:lpstr>
      <vt:lpstr>Benchmarking </vt:lpstr>
      <vt:lpstr>Benchmarking (cont…)</vt:lpstr>
      <vt:lpstr>Benchmarking: what to measure</vt:lpstr>
      <vt:lpstr>Benchmark: Approaches</vt:lpstr>
      <vt:lpstr>Benchmarking: Types</vt:lpstr>
      <vt:lpstr>PowerPoint Presentation</vt:lpstr>
      <vt:lpstr>Questions?</vt:lpstr>
      <vt:lpstr>Further Reading / Refs</vt:lpstr>
      <vt:lpstr>PowerPoint Presentation</vt:lpstr>
    </vt:vector>
  </TitlesOfParts>
  <Company>University of Cape Town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Design of Parallel Programs</dc:subject>
  <dc:creator>Simon Winberg</dc:creator>
  <cp:lastModifiedBy>SW</cp:lastModifiedBy>
  <cp:revision>401</cp:revision>
  <dcterms:created xsi:type="dcterms:W3CDTF">2009-02-10T02:25:54Z</dcterms:created>
  <dcterms:modified xsi:type="dcterms:W3CDTF">2018-05-07T20:35:05Z</dcterms:modified>
  <cp:category>Lectures</cp:category>
</cp:coreProperties>
</file>