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0" r:id="rId1"/>
  </p:sldMasterIdLst>
  <p:notesMasterIdLst>
    <p:notesMasterId r:id="rId27"/>
  </p:notesMasterIdLst>
  <p:sldIdLst>
    <p:sldId id="324" r:id="rId2"/>
    <p:sldId id="273" r:id="rId3"/>
    <p:sldId id="327" r:id="rId4"/>
    <p:sldId id="364" r:id="rId5"/>
    <p:sldId id="374" r:id="rId6"/>
    <p:sldId id="375" r:id="rId7"/>
    <p:sldId id="376" r:id="rId8"/>
    <p:sldId id="377" r:id="rId9"/>
    <p:sldId id="365" r:id="rId10"/>
    <p:sldId id="366" r:id="rId11"/>
    <p:sldId id="367" r:id="rId12"/>
    <p:sldId id="368" r:id="rId13"/>
    <p:sldId id="369" r:id="rId14"/>
    <p:sldId id="370" r:id="rId15"/>
    <p:sldId id="371" r:id="rId16"/>
    <p:sldId id="372" r:id="rId17"/>
    <p:sldId id="378" r:id="rId18"/>
    <p:sldId id="379" r:id="rId19"/>
    <p:sldId id="380" r:id="rId20"/>
    <p:sldId id="381" r:id="rId21"/>
    <p:sldId id="382" r:id="rId22"/>
    <p:sldId id="383" r:id="rId23"/>
    <p:sldId id="384" r:id="rId24"/>
    <p:sldId id="340" r:id="rId25"/>
    <p:sldId id="373"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F75"/>
    <a:srgbClr val="265715"/>
    <a:srgbClr val="F1EF91"/>
    <a:srgbClr val="1D8757"/>
    <a:srgbClr val="D9FFD9"/>
    <a:srgbClr val="CCFFFF"/>
    <a:srgbClr val="CCCCFF"/>
    <a:srgbClr val="EF5525"/>
    <a:srgbClr val="FFCC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687" autoAdjust="0"/>
  </p:normalViewPr>
  <p:slideViewPr>
    <p:cSldViewPr snapToGrid="0">
      <p:cViewPr varScale="1">
        <p:scale>
          <a:sx n="84" d="100"/>
          <a:sy n="84" d="100"/>
        </p:scale>
        <p:origin x="1434" y="78"/>
      </p:cViewPr>
      <p:guideLst>
        <p:guide orient="horz" pos="2160"/>
        <p:guide pos="2880"/>
      </p:guideLst>
    </p:cSldViewPr>
  </p:slideViewPr>
  <p:outlineViewPr>
    <p:cViewPr>
      <p:scale>
        <a:sx n="33" d="100"/>
        <a:sy n="33" d="100"/>
      </p:scale>
      <p:origin x="0" y="4867"/>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6FDD358B-CB72-4DC3-963D-419E7F3611EC}" type="datetimeFigureOut">
              <a:rPr lang="en-US"/>
              <a:pPr>
                <a:defRPr/>
              </a:pPr>
              <a:t>5/7/2018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3ECA88EB-5F3C-4411-A6A6-A4F1C3F1DE20}" type="slidenum">
              <a:rPr lang="en-US"/>
              <a:pPr>
                <a:defRPr/>
              </a:pPr>
              <a:t>‹#›</a:t>
            </a:fld>
            <a:endParaRPr lang="en-US"/>
          </a:p>
        </p:txBody>
      </p:sp>
    </p:spTree>
    <p:extLst>
      <p:ext uri="{BB962C8B-B14F-4D97-AF65-F5344CB8AC3E}">
        <p14:creationId xmlns:p14="http://schemas.microsoft.com/office/powerpoint/2010/main" val="11834973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603F1F3-291F-4E11-8767-9B3253EC5006}" type="slidenum">
              <a:rPr lang="en-US" smtClean="0"/>
              <a:pPr/>
              <a:t>1</a:t>
            </a:fld>
            <a:endParaRPr lang="en-US" smtClean="0"/>
          </a:p>
        </p:txBody>
      </p:sp>
    </p:spTree>
    <p:extLst>
      <p:ext uri="{BB962C8B-B14F-4D97-AF65-F5344CB8AC3E}">
        <p14:creationId xmlns:p14="http://schemas.microsoft.com/office/powerpoint/2010/main" val="2215491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7239CEC-E3EB-4849-B523-D70105478441}" type="slidenum">
              <a:rPr lang="en-US" smtClean="0"/>
              <a:pPr/>
              <a:t>10</a:t>
            </a:fld>
            <a:endParaRPr lang="en-US" smtClean="0"/>
          </a:p>
        </p:txBody>
      </p:sp>
    </p:spTree>
    <p:extLst>
      <p:ext uri="{BB962C8B-B14F-4D97-AF65-F5344CB8AC3E}">
        <p14:creationId xmlns:p14="http://schemas.microsoft.com/office/powerpoint/2010/main" val="778650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2F5ABA5-FFA5-47C4-AA4F-90727A932154}" type="slidenum">
              <a:rPr lang="en-US" smtClean="0"/>
              <a:pPr/>
              <a:t>15</a:t>
            </a:fld>
            <a:endParaRPr lang="en-US" smtClean="0"/>
          </a:p>
        </p:txBody>
      </p:sp>
    </p:spTree>
    <p:extLst>
      <p:ext uri="{BB962C8B-B14F-4D97-AF65-F5344CB8AC3E}">
        <p14:creationId xmlns:p14="http://schemas.microsoft.com/office/powerpoint/2010/main" val="1194454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CEDEF8C-97B4-4203-AEB5-432E80C2A9FD}" type="slidenum">
              <a:rPr lang="en-US" smtClean="0"/>
              <a:pPr/>
              <a:t>16</a:t>
            </a:fld>
            <a:endParaRPr lang="en-US" smtClean="0"/>
          </a:p>
        </p:txBody>
      </p:sp>
    </p:spTree>
    <p:extLst>
      <p:ext uri="{BB962C8B-B14F-4D97-AF65-F5344CB8AC3E}">
        <p14:creationId xmlns:p14="http://schemas.microsoft.com/office/powerpoint/2010/main" val="813832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C0CB8B0-A377-4092-B334-656921599810}" type="slidenum">
              <a:rPr lang="en-US" smtClean="0"/>
              <a:pPr/>
              <a:t>17</a:t>
            </a:fld>
            <a:endParaRPr lang="en-US" smtClean="0"/>
          </a:p>
        </p:txBody>
      </p:sp>
    </p:spTree>
    <p:extLst>
      <p:ext uri="{BB962C8B-B14F-4D97-AF65-F5344CB8AC3E}">
        <p14:creationId xmlns:p14="http://schemas.microsoft.com/office/powerpoint/2010/main" val="65439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4EB2354-83C1-4C3E-A401-0A1FB9955049}" type="slidenum">
              <a:rPr lang="en-US" smtClean="0"/>
              <a:pPr/>
              <a:t>18</a:t>
            </a:fld>
            <a:endParaRPr lang="en-US" smtClean="0"/>
          </a:p>
        </p:txBody>
      </p:sp>
    </p:spTree>
    <p:extLst>
      <p:ext uri="{BB962C8B-B14F-4D97-AF65-F5344CB8AC3E}">
        <p14:creationId xmlns:p14="http://schemas.microsoft.com/office/powerpoint/2010/main" val="4069091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88F8972-EB2C-494E-BE4B-4B743F4533EB}" type="slidenum">
              <a:rPr lang="en-US" smtClean="0"/>
              <a:pPr/>
              <a:t>19</a:t>
            </a:fld>
            <a:endParaRPr lang="en-US" smtClean="0"/>
          </a:p>
        </p:txBody>
      </p:sp>
    </p:spTree>
    <p:extLst>
      <p:ext uri="{BB962C8B-B14F-4D97-AF65-F5344CB8AC3E}">
        <p14:creationId xmlns:p14="http://schemas.microsoft.com/office/powerpoint/2010/main" val="4018661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5F9392A-8F98-4973-BB2D-3290F1507E90}" type="slidenum">
              <a:rPr lang="en-US" smtClean="0"/>
              <a:pPr/>
              <a:t>20</a:t>
            </a:fld>
            <a:endParaRPr lang="en-US" smtClean="0"/>
          </a:p>
        </p:txBody>
      </p:sp>
    </p:spTree>
    <p:extLst>
      <p:ext uri="{BB962C8B-B14F-4D97-AF65-F5344CB8AC3E}">
        <p14:creationId xmlns:p14="http://schemas.microsoft.com/office/powerpoint/2010/main" val="892447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3A4E7BF-7694-4E49-9AA0-861420F65766}" type="slidenum">
              <a:rPr lang="en-US" smtClean="0"/>
              <a:pPr/>
              <a:t>21</a:t>
            </a:fld>
            <a:endParaRPr lang="en-US" smtClean="0"/>
          </a:p>
        </p:txBody>
      </p:sp>
    </p:spTree>
    <p:extLst>
      <p:ext uri="{BB962C8B-B14F-4D97-AF65-F5344CB8AC3E}">
        <p14:creationId xmlns:p14="http://schemas.microsoft.com/office/powerpoint/2010/main" val="307755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6F566AC-9DF4-404C-B84D-16208046AE08}" type="slidenum">
              <a:rPr lang="en-US" smtClean="0"/>
              <a:pPr/>
              <a:t>22</a:t>
            </a:fld>
            <a:endParaRPr lang="en-US" smtClean="0"/>
          </a:p>
        </p:txBody>
      </p:sp>
    </p:spTree>
    <p:extLst>
      <p:ext uri="{BB962C8B-B14F-4D97-AF65-F5344CB8AC3E}">
        <p14:creationId xmlns:p14="http://schemas.microsoft.com/office/powerpoint/2010/main" val="403488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3398EAD-91F8-46AA-95BA-B93AE93CDB63}" type="slidenum">
              <a:rPr lang="en-US" smtClean="0"/>
              <a:pPr/>
              <a:t>23</a:t>
            </a:fld>
            <a:endParaRPr lang="en-US" smtClean="0"/>
          </a:p>
        </p:txBody>
      </p:sp>
    </p:spTree>
    <p:extLst>
      <p:ext uri="{BB962C8B-B14F-4D97-AF65-F5344CB8AC3E}">
        <p14:creationId xmlns:p14="http://schemas.microsoft.com/office/powerpoint/2010/main" val="3920254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7304AC9-4742-47D8-B042-864A95CBE9A4}" type="slidenum">
              <a:rPr lang="en-US" smtClean="0"/>
              <a:pPr/>
              <a:t>2</a:t>
            </a:fld>
            <a:endParaRPr lang="en-US" smtClean="0"/>
          </a:p>
        </p:txBody>
      </p:sp>
    </p:spTree>
    <p:extLst>
      <p:ext uri="{BB962C8B-B14F-4D97-AF65-F5344CB8AC3E}">
        <p14:creationId xmlns:p14="http://schemas.microsoft.com/office/powerpoint/2010/main" val="3444665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9A9ABAD-C672-4869-9FCB-FD8A8C7702A3}" type="slidenum">
              <a:rPr lang="en-US" smtClean="0"/>
              <a:pPr/>
              <a:t>24</a:t>
            </a:fld>
            <a:endParaRPr lang="en-US" smtClean="0"/>
          </a:p>
        </p:txBody>
      </p:sp>
    </p:spTree>
    <p:extLst>
      <p:ext uri="{BB962C8B-B14F-4D97-AF65-F5344CB8AC3E}">
        <p14:creationId xmlns:p14="http://schemas.microsoft.com/office/powerpoint/2010/main" val="4176818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33BBA1E-0BE1-4B66-85D2-439607387640}" type="slidenum">
              <a:rPr lang="en-US" smtClean="0"/>
              <a:pPr/>
              <a:t>3</a:t>
            </a:fld>
            <a:endParaRPr lang="en-US" smtClean="0"/>
          </a:p>
        </p:txBody>
      </p:sp>
    </p:spTree>
    <p:extLst>
      <p:ext uri="{BB962C8B-B14F-4D97-AF65-F5344CB8AC3E}">
        <p14:creationId xmlns:p14="http://schemas.microsoft.com/office/powerpoint/2010/main" val="3061886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C9B437E-0CD8-4A72-9A03-EFBDE6A423A8}" type="slidenum">
              <a:rPr lang="en-US" smtClean="0"/>
              <a:pPr/>
              <a:t>4</a:t>
            </a:fld>
            <a:endParaRPr lang="en-US" smtClean="0"/>
          </a:p>
        </p:txBody>
      </p:sp>
    </p:spTree>
    <p:extLst>
      <p:ext uri="{BB962C8B-B14F-4D97-AF65-F5344CB8AC3E}">
        <p14:creationId xmlns:p14="http://schemas.microsoft.com/office/powerpoint/2010/main" val="3290895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6D7D3E8-07D7-4A4A-925A-D42D6F27C8D7}" type="slidenum">
              <a:rPr lang="en-US" smtClean="0"/>
              <a:pPr/>
              <a:t>5</a:t>
            </a:fld>
            <a:endParaRPr lang="en-US" smtClean="0"/>
          </a:p>
        </p:txBody>
      </p:sp>
    </p:spTree>
    <p:extLst>
      <p:ext uri="{BB962C8B-B14F-4D97-AF65-F5344CB8AC3E}">
        <p14:creationId xmlns:p14="http://schemas.microsoft.com/office/powerpoint/2010/main" val="986448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E82FC4D-FF6C-4975-9272-3F52C0CD9C86}" type="slidenum">
              <a:rPr lang="en-US" smtClean="0"/>
              <a:pPr/>
              <a:t>6</a:t>
            </a:fld>
            <a:endParaRPr lang="en-US" smtClean="0"/>
          </a:p>
        </p:txBody>
      </p:sp>
    </p:spTree>
    <p:extLst>
      <p:ext uri="{BB962C8B-B14F-4D97-AF65-F5344CB8AC3E}">
        <p14:creationId xmlns:p14="http://schemas.microsoft.com/office/powerpoint/2010/main" val="270489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33E5E18-70DA-42E2-9D68-CE5F15A6C595}" type="slidenum">
              <a:rPr lang="en-US" smtClean="0"/>
              <a:pPr/>
              <a:t>7</a:t>
            </a:fld>
            <a:endParaRPr lang="en-US" smtClean="0"/>
          </a:p>
        </p:txBody>
      </p:sp>
    </p:spTree>
    <p:extLst>
      <p:ext uri="{BB962C8B-B14F-4D97-AF65-F5344CB8AC3E}">
        <p14:creationId xmlns:p14="http://schemas.microsoft.com/office/powerpoint/2010/main" val="1253085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23D905D-6232-4967-9DAB-3C53284A3394}" type="slidenum">
              <a:rPr lang="en-US" smtClean="0"/>
              <a:pPr/>
              <a:t>8</a:t>
            </a:fld>
            <a:endParaRPr lang="en-US" smtClean="0"/>
          </a:p>
        </p:txBody>
      </p:sp>
    </p:spTree>
    <p:extLst>
      <p:ext uri="{BB962C8B-B14F-4D97-AF65-F5344CB8AC3E}">
        <p14:creationId xmlns:p14="http://schemas.microsoft.com/office/powerpoint/2010/main" val="1226621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7239CEC-E3EB-4849-B523-D70105478441}" type="slidenum">
              <a:rPr lang="en-US" smtClean="0"/>
              <a:pPr/>
              <a:t>9</a:t>
            </a:fld>
            <a:endParaRPr lang="en-US" smtClean="0"/>
          </a:p>
        </p:txBody>
      </p:sp>
    </p:spTree>
    <p:extLst>
      <p:ext uri="{BB962C8B-B14F-4D97-AF65-F5344CB8AC3E}">
        <p14:creationId xmlns:p14="http://schemas.microsoft.com/office/powerpoint/2010/main" val="3213961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pPr>
              <a:defRPr/>
            </a:pP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pPr>
              <a:defRPr/>
            </a:pPr>
            <a:fld id="{0529AB9A-7850-4880-A76D-37B32C5E6F6F}" type="slidenum">
              <a:rPr lang="en-US" smtClean="0"/>
              <a:pPr>
                <a:defRPr/>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6E0D14F7-EDF6-4127-9DC5-B2776B716DF7}"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F53E917F-C34F-4F0F-91C2-495404DCD3EB}"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rgbClr val="126249"/>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9345C5E4-0278-4C55-BC9D-6C48D06AC5D3}"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F2360262-9498-4225-8FD0-432D1219FD8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DCFAB4F1-A23A-4FA9-B38B-B6A64091E21F}" type="slidenum">
              <a:rPr lang="en-US" smtClean="0"/>
              <a:pPr>
                <a:defRPr/>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pPr>
              <a:defRPr/>
            </a:pPr>
            <a:fld id="{23CE405E-1B9C-4DA4-AE6E-4DF4D1DD001A}"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pPr>
              <a:defRPr/>
            </a:pPr>
            <a:fld id="{711C7248-299F-4401-8857-16193E5CC2FE}"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pPr>
              <a:defRPr/>
            </a:pPr>
            <a:fld id="{810C8972-E938-4B53-B57A-6D3B65BCF174}"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7016352C-028D-47B4-AC31-37933DE57009}" type="slidenum">
              <a:rPr lang="en-US" smtClean="0"/>
              <a:pPr>
                <a:defRPr/>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89840DC8-B084-4C6D-888D-E2911EA968EF}"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400"/>
            </a:gs>
            <a:gs pos="62000">
              <a:srgbClr val="009900"/>
            </a:gs>
            <a:gs pos="100000">
              <a:schemeClr val="bg1"/>
            </a:gs>
          </a:gsLst>
          <a:lin ang="5400000" scaled="0"/>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275030" y="195195"/>
            <a:ext cx="8632664" cy="648300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9114" y="448221"/>
            <a:ext cx="7698306" cy="69221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9785" y="1595620"/>
            <a:ext cx="7697635" cy="4519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914955" y="624642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Lst>
  <p:txStyles>
    <p:titleStyle>
      <a:lvl1pPr algn="l" defTabSz="914400" rtl="0" eaLnBrk="1" latinLnBrk="0" hangingPunct="1">
        <a:spcBef>
          <a:spcPct val="0"/>
        </a:spcBef>
        <a:buNone/>
        <a:defRPr sz="4000" b="1" kern="1200">
          <a:ln>
            <a:solidFill>
              <a:sysClr val="windowText" lastClr="000000"/>
            </a:solidFill>
          </a:ln>
          <a:solidFill>
            <a:srgbClr val="1D8757"/>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65760" algn="l" defTabSz="914400" rtl="0" eaLnBrk="1" latinLnBrk="0" hangingPunct="1">
        <a:spcBef>
          <a:spcPct val="20000"/>
        </a:spcBef>
        <a:buClr>
          <a:schemeClr val="accent1"/>
        </a:buClr>
        <a:buSzPct val="76000"/>
        <a:buFont typeface="Wingdings 2" pitchFamily="18" charset="2"/>
        <a:buChar char=""/>
        <a:defRPr sz="3200" kern="1200">
          <a:solidFill>
            <a:schemeClr val="tx2"/>
          </a:solidFill>
          <a:latin typeface="Tahoma" pitchFamily="34" charset="0"/>
          <a:ea typeface="Tahoma" pitchFamily="34" charset="0"/>
          <a:cs typeface="Tahoma"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rgbClr val="188463"/>
          </a:solidFill>
          <a:latin typeface="Tahoma" pitchFamily="34" charset="0"/>
          <a:ea typeface="Tahoma" pitchFamily="34" charset="0"/>
          <a:cs typeface="Tahoma"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800" kern="1200">
          <a:solidFill>
            <a:srgbClr val="1558BB"/>
          </a:solidFill>
          <a:latin typeface="Tahoma" pitchFamily="34" charset="0"/>
          <a:ea typeface="Tahoma" pitchFamily="34" charset="0"/>
          <a:cs typeface="Tahoma"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itchFamily="34" charset="0"/>
          <a:ea typeface="Tahoma" pitchFamily="34" charset="0"/>
          <a:cs typeface="Tahoma"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Tahoma" pitchFamily="34" charset="0"/>
          <a:ea typeface="Tahoma" pitchFamily="34" charset="0"/>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Baud"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Hamming_code" TargetMode="External"/><Relationship Id="rId2" Type="http://schemas.openxmlformats.org/officeDocument/2006/relationships/hyperlink" Target="http://en.wikipedia.org/wiki/PCI_Express" TargetMode="External"/><Relationship Id="rId1" Type="http://schemas.openxmlformats.org/officeDocument/2006/relationships/slideLayout" Target="../slideLayouts/slideLayout6.xml"/><Relationship Id="rId4" Type="http://schemas.openxmlformats.org/officeDocument/2006/relationships/hyperlink" Target="http://en.wikipedia.org/wiki/Reed%E2%80%93Solomon_error_correctio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deakin.edu.au/current-students/study-support/study-skills/handouts/critical-analysis.php" TargetMode="External"/><Relationship Id="rId7" Type="http://schemas.openxmlformats.org/officeDocument/2006/relationships/hyperlink" Target="http://www2.physics.uiowa.edu/~ghowes/teach/ihpc12/lec/ihpc12Lec_DesignHPC12.pdf" TargetMode="External"/><Relationship Id="rId2" Type="http://schemas.openxmlformats.org/officeDocument/2006/relationships/hyperlink" Target="http://unilearning.uow.edu.au/critical/1a.html" TargetMode="External"/><Relationship Id="rId1" Type="http://schemas.openxmlformats.org/officeDocument/2006/relationships/slideLayout" Target="../slideLayouts/slideLayout6.xml"/><Relationship Id="rId6" Type="http://schemas.openxmlformats.org/officeDocument/2006/relationships/hyperlink" Target="https://computing.llnl.gov/tutorials/parallel_comp/" TargetMode="External"/><Relationship Id="rId5" Type="http://schemas.openxmlformats.org/officeDocument/2006/relationships/hyperlink" Target="https://www.youtube.com/watch?v=AP7hMdnNrH4" TargetMode="External"/><Relationship Id="rId4" Type="http://schemas.openxmlformats.org/officeDocument/2006/relationships/hyperlink" Target="https://www.youtube.com/watch?v=lhbLNBqhQk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81" name="Group 42"/>
          <p:cNvGrpSpPr>
            <a:grpSpLocks/>
          </p:cNvGrpSpPr>
          <p:nvPr/>
        </p:nvGrpSpPr>
        <p:grpSpPr bwMode="auto">
          <a:xfrm>
            <a:off x="300038" y="4792133"/>
            <a:ext cx="2498725" cy="1549400"/>
            <a:chOff x="300446" y="4825639"/>
            <a:chExt cx="2497971" cy="1549036"/>
          </a:xfrm>
        </p:grpSpPr>
        <p:grpSp>
          <p:nvGrpSpPr>
            <p:cNvPr id="3111" name="Group 38"/>
            <p:cNvGrpSpPr>
              <a:grpSpLocks/>
            </p:cNvGrpSpPr>
            <p:nvPr/>
          </p:nvGrpSpPr>
          <p:grpSpPr bwMode="auto">
            <a:xfrm>
              <a:off x="2510248" y="4825639"/>
              <a:ext cx="288169" cy="371201"/>
              <a:chOff x="300446" y="5381898"/>
              <a:chExt cx="770709" cy="992777"/>
            </a:xfrm>
          </p:grpSpPr>
          <p:sp>
            <p:nvSpPr>
              <p:cNvPr id="40" name="Rectangle 39"/>
              <p:cNvSpPr/>
              <p:nvPr/>
            </p:nvSpPr>
            <p:spPr bwMode="auto">
              <a:xfrm>
                <a:off x="298657" y="6010124"/>
                <a:ext cx="772498" cy="36505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41" name="Oval 40"/>
              <p:cNvSpPr/>
              <p:nvPr/>
            </p:nvSpPr>
            <p:spPr bwMode="auto">
              <a:xfrm>
                <a:off x="485415" y="5381898"/>
                <a:ext cx="407471" cy="403255"/>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42" name="Straight Arrow Connector 41"/>
              <p:cNvCxnSpPr>
                <a:stCxn id="41" idx="4"/>
                <a:endCxn id="40" idx="0"/>
              </p:cNvCxnSpPr>
              <p:nvPr/>
            </p:nvCxnSpPr>
            <p:spPr bwMode="auto">
              <a:xfrm rot="5400000">
                <a:off x="574541" y="5895517"/>
                <a:ext cx="224972" cy="4246"/>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3112" name="Group 34"/>
            <p:cNvGrpSpPr>
              <a:grpSpLocks/>
            </p:cNvGrpSpPr>
            <p:nvPr/>
          </p:nvGrpSpPr>
          <p:grpSpPr bwMode="auto">
            <a:xfrm>
              <a:off x="2220688" y="4848499"/>
              <a:ext cx="353240" cy="455021"/>
              <a:chOff x="300446" y="5381898"/>
              <a:chExt cx="770709" cy="992777"/>
            </a:xfrm>
          </p:grpSpPr>
          <p:sp>
            <p:nvSpPr>
              <p:cNvPr id="36" name="Rectangle 35"/>
              <p:cNvSpPr/>
              <p:nvPr/>
            </p:nvSpPr>
            <p:spPr bwMode="auto">
              <a:xfrm>
                <a:off x="300562" y="6007276"/>
                <a:ext cx="772159" cy="36706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37" name="Oval 36"/>
              <p:cNvSpPr/>
              <p:nvPr/>
            </p:nvSpPr>
            <p:spPr bwMode="auto">
              <a:xfrm>
                <a:off x="487542" y="5380502"/>
                <a:ext cx="408587" cy="405153"/>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38" name="Straight Arrow Connector 37"/>
              <p:cNvCxnSpPr>
                <a:stCxn id="37" idx="4"/>
                <a:endCxn id="36" idx="0"/>
              </p:cNvCxnSpPr>
              <p:nvPr/>
            </p:nvCxnSpPr>
            <p:spPr bwMode="auto">
              <a:xfrm rot="5400000">
                <a:off x="579294" y="5894734"/>
                <a:ext cx="221621" cy="3462"/>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3113" name="Group 30"/>
            <p:cNvGrpSpPr>
              <a:grpSpLocks/>
            </p:cNvGrpSpPr>
            <p:nvPr/>
          </p:nvGrpSpPr>
          <p:grpSpPr bwMode="auto">
            <a:xfrm>
              <a:off x="1931128" y="4917079"/>
              <a:ext cx="400564" cy="515981"/>
              <a:chOff x="300446" y="5381898"/>
              <a:chExt cx="770709" cy="992777"/>
            </a:xfrm>
          </p:grpSpPr>
          <p:sp>
            <p:nvSpPr>
              <p:cNvPr id="32" name="Rectangle 31"/>
              <p:cNvSpPr/>
              <p:nvPr/>
            </p:nvSpPr>
            <p:spPr bwMode="auto">
              <a:xfrm>
                <a:off x="301939" y="6009094"/>
                <a:ext cx="769488" cy="366447"/>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33" name="Oval 32"/>
              <p:cNvSpPr/>
              <p:nvPr/>
            </p:nvSpPr>
            <p:spPr bwMode="auto">
              <a:xfrm>
                <a:off x="491257" y="5383079"/>
                <a:ext cx="403065" cy="406146"/>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34" name="Straight Arrow Connector 33"/>
              <p:cNvCxnSpPr>
                <a:stCxn id="33" idx="4"/>
                <a:endCxn id="32" idx="0"/>
              </p:cNvCxnSpPr>
              <p:nvPr/>
            </p:nvCxnSpPr>
            <p:spPr bwMode="auto">
              <a:xfrm rot="5400000">
                <a:off x="579803" y="5896105"/>
                <a:ext cx="219868" cy="6107"/>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3114" name="Group 26"/>
            <p:cNvGrpSpPr>
              <a:grpSpLocks/>
            </p:cNvGrpSpPr>
            <p:nvPr/>
          </p:nvGrpSpPr>
          <p:grpSpPr bwMode="auto">
            <a:xfrm>
              <a:off x="1557747" y="4970419"/>
              <a:ext cx="465635" cy="599801"/>
              <a:chOff x="300446" y="5381898"/>
              <a:chExt cx="770709" cy="992777"/>
            </a:xfrm>
          </p:grpSpPr>
          <p:sp>
            <p:nvSpPr>
              <p:cNvPr id="28" name="Rectangle 27"/>
              <p:cNvSpPr/>
              <p:nvPr/>
            </p:nvSpPr>
            <p:spPr bwMode="auto">
              <a:xfrm>
                <a:off x="299816" y="6009164"/>
                <a:ext cx="772279" cy="36515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29" name="Oval 28"/>
              <p:cNvSpPr/>
              <p:nvPr/>
            </p:nvSpPr>
            <p:spPr bwMode="auto">
              <a:xfrm>
                <a:off x="488945" y="5381317"/>
                <a:ext cx="404527" cy="404554"/>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30" name="Straight Arrow Connector 29"/>
              <p:cNvCxnSpPr>
                <a:stCxn id="29" idx="4"/>
                <a:endCxn id="28" idx="0"/>
              </p:cNvCxnSpPr>
              <p:nvPr/>
            </p:nvCxnSpPr>
            <p:spPr bwMode="auto">
              <a:xfrm rot="5400000">
                <a:off x="576935" y="5894891"/>
                <a:ext cx="223292" cy="5254"/>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3115" name="Group 22"/>
            <p:cNvGrpSpPr>
              <a:grpSpLocks/>
            </p:cNvGrpSpPr>
            <p:nvPr/>
          </p:nvGrpSpPr>
          <p:grpSpPr bwMode="auto">
            <a:xfrm>
              <a:off x="1191987" y="5046619"/>
              <a:ext cx="518875" cy="668381"/>
              <a:chOff x="300446" y="5381898"/>
              <a:chExt cx="770709" cy="992777"/>
            </a:xfrm>
          </p:grpSpPr>
          <p:sp>
            <p:nvSpPr>
              <p:cNvPr id="24" name="Rectangle 23"/>
              <p:cNvSpPr/>
              <p:nvPr/>
            </p:nvSpPr>
            <p:spPr bwMode="auto">
              <a:xfrm>
                <a:off x="300988" y="6008427"/>
                <a:ext cx="770828" cy="36540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25" name="Oval 24"/>
              <p:cNvSpPr/>
              <p:nvPr/>
            </p:nvSpPr>
            <p:spPr bwMode="auto">
              <a:xfrm>
                <a:off x="489570" y="5381350"/>
                <a:ext cx="405451" cy="405478"/>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26" name="Straight Arrow Connector 25"/>
              <p:cNvCxnSpPr>
                <a:stCxn id="25" idx="4"/>
                <a:endCxn id="24" idx="0"/>
              </p:cNvCxnSpPr>
              <p:nvPr/>
            </p:nvCxnSpPr>
            <p:spPr bwMode="auto">
              <a:xfrm rot="5400000">
                <a:off x="579139" y="5895271"/>
                <a:ext cx="221599" cy="4715"/>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3116" name="Group 18"/>
            <p:cNvGrpSpPr>
              <a:grpSpLocks/>
            </p:cNvGrpSpPr>
            <p:nvPr/>
          </p:nvGrpSpPr>
          <p:grpSpPr bwMode="auto">
            <a:xfrm>
              <a:off x="765267" y="5237119"/>
              <a:ext cx="644434" cy="830118"/>
              <a:chOff x="300446" y="5381898"/>
              <a:chExt cx="770709" cy="992777"/>
            </a:xfrm>
          </p:grpSpPr>
          <p:sp>
            <p:nvSpPr>
              <p:cNvPr id="20" name="Rectangle 19"/>
              <p:cNvSpPr/>
              <p:nvPr/>
            </p:nvSpPr>
            <p:spPr bwMode="auto">
              <a:xfrm>
                <a:off x="300656" y="6007783"/>
                <a:ext cx="770585" cy="366337"/>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21" name="Oval 20"/>
              <p:cNvSpPr/>
              <p:nvPr/>
            </p:nvSpPr>
            <p:spPr bwMode="auto">
              <a:xfrm>
                <a:off x="488558" y="5381403"/>
                <a:ext cx="406170" cy="404299"/>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22" name="Straight Arrow Connector 21"/>
              <p:cNvCxnSpPr>
                <a:stCxn id="21" idx="4"/>
                <a:endCxn id="20" idx="0"/>
              </p:cNvCxnSpPr>
              <p:nvPr/>
            </p:nvCxnSpPr>
            <p:spPr bwMode="auto">
              <a:xfrm rot="5400000">
                <a:off x="577756" y="5893896"/>
                <a:ext cx="222081" cy="5693"/>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3117" name="Group 17"/>
            <p:cNvGrpSpPr>
              <a:grpSpLocks/>
            </p:cNvGrpSpPr>
            <p:nvPr/>
          </p:nvGrpSpPr>
          <p:grpSpPr bwMode="auto">
            <a:xfrm>
              <a:off x="300446" y="5381898"/>
              <a:ext cx="770709" cy="992777"/>
              <a:chOff x="300446" y="5381898"/>
              <a:chExt cx="770709" cy="992777"/>
            </a:xfrm>
          </p:grpSpPr>
          <p:sp>
            <p:nvSpPr>
              <p:cNvPr id="10" name="Rectangle 9"/>
              <p:cNvSpPr/>
              <p:nvPr/>
            </p:nvSpPr>
            <p:spPr bwMode="auto">
              <a:xfrm>
                <a:off x="300446" y="6008049"/>
                <a:ext cx="771292" cy="366626"/>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14" name="Oval 13"/>
              <p:cNvSpPr/>
              <p:nvPr/>
            </p:nvSpPr>
            <p:spPr bwMode="auto">
              <a:xfrm>
                <a:off x="489301" y="5381133"/>
                <a:ext cx="404691" cy="404718"/>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16" name="Straight Arrow Connector 15"/>
              <p:cNvCxnSpPr>
                <a:stCxn id="14" idx="4"/>
                <a:endCxn id="10" idx="0"/>
              </p:cNvCxnSpPr>
              <p:nvPr/>
            </p:nvCxnSpPr>
            <p:spPr bwMode="auto">
              <a:xfrm rot="5400000">
                <a:off x="577374" y="5894569"/>
                <a:ext cx="222198" cy="4762"/>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grpSp>
        <p:nvGrpSpPr>
          <p:cNvPr id="3082" name="Group 43"/>
          <p:cNvGrpSpPr>
            <a:grpSpLocks/>
          </p:cNvGrpSpPr>
          <p:nvPr/>
        </p:nvGrpSpPr>
        <p:grpSpPr bwMode="auto">
          <a:xfrm flipH="1">
            <a:off x="6191250" y="4792133"/>
            <a:ext cx="2625725" cy="1549400"/>
            <a:chOff x="300446" y="4825639"/>
            <a:chExt cx="2497971" cy="1549036"/>
          </a:xfrm>
        </p:grpSpPr>
        <p:grpSp>
          <p:nvGrpSpPr>
            <p:cNvPr id="3083" name="Group 44"/>
            <p:cNvGrpSpPr>
              <a:grpSpLocks/>
            </p:cNvGrpSpPr>
            <p:nvPr/>
          </p:nvGrpSpPr>
          <p:grpSpPr bwMode="auto">
            <a:xfrm>
              <a:off x="2510248" y="4825634"/>
              <a:ext cx="288169" cy="371200"/>
              <a:chOff x="300446" y="5381898"/>
              <a:chExt cx="770709" cy="992777"/>
            </a:xfrm>
          </p:grpSpPr>
          <p:sp>
            <p:nvSpPr>
              <p:cNvPr id="70" name="Rectangle 69"/>
              <p:cNvSpPr/>
              <p:nvPr/>
            </p:nvSpPr>
            <p:spPr bwMode="auto">
              <a:xfrm>
                <a:off x="299667" y="6010140"/>
                <a:ext cx="771488" cy="365052"/>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71" name="Oval 70"/>
              <p:cNvSpPr/>
              <p:nvPr/>
            </p:nvSpPr>
            <p:spPr bwMode="auto">
              <a:xfrm>
                <a:off x="489511" y="5381911"/>
                <a:ext cx="403920" cy="403256"/>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72" name="Straight Arrow Connector 71"/>
              <p:cNvCxnSpPr>
                <a:stCxn id="71" idx="4"/>
                <a:endCxn id="70" idx="0"/>
              </p:cNvCxnSpPr>
              <p:nvPr/>
            </p:nvCxnSpPr>
            <p:spPr bwMode="auto">
              <a:xfrm rot="5400000">
                <a:off x="576966" y="5895635"/>
                <a:ext cx="224972" cy="4040"/>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3084" name="Group 45"/>
            <p:cNvGrpSpPr>
              <a:grpSpLocks/>
            </p:cNvGrpSpPr>
            <p:nvPr/>
          </p:nvGrpSpPr>
          <p:grpSpPr bwMode="auto">
            <a:xfrm>
              <a:off x="2220688" y="4848494"/>
              <a:ext cx="353240" cy="455020"/>
              <a:chOff x="300446" y="5381898"/>
              <a:chExt cx="770709" cy="992777"/>
            </a:xfrm>
          </p:grpSpPr>
          <p:sp>
            <p:nvSpPr>
              <p:cNvPr id="67" name="Rectangle 66"/>
              <p:cNvSpPr/>
              <p:nvPr/>
            </p:nvSpPr>
            <p:spPr bwMode="auto">
              <a:xfrm>
                <a:off x="298916" y="6007289"/>
                <a:ext cx="771060" cy="36706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68" name="Oval 67"/>
              <p:cNvSpPr/>
              <p:nvPr/>
            </p:nvSpPr>
            <p:spPr bwMode="auto">
              <a:xfrm>
                <a:off x="486740" y="5380513"/>
                <a:ext cx="405300" cy="405154"/>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69" name="Straight Arrow Connector 68"/>
              <p:cNvCxnSpPr>
                <a:stCxn id="68" idx="4"/>
                <a:endCxn id="67" idx="0"/>
              </p:cNvCxnSpPr>
              <p:nvPr/>
            </p:nvCxnSpPr>
            <p:spPr bwMode="auto">
              <a:xfrm rot="5400000">
                <a:off x="576930" y="5893181"/>
                <a:ext cx="221622" cy="6590"/>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3085" name="Group 46"/>
            <p:cNvGrpSpPr>
              <a:grpSpLocks/>
            </p:cNvGrpSpPr>
            <p:nvPr/>
          </p:nvGrpSpPr>
          <p:grpSpPr bwMode="auto">
            <a:xfrm>
              <a:off x="1931128" y="4917074"/>
              <a:ext cx="400564" cy="515980"/>
              <a:chOff x="300446" y="5381898"/>
              <a:chExt cx="770709" cy="992777"/>
            </a:xfrm>
          </p:grpSpPr>
          <p:sp>
            <p:nvSpPr>
              <p:cNvPr id="64" name="Rectangle 63"/>
              <p:cNvSpPr/>
              <p:nvPr/>
            </p:nvSpPr>
            <p:spPr bwMode="auto">
              <a:xfrm>
                <a:off x="301215" y="6009104"/>
                <a:ext cx="770045" cy="366448"/>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65" name="Oval 64"/>
              <p:cNvSpPr/>
              <p:nvPr/>
            </p:nvSpPr>
            <p:spPr bwMode="auto">
              <a:xfrm>
                <a:off x="490093" y="5383089"/>
                <a:ext cx="403912" cy="406147"/>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66" name="Straight Arrow Connector 65"/>
              <p:cNvCxnSpPr>
                <a:stCxn id="65" idx="4"/>
                <a:endCxn id="64" idx="0"/>
              </p:cNvCxnSpPr>
              <p:nvPr/>
            </p:nvCxnSpPr>
            <p:spPr bwMode="auto">
              <a:xfrm rot="5400000">
                <a:off x="579209" y="5897717"/>
                <a:ext cx="219869" cy="2907"/>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3086" name="Group 47"/>
            <p:cNvGrpSpPr>
              <a:grpSpLocks/>
            </p:cNvGrpSpPr>
            <p:nvPr/>
          </p:nvGrpSpPr>
          <p:grpSpPr bwMode="auto">
            <a:xfrm>
              <a:off x="1557747" y="4970414"/>
              <a:ext cx="465635" cy="599800"/>
              <a:chOff x="300446" y="5381898"/>
              <a:chExt cx="770709" cy="992777"/>
            </a:xfrm>
          </p:grpSpPr>
          <p:sp>
            <p:nvSpPr>
              <p:cNvPr id="61" name="Rectangle 60"/>
              <p:cNvSpPr/>
              <p:nvPr/>
            </p:nvSpPr>
            <p:spPr bwMode="auto">
              <a:xfrm>
                <a:off x="301681" y="6009173"/>
                <a:ext cx="769923" cy="36515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62" name="Oval 61"/>
              <p:cNvSpPr/>
              <p:nvPr/>
            </p:nvSpPr>
            <p:spPr bwMode="auto">
              <a:xfrm>
                <a:off x="489163" y="5381325"/>
                <a:ext cx="404960" cy="404555"/>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63" name="Straight Arrow Connector 62"/>
              <p:cNvCxnSpPr>
                <a:stCxn id="62" idx="4"/>
                <a:endCxn id="61" idx="0"/>
              </p:cNvCxnSpPr>
              <p:nvPr/>
            </p:nvCxnSpPr>
            <p:spPr bwMode="auto">
              <a:xfrm rot="5400000">
                <a:off x="577496" y="5895027"/>
                <a:ext cx="223293" cy="5000"/>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3087" name="Group 48"/>
            <p:cNvGrpSpPr>
              <a:grpSpLocks/>
            </p:cNvGrpSpPr>
            <p:nvPr/>
          </p:nvGrpSpPr>
          <p:grpSpPr bwMode="auto">
            <a:xfrm>
              <a:off x="1191987" y="5046625"/>
              <a:ext cx="518875" cy="668382"/>
              <a:chOff x="300446" y="5381898"/>
              <a:chExt cx="770709" cy="992777"/>
            </a:xfrm>
          </p:grpSpPr>
          <p:sp>
            <p:nvSpPr>
              <p:cNvPr id="58" name="Rectangle 57"/>
              <p:cNvSpPr/>
              <p:nvPr/>
            </p:nvSpPr>
            <p:spPr bwMode="auto">
              <a:xfrm>
                <a:off x="299723" y="6008417"/>
                <a:ext cx="771681" cy="36540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59" name="Oval 58"/>
              <p:cNvSpPr/>
              <p:nvPr/>
            </p:nvSpPr>
            <p:spPr bwMode="auto">
              <a:xfrm>
                <a:off x="488156" y="5381341"/>
                <a:ext cx="406029" cy="405478"/>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60" name="Straight Arrow Connector 59"/>
              <p:cNvCxnSpPr>
                <a:stCxn id="59" idx="4"/>
                <a:endCxn id="58" idx="0"/>
              </p:cNvCxnSpPr>
              <p:nvPr/>
            </p:nvCxnSpPr>
            <p:spPr bwMode="auto">
              <a:xfrm rot="5400000">
                <a:off x="577007" y="5895375"/>
                <a:ext cx="221598" cy="4487"/>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3088" name="Group 49"/>
            <p:cNvGrpSpPr>
              <a:grpSpLocks/>
            </p:cNvGrpSpPr>
            <p:nvPr/>
          </p:nvGrpSpPr>
          <p:grpSpPr bwMode="auto">
            <a:xfrm>
              <a:off x="765267" y="5237119"/>
              <a:ext cx="644434" cy="830118"/>
              <a:chOff x="300446" y="5381898"/>
              <a:chExt cx="770709" cy="992777"/>
            </a:xfrm>
          </p:grpSpPr>
          <p:sp>
            <p:nvSpPr>
              <p:cNvPr id="55" name="Rectangle 54"/>
              <p:cNvSpPr/>
              <p:nvPr/>
            </p:nvSpPr>
            <p:spPr bwMode="auto">
              <a:xfrm>
                <a:off x="300851" y="6007783"/>
                <a:ext cx="769438" cy="366337"/>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56" name="Oval 55"/>
              <p:cNvSpPr/>
              <p:nvPr/>
            </p:nvSpPr>
            <p:spPr bwMode="auto">
              <a:xfrm>
                <a:off x="488695" y="5381403"/>
                <a:ext cx="404587" cy="404299"/>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57" name="Straight Arrow Connector 56"/>
              <p:cNvCxnSpPr>
                <a:stCxn id="56" idx="4"/>
                <a:endCxn id="55" idx="0"/>
              </p:cNvCxnSpPr>
              <p:nvPr/>
            </p:nvCxnSpPr>
            <p:spPr bwMode="auto">
              <a:xfrm rot="5400000">
                <a:off x="577238" y="5894032"/>
                <a:ext cx="222081" cy="5419"/>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3089" name="Group 50"/>
            <p:cNvGrpSpPr>
              <a:grpSpLocks/>
            </p:cNvGrpSpPr>
            <p:nvPr/>
          </p:nvGrpSpPr>
          <p:grpSpPr bwMode="auto">
            <a:xfrm>
              <a:off x="300446" y="5381898"/>
              <a:ext cx="770709" cy="992777"/>
              <a:chOff x="300446" y="5381898"/>
              <a:chExt cx="770709" cy="992777"/>
            </a:xfrm>
          </p:grpSpPr>
          <p:sp>
            <p:nvSpPr>
              <p:cNvPr id="52" name="Rectangle 51"/>
              <p:cNvSpPr/>
              <p:nvPr/>
            </p:nvSpPr>
            <p:spPr bwMode="auto">
              <a:xfrm>
                <a:off x="300446" y="6008049"/>
                <a:ext cx="770233" cy="366626"/>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53" name="Oval 52"/>
              <p:cNvSpPr/>
              <p:nvPr/>
            </p:nvSpPr>
            <p:spPr bwMode="auto">
              <a:xfrm>
                <a:off x="489228" y="5381133"/>
                <a:ext cx="404750" cy="404718"/>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54" name="Straight Arrow Connector 53"/>
              <p:cNvCxnSpPr>
                <a:stCxn id="53" idx="4"/>
                <a:endCxn id="52" idx="0"/>
              </p:cNvCxnSpPr>
              <p:nvPr/>
            </p:nvCxnSpPr>
            <p:spPr bwMode="auto">
              <a:xfrm rot="5400000">
                <a:off x="577484" y="5893930"/>
                <a:ext cx="222198" cy="6041"/>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sp>
        <p:nvSpPr>
          <p:cNvPr id="3074" name="Rectangle 8"/>
          <p:cNvSpPr>
            <a:spLocks noChangeArrowheads="1"/>
          </p:cNvSpPr>
          <p:nvPr/>
        </p:nvSpPr>
        <p:spPr bwMode="auto">
          <a:xfrm>
            <a:off x="1558925" y="1963190"/>
            <a:ext cx="6775450" cy="1814513"/>
          </a:xfrm>
          <a:prstGeom prst="rect">
            <a:avLst/>
          </a:prstGeom>
          <a:blipFill dpi="0" rotWithShape="1">
            <a:blip r:embed="rId3" cstate="print">
              <a:alphaModFix amt="28000"/>
            </a:blip>
            <a:srcRect/>
            <a:tile tx="0" ty="0" sx="100000" sy="100000" flip="none" algn="tl"/>
          </a:blip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5" name="Subtitle 4"/>
          <p:cNvSpPr>
            <a:spLocks noGrp="1"/>
          </p:cNvSpPr>
          <p:nvPr>
            <p:ph type="subTitle" sz="quarter" idx="4294967295"/>
          </p:nvPr>
        </p:nvSpPr>
        <p:spPr>
          <a:xfrm>
            <a:off x="107953" y="3140248"/>
            <a:ext cx="8619082" cy="1752600"/>
          </a:xfrm>
        </p:spPr>
        <p:txBody>
          <a:bodyPr>
            <a:normAutofit/>
          </a:bodyPr>
          <a:lstStyle/>
          <a:p>
            <a:pPr algn="ctr" eaLnBrk="1" hangingPunct="1">
              <a:buFont typeface="Wingdings" pitchFamily="2" charset="2"/>
              <a:buNone/>
              <a:defRPr/>
            </a:pPr>
            <a:r>
              <a:rPr lang="en-ZA" sz="3600" b="1" dirty="0" smtClean="0">
                <a:solidFill>
                  <a:srgbClr val="FF6600"/>
                </a:solidFill>
              </a:rPr>
              <a:t>Lecture </a:t>
            </a:r>
            <a:r>
              <a:rPr lang="en-ZA" sz="3600" b="1" dirty="0" smtClean="0">
                <a:solidFill>
                  <a:srgbClr val="FF6600"/>
                </a:solidFill>
              </a:rPr>
              <a:t>26:</a:t>
            </a:r>
            <a:endParaRPr lang="en-ZA" sz="3600" b="1" dirty="0" smtClean="0">
              <a:solidFill>
                <a:srgbClr val="FF6600"/>
              </a:solidFill>
            </a:endParaRPr>
          </a:p>
          <a:p>
            <a:pPr algn="ctr" eaLnBrk="1" hangingPunct="1">
              <a:buFont typeface="Wingdings" pitchFamily="2" charset="2"/>
              <a:buNone/>
              <a:defRPr/>
            </a:pPr>
            <a:r>
              <a:rPr lang="en-ZA" dirty="0" smtClean="0">
                <a:solidFill>
                  <a:srgbClr val="FF6600"/>
                </a:solidFill>
              </a:rPr>
              <a:t>Design of Parallel Programs /</a:t>
            </a:r>
            <a:br>
              <a:rPr lang="en-ZA" dirty="0" smtClean="0">
                <a:solidFill>
                  <a:srgbClr val="FF6600"/>
                </a:solidFill>
              </a:rPr>
            </a:br>
            <a:r>
              <a:rPr lang="en-ZA" dirty="0" smtClean="0">
                <a:solidFill>
                  <a:srgbClr val="FF6600"/>
                </a:solidFill>
              </a:rPr>
              <a:t>Heterogeneous Computing Solutions</a:t>
            </a:r>
          </a:p>
        </p:txBody>
      </p:sp>
      <p:sp>
        <p:nvSpPr>
          <p:cNvPr id="3076" name="Rectangle 9"/>
          <p:cNvSpPr>
            <a:spLocks noChangeArrowheads="1"/>
          </p:cNvSpPr>
          <p:nvPr/>
        </p:nvSpPr>
        <p:spPr bwMode="auto">
          <a:xfrm>
            <a:off x="1873250" y="4970653"/>
            <a:ext cx="583247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ZA" sz="2400" dirty="0" smtClean="0"/>
              <a:t>Presented by:</a:t>
            </a:r>
            <a:endParaRPr lang="en-ZA" sz="2400" dirty="0"/>
          </a:p>
          <a:p>
            <a:pPr algn="ctr"/>
            <a:r>
              <a:rPr lang="en-ZA" sz="2400" dirty="0" smtClean="0"/>
              <a:t>Simon Winberg</a:t>
            </a:r>
            <a:endParaRPr lang="en-US" sz="2400" dirty="0"/>
          </a:p>
        </p:txBody>
      </p:sp>
      <p:pic>
        <p:nvPicPr>
          <p:cNvPr id="3077" name="Picture 9" descr="EEE4084F_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898" y="286104"/>
            <a:ext cx="1439862"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554529" y="2113085"/>
            <a:ext cx="6766596" cy="1015663"/>
          </a:xfrm>
          <a:prstGeom prst="rect">
            <a:avLst/>
          </a:prstGeom>
          <a:noFill/>
        </p:spPr>
        <p:txBody>
          <a:bodyPr wrap="none">
            <a:spAutoFit/>
          </a:bodyPr>
          <a:lstStyle/>
          <a:p>
            <a:pPr algn="ctr">
              <a:defRPr/>
            </a:pPr>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Digital Systems</a:t>
            </a:r>
          </a:p>
        </p:txBody>
      </p:sp>
      <p:sp>
        <p:nvSpPr>
          <p:cNvPr id="11" name="Rectangle 10"/>
          <p:cNvSpPr/>
          <p:nvPr/>
        </p:nvSpPr>
        <p:spPr>
          <a:xfrm>
            <a:off x="2617519" y="361295"/>
            <a:ext cx="4418197" cy="1015663"/>
          </a:xfrm>
          <a:prstGeom prst="rect">
            <a:avLst/>
          </a:prstGeom>
          <a:noFill/>
        </p:spPr>
        <p:txBody>
          <a:bodyPr wrap="none">
            <a:spAutoFit/>
          </a:bodyPr>
          <a:lstStyle/>
          <a:p>
            <a:pPr algn="ctr">
              <a:defRPr/>
            </a:pPr>
            <a:r>
              <a:rPr lang="en-US" sz="6000" b="1" dirty="0">
                <a:ln w="17780" cmpd="sng">
                  <a:solidFill>
                    <a:schemeClr val="bg1">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EEE4084F</a:t>
            </a:r>
          </a:p>
        </p:txBody>
      </p:sp>
      <p:pic>
        <p:nvPicPr>
          <p:cNvPr id="1026" name="Picture 2" descr="C:\Users\swinberg\Documents\ACTIVE\EEE4084F\Common\Images\uctlogo_sm.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8578" y="218547"/>
            <a:ext cx="1514475" cy="1545383"/>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p:cNvSpPr/>
          <p:nvPr/>
        </p:nvSpPr>
        <p:spPr>
          <a:xfrm rot="19248878">
            <a:off x="647892" y="4233685"/>
            <a:ext cx="1180644" cy="369332"/>
          </a:xfrm>
          <a:prstGeom prst="rect">
            <a:avLst/>
          </a:prstGeom>
        </p:spPr>
        <p:txBody>
          <a:bodyPr wrap="none">
            <a:spAutoFit/>
          </a:bodyPr>
          <a:lstStyle/>
          <a:p>
            <a:r>
              <a:rPr lang="en-ZA" b="1" dirty="0" smtClean="0">
                <a:solidFill>
                  <a:schemeClr val="accent3">
                    <a:lumMod val="75000"/>
                  </a:schemeClr>
                </a:solidFill>
              </a:rPr>
              <a:t>PART 2/4</a:t>
            </a:r>
            <a:endParaRPr lang="en-GB" b="1"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5175" cy="1431925"/>
          </a:xfrm>
        </p:spPr>
        <p:txBody>
          <a:bodyPr/>
          <a:lstStyle/>
          <a:p>
            <a:pPr>
              <a:defRPr/>
            </a:pPr>
            <a:r>
              <a:rPr lang="en-ZA" dirty="0" smtClean="0"/>
              <a:t>Latency vs. Bandwidth</a:t>
            </a:r>
            <a:endParaRPr lang="en-US" dirty="0"/>
          </a:p>
        </p:txBody>
      </p:sp>
      <p:sp>
        <p:nvSpPr>
          <p:cNvPr id="3" name="Content Placeholder 2"/>
          <p:cNvSpPr>
            <a:spLocks noGrp="1"/>
          </p:cNvSpPr>
          <p:nvPr>
            <p:ph idx="1"/>
          </p:nvPr>
        </p:nvSpPr>
        <p:spPr>
          <a:xfrm>
            <a:off x="684213" y="1578525"/>
            <a:ext cx="8007350" cy="5102225"/>
          </a:xfrm>
        </p:spPr>
        <p:txBody>
          <a:bodyPr/>
          <a:lstStyle/>
          <a:p>
            <a:pPr>
              <a:defRPr/>
            </a:pPr>
            <a:r>
              <a:rPr lang="en-US" sz="2800" dirty="0" smtClean="0"/>
              <a:t>Many small messages can result in latency dominating communication overheads.</a:t>
            </a:r>
          </a:p>
          <a:p>
            <a:pPr>
              <a:defRPr/>
            </a:pPr>
            <a:r>
              <a:rPr lang="en-US" sz="2800" dirty="0" smtClean="0"/>
              <a:t>If many small messages are needed:</a:t>
            </a:r>
          </a:p>
          <a:p>
            <a:pPr lvl="1">
              <a:defRPr/>
            </a:pPr>
            <a:r>
              <a:rPr lang="en-US" sz="2400" dirty="0" smtClean="0"/>
              <a:t>It can be more efficient to package small messages into a larger ones, to increasing the </a:t>
            </a:r>
            <a:r>
              <a:rPr lang="en-US" sz="2400" dirty="0" smtClean="0">
                <a:solidFill>
                  <a:schemeClr val="tx2">
                    <a:lumMod val="75000"/>
                  </a:schemeClr>
                </a:solidFill>
              </a:rPr>
              <a:t>effective bandwidth</a:t>
            </a:r>
            <a:r>
              <a:rPr lang="en-US" sz="2400" dirty="0" smtClean="0"/>
              <a:t> of communications.</a:t>
            </a:r>
            <a:endParaRPr lang="en-US" sz="2400" dirty="0"/>
          </a:p>
        </p:txBody>
      </p:sp>
    </p:spTree>
    <p:extLst>
      <p:ext uri="{BB962C8B-B14F-4D97-AF65-F5344CB8AC3E}">
        <p14:creationId xmlns:p14="http://schemas.microsoft.com/office/powerpoint/2010/main" val="909966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swinberg\Documents\ACTIVE\EEE4084F\2015\LECTURES\Lecture08\Images\Trådtelef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405034" y="4423967"/>
            <a:ext cx="3092873" cy="2108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52202" y="362763"/>
            <a:ext cx="7698306" cy="692210"/>
          </a:xfrm>
        </p:spPr>
        <p:txBody>
          <a:bodyPr>
            <a:normAutofit fontScale="90000"/>
          </a:bodyPr>
          <a:lstStyle/>
          <a:p>
            <a:r>
              <a:rPr lang="en-ZA" dirty="0" smtClean="0"/>
              <a:t>Baud rate vs. Bandwidth</a:t>
            </a:r>
            <a:endParaRPr lang="en-ZA" dirty="0"/>
          </a:p>
        </p:txBody>
      </p:sp>
      <p:sp>
        <p:nvSpPr>
          <p:cNvPr id="3" name="Content Placeholder 2"/>
          <p:cNvSpPr>
            <a:spLocks noGrp="1"/>
          </p:cNvSpPr>
          <p:nvPr>
            <p:ph idx="1"/>
          </p:nvPr>
        </p:nvSpPr>
        <p:spPr>
          <a:xfrm>
            <a:off x="413586" y="1117055"/>
            <a:ext cx="7697635" cy="4519977"/>
          </a:xfrm>
        </p:spPr>
        <p:txBody>
          <a:bodyPr>
            <a:normAutofit/>
          </a:bodyPr>
          <a:lstStyle/>
          <a:p>
            <a:r>
              <a:rPr lang="en-ZA" dirty="0" smtClean="0"/>
              <a:t>Avoid misuse of using these terms interchangeably</a:t>
            </a:r>
          </a:p>
          <a:p>
            <a:pPr lvl="1"/>
            <a:r>
              <a:rPr lang="en-ZA" dirty="0" smtClean="0"/>
              <a:t>The general public seem to think these refer to the same thing, and in some cases, from a user perspective, this may be OK.</a:t>
            </a:r>
          </a:p>
        </p:txBody>
      </p:sp>
      <p:sp>
        <p:nvSpPr>
          <p:cNvPr id="4" name="Oval Callout 3"/>
          <p:cNvSpPr/>
          <p:nvPr/>
        </p:nvSpPr>
        <p:spPr>
          <a:xfrm>
            <a:off x="4080436" y="4138302"/>
            <a:ext cx="1801265" cy="1151466"/>
          </a:xfrm>
          <a:prstGeom prst="wedgeEllipseCallout">
            <a:avLst>
              <a:gd name="adj1" fmla="val 58369"/>
              <a:gd name="adj2" fmla="val 1063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p:nvPr/>
        </p:nvSpPr>
        <p:spPr>
          <a:xfrm>
            <a:off x="4143423" y="4356655"/>
            <a:ext cx="1884504" cy="738664"/>
          </a:xfrm>
          <a:prstGeom prst="rect">
            <a:avLst/>
          </a:prstGeom>
        </p:spPr>
        <p:txBody>
          <a:bodyPr wrap="square">
            <a:spAutoFit/>
          </a:bodyPr>
          <a:lstStyle/>
          <a:p>
            <a:r>
              <a:rPr lang="en-ZA" sz="1400" dirty="0" smtClean="0"/>
              <a:t>I say, Beatrice, how is the baud rate on your end?</a:t>
            </a:r>
            <a:endParaRPr lang="en-ZA" sz="1400" dirty="0"/>
          </a:p>
        </p:txBody>
      </p:sp>
      <p:sp>
        <p:nvSpPr>
          <p:cNvPr id="10" name="Rectangle 9"/>
          <p:cNvSpPr/>
          <p:nvPr/>
        </p:nvSpPr>
        <p:spPr>
          <a:xfrm>
            <a:off x="6432082" y="4498591"/>
            <a:ext cx="121828" cy="215444"/>
          </a:xfrm>
          <a:prstGeom prst="rect">
            <a:avLst/>
          </a:prstGeom>
          <a:solidFill>
            <a:schemeClr val="bg1"/>
          </a:solidFill>
        </p:spPr>
        <p:txBody>
          <a:bodyPr wrap="none" lIns="0" tIns="0" rIns="0" bIns="0">
            <a:spAutoFit/>
          </a:bodyPr>
          <a:lstStyle/>
          <a:p>
            <a:r>
              <a:rPr lang="en-ZA" sz="1400" dirty="0" smtClean="0">
                <a:latin typeface="Constantia" panose="02030602050306030303" pitchFamily="18" charset="0"/>
              </a:rPr>
              <a:t>A</a:t>
            </a:r>
            <a:endParaRPr lang="en-ZA" sz="1400" dirty="0">
              <a:latin typeface="Constantia" panose="02030602050306030303" pitchFamily="18" charset="0"/>
            </a:endParaRPr>
          </a:p>
        </p:txBody>
      </p:sp>
      <p:sp>
        <p:nvSpPr>
          <p:cNvPr id="11" name="Rectangle 10"/>
          <p:cNvSpPr/>
          <p:nvPr/>
        </p:nvSpPr>
        <p:spPr>
          <a:xfrm>
            <a:off x="7776084" y="4490649"/>
            <a:ext cx="112689" cy="215444"/>
          </a:xfrm>
          <a:prstGeom prst="rect">
            <a:avLst/>
          </a:prstGeom>
          <a:solidFill>
            <a:schemeClr val="bg1"/>
          </a:solidFill>
        </p:spPr>
        <p:txBody>
          <a:bodyPr wrap="square" lIns="0" tIns="0" rIns="0" bIns="0">
            <a:spAutoFit/>
          </a:bodyPr>
          <a:lstStyle/>
          <a:p>
            <a:r>
              <a:rPr lang="en-ZA" sz="1400" dirty="0" smtClean="0">
                <a:latin typeface="Constantia" panose="02030602050306030303" pitchFamily="18" charset="0"/>
              </a:rPr>
              <a:t>B</a:t>
            </a:r>
            <a:endParaRPr lang="en-ZA" sz="1400" dirty="0">
              <a:latin typeface="Constantia" panose="02030602050306030303" pitchFamily="18" charset="0"/>
            </a:endParaRPr>
          </a:p>
        </p:txBody>
      </p:sp>
      <p:sp>
        <p:nvSpPr>
          <p:cNvPr id="12" name="Oval Callout 11"/>
          <p:cNvSpPr/>
          <p:nvPr/>
        </p:nvSpPr>
        <p:spPr>
          <a:xfrm>
            <a:off x="6519726" y="3427572"/>
            <a:ext cx="2367900" cy="1020347"/>
          </a:xfrm>
          <a:prstGeom prst="wedgeEllipseCallout">
            <a:avLst>
              <a:gd name="adj1" fmla="val 10920"/>
              <a:gd name="adj2" fmla="val 62764"/>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p:cNvSpPr/>
          <p:nvPr/>
        </p:nvSpPr>
        <p:spPr>
          <a:xfrm>
            <a:off x="6640082" y="3503773"/>
            <a:ext cx="2273181" cy="861774"/>
          </a:xfrm>
          <a:prstGeom prst="rect">
            <a:avLst/>
          </a:prstGeom>
        </p:spPr>
        <p:txBody>
          <a:bodyPr wrap="square" lIns="0" tIns="0" rIns="0" bIns="0">
            <a:spAutoFit/>
          </a:bodyPr>
          <a:lstStyle/>
          <a:p>
            <a:r>
              <a:rPr lang="en-ZA" sz="1400" dirty="0" smtClean="0"/>
              <a:t>         My dear Alice, it</a:t>
            </a:r>
            <a:br>
              <a:rPr lang="en-ZA" sz="1400" dirty="0" smtClean="0"/>
            </a:br>
            <a:r>
              <a:rPr lang="en-ZA" sz="1400" dirty="0" smtClean="0"/>
              <a:t>is much the same as your end. Limited to about 200</a:t>
            </a:r>
            <a:br>
              <a:rPr lang="en-ZA" sz="1400" dirty="0" smtClean="0"/>
            </a:br>
            <a:r>
              <a:rPr lang="en-ZA" sz="1400" dirty="0" smtClean="0"/>
              <a:t>       twangs per second.</a:t>
            </a:r>
            <a:endParaRPr lang="en-ZA" sz="1400" dirty="0"/>
          </a:p>
        </p:txBody>
      </p:sp>
      <p:sp>
        <p:nvSpPr>
          <p:cNvPr id="6" name="Rectangle 5"/>
          <p:cNvSpPr/>
          <p:nvPr/>
        </p:nvSpPr>
        <p:spPr>
          <a:xfrm>
            <a:off x="272331" y="3632264"/>
            <a:ext cx="4676607" cy="3046988"/>
          </a:xfrm>
          <a:prstGeom prst="rect">
            <a:avLst/>
          </a:prstGeom>
        </p:spPr>
        <p:txBody>
          <a:bodyPr wrap="square">
            <a:spAutoFit/>
          </a:bodyPr>
          <a:lstStyle/>
          <a:p>
            <a:r>
              <a:rPr lang="en-ZA" sz="1600" b="1" dirty="0">
                <a:solidFill>
                  <a:srgbClr val="C00000"/>
                </a:solidFill>
              </a:rPr>
              <a:t>Nevertheless an </a:t>
            </a:r>
            <a:r>
              <a:rPr lang="en-ZA" sz="1600" b="1" dirty="0" smtClean="0">
                <a:solidFill>
                  <a:srgbClr val="C00000"/>
                </a:solidFill>
              </a:rPr>
              <a:t>engineer should </a:t>
            </a:r>
            <a:r>
              <a:rPr lang="en-ZA" sz="1600" b="1" dirty="0">
                <a:solidFill>
                  <a:srgbClr val="C00000"/>
                </a:solidFill>
              </a:rPr>
              <a:t>know </a:t>
            </a:r>
            <a:r>
              <a:rPr lang="en-ZA" sz="1600" b="1" dirty="0" smtClean="0">
                <a:solidFill>
                  <a:srgbClr val="C00000"/>
                </a:solidFill>
              </a:rPr>
              <a:t>that:</a:t>
            </a:r>
            <a:r>
              <a:rPr lang="en-ZA" sz="1600" dirty="0" smtClean="0"/>
              <a:t> baud specifies </a:t>
            </a:r>
            <a:r>
              <a:rPr lang="en-ZA" sz="1600" dirty="0"/>
              <a:t>the </a:t>
            </a:r>
            <a:r>
              <a:rPr lang="en-ZA" sz="1600" dirty="0" smtClean="0"/>
              <a:t>symbol rate (or </a:t>
            </a:r>
            <a:r>
              <a:rPr lang="en-ZA" sz="1600" dirty="0"/>
              <a:t>signal </a:t>
            </a:r>
            <a:r>
              <a:rPr lang="en-ZA" sz="1600" dirty="0" smtClean="0"/>
              <a:t>changes) </a:t>
            </a:r>
            <a:r>
              <a:rPr lang="en-ZA" sz="1600" dirty="0"/>
              <a:t>per </a:t>
            </a:r>
            <a:r>
              <a:rPr lang="en-ZA" sz="1600" dirty="0" smtClean="0"/>
              <a:t>unit of time, and this could</a:t>
            </a:r>
            <a:br>
              <a:rPr lang="en-ZA" sz="1600" dirty="0" smtClean="0"/>
            </a:br>
            <a:r>
              <a:rPr lang="en-ZA" sz="1600" dirty="0" smtClean="0"/>
              <a:t>be an entirely analogue measure. </a:t>
            </a:r>
          </a:p>
          <a:p>
            <a:r>
              <a:rPr lang="en-ZA" sz="1400" dirty="0" smtClean="0"/>
              <a:t/>
            </a:r>
            <a:br>
              <a:rPr lang="en-ZA" sz="1400" dirty="0" smtClean="0"/>
            </a:br>
            <a:r>
              <a:rPr lang="en-ZA" sz="1600" dirty="0" smtClean="0"/>
              <a:t>Bandwidth is different depending</a:t>
            </a:r>
            <a:r>
              <a:rPr lang="en-ZA" sz="1400" dirty="0" smtClean="0"/>
              <a:t> whether</a:t>
            </a:r>
            <a:br>
              <a:rPr lang="en-ZA" sz="1400" dirty="0" smtClean="0"/>
            </a:br>
            <a:r>
              <a:rPr lang="en-ZA" sz="1400" dirty="0" smtClean="0"/>
              <a:t>you are considering computer networks/telecoms</a:t>
            </a:r>
            <a:br>
              <a:rPr lang="en-ZA" sz="1400" dirty="0" smtClean="0"/>
            </a:br>
            <a:r>
              <a:rPr lang="en-ZA" sz="1400" dirty="0" smtClean="0"/>
              <a:t>or signals more generally (e.g. in a RF system). For</a:t>
            </a:r>
            <a:br>
              <a:rPr lang="en-ZA" sz="1400" dirty="0" smtClean="0"/>
            </a:br>
            <a:r>
              <a:rPr lang="en-ZA" sz="1400" dirty="0" smtClean="0"/>
              <a:t>computing Bandwidth is a measure of data rate in bits per second. But more generally in the electrical engineering Bandwidth refers </a:t>
            </a:r>
            <a:r>
              <a:rPr lang="en-ZA" sz="1400" dirty="0"/>
              <a:t>to the </a:t>
            </a:r>
            <a:r>
              <a:rPr lang="en-ZA" sz="1400" dirty="0" smtClean="0"/>
              <a:t>frequency range within a particular band (typically a band that is used for transmitting some sort of signal).</a:t>
            </a:r>
            <a:endParaRPr lang="en-ZA" sz="1400" dirty="0"/>
          </a:p>
        </p:txBody>
      </p:sp>
    </p:spTree>
    <p:extLst>
      <p:ext uri="{BB962C8B-B14F-4D97-AF65-F5344CB8AC3E}">
        <p14:creationId xmlns:p14="http://schemas.microsoft.com/office/powerpoint/2010/main" val="215789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161375" y="3508286"/>
            <a:ext cx="1607604" cy="2524125"/>
            <a:chOff x="7161375" y="1036119"/>
            <a:chExt cx="1607604" cy="2524125"/>
          </a:xfrm>
        </p:grpSpPr>
        <p:pic>
          <p:nvPicPr>
            <p:cNvPr id="2052" name="Picture 4" descr="C:\Users\swinberg\Documents\ACTIVE\EEE4084F\2015\LECTURES\Lecture08\Images\foo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161375" y="1036119"/>
              <a:ext cx="1607604" cy="25241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778226" y="2979415"/>
              <a:ext cx="774571" cy="369332"/>
            </a:xfrm>
            <a:prstGeom prst="rect">
              <a:avLst/>
            </a:prstGeom>
          </p:spPr>
          <p:txBody>
            <a:bodyPr wrap="none">
              <a:spAutoFit/>
            </a:bodyPr>
            <a:lstStyle/>
            <a:p>
              <a:r>
                <a:rPr lang="en-ZA" dirty="0" err="1" smtClean="0"/>
                <a:t>MBps</a:t>
              </a:r>
              <a:endParaRPr lang="en-ZA" dirty="0"/>
            </a:p>
          </p:txBody>
        </p:sp>
      </p:grpSp>
      <p:sp>
        <p:nvSpPr>
          <p:cNvPr id="2" name="Title 1"/>
          <p:cNvSpPr>
            <a:spLocks noGrp="1"/>
          </p:cNvSpPr>
          <p:nvPr>
            <p:ph type="title"/>
          </p:nvPr>
        </p:nvSpPr>
        <p:spPr/>
        <p:txBody>
          <a:bodyPr>
            <a:normAutofit fontScale="90000"/>
          </a:bodyPr>
          <a:lstStyle/>
          <a:p>
            <a:r>
              <a:rPr lang="en-ZA" dirty="0" err="1"/>
              <a:t>Baudrate</a:t>
            </a:r>
            <a:r>
              <a:rPr lang="en-ZA" dirty="0"/>
              <a:t> </a:t>
            </a:r>
            <a:r>
              <a:rPr lang="en-ZA" dirty="0" smtClean="0"/>
              <a:t>– an issue of standards</a:t>
            </a:r>
            <a:br>
              <a:rPr lang="en-ZA" dirty="0" smtClean="0"/>
            </a:br>
            <a:r>
              <a:rPr lang="en-ZA" sz="2200" dirty="0" smtClean="0"/>
              <a:t>(from a computing/telecoms perspective)</a:t>
            </a:r>
            <a:endParaRPr lang="en-ZA" dirty="0"/>
          </a:p>
        </p:txBody>
      </p:sp>
      <p:sp>
        <p:nvSpPr>
          <p:cNvPr id="3" name="Content Placeholder 2"/>
          <p:cNvSpPr>
            <a:spLocks noGrp="1"/>
          </p:cNvSpPr>
          <p:nvPr>
            <p:ph idx="1"/>
          </p:nvPr>
        </p:nvSpPr>
        <p:spPr>
          <a:xfrm>
            <a:off x="281847" y="1297578"/>
            <a:ext cx="8043545" cy="4818020"/>
          </a:xfrm>
        </p:spPr>
        <p:txBody>
          <a:bodyPr>
            <a:noAutofit/>
          </a:bodyPr>
          <a:lstStyle/>
          <a:p>
            <a:r>
              <a:rPr lang="en-ZA" sz="1600" dirty="0" err="1" smtClean="0"/>
              <a:t>Baudrate</a:t>
            </a:r>
            <a:r>
              <a:rPr lang="en-ZA" sz="1600" dirty="0" smtClean="0"/>
              <a:t> is not always interpreted the same way for all applications when it comes to deciding the </a:t>
            </a:r>
            <a:r>
              <a:rPr lang="en-ZA" sz="1600" u="sng" dirty="0" smtClean="0"/>
              <a:t>amount of bytes that</a:t>
            </a:r>
            <a:r>
              <a:rPr lang="en-ZA" sz="1600" dirty="0" smtClean="0"/>
              <a:t> the link provides. This is due to other aspects of the protocol used, e.g. if each byte is surrounded by error detection bits.</a:t>
            </a:r>
          </a:p>
          <a:p>
            <a:r>
              <a:rPr lang="en-ZA" sz="1600" dirty="0" smtClean="0"/>
              <a:t>Remember a </a:t>
            </a:r>
            <a:r>
              <a:rPr lang="en-ZA" sz="1600" u="sng" dirty="0" smtClean="0"/>
              <a:t>byte</a:t>
            </a:r>
            <a:r>
              <a:rPr lang="en-ZA" sz="1600" dirty="0" smtClean="0"/>
              <a:t> is always understood as 8 bits – but the byte is just the ‘useful data’ that is being transferred.</a:t>
            </a:r>
          </a:p>
          <a:p>
            <a:r>
              <a:rPr lang="en-ZA" sz="1600" dirty="0" smtClean="0"/>
              <a:t>If the connection is specified as a speed </a:t>
            </a:r>
            <a:r>
              <a:rPr lang="en-ZA" sz="1600" dirty="0"/>
              <a:t>in </a:t>
            </a:r>
            <a:r>
              <a:rPr lang="en-ZA" sz="1600" u="sng" dirty="0"/>
              <a:t>bits per second</a:t>
            </a:r>
            <a:r>
              <a:rPr lang="en-ZA" sz="1600" dirty="0"/>
              <a:t>, </a:t>
            </a:r>
            <a:r>
              <a:rPr lang="en-ZA" sz="1600" dirty="0" smtClean="0"/>
              <a:t>then it is 8 </a:t>
            </a:r>
            <a:r>
              <a:rPr lang="en-ZA" sz="1600" dirty="0"/>
              <a:t>bits </a:t>
            </a:r>
            <a:r>
              <a:rPr lang="en-ZA" sz="1600" dirty="0" smtClean="0"/>
              <a:t>per </a:t>
            </a:r>
            <a:r>
              <a:rPr lang="en-ZA" sz="1600" dirty="0"/>
              <a:t>byte.  When you specify the speed in </a:t>
            </a:r>
            <a:r>
              <a:rPr lang="en-ZA" sz="1600" u="sng" dirty="0"/>
              <a:t>baud rate</a:t>
            </a:r>
            <a:r>
              <a:rPr lang="en-ZA" sz="1600" dirty="0"/>
              <a:t>, you're specifying </a:t>
            </a:r>
            <a:r>
              <a:rPr lang="en-ZA" sz="1600" u="sng" dirty="0"/>
              <a:t>symbol </a:t>
            </a:r>
            <a:r>
              <a:rPr lang="en-ZA" sz="1600" u="sng" dirty="0" smtClean="0"/>
              <a:t>rate</a:t>
            </a:r>
            <a:r>
              <a:rPr lang="en-ZA" sz="1600" dirty="0" smtClean="0"/>
              <a:t> (see previous slide) in which case </a:t>
            </a:r>
            <a:r>
              <a:rPr lang="en-ZA" sz="1600" dirty="0"/>
              <a:t>you </a:t>
            </a:r>
            <a:r>
              <a:rPr lang="en-ZA" sz="1600" dirty="0" smtClean="0"/>
              <a:t>might be using 10 </a:t>
            </a:r>
            <a:r>
              <a:rPr lang="en-ZA" sz="1600" dirty="0"/>
              <a:t>symbols to a byte when using start-data-stop or 8b/10b encoding </a:t>
            </a:r>
            <a:r>
              <a:rPr lang="en-ZA" sz="1600" dirty="0" smtClean="0"/>
              <a:t>schemes. So, in other words you may</a:t>
            </a:r>
            <a:br>
              <a:rPr lang="en-ZA" sz="1600" dirty="0" smtClean="0"/>
            </a:br>
            <a:r>
              <a:rPr lang="en-ZA" sz="1600" dirty="0" smtClean="0"/>
              <a:t>quite likely find yourself in a situation where you have a bandwidth of say</a:t>
            </a:r>
            <a:br>
              <a:rPr lang="en-ZA" sz="1600" dirty="0" smtClean="0"/>
            </a:br>
            <a:r>
              <a:rPr lang="en-ZA" sz="1600" dirty="0" smtClean="0"/>
              <a:t>1Mbps but a </a:t>
            </a:r>
            <a:r>
              <a:rPr lang="en-ZA" sz="1600" dirty="0"/>
              <a:t>baud rate of </a:t>
            </a:r>
            <a:r>
              <a:rPr lang="en-ZA" sz="1600" dirty="0" smtClean="0"/>
              <a:t>1.25 mega symbols per second.</a:t>
            </a:r>
          </a:p>
          <a:p>
            <a:r>
              <a:rPr lang="en-ZA" sz="1600" dirty="0" smtClean="0"/>
              <a:t>There is </a:t>
            </a:r>
            <a:r>
              <a:rPr lang="en-ZA" sz="1600" dirty="0"/>
              <a:t>even an official SI unit </a:t>
            </a:r>
            <a:r>
              <a:rPr lang="en-ZA" sz="1600" dirty="0" smtClean="0"/>
              <a:t>for “baud”:  </a:t>
            </a:r>
            <a:r>
              <a:rPr lang="en-ZA" sz="1600" dirty="0"/>
              <a:t>when writing it out </a:t>
            </a:r>
            <a:r>
              <a:rPr lang="en-ZA" sz="1600" dirty="0" smtClean="0"/>
              <a:t>as </a:t>
            </a:r>
            <a:r>
              <a:rPr lang="en-ZA" sz="1600" dirty="0"/>
              <a:t>"</a:t>
            </a:r>
            <a:r>
              <a:rPr lang="en-ZA" sz="1600" dirty="0" err="1"/>
              <a:t>Bd</a:t>
            </a:r>
            <a:r>
              <a:rPr lang="en-ZA" sz="1600" dirty="0"/>
              <a:t>" </a:t>
            </a:r>
            <a:r>
              <a:rPr lang="en-ZA" sz="1600" dirty="0" smtClean="0"/>
              <a:t>you</a:t>
            </a:r>
            <a:br>
              <a:rPr lang="en-ZA" sz="1600" dirty="0" smtClean="0"/>
            </a:br>
            <a:r>
              <a:rPr lang="en-ZA" sz="1600" dirty="0" smtClean="0"/>
              <a:t>are specifying the symbol rate. And this shouldn’t be confused with the more commonly known </a:t>
            </a:r>
            <a:r>
              <a:rPr lang="en-ZA" sz="1600" u="sng" dirty="0" smtClean="0"/>
              <a:t>bps</a:t>
            </a:r>
            <a:r>
              <a:rPr lang="en-ZA" sz="1600" dirty="0" smtClean="0"/>
              <a:t> (bits per second) or </a:t>
            </a:r>
            <a:r>
              <a:rPr lang="en-ZA" sz="1600" u="sng" dirty="0" smtClean="0"/>
              <a:t>Bps</a:t>
            </a:r>
            <a:r>
              <a:rPr lang="en-ZA" sz="1600" dirty="0" smtClean="0"/>
              <a:t> (bytes per second). </a:t>
            </a:r>
            <a:br>
              <a:rPr lang="en-ZA" sz="1600" dirty="0" smtClean="0"/>
            </a:br>
            <a:r>
              <a:rPr lang="en-ZA" sz="1600" dirty="0" smtClean="0"/>
              <a:t>So you should now know that </a:t>
            </a:r>
            <a:r>
              <a:rPr lang="en-ZA" sz="1600" i="1" dirty="0" smtClean="0"/>
              <a:t>x</a:t>
            </a:r>
            <a:r>
              <a:rPr lang="en-ZA" sz="1600" dirty="0" smtClean="0"/>
              <a:t> </a:t>
            </a:r>
            <a:r>
              <a:rPr lang="en-ZA" sz="1600" dirty="0" err="1" smtClean="0"/>
              <a:t>MBd</a:t>
            </a:r>
            <a:r>
              <a:rPr lang="en-ZA" sz="1600" dirty="0" smtClean="0"/>
              <a:t> is not always = </a:t>
            </a:r>
            <a:r>
              <a:rPr lang="en-ZA" sz="1600" i="1" dirty="0" smtClean="0"/>
              <a:t>x</a:t>
            </a:r>
            <a:r>
              <a:rPr lang="en-ZA" sz="1600" dirty="0" smtClean="0"/>
              <a:t> Mbps</a:t>
            </a:r>
            <a:endParaRPr lang="en-ZA" sz="1600" dirty="0"/>
          </a:p>
          <a:p>
            <a:r>
              <a:rPr lang="en-ZA" sz="1600" dirty="0" smtClean="0"/>
              <a:t>Example:</a:t>
            </a:r>
          </a:p>
          <a:p>
            <a:pPr lvl="1"/>
            <a:r>
              <a:rPr lang="en-ZA" sz="1400" dirty="0" smtClean="0"/>
              <a:t>If </a:t>
            </a:r>
            <a:r>
              <a:rPr lang="en-ZA" sz="1400" dirty="0"/>
              <a:t>you have an 8b/10b encoded line that has a bandwidth of 10 </a:t>
            </a:r>
            <a:r>
              <a:rPr lang="en-ZA" sz="1400" dirty="0" err="1"/>
              <a:t>MBd</a:t>
            </a:r>
            <a:r>
              <a:rPr lang="en-ZA" sz="1400" dirty="0"/>
              <a:t>, </a:t>
            </a:r>
            <a:r>
              <a:rPr lang="en-ZA" sz="1400" dirty="0" smtClean="0"/>
              <a:t>you</a:t>
            </a:r>
            <a:br>
              <a:rPr lang="en-ZA" sz="1400" dirty="0" smtClean="0"/>
            </a:br>
            <a:r>
              <a:rPr lang="en-ZA" sz="1400" dirty="0" smtClean="0"/>
              <a:t>can </a:t>
            </a:r>
            <a:r>
              <a:rPr lang="en-ZA" sz="1400" dirty="0"/>
              <a:t>automatically say that it has a bandwidth of 8 Mb/s, or 1 MB/s (</a:t>
            </a:r>
            <a:r>
              <a:rPr lang="en-ZA" sz="1400" dirty="0" smtClean="0"/>
              <a:t>excluding</a:t>
            </a:r>
            <a:br>
              <a:rPr lang="en-ZA" sz="1400" dirty="0" smtClean="0"/>
            </a:br>
            <a:r>
              <a:rPr lang="en-ZA" sz="1400" dirty="0" smtClean="0"/>
              <a:t>overhead </a:t>
            </a:r>
            <a:r>
              <a:rPr lang="en-ZA" sz="1400" dirty="0"/>
              <a:t>such as packet headers, of course).</a:t>
            </a:r>
          </a:p>
        </p:txBody>
      </p:sp>
      <p:sp>
        <p:nvSpPr>
          <p:cNvPr id="5" name="Rectangle 4"/>
          <p:cNvSpPr/>
          <p:nvPr/>
        </p:nvSpPr>
        <p:spPr>
          <a:xfrm>
            <a:off x="406855" y="6243908"/>
            <a:ext cx="4113627" cy="307777"/>
          </a:xfrm>
          <a:prstGeom prst="rect">
            <a:avLst/>
          </a:prstGeom>
        </p:spPr>
        <p:txBody>
          <a:bodyPr wrap="none">
            <a:spAutoFit/>
          </a:bodyPr>
          <a:lstStyle/>
          <a:p>
            <a:r>
              <a:rPr lang="en-ZA" sz="1400" dirty="0" smtClean="0"/>
              <a:t>Further reading: </a:t>
            </a:r>
            <a:r>
              <a:rPr lang="en-ZA" sz="1400" dirty="0" smtClean="0">
                <a:hlinkClick r:id="rId3"/>
              </a:rPr>
              <a:t>http</a:t>
            </a:r>
            <a:r>
              <a:rPr lang="en-ZA" sz="1400" dirty="0">
                <a:hlinkClick r:id="rId3"/>
              </a:rPr>
              <a:t>://</a:t>
            </a:r>
            <a:r>
              <a:rPr lang="en-ZA" sz="1400" dirty="0" smtClean="0">
                <a:hlinkClick r:id="rId3"/>
              </a:rPr>
              <a:t>en.wikipedia.org/wiki/Baud</a:t>
            </a:r>
            <a:r>
              <a:rPr lang="en-ZA" sz="1400" dirty="0" smtClean="0"/>
              <a:t> </a:t>
            </a:r>
            <a:endParaRPr lang="en-ZA" sz="1400" dirty="0"/>
          </a:p>
        </p:txBody>
      </p:sp>
      <p:sp>
        <p:nvSpPr>
          <p:cNvPr id="6" name="AutoShape 3" descr="Image result for monty python fo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2054" name="Picture 6" descr="C:\Users\swinberg\Documents\ACTIVE\EEE4084F\2015\LECTURES\Lecture08\Images\sho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3168" y="5899960"/>
            <a:ext cx="1942346" cy="74003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104358" y="6107807"/>
            <a:ext cx="622286" cy="307777"/>
          </a:xfrm>
          <a:prstGeom prst="rect">
            <a:avLst/>
          </a:prstGeom>
        </p:spPr>
        <p:txBody>
          <a:bodyPr wrap="none">
            <a:spAutoFit/>
          </a:bodyPr>
          <a:lstStyle/>
          <a:p>
            <a:r>
              <a:rPr lang="en-ZA" sz="1400" dirty="0" smtClean="0"/>
              <a:t>Mbps</a:t>
            </a:r>
            <a:endParaRPr lang="en-ZA" sz="1400" dirty="0"/>
          </a:p>
        </p:txBody>
      </p:sp>
    </p:spTree>
    <p:extLst>
      <p:ext uri="{BB962C8B-B14F-4D97-AF65-F5344CB8AC3E}">
        <p14:creationId xmlns:p14="http://schemas.microsoft.com/office/powerpoint/2010/main" val="4265322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455" y="231353"/>
            <a:ext cx="8560106" cy="1063314"/>
          </a:xfrm>
        </p:spPr>
        <p:txBody>
          <a:bodyPr>
            <a:normAutofit fontScale="90000"/>
          </a:bodyPr>
          <a:lstStyle/>
          <a:p>
            <a:r>
              <a:rPr lang="en-ZA" dirty="0" smtClean="0"/>
              <a:t>Suggested further reading on baud rate and bandwidth</a:t>
            </a:r>
            <a:endParaRPr lang="en-ZA" dirty="0"/>
          </a:p>
        </p:txBody>
      </p:sp>
      <p:sp>
        <p:nvSpPr>
          <p:cNvPr id="4" name="Rectangle 3"/>
          <p:cNvSpPr/>
          <p:nvPr/>
        </p:nvSpPr>
        <p:spPr>
          <a:xfrm>
            <a:off x="391098" y="1382803"/>
            <a:ext cx="8279176" cy="4524315"/>
          </a:xfrm>
          <a:prstGeom prst="rect">
            <a:avLst/>
          </a:prstGeom>
        </p:spPr>
        <p:txBody>
          <a:bodyPr wrap="square">
            <a:spAutoFit/>
          </a:bodyPr>
          <a:lstStyle/>
          <a:p>
            <a:r>
              <a:rPr lang="en-ZA" dirty="0"/>
              <a:t>If </a:t>
            </a:r>
            <a:r>
              <a:rPr lang="en-ZA" dirty="0" smtClean="0"/>
              <a:t>you’re one of those super keen students, you might like to look at these nuggets of knowledge and web pages for further reading on this topic:</a:t>
            </a:r>
          </a:p>
          <a:p>
            <a:pPr marL="285750" indent="-285750">
              <a:buFont typeface="Arial" panose="020B0604020202020204" pitchFamily="34" charset="0"/>
              <a:buChar char="•"/>
            </a:pPr>
            <a:r>
              <a:rPr lang="en-ZA" dirty="0" err="1" smtClean="0"/>
              <a:t>PCIe</a:t>
            </a:r>
            <a:r>
              <a:rPr lang="en-ZA" dirty="0" smtClean="0"/>
              <a:t> </a:t>
            </a:r>
            <a:r>
              <a:rPr lang="en-ZA" dirty="0"/>
              <a:t>1.0 and 2.0 </a:t>
            </a:r>
            <a:r>
              <a:rPr lang="en-ZA" dirty="0" smtClean="0"/>
              <a:t>(including </a:t>
            </a:r>
            <a:r>
              <a:rPr lang="en-ZA" dirty="0"/>
              <a:t>Ethernet and USB) uses </a:t>
            </a:r>
            <a:r>
              <a:rPr lang="en-ZA" dirty="0">
                <a:solidFill>
                  <a:schemeClr val="accent2">
                    <a:lumMod val="75000"/>
                  </a:schemeClr>
                </a:solidFill>
              </a:rPr>
              <a:t>8b/10b </a:t>
            </a:r>
            <a:r>
              <a:rPr lang="en-ZA" dirty="0" smtClean="0">
                <a:solidFill>
                  <a:schemeClr val="accent2">
                    <a:lumMod val="75000"/>
                  </a:schemeClr>
                </a:solidFill>
              </a:rPr>
              <a:t>encoding</a:t>
            </a:r>
            <a:r>
              <a:rPr lang="en-ZA" dirty="0" smtClean="0"/>
              <a:t>. </a:t>
            </a:r>
            <a:r>
              <a:rPr lang="en-ZA" dirty="0" err="1" smtClean="0"/>
              <a:t>PCIe</a:t>
            </a:r>
            <a:r>
              <a:rPr lang="en-ZA" dirty="0" smtClean="0"/>
              <a:t> </a:t>
            </a:r>
            <a:r>
              <a:rPr lang="en-ZA" dirty="0"/>
              <a:t>3.0 and 4.0 uses </a:t>
            </a:r>
            <a:r>
              <a:rPr lang="en-ZA" dirty="0">
                <a:solidFill>
                  <a:schemeClr val="accent2">
                    <a:lumMod val="75000"/>
                  </a:schemeClr>
                </a:solidFill>
              </a:rPr>
              <a:t>128b/130b encoding</a:t>
            </a:r>
            <a:r>
              <a:rPr lang="en-ZA" dirty="0"/>
              <a:t>. </a:t>
            </a:r>
            <a:r>
              <a:rPr lang="en-ZA" dirty="0" smtClean="0"/>
              <a:t>Read more at: </a:t>
            </a:r>
            <a:r>
              <a:rPr lang="en-ZA" sz="1200" dirty="0" smtClean="0">
                <a:hlinkClick r:id="rId2"/>
              </a:rPr>
              <a:t>http</a:t>
            </a:r>
            <a:r>
              <a:rPr lang="en-ZA" sz="1200" dirty="0">
                <a:hlinkClick r:id="rId2"/>
              </a:rPr>
              <a:t>://</a:t>
            </a:r>
            <a:r>
              <a:rPr lang="en-ZA" sz="1200" dirty="0" smtClean="0">
                <a:hlinkClick r:id="rId2"/>
              </a:rPr>
              <a:t>en.wikipedia.org/wiki/PCI_Express#History_and_revisions</a:t>
            </a:r>
            <a:r>
              <a:rPr lang="en-ZA" dirty="0" smtClean="0"/>
              <a:t> </a:t>
            </a:r>
          </a:p>
          <a:p>
            <a:pPr marL="285750" indent="-285750">
              <a:buFont typeface="Arial" panose="020B0604020202020204" pitchFamily="34" charset="0"/>
              <a:buChar char="•"/>
            </a:pPr>
            <a:r>
              <a:rPr lang="en-ZA" dirty="0" smtClean="0"/>
              <a:t>Historically</a:t>
            </a:r>
            <a:r>
              <a:rPr lang="en-ZA" dirty="0"/>
              <a:t>, </a:t>
            </a:r>
            <a:r>
              <a:rPr lang="en-ZA" dirty="0">
                <a:solidFill>
                  <a:schemeClr val="accent2">
                    <a:lumMod val="75000"/>
                  </a:schemeClr>
                </a:solidFill>
              </a:rPr>
              <a:t>Hamming code</a:t>
            </a:r>
            <a:r>
              <a:rPr lang="en-ZA" dirty="0"/>
              <a:t> refers to the Hamming (7, 4) code, which uses 7 symbols for every 4 data bits. </a:t>
            </a:r>
            <a:r>
              <a:rPr lang="en-ZA" dirty="0" smtClean="0"/>
              <a:t>There </a:t>
            </a:r>
            <a:r>
              <a:rPr lang="en-ZA" dirty="0"/>
              <a:t>are many other variations </a:t>
            </a:r>
            <a:r>
              <a:rPr lang="en-ZA" dirty="0" smtClean="0"/>
              <a:t>on this which you can explore at </a:t>
            </a:r>
            <a:r>
              <a:rPr lang="en-ZA" sz="1200" dirty="0" smtClean="0">
                <a:hlinkClick r:id="rId3"/>
              </a:rPr>
              <a:t>http</a:t>
            </a:r>
            <a:r>
              <a:rPr lang="en-ZA" sz="1200" dirty="0">
                <a:hlinkClick r:id="rId3"/>
              </a:rPr>
              <a:t>://</a:t>
            </a:r>
            <a:r>
              <a:rPr lang="en-ZA" sz="1200" dirty="0" smtClean="0">
                <a:hlinkClick r:id="rId3"/>
              </a:rPr>
              <a:t>en.wikipedia.org/wiki/Hamming_code</a:t>
            </a:r>
            <a:endParaRPr lang="en-ZA" dirty="0" smtClean="0"/>
          </a:p>
          <a:p>
            <a:pPr marL="285750" indent="-285750">
              <a:buFont typeface="Arial" panose="020B0604020202020204" pitchFamily="34" charset="0"/>
              <a:buChar char="•"/>
            </a:pPr>
            <a:r>
              <a:rPr lang="en-ZA" dirty="0" smtClean="0"/>
              <a:t>DVD encoding uses </a:t>
            </a:r>
            <a:r>
              <a:rPr lang="en-ZA" dirty="0">
                <a:solidFill>
                  <a:schemeClr val="accent2">
                    <a:lumMod val="75000"/>
                  </a:schemeClr>
                </a:solidFill>
              </a:rPr>
              <a:t>Reed-Solomon error correction</a:t>
            </a:r>
            <a:r>
              <a:rPr lang="en-ZA" dirty="0"/>
              <a:t> in two </a:t>
            </a:r>
            <a:r>
              <a:rPr lang="en-ZA" dirty="0" smtClean="0"/>
              <a:t>stages (note, in case you were wondering, this encoding has nothing to do with grass or mines) read more at </a:t>
            </a:r>
            <a:r>
              <a:rPr lang="en-ZA" sz="1100" dirty="0" smtClean="0">
                <a:hlinkClick r:id="rId4"/>
              </a:rPr>
              <a:t>http</a:t>
            </a:r>
            <a:r>
              <a:rPr lang="en-ZA" sz="1100" dirty="0">
                <a:hlinkClick r:id="rId4"/>
              </a:rPr>
              <a:t>://</a:t>
            </a:r>
            <a:r>
              <a:rPr lang="en-ZA" sz="1100" dirty="0" smtClean="0">
                <a:hlinkClick r:id="rId4"/>
              </a:rPr>
              <a:t>en.wikipedia.org/wiki/Reed%E2%80%93Solomon_error_correction#Data_storage</a:t>
            </a:r>
            <a:r>
              <a:rPr lang="en-ZA" dirty="0" smtClean="0"/>
              <a:t>.</a:t>
            </a:r>
            <a:endParaRPr lang="en-ZA" dirty="0"/>
          </a:p>
          <a:p>
            <a:pPr marL="285750" indent="-285750">
              <a:buFont typeface="Arial" panose="020B0604020202020204" pitchFamily="34" charset="0"/>
              <a:buChar char="•"/>
            </a:pPr>
            <a:r>
              <a:rPr lang="en-ZA" dirty="0" smtClean="0"/>
              <a:t>There are even more interesting </a:t>
            </a:r>
            <a:r>
              <a:rPr lang="en-ZA" dirty="0"/>
              <a:t>cases where </a:t>
            </a:r>
            <a:r>
              <a:rPr lang="en-ZA" dirty="0">
                <a:solidFill>
                  <a:schemeClr val="accent2">
                    <a:lumMod val="75000"/>
                  </a:schemeClr>
                </a:solidFill>
              </a:rPr>
              <a:t>run-length limited codes</a:t>
            </a:r>
            <a:r>
              <a:rPr lang="en-ZA" dirty="0"/>
              <a:t> are used </a:t>
            </a:r>
            <a:r>
              <a:rPr lang="en-ZA" dirty="0" smtClean="0"/>
              <a:t>with </a:t>
            </a:r>
            <a:r>
              <a:rPr lang="en-ZA" dirty="0"/>
              <a:t>error correction </a:t>
            </a:r>
            <a:r>
              <a:rPr lang="en-ZA" dirty="0" smtClean="0"/>
              <a:t>and (for </a:t>
            </a:r>
            <a:r>
              <a:rPr lang="en-ZA" dirty="0"/>
              <a:t>argument </a:t>
            </a:r>
            <a:r>
              <a:rPr lang="en-ZA" dirty="0" smtClean="0"/>
              <a:t>sake) </a:t>
            </a:r>
            <a:r>
              <a:rPr lang="en-ZA" dirty="0"/>
              <a:t>16 QAM signal </a:t>
            </a:r>
            <a:r>
              <a:rPr lang="en-ZA" dirty="0" smtClean="0"/>
              <a:t>encoding. </a:t>
            </a:r>
            <a:r>
              <a:rPr lang="en-ZA" dirty="0"/>
              <a:t>1 </a:t>
            </a:r>
            <a:r>
              <a:rPr lang="en-ZA" dirty="0" err="1"/>
              <a:t>MBd</a:t>
            </a:r>
            <a:r>
              <a:rPr lang="en-ZA" dirty="0"/>
              <a:t> 16 QAM has a bandwidth of 4 </a:t>
            </a:r>
            <a:r>
              <a:rPr lang="en-ZA" dirty="0" smtClean="0"/>
              <a:t>Mb/s (rather interesting case because </a:t>
            </a:r>
            <a:r>
              <a:rPr lang="en-ZA" dirty="0"/>
              <a:t>the baud rate </a:t>
            </a:r>
            <a:r>
              <a:rPr lang="en-ZA" dirty="0" smtClean="0"/>
              <a:t>here is </a:t>
            </a:r>
            <a:r>
              <a:rPr lang="en-ZA" dirty="0"/>
              <a:t>a quarter of the </a:t>
            </a:r>
            <a:r>
              <a:rPr lang="en-ZA" dirty="0" smtClean="0"/>
              <a:t>bit-rate! You </a:t>
            </a:r>
            <a:r>
              <a:rPr lang="en-ZA" dirty="0"/>
              <a:t>also get 32, 64, 128 and 256 QAM </a:t>
            </a:r>
            <a:r>
              <a:rPr lang="en-ZA" dirty="0" smtClean="0"/>
              <a:t>systems....)</a:t>
            </a:r>
            <a:endParaRPr lang="en-ZA" dirty="0"/>
          </a:p>
        </p:txBody>
      </p:sp>
      <p:sp>
        <p:nvSpPr>
          <p:cNvPr id="5" name="Rectangle 4"/>
          <p:cNvSpPr/>
          <p:nvPr/>
        </p:nvSpPr>
        <p:spPr>
          <a:xfrm>
            <a:off x="2761438" y="6434360"/>
            <a:ext cx="6201762" cy="276999"/>
          </a:xfrm>
          <a:prstGeom prst="rect">
            <a:avLst/>
          </a:prstGeom>
        </p:spPr>
        <p:txBody>
          <a:bodyPr wrap="none">
            <a:spAutoFit/>
          </a:bodyPr>
          <a:lstStyle/>
          <a:p>
            <a:r>
              <a:rPr lang="en-ZA" sz="1200" dirty="0" smtClean="0">
                <a:solidFill>
                  <a:schemeClr val="accent3">
                    <a:lumMod val="50000"/>
                  </a:schemeClr>
                </a:solidFill>
              </a:rPr>
              <a:t>Acknowledgement: thanks to John-Philip Taylor for these interesting reading suggestions.</a:t>
            </a:r>
            <a:endParaRPr lang="en-ZA" sz="1200" dirty="0">
              <a:solidFill>
                <a:schemeClr val="accent3">
                  <a:lumMod val="50000"/>
                </a:schemeClr>
              </a:solidFill>
            </a:endParaRPr>
          </a:p>
        </p:txBody>
      </p:sp>
      <p:sp>
        <p:nvSpPr>
          <p:cNvPr id="6" name="Rectangle 5"/>
          <p:cNvSpPr/>
          <p:nvPr/>
        </p:nvSpPr>
        <p:spPr>
          <a:xfrm>
            <a:off x="5264752" y="807078"/>
            <a:ext cx="3698448" cy="369332"/>
          </a:xfrm>
          <a:prstGeom prst="rect">
            <a:avLst/>
          </a:prstGeom>
        </p:spPr>
        <p:txBody>
          <a:bodyPr wrap="none">
            <a:spAutoFit/>
          </a:bodyPr>
          <a:lstStyle/>
          <a:p>
            <a:r>
              <a:rPr lang="en-ZA" dirty="0">
                <a:solidFill>
                  <a:schemeClr val="accent5">
                    <a:lumMod val="75000"/>
                  </a:schemeClr>
                </a:solidFill>
              </a:rPr>
              <a:t>(these readings </a:t>
            </a:r>
            <a:r>
              <a:rPr lang="en-ZA" dirty="0" smtClean="0">
                <a:solidFill>
                  <a:schemeClr val="accent5">
                    <a:lumMod val="75000"/>
                  </a:schemeClr>
                </a:solidFill>
              </a:rPr>
              <a:t>are not </a:t>
            </a:r>
            <a:r>
              <a:rPr lang="en-ZA" dirty="0">
                <a:solidFill>
                  <a:schemeClr val="accent5">
                    <a:lumMod val="75000"/>
                  </a:schemeClr>
                </a:solidFill>
              </a:rPr>
              <a:t>examined)</a:t>
            </a:r>
          </a:p>
        </p:txBody>
      </p:sp>
    </p:spTree>
    <p:extLst>
      <p:ext uri="{BB962C8B-B14F-4D97-AF65-F5344CB8AC3E}">
        <p14:creationId xmlns:p14="http://schemas.microsoft.com/office/powerpoint/2010/main" val="26461451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492" y="-197906"/>
            <a:ext cx="10327136" cy="7215648"/>
          </a:xfrm>
          <a:prstGeom prst="rect">
            <a:avLst/>
          </a:prstGeom>
        </p:spPr>
      </p:pic>
      <p:pic>
        <p:nvPicPr>
          <p:cNvPr id="1026" name="Picture 2" descr="C:\Users\swinberg\Downloads\Effective Bandwidth - 204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763" y="2228079"/>
            <a:ext cx="6336209" cy="2087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30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2178" y="2991556"/>
            <a:ext cx="7800622" cy="272237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pPr>
              <a:defRPr/>
            </a:pPr>
            <a:r>
              <a:rPr lang="en-ZA" dirty="0" smtClean="0"/>
              <a:t>Effective bandwidth</a:t>
            </a:r>
            <a:endParaRPr lang="en-US" dirty="0"/>
          </a:p>
        </p:txBody>
      </p:sp>
      <p:sp>
        <p:nvSpPr>
          <p:cNvPr id="8195" name="Rectangle 3"/>
          <p:cNvSpPr>
            <a:spLocks noChangeArrowheads="1"/>
          </p:cNvSpPr>
          <p:nvPr/>
        </p:nvSpPr>
        <p:spPr bwMode="auto">
          <a:xfrm>
            <a:off x="522288" y="1701800"/>
            <a:ext cx="3213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a:t>Total latency =</a:t>
            </a:r>
            <a:endParaRPr lang="en-US"/>
          </a:p>
        </p:txBody>
      </p:sp>
      <p:sp>
        <p:nvSpPr>
          <p:cNvPr id="8196" name="Rectangle 4"/>
          <p:cNvSpPr>
            <a:spLocks noChangeArrowheads="1"/>
          </p:cNvSpPr>
          <p:nvPr/>
        </p:nvSpPr>
        <p:spPr bwMode="auto">
          <a:xfrm>
            <a:off x="2132013" y="17018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a:t>Sending overhead + Transmission time + time of flight + Receiver overhead</a:t>
            </a:r>
            <a:endParaRPr lang="en-US"/>
          </a:p>
        </p:txBody>
      </p:sp>
      <p:sp>
        <p:nvSpPr>
          <p:cNvPr id="8197" name="Rectangle 5"/>
          <p:cNvSpPr>
            <a:spLocks noChangeArrowheads="1"/>
          </p:cNvSpPr>
          <p:nvPr/>
        </p:nvSpPr>
        <p:spPr bwMode="auto">
          <a:xfrm>
            <a:off x="534988" y="2474913"/>
            <a:ext cx="7553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a:t>Effective bandwidth = Message size / total latency</a:t>
            </a:r>
            <a:endParaRPr lang="en-US"/>
          </a:p>
        </p:txBody>
      </p:sp>
      <p:cxnSp>
        <p:nvCxnSpPr>
          <p:cNvPr id="9" name="Straight Arrow Connector 8"/>
          <p:cNvCxnSpPr/>
          <p:nvPr/>
        </p:nvCxnSpPr>
        <p:spPr bwMode="auto">
          <a:xfrm>
            <a:off x="1866900" y="3619500"/>
            <a:ext cx="1208088" cy="1588"/>
          </a:xfrm>
          <a:prstGeom prst="straightConnector1">
            <a:avLst/>
          </a:prstGeom>
          <a:solidFill>
            <a:schemeClr val="accent1"/>
          </a:solidFill>
          <a:ln w="19050" cap="flat" cmpd="sng" algn="ctr">
            <a:solidFill>
              <a:schemeClr val="accent6">
                <a:lumMod val="60000"/>
                <a:lumOff val="40000"/>
              </a:schemeClr>
            </a:solidFill>
            <a:prstDash val="solid"/>
            <a:round/>
            <a:headEnd type="none" w="med" len="med"/>
            <a:tailEnd type="arrow"/>
          </a:ln>
          <a:effectLst/>
        </p:spPr>
      </p:cxnSp>
      <p:cxnSp>
        <p:nvCxnSpPr>
          <p:cNvPr id="8199" name="Straight Arrow Connector 9"/>
          <p:cNvCxnSpPr>
            <a:cxnSpLocks noChangeShapeType="1"/>
          </p:cNvCxnSpPr>
          <p:nvPr/>
        </p:nvCxnSpPr>
        <p:spPr bwMode="auto">
          <a:xfrm>
            <a:off x="3057525" y="3619500"/>
            <a:ext cx="1206500" cy="1588"/>
          </a:xfrm>
          <a:prstGeom prst="straightConnector1">
            <a:avLst/>
          </a:prstGeom>
          <a:noFill/>
          <a:ln w="19050" algn="ctr">
            <a:solidFill>
              <a:srgbClr val="B7B7FF"/>
            </a:solidFill>
            <a:round/>
            <a:headEnd/>
            <a:tailEnd type="arrow" w="med" len="med"/>
          </a:ln>
          <a:extLst>
            <a:ext uri="{909E8E84-426E-40DD-AFC4-6F175D3DCCD1}">
              <a14:hiddenFill xmlns:a14="http://schemas.microsoft.com/office/drawing/2010/main">
                <a:noFill/>
              </a14:hiddenFill>
            </a:ext>
          </a:extLst>
        </p:spPr>
      </p:cxnSp>
      <p:cxnSp>
        <p:nvCxnSpPr>
          <p:cNvPr id="11" name="Straight Arrow Connector 10"/>
          <p:cNvCxnSpPr/>
          <p:nvPr/>
        </p:nvCxnSpPr>
        <p:spPr bwMode="auto">
          <a:xfrm>
            <a:off x="3057525" y="4368800"/>
            <a:ext cx="639763" cy="3175"/>
          </a:xfrm>
          <a:prstGeom prst="straightConnector1">
            <a:avLst/>
          </a:prstGeom>
          <a:solidFill>
            <a:schemeClr val="accent1"/>
          </a:solidFill>
          <a:ln w="19050" cap="flat" cmpd="sng" algn="ctr">
            <a:solidFill>
              <a:schemeClr val="bg1">
                <a:lumMod val="60000"/>
                <a:lumOff val="40000"/>
              </a:schemeClr>
            </a:solidFill>
            <a:prstDash val="solid"/>
            <a:round/>
            <a:headEnd type="none" w="med" len="med"/>
            <a:tailEnd type="arrow"/>
          </a:ln>
          <a:effectLst/>
        </p:spPr>
      </p:cxnSp>
      <p:cxnSp>
        <p:nvCxnSpPr>
          <p:cNvPr id="13" name="Straight Arrow Connector 12"/>
          <p:cNvCxnSpPr/>
          <p:nvPr/>
        </p:nvCxnSpPr>
        <p:spPr bwMode="auto">
          <a:xfrm>
            <a:off x="3678238" y="4699000"/>
            <a:ext cx="1208087" cy="1588"/>
          </a:xfrm>
          <a:prstGeom prst="straightConnector1">
            <a:avLst/>
          </a:prstGeom>
          <a:solidFill>
            <a:schemeClr val="accent1"/>
          </a:solidFill>
          <a:ln w="19050" cap="flat" cmpd="sng" algn="ctr">
            <a:solidFill>
              <a:schemeClr val="bg1">
                <a:lumMod val="60000"/>
                <a:lumOff val="40000"/>
              </a:schemeClr>
            </a:solidFill>
            <a:prstDash val="solid"/>
            <a:round/>
            <a:headEnd type="none" w="med" len="med"/>
            <a:tailEnd type="arrow"/>
          </a:ln>
          <a:effectLst/>
        </p:spPr>
      </p:cxnSp>
      <p:cxnSp>
        <p:nvCxnSpPr>
          <p:cNvPr id="14" name="Straight Arrow Connector 13"/>
          <p:cNvCxnSpPr/>
          <p:nvPr/>
        </p:nvCxnSpPr>
        <p:spPr bwMode="auto">
          <a:xfrm>
            <a:off x="4886325" y="4699000"/>
            <a:ext cx="1208088" cy="1588"/>
          </a:xfrm>
          <a:prstGeom prst="straightConnector1">
            <a:avLst/>
          </a:prstGeom>
          <a:solidFill>
            <a:schemeClr val="accent1"/>
          </a:solidFill>
          <a:ln w="19050" cap="flat" cmpd="sng" algn="ctr">
            <a:solidFill>
              <a:schemeClr val="bg1">
                <a:lumMod val="60000"/>
                <a:lumOff val="40000"/>
              </a:schemeClr>
            </a:solidFill>
            <a:prstDash val="solid"/>
            <a:round/>
            <a:headEnd type="none" w="med" len="med"/>
            <a:tailEnd type="arrow"/>
          </a:ln>
          <a:effectLst/>
        </p:spPr>
      </p:cxnSp>
      <p:sp>
        <p:nvSpPr>
          <p:cNvPr id="15" name="Rectangle 14"/>
          <p:cNvSpPr/>
          <p:nvPr/>
        </p:nvSpPr>
        <p:spPr>
          <a:xfrm>
            <a:off x="1365250" y="3348038"/>
            <a:ext cx="1636713" cy="306387"/>
          </a:xfrm>
          <a:prstGeom prst="rect">
            <a:avLst/>
          </a:prstGeom>
        </p:spPr>
        <p:txBody>
          <a:bodyPr wrap="none">
            <a:spAutoFit/>
          </a:bodyPr>
          <a:lstStyle/>
          <a:p>
            <a:pPr>
              <a:defRPr/>
            </a:pPr>
            <a:r>
              <a:rPr lang="en-ZA" sz="1400" dirty="0">
                <a:solidFill>
                  <a:schemeClr val="accent6">
                    <a:lumMod val="60000"/>
                    <a:lumOff val="40000"/>
                  </a:schemeClr>
                </a:solidFill>
              </a:rPr>
              <a:t>Sending overhead</a:t>
            </a:r>
            <a:endParaRPr lang="en-US" sz="1400" dirty="0">
              <a:solidFill>
                <a:schemeClr val="accent6">
                  <a:lumMod val="60000"/>
                  <a:lumOff val="40000"/>
                </a:schemeClr>
              </a:solidFill>
            </a:endParaRPr>
          </a:p>
        </p:txBody>
      </p:sp>
      <p:sp>
        <p:nvSpPr>
          <p:cNvPr id="8204" name="Rectangle 16"/>
          <p:cNvSpPr>
            <a:spLocks noChangeArrowheads="1"/>
          </p:cNvSpPr>
          <p:nvPr/>
        </p:nvSpPr>
        <p:spPr bwMode="auto">
          <a:xfrm>
            <a:off x="3078163" y="3348038"/>
            <a:ext cx="16303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sz="1400" dirty="0">
                <a:solidFill>
                  <a:srgbClr val="BCCAEA"/>
                </a:solidFill>
              </a:rPr>
              <a:t>Transmission time</a:t>
            </a:r>
            <a:endParaRPr lang="en-US" sz="1400" dirty="0">
              <a:solidFill>
                <a:srgbClr val="BCCAEA"/>
              </a:solidFill>
            </a:endParaRPr>
          </a:p>
        </p:txBody>
      </p:sp>
      <p:cxnSp>
        <p:nvCxnSpPr>
          <p:cNvPr id="8205" name="Straight Connector 18"/>
          <p:cNvCxnSpPr>
            <a:cxnSpLocks noChangeShapeType="1"/>
          </p:cNvCxnSpPr>
          <p:nvPr/>
        </p:nvCxnSpPr>
        <p:spPr bwMode="auto">
          <a:xfrm rot="5400000" flipH="1" flipV="1">
            <a:off x="2144713" y="4243388"/>
            <a:ext cx="1816100" cy="0"/>
          </a:xfrm>
          <a:prstGeom prst="line">
            <a:avLst/>
          </a:prstGeom>
          <a:noFill/>
          <a:ln w="19050" algn="ctr">
            <a:solidFill>
              <a:schemeClr val="bg1">
                <a:lumMod val="95000"/>
              </a:schemeClr>
            </a:solidFill>
            <a:prstDash val="dash"/>
            <a:round/>
            <a:headEnd/>
            <a:tailEnd/>
          </a:ln>
          <a:extLst>
            <a:ext uri="{909E8E84-426E-40DD-AFC4-6F175D3DCCD1}">
              <a14:hiddenFill xmlns:a14="http://schemas.microsoft.com/office/drawing/2010/main">
                <a:noFill/>
              </a14:hiddenFill>
            </a:ext>
          </a:extLst>
        </p:spPr>
      </p:cxnSp>
      <p:sp>
        <p:nvSpPr>
          <p:cNvPr id="8206" name="Rectangle 19"/>
          <p:cNvSpPr>
            <a:spLocks noChangeArrowheads="1"/>
          </p:cNvSpPr>
          <p:nvPr/>
        </p:nvSpPr>
        <p:spPr bwMode="auto">
          <a:xfrm>
            <a:off x="3025775" y="4094163"/>
            <a:ext cx="1203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sz="1400">
                <a:solidFill>
                  <a:srgbClr val="BDEEF9"/>
                </a:solidFill>
              </a:rPr>
              <a:t>Time of flight</a:t>
            </a:r>
            <a:endParaRPr lang="en-US" sz="1400">
              <a:solidFill>
                <a:srgbClr val="BDEEF9"/>
              </a:solidFill>
            </a:endParaRPr>
          </a:p>
        </p:txBody>
      </p:sp>
      <p:sp>
        <p:nvSpPr>
          <p:cNvPr id="8207" name="Rectangle 21"/>
          <p:cNvSpPr>
            <a:spLocks noChangeArrowheads="1"/>
          </p:cNvSpPr>
          <p:nvPr/>
        </p:nvSpPr>
        <p:spPr bwMode="auto">
          <a:xfrm>
            <a:off x="3025775" y="4867275"/>
            <a:ext cx="15824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sz="1400" dirty="0">
                <a:solidFill>
                  <a:srgbClr val="FF6600"/>
                </a:solidFill>
              </a:rPr>
              <a:t>Transport</a:t>
            </a:r>
            <a:r>
              <a:rPr lang="en-ZA" sz="1400" dirty="0">
                <a:solidFill>
                  <a:srgbClr val="FFFF00"/>
                </a:solidFill>
              </a:rPr>
              <a:t> </a:t>
            </a:r>
            <a:r>
              <a:rPr lang="en-ZA" sz="1400" dirty="0">
                <a:solidFill>
                  <a:srgbClr val="FF6600"/>
                </a:solidFill>
              </a:rPr>
              <a:t>latency</a:t>
            </a:r>
            <a:endParaRPr lang="en-US" sz="1400" dirty="0">
              <a:solidFill>
                <a:srgbClr val="FF6600"/>
              </a:solidFill>
            </a:endParaRPr>
          </a:p>
        </p:txBody>
      </p:sp>
      <p:cxnSp>
        <p:nvCxnSpPr>
          <p:cNvPr id="8208" name="Straight Connector 22"/>
          <p:cNvCxnSpPr>
            <a:cxnSpLocks noChangeShapeType="1"/>
          </p:cNvCxnSpPr>
          <p:nvPr/>
        </p:nvCxnSpPr>
        <p:spPr bwMode="auto">
          <a:xfrm rot="5400000" flipH="1" flipV="1">
            <a:off x="3467100" y="4581525"/>
            <a:ext cx="431800" cy="0"/>
          </a:xfrm>
          <a:prstGeom prst="line">
            <a:avLst/>
          </a:prstGeom>
          <a:noFill/>
          <a:ln w="19050" algn="ctr">
            <a:solidFill>
              <a:srgbClr val="B7B7FF"/>
            </a:solidFill>
            <a:prstDash val="dash"/>
            <a:round/>
            <a:headEnd/>
            <a:tailEnd/>
          </a:ln>
          <a:extLst>
            <a:ext uri="{909E8E84-426E-40DD-AFC4-6F175D3DCCD1}">
              <a14:hiddenFill xmlns:a14="http://schemas.microsoft.com/office/drawing/2010/main">
                <a:noFill/>
              </a14:hiddenFill>
            </a:ext>
          </a:extLst>
        </p:spPr>
      </p:cxnSp>
      <p:sp>
        <p:nvSpPr>
          <p:cNvPr id="8209" name="Rectangle 24"/>
          <p:cNvSpPr>
            <a:spLocks noChangeArrowheads="1"/>
          </p:cNvSpPr>
          <p:nvPr/>
        </p:nvSpPr>
        <p:spPr bwMode="auto">
          <a:xfrm>
            <a:off x="5319713" y="4429125"/>
            <a:ext cx="1627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sz="1400">
                <a:solidFill>
                  <a:srgbClr val="FFCCCC"/>
                </a:solidFill>
              </a:rPr>
              <a:t>Receive overhead</a:t>
            </a:r>
            <a:endParaRPr lang="en-US" sz="1400">
              <a:solidFill>
                <a:srgbClr val="FFCCCC"/>
              </a:solidFill>
            </a:endParaRPr>
          </a:p>
        </p:txBody>
      </p:sp>
      <p:cxnSp>
        <p:nvCxnSpPr>
          <p:cNvPr id="8210" name="Straight Connector 26"/>
          <p:cNvCxnSpPr>
            <a:cxnSpLocks noChangeShapeType="1"/>
          </p:cNvCxnSpPr>
          <p:nvPr/>
        </p:nvCxnSpPr>
        <p:spPr bwMode="auto">
          <a:xfrm rot="5400000" flipH="1" flipV="1">
            <a:off x="4598988" y="4867275"/>
            <a:ext cx="539750" cy="0"/>
          </a:xfrm>
          <a:prstGeom prst="line">
            <a:avLst/>
          </a:prstGeom>
          <a:noFill/>
          <a:ln w="19050" algn="ctr">
            <a:solidFill>
              <a:schemeClr val="bg1">
                <a:lumMod val="95000"/>
              </a:schemeClr>
            </a:solidFill>
            <a:prstDash val="dash"/>
            <a:round/>
            <a:headEnd/>
            <a:tailEnd/>
          </a:ln>
          <a:extLst>
            <a:ext uri="{909E8E84-426E-40DD-AFC4-6F175D3DCCD1}">
              <a14:hiddenFill xmlns:a14="http://schemas.microsoft.com/office/drawing/2010/main">
                <a:noFill/>
              </a14:hiddenFill>
            </a:ext>
          </a:extLst>
        </p:spPr>
      </p:cxnSp>
      <p:cxnSp>
        <p:nvCxnSpPr>
          <p:cNvPr id="29" name="Straight Connector 28"/>
          <p:cNvCxnSpPr/>
          <p:nvPr/>
        </p:nvCxnSpPr>
        <p:spPr bwMode="auto">
          <a:xfrm rot="5400000" flipH="1" flipV="1">
            <a:off x="1069181" y="4402932"/>
            <a:ext cx="1620837" cy="0"/>
          </a:xfrm>
          <a:prstGeom prst="line">
            <a:avLst/>
          </a:prstGeom>
          <a:solidFill>
            <a:schemeClr val="accent1"/>
          </a:solidFill>
          <a:ln w="19050" cap="flat" cmpd="sng" algn="ctr">
            <a:solidFill>
              <a:schemeClr val="accent6">
                <a:lumMod val="60000"/>
                <a:lumOff val="40000"/>
              </a:schemeClr>
            </a:solidFill>
            <a:prstDash val="dash"/>
            <a:round/>
            <a:headEnd type="none" w="med" len="med"/>
            <a:tailEnd type="none" w="med" len="med"/>
          </a:ln>
          <a:effectLst/>
        </p:spPr>
      </p:cxnSp>
      <p:cxnSp>
        <p:nvCxnSpPr>
          <p:cNvPr id="8212" name="Straight Connector 29"/>
          <p:cNvCxnSpPr>
            <a:cxnSpLocks noChangeShapeType="1"/>
          </p:cNvCxnSpPr>
          <p:nvPr/>
        </p:nvCxnSpPr>
        <p:spPr bwMode="auto">
          <a:xfrm rot="5400000" flipH="1" flipV="1">
            <a:off x="5785644" y="4968082"/>
            <a:ext cx="611187" cy="0"/>
          </a:xfrm>
          <a:prstGeom prst="line">
            <a:avLst/>
          </a:prstGeom>
          <a:noFill/>
          <a:ln w="19050" algn="ctr">
            <a:solidFill>
              <a:srgbClr val="FFCCCC"/>
            </a:solidFill>
            <a:prstDash val="dash"/>
            <a:round/>
            <a:headEnd/>
            <a:tailEnd/>
          </a:ln>
          <a:extLst>
            <a:ext uri="{909E8E84-426E-40DD-AFC4-6F175D3DCCD1}">
              <a14:hiddenFill xmlns:a14="http://schemas.microsoft.com/office/drawing/2010/main">
                <a:noFill/>
              </a14:hiddenFill>
            </a:ext>
          </a:extLst>
        </p:spPr>
      </p:cxnSp>
      <p:cxnSp>
        <p:nvCxnSpPr>
          <p:cNvPr id="8213" name="Straight Arrow Connector 30"/>
          <p:cNvCxnSpPr>
            <a:cxnSpLocks noChangeShapeType="1"/>
          </p:cNvCxnSpPr>
          <p:nvPr/>
        </p:nvCxnSpPr>
        <p:spPr bwMode="auto">
          <a:xfrm>
            <a:off x="3043238" y="5138738"/>
            <a:ext cx="1838325" cy="1587"/>
          </a:xfrm>
          <a:prstGeom prst="straightConnector1">
            <a:avLst/>
          </a:prstGeom>
          <a:noFill/>
          <a:ln w="19050" algn="ctr">
            <a:solidFill>
              <a:srgbClr val="FF6600"/>
            </a:solidFill>
            <a:round/>
            <a:headEnd/>
            <a:tailEnd type="arrow" w="med" len="med"/>
          </a:ln>
          <a:extLst>
            <a:ext uri="{909E8E84-426E-40DD-AFC4-6F175D3DCCD1}">
              <a14:hiddenFill xmlns:a14="http://schemas.microsoft.com/office/drawing/2010/main">
                <a:noFill/>
              </a14:hiddenFill>
            </a:ext>
          </a:extLst>
        </p:spPr>
      </p:cxnSp>
      <p:cxnSp>
        <p:nvCxnSpPr>
          <p:cNvPr id="8214" name="Straight Arrow Connector 32"/>
          <p:cNvCxnSpPr>
            <a:cxnSpLocks noChangeShapeType="1"/>
          </p:cNvCxnSpPr>
          <p:nvPr/>
        </p:nvCxnSpPr>
        <p:spPr bwMode="auto">
          <a:xfrm>
            <a:off x="1871663" y="5254625"/>
            <a:ext cx="4246562" cy="1588"/>
          </a:xfrm>
          <a:prstGeom prst="straightConnector1">
            <a:avLst/>
          </a:prstGeom>
          <a:noFill/>
          <a:ln w="19050" algn="ctr">
            <a:solidFill>
              <a:srgbClr val="FF6600"/>
            </a:solidFill>
            <a:round/>
            <a:headEnd/>
            <a:tailEnd type="arrow" w="med" len="med"/>
          </a:ln>
          <a:extLst>
            <a:ext uri="{909E8E84-426E-40DD-AFC4-6F175D3DCCD1}">
              <a14:hiddenFill xmlns:a14="http://schemas.microsoft.com/office/drawing/2010/main">
                <a:noFill/>
              </a14:hiddenFill>
            </a:ext>
          </a:extLst>
        </p:spPr>
      </p:cxnSp>
      <p:sp>
        <p:nvSpPr>
          <p:cNvPr id="8215" name="Rectangle 34"/>
          <p:cNvSpPr>
            <a:spLocks noChangeArrowheads="1"/>
          </p:cNvSpPr>
          <p:nvPr/>
        </p:nvSpPr>
        <p:spPr bwMode="auto">
          <a:xfrm>
            <a:off x="3490913" y="5240338"/>
            <a:ext cx="11977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sz="1400" dirty="0">
                <a:solidFill>
                  <a:srgbClr val="FF6600"/>
                </a:solidFill>
              </a:rPr>
              <a:t>Total</a:t>
            </a:r>
            <a:r>
              <a:rPr lang="en-ZA" sz="1400" dirty="0">
                <a:solidFill>
                  <a:srgbClr val="FFFF00"/>
                </a:solidFill>
              </a:rPr>
              <a:t> </a:t>
            </a:r>
            <a:r>
              <a:rPr lang="en-ZA" sz="1400" dirty="0">
                <a:solidFill>
                  <a:srgbClr val="FF6600"/>
                </a:solidFill>
              </a:rPr>
              <a:t>latency</a:t>
            </a:r>
            <a:endParaRPr lang="en-US" sz="1400" dirty="0">
              <a:solidFill>
                <a:srgbClr val="FF6600"/>
              </a:solidFill>
            </a:endParaRPr>
          </a:p>
        </p:txBody>
      </p:sp>
      <p:sp>
        <p:nvSpPr>
          <p:cNvPr id="8216" name="Rectangle 35"/>
          <p:cNvSpPr>
            <a:spLocks noChangeArrowheads="1"/>
          </p:cNvSpPr>
          <p:nvPr/>
        </p:nvSpPr>
        <p:spPr bwMode="auto">
          <a:xfrm>
            <a:off x="3606800" y="4403725"/>
            <a:ext cx="1628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sz="1400">
                <a:solidFill>
                  <a:srgbClr val="BCCAEA"/>
                </a:solidFill>
              </a:rPr>
              <a:t>Transmission time</a:t>
            </a:r>
            <a:endParaRPr lang="en-US" sz="1400">
              <a:solidFill>
                <a:srgbClr val="BCCAEA"/>
              </a:solidFill>
            </a:endParaRPr>
          </a:p>
        </p:txBody>
      </p:sp>
      <p:sp>
        <p:nvSpPr>
          <p:cNvPr id="8217" name="Rectangle 44"/>
          <p:cNvSpPr>
            <a:spLocks noChangeArrowheads="1"/>
          </p:cNvSpPr>
          <p:nvPr/>
        </p:nvSpPr>
        <p:spPr bwMode="auto">
          <a:xfrm>
            <a:off x="269351" y="5713933"/>
            <a:ext cx="87820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dirty="0"/>
              <a:t>time of flight  is also referred to as ‘propagation delay’ – it may depend on how many</a:t>
            </a:r>
            <a:br>
              <a:rPr lang="en-ZA" dirty="0"/>
            </a:br>
            <a:r>
              <a:rPr lang="en-ZA" dirty="0"/>
              <a:t>channels are used. E.g. a two-channel path will give an effective lower propagation.</a:t>
            </a:r>
            <a:br>
              <a:rPr lang="en-ZA" dirty="0"/>
            </a:br>
            <a:r>
              <a:rPr lang="en-ZA" dirty="0"/>
              <a:t>With switching circuitry, the propagation delay can increase significantly.</a:t>
            </a:r>
            <a:endParaRPr lang="en-US" dirty="0"/>
          </a:p>
        </p:txBody>
      </p:sp>
      <p:sp>
        <p:nvSpPr>
          <p:cNvPr id="5" name="Folded Corner 4"/>
          <p:cNvSpPr/>
          <p:nvPr/>
        </p:nvSpPr>
        <p:spPr>
          <a:xfrm rot="2518381">
            <a:off x="7116434" y="524169"/>
            <a:ext cx="1622316" cy="976272"/>
          </a:xfrm>
          <a:prstGeom prst="foldedCorner">
            <a:avLst>
              <a:gd name="adj" fmla="val 27944"/>
            </a:avLst>
          </a:prstGeom>
          <a:solidFill>
            <a:srgbClr val="F2FF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i="1" dirty="0">
                <a:solidFill>
                  <a:schemeClr val="accent4">
                    <a:lumMod val="50000"/>
                  </a:schemeClr>
                </a:solidFill>
              </a:rPr>
              <a:t>PS</a:t>
            </a:r>
            <a:r>
              <a:rPr lang="en-ZA" sz="1400" dirty="0">
                <a:solidFill>
                  <a:schemeClr val="accent4">
                    <a:lumMod val="50000"/>
                  </a:schemeClr>
                </a:solidFill>
              </a:rPr>
              <a:t>: a favourite thing to ask in tests and </a:t>
            </a:r>
            <a:r>
              <a:rPr lang="en-ZA" sz="1400" dirty="0" smtClean="0">
                <a:solidFill>
                  <a:schemeClr val="accent4">
                    <a:lumMod val="50000"/>
                  </a:schemeClr>
                </a:solidFill>
              </a:rPr>
              <a:t>exams</a:t>
            </a:r>
            <a:endParaRPr lang="en-ZA" sz="1400" dirty="0">
              <a:solidFill>
                <a:schemeClr val="accent4">
                  <a:lumMod val="50000"/>
                </a:schemeClr>
              </a:solidFill>
            </a:endParaRPr>
          </a:p>
        </p:txBody>
      </p:sp>
    </p:spTree>
    <p:extLst>
      <p:ext uri="{BB962C8B-B14F-4D97-AF65-F5344CB8AC3E}">
        <p14:creationId xmlns:p14="http://schemas.microsoft.com/office/powerpoint/2010/main" val="364390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smtClean="0"/>
              <a:t>Effective bandwidth calc.</a:t>
            </a:r>
            <a:endParaRPr lang="en-US" dirty="0"/>
          </a:p>
        </p:txBody>
      </p:sp>
      <p:sp>
        <p:nvSpPr>
          <p:cNvPr id="9219" name="Rectangle 2"/>
          <p:cNvSpPr>
            <a:spLocks noChangeArrowheads="1"/>
          </p:cNvSpPr>
          <p:nvPr/>
        </p:nvSpPr>
        <p:spPr bwMode="auto">
          <a:xfrm>
            <a:off x="284163" y="2459038"/>
            <a:ext cx="1082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Solution:</a:t>
            </a:r>
            <a:endParaRPr lang="en-US"/>
          </a:p>
        </p:txBody>
      </p:sp>
      <p:sp>
        <p:nvSpPr>
          <p:cNvPr id="9220" name="Rectangle 3"/>
          <p:cNvSpPr>
            <a:spLocks noChangeArrowheads="1"/>
          </p:cNvSpPr>
          <p:nvPr/>
        </p:nvSpPr>
        <p:spPr bwMode="auto">
          <a:xfrm>
            <a:off x="465138" y="2819400"/>
            <a:ext cx="3567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dirty="0"/>
              <a:t>Transmission time = </a:t>
            </a:r>
            <a:r>
              <a:rPr lang="en-ZA" dirty="0" smtClean="0"/>
              <a:t>80,000 </a:t>
            </a:r>
            <a:r>
              <a:rPr lang="en-ZA" dirty="0"/>
              <a:t>bits</a:t>
            </a:r>
            <a:endParaRPr lang="en-US" dirty="0"/>
          </a:p>
        </p:txBody>
      </p:sp>
      <p:sp>
        <p:nvSpPr>
          <p:cNvPr id="9221" name="Rectangle 4"/>
          <p:cNvSpPr>
            <a:spLocks noChangeArrowheads="1"/>
          </p:cNvSpPr>
          <p:nvPr/>
        </p:nvSpPr>
        <p:spPr bwMode="auto">
          <a:xfrm>
            <a:off x="2744788" y="3089275"/>
            <a:ext cx="1171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10Mbits/s</a:t>
            </a:r>
            <a:endParaRPr lang="en-US"/>
          </a:p>
        </p:txBody>
      </p:sp>
      <p:cxnSp>
        <p:nvCxnSpPr>
          <p:cNvPr id="9222" name="Straight Connector 5"/>
          <p:cNvCxnSpPr>
            <a:cxnSpLocks noChangeShapeType="1"/>
          </p:cNvCxnSpPr>
          <p:nvPr/>
        </p:nvCxnSpPr>
        <p:spPr bwMode="auto">
          <a:xfrm rot="10800000">
            <a:off x="2681288" y="3128963"/>
            <a:ext cx="125888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9223" name="Rectangle 6"/>
          <p:cNvSpPr>
            <a:spLocks noChangeArrowheads="1"/>
          </p:cNvSpPr>
          <p:nvPr/>
        </p:nvSpPr>
        <p:spPr bwMode="auto">
          <a:xfrm>
            <a:off x="4057650" y="2897188"/>
            <a:ext cx="384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 </a:t>
            </a:r>
            <a:endParaRPr lang="en-US"/>
          </a:p>
        </p:txBody>
      </p:sp>
      <p:sp>
        <p:nvSpPr>
          <p:cNvPr id="9224" name="Rectangle 7"/>
          <p:cNvSpPr>
            <a:spLocks noChangeArrowheads="1"/>
          </p:cNvSpPr>
          <p:nvPr/>
        </p:nvSpPr>
        <p:spPr bwMode="auto">
          <a:xfrm>
            <a:off x="4445000" y="3089275"/>
            <a:ext cx="11128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dirty="0" smtClean="0"/>
              <a:t>10bits/</a:t>
            </a:r>
            <a:r>
              <a:rPr lang="el-GR" dirty="0" smtClean="0"/>
              <a:t>μ</a:t>
            </a:r>
            <a:r>
              <a:rPr lang="en-ZA" dirty="0" smtClean="0"/>
              <a:t>s</a:t>
            </a:r>
            <a:endParaRPr lang="en-US" dirty="0"/>
          </a:p>
        </p:txBody>
      </p:sp>
      <p:cxnSp>
        <p:nvCxnSpPr>
          <p:cNvPr id="9225" name="Straight Connector 8"/>
          <p:cNvCxnSpPr>
            <a:cxnSpLocks noChangeShapeType="1"/>
          </p:cNvCxnSpPr>
          <p:nvPr/>
        </p:nvCxnSpPr>
        <p:spPr bwMode="auto">
          <a:xfrm rot="10800000">
            <a:off x="4457700" y="3128963"/>
            <a:ext cx="12604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9226" name="Rectangle 9"/>
          <p:cNvSpPr>
            <a:spLocks noChangeArrowheads="1"/>
          </p:cNvSpPr>
          <p:nvPr/>
        </p:nvSpPr>
        <p:spPr bwMode="auto">
          <a:xfrm>
            <a:off x="250825" y="1341438"/>
            <a:ext cx="75533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a:t>Example:</a:t>
            </a:r>
          </a:p>
          <a:p>
            <a:r>
              <a:rPr lang="en-ZA"/>
              <a:t> Distance 100m</a:t>
            </a:r>
          </a:p>
          <a:p>
            <a:r>
              <a:rPr lang="en-ZA"/>
              <a:t> Raw bandwidth 10Mbit/s</a:t>
            </a:r>
          </a:p>
        </p:txBody>
      </p:sp>
      <p:sp>
        <p:nvSpPr>
          <p:cNvPr id="9227" name="Rectangle 10"/>
          <p:cNvSpPr>
            <a:spLocks noChangeArrowheads="1"/>
          </p:cNvSpPr>
          <p:nvPr/>
        </p:nvSpPr>
        <p:spPr bwMode="auto">
          <a:xfrm>
            <a:off x="3457575" y="1331913"/>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a:t> Message 10,000 bytes</a:t>
            </a:r>
          </a:p>
          <a:p>
            <a:r>
              <a:rPr lang="en-ZA"/>
              <a:t> Sending overhead  200us</a:t>
            </a:r>
          </a:p>
          <a:p>
            <a:r>
              <a:rPr lang="en-ZA"/>
              <a:t> Receiving overhead 300us</a:t>
            </a:r>
            <a:endParaRPr lang="en-US"/>
          </a:p>
        </p:txBody>
      </p:sp>
      <p:sp>
        <p:nvSpPr>
          <p:cNvPr id="9228" name="Rectangle 11"/>
          <p:cNvSpPr>
            <a:spLocks noChangeArrowheads="1"/>
          </p:cNvSpPr>
          <p:nvPr/>
        </p:nvSpPr>
        <p:spPr bwMode="auto">
          <a:xfrm>
            <a:off x="4329113" y="2794000"/>
            <a:ext cx="13131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dirty="0" smtClean="0"/>
              <a:t>80,000 </a:t>
            </a:r>
            <a:r>
              <a:rPr lang="en-ZA" dirty="0"/>
              <a:t>bits</a:t>
            </a:r>
            <a:endParaRPr lang="en-US" dirty="0"/>
          </a:p>
        </p:txBody>
      </p:sp>
      <p:sp>
        <p:nvSpPr>
          <p:cNvPr id="9229" name="Rectangle 12"/>
          <p:cNvSpPr>
            <a:spLocks noChangeArrowheads="1"/>
          </p:cNvSpPr>
          <p:nvPr/>
        </p:nvSpPr>
        <p:spPr bwMode="auto">
          <a:xfrm>
            <a:off x="5783263" y="2897188"/>
            <a:ext cx="384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 </a:t>
            </a:r>
            <a:endParaRPr lang="en-US"/>
          </a:p>
        </p:txBody>
      </p:sp>
      <p:sp>
        <p:nvSpPr>
          <p:cNvPr id="9230" name="Rectangle 13"/>
          <p:cNvSpPr>
            <a:spLocks noChangeArrowheads="1"/>
          </p:cNvSpPr>
          <p:nvPr/>
        </p:nvSpPr>
        <p:spPr bwMode="auto">
          <a:xfrm>
            <a:off x="6080125" y="2870200"/>
            <a:ext cx="10743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dirty="0" smtClean="0"/>
              <a:t>8,000 </a:t>
            </a:r>
            <a:r>
              <a:rPr lang="el-GR" dirty="0" smtClean="0"/>
              <a:t>μ</a:t>
            </a:r>
            <a:r>
              <a:rPr lang="en-ZA" dirty="0" smtClean="0"/>
              <a:t>s</a:t>
            </a:r>
            <a:endParaRPr lang="en-US" dirty="0"/>
          </a:p>
        </p:txBody>
      </p:sp>
      <p:sp>
        <p:nvSpPr>
          <p:cNvPr id="9231" name="Rectangle 14"/>
          <p:cNvSpPr>
            <a:spLocks noChangeArrowheads="1"/>
          </p:cNvSpPr>
          <p:nvPr/>
        </p:nvSpPr>
        <p:spPr bwMode="auto">
          <a:xfrm>
            <a:off x="465138" y="3552825"/>
            <a:ext cx="1758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Time of flight = </a:t>
            </a:r>
            <a:endParaRPr lang="en-US"/>
          </a:p>
        </p:txBody>
      </p:sp>
      <p:sp>
        <p:nvSpPr>
          <p:cNvPr id="9232" name="Rectangle 15"/>
          <p:cNvSpPr>
            <a:spLocks noChangeArrowheads="1"/>
          </p:cNvSpPr>
          <p:nvPr/>
        </p:nvSpPr>
        <p:spPr bwMode="auto">
          <a:xfrm>
            <a:off x="2268538" y="3771900"/>
            <a:ext cx="1376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3 x 10</a:t>
            </a:r>
            <a:r>
              <a:rPr lang="en-ZA" baseline="30000"/>
              <a:t>8</a:t>
            </a:r>
            <a:r>
              <a:rPr lang="en-ZA"/>
              <a:t> m/s</a:t>
            </a:r>
            <a:endParaRPr lang="en-US"/>
          </a:p>
        </p:txBody>
      </p:sp>
      <p:cxnSp>
        <p:nvCxnSpPr>
          <p:cNvPr id="9233" name="Straight Connector 16"/>
          <p:cNvCxnSpPr>
            <a:cxnSpLocks noChangeShapeType="1"/>
          </p:cNvCxnSpPr>
          <p:nvPr/>
        </p:nvCxnSpPr>
        <p:spPr bwMode="auto">
          <a:xfrm rot="10800000">
            <a:off x="2243138" y="3811588"/>
            <a:ext cx="12604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9234" name="Rectangle 17"/>
          <p:cNvSpPr>
            <a:spLocks noChangeArrowheads="1"/>
          </p:cNvSpPr>
          <p:nvPr/>
        </p:nvSpPr>
        <p:spPr bwMode="auto">
          <a:xfrm>
            <a:off x="2268538" y="3476625"/>
            <a:ext cx="760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100m</a:t>
            </a:r>
            <a:endParaRPr lang="en-US"/>
          </a:p>
        </p:txBody>
      </p:sp>
      <p:sp>
        <p:nvSpPr>
          <p:cNvPr id="9235" name="Rectangle 18"/>
          <p:cNvSpPr>
            <a:spLocks noChangeArrowheads="1"/>
          </p:cNvSpPr>
          <p:nvPr/>
        </p:nvSpPr>
        <p:spPr bwMode="auto">
          <a:xfrm>
            <a:off x="3568700" y="3579813"/>
            <a:ext cx="3825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 </a:t>
            </a:r>
            <a:endParaRPr lang="en-US"/>
          </a:p>
        </p:txBody>
      </p:sp>
      <p:sp>
        <p:nvSpPr>
          <p:cNvPr id="9236" name="Rectangle 19"/>
          <p:cNvSpPr>
            <a:spLocks noChangeArrowheads="1"/>
          </p:cNvSpPr>
          <p:nvPr/>
        </p:nvSpPr>
        <p:spPr bwMode="auto">
          <a:xfrm>
            <a:off x="4006850" y="3771900"/>
            <a:ext cx="1376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3 x 10</a:t>
            </a:r>
            <a:r>
              <a:rPr lang="en-ZA" baseline="30000"/>
              <a:t>6</a:t>
            </a:r>
            <a:r>
              <a:rPr lang="en-ZA"/>
              <a:t> m/s</a:t>
            </a:r>
            <a:endParaRPr lang="en-US"/>
          </a:p>
        </p:txBody>
      </p:sp>
      <p:cxnSp>
        <p:nvCxnSpPr>
          <p:cNvPr id="9237" name="Straight Connector 20"/>
          <p:cNvCxnSpPr>
            <a:cxnSpLocks noChangeShapeType="1"/>
          </p:cNvCxnSpPr>
          <p:nvPr/>
        </p:nvCxnSpPr>
        <p:spPr bwMode="auto">
          <a:xfrm rot="10800000">
            <a:off x="3981450" y="3811588"/>
            <a:ext cx="12604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9238" name="Rectangle 21"/>
          <p:cNvSpPr>
            <a:spLocks noChangeArrowheads="1"/>
          </p:cNvSpPr>
          <p:nvPr/>
        </p:nvSpPr>
        <p:spPr bwMode="auto">
          <a:xfrm>
            <a:off x="5719763" y="3502025"/>
            <a:ext cx="9460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dirty="0"/>
              <a:t>0.33 </a:t>
            </a:r>
            <a:r>
              <a:rPr lang="el-GR" dirty="0" smtClean="0"/>
              <a:t>μ</a:t>
            </a:r>
            <a:r>
              <a:rPr lang="en-ZA" dirty="0" smtClean="0"/>
              <a:t>s</a:t>
            </a:r>
            <a:endParaRPr lang="en-US" dirty="0"/>
          </a:p>
        </p:txBody>
      </p:sp>
      <p:sp>
        <p:nvSpPr>
          <p:cNvPr id="9239" name="Rectangle 22"/>
          <p:cNvSpPr>
            <a:spLocks noChangeArrowheads="1"/>
          </p:cNvSpPr>
          <p:nvPr/>
        </p:nvSpPr>
        <p:spPr bwMode="auto">
          <a:xfrm>
            <a:off x="5422900" y="3579813"/>
            <a:ext cx="384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 </a:t>
            </a:r>
            <a:endParaRPr lang="en-US"/>
          </a:p>
        </p:txBody>
      </p:sp>
      <p:sp>
        <p:nvSpPr>
          <p:cNvPr id="9240" name="Rectangle 23"/>
          <p:cNvSpPr>
            <a:spLocks noChangeArrowheads="1"/>
          </p:cNvSpPr>
          <p:nvPr/>
        </p:nvSpPr>
        <p:spPr bwMode="auto">
          <a:xfrm>
            <a:off x="4341813" y="3502025"/>
            <a:ext cx="50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1m</a:t>
            </a:r>
            <a:endParaRPr lang="en-US"/>
          </a:p>
        </p:txBody>
      </p:sp>
      <p:sp>
        <p:nvSpPr>
          <p:cNvPr id="9241" name="Rectangle 24"/>
          <p:cNvSpPr>
            <a:spLocks noChangeArrowheads="1"/>
          </p:cNvSpPr>
          <p:nvPr/>
        </p:nvSpPr>
        <p:spPr bwMode="auto">
          <a:xfrm>
            <a:off x="534988" y="4149725"/>
            <a:ext cx="3213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a:t>Total latency =</a:t>
            </a:r>
            <a:endParaRPr lang="en-US"/>
          </a:p>
        </p:txBody>
      </p:sp>
      <p:sp>
        <p:nvSpPr>
          <p:cNvPr id="9242" name="Rectangle 25"/>
          <p:cNvSpPr>
            <a:spLocks noChangeArrowheads="1"/>
          </p:cNvSpPr>
          <p:nvPr/>
        </p:nvSpPr>
        <p:spPr bwMode="auto">
          <a:xfrm>
            <a:off x="2144713" y="4149725"/>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a:t>Sending overhead + Transmission time + time of flight + Receiver overhead</a:t>
            </a:r>
            <a:endParaRPr lang="en-US"/>
          </a:p>
        </p:txBody>
      </p:sp>
      <p:sp>
        <p:nvSpPr>
          <p:cNvPr id="9243" name="Rectangle 26"/>
          <p:cNvSpPr>
            <a:spLocks noChangeArrowheads="1"/>
          </p:cNvSpPr>
          <p:nvPr/>
        </p:nvSpPr>
        <p:spPr bwMode="auto">
          <a:xfrm>
            <a:off x="534988" y="4818063"/>
            <a:ext cx="3213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a:t>Total latency =</a:t>
            </a:r>
            <a:endParaRPr lang="en-US"/>
          </a:p>
        </p:txBody>
      </p:sp>
      <p:sp>
        <p:nvSpPr>
          <p:cNvPr id="9244" name="Rectangle 27"/>
          <p:cNvSpPr>
            <a:spLocks noChangeArrowheads="1"/>
          </p:cNvSpPr>
          <p:nvPr/>
        </p:nvSpPr>
        <p:spPr bwMode="auto">
          <a:xfrm>
            <a:off x="2144713" y="4818063"/>
            <a:ext cx="5840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dirty="0" smtClean="0"/>
              <a:t>200</a:t>
            </a:r>
            <a:r>
              <a:rPr lang="el-GR" dirty="0" smtClean="0"/>
              <a:t>μ</a:t>
            </a:r>
            <a:r>
              <a:rPr lang="en-ZA" dirty="0" smtClean="0"/>
              <a:t>s </a:t>
            </a:r>
            <a:r>
              <a:rPr lang="en-ZA" dirty="0"/>
              <a:t>+ </a:t>
            </a:r>
            <a:r>
              <a:rPr lang="en-ZA" dirty="0" smtClean="0"/>
              <a:t>8,000</a:t>
            </a:r>
            <a:r>
              <a:rPr lang="el-GR" dirty="0" smtClean="0"/>
              <a:t>μ</a:t>
            </a:r>
            <a:r>
              <a:rPr lang="en-ZA" dirty="0" smtClean="0"/>
              <a:t>s </a:t>
            </a:r>
            <a:r>
              <a:rPr lang="en-ZA" dirty="0"/>
              <a:t>+ </a:t>
            </a:r>
            <a:r>
              <a:rPr lang="en-ZA" dirty="0" smtClean="0"/>
              <a:t>0.33</a:t>
            </a:r>
            <a:r>
              <a:rPr lang="el-GR" dirty="0" smtClean="0"/>
              <a:t>μ</a:t>
            </a:r>
            <a:r>
              <a:rPr lang="en-ZA" dirty="0" smtClean="0"/>
              <a:t>s </a:t>
            </a:r>
            <a:r>
              <a:rPr lang="en-ZA" dirty="0"/>
              <a:t>+ </a:t>
            </a:r>
            <a:r>
              <a:rPr lang="en-ZA" dirty="0" smtClean="0"/>
              <a:t>300</a:t>
            </a:r>
            <a:r>
              <a:rPr lang="el-GR" dirty="0" smtClean="0"/>
              <a:t>μ</a:t>
            </a:r>
            <a:r>
              <a:rPr lang="en-ZA" dirty="0" smtClean="0"/>
              <a:t>s </a:t>
            </a:r>
            <a:r>
              <a:rPr lang="en-ZA" dirty="0"/>
              <a:t>= </a:t>
            </a:r>
            <a:r>
              <a:rPr lang="en-ZA" dirty="0" smtClean="0"/>
              <a:t>8,500.33</a:t>
            </a:r>
            <a:r>
              <a:rPr lang="el-GR" dirty="0" smtClean="0"/>
              <a:t>μ</a:t>
            </a:r>
            <a:r>
              <a:rPr lang="en-ZA" dirty="0" smtClean="0"/>
              <a:t>s</a:t>
            </a:r>
            <a:endParaRPr lang="en-US" dirty="0"/>
          </a:p>
        </p:txBody>
      </p:sp>
      <p:sp>
        <p:nvSpPr>
          <p:cNvPr id="9245" name="Rectangle 28"/>
          <p:cNvSpPr>
            <a:spLocks noChangeArrowheads="1"/>
          </p:cNvSpPr>
          <p:nvPr/>
        </p:nvSpPr>
        <p:spPr bwMode="auto">
          <a:xfrm>
            <a:off x="547688" y="5180013"/>
            <a:ext cx="7553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a:t>Effective bandwidth = Message size / total latency</a:t>
            </a:r>
            <a:endParaRPr lang="en-US"/>
          </a:p>
        </p:txBody>
      </p:sp>
      <p:sp>
        <p:nvSpPr>
          <p:cNvPr id="30" name="Rectangle 29"/>
          <p:cNvSpPr/>
          <p:nvPr/>
        </p:nvSpPr>
        <p:spPr>
          <a:xfrm>
            <a:off x="547688" y="5656263"/>
            <a:ext cx="7553325" cy="368300"/>
          </a:xfrm>
          <a:prstGeom prst="rect">
            <a:avLst/>
          </a:prstGeom>
        </p:spPr>
        <p:txBody>
          <a:bodyPr>
            <a:spAutoFit/>
          </a:bodyPr>
          <a:lstStyle/>
          <a:p>
            <a:pPr>
              <a:defRPr/>
            </a:pPr>
            <a:r>
              <a:rPr lang="en-ZA" dirty="0"/>
              <a:t>Effective bandwidth = </a:t>
            </a:r>
            <a:r>
              <a:rPr lang="en-ZA" dirty="0" smtClean="0"/>
              <a:t>80,000bits </a:t>
            </a:r>
            <a:r>
              <a:rPr lang="en-ZA" dirty="0"/>
              <a:t>/ </a:t>
            </a:r>
            <a:r>
              <a:rPr lang="en-ZA" dirty="0" smtClean="0"/>
              <a:t>8,500</a:t>
            </a:r>
            <a:r>
              <a:rPr lang="el-GR" dirty="0" smtClean="0"/>
              <a:t>μ</a:t>
            </a:r>
            <a:r>
              <a:rPr lang="en-ZA" dirty="0" smtClean="0"/>
              <a:t>s </a:t>
            </a:r>
            <a:r>
              <a:rPr lang="en-ZA" dirty="0"/>
              <a:t>= </a:t>
            </a:r>
            <a:r>
              <a:rPr lang="en-ZA" dirty="0" smtClean="0">
                <a:solidFill>
                  <a:schemeClr val="tx2">
                    <a:lumMod val="75000"/>
                  </a:schemeClr>
                </a:solidFill>
              </a:rPr>
              <a:t>9.41 </a:t>
            </a:r>
            <a:r>
              <a:rPr lang="en-ZA" dirty="0" err="1">
                <a:solidFill>
                  <a:schemeClr val="tx2">
                    <a:lumMod val="75000"/>
                  </a:schemeClr>
                </a:solidFill>
              </a:rPr>
              <a:t>Mbits</a:t>
            </a:r>
            <a:r>
              <a:rPr lang="en-ZA" dirty="0">
                <a:solidFill>
                  <a:schemeClr val="tx2">
                    <a:lumMod val="75000"/>
                  </a:schemeClr>
                </a:solidFill>
              </a:rPr>
              <a:t>/s</a:t>
            </a:r>
            <a:endParaRPr lang="en-US" dirty="0">
              <a:solidFill>
                <a:schemeClr val="tx2">
                  <a:lumMod val="75000"/>
                </a:schemeClr>
              </a:solidFill>
            </a:endParaRPr>
          </a:p>
        </p:txBody>
      </p:sp>
    </p:spTree>
    <p:extLst>
      <p:ext uri="{BB962C8B-B14F-4D97-AF65-F5344CB8AC3E}">
        <p14:creationId xmlns:p14="http://schemas.microsoft.com/office/powerpoint/2010/main" val="34672077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ZA" dirty="0" smtClean="0"/>
              <a:t>Visibility of Communications</a:t>
            </a:r>
            <a:endParaRPr lang="en-US" dirty="0"/>
          </a:p>
        </p:txBody>
      </p:sp>
      <p:sp>
        <p:nvSpPr>
          <p:cNvPr id="4" name="Content Placeholder 3"/>
          <p:cNvSpPr>
            <a:spLocks noGrp="1"/>
          </p:cNvSpPr>
          <p:nvPr>
            <p:ph idx="1"/>
          </p:nvPr>
        </p:nvSpPr>
        <p:spPr>
          <a:xfrm>
            <a:off x="385763" y="1457325"/>
            <a:ext cx="8421687" cy="5094288"/>
          </a:xfrm>
        </p:spPr>
        <p:txBody>
          <a:bodyPr/>
          <a:lstStyle/>
          <a:p>
            <a:pPr>
              <a:defRPr/>
            </a:pPr>
            <a:r>
              <a:rPr lang="en-US" sz="2800" dirty="0" smtClean="0"/>
              <a:t>Communications is usually both </a:t>
            </a:r>
            <a:r>
              <a:rPr lang="en-US" sz="2800" dirty="0" smtClean="0">
                <a:solidFill>
                  <a:schemeClr val="tx2">
                    <a:lumMod val="75000"/>
                  </a:schemeClr>
                </a:solidFill>
              </a:rPr>
              <a:t>explicit</a:t>
            </a:r>
            <a:r>
              <a:rPr lang="en-US" sz="2800" dirty="0" smtClean="0"/>
              <a:t> and </a:t>
            </a:r>
            <a:r>
              <a:rPr lang="en-US" sz="2800" dirty="0" smtClean="0">
                <a:solidFill>
                  <a:schemeClr val="tx2">
                    <a:lumMod val="75000"/>
                  </a:schemeClr>
                </a:solidFill>
              </a:rPr>
              <a:t>highly visible </a:t>
            </a:r>
            <a:r>
              <a:rPr lang="en-US" sz="2800" dirty="0" smtClean="0"/>
              <a:t>when using the message passing programming model.</a:t>
            </a:r>
          </a:p>
          <a:p>
            <a:pPr>
              <a:defRPr/>
            </a:pPr>
            <a:r>
              <a:rPr lang="en-US" sz="2800" dirty="0" smtClean="0"/>
              <a:t>Communications may be </a:t>
            </a:r>
            <a:r>
              <a:rPr lang="en-US" sz="2800" dirty="0" smtClean="0">
                <a:solidFill>
                  <a:schemeClr val="tx2">
                    <a:lumMod val="75000"/>
                  </a:schemeClr>
                </a:solidFill>
              </a:rPr>
              <a:t>poorly visible </a:t>
            </a:r>
            <a:r>
              <a:rPr lang="en-US" sz="2800" dirty="0" smtClean="0"/>
              <a:t>when using the data parallel programming model.</a:t>
            </a:r>
          </a:p>
          <a:p>
            <a:pPr>
              <a:defRPr/>
            </a:pPr>
            <a:r>
              <a:rPr lang="en-US" sz="2800" dirty="0" smtClean="0"/>
              <a:t>For data parallel design on a distributed system, communications may be entirely invisible, in that the programmer may have no understanding (and no easily obtainable means) to accurately determine what inter-task communications is happening.</a:t>
            </a:r>
            <a:endParaRPr lang="en-US" sz="2800" dirty="0"/>
          </a:p>
        </p:txBody>
      </p:sp>
    </p:spTree>
    <p:extLst>
      <p:ext uri="{BB962C8B-B14F-4D97-AF65-F5344CB8AC3E}">
        <p14:creationId xmlns:p14="http://schemas.microsoft.com/office/powerpoint/2010/main" val="3415395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61" y="383664"/>
            <a:ext cx="8977313" cy="717516"/>
          </a:xfrm>
        </p:spPr>
        <p:txBody>
          <a:bodyPr/>
          <a:lstStyle/>
          <a:p>
            <a:pPr>
              <a:defRPr/>
            </a:pPr>
            <a:r>
              <a:rPr lang="en-ZA" sz="4000" dirty="0" smtClean="0"/>
              <a:t>Synchronous vs. asynchronous</a:t>
            </a:r>
            <a:endParaRPr lang="en-US" sz="4000" dirty="0"/>
          </a:p>
        </p:txBody>
      </p:sp>
      <p:sp>
        <p:nvSpPr>
          <p:cNvPr id="3" name="Content Placeholder 2"/>
          <p:cNvSpPr>
            <a:spLocks noGrp="1"/>
          </p:cNvSpPr>
          <p:nvPr>
            <p:ph idx="1"/>
          </p:nvPr>
        </p:nvSpPr>
        <p:spPr>
          <a:xfrm>
            <a:off x="452438" y="1184275"/>
            <a:ext cx="8382000" cy="4637088"/>
          </a:xfrm>
        </p:spPr>
        <p:txBody>
          <a:bodyPr>
            <a:normAutofit fontScale="92500"/>
          </a:bodyPr>
          <a:lstStyle/>
          <a:p>
            <a:pPr>
              <a:defRPr/>
            </a:pPr>
            <a:r>
              <a:rPr lang="en-US" dirty="0" smtClean="0"/>
              <a:t>Synchronous communications</a:t>
            </a:r>
          </a:p>
          <a:p>
            <a:pPr lvl="1">
              <a:defRPr/>
            </a:pPr>
            <a:r>
              <a:rPr lang="en-US" dirty="0" smtClean="0"/>
              <a:t>Require some kind of</a:t>
            </a:r>
            <a:br>
              <a:rPr lang="en-US" dirty="0" smtClean="0"/>
            </a:br>
            <a:r>
              <a:rPr lang="en-US" dirty="0" smtClean="0">
                <a:solidFill>
                  <a:schemeClr val="tx2">
                    <a:lumMod val="75000"/>
                  </a:schemeClr>
                </a:solidFill>
              </a:rPr>
              <a:t>handshaking</a:t>
            </a:r>
            <a:r>
              <a:rPr lang="en-US" dirty="0" smtClean="0"/>
              <a:t> between tasks that</a:t>
            </a:r>
            <a:br>
              <a:rPr lang="en-US" dirty="0" smtClean="0"/>
            </a:br>
            <a:r>
              <a:rPr lang="en-US" dirty="0" smtClean="0"/>
              <a:t>share data / results.</a:t>
            </a:r>
          </a:p>
          <a:p>
            <a:pPr lvl="1">
              <a:defRPr/>
            </a:pPr>
            <a:r>
              <a:rPr lang="en-US" dirty="0" smtClean="0"/>
              <a:t>May be explicitly structured in the code, under control of the programmer – or it may happen at a lower level, not under control of the programmer.</a:t>
            </a:r>
          </a:p>
          <a:p>
            <a:pPr lvl="1">
              <a:defRPr/>
            </a:pPr>
            <a:r>
              <a:rPr lang="en-US" dirty="0" smtClean="0"/>
              <a:t>Synchronous communications are also referred to as </a:t>
            </a:r>
            <a:r>
              <a:rPr lang="en-US" dirty="0" smtClean="0">
                <a:solidFill>
                  <a:schemeClr val="tx2">
                    <a:lumMod val="75000"/>
                  </a:schemeClr>
                </a:solidFill>
              </a:rPr>
              <a:t>blocking communications</a:t>
            </a:r>
            <a:r>
              <a:rPr lang="en-US" dirty="0" smtClean="0"/>
              <a:t> because other work must wait until the communications has finished.</a:t>
            </a:r>
          </a:p>
        </p:txBody>
      </p:sp>
      <p:pic>
        <p:nvPicPr>
          <p:cNvPr id="11268" name="Picture 3" descr="shake-hands.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0080" y="1023946"/>
            <a:ext cx="2998788"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29385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198" y="343976"/>
            <a:ext cx="8977313" cy="730745"/>
          </a:xfrm>
        </p:spPr>
        <p:txBody>
          <a:bodyPr/>
          <a:lstStyle/>
          <a:p>
            <a:pPr>
              <a:defRPr/>
            </a:pPr>
            <a:r>
              <a:rPr lang="en-ZA" sz="4000" dirty="0" smtClean="0"/>
              <a:t>Synchronous vs. asynchronous</a:t>
            </a:r>
            <a:endParaRPr lang="en-US" sz="4000" dirty="0"/>
          </a:p>
        </p:txBody>
      </p:sp>
      <p:sp>
        <p:nvSpPr>
          <p:cNvPr id="3" name="Content Placeholder 2"/>
          <p:cNvSpPr>
            <a:spLocks noGrp="1"/>
          </p:cNvSpPr>
          <p:nvPr>
            <p:ph idx="1"/>
          </p:nvPr>
        </p:nvSpPr>
        <p:spPr>
          <a:xfrm>
            <a:off x="258763" y="1171575"/>
            <a:ext cx="8383587" cy="5635625"/>
          </a:xfrm>
        </p:spPr>
        <p:txBody>
          <a:bodyPr/>
          <a:lstStyle/>
          <a:p>
            <a:pPr>
              <a:defRPr/>
            </a:pPr>
            <a:r>
              <a:rPr lang="en-US" dirty="0" smtClean="0"/>
              <a:t>Asynchronous communications</a:t>
            </a:r>
          </a:p>
          <a:p>
            <a:pPr lvl="1">
              <a:defRPr/>
            </a:pPr>
            <a:r>
              <a:rPr lang="en-US" dirty="0" smtClean="0"/>
              <a:t>Allow tasks to transfer data between one another </a:t>
            </a:r>
            <a:r>
              <a:rPr lang="en-US" dirty="0" smtClean="0">
                <a:solidFill>
                  <a:schemeClr val="tx2">
                    <a:lumMod val="75000"/>
                  </a:schemeClr>
                </a:solidFill>
              </a:rPr>
              <a:t>independently</a:t>
            </a:r>
            <a:r>
              <a:rPr lang="en-US" dirty="0" smtClean="0"/>
              <a:t>. E.g.: task A sends a message to task B, and task A immediately begin continues with other work. The point when task B actually receives, and starts working on, the sent data doesn't matter.</a:t>
            </a:r>
          </a:p>
          <a:p>
            <a:pPr lvl="1">
              <a:defRPr/>
            </a:pPr>
            <a:r>
              <a:rPr lang="en-US" dirty="0" smtClean="0"/>
              <a:t>Asynchronous communications are often referred to as </a:t>
            </a:r>
            <a:r>
              <a:rPr lang="en-US" dirty="0" smtClean="0">
                <a:solidFill>
                  <a:schemeClr val="tx2">
                    <a:lumMod val="75000"/>
                  </a:schemeClr>
                </a:solidFill>
              </a:rPr>
              <a:t>non-blocking communications</a:t>
            </a:r>
            <a:r>
              <a:rPr lang="en-US" dirty="0" smtClean="0"/>
              <a:t>.</a:t>
            </a:r>
          </a:p>
          <a:p>
            <a:pPr lvl="1">
              <a:defRPr/>
            </a:pPr>
            <a:r>
              <a:rPr lang="en-US" dirty="0" smtClean="0"/>
              <a:t>Allows for interleaving of computation and communication, potentially providing less overhead compared to the synchronous case</a:t>
            </a:r>
            <a:endParaRPr lang="en-US" dirty="0"/>
          </a:p>
        </p:txBody>
      </p:sp>
      <p:pic>
        <p:nvPicPr>
          <p:cNvPr id="12292" name="Picture 3" descr="mail.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6675" y="1071563"/>
            <a:ext cx="113347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6419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287" y="449814"/>
            <a:ext cx="8385175" cy="710980"/>
          </a:xfrm>
        </p:spPr>
        <p:txBody>
          <a:bodyPr/>
          <a:lstStyle/>
          <a:p>
            <a:pPr eaLnBrk="1" hangingPunct="1">
              <a:defRPr/>
            </a:pPr>
            <a:r>
              <a:rPr lang="en-ZA" dirty="0" smtClean="0"/>
              <a:t>Lecture Overview</a:t>
            </a:r>
            <a:endParaRPr lang="en-US" dirty="0" smtClean="0"/>
          </a:p>
        </p:txBody>
      </p:sp>
      <p:sp>
        <p:nvSpPr>
          <p:cNvPr id="3" name="Content Placeholder 2"/>
          <p:cNvSpPr>
            <a:spLocks noGrp="1"/>
          </p:cNvSpPr>
          <p:nvPr>
            <p:ph idx="1"/>
          </p:nvPr>
        </p:nvSpPr>
        <p:spPr>
          <a:xfrm>
            <a:off x="593199" y="1400508"/>
            <a:ext cx="8007350" cy="5240005"/>
          </a:xfrm>
        </p:spPr>
        <p:txBody>
          <a:bodyPr>
            <a:normAutofit fontScale="92500" lnSpcReduction="20000"/>
          </a:bodyPr>
          <a:lstStyle/>
          <a:p>
            <a:pPr>
              <a:defRPr/>
            </a:pPr>
            <a:r>
              <a:rPr lang="en-ZA" dirty="0" smtClean="0">
                <a:solidFill>
                  <a:schemeClr val="accent6">
                    <a:lumMod val="50000"/>
                  </a:schemeClr>
                </a:solidFill>
              </a:rPr>
              <a:t>Steps </a:t>
            </a:r>
            <a:r>
              <a:rPr lang="en-ZA" dirty="0">
                <a:solidFill>
                  <a:schemeClr val="accent6">
                    <a:lumMod val="50000"/>
                  </a:schemeClr>
                </a:solidFill>
              </a:rPr>
              <a:t>in designing parallel solutions</a:t>
            </a:r>
          </a:p>
          <a:p>
            <a:pPr>
              <a:defRPr/>
            </a:pPr>
            <a:r>
              <a:rPr lang="en-ZA" dirty="0"/>
              <a:t>Step 4: communication</a:t>
            </a:r>
          </a:p>
          <a:p>
            <a:pPr lvl="1">
              <a:defRPr/>
            </a:pPr>
            <a:r>
              <a:rPr lang="en-ZA" dirty="0"/>
              <a:t>Factors related to Communication</a:t>
            </a:r>
          </a:p>
          <a:p>
            <a:pPr lvl="1">
              <a:defRPr/>
            </a:pPr>
            <a:r>
              <a:rPr lang="en-ZA" dirty="0"/>
              <a:t>Cost of communications</a:t>
            </a:r>
          </a:p>
          <a:p>
            <a:pPr lvl="1">
              <a:defRPr/>
            </a:pPr>
            <a:r>
              <a:rPr lang="en-ZA" dirty="0"/>
              <a:t>Latency vs. Bandwidth</a:t>
            </a:r>
          </a:p>
          <a:p>
            <a:pPr lvl="1">
              <a:defRPr/>
            </a:pPr>
            <a:r>
              <a:rPr lang="en-ZA" dirty="0"/>
              <a:t>Baud rate vs. Bandwidth</a:t>
            </a:r>
          </a:p>
          <a:p>
            <a:pPr lvl="1">
              <a:defRPr/>
            </a:pPr>
            <a:r>
              <a:rPr lang="en-ZA" dirty="0"/>
              <a:t>Effective </a:t>
            </a:r>
            <a:r>
              <a:rPr lang="en-ZA" dirty="0" smtClean="0"/>
              <a:t>bandwidth</a:t>
            </a:r>
          </a:p>
          <a:p>
            <a:pPr lvl="1">
              <a:defRPr/>
            </a:pPr>
            <a:r>
              <a:rPr lang="en-ZA" dirty="0" smtClean="0"/>
              <a:t>Visibility </a:t>
            </a:r>
            <a:r>
              <a:rPr lang="en-ZA" dirty="0"/>
              <a:t>of Communications</a:t>
            </a:r>
          </a:p>
          <a:p>
            <a:pPr lvl="1">
              <a:defRPr/>
            </a:pPr>
            <a:r>
              <a:rPr lang="en-ZA" dirty="0"/>
              <a:t>Synchronous vs. asynchronous</a:t>
            </a:r>
          </a:p>
          <a:p>
            <a:pPr lvl="1">
              <a:defRPr/>
            </a:pPr>
            <a:r>
              <a:rPr lang="en-US" dirty="0"/>
              <a:t>Scope of communications</a:t>
            </a:r>
            <a:endParaRPr lang="en-ZA" dirty="0"/>
          </a:p>
          <a:p>
            <a:pPr lvl="1">
              <a:defRPr/>
            </a:pPr>
            <a:r>
              <a:rPr lang="en-ZA" dirty="0"/>
              <a:t>Collective communications</a:t>
            </a:r>
          </a:p>
          <a:p>
            <a:pPr lvl="1">
              <a:defRPr/>
            </a:pPr>
            <a:r>
              <a:rPr lang="en-ZA" dirty="0"/>
              <a:t>Efficiency of communications</a:t>
            </a:r>
          </a:p>
          <a:p>
            <a:pPr eaLnBrk="1" hangingPunct="1">
              <a:defRPr/>
            </a:pPr>
            <a:endParaRPr lang="en-ZA" dirty="0" smtClean="0"/>
          </a:p>
        </p:txBody>
      </p:sp>
      <p:pic>
        <p:nvPicPr>
          <p:cNvPr id="5123" name="Picture 3" descr="mosaic01.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2305" y="4356055"/>
            <a:ext cx="3293408" cy="228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Scope of communications</a:t>
            </a:r>
            <a:endParaRPr lang="en-US" dirty="0"/>
          </a:p>
        </p:txBody>
      </p:sp>
      <p:sp>
        <p:nvSpPr>
          <p:cNvPr id="3" name="Content Placeholder 2"/>
          <p:cNvSpPr>
            <a:spLocks noGrp="1"/>
          </p:cNvSpPr>
          <p:nvPr>
            <p:ph idx="1"/>
          </p:nvPr>
        </p:nvSpPr>
        <p:spPr>
          <a:xfrm>
            <a:off x="606425" y="1622425"/>
            <a:ext cx="8007350" cy="4191000"/>
          </a:xfrm>
        </p:spPr>
        <p:txBody>
          <a:bodyPr>
            <a:normAutofit lnSpcReduction="10000"/>
          </a:bodyPr>
          <a:lstStyle/>
          <a:p>
            <a:pPr>
              <a:defRPr/>
            </a:pPr>
            <a:r>
              <a:rPr lang="en-US" dirty="0" smtClean="0"/>
              <a:t>Scope of communications:</a:t>
            </a:r>
          </a:p>
          <a:p>
            <a:pPr lvl="1">
              <a:defRPr/>
            </a:pPr>
            <a:r>
              <a:rPr lang="en-US" dirty="0" smtClean="0"/>
              <a:t>Knowing which tasks must communicate with each other</a:t>
            </a:r>
          </a:p>
          <a:p>
            <a:pPr>
              <a:defRPr/>
            </a:pPr>
            <a:r>
              <a:rPr lang="en-US" dirty="0" smtClean="0"/>
              <a:t>Can be crucial to an effective design of a parallel program.</a:t>
            </a:r>
          </a:p>
          <a:p>
            <a:pPr>
              <a:defRPr/>
            </a:pPr>
            <a:r>
              <a:rPr lang="en-ZA" dirty="0" smtClean="0"/>
              <a:t>Two general types of scope:</a:t>
            </a:r>
          </a:p>
          <a:p>
            <a:pPr lvl="1">
              <a:defRPr/>
            </a:pPr>
            <a:r>
              <a:rPr lang="en-ZA" dirty="0" smtClean="0"/>
              <a:t>Point-to-point (P2P)</a:t>
            </a:r>
          </a:p>
          <a:p>
            <a:pPr lvl="1">
              <a:defRPr/>
            </a:pPr>
            <a:r>
              <a:rPr lang="en-ZA" dirty="0" smtClean="0"/>
              <a:t>Collective / broadcasting</a:t>
            </a:r>
            <a:endParaRPr lang="en-US" dirty="0" smtClean="0"/>
          </a:p>
        </p:txBody>
      </p:sp>
    </p:spTree>
    <p:extLst>
      <p:ext uri="{BB962C8B-B14F-4D97-AF65-F5344CB8AC3E}">
        <p14:creationId xmlns:p14="http://schemas.microsoft.com/office/powerpoint/2010/main" val="17432917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Scope of communications</a:t>
            </a:r>
            <a:endParaRPr lang="en-US" dirty="0"/>
          </a:p>
        </p:txBody>
      </p:sp>
      <p:sp>
        <p:nvSpPr>
          <p:cNvPr id="3" name="Content Placeholder 2"/>
          <p:cNvSpPr>
            <a:spLocks noGrp="1"/>
          </p:cNvSpPr>
          <p:nvPr>
            <p:ph idx="1"/>
          </p:nvPr>
        </p:nvSpPr>
        <p:spPr>
          <a:xfrm>
            <a:off x="606425" y="1622425"/>
            <a:ext cx="8007350" cy="4191000"/>
          </a:xfrm>
        </p:spPr>
        <p:txBody>
          <a:bodyPr>
            <a:normAutofit fontScale="92500" lnSpcReduction="10000"/>
          </a:bodyPr>
          <a:lstStyle/>
          <a:p>
            <a:pPr>
              <a:defRPr/>
            </a:pPr>
            <a:r>
              <a:rPr lang="en-US" dirty="0" smtClean="0"/>
              <a:t>Point-to-point (P2P)</a:t>
            </a:r>
          </a:p>
          <a:p>
            <a:pPr lvl="1">
              <a:defRPr/>
            </a:pPr>
            <a:r>
              <a:rPr lang="en-US" dirty="0" smtClean="0"/>
              <a:t>Involves only two tasks, one task is the sender/producer of data, and the other acting as the receiver/consumer.</a:t>
            </a:r>
          </a:p>
          <a:p>
            <a:pPr>
              <a:defRPr/>
            </a:pPr>
            <a:r>
              <a:rPr lang="en-US" dirty="0" smtClean="0"/>
              <a:t>Collective</a:t>
            </a:r>
          </a:p>
          <a:p>
            <a:pPr lvl="1">
              <a:defRPr/>
            </a:pPr>
            <a:r>
              <a:rPr lang="en-US" dirty="0" smtClean="0"/>
              <a:t>Data sharing between more than two tasks (sometimes specified as a </a:t>
            </a:r>
            <a:r>
              <a:rPr lang="en-US" dirty="0" smtClean="0">
                <a:solidFill>
                  <a:schemeClr val="tx2">
                    <a:lumMod val="75000"/>
                  </a:schemeClr>
                </a:solidFill>
              </a:rPr>
              <a:t>common group</a:t>
            </a:r>
            <a:r>
              <a:rPr lang="en-US" dirty="0" smtClean="0"/>
              <a:t> or </a:t>
            </a:r>
            <a:r>
              <a:rPr lang="en-US" dirty="0" smtClean="0">
                <a:solidFill>
                  <a:schemeClr val="tx2">
                    <a:lumMod val="75000"/>
                  </a:schemeClr>
                </a:solidFill>
              </a:rPr>
              <a:t>collective</a:t>
            </a:r>
            <a:r>
              <a:rPr lang="en-US" dirty="0" smtClean="0"/>
              <a:t>). </a:t>
            </a:r>
          </a:p>
          <a:p>
            <a:pPr lvl="1">
              <a:defRPr/>
            </a:pPr>
            <a:r>
              <a:rPr lang="en-US" dirty="0" smtClean="0"/>
              <a:t>Both P2P and collective communications can be synchronous or asynchronous.</a:t>
            </a:r>
            <a:endParaRPr lang="en-US" dirty="0"/>
          </a:p>
        </p:txBody>
      </p:sp>
    </p:spTree>
    <p:extLst>
      <p:ext uri="{BB962C8B-B14F-4D97-AF65-F5344CB8AC3E}">
        <p14:creationId xmlns:p14="http://schemas.microsoft.com/office/powerpoint/2010/main" val="15174963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575" y="291055"/>
            <a:ext cx="8861425" cy="706407"/>
          </a:xfrm>
        </p:spPr>
        <p:txBody>
          <a:bodyPr/>
          <a:lstStyle/>
          <a:p>
            <a:pPr>
              <a:defRPr/>
            </a:pPr>
            <a:r>
              <a:rPr lang="en-ZA" dirty="0" smtClean="0"/>
              <a:t>Collective communications</a:t>
            </a:r>
            <a:endParaRPr lang="en-US" dirty="0"/>
          </a:p>
        </p:txBody>
      </p:sp>
      <p:sp>
        <p:nvSpPr>
          <p:cNvPr id="15363" name="Rectangle 3"/>
          <p:cNvSpPr>
            <a:spLocks noChangeArrowheads="1"/>
          </p:cNvSpPr>
          <p:nvPr/>
        </p:nvSpPr>
        <p:spPr bwMode="auto">
          <a:xfrm>
            <a:off x="419100" y="1055688"/>
            <a:ext cx="6411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sz="2000"/>
              <a:t>Typical techniques used for collective communications:</a:t>
            </a:r>
            <a:endParaRPr lang="en-US" sz="2000"/>
          </a:p>
        </p:txBody>
      </p:sp>
      <p:sp>
        <p:nvSpPr>
          <p:cNvPr id="5" name="Rectangle 4"/>
          <p:cNvSpPr/>
          <p:nvPr/>
        </p:nvSpPr>
        <p:spPr bwMode="auto">
          <a:xfrm>
            <a:off x="1584325" y="3463925"/>
            <a:ext cx="1133475" cy="63182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b"/>
          <a:lstStyle/>
          <a:p>
            <a:pPr algn="ctr">
              <a:defRPr/>
            </a:pPr>
            <a:r>
              <a:rPr lang="en-ZA" dirty="0">
                <a:solidFill>
                  <a:srgbClr val="1C1C1C"/>
                </a:solidFill>
              </a:rPr>
              <a:t>Initiator</a:t>
            </a:r>
            <a:endParaRPr lang="en-US" dirty="0">
              <a:solidFill>
                <a:srgbClr val="1C1C1C"/>
              </a:solidFill>
            </a:endParaRPr>
          </a:p>
        </p:txBody>
      </p:sp>
      <p:sp>
        <p:nvSpPr>
          <p:cNvPr id="6" name="Rectangle 5"/>
          <p:cNvSpPr/>
          <p:nvPr/>
        </p:nvSpPr>
        <p:spPr bwMode="auto">
          <a:xfrm>
            <a:off x="476250" y="2047875"/>
            <a:ext cx="720725" cy="6302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r>
              <a:rPr lang="en-ZA" dirty="0">
                <a:solidFill>
                  <a:srgbClr val="1C1C1C"/>
                </a:solidFill>
              </a:rPr>
              <a:t>Task </a:t>
            </a:r>
            <a:endParaRPr lang="en-US" dirty="0">
              <a:solidFill>
                <a:srgbClr val="1C1C1C"/>
              </a:solidFill>
            </a:endParaRPr>
          </a:p>
        </p:txBody>
      </p:sp>
      <p:sp>
        <p:nvSpPr>
          <p:cNvPr id="7" name="Rectangle 6"/>
          <p:cNvSpPr/>
          <p:nvPr/>
        </p:nvSpPr>
        <p:spPr bwMode="auto">
          <a:xfrm>
            <a:off x="1778000" y="2047875"/>
            <a:ext cx="720725" cy="6302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r>
              <a:rPr lang="en-ZA" dirty="0">
                <a:solidFill>
                  <a:srgbClr val="1C1C1C"/>
                </a:solidFill>
              </a:rPr>
              <a:t>Task </a:t>
            </a:r>
            <a:endParaRPr lang="en-US" dirty="0">
              <a:solidFill>
                <a:srgbClr val="1C1C1C"/>
              </a:solidFill>
            </a:endParaRPr>
          </a:p>
        </p:txBody>
      </p:sp>
      <p:sp>
        <p:nvSpPr>
          <p:cNvPr id="8" name="Rectangle 7"/>
          <p:cNvSpPr/>
          <p:nvPr/>
        </p:nvSpPr>
        <p:spPr bwMode="auto">
          <a:xfrm>
            <a:off x="3052763" y="2047875"/>
            <a:ext cx="720725" cy="6302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r>
              <a:rPr lang="en-ZA" dirty="0">
                <a:solidFill>
                  <a:srgbClr val="1C1C1C"/>
                </a:solidFill>
              </a:rPr>
              <a:t>Task </a:t>
            </a:r>
            <a:endParaRPr lang="en-US" dirty="0">
              <a:solidFill>
                <a:srgbClr val="1C1C1C"/>
              </a:solidFill>
            </a:endParaRPr>
          </a:p>
        </p:txBody>
      </p:sp>
      <p:sp>
        <p:nvSpPr>
          <p:cNvPr id="15368" name="Rectangle 8"/>
          <p:cNvSpPr>
            <a:spLocks noChangeArrowheads="1"/>
          </p:cNvSpPr>
          <p:nvPr/>
        </p:nvSpPr>
        <p:spPr bwMode="auto">
          <a:xfrm>
            <a:off x="695325" y="2344738"/>
            <a:ext cx="219075" cy="295275"/>
          </a:xfrm>
          <a:prstGeom prst="rect">
            <a:avLst/>
          </a:prstGeom>
          <a:solidFill>
            <a:srgbClr val="FFC000"/>
          </a:solidFill>
          <a:ln w="9525" algn="ctr">
            <a:solidFill>
              <a:srgbClr val="1C1C1C"/>
            </a:solidFill>
            <a:round/>
            <a:headEnd/>
            <a:tailEnd/>
          </a:ln>
        </p:spPr>
        <p:txBody>
          <a:bodyPr/>
          <a:lstStyle/>
          <a:p>
            <a:endParaRPr lang="en-US"/>
          </a:p>
        </p:txBody>
      </p:sp>
      <p:sp>
        <p:nvSpPr>
          <p:cNvPr id="15369" name="Rectangle 9"/>
          <p:cNvSpPr>
            <a:spLocks noChangeArrowheads="1"/>
          </p:cNvSpPr>
          <p:nvPr/>
        </p:nvSpPr>
        <p:spPr bwMode="auto">
          <a:xfrm>
            <a:off x="2047875" y="3503613"/>
            <a:ext cx="219075" cy="295275"/>
          </a:xfrm>
          <a:prstGeom prst="rect">
            <a:avLst/>
          </a:prstGeom>
          <a:solidFill>
            <a:srgbClr val="FFC000"/>
          </a:solidFill>
          <a:ln w="9525" algn="ctr">
            <a:solidFill>
              <a:srgbClr val="1C1C1C"/>
            </a:solidFill>
            <a:round/>
            <a:headEnd/>
            <a:tailEnd/>
          </a:ln>
        </p:spPr>
        <p:txBody>
          <a:bodyPr/>
          <a:lstStyle/>
          <a:p>
            <a:endParaRPr lang="en-US"/>
          </a:p>
        </p:txBody>
      </p:sp>
      <p:sp>
        <p:nvSpPr>
          <p:cNvPr id="15370" name="Rectangle 12"/>
          <p:cNvSpPr>
            <a:spLocks noChangeArrowheads="1"/>
          </p:cNvSpPr>
          <p:nvPr/>
        </p:nvSpPr>
        <p:spPr bwMode="auto">
          <a:xfrm>
            <a:off x="2035175" y="2344738"/>
            <a:ext cx="219075" cy="295275"/>
          </a:xfrm>
          <a:prstGeom prst="rect">
            <a:avLst/>
          </a:prstGeom>
          <a:solidFill>
            <a:srgbClr val="FFC000"/>
          </a:solidFill>
          <a:ln w="9525" algn="ctr">
            <a:solidFill>
              <a:srgbClr val="1C1C1C"/>
            </a:solidFill>
            <a:round/>
            <a:headEnd/>
            <a:tailEnd/>
          </a:ln>
        </p:spPr>
        <p:txBody>
          <a:bodyPr/>
          <a:lstStyle/>
          <a:p>
            <a:endParaRPr lang="en-US"/>
          </a:p>
        </p:txBody>
      </p:sp>
      <p:sp>
        <p:nvSpPr>
          <p:cNvPr id="15371" name="Rectangle 13"/>
          <p:cNvSpPr>
            <a:spLocks noChangeArrowheads="1"/>
          </p:cNvSpPr>
          <p:nvPr/>
        </p:nvSpPr>
        <p:spPr bwMode="auto">
          <a:xfrm>
            <a:off x="3309938" y="2344738"/>
            <a:ext cx="219075" cy="295275"/>
          </a:xfrm>
          <a:prstGeom prst="rect">
            <a:avLst/>
          </a:prstGeom>
          <a:solidFill>
            <a:srgbClr val="FFC000"/>
          </a:solidFill>
          <a:ln w="9525" algn="ctr">
            <a:solidFill>
              <a:srgbClr val="1C1C1C"/>
            </a:solidFill>
            <a:round/>
            <a:headEnd/>
            <a:tailEnd/>
          </a:ln>
        </p:spPr>
        <p:txBody>
          <a:bodyPr/>
          <a:lstStyle/>
          <a:p>
            <a:endParaRPr lang="en-US"/>
          </a:p>
        </p:txBody>
      </p:sp>
      <p:cxnSp>
        <p:nvCxnSpPr>
          <p:cNvPr id="15372" name="Straight Arrow Connector 15"/>
          <p:cNvCxnSpPr>
            <a:cxnSpLocks noChangeShapeType="1"/>
            <a:stCxn id="15369" idx="0"/>
            <a:endCxn id="15368" idx="2"/>
          </p:cNvCxnSpPr>
          <p:nvPr/>
        </p:nvCxnSpPr>
        <p:spPr bwMode="auto">
          <a:xfrm rot="16200000" flipV="1">
            <a:off x="1049338" y="2395538"/>
            <a:ext cx="863600" cy="1352550"/>
          </a:xfrm>
          <a:prstGeom prst="straightConnector1">
            <a:avLst/>
          </a:prstGeom>
          <a:noFill/>
          <a:ln w="9525" algn="ctr">
            <a:solidFill>
              <a:srgbClr val="1C1C1C"/>
            </a:solidFill>
            <a:round/>
            <a:headEnd/>
            <a:tailEnd type="arrow" w="med" len="med"/>
          </a:ln>
          <a:extLst>
            <a:ext uri="{909E8E84-426E-40DD-AFC4-6F175D3DCCD1}">
              <a14:hiddenFill xmlns:a14="http://schemas.microsoft.com/office/drawing/2010/main">
                <a:noFill/>
              </a14:hiddenFill>
            </a:ext>
          </a:extLst>
        </p:spPr>
      </p:cxnSp>
      <p:cxnSp>
        <p:nvCxnSpPr>
          <p:cNvPr id="15373" name="Straight Arrow Connector 16"/>
          <p:cNvCxnSpPr>
            <a:cxnSpLocks noChangeShapeType="1"/>
            <a:endCxn id="15370" idx="2"/>
          </p:cNvCxnSpPr>
          <p:nvPr/>
        </p:nvCxnSpPr>
        <p:spPr bwMode="auto">
          <a:xfrm rot="16200000" flipV="1">
            <a:off x="1719263" y="3065463"/>
            <a:ext cx="863600" cy="12700"/>
          </a:xfrm>
          <a:prstGeom prst="straightConnector1">
            <a:avLst/>
          </a:prstGeom>
          <a:noFill/>
          <a:ln w="9525" algn="ctr">
            <a:solidFill>
              <a:srgbClr val="1C1C1C"/>
            </a:solidFill>
            <a:round/>
            <a:headEnd/>
            <a:tailEnd type="arrow" w="med" len="med"/>
          </a:ln>
          <a:extLst>
            <a:ext uri="{909E8E84-426E-40DD-AFC4-6F175D3DCCD1}">
              <a14:hiddenFill xmlns:a14="http://schemas.microsoft.com/office/drawing/2010/main">
                <a:noFill/>
              </a14:hiddenFill>
            </a:ext>
          </a:extLst>
        </p:spPr>
      </p:cxnSp>
      <p:cxnSp>
        <p:nvCxnSpPr>
          <p:cNvPr id="15374" name="Straight Arrow Connector 19"/>
          <p:cNvCxnSpPr>
            <a:cxnSpLocks noChangeShapeType="1"/>
            <a:stCxn id="15369" idx="0"/>
            <a:endCxn id="15371" idx="2"/>
          </p:cNvCxnSpPr>
          <p:nvPr/>
        </p:nvCxnSpPr>
        <p:spPr bwMode="auto">
          <a:xfrm rot="5400000" flipH="1" flipV="1">
            <a:off x="2356644" y="2440782"/>
            <a:ext cx="863600" cy="1262062"/>
          </a:xfrm>
          <a:prstGeom prst="straightConnector1">
            <a:avLst/>
          </a:prstGeom>
          <a:noFill/>
          <a:ln w="9525" algn="ctr">
            <a:solidFill>
              <a:srgbClr val="1C1C1C"/>
            </a:solidFill>
            <a:round/>
            <a:headEnd/>
            <a:tailEnd type="arrow" w="med" len="med"/>
          </a:ln>
          <a:extLst>
            <a:ext uri="{909E8E84-426E-40DD-AFC4-6F175D3DCCD1}">
              <a14:hiddenFill xmlns:a14="http://schemas.microsoft.com/office/drawing/2010/main">
                <a:noFill/>
              </a14:hiddenFill>
            </a:ext>
          </a:extLst>
        </p:spPr>
      </p:cxnSp>
      <p:sp>
        <p:nvSpPr>
          <p:cNvPr id="23" name="Rectangle 22"/>
          <p:cNvSpPr/>
          <p:nvPr/>
        </p:nvSpPr>
        <p:spPr>
          <a:xfrm>
            <a:off x="1235075" y="1673225"/>
            <a:ext cx="1620838" cy="369888"/>
          </a:xfrm>
          <a:prstGeom prst="rect">
            <a:avLst/>
          </a:prstGeom>
        </p:spPr>
        <p:txBody>
          <a:bodyPr wrap="none">
            <a:spAutoFit/>
          </a:bodyPr>
          <a:lstStyle/>
          <a:p>
            <a:pPr>
              <a:defRPr/>
            </a:pPr>
            <a:r>
              <a:rPr lang="en-ZA" dirty="0">
                <a:solidFill>
                  <a:srgbClr val="FF6600"/>
                </a:solidFill>
              </a:rPr>
              <a:t>BROADCAST</a:t>
            </a:r>
            <a:endParaRPr lang="en-US" dirty="0">
              <a:solidFill>
                <a:srgbClr val="FF6600"/>
              </a:solidFill>
            </a:endParaRPr>
          </a:p>
        </p:txBody>
      </p:sp>
      <p:sp>
        <p:nvSpPr>
          <p:cNvPr id="15376" name="Rectangle 23"/>
          <p:cNvSpPr>
            <a:spLocks noChangeArrowheads="1"/>
          </p:cNvSpPr>
          <p:nvPr/>
        </p:nvSpPr>
        <p:spPr bwMode="auto">
          <a:xfrm>
            <a:off x="238108" y="2857500"/>
            <a:ext cx="13360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ZA" dirty="0">
                <a:solidFill>
                  <a:srgbClr val="1C1C1C"/>
                </a:solidFill>
              </a:rPr>
              <a:t>Same message sent to all tasks</a:t>
            </a:r>
            <a:endParaRPr lang="en-US" dirty="0"/>
          </a:p>
        </p:txBody>
      </p:sp>
      <p:sp>
        <p:nvSpPr>
          <p:cNvPr id="27" name="Rectangle 26"/>
          <p:cNvSpPr/>
          <p:nvPr/>
        </p:nvSpPr>
        <p:spPr bwMode="auto">
          <a:xfrm>
            <a:off x="6143625" y="3463925"/>
            <a:ext cx="1133475" cy="63182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b"/>
          <a:lstStyle/>
          <a:p>
            <a:pPr algn="ctr">
              <a:defRPr/>
            </a:pPr>
            <a:r>
              <a:rPr lang="en-ZA" dirty="0">
                <a:solidFill>
                  <a:srgbClr val="1C1C1C"/>
                </a:solidFill>
              </a:rPr>
              <a:t>Initiator</a:t>
            </a:r>
            <a:endParaRPr lang="en-US" dirty="0">
              <a:solidFill>
                <a:srgbClr val="1C1C1C"/>
              </a:solidFill>
            </a:endParaRPr>
          </a:p>
        </p:txBody>
      </p:sp>
      <p:sp>
        <p:nvSpPr>
          <p:cNvPr id="28" name="Rectangle 27"/>
          <p:cNvSpPr/>
          <p:nvPr/>
        </p:nvSpPr>
        <p:spPr bwMode="auto">
          <a:xfrm>
            <a:off x="5035550" y="2047875"/>
            <a:ext cx="720725" cy="6302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r>
              <a:rPr lang="en-ZA" dirty="0">
                <a:solidFill>
                  <a:srgbClr val="1C1C1C"/>
                </a:solidFill>
              </a:rPr>
              <a:t>Task </a:t>
            </a:r>
            <a:endParaRPr lang="en-US" dirty="0">
              <a:solidFill>
                <a:srgbClr val="1C1C1C"/>
              </a:solidFill>
            </a:endParaRPr>
          </a:p>
        </p:txBody>
      </p:sp>
      <p:sp>
        <p:nvSpPr>
          <p:cNvPr id="29" name="Rectangle 28"/>
          <p:cNvSpPr/>
          <p:nvPr/>
        </p:nvSpPr>
        <p:spPr bwMode="auto">
          <a:xfrm>
            <a:off x="6335713" y="2047875"/>
            <a:ext cx="722312" cy="6302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r>
              <a:rPr lang="en-ZA" dirty="0">
                <a:solidFill>
                  <a:srgbClr val="1C1C1C"/>
                </a:solidFill>
              </a:rPr>
              <a:t>Task </a:t>
            </a:r>
            <a:endParaRPr lang="en-US" dirty="0">
              <a:solidFill>
                <a:srgbClr val="1C1C1C"/>
              </a:solidFill>
            </a:endParaRPr>
          </a:p>
        </p:txBody>
      </p:sp>
      <p:sp>
        <p:nvSpPr>
          <p:cNvPr id="30" name="Rectangle 29"/>
          <p:cNvSpPr/>
          <p:nvPr/>
        </p:nvSpPr>
        <p:spPr bwMode="auto">
          <a:xfrm>
            <a:off x="7612063" y="2047875"/>
            <a:ext cx="720725" cy="6302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r>
              <a:rPr lang="en-ZA" dirty="0">
                <a:solidFill>
                  <a:srgbClr val="1C1C1C"/>
                </a:solidFill>
              </a:rPr>
              <a:t>Task </a:t>
            </a:r>
            <a:endParaRPr lang="en-US" dirty="0">
              <a:solidFill>
                <a:srgbClr val="1C1C1C"/>
              </a:solidFill>
            </a:endParaRPr>
          </a:p>
        </p:txBody>
      </p:sp>
      <p:sp>
        <p:nvSpPr>
          <p:cNvPr id="15381" name="Rectangle 30"/>
          <p:cNvSpPr>
            <a:spLocks noChangeArrowheads="1"/>
          </p:cNvSpPr>
          <p:nvPr/>
        </p:nvSpPr>
        <p:spPr bwMode="auto">
          <a:xfrm>
            <a:off x="5254625" y="2344738"/>
            <a:ext cx="219075" cy="295275"/>
          </a:xfrm>
          <a:prstGeom prst="rect">
            <a:avLst/>
          </a:prstGeom>
          <a:solidFill>
            <a:srgbClr val="FFC000"/>
          </a:solidFill>
          <a:ln w="9525" algn="ctr">
            <a:solidFill>
              <a:srgbClr val="1C1C1C"/>
            </a:solidFill>
            <a:round/>
            <a:headEnd/>
            <a:tailEnd/>
          </a:ln>
        </p:spPr>
        <p:txBody>
          <a:bodyPr/>
          <a:lstStyle/>
          <a:p>
            <a:endParaRPr lang="en-US"/>
          </a:p>
        </p:txBody>
      </p:sp>
      <p:sp>
        <p:nvSpPr>
          <p:cNvPr id="32" name="Rectangle 31"/>
          <p:cNvSpPr/>
          <p:nvPr/>
        </p:nvSpPr>
        <p:spPr bwMode="auto">
          <a:xfrm>
            <a:off x="6607175" y="3503613"/>
            <a:ext cx="219075" cy="295275"/>
          </a:xfrm>
          <a:prstGeom prst="rect">
            <a:avLst/>
          </a:prstGeom>
          <a:solidFill>
            <a:schemeClr val="accent2">
              <a:lumMod val="75000"/>
            </a:schemeClr>
          </a:solidFill>
          <a:ln w="9525" cap="flat" cmpd="sng" algn="ctr">
            <a:solidFill>
              <a:srgbClr val="1C1C1C"/>
            </a:solidFill>
            <a:prstDash val="solid"/>
            <a:round/>
            <a:headEnd type="none" w="med" len="med"/>
            <a:tailEnd type="none" w="med" len="med"/>
          </a:ln>
          <a:effectLst/>
        </p:spPr>
        <p:txBody>
          <a:bodyPr/>
          <a:lstStyle/>
          <a:p>
            <a:pPr>
              <a:defRPr/>
            </a:pPr>
            <a:endParaRPr lang="en-US"/>
          </a:p>
        </p:txBody>
      </p:sp>
      <p:sp>
        <p:nvSpPr>
          <p:cNvPr id="33" name="Rectangle 32"/>
          <p:cNvSpPr/>
          <p:nvPr/>
        </p:nvSpPr>
        <p:spPr bwMode="auto">
          <a:xfrm>
            <a:off x="6594475" y="2344738"/>
            <a:ext cx="219075" cy="295275"/>
          </a:xfrm>
          <a:prstGeom prst="rect">
            <a:avLst/>
          </a:prstGeom>
          <a:solidFill>
            <a:schemeClr val="accent2">
              <a:lumMod val="75000"/>
            </a:schemeClr>
          </a:solidFill>
          <a:ln w="9525" cap="flat" cmpd="sng" algn="ctr">
            <a:solidFill>
              <a:srgbClr val="1C1C1C"/>
            </a:solidFill>
            <a:prstDash val="solid"/>
            <a:round/>
            <a:headEnd type="none" w="med" len="med"/>
            <a:tailEnd type="none" w="med" len="med"/>
          </a:ln>
          <a:effectLst/>
        </p:spPr>
        <p:txBody>
          <a:bodyPr/>
          <a:lstStyle/>
          <a:p>
            <a:pPr>
              <a:defRPr/>
            </a:pPr>
            <a:endParaRPr lang="en-US"/>
          </a:p>
        </p:txBody>
      </p:sp>
      <p:sp>
        <p:nvSpPr>
          <p:cNvPr id="15384" name="Rectangle 33"/>
          <p:cNvSpPr>
            <a:spLocks noChangeArrowheads="1"/>
          </p:cNvSpPr>
          <p:nvPr/>
        </p:nvSpPr>
        <p:spPr bwMode="auto">
          <a:xfrm>
            <a:off x="7869238" y="2344738"/>
            <a:ext cx="219075" cy="295275"/>
          </a:xfrm>
          <a:prstGeom prst="rect">
            <a:avLst/>
          </a:prstGeom>
          <a:solidFill>
            <a:srgbClr val="0070C0"/>
          </a:solidFill>
          <a:ln w="9525" algn="ctr">
            <a:solidFill>
              <a:srgbClr val="1C1C1C"/>
            </a:solidFill>
            <a:round/>
            <a:headEnd/>
            <a:tailEnd/>
          </a:ln>
        </p:spPr>
        <p:txBody>
          <a:bodyPr/>
          <a:lstStyle/>
          <a:p>
            <a:endParaRPr lang="en-US"/>
          </a:p>
        </p:txBody>
      </p:sp>
      <p:cxnSp>
        <p:nvCxnSpPr>
          <p:cNvPr id="15385" name="Straight Arrow Connector 34"/>
          <p:cNvCxnSpPr>
            <a:cxnSpLocks noChangeShapeType="1"/>
            <a:stCxn id="15390" idx="0"/>
            <a:endCxn id="15381" idx="2"/>
          </p:cNvCxnSpPr>
          <p:nvPr/>
        </p:nvCxnSpPr>
        <p:spPr bwMode="auto">
          <a:xfrm rot="16200000" flipV="1">
            <a:off x="5499101" y="2505075"/>
            <a:ext cx="863600" cy="1133475"/>
          </a:xfrm>
          <a:prstGeom prst="straightConnector1">
            <a:avLst/>
          </a:prstGeom>
          <a:noFill/>
          <a:ln w="9525" algn="ctr">
            <a:solidFill>
              <a:srgbClr val="1C1C1C"/>
            </a:solidFill>
            <a:round/>
            <a:headEnd/>
            <a:tailEnd type="arrow" w="med" len="med"/>
          </a:ln>
          <a:extLst>
            <a:ext uri="{909E8E84-426E-40DD-AFC4-6F175D3DCCD1}">
              <a14:hiddenFill xmlns:a14="http://schemas.microsoft.com/office/drawing/2010/main">
                <a:noFill/>
              </a14:hiddenFill>
            </a:ext>
          </a:extLst>
        </p:spPr>
      </p:cxnSp>
      <p:cxnSp>
        <p:nvCxnSpPr>
          <p:cNvPr id="15386" name="Straight Arrow Connector 35"/>
          <p:cNvCxnSpPr>
            <a:cxnSpLocks noChangeShapeType="1"/>
            <a:stCxn id="32" idx="0"/>
            <a:endCxn id="33" idx="2"/>
          </p:cNvCxnSpPr>
          <p:nvPr/>
        </p:nvCxnSpPr>
        <p:spPr bwMode="auto">
          <a:xfrm rot="16200000" flipV="1">
            <a:off x="6278563" y="3065463"/>
            <a:ext cx="863600" cy="12700"/>
          </a:xfrm>
          <a:prstGeom prst="straightConnector1">
            <a:avLst/>
          </a:prstGeom>
          <a:noFill/>
          <a:ln w="9525" algn="ctr">
            <a:solidFill>
              <a:srgbClr val="1C1C1C"/>
            </a:solidFill>
            <a:round/>
            <a:headEnd/>
            <a:tailEnd type="arrow" w="med" len="med"/>
          </a:ln>
          <a:extLst>
            <a:ext uri="{909E8E84-426E-40DD-AFC4-6F175D3DCCD1}">
              <a14:hiddenFill xmlns:a14="http://schemas.microsoft.com/office/drawing/2010/main">
                <a:noFill/>
              </a14:hiddenFill>
            </a:ext>
          </a:extLst>
        </p:spPr>
      </p:cxnSp>
      <p:cxnSp>
        <p:nvCxnSpPr>
          <p:cNvPr id="15387" name="Straight Arrow Connector 36"/>
          <p:cNvCxnSpPr>
            <a:cxnSpLocks noChangeShapeType="1"/>
            <a:stCxn id="15391" idx="0"/>
            <a:endCxn id="15384" idx="2"/>
          </p:cNvCxnSpPr>
          <p:nvPr/>
        </p:nvCxnSpPr>
        <p:spPr bwMode="auto">
          <a:xfrm rot="5400000" flipH="1" flipV="1">
            <a:off x="7025482" y="2550319"/>
            <a:ext cx="863600" cy="1042987"/>
          </a:xfrm>
          <a:prstGeom prst="straightConnector1">
            <a:avLst/>
          </a:prstGeom>
          <a:noFill/>
          <a:ln w="9525" algn="ctr">
            <a:solidFill>
              <a:srgbClr val="1C1C1C"/>
            </a:solidFill>
            <a:round/>
            <a:headEnd/>
            <a:tailEnd type="arrow" w="med" len="med"/>
          </a:ln>
          <a:extLst>
            <a:ext uri="{909E8E84-426E-40DD-AFC4-6F175D3DCCD1}">
              <a14:hiddenFill xmlns:a14="http://schemas.microsoft.com/office/drawing/2010/main">
                <a:noFill/>
              </a14:hiddenFill>
            </a:ext>
          </a:extLst>
        </p:spPr>
      </p:cxnSp>
      <p:sp>
        <p:nvSpPr>
          <p:cNvPr id="38" name="Rectangle 37"/>
          <p:cNvSpPr/>
          <p:nvPr/>
        </p:nvSpPr>
        <p:spPr>
          <a:xfrm>
            <a:off x="5975350" y="1673225"/>
            <a:ext cx="1244600" cy="369888"/>
          </a:xfrm>
          <a:prstGeom prst="rect">
            <a:avLst/>
          </a:prstGeom>
        </p:spPr>
        <p:txBody>
          <a:bodyPr wrap="none">
            <a:spAutoFit/>
          </a:bodyPr>
          <a:lstStyle/>
          <a:p>
            <a:pPr>
              <a:defRPr/>
            </a:pPr>
            <a:r>
              <a:rPr lang="en-ZA" dirty="0">
                <a:solidFill>
                  <a:srgbClr val="FF6600"/>
                </a:solidFill>
              </a:rPr>
              <a:t>SCATTER</a:t>
            </a:r>
            <a:endParaRPr lang="en-US" dirty="0">
              <a:solidFill>
                <a:srgbClr val="FF6600"/>
              </a:solidFill>
            </a:endParaRPr>
          </a:p>
        </p:txBody>
      </p:sp>
      <p:sp>
        <p:nvSpPr>
          <p:cNvPr id="15389" name="Rectangle 38"/>
          <p:cNvSpPr>
            <a:spLocks noChangeArrowheads="1"/>
          </p:cNvSpPr>
          <p:nvPr/>
        </p:nvSpPr>
        <p:spPr bwMode="auto">
          <a:xfrm>
            <a:off x="4583113" y="2781300"/>
            <a:ext cx="18303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a:solidFill>
                  <a:srgbClr val="1C1C1C"/>
                </a:solidFill>
              </a:rPr>
              <a:t>Different message sent to each tasks</a:t>
            </a:r>
            <a:endParaRPr lang="en-US"/>
          </a:p>
        </p:txBody>
      </p:sp>
      <p:sp>
        <p:nvSpPr>
          <p:cNvPr id="15390" name="Rectangle 41"/>
          <p:cNvSpPr>
            <a:spLocks noChangeArrowheads="1"/>
          </p:cNvSpPr>
          <p:nvPr/>
        </p:nvSpPr>
        <p:spPr bwMode="auto">
          <a:xfrm>
            <a:off x="6388100" y="3503613"/>
            <a:ext cx="219075" cy="295275"/>
          </a:xfrm>
          <a:prstGeom prst="rect">
            <a:avLst/>
          </a:prstGeom>
          <a:solidFill>
            <a:srgbClr val="FFC000"/>
          </a:solidFill>
          <a:ln w="9525" algn="ctr">
            <a:solidFill>
              <a:srgbClr val="1C1C1C"/>
            </a:solidFill>
            <a:round/>
            <a:headEnd/>
            <a:tailEnd/>
          </a:ln>
        </p:spPr>
        <p:txBody>
          <a:bodyPr/>
          <a:lstStyle/>
          <a:p>
            <a:endParaRPr lang="en-US"/>
          </a:p>
        </p:txBody>
      </p:sp>
      <p:sp>
        <p:nvSpPr>
          <p:cNvPr id="15391" name="Rectangle 44"/>
          <p:cNvSpPr>
            <a:spLocks noChangeArrowheads="1"/>
          </p:cNvSpPr>
          <p:nvPr/>
        </p:nvSpPr>
        <p:spPr bwMode="auto">
          <a:xfrm>
            <a:off x="6826250" y="3503613"/>
            <a:ext cx="219075" cy="295275"/>
          </a:xfrm>
          <a:prstGeom prst="rect">
            <a:avLst/>
          </a:prstGeom>
          <a:solidFill>
            <a:srgbClr val="0070C0"/>
          </a:solidFill>
          <a:ln w="9525" algn="ctr">
            <a:solidFill>
              <a:srgbClr val="1C1C1C"/>
            </a:solidFill>
            <a:round/>
            <a:headEnd/>
            <a:tailEnd/>
          </a:ln>
        </p:spPr>
        <p:txBody>
          <a:bodyPr/>
          <a:lstStyle/>
          <a:p>
            <a:endParaRPr lang="en-US"/>
          </a:p>
        </p:txBody>
      </p:sp>
      <p:sp>
        <p:nvSpPr>
          <p:cNvPr id="49" name="Rectangle 48"/>
          <p:cNvSpPr/>
          <p:nvPr/>
        </p:nvSpPr>
        <p:spPr bwMode="auto">
          <a:xfrm>
            <a:off x="6426200" y="5937250"/>
            <a:ext cx="1133475" cy="6302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b"/>
          <a:lstStyle/>
          <a:p>
            <a:pPr algn="ctr">
              <a:defRPr/>
            </a:pPr>
            <a:r>
              <a:rPr lang="en-ZA" dirty="0">
                <a:solidFill>
                  <a:srgbClr val="1C1C1C"/>
                </a:solidFill>
              </a:rPr>
              <a:t>Task</a:t>
            </a:r>
            <a:endParaRPr lang="en-US" dirty="0">
              <a:solidFill>
                <a:srgbClr val="1C1C1C"/>
              </a:solidFill>
            </a:endParaRPr>
          </a:p>
        </p:txBody>
      </p:sp>
      <p:sp>
        <p:nvSpPr>
          <p:cNvPr id="50" name="Rectangle 49"/>
          <p:cNvSpPr/>
          <p:nvPr/>
        </p:nvSpPr>
        <p:spPr bwMode="auto">
          <a:xfrm>
            <a:off x="5319713" y="4521200"/>
            <a:ext cx="720725" cy="6302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r>
              <a:rPr lang="en-ZA" dirty="0">
                <a:solidFill>
                  <a:srgbClr val="1C1C1C"/>
                </a:solidFill>
              </a:rPr>
              <a:t>Task </a:t>
            </a:r>
            <a:endParaRPr lang="en-US" dirty="0">
              <a:solidFill>
                <a:srgbClr val="1C1C1C"/>
              </a:solidFill>
            </a:endParaRPr>
          </a:p>
        </p:txBody>
      </p:sp>
      <p:sp>
        <p:nvSpPr>
          <p:cNvPr id="51" name="Rectangle 50"/>
          <p:cNvSpPr/>
          <p:nvPr/>
        </p:nvSpPr>
        <p:spPr bwMode="auto">
          <a:xfrm>
            <a:off x="6619875" y="4521200"/>
            <a:ext cx="720725" cy="6302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r>
              <a:rPr lang="en-ZA" dirty="0">
                <a:solidFill>
                  <a:srgbClr val="1C1C1C"/>
                </a:solidFill>
              </a:rPr>
              <a:t>Task </a:t>
            </a:r>
            <a:endParaRPr lang="en-US" dirty="0">
              <a:solidFill>
                <a:srgbClr val="1C1C1C"/>
              </a:solidFill>
            </a:endParaRPr>
          </a:p>
        </p:txBody>
      </p:sp>
      <p:sp>
        <p:nvSpPr>
          <p:cNvPr id="52" name="Rectangle 51"/>
          <p:cNvSpPr/>
          <p:nvPr/>
        </p:nvSpPr>
        <p:spPr bwMode="auto">
          <a:xfrm>
            <a:off x="7894638" y="4521200"/>
            <a:ext cx="720725" cy="6302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r>
              <a:rPr lang="en-ZA" dirty="0">
                <a:solidFill>
                  <a:srgbClr val="1C1C1C"/>
                </a:solidFill>
              </a:rPr>
              <a:t>Task </a:t>
            </a:r>
            <a:endParaRPr lang="en-US" dirty="0">
              <a:solidFill>
                <a:srgbClr val="1C1C1C"/>
              </a:solidFill>
            </a:endParaRPr>
          </a:p>
        </p:txBody>
      </p:sp>
      <p:sp>
        <p:nvSpPr>
          <p:cNvPr id="15396" name="Rectangle 52"/>
          <p:cNvSpPr>
            <a:spLocks noChangeArrowheads="1"/>
          </p:cNvSpPr>
          <p:nvPr/>
        </p:nvSpPr>
        <p:spPr bwMode="auto">
          <a:xfrm>
            <a:off x="5537200" y="4816475"/>
            <a:ext cx="219075" cy="296863"/>
          </a:xfrm>
          <a:prstGeom prst="rect">
            <a:avLst/>
          </a:prstGeom>
          <a:solidFill>
            <a:srgbClr val="FFC000"/>
          </a:solidFill>
          <a:ln w="9525" algn="ctr">
            <a:solidFill>
              <a:srgbClr val="1C1C1C"/>
            </a:solidFill>
            <a:round/>
            <a:headEnd/>
            <a:tailEnd/>
          </a:ln>
        </p:spPr>
        <p:txBody>
          <a:bodyPr/>
          <a:lstStyle/>
          <a:p>
            <a:endParaRPr lang="en-US"/>
          </a:p>
        </p:txBody>
      </p:sp>
      <p:sp>
        <p:nvSpPr>
          <p:cNvPr id="54" name="Rectangle 53"/>
          <p:cNvSpPr/>
          <p:nvPr/>
        </p:nvSpPr>
        <p:spPr bwMode="auto">
          <a:xfrm>
            <a:off x="6889750" y="5975350"/>
            <a:ext cx="219075" cy="296863"/>
          </a:xfrm>
          <a:prstGeom prst="rect">
            <a:avLst/>
          </a:prstGeom>
          <a:solidFill>
            <a:schemeClr val="accent2">
              <a:lumMod val="75000"/>
            </a:schemeClr>
          </a:solidFill>
          <a:ln w="9525" cap="flat" cmpd="sng" algn="ctr">
            <a:solidFill>
              <a:srgbClr val="1C1C1C"/>
            </a:solidFill>
            <a:prstDash val="solid"/>
            <a:round/>
            <a:headEnd type="none" w="med" len="med"/>
            <a:tailEnd type="none" w="med" len="med"/>
          </a:ln>
          <a:effectLst/>
        </p:spPr>
        <p:txBody>
          <a:bodyPr/>
          <a:lstStyle/>
          <a:p>
            <a:pPr>
              <a:defRPr/>
            </a:pPr>
            <a:endParaRPr lang="en-US"/>
          </a:p>
        </p:txBody>
      </p:sp>
      <p:sp>
        <p:nvSpPr>
          <p:cNvPr id="55" name="Rectangle 54"/>
          <p:cNvSpPr/>
          <p:nvPr/>
        </p:nvSpPr>
        <p:spPr bwMode="auto">
          <a:xfrm>
            <a:off x="6877050" y="4816475"/>
            <a:ext cx="219075" cy="296863"/>
          </a:xfrm>
          <a:prstGeom prst="rect">
            <a:avLst/>
          </a:prstGeom>
          <a:solidFill>
            <a:schemeClr val="accent2">
              <a:lumMod val="75000"/>
            </a:schemeClr>
          </a:solidFill>
          <a:ln w="9525" cap="flat" cmpd="sng" algn="ctr">
            <a:solidFill>
              <a:srgbClr val="1C1C1C"/>
            </a:solidFill>
            <a:prstDash val="solid"/>
            <a:round/>
            <a:headEnd type="none" w="med" len="med"/>
            <a:tailEnd type="none" w="med" len="med"/>
          </a:ln>
          <a:effectLst/>
        </p:spPr>
        <p:txBody>
          <a:bodyPr/>
          <a:lstStyle/>
          <a:p>
            <a:pPr>
              <a:defRPr/>
            </a:pPr>
            <a:endParaRPr lang="en-US"/>
          </a:p>
        </p:txBody>
      </p:sp>
      <p:sp>
        <p:nvSpPr>
          <p:cNvPr id="15399" name="Rectangle 55"/>
          <p:cNvSpPr>
            <a:spLocks noChangeArrowheads="1"/>
          </p:cNvSpPr>
          <p:nvPr/>
        </p:nvSpPr>
        <p:spPr bwMode="auto">
          <a:xfrm>
            <a:off x="8151813" y="4816475"/>
            <a:ext cx="219075" cy="296863"/>
          </a:xfrm>
          <a:prstGeom prst="rect">
            <a:avLst/>
          </a:prstGeom>
          <a:solidFill>
            <a:srgbClr val="0070C0"/>
          </a:solidFill>
          <a:ln w="9525" algn="ctr">
            <a:solidFill>
              <a:srgbClr val="1C1C1C"/>
            </a:solidFill>
            <a:round/>
            <a:headEnd/>
            <a:tailEnd/>
          </a:ln>
        </p:spPr>
        <p:txBody>
          <a:bodyPr/>
          <a:lstStyle/>
          <a:p>
            <a:endParaRPr lang="en-US"/>
          </a:p>
        </p:txBody>
      </p:sp>
      <p:cxnSp>
        <p:nvCxnSpPr>
          <p:cNvPr id="15400" name="Straight Arrow Connector 56"/>
          <p:cNvCxnSpPr>
            <a:cxnSpLocks noChangeShapeType="1"/>
            <a:stCxn id="15405" idx="0"/>
            <a:endCxn id="15396" idx="2"/>
          </p:cNvCxnSpPr>
          <p:nvPr/>
        </p:nvCxnSpPr>
        <p:spPr bwMode="auto">
          <a:xfrm rot="16200000" flipV="1">
            <a:off x="5782470" y="4977606"/>
            <a:ext cx="862012" cy="1133475"/>
          </a:xfrm>
          <a:prstGeom prst="straightConnector1">
            <a:avLst/>
          </a:prstGeom>
          <a:noFill/>
          <a:ln w="9525" algn="ctr">
            <a:solidFill>
              <a:srgbClr val="1C1C1C"/>
            </a:solidFill>
            <a:round/>
            <a:headEnd type="arrow" w="med" len="med"/>
            <a:tailEnd/>
          </a:ln>
          <a:extLst>
            <a:ext uri="{909E8E84-426E-40DD-AFC4-6F175D3DCCD1}">
              <a14:hiddenFill xmlns:a14="http://schemas.microsoft.com/office/drawing/2010/main">
                <a:noFill/>
              </a14:hiddenFill>
            </a:ext>
          </a:extLst>
        </p:spPr>
      </p:cxnSp>
      <p:cxnSp>
        <p:nvCxnSpPr>
          <p:cNvPr id="15401" name="Straight Arrow Connector 57"/>
          <p:cNvCxnSpPr>
            <a:cxnSpLocks noChangeShapeType="1"/>
            <a:stCxn id="54" idx="0"/>
            <a:endCxn id="55" idx="2"/>
          </p:cNvCxnSpPr>
          <p:nvPr/>
        </p:nvCxnSpPr>
        <p:spPr bwMode="auto">
          <a:xfrm rot="16200000" flipV="1">
            <a:off x="6561932" y="5537994"/>
            <a:ext cx="862012" cy="12700"/>
          </a:xfrm>
          <a:prstGeom prst="straightConnector1">
            <a:avLst/>
          </a:prstGeom>
          <a:noFill/>
          <a:ln w="9525" algn="ctr">
            <a:solidFill>
              <a:srgbClr val="1C1C1C"/>
            </a:solidFill>
            <a:round/>
            <a:headEnd type="arrow" w="med" len="med"/>
            <a:tailEnd/>
          </a:ln>
          <a:extLst>
            <a:ext uri="{909E8E84-426E-40DD-AFC4-6F175D3DCCD1}">
              <a14:hiddenFill xmlns:a14="http://schemas.microsoft.com/office/drawing/2010/main">
                <a:noFill/>
              </a14:hiddenFill>
            </a:ext>
          </a:extLst>
        </p:spPr>
      </p:cxnSp>
      <p:cxnSp>
        <p:nvCxnSpPr>
          <p:cNvPr id="15402" name="Straight Arrow Connector 58"/>
          <p:cNvCxnSpPr>
            <a:cxnSpLocks noChangeShapeType="1"/>
            <a:stCxn id="15406" idx="0"/>
            <a:endCxn id="15399" idx="2"/>
          </p:cNvCxnSpPr>
          <p:nvPr/>
        </p:nvCxnSpPr>
        <p:spPr bwMode="auto">
          <a:xfrm rot="5400000" flipH="1" flipV="1">
            <a:off x="7308851" y="5022850"/>
            <a:ext cx="862012" cy="1042987"/>
          </a:xfrm>
          <a:prstGeom prst="straightConnector1">
            <a:avLst/>
          </a:prstGeom>
          <a:noFill/>
          <a:ln w="9525" algn="ctr">
            <a:solidFill>
              <a:srgbClr val="1C1C1C"/>
            </a:solidFill>
            <a:round/>
            <a:headEnd type="arrow" w="med" len="med"/>
            <a:tailEnd/>
          </a:ln>
          <a:extLst>
            <a:ext uri="{909E8E84-426E-40DD-AFC4-6F175D3DCCD1}">
              <a14:hiddenFill xmlns:a14="http://schemas.microsoft.com/office/drawing/2010/main">
                <a:noFill/>
              </a14:hiddenFill>
            </a:ext>
          </a:extLst>
        </p:spPr>
      </p:cxnSp>
      <p:sp>
        <p:nvSpPr>
          <p:cNvPr id="60" name="Rectangle 59"/>
          <p:cNvSpPr/>
          <p:nvPr/>
        </p:nvSpPr>
        <p:spPr>
          <a:xfrm>
            <a:off x="6257925" y="4146550"/>
            <a:ext cx="1128713" cy="368300"/>
          </a:xfrm>
          <a:prstGeom prst="rect">
            <a:avLst/>
          </a:prstGeom>
        </p:spPr>
        <p:txBody>
          <a:bodyPr wrap="none">
            <a:spAutoFit/>
          </a:bodyPr>
          <a:lstStyle/>
          <a:p>
            <a:pPr>
              <a:defRPr/>
            </a:pPr>
            <a:r>
              <a:rPr lang="en-ZA" dirty="0">
                <a:solidFill>
                  <a:srgbClr val="FF6600"/>
                </a:solidFill>
              </a:rPr>
              <a:t>GATHER</a:t>
            </a:r>
            <a:endParaRPr lang="en-US" dirty="0">
              <a:solidFill>
                <a:srgbClr val="FF6600"/>
              </a:solidFill>
            </a:endParaRPr>
          </a:p>
        </p:txBody>
      </p:sp>
      <p:sp>
        <p:nvSpPr>
          <p:cNvPr id="15404" name="Rectangle 60"/>
          <p:cNvSpPr>
            <a:spLocks noChangeArrowheads="1"/>
          </p:cNvSpPr>
          <p:nvPr/>
        </p:nvSpPr>
        <p:spPr bwMode="auto">
          <a:xfrm>
            <a:off x="4428631" y="5345644"/>
            <a:ext cx="18303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dirty="0">
                <a:solidFill>
                  <a:srgbClr val="1C1C1C"/>
                </a:solidFill>
              </a:rPr>
              <a:t>Messages from tasks are combined together</a:t>
            </a:r>
            <a:endParaRPr lang="en-US" dirty="0"/>
          </a:p>
        </p:txBody>
      </p:sp>
      <p:sp>
        <p:nvSpPr>
          <p:cNvPr id="15405" name="Rectangle 61"/>
          <p:cNvSpPr>
            <a:spLocks noChangeArrowheads="1"/>
          </p:cNvSpPr>
          <p:nvPr/>
        </p:nvSpPr>
        <p:spPr bwMode="auto">
          <a:xfrm>
            <a:off x="6670675" y="5975350"/>
            <a:ext cx="219075" cy="296863"/>
          </a:xfrm>
          <a:prstGeom prst="rect">
            <a:avLst/>
          </a:prstGeom>
          <a:solidFill>
            <a:srgbClr val="FFC000"/>
          </a:solidFill>
          <a:ln w="9525" algn="ctr">
            <a:solidFill>
              <a:srgbClr val="1C1C1C"/>
            </a:solidFill>
            <a:round/>
            <a:headEnd/>
            <a:tailEnd/>
          </a:ln>
        </p:spPr>
        <p:txBody>
          <a:bodyPr/>
          <a:lstStyle/>
          <a:p>
            <a:endParaRPr lang="en-US"/>
          </a:p>
        </p:txBody>
      </p:sp>
      <p:sp>
        <p:nvSpPr>
          <p:cNvPr id="15406" name="Rectangle 62"/>
          <p:cNvSpPr>
            <a:spLocks noChangeArrowheads="1"/>
          </p:cNvSpPr>
          <p:nvPr/>
        </p:nvSpPr>
        <p:spPr bwMode="auto">
          <a:xfrm>
            <a:off x="7108825" y="5975350"/>
            <a:ext cx="219075" cy="296863"/>
          </a:xfrm>
          <a:prstGeom prst="rect">
            <a:avLst/>
          </a:prstGeom>
          <a:solidFill>
            <a:srgbClr val="0070C0"/>
          </a:solidFill>
          <a:ln w="9525" algn="ctr">
            <a:solidFill>
              <a:srgbClr val="1C1C1C"/>
            </a:solidFill>
            <a:round/>
            <a:headEnd/>
            <a:tailEnd/>
          </a:ln>
        </p:spPr>
        <p:txBody>
          <a:bodyPr/>
          <a:lstStyle/>
          <a:p>
            <a:endParaRPr lang="en-US"/>
          </a:p>
        </p:txBody>
      </p:sp>
      <p:sp>
        <p:nvSpPr>
          <p:cNvPr id="64" name="Rectangle 63"/>
          <p:cNvSpPr/>
          <p:nvPr/>
        </p:nvSpPr>
        <p:spPr bwMode="auto">
          <a:xfrm>
            <a:off x="1893888" y="5937250"/>
            <a:ext cx="1131887" cy="6302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b"/>
          <a:lstStyle/>
          <a:p>
            <a:pPr algn="ctr">
              <a:defRPr/>
            </a:pPr>
            <a:r>
              <a:rPr lang="en-ZA" dirty="0">
                <a:solidFill>
                  <a:srgbClr val="1C1C1C"/>
                </a:solidFill>
              </a:rPr>
              <a:t>Task</a:t>
            </a:r>
            <a:endParaRPr lang="en-US" dirty="0">
              <a:solidFill>
                <a:srgbClr val="1C1C1C"/>
              </a:solidFill>
            </a:endParaRPr>
          </a:p>
        </p:txBody>
      </p:sp>
      <p:sp>
        <p:nvSpPr>
          <p:cNvPr id="65" name="Rectangle 64"/>
          <p:cNvSpPr/>
          <p:nvPr/>
        </p:nvSpPr>
        <p:spPr bwMode="auto">
          <a:xfrm>
            <a:off x="785813" y="4521200"/>
            <a:ext cx="720725" cy="6302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r>
              <a:rPr lang="en-ZA" dirty="0">
                <a:solidFill>
                  <a:srgbClr val="1C1C1C"/>
                </a:solidFill>
              </a:rPr>
              <a:t>Task </a:t>
            </a:r>
            <a:endParaRPr lang="en-US" dirty="0">
              <a:solidFill>
                <a:srgbClr val="1C1C1C"/>
              </a:solidFill>
            </a:endParaRPr>
          </a:p>
        </p:txBody>
      </p:sp>
      <p:sp>
        <p:nvSpPr>
          <p:cNvPr id="66" name="Rectangle 65"/>
          <p:cNvSpPr/>
          <p:nvPr/>
        </p:nvSpPr>
        <p:spPr bwMode="auto">
          <a:xfrm>
            <a:off x="2085975" y="4521200"/>
            <a:ext cx="722313" cy="6302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r>
              <a:rPr lang="en-ZA" dirty="0">
                <a:solidFill>
                  <a:srgbClr val="1C1C1C"/>
                </a:solidFill>
              </a:rPr>
              <a:t>Task </a:t>
            </a:r>
            <a:endParaRPr lang="en-US" dirty="0">
              <a:solidFill>
                <a:srgbClr val="1C1C1C"/>
              </a:solidFill>
            </a:endParaRPr>
          </a:p>
        </p:txBody>
      </p:sp>
      <p:sp>
        <p:nvSpPr>
          <p:cNvPr id="67" name="Rectangle 66"/>
          <p:cNvSpPr/>
          <p:nvPr/>
        </p:nvSpPr>
        <p:spPr bwMode="auto">
          <a:xfrm>
            <a:off x="3360738" y="4521200"/>
            <a:ext cx="722312" cy="6302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r>
              <a:rPr lang="en-ZA" dirty="0">
                <a:solidFill>
                  <a:srgbClr val="1C1C1C"/>
                </a:solidFill>
              </a:rPr>
              <a:t>Task </a:t>
            </a:r>
            <a:endParaRPr lang="en-US" dirty="0">
              <a:solidFill>
                <a:srgbClr val="1C1C1C"/>
              </a:solidFill>
            </a:endParaRPr>
          </a:p>
        </p:txBody>
      </p:sp>
      <p:sp>
        <p:nvSpPr>
          <p:cNvPr id="15411" name="Rectangle 67"/>
          <p:cNvSpPr>
            <a:spLocks noChangeArrowheads="1"/>
          </p:cNvSpPr>
          <p:nvPr/>
        </p:nvSpPr>
        <p:spPr bwMode="auto">
          <a:xfrm>
            <a:off x="1004888" y="4816475"/>
            <a:ext cx="219075" cy="296863"/>
          </a:xfrm>
          <a:prstGeom prst="rect">
            <a:avLst/>
          </a:prstGeom>
          <a:solidFill>
            <a:srgbClr val="FFC000"/>
          </a:solidFill>
          <a:ln w="9525" algn="ctr">
            <a:solidFill>
              <a:srgbClr val="1C1C1C"/>
            </a:solidFill>
            <a:round/>
            <a:headEnd/>
            <a:tailEnd/>
          </a:ln>
        </p:spPr>
        <p:txBody>
          <a:bodyPr/>
          <a:lstStyle/>
          <a:p>
            <a:endParaRPr lang="en-US"/>
          </a:p>
        </p:txBody>
      </p:sp>
      <p:sp>
        <p:nvSpPr>
          <p:cNvPr id="69" name="Rectangle 68"/>
          <p:cNvSpPr/>
          <p:nvPr/>
        </p:nvSpPr>
        <p:spPr bwMode="auto">
          <a:xfrm>
            <a:off x="2408238" y="6040438"/>
            <a:ext cx="128587" cy="179387"/>
          </a:xfrm>
          <a:prstGeom prst="rect">
            <a:avLst/>
          </a:prstGeom>
          <a:solidFill>
            <a:schemeClr val="accent2">
              <a:lumMod val="75000"/>
            </a:schemeClr>
          </a:solidFill>
          <a:ln w="9525" cap="flat" cmpd="sng" algn="ctr">
            <a:solidFill>
              <a:srgbClr val="1C1C1C"/>
            </a:solidFill>
            <a:prstDash val="solid"/>
            <a:round/>
            <a:headEnd type="none" w="med" len="med"/>
            <a:tailEnd type="none" w="med" len="med"/>
          </a:ln>
          <a:effectLst/>
        </p:spPr>
        <p:txBody>
          <a:bodyPr/>
          <a:lstStyle/>
          <a:p>
            <a:pPr>
              <a:defRPr/>
            </a:pPr>
            <a:endParaRPr lang="en-US"/>
          </a:p>
        </p:txBody>
      </p:sp>
      <p:sp>
        <p:nvSpPr>
          <p:cNvPr id="70" name="Rectangle 69"/>
          <p:cNvSpPr/>
          <p:nvPr/>
        </p:nvSpPr>
        <p:spPr bwMode="auto">
          <a:xfrm>
            <a:off x="2344738" y="4816475"/>
            <a:ext cx="217487" cy="296863"/>
          </a:xfrm>
          <a:prstGeom prst="rect">
            <a:avLst/>
          </a:prstGeom>
          <a:solidFill>
            <a:schemeClr val="accent2">
              <a:lumMod val="75000"/>
            </a:schemeClr>
          </a:solidFill>
          <a:ln w="9525" cap="flat" cmpd="sng" algn="ctr">
            <a:solidFill>
              <a:srgbClr val="1C1C1C"/>
            </a:solidFill>
            <a:prstDash val="solid"/>
            <a:round/>
            <a:headEnd type="none" w="med" len="med"/>
            <a:tailEnd type="none" w="med" len="med"/>
          </a:ln>
          <a:effectLst/>
        </p:spPr>
        <p:txBody>
          <a:bodyPr/>
          <a:lstStyle/>
          <a:p>
            <a:pPr>
              <a:defRPr/>
            </a:pPr>
            <a:endParaRPr lang="en-US"/>
          </a:p>
        </p:txBody>
      </p:sp>
      <p:sp>
        <p:nvSpPr>
          <p:cNvPr id="15414" name="Rectangle 70"/>
          <p:cNvSpPr>
            <a:spLocks noChangeArrowheads="1"/>
          </p:cNvSpPr>
          <p:nvPr/>
        </p:nvSpPr>
        <p:spPr bwMode="auto">
          <a:xfrm>
            <a:off x="3619500" y="4816475"/>
            <a:ext cx="219075" cy="296863"/>
          </a:xfrm>
          <a:prstGeom prst="rect">
            <a:avLst/>
          </a:prstGeom>
          <a:solidFill>
            <a:srgbClr val="0070C0"/>
          </a:solidFill>
          <a:ln w="9525" algn="ctr">
            <a:solidFill>
              <a:srgbClr val="1C1C1C"/>
            </a:solidFill>
            <a:round/>
            <a:headEnd/>
            <a:tailEnd/>
          </a:ln>
        </p:spPr>
        <p:txBody>
          <a:bodyPr/>
          <a:lstStyle/>
          <a:p>
            <a:endParaRPr lang="en-US"/>
          </a:p>
        </p:txBody>
      </p:sp>
      <p:cxnSp>
        <p:nvCxnSpPr>
          <p:cNvPr id="15415" name="Straight Arrow Connector 71"/>
          <p:cNvCxnSpPr>
            <a:cxnSpLocks noChangeShapeType="1"/>
            <a:stCxn id="15420" idx="0"/>
            <a:endCxn id="15411" idx="2"/>
          </p:cNvCxnSpPr>
          <p:nvPr/>
        </p:nvCxnSpPr>
        <p:spPr bwMode="auto">
          <a:xfrm rot="16200000" flipV="1">
            <a:off x="1258888" y="4968875"/>
            <a:ext cx="927100" cy="1216025"/>
          </a:xfrm>
          <a:prstGeom prst="straightConnector1">
            <a:avLst/>
          </a:prstGeom>
          <a:noFill/>
          <a:ln w="9525" algn="ctr">
            <a:solidFill>
              <a:srgbClr val="1C1C1C"/>
            </a:solidFill>
            <a:round/>
            <a:headEnd type="arrow" w="med" len="med"/>
            <a:tailEnd/>
          </a:ln>
          <a:extLst>
            <a:ext uri="{909E8E84-426E-40DD-AFC4-6F175D3DCCD1}">
              <a14:hiddenFill xmlns:a14="http://schemas.microsoft.com/office/drawing/2010/main">
                <a:noFill/>
              </a14:hiddenFill>
            </a:ext>
          </a:extLst>
        </p:spPr>
      </p:cxnSp>
      <p:cxnSp>
        <p:nvCxnSpPr>
          <p:cNvPr id="15416" name="Straight Arrow Connector 72"/>
          <p:cNvCxnSpPr>
            <a:cxnSpLocks noChangeShapeType="1"/>
            <a:stCxn id="69" idx="0"/>
            <a:endCxn id="70" idx="2"/>
          </p:cNvCxnSpPr>
          <p:nvPr/>
        </p:nvCxnSpPr>
        <p:spPr bwMode="auto">
          <a:xfrm rot="16200000" flipV="1">
            <a:off x="1999457" y="5566569"/>
            <a:ext cx="927100" cy="20637"/>
          </a:xfrm>
          <a:prstGeom prst="straightConnector1">
            <a:avLst/>
          </a:prstGeom>
          <a:noFill/>
          <a:ln w="9525" algn="ctr">
            <a:solidFill>
              <a:srgbClr val="1C1C1C"/>
            </a:solidFill>
            <a:round/>
            <a:headEnd type="arrow" w="med" len="med"/>
            <a:tailEnd/>
          </a:ln>
          <a:extLst>
            <a:ext uri="{909E8E84-426E-40DD-AFC4-6F175D3DCCD1}">
              <a14:hiddenFill xmlns:a14="http://schemas.microsoft.com/office/drawing/2010/main">
                <a:noFill/>
              </a14:hiddenFill>
            </a:ext>
          </a:extLst>
        </p:spPr>
      </p:cxnSp>
      <p:cxnSp>
        <p:nvCxnSpPr>
          <p:cNvPr id="15417" name="Straight Arrow Connector 73"/>
          <p:cNvCxnSpPr>
            <a:cxnSpLocks noChangeShapeType="1"/>
            <a:stCxn id="15421" idx="0"/>
            <a:endCxn id="15414" idx="2"/>
          </p:cNvCxnSpPr>
          <p:nvPr/>
        </p:nvCxnSpPr>
        <p:spPr bwMode="auto">
          <a:xfrm rot="5400000" flipH="1" flipV="1">
            <a:off x="2701926" y="5013325"/>
            <a:ext cx="927100" cy="1127125"/>
          </a:xfrm>
          <a:prstGeom prst="straightConnector1">
            <a:avLst/>
          </a:prstGeom>
          <a:noFill/>
          <a:ln w="9525" algn="ctr">
            <a:solidFill>
              <a:srgbClr val="1C1C1C"/>
            </a:solidFill>
            <a:round/>
            <a:headEnd type="arrow" w="med" len="med"/>
            <a:tailEnd/>
          </a:ln>
          <a:extLst>
            <a:ext uri="{909E8E84-426E-40DD-AFC4-6F175D3DCCD1}">
              <a14:hiddenFill xmlns:a14="http://schemas.microsoft.com/office/drawing/2010/main">
                <a:noFill/>
              </a14:hiddenFill>
            </a:ext>
          </a:extLst>
        </p:spPr>
      </p:cxnSp>
      <p:sp>
        <p:nvSpPr>
          <p:cNvPr id="75" name="Rectangle 74"/>
          <p:cNvSpPr/>
          <p:nvPr/>
        </p:nvSpPr>
        <p:spPr>
          <a:xfrm>
            <a:off x="1724025" y="4146550"/>
            <a:ext cx="1416050" cy="368300"/>
          </a:xfrm>
          <a:prstGeom prst="rect">
            <a:avLst/>
          </a:prstGeom>
        </p:spPr>
        <p:txBody>
          <a:bodyPr wrap="none">
            <a:spAutoFit/>
          </a:bodyPr>
          <a:lstStyle/>
          <a:p>
            <a:pPr>
              <a:defRPr/>
            </a:pPr>
            <a:r>
              <a:rPr lang="en-ZA" dirty="0">
                <a:solidFill>
                  <a:srgbClr val="FF6600"/>
                </a:solidFill>
              </a:rPr>
              <a:t>REDUCING</a:t>
            </a:r>
            <a:endParaRPr lang="en-US" dirty="0">
              <a:solidFill>
                <a:srgbClr val="FF6600"/>
              </a:solidFill>
            </a:endParaRPr>
          </a:p>
        </p:txBody>
      </p:sp>
      <p:sp>
        <p:nvSpPr>
          <p:cNvPr id="15419" name="Rectangle 75"/>
          <p:cNvSpPr>
            <a:spLocks noChangeArrowheads="1"/>
          </p:cNvSpPr>
          <p:nvPr/>
        </p:nvSpPr>
        <p:spPr bwMode="auto">
          <a:xfrm>
            <a:off x="313251" y="5262556"/>
            <a:ext cx="157838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ZA" sz="1600" dirty="0">
                <a:solidFill>
                  <a:srgbClr val="1C1C1C"/>
                </a:solidFill>
              </a:rPr>
              <a:t>Only parts, or reduced form, of the messages are worked on</a:t>
            </a:r>
            <a:endParaRPr lang="en-US" sz="1600" dirty="0"/>
          </a:p>
        </p:txBody>
      </p:sp>
      <p:sp>
        <p:nvSpPr>
          <p:cNvPr id="15420" name="Rectangle 76"/>
          <p:cNvSpPr>
            <a:spLocks noChangeArrowheads="1"/>
          </p:cNvSpPr>
          <p:nvPr/>
        </p:nvSpPr>
        <p:spPr bwMode="auto">
          <a:xfrm>
            <a:off x="2266950" y="6040438"/>
            <a:ext cx="128588" cy="179387"/>
          </a:xfrm>
          <a:prstGeom prst="rect">
            <a:avLst/>
          </a:prstGeom>
          <a:solidFill>
            <a:srgbClr val="FFC000"/>
          </a:solidFill>
          <a:ln w="9525" algn="ctr">
            <a:solidFill>
              <a:srgbClr val="1C1C1C"/>
            </a:solidFill>
            <a:round/>
            <a:headEnd/>
            <a:tailEnd/>
          </a:ln>
        </p:spPr>
        <p:txBody>
          <a:bodyPr/>
          <a:lstStyle/>
          <a:p>
            <a:endParaRPr lang="en-US"/>
          </a:p>
        </p:txBody>
      </p:sp>
      <p:sp>
        <p:nvSpPr>
          <p:cNvPr id="15421" name="Rectangle 77"/>
          <p:cNvSpPr>
            <a:spLocks noChangeArrowheads="1"/>
          </p:cNvSpPr>
          <p:nvPr/>
        </p:nvSpPr>
        <p:spPr bwMode="auto">
          <a:xfrm>
            <a:off x="2536825" y="6040438"/>
            <a:ext cx="128588" cy="179387"/>
          </a:xfrm>
          <a:prstGeom prst="rect">
            <a:avLst/>
          </a:prstGeom>
          <a:solidFill>
            <a:srgbClr val="0070C0"/>
          </a:solidFill>
          <a:ln w="9525" algn="ctr">
            <a:solidFill>
              <a:srgbClr val="1C1C1C"/>
            </a:solidFill>
            <a:round/>
            <a:headEnd/>
            <a:tailEnd/>
          </a:ln>
        </p:spPr>
        <p:txBody>
          <a:bodyPr/>
          <a:lstStyle/>
          <a:p>
            <a:endParaRPr lang="en-US"/>
          </a:p>
        </p:txBody>
      </p:sp>
    </p:spTree>
    <p:extLst>
      <p:ext uri="{BB962C8B-B14F-4D97-AF65-F5344CB8AC3E}">
        <p14:creationId xmlns:p14="http://schemas.microsoft.com/office/powerpoint/2010/main" val="24420900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3" descr="unbalanced_scal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2913" y="330200"/>
            <a:ext cx="194945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35013" y="803062"/>
            <a:ext cx="7698306" cy="692210"/>
          </a:xfrm>
        </p:spPr>
        <p:txBody>
          <a:bodyPr>
            <a:normAutofit fontScale="90000"/>
          </a:bodyPr>
          <a:lstStyle/>
          <a:p>
            <a:pPr>
              <a:defRPr/>
            </a:pPr>
            <a:r>
              <a:rPr lang="en-ZA" dirty="0" smtClean="0"/>
              <a:t>Efficiency of</a:t>
            </a:r>
            <a:br>
              <a:rPr lang="en-ZA" dirty="0" smtClean="0"/>
            </a:br>
            <a:r>
              <a:rPr lang="en-ZA" dirty="0" smtClean="0"/>
              <a:t>communications</a:t>
            </a:r>
            <a:endParaRPr lang="en-US" dirty="0"/>
          </a:p>
        </p:txBody>
      </p:sp>
      <p:sp>
        <p:nvSpPr>
          <p:cNvPr id="3" name="Content Placeholder 2"/>
          <p:cNvSpPr>
            <a:spLocks noGrp="1"/>
          </p:cNvSpPr>
          <p:nvPr>
            <p:ph idx="1"/>
          </p:nvPr>
        </p:nvSpPr>
        <p:spPr>
          <a:xfrm>
            <a:off x="735013" y="1647825"/>
            <a:ext cx="8007350" cy="5210175"/>
          </a:xfrm>
        </p:spPr>
        <p:txBody>
          <a:bodyPr/>
          <a:lstStyle/>
          <a:p>
            <a:pPr>
              <a:defRPr/>
            </a:pPr>
            <a:r>
              <a:rPr lang="en-ZA" dirty="0" smtClean="0"/>
              <a:t>There may be a choice of different communication techniques</a:t>
            </a:r>
          </a:p>
          <a:p>
            <a:pPr lvl="1">
              <a:defRPr/>
            </a:pPr>
            <a:r>
              <a:rPr lang="en-ZA" dirty="0" smtClean="0"/>
              <a:t>In terms of hardware (e.g., fiberoptics, wireless, bus system), and</a:t>
            </a:r>
          </a:p>
          <a:p>
            <a:pPr lvl="1">
              <a:defRPr/>
            </a:pPr>
            <a:r>
              <a:rPr lang="en-ZA" dirty="0" smtClean="0"/>
              <a:t>In terms of software / protocol used</a:t>
            </a:r>
          </a:p>
          <a:p>
            <a:pPr>
              <a:defRPr/>
            </a:pPr>
            <a:r>
              <a:rPr lang="en-ZA" dirty="0" smtClean="0"/>
              <a:t>Programmer may need to use a combination of techniques and technology to establish the most efficient choice (in terms of speed, power, size, etc).</a:t>
            </a:r>
            <a:endParaRPr lang="en-US" dirty="0"/>
          </a:p>
        </p:txBody>
      </p:sp>
    </p:spTree>
    <p:extLst>
      <p:ext uri="{BB962C8B-B14F-4D97-AF65-F5344CB8AC3E}">
        <p14:creationId xmlns:p14="http://schemas.microsoft.com/office/powerpoint/2010/main" val="368597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smtClean="0"/>
              <a:t>Next lecture</a:t>
            </a:r>
            <a:endParaRPr lang="en-US" dirty="0"/>
          </a:p>
        </p:txBody>
      </p:sp>
      <p:sp>
        <p:nvSpPr>
          <p:cNvPr id="3" name="Content Placeholder 2"/>
          <p:cNvSpPr>
            <a:spLocks noGrp="1"/>
          </p:cNvSpPr>
          <p:nvPr>
            <p:ph idx="1"/>
          </p:nvPr>
        </p:nvSpPr>
        <p:spPr>
          <a:xfrm>
            <a:off x="729785" y="1400684"/>
            <a:ext cx="7697635" cy="4519977"/>
          </a:xfrm>
        </p:spPr>
        <p:txBody>
          <a:bodyPr/>
          <a:lstStyle/>
          <a:p>
            <a:pPr>
              <a:defRPr/>
            </a:pPr>
            <a:r>
              <a:rPr lang="en-ZA" dirty="0" smtClean="0"/>
              <a:t>Continuation of the steps:</a:t>
            </a:r>
          </a:p>
          <a:p>
            <a:pPr lvl="1">
              <a:defRPr/>
            </a:pPr>
            <a:r>
              <a:rPr lang="en-ZA" dirty="0"/>
              <a:t>Identify data </a:t>
            </a:r>
            <a:r>
              <a:rPr lang="en-ZA" dirty="0" smtClean="0"/>
              <a:t>dependencies</a:t>
            </a:r>
          </a:p>
          <a:p>
            <a:pPr lvl="1">
              <a:defRPr/>
            </a:pPr>
            <a:r>
              <a:rPr lang="en-ZA" dirty="0" smtClean="0"/>
              <a:t>Synchronization</a:t>
            </a:r>
          </a:p>
          <a:p>
            <a:pPr lvl="1">
              <a:defRPr/>
            </a:pPr>
            <a:r>
              <a:rPr lang="en-ZA" dirty="0" smtClean="0"/>
              <a:t>Load balancing</a:t>
            </a:r>
          </a:p>
          <a:p>
            <a:pPr lvl="1">
              <a:defRPr/>
            </a:pPr>
            <a:r>
              <a:rPr lang="en-ZA" dirty="0" smtClean="0"/>
              <a:t>Performance </a:t>
            </a:r>
            <a:r>
              <a:rPr lang="en-ZA" dirty="0"/>
              <a:t>analysis and tuning</a:t>
            </a:r>
          </a:p>
          <a:p>
            <a:pPr>
              <a:defRPr/>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Further Reading / Refs</a:t>
            </a:r>
            <a:endParaRPr lang="en-ZA" dirty="0"/>
          </a:p>
        </p:txBody>
      </p:sp>
      <p:sp>
        <p:nvSpPr>
          <p:cNvPr id="4" name="Rectangle 3"/>
          <p:cNvSpPr/>
          <p:nvPr/>
        </p:nvSpPr>
        <p:spPr>
          <a:xfrm>
            <a:off x="1045918" y="6094364"/>
            <a:ext cx="6515100" cy="369332"/>
          </a:xfrm>
          <a:prstGeom prst="rect">
            <a:avLst/>
          </a:prstGeom>
        </p:spPr>
        <p:txBody>
          <a:bodyPr wrap="square">
            <a:spAutoFit/>
          </a:bodyPr>
          <a:lstStyle/>
          <a:p>
            <a:pPr marL="285750" indent="-285750">
              <a:buFont typeface="Arial" panose="020B0604020202020204" pitchFamily="34" charset="0"/>
              <a:buChar char="•"/>
            </a:pPr>
            <a:r>
              <a:rPr lang="en-GB" dirty="0" smtClean="0">
                <a:hlinkClick r:id="rId2"/>
              </a:rPr>
              <a:t>http://unilearning.uow.edu.au/critical/1a.html</a:t>
            </a:r>
            <a:endParaRPr lang="en-GB" dirty="0"/>
          </a:p>
        </p:txBody>
      </p:sp>
      <p:sp>
        <p:nvSpPr>
          <p:cNvPr id="5" name="TextBox 4"/>
          <p:cNvSpPr txBox="1"/>
          <p:nvPr/>
        </p:nvSpPr>
        <p:spPr>
          <a:xfrm>
            <a:off x="977338" y="4534436"/>
            <a:ext cx="6750566" cy="369332"/>
          </a:xfrm>
          <a:prstGeom prst="rect">
            <a:avLst/>
          </a:prstGeom>
          <a:noFill/>
        </p:spPr>
        <p:txBody>
          <a:bodyPr wrap="none" rtlCol="0">
            <a:spAutoFit/>
          </a:bodyPr>
          <a:lstStyle/>
          <a:p>
            <a:r>
              <a:rPr lang="en-US" dirty="0" smtClean="0"/>
              <a:t>Some resources related to critical analysis and critical thinking:</a:t>
            </a:r>
            <a:endParaRPr lang="en-GB" dirty="0"/>
          </a:p>
        </p:txBody>
      </p:sp>
      <p:sp>
        <p:nvSpPr>
          <p:cNvPr id="6" name="Rectangle 5"/>
          <p:cNvSpPr/>
          <p:nvPr/>
        </p:nvSpPr>
        <p:spPr>
          <a:xfrm>
            <a:off x="1023058" y="5153615"/>
            <a:ext cx="7303770" cy="646331"/>
          </a:xfrm>
          <a:prstGeom prst="rect">
            <a:avLst/>
          </a:prstGeom>
        </p:spPr>
        <p:txBody>
          <a:bodyPr wrap="square">
            <a:spAutoFit/>
          </a:bodyPr>
          <a:lstStyle/>
          <a:p>
            <a:pPr marL="285750" indent="-285750">
              <a:buFont typeface="Arial" panose="020B0604020202020204" pitchFamily="34" charset="0"/>
              <a:buChar char="•"/>
            </a:pPr>
            <a:r>
              <a:rPr lang="en-GB" dirty="0" smtClean="0">
                <a:hlinkClick r:id="rId3"/>
              </a:rPr>
              <a:t>http://www.deakin.edu.au/current-students/study-support/study-skills/handouts/critical-analysis.php</a:t>
            </a:r>
            <a:endParaRPr lang="en-GB" dirty="0"/>
          </a:p>
        </p:txBody>
      </p:sp>
      <p:sp>
        <p:nvSpPr>
          <p:cNvPr id="7" name="TextBox 6"/>
          <p:cNvSpPr txBox="1"/>
          <p:nvPr/>
        </p:nvSpPr>
        <p:spPr>
          <a:xfrm>
            <a:off x="1045918" y="4863994"/>
            <a:ext cx="4211409" cy="369332"/>
          </a:xfrm>
          <a:prstGeom prst="rect">
            <a:avLst/>
          </a:prstGeom>
          <a:noFill/>
        </p:spPr>
        <p:txBody>
          <a:bodyPr wrap="none" rtlCol="0">
            <a:spAutoFit/>
          </a:bodyPr>
          <a:lstStyle/>
          <a:p>
            <a:r>
              <a:rPr lang="en-US" dirty="0" smtClean="0"/>
              <a:t>An easy introduction to critical analysis:</a:t>
            </a:r>
            <a:endParaRPr lang="en-GB" dirty="0"/>
          </a:p>
        </p:txBody>
      </p:sp>
      <p:sp>
        <p:nvSpPr>
          <p:cNvPr id="8" name="TextBox 7"/>
          <p:cNvSpPr txBox="1"/>
          <p:nvPr/>
        </p:nvSpPr>
        <p:spPr>
          <a:xfrm>
            <a:off x="1045918" y="5806339"/>
            <a:ext cx="6904454" cy="369332"/>
          </a:xfrm>
          <a:prstGeom prst="rect">
            <a:avLst/>
          </a:prstGeom>
          <a:noFill/>
        </p:spPr>
        <p:txBody>
          <a:bodyPr wrap="none" rtlCol="0">
            <a:spAutoFit/>
          </a:bodyPr>
          <a:lstStyle/>
          <a:p>
            <a:r>
              <a:rPr lang="en-US" dirty="0" smtClean="0"/>
              <a:t>An online quiz and learning tool for understanding critical thinking:</a:t>
            </a:r>
            <a:endParaRPr lang="en-GB" dirty="0"/>
          </a:p>
        </p:txBody>
      </p:sp>
      <p:sp>
        <p:nvSpPr>
          <p:cNvPr id="9" name="TextBox 8"/>
          <p:cNvSpPr txBox="1"/>
          <p:nvPr/>
        </p:nvSpPr>
        <p:spPr>
          <a:xfrm>
            <a:off x="977338" y="3466087"/>
            <a:ext cx="4724370" cy="369332"/>
          </a:xfrm>
          <a:prstGeom prst="rect">
            <a:avLst/>
          </a:prstGeom>
          <a:noFill/>
        </p:spPr>
        <p:txBody>
          <a:bodyPr wrap="none" rtlCol="0">
            <a:spAutoFit/>
          </a:bodyPr>
          <a:lstStyle/>
          <a:p>
            <a:r>
              <a:rPr lang="en-US" dirty="0" smtClean="0"/>
              <a:t>Some resources related to systems thinking:</a:t>
            </a:r>
            <a:endParaRPr lang="en-GB" dirty="0"/>
          </a:p>
        </p:txBody>
      </p:sp>
      <p:sp>
        <p:nvSpPr>
          <p:cNvPr id="10" name="Rectangle 9"/>
          <p:cNvSpPr/>
          <p:nvPr/>
        </p:nvSpPr>
        <p:spPr>
          <a:xfrm>
            <a:off x="1045918" y="3784746"/>
            <a:ext cx="6911058" cy="646331"/>
          </a:xfrm>
          <a:prstGeom prst="rect">
            <a:avLst/>
          </a:prstGeom>
        </p:spPr>
        <p:txBody>
          <a:bodyPr wrap="square">
            <a:spAutoFit/>
          </a:bodyPr>
          <a:lstStyle/>
          <a:p>
            <a:pPr marL="285750" indent="-285750">
              <a:buFont typeface="Arial" panose="020B0604020202020204" pitchFamily="34" charset="0"/>
              <a:buChar char="•"/>
            </a:pPr>
            <a:r>
              <a:rPr lang="en-US" dirty="0" smtClean="0">
                <a:hlinkClick r:id="rId4"/>
              </a:rPr>
              <a:t>https</a:t>
            </a:r>
            <a:r>
              <a:rPr lang="en-US" dirty="0">
                <a:hlinkClick r:id="rId4"/>
              </a:rPr>
              <a:t>://</a:t>
            </a:r>
            <a:r>
              <a:rPr lang="en-US" dirty="0" smtClean="0">
                <a:hlinkClick r:id="rId4"/>
              </a:rPr>
              <a:t>www.youtube.com/watch?v=lhbLNBqhQkc</a:t>
            </a:r>
            <a:r>
              <a:rPr lang="en-US" dirty="0"/>
              <a:t> </a:t>
            </a:r>
            <a:endParaRPr lang="en-US" dirty="0" smtClean="0"/>
          </a:p>
          <a:p>
            <a:pPr marL="285750" indent="-285750">
              <a:buFont typeface="Arial" panose="020B0604020202020204" pitchFamily="34" charset="0"/>
              <a:buChar char="•"/>
            </a:pPr>
            <a:r>
              <a:rPr lang="en-US" dirty="0" smtClean="0">
                <a:hlinkClick r:id="rId5"/>
              </a:rPr>
              <a:t>https</a:t>
            </a:r>
            <a:r>
              <a:rPr lang="en-US" dirty="0">
                <a:hlinkClick r:id="rId5"/>
              </a:rPr>
              <a:t>://</a:t>
            </a:r>
            <a:r>
              <a:rPr lang="en-US" dirty="0" smtClean="0">
                <a:hlinkClick r:id="rId5"/>
              </a:rPr>
              <a:t>www.youtube.com/watch?v=AP7hMdnNrH4</a:t>
            </a:r>
            <a:r>
              <a:rPr lang="en-US" dirty="0" smtClean="0"/>
              <a:t> </a:t>
            </a:r>
            <a:endParaRPr lang="en-US" dirty="0"/>
          </a:p>
        </p:txBody>
      </p:sp>
      <p:sp>
        <p:nvSpPr>
          <p:cNvPr id="11" name="Rectangle 10"/>
          <p:cNvSpPr/>
          <p:nvPr/>
        </p:nvSpPr>
        <p:spPr>
          <a:xfrm>
            <a:off x="977338" y="1619428"/>
            <a:ext cx="8139660" cy="2031325"/>
          </a:xfrm>
          <a:prstGeom prst="rect">
            <a:avLst/>
          </a:prstGeom>
        </p:spPr>
        <p:txBody>
          <a:bodyPr wrap="square">
            <a:spAutoFit/>
          </a:bodyPr>
          <a:lstStyle/>
          <a:p>
            <a:r>
              <a:rPr lang="en-ZA" dirty="0" smtClean="0"/>
              <a:t>Suggestions for further reading, slides partially based / general principles elaborated in:</a:t>
            </a:r>
          </a:p>
          <a:p>
            <a:pPr marL="285750" indent="-285750">
              <a:buFont typeface="Arial" panose="020B0604020202020204" pitchFamily="34" charset="0"/>
              <a:buChar char="•"/>
            </a:pPr>
            <a:r>
              <a:rPr lang="en-ZA" dirty="0" smtClean="0">
                <a:hlinkClick r:id="rId6"/>
              </a:rPr>
              <a:t>https</a:t>
            </a:r>
            <a:r>
              <a:rPr lang="en-ZA" dirty="0">
                <a:hlinkClick r:id="rId6"/>
              </a:rPr>
              <a:t>://computing.llnl.gov/tutorials/parallel_comp</a:t>
            </a:r>
            <a:r>
              <a:rPr lang="en-ZA" dirty="0" smtClean="0">
                <a:hlinkClick r:id="rId6"/>
              </a:rPr>
              <a:t>/</a:t>
            </a:r>
            <a:r>
              <a:rPr lang="en-ZA" dirty="0" smtClean="0"/>
              <a:t> </a:t>
            </a:r>
          </a:p>
          <a:p>
            <a:pPr marL="285750" indent="-285750">
              <a:buFont typeface="Arial" panose="020B0604020202020204" pitchFamily="34" charset="0"/>
              <a:buChar char="•"/>
            </a:pPr>
            <a:r>
              <a:rPr lang="en-ZA" dirty="0" smtClean="0">
                <a:hlinkClick r:id="rId7"/>
              </a:rPr>
              <a:t>http</a:t>
            </a:r>
            <a:r>
              <a:rPr lang="en-ZA" dirty="0">
                <a:hlinkClick r:id="rId7"/>
              </a:rPr>
              <a:t>://www2.physics.uiowa.edu/~</a:t>
            </a:r>
            <a:r>
              <a:rPr lang="en-ZA" dirty="0" smtClean="0">
                <a:hlinkClick r:id="rId7"/>
              </a:rPr>
              <a:t>ghowes/teach/ihpc12/lec/ihpc12Lec_DesignHPC12.pdf</a:t>
            </a:r>
            <a:r>
              <a:rPr lang="en-ZA" dirty="0" smtClean="0"/>
              <a:t> </a:t>
            </a:r>
          </a:p>
          <a:p>
            <a:endParaRPr lang="en-ZA" dirty="0" smtClean="0"/>
          </a:p>
          <a:p>
            <a:endParaRPr lang="en-ZA" dirty="0"/>
          </a:p>
        </p:txBody>
      </p:sp>
    </p:spTree>
    <p:extLst>
      <p:ext uri="{BB962C8B-B14F-4D97-AF65-F5344CB8AC3E}">
        <p14:creationId xmlns:p14="http://schemas.microsoft.com/office/powerpoint/2010/main" val="3226519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6" y="4205717"/>
            <a:ext cx="415498" cy="369332"/>
          </a:xfrm>
          <a:prstGeom prst="rect">
            <a:avLst/>
          </a:prstGeom>
          <a:solidFill>
            <a:schemeClr val="bg1"/>
          </a:solidFill>
        </p:spPr>
        <p:txBody>
          <a:bodyPr wrap="none" rtlCol="0">
            <a:spAutoFit/>
          </a:bodyPr>
          <a:lstStyle/>
          <a:p>
            <a:r>
              <a:rPr lang="en-US" dirty="0" smtClean="0"/>
              <a:t>…</a:t>
            </a:r>
            <a:endParaRPr lang="en-US" dirty="0"/>
          </a:p>
        </p:txBody>
      </p:sp>
      <p:sp>
        <p:nvSpPr>
          <p:cNvPr id="2" name="Title 1"/>
          <p:cNvSpPr>
            <a:spLocks noGrp="1"/>
          </p:cNvSpPr>
          <p:nvPr>
            <p:ph type="title"/>
          </p:nvPr>
        </p:nvSpPr>
        <p:spPr>
          <a:xfrm>
            <a:off x="457200" y="74613"/>
            <a:ext cx="8385175" cy="1431925"/>
          </a:xfrm>
        </p:spPr>
        <p:txBody>
          <a:bodyPr/>
          <a:lstStyle/>
          <a:p>
            <a:pPr>
              <a:defRPr/>
            </a:pPr>
            <a:r>
              <a:rPr lang="en-ZA" dirty="0" smtClean="0"/>
              <a:t>Steps in designing parallel programs</a:t>
            </a:r>
            <a:endParaRPr lang="en-US" dirty="0"/>
          </a:p>
        </p:txBody>
      </p:sp>
      <p:sp>
        <p:nvSpPr>
          <p:cNvPr id="6" name="Content Placeholder 2"/>
          <p:cNvSpPr txBox="1">
            <a:spLocks/>
          </p:cNvSpPr>
          <p:nvPr/>
        </p:nvSpPr>
        <p:spPr>
          <a:xfrm>
            <a:off x="564445" y="1460500"/>
            <a:ext cx="8542869" cy="4191000"/>
          </a:xfrm>
          <a:prstGeom prst="rect">
            <a:avLst/>
          </a:prstGeom>
        </p:spPr>
        <p:txBody>
          <a:bodyPr/>
          <a:lstStyle/>
          <a:p>
            <a:pPr marL="342900" indent="-342900">
              <a:spcBef>
                <a:spcPct val="20000"/>
              </a:spcBef>
              <a:buClr>
                <a:schemeClr val="hlink"/>
              </a:buClr>
              <a:defRPr/>
            </a:pPr>
            <a:r>
              <a:rPr lang="en-ZA" sz="2800" i="1" kern="0" dirty="0">
                <a:effectLst>
                  <a:outerShdw blurRad="38100" dist="38100" dir="2700000" algn="tl">
                    <a:srgbClr val="000000"/>
                  </a:outerShdw>
                </a:effectLst>
                <a:latin typeface="+mn-lt"/>
              </a:rPr>
              <a:t>The hardware may </a:t>
            </a:r>
            <a:r>
              <a:rPr lang="en-ZA" sz="2800" i="1" kern="0" dirty="0" smtClean="0">
                <a:effectLst>
                  <a:outerShdw blurRad="38100" dist="38100" dir="2700000" algn="tl">
                    <a:srgbClr val="000000"/>
                  </a:outerShdw>
                </a:effectLst>
                <a:latin typeface="+mn-lt"/>
              </a:rPr>
              <a:t>be done first… </a:t>
            </a:r>
            <a:r>
              <a:rPr lang="en-ZA" sz="2800" i="1" kern="0" dirty="0">
                <a:effectLst>
                  <a:outerShdw blurRad="38100" dist="38100" dir="2700000" algn="tl">
                    <a:srgbClr val="000000"/>
                  </a:outerShdw>
                </a:effectLst>
                <a:latin typeface="+mn-lt"/>
              </a:rPr>
              <a:t>or </a:t>
            </a:r>
            <a:r>
              <a:rPr lang="en-ZA" sz="2800" i="1" kern="0" dirty="0" smtClean="0">
                <a:effectLst>
                  <a:outerShdw blurRad="38100" dist="38100" dir="2700000" algn="tl">
                    <a:srgbClr val="000000"/>
                  </a:outerShdw>
                </a:effectLst>
                <a:latin typeface="+mn-lt"/>
              </a:rPr>
              <a:t>later.</a:t>
            </a:r>
            <a:endParaRPr lang="en-ZA" sz="2800" i="1" kern="0" dirty="0">
              <a:effectLst>
                <a:outerShdw blurRad="38100" dist="38100" dir="2700000" algn="tl">
                  <a:srgbClr val="000000"/>
                </a:outerShdw>
              </a:effectLst>
              <a:latin typeface="+mn-lt"/>
            </a:endParaRPr>
          </a:p>
          <a:p>
            <a:pPr marL="342900" indent="-342900">
              <a:spcBef>
                <a:spcPct val="20000"/>
              </a:spcBef>
              <a:buClr>
                <a:schemeClr val="hlink"/>
              </a:buClr>
              <a:buFont typeface="Wingdings" pitchFamily="2" charset="2"/>
              <a:buNone/>
              <a:defRPr/>
            </a:pPr>
            <a:r>
              <a:rPr lang="en-ZA" sz="2800" kern="0" dirty="0">
                <a:effectLst>
                  <a:outerShdw blurRad="38100" dist="38100" dir="2700000" algn="tl">
                    <a:srgbClr val="000000"/>
                  </a:outerShdw>
                </a:effectLst>
                <a:latin typeface="+mn-lt"/>
              </a:rPr>
              <a:t>The main steps:</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Understand the problem</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Partitioning (separation into main tasks)</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Decomposition &amp; Granularity</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Communications</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Identify data dependencies</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Synchronization</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Load balancing</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Performance analysis and tuning</a:t>
            </a:r>
          </a:p>
        </p:txBody>
      </p:sp>
      <p:grpSp>
        <p:nvGrpSpPr>
          <p:cNvPr id="5" name="Group 4"/>
          <p:cNvGrpSpPr/>
          <p:nvPr/>
        </p:nvGrpSpPr>
        <p:grpSpPr>
          <a:xfrm>
            <a:off x="-43175" y="2907707"/>
            <a:ext cx="743086" cy="2173808"/>
            <a:chOff x="-43175" y="1413259"/>
            <a:chExt cx="743086" cy="2173808"/>
          </a:xfrm>
        </p:grpSpPr>
        <p:sp>
          <p:nvSpPr>
            <p:cNvPr id="4" name="TextBox 3"/>
            <p:cNvSpPr txBox="1"/>
            <p:nvPr/>
          </p:nvSpPr>
          <p:spPr>
            <a:xfrm rot="16200000">
              <a:off x="-945413" y="2315497"/>
              <a:ext cx="2173808" cy="369332"/>
            </a:xfrm>
            <a:prstGeom prst="rect">
              <a:avLst/>
            </a:prstGeom>
            <a:solidFill>
              <a:schemeClr val="bg1"/>
            </a:solidFill>
          </p:spPr>
          <p:txBody>
            <a:bodyPr wrap="square" rtlCol="0">
              <a:spAutoFit/>
            </a:bodyPr>
            <a:lstStyle/>
            <a:p>
              <a:r>
                <a:rPr lang="en-US" dirty="0" smtClean="0">
                  <a:ln>
                    <a:solidFill>
                      <a:schemeClr val="tx1"/>
                    </a:solidFill>
                  </a:ln>
                  <a:solidFill>
                    <a:schemeClr val="accent6">
                      <a:lumMod val="60000"/>
                      <a:lumOff val="40000"/>
                    </a:schemeClr>
                  </a:solidFill>
                </a:rPr>
                <a:t>    this lecture</a:t>
              </a:r>
              <a:endParaRPr lang="en-US" dirty="0">
                <a:ln>
                  <a:solidFill>
                    <a:schemeClr val="tx1"/>
                  </a:solidFill>
                </a:ln>
                <a:solidFill>
                  <a:schemeClr val="accent6">
                    <a:lumMod val="60000"/>
                    <a:lumOff val="40000"/>
                  </a:schemeClr>
                </a:solidFill>
              </a:endParaRPr>
            </a:p>
          </p:txBody>
        </p:sp>
        <p:sp>
          <p:nvSpPr>
            <p:cNvPr id="3" name="Right Arrow 2"/>
            <p:cNvSpPr/>
            <p:nvPr/>
          </p:nvSpPr>
          <p:spPr bwMode="auto">
            <a:xfrm rot="1226046">
              <a:off x="293511" y="2562582"/>
              <a:ext cx="406400" cy="270934"/>
            </a:xfrm>
            <a:prstGeom prst="rightArrow">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pic>
        <p:nvPicPr>
          <p:cNvPr id="2050" name="Picture 2" descr="C:\Users\swinberg\Documents\ACTIVE\EEE4084F\Common\Images_open\Climbing_the_stairs-zoomed-wo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6533" y="3722908"/>
            <a:ext cx="1630186" cy="27627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4838" y="4406900"/>
            <a:ext cx="7889875" cy="1362075"/>
          </a:xfrm>
        </p:spPr>
        <p:txBody>
          <a:bodyPr/>
          <a:lstStyle/>
          <a:p>
            <a:pPr>
              <a:defRPr/>
            </a:pPr>
            <a:r>
              <a:rPr lang="en-ZA" dirty="0" smtClean="0"/>
              <a:t>Step 4: Communications</a:t>
            </a:r>
            <a:endParaRPr lang="en-US" dirty="0"/>
          </a:p>
        </p:txBody>
      </p:sp>
      <p:sp>
        <p:nvSpPr>
          <p:cNvPr id="5" name="Text Placeholder 4"/>
          <p:cNvSpPr>
            <a:spLocks noGrp="1"/>
          </p:cNvSpPr>
          <p:nvPr>
            <p:ph type="body" idx="1"/>
          </p:nvPr>
        </p:nvSpPr>
        <p:spPr>
          <a:xfrm>
            <a:off x="644525" y="2906713"/>
            <a:ext cx="7772400" cy="1500187"/>
          </a:xfrm>
        </p:spPr>
        <p:txBody>
          <a:bodyPr/>
          <a:lstStyle/>
          <a:p>
            <a:pPr>
              <a:defRPr/>
            </a:pPr>
            <a:r>
              <a:rPr lang="en-ZA" dirty="0" smtClean="0"/>
              <a:t>EEE4084F</a:t>
            </a:r>
            <a:endParaRPr lang="en-US" dirty="0"/>
          </a:p>
        </p:txBody>
      </p:sp>
      <p:pic>
        <p:nvPicPr>
          <p:cNvPr id="6148" name="Picture 5" descr="compcon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913" y="1000125"/>
            <a:ext cx="2341562"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descr="compconn.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5775" y="1000125"/>
            <a:ext cx="2344738"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4988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smtClean="0"/>
              <a:t>Step 4: Communications</a:t>
            </a:r>
            <a:endParaRPr lang="en-US" dirty="0"/>
          </a:p>
        </p:txBody>
      </p:sp>
      <p:sp>
        <p:nvSpPr>
          <p:cNvPr id="3" name="Content Placeholder 2"/>
          <p:cNvSpPr>
            <a:spLocks noGrp="1"/>
          </p:cNvSpPr>
          <p:nvPr>
            <p:ph idx="1"/>
          </p:nvPr>
        </p:nvSpPr>
        <p:spPr>
          <a:xfrm>
            <a:off x="838200" y="1536153"/>
            <a:ext cx="8007350" cy="4953000"/>
          </a:xfrm>
        </p:spPr>
        <p:txBody>
          <a:bodyPr>
            <a:normAutofit lnSpcReduction="10000"/>
          </a:bodyPr>
          <a:lstStyle/>
          <a:p>
            <a:pPr>
              <a:defRPr/>
            </a:pPr>
            <a:r>
              <a:rPr lang="en-US" dirty="0" smtClean="0"/>
              <a:t>The communications needs between tasks depends on your solution:</a:t>
            </a:r>
          </a:p>
          <a:p>
            <a:pPr>
              <a:defRPr/>
            </a:pPr>
            <a:r>
              <a:rPr lang="en-US" dirty="0" smtClean="0"/>
              <a:t>Communications not needed for</a:t>
            </a:r>
          </a:p>
          <a:p>
            <a:pPr lvl="1">
              <a:defRPr/>
            </a:pPr>
            <a:r>
              <a:rPr lang="en-US" dirty="0" smtClean="0"/>
              <a:t>Minimal or no shared data or results. </a:t>
            </a:r>
          </a:p>
          <a:p>
            <a:pPr lvl="2">
              <a:defRPr/>
            </a:pPr>
            <a:r>
              <a:rPr lang="en-US" dirty="0" smtClean="0"/>
              <a:t>E.g., an image processing routine where each pixel is dimmed (e.g., 50% dim). Here, the image can easily be separated between many tasks that act entirely independently of one other.</a:t>
            </a:r>
          </a:p>
          <a:p>
            <a:pPr lvl="1">
              <a:defRPr/>
            </a:pPr>
            <a:r>
              <a:rPr lang="en-ZA" dirty="0" smtClean="0"/>
              <a:t>Usually the case for embarrassingly parallel solutions4</a:t>
            </a:r>
            <a:endParaRPr lang="en-US" dirty="0" smtClean="0"/>
          </a:p>
        </p:txBody>
      </p:sp>
    </p:spTree>
    <p:extLst>
      <p:ext uri="{BB962C8B-B14F-4D97-AF65-F5344CB8AC3E}">
        <p14:creationId xmlns:p14="http://schemas.microsoft.com/office/powerpoint/2010/main" val="3170366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smtClean="0"/>
              <a:t>Communications</a:t>
            </a:r>
            <a:endParaRPr lang="en-US" dirty="0"/>
          </a:p>
        </p:txBody>
      </p:sp>
      <p:sp>
        <p:nvSpPr>
          <p:cNvPr id="3" name="Content Placeholder 2"/>
          <p:cNvSpPr>
            <a:spLocks noGrp="1"/>
          </p:cNvSpPr>
          <p:nvPr>
            <p:ph idx="1"/>
          </p:nvPr>
        </p:nvSpPr>
        <p:spPr>
          <a:xfrm>
            <a:off x="838200" y="1557338"/>
            <a:ext cx="8007350" cy="4191000"/>
          </a:xfrm>
        </p:spPr>
        <p:txBody>
          <a:bodyPr>
            <a:normAutofit fontScale="85000" lnSpcReduction="10000"/>
          </a:bodyPr>
          <a:lstStyle/>
          <a:p>
            <a:pPr>
              <a:defRPr/>
            </a:pPr>
            <a:r>
              <a:rPr lang="en-US" dirty="0" smtClean="0"/>
              <a:t>The communications needs</a:t>
            </a:r>
            <a:br>
              <a:rPr lang="en-US" dirty="0" smtClean="0"/>
            </a:br>
            <a:r>
              <a:rPr lang="en-US" dirty="0" smtClean="0"/>
              <a:t>between tasks depends on</a:t>
            </a:r>
            <a:br>
              <a:rPr lang="en-US" dirty="0" smtClean="0"/>
            </a:br>
            <a:r>
              <a:rPr lang="en-US" dirty="0" smtClean="0"/>
              <a:t>your solution:</a:t>
            </a:r>
          </a:p>
          <a:p>
            <a:pPr>
              <a:defRPr/>
            </a:pPr>
            <a:r>
              <a:rPr lang="en-US" dirty="0" smtClean="0"/>
              <a:t>Communications </a:t>
            </a:r>
            <a:r>
              <a:rPr lang="en-US" i="1" dirty="0" smtClean="0"/>
              <a:t>is</a:t>
            </a:r>
            <a:r>
              <a:rPr lang="en-US" dirty="0" smtClean="0"/>
              <a:t> needed for…</a:t>
            </a:r>
          </a:p>
          <a:p>
            <a:pPr lvl="1">
              <a:defRPr/>
            </a:pPr>
            <a:r>
              <a:rPr lang="en-US" dirty="0" smtClean="0"/>
              <a:t>Parallel applications that need to </a:t>
            </a:r>
            <a:r>
              <a:rPr lang="en-US" dirty="0" smtClean="0">
                <a:solidFill>
                  <a:schemeClr val="tx2">
                    <a:lumMod val="75000"/>
                  </a:schemeClr>
                </a:solidFill>
              </a:rPr>
              <a:t>share results</a:t>
            </a:r>
            <a:r>
              <a:rPr lang="en-US" dirty="0" smtClean="0"/>
              <a:t> or </a:t>
            </a:r>
            <a:r>
              <a:rPr lang="en-US" dirty="0" smtClean="0">
                <a:solidFill>
                  <a:schemeClr val="tx2">
                    <a:lumMod val="75000"/>
                  </a:schemeClr>
                </a:solidFill>
              </a:rPr>
              <a:t>boundary information</a:t>
            </a:r>
            <a:r>
              <a:rPr lang="en-US" dirty="0" smtClean="0"/>
              <a:t>. E.g.,</a:t>
            </a:r>
          </a:p>
          <a:p>
            <a:pPr lvl="2">
              <a:defRPr/>
            </a:pPr>
            <a:r>
              <a:rPr lang="en-US" dirty="0" smtClean="0"/>
              <a:t>E.g., modeling 2D heat diffusion over time – this could divide into multiple parts, but boundary results need to be shared. Changes to an elements in the middle of the partition only has an effect on the boundary after some time.</a:t>
            </a:r>
            <a:endParaRPr lang="en-US" dirty="0"/>
          </a:p>
        </p:txBody>
      </p:sp>
      <p:pic>
        <p:nvPicPr>
          <p:cNvPr id="23556" name="Picture 3" descr="CLOUD.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9226" y="228603"/>
            <a:ext cx="2863850"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6784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659901"/>
            <a:ext cx="7698306" cy="692210"/>
          </a:xfrm>
        </p:spPr>
        <p:txBody>
          <a:bodyPr>
            <a:normAutofit fontScale="90000"/>
          </a:bodyPr>
          <a:lstStyle/>
          <a:p>
            <a:pPr>
              <a:defRPr/>
            </a:pPr>
            <a:r>
              <a:rPr lang="en-ZA" dirty="0" smtClean="0"/>
              <a:t>Factors related to Communication</a:t>
            </a:r>
            <a:endParaRPr lang="en-US" dirty="0"/>
          </a:p>
        </p:txBody>
      </p:sp>
      <p:sp>
        <p:nvSpPr>
          <p:cNvPr id="3" name="Content Placeholder 2"/>
          <p:cNvSpPr>
            <a:spLocks noGrp="1"/>
          </p:cNvSpPr>
          <p:nvPr>
            <p:ph idx="1"/>
          </p:nvPr>
        </p:nvSpPr>
        <p:spPr/>
        <p:txBody>
          <a:bodyPr>
            <a:normAutofit lnSpcReduction="10000"/>
          </a:bodyPr>
          <a:lstStyle/>
          <a:p>
            <a:pPr>
              <a:defRPr/>
            </a:pPr>
            <a:r>
              <a:rPr lang="en-US" dirty="0" smtClean="0"/>
              <a:t>Cost of communications</a:t>
            </a:r>
          </a:p>
          <a:p>
            <a:pPr>
              <a:defRPr/>
            </a:pPr>
            <a:r>
              <a:rPr lang="en-US" dirty="0" smtClean="0"/>
              <a:t>Latency vs. Bandwidth</a:t>
            </a:r>
          </a:p>
          <a:p>
            <a:pPr>
              <a:defRPr/>
            </a:pPr>
            <a:r>
              <a:rPr lang="en-US" dirty="0" smtClean="0"/>
              <a:t>Visibility of communications</a:t>
            </a:r>
          </a:p>
          <a:p>
            <a:pPr>
              <a:defRPr/>
            </a:pPr>
            <a:r>
              <a:rPr lang="en-US" dirty="0" smtClean="0"/>
              <a:t>Synchronous vs. asynchronous communications</a:t>
            </a:r>
          </a:p>
          <a:p>
            <a:pPr>
              <a:defRPr/>
            </a:pPr>
            <a:r>
              <a:rPr lang="en-US" dirty="0" smtClean="0"/>
              <a:t>Scope of communications</a:t>
            </a:r>
          </a:p>
          <a:p>
            <a:pPr>
              <a:defRPr/>
            </a:pPr>
            <a:r>
              <a:rPr lang="en-US" dirty="0" smtClean="0"/>
              <a:t>Efficiency of communications</a:t>
            </a:r>
          </a:p>
          <a:p>
            <a:pPr>
              <a:defRPr/>
            </a:pPr>
            <a:r>
              <a:rPr lang="en-US" dirty="0" smtClean="0"/>
              <a:t>Overhead and Complexity</a:t>
            </a:r>
            <a:endParaRPr lang="en-US" dirty="0"/>
          </a:p>
        </p:txBody>
      </p:sp>
    </p:spTree>
    <p:extLst>
      <p:ext uri="{BB962C8B-B14F-4D97-AF65-F5344CB8AC3E}">
        <p14:creationId xmlns:p14="http://schemas.microsoft.com/office/powerpoint/2010/main" val="3213726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smtClean="0"/>
              <a:t>Cost of communications</a:t>
            </a:r>
            <a:endParaRPr lang="en-US" dirty="0"/>
          </a:p>
        </p:txBody>
      </p:sp>
      <p:sp>
        <p:nvSpPr>
          <p:cNvPr id="3" name="Content Placeholder 2"/>
          <p:cNvSpPr>
            <a:spLocks noGrp="1"/>
          </p:cNvSpPr>
          <p:nvPr>
            <p:ph idx="1"/>
          </p:nvPr>
        </p:nvSpPr>
        <p:spPr>
          <a:xfrm>
            <a:off x="485261" y="1360478"/>
            <a:ext cx="8007350" cy="5313362"/>
          </a:xfrm>
        </p:spPr>
        <p:txBody>
          <a:bodyPr/>
          <a:lstStyle/>
          <a:p>
            <a:pPr>
              <a:defRPr/>
            </a:pPr>
            <a:r>
              <a:rPr lang="en-US" dirty="0" smtClean="0"/>
              <a:t>Communication between tasks has some kind of overheads, such as:</a:t>
            </a:r>
          </a:p>
          <a:p>
            <a:pPr lvl="1">
              <a:defRPr/>
            </a:pPr>
            <a:r>
              <a:rPr lang="en-US" dirty="0" smtClean="0"/>
              <a:t>CPU cycles, memory and other resources that could be used for computation are instead used to package and transmit data.</a:t>
            </a:r>
          </a:p>
          <a:p>
            <a:pPr lvl="1">
              <a:defRPr/>
            </a:pPr>
            <a:r>
              <a:rPr lang="en-ZA" dirty="0" smtClean="0"/>
              <a:t>Also needs </a:t>
            </a:r>
            <a:r>
              <a:rPr lang="en-US" dirty="0" smtClean="0"/>
              <a:t>synchronization between tasks, which may result in tasks spending time waiting instead of working.</a:t>
            </a:r>
          </a:p>
          <a:p>
            <a:pPr lvl="1">
              <a:defRPr/>
            </a:pPr>
            <a:r>
              <a:rPr lang="en-US" dirty="0" smtClean="0"/>
              <a:t>Competing communication traffic could also saturate the network bandwidth, causing performance loss.</a:t>
            </a:r>
            <a:endParaRPr lang="en-US" dirty="0"/>
          </a:p>
        </p:txBody>
      </p:sp>
    </p:spTree>
    <p:extLst>
      <p:ext uri="{BB962C8B-B14F-4D97-AF65-F5344CB8AC3E}">
        <p14:creationId xmlns:p14="http://schemas.microsoft.com/office/powerpoint/2010/main" val="1914476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9809"/>
            <a:ext cx="8385175" cy="704286"/>
          </a:xfrm>
        </p:spPr>
        <p:txBody>
          <a:bodyPr/>
          <a:lstStyle/>
          <a:p>
            <a:pPr>
              <a:defRPr/>
            </a:pPr>
            <a:r>
              <a:rPr lang="en-ZA" dirty="0" smtClean="0"/>
              <a:t>Latency vs. Bandwidth</a:t>
            </a:r>
            <a:endParaRPr lang="en-US" dirty="0"/>
          </a:p>
        </p:txBody>
      </p:sp>
      <p:sp>
        <p:nvSpPr>
          <p:cNvPr id="3" name="Content Placeholder 2"/>
          <p:cNvSpPr>
            <a:spLocks noGrp="1"/>
          </p:cNvSpPr>
          <p:nvPr>
            <p:ph idx="1"/>
          </p:nvPr>
        </p:nvSpPr>
        <p:spPr>
          <a:xfrm>
            <a:off x="684213" y="1247775"/>
            <a:ext cx="8007350" cy="5102225"/>
          </a:xfrm>
        </p:spPr>
        <p:txBody>
          <a:bodyPr/>
          <a:lstStyle/>
          <a:p>
            <a:pPr>
              <a:defRPr/>
            </a:pPr>
            <a:r>
              <a:rPr lang="en-US" sz="2800" dirty="0" smtClean="0">
                <a:solidFill>
                  <a:schemeClr val="tx2">
                    <a:lumMod val="75000"/>
                  </a:schemeClr>
                </a:solidFill>
              </a:rPr>
              <a:t>Communication Latency</a:t>
            </a:r>
            <a:r>
              <a:rPr lang="en-US" sz="2800" dirty="0" smtClean="0"/>
              <a:t> =</a:t>
            </a:r>
          </a:p>
          <a:p>
            <a:pPr lvl="1">
              <a:defRPr/>
            </a:pPr>
            <a:r>
              <a:rPr lang="en-US" sz="2400" dirty="0" smtClean="0"/>
              <a:t>Time it takes to send a minimal length (e.g., 0 byte) message from one task to another. Usually expressed as </a:t>
            </a:r>
            <a:r>
              <a:rPr lang="en-US" sz="2400" dirty="0" smtClean="0">
                <a:solidFill>
                  <a:schemeClr val="tx2">
                    <a:lumMod val="75000"/>
                  </a:schemeClr>
                </a:solidFill>
              </a:rPr>
              <a:t>microseconds</a:t>
            </a:r>
            <a:r>
              <a:rPr lang="en-US" sz="2400" dirty="0" smtClean="0"/>
              <a:t>.</a:t>
            </a:r>
          </a:p>
          <a:p>
            <a:pPr>
              <a:defRPr/>
            </a:pPr>
            <a:r>
              <a:rPr lang="en-US" sz="2800" dirty="0" smtClean="0">
                <a:solidFill>
                  <a:schemeClr val="tx2">
                    <a:lumMod val="75000"/>
                  </a:schemeClr>
                </a:solidFill>
              </a:rPr>
              <a:t>Bandwidth</a:t>
            </a:r>
            <a:r>
              <a:rPr lang="en-US" sz="2800" dirty="0" smtClean="0"/>
              <a:t> =</a:t>
            </a:r>
          </a:p>
          <a:p>
            <a:pPr lvl="1">
              <a:defRPr/>
            </a:pPr>
            <a:r>
              <a:rPr lang="en-US" sz="2400" dirty="0" smtClean="0"/>
              <a:t>The </a:t>
            </a:r>
            <a:r>
              <a:rPr lang="en-US" sz="2400" dirty="0" smtClean="0">
                <a:solidFill>
                  <a:schemeClr val="tx2">
                    <a:lumMod val="75000"/>
                  </a:schemeClr>
                </a:solidFill>
              </a:rPr>
              <a:t>amount of data</a:t>
            </a:r>
            <a:r>
              <a:rPr lang="en-US" sz="2400" dirty="0" smtClean="0"/>
              <a:t> that can be sent per unit of time. Usually expressed as </a:t>
            </a:r>
            <a:r>
              <a:rPr lang="en-US" sz="2400" dirty="0" smtClean="0">
                <a:solidFill>
                  <a:schemeClr val="tx2">
                    <a:lumMod val="75000"/>
                  </a:schemeClr>
                </a:solidFill>
              </a:rPr>
              <a:t>megabytes/sec</a:t>
            </a:r>
            <a:r>
              <a:rPr lang="en-US" sz="2400" dirty="0" smtClean="0"/>
              <a:t> or gigabytes/sec.</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4801" y="4309427"/>
            <a:ext cx="1448735" cy="220459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4015" y="4372877"/>
            <a:ext cx="2765183" cy="2086792"/>
          </a:xfrm>
          <a:prstGeom prst="rect">
            <a:avLst/>
          </a:prstGeom>
        </p:spPr>
      </p:pic>
    </p:spTree>
    <p:extLst>
      <p:ext uri="{BB962C8B-B14F-4D97-AF65-F5344CB8AC3E}">
        <p14:creationId xmlns:p14="http://schemas.microsoft.com/office/powerpoint/2010/main" val="226740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084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4084 Theme.thmx</Template>
  <TotalTime>5782</TotalTime>
  <Words>1532</Words>
  <Application>Microsoft Office PowerPoint</Application>
  <PresentationFormat>On-screen Show (4:3)</PresentationFormat>
  <Paragraphs>233</Paragraphs>
  <Slides>25</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Arial Black</vt:lpstr>
      <vt:lpstr>Calibri</vt:lpstr>
      <vt:lpstr>Century Gothic</vt:lpstr>
      <vt:lpstr>Constantia</vt:lpstr>
      <vt:lpstr>Tahoma</vt:lpstr>
      <vt:lpstr>Wingdings</vt:lpstr>
      <vt:lpstr>Wingdings 2</vt:lpstr>
      <vt:lpstr>4084 Theme</vt:lpstr>
      <vt:lpstr>PowerPoint Presentation</vt:lpstr>
      <vt:lpstr>Lecture Overview</vt:lpstr>
      <vt:lpstr>Steps in designing parallel programs</vt:lpstr>
      <vt:lpstr>Step 4: Communications</vt:lpstr>
      <vt:lpstr>Step 4: Communications</vt:lpstr>
      <vt:lpstr>Communications</vt:lpstr>
      <vt:lpstr>Factors related to Communication</vt:lpstr>
      <vt:lpstr>Cost of communications</vt:lpstr>
      <vt:lpstr>Latency vs. Bandwidth</vt:lpstr>
      <vt:lpstr>Latency vs. Bandwidth</vt:lpstr>
      <vt:lpstr>Baud rate vs. Bandwidth</vt:lpstr>
      <vt:lpstr>Baudrate – an issue of standards (from a computing/telecoms perspective)</vt:lpstr>
      <vt:lpstr>Suggested further reading on baud rate and bandwidth</vt:lpstr>
      <vt:lpstr>PowerPoint Presentation</vt:lpstr>
      <vt:lpstr>Effective bandwidth</vt:lpstr>
      <vt:lpstr>Effective bandwidth calc.</vt:lpstr>
      <vt:lpstr>Visibility of Communications</vt:lpstr>
      <vt:lpstr>Synchronous vs. asynchronous</vt:lpstr>
      <vt:lpstr>Synchronous vs. asynchronous</vt:lpstr>
      <vt:lpstr>Scope of communications</vt:lpstr>
      <vt:lpstr>Scope of communications</vt:lpstr>
      <vt:lpstr>Collective communications</vt:lpstr>
      <vt:lpstr>Efficiency of communications</vt:lpstr>
      <vt:lpstr>Next lecture</vt:lpstr>
      <vt:lpstr>Further Reading / Refs</vt:lpstr>
    </vt:vector>
  </TitlesOfParts>
  <Company>University of Cape Town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EEE4084F Digital Systems</dc:title>
  <dc:subject>Design of Parallel Programs</dc:subject>
  <dc:creator>Simon Winberg</dc:creator>
  <cp:lastModifiedBy>SW</cp:lastModifiedBy>
  <cp:revision>371</cp:revision>
  <dcterms:created xsi:type="dcterms:W3CDTF">2009-02-10T02:25:54Z</dcterms:created>
  <dcterms:modified xsi:type="dcterms:W3CDTF">2018-05-07T20:31:56Z</dcterms:modified>
  <cp:category>Lectures</cp:category>
</cp:coreProperties>
</file>