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0" r:id="rId1"/>
  </p:sldMasterIdLst>
  <p:notesMasterIdLst>
    <p:notesMasterId r:id="rId41"/>
  </p:notesMasterIdLst>
  <p:sldIdLst>
    <p:sldId id="324" r:id="rId2"/>
    <p:sldId id="355" r:id="rId3"/>
    <p:sldId id="356" r:id="rId4"/>
    <p:sldId id="273" r:id="rId5"/>
    <p:sldId id="357" r:id="rId6"/>
    <p:sldId id="358" r:id="rId7"/>
    <p:sldId id="350" r:id="rId8"/>
    <p:sldId id="348" r:id="rId9"/>
    <p:sldId id="327" r:id="rId10"/>
    <p:sldId id="328" r:id="rId11"/>
    <p:sldId id="329" r:id="rId12"/>
    <p:sldId id="330" r:id="rId13"/>
    <p:sldId id="331" r:id="rId14"/>
    <p:sldId id="332" r:id="rId15"/>
    <p:sldId id="359" r:id="rId16"/>
    <p:sldId id="360" r:id="rId17"/>
    <p:sldId id="349" r:id="rId18"/>
    <p:sldId id="353" r:id="rId19"/>
    <p:sldId id="333" r:id="rId20"/>
    <p:sldId id="352" r:id="rId21"/>
    <p:sldId id="334" r:id="rId22"/>
    <p:sldId id="363" r:id="rId23"/>
    <p:sldId id="336" r:id="rId24"/>
    <p:sldId id="337" r:id="rId25"/>
    <p:sldId id="338" r:id="rId26"/>
    <p:sldId id="339" r:id="rId27"/>
    <p:sldId id="361" r:id="rId28"/>
    <p:sldId id="362" r:id="rId29"/>
    <p:sldId id="374" r:id="rId30"/>
    <p:sldId id="375" r:id="rId31"/>
    <p:sldId id="376" r:id="rId32"/>
    <p:sldId id="377" r:id="rId33"/>
    <p:sldId id="378" r:id="rId34"/>
    <p:sldId id="379" r:id="rId35"/>
    <p:sldId id="380" r:id="rId36"/>
    <p:sldId id="381" r:id="rId37"/>
    <p:sldId id="382" r:id="rId38"/>
    <p:sldId id="340" r:id="rId39"/>
    <p:sldId id="373"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715"/>
    <a:srgbClr val="F1EF91"/>
    <a:srgbClr val="1D8757"/>
    <a:srgbClr val="D9FFD9"/>
    <a:srgbClr val="CCFFFF"/>
    <a:srgbClr val="CCCCFF"/>
    <a:srgbClr val="EF5525"/>
    <a:srgbClr val="FFCCCC"/>
    <a:srgbClr val="66FF99"/>
    <a:srgbClr val="8CA1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87" autoAdjust="0"/>
  </p:normalViewPr>
  <p:slideViewPr>
    <p:cSldViewPr snapToGrid="0">
      <p:cViewPr varScale="1">
        <p:scale>
          <a:sx n="84" d="100"/>
          <a:sy n="84" d="100"/>
        </p:scale>
        <p:origin x="1434" y="78"/>
      </p:cViewPr>
      <p:guideLst>
        <p:guide orient="horz" pos="2160"/>
        <p:guide pos="2880"/>
      </p:guideLst>
    </p:cSldViewPr>
  </p:slideViewPr>
  <p:outlineViewPr>
    <p:cViewPr>
      <p:scale>
        <a:sx n="33" d="100"/>
        <a:sy n="33" d="100"/>
      </p:scale>
      <p:origin x="0" y="4867"/>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6FDD358B-CB72-4DC3-963D-419E7F3611EC}" type="datetimeFigureOut">
              <a:rPr lang="en-US"/>
              <a:pPr>
                <a:defRPr/>
              </a:pPr>
              <a:t>5/7/2018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3ECA88EB-5F3C-4411-A6A6-A4F1C3F1DE20}" type="slidenum">
              <a:rPr lang="en-US"/>
              <a:pPr>
                <a:defRPr/>
              </a:pPr>
              <a:t>‹#›</a:t>
            </a:fld>
            <a:endParaRPr lang="en-US"/>
          </a:p>
        </p:txBody>
      </p:sp>
    </p:spTree>
    <p:extLst>
      <p:ext uri="{BB962C8B-B14F-4D97-AF65-F5344CB8AC3E}">
        <p14:creationId xmlns:p14="http://schemas.microsoft.com/office/powerpoint/2010/main" val="1183497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603F1F3-291F-4E11-8767-9B3253EC5006}" type="slidenum">
              <a:rPr lang="en-US" smtClean="0"/>
              <a:pPr/>
              <a:t>1</a:t>
            </a:fld>
            <a:endParaRPr lang="en-US" smtClean="0"/>
          </a:p>
        </p:txBody>
      </p:sp>
    </p:spTree>
    <p:extLst>
      <p:ext uri="{BB962C8B-B14F-4D97-AF65-F5344CB8AC3E}">
        <p14:creationId xmlns:p14="http://schemas.microsoft.com/office/powerpoint/2010/main" val="2215491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D4AAD4-A49F-4076-A44E-E93DAEC45AFC}" type="slidenum">
              <a:rPr lang="en-US" smtClean="0"/>
              <a:pPr/>
              <a:t>20</a:t>
            </a:fld>
            <a:endParaRPr lang="en-US" smtClean="0"/>
          </a:p>
        </p:txBody>
      </p:sp>
    </p:spTree>
    <p:extLst>
      <p:ext uri="{BB962C8B-B14F-4D97-AF65-F5344CB8AC3E}">
        <p14:creationId xmlns:p14="http://schemas.microsoft.com/office/powerpoint/2010/main" val="3881689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D4AAD4-A49F-4076-A44E-E93DAEC45AFC}" type="slidenum">
              <a:rPr lang="en-US" smtClean="0"/>
              <a:pPr/>
              <a:t>21</a:t>
            </a:fld>
            <a:endParaRPr lang="en-US" smtClean="0"/>
          </a:p>
        </p:txBody>
      </p:sp>
    </p:spTree>
    <p:extLst>
      <p:ext uri="{BB962C8B-B14F-4D97-AF65-F5344CB8AC3E}">
        <p14:creationId xmlns:p14="http://schemas.microsoft.com/office/powerpoint/2010/main" val="577440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D4AAD4-A49F-4076-A44E-E93DAEC45AFC}" type="slidenum">
              <a:rPr lang="en-US" smtClean="0"/>
              <a:pPr/>
              <a:t>22</a:t>
            </a:fld>
            <a:endParaRPr lang="en-US" smtClean="0"/>
          </a:p>
        </p:txBody>
      </p:sp>
    </p:spTree>
    <p:extLst>
      <p:ext uri="{BB962C8B-B14F-4D97-AF65-F5344CB8AC3E}">
        <p14:creationId xmlns:p14="http://schemas.microsoft.com/office/powerpoint/2010/main" val="3903882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F053C76-700F-40A9-988F-AD88DCF01794}" type="slidenum">
              <a:rPr lang="en-US" smtClean="0"/>
              <a:pPr/>
              <a:t>23</a:t>
            </a:fld>
            <a:endParaRPr lang="en-US" smtClean="0"/>
          </a:p>
        </p:txBody>
      </p:sp>
    </p:spTree>
    <p:extLst>
      <p:ext uri="{BB962C8B-B14F-4D97-AF65-F5344CB8AC3E}">
        <p14:creationId xmlns:p14="http://schemas.microsoft.com/office/powerpoint/2010/main" val="244695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AAD7B03-7C30-4D56-A962-689E5BC1B383}" type="slidenum">
              <a:rPr lang="en-US" smtClean="0"/>
              <a:pPr/>
              <a:t>24</a:t>
            </a:fld>
            <a:endParaRPr lang="en-US" smtClean="0"/>
          </a:p>
        </p:txBody>
      </p:sp>
    </p:spTree>
    <p:extLst>
      <p:ext uri="{BB962C8B-B14F-4D97-AF65-F5344CB8AC3E}">
        <p14:creationId xmlns:p14="http://schemas.microsoft.com/office/powerpoint/2010/main" val="4211552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7C471B6-331E-4D05-A9D8-666F67F704A6}" type="slidenum">
              <a:rPr lang="en-US" smtClean="0"/>
              <a:pPr/>
              <a:t>25</a:t>
            </a:fld>
            <a:endParaRPr lang="en-US" smtClean="0"/>
          </a:p>
        </p:txBody>
      </p:sp>
    </p:spTree>
    <p:extLst>
      <p:ext uri="{BB962C8B-B14F-4D97-AF65-F5344CB8AC3E}">
        <p14:creationId xmlns:p14="http://schemas.microsoft.com/office/powerpoint/2010/main" val="3993927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E0EFC22-9478-4039-AB85-9B043957027D}" type="slidenum">
              <a:rPr lang="en-US" smtClean="0"/>
              <a:pPr/>
              <a:t>26</a:t>
            </a:fld>
            <a:endParaRPr lang="en-US" smtClean="0"/>
          </a:p>
        </p:txBody>
      </p:sp>
    </p:spTree>
    <p:extLst>
      <p:ext uri="{BB962C8B-B14F-4D97-AF65-F5344CB8AC3E}">
        <p14:creationId xmlns:p14="http://schemas.microsoft.com/office/powerpoint/2010/main" val="3167336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410C86-19C3-436A-9DE6-0F3A5743BFE5}" type="slidenum">
              <a:rPr lang="en-US" smtClean="0"/>
              <a:pPr/>
              <a:t>27</a:t>
            </a:fld>
            <a:endParaRPr lang="en-US" smtClean="0"/>
          </a:p>
        </p:txBody>
      </p:sp>
    </p:spTree>
    <p:extLst>
      <p:ext uri="{BB962C8B-B14F-4D97-AF65-F5344CB8AC3E}">
        <p14:creationId xmlns:p14="http://schemas.microsoft.com/office/powerpoint/2010/main" val="3380602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01EE548-D2B1-43BA-B7FB-99E4A6936FC2}" type="slidenum">
              <a:rPr lang="en-US" smtClean="0"/>
              <a:pPr/>
              <a:t>28</a:t>
            </a:fld>
            <a:endParaRPr lang="en-US" smtClean="0"/>
          </a:p>
        </p:txBody>
      </p:sp>
    </p:spTree>
    <p:extLst>
      <p:ext uri="{BB962C8B-B14F-4D97-AF65-F5344CB8AC3E}">
        <p14:creationId xmlns:p14="http://schemas.microsoft.com/office/powerpoint/2010/main" val="565843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F0A243B-4158-4CD0-B526-32E0D3CA5F84}" type="slidenum">
              <a:rPr lang="en-US" smtClean="0"/>
              <a:pPr>
                <a:defRPr/>
              </a:pPr>
              <a:t>29</a:t>
            </a:fld>
            <a:endParaRPr lang="en-US"/>
          </a:p>
        </p:txBody>
      </p:sp>
    </p:spTree>
    <p:extLst>
      <p:ext uri="{BB962C8B-B14F-4D97-AF65-F5344CB8AC3E}">
        <p14:creationId xmlns:p14="http://schemas.microsoft.com/office/powerpoint/2010/main" val="417389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304AC9-4742-47D8-B042-864A95CBE9A4}" type="slidenum">
              <a:rPr lang="en-US" smtClean="0"/>
              <a:pPr/>
              <a:t>4</a:t>
            </a:fld>
            <a:endParaRPr lang="en-US" smtClean="0"/>
          </a:p>
        </p:txBody>
      </p:sp>
    </p:spTree>
    <p:extLst>
      <p:ext uri="{BB962C8B-B14F-4D97-AF65-F5344CB8AC3E}">
        <p14:creationId xmlns:p14="http://schemas.microsoft.com/office/powerpoint/2010/main" val="3444665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F0A243B-4158-4CD0-B526-32E0D3CA5F84}" type="slidenum">
              <a:rPr lang="en-US" smtClean="0"/>
              <a:pPr>
                <a:defRPr/>
              </a:pPr>
              <a:t>30</a:t>
            </a:fld>
            <a:endParaRPr lang="en-US"/>
          </a:p>
        </p:txBody>
      </p:sp>
    </p:spTree>
    <p:extLst>
      <p:ext uri="{BB962C8B-B14F-4D97-AF65-F5344CB8AC3E}">
        <p14:creationId xmlns:p14="http://schemas.microsoft.com/office/powerpoint/2010/main" val="1335053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F0A243B-4158-4CD0-B526-32E0D3CA5F84}" type="slidenum">
              <a:rPr lang="en-US" smtClean="0"/>
              <a:pPr>
                <a:defRPr/>
              </a:pPr>
              <a:t>31</a:t>
            </a:fld>
            <a:endParaRPr lang="en-US"/>
          </a:p>
        </p:txBody>
      </p:sp>
    </p:spTree>
    <p:extLst>
      <p:ext uri="{BB962C8B-B14F-4D97-AF65-F5344CB8AC3E}">
        <p14:creationId xmlns:p14="http://schemas.microsoft.com/office/powerpoint/2010/main" val="1036449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F0A243B-4158-4CD0-B526-32E0D3CA5F84}" type="slidenum">
              <a:rPr lang="en-US" smtClean="0"/>
              <a:pPr>
                <a:defRPr/>
              </a:pPr>
              <a:t>32</a:t>
            </a:fld>
            <a:endParaRPr lang="en-US"/>
          </a:p>
        </p:txBody>
      </p:sp>
    </p:spTree>
    <p:extLst>
      <p:ext uri="{BB962C8B-B14F-4D97-AF65-F5344CB8AC3E}">
        <p14:creationId xmlns:p14="http://schemas.microsoft.com/office/powerpoint/2010/main" val="3103149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F95051-870E-4155-9C53-1BADF10A1579}" type="slidenum">
              <a:rPr lang="en-US" smtClean="0"/>
              <a:pPr/>
              <a:t>33</a:t>
            </a:fld>
            <a:endParaRPr lang="en-US" smtClean="0"/>
          </a:p>
        </p:txBody>
      </p:sp>
    </p:spTree>
    <p:extLst>
      <p:ext uri="{BB962C8B-B14F-4D97-AF65-F5344CB8AC3E}">
        <p14:creationId xmlns:p14="http://schemas.microsoft.com/office/powerpoint/2010/main" val="610185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01C0A2D-7DDD-46B0-9375-CECF0FC7D866}" type="slidenum">
              <a:rPr lang="en-US" smtClean="0"/>
              <a:pPr/>
              <a:t>34</a:t>
            </a:fld>
            <a:endParaRPr lang="en-US" smtClean="0"/>
          </a:p>
        </p:txBody>
      </p:sp>
    </p:spTree>
    <p:extLst>
      <p:ext uri="{BB962C8B-B14F-4D97-AF65-F5344CB8AC3E}">
        <p14:creationId xmlns:p14="http://schemas.microsoft.com/office/powerpoint/2010/main" val="3137536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19B4CE2-472A-4E51-AF4C-E82D7DE2FAD1}" type="slidenum">
              <a:rPr lang="en-US" smtClean="0"/>
              <a:pPr/>
              <a:t>35</a:t>
            </a:fld>
            <a:endParaRPr lang="en-US" smtClean="0"/>
          </a:p>
        </p:txBody>
      </p:sp>
    </p:spTree>
    <p:extLst>
      <p:ext uri="{BB962C8B-B14F-4D97-AF65-F5344CB8AC3E}">
        <p14:creationId xmlns:p14="http://schemas.microsoft.com/office/powerpoint/2010/main" val="3994385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F75655-B08D-4191-B066-5F7455F80F3B}" type="slidenum">
              <a:rPr lang="en-US" smtClean="0"/>
              <a:pPr/>
              <a:t>36</a:t>
            </a:fld>
            <a:endParaRPr lang="en-US" smtClean="0"/>
          </a:p>
        </p:txBody>
      </p:sp>
    </p:spTree>
    <p:extLst>
      <p:ext uri="{BB962C8B-B14F-4D97-AF65-F5344CB8AC3E}">
        <p14:creationId xmlns:p14="http://schemas.microsoft.com/office/powerpoint/2010/main" val="3176047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685A6C7-CB4E-42FF-B8E1-D06CD4A072FD}" type="slidenum">
              <a:rPr lang="en-US" smtClean="0"/>
              <a:pPr/>
              <a:t>37</a:t>
            </a:fld>
            <a:endParaRPr lang="en-US" smtClean="0"/>
          </a:p>
        </p:txBody>
      </p:sp>
    </p:spTree>
    <p:extLst>
      <p:ext uri="{BB962C8B-B14F-4D97-AF65-F5344CB8AC3E}">
        <p14:creationId xmlns:p14="http://schemas.microsoft.com/office/powerpoint/2010/main" val="2763700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9A9ABAD-C672-4869-9FCB-FD8A8C7702A3}" type="slidenum">
              <a:rPr lang="en-US" smtClean="0"/>
              <a:pPr/>
              <a:t>38</a:t>
            </a:fld>
            <a:endParaRPr lang="en-US" smtClean="0"/>
          </a:p>
        </p:txBody>
      </p:sp>
    </p:spTree>
    <p:extLst>
      <p:ext uri="{BB962C8B-B14F-4D97-AF65-F5344CB8AC3E}">
        <p14:creationId xmlns:p14="http://schemas.microsoft.com/office/powerpoint/2010/main" val="4176818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33BBA1E-0BE1-4B66-85D2-439607387640}" type="slidenum">
              <a:rPr lang="en-US" smtClean="0"/>
              <a:pPr/>
              <a:t>9</a:t>
            </a:fld>
            <a:endParaRPr lang="en-US" smtClean="0"/>
          </a:p>
        </p:txBody>
      </p:sp>
    </p:spTree>
    <p:extLst>
      <p:ext uri="{BB962C8B-B14F-4D97-AF65-F5344CB8AC3E}">
        <p14:creationId xmlns:p14="http://schemas.microsoft.com/office/powerpoint/2010/main" val="3061886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AF20F69-CB16-4D7C-9E1D-A77D45A39DBE}" type="slidenum">
              <a:rPr lang="en-US" smtClean="0"/>
              <a:pPr/>
              <a:t>10</a:t>
            </a:fld>
            <a:endParaRPr lang="en-US" smtClean="0"/>
          </a:p>
        </p:txBody>
      </p:sp>
    </p:spTree>
    <p:extLst>
      <p:ext uri="{BB962C8B-B14F-4D97-AF65-F5344CB8AC3E}">
        <p14:creationId xmlns:p14="http://schemas.microsoft.com/office/powerpoint/2010/main" val="1637990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F9CC582-E911-4BF2-AC3A-FEB7CA61048B}" type="slidenum">
              <a:rPr lang="en-US" smtClean="0"/>
              <a:pPr/>
              <a:t>11</a:t>
            </a:fld>
            <a:endParaRPr lang="en-US" smtClean="0"/>
          </a:p>
        </p:txBody>
      </p:sp>
    </p:spTree>
    <p:extLst>
      <p:ext uri="{BB962C8B-B14F-4D97-AF65-F5344CB8AC3E}">
        <p14:creationId xmlns:p14="http://schemas.microsoft.com/office/powerpoint/2010/main" val="2268993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6542576-E129-4ED4-8646-E6C88CA1774B}" type="slidenum">
              <a:rPr lang="en-US" smtClean="0"/>
              <a:pPr/>
              <a:t>12</a:t>
            </a:fld>
            <a:endParaRPr lang="en-US" smtClean="0"/>
          </a:p>
        </p:txBody>
      </p:sp>
    </p:spTree>
    <p:extLst>
      <p:ext uri="{BB962C8B-B14F-4D97-AF65-F5344CB8AC3E}">
        <p14:creationId xmlns:p14="http://schemas.microsoft.com/office/powerpoint/2010/main" val="2282011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B54ADAC-DAE0-4636-B0F0-5094FFA2CA78}" type="slidenum">
              <a:rPr lang="en-US" smtClean="0"/>
              <a:pPr/>
              <a:t>13</a:t>
            </a:fld>
            <a:endParaRPr lang="en-US" smtClean="0"/>
          </a:p>
        </p:txBody>
      </p:sp>
    </p:spTree>
    <p:extLst>
      <p:ext uri="{BB962C8B-B14F-4D97-AF65-F5344CB8AC3E}">
        <p14:creationId xmlns:p14="http://schemas.microsoft.com/office/powerpoint/2010/main" val="3133227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E0E5E8A-3BEB-4EB0-89B3-4173BA74FAB7}" type="slidenum">
              <a:rPr lang="en-US" smtClean="0"/>
              <a:pPr/>
              <a:t>14</a:t>
            </a:fld>
            <a:endParaRPr lang="en-US" smtClean="0"/>
          </a:p>
        </p:txBody>
      </p:sp>
    </p:spTree>
    <p:extLst>
      <p:ext uri="{BB962C8B-B14F-4D97-AF65-F5344CB8AC3E}">
        <p14:creationId xmlns:p14="http://schemas.microsoft.com/office/powerpoint/2010/main" val="3003618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F082163-7891-4C14-BA08-66984D4F3252}" type="slidenum">
              <a:rPr lang="en-US" smtClean="0"/>
              <a:pPr/>
              <a:t>19</a:t>
            </a:fld>
            <a:endParaRPr lang="en-US" smtClean="0"/>
          </a:p>
        </p:txBody>
      </p:sp>
    </p:spTree>
    <p:extLst>
      <p:ext uri="{BB962C8B-B14F-4D97-AF65-F5344CB8AC3E}">
        <p14:creationId xmlns:p14="http://schemas.microsoft.com/office/powerpoint/2010/main" val="207745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0529AB9A-7850-4880-A76D-37B32C5E6F6F}"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6E0D14F7-EDF6-4127-9DC5-B2776B716DF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F53E917F-C34F-4F0F-91C2-495404DCD3EB}"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9345C5E4-0278-4C55-BC9D-6C48D06AC5D3}"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F2360262-9498-4225-8FD0-432D1219FD8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DCFAB4F1-A23A-4FA9-B38B-B6A64091E21F}"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23CE405E-1B9C-4DA4-AE6E-4DF4D1DD001A}"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711C7248-299F-4401-8857-16193E5CC2FE}"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810C8972-E938-4B53-B57A-6D3B65BCF17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7016352C-028D-47B4-AC31-37933DE57009}"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89840DC8-B084-4C6D-888D-E2911EA968E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Lst>
  <p:txStyles>
    <p:titleStyle>
      <a:lvl1pPr algn="l" defTabSz="914400" rtl="0" eaLnBrk="1" latinLnBrk="0" hangingPunct="1">
        <a:spcBef>
          <a:spcPct val="0"/>
        </a:spcBef>
        <a:buNone/>
        <a:defRPr sz="4000" b="1" kern="1200">
          <a:ln>
            <a:solidFill>
              <a:sysClr val="windowText" lastClr="000000"/>
            </a:solidFill>
          </a:ln>
          <a:solidFill>
            <a:srgbClr val="1D8757"/>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gif"/><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deakin.edu.au/current-students/study-support/study-skills/handouts/critical-analysis.php" TargetMode="External"/><Relationship Id="rId7" Type="http://schemas.openxmlformats.org/officeDocument/2006/relationships/hyperlink" Target="http://www2.physics.uiowa.edu/~ghowes/teach/ihpc12/lec/ihpc12Lec_DesignHPC12.pdf" TargetMode="External"/><Relationship Id="rId2" Type="http://schemas.openxmlformats.org/officeDocument/2006/relationships/hyperlink" Target="http://unilearning.uow.edu.au/critical/1a.html" TargetMode="External"/><Relationship Id="rId1" Type="http://schemas.openxmlformats.org/officeDocument/2006/relationships/slideLayout" Target="../slideLayouts/slideLayout6.xml"/><Relationship Id="rId6" Type="http://schemas.openxmlformats.org/officeDocument/2006/relationships/hyperlink" Target="https://computing.llnl.gov/tutorials/parallel_comp/" TargetMode="External"/><Relationship Id="rId5" Type="http://schemas.openxmlformats.org/officeDocument/2006/relationships/hyperlink" Target="https://www.youtube.com/watch?v=AP7hMdnNrH4" TargetMode="External"/><Relationship Id="rId4" Type="http://schemas.openxmlformats.org/officeDocument/2006/relationships/hyperlink" Target="https://www.youtube.com/watch?v=lhbLNBqhQk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1" name="Group 42"/>
          <p:cNvGrpSpPr>
            <a:grpSpLocks/>
          </p:cNvGrpSpPr>
          <p:nvPr/>
        </p:nvGrpSpPr>
        <p:grpSpPr bwMode="auto">
          <a:xfrm>
            <a:off x="300038" y="4792133"/>
            <a:ext cx="2498725" cy="1549400"/>
            <a:chOff x="300446" y="4825639"/>
            <a:chExt cx="2497971" cy="1549036"/>
          </a:xfrm>
        </p:grpSpPr>
        <p:grpSp>
          <p:nvGrpSpPr>
            <p:cNvPr id="3111" name="Group 38"/>
            <p:cNvGrpSpPr>
              <a:grpSpLocks/>
            </p:cNvGrpSpPr>
            <p:nvPr/>
          </p:nvGrpSpPr>
          <p:grpSpPr bwMode="auto">
            <a:xfrm>
              <a:off x="2510248" y="4825639"/>
              <a:ext cx="288169" cy="371201"/>
              <a:chOff x="300446" y="5381898"/>
              <a:chExt cx="770709" cy="992777"/>
            </a:xfrm>
          </p:grpSpPr>
          <p:sp>
            <p:nvSpPr>
              <p:cNvPr id="40" name="Rectangle 39"/>
              <p:cNvSpPr/>
              <p:nvPr/>
            </p:nvSpPr>
            <p:spPr bwMode="auto">
              <a:xfrm>
                <a:off x="298657" y="6010124"/>
                <a:ext cx="772498" cy="36505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41" name="Oval 40"/>
              <p:cNvSpPr/>
              <p:nvPr/>
            </p:nvSpPr>
            <p:spPr bwMode="auto">
              <a:xfrm>
                <a:off x="485415" y="5381898"/>
                <a:ext cx="407471" cy="403255"/>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42" name="Straight Arrow Connector 41"/>
              <p:cNvCxnSpPr>
                <a:stCxn id="41" idx="4"/>
                <a:endCxn id="40" idx="0"/>
              </p:cNvCxnSpPr>
              <p:nvPr/>
            </p:nvCxnSpPr>
            <p:spPr bwMode="auto">
              <a:xfrm rot="5400000">
                <a:off x="574541" y="5895517"/>
                <a:ext cx="224972" cy="4246"/>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112" name="Group 34"/>
            <p:cNvGrpSpPr>
              <a:grpSpLocks/>
            </p:cNvGrpSpPr>
            <p:nvPr/>
          </p:nvGrpSpPr>
          <p:grpSpPr bwMode="auto">
            <a:xfrm>
              <a:off x="2220688" y="4848499"/>
              <a:ext cx="353240" cy="455021"/>
              <a:chOff x="300446" y="5381898"/>
              <a:chExt cx="770709" cy="992777"/>
            </a:xfrm>
          </p:grpSpPr>
          <p:sp>
            <p:nvSpPr>
              <p:cNvPr id="36" name="Rectangle 35"/>
              <p:cNvSpPr/>
              <p:nvPr/>
            </p:nvSpPr>
            <p:spPr bwMode="auto">
              <a:xfrm>
                <a:off x="300562" y="6007276"/>
                <a:ext cx="772159" cy="36706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37" name="Oval 36"/>
              <p:cNvSpPr/>
              <p:nvPr/>
            </p:nvSpPr>
            <p:spPr bwMode="auto">
              <a:xfrm>
                <a:off x="487542" y="5380502"/>
                <a:ext cx="408587" cy="405153"/>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38" name="Straight Arrow Connector 37"/>
              <p:cNvCxnSpPr>
                <a:stCxn id="37" idx="4"/>
                <a:endCxn id="36" idx="0"/>
              </p:cNvCxnSpPr>
              <p:nvPr/>
            </p:nvCxnSpPr>
            <p:spPr bwMode="auto">
              <a:xfrm rot="5400000">
                <a:off x="579294" y="5894734"/>
                <a:ext cx="221621" cy="3462"/>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113" name="Group 30"/>
            <p:cNvGrpSpPr>
              <a:grpSpLocks/>
            </p:cNvGrpSpPr>
            <p:nvPr/>
          </p:nvGrpSpPr>
          <p:grpSpPr bwMode="auto">
            <a:xfrm>
              <a:off x="1931128" y="4917079"/>
              <a:ext cx="400564" cy="515981"/>
              <a:chOff x="300446" y="5381898"/>
              <a:chExt cx="770709" cy="992777"/>
            </a:xfrm>
          </p:grpSpPr>
          <p:sp>
            <p:nvSpPr>
              <p:cNvPr id="32" name="Rectangle 31"/>
              <p:cNvSpPr/>
              <p:nvPr/>
            </p:nvSpPr>
            <p:spPr bwMode="auto">
              <a:xfrm>
                <a:off x="301939" y="6009094"/>
                <a:ext cx="769488" cy="366447"/>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33" name="Oval 32"/>
              <p:cNvSpPr/>
              <p:nvPr/>
            </p:nvSpPr>
            <p:spPr bwMode="auto">
              <a:xfrm>
                <a:off x="491257" y="5383079"/>
                <a:ext cx="403065" cy="406146"/>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34" name="Straight Arrow Connector 33"/>
              <p:cNvCxnSpPr>
                <a:stCxn id="33" idx="4"/>
                <a:endCxn id="32" idx="0"/>
              </p:cNvCxnSpPr>
              <p:nvPr/>
            </p:nvCxnSpPr>
            <p:spPr bwMode="auto">
              <a:xfrm rot="5400000">
                <a:off x="579803" y="5896105"/>
                <a:ext cx="219868" cy="6107"/>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114" name="Group 26"/>
            <p:cNvGrpSpPr>
              <a:grpSpLocks/>
            </p:cNvGrpSpPr>
            <p:nvPr/>
          </p:nvGrpSpPr>
          <p:grpSpPr bwMode="auto">
            <a:xfrm>
              <a:off x="1557747" y="4970419"/>
              <a:ext cx="465635" cy="599801"/>
              <a:chOff x="300446" y="5381898"/>
              <a:chExt cx="770709" cy="992777"/>
            </a:xfrm>
          </p:grpSpPr>
          <p:sp>
            <p:nvSpPr>
              <p:cNvPr id="28" name="Rectangle 27"/>
              <p:cNvSpPr/>
              <p:nvPr/>
            </p:nvSpPr>
            <p:spPr bwMode="auto">
              <a:xfrm>
                <a:off x="299816" y="6009164"/>
                <a:ext cx="772279" cy="36515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29" name="Oval 28"/>
              <p:cNvSpPr/>
              <p:nvPr/>
            </p:nvSpPr>
            <p:spPr bwMode="auto">
              <a:xfrm>
                <a:off x="488945" y="5381317"/>
                <a:ext cx="404527" cy="404554"/>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30" name="Straight Arrow Connector 29"/>
              <p:cNvCxnSpPr>
                <a:stCxn id="29" idx="4"/>
                <a:endCxn id="28" idx="0"/>
              </p:cNvCxnSpPr>
              <p:nvPr/>
            </p:nvCxnSpPr>
            <p:spPr bwMode="auto">
              <a:xfrm rot="5400000">
                <a:off x="576935" y="5894891"/>
                <a:ext cx="223292" cy="5254"/>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115" name="Group 22"/>
            <p:cNvGrpSpPr>
              <a:grpSpLocks/>
            </p:cNvGrpSpPr>
            <p:nvPr/>
          </p:nvGrpSpPr>
          <p:grpSpPr bwMode="auto">
            <a:xfrm>
              <a:off x="1191987" y="5046619"/>
              <a:ext cx="518875" cy="668381"/>
              <a:chOff x="300446" y="5381898"/>
              <a:chExt cx="770709" cy="992777"/>
            </a:xfrm>
          </p:grpSpPr>
          <p:sp>
            <p:nvSpPr>
              <p:cNvPr id="24" name="Rectangle 23"/>
              <p:cNvSpPr/>
              <p:nvPr/>
            </p:nvSpPr>
            <p:spPr bwMode="auto">
              <a:xfrm>
                <a:off x="300988" y="6008427"/>
                <a:ext cx="770828" cy="36540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25" name="Oval 24"/>
              <p:cNvSpPr/>
              <p:nvPr/>
            </p:nvSpPr>
            <p:spPr bwMode="auto">
              <a:xfrm>
                <a:off x="489570" y="5381350"/>
                <a:ext cx="405451" cy="405478"/>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26" name="Straight Arrow Connector 25"/>
              <p:cNvCxnSpPr>
                <a:stCxn id="25" idx="4"/>
                <a:endCxn id="24" idx="0"/>
              </p:cNvCxnSpPr>
              <p:nvPr/>
            </p:nvCxnSpPr>
            <p:spPr bwMode="auto">
              <a:xfrm rot="5400000">
                <a:off x="579139" y="5895271"/>
                <a:ext cx="221599" cy="4715"/>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116" name="Group 18"/>
            <p:cNvGrpSpPr>
              <a:grpSpLocks/>
            </p:cNvGrpSpPr>
            <p:nvPr/>
          </p:nvGrpSpPr>
          <p:grpSpPr bwMode="auto">
            <a:xfrm>
              <a:off x="765267" y="5237119"/>
              <a:ext cx="644434" cy="830118"/>
              <a:chOff x="300446" y="5381898"/>
              <a:chExt cx="770709" cy="992777"/>
            </a:xfrm>
          </p:grpSpPr>
          <p:sp>
            <p:nvSpPr>
              <p:cNvPr id="20" name="Rectangle 19"/>
              <p:cNvSpPr/>
              <p:nvPr/>
            </p:nvSpPr>
            <p:spPr bwMode="auto">
              <a:xfrm>
                <a:off x="300656" y="6007783"/>
                <a:ext cx="770585" cy="366337"/>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21" name="Oval 20"/>
              <p:cNvSpPr/>
              <p:nvPr/>
            </p:nvSpPr>
            <p:spPr bwMode="auto">
              <a:xfrm>
                <a:off x="488558" y="5381403"/>
                <a:ext cx="406170" cy="404299"/>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22" name="Straight Arrow Connector 21"/>
              <p:cNvCxnSpPr>
                <a:stCxn id="21" idx="4"/>
                <a:endCxn id="20" idx="0"/>
              </p:cNvCxnSpPr>
              <p:nvPr/>
            </p:nvCxnSpPr>
            <p:spPr bwMode="auto">
              <a:xfrm rot="5400000">
                <a:off x="577756" y="5893896"/>
                <a:ext cx="222081" cy="5693"/>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117" name="Group 17"/>
            <p:cNvGrpSpPr>
              <a:grpSpLocks/>
            </p:cNvGrpSpPr>
            <p:nvPr/>
          </p:nvGrpSpPr>
          <p:grpSpPr bwMode="auto">
            <a:xfrm>
              <a:off x="300446" y="5381898"/>
              <a:ext cx="770709" cy="992777"/>
              <a:chOff x="300446" y="5381898"/>
              <a:chExt cx="770709" cy="992777"/>
            </a:xfrm>
          </p:grpSpPr>
          <p:sp>
            <p:nvSpPr>
              <p:cNvPr id="10" name="Rectangle 9"/>
              <p:cNvSpPr/>
              <p:nvPr/>
            </p:nvSpPr>
            <p:spPr bwMode="auto">
              <a:xfrm>
                <a:off x="300446" y="6008049"/>
                <a:ext cx="771292" cy="366626"/>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14" name="Oval 13"/>
              <p:cNvSpPr/>
              <p:nvPr/>
            </p:nvSpPr>
            <p:spPr bwMode="auto">
              <a:xfrm>
                <a:off x="489301" y="5381133"/>
                <a:ext cx="404691" cy="404718"/>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16" name="Straight Arrow Connector 15"/>
              <p:cNvCxnSpPr>
                <a:stCxn id="14" idx="4"/>
                <a:endCxn id="10" idx="0"/>
              </p:cNvCxnSpPr>
              <p:nvPr/>
            </p:nvCxnSpPr>
            <p:spPr bwMode="auto">
              <a:xfrm rot="5400000">
                <a:off x="577374" y="5894569"/>
                <a:ext cx="222198" cy="4762"/>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grpSp>
        <p:nvGrpSpPr>
          <p:cNvPr id="3082" name="Group 43"/>
          <p:cNvGrpSpPr>
            <a:grpSpLocks/>
          </p:cNvGrpSpPr>
          <p:nvPr/>
        </p:nvGrpSpPr>
        <p:grpSpPr bwMode="auto">
          <a:xfrm flipH="1">
            <a:off x="6191250" y="4792133"/>
            <a:ext cx="2625725" cy="1549400"/>
            <a:chOff x="300446" y="4825639"/>
            <a:chExt cx="2497971" cy="1549036"/>
          </a:xfrm>
        </p:grpSpPr>
        <p:grpSp>
          <p:nvGrpSpPr>
            <p:cNvPr id="3083" name="Group 44"/>
            <p:cNvGrpSpPr>
              <a:grpSpLocks/>
            </p:cNvGrpSpPr>
            <p:nvPr/>
          </p:nvGrpSpPr>
          <p:grpSpPr bwMode="auto">
            <a:xfrm>
              <a:off x="2510248" y="4825634"/>
              <a:ext cx="288169" cy="371200"/>
              <a:chOff x="300446" y="5381898"/>
              <a:chExt cx="770709" cy="992777"/>
            </a:xfrm>
          </p:grpSpPr>
          <p:sp>
            <p:nvSpPr>
              <p:cNvPr id="70" name="Rectangle 69"/>
              <p:cNvSpPr/>
              <p:nvPr/>
            </p:nvSpPr>
            <p:spPr bwMode="auto">
              <a:xfrm>
                <a:off x="299667" y="6010140"/>
                <a:ext cx="771488" cy="365052"/>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71" name="Oval 70"/>
              <p:cNvSpPr/>
              <p:nvPr/>
            </p:nvSpPr>
            <p:spPr bwMode="auto">
              <a:xfrm>
                <a:off x="489511" y="5381911"/>
                <a:ext cx="403920" cy="403256"/>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72" name="Straight Arrow Connector 71"/>
              <p:cNvCxnSpPr>
                <a:stCxn id="71" idx="4"/>
                <a:endCxn id="70" idx="0"/>
              </p:cNvCxnSpPr>
              <p:nvPr/>
            </p:nvCxnSpPr>
            <p:spPr bwMode="auto">
              <a:xfrm rot="5400000">
                <a:off x="576966" y="5895635"/>
                <a:ext cx="224972" cy="4040"/>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084" name="Group 45"/>
            <p:cNvGrpSpPr>
              <a:grpSpLocks/>
            </p:cNvGrpSpPr>
            <p:nvPr/>
          </p:nvGrpSpPr>
          <p:grpSpPr bwMode="auto">
            <a:xfrm>
              <a:off x="2220688" y="4848494"/>
              <a:ext cx="353240" cy="455020"/>
              <a:chOff x="300446" y="5381898"/>
              <a:chExt cx="770709" cy="992777"/>
            </a:xfrm>
          </p:grpSpPr>
          <p:sp>
            <p:nvSpPr>
              <p:cNvPr id="67" name="Rectangle 66"/>
              <p:cNvSpPr/>
              <p:nvPr/>
            </p:nvSpPr>
            <p:spPr bwMode="auto">
              <a:xfrm>
                <a:off x="298916" y="6007289"/>
                <a:ext cx="771060" cy="36706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68" name="Oval 67"/>
              <p:cNvSpPr/>
              <p:nvPr/>
            </p:nvSpPr>
            <p:spPr bwMode="auto">
              <a:xfrm>
                <a:off x="486740" y="5380513"/>
                <a:ext cx="405300" cy="405154"/>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69" name="Straight Arrow Connector 68"/>
              <p:cNvCxnSpPr>
                <a:stCxn id="68" idx="4"/>
                <a:endCxn id="67" idx="0"/>
              </p:cNvCxnSpPr>
              <p:nvPr/>
            </p:nvCxnSpPr>
            <p:spPr bwMode="auto">
              <a:xfrm rot="5400000">
                <a:off x="576930" y="5893181"/>
                <a:ext cx="221622" cy="6590"/>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085" name="Group 46"/>
            <p:cNvGrpSpPr>
              <a:grpSpLocks/>
            </p:cNvGrpSpPr>
            <p:nvPr/>
          </p:nvGrpSpPr>
          <p:grpSpPr bwMode="auto">
            <a:xfrm>
              <a:off x="1931128" y="4917074"/>
              <a:ext cx="400564" cy="515980"/>
              <a:chOff x="300446" y="5381898"/>
              <a:chExt cx="770709" cy="992777"/>
            </a:xfrm>
          </p:grpSpPr>
          <p:sp>
            <p:nvSpPr>
              <p:cNvPr id="64" name="Rectangle 63"/>
              <p:cNvSpPr/>
              <p:nvPr/>
            </p:nvSpPr>
            <p:spPr bwMode="auto">
              <a:xfrm>
                <a:off x="301215" y="6009104"/>
                <a:ext cx="770045" cy="366448"/>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65" name="Oval 64"/>
              <p:cNvSpPr/>
              <p:nvPr/>
            </p:nvSpPr>
            <p:spPr bwMode="auto">
              <a:xfrm>
                <a:off x="490093" y="5383089"/>
                <a:ext cx="403912" cy="406147"/>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66" name="Straight Arrow Connector 65"/>
              <p:cNvCxnSpPr>
                <a:stCxn id="65" idx="4"/>
                <a:endCxn id="64" idx="0"/>
              </p:cNvCxnSpPr>
              <p:nvPr/>
            </p:nvCxnSpPr>
            <p:spPr bwMode="auto">
              <a:xfrm rot="5400000">
                <a:off x="579209" y="5897717"/>
                <a:ext cx="219869" cy="2907"/>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086" name="Group 47"/>
            <p:cNvGrpSpPr>
              <a:grpSpLocks/>
            </p:cNvGrpSpPr>
            <p:nvPr/>
          </p:nvGrpSpPr>
          <p:grpSpPr bwMode="auto">
            <a:xfrm>
              <a:off x="1557747" y="4970414"/>
              <a:ext cx="465635" cy="599800"/>
              <a:chOff x="300446" y="5381898"/>
              <a:chExt cx="770709" cy="992777"/>
            </a:xfrm>
          </p:grpSpPr>
          <p:sp>
            <p:nvSpPr>
              <p:cNvPr id="61" name="Rectangle 60"/>
              <p:cNvSpPr/>
              <p:nvPr/>
            </p:nvSpPr>
            <p:spPr bwMode="auto">
              <a:xfrm>
                <a:off x="301681" y="6009173"/>
                <a:ext cx="769923" cy="36515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62" name="Oval 61"/>
              <p:cNvSpPr/>
              <p:nvPr/>
            </p:nvSpPr>
            <p:spPr bwMode="auto">
              <a:xfrm>
                <a:off x="489163" y="5381325"/>
                <a:ext cx="404960" cy="404555"/>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63" name="Straight Arrow Connector 62"/>
              <p:cNvCxnSpPr>
                <a:stCxn id="62" idx="4"/>
                <a:endCxn id="61" idx="0"/>
              </p:cNvCxnSpPr>
              <p:nvPr/>
            </p:nvCxnSpPr>
            <p:spPr bwMode="auto">
              <a:xfrm rot="5400000">
                <a:off x="577496" y="5895027"/>
                <a:ext cx="223293" cy="5000"/>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087" name="Group 48"/>
            <p:cNvGrpSpPr>
              <a:grpSpLocks/>
            </p:cNvGrpSpPr>
            <p:nvPr/>
          </p:nvGrpSpPr>
          <p:grpSpPr bwMode="auto">
            <a:xfrm>
              <a:off x="1191987" y="5046625"/>
              <a:ext cx="518875" cy="668382"/>
              <a:chOff x="300446" y="5381898"/>
              <a:chExt cx="770709" cy="992777"/>
            </a:xfrm>
          </p:grpSpPr>
          <p:sp>
            <p:nvSpPr>
              <p:cNvPr id="58" name="Rectangle 57"/>
              <p:cNvSpPr/>
              <p:nvPr/>
            </p:nvSpPr>
            <p:spPr bwMode="auto">
              <a:xfrm>
                <a:off x="299723" y="6008417"/>
                <a:ext cx="771681" cy="36540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59" name="Oval 58"/>
              <p:cNvSpPr/>
              <p:nvPr/>
            </p:nvSpPr>
            <p:spPr bwMode="auto">
              <a:xfrm>
                <a:off x="488156" y="5381341"/>
                <a:ext cx="406029" cy="405478"/>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60" name="Straight Arrow Connector 59"/>
              <p:cNvCxnSpPr>
                <a:stCxn id="59" idx="4"/>
                <a:endCxn id="58" idx="0"/>
              </p:cNvCxnSpPr>
              <p:nvPr/>
            </p:nvCxnSpPr>
            <p:spPr bwMode="auto">
              <a:xfrm rot="5400000">
                <a:off x="577007" y="5895375"/>
                <a:ext cx="221598" cy="4487"/>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088" name="Group 49"/>
            <p:cNvGrpSpPr>
              <a:grpSpLocks/>
            </p:cNvGrpSpPr>
            <p:nvPr/>
          </p:nvGrpSpPr>
          <p:grpSpPr bwMode="auto">
            <a:xfrm>
              <a:off x="765267" y="5237119"/>
              <a:ext cx="644434" cy="830118"/>
              <a:chOff x="300446" y="5381898"/>
              <a:chExt cx="770709" cy="992777"/>
            </a:xfrm>
          </p:grpSpPr>
          <p:sp>
            <p:nvSpPr>
              <p:cNvPr id="55" name="Rectangle 54"/>
              <p:cNvSpPr/>
              <p:nvPr/>
            </p:nvSpPr>
            <p:spPr bwMode="auto">
              <a:xfrm>
                <a:off x="300851" y="6007783"/>
                <a:ext cx="769438" cy="366337"/>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56" name="Oval 55"/>
              <p:cNvSpPr/>
              <p:nvPr/>
            </p:nvSpPr>
            <p:spPr bwMode="auto">
              <a:xfrm>
                <a:off x="488695" y="5381403"/>
                <a:ext cx="404587" cy="404299"/>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57" name="Straight Arrow Connector 56"/>
              <p:cNvCxnSpPr>
                <a:stCxn id="56" idx="4"/>
                <a:endCxn id="55" idx="0"/>
              </p:cNvCxnSpPr>
              <p:nvPr/>
            </p:nvCxnSpPr>
            <p:spPr bwMode="auto">
              <a:xfrm rot="5400000">
                <a:off x="577238" y="5894032"/>
                <a:ext cx="222081" cy="5419"/>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089" name="Group 50"/>
            <p:cNvGrpSpPr>
              <a:grpSpLocks/>
            </p:cNvGrpSpPr>
            <p:nvPr/>
          </p:nvGrpSpPr>
          <p:grpSpPr bwMode="auto">
            <a:xfrm>
              <a:off x="300446" y="5381898"/>
              <a:ext cx="770709" cy="992777"/>
              <a:chOff x="300446" y="5381898"/>
              <a:chExt cx="770709" cy="992777"/>
            </a:xfrm>
          </p:grpSpPr>
          <p:sp>
            <p:nvSpPr>
              <p:cNvPr id="52" name="Rectangle 51"/>
              <p:cNvSpPr/>
              <p:nvPr/>
            </p:nvSpPr>
            <p:spPr bwMode="auto">
              <a:xfrm>
                <a:off x="300446" y="6008049"/>
                <a:ext cx="770233" cy="366626"/>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53" name="Oval 52"/>
              <p:cNvSpPr/>
              <p:nvPr/>
            </p:nvSpPr>
            <p:spPr bwMode="auto">
              <a:xfrm>
                <a:off x="489228" y="5381133"/>
                <a:ext cx="404750" cy="404718"/>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54" name="Straight Arrow Connector 53"/>
              <p:cNvCxnSpPr>
                <a:stCxn id="53" idx="4"/>
                <a:endCxn id="52" idx="0"/>
              </p:cNvCxnSpPr>
              <p:nvPr/>
            </p:nvCxnSpPr>
            <p:spPr bwMode="auto">
              <a:xfrm rot="5400000">
                <a:off x="577484" y="5893930"/>
                <a:ext cx="222198" cy="6041"/>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sp>
        <p:nvSpPr>
          <p:cNvPr id="3074" name="Rectangle 8"/>
          <p:cNvSpPr>
            <a:spLocks noChangeArrowheads="1"/>
          </p:cNvSpPr>
          <p:nvPr/>
        </p:nvSpPr>
        <p:spPr bwMode="auto">
          <a:xfrm>
            <a:off x="1558925" y="1963190"/>
            <a:ext cx="6775450" cy="1814513"/>
          </a:xfrm>
          <a:prstGeom prst="rect">
            <a:avLst/>
          </a:prstGeom>
          <a:blipFill dpi="0" rotWithShape="1">
            <a:blip r:embed="rId3" cstate="print">
              <a:alphaModFix amt="28000"/>
            </a:blip>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5" name="Subtitle 4"/>
          <p:cNvSpPr>
            <a:spLocks noGrp="1"/>
          </p:cNvSpPr>
          <p:nvPr>
            <p:ph type="subTitle" sz="quarter" idx="4294967295"/>
          </p:nvPr>
        </p:nvSpPr>
        <p:spPr>
          <a:xfrm>
            <a:off x="107953" y="3140248"/>
            <a:ext cx="8619082" cy="1752600"/>
          </a:xfrm>
        </p:spPr>
        <p:txBody>
          <a:bodyPr>
            <a:normAutofit/>
          </a:bodyPr>
          <a:lstStyle/>
          <a:p>
            <a:pPr algn="ctr" eaLnBrk="1" hangingPunct="1">
              <a:buFont typeface="Wingdings" pitchFamily="2" charset="2"/>
              <a:buNone/>
              <a:defRPr/>
            </a:pPr>
            <a:r>
              <a:rPr lang="en-ZA" sz="3600" b="1" dirty="0" smtClean="0">
                <a:solidFill>
                  <a:srgbClr val="FF6600"/>
                </a:solidFill>
              </a:rPr>
              <a:t>Lecture </a:t>
            </a:r>
            <a:r>
              <a:rPr lang="en-ZA" sz="3600" b="1" dirty="0" smtClean="0">
                <a:solidFill>
                  <a:srgbClr val="FF6600"/>
                </a:solidFill>
              </a:rPr>
              <a:t>25:</a:t>
            </a:r>
            <a:endParaRPr lang="en-ZA" sz="3600" b="1" dirty="0" smtClean="0">
              <a:solidFill>
                <a:srgbClr val="FF6600"/>
              </a:solidFill>
            </a:endParaRPr>
          </a:p>
          <a:p>
            <a:pPr algn="ctr" eaLnBrk="1" hangingPunct="1">
              <a:buFont typeface="Wingdings" pitchFamily="2" charset="2"/>
              <a:buNone/>
              <a:defRPr/>
            </a:pPr>
            <a:r>
              <a:rPr lang="en-ZA" dirty="0" smtClean="0">
                <a:solidFill>
                  <a:srgbClr val="FF6600"/>
                </a:solidFill>
              </a:rPr>
              <a:t>Design of Parallel Programs /</a:t>
            </a:r>
            <a:br>
              <a:rPr lang="en-ZA" dirty="0" smtClean="0">
                <a:solidFill>
                  <a:srgbClr val="FF6600"/>
                </a:solidFill>
              </a:rPr>
            </a:br>
            <a:r>
              <a:rPr lang="en-ZA" dirty="0" smtClean="0">
                <a:solidFill>
                  <a:srgbClr val="FF6600"/>
                </a:solidFill>
              </a:rPr>
              <a:t>Heterogeneous Computing Solutions</a:t>
            </a:r>
          </a:p>
        </p:txBody>
      </p:sp>
      <p:sp>
        <p:nvSpPr>
          <p:cNvPr id="3076" name="Rectangle 9"/>
          <p:cNvSpPr>
            <a:spLocks noChangeArrowheads="1"/>
          </p:cNvSpPr>
          <p:nvPr/>
        </p:nvSpPr>
        <p:spPr bwMode="auto">
          <a:xfrm>
            <a:off x="1873250" y="4970653"/>
            <a:ext cx="58324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sz="2400" dirty="0" smtClean="0"/>
              <a:t>Presented by:</a:t>
            </a:r>
            <a:endParaRPr lang="en-ZA" sz="2400" dirty="0"/>
          </a:p>
          <a:p>
            <a:pPr algn="ctr"/>
            <a:r>
              <a:rPr lang="en-ZA" sz="2400" dirty="0" smtClean="0"/>
              <a:t>Simon Winberg</a:t>
            </a:r>
            <a:endParaRPr lang="en-US" sz="2400" dirty="0"/>
          </a:p>
        </p:txBody>
      </p:sp>
      <p:pic>
        <p:nvPicPr>
          <p:cNvPr id="3077" name="Picture 9" descr="EEE4084F_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898" y="286104"/>
            <a:ext cx="1439862"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554529" y="2113085"/>
            <a:ext cx="6766596" cy="1015663"/>
          </a:xfrm>
          <a:prstGeom prst="rect">
            <a:avLst/>
          </a:prstGeom>
          <a:noFill/>
        </p:spPr>
        <p:txBody>
          <a:bodyPr wrap="none">
            <a:spAutoFit/>
          </a:bodyPr>
          <a:lstStyle/>
          <a:p>
            <a:pPr algn="ctr">
              <a:defRPr/>
            </a:pP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Digital Systems</a:t>
            </a:r>
          </a:p>
        </p:txBody>
      </p:sp>
      <p:sp>
        <p:nvSpPr>
          <p:cNvPr id="11" name="Rectangle 10"/>
          <p:cNvSpPr/>
          <p:nvPr/>
        </p:nvSpPr>
        <p:spPr>
          <a:xfrm>
            <a:off x="2617519" y="361295"/>
            <a:ext cx="4418197"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EEE4084F</a:t>
            </a:r>
          </a:p>
        </p:txBody>
      </p:sp>
      <p:pic>
        <p:nvPicPr>
          <p:cNvPr id="1026" name="Picture 2" descr="C:\Users\swinberg\Documents\ACTIVE\EEE4084F\Common\Images\uctlogo_sm.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8578" y="218547"/>
            <a:ext cx="1514475" cy="1545383"/>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p:nvPr/>
        </p:nvSpPr>
        <p:spPr>
          <a:xfrm rot="19248878">
            <a:off x="647892" y="4233685"/>
            <a:ext cx="1180644" cy="369332"/>
          </a:xfrm>
          <a:prstGeom prst="rect">
            <a:avLst/>
          </a:prstGeom>
        </p:spPr>
        <p:txBody>
          <a:bodyPr wrap="none">
            <a:spAutoFit/>
          </a:bodyPr>
          <a:lstStyle/>
          <a:p>
            <a:r>
              <a:rPr lang="en-ZA" b="1" dirty="0" smtClean="0">
                <a:solidFill>
                  <a:schemeClr val="accent3">
                    <a:lumMod val="75000"/>
                  </a:schemeClr>
                </a:solidFill>
              </a:rPr>
              <a:t>PART 1/4</a:t>
            </a:r>
            <a:endParaRPr lang="en-GB" b="1"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425" y="362508"/>
            <a:ext cx="8561642" cy="1037316"/>
          </a:xfrm>
        </p:spPr>
        <p:txBody>
          <a:bodyPr anchor="t" anchorCtr="0">
            <a:normAutofit fontScale="90000"/>
          </a:bodyPr>
          <a:lstStyle/>
          <a:p>
            <a:pPr>
              <a:defRPr/>
            </a:pPr>
            <a:r>
              <a:rPr lang="en-ZA" dirty="0" smtClean="0"/>
              <a:t>Step 1: Understanding the problem</a:t>
            </a:r>
            <a:endParaRPr lang="en-US" dirty="0"/>
          </a:p>
        </p:txBody>
      </p:sp>
      <p:sp>
        <p:nvSpPr>
          <p:cNvPr id="7" name="Content Placeholder 6"/>
          <p:cNvSpPr>
            <a:spLocks noGrp="1"/>
          </p:cNvSpPr>
          <p:nvPr>
            <p:ph idx="1"/>
          </p:nvPr>
        </p:nvSpPr>
        <p:spPr>
          <a:xfrm>
            <a:off x="729785" y="1184263"/>
            <a:ext cx="7697635" cy="4519977"/>
          </a:xfrm>
        </p:spPr>
        <p:txBody>
          <a:bodyPr/>
          <a:lstStyle/>
          <a:p>
            <a:pPr>
              <a:defRPr/>
            </a:pPr>
            <a:r>
              <a:rPr lang="en-ZA" dirty="0" smtClean="0"/>
              <a:t>Make sure that you understand the problem, that is </a:t>
            </a:r>
            <a:r>
              <a:rPr lang="en-ZA" i="1" dirty="0" smtClean="0"/>
              <a:t>the </a:t>
            </a:r>
            <a:r>
              <a:rPr lang="en-ZA" i="1" dirty="0" smtClean="0">
                <a:solidFill>
                  <a:srgbClr val="FF0000"/>
                </a:solidFill>
              </a:rPr>
              <a:t>right problem</a:t>
            </a:r>
            <a:r>
              <a:rPr lang="en-ZA" dirty="0" smtClean="0"/>
              <a:t>, before you attempt to formulate a solution</a:t>
            </a:r>
          </a:p>
          <a:p>
            <a:pPr>
              <a:defRPr/>
            </a:pPr>
            <a:r>
              <a:rPr lang="en-ZA" dirty="0" smtClean="0"/>
              <a:t>Some problems aren’t suited to parallelization – it just might not be parallelizable</a:t>
            </a:r>
            <a:endParaRPr lang="en-US" dirty="0"/>
          </a:p>
        </p:txBody>
      </p:sp>
      <p:sp>
        <p:nvSpPr>
          <p:cNvPr id="8196" name="TextBox 7"/>
          <p:cNvSpPr txBox="1">
            <a:spLocks noChangeArrowheads="1"/>
          </p:cNvSpPr>
          <p:nvPr/>
        </p:nvSpPr>
        <p:spPr bwMode="auto">
          <a:xfrm>
            <a:off x="561975" y="5041900"/>
            <a:ext cx="4171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Example of non-parallelizable problem:</a:t>
            </a:r>
            <a:endParaRPr lang="en-US"/>
          </a:p>
        </p:txBody>
      </p:sp>
      <p:sp>
        <p:nvSpPr>
          <p:cNvPr id="8197" name="TextBox 8"/>
          <p:cNvSpPr txBox="1">
            <a:spLocks noChangeArrowheads="1"/>
          </p:cNvSpPr>
          <p:nvPr/>
        </p:nvSpPr>
        <p:spPr bwMode="auto">
          <a:xfrm>
            <a:off x="639763" y="5381625"/>
            <a:ext cx="8048625" cy="923925"/>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dirty="0"/>
              <a:t>Calculating the set of Fibonacci series  </a:t>
            </a:r>
            <a:r>
              <a:rPr lang="en-ZA" dirty="0" smtClean="0"/>
              <a:t>e.g</a:t>
            </a:r>
            <a:r>
              <a:rPr lang="en-ZA" dirty="0"/>
              <a:t>., Fib(10</a:t>
            </a:r>
            <a:r>
              <a:rPr lang="en-ZA" baseline="30000" dirty="0"/>
              <a:t>20</a:t>
            </a:r>
            <a:r>
              <a:rPr lang="en-ZA" dirty="0"/>
              <a:t>) as quickly as possible.</a:t>
            </a:r>
          </a:p>
          <a:p>
            <a:r>
              <a:rPr lang="en-ZA" dirty="0" smtClean="0"/>
              <a:t>   Fib(n</a:t>
            </a:r>
            <a:r>
              <a:rPr lang="en-ZA" dirty="0"/>
              <a:t>) = n                                  } if n &lt; 2</a:t>
            </a:r>
          </a:p>
          <a:p>
            <a:r>
              <a:rPr lang="en-ZA" dirty="0"/>
              <a:t>   </a:t>
            </a:r>
            <a:r>
              <a:rPr lang="en-ZA" dirty="0" smtClean="0"/>
              <a:t>          </a:t>
            </a:r>
            <a:r>
              <a:rPr lang="en-ZA" dirty="0"/>
              <a:t>= Fib(n – 1) + Fib(n – 2)  } otherwise</a:t>
            </a:r>
            <a:endParaRPr lang="en-US" dirty="0"/>
          </a:p>
        </p:txBody>
      </p:sp>
      <p:sp>
        <p:nvSpPr>
          <p:cNvPr id="3" name="TextBox 2"/>
          <p:cNvSpPr txBox="1"/>
          <p:nvPr/>
        </p:nvSpPr>
        <p:spPr>
          <a:xfrm>
            <a:off x="2647950" y="2739156"/>
            <a:ext cx="2964273" cy="400110"/>
          </a:xfrm>
          <a:prstGeom prst="rect">
            <a:avLst/>
          </a:prstGeom>
          <a:noFill/>
        </p:spPr>
        <p:txBody>
          <a:bodyPr wrap="none" rtlCol="0">
            <a:spAutoFit/>
          </a:bodyPr>
          <a:lstStyle/>
          <a:p>
            <a:r>
              <a:rPr lang="en-US" sz="2000" dirty="0" smtClean="0">
                <a:solidFill>
                  <a:schemeClr val="accent1">
                    <a:lumMod val="50000"/>
                  </a:schemeClr>
                </a:solidFill>
              </a:rPr>
              <a:t>(i.e. ‘problem validation’)</a:t>
            </a:r>
            <a:endParaRPr lang="en-US" sz="20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243" y="259644"/>
            <a:ext cx="8495419" cy="1079237"/>
          </a:xfrm>
        </p:spPr>
        <p:txBody>
          <a:bodyPr anchor="t" anchorCtr="0">
            <a:normAutofit fontScale="90000"/>
          </a:bodyPr>
          <a:lstStyle/>
          <a:p>
            <a:pPr>
              <a:defRPr/>
            </a:pPr>
            <a:r>
              <a:rPr lang="en-ZA" dirty="0" smtClean="0"/>
              <a:t>Step 1: Understanding the problem</a:t>
            </a:r>
            <a:endParaRPr lang="en-US" dirty="0"/>
          </a:p>
        </p:txBody>
      </p:sp>
      <p:sp>
        <p:nvSpPr>
          <p:cNvPr id="7" name="Content Placeholder 6"/>
          <p:cNvSpPr>
            <a:spLocks noGrp="1"/>
          </p:cNvSpPr>
          <p:nvPr>
            <p:ph idx="1"/>
          </p:nvPr>
        </p:nvSpPr>
        <p:spPr/>
        <p:txBody>
          <a:bodyPr/>
          <a:lstStyle/>
          <a:p>
            <a:pPr>
              <a:defRPr/>
            </a:pPr>
            <a:r>
              <a:rPr lang="en-ZA" dirty="0" smtClean="0"/>
              <a:t>Many problems may have obvious parallel solutions.</a:t>
            </a:r>
          </a:p>
          <a:p>
            <a:pPr>
              <a:defRPr/>
            </a:pPr>
            <a:r>
              <a:rPr lang="en-ZA" dirty="0" smtClean="0"/>
              <a:t>Others may need some concerted effort to discover the parallel nature.</a:t>
            </a:r>
            <a:endParaRPr lang="en-US" dirty="0"/>
          </a:p>
        </p:txBody>
      </p:sp>
      <p:sp>
        <p:nvSpPr>
          <p:cNvPr id="9220" name="TextBox 7"/>
          <p:cNvSpPr txBox="1">
            <a:spLocks noChangeArrowheads="1"/>
          </p:cNvSpPr>
          <p:nvPr/>
        </p:nvSpPr>
        <p:spPr bwMode="auto">
          <a:xfrm>
            <a:off x="561975" y="4376738"/>
            <a:ext cx="2608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Easily parallel example:</a:t>
            </a:r>
            <a:endParaRPr lang="en-US"/>
          </a:p>
        </p:txBody>
      </p:sp>
      <p:sp>
        <p:nvSpPr>
          <p:cNvPr id="9221" name="TextBox 8"/>
          <p:cNvSpPr txBox="1">
            <a:spLocks noChangeArrowheads="1"/>
          </p:cNvSpPr>
          <p:nvPr/>
        </p:nvSpPr>
        <p:spPr bwMode="auto">
          <a:xfrm>
            <a:off x="639763" y="4716463"/>
            <a:ext cx="8216900" cy="1322387"/>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1600"/>
              <a:t>Given two tables, </a:t>
            </a:r>
            <a:r>
              <a:rPr lang="en-ZA" sz="1600" b="1"/>
              <a:t>client</a:t>
            </a:r>
            <a:r>
              <a:rPr lang="en-ZA" sz="1600"/>
              <a:t> (clientname,clientnum) and </a:t>
            </a:r>
            <a:r>
              <a:rPr lang="en-ZA" sz="1600" b="1"/>
              <a:t>orders</a:t>
            </a:r>
            <a:r>
              <a:rPr lang="en-ZA" sz="1600"/>
              <a:t> (clientnum,ordernum,date) find the name of clients who ordered something on 1 March 2010.</a:t>
            </a:r>
          </a:p>
          <a:p>
            <a:r>
              <a:rPr lang="en-ZA" sz="1600"/>
              <a:t>Obvious solution: divide </a:t>
            </a:r>
            <a:r>
              <a:rPr lang="en-ZA" sz="1600" b="1"/>
              <a:t>orders </a:t>
            </a:r>
            <a:r>
              <a:rPr lang="en-ZA" sz="1600"/>
              <a:t> into smaller parts, each task checks the dates in its partition, it it matches the clientnum is added to a temporary list, at the end all the temporary lists are combined and clientnum replaced by clientname.</a:t>
            </a:r>
            <a:endParaRPr lang="en-US" sz="16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111" y="259644"/>
            <a:ext cx="8432800" cy="1145387"/>
          </a:xfrm>
        </p:spPr>
        <p:txBody>
          <a:bodyPr anchor="t" anchorCtr="0">
            <a:normAutofit fontScale="90000"/>
          </a:bodyPr>
          <a:lstStyle/>
          <a:p>
            <a:pPr>
              <a:defRPr/>
            </a:pPr>
            <a:r>
              <a:rPr lang="en-ZA" dirty="0" smtClean="0"/>
              <a:t>Step 1: Understanding the problem</a:t>
            </a:r>
            <a:endParaRPr lang="en-US" dirty="0"/>
          </a:p>
        </p:txBody>
      </p:sp>
      <p:sp>
        <p:nvSpPr>
          <p:cNvPr id="7" name="Content Placeholder 6"/>
          <p:cNvSpPr>
            <a:spLocks noGrp="1"/>
          </p:cNvSpPr>
          <p:nvPr>
            <p:ph idx="1"/>
          </p:nvPr>
        </p:nvSpPr>
        <p:spPr>
          <a:xfrm>
            <a:off x="444500" y="1487311"/>
            <a:ext cx="8401050" cy="4191000"/>
          </a:xfrm>
        </p:spPr>
        <p:txBody>
          <a:bodyPr>
            <a:normAutofit lnSpcReduction="10000"/>
          </a:bodyPr>
          <a:lstStyle/>
          <a:p>
            <a:pPr>
              <a:defRPr/>
            </a:pPr>
            <a:r>
              <a:rPr lang="en-ZA" dirty="0" smtClean="0"/>
              <a:t>Identify: Critical parts or </a:t>
            </a:r>
            <a:r>
              <a:rPr lang="en-ZA" dirty="0" smtClean="0">
                <a:solidFill>
                  <a:srgbClr val="FF6600"/>
                </a:solidFill>
              </a:rPr>
              <a:t>‘hotspots’</a:t>
            </a:r>
          </a:p>
          <a:p>
            <a:pPr lvl="1">
              <a:defRPr/>
            </a:pPr>
            <a:r>
              <a:rPr lang="en-US" dirty="0" smtClean="0"/>
              <a:t>Determine where most of the work needs to be done. Most scientific and technical programs accomplish the most substantial portion of the work in only a few small places.</a:t>
            </a:r>
          </a:p>
          <a:p>
            <a:pPr lvl="1">
              <a:defRPr/>
            </a:pPr>
            <a:r>
              <a:rPr lang="en-US" dirty="0" smtClean="0"/>
              <a:t>Focus on parallelizing hotspots. Ignore parts of the program that don’t need much CPU use.</a:t>
            </a:r>
          </a:p>
          <a:p>
            <a:pPr lvl="1">
              <a:defRPr/>
            </a:pPr>
            <a:r>
              <a:rPr lang="en-US" dirty="0" smtClean="0"/>
              <a:t>Consider which </a:t>
            </a:r>
            <a:r>
              <a:rPr lang="en-US" dirty="0" smtClean="0">
                <a:solidFill>
                  <a:srgbClr val="FF6600"/>
                </a:solidFill>
              </a:rPr>
              <a:t>profiling techniques and Performance Analysis Tools </a:t>
            </a:r>
            <a:r>
              <a:rPr lang="en-US" dirty="0" smtClean="0"/>
              <a:t>(‘PATs’) to use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99" y="327378"/>
            <a:ext cx="8398933" cy="1077653"/>
          </a:xfrm>
        </p:spPr>
        <p:txBody>
          <a:bodyPr anchor="t" anchorCtr="0">
            <a:normAutofit fontScale="90000"/>
          </a:bodyPr>
          <a:lstStyle/>
          <a:p>
            <a:pPr>
              <a:defRPr/>
            </a:pPr>
            <a:r>
              <a:rPr lang="en-ZA" dirty="0" smtClean="0"/>
              <a:t>Step 1: Understanding the problem</a:t>
            </a:r>
            <a:endParaRPr lang="en-US" dirty="0"/>
          </a:p>
        </p:txBody>
      </p:sp>
      <p:sp>
        <p:nvSpPr>
          <p:cNvPr id="7" name="Content Placeholder 6"/>
          <p:cNvSpPr>
            <a:spLocks noGrp="1"/>
          </p:cNvSpPr>
          <p:nvPr>
            <p:ph idx="1"/>
          </p:nvPr>
        </p:nvSpPr>
        <p:spPr>
          <a:xfrm>
            <a:off x="431800" y="1405031"/>
            <a:ext cx="8401050" cy="4191000"/>
          </a:xfrm>
        </p:spPr>
        <p:txBody>
          <a:bodyPr>
            <a:normAutofit lnSpcReduction="10000"/>
          </a:bodyPr>
          <a:lstStyle/>
          <a:p>
            <a:pPr>
              <a:defRPr/>
            </a:pPr>
            <a:r>
              <a:rPr lang="en-ZA" dirty="0" smtClean="0"/>
              <a:t>Identify: </a:t>
            </a:r>
            <a:r>
              <a:rPr lang="en-ZA" dirty="0" smtClean="0">
                <a:solidFill>
                  <a:srgbClr val="FF6600"/>
                </a:solidFill>
              </a:rPr>
              <a:t>bottlenecks</a:t>
            </a:r>
          </a:p>
          <a:p>
            <a:pPr lvl="1">
              <a:defRPr/>
            </a:pPr>
            <a:r>
              <a:rPr lang="en-US" dirty="0" smtClean="0"/>
              <a:t>Consider communication, I/O, memory and processing bottlenecks</a:t>
            </a:r>
          </a:p>
          <a:p>
            <a:pPr lvl="1">
              <a:defRPr/>
            </a:pPr>
            <a:r>
              <a:rPr lang="en-ZA" dirty="0" smtClean="0"/>
              <a:t>Determine areas of the code that execute notably slower than others.</a:t>
            </a:r>
          </a:p>
          <a:p>
            <a:pPr lvl="1">
              <a:defRPr/>
            </a:pPr>
            <a:r>
              <a:rPr lang="en-ZA" dirty="0" smtClean="0"/>
              <a:t>Add buffers / lists to avoid waiting</a:t>
            </a:r>
          </a:p>
          <a:p>
            <a:pPr lvl="1">
              <a:defRPr/>
            </a:pPr>
            <a:r>
              <a:rPr lang="en-ZA" dirty="0" smtClean="0"/>
              <a:t>Attempt to avoid blocking calls (e.g., only block if the output buffer is full)</a:t>
            </a:r>
          </a:p>
          <a:p>
            <a:pPr lvl="1">
              <a:defRPr/>
            </a:pPr>
            <a:r>
              <a:rPr lang="en-ZA" dirty="0" smtClean="0"/>
              <a:t>Try to rearrange code to make loops faster</a:t>
            </a: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99" y="349956"/>
            <a:ext cx="8365067" cy="1094765"/>
          </a:xfrm>
        </p:spPr>
        <p:txBody>
          <a:bodyPr anchor="t" anchorCtr="0">
            <a:normAutofit fontScale="90000"/>
          </a:bodyPr>
          <a:lstStyle/>
          <a:p>
            <a:pPr>
              <a:defRPr/>
            </a:pPr>
            <a:r>
              <a:rPr lang="en-ZA" dirty="0" smtClean="0"/>
              <a:t>Step 1: Understanding the problem</a:t>
            </a:r>
            <a:endParaRPr lang="en-US" dirty="0"/>
          </a:p>
        </p:txBody>
      </p:sp>
      <p:sp>
        <p:nvSpPr>
          <p:cNvPr id="7" name="Content Placeholder 6"/>
          <p:cNvSpPr>
            <a:spLocks noGrp="1"/>
          </p:cNvSpPr>
          <p:nvPr>
            <p:ph idx="1"/>
          </p:nvPr>
        </p:nvSpPr>
        <p:spPr>
          <a:xfrm>
            <a:off x="431800" y="1355725"/>
            <a:ext cx="8401050" cy="4600575"/>
          </a:xfrm>
        </p:spPr>
        <p:txBody>
          <a:bodyPr>
            <a:normAutofit lnSpcReduction="10000"/>
          </a:bodyPr>
          <a:lstStyle/>
          <a:p>
            <a:pPr>
              <a:defRPr/>
            </a:pPr>
            <a:r>
              <a:rPr lang="en-US" dirty="0" smtClean="0"/>
              <a:t>General method:</a:t>
            </a:r>
          </a:p>
          <a:p>
            <a:pPr lvl="1">
              <a:defRPr/>
            </a:pPr>
            <a:r>
              <a:rPr lang="en-US" dirty="0" smtClean="0"/>
              <a:t>identify hotspots, avoid unnecessary complication, identify potential inhibitors to the parallel design (e.g., data dependencies).</a:t>
            </a:r>
          </a:p>
          <a:p>
            <a:pPr lvl="1">
              <a:defRPr/>
            </a:pPr>
            <a:r>
              <a:rPr lang="en-ZA" dirty="0" smtClean="0"/>
              <a:t>Consider </a:t>
            </a:r>
            <a:r>
              <a:rPr lang="en-US" dirty="0" smtClean="0"/>
              <a:t>other algorithms…</a:t>
            </a:r>
          </a:p>
          <a:p>
            <a:pPr lvl="2">
              <a:defRPr/>
            </a:pPr>
            <a:r>
              <a:rPr lang="en-US" dirty="0" smtClean="0"/>
              <a:t>This is an most important aspect of designing parallel applications.</a:t>
            </a:r>
          </a:p>
          <a:p>
            <a:pPr lvl="2">
              <a:defRPr/>
            </a:pPr>
            <a:r>
              <a:rPr lang="en-US" dirty="0" smtClean="0"/>
              <a:t>Sometimes the obvious method can be greatly improved upon though some lateral thought, and testing on paper.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388260"/>
            <a:ext cx="7698306" cy="1147399"/>
          </a:xfrm>
        </p:spPr>
        <p:txBody>
          <a:bodyPr>
            <a:normAutofit fontScale="90000"/>
          </a:bodyPr>
          <a:lstStyle/>
          <a:p>
            <a:r>
              <a:rPr lang="en-ZA" dirty="0" smtClean="0"/>
              <a:t>Step 1: Identifying the Problem: where the solution may fit…</a:t>
            </a:r>
            <a:endParaRPr lang="en-ZA" dirty="0"/>
          </a:p>
        </p:txBody>
      </p:sp>
      <p:sp>
        <p:nvSpPr>
          <p:cNvPr id="3" name="Content Placeholder 2"/>
          <p:cNvSpPr>
            <a:spLocks noGrp="1"/>
          </p:cNvSpPr>
          <p:nvPr>
            <p:ph idx="1"/>
          </p:nvPr>
        </p:nvSpPr>
        <p:spPr/>
        <p:txBody>
          <a:bodyPr>
            <a:normAutofit fontScale="92500" lnSpcReduction="10000"/>
          </a:bodyPr>
          <a:lstStyle/>
          <a:p>
            <a:r>
              <a:rPr lang="en-ZA" dirty="0" smtClean="0"/>
              <a:t>This also brings in aspects of Lecture 1, ‘the Landscape of Parallel Computing’*</a:t>
            </a:r>
          </a:p>
          <a:p>
            <a:r>
              <a:rPr lang="en-ZA" dirty="0" smtClean="0"/>
              <a:t>Considering the 7 questions:</a:t>
            </a:r>
          </a:p>
          <a:p>
            <a:pPr marL="880110" lvl="1" indent="-514350">
              <a:buFont typeface="+mj-lt"/>
              <a:buAutoNum type="arabicPeriod"/>
            </a:pPr>
            <a:r>
              <a:rPr lang="en-ZA" dirty="0"/>
              <a:t>What are the </a:t>
            </a:r>
            <a:r>
              <a:rPr lang="en-ZA" dirty="0" smtClean="0"/>
              <a:t>applications?</a:t>
            </a:r>
          </a:p>
          <a:p>
            <a:pPr marL="880110" lvl="1" indent="-514350">
              <a:buFont typeface="+mj-lt"/>
              <a:buAutoNum type="arabicPeriod"/>
            </a:pPr>
            <a:r>
              <a:rPr lang="en-ZA" dirty="0" smtClean="0"/>
              <a:t>What </a:t>
            </a:r>
            <a:r>
              <a:rPr lang="en-ZA" dirty="0"/>
              <a:t>are </a:t>
            </a:r>
            <a:r>
              <a:rPr lang="en-ZA" dirty="0" smtClean="0"/>
              <a:t>the common kernels?</a:t>
            </a:r>
          </a:p>
          <a:p>
            <a:pPr marL="880110" lvl="1" indent="-514350">
              <a:buFont typeface="+mj-lt"/>
              <a:buAutoNum type="arabicPeriod"/>
            </a:pPr>
            <a:r>
              <a:rPr lang="en-ZA" dirty="0" smtClean="0"/>
              <a:t>What </a:t>
            </a:r>
            <a:r>
              <a:rPr lang="en-ZA" dirty="0"/>
              <a:t>are the hardware building </a:t>
            </a:r>
            <a:r>
              <a:rPr lang="en-ZA" dirty="0" smtClean="0"/>
              <a:t>blocks?</a:t>
            </a:r>
          </a:p>
          <a:p>
            <a:pPr marL="880110" lvl="1" indent="-514350">
              <a:buFont typeface="+mj-lt"/>
              <a:buAutoNum type="arabicPeriod"/>
            </a:pPr>
            <a:r>
              <a:rPr lang="en-ZA" dirty="0" smtClean="0"/>
              <a:t>How </a:t>
            </a:r>
            <a:r>
              <a:rPr lang="en-ZA" dirty="0"/>
              <a:t>to connect </a:t>
            </a:r>
            <a:r>
              <a:rPr lang="en-ZA" dirty="0" smtClean="0"/>
              <a:t>them?</a:t>
            </a:r>
          </a:p>
          <a:p>
            <a:pPr marL="880110" lvl="1" indent="-514350">
              <a:buFont typeface="+mj-lt"/>
              <a:buAutoNum type="arabicPeriod"/>
            </a:pPr>
            <a:r>
              <a:rPr lang="en-ZA" dirty="0" smtClean="0"/>
              <a:t>How </a:t>
            </a:r>
            <a:r>
              <a:rPr lang="en-ZA" dirty="0"/>
              <a:t>to describe allocations and </a:t>
            </a:r>
            <a:r>
              <a:rPr lang="en-ZA" dirty="0" smtClean="0"/>
              <a:t>kernels?</a:t>
            </a:r>
          </a:p>
          <a:p>
            <a:pPr marL="880110" lvl="1" indent="-514350">
              <a:buFont typeface="+mj-lt"/>
              <a:buAutoNum type="arabicPeriod"/>
            </a:pPr>
            <a:r>
              <a:rPr lang="en-ZA" dirty="0" smtClean="0"/>
              <a:t>How </a:t>
            </a:r>
            <a:r>
              <a:rPr lang="en-ZA" dirty="0"/>
              <a:t>to program the hardware</a:t>
            </a:r>
            <a:r>
              <a:rPr lang="en-ZA" dirty="0" smtClean="0"/>
              <a:t>?</a:t>
            </a:r>
          </a:p>
          <a:p>
            <a:pPr marL="880110" lvl="1" indent="-514350">
              <a:buFont typeface="+mj-lt"/>
              <a:buAutoNum type="arabicPeriod"/>
            </a:pPr>
            <a:r>
              <a:rPr lang="en-ZA" dirty="0"/>
              <a:t>How to measure success?</a:t>
            </a:r>
          </a:p>
          <a:p>
            <a:pPr marL="880110" lvl="1" indent="-514350">
              <a:buFont typeface="+mj-lt"/>
              <a:buAutoNum type="arabicPeriod"/>
            </a:pPr>
            <a:endParaRPr lang="en-ZA" dirty="0"/>
          </a:p>
          <a:p>
            <a:pPr lvl="1"/>
            <a:endParaRPr lang="en-ZA" dirty="0"/>
          </a:p>
          <a:p>
            <a:pPr lvl="1"/>
            <a:endParaRPr lang="en-ZA" dirty="0"/>
          </a:p>
        </p:txBody>
      </p:sp>
      <p:sp>
        <p:nvSpPr>
          <p:cNvPr id="4" name="Rectangle 3"/>
          <p:cNvSpPr/>
          <p:nvPr/>
        </p:nvSpPr>
        <p:spPr>
          <a:xfrm>
            <a:off x="337278" y="6115597"/>
            <a:ext cx="8446957" cy="523220"/>
          </a:xfrm>
          <a:prstGeom prst="rect">
            <a:avLst/>
          </a:prstGeom>
        </p:spPr>
        <p:txBody>
          <a:bodyPr wrap="square">
            <a:spAutoFit/>
          </a:bodyPr>
          <a:lstStyle/>
          <a:p>
            <a:r>
              <a:rPr lang="en-ZA" sz="1400" dirty="0" smtClean="0"/>
              <a:t>* The </a:t>
            </a:r>
            <a:r>
              <a:rPr lang="en-ZA" sz="1400" dirty="0"/>
              <a:t>Landscape of Parallel Computing Research: A View from Berkeley” by </a:t>
            </a:r>
            <a:r>
              <a:rPr lang="en-ZA" sz="1400" dirty="0" err="1"/>
              <a:t>Krste</a:t>
            </a:r>
            <a:r>
              <a:rPr lang="en-ZA" sz="1400" dirty="0"/>
              <a:t> </a:t>
            </a:r>
            <a:r>
              <a:rPr lang="en-ZA" sz="1400" dirty="0" err="1"/>
              <a:t>Asanovic</a:t>
            </a:r>
            <a:r>
              <a:rPr lang="en-ZA" sz="1400" dirty="0"/>
              <a:t>, </a:t>
            </a:r>
            <a:r>
              <a:rPr lang="en-ZA" sz="1400" dirty="0" err="1"/>
              <a:t>Ras</a:t>
            </a:r>
            <a:r>
              <a:rPr lang="en-ZA" sz="1400" dirty="0"/>
              <a:t> </a:t>
            </a:r>
            <a:r>
              <a:rPr lang="en-ZA" sz="1400" dirty="0" err="1"/>
              <a:t>Bodik</a:t>
            </a:r>
            <a:r>
              <a:rPr lang="en-ZA" sz="1400" dirty="0"/>
              <a:t>, Bryan Catanzaro, </a:t>
            </a:r>
            <a:r>
              <a:rPr lang="en-ZA" sz="1400" i="1" dirty="0"/>
              <a:t>et al.</a:t>
            </a:r>
            <a:r>
              <a:rPr lang="en-ZA" sz="1400" dirty="0"/>
              <a:t> </a:t>
            </a:r>
          </a:p>
        </p:txBody>
      </p:sp>
    </p:spTree>
    <p:extLst>
      <p:ext uri="{BB962C8B-B14F-4D97-AF65-F5344CB8AC3E}">
        <p14:creationId xmlns:p14="http://schemas.microsoft.com/office/powerpoint/2010/main" val="2613944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388260"/>
            <a:ext cx="7698306" cy="1147399"/>
          </a:xfrm>
        </p:spPr>
        <p:txBody>
          <a:bodyPr>
            <a:normAutofit fontScale="90000"/>
          </a:bodyPr>
          <a:lstStyle/>
          <a:p>
            <a:r>
              <a:rPr lang="en-ZA" dirty="0" smtClean="0"/>
              <a:t>Step 1: Identifying the Problem: where the solution may fit…</a:t>
            </a:r>
            <a:endParaRPr lang="en-ZA" dirty="0"/>
          </a:p>
        </p:txBody>
      </p:sp>
      <p:sp>
        <p:nvSpPr>
          <p:cNvPr id="3" name="Content Placeholder 2"/>
          <p:cNvSpPr>
            <a:spLocks noGrp="1"/>
          </p:cNvSpPr>
          <p:nvPr>
            <p:ph idx="1"/>
          </p:nvPr>
        </p:nvSpPr>
        <p:spPr>
          <a:xfrm>
            <a:off x="628651" y="1687060"/>
            <a:ext cx="8095950" cy="4519977"/>
          </a:xfrm>
        </p:spPr>
        <p:txBody>
          <a:bodyPr>
            <a:normAutofit/>
          </a:bodyPr>
          <a:lstStyle/>
          <a:p>
            <a:r>
              <a:rPr lang="en-ZA" dirty="0" smtClean="0"/>
              <a:t>Considering the type of solution…</a:t>
            </a:r>
          </a:p>
          <a:p>
            <a:pPr lvl="1"/>
            <a:r>
              <a:rPr lang="en-ZA" dirty="0" smtClean="0"/>
              <a:t>Can consider </a:t>
            </a:r>
            <a:r>
              <a:rPr lang="en-ZA" dirty="0" err="1" smtClean="0"/>
              <a:t>Flynns</a:t>
            </a:r>
            <a:r>
              <a:rPr lang="en-ZA" dirty="0" smtClean="0"/>
              <a:t> models (SISD, SIMD, etc.)</a:t>
            </a:r>
          </a:p>
          <a:p>
            <a:pPr lvl="1"/>
            <a:r>
              <a:rPr lang="en-ZA" dirty="0" smtClean="0"/>
              <a:t>Thinking of available kernels or patterns (e.g. DWARFs as per </a:t>
            </a:r>
            <a:r>
              <a:rPr lang="es-ES" dirty="0" err="1" smtClean="0"/>
              <a:t>Asanovic</a:t>
            </a:r>
            <a:r>
              <a:rPr lang="es-ES" dirty="0" smtClean="0"/>
              <a:t> et al.</a:t>
            </a:r>
            <a:r>
              <a:rPr lang="en-ZA" dirty="0" smtClean="0"/>
              <a:t>)</a:t>
            </a:r>
          </a:p>
        </p:txBody>
      </p:sp>
    </p:spTree>
    <p:extLst>
      <p:ext uri="{BB962C8B-B14F-4D97-AF65-F5344CB8AC3E}">
        <p14:creationId xmlns:p14="http://schemas.microsoft.com/office/powerpoint/2010/main" val="494120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swinberg\Documents\ACTIVE\EEE4084F\Common\Images_open\Chair-3legs-GNU-wo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0553" y="4735528"/>
            <a:ext cx="922711" cy="148824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swinberg\Documents\ACTIVE\EEE4084F\Common\Images_open\Critical_Thinking_Skills_Diagram-wo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6370" y="1054706"/>
            <a:ext cx="1729846" cy="17582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Projects\EEE4084F\2012\LECTURES\EEE4084F-Lecture06\Images\eye.jpg"/>
          <p:cNvPicPr>
            <a:picLocks noChangeAspect="1" noChangeArrowheads="1"/>
          </p:cNvPicPr>
          <p:nvPr/>
        </p:nvPicPr>
        <p:blipFill>
          <a:blip r:embed="rId4" cstate="print"/>
          <a:srcRect/>
          <a:stretch>
            <a:fillRect/>
          </a:stretch>
        </p:blipFill>
        <p:spPr bwMode="auto">
          <a:xfrm>
            <a:off x="7176370" y="218970"/>
            <a:ext cx="1703070" cy="825731"/>
          </a:xfrm>
          <a:prstGeom prst="rect">
            <a:avLst/>
          </a:prstGeom>
          <a:noFill/>
        </p:spPr>
      </p:pic>
      <p:sp>
        <p:nvSpPr>
          <p:cNvPr id="2" name="Title 1"/>
          <p:cNvSpPr>
            <a:spLocks noGrp="1"/>
          </p:cNvSpPr>
          <p:nvPr>
            <p:ph type="title"/>
          </p:nvPr>
        </p:nvSpPr>
        <p:spPr>
          <a:xfrm>
            <a:off x="251460" y="132291"/>
            <a:ext cx="8755380" cy="1081059"/>
          </a:xfrm>
        </p:spPr>
        <p:txBody>
          <a:bodyPr>
            <a:normAutofit fontScale="90000"/>
          </a:bodyPr>
          <a:lstStyle/>
          <a:p>
            <a:r>
              <a:rPr lang="en-US" dirty="0" smtClean="0"/>
              <a:t>Different perspectives:</a:t>
            </a:r>
            <a:br>
              <a:rPr lang="en-US" dirty="0" smtClean="0"/>
            </a:br>
            <a:r>
              <a:rPr lang="en-US" sz="2800" dirty="0" smtClean="0">
                <a:solidFill>
                  <a:srgbClr val="FF0000"/>
                </a:solidFill>
              </a:rPr>
              <a:t>Gaining a better understand of the problem</a:t>
            </a:r>
            <a:endParaRPr lang="en-GB" sz="2800" dirty="0">
              <a:solidFill>
                <a:srgbClr val="FF0000"/>
              </a:solidFill>
            </a:endParaRPr>
          </a:p>
        </p:txBody>
      </p:sp>
      <p:sp>
        <p:nvSpPr>
          <p:cNvPr id="4" name="Rectangle 3"/>
          <p:cNvSpPr/>
          <p:nvPr/>
        </p:nvSpPr>
        <p:spPr>
          <a:xfrm>
            <a:off x="305606" y="1225634"/>
            <a:ext cx="3683464" cy="954107"/>
          </a:xfrm>
          <a:prstGeom prst="rect">
            <a:avLst/>
          </a:prstGeom>
        </p:spPr>
        <p:txBody>
          <a:bodyPr wrap="square">
            <a:spAutoFit/>
          </a:bodyPr>
          <a:lstStyle/>
          <a:p>
            <a:r>
              <a:rPr lang="en-US" sz="2800" dirty="0" smtClean="0">
                <a:solidFill>
                  <a:schemeClr val="tx1">
                    <a:lumMod val="95000"/>
                  </a:schemeClr>
                </a:solidFill>
              </a:rPr>
              <a:t>General Systems Thinking (GST)</a:t>
            </a:r>
            <a:endParaRPr lang="en-GB" sz="2800" dirty="0">
              <a:solidFill>
                <a:schemeClr val="tx1">
                  <a:lumMod val="95000"/>
                </a:schemeClr>
              </a:solidFill>
            </a:endParaRPr>
          </a:p>
        </p:txBody>
      </p:sp>
      <p:sp>
        <p:nvSpPr>
          <p:cNvPr id="6" name="Rectangle 5"/>
          <p:cNvSpPr/>
          <p:nvPr/>
        </p:nvSpPr>
        <p:spPr>
          <a:xfrm>
            <a:off x="4434840" y="1261094"/>
            <a:ext cx="4103370" cy="830997"/>
          </a:xfrm>
          <a:prstGeom prst="rect">
            <a:avLst/>
          </a:prstGeom>
        </p:spPr>
        <p:txBody>
          <a:bodyPr wrap="square">
            <a:spAutoFit/>
          </a:bodyPr>
          <a:lstStyle/>
          <a:p>
            <a:r>
              <a:rPr lang="en-US" sz="2800" dirty="0" smtClean="0">
                <a:solidFill>
                  <a:schemeClr val="tx1">
                    <a:lumMod val="95000"/>
                  </a:schemeClr>
                </a:solidFill>
              </a:rPr>
              <a:t>Critical Analysis</a:t>
            </a:r>
          </a:p>
          <a:p>
            <a:r>
              <a:rPr lang="en-US" sz="2000" dirty="0" smtClean="0">
                <a:solidFill>
                  <a:schemeClr val="tx1">
                    <a:lumMod val="95000"/>
                  </a:schemeClr>
                </a:solidFill>
              </a:rPr>
              <a:t>(&amp; Critical Thinking)</a:t>
            </a:r>
            <a:endParaRPr lang="en-GB" sz="2800" dirty="0">
              <a:solidFill>
                <a:schemeClr val="tx1">
                  <a:lumMod val="95000"/>
                </a:schemeClr>
              </a:solidFill>
            </a:endParaRPr>
          </a:p>
        </p:txBody>
      </p:sp>
      <p:sp>
        <p:nvSpPr>
          <p:cNvPr id="7" name="Rectangle 6"/>
          <p:cNvSpPr/>
          <p:nvPr/>
        </p:nvSpPr>
        <p:spPr>
          <a:xfrm>
            <a:off x="305042" y="2535134"/>
            <a:ext cx="4312114" cy="2246769"/>
          </a:xfrm>
          <a:prstGeom prst="rect">
            <a:avLst/>
          </a:prstGeom>
        </p:spPr>
        <p:txBody>
          <a:bodyPr wrap="square">
            <a:spAutoFit/>
          </a:bodyPr>
          <a:lstStyle/>
          <a:p>
            <a:pPr>
              <a:buFont typeface="Arial" pitchFamily="34" charset="0"/>
              <a:buChar char="•"/>
            </a:pPr>
            <a:r>
              <a:rPr lang="en-US" sz="2000" dirty="0" smtClean="0"/>
              <a:t> How does the problem of focus relate to more general problems?</a:t>
            </a:r>
          </a:p>
          <a:p>
            <a:pPr>
              <a:buFont typeface="Arial" pitchFamily="34" charset="0"/>
              <a:buChar char="•"/>
            </a:pPr>
            <a:r>
              <a:rPr lang="en-US" sz="2000" dirty="0" smtClean="0"/>
              <a:t> What other systems are being depended on or are affected?</a:t>
            </a:r>
          </a:p>
          <a:p>
            <a:pPr>
              <a:buFont typeface="Arial" pitchFamily="34" charset="0"/>
              <a:buChar char="•"/>
            </a:pPr>
            <a:r>
              <a:rPr lang="en-US" sz="2000" dirty="0" smtClean="0"/>
              <a:t> Has a systems approach been considered in addition to the usual divide and simplify approach?</a:t>
            </a:r>
            <a:endParaRPr lang="en-GB" sz="2000" dirty="0"/>
          </a:p>
        </p:txBody>
      </p:sp>
      <p:sp>
        <p:nvSpPr>
          <p:cNvPr id="8" name="Rectangle 7"/>
          <p:cNvSpPr/>
          <p:nvPr/>
        </p:nvSpPr>
        <p:spPr>
          <a:xfrm>
            <a:off x="4388837" y="3289514"/>
            <a:ext cx="4500717" cy="3170099"/>
          </a:xfrm>
          <a:prstGeom prst="rect">
            <a:avLst/>
          </a:prstGeom>
        </p:spPr>
        <p:txBody>
          <a:bodyPr wrap="square">
            <a:spAutoFit/>
          </a:bodyPr>
          <a:lstStyle/>
          <a:p>
            <a:pPr>
              <a:buFont typeface="Arial" pitchFamily="34" charset="0"/>
              <a:buChar char="•"/>
            </a:pPr>
            <a:r>
              <a:rPr lang="en-US" sz="2000" dirty="0" smtClean="0"/>
              <a:t> Let’s consider what happens, in a logical scientific / deductive manner, if we discard or replace some of the traditions or ‘conditioned choices’.</a:t>
            </a:r>
          </a:p>
          <a:p>
            <a:pPr>
              <a:buFont typeface="Arial" pitchFamily="34" charset="0"/>
              <a:buChar char="•"/>
            </a:pPr>
            <a:r>
              <a:rPr lang="en-US" sz="2000" dirty="0" smtClean="0"/>
              <a:t> Reflecting on choices and descriptions</a:t>
            </a:r>
          </a:p>
          <a:p>
            <a:pPr>
              <a:buFont typeface="Arial" pitchFamily="34" charset="0"/>
              <a:buChar char="•"/>
            </a:pPr>
            <a:r>
              <a:rPr lang="en-US" sz="2000" dirty="0" smtClean="0"/>
              <a:t> Considering ‘what if…’ </a:t>
            </a:r>
            <a:br>
              <a:rPr lang="en-US" sz="2000" dirty="0" smtClean="0"/>
            </a:br>
            <a:r>
              <a:rPr lang="en-US" sz="2000" dirty="0" smtClean="0"/>
              <a:t>scenarios (e.g. what if a</a:t>
            </a:r>
            <a:br>
              <a:rPr lang="en-US" sz="2000" dirty="0" smtClean="0"/>
            </a:br>
            <a:r>
              <a:rPr lang="en-US" sz="2000" dirty="0" smtClean="0"/>
              <a:t>chair had only one leg </a:t>
            </a:r>
            <a:br>
              <a:rPr lang="en-US" sz="2000" dirty="0" smtClean="0"/>
            </a:br>
            <a:r>
              <a:rPr lang="en-US" sz="2000" dirty="0" smtClean="0"/>
              <a:t>instead of four)</a:t>
            </a:r>
            <a:endParaRPr lang="en-GB" sz="2000" dirty="0"/>
          </a:p>
        </p:txBody>
      </p:sp>
      <p:sp>
        <p:nvSpPr>
          <p:cNvPr id="10" name="Rectangle 9"/>
          <p:cNvSpPr/>
          <p:nvPr/>
        </p:nvSpPr>
        <p:spPr>
          <a:xfrm>
            <a:off x="4423410" y="2385205"/>
            <a:ext cx="4034790" cy="923330"/>
          </a:xfrm>
          <a:prstGeom prst="rect">
            <a:avLst/>
          </a:prstGeom>
        </p:spPr>
        <p:txBody>
          <a:bodyPr wrap="square">
            <a:spAutoFit/>
          </a:bodyPr>
          <a:lstStyle/>
          <a:p>
            <a:r>
              <a:rPr lang="en-US" i="1" dirty="0" smtClean="0">
                <a:latin typeface="Lucida Bright" pitchFamily="18" charset="0"/>
              </a:rPr>
              <a:t>Applying rational and logical thinking while deconstructing texts or subject matter studied.</a:t>
            </a:r>
            <a:r>
              <a:rPr lang="en-US" dirty="0" smtClean="0">
                <a:latin typeface="Lucida Bright" pitchFamily="18" charset="0"/>
              </a:rPr>
              <a:t>*</a:t>
            </a:r>
            <a:endParaRPr lang="en-GB" dirty="0">
              <a:latin typeface="Lucida Bright" pitchFamily="18" charset="0"/>
            </a:endParaRPr>
          </a:p>
        </p:txBody>
      </p:sp>
      <p:sp>
        <p:nvSpPr>
          <p:cNvPr id="11" name="Rectangle 10"/>
          <p:cNvSpPr/>
          <p:nvPr/>
        </p:nvSpPr>
        <p:spPr>
          <a:xfrm>
            <a:off x="171450" y="6428359"/>
            <a:ext cx="8538210" cy="246221"/>
          </a:xfrm>
          <a:prstGeom prst="rect">
            <a:avLst/>
          </a:prstGeom>
        </p:spPr>
        <p:txBody>
          <a:bodyPr wrap="square">
            <a:spAutoFit/>
          </a:bodyPr>
          <a:lstStyle/>
          <a:p>
            <a:r>
              <a:rPr lang="en-US" sz="1000" dirty="0" smtClean="0"/>
              <a:t>* Adapted from: Browne, M &amp; </a:t>
            </a:r>
            <a:r>
              <a:rPr lang="en-US" sz="1000" dirty="0" err="1" smtClean="0"/>
              <a:t>Keeley</a:t>
            </a:r>
            <a:r>
              <a:rPr lang="en-US" sz="1000" dirty="0" smtClean="0"/>
              <a:t>, S 2001, </a:t>
            </a:r>
            <a:r>
              <a:rPr lang="en-US" sz="1000" i="1" dirty="0" smtClean="0"/>
              <a:t>Asking the right questions: a guide to critical thinking</a:t>
            </a:r>
            <a:r>
              <a:rPr lang="en-US" sz="1000" dirty="0" smtClean="0"/>
              <a:t>, 6th </a:t>
            </a:r>
            <a:r>
              <a:rPr lang="en-US" sz="1000" dirty="0" err="1" smtClean="0"/>
              <a:t>edn</a:t>
            </a:r>
            <a:r>
              <a:rPr lang="en-US" sz="1000" dirty="0" smtClean="0"/>
              <a:t>, Prentice-Hall, Upper Saddle River, N.J.</a:t>
            </a:r>
            <a:endParaRPr lang="en-GB" sz="1000" dirty="0"/>
          </a:p>
        </p:txBody>
      </p:sp>
      <p:pic>
        <p:nvPicPr>
          <p:cNvPr id="12" name="Picture 11" descr="within.gif"/>
          <p:cNvPicPr>
            <a:picLocks noChangeAspect="1"/>
          </p:cNvPicPr>
          <p:nvPr/>
        </p:nvPicPr>
        <p:blipFill>
          <a:blip r:embed="rId5" cstate="print"/>
          <a:stretch>
            <a:fillRect/>
          </a:stretch>
        </p:blipFill>
        <p:spPr>
          <a:xfrm>
            <a:off x="1210311" y="4703796"/>
            <a:ext cx="1869757" cy="1364993"/>
          </a:xfrm>
          <a:prstGeom prst="rect">
            <a:avLst/>
          </a:prstGeom>
        </p:spPr>
      </p:pic>
      <p:sp>
        <p:nvSpPr>
          <p:cNvPr id="15" name="Rectangle 14"/>
          <p:cNvSpPr/>
          <p:nvPr/>
        </p:nvSpPr>
        <p:spPr>
          <a:xfrm>
            <a:off x="205176" y="6194521"/>
            <a:ext cx="4800600" cy="253916"/>
          </a:xfrm>
          <a:prstGeom prst="rect">
            <a:avLst/>
          </a:prstGeom>
        </p:spPr>
        <p:txBody>
          <a:bodyPr wrap="square">
            <a:spAutoFit/>
          </a:bodyPr>
          <a:lstStyle/>
          <a:p>
            <a:r>
              <a:rPr lang="en-US" sz="1050" dirty="0" smtClean="0"/>
              <a:t>See last page for suggested sites to learn more about critical analysis</a:t>
            </a:r>
            <a:endParaRPr lang="en-GB" sz="105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 Clip: Systems Thinking</a:t>
            </a:r>
            <a:endParaRPr lang="en-US" dirty="0"/>
          </a:p>
        </p:txBody>
      </p:sp>
      <p:sp>
        <p:nvSpPr>
          <p:cNvPr id="3" name="Rectangle 2"/>
          <p:cNvSpPr/>
          <p:nvPr/>
        </p:nvSpPr>
        <p:spPr>
          <a:xfrm>
            <a:off x="2003777" y="6108681"/>
            <a:ext cx="5604933" cy="369332"/>
          </a:xfrm>
          <a:prstGeom prst="rect">
            <a:avLst/>
          </a:prstGeom>
        </p:spPr>
        <p:txBody>
          <a:bodyPr wrap="square">
            <a:spAutoFit/>
          </a:bodyPr>
          <a:lstStyle/>
          <a:p>
            <a:r>
              <a:rPr lang="en-US" dirty="0" smtClean="0"/>
              <a:t>YouTube clip: Systems thinking </a:t>
            </a:r>
            <a:r>
              <a:rPr lang="en-US" dirty="0"/>
              <a:t>an </a:t>
            </a:r>
            <a:r>
              <a:rPr lang="en-US" dirty="0" smtClean="0"/>
              <a:t>introduction.mp4</a:t>
            </a:r>
            <a:endParaRPr lang="en-US" dirty="0"/>
          </a:p>
        </p:txBody>
      </p:sp>
      <p:pic>
        <p:nvPicPr>
          <p:cNvPr id="4" name="Picture 4" descr="C:\Users\swinberg\Documents\ACTIVE\EEE4084F\Common\Images_open\film-reel-P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3425" y="2099733"/>
            <a:ext cx="3533703" cy="38858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9114" y="1263520"/>
            <a:ext cx="5604933" cy="646331"/>
          </a:xfrm>
          <a:prstGeom prst="rect">
            <a:avLst/>
          </a:prstGeom>
        </p:spPr>
        <p:txBody>
          <a:bodyPr wrap="square">
            <a:spAutoFit/>
          </a:bodyPr>
          <a:lstStyle/>
          <a:p>
            <a:r>
              <a:rPr lang="en-US" dirty="0" smtClean="0"/>
              <a:t>This is a suggested video clip to view for gaining an insight into what Systems Thinking is about.</a:t>
            </a:r>
            <a:endParaRPr lang="en-US" dirty="0"/>
          </a:p>
        </p:txBody>
      </p:sp>
    </p:spTree>
    <p:extLst>
      <p:ext uri="{BB962C8B-B14F-4D97-AF65-F5344CB8AC3E}">
        <p14:creationId xmlns:p14="http://schemas.microsoft.com/office/powerpoint/2010/main" val="2647713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Step 2: Partitioning</a:t>
            </a:r>
            <a:endParaRPr lang="en-US" dirty="0"/>
          </a:p>
        </p:txBody>
      </p:sp>
      <p:sp>
        <p:nvSpPr>
          <p:cNvPr id="3" name="Content Placeholder 2"/>
          <p:cNvSpPr>
            <a:spLocks noGrp="1"/>
          </p:cNvSpPr>
          <p:nvPr>
            <p:ph idx="1"/>
          </p:nvPr>
        </p:nvSpPr>
        <p:spPr>
          <a:xfrm>
            <a:off x="457200" y="1581150"/>
            <a:ext cx="8388350" cy="4514850"/>
          </a:xfrm>
        </p:spPr>
        <p:txBody>
          <a:bodyPr/>
          <a:lstStyle/>
          <a:p>
            <a:pPr>
              <a:defRPr/>
            </a:pPr>
            <a:r>
              <a:rPr lang="en-US" dirty="0" smtClean="0"/>
              <a:t>This step involves </a:t>
            </a:r>
            <a:r>
              <a:rPr lang="en-US" dirty="0" smtClean="0">
                <a:solidFill>
                  <a:schemeClr val="accent6">
                    <a:lumMod val="50000"/>
                  </a:schemeClr>
                </a:solidFill>
              </a:rPr>
              <a:t>breaking the problem into separate chunks of work</a:t>
            </a:r>
            <a:r>
              <a:rPr lang="en-US" dirty="0" smtClean="0"/>
              <a:t>, which can then be implemented as multiple distributed tasks.</a:t>
            </a:r>
          </a:p>
          <a:p>
            <a:pPr>
              <a:defRPr/>
            </a:pPr>
            <a:r>
              <a:rPr lang="en-US" dirty="0" smtClean="0"/>
              <a:t>Two typical methods to partition computation among parallel tasks:</a:t>
            </a:r>
          </a:p>
          <a:p>
            <a:pPr marL="971550" lvl="1" indent="-514350">
              <a:buFont typeface="+mj-lt"/>
              <a:buAutoNum type="arabicPeriod"/>
              <a:defRPr/>
            </a:pPr>
            <a:r>
              <a:rPr lang="en-US" dirty="0" smtClean="0"/>
              <a:t>Functional decomposition or</a:t>
            </a:r>
          </a:p>
          <a:p>
            <a:pPr marL="971550" lvl="1" indent="-514350">
              <a:buFont typeface="+mj-lt"/>
              <a:buAutoNum type="arabicPeriod"/>
              <a:defRPr/>
            </a:pPr>
            <a:r>
              <a:rPr lang="en-ZA" dirty="0" smtClean="0"/>
              <a:t>Domain decomposition</a:t>
            </a:r>
            <a:endParaRPr lang="en-US" dirty="0"/>
          </a:p>
        </p:txBody>
      </p:sp>
      <p:sp>
        <p:nvSpPr>
          <p:cNvPr id="4" name="Cloud 3"/>
          <p:cNvSpPr/>
          <p:nvPr/>
        </p:nvSpPr>
        <p:spPr>
          <a:xfrm>
            <a:off x="6600728" y="304228"/>
            <a:ext cx="1826692" cy="145964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The Problem</a:t>
            </a:r>
            <a:endParaRPr lang="en-ZA" dirty="0"/>
          </a:p>
        </p:txBody>
      </p:sp>
      <p:cxnSp>
        <p:nvCxnSpPr>
          <p:cNvPr id="6" name="Straight Connector 5"/>
          <p:cNvCxnSpPr/>
          <p:nvPr/>
        </p:nvCxnSpPr>
        <p:spPr>
          <a:xfrm>
            <a:off x="6285935" y="1004341"/>
            <a:ext cx="238638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24489" y="694047"/>
            <a:ext cx="1313180" cy="369332"/>
          </a:xfrm>
          <a:prstGeom prst="rect">
            <a:avLst/>
          </a:prstGeom>
          <a:noFill/>
        </p:spPr>
        <p:txBody>
          <a:bodyPr wrap="none" rtlCol="0">
            <a:spAutoFit/>
          </a:bodyPr>
          <a:lstStyle/>
          <a:p>
            <a:r>
              <a:rPr lang="en-ZA" dirty="0" smtClean="0"/>
              <a:t>partitioning</a:t>
            </a:r>
            <a:endParaRPr lang="en-Z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4636" y="674558"/>
            <a:ext cx="8004747" cy="3785652"/>
          </a:xfrm>
          <a:prstGeom prst="rect">
            <a:avLst/>
          </a:prstGeom>
          <a:noFill/>
        </p:spPr>
        <p:txBody>
          <a:bodyPr wrap="square" rtlCol="0">
            <a:spAutoFit/>
          </a:bodyPr>
          <a:lstStyle/>
          <a:p>
            <a:r>
              <a:rPr lang="en-ZA" sz="2400" b="1" dirty="0" smtClean="0"/>
              <a:t>Comments concerning the title for this set of slides*</a:t>
            </a:r>
          </a:p>
          <a:p>
            <a:endParaRPr lang="en-ZA" sz="2400" dirty="0"/>
          </a:p>
          <a:p>
            <a:r>
              <a:rPr lang="en-ZA" sz="2400" dirty="0" smtClean="0"/>
              <a:t>Previously this aspect was referred to as “Designing Parallel Programmes” in this slides series. However I think this is somewhat restrictive; while you could consider the combination of HDL and software that runs on a heterogeneous </a:t>
            </a:r>
            <a:r>
              <a:rPr lang="en-ZA" sz="2400" dirty="0"/>
              <a:t>computer </a:t>
            </a:r>
            <a:r>
              <a:rPr lang="en-ZA" sz="2400" dirty="0" smtClean="0"/>
              <a:t>as a ‘program’, I tend to think the term is too specific towards software. So I’m referring to the concept more as </a:t>
            </a:r>
            <a:r>
              <a:rPr lang="en-ZA" sz="2400" dirty="0" smtClean="0"/>
              <a:t/>
            </a:r>
            <a:br>
              <a:rPr lang="en-ZA" sz="2400" dirty="0" smtClean="0"/>
            </a:br>
            <a:r>
              <a:rPr lang="en-ZA" sz="2400" dirty="0" smtClean="0"/>
              <a:t>  </a:t>
            </a:r>
            <a:r>
              <a:rPr lang="en-ZA" sz="2400" b="1" dirty="0" smtClean="0"/>
              <a:t>‘desig</a:t>
            </a:r>
            <a:r>
              <a:rPr lang="en-ZA" sz="2400" b="1" dirty="0" smtClean="0"/>
              <a:t>n of </a:t>
            </a:r>
            <a:r>
              <a:rPr lang="en-ZA" sz="2400" b="1" dirty="0" smtClean="0"/>
              <a:t>heterogeneous </a:t>
            </a:r>
            <a:r>
              <a:rPr lang="en-ZA" sz="2400" b="1" dirty="0"/>
              <a:t>computing </a:t>
            </a:r>
            <a:r>
              <a:rPr lang="en-ZA" sz="2400" b="1" dirty="0" smtClean="0"/>
              <a:t>solutions’</a:t>
            </a:r>
            <a:r>
              <a:rPr lang="en-ZA" sz="2400" dirty="0" smtClean="0"/>
              <a:t>.</a:t>
            </a:r>
            <a:endParaRPr lang="en-ZA" sz="2400" dirty="0"/>
          </a:p>
        </p:txBody>
      </p:sp>
      <p:sp>
        <p:nvSpPr>
          <p:cNvPr id="4" name="TextBox 3"/>
          <p:cNvSpPr txBox="1"/>
          <p:nvPr/>
        </p:nvSpPr>
        <p:spPr>
          <a:xfrm>
            <a:off x="7015397" y="6415791"/>
            <a:ext cx="1846980" cy="307777"/>
          </a:xfrm>
          <a:prstGeom prst="rect">
            <a:avLst/>
          </a:prstGeom>
          <a:noFill/>
        </p:spPr>
        <p:txBody>
          <a:bodyPr wrap="none" rtlCol="0">
            <a:spAutoFit/>
          </a:bodyPr>
          <a:lstStyle/>
          <a:p>
            <a:r>
              <a:rPr lang="en-ZA" sz="1400" dirty="0" smtClean="0"/>
              <a:t>See refs on last slide</a:t>
            </a:r>
            <a:endParaRPr lang="en-ZA" sz="1400" dirty="0"/>
          </a:p>
        </p:txBody>
      </p:sp>
      <p:sp>
        <p:nvSpPr>
          <p:cNvPr id="5" name="Rectangle 9"/>
          <p:cNvSpPr>
            <a:spLocks noChangeArrowheads="1"/>
          </p:cNvSpPr>
          <p:nvPr/>
        </p:nvSpPr>
        <p:spPr bwMode="auto">
          <a:xfrm>
            <a:off x="507415" y="6367819"/>
            <a:ext cx="8064084" cy="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r>
              <a:rPr lang="en-ZA" sz="1600" dirty="0" smtClean="0"/>
              <a:t>* S. Winberg</a:t>
            </a:r>
            <a:endParaRPr lang="en-US" sz="1600" dirty="0"/>
          </a:p>
        </p:txBody>
      </p:sp>
    </p:spTree>
    <p:extLst>
      <p:ext uri="{BB962C8B-B14F-4D97-AF65-F5344CB8AC3E}">
        <p14:creationId xmlns:p14="http://schemas.microsoft.com/office/powerpoint/2010/main" val="243210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Functional decomposition</a:t>
            </a:r>
            <a:endParaRPr lang="en-US" dirty="0"/>
          </a:p>
        </p:txBody>
      </p:sp>
      <p:sp>
        <p:nvSpPr>
          <p:cNvPr id="14" name="Rectangle 17"/>
          <p:cNvSpPr>
            <a:spLocks noChangeArrowheads="1"/>
          </p:cNvSpPr>
          <p:nvPr/>
        </p:nvSpPr>
        <p:spPr bwMode="auto">
          <a:xfrm>
            <a:off x="311506" y="5469617"/>
            <a:ext cx="8607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smtClean="0"/>
              <a:t>This is about considering the whole problem / overall solution, and the thinking about how it can be decomposed into independent functional parts (not necessarily looking at how the data is separated at this stage).</a:t>
            </a:r>
          </a:p>
          <a:p>
            <a:r>
              <a:rPr lang="en-US" dirty="0" smtClean="0"/>
              <a:t>Functional </a:t>
            </a:r>
            <a:r>
              <a:rPr lang="en-US" dirty="0"/>
              <a:t>decomposition is suited to problems that can be split into different tasks</a:t>
            </a:r>
          </a:p>
        </p:txBody>
      </p:sp>
      <p:sp>
        <p:nvSpPr>
          <p:cNvPr id="3" name="Cloud 2"/>
          <p:cNvSpPr/>
          <p:nvPr/>
        </p:nvSpPr>
        <p:spPr>
          <a:xfrm>
            <a:off x="2220746" y="1942164"/>
            <a:ext cx="4222916" cy="337437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descr="puzzl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8087" y="1655762"/>
            <a:ext cx="3965575"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rot="-1313981">
            <a:off x="2920662" y="3116289"/>
            <a:ext cx="2825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3600" dirty="0">
                <a:solidFill>
                  <a:srgbClr val="1C1C1C"/>
                </a:solidFill>
              </a:rPr>
              <a:t>The Problem</a:t>
            </a:r>
            <a:endParaRPr lang="en-US" sz="3600" dirty="0">
              <a:solidFill>
                <a:srgbClr val="1C1C1C"/>
              </a:solidFill>
            </a:endParaRPr>
          </a:p>
        </p:txBody>
      </p:sp>
      <p:sp>
        <p:nvSpPr>
          <p:cNvPr id="15" name="TextBox 14"/>
          <p:cNvSpPr txBox="1">
            <a:spLocks noChangeArrowheads="1"/>
          </p:cNvSpPr>
          <p:nvPr/>
        </p:nvSpPr>
        <p:spPr bwMode="auto">
          <a:xfrm rot="-1313981">
            <a:off x="3106797" y="3662799"/>
            <a:ext cx="30572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3600" dirty="0" smtClean="0">
                <a:solidFill>
                  <a:srgbClr val="1C1C1C"/>
                </a:solidFill>
              </a:rPr>
              <a:t>Solution Parts</a:t>
            </a:r>
            <a:endParaRPr lang="en-US" sz="3600" dirty="0">
              <a:solidFill>
                <a:srgbClr val="1C1C1C"/>
              </a:solidFill>
            </a:endParaRPr>
          </a:p>
        </p:txBody>
      </p:sp>
    </p:spTree>
    <p:extLst>
      <p:ext uri="{BB962C8B-B14F-4D97-AF65-F5344CB8AC3E}">
        <p14:creationId xmlns:p14="http://schemas.microsoft.com/office/powerpoint/2010/main" val="168869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250"/>
                            </p:stCondLst>
                            <p:childTnLst>
                              <p:par>
                                <p:cTn id="13" presetID="14" presetClass="entr" presetSubtype="10" fill="hold" grpId="0" nodeType="after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par>
                          <p:cTn id="21" fill="hold">
                            <p:stCondLst>
                              <p:cond delay="500"/>
                            </p:stCondLst>
                            <p:childTnLst>
                              <p:par>
                                <p:cTn id="22" presetID="14" presetClass="entr" presetSubtype="10" fill="hold" grpId="0" nodeType="afterEffect">
                                  <p:stCondLst>
                                    <p:cond delay="25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animBg="1"/>
      <p:bldP spid="5"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Functional decomposition</a:t>
            </a:r>
            <a:endParaRPr lang="en-US" dirty="0"/>
          </a:p>
        </p:txBody>
      </p:sp>
      <p:sp>
        <p:nvSpPr>
          <p:cNvPr id="3" name="Content Placeholder 2"/>
          <p:cNvSpPr>
            <a:spLocks noGrp="1"/>
          </p:cNvSpPr>
          <p:nvPr>
            <p:ph idx="1"/>
          </p:nvPr>
        </p:nvSpPr>
        <p:spPr>
          <a:xfrm>
            <a:off x="693738" y="1476375"/>
            <a:ext cx="8007350" cy="5068888"/>
          </a:xfrm>
        </p:spPr>
        <p:txBody>
          <a:bodyPr>
            <a:normAutofit lnSpcReduction="10000"/>
          </a:bodyPr>
          <a:lstStyle/>
          <a:p>
            <a:pPr>
              <a:defRPr/>
            </a:pPr>
            <a:r>
              <a:rPr lang="en-US" dirty="0" smtClean="0"/>
              <a:t>Functional decomposition focuses on the </a:t>
            </a:r>
            <a:r>
              <a:rPr lang="en-US" dirty="0" smtClean="0">
                <a:solidFill>
                  <a:srgbClr val="FF6600"/>
                </a:solidFill>
              </a:rPr>
              <a:t>computation</a:t>
            </a:r>
            <a:r>
              <a:rPr lang="en-US" dirty="0" smtClean="0"/>
              <a:t> to be done, rather than the way data is separated and manipulated by tasks.</a:t>
            </a:r>
          </a:p>
          <a:p>
            <a:pPr>
              <a:defRPr/>
            </a:pPr>
            <a:r>
              <a:rPr lang="en-US" dirty="0" smtClean="0"/>
              <a:t>The problem is </a:t>
            </a:r>
            <a:r>
              <a:rPr lang="en-US" dirty="0" smtClean="0">
                <a:solidFill>
                  <a:srgbClr val="FF6600"/>
                </a:solidFill>
              </a:rPr>
              <a:t>decomposed into tasks </a:t>
            </a:r>
            <a:r>
              <a:rPr lang="en-US" dirty="0" smtClean="0"/>
              <a:t>according to the work that must be done.</a:t>
            </a:r>
          </a:p>
          <a:p>
            <a:pPr>
              <a:defRPr/>
            </a:pPr>
            <a:r>
              <a:rPr lang="en-US" dirty="0" smtClean="0"/>
              <a:t>Each task performs a portion of the overall work.</a:t>
            </a:r>
          </a:p>
          <a:p>
            <a:pPr>
              <a:defRPr/>
            </a:pPr>
            <a:r>
              <a:rPr lang="en-ZA" dirty="0" smtClean="0"/>
              <a:t>Tends to be closer to </a:t>
            </a:r>
            <a:r>
              <a:rPr lang="en-ZA" i="1" dirty="0" smtClean="0"/>
              <a:t>message passing</a:t>
            </a:r>
            <a:r>
              <a:rPr lang="en-ZA" dirty="0" smtClean="0"/>
              <a:t> and MIMD systems</a:t>
            </a:r>
            <a:endParaRPr lang="en-US" dirty="0"/>
          </a:p>
        </p:txBody>
      </p:sp>
      <p:sp>
        <p:nvSpPr>
          <p:cNvPr id="4" name="TextBox 3"/>
          <p:cNvSpPr txBox="1"/>
          <p:nvPr/>
        </p:nvSpPr>
        <p:spPr>
          <a:xfrm>
            <a:off x="6790544" y="263555"/>
            <a:ext cx="2198038" cy="369332"/>
          </a:xfrm>
          <a:prstGeom prst="rect">
            <a:avLst/>
          </a:prstGeom>
          <a:noFill/>
        </p:spPr>
        <p:txBody>
          <a:bodyPr wrap="none" rtlCol="0">
            <a:spAutoFit/>
          </a:bodyPr>
          <a:lstStyle/>
          <a:p>
            <a:r>
              <a:rPr lang="en-ZA" dirty="0" smtClean="0"/>
              <a:t>Step 2: Partitioning</a:t>
            </a:r>
            <a:endParaRPr lang="en-Z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Functional decomposition</a:t>
            </a:r>
            <a:endParaRPr lang="en-US" dirty="0"/>
          </a:p>
        </p:txBody>
      </p:sp>
      <p:pic>
        <p:nvPicPr>
          <p:cNvPr id="4" name="Picture 3" descr="puzzl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8087" y="1655763"/>
            <a:ext cx="3965575"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rot="-1313981">
            <a:off x="2995612" y="3251200"/>
            <a:ext cx="2825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3600">
                <a:solidFill>
                  <a:srgbClr val="1C1C1C"/>
                </a:solidFill>
              </a:rPr>
              <a:t>The Problem</a:t>
            </a:r>
            <a:endParaRPr lang="en-US" sz="3600">
              <a:solidFill>
                <a:srgbClr val="1C1C1C"/>
              </a:solidFill>
            </a:endParaRPr>
          </a:p>
        </p:txBody>
      </p:sp>
      <p:cxnSp>
        <p:nvCxnSpPr>
          <p:cNvPr id="6" name="Straight Connector 6"/>
          <p:cNvCxnSpPr>
            <a:cxnSpLocks noChangeShapeType="1"/>
          </p:cNvCxnSpPr>
          <p:nvPr/>
        </p:nvCxnSpPr>
        <p:spPr bwMode="auto">
          <a:xfrm rot="10800000" flipV="1">
            <a:off x="5368925" y="1816100"/>
            <a:ext cx="965200" cy="627063"/>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sp>
        <p:nvSpPr>
          <p:cNvPr id="7" name="Rectangle 6"/>
          <p:cNvSpPr/>
          <p:nvPr/>
        </p:nvSpPr>
        <p:spPr bwMode="auto">
          <a:xfrm>
            <a:off x="717550" y="1816100"/>
            <a:ext cx="1698625" cy="1593850"/>
          </a:xfrm>
          <a:prstGeom prst="rect">
            <a:avLst/>
          </a:prstGeom>
          <a:solidFill>
            <a:srgbClr val="B7B7FF"/>
          </a:solidFill>
          <a:ln w="9525" cap="flat" cmpd="sng" algn="ctr">
            <a:solidFill>
              <a:schemeClr val="accent4">
                <a:lumMod val="25000"/>
              </a:schemeClr>
            </a:solidFill>
            <a:prstDash val="solid"/>
            <a:round/>
            <a:headEnd type="none" w="med" len="med"/>
            <a:tailEnd type="none" w="med" len="med"/>
          </a:ln>
          <a:effectLst/>
        </p:spPr>
        <p:txBody>
          <a:bodyPr/>
          <a:lstStyle/>
          <a:p>
            <a:pPr>
              <a:defRPr/>
            </a:pPr>
            <a:r>
              <a:rPr lang="en-ZA" dirty="0">
                <a:solidFill>
                  <a:srgbClr val="1C1C1C"/>
                </a:solidFill>
              </a:rPr>
              <a:t>Task #1:</a:t>
            </a:r>
          </a:p>
          <a:p>
            <a:pPr>
              <a:defRPr/>
            </a:pPr>
            <a:r>
              <a:rPr lang="en-ZA" dirty="0">
                <a:solidFill>
                  <a:srgbClr val="1C1C1C"/>
                </a:solidFill>
              </a:rPr>
              <a:t>1.</a:t>
            </a:r>
          </a:p>
          <a:p>
            <a:pPr>
              <a:defRPr/>
            </a:pPr>
            <a:r>
              <a:rPr lang="en-ZA" dirty="0">
                <a:solidFill>
                  <a:srgbClr val="1C1C1C"/>
                </a:solidFill>
              </a:rPr>
              <a:t>2.</a:t>
            </a:r>
          </a:p>
          <a:p>
            <a:pPr>
              <a:defRPr/>
            </a:pPr>
            <a:r>
              <a:rPr lang="en-ZA" dirty="0">
                <a:solidFill>
                  <a:srgbClr val="1C1C1C"/>
                </a:solidFill>
              </a:rPr>
              <a:t>3.</a:t>
            </a:r>
          </a:p>
          <a:p>
            <a:pPr>
              <a:defRPr/>
            </a:pPr>
            <a:r>
              <a:rPr lang="en-ZA" dirty="0">
                <a:solidFill>
                  <a:srgbClr val="1C1C1C"/>
                </a:solidFill>
              </a:rPr>
              <a:t>4.</a:t>
            </a:r>
            <a:endParaRPr lang="en-US" dirty="0">
              <a:solidFill>
                <a:srgbClr val="1C1C1C"/>
              </a:solidFill>
            </a:endParaRPr>
          </a:p>
        </p:txBody>
      </p:sp>
      <p:sp>
        <p:nvSpPr>
          <p:cNvPr id="8" name="Rectangle 7"/>
          <p:cNvSpPr/>
          <p:nvPr/>
        </p:nvSpPr>
        <p:spPr bwMode="auto">
          <a:xfrm>
            <a:off x="6321425" y="1528763"/>
            <a:ext cx="1698625" cy="1292225"/>
          </a:xfrm>
          <a:prstGeom prst="rect">
            <a:avLst/>
          </a:prstGeom>
          <a:solidFill>
            <a:srgbClr val="FFBA75"/>
          </a:solidFill>
          <a:ln w="9525" cap="flat" cmpd="sng" algn="ctr">
            <a:solidFill>
              <a:schemeClr val="accent4">
                <a:lumMod val="25000"/>
              </a:schemeClr>
            </a:solidFill>
            <a:prstDash val="solid"/>
            <a:round/>
            <a:headEnd type="none" w="med" len="med"/>
            <a:tailEnd type="none" w="med" len="med"/>
          </a:ln>
          <a:effectLst/>
        </p:spPr>
        <p:txBody>
          <a:bodyPr/>
          <a:lstStyle/>
          <a:p>
            <a:pPr>
              <a:defRPr/>
            </a:pPr>
            <a:r>
              <a:rPr lang="en-ZA" dirty="0">
                <a:solidFill>
                  <a:srgbClr val="1C1C1C"/>
                </a:solidFill>
              </a:rPr>
              <a:t>Task #2:</a:t>
            </a:r>
          </a:p>
          <a:p>
            <a:pPr>
              <a:defRPr/>
            </a:pPr>
            <a:r>
              <a:rPr lang="en-ZA" dirty="0">
                <a:solidFill>
                  <a:srgbClr val="1C1C1C"/>
                </a:solidFill>
              </a:rPr>
              <a:t>1.</a:t>
            </a:r>
          </a:p>
          <a:p>
            <a:pPr>
              <a:defRPr/>
            </a:pPr>
            <a:r>
              <a:rPr lang="en-ZA" dirty="0">
                <a:solidFill>
                  <a:srgbClr val="1C1C1C"/>
                </a:solidFill>
              </a:rPr>
              <a:t>2.</a:t>
            </a:r>
          </a:p>
          <a:p>
            <a:pPr>
              <a:defRPr/>
            </a:pPr>
            <a:r>
              <a:rPr lang="en-ZA" dirty="0">
                <a:solidFill>
                  <a:srgbClr val="1C1C1C"/>
                </a:solidFill>
              </a:rPr>
              <a:t>3.</a:t>
            </a:r>
            <a:endParaRPr lang="en-US" dirty="0">
              <a:solidFill>
                <a:srgbClr val="1C1C1C"/>
              </a:solidFill>
            </a:endParaRPr>
          </a:p>
        </p:txBody>
      </p:sp>
      <p:cxnSp>
        <p:nvCxnSpPr>
          <p:cNvPr id="9" name="Straight Connector 10"/>
          <p:cNvCxnSpPr>
            <a:cxnSpLocks noChangeShapeType="1"/>
          </p:cNvCxnSpPr>
          <p:nvPr/>
        </p:nvCxnSpPr>
        <p:spPr bwMode="auto">
          <a:xfrm rot="10800000">
            <a:off x="2441575" y="2378075"/>
            <a:ext cx="862012" cy="377825"/>
          </a:xfrm>
          <a:prstGeom prst="line">
            <a:avLst/>
          </a:prstGeom>
          <a:noFill/>
          <a:ln w="28575" algn="ctr">
            <a:solidFill>
              <a:srgbClr val="8CA1F8"/>
            </a:solidFill>
            <a:round/>
            <a:headEnd/>
            <a:tailEnd/>
          </a:ln>
          <a:extLst>
            <a:ext uri="{909E8E84-426E-40DD-AFC4-6F175D3DCCD1}">
              <a14:hiddenFill xmlns:a14="http://schemas.microsoft.com/office/drawing/2010/main">
                <a:noFill/>
              </a14:hiddenFill>
            </a:ext>
          </a:extLst>
        </p:spPr>
      </p:cxnSp>
      <p:sp>
        <p:nvSpPr>
          <p:cNvPr id="10" name="Rectangle 9"/>
          <p:cNvSpPr/>
          <p:nvPr/>
        </p:nvSpPr>
        <p:spPr bwMode="auto">
          <a:xfrm>
            <a:off x="639762" y="4179888"/>
            <a:ext cx="1698625" cy="1776412"/>
          </a:xfrm>
          <a:prstGeom prst="rect">
            <a:avLst/>
          </a:prstGeom>
          <a:solidFill>
            <a:srgbClr val="D9FFD9"/>
          </a:solidFill>
          <a:ln w="9525" cap="flat" cmpd="sng" algn="ctr">
            <a:solidFill>
              <a:schemeClr val="accent4">
                <a:lumMod val="25000"/>
              </a:schemeClr>
            </a:solidFill>
            <a:prstDash val="solid"/>
            <a:round/>
            <a:headEnd type="none" w="med" len="med"/>
            <a:tailEnd type="none" w="med" len="med"/>
          </a:ln>
          <a:effectLst/>
        </p:spPr>
        <p:txBody>
          <a:bodyPr/>
          <a:lstStyle/>
          <a:p>
            <a:pPr>
              <a:defRPr/>
            </a:pPr>
            <a:r>
              <a:rPr lang="en-ZA" dirty="0">
                <a:solidFill>
                  <a:srgbClr val="1C1C1C"/>
                </a:solidFill>
              </a:rPr>
              <a:t>Task #3:</a:t>
            </a:r>
          </a:p>
          <a:p>
            <a:pPr>
              <a:defRPr/>
            </a:pPr>
            <a:r>
              <a:rPr lang="en-ZA" dirty="0">
                <a:solidFill>
                  <a:srgbClr val="1C1C1C"/>
                </a:solidFill>
              </a:rPr>
              <a:t>1.</a:t>
            </a:r>
          </a:p>
          <a:p>
            <a:pPr>
              <a:defRPr/>
            </a:pPr>
            <a:r>
              <a:rPr lang="en-ZA" dirty="0">
                <a:solidFill>
                  <a:srgbClr val="1C1C1C"/>
                </a:solidFill>
              </a:rPr>
              <a:t>2.</a:t>
            </a:r>
          </a:p>
          <a:p>
            <a:pPr>
              <a:defRPr/>
            </a:pPr>
            <a:r>
              <a:rPr lang="en-ZA" dirty="0">
                <a:solidFill>
                  <a:srgbClr val="1C1C1C"/>
                </a:solidFill>
              </a:rPr>
              <a:t>3.</a:t>
            </a:r>
          </a:p>
          <a:p>
            <a:pPr>
              <a:defRPr/>
            </a:pPr>
            <a:r>
              <a:rPr lang="en-ZA" dirty="0">
                <a:solidFill>
                  <a:srgbClr val="1C1C1C"/>
                </a:solidFill>
              </a:rPr>
              <a:t>4.</a:t>
            </a:r>
          </a:p>
          <a:p>
            <a:pPr>
              <a:defRPr/>
            </a:pPr>
            <a:r>
              <a:rPr lang="en-ZA" dirty="0">
                <a:solidFill>
                  <a:srgbClr val="1C1C1C"/>
                </a:solidFill>
              </a:rPr>
              <a:t>5.</a:t>
            </a:r>
            <a:endParaRPr lang="en-US" dirty="0">
              <a:solidFill>
                <a:srgbClr val="1C1C1C"/>
              </a:solidFill>
            </a:endParaRPr>
          </a:p>
        </p:txBody>
      </p:sp>
      <p:cxnSp>
        <p:nvCxnSpPr>
          <p:cNvPr id="11" name="Straight Connector 13"/>
          <p:cNvCxnSpPr>
            <a:cxnSpLocks noChangeShapeType="1"/>
          </p:cNvCxnSpPr>
          <p:nvPr/>
        </p:nvCxnSpPr>
        <p:spPr bwMode="auto">
          <a:xfrm rot="10800000" flipV="1">
            <a:off x="2363787" y="3787775"/>
            <a:ext cx="966788" cy="627063"/>
          </a:xfrm>
          <a:prstGeom prst="line">
            <a:avLst/>
          </a:prstGeom>
          <a:noFill/>
          <a:ln w="28575" algn="ctr">
            <a:solidFill>
              <a:srgbClr val="66FF99"/>
            </a:solidFill>
            <a:round/>
            <a:headEnd/>
            <a:tailEnd/>
          </a:ln>
          <a:extLst>
            <a:ext uri="{909E8E84-426E-40DD-AFC4-6F175D3DCCD1}">
              <a14:hiddenFill xmlns:a14="http://schemas.microsoft.com/office/drawing/2010/main">
                <a:noFill/>
              </a14:hiddenFill>
            </a:ext>
          </a:extLst>
        </p:spPr>
      </p:cxnSp>
      <p:sp>
        <p:nvSpPr>
          <p:cNvPr id="12" name="Rectangle 11"/>
          <p:cNvSpPr/>
          <p:nvPr/>
        </p:nvSpPr>
        <p:spPr bwMode="auto">
          <a:xfrm>
            <a:off x="6518275" y="4584700"/>
            <a:ext cx="1697037" cy="1111250"/>
          </a:xfrm>
          <a:prstGeom prst="rect">
            <a:avLst/>
          </a:prstGeom>
          <a:solidFill>
            <a:srgbClr val="FFCCCC"/>
          </a:solidFill>
          <a:ln w="9525" cap="flat" cmpd="sng" algn="ctr">
            <a:solidFill>
              <a:schemeClr val="accent4">
                <a:lumMod val="25000"/>
              </a:schemeClr>
            </a:solidFill>
            <a:prstDash val="solid"/>
            <a:round/>
            <a:headEnd type="none" w="med" len="med"/>
            <a:tailEnd type="none" w="med" len="med"/>
          </a:ln>
          <a:effectLst/>
        </p:spPr>
        <p:txBody>
          <a:bodyPr/>
          <a:lstStyle/>
          <a:p>
            <a:pPr>
              <a:defRPr/>
            </a:pPr>
            <a:r>
              <a:rPr lang="en-ZA" dirty="0">
                <a:solidFill>
                  <a:srgbClr val="1C1C1C"/>
                </a:solidFill>
              </a:rPr>
              <a:t>Task #4:</a:t>
            </a:r>
          </a:p>
          <a:p>
            <a:pPr>
              <a:defRPr/>
            </a:pPr>
            <a:r>
              <a:rPr lang="en-ZA" dirty="0">
                <a:solidFill>
                  <a:srgbClr val="1C1C1C"/>
                </a:solidFill>
              </a:rPr>
              <a:t>1.</a:t>
            </a:r>
          </a:p>
          <a:p>
            <a:pPr>
              <a:defRPr/>
            </a:pPr>
            <a:r>
              <a:rPr lang="en-ZA" dirty="0">
                <a:solidFill>
                  <a:srgbClr val="1C1C1C"/>
                </a:solidFill>
              </a:rPr>
              <a:t>2.</a:t>
            </a:r>
            <a:endParaRPr lang="en-US" dirty="0">
              <a:solidFill>
                <a:srgbClr val="1C1C1C"/>
              </a:solidFill>
            </a:endParaRPr>
          </a:p>
        </p:txBody>
      </p:sp>
      <p:cxnSp>
        <p:nvCxnSpPr>
          <p:cNvPr id="13" name="Straight Connector 15"/>
          <p:cNvCxnSpPr>
            <a:cxnSpLocks noChangeShapeType="1"/>
          </p:cNvCxnSpPr>
          <p:nvPr/>
        </p:nvCxnSpPr>
        <p:spPr bwMode="auto">
          <a:xfrm rot="10800000">
            <a:off x="5381625" y="4362450"/>
            <a:ext cx="1174750" cy="549275"/>
          </a:xfrm>
          <a:prstGeom prst="line">
            <a:avLst/>
          </a:prstGeom>
          <a:noFill/>
          <a:ln w="28575" algn="ctr">
            <a:solidFill>
              <a:srgbClr val="FFBA75"/>
            </a:solidFill>
            <a:round/>
            <a:headEnd/>
            <a:tailEnd/>
          </a:ln>
          <a:extLst>
            <a:ext uri="{909E8E84-426E-40DD-AFC4-6F175D3DCCD1}">
              <a14:hiddenFill xmlns:a14="http://schemas.microsoft.com/office/drawing/2010/main">
                <a:noFill/>
              </a14:hiddenFill>
            </a:ext>
          </a:extLst>
        </p:spPr>
      </p:cxnSp>
      <p:sp>
        <p:nvSpPr>
          <p:cNvPr id="14" name="Rectangle 17"/>
          <p:cNvSpPr>
            <a:spLocks noChangeArrowheads="1"/>
          </p:cNvSpPr>
          <p:nvPr/>
        </p:nvSpPr>
        <p:spPr bwMode="auto">
          <a:xfrm>
            <a:off x="326496" y="6219121"/>
            <a:ext cx="8607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Functional decomposition is suited to problems that can be split into different tasks</a:t>
            </a:r>
          </a:p>
        </p:txBody>
      </p:sp>
    </p:spTree>
    <p:extLst>
      <p:ext uri="{BB962C8B-B14F-4D97-AF65-F5344CB8AC3E}">
        <p14:creationId xmlns:p14="http://schemas.microsoft.com/office/powerpoint/2010/main" val="794037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Functional decomposition</a:t>
            </a:r>
            <a:endParaRPr lang="en-US" dirty="0"/>
          </a:p>
        </p:txBody>
      </p:sp>
      <p:sp>
        <p:nvSpPr>
          <p:cNvPr id="3" name="Content Placeholder 2"/>
          <p:cNvSpPr>
            <a:spLocks noGrp="1"/>
          </p:cNvSpPr>
          <p:nvPr>
            <p:ph idx="1"/>
          </p:nvPr>
        </p:nvSpPr>
        <p:spPr>
          <a:xfrm>
            <a:off x="760413" y="1460500"/>
            <a:ext cx="8007350" cy="4191000"/>
          </a:xfrm>
        </p:spPr>
        <p:txBody>
          <a:bodyPr>
            <a:normAutofit fontScale="92500" lnSpcReduction="10000"/>
          </a:bodyPr>
          <a:lstStyle/>
          <a:p>
            <a:pPr>
              <a:defRPr/>
            </a:pPr>
            <a:r>
              <a:rPr lang="en-ZA" dirty="0" smtClean="0"/>
              <a:t>Example applications</a:t>
            </a:r>
          </a:p>
          <a:p>
            <a:pPr lvl="1">
              <a:defRPr/>
            </a:pPr>
            <a:r>
              <a:rPr lang="en-ZA" dirty="0" smtClean="0"/>
              <a:t>Environment modelling</a:t>
            </a:r>
          </a:p>
          <a:p>
            <a:pPr lvl="1">
              <a:defRPr/>
            </a:pPr>
            <a:r>
              <a:rPr lang="en-ZA" dirty="0" smtClean="0"/>
              <a:t>Simulating reality</a:t>
            </a:r>
          </a:p>
          <a:p>
            <a:pPr lvl="1">
              <a:defRPr/>
            </a:pPr>
            <a:r>
              <a:rPr lang="en-ZA" dirty="0" smtClean="0"/>
              <a:t>Signal processing, e.g.:</a:t>
            </a:r>
          </a:p>
          <a:p>
            <a:pPr lvl="2">
              <a:defRPr/>
            </a:pPr>
            <a:r>
              <a:rPr lang="en-ZA" dirty="0" smtClean="0"/>
              <a:t>Pipelined filters: in </a:t>
            </a:r>
            <a:r>
              <a:rPr lang="en-ZA" dirty="0" smtClean="0">
                <a:sym typeface="Wingdings" pitchFamily="2" charset="2"/>
              </a:rPr>
              <a:t> </a:t>
            </a:r>
            <a:r>
              <a:rPr lang="en-ZA" dirty="0" smtClean="0"/>
              <a:t>P1 </a:t>
            </a:r>
            <a:r>
              <a:rPr lang="en-ZA" dirty="0" smtClean="0">
                <a:sym typeface="Wingdings" pitchFamily="2" charset="2"/>
              </a:rPr>
              <a:t> P2  P3  out</a:t>
            </a:r>
          </a:p>
          <a:p>
            <a:pPr lvl="2">
              <a:defRPr/>
            </a:pPr>
            <a:r>
              <a:rPr lang="en-ZA" dirty="0" smtClean="0">
                <a:sym typeface="Wingdings" pitchFamily="2" charset="2"/>
              </a:rPr>
              <a:t>Here P1 is filled first, its result is sent to P2 while simultaneously P1 starts working on a block of new input, and so on.</a:t>
            </a:r>
          </a:p>
          <a:p>
            <a:pPr lvl="1">
              <a:defRPr/>
            </a:pPr>
            <a:r>
              <a:rPr lang="en-ZA" dirty="0" smtClean="0"/>
              <a:t>Climate modelling (e.g., simultaneously running simulations for atmosphere, land, and sea)</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Domain decomposition</a:t>
            </a:r>
            <a:endParaRPr lang="en-US" dirty="0"/>
          </a:p>
        </p:txBody>
      </p:sp>
      <p:sp>
        <p:nvSpPr>
          <p:cNvPr id="17411" name="Rectangle 3"/>
          <p:cNvSpPr>
            <a:spLocks noChangeArrowheads="1"/>
          </p:cNvSpPr>
          <p:nvPr/>
        </p:nvSpPr>
        <p:spPr bwMode="auto">
          <a:xfrm>
            <a:off x="954088" y="4310063"/>
            <a:ext cx="1004887" cy="796925"/>
          </a:xfrm>
          <a:prstGeom prst="rect">
            <a:avLst/>
          </a:prstGeom>
          <a:solidFill>
            <a:srgbClr val="FFCCCC"/>
          </a:solidFill>
          <a:ln w="9525" algn="ctr">
            <a:solidFill>
              <a:srgbClr val="1C1C1C"/>
            </a:solidFill>
            <a:round/>
            <a:headEnd/>
            <a:tailEnd/>
          </a:ln>
        </p:spPr>
        <p:txBody>
          <a:bodyPr/>
          <a:lstStyle/>
          <a:p>
            <a:endParaRPr lang="en-US"/>
          </a:p>
        </p:txBody>
      </p:sp>
      <p:sp>
        <p:nvSpPr>
          <p:cNvPr id="17412" name="Rectangle 4"/>
          <p:cNvSpPr>
            <a:spLocks noChangeArrowheads="1"/>
          </p:cNvSpPr>
          <p:nvPr/>
        </p:nvSpPr>
        <p:spPr bwMode="auto">
          <a:xfrm>
            <a:off x="1946275" y="4310063"/>
            <a:ext cx="1006475" cy="796925"/>
          </a:xfrm>
          <a:prstGeom prst="rect">
            <a:avLst/>
          </a:prstGeom>
          <a:solidFill>
            <a:srgbClr val="B7B7FF"/>
          </a:solidFill>
          <a:ln w="9525" algn="ctr">
            <a:solidFill>
              <a:srgbClr val="1C1C1C"/>
            </a:solidFill>
            <a:round/>
            <a:headEnd/>
            <a:tailEnd/>
          </a:ln>
        </p:spPr>
        <p:txBody>
          <a:bodyPr/>
          <a:lstStyle/>
          <a:p>
            <a:endParaRPr lang="en-US"/>
          </a:p>
        </p:txBody>
      </p:sp>
      <p:sp>
        <p:nvSpPr>
          <p:cNvPr id="17413" name="Rectangle 5"/>
          <p:cNvSpPr>
            <a:spLocks noChangeArrowheads="1"/>
          </p:cNvSpPr>
          <p:nvPr/>
        </p:nvSpPr>
        <p:spPr bwMode="auto">
          <a:xfrm>
            <a:off x="2938463" y="4310063"/>
            <a:ext cx="1006475" cy="796925"/>
          </a:xfrm>
          <a:prstGeom prst="rect">
            <a:avLst/>
          </a:prstGeom>
          <a:solidFill>
            <a:srgbClr val="D9FFD9"/>
          </a:solidFill>
          <a:ln w="9525" algn="ctr">
            <a:solidFill>
              <a:srgbClr val="1C1C1C"/>
            </a:solidFill>
            <a:round/>
            <a:headEnd/>
            <a:tailEnd/>
          </a:ln>
        </p:spPr>
        <p:txBody>
          <a:bodyPr/>
          <a:lstStyle/>
          <a:p>
            <a:endParaRPr lang="en-US"/>
          </a:p>
        </p:txBody>
      </p:sp>
      <p:sp>
        <p:nvSpPr>
          <p:cNvPr id="17414" name="Rectangle 6"/>
          <p:cNvSpPr>
            <a:spLocks noChangeArrowheads="1"/>
          </p:cNvSpPr>
          <p:nvPr/>
        </p:nvSpPr>
        <p:spPr bwMode="auto">
          <a:xfrm>
            <a:off x="1816100" y="3989388"/>
            <a:ext cx="1135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The Data</a:t>
            </a:r>
            <a:endParaRPr lang="en-US"/>
          </a:p>
        </p:txBody>
      </p:sp>
      <p:sp>
        <p:nvSpPr>
          <p:cNvPr id="17415" name="Rectangle 7"/>
          <p:cNvSpPr>
            <a:spLocks noChangeArrowheads="1"/>
          </p:cNvSpPr>
          <p:nvPr/>
        </p:nvSpPr>
        <p:spPr bwMode="auto">
          <a:xfrm>
            <a:off x="469900" y="1543050"/>
            <a:ext cx="82169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sz="2400"/>
              <a:t>Involves separating the data, or taking different ‘views’ of the same data. E.g.</a:t>
            </a:r>
          </a:p>
          <a:p>
            <a:pPr lvl="1"/>
            <a:r>
              <a:rPr lang="en-ZA" sz="2400"/>
              <a:t>View 1 : looking at frequencies (e.g. FFTs)</a:t>
            </a:r>
          </a:p>
          <a:p>
            <a:pPr lvl="1"/>
            <a:r>
              <a:rPr lang="en-ZA" sz="2400"/>
              <a:t>View 2 : looking at amplitudes</a:t>
            </a:r>
          </a:p>
          <a:p>
            <a:r>
              <a:rPr lang="en-ZA" sz="2400"/>
              <a:t>Each parallel task works on its own portion of the data, or does something different with the same data</a:t>
            </a:r>
            <a:endParaRPr lang="en-US" sz="2400"/>
          </a:p>
        </p:txBody>
      </p:sp>
      <p:sp>
        <p:nvSpPr>
          <p:cNvPr id="17416" name="Rectangle 11"/>
          <p:cNvSpPr>
            <a:spLocks noChangeArrowheads="1"/>
          </p:cNvSpPr>
          <p:nvPr/>
        </p:nvSpPr>
        <p:spPr bwMode="auto">
          <a:xfrm>
            <a:off x="1957388" y="6345238"/>
            <a:ext cx="83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solidFill>
                  <a:srgbClr val="1C1C1C"/>
                </a:solidFill>
              </a:rPr>
              <a:t>Result</a:t>
            </a:r>
            <a:endParaRPr lang="en-US"/>
          </a:p>
        </p:txBody>
      </p:sp>
      <p:cxnSp>
        <p:nvCxnSpPr>
          <p:cNvPr id="17417" name="Straight Arrow Connector 13"/>
          <p:cNvCxnSpPr>
            <a:cxnSpLocks noChangeShapeType="1"/>
            <a:stCxn id="17411" idx="2"/>
            <a:endCxn id="17430" idx="0"/>
          </p:cNvCxnSpPr>
          <p:nvPr/>
        </p:nvCxnSpPr>
        <p:spPr bwMode="auto">
          <a:xfrm rot="5400000">
            <a:off x="1037432" y="5120481"/>
            <a:ext cx="431800" cy="404813"/>
          </a:xfrm>
          <a:prstGeom prst="straightConnector1">
            <a:avLst/>
          </a:prstGeom>
          <a:noFill/>
          <a:ln w="19050" algn="ctr">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17418" name="Straight Arrow Connector 14"/>
          <p:cNvCxnSpPr>
            <a:cxnSpLocks noChangeShapeType="1"/>
            <a:stCxn id="17412" idx="2"/>
            <a:endCxn id="17431" idx="0"/>
          </p:cNvCxnSpPr>
          <p:nvPr/>
        </p:nvCxnSpPr>
        <p:spPr bwMode="auto">
          <a:xfrm rot="5400000">
            <a:off x="2187576" y="5276850"/>
            <a:ext cx="431800" cy="92075"/>
          </a:xfrm>
          <a:prstGeom prst="straightConnector1">
            <a:avLst/>
          </a:prstGeom>
          <a:noFill/>
          <a:ln w="19050" algn="ctr">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17419" name="Straight Arrow Connector 17"/>
          <p:cNvCxnSpPr>
            <a:cxnSpLocks noChangeShapeType="1"/>
            <a:stCxn id="17413" idx="2"/>
            <a:endCxn id="17432" idx="0"/>
          </p:cNvCxnSpPr>
          <p:nvPr/>
        </p:nvCxnSpPr>
        <p:spPr bwMode="auto">
          <a:xfrm rot="16200000" flipH="1">
            <a:off x="3369469" y="5179219"/>
            <a:ext cx="431800" cy="287338"/>
          </a:xfrm>
          <a:prstGeom prst="straightConnector1">
            <a:avLst/>
          </a:prstGeom>
          <a:noFill/>
          <a:ln w="19050" algn="ctr">
            <a:solidFill>
              <a:srgbClr val="1C1C1C"/>
            </a:solidFill>
            <a:round/>
            <a:headEnd/>
            <a:tailEnd type="arrow" w="med" len="med"/>
          </a:ln>
          <a:extLst>
            <a:ext uri="{909E8E84-426E-40DD-AFC4-6F175D3DCCD1}">
              <a14:hiddenFill xmlns:a14="http://schemas.microsoft.com/office/drawing/2010/main">
                <a:noFill/>
              </a14:hiddenFill>
            </a:ext>
          </a:extLst>
        </p:spPr>
      </p:cxnSp>
      <p:sp>
        <p:nvSpPr>
          <p:cNvPr id="17420" name="Rectangle 22"/>
          <p:cNvSpPr>
            <a:spLocks noChangeArrowheads="1"/>
          </p:cNvSpPr>
          <p:nvPr/>
        </p:nvSpPr>
        <p:spPr bwMode="auto">
          <a:xfrm>
            <a:off x="6257925" y="3989388"/>
            <a:ext cx="1133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The Data</a:t>
            </a:r>
            <a:endParaRPr lang="en-US"/>
          </a:p>
        </p:txBody>
      </p:sp>
      <p:cxnSp>
        <p:nvCxnSpPr>
          <p:cNvPr id="17421" name="Straight Arrow Connector 31"/>
          <p:cNvCxnSpPr>
            <a:cxnSpLocks noChangeShapeType="1"/>
            <a:endCxn id="17436" idx="0"/>
          </p:cNvCxnSpPr>
          <p:nvPr/>
        </p:nvCxnSpPr>
        <p:spPr bwMode="auto">
          <a:xfrm rot="5400000">
            <a:off x="5212557" y="5806281"/>
            <a:ext cx="222250" cy="52387"/>
          </a:xfrm>
          <a:prstGeom prst="straightConnector1">
            <a:avLst/>
          </a:prstGeom>
          <a:noFill/>
          <a:ln w="19050" algn="ctr">
            <a:solidFill>
              <a:srgbClr val="1C1C1C"/>
            </a:solidFill>
            <a:round/>
            <a:headEnd/>
            <a:tailEnd type="arrow" w="med" len="med"/>
          </a:ln>
          <a:extLst>
            <a:ext uri="{909E8E84-426E-40DD-AFC4-6F175D3DCCD1}">
              <a14:hiddenFill xmlns:a14="http://schemas.microsoft.com/office/drawing/2010/main">
                <a:noFill/>
              </a14:hiddenFill>
            </a:ext>
          </a:extLst>
        </p:spPr>
      </p:cxnSp>
      <p:sp>
        <p:nvSpPr>
          <p:cNvPr id="34" name="Freeform 33"/>
          <p:cNvSpPr/>
          <p:nvPr/>
        </p:nvSpPr>
        <p:spPr bwMode="auto">
          <a:xfrm>
            <a:off x="4924425" y="4989513"/>
            <a:ext cx="3697288" cy="457200"/>
          </a:xfrm>
          <a:custGeom>
            <a:avLst/>
            <a:gdLst>
              <a:gd name="connsiteX0" fmla="*/ 39189 w 3696789"/>
              <a:gd name="connsiteY0" fmla="*/ 0 h 391885"/>
              <a:gd name="connsiteX1" fmla="*/ 39189 w 3696789"/>
              <a:gd name="connsiteY1" fmla="*/ 0 h 391885"/>
              <a:gd name="connsiteX2" fmla="*/ 0 w 3696789"/>
              <a:gd name="connsiteY2" fmla="*/ 391885 h 391885"/>
              <a:gd name="connsiteX3" fmla="*/ 992777 w 3696789"/>
              <a:gd name="connsiteY3" fmla="*/ 378823 h 391885"/>
              <a:gd name="connsiteX4" fmla="*/ 3696789 w 3696789"/>
              <a:gd name="connsiteY4" fmla="*/ 65314 h 39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6789" h="391885">
                <a:moveTo>
                  <a:pt x="39189" y="0"/>
                </a:moveTo>
                <a:lnTo>
                  <a:pt x="39189" y="0"/>
                </a:lnTo>
                <a:lnTo>
                  <a:pt x="0" y="391885"/>
                </a:lnTo>
                <a:lnTo>
                  <a:pt x="992777" y="378823"/>
                </a:lnTo>
                <a:lnTo>
                  <a:pt x="3696789" y="65314"/>
                </a:lnTo>
              </a:path>
            </a:pathLst>
          </a:custGeom>
          <a:solidFill>
            <a:srgbClr val="D9FFD9"/>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7423" name="Rectangle 24"/>
          <p:cNvSpPr>
            <a:spLocks noChangeArrowheads="1"/>
          </p:cNvSpPr>
          <p:nvPr/>
        </p:nvSpPr>
        <p:spPr bwMode="auto">
          <a:xfrm>
            <a:off x="4911725" y="5408613"/>
            <a:ext cx="1006475" cy="325437"/>
          </a:xfrm>
          <a:prstGeom prst="rect">
            <a:avLst/>
          </a:prstGeom>
          <a:solidFill>
            <a:schemeClr val="accent1">
              <a:lumMod val="20000"/>
              <a:lumOff val="80000"/>
            </a:schemeClr>
          </a:solidFill>
          <a:ln w="9525" algn="ctr">
            <a:solidFill>
              <a:srgbClr val="1C1C1C"/>
            </a:solidFill>
            <a:round/>
            <a:headEnd/>
            <a:tailEnd/>
          </a:ln>
        </p:spPr>
        <p:txBody>
          <a:bodyPr/>
          <a:lstStyle/>
          <a:p>
            <a:r>
              <a:rPr lang="en-ZA">
                <a:solidFill>
                  <a:srgbClr val="1C1C1C"/>
                </a:solidFill>
              </a:rPr>
              <a:t>View 1</a:t>
            </a:r>
            <a:endParaRPr lang="en-US">
              <a:solidFill>
                <a:srgbClr val="1C1C1C"/>
              </a:solidFill>
            </a:endParaRPr>
          </a:p>
        </p:txBody>
      </p:sp>
      <p:sp>
        <p:nvSpPr>
          <p:cNvPr id="35" name="Freeform 34"/>
          <p:cNvSpPr/>
          <p:nvPr/>
        </p:nvSpPr>
        <p:spPr bwMode="auto">
          <a:xfrm flipH="1">
            <a:off x="5146675" y="5041900"/>
            <a:ext cx="3500438" cy="457200"/>
          </a:xfrm>
          <a:custGeom>
            <a:avLst/>
            <a:gdLst>
              <a:gd name="connsiteX0" fmla="*/ 39189 w 3696789"/>
              <a:gd name="connsiteY0" fmla="*/ 0 h 391885"/>
              <a:gd name="connsiteX1" fmla="*/ 39189 w 3696789"/>
              <a:gd name="connsiteY1" fmla="*/ 0 h 391885"/>
              <a:gd name="connsiteX2" fmla="*/ 0 w 3696789"/>
              <a:gd name="connsiteY2" fmla="*/ 391885 h 391885"/>
              <a:gd name="connsiteX3" fmla="*/ 992777 w 3696789"/>
              <a:gd name="connsiteY3" fmla="*/ 378823 h 391885"/>
              <a:gd name="connsiteX4" fmla="*/ 3696789 w 3696789"/>
              <a:gd name="connsiteY4" fmla="*/ 65314 h 39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6789" h="391885">
                <a:moveTo>
                  <a:pt x="39189" y="0"/>
                </a:moveTo>
                <a:lnTo>
                  <a:pt x="39189" y="0"/>
                </a:lnTo>
                <a:lnTo>
                  <a:pt x="0" y="391885"/>
                </a:lnTo>
                <a:lnTo>
                  <a:pt x="992777" y="378823"/>
                </a:lnTo>
                <a:lnTo>
                  <a:pt x="3696789" y="65314"/>
                </a:lnTo>
              </a:path>
            </a:pathLst>
          </a:custGeom>
          <a:solidFill>
            <a:srgbClr val="D9FFD9"/>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7425" name="Rectangle 35"/>
          <p:cNvSpPr>
            <a:spLocks noChangeArrowheads="1"/>
          </p:cNvSpPr>
          <p:nvPr/>
        </p:nvSpPr>
        <p:spPr bwMode="auto">
          <a:xfrm>
            <a:off x="7667625" y="5408613"/>
            <a:ext cx="1006475" cy="325437"/>
          </a:xfrm>
          <a:prstGeom prst="rect">
            <a:avLst/>
          </a:prstGeom>
          <a:solidFill>
            <a:schemeClr val="accent1">
              <a:lumMod val="20000"/>
              <a:lumOff val="80000"/>
            </a:schemeClr>
          </a:solidFill>
          <a:ln w="9525" algn="ctr">
            <a:solidFill>
              <a:srgbClr val="1C1C1C"/>
            </a:solidFill>
            <a:round/>
            <a:headEnd/>
            <a:tailEnd/>
          </a:ln>
        </p:spPr>
        <p:txBody>
          <a:bodyPr/>
          <a:lstStyle/>
          <a:p>
            <a:r>
              <a:rPr lang="en-ZA">
                <a:solidFill>
                  <a:srgbClr val="1C1C1C"/>
                </a:solidFill>
              </a:rPr>
              <a:t>View 2</a:t>
            </a:r>
            <a:endParaRPr lang="en-US">
              <a:solidFill>
                <a:srgbClr val="1C1C1C"/>
              </a:solidFill>
            </a:endParaRPr>
          </a:p>
        </p:txBody>
      </p:sp>
      <p:cxnSp>
        <p:nvCxnSpPr>
          <p:cNvPr id="17426" name="Straight Arrow Connector 37"/>
          <p:cNvCxnSpPr>
            <a:cxnSpLocks noChangeShapeType="1"/>
          </p:cNvCxnSpPr>
          <p:nvPr/>
        </p:nvCxnSpPr>
        <p:spPr bwMode="auto">
          <a:xfrm rot="5400000">
            <a:off x="8020844" y="5806281"/>
            <a:ext cx="222250" cy="52388"/>
          </a:xfrm>
          <a:prstGeom prst="straightConnector1">
            <a:avLst/>
          </a:prstGeom>
          <a:noFill/>
          <a:ln w="19050" algn="ctr">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17427" name="Straight Arrow Connector 38"/>
          <p:cNvCxnSpPr>
            <a:cxnSpLocks noChangeShapeType="1"/>
          </p:cNvCxnSpPr>
          <p:nvPr/>
        </p:nvCxnSpPr>
        <p:spPr bwMode="auto">
          <a:xfrm>
            <a:off x="1012825" y="6113463"/>
            <a:ext cx="1025525" cy="287337"/>
          </a:xfrm>
          <a:prstGeom prst="straightConnector1">
            <a:avLst/>
          </a:prstGeom>
          <a:noFill/>
          <a:ln w="19050" algn="ctr">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17428" name="Straight Arrow Connector 40"/>
          <p:cNvCxnSpPr>
            <a:cxnSpLocks noChangeShapeType="1"/>
            <a:endCxn id="17416" idx="0"/>
          </p:cNvCxnSpPr>
          <p:nvPr/>
        </p:nvCxnSpPr>
        <p:spPr bwMode="auto">
          <a:xfrm rot="16200000" flipH="1">
            <a:off x="2251075" y="6219826"/>
            <a:ext cx="231775" cy="19050"/>
          </a:xfrm>
          <a:prstGeom prst="straightConnector1">
            <a:avLst/>
          </a:prstGeom>
          <a:noFill/>
          <a:ln w="19050" algn="ctr">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17429" name="Straight Arrow Connector 42"/>
          <p:cNvCxnSpPr>
            <a:cxnSpLocks noChangeShapeType="1"/>
          </p:cNvCxnSpPr>
          <p:nvPr/>
        </p:nvCxnSpPr>
        <p:spPr bwMode="auto">
          <a:xfrm rot="10800000" flipV="1">
            <a:off x="2586038" y="6113463"/>
            <a:ext cx="1130300" cy="261937"/>
          </a:xfrm>
          <a:prstGeom prst="straightConnector1">
            <a:avLst/>
          </a:prstGeom>
          <a:noFill/>
          <a:ln w="19050" algn="ctr">
            <a:solidFill>
              <a:srgbClr val="1C1C1C"/>
            </a:solidFill>
            <a:round/>
            <a:headEnd/>
            <a:tailEnd type="arrow" w="med" len="med"/>
          </a:ln>
          <a:extLst>
            <a:ext uri="{909E8E84-426E-40DD-AFC4-6F175D3DCCD1}">
              <a14:hiddenFill xmlns:a14="http://schemas.microsoft.com/office/drawing/2010/main">
                <a:noFill/>
              </a14:hiddenFill>
            </a:ext>
          </a:extLst>
        </p:spPr>
      </p:cxnSp>
      <p:sp>
        <p:nvSpPr>
          <p:cNvPr id="17430" name="Oval 8"/>
          <p:cNvSpPr>
            <a:spLocks noChangeArrowheads="1"/>
          </p:cNvSpPr>
          <p:nvPr/>
        </p:nvSpPr>
        <p:spPr bwMode="auto">
          <a:xfrm>
            <a:off x="404813" y="5538788"/>
            <a:ext cx="1293812" cy="614362"/>
          </a:xfrm>
          <a:prstGeom prst="ellipse">
            <a:avLst/>
          </a:prstGeom>
          <a:solidFill>
            <a:schemeClr val="accent6">
              <a:lumMod val="20000"/>
              <a:lumOff val="80000"/>
            </a:schemeClr>
          </a:solidFill>
          <a:ln w="19050" algn="ctr">
            <a:solidFill>
              <a:srgbClr val="1C1C1C"/>
            </a:solidFill>
            <a:round/>
            <a:headEnd/>
            <a:tailEnd/>
          </a:ln>
        </p:spPr>
        <p:txBody>
          <a:bodyPr/>
          <a:lstStyle/>
          <a:p>
            <a:r>
              <a:rPr lang="en-ZA" dirty="0">
                <a:solidFill>
                  <a:srgbClr val="1C1C1C"/>
                </a:solidFill>
              </a:rPr>
              <a:t>Task1</a:t>
            </a:r>
            <a:endParaRPr lang="en-US" dirty="0">
              <a:solidFill>
                <a:srgbClr val="1C1C1C"/>
              </a:solidFill>
            </a:endParaRPr>
          </a:p>
        </p:txBody>
      </p:sp>
      <p:sp>
        <p:nvSpPr>
          <p:cNvPr id="17431" name="Oval 9"/>
          <p:cNvSpPr>
            <a:spLocks noChangeArrowheads="1"/>
          </p:cNvSpPr>
          <p:nvPr/>
        </p:nvSpPr>
        <p:spPr bwMode="auto">
          <a:xfrm>
            <a:off x="1711325" y="5538788"/>
            <a:ext cx="1293813" cy="614362"/>
          </a:xfrm>
          <a:prstGeom prst="ellipse">
            <a:avLst/>
          </a:prstGeom>
          <a:solidFill>
            <a:schemeClr val="accent6">
              <a:lumMod val="20000"/>
              <a:lumOff val="80000"/>
            </a:schemeClr>
          </a:solidFill>
          <a:ln w="19050" algn="ctr">
            <a:solidFill>
              <a:srgbClr val="1C1C1C"/>
            </a:solidFill>
            <a:round/>
            <a:headEnd/>
            <a:tailEnd/>
          </a:ln>
        </p:spPr>
        <p:txBody>
          <a:bodyPr/>
          <a:lstStyle/>
          <a:p>
            <a:r>
              <a:rPr lang="en-ZA">
                <a:solidFill>
                  <a:srgbClr val="1C1C1C"/>
                </a:solidFill>
              </a:rPr>
              <a:t>Task2</a:t>
            </a:r>
            <a:endParaRPr lang="en-US">
              <a:solidFill>
                <a:srgbClr val="1C1C1C"/>
              </a:solidFill>
            </a:endParaRPr>
          </a:p>
        </p:txBody>
      </p:sp>
      <p:sp>
        <p:nvSpPr>
          <p:cNvPr id="17432" name="Oval 10"/>
          <p:cNvSpPr>
            <a:spLocks noChangeArrowheads="1"/>
          </p:cNvSpPr>
          <p:nvPr/>
        </p:nvSpPr>
        <p:spPr bwMode="auto">
          <a:xfrm>
            <a:off x="3082925" y="5538788"/>
            <a:ext cx="1293813" cy="614362"/>
          </a:xfrm>
          <a:prstGeom prst="ellipse">
            <a:avLst/>
          </a:prstGeom>
          <a:solidFill>
            <a:schemeClr val="accent6">
              <a:lumMod val="20000"/>
              <a:lumOff val="80000"/>
            </a:schemeClr>
          </a:solidFill>
          <a:ln w="19050" algn="ctr">
            <a:solidFill>
              <a:srgbClr val="1C1C1C"/>
            </a:solidFill>
            <a:round/>
            <a:headEnd/>
            <a:tailEnd/>
          </a:ln>
        </p:spPr>
        <p:txBody>
          <a:bodyPr/>
          <a:lstStyle/>
          <a:p>
            <a:r>
              <a:rPr lang="en-ZA">
                <a:solidFill>
                  <a:srgbClr val="1C1C1C"/>
                </a:solidFill>
              </a:rPr>
              <a:t>Task3</a:t>
            </a:r>
            <a:endParaRPr lang="en-US">
              <a:solidFill>
                <a:srgbClr val="1C1C1C"/>
              </a:solidFill>
            </a:endParaRPr>
          </a:p>
        </p:txBody>
      </p:sp>
      <p:sp>
        <p:nvSpPr>
          <p:cNvPr id="17433" name="Rectangle 44"/>
          <p:cNvSpPr>
            <a:spLocks noChangeArrowheads="1"/>
          </p:cNvSpPr>
          <p:nvPr/>
        </p:nvSpPr>
        <p:spPr bwMode="auto">
          <a:xfrm>
            <a:off x="6176963" y="629285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solidFill>
                  <a:srgbClr val="1C1C1C"/>
                </a:solidFill>
              </a:rPr>
              <a:t>Result</a:t>
            </a:r>
            <a:endParaRPr lang="en-US"/>
          </a:p>
        </p:txBody>
      </p:sp>
      <p:cxnSp>
        <p:nvCxnSpPr>
          <p:cNvPr id="17434" name="Straight Arrow Connector 45"/>
          <p:cNvCxnSpPr>
            <a:cxnSpLocks noChangeShapeType="1"/>
          </p:cNvCxnSpPr>
          <p:nvPr/>
        </p:nvCxnSpPr>
        <p:spPr bwMode="auto">
          <a:xfrm>
            <a:off x="5486400" y="6230938"/>
            <a:ext cx="719138" cy="247650"/>
          </a:xfrm>
          <a:prstGeom prst="straightConnector1">
            <a:avLst/>
          </a:prstGeom>
          <a:noFill/>
          <a:ln w="19050" algn="ctr">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17435" name="Straight Arrow Connector 47"/>
          <p:cNvCxnSpPr>
            <a:cxnSpLocks noChangeShapeType="1"/>
            <a:endCxn id="17433" idx="3"/>
          </p:cNvCxnSpPr>
          <p:nvPr/>
        </p:nvCxnSpPr>
        <p:spPr bwMode="auto">
          <a:xfrm rot="10800000" flipV="1">
            <a:off x="7015163" y="6243638"/>
            <a:ext cx="561975" cy="233362"/>
          </a:xfrm>
          <a:prstGeom prst="straightConnector1">
            <a:avLst/>
          </a:prstGeom>
          <a:noFill/>
          <a:ln w="19050" algn="ctr">
            <a:solidFill>
              <a:srgbClr val="1C1C1C"/>
            </a:solidFill>
            <a:round/>
            <a:headEnd/>
            <a:tailEnd type="arrow" w="med" len="med"/>
          </a:ln>
          <a:extLst>
            <a:ext uri="{909E8E84-426E-40DD-AFC4-6F175D3DCCD1}">
              <a14:hiddenFill xmlns:a14="http://schemas.microsoft.com/office/drawing/2010/main">
                <a:noFill/>
              </a14:hiddenFill>
            </a:ext>
          </a:extLst>
        </p:spPr>
      </p:cxnSp>
      <p:sp>
        <p:nvSpPr>
          <p:cNvPr id="17436" name="Oval 26"/>
          <p:cNvSpPr>
            <a:spLocks noChangeArrowheads="1"/>
          </p:cNvSpPr>
          <p:nvPr/>
        </p:nvSpPr>
        <p:spPr bwMode="auto">
          <a:xfrm>
            <a:off x="4649788" y="5943600"/>
            <a:ext cx="1293812" cy="614363"/>
          </a:xfrm>
          <a:prstGeom prst="ellipse">
            <a:avLst/>
          </a:prstGeom>
          <a:solidFill>
            <a:schemeClr val="accent6">
              <a:lumMod val="20000"/>
              <a:lumOff val="80000"/>
            </a:schemeClr>
          </a:solidFill>
          <a:ln w="19050" algn="ctr">
            <a:solidFill>
              <a:srgbClr val="1C1C1C"/>
            </a:solidFill>
            <a:round/>
            <a:headEnd/>
            <a:tailEnd/>
          </a:ln>
        </p:spPr>
        <p:txBody>
          <a:bodyPr/>
          <a:lstStyle/>
          <a:p>
            <a:r>
              <a:rPr lang="en-ZA">
                <a:solidFill>
                  <a:srgbClr val="1C1C1C"/>
                </a:solidFill>
              </a:rPr>
              <a:t>Task1</a:t>
            </a:r>
            <a:endParaRPr lang="en-US">
              <a:solidFill>
                <a:srgbClr val="1C1C1C"/>
              </a:solidFill>
            </a:endParaRPr>
          </a:p>
        </p:txBody>
      </p:sp>
      <p:sp>
        <p:nvSpPr>
          <p:cNvPr id="17437" name="Oval 36"/>
          <p:cNvSpPr>
            <a:spLocks noChangeArrowheads="1"/>
          </p:cNvSpPr>
          <p:nvPr/>
        </p:nvSpPr>
        <p:spPr bwMode="auto">
          <a:xfrm>
            <a:off x="7392988" y="5943600"/>
            <a:ext cx="1293812" cy="614363"/>
          </a:xfrm>
          <a:prstGeom prst="ellipse">
            <a:avLst/>
          </a:prstGeom>
          <a:solidFill>
            <a:schemeClr val="accent6">
              <a:lumMod val="20000"/>
              <a:lumOff val="80000"/>
            </a:schemeClr>
          </a:solidFill>
          <a:ln w="19050" algn="ctr">
            <a:solidFill>
              <a:srgbClr val="1C1C1C"/>
            </a:solidFill>
            <a:round/>
            <a:headEnd/>
            <a:tailEnd/>
          </a:ln>
        </p:spPr>
        <p:txBody>
          <a:bodyPr/>
          <a:lstStyle/>
          <a:p>
            <a:r>
              <a:rPr lang="en-ZA">
                <a:solidFill>
                  <a:srgbClr val="1C1C1C"/>
                </a:solidFill>
              </a:rPr>
              <a:t>Task2</a:t>
            </a:r>
            <a:endParaRPr lang="en-US">
              <a:solidFill>
                <a:srgbClr val="1C1C1C"/>
              </a:solidFill>
            </a:endParaRPr>
          </a:p>
        </p:txBody>
      </p:sp>
      <p:sp>
        <p:nvSpPr>
          <p:cNvPr id="22" name="Rectangle 21"/>
          <p:cNvSpPr/>
          <p:nvPr/>
        </p:nvSpPr>
        <p:spPr bwMode="auto">
          <a:xfrm>
            <a:off x="4937125" y="4310063"/>
            <a:ext cx="3684588" cy="796925"/>
          </a:xfrm>
          <a:prstGeom prst="rect">
            <a:avLst/>
          </a:prstGeom>
          <a:solidFill>
            <a:srgbClr val="D9FFD9"/>
          </a:solidFill>
          <a:ln w="9525" cap="flat" cmpd="sng" algn="ctr">
            <a:solidFill>
              <a:srgbClr val="1C1C1C"/>
            </a:solidFill>
            <a:prstDash val="solid"/>
            <a:round/>
            <a:headEnd type="none" w="med" len="med"/>
            <a:tailEnd type="none" w="med" len="med"/>
          </a:ln>
          <a:effectLst/>
        </p:spPr>
        <p:txBody>
          <a:bodyPr/>
          <a:lstStyle/>
          <a:p>
            <a:pPr>
              <a:defRPr/>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ZA" dirty="0" smtClean="0"/>
              <a:t>Domain decomposition</a:t>
            </a:r>
            <a:endParaRPr lang="en-US" dirty="0"/>
          </a:p>
        </p:txBody>
      </p:sp>
      <p:sp>
        <p:nvSpPr>
          <p:cNvPr id="4" name="Content Placeholder 3"/>
          <p:cNvSpPr>
            <a:spLocks noGrp="1"/>
          </p:cNvSpPr>
          <p:nvPr>
            <p:ph idx="1"/>
          </p:nvPr>
        </p:nvSpPr>
        <p:spPr>
          <a:xfrm>
            <a:off x="838200" y="1709738"/>
            <a:ext cx="8007350" cy="4191000"/>
          </a:xfrm>
        </p:spPr>
        <p:txBody>
          <a:bodyPr>
            <a:normAutofit lnSpcReduction="10000"/>
          </a:bodyPr>
          <a:lstStyle/>
          <a:p>
            <a:pPr>
              <a:defRPr/>
            </a:pPr>
            <a:r>
              <a:rPr lang="en-US" dirty="0" smtClean="0"/>
              <a:t>Good to use for problems where:</a:t>
            </a:r>
          </a:p>
          <a:p>
            <a:pPr lvl="1">
              <a:defRPr/>
            </a:pPr>
            <a:r>
              <a:rPr lang="en-US" dirty="0" smtClean="0"/>
              <a:t>Data is static (e.g., factoring; matrix calculations)</a:t>
            </a:r>
          </a:p>
          <a:p>
            <a:pPr lvl="1">
              <a:defRPr/>
            </a:pPr>
            <a:r>
              <a:rPr lang="en-US" dirty="0" smtClean="0"/>
              <a:t>Dynamic data structures linked to a single entity (where entity can be made into subsets) (e.g., multi-body problems)</a:t>
            </a:r>
          </a:p>
          <a:p>
            <a:pPr lvl="1">
              <a:defRPr/>
            </a:pPr>
            <a:r>
              <a:rPr lang="en-US" dirty="0" smtClean="0"/>
              <a:t>Domain is fixed, but computation within certain regions of the domain is dynamic (e.g., fluid vortices models)</a:t>
            </a:r>
          </a:p>
          <a:p>
            <a:pPr>
              <a:defRPr/>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Domain decomposition</a:t>
            </a:r>
            <a:endParaRPr lang="en-US" dirty="0"/>
          </a:p>
        </p:txBody>
      </p:sp>
      <p:sp>
        <p:nvSpPr>
          <p:cNvPr id="19459" name="TextBox 3"/>
          <p:cNvSpPr txBox="1">
            <a:spLocks noChangeArrowheads="1"/>
          </p:cNvSpPr>
          <p:nvPr/>
        </p:nvSpPr>
        <p:spPr bwMode="auto">
          <a:xfrm>
            <a:off x="679450" y="1671638"/>
            <a:ext cx="7648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dirty="0"/>
              <a:t>Many possible ways to divide things up. If you want to look at it visually…</a:t>
            </a:r>
            <a:endParaRPr lang="en-US" dirty="0"/>
          </a:p>
        </p:txBody>
      </p:sp>
      <p:sp>
        <p:nvSpPr>
          <p:cNvPr id="5" name="Rectangle 4"/>
          <p:cNvSpPr/>
          <p:nvPr/>
        </p:nvSpPr>
        <p:spPr bwMode="auto">
          <a:xfrm>
            <a:off x="744538" y="2298700"/>
            <a:ext cx="1985962" cy="1598613"/>
          </a:xfrm>
          <a:prstGeom prst="rect">
            <a:avLst/>
          </a:prstGeom>
          <a:solidFill>
            <a:schemeClr val="bg1">
              <a:lumMod val="50000"/>
            </a:schemeClr>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6" name="Rectangle 5"/>
          <p:cNvSpPr/>
          <p:nvPr/>
        </p:nvSpPr>
        <p:spPr bwMode="auto">
          <a:xfrm>
            <a:off x="5381625" y="2298700"/>
            <a:ext cx="1214438" cy="977900"/>
          </a:xfrm>
          <a:prstGeom prst="rect">
            <a:avLst/>
          </a:prstGeom>
          <a:solidFill>
            <a:schemeClr val="tx2"/>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7" name="Rectangle 6"/>
          <p:cNvSpPr/>
          <p:nvPr/>
        </p:nvSpPr>
        <p:spPr bwMode="auto">
          <a:xfrm>
            <a:off x="6088063" y="2298700"/>
            <a:ext cx="1214437" cy="977900"/>
          </a:xfrm>
          <a:prstGeom prst="rect">
            <a:avLst/>
          </a:prstGeom>
          <a:solidFill>
            <a:srgbClr val="FFCCCC"/>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8" name="Rectangle 7"/>
          <p:cNvSpPr/>
          <p:nvPr/>
        </p:nvSpPr>
        <p:spPr bwMode="auto">
          <a:xfrm>
            <a:off x="6088063" y="2873375"/>
            <a:ext cx="1214437" cy="979488"/>
          </a:xfrm>
          <a:prstGeom prst="rect">
            <a:avLst/>
          </a:prstGeom>
          <a:solidFill>
            <a:srgbClr val="B7B7FF"/>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9" name="Rectangle 8"/>
          <p:cNvSpPr/>
          <p:nvPr/>
        </p:nvSpPr>
        <p:spPr bwMode="auto">
          <a:xfrm>
            <a:off x="5368925" y="2873375"/>
            <a:ext cx="1214438" cy="979488"/>
          </a:xfrm>
          <a:prstGeom prst="rect">
            <a:avLst/>
          </a:prstGeom>
          <a:solidFill>
            <a:schemeClr val="accent6">
              <a:lumMod val="20000"/>
              <a:lumOff val="80000"/>
            </a:schemeClr>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3030538" y="2298700"/>
            <a:ext cx="989012" cy="796925"/>
          </a:xfrm>
          <a:prstGeom prst="rect">
            <a:avLst/>
          </a:prstGeom>
          <a:solidFill>
            <a:srgbClr val="B7B7FF"/>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11" name="Rectangle 10"/>
          <p:cNvSpPr/>
          <p:nvPr/>
        </p:nvSpPr>
        <p:spPr bwMode="auto">
          <a:xfrm>
            <a:off x="4022725" y="2298700"/>
            <a:ext cx="990600" cy="796925"/>
          </a:xfrm>
          <a:prstGeom prst="rect">
            <a:avLst/>
          </a:prstGeom>
          <a:solidFill>
            <a:srgbClr val="D9FFD9"/>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12" name="Rectangle 11"/>
          <p:cNvSpPr/>
          <p:nvPr/>
        </p:nvSpPr>
        <p:spPr bwMode="auto">
          <a:xfrm>
            <a:off x="3030538" y="3082925"/>
            <a:ext cx="989012" cy="796925"/>
          </a:xfrm>
          <a:prstGeom prst="rect">
            <a:avLst/>
          </a:prstGeom>
          <a:solidFill>
            <a:srgbClr val="FFCCCC"/>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4022725" y="3082925"/>
            <a:ext cx="990600" cy="796925"/>
          </a:xfrm>
          <a:prstGeom prst="rect">
            <a:avLst/>
          </a:prstGeom>
          <a:solidFill>
            <a:schemeClr val="tx2">
              <a:lumMod val="90000"/>
            </a:schemeClr>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14" name="Rectangle 13"/>
          <p:cNvSpPr/>
          <p:nvPr/>
        </p:nvSpPr>
        <p:spPr bwMode="auto">
          <a:xfrm>
            <a:off x="719138" y="4494213"/>
            <a:ext cx="1931987" cy="260350"/>
          </a:xfrm>
          <a:prstGeom prst="rect">
            <a:avLst/>
          </a:prstGeom>
          <a:solidFill>
            <a:srgbClr val="B7B7FF"/>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15" name="Rectangle 14"/>
          <p:cNvSpPr/>
          <p:nvPr/>
        </p:nvSpPr>
        <p:spPr bwMode="auto">
          <a:xfrm>
            <a:off x="719138" y="4754563"/>
            <a:ext cx="1931987" cy="261937"/>
          </a:xfrm>
          <a:prstGeom prst="rect">
            <a:avLst/>
          </a:prstGeom>
          <a:solidFill>
            <a:srgbClr val="FFBA75"/>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719138" y="5003800"/>
            <a:ext cx="1931987" cy="260350"/>
          </a:xfrm>
          <a:prstGeom prst="rect">
            <a:avLst/>
          </a:prstGeom>
          <a:solidFill>
            <a:srgbClr val="D9FFD9"/>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17" name="Rectangle 16"/>
          <p:cNvSpPr/>
          <p:nvPr/>
        </p:nvSpPr>
        <p:spPr bwMode="auto">
          <a:xfrm>
            <a:off x="719138" y="5251450"/>
            <a:ext cx="1931987" cy="260350"/>
          </a:xfrm>
          <a:prstGeom prst="rect">
            <a:avLst/>
          </a:prstGeom>
          <a:solidFill>
            <a:schemeClr val="tx2">
              <a:lumMod val="90000"/>
            </a:schemeClr>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19473" name="Rectangle 17"/>
          <p:cNvSpPr>
            <a:spLocks noChangeArrowheads="1"/>
          </p:cNvSpPr>
          <p:nvPr/>
        </p:nvSpPr>
        <p:spPr bwMode="auto">
          <a:xfrm>
            <a:off x="1019175" y="3910013"/>
            <a:ext cx="1301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continuous</a:t>
            </a:r>
            <a:endParaRPr lang="en-US"/>
          </a:p>
        </p:txBody>
      </p:sp>
      <p:sp>
        <p:nvSpPr>
          <p:cNvPr id="19474" name="Rectangle 18"/>
          <p:cNvSpPr>
            <a:spLocks noChangeArrowheads="1"/>
          </p:cNvSpPr>
          <p:nvPr/>
        </p:nvSpPr>
        <p:spPr bwMode="auto">
          <a:xfrm>
            <a:off x="3043238" y="3910013"/>
            <a:ext cx="1960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a:t>Blocked (same-size partitions)</a:t>
            </a:r>
            <a:endParaRPr lang="en-US"/>
          </a:p>
        </p:txBody>
      </p:sp>
      <p:sp>
        <p:nvSpPr>
          <p:cNvPr id="19475" name="Rectangle 19"/>
          <p:cNvSpPr>
            <a:spLocks noChangeArrowheads="1"/>
          </p:cNvSpPr>
          <p:nvPr/>
        </p:nvSpPr>
        <p:spPr bwMode="auto">
          <a:xfrm>
            <a:off x="5853113" y="3910013"/>
            <a:ext cx="1004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Blocked</a:t>
            </a:r>
            <a:endParaRPr lang="en-US"/>
          </a:p>
        </p:txBody>
      </p:sp>
      <p:sp>
        <p:nvSpPr>
          <p:cNvPr id="19476" name="Rectangle 20"/>
          <p:cNvSpPr>
            <a:spLocks noChangeArrowheads="1"/>
          </p:cNvSpPr>
          <p:nvPr/>
        </p:nvSpPr>
        <p:spPr bwMode="auto">
          <a:xfrm>
            <a:off x="1006475" y="5583238"/>
            <a:ext cx="1198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Interlaced</a:t>
            </a:r>
            <a:endParaRPr lang="en-US"/>
          </a:p>
        </p:txBody>
      </p:sp>
      <p:sp>
        <p:nvSpPr>
          <p:cNvPr id="22" name="Rectangle 21"/>
          <p:cNvSpPr/>
          <p:nvPr/>
        </p:nvSpPr>
        <p:spPr bwMode="auto">
          <a:xfrm>
            <a:off x="3055938" y="4624388"/>
            <a:ext cx="357187" cy="287337"/>
          </a:xfrm>
          <a:prstGeom prst="rect">
            <a:avLst/>
          </a:prstGeom>
          <a:solidFill>
            <a:srgbClr val="B7B7FF"/>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23" name="Rectangle 22"/>
          <p:cNvSpPr/>
          <p:nvPr/>
        </p:nvSpPr>
        <p:spPr bwMode="auto">
          <a:xfrm>
            <a:off x="3409950" y="4624388"/>
            <a:ext cx="355600" cy="287337"/>
          </a:xfrm>
          <a:prstGeom prst="rect">
            <a:avLst/>
          </a:prstGeom>
          <a:solidFill>
            <a:srgbClr val="D9FFD9"/>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24" name="Rectangle 23"/>
          <p:cNvSpPr/>
          <p:nvPr/>
        </p:nvSpPr>
        <p:spPr bwMode="auto">
          <a:xfrm>
            <a:off x="3762375" y="4624388"/>
            <a:ext cx="357188" cy="287337"/>
          </a:xfrm>
          <a:prstGeom prst="rect">
            <a:avLst/>
          </a:prstGeom>
          <a:solidFill>
            <a:schemeClr val="tx2"/>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25" name="Rectangle 24"/>
          <p:cNvSpPr/>
          <p:nvPr/>
        </p:nvSpPr>
        <p:spPr bwMode="auto">
          <a:xfrm>
            <a:off x="4102100" y="4624388"/>
            <a:ext cx="357188" cy="287337"/>
          </a:xfrm>
          <a:prstGeom prst="rect">
            <a:avLst/>
          </a:prstGeom>
          <a:solidFill>
            <a:srgbClr val="B7B7FF"/>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26" name="Rectangle 25"/>
          <p:cNvSpPr/>
          <p:nvPr/>
        </p:nvSpPr>
        <p:spPr bwMode="auto">
          <a:xfrm>
            <a:off x="4454525" y="4624388"/>
            <a:ext cx="357188" cy="287337"/>
          </a:xfrm>
          <a:prstGeom prst="rect">
            <a:avLst/>
          </a:prstGeom>
          <a:solidFill>
            <a:srgbClr val="D9FFD9"/>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19482" name="Rectangle 27"/>
          <p:cNvSpPr>
            <a:spLocks noChangeArrowheads="1"/>
          </p:cNvSpPr>
          <p:nvPr/>
        </p:nvSpPr>
        <p:spPr bwMode="auto">
          <a:xfrm>
            <a:off x="3136900" y="5595938"/>
            <a:ext cx="1593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Interleaved or</a:t>
            </a:r>
          </a:p>
          <a:p>
            <a:r>
              <a:rPr lang="en-ZA"/>
              <a:t>cyclic</a:t>
            </a:r>
            <a:endParaRPr lang="en-US"/>
          </a:p>
        </p:txBody>
      </p:sp>
      <p:sp>
        <p:nvSpPr>
          <p:cNvPr id="29" name="Rectangle 28"/>
          <p:cNvSpPr/>
          <p:nvPr/>
        </p:nvSpPr>
        <p:spPr bwMode="auto">
          <a:xfrm>
            <a:off x="3070225" y="4911725"/>
            <a:ext cx="357188" cy="287338"/>
          </a:xfrm>
          <a:prstGeom prst="rect">
            <a:avLst/>
          </a:prstGeom>
          <a:solidFill>
            <a:schemeClr val="tx2"/>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30" name="Rectangle 29"/>
          <p:cNvSpPr/>
          <p:nvPr/>
        </p:nvSpPr>
        <p:spPr bwMode="auto">
          <a:xfrm>
            <a:off x="3409950" y="4911725"/>
            <a:ext cx="355600" cy="287338"/>
          </a:xfrm>
          <a:prstGeom prst="rect">
            <a:avLst/>
          </a:prstGeom>
          <a:solidFill>
            <a:srgbClr val="B7B7FF"/>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31" name="Rectangle 30"/>
          <p:cNvSpPr/>
          <p:nvPr/>
        </p:nvSpPr>
        <p:spPr bwMode="auto">
          <a:xfrm>
            <a:off x="3762375" y="4911725"/>
            <a:ext cx="357188" cy="287338"/>
          </a:xfrm>
          <a:prstGeom prst="rect">
            <a:avLst/>
          </a:prstGeom>
          <a:solidFill>
            <a:srgbClr val="D9FFD9"/>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32" name="Rectangle 31"/>
          <p:cNvSpPr/>
          <p:nvPr/>
        </p:nvSpPr>
        <p:spPr bwMode="auto">
          <a:xfrm>
            <a:off x="4114800" y="4911725"/>
            <a:ext cx="357188" cy="287338"/>
          </a:xfrm>
          <a:prstGeom prst="rect">
            <a:avLst/>
          </a:prstGeom>
          <a:solidFill>
            <a:schemeClr val="tx2"/>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33" name="Rectangle 32"/>
          <p:cNvSpPr/>
          <p:nvPr/>
        </p:nvSpPr>
        <p:spPr bwMode="auto">
          <a:xfrm>
            <a:off x="4454525" y="4911725"/>
            <a:ext cx="357188" cy="287338"/>
          </a:xfrm>
          <a:prstGeom prst="rect">
            <a:avLst/>
          </a:prstGeom>
          <a:solidFill>
            <a:srgbClr val="B7B7FF"/>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35" name="Rectangle 34"/>
          <p:cNvSpPr/>
          <p:nvPr/>
        </p:nvSpPr>
        <p:spPr bwMode="auto">
          <a:xfrm>
            <a:off x="3070225" y="5199063"/>
            <a:ext cx="357188" cy="287337"/>
          </a:xfrm>
          <a:prstGeom prst="rect">
            <a:avLst/>
          </a:prstGeom>
          <a:solidFill>
            <a:srgbClr val="D9FFD9"/>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36" name="Rectangle 35"/>
          <p:cNvSpPr/>
          <p:nvPr/>
        </p:nvSpPr>
        <p:spPr bwMode="auto">
          <a:xfrm>
            <a:off x="3422650" y="5199063"/>
            <a:ext cx="357188" cy="287337"/>
          </a:xfrm>
          <a:prstGeom prst="rect">
            <a:avLst/>
          </a:prstGeom>
          <a:solidFill>
            <a:schemeClr val="tx2"/>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37" name="Rectangle 36"/>
          <p:cNvSpPr/>
          <p:nvPr/>
        </p:nvSpPr>
        <p:spPr bwMode="auto">
          <a:xfrm>
            <a:off x="3762375" y="5199063"/>
            <a:ext cx="357188" cy="287337"/>
          </a:xfrm>
          <a:prstGeom prst="rect">
            <a:avLst/>
          </a:prstGeom>
          <a:solidFill>
            <a:srgbClr val="B7B7FF"/>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38" name="Rectangle 37"/>
          <p:cNvSpPr/>
          <p:nvPr/>
        </p:nvSpPr>
        <p:spPr bwMode="auto">
          <a:xfrm>
            <a:off x="4102100" y="5199063"/>
            <a:ext cx="357188" cy="287337"/>
          </a:xfrm>
          <a:prstGeom prst="rect">
            <a:avLst/>
          </a:prstGeom>
          <a:solidFill>
            <a:srgbClr val="D9FFD9"/>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39" name="Rectangle 38"/>
          <p:cNvSpPr/>
          <p:nvPr/>
        </p:nvSpPr>
        <p:spPr bwMode="auto">
          <a:xfrm>
            <a:off x="4454525" y="5199063"/>
            <a:ext cx="357188" cy="287337"/>
          </a:xfrm>
          <a:prstGeom prst="rect">
            <a:avLst/>
          </a:prstGeom>
          <a:solidFill>
            <a:schemeClr val="tx2"/>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41" name="Rectangle 40"/>
          <p:cNvSpPr/>
          <p:nvPr/>
        </p:nvSpPr>
        <p:spPr bwMode="auto">
          <a:xfrm>
            <a:off x="5446713" y="4532313"/>
            <a:ext cx="1985962" cy="1600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19494" name="Rectangle 41"/>
          <p:cNvSpPr>
            <a:spLocks noChangeArrowheads="1"/>
          </p:cNvSpPr>
          <p:nvPr/>
        </p:nvSpPr>
        <p:spPr bwMode="auto">
          <a:xfrm>
            <a:off x="5461000" y="6143625"/>
            <a:ext cx="304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Other methods can be done</a:t>
            </a:r>
          </a:p>
        </p:txBody>
      </p:sp>
      <p:sp>
        <p:nvSpPr>
          <p:cNvPr id="19495" name="Oval 42"/>
          <p:cNvSpPr>
            <a:spLocks noChangeArrowheads="1"/>
          </p:cNvSpPr>
          <p:nvPr/>
        </p:nvSpPr>
        <p:spPr bwMode="auto">
          <a:xfrm>
            <a:off x="5656263" y="4702175"/>
            <a:ext cx="639762" cy="522288"/>
          </a:xfrm>
          <a:prstGeom prst="ellipse">
            <a:avLst/>
          </a:prstGeom>
          <a:solidFill>
            <a:schemeClr val="tx2"/>
          </a:solidFill>
          <a:ln w="9525" algn="ctr">
            <a:solidFill>
              <a:srgbClr val="1C1C1C"/>
            </a:solidFill>
            <a:round/>
            <a:headEnd/>
            <a:tailEnd/>
          </a:ln>
        </p:spPr>
        <p:txBody>
          <a:bodyPr/>
          <a:lstStyle/>
          <a:p>
            <a:endParaRPr lang="en-US"/>
          </a:p>
        </p:txBody>
      </p:sp>
      <p:sp>
        <p:nvSpPr>
          <p:cNvPr id="19496" name="Oval 43"/>
          <p:cNvSpPr>
            <a:spLocks noChangeArrowheads="1"/>
          </p:cNvSpPr>
          <p:nvPr/>
        </p:nvSpPr>
        <p:spPr bwMode="auto">
          <a:xfrm>
            <a:off x="6530975" y="5360988"/>
            <a:ext cx="809625" cy="660400"/>
          </a:xfrm>
          <a:prstGeom prst="ellipse">
            <a:avLst/>
          </a:prstGeom>
          <a:solidFill>
            <a:srgbClr val="FFCCCC"/>
          </a:solidFill>
          <a:ln w="9525" algn="ctr">
            <a:solidFill>
              <a:srgbClr val="1C1C1C"/>
            </a:solidFill>
            <a:round/>
            <a:headEnd/>
            <a:tailEnd/>
          </a:ln>
        </p:spPr>
        <p:txBody>
          <a:bodyPr/>
          <a:lstStyle/>
          <a:p>
            <a:endParaRPr lang="en-US"/>
          </a:p>
        </p:txBody>
      </p:sp>
      <p:sp>
        <p:nvSpPr>
          <p:cNvPr id="19497" name="Oval 44"/>
          <p:cNvSpPr>
            <a:spLocks noChangeArrowheads="1"/>
          </p:cNvSpPr>
          <p:nvPr/>
        </p:nvSpPr>
        <p:spPr bwMode="auto">
          <a:xfrm>
            <a:off x="5630863" y="5256213"/>
            <a:ext cx="809625" cy="661987"/>
          </a:xfrm>
          <a:prstGeom prst="ellipse">
            <a:avLst/>
          </a:prstGeom>
          <a:solidFill>
            <a:srgbClr val="8CA1F8"/>
          </a:solidFill>
          <a:ln w="9525" algn="ctr">
            <a:solidFill>
              <a:srgbClr val="1C1C1C"/>
            </a:solidFill>
            <a:round/>
            <a:headEnd/>
            <a:tailEnd/>
          </a:ln>
        </p:spPr>
        <p:txBody>
          <a:bodyPr/>
          <a:lstStyle/>
          <a:p>
            <a:endParaRPr lang="en-US"/>
          </a:p>
        </p:txBody>
      </p:sp>
      <p:sp>
        <p:nvSpPr>
          <p:cNvPr id="19498" name="Oval 45"/>
          <p:cNvSpPr>
            <a:spLocks noChangeArrowheads="1"/>
          </p:cNvSpPr>
          <p:nvPr/>
        </p:nvSpPr>
        <p:spPr bwMode="auto">
          <a:xfrm>
            <a:off x="6165850" y="4706938"/>
            <a:ext cx="1004888" cy="822325"/>
          </a:xfrm>
          <a:prstGeom prst="ellipse">
            <a:avLst/>
          </a:prstGeom>
          <a:solidFill>
            <a:srgbClr val="D9FFD9"/>
          </a:solidFill>
          <a:ln w="9525" algn="ctr">
            <a:solidFill>
              <a:srgbClr val="1C1C1C"/>
            </a:solidFill>
            <a:round/>
            <a:headEnd/>
            <a:tailEnd/>
          </a:ln>
        </p:spPr>
        <p:txBody>
          <a:bodyPr/>
          <a:lstStyle/>
          <a:p>
            <a:endParaRPr lang="en-US"/>
          </a:p>
        </p:txBody>
      </p:sp>
      <p:sp>
        <p:nvSpPr>
          <p:cNvPr id="43" name="TextBox 3"/>
          <p:cNvSpPr txBox="1">
            <a:spLocks noChangeArrowheads="1"/>
          </p:cNvSpPr>
          <p:nvPr/>
        </p:nvSpPr>
        <p:spPr bwMode="auto">
          <a:xfrm>
            <a:off x="679450" y="1208694"/>
            <a:ext cx="33265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dirty="0" smtClean="0"/>
              <a:t>(terms introduced in Lecture 3)</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ZA" dirty="0" smtClean="0"/>
              <a:t>Step 3: Decomposition and Granularity</a:t>
            </a:r>
            <a:endParaRPr lang="en-US" dirty="0"/>
          </a:p>
        </p:txBody>
      </p:sp>
      <p:sp>
        <p:nvSpPr>
          <p:cNvPr id="5" name="Text Placeholder 4"/>
          <p:cNvSpPr>
            <a:spLocks noGrp="1"/>
          </p:cNvSpPr>
          <p:nvPr>
            <p:ph type="body" idx="1"/>
          </p:nvPr>
        </p:nvSpPr>
        <p:spPr/>
        <p:txBody>
          <a:bodyPr/>
          <a:lstStyle/>
          <a:p>
            <a:pPr>
              <a:defRPr/>
            </a:pPr>
            <a:r>
              <a:rPr lang="en-ZA" dirty="0" smtClean="0"/>
              <a:t>EEE4084F</a:t>
            </a:r>
            <a:endParaRPr lang="en-US" dirty="0"/>
          </a:p>
        </p:txBody>
      </p:sp>
    </p:spTree>
    <p:extLst>
      <p:ext uri="{BB962C8B-B14F-4D97-AF65-F5344CB8AC3E}">
        <p14:creationId xmlns:p14="http://schemas.microsoft.com/office/powerpoint/2010/main" val="4181822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6227" y="165095"/>
            <a:ext cx="8585200" cy="1431925"/>
          </a:xfrm>
        </p:spPr>
        <p:txBody>
          <a:bodyPr/>
          <a:lstStyle/>
          <a:p>
            <a:pPr>
              <a:defRPr/>
            </a:pPr>
            <a:r>
              <a:rPr lang="en-ZA" dirty="0" smtClean="0"/>
              <a:t>Step 3: Decomposition and Granularity</a:t>
            </a:r>
            <a:endParaRPr lang="en-US" dirty="0"/>
          </a:p>
        </p:txBody>
      </p:sp>
      <p:sp>
        <p:nvSpPr>
          <p:cNvPr id="4" name="Content Placeholder 3"/>
          <p:cNvSpPr>
            <a:spLocks noGrp="1"/>
          </p:cNvSpPr>
          <p:nvPr>
            <p:ph idx="1"/>
          </p:nvPr>
        </p:nvSpPr>
        <p:spPr/>
        <p:txBody>
          <a:bodyPr/>
          <a:lstStyle/>
          <a:p>
            <a:pPr>
              <a:defRPr/>
            </a:pPr>
            <a:r>
              <a:rPr lang="en-ZA" dirty="0" smtClean="0"/>
              <a:t>Decomposition – how the problem can be divided up; looked at earlier:</a:t>
            </a:r>
          </a:p>
          <a:p>
            <a:pPr lvl="1">
              <a:defRPr/>
            </a:pPr>
            <a:r>
              <a:rPr lang="en-ZA" dirty="0" smtClean="0"/>
              <a:t>Functional decomposition</a:t>
            </a:r>
          </a:p>
          <a:p>
            <a:pPr lvl="1">
              <a:defRPr/>
            </a:pPr>
            <a:r>
              <a:rPr lang="en-ZA" dirty="0" smtClean="0"/>
              <a:t>Domain (or data) decomposition</a:t>
            </a:r>
          </a:p>
          <a:p>
            <a:pPr>
              <a:defRPr/>
            </a:pPr>
            <a:r>
              <a:rPr lang="en-ZA" dirty="0" smtClean="0"/>
              <a:t>Granularity</a:t>
            </a:r>
          </a:p>
          <a:p>
            <a:pPr lvl="1">
              <a:defRPr/>
            </a:pPr>
            <a:r>
              <a:rPr lang="en-ZA" dirty="0" smtClean="0"/>
              <a:t>How big or small are the parts that the problem has been decomposed into?</a:t>
            </a:r>
          </a:p>
          <a:p>
            <a:pPr lvl="1">
              <a:defRPr/>
            </a:pPr>
            <a:r>
              <a:rPr lang="en-ZA" dirty="0" smtClean="0"/>
              <a:t>How interrelated are the sub-tasks</a:t>
            </a:r>
          </a:p>
          <a:p>
            <a:pPr lvl="1">
              <a:defRPr/>
            </a:pPr>
            <a:endParaRPr lang="en-ZA" dirty="0" smtClean="0"/>
          </a:p>
        </p:txBody>
      </p:sp>
      <p:sp>
        <p:nvSpPr>
          <p:cNvPr id="2" name="TextBox 1"/>
          <p:cNvSpPr txBox="1"/>
          <p:nvPr/>
        </p:nvSpPr>
        <p:spPr>
          <a:xfrm>
            <a:off x="729785" y="6115597"/>
            <a:ext cx="3929281" cy="369332"/>
          </a:xfrm>
          <a:prstGeom prst="rect">
            <a:avLst/>
          </a:prstGeom>
          <a:noFill/>
        </p:spPr>
        <p:txBody>
          <a:bodyPr wrap="none" rtlCol="0">
            <a:spAutoFit/>
          </a:bodyPr>
          <a:lstStyle/>
          <a:p>
            <a:r>
              <a:rPr lang="en-ZA" dirty="0" smtClean="0"/>
              <a:t>This was introduced this in Lecture 5</a:t>
            </a:r>
            <a:endParaRPr lang="en-ZA" dirty="0"/>
          </a:p>
        </p:txBody>
      </p:sp>
    </p:spTree>
    <p:extLst>
      <p:ext uri="{BB962C8B-B14F-4D97-AF65-F5344CB8AC3E}">
        <p14:creationId xmlns:p14="http://schemas.microsoft.com/office/powerpoint/2010/main" val="16198033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595"/>
            <a:ext cx="8385175" cy="1100846"/>
          </a:xfrm>
        </p:spPr>
        <p:txBody>
          <a:bodyPr>
            <a:normAutofit fontScale="90000"/>
          </a:bodyPr>
          <a:lstStyle/>
          <a:p>
            <a:r>
              <a:rPr lang="en-ZA" dirty="0" smtClean="0"/>
              <a:t>The Ratio of</a:t>
            </a:r>
            <a:br>
              <a:rPr lang="en-ZA" dirty="0" smtClean="0"/>
            </a:br>
            <a:r>
              <a:rPr lang="en-ZA" sz="3200" dirty="0" smtClean="0"/>
              <a:t>Computation : Communication</a:t>
            </a:r>
            <a:endParaRPr lang="en-GB" dirty="0"/>
          </a:p>
        </p:txBody>
      </p:sp>
      <p:sp>
        <p:nvSpPr>
          <p:cNvPr id="3" name="Content Placeholder 2"/>
          <p:cNvSpPr>
            <a:spLocks noGrp="1"/>
          </p:cNvSpPr>
          <p:nvPr>
            <p:ph idx="1"/>
          </p:nvPr>
        </p:nvSpPr>
        <p:spPr>
          <a:xfrm>
            <a:off x="381000" y="1304108"/>
            <a:ext cx="8007350" cy="5292635"/>
          </a:xfrm>
        </p:spPr>
        <p:txBody>
          <a:bodyPr/>
          <a:lstStyle/>
          <a:p>
            <a:r>
              <a:rPr lang="en-ZA" dirty="0" smtClean="0"/>
              <a:t>This ratio can help to decide is a problem is fine or course grained.</a:t>
            </a:r>
          </a:p>
          <a:p>
            <a:pPr lvl="1"/>
            <a:r>
              <a:rPr lang="en-ZA" dirty="0" smtClean="0">
                <a:solidFill>
                  <a:schemeClr val="accent6">
                    <a:lumMod val="75000"/>
                  </a:schemeClr>
                </a:solidFill>
              </a:rPr>
              <a:t>1 : 1 =</a:t>
            </a:r>
            <a:r>
              <a:rPr lang="en-ZA" dirty="0" smtClean="0"/>
              <a:t> Each intermediate result needs a communication operation</a:t>
            </a:r>
          </a:p>
          <a:p>
            <a:pPr lvl="1"/>
            <a:r>
              <a:rPr lang="en-ZA" dirty="0" smtClean="0">
                <a:solidFill>
                  <a:schemeClr val="accent6">
                    <a:lumMod val="75000"/>
                  </a:schemeClr>
                </a:solidFill>
              </a:rPr>
              <a:t>100 : 1 =</a:t>
            </a:r>
            <a:r>
              <a:rPr lang="en-ZA" dirty="0" smtClean="0"/>
              <a:t> 100 computations (or intermediate results) require only one communication operation</a:t>
            </a:r>
          </a:p>
          <a:p>
            <a:pPr lvl="1"/>
            <a:r>
              <a:rPr lang="en-ZA" dirty="0" smtClean="0">
                <a:solidFill>
                  <a:schemeClr val="accent6">
                    <a:lumMod val="75000"/>
                  </a:schemeClr>
                </a:solidFill>
              </a:rPr>
              <a:t>1 : 100 =</a:t>
            </a:r>
            <a:r>
              <a:rPr lang="en-ZA" dirty="0" smtClean="0"/>
              <a:t> Each computation</a:t>
            </a:r>
            <a:br>
              <a:rPr lang="en-ZA" dirty="0" smtClean="0"/>
            </a:br>
            <a:r>
              <a:rPr lang="en-ZA" dirty="0" smtClean="0"/>
              <a:t> needs 100 communication</a:t>
            </a:r>
            <a:br>
              <a:rPr lang="en-ZA" dirty="0" smtClean="0"/>
            </a:br>
            <a:r>
              <a:rPr lang="en-ZA" dirty="0" smtClean="0"/>
              <a:t>operations</a:t>
            </a:r>
            <a:endParaRPr lang="en-GB" dirty="0"/>
          </a:p>
        </p:txBody>
      </p:sp>
      <p:pic>
        <p:nvPicPr>
          <p:cNvPr id="2050" name="Picture 2" descr="C:\Users\swinberg\Documents\ACTIVE\EEE4084F\2012\LECTURES\EEE4084F-Lecture07\Images\communicate.png"/>
          <p:cNvPicPr>
            <a:picLocks noChangeAspect="1" noChangeArrowheads="1"/>
          </p:cNvPicPr>
          <p:nvPr/>
        </p:nvPicPr>
        <p:blipFill>
          <a:blip r:embed="rId3" cstate="print"/>
          <a:srcRect/>
          <a:stretch>
            <a:fillRect/>
          </a:stretch>
        </p:blipFill>
        <p:spPr bwMode="auto">
          <a:xfrm>
            <a:off x="5668963" y="4845912"/>
            <a:ext cx="3213100" cy="1804987"/>
          </a:xfrm>
          <a:prstGeom prst="rect">
            <a:avLst/>
          </a:prstGeom>
          <a:noFill/>
        </p:spPr>
      </p:pic>
      <p:pic>
        <p:nvPicPr>
          <p:cNvPr id="2052" name="Picture 4" descr="C:\Users\swinberg\Documents\ACTIVE\EEE4084F\2012\LECTURES\EEE4084F-Lecture07\Images\calculator.gif"/>
          <p:cNvPicPr>
            <a:picLocks noChangeAspect="1" noChangeArrowheads="1"/>
          </p:cNvPicPr>
          <p:nvPr/>
        </p:nvPicPr>
        <p:blipFill>
          <a:blip r:embed="rId4" cstate="print"/>
          <a:srcRect/>
          <a:stretch>
            <a:fillRect/>
          </a:stretch>
        </p:blipFill>
        <p:spPr bwMode="auto">
          <a:xfrm flipH="1">
            <a:off x="7707084" y="5348106"/>
            <a:ext cx="744583" cy="634682"/>
          </a:xfrm>
          <a:prstGeom prst="rect">
            <a:avLst/>
          </a:prstGeom>
          <a:noFill/>
        </p:spPr>
      </p:pic>
    </p:spTree>
    <p:extLst>
      <p:ext uri="{BB962C8B-B14F-4D97-AF65-F5344CB8AC3E}">
        <p14:creationId xmlns:p14="http://schemas.microsoft.com/office/powerpoint/2010/main" val="1885700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3030" y="4686300"/>
            <a:ext cx="1851660" cy="1851660"/>
          </a:xfrm>
          <a:prstGeom prst="rect">
            <a:avLst/>
          </a:prstGeom>
        </p:spPr>
      </p:pic>
      <p:sp>
        <p:nvSpPr>
          <p:cNvPr id="2" name="Title 1"/>
          <p:cNvSpPr>
            <a:spLocks noGrp="1"/>
          </p:cNvSpPr>
          <p:nvPr>
            <p:ph type="title"/>
          </p:nvPr>
        </p:nvSpPr>
        <p:spPr/>
        <p:txBody>
          <a:bodyPr>
            <a:normAutofit fontScale="90000"/>
          </a:bodyPr>
          <a:lstStyle/>
          <a:p>
            <a:r>
              <a:rPr lang="en-ZA" dirty="0" smtClean="0"/>
              <a:t>Introduction</a:t>
            </a:r>
            <a:endParaRPr lang="en-ZA" dirty="0"/>
          </a:p>
        </p:txBody>
      </p:sp>
      <p:sp>
        <p:nvSpPr>
          <p:cNvPr id="3" name="Content Placeholder 2"/>
          <p:cNvSpPr>
            <a:spLocks noGrp="1"/>
          </p:cNvSpPr>
          <p:nvPr>
            <p:ph idx="1"/>
          </p:nvPr>
        </p:nvSpPr>
        <p:spPr>
          <a:xfrm>
            <a:off x="729785" y="1252720"/>
            <a:ext cx="7697635" cy="4519977"/>
          </a:xfrm>
        </p:spPr>
        <p:txBody>
          <a:bodyPr/>
          <a:lstStyle/>
          <a:p>
            <a:r>
              <a:rPr lang="en-ZA" dirty="0" smtClean="0"/>
              <a:t>These steps to designing parallel computers are pertinent to large and small scale projects.</a:t>
            </a:r>
          </a:p>
          <a:p>
            <a:r>
              <a:rPr lang="en-ZA" dirty="0" smtClean="0"/>
              <a:t>While watching these slides you can keep in mind how the topics covered could relate to your future YODA (Your Own Digital Accelerator) team project.</a:t>
            </a:r>
            <a:endParaRPr lang="en-ZA" dirty="0"/>
          </a:p>
        </p:txBody>
      </p:sp>
      <p:sp>
        <p:nvSpPr>
          <p:cNvPr id="5" name="Rectangle 4"/>
          <p:cNvSpPr/>
          <p:nvPr/>
        </p:nvSpPr>
        <p:spPr>
          <a:xfrm>
            <a:off x="3040318" y="5038844"/>
            <a:ext cx="4297741" cy="923330"/>
          </a:xfrm>
          <a:prstGeom prst="rect">
            <a:avLst/>
          </a:prstGeom>
        </p:spPr>
        <p:txBody>
          <a:bodyPr wrap="square">
            <a:spAutoFit/>
          </a:bodyPr>
          <a:lstStyle/>
          <a:p>
            <a:r>
              <a:rPr lang="en-ZA" dirty="0" smtClean="0"/>
              <a:t>Essentially the plan with these lectures are integrating all the pieces together into a functional HPEC system.</a:t>
            </a:r>
            <a:endParaRPr lang="en-ZA" dirty="0"/>
          </a:p>
        </p:txBody>
      </p:sp>
    </p:spTree>
    <p:extLst>
      <p:ext uri="{BB962C8B-B14F-4D97-AF65-F5344CB8AC3E}">
        <p14:creationId xmlns:p14="http://schemas.microsoft.com/office/powerpoint/2010/main" val="593260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5175" cy="1175657"/>
          </a:xfrm>
        </p:spPr>
        <p:txBody>
          <a:bodyPr/>
          <a:lstStyle/>
          <a:p>
            <a:r>
              <a:rPr lang="en-ZA" dirty="0" smtClean="0"/>
              <a:t>Granularity</a:t>
            </a:r>
            <a:endParaRPr lang="en-GB" dirty="0"/>
          </a:p>
        </p:txBody>
      </p:sp>
      <p:sp>
        <p:nvSpPr>
          <p:cNvPr id="3" name="Content Placeholder 2"/>
          <p:cNvSpPr>
            <a:spLocks noGrp="1"/>
          </p:cNvSpPr>
          <p:nvPr>
            <p:ph idx="1"/>
          </p:nvPr>
        </p:nvSpPr>
        <p:spPr>
          <a:xfrm>
            <a:off x="261257" y="1552303"/>
            <a:ext cx="8516983" cy="4191000"/>
          </a:xfrm>
        </p:spPr>
        <p:txBody>
          <a:bodyPr/>
          <a:lstStyle/>
          <a:p>
            <a:r>
              <a:rPr lang="en-ZA" dirty="0" smtClean="0"/>
              <a:t>Fine Grained:</a:t>
            </a:r>
          </a:p>
          <a:p>
            <a:pPr lvl="1"/>
            <a:r>
              <a:rPr lang="en-US" dirty="0" smtClean="0"/>
              <a:t>One part / sub-process requires </a:t>
            </a:r>
            <a:r>
              <a:rPr lang="en-US" dirty="0" smtClean="0">
                <a:solidFill>
                  <a:srgbClr val="FF6600"/>
                </a:solidFill>
              </a:rPr>
              <a:t>a great deal of communication</a:t>
            </a:r>
            <a:r>
              <a:rPr lang="en-US" dirty="0" smtClean="0"/>
              <a:t> with other parts to complete its work relative to the amount of computing it does (the ratio </a:t>
            </a:r>
            <a:r>
              <a:rPr lang="en-US" i="1" dirty="0" smtClean="0"/>
              <a:t>computation</a:t>
            </a:r>
            <a:r>
              <a:rPr lang="en-US" dirty="0" smtClean="0"/>
              <a:t> : </a:t>
            </a:r>
            <a:r>
              <a:rPr lang="en-US" i="1" dirty="0" smtClean="0"/>
              <a:t>communication</a:t>
            </a:r>
            <a:r>
              <a:rPr lang="en-US" dirty="0" smtClean="0"/>
              <a:t> is low, approaching 1:1)</a:t>
            </a:r>
            <a:endParaRPr lang="en-ZA" dirty="0" smtClean="0"/>
          </a:p>
        </p:txBody>
      </p:sp>
      <p:pic>
        <p:nvPicPr>
          <p:cNvPr id="1026" name="Picture 2" descr="C:\Users\swinberg\Documents\ACTIVE\EEE4084F\2012\LECTURES\EEE4084F-Lecture07\Images\grains.jpg"/>
          <p:cNvPicPr>
            <a:picLocks noChangeAspect="1" noChangeArrowheads="1"/>
          </p:cNvPicPr>
          <p:nvPr/>
        </p:nvPicPr>
        <p:blipFill>
          <a:blip r:embed="rId3" cstate="print"/>
          <a:srcRect/>
          <a:stretch>
            <a:fillRect/>
          </a:stretch>
        </p:blipFill>
        <p:spPr bwMode="auto">
          <a:xfrm>
            <a:off x="7080069" y="256721"/>
            <a:ext cx="1501639" cy="1266600"/>
          </a:xfrm>
          <a:prstGeom prst="rect">
            <a:avLst/>
          </a:prstGeom>
          <a:noFill/>
        </p:spPr>
      </p:pic>
      <p:sp>
        <p:nvSpPr>
          <p:cNvPr id="5" name="TextBox 4"/>
          <p:cNvSpPr txBox="1"/>
          <p:nvPr/>
        </p:nvSpPr>
        <p:spPr>
          <a:xfrm>
            <a:off x="2978331" y="4859383"/>
            <a:ext cx="2005677" cy="369332"/>
          </a:xfrm>
          <a:prstGeom prst="rect">
            <a:avLst/>
          </a:prstGeom>
          <a:noFill/>
        </p:spPr>
        <p:txBody>
          <a:bodyPr wrap="none" rtlCol="0">
            <a:spAutoFit/>
          </a:bodyPr>
          <a:lstStyle/>
          <a:p>
            <a:r>
              <a:rPr lang="en-ZA" dirty="0" smtClean="0"/>
              <a:t>course grained …</a:t>
            </a:r>
            <a:endParaRPr lang="en-GB" dirty="0"/>
          </a:p>
        </p:txBody>
      </p:sp>
    </p:spTree>
    <p:extLst>
      <p:ext uri="{BB962C8B-B14F-4D97-AF65-F5344CB8AC3E}">
        <p14:creationId xmlns:p14="http://schemas.microsoft.com/office/powerpoint/2010/main" val="817314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5175" cy="1175657"/>
          </a:xfrm>
        </p:spPr>
        <p:txBody>
          <a:bodyPr/>
          <a:lstStyle/>
          <a:p>
            <a:r>
              <a:rPr lang="en-ZA" dirty="0" smtClean="0"/>
              <a:t>Granularity</a:t>
            </a:r>
            <a:endParaRPr lang="en-GB" dirty="0"/>
          </a:p>
        </p:txBody>
      </p:sp>
      <p:sp>
        <p:nvSpPr>
          <p:cNvPr id="3" name="Content Placeholder 2"/>
          <p:cNvSpPr>
            <a:spLocks noGrp="1"/>
          </p:cNvSpPr>
          <p:nvPr>
            <p:ph idx="1"/>
          </p:nvPr>
        </p:nvSpPr>
        <p:spPr>
          <a:xfrm>
            <a:off x="261257" y="1539240"/>
            <a:ext cx="8516983" cy="4191000"/>
          </a:xfrm>
        </p:spPr>
        <p:txBody>
          <a:bodyPr/>
          <a:lstStyle/>
          <a:p>
            <a:r>
              <a:rPr lang="en-ZA" sz="2000" dirty="0" smtClean="0">
                <a:solidFill>
                  <a:schemeClr val="tx1">
                    <a:lumMod val="50000"/>
                    <a:lumOff val="50000"/>
                  </a:schemeClr>
                </a:solidFill>
              </a:rPr>
              <a:t>Fine Grained:</a:t>
            </a:r>
          </a:p>
          <a:p>
            <a:pPr lvl="1"/>
            <a:r>
              <a:rPr lang="en-US" sz="1800" dirty="0" smtClean="0">
                <a:solidFill>
                  <a:schemeClr val="tx1">
                    <a:lumMod val="50000"/>
                    <a:lumOff val="50000"/>
                  </a:schemeClr>
                </a:solidFill>
              </a:rPr>
              <a:t>One part / sub-process requires a great deal of communication with other parts to complete its work relative to the amount of computing it does (the ratio </a:t>
            </a:r>
            <a:r>
              <a:rPr lang="en-US" sz="1800" i="1" dirty="0" smtClean="0">
                <a:solidFill>
                  <a:schemeClr val="tx1">
                    <a:lumMod val="50000"/>
                    <a:lumOff val="50000"/>
                  </a:schemeClr>
                </a:solidFill>
              </a:rPr>
              <a:t>computation</a:t>
            </a:r>
            <a:r>
              <a:rPr lang="en-US" sz="1800" dirty="0" smtClean="0">
                <a:solidFill>
                  <a:schemeClr val="tx1">
                    <a:lumMod val="50000"/>
                    <a:lumOff val="50000"/>
                  </a:schemeClr>
                </a:solidFill>
              </a:rPr>
              <a:t> : </a:t>
            </a:r>
            <a:r>
              <a:rPr lang="en-US" sz="1800" i="1" dirty="0" smtClean="0">
                <a:solidFill>
                  <a:schemeClr val="tx1">
                    <a:lumMod val="50000"/>
                    <a:lumOff val="50000"/>
                  </a:schemeClr>
                </a:solidFill>
              </a:rPr>
              <a:t>communication</a:t>
            </a:r>
            <a:r>
              <a:rPr lang="en-US" sz="1800" dirty="0" smtClean="0">
                <a:solidFill>
                  <a:schemeClr val="tx1">
                    <a:lumMod val="50000"/>
                    <a:lumOff val="50000"/>
                  </a:schemeClr>
                </a:solidFill>
              </a:rPr>
              <a:t> is low, approaching 1:1)</a:t>
            </a:r>
            <a:endParaRPr lang="en-ZA" sz="1800" dirty="0" smtClean="0">
              <a:solidFill>
                <a:schemeClr val="tx1">
                  <a:lumMod val="50000"/>
                  <a:lumOff val="50000"/>
                </a:schemeClr>
              </a:solidFill>
            </a:endParaRPr>
          </a:p>
          <a:p>
            <a:r>
              <a:rPr lang="en-ZA" dirty="0" smtClean="0"/>
              <a:t>Course Grained:</a:t>
            </a:r>
          </a:p>
          <a:p>
            <a:pPr lvl="1"/>
            <a:r>
              <a:rPr lang="en-US" dirty="0" smtClean="0"/>
              <a:t>A coarse-grained parallel task is largely independent of other tasks. But still requires some communication to complete its part. The computation : communication ratio is high (say around 100:1).</a:t>
            </a:r>
            <a:endParaRPr lang="en-ZA" dirty="0" smtClean="0"/>
          </a:p>
        </p:txBody>
      </p:sp>
      <p:pic>
        <p:nvPicPr>
          <p:cNvPr id="1026" name="Picture 2" descr="C:\Users\swinberg\Documents\ACTIVE\EEE4084F\2012\LECTURES\EEE4084F-Lecture07\Images\grains.jpg"/>
          <p:cNvPicPr>
            <a:picLocks noChangeAspect="1" noChangeArrowheads="1"/>
          </p:cNvPicPr>
          <p:nvPr/>
        </p:nvPicPr>
        <p:blipFill>
          <a:blip r:embed="rId3" cstate="print"/>
          <a:srcRect/>
          <a:stretch>
            <a:fillRect/>
          </a:stretch>
        </p:blipFill>
        <p:spPr bwMode="auto">
          <a:xfrm>
            <a:off x="7080069" y="256721"/>
            <a:ext cx="1501639" cy="1266600"/>
          </a:xfrm>
          <a:prstGeom prst="rect">
            <a:avLst/>
          </a:prstGeom>
          <a:noFill/>
        </p:spPr>
      </p:pic>
    </p:spTree>
    <p:extLst>
      <p:ext uri="{BB962C8B-B14F-4D97-AF65-F5344CB8AC3E}">
        <p14:creationId xmlns:p14="http://schemas.microsoft.com/office/powerpoint/2010/main" val="2878755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5175" cy="1175657"/>
          </a:xfrm>
        </p:spPr>
        <p:txBody>
          <a:bodyPr/>
          <a:lstStyle/>
          <a:p>
            <a:r>
              <a:rPr lang="en-ZA" dirty="0" smtClean="0"/>
              <a:t>Granularity</a:t>
            </a:r>
            <a:endParaRPr lang="en-GB" dirty="0"/>
          </a:p>
        </p:txBody>
      </p:sp>
      <p:sp>
        <p:nvSpPr>
          <p:cNvPr id="3" name="Content Placeholder 2"/>
          <p:cNvSpPr>
            <a:spLocks noGrp="1"/>
          </p:cNvSpPr>
          <p:nvPr>
            <p:ph idx="1"/>
          </p:nvPr>
        </p:nvSpPr>
        <p:spPr>
          <a:xfrm>
            <a:off x="261257" y="1147354"/>
            <a:ext cx="8516983" cy="4191000"/>
          </a:xfrm>
        </p:spPr>
        <p:txBody>
          <a:bodyPr/>
          <a:lstStyle/>
          <a:p>
            <a:r>
              <a:rPr lang="en-ZA" sz="2000" dirty="0" smtClean="0">
                <a:solidFill>
                  <a:schemeClr val="tx1">
                    <a:lumMod val="50000"/>
                    <a:lumOff val="50000"/>
                  </a:schemeClr>
                </a:solidFill>
              </a:rPr>
              <a:t>Fine Grained:</a:t>
            </a:r>
          </a:p>
          <a:p>
            <a:pPr lvl="1"/>
            <a:r>
              <a:rPr lang="en-US" sz="1800" dirty="0" smtClean="0">
                <a:solidFill>
                  <a:schemeClr val="tx1">
                    <a:lumMod val="50000"/>
                    <a:lumOff val="50000"/>
                  </a:schemeClr>
                </a:solidFill>
              </a:rPr>
              <a:t>One part / sub-process requires a great deal of communication with other parts to complete its work relative to the amount of computing it does (the ratio </a:t>
            </a:r>
            <a:r>
              <a:rPr lang="en-US" sz="1800" i="1" dirty="0" smtClean="0">
                <a:solidFill>
                  <a:schemeClr val="tx1">
                    <a:lumMod val="50000"/>
                    <a:lumOff val="50000"/>
                  </a:schemeClr>
                </a:solidFill>
              </a:rPr>
              <a:t>computation</a:t>
            </a:r>
            <a:r>
              <a:rPr lang="en-US" sz="1800" dirty="0" smtClean="0">
                <a:solidFill>
                  <a:schemeClr val="tx1">
                    <a:lumMod val="50000"/>
                    <a:lumOff val="50000"/>
                  </a:schemeClr>
                </a:solidFill>
              </a:rPr>
              <a:t> : </a:t>
            </a:r>
            <a:r>
              <a:rPr lang="en-US" sz="1800" i="1" dirty="0" smtClean="0">
                <a:solidFill>
                  <a:schemeClr val="tx1">
                    <a:lumMod val="50000"/>
                    <a:lumOff val="50000"/>
                  </a:schemeClr>
                </a:solidFill>
              </a:rPr>
              <a:t>communication</a:t>
            </a:r>
            <a:r>
              <a:rPr lang="en-US" sz="1800" dirty="0" smtClean="0">
                <a:solidFill>
                  <a:schemeClr val="tx1">
                    <a:lumMod val="50000"/>
                    <a:lumOff val="50000"/>
                  </a:schemeClr>
                </a:solidFill>
              </a:rPr>
              <a:t> is low, approaching 1:1)</a:t>
            </a:r>
            <a:endParaRPr lang="en-ZA" sz="1800" dirty="0" smtClean="0">
              <a:solidFill>
                <a:schemeClr val="tx1">
                  <a:lumMod val="50000"/>
                  <a:lumOff val="50000"/>
                </a:schemeClr>
              </a:solidFill>
            </a:endParaRPr>
          </a:p>
          <a:p>
            <a:r>
              <a:rPr lang="en-ZA" sz="2000" dirty="0" smtClean="0">
                <a:solidFill>
                  <a:schemeClr val="tx1">
                    <a:lumMod val="50000"/>
                    <a:lumOff val="50000"/>
                  </a:schemeClr>
                </a:solidFill>
              </a:rPr>
              <a:t>Course Grained:</a:t>
            </a:r>
          </a:p>
          <a:p>
            <a:pPr lvl="1"/>
            <a:r>
              <a:rPr lang="en-US" sz="1800" dirty="0" smtClean="0">
                <a:solidFill>
                  <a:schemeClr val="tx1">
                    <a:lumMod val="50000"/>
                    <a:lumOff val="50000"/>
                  </a:schemeClr>
                </a:solidFill>
              </a:rPr>
              <a:t>A coarse-grained parallel task is largely independent of other tasks. But still requires some communication to complete its part. The computation : communication ratio is high (say around 100:1).</a:t>
            </a:r>
            <a:endParaRPr lang="en-ZA" dirty="0" smtClean="0">
              <a:solidFill>
                <a:schemeClr val="tx1">
                  <a:lumMod val="50000"/>
                  <a:lumOff val="50000"/>
                </a:schemeClr>
              </a:solidFill>
            </a:endParaRPr>
          </a:p>
          <a:p>
            <a:r>
              <a:rPr lang="en-ZA" dirty="0" smtClean="0"/>
              <a:t>Embarrassingly Parallel:</a:t>
            </a:r>
          </a:p>
          <a:p>
            <a:pPr lvl="1"/>
            <a:r>
              <a:rPr lang="en-ZA" dirty="0" smtClean="0"/>
              <a:t>So course that there’s no or very little interrelation between parts/sub-processes</a:t>
            </a:r>
            <a:endParaRPr lang="en-GB" dirty="0"/>
          </a:p>
        </p:txBody>
      </p:sp>
      <p:pic>
        <p:nvPicPr>
          <p:cNvPr id="1026" name="Picture 2" descr="C:\Users\swinberg\Documents\ACTIVE\EEE4084F\2012\LECTURES\EEE4084F-Lecture07\Images\grains.jpg"/>
          <p:cNvPicPr>
            <a:picLocks noChangeAspect="1" noChangeArrowheads="1"/>
          </p:cNvPicPr>
          <p:nvPr/>
        </p:nvPicPr>
        <p:blipFill>
          <a:blip r:embed="rId3" cstate="print"/>
          <a:srcRect/>
          <a:stretch>
            <a:fillRect/>
          </a:stretch>
        </p:blipFill>
        <p:spPr bwMode="auto">
          <a:xfrm>
            <a:off x="7080069" y="256721"/>
            <a:ext cx="1501639" cy="1266600"/>
          </a:xfrm>
          <a:prstGeom prst="rect">
            <a:avLst/>
          </a:prstGeom>
          <a:noFill/>
        </p:spPr>
      </p:pic>
    </p:spTree>
    <p:extLst>
      <p:ext uri="{BB962C8B-B14F-4D97-AF65-F5344CB8AC3E}">
        <p14:creationId xmlns:p14="http://schemas.microsoft.com/office/powerpoint/2010/main" val="1649585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Decomposition and Granularity</a:t>
            </a:r>
            <a:endParaRPr lang="en-US" dirty="0"/>
          </a:p>
        </p:txBody>
      </p:sp>
      <p:sp>
        <p:nvSpPr>
          <p:cNvPr id="3" name="Content Placeholder 2"/>
          <p:cNvSpPr>
            <a:spLocks noGrp="1"/>
          </p:cNvSpPr>
          <p:nvPr>
            <p:ph idx="1"/>
          </p:nvPr>
        </p:nvSpPr>
        <p:spPr>
          <a:xfrm>
            <a:off x="309563" y="1582738"/>
            <a:ext cx="8485187" cy="4191000"/>
          </a:xfrm>
        </p:spPr>
        <p:txBody>
          <a:bodyPr>
            <a:normAutofit fontScale="92500" lnSpcReduction="20000"/>
          </a:bodyPr>
          <a:lstStyle/>
          <a:p>
            <a:pPr>
              <a:defRPr/>
            </a:pPr>
            <a:r>
              <a:rPr lang="en-ZA" dirty="0" smtClean="0">
                <a:solidFill>
                  <a:schemeClr val="tx2">
                    <a:lumMod val="75000"/>
                  </a:schemeClr>
                </a:solidFill>
              </a:rPr>
              <a:t>Fine grained:</a:t>
            </a:r>
          </a:p>
          <a:p>
            <a:pPr lvl="1">
              <a:defRPr/>
            </a:pPr>
            <a:r>
              <a:rPr lang="en-US" dirty="0" smtClean="0"/>
              <a:t>Problem broken into (usually</a:t>
            </a:r>
            <a:br>
              <a:rPr lang="en-US" dirty="0" smtClean="0"/>
            </a:br>
            <a:r>
              <a:rPr lang="en-US" dirty="0" smtClean="0"/>
              <a:t>many) very small pieces </a:t>
            </a:r>
          </a:p>
          <a:p>
            <a:pPr lvl="1">
              <a:defRPr/>
            </a:pPr>
            <a:r>
              <a:rPr lang="en-US" dirty="0" smtClean="0"/>
              <a:t>Problems where any one piece is </a:t>
            </a:r>
            <a:r>
              <a:rPr lang="en-US" dirty="0" smtClean="0">
                <a:solidFill>
                  <a:schemeClr val="tx2">
                    <a:lumMod val="75000"/>
                  </a:schemeClr>
                </a:solidFill>
              </a:rPr>
              <a:t>highly interrelated</a:t>
            </a:r>
            <a:r>
              <a:rPr lang="en-US" dirty="0" smtClean="0"/>
              <a:t> to others </a:t>
            </a:r>
            <a:r>
              <a:rPr lang="en-US" sz="2400" dirty="0" smtClean="0"/>
              <a:t>(e.g., having to look at relations between neighboring gas molecules to determine how a cloud of gas molecules behaves)</a:t>
            </a:r>
          </a:p>
          <a:p>
            <a:pPr lvl="1">
              <a:defRPr/>
            </a:pPr>
            <a:r>
              <a:rPr lang="en-US" dirty="0" smtClean="0"/>
              <a:t>Sometimes, attempts to parallelize fine-grained solutions increased the solution time.</a:t>
            </a:r>
          </a:p>
          <a:p>
            <a:pPr lvl="1">
              <a:defRPr/>
            </a:pPr>
            <a:r>
              <a:rPr lang="en-US" sz="2400" dirty="0" smtClean="0"/>
              <a:t>For very fine-grained problems, computational performance is limited both by start-up time and the speed of the fastest single CPU in the cluster.</a:t>
            </a:r>
            <a:endParaRPr lang="en-US" sz="2400" dirty="0"/>
          </a:p>
        </p:txBody>
      </p:sp>
      <p:pic>
        <p:nvPicPr>
          <p:cNvPr id="16388" name="Picture 3" descr="Dust_Cloud_lg.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6197" y="1169468"/>
            <a:ext cx="2427345" cy="143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8748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iceberg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4741" y="302158"/>
            <a:ext cx="3389737" cy="21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1313" y="244475"/>
            <a:ext cx="8385175" cy="1431925"/>
          </a:xfrm>
        </p:spPr>
        <p:txBody>
          <a:bodyPr/>
          <a:lstStyle/>
          <a:p>
            <a:pPr>
              <a:defRPr/>
            </a:pPr>
            <a:r>
              <a:rPr lang="en-ZA" dirty="0" smtClean="0"/>
              <a:t>Decomposition</a:t>
            </a:r>
            <a:br>
              <a:rPr lang="en-ZA" dirty="0" smtClean="0"/>
            </a:br>
            <a:r>
              <a:rPr lang="en-ZA" dirty="0" smtClean="0"/>
              <a:t>and Granularity</a:t>
            </a:r>
            <a:endParaRPr lang="en-US" dirty="0"/>
          </a:p>
        </p:txBody>
      </p:sp>
      <p:sp>
        <p:nvSpPr>
          <p:cNvPr id="3" name="Content Placeholder 2"/>
          <p:cNvSpPr>
            <a:spLocks noGrp="1"/>
          </p:cNvSpPr>
          <p:nvPr>
            <p:ph idx="1"/>
          </p:nvPr>
        </p:nvSpPr>
        <p:spPr>
          <a:xfrm>
            <a:off x="488950" y="1673225"/>
            <a:ext cx="8474075" cy="4191000"/>
          </a:xfrm>
        </p:spPr>
        <p:txBody>
          <a:bodyPr>
            <a:normAutofit fontScale="92500" lnSpcReduction="10000"/>
          </a:bodyPr>
          <a:lstStyle/>
          <a:p>
            <a:pPr>
              <a:defRPr/>
            </a:pPr>
            <a:r>
              <a:rPr lang="en-ZA" dirty="0" smtClean="0"/>
              <a:t>Course grained:</a:t>
            </a:r>
          </a:p>
          <a:p>
            <a:pPr lvl="1">
              <a:defRPr/>
            </a:pPr>
            <a:r>
              <a:rPr lang="en-US" sz="2400" dirty="0" smtClean="0"/>
              <a:t>Breaking the problems into</a:t>
            </a:r>
            <a:br>
              <a:rPr lang="en-US" sz="2400" dirty="0" smtClean="0"/>
            </a:br>
            <a:r>
              <a:rPr lang="en-US" sz="2400" dirty="0" smtClean="0">
                <a:solidFill>
                  <a:schemeClr val="tx2">
                    <a:lumMod val="75000"/>
                  </a:schemeClr>
                </a:solidFill>
              </a:rPr>
              <a:t>larger pieces</a:t>
            </a:r>
          </a:p>
          <a:p>
            <a:pPr lvl="1">
              <a:defRPr/>
            </a:pPr>
            <a:r>
              <a:rPr lang="en-ZA" sz="2400" dirty="0" smtClean="0"/>
              <a:t>Usually, </a:t>
            </a:r>
            <a:r>
              <a:rPr lang="en-ZA" sz="2400" dirty="0" smtClean="0">
                <a:solidFill>
                  <a:schemeClr val="tx2">
                    <a:lumMod val="75000"/>
                  </a:schemeClr>
                </a:solidFill>
              </a:rPr>
              <a:t>low level of interrelations </a:t>
            </a:r>
            <a:r>
              <a:rPr lang="en-ZA" sz="2400" dirty="0" smtClean="0"/>
              <a:t>(e.g., can separate into parts whose elements are unrelated to other parts)</a:t>
            </a:r>
            <a:endParaRPr lang="en-US" sz="2400" dirty="0" smtClean="0"/>
          </a:p>
          <a:p>
            <a:pPr lvl="1">
              <a:defRPr/>
            </a:pPr>
            <a:r>
              <a:rPr lang="en-US" sz="2400" dirty="0" smtClean="0"/>
              <a:t>These solutions are </a:t>
            </a:r>
            <a:r>
              <a:rPr lang="en-US" sz="2400" dirty="0" smtClean="0">
                <a:solidFill>
                  <a:schemeClr val="tx2">
                    <a:lumMod val="75000"/>
                  </a:schemeClr>
                </a:solidFill>
              </a:rPr>
              <a:t>generally easier</a:t>
            </a:r>
            <a:r>
              <a:rPr lang="en-US" sz="2400" dirty="0" smtClean="0"/>
              <a:t> to parallelize than fine-grained, and</a:t>
            </a:r>
          </a:p>
          <a:p>
            <a:pPr lvl="1">
              <a:defRPr/>
            </a:pPr>
            <a:r>
              <a:rPr lang="en-US" sz="2400" dirty="0" smtClean="0"/>
              <a:t>Usually, parallelization of these problems provides significant benefits.</a:t>
            </a:r>
          </a:p>
          <a:p>
            <a:pPr lvl="1">
              <a:defRPr/>
            </a:pPr>
            <a:r>
              <a:rPr lang="en-US" sz="2400" dirty="0" smtClean="0"/>
              <a:t>Ideally, the problem is found to be “embarrassingly parallel” (this can of course also be the case for fine grained solutions)</a:t>
            </a:r>
            <a:endParaRPr lang="en-US" sz="2400" dirty="0"/>
          </a:p>
        </p:txBody>
      </p:sp>
    </p:spTree>
    <p:extLst>
      <p:ext uri="{BB962C8B-B14F-4D97-AF65-F5344CB8AC3E}">
        <p14:creationId xmlns:p14="http://schemas.microsoft.com/office/powerpoint/2010/main" val="7983202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835"/>
            <a:ext cx="8385175" cy="1431925"/>
          </a:xfrm>
        </p:spPr>
        <p:txBody>
          <a:bodyPr/>
          <a:lstStyle/>
          <a:p>
            <a:pPr>
              <a:defRPr/>
            </a:pPr>
            <a:r>
              <a:rPr lang="en-ZA" dirty="0" smtClean="0"/>
              <a:t>Decomposition and Granularity</a:t>
            </a:r>
            <a:endParaRPr lang="en-US" dirty="0"/>
          </a:p>
        </p:txBody>
      </p:sp>
      <p:sp>
        <p:nvSpPr>
          <p:cNvPr id="3" name="Content Placeholder 2"/>
          <p:cNvSpPr>
            <a:spLocks noGrp="1"/>
          </p:cNvSpPr>
          <p:nvPr>
            <p:ph idx="1"/>
          </p:nvPr>
        </p:nvSpPr>
        <p:spPr>
          <a:xfrm>
            <a:off x="838200" y="1355703"/>
            <a:ext cx="8007350" cy="5145087"/>
          </a:xfrm>
        </p:spPr>
        <p:txBody>
          <a:bodyPr/>
          <a:lstStyle/>
          <a:p>
            <a:pPr>
              <a:defRPr/>
            </a:pPr>
            <a:r>
              <a:rPr lang="en-US" sz="2400" dirty="0" smtClean="0"/>
              <a:t>Many image processing problems are suited to course grained solutions, e.g.: can perform calculations on individual pixels or small sets of pixels without requiring knowledge of any other pixel in the image. </a:t>
            </a:r>
          </a:p>
          <a:p>
            <a:pPr>
              <a:defRPr/>
            </a:pPr>
            <a:r>
              <a:rPr lang="en-US" sz="2400" dirty="0" smtClean="0"/>
              <a:t>Scientific problems tend to be between coarse and fine granularity. These solutions may require some amount of interaction between regions, therefore the individual processors doing the work need to collaborate and exchange results (i.e., need for synchronization and message passing).</a:t>
            </a:r>
          </a:p>
          <a:p>
            <a:pPr lvl="1">
              <a:defRPr/>
            </a:pPr>
            <a:r>
              <a:rPr lang="en-US" sz="2000" dirty="0" smtClean="0"/>
              <a:t>E.g., any one element in the data set may depend on the values of its nearest neighbors. If data is decomposed into two parts that are each processed by a separate CPU, then the CPUs will need to exchange boundary information.</a:t>
            </a:r>
            <a:endParaRPr lang="en-US" sz="2000" dirty="0"/>
          </a:p>
        </p:txBody>
      </p:sp>
    </p:spTree>
    <p:extLst>
      <p:ext uri="{BB962C8B-B14F-4D97-AF65-F5344CB8AC3E}">
        <p14:creationId xmlns:p14="http://schemas.microsoft.com/office/powerpoint/2010/main" val="2682760904"/>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55"/>
            <a:ext cx="8493125" cy="1431925"/>
          </a:xfrm>
        </p:spPr>
        <p:txBody>
          <a:bodyPr/>
          <a:lstStyle/>
          <a:p>
            <a:pPr>
              <a:defRPr/>
            </a:pPr>
            <a:r>
              <a:rPr lang="en-ZA" dirty="0" smtClean="0"/>
              <a:t>Class Activity: Discussion</a:t>
            </a:r>
            <a:endParaRPr lang="en-US" dirty="0"/>
          </a:p>
        </p:txBody>
      </p:sp>
      <p:sp>
        <p:nvSpPr>
          <p:cNvPr id="3" name="Content Placeholder 2"/>
          <p:cNvSpPr>
            <a:spLocks noGrp="1"/>
          </p:cNvSpPr>
          <p:nvPr>
            <p:ph idx="1"/>
          </p:nvPr>
        </p:nvSpPr>
        <p:spPr>
          <a:xfrm>
            <a:off x="322263" y="1608138"/>
            <a:ext cx="8523287" cy="4714875"/>
          </a:xfrm>
        </p:spPr>
        <p:txBody>
          <a:bodyPr>
            <a:normAutofit lnSpcReduction="10000"/>
          </a:bodyPr>
          <a:lstStyle/>
          <a:p>
            <a:pPr>
              <a:defRPr/>
            </a:pPr>
            <a:r>
              <a:rPr lang="en-ZA" dirty="0" smtClean="0"/>
              <a:t>Which of the following are more fine-grained, and which are more course-grained?</a:t>
            </a:r>
          </a:p>
          <a:p>
            <a:pPr lvl="1">
              <a:defRPr/>
            </a:pPr>
            <a:r>
              <a:rPr lang="en-ZA" dirty="0" smtClean="0"/>
              <a:t>Matrix multiply</a:t>
            </a:r>
          </a:p>
          <a:p>
            <a:pPr lvl="1">
              <a:defRPr/>
            </a:pPr>
            <a:r>
              <a:rPr lang="en-ZA" dirty="0" err="1" smtClean="0"/>
              <a:t>FFTs</a:t>
            </a:r>
            <a:endParaRPr lang="en-ZA" dirty="0" smtClean="0"/>
          </a:p>
          <a:p>
            <a:pPr lvl="1">
              <a:defRPr/>
            </a:pPr>
            <a:r>
              <a:rPr lang="en-ZA" dirty="0" smtClean="0"/>
              <a:t>Decryption code breaking</a:t>
            </a:r>
          </a:p>
          <a:p>
            <a:pPr lvl="1">
              <a:defRPr/>
            </a:pPr>
            <a:r>
              <a:rPr lang="en-ZA" dirty="0" smtClean="0"/>
              <a:t>(deterministic) Finite state machine validation / termination checking</a:t>
            </a:r>
          </a:p>
          <a:p>
            <a:pPr lvl="1">
              <a:defRPr/>
            </a:pPr>
            <a:r>
              <a:rPr lang="en-ZA" dirty="0" smtClean="0"/>
              <a:t>Map navigation (e.g., shortest path)</a:t>
            </a:r>
          </a:p>
          <a:p>
            <a:pPr lvl="1">
              <a:defRPr/>
            </a:pPr>
            <a:r>
              <a:rPr lang="en-ZA" dirty="0" smtClean="0"/>
              <a:t>Population modelling</a:t>
            </a:r>
            <a:endParaRPr lang="en-US" dirty="0"/>
          </a:p>
        </p:txBody>
      </p:sp>
    </p:spTree>
    <p:extLst>
      <p:ext uri="{BB962C8B-B14F-4D97-AF65-F5344CB8AC3E}">
        <p14:creationId xmlns:p14="http://schemas.microsoft.com/office/powerpoint/2010/main" val="30965130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Class Activity: Discussion</a:t>
            </a:r>
            <a:endParaRPr lang="en-US" dirty="0"/>
          </a:p>
        </p:txBody>
      </p:sp>
      <p:sp>
        <p:nvSpPr>
          <p:cNvPr id="3" name="Content Placeholder 2"/>
          <p:cNvSpPr>
            <a:spLocks noGrp="1"/>
          </p:cNvSpPr>
          <p:nvPr>
            <p:ph idx="1"/>
          </p:nvPr>
        </p:nvSpPr>
        <p:spPr>
          <a:xfrm>
            <a:off x="322263" y="1414463"/>
            <a:ext cx="8523287" cy="4714875"/>
          </a:xfrm>
        </p:spPr>
        <p:txBody>
          <a:bodyPr/>
          <a:lstStyle/>
          <a:p>
            <a:pPr>
              <a:defRPr/>
            </a:pPr>
            <a:r>
              <a:rPr lang="en-ZA" dirty="0" smtClean="0"/>
              <a:t>Which of the following are more fine-grained, and which are course-grained?</a:t>
            </a:r>
          </a:p>
          <a:p>
            <a:pPr lvl="1">
              <a:defRPr/>
            </a:pPr>
            <a:r>
              <a:rPr lang="en-ZA" dirty="0" smtClean="0"/>
              <a:t>Matrix multiply  </a:t>
            </a:r>
            <a:r>
              <a:rPr lang="en-ZA" dirty="0" smtClean="0">
                <a:solidFill>
                  <a:schemeClr val="accent4">
                    <a:lumMod val="50000"/>
                  </a:schemeClr>
                </a:solidFill>
              </a:rPr>
              <a:t>- fine grain data, course </a:t>
            </a:r>
            <a:r>
              <a:rPr lang="en-ZA" dirty="0" err="1" smtClean="0">
                <a:solidFill>
                  <a:schemeClr val="accent4">
                    <a:lumMod val="50000"/>
                  </a:schemeClr>
                </a:solidFill>
              </a:rPr>
              <a:t>func</a:t>
            </a:r>
            <a:r>
              <a:rPr lang="en-ZA" dirty="0" smtClean="0">
                <a:solidFill>
                  <a:schemeClr val="accent4">
                    <a:lumMod val="50000"/>
                  </a:schemeClr>
                </a:solidFill>
              </a:rPr>
              <a:t>.</a:t>
            </a:r>
          </a:p>
          <a:p>
            <a:pPr lvl="1">
              <a:defRPr/>
            </a:pPr>
            <a:r>
              <a:rPr lang="en-ZA" dirty="0" err="1" smtClean="0"/>
              <a:t>FFTs</a:t>
            </a:r>
            <a:r>
              <a:rPr lang="en-ZA" dirty="0" smtClean="0"/>
              <a:t> </a:t>
            </a:r>
            <a:r>
              <a:rPr lang="en-ZA" dirty="0" smtClean="0">
                <a:solidFill>
                  <a:schemeClr val="accent4">
                    <a:lumMod val="50000"/>
                  </a:schemeClr>
                </a:solidFill>
              </a:rPr>
              <a:t>- fine grained</a:t>
            </a:r>
          </a:p>
          <a:p>
            <a:pPr lvl="1">
              <a:defRPr/>
            </a:pPr>
            <a:r>
              <a:rPr lang="en-ZA" dirty="0" smtClean="0"/>
              <a:t>Decryption code breaking</a:t>
            </a:r>
            <a:r>
              <a:rPr lang="en-ZA" dirty="0" smtClean="0">
                <a:solidFill>
                  <a:srgbClr val="7030A0"/>
                </a:solidFill>
              </a:rPr>
              <a:t> </a:t>
            </a:r>
            <a:r>
              <a:rPr lang="en-ZA" dirty="0" smtClean="0">
                <a:solidFill>
                  <a:srgbClr val="FF6600"/>
                </a:solidFill>
              </a:rPr>
              <a:t>- course grained</a:t>
            </a:r>
          </a:p>
          <a:p>
            <a:pPr lvl="1">
              <a:defRPr/>
            </a:pPr>
            <a:r>
              <a:rPr lang="en-ZA" dirty="0" smtClean="0"/>
              <a:t>(deterministic) Finite state machine validation / termination checking  </a:t>
            </a:r>
            <a:r>
              <a:rPr lang="en-ZA" dirty="0" smtClean="0">
                <a:solidFill>
                  <a:srgbClr val="FF6600"/>
                </a:solidFill>
              </a:rPr>
              <a:t>- course grained</a:t>
            </a:r>
          </a:p>
          <a:p>
            <a:pPr lvl="1">
              <a:defRPr/>
            </a:pPr>
            <a:r>
              <a:rPr lang="en-ZA" dirty="0" smtClean="0"/>
              <a:t>Map navigation (e.g., shortest path) </a:t>
            </a:r>
            <a:r>
              <a:rPr lang="en-ZA" dirty="0" smtClean="0">
                <a:solidFill>
                  <a:srgbClr val="FF6600"/>
                </a:solidFill>
              </a:rPr>
              <a:t>- course</a:t>
            </a:r>
          </a:p>
          <a:p>
            <a:pPr lvl="1">
              <a:defRPr/>
            </a:pPr>
            <a:r>
              <a:rPr lang="en-ZA" dirty="0" smtClean="0"/>
              <a:t>Population modelling  </a:t>
            </a:r>
            <a:r>
              <a:rPr lang="en-ZA" dirty="0" smtClean="0">
                <a:solidFill>
                  <a:srgbClr val="FF6600"/>
                </a:solidFill>
              </a:rPr>
              <a:t>- course grained</a:t>
            </a:r>
          </a:p>
          <a:p>
            <a:pPr lvl="1">
              <a:defRPr/>
            </a:pPr>
            <a:endParaRPr lang="en-US" dirty="0"/>
          </a:p>
        </p:txBody>
      </p:sp>
    </p:spTree>
    <p:extLst>
      <p:ext uri="{BB962C8B-B14F-4D97-AF65-F5344CB8AC3E}">
        <p14:creationId xmlns:p14="http://schemas.microsoft.com/office/powerpoint/2010/main" val="4742595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Next lecture</a:t>
            </a:r>
            <a:endParaRPr lang="en-US" dirty="0"/>
          </a:p>
        </p:txBody>
      </p:sp>
      <p:sp>
        <p:nvSpPr>
          <p:cNvPr id="3" name="Content Placeholder 2"/>
          <p:cNvSpPr>
            <a:spLocks noGrp="1"/>
          </p:cNvSpPr>
          <p:nvPr>
            <p:ph idx="1"/>
          </p:nvPr>
        </p:nvSpPr>
        <p:spPr>
          <a:xfrm>
            <a:off x="729785" y="1400684"/>
            <a:ext cx="7697635" cy="4519977"/>
          </a:xfrm>
        </p:spPr>
        <p:txBody>
          <a:bodyPr/>
          <a:lstStyle/>
          <a:p>
            <a:pPr>
              <a:defRPr/>
            </a:pPr>
            <a:r>
              <a:rPr lang="en-ZA" dirty="0" smtClean="0"/>
              <a:t>Continuation of the steps:</a:t>
            </a:r>
          </a:p>
          <a:p>
            <a:pPr lvl="1">
              <a:defRPr/>
            </a:pPr>
            <a:r>
              <a:rPr lang="en-ZA" dirty="0" smtClean="0"/>
              <a:t>Communications</a:t>
            </a:r>
          </a:p>
          <a:p>
            <a:pPr lvl="1">
              <a:defRPr/>
            </a:pPr>
            <a:r>
              <a:rPr lang="en-ZA" dirty="0" smtClean="0"/>
              <a:t>Identify </a:t>
            </a:r>
            <a:r>
              <a:rPr lang="en-ZA" dirty="0"/>
              <a:t>data </a:t>
            </a:r>
            <a:r>
              <a:rPr lang="en-ZA" dirty="0" smtClean="0"/>
              <a:t>dependencies</a:t>
            </a:r>
          </a:p>
          <a:p>
            <a:pPr lvl="1">
              <a:defRPr/>
            </a:pPr>
            <a:r>
              <a:rPr lang="en-ZA" dirty="0" smtClean="0"/>
              <a:t>Synchronization</a:t>
            </a:r>
          </a:p>
          <a:p>
            <a:pPr lvl="1">
              <a:defRPr/>
            </a:pPr>
            <a:r>
              <a:rPr lang="en-ZA" dirty="0" smtClean="0"/>
              <a:t>Load balancing</a:t>
            </a:r>
          </a:p>
          <a:p>
            <a:pPr lvl="1">
              <a:defRPr/>
            </a:pPr>
            <a:r>
              <a:rPr lang="en-ZA" dirty="0" smtClean="0"/>
              <a:t>Performance </a:t>
            </a:r>
            <a:r>
              <a:rPr lang="en-ZA" dirty="0"/>
              <a:t>analysis and tuning</a:t>
            </a:r>
          </a:p>
          <a:p>
            <a:pPr>
              <a:defRPr/>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Further Reading / Refs</a:t>
            </a:r>
            <a:endParaRPr lang="en-ZA" dirty="0"/>
          </a:p>
        </p:txBody>
      </p:sp>
      <p:sp>
        <p:nvSpPr>
          <p:cNvPr id="4" name="Rectangle 3"/>
          <p:cNvSpPr/>
          <p:nvPr/>
        </p:nvSpPr>
        <p:spPr>
          <a:xfrm>
            <a:off x="1045918" y="6094364"/>
            <a:ext cx="6515100" cy="369332"/>
          </a:xfrm>
          <a:prstGeom prst="rect">
            <a:avLst/>
          </a:prstGeom>
        </p:spPr>
        <p:txBody>
          <a:bodyPr wrap="square">
            <a:spAutoFit/>
          </a:bodyPr>
          <a:lstStyle/>
          <a:p>
            <a:pPr marL="285750" indent="-285750">
              <a:buFont typeface="Arial" panose="020B0604020202020204" pitchFamily="34" charset="0"/>
              <a:buChar char="•"/>
            </a:pPr>
            <a:r>
              <a:rPr lang="en-GB" dirty="0" smtClean="0">
                <a:hlinkClick r:id="rId2"/>
              </a:rPr>
              <a:t>http://unilearning.uow.edu.au/critical/1a.html</a:t>
            </a:r>
            <a:endParaRPr lang="en-GB" dirty="0"/>
          </a:p>
        </p:txBody>
      </p:sp>
      <p:sp>
        <p:nvSpPr>
          <p:cNvPr id="5" name="TextBox 4"/>
          <p:cNvSpPr txBox="1"/>
          <p:nvPr/>
        </p:nvSpPr>
        <p:spPr>
          <a:xfrm>
            <a:off x="977338" y="4534436"/>
            <a:ext cx="6750566" cy="369332"/>
          </a:xfrm>
          <a:prstGeom prst="rect">
            <a:avLst/>
          </a:prstGeom>
          <a:noFill/>
        </p:spPr>
        <p:txBody>
          <a:bodyPr wrap="none" rtlCol="0">
            <a:spAutoFit/>
          </a:bodyPr>
          <a:lstStyle/>
          <a:p>
            <a:r>
              <a:rPr lang="en-US" dirty="0" smtClean="0"/>
              <a:t>Some resources related to critical analysis and critical thinking:</a:t>
            </a:r>
            <a:endParaRPr lang="en-GB" dirty="0"/>
          </a:p>
        </p:txBody>
      </p:sp>
      <p:sp>
        <p:nvSpPr>
          <p:cNvPr id="6" name="Rectangle 5"/>
          <p:cNvSpPr/>
          <p:nvPr/>
        </p:nvSpPr>
        <p:spPr>
          <a:xfrm>
            <a:off x="1023058" y="5153615"/>
            <a:ext cx="7303770" cy="646331"/>
          </a:xfrm>
          <a:prstGeom prst="rect">
            <a:avLst/>
          </a:prstGeom>
        </p:spPr>
        <p:txBody>
          <a:bodyPr wrap="square">
            <a:spAutoFit/>
          </a:bodyPr>
          <a:lstStyle/>
          <a:p>
            <a:pPr marL="285750" indent="-285750">
              <a:buFont typeface="Arial" panose="020B0604020202020204" pitchFamily="34" charset="0"/>
              <a:buChar char="•"/>
            </a:pPr>
            <a:r>
              <a:rPr lang="en-GB" dirty="0" smtClean="0">
                <a:hlinkClick r:id="rId3"/>
              </a:rPr>
              <a:t>http://www.deakin.edu.au/current-students/study-support/study-skills/handouts/critical-analysis.php</a:t>
            </a:r>
            <a:endParaRPr lang="en-GB" dirty="0"/>
          </a:p>
        </p:txBody>
      </p:sp>
      <p:sp>
        <p:nvSpPr>
          <p:cNvPr id="7" name="TextBox 6"/>
          <p:cNvSpPr txBox="1"/>
          <p:nvPr/>
        </p:nvSpPr>
        <p:spPr>
          <a:xfrm>
            <a:off x="1045918" y="4863994"/>
            <a:ext cx="4211409" cy="369332"/>
          </a:xfrm>
          <a:prstGeom prst="rect">
            <a:avLst/>
          </a:prstGeom>
          <a:noFill/>
        </p:spPr>
        <p:txBody>
          <a:bodyPr wrap="none" rtlCol="0">
            <a:spAutoFit/>
          </a:bodyPr>
          <a:lstStyle/>
          <a:p>
            <a:r>
              <a:rPr lang="en-US" dirty="0" smtClean="0"/>
              <a:t>An easy introduction to critical analysis:</a:t>
            </a:r>
            <a:endParaRPr lang="en-GB" dirty="0"/>
          </a:p>
        </p:txBody>
      </p:sp>
      <p:sp>
        <p:nvSpPr>
          <p:cNvPr id="8" name="TextBox 7"/>
          <p:cNvSpPr txBox="1"/>
          <p:nvPr/>
        </p:nvSpPr>
        <p:spPr>
          <a:xfrm>
            <a:off x="1045918" y="5806339"/>
            <a:ext cx="6904454" cy="369332"/>
          </a:xfrm>
          <a:prstGeom prst="rect">
            <a:avLst/>
          </a:prstGeom>
          <a:noFill/>
        </p:spPr>
        <p:txBody>
          <a:bodyPr wrap="none" rtlCol="0">
            <a:spAutoFit/>
          </a:bodyPr>
          <a:lstStyle/>
          <a:p>
            <a:r>
              <a:rPr lang="en-US" dirty="0" smtClean="0"/>
              <a:t>An online quiz and learning tool for understanding critical thinking:</a:t>
            </a:r>
            <a:endParaRPr lang="en-GB" dirty="0"/>
          </a:p>
        </p:txBody>
      </p:sp>
      <p:sp>
        <p:nvSpPr>
          <p:cNvPr id="9" name="TextBox 8"/>
          <p:cNvSpPr txBox="1"/>
          <p:nvPr/>
        </p:nvSpPr>
        <p:spPr>
          <a:xfrm>
            <a:off x="977338" y="3466087"/>
            <a:ext cx="4724370" cy="369332"/>
          </a:xfrm>
          <a:prstGeom prst="rect">
            <a:avLst/>
          </a:prstGeom>
          <a:noFill/>
        </p:spPr>
        <p:txBody>
          <a:bodyPr wrap="none" rtlCol="0">
            <a:spAutoFit/>
          </a:bodyPr>
          <a:lstStyle/>
          <a:p>
            <a:r>
              <a:rPr lang="en-US" dirty="0" smtClean="0"/>
              <a:t>Some resources related to systems thinking:</a:t>
            </a:r>
            <a:endParaRPr lang="en-GB" dirty="0"/>
          </a:p>
        </p:txBody>
      </p:sp>
      <p:sp>
        <p:nvSpPr>
          <p:cNvPr id="10" name="Rectangle 9"/>
          <p:cNvSpPr/>
          <p:nvPr/>
        </p:nvSpPr>
        <p:spPr>
          <a:xfrm>
            <a:off x="1045918" y="3784746"/>
            <a:ext cx="6911058" cy="646331"/>
          </a:xfrm>
          <a:prstGeom prst="rect">
            <a:avLst/>
          </a:prstGeom>
        </p:spPr>
        <p:txBody>
          <a:bodyPr wrap="square">
            <a:spAutoFit/>
          </a:bodyPr>
          <a:lstStyle/>
          <a:p>
            <a:pPr marL="285750" indent="-285750">
              <a:buFont typeface="Arial" panose="020B0604020202020204" pitchFamily="34" charset="0"/>
              <a:buChar char="•"/>
            </a:pPr>
            <a:r>
              <a:rPr lang="en-US" dirty="0" smtClean="0">
                <a:hlinkClick r:id="rId4"/>
              </a:rPr>
              <a:t>https</a:t>
            </a:r>
            <a:r>
              <a:rPr lang="en-US" dirty="0">
                <a:hlinkClick r:id="rId4"/>
              </a:rPr>
              <a:t>://</a:t>
            </a:r>
            <a:r>
              <a:rPr lang="en-US" dirty="0" smtClean="0">
                <a:hlinkClick r:id="rId4"/>
              </a:rPr>
              <a:t>www.youtube.com/watch?v=lhbLNBqhQkc</a:t>
            </a:r>
            <a:r>
              <a:rPr lang="en-US" dirty="0"/>
              <a:t> </a:t>
            </a:r>
            <a:endParaRPr lang="en-US" dirty="0" smtClean="0"/>
          </a:p>
          <a:p>
            <a:pPr marL="285750" indent="-285750">
              <a:buFont typeface="Arial" panose="020B0604020202020204" pitchFamily="34" charset="0"/>
              <a:buChar char="•"/>
            </a:pPr>
            <a:r>
              <a:rPr lang="en-US" dirty="0" smtClean="0">
                <a:hlinkClick r:id="rId5"/>
              </a:rPr>
              <a:t>https</a:t>
            </a:r>
            <a:r>
              <a:rPr lang="en-US" dirty="0">
                <a:hlinkClick r:id="rId5"/>
              </a:rPr>
              <a:t>://</a:t>
            </a:r>
            <a:r>
              <a:rPr lang="en-US" dirty="0" smtClean="0">
                <a:hlinkClick r:id="rId5"/>
              </a:rPr>
              <a:t>www.youtube.com/watch?v=AP7hMdnNrH4</a:t>
            </a:r>
            <a:r>
              <a:rPr lang="en-US" dirty="0" smtClean="0"/>
              <a:t> </a:t>
            </a:r>
            <a:endParaRPr lang="en-US" dirty="0"/>
          </a:p>
        </p:txBody>
      </p:sp>
      <p:sp>
        <p:nvSpPr>
          <p:cNvPr id="11" name="Rectangle 10"/>
          <p:cNvSpPr/>
          <p:nvPr/>
        </p:nvSpPr>
        <p:spPr>
          <a:xfrm>
            <a:off x="977338" y="1619428"/>
            <a:ext cx="8139660" cy="2031325"/>
          </a:xfrm>
          <a:prstGeom prst="rect">
            <a:avLst/>
          </a:prstGeom>
        </p:spPr>
        <p:txBody>
          <a:bodyPr wrap="square">
            <a:spAutoFit/>
          </a:bodyPr>
          <a:lstStyle/>
          <a:p>
            <a:r>
              <a:rPr lang="en-ZA" dirty="0" smtClean="0"/>
              <a:t>Suggestions for further reading, slides partially based / general principles elaborated in:</a:t>
            </a:r>
          </a:p>
          <a:p>
            <a:pPr marL="285750" indent="-285750">
              <a:buFont typeface="Arial" panose="020B0604020202020204" pitchFamily="34" charset="0"/>
              <a:buChar char="•"/>
            </a:pPr>
            <a:r>
              <a:rPr lang="en-ZA" dirty="0" smtClean="0">
                <a:hlinkClick r:id="rId6"/>
              </a:rPr>
              <a:t>https</a:t>
            </a:r>
            <a:r>
              <a:rPr lang="en-ZA" dirty="0">
                <a:hlinkClick r:id="rId6"/>
              </a:rPr>
              <a:t>://computing.llnl.gov/tutorials/parallel_comp</a:t>
            </a:r>
            <a:r>
              <a:rPr lang="en-ZA" dirty="0" smtClean="0">
                <a:hlinkClick r:id="rId6"/>
              </a:rPr>
              <a:t>/</a:t>
            </a:r>
            <a:r>
              <a:rPr lang="en-ZA" dirty="0" smtClean="0"/>
              <a:t> </a:t>
            </a:r>
          </a:p>
          <a:p>
            <a:pPr marL="285750" indent="-285750">
              <a:buFont typeface="Arial" panose="020B0604020202020204" pitchFamily="34" charset="0"/>
              <a:buChar char="•"/>
            </a:pPr>
            <a:r>
              <a:rPr lang="en-ZA" dirty="0" smtClean="0">
                <a:hlinkClick r:id="rId7"/>
              </a:rPr>
              <a:t>http</a:t>
            </a:r>
            <a:r>
              <a:rPr lang="en-ZA" dirty="0">
                <a:hlinkClick r:id="rId7"/>
              </a:rPr>
              <a:t>://www2.physics.uiowa.edu/~</a:t>
            </a:r>
            <a:r>
              <a:rPr lang="en-ZA" dirty="0" smtClean="0">
                <a:hlinkClick r:id="rId7"/>
              </a:rPr>
              <a:t>ghowes/teach/ihpc12/lec/ihpc12Lec_DesignHPC12.pdf</a:t>
            </a:r>
            <a:r>
              <a:rPr lang="en-ZA" dirty="0" smtClean="0"/>
              <a:t> </a:t>
            </a:r>
          </a:p>
          <a:p>
            <a:endParaRPr lang="en-ZA" dirty="0" smtClean="0"/>
          </a:p>
          <a:p>
            <a:endParaRPr lang="en-ZA" dirty="0"/>
          </a:p>
        </p:txBody>
      </p:sp>
    </p:spTree>
    <p:extLst>
      <p:ext uri="{BB962C8B-B14F-4D97-AF65-F5344CB8AC3E}">
        <p14:creationId xmlns:p14="http://schemas.microsoft.com/office/powerpoint/2010/main" val="3226519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287" y="449814"/>
            <a:ext cx="8385175" cy="710980"/>
          </a:xfrm>
        </p:spPr>
        <p:txBody>
          <a:bodyPr/>
          <a:lstStyle/>
          <a:p>
            <a:pPr eaLnBrk="1" hangingPunct="1">
              <a:defRPr/>
            </a:pPr>
            <a:r>
              <a:rPr lang="en-ZA" dirty="0" smtClean="0"/>
              <a:t>Lecture Overview</a:t>
            </a:r>
            <a:endParaRPr lang="en-US" dirty="0" smtClean="0"/>
          </a:p>
        </p:txBody>
      </p:sp>
      <p:sp>
        <p:nvSpPr>
          <p:cNvPr id="3" name="Content Placeholder 2"/>
          <p:cNvSpPr>
            <a:spLocks noGrp="1"/>
          </p:cNvSpPr>
          <p:nvPr>
            <p:ph idx="1"/>
          </p:nvPr>
        </p:nvSpPr>
        <p:spPr>
          <a:xfrm>
            <a:off x="668338" y="1386593"/>
            <a:ext cx="8007350" cy="4191000"/>
          </a:xfrm>
        </p:spPr>
        <p:txBody>
          <a:bodyPr>
            <a:normAutofit/>
          </a:bodyPr>
          <a:lstStyle/>
          <a:p>
            <a:pPr eaLnBrk="1" hangingPunct="1">
              <a:defRPr/>
            </a:pPr>
            <a:r>
              <a:rPr lang="en-ZA" smtClean="0"/>
              <a:t>Steps </a:t>
            </a:r>
            <a:r>
              <a:rPr lang="en-ZA" dirty="0" smtClean="0"/>
              <a:t>in designing parallel solutions</a:t>
            </a:r>
          </a:p>
          <a:p>
            <a:pPr eaLnBrk="1" hangingPunct="1">
              <a:defRPr/>
            </a:pPr>
            <a:r>
              <a:rPr lang="en-ZA" dirty="0" smtClean="0"/>
              <a:t>Some of these aspects have been </a:t>
            </a:r>
          </a:p>
          <a:p>
            <a:pPr eaLnBrk="1" hangingPunct="1">
              <a:defRPr/>
            </a:pPr>
            <a:r>
              <a:rPr lang="en-ZA" dirty="0" smtClean="0"/>
              <a:t>Step 1: understanding the problem</a:t>
            </a:r>
          </a:p>
          <a:p>
            <a:pPr eaLnBrk="1" hangingPunct="1">
              <a:defRPr/>
            </a:pPr>
            <a:r>
              <a:rPr lang="en-ZA" dirty="0" smtClean="0"/>
              <a:t>Step 2: partitioning</a:t>
            </a:r>
          </a:p>
          <a:p>
            <a:pPr eaLnBrk="1" hangingPunct="1">
              <a:defRPr/>
            </a:pPr>
            <a:r>
              <a:rPr lang="en-ZA" dirty="0" smtClean="0"/>
              <a:t>Step 3: decomposition &amp;</a:t>
            </a:r>
            <a:br>
              <a:rPr lang="en-ZA" dirty="0" smtClean="0"/>
            </a:br>
            <a:r>
              <a:rPr lang="en-ZA" dirty="0" smtClean="0"/>
              <a:t>            granularity</a:t>
            </a:r>
          </a:p>
        </p:txBody>
      </p:sp>
      <p:pic>
        <p:nvPicPr>
          <p:cNvPr id="5123" name="Picture 3" descr="mosaic0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2305" y="4356055"/>
            <a:ext cx="3293408" cy="228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Thinking ahead, towards…</a:t>
            </a:r>
            <a:endParaRPr lang="en-ZA" dirty="0"/>
          </a:p>
        </p:txBody>
      </p:sp>
      <p:sp>
        <p:nvSpPr>
          <p:cNvPr id="3" name="Content Placeholder 2"/>
          <p:cNvSpPr>
            <a:spLocks noGrp="1"/>
          </p:cNvSpPr>
          <p:nvPr>
            <p:ph idx="1"/>
          </p:nvPr>
        </p:nvSpPr>
        <p:spPr/>
        <p:txBody>
          <a:bodyPr>
            <a:normAutofit fontScale="92500" lnSpcReduction="20000"/>
          </a:bodyPr>
          <a:lstStyle/>
          <a:p>
            <a:r>
              <a:rPr lang="en-ZA" dirty="0" smtClean="0"/>
              <a:t>Design Review</a:t>
            </a:r>
          </a:p>
          <a:p>
            <a:pPr lvl="1"/>
            <a:r>
              <a:rPr lang="en-ZA" dirty="0" smtClean="0"/>
              <a:t>Some of these slides are of course relevant when considering what you are going to be reporting on during your Design Review</a:t>
            </a:r>
          </a:p>
          <a:p>
            <a:pPr lvl="1"/>
            <a:r>
              <a:rPr lang="en-ZA" dirty="0" smtClean="0"/>
              <a:t>But NOTE: the design review assignment specifications need to be focused on when you are doing the design review (bring along some visual aid / resources to show)</a:t>
            </a:r>
          </a:p>
          <a:p>
            <a:r>
              <a:rPr lang="en-ZA" dirty="0" smtClean="0"/>
              <a:t>YODA ‘mini conference’</a:t>
            </a:r>
          </a:p>
          <a:p>
            <a:pPr lvl="1"/>
            <a:r>
              <a:rPr lang="en-ZA" dirty="0" smtClean="0"/>
              <a:t>You can reflect briefly during your group’s presentation on aspects of what the problem is, sub-problems, partitioning methods etc.</a:t>
            </a:r>
            <a:endParaRPr lang="en-ZA" dirty="0"/>
          </a:p>
        </p:txBody>
      </p:sp>
    </p:spTree>
    <p:extLst>
      <p:ext uri="{BB962C8B-B14F-4D97-AF65-F5344CB8AC3E}">
        <p14:creationId xmlns:p14="http://schemas.microsoft.com/office/powerpoint/2010/main" val="2349044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Understanding the Problem</a:t>
            </a:r>
            <a:endParaRPr lang="en-ZA" dirty="0"/>
          </a:p>
        </p:txBody>
      </p:sp>
      <p:sp>
        <p:nvSpPr>
          <p:cNvPr id="5" name="Text Placeholder 4"/>
          <p:cNvSpPr>
            <a:spLocks noGrp="1"/>
          </p:cNvSpPr>
          <p:nvPr>
            <p:ph type="body" idx="1"/>
          </p:nvPr>
        </p:nvSpPr>
        <p:spPr/>
        <p:txBody>
          <a:bodyPr/>
          <a:lstStyle/>
          <a:p>
            <a:r>
              <a:rPr lang="en-ZA" dirty="0" smtClean="0"/>
              <a:t>EEE4084F</a:t>
            </a:r>
            <a:endParaRPr lang="en-ZA" dirty="0"/>
          </a:p>
        </p:txBody>
      </p:sp>
    </p:spTree>
    <p:extLst>
      <p:ext uri="{BB962C8B-B14F-4D97-AF65-F5344CB8AC3E}">
        <p14:creationId xmlns:p14="http://schemas.microsoft.com/office/powerpoint/2010/main" val="3014723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360944" y="2748364"/>
            <a:ext cx="8399463" cy="1098550"/>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n-US" sz="3600" smtClean="0"/>
              <a:t>Steps in Designing Parallel Programs</a:t>
            </a:r>
            <a:endParaRPr lang="en-US" sz="3600" dirty="0"/>
          </a:p>
        </p:txBody>
      </p:sp>
      <p:sp>
        <p:nvSpPr>
          <p:cNvPr id="5" name="TextBox 4"/>
          <p:cNvSpPr txBox="1"/>
          <p:nvPr/>
        </p:nvSpPr>
        <p:spPr>
          <a:xfrm>
            <a:off x="4352926" y="3846914"/>
            <a:ext cx="415498"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539293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winberg\Documents\ACTIVE\EEE4084F\Common\Images_open\himalayas-climber2-pd-Flick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6433" y="1162006"/>
            <a:ext cx="3261776" cy="24463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idx="4294967295"/>
          </p:nvPr>
        </p:nvSpPr>
        <p:spPr>
          <a:xfrm>
            <a:off x="360944" y="325481"/>
            <a:ext cx="8399463" cy="1098550"/>
          </a:xfrm>
        </p:spPr>
        <p:txBody>
          <a:bodyPr anchor="t" anchorCtr="0">
            <a:normAutofit/>
          </a:bodyPr>
          <a:lstStyle/>
          <a:p>
            <a:pPr algn="ctr"/>
            <a:r>
              <a:rPr lang="en-US" sz="3600" dirty="0" smtClean="0"/>
              <a:t>Steps in Designing Parallel Programs</a:t>
            </a:r>
            <a:endParaRPr lang="en-US" sz="3600" dirty="0"/>
          </a:p>
        </p:txBody>
      </p:sp>
      <p:sp>
        <p:nvSpPr>
          <p:cNvPr id="2" name="TextBox 1"/>
          <p:cNvSpPr txBox="1"/>
          <p:nvPr/>
        </p:nvSpPr>
        <p:spPr>
          <a:xfrm rot="20097745">
            <a:off x="411407" y="2318901"/>
            <a:ext cx="3897402" cy="923330"/>
          </a:xfrm>
          <a:prstGeom prst="rect">
            <a:avLst/>
          </a:prstGeom>
          <a:noFill/>
        </p:spPr>
        <p:txBody>
          <a:bodyPr wrap="square" rtlCol="0">
            <a:spAutoFit/>
          </a:bodyPr>
          <a:lstStyle/>
          <a:p>
            <a:r>
              <a:rPr lang="en-US" i="1" dirty="0" smtClean="0">
                <a:solidFill>
                  <a:srgbClr val="FF6600"/>
                </a:solidFill>
              </a:rPr>
              <a:t>Starting the somewhat long and</a:t>
            </a:r>
            <a:br>
              <a:rPr lang="en-US" i="1" dirty="0" smtClean="0">
                <a:solidFill>
                  <a:srgbClr val="FF6600"/>
                </a:solidFill>
              </a:rPr>
            </a:br>
            <a:r>
              <a:rPr lang="en-US" i="1" dirty="0" smtClean="0">
                <a:solidFill>
                  <a:srgbClr val="FF6600"/>
                </a:solidFill>
              </a:rPr>
              <a:t>arduous trek on the topic of</a:t>
            </a:r>
            <a:br>
              <a:rPr lang="en-US" i="1" dirty="0" smtClean="0">
                <a:solidFill>
                  <a:srgbClr val="FF6600"/>
                </a:solidFill>
              </a:rPr>
            </a:br>
            <a:r>
              <a:rPr lang="en-US" i="1" dirty="0" smtClean="0">
                <a:solidFill>
                  <a:srgbClr val="FF6600"/>
                </a:solidFill>
              </a:rPr>
              <a:t>designing parallel programs</a:t>
            </a:r>
            <a:endParaRPr lang="en-US" i="1" dirty="0">
              <a:solidFill>
                <a:srgbClr val="FF6600"/>
              </a:solidFill>
            </a:endParaRPr>
          </a:p>
        </p:txBody>
      </p:sp>
      <p:sp>
        <p:nvSpPr>
          <p:cNvPr id="9" name="Striped Right Arrow 8"/>
          <p:cNvSpPr/>
          <p:nvPr/>
        </p:nvSpPr>
        <p:spPr bwMode="auto">
          <a:xfrm rot="19652205">
            <a:off x="3226952" y="3431177"/>
            <a:ext cx="1664156" cy="752354"/>
          </a:xfrm>
          <a:prstGeom prst="stripedRightArrow">
            <a:avLst/>
          </a:prstGeom>
          <a:gradFill flip="none" rotWithShape="1">
            <a:gsLst>
              <a:gs pos="0">
                <a:schemeClr val="tx2">
                  <a:lumMod val="75000"/>
                </a:schemeClr>
              </a:gs>
              <a:gs pos="50000">
                <a:schemeClr val="tx2">
                  <a:lumMod val="40000"/>
                  <a:lumOff val="60000"/>
                </a:schemeClr>
              </a:gs>
              <a:gs pos="100000">
                <a:schemeClr val="accent1">
                  <a:lumMod val="40000"/>
                  <a:lumOff val="60000"/>
                </a:schemeClr>
              </a:gs>
            </a:gsLst>
            <a:lin ang="0" scaled="1"/>
            <a:tileRect/>
          </a:gradFill>
          <a:ln w="12700" cap="flat" cmpd="sng" algn="ctr">
            <a:solidFill>
              <a:schemeClr val="accent4">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a:xfrm>
            <a:off x="7230786" y="1453902"/>
            <a:ext cx="1792565" cy="2154436"/>
          </a:xfrm>
          <a:prstGeom prst="rect">
            <a:avLst/>
          </a:prstGeom>
        </p:spPr>
        <p:txBody>
          <a:bodyPr wrap="square">
            <a:spAutoFit/>
          </a:bodyPr>
          <a:lstStyle/>
          <a:p>
            <a:r>
              <a:rPr lang="en-US" sz="2000" dirty="0" smtClean="0">
                <a:solidFill>
                  <a:srgbClr val="FF6600"/>
                </a:solidFill>
              </a:rPr>
              <a:t>Hardcore competent parallel programmers</a:t>
            </a:r>
          </a:p>
          <a:p>
            <a:r>
              <a:rPr lang="en-US" dirty="0" smtClean="0">
                <a:solidFill>
                  <a:srgbClr val="FF6600"/>
                </a:solidFill>
              </a:rPr>
              <a:t>(leading the way to greater feats)</a:t>
            </a:r>
            <a:endParaRPr lang="en-US" dirty="0">
              <a:solidFill>
                <a:srgbClr val="FF6600"/>
              </a:solidFill>
            </a:endParaRPr>
          </a:p>
        </p:txBody>
      </p:sp>
      <p:sp>
        <p:nvSpPr>
          <p:cNvPr id="11" name="Rectangle 10"/>
          <p:cNvSpPr/>
          <p:nvPr/>
        </p:nvSpPr>
        <p:spPr>
          <a:xfrm>
            <a:off x="5367019" y="4574564"/>
            <a:ext cx="3355148" cy="707886"/>
          </a:xfrm>
          <a:prstGeom prst="rect">
            <a:avLst/>
          </a:prstGeom>
        </p:spPr>
        <p:txBody>
          <a:bodyPr wrap="square">
            <a:spAutoFit/>
          </a:bodyPr>
          <a:lstStyle/>
          <a:p>
            <a:r>
              <a:rPr lang="en-US" sz="2000" dirty="0" smtClean="0">
                <a:solidFill>
                  <a:srgbClr val="FF6600"/>
                </a:solidFill>
              </a:rPr>
              <a:t>Sequential programmers in their comfort zone.</a:t>
            </a:r>
            <a:endParaRPr lang="en-US" sz="2000" dirty="0">
              <a:solidFill>
                <a:srgbClr val="FF6600"/>
              </a:solidFill>
            </a:endParaRPr>
          </a:p>
        </p:txBody>
      </p:sp>
      <p:sp>
        <p:nvSpPr>
          <p:cNvPr id="6" name="Rectangle 5"/>
          <p:cNvSpPr/>
          <p:nvPr/>
        </p:nvSpPr>
        <p:spPr>
          <a:xfrm>
            <a:off x="2506864" y="3423672"/>
            <a:ext cx="1300356" cy="369332"/>
          </a:xfrm>
          <a:prstGeom prst="rect">
            <a:avLst/>
          </a:prstGeom>
        </p:spPr>
        <p:txBody>
          <a:bodyPr wrap="none">
            <a:spAutoFit/>
          </a:bodyPr>
          <a:lstStyle/>
          <a:p>
            <a:r>
              <a:rPr lang="en-US" dirty="0"/>
              <a:t>EEE4084F</a:t>
            </a:r>
          </a:p>
        </p:txBody>
      </p:sp>
      <p:cxnSp>
        <p:nvCxnSpPr>
          <p:cNvPr id="12" name="Straight Arrow Connector 11"/>
          <p:cNvCxnSpPr>
            <a:stCxn id="11" idx="1"/>
          </p:cNvCxnSpPr>
          <p:nvPr/>
        </p:nvCxnSpPr>
        <p:spPr>
          <a:xfrm flipH="1">
            <a:off x="4972176" y="4928507"/>
            <a:ext cx="394843"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451022" y="2845540"/>
            <a:ext cx="757186" cy="537018"/>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swinberg\Documents\ACTIVE\EEE4084F\Common\Images_open\beach2-P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1111" y="3762992"/>
            <a:ext cx="1741138" cy="2603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991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6" y="2711269"/>
            <a:ext cx="415498" cy="369332"/>
          </a:xfrm>
          <a:prstGeom prst="rect">
            <a:avLst/>
          </a:prstGeom>
          <a:solidFill>
            <a:schemeClr val="bg1"/>
          </a:solidFill>
        </p:spPr>
        <p:txBody>
          <a:bodyPr wrap="none" rtlCol="0">
            <a:spAutoFit/>
          </a:bodyPr>
          <a:lstStyle/>
          <a:p>
            <a:r>
              <a:rPr lang="en-US" dirty="0" smtClean="0"/>
              <a:t>…</a:t>
            </a:r>
            <a:endParaRPr lang="en-US" dirty="0"/>
          </a:p>
        </p:txBody>
      </p:sp>
      <p:sp>
        <p:nvSpPr>
          <p:cNvPr id="2" name="Title 1"/>
          <p:cNvSpPr>
            <a:spLocks noGrp="1"/>
          </p:cNvSpPr>
          <p:nvPr>
            <p:ph type="title"/>
          </p:nvPr>
        </p:nvSpPr>
        <p:spPr>
          <a:xfrm>
            <a:off x="457200" y="74613"/>
            <a:ext cx="8385175" cy="1431925"/>
          </a:xfrm>
        </p:spPr>
        <p:txBody>
          <a:bodyPr/>
          <a:lstStyle/>
          <a:p>
            <a:pPr>
              <a:defRPr/>
            </a:pPr>
            <a:r>
              <a:rPr lang="en-ZA" dirty="0" smtClean="0"/>
              <a:t>Steps in designing parallel programs</a:t>
            </a:r>
            <a:endParaRPr lang="en-US" dirty="0"/>
          </a:p>
        </p:txBody>
      </p:sp>
      <p:sp>
        <p:nvSpPr>
          <p:cNvPr id="6" name="Content Placeholder 2"/>
          <p:cNvSpPr txBox="1">
            <a:spLocks/>
          </p:cNvSpPr>
          <p:nvPr/>
        </p:nvSpPr>
        <p:spPr>
          <a:xfrm>
            <a:off x="564445" y="1460500"/>
            <a:ext cx="8542869" cy="4191000"/>
          </a:xfrm>
          <a:prstGeom prst="rect">
            <a:avLst/>
          </a:prstGeom>
        </p:spPr>
        <p:txBody>
          <a:bodyPr/>
          <a:lstStyle/>
          <a:p>
            <a:pPr marL="342900" indent="-342900">
              <a:spcBef>
                <a:spcPct val="20000"/>
              </a:spcBef>
              <a:buClr>
                <a:schemeClr val="hlink"/>
              </a:buClr>
              <a:defRPr/>
            </a:pPr>
            <a:r>
              <a:rPr lang="en-ZA" sz="2800" i="1" kern="0" dirty="0">
                <a:effectLst>
                  <a:outerShdw blurRad="38100" dist="38100" dir="2700000" algn="tl">
                    <a:srgbClr val="000000"/>
                  </a:outerShdw>
                </a:effectLst>
                <a:latin typeface="+mn-lt"/>
              </a:rPr>
              <a:t>The hardware may </a:t>
            </a:r>
            <a:r>
              <a:rPr lang="en-ZA" sz="2800" i="1" kern="0" dirty="0" smtClean="0">
                <a:effectLst>
                  <a:outerShdw blurRad="38100" dist="38100" dir="2700000" algn="tl">
                    <a:srgbClr val="000000"/>
                  </a:outerShdw>
                </a:effectLst>
                <a:latin typeface="+mn-lt"/>
              </a:rPr>
              <a:t>be done first… </a:t>
            </a:r>
            <a:r>
              <a:rPr lang="en-ZA" sz="2800" i="1" kern="0" dirty="0">
                <a:effectLst>
                  <a:outerShdw blurRad="38100" dist="38100" dir="2700000" algn="tl">
                    <a:srgbClr val="000000"/>
                  </a:outerShdw>
                </a:effectLst>
                <a:latin typeface="+mn-lt"/>
              </a:rPr>
              <a:t>or </a:t>
            </a:r>
            <a:r>
              <a:rPr lang="en-ZA" sz="2800" i="1" kern="0" dirty="0" smtClean="0">
                <a:effectLst>
                  <a:outerShdw blurRad="38100" dist="38100" dir="2700000" algn="tl">
                    <a:srgbClr val="000000"/>
                  </a:outerShdw>
                </a:effectLst>
                <a:latin typeface="+mn-lt"/>
              </a:rPr>
              <a:t>later.</a:t>
            </a:r>
            <a:endParaRPr lang="en-ZA" sz="2800" i="1" kern="0" dirty="0">
              <a:effectLst>
                <a:outerShdw blurRad="38100" dist="38100" dir="2700000" algn="tl">
                  <a:srgbClr val="000000"/>
                </a:outerShdw>
              </a:effectLst>
              <a:latin typeface="+mn-lt"/>
            </a:endParaRPr>
          </a:p>
          <a:p>
            <a:pPr marL="342900" indent="-342900">
              <a:spcBef>
                <a:spcPct val="20000"/>
              </a:spcBef>
              <a:buClr>
                <a:schemeClr val="hlink"/>
              </a:buClr>
              <a:buFont typeface="Wingdings" pitchFamily="2" charset="2"/>
              <a:buNone/>
              <a:defRPr/>
            </a:pPr>
            <a:r>
              <a:rPr lang="en-ZA" sz="2800" kern="0" dirty="0">
                <a:effectLst>
                  <a:outerShdw blurRad="38100" dist="38100" dir="2700000" algn="tl">
                    <a:srgbClr val="000000"/>
                  </a:outerShdw>
                </a:effectLst>
                <a:latin typeface="+mn-lt"/>
              </a:rPr>
              <a:t>The main steps:</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Understand the problem</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Partitioning (separation into main tasks)</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Decomposition &amp; Granularity</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Communications</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Identify data dependencies</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Synchronization</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Load balancing</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Performance analysis and tuning</a:t>
            </a:r>
          </a:p>
        </p:txBody>
      </p:sp>
      <p:grpSp>
        <p:nvGrpSpPr>
          <p:cNvPr id="5" name="Group 4"/>
          <p:cNvGrpSpPr/>
          <p:nvPr/>
        </p:nvGrpSpPr>
        <p:grpSpPr>
          <a:xfrm>
            <a:off x="-64279" y="2311400"/>
            <a:ext cx="764190" cy="1601847"/>
            <a:chOff x="-64279" y="2311400"/>
            <a:chExt cx="764190" cy="1601847"/>
          </a:xfrm>
        </p:grpSpPr>
        <p:sp>
          <p:nvSpPr>
            <p:cNvPr id="4" name="TextBox 3"/>
            <p:cNvSpPr txBox="1"/>
            <p:nvPr/>
          </p:nvSpPr>
          <p:spPr>
            <a:xfrm rot="16200000">
              <a:off x="-680537" y="2927658"/>
              <a:ext cx="1601847" cy="369332"/>
            </a:xfrm>
            <a:prstGeom prst="rect">
              <a:avLst/>
            </a:prstGeom>
            <a:solidFill>
              <a:schemeClr val="bg1"/>
            </a:solidFill>
          </p:spPr>
          <p:txBody>
            <a:bodyPr wrap="square" rtlCol="0">
              <a:spAutoFit/>
            </a:bodyPr>
            <a:lstStyle/>
            <a:p>
              <a:r>
                <a:rPr lang="en-US" dirty="0" smtClean="0">
                  <a:ln>
                    <a:solidFill>
                      <a:schemeClr val="tx1"/>
                    </a:solidFill>
                  </a:ln>
                  <a:solidFill>
                    <a:schemeClr val="accent6">
                      <a:lumMod val="60000"/>
                      <a:lumOff val="40000"/>
                    </a:schemeClr>
                  </a:solidFill>
                </a:rPr>
                <a:t>  this lecture</a:t>
              </a:r>
              <a:endParaRPr lang="en-US" dirty="0">
                <a:ln>
                  <a:solidFill>
                    <a:schemeClr val="tx1"/>
                  </a:solidFill>
                </a:ln>
                <a:solidFill>
                  <a:schemeClr val="accent6">
                    <a:lumMod val="60000"/>
                    <a:lumOff val="40000"/>
                  </a:schemeClr>
                </a:solidFill>
              </a:endParaRPr>
            </a:p>
          </p:txBody>
        </p:sp>
        <p:sp>
          <p:nvSpPr>
            <p:cNvPr id="3" name="Right Arrow 2"/>
            <p:cNvSpPr/>
            <p:nvPr/>
          </p:nvSpPr>
          <p:spPr bwMode="auto">
            <a:xfrm rot="1226046">
              <a:off x="293511" y="2562582"/>
              <a:ext cx="406400" cy="270934"/>
            </a:xfrm>
            <a:prstGeom prst="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ight Arrow 7"/>
            <p:cNvSpPr/>
            <p:nvPr/>
          </p:nvSpPr>
          <p:spPr bwMode="auto">
            <a:xfrm rot="1226046">
              <a:off x="293511" y="3070582"/>
              <a:ext cx="406400" cy="270934"/>
            </a:xfrm>
            <a:prstGeom prst="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pic>
        <p:nvPicPr>
          <p:cNvPr id="2050" name="Picture 2" descr="C:\Users\swinberg\Documents\ACTIVE\EEE4084F\Common\Images_open\Climbing_the_stairs-zoomed-wo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6533" y="3722908"/>
            <a:ext cx="1630186" cy="2762736"/>
          </a:xfrm>
          <a:prstGeom prst="rect">
            <a:avLst/>
          </a:prstGeom>
          <a:noFill/>
          <a:extLst>
            <a:ext uri="{909E8E84-426E-40DD-AFC4-6F175D3DCCD1}">
              <a14:hiddenFill xmlns:a14="http://schemas.microsoft.com/office/drawing/2010/main">
                <a:solidFill>
                  <a:srgbClr val="FFFFFF"/>
                </a:solidFill>
              </a14:hiddenFill>
            </a:ext>
          </a:extLst>
        </p:spPr>
      </p:pic>
      <p:sp>
        <p:nvSpPr>
          <p:cNvPr id="16" name="Right Arrow 15"/>
          <p:cNvSpPr/>
          <p:nvPr/>
        </p:nvSpPr>
        <p:spPr bwMode="auto">
          <a:xfrm rot="1226046">
            <a:off x="267614" y="3579893"/>
            <a:ext cx="406400" cy="270934"/>
          </a:xfrm>
          <a:prstGeom prst="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5822</TotalTime>
  <Words>2246</Words>
  <Application>Microsoft Office PowerPoint</Application>
  <PresentationFormat>On-screen Show (4:3)</PresentationFormat>
  <Paragraphs>304</Paragraphs>
  <Slides>39</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Arial Black</vt:lpstr>
      <vt:lpstr>Calibri</vt:lpstr>
      <vt:lpstr>Century Gothic</vt:lpstr>
      <vt:lpstr>Lucida Bright</vt:lpstr>
      <vt:lpstr>Tahoma</vt:lpstr>
      <vt:lpstr>Wingdings</vt:lpstr>
      <vt:lpstr>Wingdings 2</vt:lpstr>
      <vt:lpstr>4084 Theme</vt:lpstr>
      <vt:lpstr>PowerPoint Presentation</vt:lpstr>
      <vt:lpstr>PowerPoint Presentation</vt:lpstr>
      <vt:lpstr>Introduction</vt:lpstr>
      <vt:lpstr>Lecture Overview</vt:lpstr>
      <vt:lpstr>Thinking ahead, towards…</vt:lpstr>
      <vt:lpstr>Understanding the Problem</vt:lpstr>
      <vt:lpstr>PowerPoint Presentation</vt:lpstr>
      <vt:lpstr>Steps in Designing Parallel Programs</vt:lpstr>
      <vt:lpstr>Steps in designing parallel programs</vt:lpstr>
      <vt:lpstr>Step 1: Understanding the problem</vt:lpstr>
      <vt:lpstr>Step 1: Understanding the problem</vt:lpstr>
      <vt:lpstr>Step 1: Understanding the problem</vt:lpstr>
      <vt:lpstr>Step 1: Understanding the problem</vt:lpstr>
      <vt:lpstr>Step 1: Understanding the problem</vt:lpstr>
      <vt:lpstr>Step 1: Identifying the Problem: where the solution may fit…</vt:lpstr>
      <vt:lpstr>Step 1: Identifying the Problem: where the solution may fit…</vt:lpstr>
      <vt:lpstr>Different perspectives: Gaining a better understand of the problem</vt:lpstr>
      <vt:lpstr>Video Clip: Systems Thinking</vt:lpstr>
      <vt:lpstr>Step 2: Partitioning</vt:lpstr>
      <vt:lpstr>Functional decomposition</vt:lpstr>
      <vt:lpstr>Functional decomposition</vt:lpstr>
      <vt:lpstr>Functional decomposition</vt:lpstr>
      <vt:lpstr>Functional decomposition</vt:lpstr>
      <vt:lpstr>Domain decomposition</vt:lpstr>
      <vt:lpstr>Domain decomposition</vt:lpstr>
      <vt:lpstr>Domain decomposition</vt:lpstr>
      <vt:lpstr>Step 3: Decomposition and Granularity</vt:lpstr>
      <vt:lpstr>Step 3: Decomposition and Granularity</vt:lpstr>
      <vt:lpstr>The Ratio of Computation : Communication</vt:lpstr>
      <vt:lpstr>Granularity</vt:lpstr>
      <vt:lpstr>Granularity</vt:lpstr>
      <vt:lpstr>Granularity</vt:lpstr>
      <vt:lpstr>Decomposition and Granularity</vt:lpstr>
      <vt:lpstr>Decomposition and Granularity</vt:lpstr>
      <vt:lpstr>Decomposition and Granularity</vt:lpstr>
      <vt:lpstr>Class Activity: Discussion</vt:lpstr>
      <vt:lpstr>Class Activity: Discussion</vt:lpstr>
      <vt:lpstr>Next lecture</vt:lpstr>
      <vt:lpstr>Further Reading / Refs</vt:lpstr>
    </vt:vector>
  </TitlesOfParts>
  <Company>University of Cape Town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EEE4084F Digital Systems</dc:title>
  <dc:subject>Design of Parallel Programs</dc:subject>
  <dc:creator>Simon Winberg</dc:creator>
  <cp:lastModifiedBy>SW</cp:lastModifiedBy>
  <cp:revision>370</cp:revision>
  <dcterms:created xsi:type="dcterms:W3CDTF">2009-02-10T02:25:54Z</dcterms:created>
  <dcterms:modified xsi:type="dcterms:W3CDTF">2018-05-07T20:30:03Z</dcterms:modified>
  <cp:category>Lectures</cp:category>
</cp:coreProperties>
</file>