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notesMasterIdLst>
    <p:notesMasterId r:id="rId14"/>
  </p:notesMasterIdLst>
  <p:sldIdLst>
    <p:sldId id="366" r:id="rId2"/>
    <p:sldId id="273" r:id="rId3"/>
    <p:sldId id="394" r:id="rId4"/>
    <p:sldId id="395" r:id="rId5"/>
    <p:sldId id="396" r:id="rId6"/>
    <p:sldId id="397" r:id="rId7"/>
    <p:sldId id="403" r:id="rId8"/>
    <p:sldId id="398" r:id="rId9"/>
    <p:sldId id="399" r:id="rId10"/>
    <p:sldId id="400" r:id="rId11"/>
    <p:sldId id="401" r:id="rId12"/>
    <p:sldId id="402"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9FB1"/>
    <a:srgbClr val="CC81FF"/>
    <a:srgbClr val="00FFFF"/>
    <a:srgbClr val="E2B7FF"/>
    <a:srgbClr val="BD5DFF"/>
    <a:srgbClr val="0000FF"/>
    <a:srgbClr val="1C1C1C"/>
    <a:srgbClr val="D9FFD9"/>
    <a:srgbClr val="A12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4" d="100"/>
          <a:sy n="84" d="100"/>
        </p:scale>
        <p:origin x="143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3E54AA67-198F-4442-8D12-FF521FDDF363}" type="datetimeFigureOut">
              <a:rPr lang="en-US"/>
              <a:pPr>
                <a:defRPr/>
              </a:pPr>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4D42EE6-4ACD-4D8C-9867-35A48794F38A}" type="slidenum">
              <a:rPr lang="en-US"/>
              <a:pPr>
                <a:defRPr/>
              </a:pPr>
              <a:t>‹#›</a:t>
            </a:fld>
            <a:endParaRPr lang="en-US"/>
          </a:p>
        </p:txBody>
      </p:sp>
    </p:spTree>
    <p:extLst>
      <p:ext uri="{BB962C8B-B14F-4D97-AF65-F5344CB8AC3E}">
        <p14:creationId xmlns:p14="http://schemas.microsoft.com/office/powerpoint/2010/main" val="1556490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C372B7-E705-4EBA-B495-A46EDB549B36}" type="slidenum">
              <a:rPr lang="en-US" smtClean="0"/>
              <a:pPr/>
              <a:t>1</a:t>
            </a:fld>
            <a:endParaRPr lang="en-US" smtClean="0"/>
          </a:p>
        </p:txBody>
      </p:sp>
    </p:spTree>
    <p:extLst>
      <p:ext uri="{BB962C8B-B14F-4D97-AF65-F5344CB8AC3E}">
        <p14:creationId xmlns:p14="http://schemas.microsoft.com/office/powerpoint/2010/main" val="3598929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D39213-7E09-4963-8D31-65FE4E2F1336}" type="slidenum">
              <a:rPr lang="en-US" smtClean="0"/>
              <a:pPr/>
              <a:t>10</a:t>
            </a:fld>
            <a:endParaRPr lang="en-US" smtClean="0"/>
          </a:p>
        </p:txBody>
      </p:sp>
    </p:spTree>
    <p:extLst>
      <p:ext uri="{BB962C8B-B14F-4D97-AF65-F5344CB8AC3E}">
        <p14:creationId xmlns:p14="http://schemas.microsoft.com/office/powerpoint/2010/main" val="144504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00F7C-0B82-4D42-9544-D290A08F0579}" type="slidenum">
              <a:rPr lang="en-US" smtClean="0"/>
              <a:pPr/>
              <a:t>11</a:t>
            </a:fld>
            <a:endParaRPr lang="en-US" smtClean="0"/>
          </a:p>
        </p:txBody>
      </p:sp>
    </p:spTree>
    <p:extLst>
      <p:ext uri="{BB962C8B-B14F-4D97-AF65-F5344CB8AC3E}">
        <p14:creationId xmlns:p14="http://schemas.microsoft.com/office/powerpoint/2010/main" val="1491617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532BE-90B6-49BD-B90D-5D0095B46D1F}" type="slidenum">
              <a:rPr lang="en-US" smtClean="0"/>
              <a:pPr/>
              <a:t>2</a:t>
            </a:fld>
            <a:endParaRPr lang="en-US" smtClean="0"/>
          </a:p>
        </p:txBody>
      </p:sp>
    </p:spTree>
    <p:extLst>
      <p:ext uri="{BB962C8B-B14F-4D97-AF65-F5344CB8AC3E}">
        <p14:creationId xmlns:p14="http://schemas.microsoft.com/office/powerpoint/2010/main" val="4234070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9AB8AF-7C7B-4F0C-9D8D-158772040736}" type="slidenum">
              <a:rPr lang="en-US" smtClean="0"/>
              <a:pPr/>
              <a:t>3</a:t>
            </a:fld>
            <a:endParaRPr lang="en-US" smtClean="0"/>
          </a:p>
        </p:txBody>
      </p:sp>
    </p:spTree>
    <p:extLst>
      <p:ext uri="{BB962C8B-B14F-4D97-AF65-F5344CB8AC3E}">
        <p14:creationId xmlns:p14="http://schemas.microsoft.com/office/powerpoint/2010/main" val="1140862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996F5B-FF85-48FA-B143-66CA7AE20430}" type="slidenum">
              <a:rPr lang="en-US" smtClean="0"/>
              <a:pPr/>
              <a:t>4</a:t>
            </a:fld>
            <a:endParaRPr lang="en-US" smtClean="0"/>
          </a:p>
        </p:txBody>
      </p:sp>
    </p:spTree>
    <p:extLst>
      <p:ext uri="{BB962C8B-B14F-4D97-AF65-F5344CB8AC3E}">
        <p14:creationId xmlns:p14="http://schemas.microsoft.com/office/powerpoint/2010/main" val="18184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880387-FF0F-4089-9DBA-2FC0D6292AAF}" type="slidenum">
              <a:rPr lang="en-US" smtClean="0"/>
              <a:pPr/>
              <a:t>5</a:t>
            </a:fld>
            <a:endParaRPr lang="en-US" smtClean="0"/>
          </a:p>
        </p:txBody>
      </p:sp>
    </p:spTree>
    <p:extLst>
      <p:ext uri="{BB962C8B-B14F-4D97-AF65-F5344CB8AC3E}">
        <p14:creationId xmlns:p14="http://schemas.microsoft.com/office/powerpoint/2010/main" val="1521958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E641DB-EB4A-483A-A182-6C29414C7AA3}" type="slidenum">
              <a:rPr lang="en-US" smtClean="0"/>
              <a:pPr/>
              <a:t>6</a:t>
            </a:fld>
            <a:endParaRPr lang="en-US" smtClean="0"/>
          </a:p>
        </p:txBody>
      </p:sp>
    </p:spTree>
    <p:extLst>
      <p:ext uri="{BB962C8B-B14F-4D97-AF65-F5344CB8AC3E}">
        <p14:creationId xmlns:p14="http://schemas.microsoft.com/office/powerpoint/2010/main" val="1894340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9AB8AF-7C7B-4F0C-9D8D-158772040736}" type="slidenum">
              <a:rPr lang="en-US" smtClean="0"/>
              <a:pPr/>
              <a:t>7</a:t>
            </a:fld>
            <a:endParaRPr lang="en-US" smtClean="0"/>
          </a:p>
        </p:txBody>
      </p:sp>
    </p:spTree>
    <p:extLst>
      <p:ext uri="{BB962C8B-B14F-4D97-AF65-F5344CB8AC3E}">
        <p14:creationId xmlns:p14="http://schemas.microsoft.com/office/powerpoint/2010/main" val="409938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2B274D-FB9E-4487-B904-8D61465C93B5}" type="slidenum">
              <a:rPr lang="en-US" smtClean="0"/>
              <a:pPr/>
              <a:t>8</a:t>
            </a:fld>
            <a:endParaRPr lang="en-US" smtClean="0"/>
          </a:p>
        </p:txBody>
      </p:sp>
    </p:spTree>
    <p:extLst>
      <p:ext uri="{BB962C8B-B14F-4D97-AF65-F5344CB8AC3E}">
        <p14:creationId xmlns:p14="http://schemas.microsoft.com/office/powerpoint/2010/main" val="95366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4BC68-A447-4505-ACEB-E1B0CAF80A25}" type="slidenum">
              <a:rPr lang="en-US" smtClean="0"/>
              <a:pPr/>
              <a:t>9</a:t>
            </a:fld>
            <a:endParaRPr lang="en-US" smtClean="0"/>
          </a:p>
        </p:txBody>
      </p:sp>
    </p:spTree>
    <p:extLst>
      <p:ext uri="{BB962C8B-B14F-4D97-AF65-F5344CB8AC3E}">
        <p14:creationId xmlns:p14="http://schemas.microsoft.com/office/powerpoint/2010/main" val="375102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91C84C41-77BB-4CF5-A81A-FAC5E9C55D0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81F87BC-538C-4552-8949-57C85C03B5E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14532AD-834E-4C63-8D2B-A77C753A74D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3D50887-4151-4142-8426-1D345379682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25E2E25C-8EA1-47A0-92B6-8F37754DE6B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4F130D0B-A120-4844-B026-2BABB7BAB192}"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DEFDD86-3846-4F87-A76F-07241314CAD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8B1C00A5-9E3C-4B79-83D0-A51DF4BDD01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425323E4-AC3E-43BC-B16D-2E07869EEB7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9D96EE3C-89BD-4A69-A448-DC214684EF8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29A9E219-2D51-4D7E-B124-24AB52E919D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761111"/>
            <a:ext cx="6775450" cy="1814513"/>
          </a:xfrm>
          <a:prstGeom prst="rect">
            <a:avLst/>
          </a:prstGeom>
          <a:blipFill dpi="0" rotWithShape="1">
            <a:blip r:embed="rId3">
              <a:alphaModFix amt="28000"/>
            </a:blip>
            <a:srcRect/>
            <a:tile tx="0" ty="0" sx="100000" sy="100000" flip="none" algn="tl"/>
          </a:blipFill>
          <a:ln w="9525" algn="ctr">
            <a:noFill/>
            <a:round/>
            <a:headEnd/>
            <a:tailEnd/>
          </a:ln>
        </p:spPr>
        <p:txBody>
          <a:bodyPr/>
          <a:lstStyle/>
          <a:p>
            <a:endParaRPr lang="en-US"/>
          </a:p>
        </p:txBody>
      </p:sp>
      <p:sp>
        <p:nvSpPr>
          <p:cNvPr id="3075" name="Rectangle 9"/>
          <p:cNvSpPr>
            <a:spLocks noChangeArrowheads="1"/>
          </p:cNvSpPr>
          <p:nvPr/>
        </p:nvSpPr>
        <p:spPr bwMode="auto">
          <a:xfrm>
            <a:off x="1873250" y="5615697"/>
            <a:ext cx="5832475" cy="95885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6" name="Picture 9" descr="EEE4084F_logo.jpg"/>
          <p:cNvPicPr>
            <a:picLocks noChangeAspect="1"/>
          </p:cNvPicPr>
          <p:nvPr/>
        </p:nvPicPr>
        <p:blipFill>
          <a:blip r:embed="rId4"/>
          <a:srcRect/>
          <a:stretch>
            <a:fillRect/>
          </a:stretch>
        </p:blipFill>
        <p:spPr bwMode="auto">
          <a:xfrm>
            <a:off x="341303" y="241304"/>
            <a:ext cx="1439862" cy="1436688"/>
          </a:xfrm>
          <a:prstGeom prst="rect">
            <a:avLst/>
          </a:prstGeom>
          <a:noFill/>
          <a:ln w="9525">
            <a:noFill/>
            <a:miter lim="800000"/>
            <a:headEnd/>
            <a:tailEnd/>
          </a:ln>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448172" y="221588"/>
            <a:ext cx="1388382" cy="1416715"/>
          </a:xfrm>
          <a:prstGeom prst="rect">
            <a:avLst/>
          </a:prstGeom>
          <a:noFill/>
          <a:ln w="9525">
            <a:noFill/>
            <a:miter lim="800000"/>
            <a:headEnd/>
            <a:tailEnd/>
          </a:ln>
        </p:spPr>
      </p:pic>
      <p:sp>
        <p:nvSpPr>
          <p:cNvPr id="9" name="Rectangle 8"/>
          <p:cNvSpPr/>
          <p:nvPr/>
        </p:nvSpPr>
        <p:spPr>
          <a:xfrm>
            <a:off x="1554529" y="218082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784225" y="3592187"/>
            <a:ext cx="8359775" cy="1395589"/>
          </a:xfrm>
        </p:spPr>
        <p:txBody>
          <a:bodyPr>
            <a:normAutofit fontScale="77500" lnSpcReduction="20000"/>
          </a:bodyPr>
          <a:lstStyle/>
          <a:p>
            <a:pPr algn="ctr" eaLnBrk="1" hangingPunct="1">
              <a:buFont typeface="Wingdings" pitchFamily="2" charset="2"/>
              <a:buNone/>
              <a:defRPr/>
            </a:pPr>
            <a:r>
              <a:rPr lang="en-ZA" sz="3600" dirty="0" smtClean="0">
                <a:solidFill>
                  <a:srgbClr val="FF6600"/>
                </a:solidFill>
              </a:rPr>
              <a:t>Lecture 24X</a:t>
            </a:r>
          </a:p>
          <a:p>
            <a:pPr algn="ctr" eaLnBrk="1" hangingPunct="1">
              <a:buFont typeface="Wingdings" pitchFamily="2" charset="2"/>
              <a:buNone/>
              <a:defRPr/>
            </a:pPr>
            <a:r>
              <a:rPr lang="en-ZA" sz="3600" dirty="0" smtClean="0">
                <a:solidFill>
                  <a:srgbClr val="FF6600"/>
                </a:solidFill>
              </a:rPr>
              <a:t>RC Platform Case Studies 2/2:</a:t>
            </a:r>
          </a:p>
          <a:p>
            <a:pPr algn="ctr" eaLnBrk="1" hangingPunct="1">
              <a:buFont typeface="Wingdings" pitchFamily="2" charset="2"/>
              <a:buNone/>
              <a:defRPr/>
            </a:pPr>
            <a:r>
              <a:rPr lang="en-ZA" sz="3600" dirty="0" smtClean="0">
                <a:solidFill>
                  <a:srgbClr val="FF6600"/>
                </a:solidFill>
              </a:rPr>
              <a:t>Large &amp; small FPGA-based RC systems</a:t>
            </a:r>
            <a:endParaRPr lang="en-US" sz="3600" dirty="0" smtClean="0">
              <a:solidFill>
                <a:srgbClr val="FF6600"/>
              </a:solidFill>
            </a:endParaRPr>
          </a:p>
        </p:txBody>
      </p:sp>
      <p:pic>
        <p:nvPicPr>
          <p:cNvPr id="10" name="Picture 3" descr="C:\Users\swinberg\Documents\ACTIVE\EEE4084F\Common\Images_open\CC-SA.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2" name="Rectangle 1"/>
          <p:cNvSpPr/>
          <p:nvPr/>
        </p:nvSpPr>
        <p:spPr>
          <a:xfrm>
            <a:off x="587810" y="4856513"/>
            <a:ext cx="4059417" cy="923330"/>
          </a:xfrm>
          <a:prstGeom prst="rect">
            <a:avLst/>
          </a:prstGeom>
        </p:spPr>
        <p:txBody>
          <a:bodyPr wrap="square">
            <a:spAutoFit/>
          </a:bodyPr>
          <a:lstStyle/>
          <a:p>
            <a:pPr eaLnBrk="1" hangingPunct="1">
              <a:buFont typeface="Wingdings" pitchFamily="2" charset="2"/>
              <a:buNone/>
              <a:defRPr/>
            </a:pPr>
            <a:r>
              <a:rPr lang="en-ZA" dirty="0" smtClean="0">
                <a:solidFill>
                  <a:schemeClr val="bg1">
                    <a:lumMod val="50000"/>
                  </a:schemeClr>
                </a:solidFill>
              </a:rPr>
              <a:t>Microprocessor-based: The Cell </a:t>
            </a:r>
            <a:r>
              <a:rPr lang="en-ZA" dirty="0">
                <a:solidFill>
                  <a:schemeClr val="bg1">
                    <a:lumMod val="50000"/>
                  </a:schemeClr>
                </a:solidFill>
              </a:rPr>
              <a:t>Broadband Engine </a:t>
            </a:r>
            <a:r>
              <a:rPr lang="en-ZA" dirty="0" smtClean="0">
                <a:solidFill>
                  <a:schemeClr val="bg1">
                    <a:lumMod val="50000"/>
                  </a:schemeClr>
                </a:solidFill>
              </a:rPr>
              <a:t>Architecture,</a:t>
            </a:r>
            <a:br>
              <a:rPr lang="en-ZA" dirty="0" smtClean="0">
                <a:solidFill>
                  <a:schemeClr val="bg1">
                    <a:lumMod val="50000"/>
                  </a:schemeClr>
                </a:solidFill>
              </a:rPr>
            </a:br>
            <a:r>
              <a:rPr lang="en-ZA" dirty="0" smtClean="0">
                <a:solidFill>
                  <a:schemeClr val="bg1">
                    <a:lumMod val="50000"/>
                  </a:schemeClr>
                </a:solidFill>
              </a:rPr>
              <a:t>IBM Blade</a:t>
            </a:r>
            <a:endParaRPr lang="en-US" dirty="0">
              <a:solidFill>
                <a:schemeClr val="bg1">
                  <a:lumMod val="50000"/>
                </a:schemeClr>
              </a:solidFill>
            </a:endParaRPr>
          </a:p>
        </p:txBody>
      </p:sp>
      <p:sp>
        <p:nvSpPr>
          <p:cNvPr id="13" name="Rectangle 12"/>
          <p:cNvSpPr/>
          <p:nvPr/>
        </p:nvSpPr>
        <p:spPr>
          <a:xfrm>
            <a:off x="4937827" y="4969366"/>
            <a:ext cx="3788484" cy="646331"/>
          </a:xfrm>
          <a:prstGeom prst="rect">
            <a:avLst/>
          </a:prstGeom>
        </p:spPr>
        <p:txBody>
          <a:bodyPr wrap="square">
            <a:spAutoFit/>
          </a:bodyPr>
          <a:lstStyle/>
          <a:p>
            <a:pPr algn="r" eaLnBrk="1" hangingPunct="1">
              <a:buFont typeface="Wingdings" pitchFamily="2" charset="2"/>
              <a:buNone/>
              <a:defRPr/>
            </a:pPr>
            <a:r>
              <a:rPr lang="en-ZA" dirty="0" smtClean="0">
                <a:solidFill>
                  <a:srgbClr val="00B0F0"/>
                </a:solidFill>
              </a:rPr>
              <a:t>FPGA-based: </a:t>
            </a:r>
          </a:p>
          <a:p>
            <a:pPr algn="r" eaLnBrk="1" hangingPunct="1">
              <a:buFont typeface="Wingdings" pitchFamily="2" charset="2"/>
              <a:buNone/>
              <a:defRPr/>
            </a:pPr>
            <a:r>
              <a:rPr lang="en-ZA" dirty="0" smtClean="0">
                <a:solidFill>
                  <a:srgbClr val="00B0F0"/>
                </a:solidFill>
              </a:rPr>
              <a:t>PAM, VCC, SPLASH …</a:t>
            </a:r>
            <a:endParaRPr lang="en-US" dirty="0">
              <a:solidFill>
                <a:srgbClr val="00B0F0"/>
              </a:solidFill>
            </a:endParaRPr>
          </a:p>
        </p:txBody>
      </p:sp>
      <p:sp>
        <p:nvSpPr>
          <p:cNvPr id="4" name="Rectangle 3"/>
          <p:cNvSpPr/>
          <p:nvPr/>
        </p:nvSpPr>
        <p:spPr>
          <a:xfrm>
            <a:off x="6969902" y="5541124"/>
            <a:ext cx="1454244" cy="369332"/>
          </a:xfrm>
          <a:prstGeom prst="rect">
            <a:avLst/>
          </a:prstGeom>
        </p:spPr>
        <p:txBody>
          <a:bodyPr wrap="none">
            <a:spAutoFit/>
          </a:bodyPr>
          <a:lstStyle/>
          <a:p>
            <a:pPr algn="ctr" eaLnBrk="1" hangingPunct="1">
              <a:buFont typeface="Wingdings" pitchFamily="2" charset="2"/>
              <a:buNone/>
              <a:defRPr/>
            </a:pPr>
            <a:r>
              <a:rPr lang="en-ZA" dirty="0" smtClean="0">
                <a:solidFill>
                  <a:schemeClr val="bg1">
                    <a:lumMod val="50000"/>
                  </a:schemeClr>
                </a:solidFill>
              </a:rPr>
              <a:t>(this lecture)</a:t>
            </a:r>
            <a:endParaRPr lang="en-ZA" dirty="0">
              <a:solidFill>
                <a:schemeClr val="bg1">
                  <a:lumMod val="50000"/>
                </a:schemeClr>
              </a:solidFill>
            </a:endParaRPr>
          </a:p>
        </p:txBody>
      </p:sp>
      <p:sp>
        <p:nvSpPr>
          <p:cNvPr id="15" name="Rectangle 14"/>
          <p:cNvSpPr/>
          <p:nvPr/>
        </p:nvSpPr>
        <p:spPr>
          <a:xfrm>
            <a:off x="570926" y="5663956"/>
            <a:ext cx="1967205" cy="369332"/>
          </a:xfrm>
          <a:prstGeom prst="rect">
            <a:avLst/>
          </a:prstGeom>
        </p:spPr>
        <p:txBody>
          <a:bodyPr wrap="none">
            <a:spAutoFit/>
          </a:bodyPr>
          <a:lstStyle/>
          <a:p>
            <a:pPr algn="ctr" eaLnBrk="1" hangingPunct="1">
              <a:buFont typeface="Wingdings" pitchFamily="2" charset="2"/>
              <a:buNone/>
              <a:defRPr/>
            </a:pPr>
            <a:r>
              <a:rPr lang="en-ZA" dirty="0" smtClean="0">
                <a:solidFill>
                  <a:schemeClr val="bg1">
                    <a:lumMod val="50000"/>
                  </a:schemeClr>
                </a:solidFill>
              </a:rPr>
              <a:t>(previous lecture)</a:t>
            </a:r>
            <a:endParaRPr lang="en-ZA" dirty="0">
              <a:solidFill>
                <a:schemeClr val="bg1">
                  <a:lumMod val="50000"/>
                </a:schemeClr>
              </a:solidFill>
            </a:endParaRPr>
          </a:p>
        </p:txBody>
      </p:sp>
      <p:sp>
        <p:nvSpPr>
          <p:cNvPr id="6" name="TextBox 5"/>
          <p:cNvSpPr txBox="1"/>
          <p:nvPr/>
        </p:nvSpPr>
        <p:spPr>
          <a:xfrm rot="20076686">
            <a:off x="1036000" y="3562800"/>
            <a:ext cx="3411447" cy="523220"/>
          </a:xfrm>
          <a:prstGeom prst="rect">
            <a:avLst/>
          </a:prstGeom>
          <a:solidFill>
            <a:srgbClr val="FFFF00"/>
          </a:solidFill>
        </p:spPr>
        <p:txBody>
          <a:bodyPr wrap="none" rtlCol="0">
            <a:spAutoFit/>
          </a:bodyPr>
          <a:lstStyle/>
          <a:p>
            <a:r>
              <a:rPr lang="en-ZA" sz="2800" dirty="0" smtClean="0"/>
              <a:t>NOT IN 2018 EXAM</a:t>
            </a:r>
            <a:endParaRPr lang="en-Z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Compton_reading.gif"/>
          <p:cNvPicPr>
            <a:picLocks noChangeAspect="1"/>
          </p:cNvPicPr>
          <p:nvPr/>
        </p:nvPicPr>
        <p:blipFill>
          <a:blip r:embed="rId3"/>
          <a:srcRect/>
          <a:stretch>
            <a:fillRect/>
          </a:stretch>
        </p:blipFill>
        <p:spPr bwMode="auto">
          <a:xfrm>
            <a:off x="4732583" y="1383373"/>
            <a:ext cx="4124325" cy="3216275"/>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pPr>
              <a:defRPr/>
            </a:pPr>
            <a:r>
              <a:rPr lang="en-ZA" dirty="0" smtClean="0"/>
              <a:t>Additional Reading</a:t>
            </a:r>
            <a:endParaRPr lang="en-US" dirty="0"/>
          </a:p>
        </p:txBody>
      </p:sp>
      <p:sp>
        <p:nvSpPr>
          <p:cNvPr id="4" name="Content Placeholder 3"/>
          <p:cNvSpPr>
            <a:spLocks noGrp="1"/>
          </p:cNvSpPr>
          <p:nvPr>
            <p:ph idx="1"/>
          </p:nvPr>
        </p:nvSpPr>
        <p:spPr>
          <a:xfrm>
            <a:off x="249915" y="1320120"/>
            <a:ext cx="8007350" cy="4191000"/>
          </a:xfrm>
        </p:spPr>
        <p:txBody>
          <a:bodyPr/>
          <a:lstStyle/>
          <a:p>
            <a:pPr>
              <a:defRPr/>
            </a:pPr>
            <a:r>
              <a:rPr lang="en-ZA" dirty="0" smtClean="0"/>
              <a:t>Reading</a:t>
            </a:r>
          </a:p>
          <a:p>
            <a:pPr lvl="1">
              <a:defRPr/>
            </a:pPr>
            <a:r>
              <a:rPr lang="en-US" dirty="0" smtClean="0"/>
              <a:t>Reconfigurable</a:t>
            </a:r>
            <a:br>
              <a:rPr lang="en-US" dirty="0" smtClean="0"/>
            </a:br>
            <a:r>
              <a:rPr lang="en-US" dirty="0" smtClean="0"/>
              <a:t>Computing: A Survey of</a:t>
            </a:r>
            <a:br>
              <a:rPr lang="en-US" dirty="0" smtClean="0"/>
            </a:br>
            <a:r>
              <a:rPr lang="en-US" dirty="0" smtClean="0"/>
              <a:t>Systems and Software </a:t>
            </a:r>
            <a:br>
              <a:rPr lang="en-US" dirty="0" smtClean="0"/>
            </a:br>
            <a:r>
              <a:rPr lang="en-US" dirty="0" smtClean="0"/>
              <a:t>(ACM Survey)  *</a:t>
            </a:r>
          </a:p>
        </p:txBody>
      </p:sp>
      <p:sp>
        <p:nvSpPr>
          <p:cNvPr id="28676" name="Rectangle 4"/>
          <p:cNvSpPr>
            <a:spLocks noChangeArrowheads="1"/>
          </p:cNvSpPr>
          <p:nvPr/>
        </p:nvSpPr>
        <p:spPr bwMode="auto">
          <a:xfrm>
            <a:off x="302301" y="6072187"/>
            <a:ext cx="8351842" cy="523875"/>
          </a:xfrm>
          <a:prstGeom prst="rect">
            <a:avLst/>
          </a:prstGeom>
          <a:noFill/>
          <a:ln w="9525">
            <a:noFill/>
            <a:miter lim="800000"/>
            <a:headEnd/>
            <a:tailEnd/>
          </a:ln>
        </p:spPr>
        <p:txBody>
          <a:bodyPr wrap="square">
            <a:spAutoFit/>
          </a:bodyPr>
          <a:lstStyle/>
          <a:p>
            <a:r>
              <a:rPr lang="en-US" sz="1400" dirty="0"/>
              <a:t>* Compton &amp; Hauck (2002) .“Reconfigurable Computing: A Survey of Systems and Software”  I</a:t>
            </a:r>
            <a:r>
              <a:rPr lang="en-US" sz="1400" i="1" dirty="0"/>
              <a:t>n ACM Computing Surveys</a:t>
            </a:r>
            <a:r>
              <a:rPr lang="en-US" sz="1400" dirty="0"/>
              <a:t>, Vol. 34, No. 2, June 2002, pp. 171–210.</a:t>
            </a:r>
          </a:p>
        </p:txBody>
      </p:sp>
      <p:sp>
        <p:nvSpPr>
          <p:cNvPr id="28678" name="Rectangle 6"/>
          <p:cNvSpPr>
            <a:spLocks noChangeArrowheads="1"/>
          </p:cNvSpPr>
          <p:nvPr/>
        </p:nvSpPr>
        <p:spPr bwMode="auto">
          <a:xfrm>
            <a:off x="640440" y="3748995"/>
            <a:ext cx="4310063" cy="1323975"/>
          </a:xfrm>
          <a:prstGeom prst="rect">
            <a:avLst/>
          </a:prstGeom>
          <a:noFill/>
          <a:ln w="9525">
            <a:noFill/>
            <a:miter lim="800000"/>
            <a:headEnd/>
            <a:tailEnd/>
          </a:ln>
        </p:spPr>
        <p:txBody>
          <a:bodyPr>
            <a:spAutoFit/>
          </a:bodyPr>
          <a:lstStyle/>
          <a:p>
            <a:pPr marL="0" lvl="1"/>
            <a:r>
              <a:rPr lang="en-ZA" sz="2000"/>
              <a:t>(not specifically examined, but can help you develop insights that help you demonstrate a deeper understanding to problems)</a:t>
            </a:r>
          </a:p>
        </p:txBody>
      </p:sp>
      <p:sp>
        <p:nvSpPr>
          <p:cNvPr id="28679" name="Rectangle 6"/>
          <p:cNvSpPr>
            <a:spLocks noChangeArrowheads="1"/>
          </p:cNvSpPr>
          <p:nvPr/>
        </p:nvSpPr>
        <p:spPr bwMode="auto">
          <a:xfrm>
            <a:off x="437240" y="5473020"/>
            <a:ext cx="4637088" cy="369888"/>
          </a:xfrm>
          <a:prstGeom prst="rect">
            <a:avLst/>
          </a:prstGeom>
          <a:noFill/>
          <a:ln w="9525">
            <a:noFill/>
            <a:miter lim="800000"/>
            <a:headEnd/>
            <a:tailEnd/>
          </a:ln>
        </p:spPr>
        <p:txBody>
          <a:bodyPr>
            <a:spAutoFit/>
          </a:bodyPr>
          <a:lstStyle/>
          <a:p>
            <a:r>
              <a:rPr lang="en-ZA" i="1"/>
              <a:t>-- End of the Cell Processor case study --</a:t>
            </a:r>
            <a:endParaRPr lang="en-GB" i="1"/>
          </a:p>
        </p:txBody>
      </p:sp>
    </p:spTree>
    <p:extLst>
      <p:ext uri="{BB962C8B-B14F-4D97-AF65-F5344CB8AC3E}">
        <p14:creationId xmlns:p14="http://schemas.microsoft.com/office/powerpoint/2010/main" val="1069775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Conclusion &amp; Plans</a:t>
            </a:r>
            <a:endParaRPr lang="en-US" dirty="0"/>
          </a:p>
        </p:txBody>
      </p:sp>
      <p:sp>
        <p:nvSpPr>
          <p:cNvPr id="4" name="Content Placeholder 3"/>
          <p:cNvSpPr>
            <a:spLocks noGrp="1"/>
          </p:cNvSpPr>
          <p:nvPr>
            <p:ph idx="1"/>
          </p:nvPr>
        </p:nvSpPr>
        <p:spPr>
          <a:xfrm>
            <a:off x="729785" y="1338944"/>
            <a:ext cx="7697635" cy="4776654"/>
          </a:xfrm>
        </p:spPr>
        <p:txBody>
          <a:bodyPr>
            <a:normAutofit/>
          </a:bodyPr>
          <a:lstStyle/>
          <a:p>
            <a:pPr>
              <a:defRPr/>
            </a:pPr>
            <a:r>
              <a:rPr lang="en-ZA" dirty="0" smtClean="0"/>
              <a:t>Reading</a:t>
            </a:r>
          </a:p>
          <a:p>
            <a:pPr lvl="1">
              <a:defRPr/>
            </a:pPr>
            <a:r>
              <a:rPr lang="en-US" dirty="0" smtClean="0"/>
              <a:t>Hauck, Scott (1998). “The Roles of FPGAs in Reprogrammable Systems” </a:t>
            </a:r>
            <a:r>
              <a:rPr lang="en-US" i="1" dirty="0" smtClean="0"/>
              <a:t>In Proceedings of the IEEE.</a:t>
            </a:r>
            <a:r>
              <a:rPr lang="en-US" dirty="0" smtClean="0"/>
              <a:t> 86(4) pp. 615-639.</a:t>
            </a:r>
          </a:p>
          <a:p>
            <a:pPr>
              <a:defRPr/>
            </a:pPr>
            <a:r>
              <a:rPr lang="en-ZA" dirty="0" smtClean="0"/>
              <a:t>Next lecture:</a:t>
            </a:r>
          </a:p>
          <a:p>
            <a:pPr lvl="1">
              <a:defRPr/>
            </a:pPr>
            <a:r>
              <a:rPr lang="en-ZA" dirty="0"/>
              <a:t>Amdahl’s </a:t>
            </a:r>
            <a:r>
              <a:rPr lang="en-ZA" dirty="0" smtClean="0"/>
              <a:t>Law</a:t>
            </a:r>
          </a:p>
          <a:p>
            <a:pPr lvl="1">
              <a:defRPr/>
            </a:pPr>
            <a:r>
              <a:rPr lang="en-ZA" dirty="0" smtClean="0"/>
              <a:t>Discussion of YODA phase 1</a:t>
            </a:r>
          </a:p>
        </p:txBody>
      </p:sp>
    </p:spTree>
    <p:extLst>
      <p:ext uri="{BB962C8B-B14F-4D97-AF65-F5344CB8AC3E}">
        <p14:creationId xmlns:p14="http://schemas.microsoft.com/office/powerpoint/2010/main" val="2587882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89" y="3526966"/>
            <a:ext cx="8657594" cy="646331"/>
          </a:xfrm>
          <a:prstGeom prst="rect">
            <a:avLst/>
          </a:prstGeom>
          <a:noFill/>
        </p:spPr>
        <p:txBody>
          <a:bodyPr wrap="square" rtlCol="0">
            <a:spAutoFit/>
          </a:bodyPr>
          <a:lstStyle/>
          <a:p>
            <a:r>
              <a:rPr lang="en-US" i="1" dirty="0" smtClean="0"/>
              <a:t>Image sources:</a:t>
            </a:r>
          </a:p>
          <a:p>
            <a:r>
              <a:rPr lang="en-US" dirty="0" smtClean="0"/>
              <a:t>Wikipedia open commons</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471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367993" y="1420766"/>
            <a:ext cx="8420547" cy="5143807"/>
          </a:xfrm>
        </p:spPr>
        <p:txBody>
          <a:bodyPr>
            <a:normAutofit fontScale="92500"/>
          </a:bodyPr>
          <a:lstStyle/>
          <a:p>
            <a:pPr>
              <a:defRPr/>
            </a:pPr>
            <a:r>
              <a:rPr lang="en-US" dirty="0" smtClean="0"/>
              <a:t>Large-scale </a:t>
            </a:r>
            <a:r>
              <a:rPr lang="en-US" dirty="0"/>
              <a:t>FPGA-based </a:t>
            </a:r>
            <a:r>
              <a:rPr lang="en-US" dirty="0" smtClean="0"/>
              <a:t>RC system examples</a:t>
            </a:r>
          </a:p>
          <a:p>
            <a:pPr lvl="1">
              <a:defRPr/>
            </a:pPr>
            <a:r>
              <a:rPr lang="en-US" dirty="0" smtClean="0"/>
              <a:t>PAM, VCC,</a:t>
            </a:r>
            <a:r>
              <a:rPr lang="en-US" dirty="0"/>
              <a:t> Splash</a:t>
            </a:r>
            <a:r>
              <a:rPr lang="en-US" dirty="0" smtClean="0"/>
              <a:t> </a:t>
            </a:r>
          </a:p>
          <a:p>
            <a:pPr>
              <a:defRPr/>
            </a:pPr>
            <a:r>
              <a:rPr lang="en-US" dirty="0" smtClean="0"/>
              <a:t>Small-scale </a:t>
            </a:r>
            <a:r>
              <a:rPr lang="en-US" dirty="0"/>
              <a:t>FPGA-based RC system </a:t>
            </a:r>
            <a:r>
              <a:rPr lang="en-US" dirty="0" smtClean="0"/>
              <a:t>examples</a:t>
            </a:r>
          </a:p>
          <a:p>
            <a:pPr lvl="1">
              <a:defRPr/>
            </a:pPr>
            <a:r>
              <a:rPr lang="en-ZA" dirty="0"/>
              <a:t>PRISM</a:t>
            </a:r>
          </a:p>
          <a:p>
            <a:pPr lvl="1">
              <a:defRPr/>
            </a:pPr>
            <a:r>
              <a:rPr lang="en-ZA" dirty="0" err="1" smtClean="0"/>
              <a:t>Algotronix</a:t>
            </a:r>
            <a:r>
              <a:rPr lang="en-ZA" dirty="0" smtClean="0"/>
              <a:t> CAL, </a:t>
            </a:r>
            <a:br>
              <a:rPr lang="en-ZA" dirty="0" smtClean="0"/>
            </a:br>
            <a:r>
              <a:rPr lang="en-ZA" dirty="0" smtClean="0"/>
              <a:t>XC620,</a:t>
            </a:r>
          </a:p>
          <a:p>
            <a:pPr lvl="1">
              <a:defRPr/>
            </a:pPr>
            <a:r>
              <a:rPr lang="en-ZA" dirty="0"/>
              <a:t>Cray </a:t>
            </a:r>
            <a:r>
              <a:rPr lang="en-ZA" dirty="0" smtClean="0"/>
              <a:t>Research XD1, </a:t>
            </a:r>
          </a:p>
          <a:p>
            <a:pPr lvl="1">
              <a:defRPr/>
            </a:pPr>
            <a:r>
              <a:rPr lang="en-ZA" dirty="0" smtClean="0"/>
              <a:t>SRC</a:t>
            </a:r>
          </a:p>
          <a:p>
            <a:pPr lvl="1">
              <a:defRPr/>
            </a:pPr>
            <a:r>
              <a:rPr lang="en-ZA" dirty="0" smtClean="0"/>
              <a:t>Silicon Graphics RASP </a:t>
            </a:r>
          </a:p>
        </p:txBody>
      </p:sp>
      <p:pic>
        <p:nvPicPr>
          <p:cNvPr id="4099" name="Picture 3" descr="mosaic01.gif"/>
          <p:cNvPicPr>
            <a:picLocks noChangeAspect="1"/>
          </p:cNvPicPr>
          <p:nvPr/>
        </p:nvPicPr>
        <p:blipFill>
          <a:blip r:embed="rId3"/>
          <a:srcRect/>
          <a:stretch>
            <a:fillRect/>
          </a:stretch>
        </p:blipFill>
        <p:spPr bwMode="auto">
          <a:xfrm>
            <a:off x="4373562" y="3756025"/>
            <a:ext cx="4471988" cy="310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Large-scale RC Systems</a:t>
            </a:r>
            <a:endParaRPr lang="en-US" dirty="0"/>
          </a:p>
        </p:txBody>
      </p:sp>
      <p:sp>
        <p:nvSpPr>
          <p:cNvPr id="5" name="Text Placeholder 4"/>
          <p:cNvSpPr>
            <a:spLocks noGrp="1"/>
          </p:cNvSpPr>
          <p:nvPr>
            <p:ph type="body" idx="1"/>
          </p:nvPr>
        </p:nvSpPr>
        <p:spPr/>
        <p:txBody>
          <a:bodyPr/>
          <a:lstStyle/>
          <a:p>
            <a:pPr>
              <a:defRPr/>
            </a:pPr>
            <a:r>
              <a:rPr lang="en-US" dirty="0" smtClean="0"/>
              <a:t>A look at platforms architectures</a:t>
            </a:r>
            <a:endParaRPr lang="en-US" dirty="0"/>
          </a:p>
        </p:txBody>
      </p:sp>
    </p:spTree>
    <p:extLst>
      <p:ext uri="{BB962C8B-B14F-4D97-AF65-F5344CB8AC3E}">
        <p14:creationId xmlns:p14="http://schemas.microsoft.com/office/powerpoint/2010/main" val="205112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eft-Right Arrow 23"/>
          <p:cNvSpPr>
            <a:spLocks noChangeArrowheads="1"/>
          </p:cNvSpPr>
          <p:nvPr/>
        </p:nvSpPr>
        <p:spPr bwMode="auto">
          <a:xfrm rot="5400000">
            <a:off x="2142332" y="4888478"/>
            <a:ext cx="804862" cy="641350"/>
          </a:xfrm>
          <a:prstGeom prst="leftRightArrow">
            <a:avLst>
              <a:gd name="adj1" fmla="val 50000"/>
              <a:gd name="adj2" fmla="val 49983"/>
            </a:avLst>
          </a:prstGeom>
          <a:solidFill>
            <a:srgbClr val="99FFCC"/>
          </a:solidFill>
          <a:ln w="15875" algn="ctr">
            <a:solidFill>
              <a:schemeClr val="tx1"/>
            </a:solidFill>
            <a:round/>
            <a:headEnd/>
            <a:tailEnd/>
          </a:ln>
        </p:spPr>
        <p:txBody>
          <a:bodyPr/>
          <a:lstStyle/>
          <a:p>
            <a:endParaRPr lang="en-US"/>
          </a:p>
        </p:txBody>
      </p:sp>
      <p:sp>
        <p:nvSpPr>
          <p:cNvPr id="23555" name="Rectangle 20"/>
          <p:cNvSpPr>
            <a:spLocks noChangeArrowheads="1"/>
          </p:cNvSpPr>
          <p:nvPr/>
        </p:nvSpPr>
        <p:spPr bwMode="auto">
          <a:xfrm>
            <a:off x="3998913" y="3441472"/>
            <a:ext cx="3411537" cy="2743200"/>
          </a:xfrm>
          <a:prstGeom prst="rect">
            <a:avLst/>
          </a:prstGeom>
          <a:solidFill>
            <a:srgbClr val="D9FFD9"/>
          </a:solidFill>
          <a:ln w="9525" algn="ctr">
            <a:solidFill>
              <a:schemeClr val="tx1"/>
            </a:solidFill>
            <a:round/>
            <a:headEnd/>
            <a:tailEnd/>
          </a:ln>
        </p:spPr>
        <p:txBody>
          <a:bodyPr/>
          <a:lstStyle/>
          <a:p>
            <a:endParaRPr lang="en-US"/>
          </a:p>
        </p:txBody>
      </p:sp>
      <p:sp>
        <p:nvSpPr>
          <p:cNvPr id="2" name="Title 1"/>
          <p:cNvSpPr>
            <a:spLocks noGrp="1"/>
          </p:cNvSpPr>
          <p:nvPr>
            <p:ph type="title"/>
          </p:nvPr>
        </p:nvSpPr>
        <p:spPr/>
        <p:txBody>
          <a:bodyPr>
            <a:normAutofit fontScale="90000"/>
          </a:bodyPr>
          <a:lstStyle/>
          <a:p>
            <a:pPr>
              <a:defRPr/>
            </a:pPr>
            <a:r>
              <a:rPr lang="en-US" dirty="0" smtClean="0"/>
              <a:t>Large RC System - PAM</a:t>
            </a:r>
            <a:endParaRPr lang="en-US" dirty="0"/>
          </a:p>
        </p:txBody>
      </p:sp>
      <p:sp>
        <p:nvSpPr>
          <p:cNvPr id="3" name="Content Placeholder 2"/>
          <p:cNvSpPr>
            <a:spLocks noGrp="1"/>
          </p:cNvSpPr>
          <p:nvPr>
            <p:ph idx="1"/>
          </p:nvPr>
        </p:nvSpPr>
        <p:spPr>
          <a:xfrm>
            <a:off x="838200" y="1219651"/>
            <a:ext cx="8007350" cy="4191000"/>
          </a:xfrm>
        </p:spPr>
        <p:txBody>
          <a:bodyPr/>
          <a:lstStyle/>
          <a:p>
            <a:pPr>
              <a:defRPr/>
            </a:pPr>
            <a:r>
              <a:rPr lang="en-US" dirty="0" smtClean="0"/>
              <a:t>Programmable Active Memories (PAM)</a:t>
            </a:r>
          </a:p>
          <a:p>
            <a:pPr lvl="1">
              <a:defRPr/>
            </a:pPr>
            <a:r>
              <a:rPr lang="en-US" dirty="0" smtClean="0"/>
              <a:t>Produced by Digital Equipment Corp (DEC)</a:t>
            </a:r>
          </a:p>
          <a:p>
            <a:pPr lvl="1">
              <a:defRPr/>
            </a:pPr>
            <a:r>
              <a:rPr lang="en-US" dirty="0" smtClean="0"/>
              <a:t>Used Xilinx XC3000 FPGAs</a:t>
            </a:r>
          </a:p>
          <a:p>
            <a:pPr lvl="1">
              <a:defRPr/>
            </a:pPr>
            <a:r>
              <a:rPr lang="en-US" dirty="0" smtClean="0"/>
              <a:t>Independent banks of fast static RAM</a:t>
            </a:r>
            <a:endParaRPr lang="en-US" dirty="0"/>
          </a:p>
        </p:txBody>
      </p:sp>
      <p:sp>
        <p:nvSpPr>
          <p:cNvPr id="23558" name="Rectangle 3"/>
          <p:cNvSpPr>
            <a:spLocks noChangeArrowheads="1"/>
          </p:cNvSpPr>
          <p:nvPr/>
        </p:nvSpPr>
        <p:spPr bwMode="auto">
          <a:xfrm>
            <a:off x="1897063" y="3811359"/>
            <a:ext cx="1270000" cy="995363"/>
          </a:xfrm>
          <a:prstGeom prst="rect">
            <a:avLst/>
          </a:prstGeom>
          <a:solidFill>
            <a:srgbClr val="0070C0"/>
          </a:solidFill>
          <a:ln w="15875" algn="ctr">
            <a:solidFill>
              <a:schemeClr val="tx1"/>
            </a:solidFill>
            <a:round/>
            <a:headEnd/>
            <a:tailEnd/>
          </a:ln>
        </p:spPr>
        <p:txBody>
          <a:bodyPr anchor="ctr"/>
          <a:lstStyle/>
          <a:p>
            <a:pPr algn="ctr"/>
            <a:r>
              <a:rPr lang="en-US"/>
              <a:t>Host</a:t>
            </a:r>
          </a:p>
          <a:p>
            <a:pPr algn="ctr"/>
            <a:r>
              <a:rPr lang="en-US"/>
              <a:t>CPU</a:t>
            </a:r>
          </a:p>
        </p:txBody>
      </p:sp>
      <p:sp>
        <p:nvSpPr>
          <p:cNvPr id="23559" name="Rectangle 4"/>
          <p:cNvSpPr>
            <a:spLocks noChangeArrowheads="1"/>
          </p:cNvSpPr>
          <p:nvPr/>
        </p:nvSpPr>
        <p:spPr bwMode="auto">
          <a:xfrm>
            <a:off x="4135438"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0" name="Rectangle 5"/>
          <p:cNvSpPr>
            <a:spLocks noChangeArrowheads="1"/>
          </p:cNvSpPr>
          <p:nvPr/>
        </p:nvSpPr>
        <p:spPr bwMode="auto">
          <a:xfrm>
            <a:off x="4954588"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1" name="Rectangle 6"/>
          <p:cNvSpPr>
            <a:spLocks noChangeArrowheads="1"/>
          </p:cNvSpPr>
          <p:nvPr/>
        </p:nvSpPr>
        <p:spPr bwMode="auto">
          <a:xfrm>
            <a:off x="5759450"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2" name="Rectangle 7"/>
          <p:cNvSpPr>
            <a:spLocks noChangeArrowheads="1"/>
          </p:cNvSpPr>
          <p:nvPr/>
        </p:nvSpPr>
        <p:spPr bwMode="auto">
          <a:xfrm>
            <a:off x="6564313"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3" name="Rectangle 8"/>
          <p:cNvSpPr>
            <a:spLocks noChangeArrowheads="1"/>
          </p:cNvSpPr>
          <p:nvPr/>
        </p:nvSpPr>
        <p:spPr bwMode="auto">
          <a:xfrm>
            <a:off x="4135438"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4" name="Rectangle 9"/>
          <p:cNvSpPr>
            <a:spLocks noChangeArrowheads="1"/>
          </p:cNvSpPr>
          <p:nvPr/>
        </p:nvSpPr>
        <p:spPr bwMode="auto">
          <a:xfrm>
            <a:off x="4954588"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5" name="Rectangle 10"/>
          <p:cNvSpPr>
            <a:spLocks noChangeArrowheads="1"/>
          </p:cNvSpPr>
          <p:nvPr/>
        </p:nvSpPr>
        <p:spPr bwMode="auto">
          <a:xfrm>
            <a:off x="5759450"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6" name="Rectangle 11"/>
          <p:cNvSpPr>
            <a:spLocks noChangeArrowheads="1"/>
          </p:cNvSpPr>
          <p:nvPr/>
        </p:nvSpPr>
        <p:spPr bwMode="auto">
          <a:xfrm>
            <a:off x="6564313"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7" name="Rectangle 12"/>
          <p:cNvSpPr>
            <a:spLocks noChangeArrowheads="1"/>
          </p:cNvSpPr>
          <p:nvPr/>
        </p:nvSpPr>
        <p:spPr bwMode="auto">
          <a:xfrm>
            <a:off x="4135438"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68" name="Rectangle 13"/>
          <p:cNvSpPr>
            <a:spLocks noChangeArrowheads="1"/>
          </p:cNvSpPr>
          <p:nvPr/>
        </p:nvSpPr>
        <p:spPr bwMode="auto">
          <a:xfrm>
            <a:off x="4135438"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69" name="Rectangle 14"/>
          <p:cNvSpPr>
            <a:spLocks noChangeArrowheads="1"/>
          </p:cNvSpPr>
          <p:nvPr/>
        </p:nvSpPr>
        <p:spPr bwMode="auto">
          <a:xfrm>
            <a:off x="4954588"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0" name="Rectangle 15"/>
          <p:cNvSpPr>
            <a:spLocks noChangeArrowheads="1"/>
          </p:cNvSpPr>
          <p:nvPr/>
        </p:nvSpPr>
        <p:spPr bwMode="auto">
          <a:xfrm>
            <a:off x="4954588"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1" name="Rectangle 16"/>
          <p:cNvSpPr>
            <a:spLocks noChangeArrowheads="1"/>
          </p:cNvSpPr>
          <p:nvPr/>
        </p:nvSpPr>
        <p:spPr bwMode="auto">
          <a:xfrm>
            <a:off x="5745163" y="3565297"/>
            <a:ext cx="738187"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2" name="Rectangle 17"/>
          <p:cNvSpPr>
            <a:spLocks noChangeArrowheads="1"/>
          </p:cNvSpPr>
          <p:nvPr/>
        </p:nvSpPr>
        <p:spPr bwMode="auto">
          <a:xfrm>
            <a:off x="5745163" y="5667147"/>
            <a:ext cx="738187"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3" name="Rectangle 18"/>
          <p:cNvSpPr>
            <a:spLocks noChangeArrowheads="1"/>
          </p:cNvSpPr>
          <p:nvPr/>
        </p:nvSpPr>
        <p:spPr bwMode="auto">
          <a:xfrm>
            <a:off x="6537325"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4" name="Rectangle 19"/>
          <p:cNvSpPr>
            <a:spLocks noChangeArrowheads="1"/>
          </p:cNvSpPr>
          <p:nvPr/>
        </p:nvSpPr>
        <p:spPr bwMode="auto">
          <a:xfrm>
            <a:off x="6537325"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5" name="Left-Right Arrow 21"/>
          <p:cNvSpPr>
            <a:spLocks noChangeArrowheads="1"/>
          </p:cNvSpPr>
          <p:nvPr/>
        </p:nvSpPr>
        <p:spPr bwMode="auto">
          <a:xfrm>
            <a:off x="3194050" y="3987572"/>
            <a:ext cx="804863" cy="641350"/>
          </a:xfrm>
          <a:prstGeom prst="leftRightArrow">
            <a:avLst>
              <a:gd name="adj1" fmla="val 50000"/>
              <a:gd name="adj2" fmla="val 49983"/>
            </a:avLst>
          </a:prstGeom>
          <a:solidFill>
            <a:srgbClr val="99FFCC"/>
          </a:solidFill>
          <a:ln w="15875" algn="ctr">
            <a:solidFill>
              <a:schemeClr val="tx1"/>
            </a:solidFill>
            <a:round/>
            <a:headEnd/>
            <a:tailEnd/>
          </a:ln>
        </p:spPr>
        <p:txBody>
          <a:bodyPr/>
          <a:lstStyle/>
          <a:p>
            <a:endParaRPr lang="en-US"/>
          </a:p>
        </p:txBody>
      </p:sp>
      <p:sp>
        <p:nvSpPr>
          <p:cNvPr id="23576" name="Rectangle 22"/>
          <p:cNvSpPr>
            <a:spLocks noChangeArrowheads="1"/>
          </p:cNvSpPr>
          <p:nvPr/>
        </p:nvSpPr>
        <p:spPr bwMode="auto">
          <a:xfrm>
            <a:off x="1882775" y="5625872"/>
            <a:ext cx="1296988" cy="558800"/>
          </a:xfrm>
          <a:prstGeom prst="rect">
            <a:avLst/>
          </a:prstGeom>
          <a:solidFill>
            <a:srgbClr val="A12F4A"/>
          </a:solidFill>
          <a:ln w="15875" algn="ctr">
            <a:solidFill>
              <a:schemeClr val="tx1"/>
            </a:solidFill>
            <a:round/>
            <a:headEnd/>
            <a:tailEnd/>
          </a:ln>
        </p:spPr>
        <p:txBody>
          <a:bodyPr anchor="ctr"/>
          <a:lstStyle/>
          <a:p>
            <a:pPr algn="ctr"/>
            <a:r>
              <a:rPr lang="en-US"/>
              <a:t>DRAM</a:t>
            </a:r>
          </a:p>
        </p:txBody>
      </p:sp>
      <p:sp>
        <p:nvSpPr>
          <p:cNvPr id="23577" name="Rectangle 24"/>
          <p:cNvSpPr>
            <a:spLocks noChangeArrowheads="1"/>
          </p:cNvSpPr>
          <p:nvPr/>
        </p:nvSpPr>
        <p:spPr bwMode="auto">
          <a:xfrm>
            <a:off x="1789113" y="6170382"/>
            <a:ext cx="4044950" cy="554038"/>
          </a:xfrm>
          <a:prstGeom prst="rect">
            <a:avLst/>
          </a:prstGeom>
          <a:noFill/>
          <a:ln w="9525">
            <a:noFill/>
            <a:miter lim="800000"/>
            <a:headEnd/>
            <a:tailEnd/>
          </a:ln>
        </p:spPr>
        <p:txBody>
          <a:bodyPr wrap="none">
            <a:spAutoFit/>
          </a:bodyPr>
          <a:lstStyle/>
          <a:p>
            <a:r>
              <a:rPr lang="en-US" dirty="0"/>
              <a:t>Digital Equipment Corp. PAM system (1980s)</a:t>
            </a:r>
          </a:p>
          <a:p>
            <a:r>
              <a:rPr lang="en-US" sz="1200" dirty="0"/>
              <a:t>Image adapted from Hauck and </a:t>
            </a:r>
            <a:r>
              <a:rPr lang="en-US" sz="1200" dirty="0" err="1"/>
              <a:t>Dehon</a:t>
            </a:r>
            <a:r>
              <a:rPr lang="en-US" sz="1200" dirty="0"/>
              <a:t> (2008) Ch3</a:t>
            </a:r>
          </a:p>
        </p:txBody>
      </p:sp>
    </p:spTree>
    <p:extLst>
      <p:ext uri="{BB962C8B-B14F-4D97-AF65-F5344CB8AC3E}">
        <p14:creationId xmlns:p14="http://schemas.microsoft.com/office/powerpoint/2010/main" val="3905397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bwMode="auto">
          <a:xfrm>
            <a:off x="436563" y="4530725"/>
            <a:ext cx="8393112" cy="2006600"/>
          </a:xfrm>
          <a:prstGeom prst="rect">
            <a:avLst/>
          </a:prstGeom>
          <a:solidFill>
            <a:schemeClr val="accent4">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p:txBody>
          <a:bodyPr>
            <a:normAutofit fontScale="90000"/>
          </a:bodyPr>
          <a:lstStyle/>
          <a:p>
            <a:pPr>
              <a:defRPr/>
            </a:pPr>
            <a:r>
              <a:rPr lang="en-US" dirty="0" smtClean="0"/>
              <a:t>Large RC System - VCC</a:t>
            </a:r>
            <a:endParaRPr lang="en-US" dirty="0"/>
          </a:p>
        </p:txBody>
      </p:sp>
      <p:sp>
        <p:nvSpPr>
          <p:cNvPr id="3" name="Content Placeholder 2"/>
          <p:cNvSpPr>
            <a:spLocks noGrp="1"/>
          </p:cNvSpPr>
          <p:nvPr>
            <p:ph idx="1"/>
          </p:nvPr>
        </p:nvSpPr>
        <p:spPr>
          <a:xfrm>
            <a:off x="838200" y="1400175"/>
            <a:ext cx="8007350" cy="4191000"/>
          </a:xfrm>
        </p:spPr>
        <p:txBody>
          <a:bodyPr/>
          <a:lstStyle/>
          <a:p>
            <a:pPr>
              <a:defRPr/>
            </a:pPr>
            <a:r>
              <a:rPr lang="en-US" sz="2800" dirty="0" smtClean="0"/>
              <a:t>Virtual Computer Corporation (VCC)</a:t>
            </a:r>
          </a:p>
          <a:p>
            <a:pPr>
              <a:defRPr/>
            </a:pPr>
            <a:r>
              <a:rPr lang="en-US" sz="2800" dirty="0" smtClean="0"/>
              <a:t>First commercially commercial RC platform*</a:t>
            </a:r>
          </a:p>
          <a:p>
            <a:pPr>
              <a:defRPr/>
            </a:pPr>
            <a:r>
              <a:rPr lang="en-US" sz="2800" dirty="0" smtClean="0"/>
              <a:t>Checkerboard layout of</a:t>
            </a:r>
          </a:p>
          <a:p>
            <a:pPr lvl="1">
              <a:defRPr/>
            </a:pPr>
            <a:r>
              <a:rPr lang="en-US" sz="2400" dirty="0" smtClean="0"/>
              <a:t>Xilinx XC4010 devices and </a:t>
            </a:r>
          </a:p>
          <a:p>
            <a:pPr lvl="1">
              <a:defRPr/>
            </a:pPr>
            <a:r>
              <a:rPr lang="en-US" sz="2400" dirty="0" smtClean="0"/>
              <a:t>I-Cube programmable interconnection devices</a:t>
            </a:r>
          </a:p>
          <a:p>
            <a:pPr lvl="1">
              <a:defRPr/>
            </a:pPr>
            <a:r>
              <a:rPr lang="en-US" sz="2400" dirty="0" smtClean="0"/>
              <a:t>SRAM modules on the edges</a:t>
            </a:r>
            <a:endParaRPr lang="en-US" sz="2400" dirty="0"/>
          </a:p>
        </p:txBody>
      </p:sp>
      <p:sp>
        <p:nvSpPr>
          <p:cNvPr id="24581" name="Rectangle 3"/>
          <p:cNvSpPr>
            <a:spLocks noChangeArrowheads="1"/>
          </p:cNvSpPr>
          <p:nvPr/>
        </p:nvSpPr>
        <p:spPr bwMode="auto">
          <a:xfrm>
            <a:off x="7141479" y="6614433"/>
            <a:ext cx="1693863" cy="276225"/>
          </a:xfrm>
          <a:prstGeom prst="rect">
            <a:avLst/>
          </a:prstGeom>
          <a:noFill/>
          <a:ln w="9525">
            <a:noFill/>
            <a:miter lim="800000"/>
            <a:headEnd/>
            <a:tailEnd/>
          </a:ln>
        </p:spPr>
        <p:txBody>
          <a:bodyPr wrap="none">
            <a:spAutoFit/>
          </a:bodyPr>
          <a:lstStyle/>
          <a:p>
            <a:r>
              <a:rPr lang="en-US" sz="1200" dirty="0"/>
              <a:t>* Hauck and </a:t>
            </a:r>
            <a:r>
              <a:rPr lang="en-US" sz="1200" dirty="0" err="1"/>
              <a:t>Dehon</a:t>
            </a:r>
            <a:r>
              <a:rPr lang="en-US" sz="1200" dirty="0"/>
              <a:t> (2008)</a:t>
            </a:r>
          </a:p>
        </p:txBody>
      </p:sp>
      <p:sp>
        <p:nvSpPr>
          <p:cNvPr id="24582" name="Rectangle 13"/>
          <p:cNvSpPr>
            <a:spLocks noChangeArrowheads="1"/>
          </p:cNvSpPr>
          <p:nvPr/>
        </p:nvSpPr>
        <p:spPr bwMode="auto">
          <a:xfrm>
            <a:off x="5446713" y="5210175"/>
            <a:ext cx="376237" cy="368300"/>
          </a:xfrm>
          <a:prstGeom prst="rect">
            <a:avLst/>
          </a:prstGeom>
          <a:noFill/>
          <a:ln w="9525">
            <a:noFill/>
            <a:miter lim="800000"/>
            <a:headEnd/>
            <a:tailEnd/>
          </a:ln>
        </p:spPr>
        <p:txBody>
          <a:bodyPr wrap="none">
            <a:spAutoFit/>
          </a:bodyPr>
          <a:lstStyle/>
          <a:p>
            <a:r>
              <a:rPr lang="en-US"/>
              <a:t>…</a:t>
            </a:r>
          </a:p>
        </p:txBody>
      </p:sp>
      <p:sp>
        <p:nvSpPr>
          <p:cNvPr id="24583" name="Rectangle 24"/>
          <p:cNvSpPr>
            <a:spLocks noChangeArrowheads="1"/>
          </p:cNvSpPr>
          <p:nvPr/>
        </p:nvSpPr>
        <p:spPr bwMode="auto">
          <a:xfrm>
            <a:off x="5446713" y="4608513"/>
            <a:ext cx="376237" cy="369887"/>
          </a:xfrm>
          <a:prstGeom prst="rect">
            <a:avLst/>
          </a:prstGeom>
          <a:noFill/>
          <a:ln w="9525">
            <a:noFill/>
            <a:miter lim="800000"/>
            <a:headEnd/>
            <a:tailEnd/>
          </a:ln>
        </p:spPr>
        <p:txBody>
          <a:bodyPr wrap="none">
            <a:spAutoFit/>
          </a:bodyPr>
          <a:lstStyle/>
          <a:p>
            <a:r>
              <a:rPr lang="en-US"/>
              <a:t>…</a:t>
            </a:r>
          </a:p>
        </p:txBody>
      </p:sp>
      <p:sp>
        <p:nvSpPr>
          <p:cNvPr id="24584" name="Rectangle 28"/>
          <p:cNvSpPr>
            <a:spLocks noChangeArrowheads="1"/>
          </p:cNvSpPr>
          <p:nvPr/>
        </p:nvSpPr>
        <p:spPr bwMode="auto">
          <a:xfrm>
            <a:off x="928688" y="5564188"/>
            <a:ext cx="376237" cy="369887"/>
          </a:xfrm>
          <a:prstGeom prst="rect">
            <a:avLst/>
          </a:prstGeom>
          <a:noFill/>
          <a:ln w="9525">
            <a:noFill/>
            <a:miter lim="800000"/>
            <a:headEnd/>
            <a:tailEnd/>
          </a:ln>
        </p:spPr>
        <p:txBody>
          <a:bodyPr wrap="none">
            <a:spAutoFit/>
          </a:bodyPr>
          <a:lstStyle/>
          <a:p>
            <a:r>
              <a:rPr lang="en-US"/>
              <a:t>…</a:t>
            </a:r>
          </a:p>
        </p:txBody>
      </p:sp>
      <p:sp>
        <p:nvSpPr>
          <p:cNvPr id="24585" name="Rectangle 29"/>
          <p:cNvSpPr>
            <a:spLocks noChangeArrowheads="1"/>
          </p:cNvSpPr>
          <p:nvPr/>
        </p:nvSpPr>
        <p:spPr bwMode="auto">
          <a:xfrm>
            <a:off x="1897063" y="5564188"/>
            <a:ext cx="377825" cy="369887"/>
          </a:xfrm>
          <a:prstGeom prst="rect">
            <a:avLst/>
          </a:prstGeom>
          <a:noFill/>
          <a:ln w="9525">
            <a:noFill/>
            <a:miter lim="800000"/>
            <a:headEnd/>
            <a:tailEnd/>
          </a:ln>
        </p:spPr>
        <p:txBody>
          <a:bodyPr wrap="none">
            <a:spAutoFit/>
          </a:bodyPr>
          <a:lstStyle/>
          <a:p>
            <a:r>
              <a:rPr lang="en-US"/>
              <a:t>…</a:t>
            </a:r>
          </a:p>
        </p:txBody>
      </p:sp>
      <p:sp>
        <p:nvSpPr>
          <p:cNvPr id="24586" name="Rectangle 30"/>
          <p:cNvSpPr>
            <a:spLocks noChangeArrowheads="1"/>
          </p:cNvSpPr>
          <p:nvPr/>
        </p:nvSpPr>
        <p:spPr bwMode="auto">
          <a:xfrm>
            <a:off x="2962275" y="5564188"/>
            <a:ext cx="376238" cy="369887"/>
          </a:xfrm>
          <a:prstGeom prst="rect">
            <a:avLst/>
          </a:prstGeom>
          <a:noFill/>
          <a:ln w="9525">
            <a:noFill/>
            <a:miter lim="800000"/>
            <a:headEnd/>
            <a:tailEnd/>
          </a:ln>
        </p:spPr>
        <p:txBody>
          <a:bodyPr wrap="none">
            <a:spAutoFit/>
          </a:bodyPr>
          <a:lstStyle/>
          <a:p>
            <a:r>
              <a:rPr lang="en-US"/>
              <a:t>…</a:t>
            </a:r>
          </a:p>
        </p:txBody>
      </p:sp>
      <p:sp>
        <p:nvSpPr>
          <p:cNvPr id="24587" name="Rectangle 31"/>
          <p:cNvSpPr>
            <a:spLocks noChangeArrowheads="1"/>
          </p:cNvSpPr>
          <p:nvPr/>
        </p:nvSpPr>
        <p:spPr bwMode="auto">
          <a:xfrm>
            <a:off x="3930650" y="5564188"/>
            <a:ext cx="377825" cy="369887"/>
          </a:xfrm>
          <a:prstGeom prst="rect">
            <a:avLst/>
          </a:prstGeom>
          <a:noFill/>
          <a:ln w="9525">
            <a:noFill/>
            <a:miter lim="800000"/>
            <a:headEnd/>
            <a:tailEnd/>
          </a:ln>
        </p:spPr>
        <p:txBody>
          <a:bodyPr wrap="none">
            <a:spAutoFit/>
          </a:bodyPr>
          <a:lstStyle/>
          <a:p>
            <a:r>
              <a:rPr lang="en-US"/>
              <a:t>…</a:t>
            </a:r>
          </a:p>
        </p:txBody>
      </p:sp>
      <p:sp>
        <p:nvSpPr>
          <p:cNvPr id="24588" name="Rectangle 32"/>
          <p:cNvSpPr>
            <a:spLocks noChangeArrowheads="1"/>
          </p:cNvSpPr>
          <p:nvPr/>
        </p:nvSpPr>
        <p:spPr bwMode="auto">
          <a:xfrm>
            <a:off x="7056438" y="5564188"/>
            <a:ext cx="376237" cy="369887"/>
          </a:xfrm>
          <a:prstGeom prst="rect">
            <a:avLst/>
          </a:prstGeom>
          <a:noFill/>
          <a:ln w="9525">
            <a:noFill/>
            <a:miter lim="800000"/>
            <a:headEnd/>
            <a:tailEnd/>
          </a:ln>
        </p:spPr>
        <p:txBody>
          <a:bodyPr wrap="none">
            <a:spAutoFit/>
          </a:bodyPr>
          <a:lstStyle/>
          <a:p>
            <a:r>
              <a:rPr lang="en-US"/>
              <a:t>…</a:t>
            </a:r>
          </a:p>
        </p:txBody>
      </p:sp>
      <p:sp>
        <p:nvSpPr>
          <p:cNvPr id="24589" name="Rectangle 33"/>
          <p:cNvSpPr>
            <a:spLocks noChangeArrowheads="1"/>
          </p:cNvSpPr>
          <p:nvPr/>
        </p:nvSpPr>
        <p:spPr bwMode="auto">
          <a:xfrm>
            <a:off x="8024813" y="5564188"/>
            <a:ext cx="377825" cy="369887"/>
          </a:xfrm>
          <a:prstGeom prst="rect">
            <a:avLst/>
          </a:prstGeom>
          <a:noFill/>
          <a:ln w="9525">
            <a:noFill/>
            <a:miter lim="800000"/>
            <a:headEnd/>
            <a:tailEnd/>
          </a:ln>
        </p:spPr>
        <p:txBody>
          <a:bodyPr wrap="none">
            <a:spAutoFit/>
          </a:bodyPr>
          <a:lstStyle/>
          <a:p>
            <a:r>
              <a:rPr lang="en-US"/>
              <a:t>…</a:t>
            </a:r>
          </a:p>
        </p:txBody>
      </p:sp>
      <p:sp>
        <p:nvSpPr>
          <p:cNvPr id="24590" name="Rectangle 34"/>
          <p:cNvSpPr>
            <a:spLocks noChangeArrowheads="1"/>
          </p:cNvSpPr>
          <p:nvPr/>
        </p:nvSpPr>
        <p:spPr bwMode="auto">
          <a:xfrm>
            <a:off x="4791075" y="5564188"/>
            <a:ext cx="376238" cy="369887"/>
          </a:xfrm>
          <a:prstGeom prst="rect">
            <a:avLst/>
          </a:prstGeom>
          <a:noFill/>
          <a:ln w="9525">
            <a:noFill/>
            <a:miter lim="800000"/>
            <a:headEnd/>
            <a:tailEnd/>
          </a:ln>
        </p:spPr>
        <p:txBody>
          <a:bodyPr wrap="none">
            <a:spAutoFit/>
          </a:bodyPr>
          <a:lstStyle/>
          <a:p>
            <a:r>
              <a:rPr lang="en-US"/>
              <a:t>…</a:t>
            </a:r>
          </a:p>
        </p:txBody>
      </p:sp>
      <p:sp>
        <p:nvSpPr>
          <p:cNvPr id="24591" name="Rectangle 35"/>
          <p:cNvSpPr>
            <a:spLocks noChangeArrowheads="1"/>
          </p:cNvSpPr>
          <p:nvPr/>
        </p:nvSpPr>
        <p:spPr bwMode="auto">
          <a:xfrm>
            <a:off x="6183313" y="5564188"/>
            <a:ext cx="376237" cy="369887"/>
          </a:xfrm>
          <a:prstGeom prst="rect">
            <a:avLst/>
          </a:prstGeom>
          <a:noFill/>
          <a:ln w="9525">
            <a:noFill/>
            <a:miter lim="800000"/>
            <a:headEnd/>
            <a:tailEnd/>
          </a:ln>
        </p:spPr>
        <p:txBody>
          <a:bodyPr wrap="none">
            <a:spAutoFit/>
          </a:bodyPr>
          <a:lstStyle/>
          <a:p>
            <a:r>
              <a:rPr lang="en-US"/>
              <a:t>…</a:t>
            </a:r>
          </a:p>
        </p:txBody>
      </p:sp>
      <p:sp>
        <p:nvSpPr>
          <p:cNvPr id="24592" name="Rectangle 42"/>
          <p:cNvSpPr>
            <a:spLocks noChangeArrowheads="1"/>
          </p:cNvSpPr>
          <p:nvPr/>
        </p:nvSpPr>
        <p:spPr bwMode="auto">
          <a:xfrm>
            <a:off x="5446713" y="5973763"/>
            <a:ext cx="376237" cy="369887"/>
          </a:xfrm>
          <a:prstGeom prst="rect">
            <a:avLst/>
          </a:prstGeom>
          <a:noFill/>
          <a:ln w="9525">
            <a:noFill/>
            <a:miter lim="800000"/>
            <a:headEnd/>
            <a:tailEnd/>
          </a:ln>
        </p:spPr>
        <p:txBody>
          <a:bodyPr wrap="none">
            <a:spAutoFit/>
          </a:bodyPr>
          <a:lstStyle/>
          <a:p>
            <a:r>
              <a:rPr lang="en-US"/>
              <a:t>…</a:t>
            </a:r>
          </a:p>
        </p:txBody>
      </p:sp>
      <p:sp>
        <p:nvSpPr>
          <p:cNvPr id="24593" name="Rectangle 46"/>
          <p:cNvSpPr>
            <a:spLocks noChangeArrowheads="1"/>
          </p:cNvSpPr>
          <p:nvPr/>
        </p:nvSpPr>
        <p:spPr bwMode="auto">
          <a:xfrm>
            <a:off x="318404" y="6614433"/>
            <a:ext cx="1660525" cy="306388"/>
          </a:xfrm>
          <a:prstGeom prst="rect">
            <a:avLst/>
          </a:prstGeom>
          <a:noFill/>
          <a:ln w="9525">
            <a:noFill/>
            <a:miter lim="800000"/>
            <a:headEnd/>
            <a:tailEnd/>
          </a:ln>
        </p:spPr>
        <p:txBody>
          <a:bodyPr wrap="none">
            <a:spAutoFit/>
          </a:bodyPr>
          <a:lstStyle/>
          <a:p>
            <a:r>
              <a:rPr lang="en-US" sz="1400"/>
              <a:t>VCC Virtual Computer</a:t>
            </a:r>
          </a:p>
        </p:txBody>
      </p:sp>
      <p:sp>
        <p:nvSpPr>
          <p:cNvPr id="48" name="Rectangle 47"/>
          <p:cNvSpPr/>
          <p:nvPr/>
        </p:nvSpPr>
        <p:spPr bwMode="auto">
          <a:xfrm>
            <a:off x="9286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49" name="Rectangle 48"/>
          <p:cNvSpPr/>
          <p:nvPr/>
        </p:nvSpPr>
        <p:spPr bwMode="auto">
          <a:xfrm>
            <a:off x="196532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0" name="Rectangle 49"/>
          <p:cNvSpPr/>
          <p:nvPr/>
        </p:nvSpPr>
        <p:spPr bwMode="auto">
          <a:xfrm>
            <a:off x="29479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1" name="Rectangle 50"/>
          <p:cNvSpPr/>
          <p:nvPr/>
        </p:nvSpPr>
        <p:spPr bwMode="auto">
          <a:xfrm>
            <a:off x="38623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2" name="Rectangle 51"/>
          <p:cNvSpPr/>
          <p:nvPr/>
        </p:nvSpPr>
        <p:spPr bwMode="auto">
          <a:xfrm>
            <a:off x="488632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3" name="Rectangle 52"/>
          <p:cNvSpPr/>
          <p:nvPr/>
        </p:nvSpPr>
        <p:spPr bwMode="auto">
          <a:xfrm>
            <a:off x="626427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4" name="Rectangle 53"/>
          <p:cNvSpPr/>
          <p:nvPr/>
        </p:nvSpPr>
        <p:spPr bwMode="auto">
          <a:xfrm>
            <a:off x="7192963"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5" name="Rectangle 54"/>
          <p:cNvSpPr/>
          <p:nvPr/>
        </p:nvSpPr>
        <p:spPr bwMode="auto">
          <a:xfrm>
            <a:off x="8134350"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6" name="Rectangle 55"/>
          <p:cNvSpPr/>
          <p:nvPr/>
        </p:nvSpPr>
        <p:spPr bwMode="auto">
          <a:xfrm>
            <a:off x="9286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7" name="Rectangle 56"/>
          <p:cNvSpPr/>
          <p:nvPr/>
        </p:nvSpPr>
        <p:spPr bwMode="auto">
          <a:xfrm>
            <a:off x="196532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8" name="Rectangle 57"/>
          <p:cNvSpPr/>
          <p:nvPr/>
        </p:nvSpPr>
        <p:spPr bwMode="auto">
          <a:xfrm>
            <a:off x="29479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9" name="Rectangle 58"/>
          <p:cNvSpPr/>
          <p:nvPr/>
        </p:nvSpPr>
        <p:spPr bwMode="auto">
          <a:xfrm>
            <a:off x="38623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0" name="Rectangle 59"/>
          <p:cNvSpPr/>
          <p:nvPr/>
        </p:nvSpPr>
        <p:spPr bwMode="auto">
          <a:xfrm>
            <a:off x="488632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1" name="Rectangle 60"/>
          <p:cNvSpPr/>
          <p:nvPr/>
        </p:nvSpPr>
        <p:spPr bwMode="auto">
          <a:xfrm>
            <a:off x="626427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2" name="Rectangle 61"/>
          <p:cNvSpPr/>
          <p:nvPr/>
        </p:nvSpPr>
        <p:spPr bwMode="auto">
          <a:xfrm>
            <a:off x="7192963"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3" name="Rectangle 62"/>
          <p:cNvSpPr/>
          <p:nvPr/>
        </p:nvSpPr>
        <p:spPr bwMode="auto">
          <a:xfrm>
            <a:off x="8134350"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4" name="Rectangle 63"/>
          <p:cNvSpPr/>
          <p:nvPr/>
        </p:nvSpPr>
        <p:spPr bwMode="auto">
          <a:xfrm>
            <a:off x="9286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5" name="Rectangle 64"/>
          <p:cNvSpPr/>
          <p:nvPr/>
        </p:nvSpPr>
        <p:spPr bwMode="auto">
          <a:xfrm>
            <a:off x="196532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6" name="Rectangle 65"/>
          <p:cNvSpPr/>
          <p:nvPr/>
        </p:nvSpPr>
        <p:spPr bwMode="auto">
          <a:xfrm>
            <a:off x="29479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7" name="Rectangle 66"/>
          <p:cNvSpPr/>
          <p:nvPr/>
        </p:nvSpPr>
        <p:spPr bwMode="auto">
          <a:xfrm>
            <a:off x="38623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8" name="Rectangle 67"/>
          <p:cNvSpPr/>
          <p:nvPr/>
        </p:nvSpPr>
        <p:spPr bwMode="auto">
          <a:xfrm>
            <a:off x="488632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9" name="Rectangle 68"/>
          <p:cNvSpPr/>
          <p:nvPr/>
        </p:nvSpPr>
        <p:spPr bwMode="auto">
          <a:xfrm>
            <a:off x="626427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0" name="Rectangle 69"/>
          <p:cNvSpPr/>
          <p:nvPr/>
        </p:nvSpPr>
        <p:spPr bwMode="auto">
          <a:xfrm>
            <a:off x="7192963"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1" name="Rectangle 70"/>
          <p:cNvSpPr/>
          <p:nvPr/>
        </p:nvSpPr>
        <p:spPr bwMode="auto">
          <a:xfrm>
            <a:off x="8134350"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2" name="Rectangle 71"/>
          <p:cNvSpPr/>
          <p:nvPr/>
        </p:nvSpPr>
        <p:spPr bwMode="auto">
          <a:xfrm>
            <a:off x="1433513"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3" name="Rectangle 72"/>
          <p:cNvSpPr/>
          <p:nvPr/>
        </p:nvSpPr>
        <p:spPr bwMode="auto">
          <a:xfrm>
            <a:off x="1433513"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4" name="Rectangle 73"/>
          <p:cNvSpPr/>
          <p:nvPr/>
        </p:nvSpPr>
        <p:spPr bwMode="auto">
          <a:xfrm>
            <a:off x="1433513"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5" name="Rectangle 74"/>
          <p:cNvSpPr/>
          <p:nvPr/>
        </p:nvSpPr>
        <p:spPr bwMode="auto">
          <a:xfrm>
            <a:off x="2443163"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6" name="Rectangle 75"/>
          <p:cNvSpPr/>
          <p:nvPr/>
        </p:nvSpPr>
        <p:spPr bwMode="auto">
          <a:xfrm>
            <a:off x="2443163"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7" name="Rectangle 76"/>
          <p:cNvSpPr/>
          <p:nvPr/>
        </p:nvSpPr>
        <p:spPr bwMode="auto">
          <a:xfrm>
            <a:off x="2443163"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8" name="Rectangle 77"/>
          <p:cNvSpPr/>
          <p:nvPr/>
        </p:nvSpPr>
        <p:spPr bwMode="auto">
          <a:xfrm>
            <a:off x="3438525"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9" name="Rectangle 78"/>
          <p:cNvSpPr/>
          <p:nvPr/>
        </p:nvSpPr>
        <p:spPr bwMode="auto">
          <a:xfrm>
            <a:off x="3438525"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0" name="Rectangle 79"/>
          <p:cNvSpPr/>
          <p:nvPr/>
        </p:nvSpPr>
        <p:spPr bwMode="auto">
          <a:xfrm>
            <a:off x="3438525"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1" name="Rectangle 80"/>
          <p:cNvSpPr/>
          <p:nvPr/>
        </p:nvSpPr>
        <p:spPr bwMode="auto">
          <a:xfrm>
            <a:off x="438150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 name="Rectangle 81"/>
          <p:cNvSpPr/>
          <p:nvPr/>
        </p:nvSpPr>
        <p:spPr bwMode="auto">
          <a:xfrm>
            <a:off x="438150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3" name="Rectangle 82"/>
          <p:cNvSpPr/>
          <p:nvPr/>
        </p:nvSpPr>
        <p:spPr bwMode="auto">
          <a:xfrm>
            <a:off x="438150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4" name="Rectangle 83"/>
          <p:cNvSpPr/>
          <p:nvPr/>
        </p:nvSpPr>
        <p:spPr bwMode="auto">
          <a:xfrm>
            <a:off x="529590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5" name="Rectangle 84"/>
          <p:cNvSpPr/>
          <p:nvPr/>
        </p:nvSpPr>
        <p:spPr bwMode="auto">
          <a:xfrm>
            <a:off x="529590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6" name="Rectangle 85"/>
          <p:cNvSpPr/>
          <p:nvPr/>
        </p:nvSpPr>
        <p:spPr bwMode="auto">
          <a:xfrm>
            <a:off x="529590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7" name="Rectangle 86"/>
          <p:cNvSpPr/>
          <p:nvPr/>
        </p:nvSpPr>
        <p:spPr bwMode="auto">
          <a:xfrm>
            <a:off x="5813425"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8" name="Rectangle 87"/>
          <p:cNvSpPr/>
          <p:nvPr/>
        </p:nvSpPr>
        <p:spPr bwMode="auto">
          <a:xfrm>
            <a:off x="5813425"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9" name="Rectangle 88"/>
          <p:cNvSpPr/>
          <p:nvPr/>
        </p:nvSpPr>
        <p:spPr bwMode="auto">
          <a:xfrm>
            <a:off x="5813425"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0" name="Rectangle 89"/>
          <p:cNvSpPr/>
          <p:nvPr/>
        </p:nvSpPr>
        <p:spPr bwMode="auto">
          <a:xfrm>
            <a:off x="667385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1" name="Rectangle 90"/>
          <p:cNvSpPr/>
          <p:nvPr/>
        </p:nvSpPr>
        <p:spPr bwMode="auto">
          <a:xfrm>
            <a:off x="667385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2" name="Rectangle 91"/>
          <p:cNvSpPr/>
          <p:nvPr/>
        </p:nvSpPr>
        <p:spPr bwMode="auto">
          <a:xfrm>
            <a:off x="667385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3" name="Rectangle 92"/>
          <p:cNvSpPr/>
          <p:nvPr/>
        </p:nvSpPr>
        <p:spPr bwMode="auto">
          <a:xfrm>
            <a:off x="7697788"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4" name="Rectangle 93"/>
          <p:cNvSpPr/>
          <p:nvPr/>
        </p:nvSpPr>
        <p:spPr bwMode="auto">
          <a:xfrm>
            <a:off x="7697788"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5" name="Rectangle 94"/>
          <p:cNvSpPr/>
          <p:nvPr/>
        </p:nvSpPr>
        <p:spPr bwMode="auto">
          <a:xfrm>
            <a:off x="7697788"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4642" name="Rectangle 8"/>
          <p:cNvSpPr>
            <a:spLocks noChangeArrowheads="1"/>
          </p:cNvSpPr>
          <p:nvPr/>
        </p:nvSpPr>
        <p:spPr bwMode="auto">
          <a:xfrm>
            <a:off x="1665288" y="519906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3" name="Rectangle 14"/>
          <p:cNvSpPr>
            <a:spLocks noChangeArrowheads="1"/>
          </p:cNvSpPr>
          <p:nvPr/>
        </p:nvSpPr>
        <p:spPr bwMode="auto">
          <a:xfrm>
            <a:off x="627063" y="5199063"/>
            <a:ext cx="858837"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4" name="Rectangle 15"/>
          <p:cNvSpPr>
            <a:spLocks noChangeArrowheads="1"/>
          </p:cNvSpPr>
          <p:nvPr/>
        </p:nvSpPr>
        <p:spPr bwMode="auto">
          <a:xfrm>
            <a:off x="627063" y="4586288"/>
            <a:ext cx="858837" cy="449262"/>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5" name="Rectangle 19"/>
          <p:cNvSpPr>
            <a:spLocks noChangeArrowheads="1"/>
          </p:cNvSpPr>
          <p:nvPr/>
        </p:nvSpPr>
        <p:spPr bwMode="auto">
          <a:xfrm>
            <a:off x="1665288"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6" name="Rectangle 37"/>
          <p:cNvSpPr>
            <a:spLocks noChangeArrowheads="1"/>
          </p:cNvSpPr>
          <p:nvPr/>
        </p:nvSpPr>
        <p:spPr bwMode="auto">
          <a:xfrm>
            <a:off x="1665288" y="596423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7" name="Rectangle 43"/>
          <p:cNvSpPr>
            <a:spLocks noChangeArrowheads="1"/>
          </p:cNvSpPr>
          <p:nvPr/>
        </p:nvSpPr>
        <p:spPr bwMode="auto">
          <a:xfrm>
            <a:off x="627063" y="5964238"/>
            <a:ext cx="858837"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8" name="Rectangle 7"/>
          <p:cNvSpPr>
            <a:spLocks noChangeArrowheads="1"/>
          </p:cNvSpPr>
          <p:nvPr/>
        </p:nvSpPr>
        <p:spPr bwMode="auto">
          <a:xfrm>
            <a:off x="2647950"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dirty="0" smtClean="0"/>
              <a:t>I-Cube</a:t>
            </a:r>
            <a:endParaRPr lang="en-US" dirty="0"/>
          </a:p>
        </p:txBody>
      </p:sp>
      <p:sp>
        <p:nvSpPr>
          <p:cNvPr id="24649" name="Rectangle 10"/>
          <p:cNvSpPr>
            <a:spLocks noChangeArrowheads="1"/>
          </p:cNvSpPr>
          <p:nvPr/>
        </p:nvSpPr>
        <p:spPr bwMode="auto">
          <a:xfrm>
            <a:off x="3603625" y="519906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0" name="Rectangle 21"/>
          <p:cNvSpPr>
            <a:spLocks noChangeArrowheads="1"/>
          </p:cNvSpPr>
          <p:nvPr/>
        </p:nvSpPr>
        <p:spPr bwMode="auto">
          <a:xfrm>
            <a:off x="3603625"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1" name="Rectangle 25"/>
          <p:cNvSpPr>
            <a:spLocks noChangeArrowheads="1"/>
          </p:cNvSpPr>
          <p:nvPr/>
        </p:nvSpPr>
        <p:spPr bwMode="auto">
          <a:xfrm>
            <a:off x="2647950"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2" name="Rectangle 36"/>
          <p:cNvSpPr>
            <a:spLocks noChangeArrowheads="1"/>
          </p:cNvSpPr>
          <p:nvPr/>
        </p:nvSpPr>
        <p:spPr bwMode="auto">
          <a:xfrm>
            <a:off x="2647950"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3" name="Rectangle 39"/>
          <p:cNvSpPr>
            <a:spLocks noChangeArrowheads="1"/>
          </p:cNvSpPr>
          <p:nvPr/>
        </p:nvSpPr>
        <p:spPr bwMode="auto">
          <a:xfrm>
            <a:off x="3603625" y="596423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4" name="Rectangle 9"/>
          <p:cNvSpPr>
            <a:spLocks noChangeArrowheads="1"/>
          </p:cNvSpPr>
          <p:nvPr/>
        </p:nvSpPr>
        <p:spPr bwMode="auto">
          <a:xfrm>
            <a:off x="4586288"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5" name="Rectangle 11"/>
          <p:cNvSpPr>
            <a:spLocks noChangeArrowheads="1"/>
          </p:cNvSpPr>
          <p:nvPr/>
        </p:nvSpPr>
        <p:spPr bwMode="auto">
          <a:xfrm>
            <a:off x="5937250"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6" name="Rectangle 12"/>
          <p:cNvSpPr>
            <a:spLocks noChangeArrowheads="1"/>
          </p:cNvSpPr>
          <p:nvPr/>
        </p:nvSpPr>
        <p:spPr bwMode="auto">
          <a:xfrm>
            <a:off x="6891338" y="5199063"/>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7" name="Rectangle 16"/>
          <p:cNvSpPr>
            <a:spLocks noChangeArrowheads="1"/>
          </p:cNvSpPr>
          <p:nvPr/>
        </p:nvSpPr>
        <p:spPr bwMode="auto">
          <a:xfrm>
            <a:off x="7834313" y="4586288"/>
            <a:ext cx="857250" cy="449262"/>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58" name="Rectangle 17"/>
          <p:cNvSpPr>
            <a:spLocks noChangeArrowheads="1"/>
          </p:cNvSpPr>
          <p:nvPr/>
        </p:nvSpPr>
        <p:spPr bwMode="auto">
          <a:xfrm>
            <a:off x="7847013" y="5199063"/>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59" name="Rectangle 23"/>
          <p:cNvSpPr>
            <a:spLocks noChangeArrowheads="1"/>
          </p:cNvSpPr>
          <p:nvPr/>
        </p:nvSpPr>
        <p:spPr bwMode="auto">
          <a:xfrm>
            <a:off x="6891338" y="4598988"/>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0" name="Rectangle 26"/>
          <p:cNvSpPr>
            <a:spLocks noChangeArrowheads="1"/>
          </p:cNvSpPr>
          <p:nvPr/>
        </p:nvSpPr>
        <p:spPr bwMode="auto">
          <a:xfrm>
            <a:off x="4572000"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1" name="Rectangle 27"/>
          <p:cNvSpPr>
            <a:spLocks noChangeArrowheads="1"/>
          </p:cNvSpPr>
          <p:nvPr/>
        </p:nvSpPr>
        <p:spPr bwMode="auto">
          <a:xfrm>
            <a:off x="5922963"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2" name="Rectangle 38"/>
          <p:cNvSpPr>
            <a:spLocks noChangeArrowheads="1"/>
          </p:cNvSpPr>
          <p:nvPr/>
        </p:nvSpPr>
        <p:spPr bwMode="auto">
          <a:xfrm>
            <a:off x="4586288"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63" name="Rectangle 40"/>
          <p:cNvSpPr>
            <a:spLocks noChangeArrowheads="1"/>
          </p:cNvSpPr>
          <p:nvPr/>
        </p:nvSpPr>
        <p:spPr bwMode="auto">
          <a:xfrm>
            <a:off x="5937250"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64" name="Rectangle 41"/>
          <p:cNvSpPr>
            <a:spLocks noChangeArrowheads="1"/>
          </p:cNvSpPr>
          <p:nvPr/>
        </p:nvSpPr>
        <p:spPr bwMode="auto">
          <a:xfrm>
            <a:off x="6891338" y="5964238"/>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5" name="Rectangle 44"/>
          <p:cNvSpPr>
            <a:spLocks noChangeArrowheads="1"/>
          </p:cNvSpPr>
          <p:nvPr/>
        </p:nvSpPr>
        <p:spPr bwMode="auto">
          <a:xfrm>
            <a:off x="7847013" y="5964238"/>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Tree>
    <p:extLst>
      <p:ext uri="{BB962C8B-B14F-4D97-AF65-F5344CB8AC3E}">
        <p14:creationId xmlns:p14="http://schemas.microsoft.com/office/powerpoint/2010/main" val="4224096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9113" y="1545338"/>
            <a:ext cx="8391174" cy="145106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rPr>
              <a:t>Summary of the Splash system</a:t>
            </a:r>
          </a:p>
          <a:p>
            <a:r>
              <a:rPr lang="en-US" sz="1200" dirty="0" smtClean="0">
                <a:solidFill>
                  <a:schemeClr val="tx1"/>
                </a:solidFill>
              </a:rPr>
              <a:t>Developed initially to solve </a:t>
            </a:r>
            <a:r>
              <a:rPr lang="en-US" sz="1200" dirty="0">
                <a:solidFill>
                  <a:schemeClr val="tx1"/>
                </a:solidFill>
              </a:rPr>
              <a:t>the problem of mapping the human genome and other similar </a:t>
            </a:r>
            <a:r>
              <a:rPr lang="en-US" sz="1200" dirty="0" smtClean="0">
                <a:solidFill>
                  <a:schemeClr val="tx1"/>
                </a:solidFill>
              </a:rPr>
              <a:t>problems. Design follows a reconfigurable </a:t>
            </a:r>
            <a:r>
              <a:rPr lang="en-US" sz="1200" dirty="0">
                <a:solidFill>
                  <a:schemeClr val="tx1"/>
                </a:solidFill>
              </a:rPr>
              <a:t>linear logic array. The SPLASH </a:t>
            </a:r>
            <a:r>
              <a:rPr lang="en-US" sz="1200" dirty="0" smtClean="0">
                <a:solidFill>
                  <a:schemeClr val="tx1"/>
                </a:solidFill>
              </a:rPr>
              <a:t>aimed to give a Sun computer </a:t>
            </a:r>
            <a:r>
              <a:rPr lang="en-US" sz="1200" i="1" dirty="0">
                <a:solidFill>
                  <a:schemeClr val="tx1"/>
                </a:solidFill>
              </a:rPr>
              <a:t>better than supercomputer performance</a:t>
            </a:r>
            <a:r>
              <a:rPr lang="en-US" sz="1200" dirty="0">
                <a:solidFill>
                  <a:schemeClr val="tx1"/>
                </a:solidFill>
              </a:rPr>
              <a:t> </a:t>
            </a:r>
            <a:r>
              <a:rPr lang="en-US" sz="1200" dirty="0" smtClean="0">
                <a:solidFill>
                  <a:schemeClr val="tx1"/>
                </a:solidFill>
              </a:rPr>
              <a:t>for a </a:t>
            </a:r>
            <a:r>
              <a:rPr lang="en-US" sz="1200" dirty="0">
                <a:solidFill>
                  <a:schemeClr val="tx1"/>
                </a:solidFill>
              </a:rPr>
              <a:t>certain </a:t>
            </a:r>
            <a:r>
              <a:rPr lang="en-US" sz="1200" dirty="0" smtClean="0">
                <a:solidFill>
                  <a:schemeClr val="tx1"/>
                </a:solidFill>
              </a:rPr>
              <a:t>types of </a:t>
            </a:r>
            <a:r>
              <a:rPr lang="en-US" sz="1200" dirty="0">
                <a:solidFill>
                  <a:schemeClr val="tx1"/>
                </a:solidFill>
              </a:rPr>
              <a:t>problems. </a:t>
            </a:r>
            <a:r>
              <a:rPr lang="en-US" sz="1200" dirty="0" smtClean="0">
                <a:solidFill>
                  <a:schemeClr val="tx1"/>
                </a:solidFill>
              </a:rPr>
              <a:t>At the time, the performance of SPLASH was shown to </a:t>
            </a:r>
            <a:r>
              <a:rPr lang="en-US" sz="1200" i="1" dirty="0" smtClean="0">
                <a:solidFill>
                  <a:schemeClr val="tx1"/>
                </a:solidFill>
              </a:rPr>
              <a:t>outperform a Cray </a:t>
            </a:r>
            <a:r>
              <a:rPr lang="en-US" sz="1200" i="1" dirty="0">
                <a:solidFill>
                  <a:schemeClr val="tx1"/>
                </a:solidFill>
              </a:rPr>
              <a:t>2 by a factor of 325</a:t>
            </a:r>
            <a:r>
              <a:rPr lang="en-US" sz="1200" dirty="0">
                <a:solidFill>
                  <a:schemeClr val="tx1"/>
                </a:solidFill>
              </a:rPr>
              <a:t>. </a:t>
            </a:r>
            <a:r>
              <a:rPr lang="en-US" sz="1200" dirty="0" smtClean="0">
                <a:solidFill>
                  <a:schemeClr val="tx1"/>
                </a:solidFill>
              </a:rPr>
              <a:t>FPGAs </a:t>
            </a:r>
            <a:r>
              <a:rPr lang="en-US" sz="1200" dirty="0">
                <a:solidFill>
                  <a:schemeClr val="tx1"/>
                </a:solidFill>
              </a:rPr>
              <a:t>were used to build SPLASH, </a:t>
            </a:r>
            <a:r>
              <a:rPr lang="en-US" sz="1200" dirty="0" smtClean="0">
                <a:solidFill>
                  <a:schemeClr val="tx1"/>
                </a:solidFill>
              </a:rPr>
              <a:t>a cross between a </a:t>
            </a:r>
            <a:r>
              <a:rPr lang="en-US" sz="1200" dirty="0">
                <a:solidFill>
                  <a:schemeClr val="tx1"/>
                </a:solidFill>
              </a:rPr>
              <a:t>specialized </a:t>
            </a:r>
            <a:r>
              <a:rPr lang="en-US" sz="1200" dirty="0" smtClean="0">
                <a:solidFill>
                  <a:schemeClr val="tx1"/>
                </a:solidFill>
              </a:rPr>
              <a:t>hardware board but more flexible </a:t>
            </a:r>
            <a:r>
              <a:rPr lang="en-US" sz="1200" dirty="0">
                <a:solidFill>
                  <a:schemeClr val="tx1"/>
                </a:solidFill>
              </a:rPr>
              <a:t>like a supercomputer. The SPLASH system consists of software and hardware which plugs into two slots of a Sun workstation. </a:t>
            </a:r>
            <a:r>
              <a:rPr lang="en-US" sz="1200" dirty="0" smtClean="0">
                <a:solidFill>
                  <a:schemeClr val="tx1"/>
                </a:solidFill>
              </a:rPr>
              <a:t>**</a:t>
            </a:r>
          </a:p>
        </p:txBody>
      </p:sp>
      <p:sp>
        <p:nvSpPr>
          <p:cNvPr id="72" name="Rectangle 71"/>
          <p:cNvSpPr/>
          <p:nvPr/>
        </p:nvSpPr>
        <p:spPr bwMode="auto">
          <a:xfrm>
            <a:off x="2159000" y="3069343"/>
            <a:ext cx="5813425" cy="3165475"/>
          </a:xfrm>
          <a:prstGeom prst="rect">
            <a:avLst/>
          </a:prstGeom>
          <a:solidFill>
            <a:schemeClr val="accent4">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366306" y="64397"/>
            <a:ext cx="7698306" cy="692210"/>
          </a:xfrm>
        </p:spPr>
        <p:txBody>
          <a:bodyPr>
            <a:normAutofit fontScale="90000"/>
          </a:bodyPr>
          <a:lstStyle/>
          <a:p>
            <a:pPr>
              <a:defRPr/>
            </a:pPr>
            <a:r>
              <a:rPr lang="en-US" dirty="0" smtClean="0">
                <a:ln>
                  <a:solidFill>
                    <a:sysClr val="windowText" lastClr="000000"/>
                  </a:solidFill>
                </a:ln>
                <a:solidFill>
                  <a:srgbClr val="1D8757"/>
                </a:solidFill>
              </a:rPr>
              <a:t>Large RC System - Splash</a:t>
            </a:r>
            <a:endParaRPr lang="en-US" dirty="0">
              <a:ln>
                <a:solidFill>
                  <a:sysClr val="windowText" lastClr="000000"/>
                </a:solidFill>
              </a:ln>
              <a:solidFill>
                <a:srgbClr val="1D8757"/>
              </a:solidFill>
            </a:endParaRPr>
          </a:p>
        </p:txBody>
      </p:sp>
      <p:sp>
        <p:nvSpPr>
          <p:cNvPr id="25605" name="Rectangle 3"/>
          <p:cNvSpPr>
            <a:spLocks noChangeArrowheads="1"/>
          </p:cNvSpPr>
          <p:nvPr/>
        </p:nvSpPr>
        <p:spPr bwMode="auto">
          <a:xfrm>
            <a:off x="273224" y="6291263"/>
            <a:ext cx="1693863" cy="276225"/>
          </a:xfrm>
          <a:prstGeom prst="rect">
            <a:avLst/>
          </a:prstGeom>
          <a:noFill/>
          <a:ln w="9525">
            <a:noFill/>
            <a:miter lim="800000"/>
            <a:headEnd/>
            <a:tailEnd/>
          </a:ln>
        </p:spPr>
        <p:txBody>
          <a:bodyPr wrap="none">
            <a:spAutoFit/>
          </a:bodyPr>
          <a:lstStyle/>
          <a:p>
            <a:r>
              <a:rPr lang="en-US" sz="1200" dirty="0"/>
              <a:t>* Hauck and </a:t>
            </a:r>
            <a:r>
              <a:rPr lang="en-US" sz="1200" dirty="0" err="1"/>
              <a:t>Dehon</a:t>
            </a:r>
            <a:r>
              <a:rPr lang="en-US" sz="1200" dirty="0"/>
              <a:t> (2008)</a:t>
            </a:r>
          </a:p>
        </p:txBody>
      </p:sp>
      <p:sp>
        <p:nvSpPr>
          <p:cNvPr id="25606" name="Rectangle 46"/>
          <p:cNvSpPr>
            <a:spLocks noChangeArrowheads="1"/>
          </p:cNvSpPr>
          <p:nvPr/>
        </p:nvSpPr>
        <p:spPr bwMode="auto">
          <a:xfrm>
            <a:off x="2132013" y="6348413"/>
            <a:ext cx="1649412" cy="307975"/>
          </a:xfrm>
          <a:prstGeom prst="rect">
            <a:avLst/>
          </a:prstGeom>
          <a:noFill/>
          <a:ln w="9525">
            <a:noFill/>
            <a:miter lim="800000"/>
            <a:headEnd/>
            <a:tailEnd/>
          </a:ln>
        </p:spPr>
        <p:txBody>
          <a:bodyPr wrap="none">
            <a:spAutoFit/>
          </a:bodyPr>
          <a:lstStyle/>
          <a:p>
            <a:r>
              <a:rPr lang="en-US" sz="1400"/>
              <a:t>SRC Splash version 2</a:t>
            </a:r>
          </a:p>
        </p:txBody>
      </p:sp>
      <p:sp>
        <p:nvSpPr>
          <p:cNvPr id="25607" name="Rectangle 64"/>
          <p:cNvSpPr>
            <a:spLocks noChangeArrowheads="1"/>
          </p:cNvSpPr>
          <p:nvPr/>
        </p:nvSpPr>
        <p:spPr bwMode="auto">
          <a:xfrm>
            <a:off x="889000" y="5044193"/>
            <a:ext cx="1052513" cy="646112"/>
          </a:xfrm>
          <a:prstGeom prst="rect">
            <a:avLst/>
          </a:prstGeom>
          <a:noFill/>
          <a:ln w="9525">
            <a:noFill/>
            <a:miter lim="800000"/>
            <a:headEnd/>
            <a:tailEnd/>
          </a:ln>
        </p:spPr>
        <p:txBody>
          <a:bodyPr wrap="none">
            <a:spAutoFit/>
          </a:bodyPr>
          <a:lstStyle/>
          <a:p>
            <a:r>
              <a:rPr lang="en-US" dirty="0"/>
              <a:t>Dedicated</a:t>
            </a:r>
          </a:p>
          <a:p>
            <a:r>
              <a:rPr lang="en-US" dirty="0"/>
              <a:t>controller</a:t>
            </a:r>
          </a:p>
        </p:txBody>
      </p:sp>
      <p:cxnSp>
        <p:nvCxnSpPr>
          <p:cNvPr id="25608" name="Straight Arrow Connector 66"/>
          <p:cNvCxnSpPr>
            <a:cxnSpLocks noChangeShapeType="1"/>
            <a:stCxn id="25607" idx="0"/>
            <a:endCxn id="25628" idx="1"/>
          </p:cNvCxnSpPr>
          <p:nvPr/>
        </p:nvCxnSpPr>
        <p:spPr bwMode="auto">
          <a:xfrm rot="5400000" flipH="1" flipV="1">
            <a:off x="1683544" y="4336961"/>
            <a:ext cx="439738" cy="974725"/>
          </a:xfrm>
          <a:prstGeom prst="straightConnector1">
            <a:avLst/>
          </a:prstGeom>
          <a:noFill/>
          <a:ln w="9525" algn="ctr">
            <a:solidFill>
              <a:schemeClr val="tx1"/>
            </a:solidFill>
            <a:round/>
            <a:headEnd/>
            <a:tailEnd type="arrow" w="med" len="med"/>
          </a:ln>
        </p:spPr>
      </p:cxnSp>
      <p:sp>
        <p:nvSpPr>
          <p:cNvPr id="25609" name="Rectangle 67"/>
          <p:cNvSpPr>
            <a:spLocks noChangeArrowheads="1"/>
          </p:cNvSpPr>
          <p:nvPr/>
        </p:nvSpPr>
        <p:spPr bwMode="auto">
          <a:xfrm>
            <a:off x="5808663" y="3256668"/>
            <a:ext cx="376237" cy="368300"/>
          </a:xfrm>
          <a:prstGeom prst="rect">
            <a:avLst/>
          </a:prstGeom>
          <a:noFill/>
          <a:ln w="9525">
            <a:noFill/>
            <a:miter lim="800000"/>
            <a:headEnd/>
            <a:tailEnd/>
          </a:ln>
        </p:spPr>
        <p:txBody>
          <a:bodyPr wrap="none">
            <a:spAutoFit/>
          </a:bodyPr>
          <a:lstStyle/>
          <a:p>
            <a:r>
              <a:rPr lang="en-US"/>
              <a:t>…</a:t>
            </a:r>
          </a:p>
        </p:txBody>
      </p:sp>
      <p:sp>
        <p:nvSpPr>
          <p:cNvPr id="25610" name="Rectangle 68"/>
          <p:cNvSpPr>
            <a:spLocks noChangeArrowheads="1"/>
          </p:cNvSpPr>
          <p:nvPr/>
        </p:nvSpPr>
        <p:spPr bwMode="auto">
          <a:xfrm>
            <a:off x="5808663" y="3829755"/>
            <a:ext cx="376237" cy="368300"/>
          </a:xfrm>
          <a:prstGeom prst="rect">
            <a:avLst/>
          </a:prstGeom>
          <a:noFill/>
          <a:ln w="9525">
            <a:noFill/>
            <a:miter lim="800000"/>
            <a:headEnd/>
            <a:tailEnd/>
          </a:ln>
        </p:spPr>
        <p:txBody>
          <a:bodyPr wrap="none">
            <a:spAutoFit/>
          </a:bodyPr>
          <a:lstStyle/>
          <a:p>
            <a:r>
              <a:rPr lang="en-US"/>
              <a:t>…</a:t>
            </a:r>
          </a:p>
        </p:txBody>
      </p:sp>
      <p:sp>
        <p:nvSpPr>
          <p:cNvPr id="25611" name="Rectangle 69"/>
          <p:cNvSpPr>
            <a:spLocks noChangeArrowheads="1"/>
          </p:cNvSpPr>
          <p:nvPr/>
        </p:nvSpPr>
        <p:spPr bwMode="auto">
          <a:xfrm>
            <a:off x="5808663" y="5098168"/>
            <a:ext cx="376237" cy="369887"/>
          </a:xfrm>
          <a:prstGeom prst="rect">
            <a:avLst/>
          </a:prstGeom>
          <a:noFill/>
          <a:ln w="9525">
            <a:noFill/>
            <a:miter lim="800000"/>
            <a:headEnd/>
            <a:tailEnd/>
          </a:ln>
        </p:spPr>
        <p:txBody>
          <a:bodyPr wrap="none">
            <a:spAutoFit/>
          </a:bodyPr>
          <a:lstStyle/>
          <a:p>
            <a:r>
              <a:rPr lang="en-US"/>
              <a:t>…</a:t>
            </a:r>
          </a:p>
        </p:txBody>
      </p:sp>
      <p:sp>
        <p:nvSpPr>
          <p:cNvPr id="25612" name="Rectangle 70"/>
          <p:cNvSpPr>
            <a:spLocks noChangeArrowheads="1"/>
          </p:cNvSpPr>
          <p:nvPr/>
        </p:nvSpPr>
        <p:spPr bwMode="auto">
          <a:xfrm>
            <a:off x="5808663" y="5671255"/>
            <a:ext cx="376237" cy="369888"/>
          </a:xfrm>
          <a:prstGeom prst="rect">
            <a:avLst/>
          </a:prstGeom>
          <a:noFill/>
          <a:ln w="9525">
            <a:noFill/>
            <a:miter lim="800000"/>
            <a:headEnd/>
            <a:tailEnd/>
          </a:ln>
        </p:spPr>
        <p:txBody>
          <a:bodyPr wrap="none">
            <a:spAutoFit/>
          </a:bodyPr>
          <a:lstStyle/>
          <a:p>
            <a:r>
              <a:rPr lang="en-US"/>
              <a:t>…</a:t>
            </a:r>
          </a:p>
        </p:txBody>
      </p:sp>
      <p:sp>
        <p:nvSpPr>
          <p:cNvPr id="73" name="Rectangle 72"/>
          <p:cNvSpPr/>
          <p:nvPr/>
        </p:nvSpPr>
        <p:spPr bwMode="auto">
          <a:xfrm>
            <a:off x="3222625" y="44885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4" name="Rectangle 73"/>
          <p:cNvSpPr/>
          <p:nvPr/>
        </p:nvSpPr>
        <p:spPr bwMode="auto">
          <a:xfrm>
            <a:off x="2663825" y="41742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5" name="Rectangle 74"/>
          <p:cNvSpPr/>
          <p:nvPr/>
        </p:nvSpPr>
        <p:spPr bwMode="auto">
          <a:xfrm>
            <a:off x="3756025"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6" name="Rectangle 75"/>
          <p:cNvSpPr/>
          <p:nvPr/>
        </p:nvSpPr>
        <p:spPr bwMode="auto">
          <a:xfrm>
            <a:off x="3756025"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7" name="Rectangle 76"/>
          <p:cNvSpPr/>
          <p:nvPr/>
        </p:nvSpPr>
        <p:spPr bwMode="auto">
          <a:xfrm>
            <a:off x="4738688"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8" name="Rectangle 77"/>
          <p:cNvSpPr/>
          <p:nvPr/>
        </p:nvSpPr>
        <p:spPr bwMode="auto">
          <a:xfrm>
            <a:off x="4738688"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9" name="Rectangle 78"/>
          <p:cNvSpPr/>
          <p:nvPr/>
        </p:nvSpPr>
        <p:spPr bwMode="auto">
          <a:xfrm>
            <a:off x="6989763"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0" name="Rectangle 79"/>
          <p:cNvSpPr/>
          <p:nvPr/>
        </p:nvSpPr>
        <p:spPr bwMode="auto">
          <a:xfrm>
            <a:off x="6989763"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1" name="Rectangle 80"/>
          <p:cNvSpPr/>
          <p:nvPr/>
        </p:nvSpPr>
        <p:spPr bwMode="auto">
          <a:xfrm>
            <a:off x="6989763"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 name="Rectangle 81"/>
          <p:cNvSpPr/>
          <p:nvPr/>
        </p:nvSpPr>
        <p:spPr bwMode="auto">
          <a:xfrm>
            <a:off x="6989763"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3" name="Rectangle 82"/>
          <p:cNvSpPr/>
          <p:nvPr/>
        </p:nvSpPr>
        <p:spPr bwMode="auto">
          <a:xfrm>
            <a:off x="4724400"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4" name="Rectangle 83"/>
          <p:cNvSpPr/>
          <p:nvPr/>
        </p:nvSpPr>
        <p:spPr bwMode="auto">
          <a:xfrm>
            <a:off x="4724400"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5" name="Rectangle 84"/>
          <p:cNvSpPr/>
          <p:nvPr/>
        </p:nvSpPr>
        <p:spPr bwMode="auto">
          <a:xfrm>
            <a:off x="3756025"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6" name="Rectangle 85"/>
          <p:cNvSpPr/>
          <p:nvPr/>
        </p:nvSpPr>
        <p:spPr bwMode="auto">
          <a:xfrm>
            <a:off x="3756025"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5627" name="Rectangle 48"/>
          <p:cNvSpPr>
            <a:spLocks noChangeArrowheads="1"/>
          </p:cNvSpPr>
          <p:nvPr/>
        </p:nvSpPr>
        <p:spPr bwMode="auto">
          <a:xfrm>
            <a:off x="2390775" y="3859918"/>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28" name="Rectangle 49"/>
          <p:cNvSpPr>
            <a:spLocks noChangeArrowheads="1"/>
          </p:cNvSpPr>
          <p:nvPr/>
        </p:nvSpPr>
        <p:spPr bwMode="auto">
          <a:xfrm>
            <a:off x="2390775" y="4379030"/>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29" name="Rectangle 50"/>
          <p:cNvSpPr>
            <a:spLocks noChangeArrowheads="1"/>
          </p:cNvSpPr>
          <p:nvPr/>
        </p:nvSpPr>
        <p:spPr bwMode="auto">
          <a:xfrm>
            <a:off x="3455988"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0" name="Rectangle 51"/>
          <p:cNvSpPr>
            <a:spLocks noChangeArrowheads="1"/>
          </p:cNvSpPr>
          <p:nvPr/>
        </p:nvSpPr>
        <p:spPr bwMode="auto">
          <a:xfrm>
            <a:off x="3455988"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1" name="Rectangle 52"/>
          <p:cNvSpPr>
            <a:spLocks noChangeArrowheads="1"/>
          </p:cNvSpPr>
          <p:nvPr/>
        </p:nvSpPr>
        <p:spPr bwMode="auto">
          <a:xfrm>
            <a:off x="4438650"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2" name="Rectangle 53"/>
          <p:cNvSpPr>
            <a:spLocks noChangeArrowheads="1"/>
          </p:cNvSpPr>
          <p:nvPr/>
        </p:nvSpPr>
        <p:spPr bwMode="auto">
          <a:xfrm>
            <a:off x="4438650"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3" name="Rectangle 58"/>
          <p:cNvSpPr>
            <a:spLocks noChangeArrowheads="1"/>
          </p:cNvSpPr>
          <p:nvPr/>
        </p:nvSpPr>
        <p:spPr bwMode="auto">
          <a:xfrm>
            <a:off x="3455988"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4" name="Rectangle 59"/>
          <p:cNvSpPr>
            <a:spLocks noChangeArrowheads="1"/>
          </p:cNvSpPr>
          <p:nvPr/>
        </p:nvSpPr>
        <p:spPr bwMode="auto">
          <a:xfrm>
            <a:off x="3455988"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5" name="Rectangle 60"/>
          <p:cNvSpPr>
            <a:spLocks noChangeArrowheads="1"/>
          </p:cNvSpPr>
          <p:nvPr/>
        </p:nvSpPr>
        <p:spPr bwMode="auto">
          <a:xfrm>
            <a:off x="4438650"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6" name="Rectangle 61"/>
          <p:cNvSpPr>
            <a:spLocks noChangeArrowheads="1"/>
          </p:cNvSpPr>
          <p:nvPr/>
        </p:nvSpPr>
        <p:spPr bwMode="auto">
          <a:xfrm>
            <a:off x="4438650"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7" name="Rectangle 56"/>
          <p:cNvSpPr>
            <a:spLocks noChangeArrowheads="1"/>
          </p:cNvSpPr>
          <p:nvPr/>
        </p:nvSpPr>
        <p:spPr bwMode="auto">
          <a:xfrm>
            <a:off x="6731000"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8" name="Rectangle 57"/>
          <p:cNvSpPr>
            <a:spLocks noChangeArrowheads="1"/>
          </p:cNvSpPr>
          <p:nvPr/>
        </p:nvSpPr>
        <p:spPr bwMode="auto">
          <a:xfrm>
            <a:off x="6731000"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9" name="Rectangle 62"/>
          <p:cNvSpPr>
            <a:spLocks noChangeArrowheads="1"/>
          </p:cNvSpPr>
          <p:nvPr/>
        </p:nvSpPr>
        <p:spPr bwMode="auto">
          <a:xfrm>
            <a:off x="6731000"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40" name="Rectangle 63"/>
          <p:cNvSpPr>
            <a:spLocks noChangeArrowheads="1"/>
          </p:cNvSpPr>
          <p:nvPr/>
        </p:nvSpPr>
        <p:spPr bwMode="auto">
          <a:xfrm>
            <a:off x="6731000"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41" name="Rectangle 47"/>
          <p:cNvSpPr>
            <a:spLocks noChangeArrowheads="1"/>
          </p:cNvSpPr>
          <p:nvPr/>
        </p:nvSpPr>
        <p:spPr bwMode="auto">
          <a:xfrm>
            <a:off x="3468688" y="4352043"/>
            <a:ext cx="4121150" cy="587375"/>
          </a:xfrm>
          <a:prstGeom prst="rect">
            <a:avLst/>
          </a:prstGeom>
          <a:solidFill>
            <a:srgbClr val="0070C0"/>
          </a:solidFill>
          <a:ln w="9525" algn="ctr">
            <a:solidFill>
              <a:schemeClr val="tx1"/>
            </a:solidFill>
            <a:round/>
            <a:headEnd/>
            <a:tailEnd/>
          </a:ln>
        </p:spPr>
        <p:txBody>
          <a:bodyPr anchor="ctr"/>
          <a:lstStyle/>
          <a:p>
            <a:pPr algn="ctr"/>
            <a:r>
              <a:rPr lang="en-US" sz="2400"/>
              <a:t>Crossbar</a:t>
            </a:r>
          </a:p>
        </p:txBody>
      </p:sp>
      <p:sp>
        <p:nvSpPr>
          <p:cNvPr id="5" name="Rectangle 4"/>
          <p:cNvSpPr/>
          <p:nvPr/>
        </p:nvSpPr>
        <p:spPr>
          <a:xfrm>
            <a:off x="377824" y="661719"/>
            <a:ext cx="8391174" cy="1200329"/>
          </a:xfrm>
          <a:prstGeom prst="rect">
            <a:avLst/>
          </a:prstGeom>
        </p:spPr>
        <p:txBody>
          <a:bodyPr wrap="square">
            <a:spAutoFit/>
          </a:bodyPr>
          <a:lstStyle/>
          <a:p>
            <a:pPr marL="285750" indent="-285750">
              <a:buFont typeface="Arial" panose="020B0604020202020204" pitchFamily="34" charset="0"/>
              <a:buChar char="•"/>
              <a:defRPr/>
            </a:pPr>
            <a:r>
              <a:rPr lang="en-US" dirty="0"/>
              <a:t>Dev. by Super Computer Research (SCR) </a:t>
            </a:r>
            <a:r>
              <a:rPr lang="en-US" dirty="0" smtClean="0"/>
              <a:t>Center ~1990</a:t>
            </a:r>
          </a:p>
          <a:p>
            <a:pPr marL="285750" indent="-285750">
              <a:buFont typeface="Arial" panose="020B0604020202020204" pitchFamily="34" charset="0"/>
              <a:buChar char="•"/>
              <a:defRPr/>
            </a:pPr>
            <a:r>
              <a:rPr lang="en-US" dirty="0" smtClean="0"/>
              <a:t>Well </a:t>
            </a:r>
            <a:r>
              <a:rPr lang="en-US" dirty="0"/>
              <a:t>utilized (compared to previous systems</a:t>
            </a:r>
            <a:r>
              <a:rPr lang="en-US" dirty="0" smtClean="0"/>
              <a:t>).</a:t>
            </a:r>
          </a:p>
          <a:p>
            <a:pPr marL="285750" indent="-285750">
              <a:buFont typeface="Arial" panose="020B0604020202020204" pitchFamily="34" charset="0"/>
              <a:buChar char="•"/>
              <a:defRPr/>
            </a:pPr>
            <a:r>
              <a:rPr lang="en-US" dirty="0" smtClean="0"/>
              <a:t>Comprised </a:t>
            </a:r>
            <a:r>
              <a:rPr lang="en-US" dirty="0"/>
              <a:t>linear array of FPGAs each with own  </a:t>
            </a:r>
            <a:r>
              <a:rPr lang="en-US" dirty="0" smtClean="0"/>
              <a:t>SRAM *</a:t>
            </a:r>
            <a:endParaRPr lang="en-US" dirty="0"/>
          </a:p>
          <a:p>
            <a:pPr>
              <a:defRPr/>
            </a:pPr>
            <a:endParaRPr lang="en-US" dirty="0"/>
          </a:p>
        </p:txBody>
      </p:sp>
      <p:sp>
        <p:nvSpPr>
          <p:cNvPr id="6" name="Rectangle 5"/>
          <p:cNvSpPr/>
          <p:nvPr/>
        </p:nvSpPr>
        <p:spPr>
          <a:xfrm>
            <a:off x="258937" y="6498696"/>
            <a:ext cx="8749596" cy="430887"/>
          </a:xfrm>
          <a:prstGeom prst="rect">
            <a:avLst/>
          </a:prstGeom>
        </p:spPr>
        <p:txBody>
          <a:bodyPr wrap="square">
            <a:spAutoFit/>
          </a:bodyPr>
          <a:lstStyle/>
          <a:p>
            <a:r>
              <a:rPr lang="en-US" sz="1050" dirty="0" smtClean="0"/>
              <a:t>**Adapted </a:t>
            </a:r>
            <a:r>
              <a:rPr lang="en-US" sz="1050" dirty="0"/>
              <a:t>from: Waugh, T.C., "Field programmable gate array key to reconfigurable array outperforming supercomputers," Custom Integrated Circuits Conference, 1991., Proceedings of the IEEE 1991 , vol., no., pp.6.6/1,6.6/4, 12-15 May 1991  </a:t>
            </a:r>
            <a:r>
              <a:rPr lang="en-US" sz="1050" dirty="0" err="1"/>
              <a:t>doi</a:t>
            </a:r>
            <a:r>
              <a:rPr lang="en-US" sz="1050" dirty="0"/>
              <a:t>: 10.1109/CICC.1991.164051</a:t>
            </a:r>
          </a:p>
        </p:txBody>
      </p:sp>
      <p:sp>
        <p:nvSpPr>
          <p:cNvPr id="47" name="Rectangle 64"/>
          <p:cNvSpPr>
            <a:spLocks noChangeArrowheads="1"/>
          </p:cNvSpPr>
          <p:nvPr/>
        </p:nvSpPr>
        <p:spPr bwMode="auto">
          <a:xfrm>
            <a:off x="377824" y="3213806"/>
            <a:ext cx="1691489" cy="769441"/>
          </a:xfrm>
          <a:prstGeom prst="rect">
            <a:avLst/>
          </a:prstGeom>
          <a:noFill/>
          <a:ln w="9525">
            <a:noFill/>
            <a:miter lim="800000"/>
            <a:headEnd/>
            <a:tailEnd/>
          </a:ln>
        </p:spPr>
        <p:txBody>
          <a:bodyPr wrap="none">
            <a:spAutoFit/>
          </a:bodyPr>
          <a:lstStyle/>
          <a:p>
            <a:r>
              <a:rPr lang="en-US" sz="1600" dirty="0" smtClean="0"/>
              <a:t>Illustration of the</a:t>
            </a:r>
          </a:p>
          <a:p>
            <a:r>
              <a:rPr lang="en-US" sz="1600" dirty="0" smtClean="0"/>
              <a:t>SPLASH design</a:t>
            </a:r>
          </a:p>
          <a:p>
            <a:r>
              <a:rPr lang="en-US" sz="1100" dirty="0" smtClean="0"/>
              <a:t>(adapted from *)</a:t>
            </a:r>
            <a:endParaRPr lang="en-US" sz="1100" dirty="0"/>
          </a:p>
        </p:txBody>
      </p:sp>
    </p:spTree>
    <p:extLst>
      <p:ext uri="{BB962C8B-B14F-4D97-AF65-F5344CB8AC3E}">
        <p14:creationId xmlns:p14="http://schemas.microsoft.com/office/powerpoint/2010/main" val="9639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Small-scale RC Systems</a:t>
            </a:r>
            <a:endParaRPr lang="en-US" dirty="0"/>
          </a:p>
        </p:txBody>
      </p:sp>
      <p:sp>
        <p:nvSpPr>
          <p:cNvPr id="5" name="Text Placeholder 4"/>
          <p:cNvSpPr>
            <a:spLocks noGrp="1"/>
          </p:cNvSpPr>
          <p:nvPr>
            <p:ph type="body" idx="1"/>
          </p:nvPr>
        </p:nvSpPr>
        <p:spPr/>
        <p:txBody>
          <a:bodyPr/>
          <a:lstStyle/>
          <a:p>
            <a:pPr>
              <a:defRPr/>
            </a:pPr>
            <a:r>
              <a:rPr lang="en-US" dirty="0" smtClean="0"/>
              <a:t>A look at platforms architectures</a:t>
            </a:r>
            <a:endParaRPr lang="en-US" dirty="0"/>
          </a:p>
        </p:txBody>
      </p:sp>
    </p:spTree>
    <p:extLst>
      <p:ext uri="{BB962C8B-B14F-4D97-AF65-F5344CB8AC3E}">
        <p14:creationId xmlns:p14="http://schemas.microsoft.com/office/powerpoint/2010/main" val="3450443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Small RC Systems</a:t>
            </a:r>
            <a:endParaRPr lang="en-US" dirty="0"/>
          </a:p>
        </p:txBody>
      </p:sp>
      <p:sp>
        <p:nvSpPr>
          <p:cNvPr id="3" name="Content Placeholder 2"/>
          <p:cNvSpPr>
            <a:spLocks noGrp="1"/>
          </p:cNvSpPr>
          <p:nvPr>
            <p:ph idx="1"/>
          </p:nvPr>
        </p:nvSpPr>
        <p:spPr>
          <a:xfrm>
            <a:off x="531813" y="1400175"/>
            <a:ext cx="8313737" cy="4191000"/>
          </a:xfrm>
        </p:spPr>
        <p:txBody>
          <a:bodyPr>
            <a:normAutofit fontScale="92500"/>
          </a:bodyPr>
          <a:lstStyle/>
          <a:p>
            <a:pPr>
              <a:defRPr/>
            </a:pPr>
            <a:r>
              <a:rPr lang="en-US" sz="2800" dirty="0" smtClean="0"/>
              <a:t>Brown University’s PRISM</a:t>
            </a:r>
          </a:p>
          <a:p>
            <a:pPr lvl="1">
              <a:defRPr/>
            </a:pPr>
            <a:r>
              <a:rPr lang="en-US" dirty="0" smtClean="0"/>
              <a:t>Single FPGA co-processor in each computer in a cluster</a:t>
            </a:r>
          </a:p>
          <a:p>
            <a:pPr lvl="1">
              <a:defRPr/>
            </a:pPr>
            <a:r>
              <a:rPr lang="en-US" dirty="0" smtClean="0"/>
              <a:t>Main CPUs offloading parallelized functions to FPGA</a:t>
            </a:r>
          </a:p>
          <a:p>
            <a:pPr>
              <a:defRPr/>
            </a:pPr>
            <a:r>
              <a:rPr lang="en-US" dirty="0" err="1" smtClean="0"/>
              <a:t>Algotronix</a:t>
            </a:r>
            <a:endParaRPr lang="en-US" dirty="0" smtClean="0"/>
          </a:p>
          <a:p>
            <a:pPr lvl="1">
              <a:defRPr/>
            </a:pPr>
            <a:r>
              <a:rPr lang="en-US" dirty="0" smtClean="0"/>
              <a:t>Configurable Array Logic  (CAL) – FPGA featuring very simple logic cells (compared to other FPGAs)</a:t>
            </a:r>
          </a:p>
          <a:p>
            <a:pPr lvl="1">
              <a:defRPr/>
            </a:pPr>
            <a:r>
              <a:rPr lang="en-US" dirty="0" smtClean="0"/>
              <a:t>Later become XC6200 (when CAL bought by Xilinx)</a:t>
            </a:r>
          </a:p>
          <a:p>
            <a:pPr lvl="1">
              <a:defRPr/>
            </a:pPr>
            <a:endParaRPr lang="en-US" dirty="0"/>
          </a:p>
        </p:txBody>
      </p:sp>
      <p:sp>
        <p:nvSpPr>
          <p:cNvPr id="26628" name="Rectangle 3"/>
          <p:cNvSpPr>
            <a:spLocks noChangeArrowheads="1"/>
          </p:cNvSpPr>
          <p:nvPr/>
        </p:nvSpPr>
        <p:spPr bwMode="auto">
          <a:xfrm>
            <a:off x="7141479" y="6614433"/>
            <a:ext cx="1693863" cy="276225"/>
          </a:xfrm>
          <a:prstGeom prst="rect">
            <a:avLst/>
          </a:prstGeom>
          <a:noFill/>
          <a:ln w="9525">
            <a:noFill/>
            <a:miter lim="800000"/>
            <a:headEnd/>
            <a:tailEnd/>
          </a:ln>
        </p:spPr>
        <p:txBody>
          <a:bodyPr wrap="none">
            <a:spAutoFit/>
          </a:bodyPr>
          <a:lstStyle/>
          <a:p>
            <a:r>
              <a:rPr lang="en-US" sz="1200"/>
              <a:t>* Hauck and Dehon (2008)</a:t>
            </a:r>
          </a:p>
        </p:txBody>
      </p:sp>
    </p:spTree>
    <p:extLst>
      <p:ext uri="{BB962C8B-B14F-4D97-AF65-F5344CB8AC3E}">
        <p14:creationId xmlns:p14="http://schemas.microsoft.com/office/powerpoint/2010/main" val="342261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414" y="286525"/>
            <a:ext cx="8447700" cy="626500"/>
          </a:xfrm>
        </p:spPr>
        <p:txBody>
          <a:bodyPr>
            <a:normAutofit fontScale="90000"/>
          </a:bodyPr>
          <a:lstStyle/>
          <a:p>
            <a:pPr>
              <a:defRPr/>
            </a:pPr>
            <a:r>
              <a:rPr lang="en-US" sz="3600" dirty="0" smtClean="0"/>
              <a:t>Reconfigurable  Supercomputers</a:t>
            </a:r>
            <a:endParaRPr lang="en-US" sz="3600" dirty="0"/>
          </a:p>
        </p:txBody>
      </p:sp>
      <p:sp>
        <p:nvSpPr>
          <p:cNvPr id="3" name="Content Placeholder 2"/>
          <p:cNvSpPr>
            <a:spLocks noGrp="1"/>
          </p:cNvSpPr>
          <p:nvPr>
            <p:ph idx="1"/>
          </p:nvPr>
        </p:nvSpPr>
        <p:spPr>
          <a:xfrm>
            <a:off x="401181" y="907595"/>
            <a:ext cx="8313737" cy="5895975"/>
          </a:xfrm>
        </p:spPr>
        <p:txBody>
          <a:bodyPr>
            <a:normAutofit/>
          </a:bodyPr>
          <a:lstStyle/>
          <a:p>
            <a:pPr>
              <a:defRPr/>
            </a:pPr>
            <a:r>
              <a:rPr lang="en-US" sz="2800" dirty="0" smtClean="0"/>
              <a:t>Cray Research</a:t>
            </a:r>
          </a:p>
          <a:p>
            <a:pPr lvl="1">
              <a:defRPr/>
            </a:pPr>
            <a:r>
              <a:rPr lang="en-US" sz="2400" dirty="0" smtClean="0"/>
              <a:t>XD1: 12 processing nodes</a:t>
            </a:r>
          </a:p>
          <a:p>
            <a:pPr lvl="1">
              <a:defRPr/>
            </a:pPr>
            <a:r>
              <a:rPr lang="en-US" sz="2400" dirty="0" smtClean="0"/>
              <a:t>6x ADM </a:t>
            </a:r>
            <a:r>
              <a:rPr lang="en-US" sz="2400" dirty="0" err="1" smtClean="0"/>
              <a:t>Opteron</a:t>
            </a:r>
            <a:r>
              <a:rPr lang="en-US" sz="2400" dirty="0" smtClean="0"/>
              <a:t> processors</a:t>
            </a:r>
          </a:p>
          <a:p>
            <a:pPr lvl="1">
              <a:defRPr/>
            </a:pPr>
            <a:r>
              <a:rPr lang="en-US" sz="2400" dirty="0" smtClean="0"/>
              <a:t>6x Reconfigurable nodes built from Xilinx Vertex 4</a:t>
            </a:r>
          </a:p>
          <a:p>
            <a:pPr lvl="1">
              <a:defRPr/>
            </a:pPr>
            <a:r>
              <a:rPr lang="en-US" sz="2400" dirty="0" smtClean="0"/>
              <a:t>Each XD1 in own chassis, can connect up to 12 chassis in a cabined (i.e. 144 processing nodes)</a:t>
            </a:r>
          </a:p>
          <a:p>
            <a:pPr>
              <a:defRPr/>
            </a:pPr>
            <a:r>
              <a:rPr lang="en-US" sz="2800" dirty="0" smtClean="0"/>
              <a:t>SRC</a:t>
            </a:r>
          </a:p>
          <a:p>
            <a:pPr lvl="1">
              <a:defRPr/>
            </a:pPr>
            <a:r>
              <a:rPr lang="en-US" sz="2400" dirty="0" smtClean="0"/>
              <a:t>Traditional processor + </a:t>
            </a:r>
            <a:r>
              <a:rPr lang="en-US" sz="2400" dirty="0" err="1" smtClean="0"/>
              <a:t>reconfig</a:t>
            </a:r>
            <a:r>
              <a:rPr lang="en-US" sz="2400" dirty="0" smtClean="0"/>
              <a:t>. processing unit</a:t>
            </a:r>
          </a:p>
          <a:p>
            <a:pPr lvl="1">
              <a:defRPr/>
            </a:pPr>
            <a:r>
              <a:rPr lang="en-US" sz="2400" dirty="0" smtClean="0"/>
              <a:t>Based on Xilinx </a:t>
            </a:r>
            <a:r>
              <a:rPr lang="en-US" sz="2400" dirty="0" err="1" smtClean="0"/>
              <a:t>Virtex</a:t>
            </a:r>
            <a:r>
              <a:rPr lang="en-US" sz="2400" dirty="0" smtClean="0"/>
              <a:t> FPGAs</a:t>
            </a:r>
          </a:p>
          <a:p>
            <a:pPr>
              <a:defRPr/>
            </a:pPr>
            <a:r>
              <a:rPr lang="en-US" sz="2800" dirty="0" smtClean="0"/>
              <a:t>Silicon Graphics</a:t>
            </a:r>
          </a:p>
          <a:p>
            <a:pPr lvl="1">
              <a:defRPr/>
            </a:pPr>
            <a:r>
              <a:rPr lang="en-US" sz="2400" dirty="0" smtClean="0"/>
              <a:t>RASP (reconfigurable application-specific processor)</a:t>
            </a:r>
          </a:p>
          <a:p>
            <a:pPr lvl="1">
              <a:defRPr/>
            </a:pPr>
            <a:r>
              <a:rPr lang="en-US" sz="2400" dirty="0" smtClean="0"/>
              <a:t>Blade-type approach of smaller boards plugging into larger ones</a:t>
            </a:r>
            <a:endParaRPr lang="en-US" sz="2400" dirty="0"/>
          </a:p>
        </p:txBody>
      </p:sp>
      <p:sp>
        <p:nvSpPr>
          <p:cNvPr id="27652" name="Rectangle 3"/>
          <p:cNvSpPr>
            <a:spLocks noChangeArrowheads="1"/>
          </p:cNvSpPr>
          <p:nvPr/>
        </p:nvSpPr>
        <p:spPr bwMode="auto">
          <a:xfrm>
            <a:off x="6529614" y="6625319"/>
            <a:ext cx="2146300" cy="276225"/>
          </a:xfrm>
          <a:prstGeom prst="rect">
            <a:avLst/>
          </a:prstGeom>
          <a:noFill/>
          <a:ln w="9525">
            <a:noFill/>
            <a:miter lim="800000"/>
            <a:headEnd/>
            <a:tailEnd/>
          </a:ln>
        </p:spPr>
        <p:txBody>
          <a:bodyPr wrap="none">
            <a:spAutoFit/>
          </a:bodyPr>
          <a:lstStyle/>
          <a:p>
            <a:r>
              <a:rPr lang="en-US" sz="1200"/>
              <a:t>Ref: Hauck and Dehon Ch3 (2008)</a:t>
            </a:r>
          </a:p>
        </p:txBody>
      </p:sp>
    </p:spTree>
    <p:extLst>
      <p:ext uri="{BB962C8B-B14F-4D97-AF65-F5344CB8AC3E}">
        <p14:creationId xmlns:p14="http://schemas.microsoft.com/office/powerpoint/2010/main" val="484016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4349</TotalTime>
  <Words>891</Words>
  <Application>Microsoft Office PowerPoint</Application>
  <PresentationFormat>On-screen Show (4:3)</PresentationFormat>
  <Paragraphs>178</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Calibri</vt:lpstr>
      <vt:lpstr>Century Gothic</vt:lpstr>
      <vt:lpstr>Tahoma</vt:lpstr>
      <vt:lpstr>Wingdings</vt:lpstr>
      <vt:lpstr>Wingdings 2</vt:lpstr>
      <vt:lpstr>4084 Theme</vt:lpstr>
      <vt:lpstr>PowerPoint Presentation</vt:lpstr>
      <vt:lpstr>Lecture Overview</vt:lpstr>
      <vt:lpstr>Large-scale RC Systems</vt:lpstr>
      <vt:lpstr>Large RC System - PAM</vt:lpstr>
      <vt:lpstr>Large RC System - VCC</vt:lpstr>
      <vt:lpstr>Large RC System - Splash</vt:lpstr>
      <vt:lpstr>Small-scale RC Systems</vt:lpstr>
      <vt:lpstr>Small RC Systems</vt:lpstr>
      <vt:lpstr>Reconfigurable  Supercomputers</vt:lpstr>
      <vt:lpstr>Additional Reading</vt:lpstr>
      <vt:lpstr>Conclusion &amp; Plans</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FPGA-based RC architectures</dc:subject>
  <dc:creator>Simon Winberg</dc:creator>
  <cp:lastModifiedBy>SW</cp:lastModifiedBy>
  <cp:revision>326</cp:revision>
  <dcterms:created xsi:type="dcterms:W3CDTF">2009-02-10T02:25:54Z</dcterms:created>
  <dcterms:modified xsi:type="dcterms:W3CDTF">2018-04-25T20:57:51Z</dcterms:modified>
  <cp:category>Lectures</cp:category>
</cp:coreProperties>
</file>