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12" r:id="rId1"/>
  </p:sldMasterIdLst>
  <p:notesMasterIdLst>
    <p:notesMasterId r:id="rId31"/>
  </p:notesMasterIdLst>
  <p:sldIdLst>
    <p:sldId id="468" r:id="rId2"/>
    <p:sldId id="273" r:id="rId3"/>
    <p:sldId id="485" r:id="rId4"/>
    <p:sldId id="487" r:id="rId5"/>
    <p:sldId id="509" r:id="rId6"/>
    <p:sldId id="486" r:id="rId7"/>
    <p:sldId id="488" r:id="rId8"/>
    <p:sldId id="489" r:id="rId9"/>
    <p:sldId id="490" r:id="rId10"/>
    <p:sldId id="491" r:id="rId11"/>
    <p:sldId id="492" r:id="rId12"/>
    <p:sldId id="493" r:id="rId13"/>
    <p:sldId id="494" r:id="rId14"/>
    <p:sldId id="495" r:id="rId15"/>
    <p:sldId id="496" r:id="rId16"/>
    <p:sldId id="497" r:id="rId17"/>
    <p:sldId id="498" r:id="rId18"/>
    <p:sldId id="499" r:id="rId19"/>
    <p:sldId id="500" r:id="rId20"/>
    <p:sldId id="501" r:id="rId21"/>
    <p:sldId id="502" r:id="rId22"/>
    <p:sldId id="503" r:id="rId23"/>
    <p:sldId id="504" r:id="rId24"/>
    <p:sldId id="505" r:id="rId25"/>
    <p:sldId id="506" r:id="rId26"/>
    <p:sldId id="507" r:id="rId27"/>
    <p:sldId id="508" r:id="rId28"/>
    <p:sldId id="484" r:id="rId29"/>
    <p:sldId id="483" r:id="rId30"/>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D8757"/>
    <a:srgbClr val="FFC111"/>
    <a:srgbClr val="FFFF66"/>
    <a:srgbClr val="FFFF00"/>
    <a:srgbClr val="E86AA3"/>
    <a:srgbClr val="006600"/>
    <a:srgbClr val="29444D"/>
    <a:srgbClr val="1C1C1C"/>
    <a:srgbClr val="FFBDFF"/>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2" autoAdjust="0"/>
    <p:restoredTop sz="94687" autoAdjust="0"/>
  </p:normalViewPr>
  <p:slideViewPr>
    <p:cSldViewPr snapToGrid="0">
      <p:cViewPr varScale="1">
        <p:scale>
          <a:sx n="87" d="100"/>
          <a:sy n="87" d="100"/>
        </p:scale>
        <p:origin x="1308" y="60"/>
      </p:cViewPr>
      <p:guideLst>
        <p:guide orient="horz" pos="2160"/>
        <p:guide pos="2880"/>
      </p:guideLst>
    </p:cSldViewPr>
  </p:slideViewPr>
  <p:outlineViewPr>
    <p:cViewPr>
      <p:scale>
        <a:sx n="33" d="100"/>
        <a:sy n="33" d="100"/>
      </p:scale>
      <p:origin x="0" y="4867"/>
    </p:cViewPr>
  </p:outlineViewPr>
  <p:notesTextViewPr>
    <p:cViewPr>
      <p:scale>
        <a:sx n="3" d="2"/>
        <a:sy n="3" d="2"/>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defRPr>
            </a:lvl1pPr>
          </a:lstStyle>
          <a:p>
            <a:pPr>
              <a:defRPr/>
            </a:pPr>
            <a:fld id="{DB4A678E-A90F-45C3-A012-F0F42D593EEA}" type="datetimeFigureOut">
              <a:rPr lang="en-US"/>
              <a:pPr>
                <a:defRPr/>
              </a:pPr>
              <a:t>3/20/2018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charset="0"/>
              </a:defRPr>
            </a:lvl1pPr>
          </a:lstStyle>
          <a:p>
            <a:pPr>
              <a:defRPr/>
            </a:pPr>
            <a:fld id="{7B1D2A03-FC7F-4BF8-90EC-0822EF6B4D47}" type="slidenum">
              <a:rPr lang="en-US"/>
              <a:pPr>
                <a:defRPr/>
              </a:pPr>
              <a:t>‹#›</a:t>
            </a:fld>
            <a:endParaRPr lang="en-US"/>
          </a:p>
        </p:txBody>
      </p:sp>
    </p:spTree>
    <p:extLst>
      <p:ext uri="{BB962C8B-B14F-4D97-AF65-F5344CB8AC3E}">
        <p14:creationId xmlns:p14="http://schemas.microsoft.com/office/powerpoint/2010/main" val="17209375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23D2D0FC-D8D3-4ACE-B121-F69504C18D86}" type="slidenum">
              <a:rPr lang="en-US" smtClean="0"/>
              <a:pPr/>
              <a:t>1</a:t>
            </a:fld>
            <a:endParaRPr lang="en-US"/>
          </a:p>
        </p:txBody>
      </p:sp>
    </p:spTree>
    <p:extLst>
      <p:ext uri="{BB962C8B-B14F-4D97-AF65-F5344CB8AC3E}">
        <p14:creationId xmlns:p14="http://schemas.microsoft.com/office/powerpoint/2010/main" val="30248059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7D5239E-87E2-4EBB-AC27-6377D5A4A642}" type="slidenum">
              <a:rPr lang="en-US" smtClean="0"/>
              <a:pPr/>
              <a:t>2</a:t>
            </a:fld>
            <a:endParaRPr lang="en-US"/>
          </a:p>
        </p:txBody>
      </p:sp>
    </p:spTree>
    <p:extLst>
      <p:ext uri="{BB962C8B-B14F-4D97-AF65-F5344CB8AC3E}">
        <p14:creationId xmlns:p14="http://schemas.microsoft.com/office/powerpoint/2010/main" val="25216370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rgbClr val="188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4738744" y="1516828"/>
            <a:ext cx="2133600" cy="750981"/>
          </a:xfrm>
          <a:prstGeom prst="rect">
            <a:avLst/>
          </a:prstGeom>
        </p:spPr>
        <p:txBody>
          <a:bodyPr anchor="b"/>
          <a:lstStyle>
            <a:lvl1pPr algn="l">
              <a:defRPr sz="2400"/>
            </a:lvl1pPr>
          </a:lstStyle>
          <a:p>
            <a:pPr>
              <a:defRPr/>
            </a:pPr>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pPr>
              <a:defRPr/>
            </a:pPr>
            <a:endParaRPr lang="en-US"/>
          </a:p>
        </p:txBody>
      </p:sp>
      <p:sp>
        <p:nvSpPr>
          <p:cNvPr id="6" name="Slide Number Placeholder 5"/>
          <p:cNvSpPr>
            <a:spLocks noGrp="1"/>
          </p:cNvSpPr>
          <p:nvPr>
            <p:ph type="sldNum" sz="quarter" idx="12"/>
          </p:nvPr>
        </p:nvSpPr>
        <p:spPr>
          <a:xfrm>
            <a:off x="4649096" y="5719966"/>
            <a:ext cx="643666" cy="365125"/>
          </a:xfrm>
          <a:prstGeom prst="rect">
            <a:avLst/>
          </a:prstGeom>
        </p:spPr>
        <p:txBody>
          <a:bodyPr/>
          <a:lstStyle>
            <a:lvl1pPr>
              <a:defRPr>
                <a:solidFill>
                  <a:schemeClr val="accent1"/>
                </a:solidFill>
              </a:defRPr>
            </a:lvl1pPr>
          </a:lstStyle>
          <a:p>
            <a:pPr>
              <a:defRPr/>
            </a:pPr>
            <a:fld id="{38C042DE-FFBB-4ACA-B807-22882C858A7F}" type="slidenum">
              <a:rPr lang="en-US" smtClean="0"/>
              <a:pPr>
                <a:defRPr/>
              </a:pPr>
              <a:t>‹#›</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a:xfrm>
            <a:off x="4649096" y="224491"/>
            <a:ext cx="1332156" cy="365125"/>
          </a:xfrm>
          <a:prstGeom prst="rect">
            <a:avLst/>
          </a:prstGeom>
        </p:spPr>
        <p:txBody>
          <a:bodyPr/>
          <a:lstStyle/>
          <a:p>
            <a:pPr>
              <a:defRPr/>
            </a:pPr>
            <a:fld id="{9E2333FA-1A3F-4FF1-8931-91009DA84B3D}"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a:xfrm>
            <a:off x="4649096" y="224491"/>
            <a:ext cx="1332156" cy="365125"/>
          </a:xfrm>
          <a:prstGeom prst="rect">
            <a:avLst/>
          </a:prstGeom>
        </p:spPr>
        <p:txBody>
          <a:bodyPr/>
          <a:lstStyle/>
          <a:p>
            <a:pPr>
              <a:defRPr/>
            </a:pPr>
            <a:fld id="{3539939F-56D8-41DC-B81D-2DC771BA1755}"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n>
                  <a:solidFill>
                    <a:schemeClr val="tx1"/>
                  </a:solidFill>
                </a:ln>
                <a:solidFill>
                  <a:srgbClr val="1D8757"/>
                </a:solidFill>
              </a:defRPr>
            </a:lvl1pPr>
          </a:lstStyle>
          <a:p>
            <a:r>
              <a:rPr lang="en-US" dirty="0"/>
              <a:t>Click to edit Master title style</a:t>
            </a:r>
          </a:p>
        </p:txBody>
      </p:sp>
      <p:sp>
        <p:nvSpPr>
          <p:cNvPr id="3" name="Content Placeholder 2"/>
          <p:cNvSpPr>
            <a:spLocks noGrp="1"/>
          </p:cNvSpPr>
          <p:nvPr>
            <p:ph idx="1"/>
          </p:nvPr>
        </p:nvSpPr>
        <p:spPr/>
        <p:txBody>
          <a:bodyPr/>
          <a:lstStyle>
            <a:lvl2pPr>
              <a:defRPr>
                <a:solidFill>
                  <a:srgbClr val="126249"/>
                </a:solidFill>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a:xfrm>
            <a:off x="4649096" y="224491"/>
            <a:ext cx="1332156" cy="365125"/>
          </a:xfrm>
          <a:prstGeom prst="rect">
            <a:avLst/>
          </a:prstGeom>
        </p:spPr>
        <p:txBody>
          <a:bodyPr/>
          <a:lstStyle/>
          <a:p>
            <a:pPr>
              <a:defRPr/>
            </a:pPr>
            <a:fld id="{48CE766B-D8B4-4811-9C54-6564C11A82A0}"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a:xfrm>
            <a:off x="4649096" y="224491"/>
            <a:ext cx="1332156" cy="365125"/>
          </a:xfrm>
          <a:prstGeom prst="rect">
            <a:avLst/>
          </a:prstGeom>
        </p:spPr>
        <p:txBody>
          <a:bodyPr/>
          <a:lstStyle/>
          <a:p>
            <a:pPr>
              <a:defRPr/>
            </a:pPr>
            <a:fld id="{315DB48E-61B0-4D4B-8516-B38B871BE3E6}" type="slidenum">
              <a:rPr lang="en-US" smtClean="0"/>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a:xfrm>
            <a:off x="4649096" y="224491"/>
            <a:ext cx="1332156" cy="365125"/>
          </a:xfrm>
          <a:prstGeom prst="rect">
            <a:avLst/>
          </a:prstGeom>
        </p:spPr>
        <p:txBody>
          <a:bodyPr/>
          <a:lstStyle/>
          <a:p>
            <a:pPr>
              <a:defRPr/>
            </a:pPr>
            <a:fld id="{DF74956F-40CA-44AF-872D-1F5099CDC7BF}" type="slidenum">
              <a:rPr lang="en-US" smtClean="0"/>
              <a:pPr>
                <a:defRPr/>
              </a:pPr>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a:xfrm>
            <a:off x="4649096" y="224491"/>
            <a:ext cx="1332156" cy="365125"/>
          </a:xfrm>
          <a:prstGeom prst="rect">
            <a:avLst/>
          </a:prstGeom>
        </p:spPr>
        <p:txBody>
          <a:bodyPr/>
          <a:lstStyle/>
          <a:p>
            <a:pPr>
              <a:defRPr/>
            </a:pPr>
            <a:fld id="{1BEF5C5E-F541-473C-BC85-AF82FC021163}"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a:xfrm>
            <a:off x="4649096" y="224491"/>
            <a:ext cx="1332156" cy="365125"/>
          </a:xfrm>
          <a:prstGeom prst="rect">
            <a:avLst/>
          </a:prstGeom>
        </p:spPr>
        <p:txBody>
          <a:bodyPr/>
          <a:lstStyle/>
          <a:p>
            <a:pPr>
              <a:defRPr/>
            </a:pPr>
            <a:fld id="{A3600205-D870-462A-A6A4-5BEDABE11A30}"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a:xfrm>
            <a:off x="4649096" y="224491"/>
            <a:ext cx="1332156" cy="365125"/>
          </a:xfrm>
          <a:prstGeom prst="rect">
            <a:avLst/>
          </a:prstGeom>
        </p:spPr>
        <p:txBody>
          <a:bodyPr/>
          <a:lstStyle/>
          <a:p>
            <a:pPr>
              <a:defRPr/>
            </a:pPr>
            <a:fld id="{FDC65785-5688-4B69-92E2-A494F1127CA1}"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rgbClr val="188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7" name="Slide Number Placeholder 6"/>
          <p:cNvSpPr>
            <a:spLocks noGrp="1"/>
          </p:cNvSpPr>
          <p:nvPr>
            <p:ph type="sldNum" sz="quarter" idx="12"/>
          </p:nvPr>
        </p:nvSpPr>
        <p:spPr>
          <a:xfrm>
            <a:off x="4649096" y="224491"/>
            <a:ext cx="1332156" cy="365125"/>
          </a:xfrm>
          <a:prstGeom prst="rect">
            <a:avLst/>
          </a:prstGeom>
        </p:spPr>
        <p:txBody>
          <a:bodyPr/>
          <a:lstStyle/>
          <a:p>
            <a:pPr>
              <a:defRPr/>
            </a:pPr>
            <a:fld id="{6646E5A0-AE2C-45D4-B0BC-9CB6182D65A3}" type="slidenum">
              <a:rPr lang="en-US" smtClean="0"/>
              <a:pPr>
                <a:defRPr/>
              </a:pPr>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pPr>
              <a:defRPr/>
            </a:pPr>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a:t>Click to edit Master title style</a:t>
            </a:r>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rgbClr val="188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a:t>Click to edit Master title style</a:t>
            </a:r>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pPr>
              <a:defRPr/>
            </a:pPr>
            <a:endParaRPr lang="en-US"/>
          </a:p>
        </p:txBody>
      </p:sp>
      <p:sp>
        <p:nvSpPr>
          <p:cNvPr id="7" name="Slide Number Placeholder 6"/>
          <p:cNvSpPr>
            <a:spLocks noGrp="1"/>
          </p:cNvSpPr>
          <p:nvPr>
            <p:ph type="sldNum" sz="quarter" idx="12"/>
          </p:nvPr>
        </p:nvSpPr>
        <p:spPr>
          <a:xfrm>
            <a:off x="4649096" y="224491"/>
            <a:ext cx="1332156" cy="365125"/>
          </a:xfrm>
          <a:prstGeom prst="rect">
            <a:avLst/>
          </a:prstGeom>
        </p:spPr>
        <p:txBody>
          <a:bodyPr/>
          <a:lstStyle/>
          <a:p>
            <a:pPr>
              <a:defRPr/>
            </a:pPr>
            <a:fld id="{3E6C2E05-FC1E-4A4C-A6A5-674CD77900E6}"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6400"/>
            </a:gs>
            <a:gs pos="62000">
              <a:srgbClr val="009900"/>
            </a:gs>
            <a:gs pos="100000">
              <a:schemeClr val="bg1"/>
            </a:gs>
          </a:gsLst>
          <a:lin ang="5400000" scaled="0"/>
          <a:tileRect/>
        </a:gradFill>
        <a:effectLst/>
      </p:bgPr>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275030" y="195195"/>
            <a:ext cx="8632664" cy="648300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29114" y="448221"/>
            <a:ext cx="7698306" cy="69221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729785" y="1595620"/>
            <a:ext cx="7697635" cy="45199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914955" y="6246420"/>
            <a:ext cx="3502152" cy="365125"/>
          </a:xfrm>
          <a:prstGeom prst="rect">
            <a:avLst/>
          </a:prstGeom>
        </p:spPr>
        <p:txBody>
          <a:bodyPr vert="horz" lIns="91440" tIns="45720" rIns="91440" bIns="45720" rtlCol="0" anchor="ctr"/>
          <a:lstStyle>
            <a:lvl1pPr algn="r">
              <a:defRPr sz="1200">
                <a:solidFill>
                  <a:schemeClr val="accent1"/>
                </a:solidFill>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4213" r:id="rId1"/>
    <p:sldLayoutId id="2147484214" r:id="rId2"/>
    <p:sldLayoutId id="2147484215" r:id="rId3"/>
    <p:sldLayoutId id="2147484216" r:id="rId4"/>
    <p:sldLayoutId id="2147484217" r:id="rId5"/>
    <p:sldLayoutId id="2147484218" r:id="rId6"/>
    <p:sldLayoutId id="2147484219" r:id="rId7"/>
    <p:sldLayoutId id="2147484220" r:id="rId8"/>
    <p:sldLayoutId id="2147484221" r:id="rId9"/>
    <p:sldLayoutId id="2147484222" r:id="rId10"/>
    <p:sldLayoutId id="2147484223" r:id="rId11"/>
  </p:sldLayoutIdLst>
  <p:txStyles>
    <p:titleStyle>
      <a:lvl1pPr algn="l" defTabSz="914400" rtl="0" eaLnBrk="1" latinLnBrk="0" hangingPunct="1">
        <a:spcBef>
          <a:spcPct val="0"/>
        </a:spcBef>
        <a:buNone/>
        <a:defRPr sz="4000" b="1" kern="1200">
          <a:ln>
            <a:solidFill>
              <a:schemeClr val="tx1"/>
            </a:solidFill>
          </a:ln>
          <a:solidFill>
            <a:srgbClr val="1D8757"/>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65760" algn="l" defTabSz="914400" rtl="0" eaLnBrk="1" latinLnBrk="0" hangingPunct="1">
        <a:spcBef>
          <a:spcPct val="20000"/>
        </a:spcBef>
        <a:buClr>
          <a:schemeClr val="accent1"/>
        </a:buClr>
        <a:buSzPct val="76000"/>
        <a:buFont typeface="Wingdings 2" pitchFamily="18" charset="2"/>
        <a:buChar char=""/>
        <a:defRPr sz="3200" kern="1200">
          <a:solidFill>
            <a:schemeClr val="tx2"/>
          </a:solidFill>
          <a:latin typeface="Tahoma" pitchFamily="34" charset="0"/>
          <a:ea typeface="Tahoma" pitchFamily="34" charset="0"/>
          <a:cs typeface="Tahoma" pitchFamily="34" charset="0"/>
        </a:defRPr>
      </a:lvl1pPr>
      <a:lvl2pPr marL="640080" indent="-274320" algn="l" defTabSz="914400" rtl="0" eaLnBrk="1" latinLnBrk="0" hangingPunct="1">
        <a:spcBef>
          <a:spcPct val="20000"/>
        </a:spcBef>
        <a:buClr>
          <a:schemeClr val="accent1"/>
        </a:buClr>
        <a:buSzPct val="76000"/>
        <a:buFont typeface="Wingdings 2" pitchFamily="18" charset="2"/>
        <a:buChar char=""/>
        <a:defRPr sz="2800" kern="1200">
          <a:solidFill>
            <a:srgbClr val="188463"/>
          </a:solidFill>
          <a:latin typeface="Tahoma" pitchFamily="34" charset="0"/>
          <a:ea typeface="Tahoma" pitchFamily="34" charset="0"/>
          <a:cs typeface="Tahoma" pitchFamily="34" charset="0"/>
        </a:defRPr>
      </a:lvl2pPr>
      <a:lvl3pPr marL="914400" indent="-228600" algn="l" defTabSz="914400" rtl="0" eaLnBrk="1" latinLnBrk="0" hangingPunct="1">
        <a:spcBef>
          <a:spcPct val="20000"/>
        </a:spcBef>
        <a:buClr>
          <a:schemeClr val="accent1"/>
        </a:buClr>
        <a:buSzPct val="76000"/>
        <a:buFont typeface="Wingdings 2" pitchFamily="18" charset="2"/>
        <a:buChar char=""/>
        <a:defRPr sz="2800" kern="1200">
          <a:solidFill>
            <a:srgbClr val="1558BB"/>
          </a:solidFill>
          <a:latin typeface="Tahoma" pitchFamily="34" charset="0"/>
          <a:ea typeface="Tahoma" pitchFamily="34" charset="0"/>
          <a:cs typeface="Tahoma" pitchFamily="34" charset="0"/>
        </a:defRPr>
      </a:lvl3pPr>
      <a:lvl4pPr marL="1124712" indent="-22860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Tahoma" pitchFamily="34" charset="0"/>
          <a:ea typeface="Tahoma" pitchFamily="34" charset="0"/>
          <a:cs typeface="Tahoma" pitchFamily="34" charset="0"/>
        </a:defRPr>
      </a:lvl4pPr>
      <a:lvl5pPr marL="1325880" indent="-228600" algn="l" defTabSz="914400" rtl="0" eaLnBrk="1" latinLnBrk="0" hangingPunct="1">
        <a:spcBef>
          <a:spcPct val="20000"/>
        </a:spcBef>
        <a:buClr>
          <a:schemeClr val="accent1"/>
        </a:buClr>
        <a:buSzPct val="76000"/>
        <a:buFont typeface="Wingdings 2" pitchFamily="18" charset="2"/>
        <a:buChar char=""/>
        <a:defRPr sz="2000" kern="1200" baseline="0">
          <a:solidFill>
            <a:schemeClr val="tx2"/>
          </a:solidFill>
          <a:latin typeface="Tahoma" pitchFamily="34" charset="0"/>
          <a:ea typeface="Tahoma" pitchFamily="34" charset="0"/>
          <a:cs typeface="Tahoma" pitchFamily="34" charset="0"/>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jpg"/><Relationship Id="rId7" Type="http://schemas.openxmlformats.org/officeDocument/2006/relationships/hyperlink" Target="http://creativecommons.org/licenses/by-sa/4.0/"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gif"/><Relationship Id="rId5" Type="http://schemas.openxmlformats.org/officeDocument/2006/relationships/image" Target="../media/image4.jpeg"/><Relationship Id="rId4" Type="http://schemas.openxmlformats.org/officeDocument/2006/relationships/image" Target="../media/image3.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png"/><Relationship Id="rId1" Type="http://schemas.openxmlformats.org/officeDocument/2006/relationships/slideLayout" Target="../slideLayouts/slideLayout6.xml"/><Relationship Id="rId5" Type="http://schemas.openxmlformats.org/officeDocument/2006/relationships/image" Target="../media/image22.jpeg"/><Relationship Id="rId4" Type="http://schemas.openxmlformats.org/officeDocument/2006/relationships/image" Target="../media/image21.jpg"/></Relationships>
</file>

<file path=ppt/slides/_rels/slide1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260" y="4207804"/>
            <a:ext cx="1679188" cy="2108748"/>
          </a:xfrm>
          <a:prstGeom prst="rect">
            <a:avLst/>
          </a:prstGeom>
        </p:spPr>
      </p:pic>
      <p:sp>
        <p:nvSpPr>
          <p:cNvPr id="4098" name="Rectangle 8"/>
          <p:cNvSpPr>
            <a:spLocks noChangeArrowheads="1"/>
          </p:cNvSpPr>
          <p:nvPr/>
        </p:nvSpPr>
        <p:spPr bwMode="auto">
          <a:xfrm>
            <a:off x="1558925" y="1873250"/>
            <a:ext cx="6775450" cy="1814513"/>
          </a:xfrm>
          <a:prstGeom prst="rect">
            <a:avLst/>
          </a:prstGeom>
          <a:blipFill dpi="0" rotWithShape="1">
            <a:blip r:embed="rId4">
              <a:alphaModFix amt="28000"/>
            </a:blip>
            <a:srcRect/>
            <a:tile tx="0" ty="0" sx="100000" sy="100000" flip="none" algn="tl"/>
          </a:blip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endParaRPr lang="en-US"/>
          </a:p>
        </p:txBody>
      </p:sp>
      <p:sp>
        <p:nvSpPr>
          <p:cNvPr id="4099" name="Rectangle 9"/>
          <p:cNvSpPr>
            <a:spLocks noChangeArrowheads="1"/>
          </p:cNvSpPr>
          <p:nvPr/>
        </p:nvSpPr>
        <p:spPr bwMode="auto">
          <a:xfrm>
            <a:off x="1873250" y="5718174"/>
            <a:ext cx="5832475" cy="95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p>
            <a:pPr algn="ctr"/>
            <a:r>
              <a:rPr lang="en-ZA" sz="2400" dirty="0"/>
              <a:t>Lecturer:</a:t>
            </a:r>
          </a:p>
          <a:p>
            <a:pPr algn="ctr"/>
            <a:r>
              <a:rPr lang="en-ZA" sz="2400" dirty="0"/>
              <a:t>Simon Winberg</a:t>
            </a:r>
            <a:endParaRPr lang="en-US" sz="2400" dirty="0"/>
          </a:p>
        </p:txBody>
      </p:sp>
      <p:pic>
        <p:nvPicPr>
          <p:cNvPr id="4100" name="Picture 9" descr="EEE4084F_logo.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54530" y="241304"/>
            <a:ext cx="1439862" cy="143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bwMode="auto">
          <a:xfrm>
            <a:off x="7454416" y="209319"/>
            <a:ext cx="1439301" cy="1468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1554529" y="2292965"/>
            <a:ext cx="6766596" cy="1015663"/>
          </a:xfrm>
          <a:prstGeom prst="rect">
            <a:avLst/>
          </a:prstGeom>
          <a:noFill/>
        </p:spPr>
        <p:txBody>
          <a:bodyPr wrap="none">
            <a:spAutoFit/>
          </a:bodyPr>
          <a:lstStyle/>
          <a:p>
            <a:pPr algn="ctr">
              <a:defRPr/>
            </a:pPr>
            <a:r>
              <a:rPr lang="en-US" sz="6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Digital Systems</a:t>
            </a:r>
          </a:p>
        </p:txBody>
      </p:sp>
      <p:sp>
        <p:nvSpPr>
          <p:cNvPr id="11" name="Rectangle 10"/>
          <p:cNvSpPr/>
          <p:nvPr/>
        </p:nvSpPr>
        <p:spPr>
          <a:xfrm>
            <a:off x="2617519" y="361295"/>
            <a:ext cx="4418197" cy="1015663"/>
          </a:xfrm>
          <a:prstGeom prst="rect">
            <a:avLst/>
          </a:prstGeom>
          <a:noFill/>
        </p:spPr>
        <p:txBody>
          <a:bodyPr wrap="none">
            <a:spAutoFit/>
          </a:bodyPr>
          <a:lstStyle/>
          <a:p>
            <a:pPr algn="ctr">
              <a:defRPr/>
            </a:pPr>
            <a:r>
              <a:rPr lang="en-US" sz="6000" b="1" dirty="0">
                <a:ln w="17780" cmpd="sng">
                  <a:solidFill>
                    <a:schemeClr val="bg1">
                      <a:lumMod val="60000"/>
                      <a:lumOff val="40000"/>
                    </a:schemeClr>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EEE4084F</a:t>
            </a:r>
          </a:p>
        </p:txBody>
      </p:sp>
      <p:sp>
        <p:nvSpPr>
          <p:cNvPr id="5" name="Subtitle 4"/>
          <p:cNvSpPr>
            <a:spLocks noGrp="1"/>
          </p:cNvSpPr>
          <p:nvPr>
            <p:ph type="subTitle" sz="quarter" idx="4294967295"/>
          </p:nvPr>
        </p:nvSpPr>
        <p:spPr>
          <a:xfrm>
            <a:off x="585802" y="3642802"/>
            <a:ext cx="8359775" cy="1752600"/>
          </a:xfrm>
        </p:spPr>
        <p:txBody>
          <a:bodyPr>
            <a:normAutofit/>
          </a:bodyPr>
          <a:lstStyle/>
          <a:p>
            <a:pPr algn="ctr" eaLnBrk="1" hangingPunct="1">
              <a:buFont typeface="Wingdings" pitchFamily="2" charset="2"/>
              <a:buNone/>
              <a:defRPr/>
            </a:pPr>
            <a:r>
              <a:rPr lang="en-ZA" sz="3600" dirty="0">
                <a:solidFill>
                  <a:srgbClr val="FF6600"/>
                </a:solidFill>
              </a:rPr>
              <a:t>Lecture 13</a:t>
            </a:r>
          </a:p>
          <a:p>
            <a:pPr algn="ctr" eaLnBrk="1" hangingPunct="1">
              <a:buFont typeface="Wingdings" pitchFamily="2" charset="2"/>
              <a:buNone/>
              <a:defRPr/>
            </a:pPr>
            <a:r>
              <a:rPr lang="en-ZA" sz="3600" dirty="0">
                <a:solidFill>
                  <a:srgbClr val="FF6600"/>
                </a:solidFill>
              </a:rPr>
              <a:t>Software Quality Assurance</a:t>
            </a:r>
            <a:endParaRPr lang="en-US" sz="3600" dirty="0">
              <a:solidFill>
                <a:srgbClr val="FF6600"/>
              </a:solidFill>
            </a:endParaRPr>
          </a:p>
        </p:txBody>
      </p:sp>
      <p:pic>
        <p:nvPicPr>
          <p:cNvPr id="10" name="Picture 3" descr="C:\Users\swinberg\Documents\ACTIVE\EEE4084F\Common\Images_open\CC-SA.pn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11830" y="6375970"/>
            <a:ext cx="776741" cy="273625"/>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1013488" y="6478181"/>
            <a:ext cx="4572000" cy="230832"/>
          </a:xfrm>
          <a:prstGeom prst="rect">
            <a:avLst/>
          </a:prstGeom>
        </p:spPr>
        <p:txBody>
          <a:bodyPr>
            <a:spAutoFit/>
          </a:bodyPr>
          <a:lstStyle/>
          <a:p>
            <a:r>
              <a:rPr lang="en-ZA" sz="900" dirty="0"/>
              <a:t>Attribution-</a:t>
            </a:r>
            <a:r>
              <a:rPr lang="en-ZA" sz="900" dirty="0" err="1"/>
              <a:t>ShareAlike</a:t>
            </a:r>
            <a:r>
              <a:rPr lang="en-ZA" sz="900" dirty="0"/>
              <a:t> 4.0 International (CC BY-SA 4.0)</a:t>
            </a:r>
          </a:p>
        </p:txBody>
      </p:sp>
      <p:sp>
        <p:nvSpPr>
          <p:cNvPr id="3" name="Rectangle 2"/>
          <p:cNvSpPr/>
          <p:nvPr/>
        </p:nvSpPr>
        <p:spPr>
          <a:xfrm>
            <a:off x="6315458" y="5769000"/>
            <a:ext cx="1733167" cy="400110"/>
          </a:xfrm>
          <a:prstGeom prst="rect">
            <a:avLst/>
          </a:prstGeom>
        </p:spPr>
        <p:txBody>
          <a:bodyPr wrap="none">
            <a:spAutoFit/>
          </a:bodyPr>
          <a:lstStyle/>
          <a:p>
            <a:r>
              <a:rPr lang="en-ZA" sz="2000" b="1" dirty="0" err="1"/>
              <a:t>ソフトウェア</a:t>
            </a:r>
            <a:endParaRPr lang="en-ZA" sz="2000" b="1" dirty="0"/>
          </a:p>
        </p:txBody>
      </p:sp>
      <p:pic>
        <p:nvPicPr>
          <p:cNvPr id="4" name="Picture 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534120" y="5120408"/>
            <a:ext cx="1428750" cy="71437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Software Quality System Activities</a:t>
            </a:r>
          </a:p>
        </p:txBody>
      </p:sp>
      <p:sp>
        <p:nvSpPr>
          <p:cNvPr id="3" name="Content Placeholder 2"/>
          <p:cNvSpPr>
            <a:spLocks noGrp="1"/>
          </p:cNvSpPr>
          <p:nvPr>
            <p:ph idx="1"/>
          </p:nvPr>
        </p:nvSpPr>
        <p:spPr>
          <a:xfrm>
            <a:off x="729114" y="1469890"/>
            <a:ext cx="8025595" cy="4770890"/>
          </a:xfrm>
        </p:spPr>
        <p:txBody>
          <a:bodyPr>
            <a:normAutofit/>
          </a:bodyPr>
          <a:lstStyle/>
          <a:p>
            <a:r>
              <a:rPr lang="en-ZA" dirty="0"/>
              <a:t>Effective quality system are well documented</a:t>
            </a:r>
          </a:p>
          <a:p>
            <a:r>
              <a:rPr lang="en-ZA" dirty="0"/>
              <a:t>Without a properly documented quality system, application of quality procedures become ad-hoc, results in large variations in the quality of the products delivered*.</a:t>
            </a:r>
          </a:p>
        </p:txBody>
      </p:sp>
      <p:sp>
        <p:nvSpPr>
          <p:cNvPr id="6" name="Rectangle 5"/>
          <p:cNvSpPr/>
          <p:nvPr/>
        </p:nvSpPr>
        <p:spPr>
          <a:xfrm>
            <a:off x="383764" y="5825281"/>
            <a:ext cx="8389006" cy="830997"/>
          </a:xfrm>
          <a:prstGeom prst="rect">
            <a:avLst/>
          </a:prstGeom>
        </p:spPr>
        <p:txBody>
          <a:bodyPr wrap="square">
            <a:spAutoFit/>
          </a:bodyPr>
          <a:lstStyle/>
          <a:p>
            <a:r>
              <a:rPr lang="en-ZA" sz="1600" dirty="0"/>
              <a:t>* Sadly this is commonly what happens to most hons and postgrad projects... because there tends not to be enough time to learn or apply quality practices; imagine how impressive out projects could become if there was sufficient time for this!!</a:t>
            </a:r>
          </a:p>
        </p:txBody>
      </p:sp>
    </p:spTree>
    <p:extLst>
      <p:ext uri="{BB962C8B-B14F-4D97-AF65-F5344CB8AC3E}">
        <p14:creationId xmlns:p14="http://schemas.microsoft.com/office/powerpoint/2010/main" val="27518689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9114" y="642531"/>
            <a:ext cx="7698306" cy="692210"/>
          </a:xfrm>
        </p:spPr>
        <p:txBody>
          <a:bodyPr>
            <a:normAutofit fontScale="90000"/>
          </a:bodyPr>
          <a:lstStyle/>
          <a:p>
            <a:r>
              <a:rPr lang="en-ZA" dirty="0"/>
              <a:t>Bad/Inconsistent SQA</a:t>
            </a:r>
            <a:br>
              <a:rPr lang="en-ZA" dirty="0"/>
            </a:br>
            <a:r>
              <a:rPr lang="en-ZA" dirty="0"/>
              <a:t>   </a:t>
            </a:r>
            <a:r>
              <a:rPr lang="en-ZA" dirty="0">
                <a:sym typeface="Wingdings" panose="05000000000000000000" pitchFamily="2" charset="2"/>
              </a:rPr>
              <a:t> Bad Attitudes and Behaviour</a:t>
            </a:r>
            <a:endParaRPr lang="en-ZA" dirty="0"/>
          </a:p>
        </p:txBody>
      </p:sp>
      <p:sp>
        <p:nvSpPr>
          <p:cNvPr id="3" name="Content Placeholder 2"/>
          <p:cNvSpPr>
            <a:spLocks noGrp="1"/>
          </p:cNvSpPr>
          <p:nvPr>
            <p:ph idx="1"/>
          </p:nvPr>
        </p:nvSpPr>
        <p:spPr>
          <a:xfrm>
            <a:off x="603384" y="1424170"/>
            <a:ext cx="8025595" cy="4770890"/>
          </a:xfrm>
        </p:spPr>
        <p:txBody>
          <a:bodyPr>
            <a:normAutofit/>
          </a:bodyPr>
          <a:lstStyle/>
          <a:p>
            <a:r>
              <a:rPr lang="en-ZA" dirty="0"/>
              <a:t>An undocumented/poor quality system:</a:t>
            </a:r>
          </a:p>
          <a:p>
            <a:pPr lvl="1"/>
            <a:r>
              <a:rPr lang="en-ZA" dirty="0"/>
              <a:t>Sends clear messages to the staff about the organization’s attitude of quality assurance.</a:t>
            </a:r>
          </a:p>
          <a:p>
            <a:pPr lvl="1"/>
            <a:r>
              <a:rPr lang="en-ZA" dirty="0"/>
              <a:t>Can contribute towards project failure/delays</a:t>
            </a:r>
          </a:p>
          <a:p>
            <a:pPr lvl="1"/>
            <a:r>
              <a:rPr lang="en-ZA" dirty="0"/>
              <a:t>Can make maintenance impossible/expensive</a:t>
            </a:r>
          </a:p>
          <a:p>
            <a:pPr lvl="1"/>
            <a:r>
              <a:rPr lang="en-ZA" dirty="0"/>
              <a:t>Can leads to disagreements between staff</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69030" y="5208270"/>
            <a:ext cx="2160270" cy="1440180"/>
          </a:xfrm>
          <a:prstGeom prst="rect">
            <a:avLst/>
          </a:prstGeom>
        </p:spPr>
      </p:pic>
      <p:sp>
        <p:nvSpPr>
          <p:cNvPr id="7" name="Oval Callout 6"/>
          <p:cNvSpPr/>
          <p:nvPr/>
        </p:nvSpPr>
        <p:spPr>
          <a:xfrm>
            <a:off x="2491740" y="4457700"/>
            <a:ext cx="1805940" cy="982980"/>
          </a:xfrm>
          <a:prstGeom prst="wedgeEllipseCallout">
            <a:avLst>
              <a:gd name="adj1" fmla="val 25531"/>
              <a:gd name="adj2" fmla="val 57500"/>
            </a:avLst>
          </a:prstGeom>
          <a:solidFill>
            <a:schemeClr val="bg1"/>
          </a:solid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 name="Rectangle 4"/>
          <p:cNvSpPr/>
          <p:nvPr/>
        </p:nvSpPr>
        <p:spPr>
          <a:xfrm>
            <a:off x="2664749" y="4538199"/>
            <a:ext cx="1879228" cy="923330"/>
          </a:xfrm>
          <a:prstGeom prst="rect">
            <a:avLst/>
          </a:prstGeom>
        </p:spPr>
        <p:txBody>
          <a:bodyPr wrap="square">
            <a:spAutoFit/>
          </a:bodyPr>
          <a:lstStyle/>
          <a:p>
            <a:r>
              <a:rPr lang="en-ZA" dirty="0"/>
              <a:t>My code was perfect, you </a:t>
            </a:r>
            <a:br>
              <a:rPr lang="en-ZA" dirty="0"/>
            </a:br>
            <a:r>
              <a:rPr lang="en-ZA" dirty="0"/>
              <a:t>   broke it! </a:t>
            </a:r>
          </a:p>
        </p:txBody>
      </p:sp>
      <p:sp>
        <p:nvSpPr>
          <p:cNvPr id="8" name="Oval Callout 7"/>
          <p:cNvSpPr/>
          <p:nvPr/>
        </p:nvSpPr>
        <p:spPr>
          <a:xfrm>
            <a:off x="5301961" y="4457700"/>
            <a:ext cx="1805940" cy="982980"/>
          </a:xfrm>
          <a:prstGeom prst="wedgeEllipseCallout">
            <a:avLst>
              <a:gd name="adj1" fmla="val -35861"/>
              <a:gd name="adj2" fmla="val 63314"/>
            </a:avLst>
          </a:prstGeom>
          <a:solidFill>
            <a:schemeClr val="bg1"/>
          </a:solid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9" name="Rectangle 8"/>
          <p:cNvSpPr/>
          <p:nvPr/>
        </p:nvSpPr>
        <p:spPr>
          <a:xfrm>
            <a:off x="5495528" y="4517350"/>
            <a:ext cx="2231152" cy="923330"/>
          </a:xfrm>
          <a:prstGeom prst="rect">
            <a:avLst/>
          </a:prstGeom>
        </p:spPr>
        <p:txBody>
          <a:bodyPr wrap="square">
            <a:spAutoFit/>
          </a:bodyPr>
          <a:lstStyle/>
          <a:p>
            <a:r>
              <a:rPr lang="en-ZA" dirty="0"/>
              <a:t>Rubbish, no</a:t>
            </a:r>
            <a:br>
              <a:rPr lang="en-ZA" dirty="0"/>
            </a:br>
            <a:r>
              <a:rPr lang="en-ZA" dirty="0"/>
              <a:t>one confirms </a:t>
            </a:r>
            <a:br>
              <a:rPr lang="en-ZA" dirty="0"/>
            </a:br>
            <a:r>
              <a:rPr lang="en-ZA" dirty="0"/>
              <a:t>  your story!</a:t>
            </a:r>
          </a:p>
        </p:txBody>
      </p:sp>
    </p:spTree>
    <p:extLst>
      <p:ext uri="{BB962C8B-B14F-4D97-AF65-F5344CB8AC3E}">
        <p14:creationId xmlns:p14="http://schemas.microsoft.com/office/powerpoint/2010/main" val="21662476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Evolution of Quality Assurance</a:t>
            </a:r>
          </a:p>
        </p:txBody>
      </p:sp>
      <p:sp>
        <p:nvSpPr>
          <p:cNvPr id="3" name="Content Placeholder 2"/>
          <p:cNvSpPr>
            <a:spLocks noGrp="1"/>
          </p:cNvSpPr>
          <p:nvPr>
            <p:ph idx="1"/>
          </p:nvPr>
        </p:nvSpPr>
        <p:spPr/>
        <p:txBody>
          <a:bodyPr/>
          <a:lstStyle/>
          <a:p>
            <a:r>
              <a:rPr lang="en-ZA" dirty="0"/>
              <a:t>The SQA of a particular organization can usually be placed into the following continuum of Software Quality Systems</a:t>
            </a:r>
          </a:p>
        </p:txBody>
      </p:sp>
      <p:sp>
        <p:nvSpPr>
          <p:cNvPr id="4" name="Rectangle 3"/>
          <p:cNvSpPr/>
          <p:nvPr/>
        </p:nvSpPr>
        <p:spPr>
          <a:xfrm>
            <a:off x="1798101" y="5711342"/>
            <a:ext cx="2507418" cy="584775"/>
          </a:xfrm>
          <a:prstGeom prst="rect">
            <a:avLst/>
          </a:prstGeom>
          <a:noFill/>
        </p:spPr>
        <p:txBody>
          <a:bodyPr wrap="none" lIns="91440" tIns="45720" rIns="91440" bIns="45720">
            <a:spAutoFit/>
          </a:bodyPr>
          <a:lstStyle/>
          <a:p>
            <a:pPr algn="ctr"/>
            <a:r>
              <a:rPr lang="en-US" sz="3200" b="0" cap="none" spc="0" dirty="0">
                <a:ln w="0"/>
                <a:solidFill>
                  <a:schemeClr val="tx1"/>
                </a:solidFill>
                <a:effectLst>
                  <a:outerShdw blurRad="38100" dist="19050" dir="2700000" algn="tl" rotWithShape="0">
                    <a:schemeClr val="dk1">
                      <a:alpha val="40000"/>
                    </a:schemeClr>
                  </a:outerShdw>
                </a:effectLst>
              </a:rPr>
              <a:t>1. Inspection</a:t>
            </a:r>
          </a:p>
        </p:txBody>
      </p:sp>
      <p:sp>
        <p:nvSpPr>
          <p:cNvPr id="5" name="Rectangle 4"/>
          <p:cNvSpPr/>
          <p:nvPr/>
        </p:nvSpPr>
        <p:spPr>
          <a:xfrm>
            <a:off x="1798101" y="5010244"/>
            <a:ext cx="4352474" cy="584775"/>
          </a:xfrm>
          <a:prstGeom prst="rect">
            <a:avLst/>
          </a:prstGeom>
          <a:noFill/>
        </p:spPr>
        <p:txBody>
          <a:bodyPr wrap="none" lIns="91440" tIns="45720" rIns="91440" bIns="45720">
            <a:spAutoFit/>
          </a:bodyPr>
          <a:lstStyle/>
          <a:p>
            <a:pPr algn="ctr"/>
            <a:r>
              <a:rPr lang="en-US" sz="3200" b="0" cap="none" spc="0" dirty="0">
                <a:ln w="0"/>
                <a:solidFill>
                  <a:schemeClr val="tx1"/>
                </a:solidFill>
                <a:effectLst>
                  <a:outerShdw blurRad="38100" dist="19050" dir="2700000" algn="tl" rotWithShape="0">
                    <a:schemeClr val="dk1">
                      <a:alpha val="40000"/>
                    </a:schemeClr>
                  </a:outerShdw>
                </a:effectLst>
              </a:rPr>
              <a:t>2. </a:t>
            </a:r>
            <a:r>
              <a:rPr lang="en-US" sz="3200" dirty="0">
                <a:ln w="0"/>
                <a:effectLst>
                  <a:outerShdw blurRad="38100" dist="19050" dir="2700000" algn="tl" rotWithShape="0">
                    <a:schemeClr val="dk1">
                      <a:alpha val="40000"/>
                    </a:schemeClr>
                  </a:outerShdw>
                </a:effectLst>
              </a:rPr>
              <a:t>Quality Control (QC)</a:t>
            </a:r>
            <a:endParaRPr lang="en-US" sz="3200" b="0" cap="none" spc="0" dirty="0">
              <a:ln w="0"/>
              <a:solidFill>
                <a:schemeClr val="tx1"/>
              </a:solidFill>
              <a:effectLst>
                <a:outerShdw blurRad="38100" dist="19050" dir="2700000" algn="tl" rotWithShape="0">
                  <a:schemeClr val="dk1">
                    <a:alpha val="40000"/>
                  </a:schemeClr>
                </a:outerShdw>
              </a:effectLst>
            </a:endParaRPr>
          </a:p>
        </p:txBody>
      </p:sp>
      <p:sp>
        <p:nvSpPr>
          <p:cNvPr id="6" name="Rectangle 5"/>
          <p:cNvSpPr/>
          <p:nvPr/>
        </p:nvSpPr>
        <p:spPr>
          <a:xfrm>
            <a:off x="1786671" y="4320576"/>
            <a:ext cx="4922951" cy="584775"/>
          </a:xfrm>
          <a:prstGeom prst="rect">
            <a:avLst/>
          </a:prstGeom>
          <a:noFill/>
        </p:spPr>
        <p:txBody>
          <a:bodyPr wrap="none" lIns="91440" tIns="45720" rIns="91440" bIns="45720">
            <a:spAutoFit/>
          </a:bodyPr>
          <a:lstStyle/>
          <a:p>
            <a:pPr algn="ctr"/>
            <a:r>
              <a:rPr lang="en-US" sz="3200" b="0" cap="none" spc="0" dirty="0">
                <a:ln w="0"/>
                <a:solidFill>
                  <a:schemeClr val="tx1"/>
                </a:solidFill>
                <a:effectLst>
                  <a:outerShdw blurRad="38100" dist="19050" dir="2700000" algn="tl" rotWithShape="0">
                    <a:schemeClr val="dk1">
                      <a:alpha val="40000"/>
                    </a:schemeClr>
                  </a:outerShdw>
                </a:effectLst>
              </a:rPr>
              <a:t>3. </a:t>
            </a:r>
            <a:r>
              <a:rPr lang="en-US" sz="3200" dirty="0">
                <a:ln w="0"/>
                <a:effectLst>
                  <a:outerShdw blurRad="38100" dist="19050" dir="2700000" algn="tl" rotWithShape="0">
                    <a:schemeClr val="dk1">
                      <a:alpha val="40000"/>
                    </a:schemeClr>
                  </a:outerShdw>
                </a:effectLst>
              </a:rPr>
              <a:t>Quality Assurance (QA)</a:t>
            </a:r>
            <a:endParaRPr lang="en-US" sz="3200" b="0" cap="none" spc="0" dirty="0">
              <a:ln w="0"/>
              <a:solidFill>
                <a:schemeClr val="tx1"/>
              </a:solidFill>
              <a:effectLst>
                <a:outerShdw blurRad="38100" dist="19050" dir="2700000" algn="tl" rotWithShape="0">
                  <a:schemeClr val="dk1">
                    <a:alpha val="40000"/>
                  </a:schemeClr>
                </a:outerShdw>
              </a:effectLst>
            </a:endParaRPr>
          </a:p>
        </p:txBody>
      </p:sp>
      <p:sp>
        <p:nvSpPr>
          <p:cNvPr id="7" name="Rectangle 6"/>
          <p:cNvSpPr/>
          <p:nvPr/>
        </p:nvSpPr>
        <p:spPr>
          <a:xfrm>
            <a:off x="1786671" y="3513855"/>
            <a:ext cx="6688048" cy="584775"/>
          </a:xfrm>
          <a:prstGeom prst="rect">
            <a:avLst/>
          </a:prstGeom>
          <a:noFill/>
        </p:spPr>
        <p:txBody>
          <a:bodyPr wrap="none" lIns="91440" tIns="45720" rIns="91440" bIns="45720">
            <a:spAutoFit/>
          </a:bodyPr>
          <a:lstStyle/>
          <a:p>
            <a:pPr algn="ctr"/>
            <a:r>
              <a:rPr lang="en-US" sz="3200" b="0" cap="none" spc="0" dirty="0">
                <a:ln w="0"/>
                <a:solidFill>
                  <a:schemeClr val="tx1"/>
                </a:solidFill>
                <a:effectLst>
                  <a:outerShdw blurRad="38100" dist="19050" dir="2700000" algn="tl" rotWithShape="0">
                    <a:schemeClr val="dk1">
                      <a:alpha val="40000"/>
                    </a:schemeClr>
                  </a:outerShdw>
                </a:effectLst>
              </a:rPr>
              <a:t>4. </a:t>
            </a:r>
            <a:r>
              <a:rPr lang="en-US" sz="3200" dirty="0">
                <a:ln w="0"/>
                <a:effectLst>
                  <a:outerShdw blurRad="38100" dist="19050" dir="2700000" algn="tl" rotWithShape="0">
                    <a:schemeClr val="dk1">
                      <a:alpha val="40000"/>
                    </a:schemeClr>
                  </a:outerShdw>
                </a:effectLst>
              </a:rPr>
              <a:t>Total Quality Management (TQM)</a:t>
            </a:r>
            <a:endParaRPr lang="en-US" sz="3200" b="0" cap="none" spc="0" dirty="0">
              <a:ln w="0"/>
              <a:solidFill>
                <a:schemeClr val="tx1"/>
              </a:solidFill>
              <a:effectLst>
                <a:outerShdw blurRad="38100" dist="19050" dir="2700000" algn="tl" rotWithShape="0">
                  <a:schemeClr val="dk1">
                    <a:alpha val="40000"/>
                  </a:schemeClr>
                </a:outerShdw>
              </a:effectLst>
            </a:endParaRPr>
          </a:p>
        </p:txBody>
      </p:sp>
      <p:sp>
        <p:nvSpPr>
          <p:cNvPr id="8" name="Flowchart: Manual Operation 7"/>
          <p:cNvSpPr/>
          <p:nvPr/>
        </p:nvSpPr>
        <p:spPr>
          <a:xfrm>
            <a:off x="355995" y="3394710"/>
            <a:ext cx="1383377" cy="2983230"/>
          </a:xfrm>
          <a:prstGeom prst="flowChartManualOperation">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9" name="Rectangle 8"/>
          <p:cNvSpPr/>
          <p:nvPr/>
        </p:nvSpPr>
        <p:spPr>
          <a:xfrm>
            <a:off x="443816" y="6350559"/>
            <a:ext cx="1274708" cy="369332"/>
          </a:xfrm>
          <a:prstGeom prst="rect">
            <a:avLst/>
          </a:prstGeom>
        </p:spPr>
        <p:txBody>
          <a:bodyPr wrap="none">
            <a:spAutoFit/>
          </a:bodyPr>
          <a:lstStyle/>
          <a:p>
            <a:r>
              <a:rPr lang="en-US" dirty="0">
                <a:ln w="0"/>
                <a:effectLst>
                  <a:outerShdw blurRad="38100" dist="19050" dir="2700000" algn="tl" rotWithShape="0">
                    <a:schemeClr val="dk1">
                      <a:alpha val="40000"/>
                    </a:schemeClr>
                  </a:outerShdw>
                </a:effectLst>
              </a:rPr>
              <a:t>unevolved</a:t>
            </a:r>
            <a:endParaRPr lang="en-ZA" dirty="0"/>
          </a:p>
        </p:txBody>
      </p:sp>
      <p:sp>
        <p:nvSpPr>
          <p:cNvPr id="10" name="Rectangle 9"/>
          <p:cNvSpPr/>
          <p:nvPr/>
        </p:nvSpPr>
        <p:spPr>
          <a:xfrm>
            <a:off x="557805" y="3090466"/>
            <a:ext cx="979755" cy="369332"/>
          </a:xfrm>
          <a:prstGeom prst="rect">
            <a:avLst/>
          </a:prstGeom>
        </p:spPr>
        <p:txBody>
          <a:bodyPr wrap="none">
            <a:spAutoFit/>
          </a:bodyPr>
          <a:lstStyle/>
          <a:p>
            <a:r>
              <a:rPr lang="en-US" dirty="0">
                <a:ln w="0"/>
                <a:effectLst>
                  <a:outerShdw blurRad="38100" dist="19050" dir="2700000" algn="tl" rotWithShape="0">
                    <a:schemeClr val="dk1">
                      <a:alpha val="40000"/>
                    </a:schemeClr>
                  </a:outerShdw>
                </a:effectLst>
              </a:rPr>
              <a:t>evolved</a:t>
            </a:r>
            <a:endParaRPr lang="en-ZA" dirty="0"/>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3641" y="5658830"/>
            <a:ext cx="729114" cy="666941"/>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9235" y="5040630"/>
            <a:ext cx="942869" cy="546864"/>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7629" y="4363937"/>
            <a:ext cx="546213" cy="665312"/>
          </a:xfrm>
          <a:prstGeom prst="rect">
            <a:avLst/>
          </a:prstGeom>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9114" y="3513855"/>
            <a:ext cx="528185" cy="803701"/>
          </a:xfrm>
          <a:prstGeom prst="rect">
            <a:avLst/>
          </a:prstGeom>
        </p:spPr>
      </p:pic>
      <p:sp>
        <p:nvSpPr>
          <p:cNvPr id="15" name="Rectangle 14"/>
          <p:cNvSpPr/>
          <p:nvPr/>
        </p:nvSpPr>
        <p:spPr>
          <a:xfrm>
            <a:off x="1806345" y="6396725"/>
            <a:ext cx="4602542" cy="276999"/>
          </a:xfrm>
          <a:prstGeom prst="rect">
            <a:avLst/>
          </a:prstGeom>
        </p:spPr>
        <p:txBody>
          <a:bodyPr wrap="none">
            <a:spAutoFit/>
          </a:bodyPr>
          <a:lstStyle/>
          <a:p>
            <a:r>
              <a:rPr lang="en-US" sz="1200" dirty="0">
                <a:ln w="0"/>
                <a:solidFill>
                  <a:schemeClr val="tx1">
                    <a:lumMod val="85000"/>
                    <a:lumOff val="15000"/>
                  </a:schemeClr>
                </a:solidFill>
                <a:effectLst>
                  <a:outerShdw blurRad="38100" dist="19050" dir="2700000" algn="tl" rotWithShape="0">
                    <a:schemeClr val="dk1">
                      <a:alpha val="40000"/>
                    </a:schemeClr>
                  </a:outerShdw>
                </a:effectLst>
                <a:latin typeface="Comic Sans MS" panose="030F0702030302020204" pitchFamily="66" charset="0"/>
              </a:rPr>
              <a:t>It’s up to you to decide where programmers are the happiest! </a:t>
            </a:r>
            <a:endParaRPr lang="en-ZA" sz="1200" dirty="0">
              <a:solidFill>
                <a:schemeClr val="tx1">
                  <a:lumMod val="85000"/>
                  <a:lumOff val="15000"/>
                </a:schemeClr>
              </a:solidFill>
              <a:latin typeface="Comic Sans MS" panose="030F0702030302020204" pitchFamily="66" charset="0"/>
            </a:endParaRPr>
          </a:p>
        </p:txBody>
      </p:sp>
    </p:spTree>
    <p:extLst>
      <p:ext uri="{BB962C8B-B14F-4D97-AF65-F5344CB8AC3E}">
        <p14:creationId xmlns:p14="http://schemas.microsoft.com/office/powerpoint/2010/main" val="36228538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The Levels</a:t>
            </a:r>
          </a:p>
        </p:txBody>
      </p:sp>
      <p:sp>
        <p:nvSpPr>
          <p:cNvPr id="3" name="Content Placeholder 2"/>
          <p:cNvSpPr>
            <a:spLocks noGrp="1"/>
          </p:cNvSpPr>
          <p:nvPr>
            <p:ph idx="1"/>
          </p:nvPr>
        </p:nvSpPr>
        <p:spPr>
          <a:xfrm>
            <a:off x="525781" y="1435600"/>
            <a:ext cx="7901640" cy="4862330"/>
          </a:xfrm>
        </p:spPr>
        <p:txBody>
          <a:bodyPr>
            <a:normAutofit fontScale="92500" lnSpcReduction="10000"/>
          </a:bodyPr>
          <a:lstStyle/>
          <a:p>
            <a:r>
              <a:rPr lang="en-ZA" dirty="0"/>
              <a:t>Inspection</a:t>
            </a:r>
          </a:p>
          <a:p>
            <a:pPr lvl="1"/>
            <a:r>
              <a:rPr lang="en-ZA" dirty="0"/>
              <a:t>Check for defects and eliminate them</a:t>
            </a:r>
          </a:p>
          <a:p>
            <a:r>
              <a:rPr lang="en-ZA" dirty="0"/>
              <a:t>Quality Control</a:t>
            </a:r>
          </a:p>
          <a:p>
            <a:pPr lvl="1"/>
            <a:r>
              <a:rPr lang="en-ZA" dirty="0"/>
              <a:t>Not just detect &amp; eliminate defects…</a:t>
            </a:r>
          </a:p>
          <a:p>
            <a:pPr lvl="1"/>
            <a:r>
              <a:rPr lang="en-ZA" dirty="0"/>
              <a:t>Also determine causes behind defects</a:t>
            </a:r>
          </a:p>
          <a:p>
            <a:r>
              <a:rPr lang="en-ZA" dirty="0"/>
              <a:t>Quality Assurance</a:t>
            </a:r>
          </a:p>
          <a:p>
            <a:pPr lvl="1"/>
            <a:r>
              <a:rPr lang="en-ZA" dirty="0"/>
              <a:t>Above + this basic premise: </a:t>
            </a:r>
          </a:p>
          <a:p>
            <a:pPr lvl="2"/>
            <a:r>
              <a:rPr lang="en-ZA" dirty="0"/>
              <a:t>If quality processes are good, and followed rigorously, the products are bound to be good!</a:t>
            </a:r>
          </a:p>
          <a:p>
            <a:pPr lvl="1"/>
            <a:r>
              <a:rPr lang="en-GB" altLang="en-US" dirty="0"/>
              <a:t>Includes guidance for recognizing, defining, analysing, and improving the production process</a:t>
            </a:r>
            <a:endParaRPr lang="en-ZA" dirty="0"/>
          </a:p>
        </p:txBody>
      </p:sp>
    </p:spTree>
    <p:extLst>
      <p:ext uri="{BB962C8B-B14F-4D97-AF65-F5344CB8AC3E}">
        <p14:creationId xmlns:p14="http://schemas.microsoft.com/office/powerpoint/2010/main" val="40817497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The Levels</a:t>
            </a:r>
          </a:p>
        </p:txBody>
      </p:sp>
      <p:sp>
        <p:nvSpPr>
          <p:cNvPr id="3" name="Content Placeholder 2"/>
          <p:cNvSpPr>
            <a:spLocks noGrp="1"/>
          </p:cNvSpPr>
          <p:nvPr>
            <p:ph idx="1"/>
          </p:nvPr>
        </p:nvSpPr>
        <p:spPr>
          <a:xfrm>
            <a:off x="525781" y="1435600"/>
            <a:ext cx="7901640" cy="4862330"/>
          </a:xfrm>
        </p:spPr>
        <p:txBody>
          <a:bodyPr>
            <a:normAutofit/>
          </a:bodyPr>
          <a:lstStyle/>
          <a:p>
            <a:r>
              <a:rPr lang="en-ZA" dirty="0"/>
              <a:t>Total Quality Management (TQM)</a:t>
            </a:r>
          </a:p>
          <a:p>
            <a:pPr lvl="1"/>
            <a:r>
              <a:rPr lang="en-ZA" dirty="0"/>
              <a:t>Continuous improvements to the quality process through measurement and refinement. </a:t>
            </a:r>
          </a:p>
          <a:p>
            <a:pPr lvl="1"/>
            <a:r>
              <a:rPr lang="en-ZA" dirty="0"/>
              <a:t>“Continuous Process Improvement”</a:t>
            </a:r>
          </a:p>
        </p:txBody>
      </p:sp>
      <p:sp>
        <p:nvSpPr>
          <p:cNvPr id="4" name="TextBox 3"/>
          <p:cNvSpPr txBox="1"/>
          <p:nvPr/>
        </p:nvSpPr>
        <p:spPr>
          <a:xfrm>
            <a:off x="729115" y="4091940"/>
            <a:ext cx="7698306" cy="1015663"/>
          </a:xfrm>
          <a:prstGeom prst="rect">
            <a:avLst/>
          </a:prstGeom>
          <a:noFill/>
        </p:spPr>
        <p:txBody>
          <a:bodyPr wrap="square" rtlCol="0">
            <a:spAutoFit/>
          </a:bodyPr>
          <a:lstStyle/>
          <a:p>
            <a:r>
              <a:rPr lang="en-ZA" sz="2000" dirty="0"/>
              <a:t>There is a Japanize term for this … and people who strive toward this ideal in their work are considered something like Samurai Warriors (or like an ‘Iron Chef’)  … the work is …</a:t>
            </a:r>
          </a:p>
        </p:txBody>
      </p:sp>
    </p:spTree>
    <p:extLst>
      <p:ext uri="{BB962C8B-B14F-4D97-AF65-F5344CB8AC3E}">
        <p14:creationId xmlns:p14="http://schemas.microsoft.com/office/powerpoint/2010/main" val="40261274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46120" y="448221"/>
            <a:ext cx="5181300" cy="692210"/>
          </a:xfrm>
        </p:spPr>
        <p:txBody>
          <a:bodyPr>
            <a:normAutofit fontScale="90000"/>
          </a:bodyPr>
          <a:lstStyle/>
          <a:p>
            <a:r>
              <a:rPr lang="en-ZA" dirty="0"/>
              <a:t>Kaizen</a:t>
            </a:r>
          </a:p>
        </p:txBody>
      </p:sp>
      <p:sp>
        <p:nvSpPr>
          <p:cNvPr id="5" name="Rectangle 4"/>
          <p:cNvSpPr/>
          <p:nvPr/>
        </p:nvSpPr>
        <p:spPr>
          <a:xfrm>
            <a:off x="3483744" y="1626186"/>
            <a:ext cx="5454516" cy="2554545"/>
          </a:xfrm>
          <a:prstGeom prst="rect">
            <a:avLst/>
          </a:prstGeom>
        </p:spPr>
        <p:txBody>
          <a:bodyPr wrap="square">
            <a:spAutoFit/>
          </a:bodyPr>
          <a:lstStyle/>
          <a:p>
            <a:r>
              <a:rPr lang="en-ZA" sz="2000" b="1" dirty="0">
                <a:solidFill>
                  <a:srgbClr val="222222"/>
                </a:solidFill>
                <a:latin typeface="arial" panose="020B0604020202020204" pitchFamily="34" charset="0"/>
              </a:rPr>
              <a:t>Kaizen</a:t>
            </a:r>
            <a:r>
              <a:rPr lang="en-ZA" sz="2000" dirty="0">
                <a:solidFill>
                  <a:srgbClr val="222222"/>
                </a:solidFill>
                <a:latin typeface="arial" panose="020B0604020202020204" pitchFamily="34" charset="0"/>
              </a:rPr>
              <a:t> :</a:t>
            </a:r>
          </a:p>
          <a:p>
            <a:r>
              <a:rPr lang="en-ZA" sz="2000" dirty="0">
                <a:solidFill>
                  <a:srgbClr val="222222"/>
                </a:solidFill>
                <a:latin typeface="arial" panose="020B0604020202020204" pitchFamily="34" charset="0"/>
              </a:rPr>
              <a:t>The method of continuous incremental improvements is an originally Japanese management concept for incremental (gradual, continuous) change towards improvement. Kaizen is actually a way of life </a:t>
            </a:r>
            <a:r>
              <a:rPr lang="en-ZA" sz="2000" b="1" dirty="0">
                <a:solidFill>
                  <a:srgbClr val="222222"/>
                </a:solidFill>
                <a:latin typeface="arial" panose="020B0604020202020204" pitchFamily="34" charset="0"/>
              </a:rPr>
              <a:t>philosophy</a:t>
            </a:r>
            <a:r>
              <a:rPr lang="en-ZA" sz="2000" dirty="0">
                <a:solidFill>
                  <a:srgbClr val="222222"/>
                </a:solidFill>
                <a:latin typeface="arial" panose="020B0604020202020204" pitchFamily="34" charset="0"/>
              </a:rPr>
              <a:t>, assuming that every aspect of our life deserves to be constantly improved. </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4350" y="228600"/>
            <a:ext cx="2606040" cy="130302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881" y="1626186"/>
            <a:ext cx="2539239" cy="2271712"/>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8620" y="4354087"/>
            <a:ext cx="1316456" cy="1796414"/>
          </a:xfrm>
          <a:prstGeom prst="rect">
            <a:avLst/>
          </a:prstGeom>
        </p:spPr>
      </p:pic>
      <p:sp>
        <p:nvSpPr>
          <p:cNvPr id="11" name="Rectangle 10"/>
          <p:cNvSpPr/>
          <p:nvPr/>
        </p:nvSpPr>
        <p:spPr>
          <a:xfrm>
            <a:off x="1725930" y="4373048"/>
            <a:ext cx="4160520" cy="1815882"/>
          </a:xfrm>
          <a:prstGeom prst="rect">
            <a:avLst/>
          </a:prstGeom>
        </p:spPr>
        <p:txBody>
          <a:bodyPr wrap="square">
            <a:spAutoFit/>
          </a:bodyPr>
          <a:lstStyle/>
          <a:p>
            <a:r>
              <a:rPr lang="en-ZA" sz="1600" dirty="0">
                <a:solidFill>
                  <a:srgbClr val="222222"/>
                </a:solidFill>
                <a:latin typeface="arial" panose="020B0604020202020204" pitchFamily="34" charset="0"/>
              </a:rPr>
              <a:t>Samurai warriors strove towards the kaizen of the warrior, that is to say they aimed to become perfection in all areas of combat, from the appearance of their armour, the way they moved, to the mental preparation, and physical preparation for strategy, defensive tactics, striking skill, etc.</a:t>
            </a:r>
            <a:endParaRPr lang="en-ZA" sz="1600" dirty="0"/>
          </a:p>
        </p:txBody>
      </p:sp>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29500" y="5377937"/>
            <a:ext cx="1308354" cy="794921"/>
          </a:xfrm>
          <a:prstGeom prst="rect">
            <a:avLst/>
          </a:prstGeom>
        </p:spPr>
      </p:pic>
      <p:sp>
        <p:nvSpPr>
          <p:cNvPr id="13" name="Rectangle 12"/>
          <p:cNvSpPr/>
          <p:nvPr/>
        </p:nvSpPr>
        <p:spPr>
          <a:xfrm>
            <a:off x="6142422" y="4521935"/>
            <a:ext cx="2897124" cy="1077218"/>
          </a:xfrm>
          <a:prstGeom prst="rect">
            <a:avLst/>
          </a:prstGeom>
        </p:spPr>
        <p:txBody>
          <a:bodyPr wrap="square">
            <a:spAutoFit/>
          </a:bodyPr>
          <a:lstStyle/>
          <a:p>
            <a:r>
              <a:rPr lang="en-ZA" sz="1600" dirty="0">
                <a:solidFill>
                  <a:srgbClr val="222222"/>
                </a:solidFill>
                <a:latin typeface="arial" panose="020B0604020202020204" pitchFamily="34" charset="0"/>
              </a:rPr>
              <a:t>Toyota the huge automotive giant proudly strives towards the kaizen of automobile manufacture</a:t>
            </a:r>
            <a:endParaRPr lang="en-ZA" sz="1600" dirty="0"/>
          </a:p>
        </p:txBody>
      </p:sp>
      <p:sp>
        <p:nvSpPr>
          <p:cNvPr id="14" name="Rectangle 13"/>
          <p:cNvSpPr/>
          <p:nvPr/>
        </p:nvSpPr>
        <p:spPr>
          <a:xfrm>
            <a:off x="348996" y="6358387"/>
            <a:ext cx="8690550" cy="338554"/>
          </a:xfrm>
          <a:prstGeom prst="rect">
            <a:avLst/>
          </a:prstGeom>
        </p:spPr>
        <p:txBody>
          <a:bodyPr wrap="square">
            <a:spAutoFit/>
          </a:bodyPr>
          <a:lstStyle/>
          <a:p>
            <a:r>
              <a:rPr lang="en-ZA" sz="1600" dirty="0">
                <a:solidFill>
                  <a:srgbClr val="222222"/>
                </a:solidFill>
                <a:latin typeface="Agency FB" panose="020B0503020202020204" pitchFamily="34" charset="0"/>
              </a:rPr>
              <a:t>What would it take to strive towards the kaizen of HPEC system development?... Like a samurai, it takes much time &amp; practice!</a:t>
            </a:r>
            <a:endParaRPr lang="en-ZA" sz="1600" dirty="0">
              <a:latin typeface="Agency FB" panose="020B0503020202020204" pitchFamily="34" charset="0"/>
            </a:endParaRPr>
          </a:p>
        </p:txBody>
      </p:sp>
    </p:spTree>
    <p:extLst>
      <p:ext uri="{BB962C8B-B14F-4D97-AF65-F5344CB8AC3E}">
        <p14:creationId xmlns:p14="http://schemas.microsoft.com/office/powerpoint/2010/main" val="23129473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582DDC7-6E61-478E-9757-E334AB750427}"/>
              </a:ext>
            </a:extLst>
          </p:cNvPr>
          <p:cNvSpPr/>
          <p:nvPr/>
        </p:nvSpPr>
        <p:spPr>
          <a:xfrm>
            <a:off x="1344193" y="1424974"/>
            <a:ext cx="6455613"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Formal Specification</a:t>
            </a:r>
          </a:p>
        </p:txBody>
      </p:sp>
      <p:pic>
        <p:nvPicPr>
          <p:cNvPr id="5" name="Picture 4" descr="A person wearing a military uniform&#10;&#10;Description generated with very high confidence">
            <a:extLst>
              <a:ext uri="{FF2B5EF4-FFF2-40B4-BE49-F238E27FC236}">
                <a16:creationId xmlns:a16="http://schemas.microsoft.com/office/drawing/2014/main" id="{3BF15546-CD1A-441D-923D-4728AE73DA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66591" y="2887522"/>
            <a:ext cx="2514824" cy="3006504"/>
          </a:xfrm>
          <a:prstGeom prst="rect">
            <a:avLst/>
          </a:prstGeom>
        </p:spPr>
      </p:pic>
      <p:sp>
        <p:nvSpPr>
          <p:cNvPr id="6" name="TextBox 5">
            <a:extLst>
              <a:ext uri="{FF2B5EF4-FFF2-40B4-BE49-F238E27FC236}">
                <a16:creationId xmlns:a16="http://schemas.microsoft.com/office/drawing/2014/main" id="{DD512EFA-4FE9-486A-BBE9-04EE9C4CA188}"/>
              </a:ext>
            </a:extLst>
          </p:cNvPr>
          <p:cNvSpPr txBox="1"/>
          <p:nvPr/>
        </p:nvSpPr>
        <p:spPr>
          <a:xfrm>
            <a:off x="1477637" y="3309368"/>
            <a:ext cx="3888954" cy="1200329"/>
          </a:xfrm>
          <a:prstGeom prst="rect">
            <a:avLst/>
          </a:prstGeom>
          <a:noFill/>
        </p:spPr>
        <p:txBody>
          <a:bodyPr wrap="square" rtlCol="0">
            <a:spAutoFit/>
          </a:bodyPr>
          <a:lstStyle/>
          <a:p>
            <a:r>
              <a:rPr lang="en-ZA" sz="2400" dirty="0"/>
              <a:t>Towards precision of implementation meeting the requirements</a:t>
            </a:r>
          </a:p>
        </p:txBody>
      </p:sp>
    </p:spTree>
    <p:extLst>
      <p:ext uri="{BB962C8B-B14F-4D97-AF65-F5344CB8AC3E}">
        <p14:creationId xmlns:p14="http://schemas.microsoft.com/office/powerpoint/2010/main" val="39215312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5AD3E-3C45-4ABA-AD97-2C6120347745}"/>
              </a:ext>
            </a:extLst>
          </p:cNvPr>
          <p:cNvSpPr>
            <a:spLocks noGrp="1"/>
          </p:cNvSpPr>
          <p:nvPr>
            <p:ph type="title"/>
          </p:nvPr>
        </p:nvSpPr>
        <p:spPr/>
        <p:txBody>
          <a:bodyPr>
            <a:normAutofit fontScale="90000"/>
          </a:bodyPr>
          <a:lstStyle/>
          <a:p>
            <a:r>
              <a:rPr lang="en-ZA" dirty="0"/>
              <a:t>Formal Specification</a:t>
            </a:r>
          </a:p>
        </p:txBody>
      </p:sp>
      <p:sp>
        <p:nvSpPr>
          <p:cNvPr id="3" name="Content Placeholder 2">
            <a:extLst>
              <a:ext uri="{FF2B5EF4-FFF2-40B4-BE49-F238E27FC236}">
                <a16:creationId xmlns:a16="http://schemas.microsoft.com/office/drawing/2014/main" id="{6E1E79BC-9195-4711-9498-96FB78C1DBDA}"/>
              </a:ext>
            </a:extLst>
          </p:cNvPr>
          <p:cNvSpPr>
            <a:spLocks noGrp="1"/>
          </p:cNvSpPr>
          <p:nvPr>
            <p:ph idx="1"/>
          </p:nvPr>
        </p:nvSpPr>
        <p:spPr>
          <a:xfrm>
            <a:off x="462950" y="1562570"/>
            <a:ext cx="8218100" cy="4519977"/>
          </a:xfrm>
        </p:spPr>
        <p:txBody>
          <a:bodyPr>
            <a:normAutofit fontScale="85000" lnSpcReduction="20000"/>
          </a:bodyPr>
          <a:lstStyle/>
          <a:p>
            <a:r>
              <a:rPr lang="en-ZA" dirty="0"/>
              <a:t>In computer science Formal Specifications (FS) = </a:t>
            </a:r>
          </a:p>
          <a:p>
            <a:pPr lvl="1"/>
            <a:r>
              <a:rPr lang="en-ZA" dirty="0"/>
              <a:t>Mathematically based techniques the purpose of which is to help the implementation of a systems and its software meet its requirements.</a:t>
            </a:r>
          </a:p>
          <a:p>
            <a:r>
              <a:rPr lang="en-ZA" dirty="0"/>
              <a:t>Formal specifications are used to</a:t>
            </a:r>
          </a:p>
          <a:p>
            <a:pPr lvl="1"/>
            <a:r>
              <a:rPr lang="en-ZA" dirty="0"/>
              <a:t>Describe a system</a:t>
            </a:r>
          </a:p>
          <a:p>
            <a:pPr lvl="1"/>
            <a:r>
              <a:rPr lang="en-ZA" dirty="0"/>
              <a:t>Analyse its behaviour</a:t>
            </a:r>
          </a:p>
          <a:p>
            <a:pPr lvl="1"/>
            <a:r>
              <a:rPr lang="en-ZA" dirty="0"/>
              <a:t>Aid the design by verifying key properties of interest through rigorous and effective reasoning tools.</a:t>
            </a:r>
          </a:p>
          <a:p>
            <a:r>
              <a:rPr lang="en-ZA" dirty="0"/>
              <a:t>These specifications are </a:t>
            </a:r>
            <a:r>
              <a:rPr lang="en-ZA" u="sng" dirty="0"/>
              <a:t>formal</a:t>
            </a:r>
            <a:r>
              <a:rPr lang="en-ZA" dirty="0"/>
              <a:t> in that they have a </a:t>
            </a:r>
            <a:r>
              <a:rPr lang="en-ZA" u="sng" dirty="0"/>
              <a:t>syntax</a:t>
            </a:r>
            <a:r>
              <a:rPr lang="en-ZA" dirty="0"/>
              <a:t> and </a:t>
            </a:r>
            <a:r>
              <a:rPr lang="en-ZA" u="sng" dirty="0"/>
              <a:t>semantics</a:t>
            </a:r>
            <a:r>
              <a:rPr lang="en-ZA" dirty="0"/>
              <a:t> that can be used to infer useful information and formulate proofs.</a:t>
            </a:r>
          </a:p>
        </p:txBody>
      </p:sp>
    </p:spTree>
    <p:extLst>
      <p:ext uri="{BB962C8B-B14F-4D97-AF65-F5344CB8AC3E}">
        <p14:creationId xmlns:p14="http://schemas.microsoft.com/office/powerpoint/2010/main" val="1587419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5AD3E-3C45-4ABA-AD97-2C6120347745}"/>
              </a:ext>
            </a:extLst>
          </p:cNvPr>
          <p:cNvSpPr>
            <a:spLocks noGrp="1"/>
          </p:cNvSpPr>
          <p:nvPr>
            <p:ph type="title"/>
          </p:nvPr>
        </p:nvSpPr>
        <p:spPr/>
        <p:txBody>
          <a:bodyPr>
            <a:normAutofit fontScale="90000"/>
          </a:bodyPr>
          <a:lstStyle/>
          <a:p>
            <a:r>
              <a:rPr lang="en-ZA" dirty="0"/>
              <a:t>Formal Specification</a:t>
            </a:r>
          </a:p>
        </p:txBody>
      </p:sp>
      <p:sp>
        <p:nvSpPr>
          <p:cNvPr id="3" name="Content Placeholder 2">
            <a:extLst>
              <a:ext uri="{FF2B5EF4-FFF2-40B4-BE49-F238E27FC236}">
                <a16:creationId xmlns:a16="http://schemas.microsoft.com/office/drawing/2014/main" id="{6E1E79BC-9195-4711-9498-96FB78C1DBDA}"/>
              </a:ext>
            </a:extLst>
          </p:cNvPr>
          <p:cNvSpPr>
            <a:spLocks noGrp="1"/>
          </p:cNvSpPr>
          <p:nvPr>
            <p:ph idx="1"/>
          </p:nvPr>
        </p:nvSpPr>
        <p:spPr>
          <a:xfrm>
            <a:off x="462950" y="1562570"/>
            <a:ext cx="8218100" cy="4847209"/>
          </a:xfrm>
        </p:spPr>
        <p:txBody>
          <a:bodyPr>
            <a:normAutofit fontScale="70000" lnSpcReduction="20000"/>
          </a:bodyPr>
          <a:lstStyle/>
          <a:p>
            <a:r>
              <a:rPr lang="en-ZA" sz="3400" i="1" dirty="0">
                <a:solidFill>
                  <a:schemeClr val="accent6">
                    <a:lumMod val="50000"/>
                  </a:schemeClr>
                </a:solidFill>
              </a:rPr>
              <a:t>Why FS</a:t>
            </a:r>
          </a:p>
          <a:p>
            <a:pPr lvl="1"/>
            <a:r>
              <a:rPr lang="en-ZA" dirty="0"/>
              <a:t>Computer systems have become increasingly more powerful and integrated into society over the years, have impacted society and the environment to an ever greater extent – people have become more dependent on their computer systems</a:t>
            </a:r>
          </a:p>
          <a:p>
            <a:pPr lvl="1"/>
            <a:r>
              <a:rPr lang="en-ZA" dirty="0"/>
              <a:t>Due to their increasing complexity and ubiquity, they have also become more difficult to analyse, both their workings and their impact on other systems. </a:t>
            </a:r>
          </a:p>
          <a:p>
            <a:pPr lvl="1"/>
            <a:r>
              <a:rPr lang="en-ZA" dirty="0"/>
              <a:t>For these reasons methods are needed to more decisively, if not undisputedly, reason and know that these systems will do what they are supposed to do. </a:t>
            </a:r>
          </a:p>
          <a:p>
            <a:pPr lvl="1"/>
            <a:r>
              <a:rPr lang="en-ZA" dirty="0"/>
              <a:t>Formal specifications are one such way to achieve this in software engineering, particularly for applications where reliability and predictability is paramount, and regimes of testing may not be adequate – such as in medical systems and rocket control modules where you want an unequivocal proof that the system satisfy its requirements.</a:t>
            </a:r>
          </a:p>
        </p:txBody>
      </p:sp>
    </p:spTree>
    <p:extLst>
      <p:ext uri="{BB962C8B-B14F-4D97-AF65-F5344CB8AC3E}">
        <p14:creationId xmlns:p14="http://schemas.microsoft.com/office/powerpoint/2010/main" val="3194086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373F97-F9B9-4955-ACEE-0B1C19BF1063}"/>
              </a:ext>
            </a:extLst>
          </p:cNvPr>
          <p:cNvSpPr>
            <a:spLocks noGrp="1"/>
          </p:cNvSpPr>
          <p:nvPr>
            <p:ph type="title"/>
          </p:nvPr>
        </p:nvSpPr>
        <p:spPr/>
        <p:txBody>
          <a:bodyPr>
            <a:normAutofit fontScale="90000"/>
          </a:bodyPr>
          <a:lstStyle/>
          <a:p>
            <a:r>
              <a:rPr lang="en-ZA" dirty="0"/>
              <a:t>Formal Specifications</a:t>
            </a:r>
          </a:p>
        </p:txBody>
      </p:sp>
      <p:sp>
        <p:nvSpPr>
          <p:cNvPr id="3" name="Content Placeholder 2">
            <a:extLst>
              <a:ext uri="{FF2B5EF4-FFF2-40B4-BE49-F238E27FC236}">
                <a16:creationId xmlns:a16="http://schemas.microsoft.com/office/drawing/2014/main" id="{624D3BF7-D42F-4F39-BDE5-FCC2FBC369D8}"/>
              </a:ext>
            </a:extLst>
          </p:cNvPr>
          <p:cNvSpPr>
            <a:spLocks noGrp="1"/>
          </p:cNvSpPr>
          <p:nvPr>
            <p:ph idx="1"/>
          </p:nvPr>
        </p:nvSpPr>
        <p:spPr/>
        <p:txBody>
          <a:bodyPr>
            <a:normAutofit lnSpcReduction="10000"/>
          </a:bodyPr>
          <a:lstStyle/>
          <a:p>
            <a:r>
              <a:rPr lang="en-ZA" dirty="0"/>
              <a:t>To do FS properly, we would probably need a whole course on it. So in this course the concept is just introduced so that you know about it, as FS is indeed highly relevant to HPEC where these types of systems are often used in safety-critical applications.</a:t>
            </a:r>
          </a:p>
          <a:p>
            <a:r>
              <a:rPr lang="en-ZA" dirty="0"/>
              <a:t>One thing I do want to delve into is the concepts of pre- and postconditions…</a:t>
            </a:r>
          </a:p>
        </p:txBody>
      </p:sp>
    </p:spTree>
    <p:extLst>
      <p:ext uri="{BB962C8B-B14F-4D97-AF65-F5344CB8AC3E}">
        <p14:creationId xmlns:p14="http://schemas.microsoft.com/office/powerpoint/2010/main" val="28903137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defRPr/>
            </a:pPr>
            <a:r>
              <a:rPr lang="en-ZA" dirty="0"/>
              <a:t>Lecture Overview</a:t>
            </a:r>
            <a:endParaRPr lang="en-US" dirty="0"/>
          </a:p>
        </p:txBody>
      </p:sp>
      <p:sp>
        <p:nvSpPr>
          <p:cNvPr id="3" name="Content Placeholder 2"/>
          <p:cNvSpPr>
            <a:spLocks noGrp="1"/>
          </p:cNvSpPr>
          <p:nvPr>
            <p:ph idx="1"/>
          </p:nvPr>
        </p:nvSpPr>
        <p:spPr>
          <a:xfrm>
            <a:off x="400050" y="1244600"/>
            <a:ext cx="8007350" cy="5283200"/>
          </a:xfrm>
        </p:spPr>
        <p:txBody>
          <a:bodyPr>
            <a:normAutofit/>
          </a:bodyPr>
          <a:lstStyle/>
          <a:p>
            <a:pPr eaLnBrk="1" hangingPunct="1">
              <a:defRPr/>
            </a:pPr>
            <a:r>
              <a:rPr lang="en-ZA" dirty="0">
                <a:sym typeface="Wingdings" pitchFamily="2" charset="2"/>
              </a:rPr>
              <a:t>What is quality?</a:t>
            </a:r>
          </a:p>
          <a:p>
            <a:pPr eaLnBrk="1" hangingPunct="1">
              <a:defRPr/>
            </a:pPr>
            <a:r>
              <a:rPr lang="en-ZA" dirty="0">
                <a:sym typeface="Wingdings" pitchFamily="2" charset="2"/>
              </a:rPr>
              <a:t>Software quality</a:t>
            </a:r>
          </a:p>
          <a:p>
            <a:pPr eaLnBrk="1" hangingPunct="1">
              <a:defRPr/>
            </a:pPr>
            <a:r>
              <a:rPr lang="en-ZA" dirty="0">
                <a:sym typeface="Wingdings" pitchFamily="2" charset="2"/>
              </a:rPr>
              <a:t>Software quality assurance (SQA)</a:t>
            </a:r>
          </a:p>
          <a:p>
            <a:pPr eaLnBrk="1" hangingPunct="1">
              <a:defRPr/>
            </a:pPr>
            <a:r>
              <a:rPr lang="en-ZA" dirty="0">
                <a:sym typeface="Wingdings" pitchFamily="2" charset="2"/>
              </a:rPr>
              <a:t>Software quality systems</a:t>
            </a:r>
          </a:p>
          <a:p>
            <a:pPr eaLnBrk="1" hangingPunct="1">
              <a:defRPr/>
            </a:pPr>
            <a:r>
              <a:rPr lang="en-ZA" dirty="0">
                <a:sym typeface="Wingdings" pitchFamily="2" charset="2"/>
              </a:rPr>
              <a:t>Consequences of</a:t>
            </a:r>
            <a:br>
              <a:rPr lang="en-ZA" dirty="0">
                <a:sym typeface="Wingdings" pitchFamily="2" charset="2"/>
              </a:rPr>
            </a:br>
            <a:r>
              <a:rPr lang="en-ZA" dirty="0">
                <a:sym typeface="Wingdings" pitchFamily="2" charset="2"/>
              </a:rPr>
              <a:t>bad SQA</a:t>
            </a:r>
          </a:p>
          <a:p>
            <a:pPr eaLnBrk="1" hangingPunct="1">
              <a:defRPr/>
            </a:pPr>
            <a:r>
              <a:rPr lang="en-ZA" dirty="0">
                <a:sym typeface="Wingdings" pitchFamily="2" charset="2"/>
              </a:rPr>
              <a:t>Evolutionary model</a:t>
            </a:r>
            <a:br>
              <a:rPr lang="en-ZA" dirty="0">
                <a:sym typeface="Wingdings" pitchFamily="2" charset="2"/>
              </a:rPr>
            </a:br>
            <a:r>
              <a:rPr lang="en-ZA" dirty="0">
                <a:sym typeface="Wingdings" pitchFamily="2" charset="2"/>
              </a:rPr>
              <a:t>of SQA in orgs</a:t>
            </a:r>
          </a:p>
          <a:p>
            <a:pPr eaLnBrk="1" hangingPunct="1">
              <a:defRPr/>
            </a:pPr>
            <a:r>
              <a:rPr lang="en-ZA" dirty="0">
                <a:sym typeface="Wingdings" pitchFamily="2" charset="2"/>
              </a:rPr>
              <a:t>Kaizen of software</a:t>
            </a:r>
          </a:p>
        </p:txBody>
      </p:sp>
      <p:pic>
        <p:nvPicPr>
          <p:cNvPr id="5123" name="Picture 3" descr="mosaic01.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03725" y="3538538"/>
            <a:ext cx="4471988" cy="310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B8EB6-725C-4CA1-98DC-26D2774D3A36}"/>
              </a:ext>
            </a:extLst>
          </p:cNvPr>
          <p:cNvSpPr>
            <a:spLocks noGrp="1"/>
          </p:cNvSpPr>
          <p:nvPr>
            <p:ph type="title"/>
          </p:nvPr>
        </p:nvSpPr>
        <p:spPr/>
        <p:txBody>
          <a:bodyPr>
            <a:normAutofit fontScale="90000"/>
          </a:bodyPr>
          <a:lstStyle/>
          <a:p>
            <a:r>
              <a:rPr lang="en-ZA" dirty="0"/>
              <a:t>Preconditions and Postconditions</a:t>
            </a:r>
          </a:p>
        </p:txBody>
      </p:sp>
      <p:sp>
        <p:nvSpPr>
          <p:cNvPr id="3" name="Content Placeholder 2">
            <a:extLst>
              <a:ext uri="{FF2B5EF4-FFF2-40B4-BE49-F238E27FC236}">
                <a16:creationId xmlns:a16="http://schemas.microsoft.com/office/drawing/2014/main" id="{8602DC1E-4E05-4322-9E97-B0B622E793E9}"/>
              </a:ext>
            </a:extLst>
          </p:cNvPr>
          <p:cNvSpPr>
            <a:spLocks noGrp="1"/>
          </p:cNvSpPr>
          <p:nvPr>
            <p:ph idx="1"/>
          </p:nvPr>
        </p:nvSpPr>
        <p:spPr/>
        <p:txBody>
          <a:bodyPr>
            <a:normAutofit fontScale="92500"/>
          </a:bodyPr>
          <a:lstStyle/>
          <a:p>
            <a:r>
              <a:rPr lang="en-ZA" dirty="0"/>
              <a:t>Often a programmer must needs to describe exactly what a </a:t>
            </a:r>
            <a:r>
              <a:rPr lang="en-ZA" dirty="0">
                <a:solidFill>
                  <a:schemeClr val="accent6">
                    <a:lumMod val="50000"/>
                  </a:schemeClr>
                </a:solidFill>
              </a:rPr>
              <a:t>function needs to accomplish</a:t>
            </a:r>
            <a:r>
              <a:rPr lang="en-ZA" dirty="0"/>
              <a:t>, without any indication of how the function does its work.</a:t>
            </a:r>
          </a:p>
          <a:p>
            <a:r>
              <a:rPr lang="en-ZA" dirty="0"/>
              <a:t>i.e. you need to describe what the result of the function will be, and conditions in which it is expected to work, without explaining in details (of a particular programming language) what it does.</a:t>
            </a:r>
          </a:p>
          <a:p>
            <a:endParaRPr lang="en-ZA" dirty="0"/>
          </a:p>
        </p:txBody>
      </p:sp>
    </p:spTree>
    <p:extLst>
      <p:ext uri="{BB962C8B-B14F-4D97-AF65-F5344CB8AC3E}">
        <p14:creationId xmlns:p14="http://schemas.microsoft.com/office/powerpoint/2010/main" val="41854985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B8EB6-725C-4CA1-98DC-26D2774D3A36}"/>
              </a:ext>
            </a:extLst>
          </p:cNvPr>
          <p:cNvSpPr>
            <a:spLocks noGrp="1"/>
          </p:cNvSpPr>
          <p:nvPr>
            <p:ph type="title"/>
          </p:nvPr>
        </p:nvSpPr>
        <p:spPr/>
        <p:txBody>
          <a:bodyPr>
            <a:normAutofit fontScale="90000"/>
          </a:bodyPr>
          <a:lstStyle/>
          <a:p>
            <a:r>
              <a:rPr lang="en-ZA" dirty="0"/>
              <a:t>Preconditions and Postconditions</a:t>
            </a:r>
          </a:p>
        </p:txBody>
      </p:sp>
      <p:sp>
        <p:nvSpPr>
          <p:cNvPr id="3" name="Content Placeholder 2">
            <a:extLst>
              <a:ext uri="{FF2B5EF4-FFF2-40B4-BE49-F238E27FC236}">
                <a16:creationId xmlns:a16="http://schemas.microsoft.com/office/drawing/2014/main" id="{8602DC1E-4E05-4322-9E97-B0B622E793E9}"/>
              </a:ext>
            </a:extLst>
          </p:cNvPr>
          <p:cNvSpPr>
            <a:spLocks noGrp="1"/>
          </p:cNvSpPr>
          <p:nvPr>
            <p:ph idx="1"/>
          </p:nvPr>
        </p:nvSpPr>
        <p:spPr>
          <a:xfrm>
            <a:off x="729785" y="1595620"/>
            <a:ext cx="8048455" cy="4519977"/>
          </a:xfrm>
        </p:spPr>
        <p:txBody>
          <a:bodyPr>
            <a:normAutofit fontScale="92500" lnSpcReduction="20000"/>
          </a:bodyPr>
          <a:lstStyle/>
          <a:p>
            <a:r>
              <a:rPr lang="en-ZA" dirty="0"/>
              <a:t>One method to explain the operation of a function without explaining its implementation is using</a:t>
            </a:r>
          </a:p>
          <a:p>
            <a:pPr lvl="1"/>
            <a:r>
              <a:rPr lang="en-ZA" dirty="0"/>
              <a:t>Preconditions</a:t>
            </a:r>
          </a:p>
          <a:p>
            <a:pPr lvl="2"/>
            <a:r>
              <a:rPr lang="en-GB" dirty="0"/>
              <a:t>A statement indicates what must be true before the function is called.</a:t>
            </a:r>
          </a:p>
          <a:p>
            <a:pPr lvl="2"/>
            <a:r>
              <a:rPr lang="en-GB" dirty="0"/>
              <a:t>Programmer needs to ensure the </a:t>
            </a:r>
            <a:r>
              <a:rPr lang="en-GB" b="1" dirty="0">
                <a:solidFill>
                  <a:srgbClr val="FC0128"/>
                </a:solidFill>
              </a:rPr>
              <a:t>precondition is valid </a:t>
            </a:r>
            <a:r>
              <a:rPr lang="en-GB" dirty="0"/>
              <a:t>when function is called</a:t>
            </a:r>
            <a:endParaRPr lang="en-ZA" dirty="0"/>
          </a:p>
          <a:p>
            <a:pPr lvl="1"/>
            <a:r>
              <a:rPr lang="en-ZA" dirty="0"/>
              <a:t>Postconditions</a:t>
            </a:r>
          </a:p>
          <a:p>
            <a:pPr lvl="2"/>
            <a:r>
              <a:rPr lang="en-GB" dirty="0"/>
              <a:t>A statement indicates what will be true when the function finishes its work.</a:t>
            </a:r>
            <a:endParaRPr lang="en-ZA" dirty="0"/>
          </a:p>
        </p:txBody>
      </p:sp>
    </p:spTree>
    <p:extLst>
      <p:ext uri="{BB962C8B-B14F-4D97-AF65-F5344CB8AC3E}">
        <p14:creationId xmlns:p14="http://schemas.microsoft.com/office/powerpoint/2010/main" val="26170967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2802A-8CA5-4A07-A6F1-AE1209548A6F}"/>
              </a:ext>
            </a:extLst>
          </p:cNvPr>
          <p:cNvSpPr>
            <a:spLocks noGrp="1"/>
          </p:cNvSpPr>
          <p:nvPr>
            <p:ph type="title"/>
          </p:nvPr>
        </p:nvSpPr>
        <p:spPr>
          <a:xfrm>
            <a:off x="722847" y="723643"/>
            <a:ext cx="7698306" cy="692210"/>
          </a:xfrm>
        </p:spPr>
        <p:txBody>
          <a:bodyPr>
            <a:normAutofit fontScale="90000"/>
          </a:bodyPr>
          <a:lstStyle/>
          <a:p>
            <a:r>
              <a:rPr lang="en-ZA" dirty="0"/>
              <a:t>Preconditions and Postconditions Example</a:t>
            </a:r>
          </a:p>
        </p:txBody>
      </p:sp>
      <p:sp>
        <p:nvSpPr>
          <p:cNvPr id="4" name="TextBox 3">
            <a:extLst>
              <a:ext uri="{FF2B5EF4-FFF2-40B4-BE49-F238E27FC236}">
                <a16:creationId xmlns:a16="http://schemas.microsoft.com/office/drawing/2014/main" id="{D36F1BFC-366E-47D9-A498-0E3A025D2582}"/>
              </a:ext>
            </a:extLst>
          </p:cNvPr>
          <p:cNvSpPr txBox="1"/>
          <p:nvPr/>
        </p:nvSpPr>
        <p:spPr>
          <a:xfrm>
            <a:off x="826265" y="1729648"/>
            <a:ext cx="3538148" cy="369332"/>
          </a:xfrm>
          <a:prstGeom prst="rect">
            <a:avLst/>
          </a:prstGeom>
          <a:noFill/>
        </p:spPr>
        <p:txBody>
          <a:bodyPr wrap="none" rtlCol="0">
            <a:spAutoFit/>
          </a:bodyPr>
          <a:lstStyle/>
          <a:p>
            <a:r>
              <a:rPr lang="en-ZA" dirty="0"/>
              <a:t>Consider this </a:t>
            </a:r>
            <a:r>
              <a:rPr lang="en-ZA" dirty="0" err="1"/>
              <a:t>disp_sqrt</a:t>
            </a:r>
            <a:r>
              <a:rPr lang="en-ZA" dirty="0"/>
              <a:t> function. </a:t>
            </a:r>
          </a:p>
        </p:txBody>
      </p:sp>
      <p:sp>
        <p:nvSpPr>
          <p:cNvPr id="5" name="TextBox 4">
            <a:extLst>
              <a:ext uri="{FF2B5EF4-FFF2-40B4-BE49-F238E27FC236}">
                <a16:creationId xmlns:a16="http://schemas.microsoft.com/office/drawing/2014/main" id="{F4CE23EF-799E-4858-A94C-77EA257C6B92}"/>
              </a:ext>
            </a:extLst>
          </p:cNvPr>
          <p:cNvSpPr txBox="1"/>
          <p:nvPr/>
        </p:nvSpPr>
        <p:spPr>
          <a:xfrm>
            <a:off x="1630169" y="2544896"/>
            <a:ext cx="6404317" cy="1477328"/>
          </a:xfrm>
          <a:prstGeom prst="rect">
            <a:avLst/>
          </a:prstGeom>
          <a:noFill/>
        </p:spPr>
        <p:txBody>
          <a:bodyPr wrap="none" rtlCol="0">
            <a:spAutoFit/>
          </a:bodyPr>
          <a:lstStyle/>
          <a:p>
            <a:r>
              <a:rPr lang="en-ZA" dirty="0"/>
              <a:t>void </a:t>
            </a:r>
            <a:r>
              <a:rPr lang="en-ZA" dirty="0" err="1"/>
              <a:t>disp_sqrt</a:t>
            </a:r>
            <a:r>
              <a:rPr lang="en-ZA" dirty="0"/>
              <a:t> ( float x )</a:t>
            </a:r>
          </a:p>
          <a:p>
            <a:r>
              <a:rPr lang="en-ZA" dirty="0"/>
              <a:t>{</a:t>
            </a:r>
          </a:p>
          <a:p>
            <a:r>
              <a:rPr lang="en-ZA" dirty="0"/>
              <a:t>   // calculate the square root and print the result to the </a:t>
            </a:r>
            <a:r>
              <a:rPr lang="en-ZA" dirty="0" err="1"/>
              <a:t>stdout</a:t>
            </a:r>
            <a:endParaRPr lang="en-ZA" dirty="0"/>
          </a:p>
          <a:p>
            <a:r>
              <a:rPr lang="en-ZA" dirty="0"/>
              <a:t>}</a:t>
            </a:r>
          </a:p>
          <a:p>
            <a:endParaRPr lang="en-ZA" dirty="0"/>
          </a:p>
        </p:txBody>
      </p:sp>
    </p:spTree>
    <p:extLst>
      <p:ext uri="{BB962C8B-B14F-4D97-AF65-F5344CB8AC3E}">
        <p14:creationId xmlns:p14="http://schemas.microsoft.com/office/powerpoint/2010/main" val="24240941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2802A-8CA5-4A07-A6F1-AE1209548A6F}"/>
              </a:ext>
            </a:extLst>
          </p:cNvPr>
          <p:cNvSpPr>
            <a:spLocks noGrp="1"/>
          </p:cNvSpPr>
          <p:nvPr>
            <p:ph type="title"/>
          </p:nvPr>
        </p:nvSpPr>
        <p:spPr>
          <a:xfrm>
            <a:off x="722847" y="723643"/>
            <a:ext cx="7698306" cy="692210"/>
          </a:xfrm>
        </p:spPr>
        <p:txBody>
          <a:bodyPr>
            <a:normAutofit fontScale="90000"/>
          </a:bodyPr>
          <a:lstStyle/>
          <a:p>
            <a:r>
              <a:rPr lang="en-ZA" dirty="0"/>
              <a:t>Preconditions and Postconditions Example</a:t>
            </a:r>
          </a:p>
        </p:txBody>
      </p:sp>
      <p:sp>
        <p:nvSpPr>
          <p:cNvPr id="4" name="TextBox 3">
            <a:extLst>
              <a:ext uri="{FF2B5EF4-FFF2-40B4-BE49-F238E27FC236}">
                <a16:creationId xmlns:a16="http://schemas.microsoft.com/office/drawing/2014/main" id="{D36F1BFC-366E-47D9-A498-0E3A025D2582}"/>
              </a:ext>
            </a:extLst>
          </p:cNvPr>
          <p:cNvSpPr txBox="1"/>
          <p:nvPr/>
        </p:nvSpPr>
        <p:spPr>
          <a:xfrm>
            <a:off x="826265" y="1729648"/>
            <a:ext cx="2941831" cy="369332"/>
          </a:xfrm>
          <a:prstGeom prst="rect">
            <a:avLst/>
          </a:prstGeom>
          <a:noFill/>
        </p:spPr>
        <p:txBody>
          <a:bodyPr wrap="none" rtlCol="0">
            <a:spAutoFit/>
          </a:bodyPr>
          <a:lstStyle/>
          <a:p>
            <a:r>
              <a:rPr lang="en-ZA" dirty="0"/>
              <a:t>Consider the sqrt function. </a:t>
            </a:r>
          </a:p>
        </p:txBody>
      </p:sp>
      <p:sp>
        <p:nvSpPr>
          <p:cNvPr id="6" name="TextBox 5">
            <a:extLst>
              <a:ext uri="{FF2B5EF4-FFF2-40B4-BE49-F238E27FC236}">
                <a16:creationId xmlns:a16="http://schemas.microsoft.com/office/drawing/2014/main" id="{AA598C3A-6DE5-477A-A5CA-8841613AD54D}"/>
              </a:ext>
            </a:extLst>
          </p:cNvPr>
          <p:cNvSpPr txBox="1"/>
          <p:nvPr/>
        </p:nvSpPr>
        <p:spPr>
          <a:xfrm>
            <a:off x="826265" y="4574355"/>
            <a:ext cx="7698307" cy="1200329"/>
          </a:xfrm>
          <a:prstGeom prst="rect">
            <a:avLst/>
          </a:prstGeom>
          <a:noFill/>
        </p:spPr>
        <p:txBody>
          <a:bodyPr wrap="square" rtlCol="0">
            <a:spAutoFit/>
          </a:bodyPr>
          <a:lstStyle/>
          <a:p>
            <a:r>
              <a:rPr lang="en-ZA" dirty="0"/>
              <a:t>We know that for negative x it should give imaginary numbers, but assume that use of imaginary numbers are not possible by the specification. So in that case, we can specify the post condition for the function: that it will only work for non-zero numbers…</a:t>
            </a:r>
          </a:p>
        </p:txBody>
      </p:sp>
      <p:sp>
        <p:nvSpPr>
          <p:cNvPr id="7" name="TextBox 6">
            <a:extLst>
              <a:ext uri="{FF2B5EF4-FFF2-40B4-BE49-F238E27FC236}">
                <a16:creationId xmlns:a16="http://schemas.microsoft.com/office/drawing/2014/main" id="{DD3A3E99-7E54-4C99-A2CC-4975E2C6C6E9}"/>
              </a:ext>
            </a:extLst>
          </p:cNvPr>
          <p:cNvSpPr txBox="1"/>
          <p:nvPr/>
        </p:nvSpPr>
        <p:spPr>
          <a:xfrm>
            <a:off x="1630169" y="2544896"/>
            <a:ext cx="6545382" cy="1477328"/>
          </a:xfrm>
          <a:prstGeom prst="rect">
            <a:avLst/>
          </a:prstGeom>
          <a:noFill/>
        </p:spPr>
        <p:txBody>
          <a:bodyPr wrap="none" rtlCol="0">
            <a:spAutoFit/>
          </a:bodyPr>
          <a:lstStyle/>
          <a:p>
            <a:r>
              <a:rPr lang="en-ZA" dirty="0"/>
              <a:t>void </a:t>
            </a:r>
            <a:r>
              <a:rPr lang="en-ZA" dirty="0" err="1"/>
              <a:t>disp_sqrt</a:t>
            </a:r>
            <a:r>
              <a:rPr lang="en-ZA" dirty="0"/>
              <a:t> ( float x )</a:t>
            </a:r>
          </a:p>
          <a:p>
            <a:r>
              <a:rPr lang="en-ZA" dirty="0"/>
              <a:t>{</a:t>
            </a:r>
          </a:p>
          <a:p>
            <a:r>
              <a:rPr lang="en-ZA" dirty="0"/>
              <a:t>   // calculate the square root </a:t>
            </a:r>
            <a:r>
              <a:rPr lang="en-ZA" i="1" dirty="0"/>
              <a:t>r</a:t>
            </a:r>
            <a:r>
              <a:rPr lang="en-ZA" dirty="0"/>
              <a:t> and print this result to the </a:t>
            </a:r>
            <a:r>
              <a:rPr lang="en-ZA" dirty="0" err="1"/>
              <a:t>stdout</a:t>
            </a:r>
            <a:endParaRPr lang="en-ZA" dirty="0"/>
          </a:p>
          <a:p>
            <a:r>
              <a:rPr lang="en-ZA" dirty="0"/>
              <a:t>}</a:t>
            </a:r>
          </a:p>
          <a:p>
            <a:endParaRPr lang="en-ZA" dirty="0"/>
          </a:p>
        </p:txBody>
      </p:sp>
    </p:spTree>
    <p:extLst>
      <p:ext uri="{BB962C8B-B14F-4D97-AF65-F5344CB8AC3E}">
        <p14:creationId xmlns:p14="http://schemas.microsoft.com/office/powerpoint/2010/main" val="5500192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2802A-8CA5-4A07-A6F1-AE1209548A6F}"/>
              </a:ext>
            </a:extLst>
          </p:cNvPr>
          <p:cNvSpPr>
            <a:spLocks noGrp="1"/>
          </p:cNvSpPr>
          <p:nvPr>
            <p:ph type="title"/>
          </p:nvPr>
        </p:nvSpPr>
        <p:spPr>
          <a:xfrm>
            <a:off x="722847" y="723643"/>
            <a:ext cx="7698306" cy="692210"/>
          </a:xfrm>
        </p:spPr>
        <p:txBody>
          <a:bodyPr>
            <a:normAutofit fontScale="90000"/>
          </a:bodyPr>
          <a:lstStyle/>
          <a:p>
            <a:r>
              <a:rPr lang="en-ZA" dirty="0"/>
              <a:t>Preconditions and Postconditions Example</a:t>
            </a:r>
          </a:p>
        </p:txBody>
      </p:sp>
      <p:sp>
        <p:nvSpPr>
          <p:cNvPr id="4" name="TextBox 3">
            <a:extLst>
              <a:ext uri="{FF2B5EF4-FFF2-40B4-BE49-F238E27FC236}">
                <a16:creationId xmlns:a16="http://schemas.microsoft.com/office/drawing/2014/main" id="{D36F1BFC-366E-47D9-A498-0E3A025D2582}"/>
              </a:ext>
            </a:extLst>
          </p:cNvPr>
          <p:cNvSpPr txBox="1"/>
          <p:nvPr/>
        </p:nvSpPr>
        <p:spPr>
          <a:xfrm>
            <a:off x="826265" y="1729648"/>
            <a:ext cx="2941831" cy="369332"/>
          </a:xfrm>
          <a:prstGeom prst="rect">
            <a:avLst/>
          </a:prstGeom>
          <a:noFill/>
        </p:spPr>
        <p:txBody>
          <a:bodyPr wrap="none" rtlCol="0">
            <a:spAutoFit/>
          </a:bodyPr>
          <a:lstStyle/>
          <a:p>
            <a:r>
              <a:rPr lang="en-ZA" dirty="0"/>
              <a:t>Consider the sqrt function. </a:t>
            </a:r>
          </a:p>
        </p:txBody>
      </p:sp>
      <p:sp>
        <p:nvSpPr>
          <p:cNvPr id="6" name="TextBox 5">
            <a:extLst>
              <a:ext uri="{FF2B5EF4-FFF2-40B4-BE49-F238E27FC236}">
                <a16:creationId xmlns:a16="http://schemas.microsoft.com/office/drawing/2014/main" id="{AA598C3A-6DE5-477A-A5CA-8841613AD54D}"/>
              </a:ext>
            </a:extLst>
          </p:cNvPr>
          <p:cNvSpPr txBox="1"/>
          <p:nvPr/>
        </p:nvSpPr>
        <p:spPr>
          <a:xfrm>
            <a:off x="826265" y="4664343"/>
            <a:ext cx="7698307" cy="1200329"/>
          </a:xfrm>
          <a:prstGeom prst="rect">
            <a:avLst/>
          </a:prstGeom>
          <a:noFill/>
        </p:spPr>
        <p:txBody>
          <a:bodyPr wrap="square" rtlCol="0">
            <a:spAutoFit/>
          </a:bodyPr>
          <a:lstStyle/>
          <a:p>
            <a:r>
              <a:rPr lang="en-ZA" dirty="0">
                <a:solidFill>
                  <a:schemeClr val="bg1">
                    <a:lumMod val="50000"/>
                  </a:schemeClr>
                </a:solidFill>
              </a:rPr>
              <a:t>We know that for negative x it should give imaginary numbers, but assume that use of imaginary numbers are not possible by the specification. So in that case, we can specify the post condition for the function: that it will only work for non-zero numbers…</a:t>
            </a:r>
          </a:p>
        </p:txBody>
      </p:sp>
      <p:sp>
        <p:nvSpPr>
          <p:cNvPr id="7" name="TextBox 6">
            <a:extLst>
              <a:ext uri="{FF2B5EF4-FFF2-40B4-BE49-F238E27FC236}">
                <a16:creationId xmlns:a16="http://schemas.microsoft.com/office/drawing/2014/main" id="{8CD48188-E25B-4DA1-A278-E87D6C052DEA}"/>
              </a:ext>
            </a:extLst>
          </p:cNvPr>
          <p:cNvSpPr txBox="1"/>
          <p:nvPr/>
        </p:nvSpPr>
        <p:spPr>
          <a:xfrm>
            <a:off x="1630169" y="2544896"/>
            <a:ext cx="6647974" cy="2031325"/>
          </a:xfrm>
          <a:prstGeom prst="rect">
            <a:avLst/>
          </a:prstGeom>
          <a:noFill/>
        </p:spPr>
        <p:txBody>
          <a:bodyPr wrap="none" rtlCol="0">
            <a:spAutoFit/>
          </a:bodyPr>
          <a:lstStyle/>
          <a:p>
            <a:r>
              <a:rPr lang="en-ZA" dirty="0"/>
              <a:t>void </a:t>
            </a:r>
            <a:r>
              <a:rPr lang="en-ZA" dirty="0" err="1"/>
              <a:t>disp_sqrt</a:t>
            </a:r>
            <a:r>
              <a:rPr lang="en-ZA" dirty="0"/>
              <a:t> ( float x )</a:t>
            </a:r>
          </a:p>
          <a:p>
            <a:r>
              <a:rPr lang="en-ZA" dirty="0"/>
              <a:t>{</a:t>
            </a:r>
          </a:p>
          <a:p>
            <a:r>
              <a:rPr lang="en-ZA" b="1" dirty="0"/>
              <a:t>   // PRECONDITION:   (x&gt;=0)</a:t>
            </a:r>
          </a:p>
          <a:p>
            <a:r>
              <a:rPr lang="en-ZA" dirty="0"/>
              <a:t> </a:t>
            </a:r>
          </a:p>
          <a:p>
            <a:r>
              <a:rPr lang="en-ZA" dirty="0"/>
              <a:t>    // calculate the square root </a:t>
            </a:r>
            <a:r>
              <a:rPr lang="en-ZA" i="1" dirty="0"/>
              <a:t>r</a:t>
            </a:r>
            <a:r>
              <a:rPr lang="en-ZA" dirty="0"/>
              <a:t> and print this result to the </a:t>
            </a:r>
            <a:r>
              <a:rPr lang="en-ZA" dirty="0" err="1"/>
              <a:t>stdout</a:t>
            </a:r>
            <a:endParaRPr lang="en-ZA" dirty="0"/>
          </a:p>
          <a:p>
            <a:r>
              <a:rPr lang="en-ZA" dirty="0"/>
              <a:t>}</a:t>
            </a:r>
          </a:p>
          <a:p>
            <a:endParaRPr lang="en-ZA" dirty="0"/>
          </a:p>
        </p:txBody>
      </p:sp>
      <p:cxnSp>
        <p:nvCxnSpPr>
          <p:cNvPr id="8" name="Straight Arrow Connector 7">
            <a:extLst>
              <a:ext uri="{FF2B5EF4-FFF2-40B4-BE49-F238E27FC236}">
                <a16:creationId xmlns:a16="http://schemas.microsoft.com/office/drawing/2014/main" id="{A6740BDD-17E8-4684-B686-3719A470B145}"/>
              </a:ext>
            </a:extLst>
          </p:cNvPr>
          <p:cNvCxnSpPr/>
          <p:nvPr/>
        </p:nvCxnSpPr>
        <p:spPr>
          <a:xfrm>
            <a:off x="1211855" y="3272010"/>
            <a:ext cx="649996"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A1199C3D-0F47-44FE-9A58-29EED545267E}"/>
              </a:ext>
            </a:extLst>
          </p:cNvPr>
          <p:cNvSpPr/>
          <p:nvPr/>
        </p:nvSpPr>
        <p:spPr>
          <a:xfrm>
            <a:off x="475756" y="2810345"/>
            <a:ext cx="736099" cy="923330"/>
          </a:xfrm>
          <a:prstGeom prst="rect">
            <a:avLst/>
          </a:prstGeom>
        </p:spPr>
        <p:txBody>
          <a:bodyPr wrap="none">
            <a:spAutoFit/>
          </a:bodyPr>
          <a:lstStyle/>
          <a:p>
            <a:r>
              <a:rPr lang="en-ZA" dirty="0">
                <a:solidFill>
                  <a:srgbClr val="FF0000"/>
                </a:solidFill>
              </a:rPr>
              <a:t>We</a:t>
            </a:r>
          </a:p>
          <a:p>
            <a:r>
              <a:rPr lang="en-ZA" dirty="0">
                <a:solidFill>
                  <a:srgbClr val="FF0000"/>
                </a:solidFill>
              </a:rPr>
              <a:t>could</a:t>
            </a:r>
          </a:p>
          <a:p>
            <a:r>
              <a:rPr lang="en-ZA" dirty="0">
                <a:solidFill>
                  <a:srgbClr val="FF0000"/>
                </a:solidFill>
              </a:rPr>
              <a:t>add</a:t>
            </a:r>
          </a:p>
        </p:txBody>
      </p:sp>
    </p:spTree>
    <p:extLst>
      <p:ext uri="{BB962C8B-B14F-4D97-AF65-F5344CB8AC3E}">
        <p14:creationId xmlns:p14="http://schemas.microsoft.com/office/powerpoint/2010/main" val="26040947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2802A-8CA5-4A07-A6F1-AE1209548A6F}"/>
              </a:ext>
            </a:extLst>
          </p:cNvPr>
          <p:cNvSpPr>
            <a:spLocks noGrp="1"/>
          </p:cNvSpPr>
          <p:nvPr>
            <p:ph type="title"/>
          </p:nvPr>
        </p:nvSpPr>
        <p:spPr>
          <a:xfrm>
            <a:off x="722847" y="723643"/>
            <a:ext cx="7698306" cy="692210"/>
          </a:xfrm>
        </p:spPr>
        <p:txBody>
          <a:bodyPr>
            <a:normAutofit fontScale="90000"/>
          </a:bodyPr>
          <a:lstStyle/>
          <a:p>
            <a:r>
              <a:rPr lang="en-ZA" dirty="0"/>
              <a:t>Preconditions and Postconditions Example</a:t>
            </a:r>
          </a:p>
        </p:txBody>
      </p:sp>
      <p:sp>
        <p:nvSpPr>
          <p:cNvPr id="4" name="TextBox 3">
            <a:extLst>
              <a:ext uri="{FF2B5EF4-FFF2-40B4-BE49-F238E27FC236}">
                <a16:creationId xmlns:a16="http://schemas.microsoft.com/office/drawing/2014/main" id="{D36F1BFC-366E-47D9-A498-0E3A025D2582}"/>
              </a:ext>
            </a:extLst>
          </p:cNvPr>
          <p:cNvSpPr txBox="1"/>
          <p:nvPr/>
        </p:nvSpPr>
        <p:spPr>
          <a:xfrm>
            <a:off x="826265" y="1729648"/>
            <a:ext cx="2941831" cy="369332"/>
          </a:xfrm>
          <a:prstGeom prst="rect">
            <a:avLst/>
          </a:prstGeom>
          <a:noFill/>
        </p:spPr>
        <p:txBody>
          <a:bodyPr wrap="none" rtlCol="0">
            <a:spAutoFit/>
          </a:bodyPr>
          <a:lstStyle/>
          <a:p>
            <a:r>
              <a:rPr lang="en-ZA" dirty="0"/>
              <a:t>Consider the sqrt function. </a:t>
            </a:r>
          </a:p>
        </p:txBody>
      </p:sp>
      <p:sp>
        <p:nvSpPr>
          <p:cNvPr id="6" name="TextBox 5">
            <a:extLst>
              <a:ext uri="{FF2B5EF4-FFF2-40B4-BE49-F238E27FC236}">
                <a16:creationId xmlns:a16="http://schemas.microsoft.com/office/drawing/2014/main" id="{AA598C3A-6DE5-477A-A5CA-8841613AD54D}"/>
              </a:ext>
            </a:extLst>
          </p:cNvPr>
          <p:cNvSpPr txBox="1"/>
          <p:nvPr/>
        </p:nvSpPr>
        <p:spPr>
          <a:xfrm>
            <a:off x="826265" y="4664343"/>
            <a:ext cx="7698307" cy="646331"/>
          </a:xfrm>
          <a:prstGeom prst="rect">
            <a:avLst/>
          </a:prstGeom>
          <a:noFill/>
        </p:spPr>
        <p:txBody>
          <a:bodyPr wrap="square" rtlCol="0">
            <a:spAutoFit/>
          </a:bodyPr>
          <a:lstStyle/>
          <a:p>
            <a:r>
              <a:rPr lang="en-ZA" dirty="0"/>
              <a:t>What should happen after the function? It should come out with a result </a:t>
            </a:r>
            <a:r>
              <a:rPr lang="en-ZA" i="1" dirty="0"/>
              <a:t>r</a:t>
            </a:r>
            <a:r>
              <a:rPr lang="en-ZA" dirty="0"/>
              <a:t> such that r*r = x, and print this result to the screen…</a:t>
            </a:r>
          </a:p>
        </p:txBody>
      </p:sp>
      <p:sp>
        <p:nvSpPr>
          <p:cNvPr id="7" name="TextBox 6">
            <a:extLst>
              <a:ext uri="{FF2B5EF4-FFF2-40B4-BE49-F238E27FC236}">
                <a16:creationId xmlns:a16="http://schemas.microsoft.com/office/drawing/2014/main" id="{8CD48188-E25B-4DA1-A278-E87D6C052DEA}"/>
              </a:ext>
            </a:extLst>
          </p:cNvPr>
          <p:cNvSpPr txBox="1"/>
          <p:nvPr/>
        </p:nvSpPr>
        <p:spPr>
          <a:xfrm>
            <a:off x="1630169" y="2544896"/>
            <a:ext cx="6404317" cy="2031325"/>
          </a:xfrm>
          <a:prstGeom prst="rect">
            <a:avLst/>
          </a:prstGeom>
          <a:noFill/>
        </p:spPr>
        <p:txBody>
          <a:bodyPr wrap="none" rtlCol="0">
            <a:spAutoFit/>
          </a:bodyPr>
          <a:lstStyle/>
          <a:p>
            <a:r>
              <a:rPr lang="en-ZA" dirty="0"/>
              <a:t>void </a:t>
            </a:r>
            <a:r>
              <a:rPr lang="en-ZA" dirty="0" err="1"/>
              <a:t>disp_sqrt</a:t>
            </a:r>
            <a:r>
              <a:rPr lang="en-ZA" dirty="0"/>
              <a:t> ( float x )</a:t>
            </a:r>
          </a:p>
          <a:p>
            <a:r>
              <a:rPr lang="en-ZA" dirty="0"/>
              <a:t>{</a:t>
            </a:r>
          </a:p>
          <a:p>
            <a:r>
              <a:rPr lang="en-ZA" b="1" dirty="0"/>
              <a:t>   // PRECONDITION:   (x&gt;=0)</a:t>
            </a:r>
          </a:p>
          <a:p>
            <a:r>
              <a:rPr lang="en-ZA" dirty="0"/>
              <a:t> </a:t>
            </a:r>
          </a:p>
          <a:p>
            <a:r>
              <a:rPr lang="en-ZA" dirty="0"/>
              <a:t> // calculate the square root </a:t>
            </a:r>
            <a:r>
              <a:rPr lang="en-ZA" i="1" dirty="0"/>
              <a:t>r</a:t>
            </a:r>
            <a:r>
              <a:rPr lang="en-ZA" dirty="0"/>
              <a:t> and print this result to the </a:t>
            </a:r>
            <a:r>
              <a:rPr lang="en-ZA" dirty="0" err="1"/>
              <a:t>stdout</a:t>
            </a:r>
            <a:endParaRPr lang="en-ZA" dirty="0"/>
          </a:p>
          <a:p>
            <a:r>
              <a:rPr lang="en-ZA" dirty="0"/>
              <a:t>}</a:t>
            </a:r>
          </a:p>
          <a:p>
            <a:endParaRPr lang="en-ZA" dirty="0"/>
          </a:p>
        </p:txBody>
      </p:sp>
    </p:spTree>
    <p:extLst>
      <p:ext uri="{BB962C8B-B14F-4D97-AF65-F5344CB8AC3E}">
        <p14:creationId xmlns:p14="http://schemas.microsoft.com/office/powerpoint/2010/main" val="3694715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2802A-8CA5-4A07-A6F1-AE1209548A6F}"/>
              </a:ext>
            </a:extLst>
          </p:cNvPr>
          <p:cNvSpPr>
            <a:spLocks noGrp="1"/>
          </p:cNvSpPr>
          <p:nvPr>
            <p:ph type="title"/>
          </p:nvPr>
        </p:nvSpPr>
        <p:spPr>
          <a:xfrm>
            <a:off x="722847" y="723643"/>
            <a:ext cx="7698306" cy="692210"/>
          </a:xfrm>
        </p:spPr>
        <p:txBody>
          <a:bodyPr>
            <a:normAutofit fontScale="90000"/>
          </a:bodyPr>
          <a:lstStyle/>
          <a:p>
            <a:r>
              <a:rPr lang="en-ZA" dirty="0"/>
              <a:t>Preconditions and Postconditions Example</a:t>
            </a:r>
          </a:p>
        </p:txBody>
      </p:sp>
      <p:sp>
        <p:nvSpPr>
          <p:cNvPr id="4" name="TextBox 3">
            <a:extLst>
              <a:ext uri="{FF2B5EF4-FFF2-40B4-BE49-F238E27FC236}">
                <a16:creationId xmlns:a16="http://schemas.microsoft.com/office/drawing/2014/main" id="{D36F1BFC-366E-47D9-A498-0E3A025D2582}"/>
              </a:ext>
            </a:extLst>
          </p:cNvPr>
          <p:cNvSpPr txBox="1"/>
          <p:nvPr/>
        </p:nvSpPr>
        <p:spPr>
          <a:xfrm>
            <a:off x="826265" y="1729648"/>
            <a:ext cx="2941831" cy="369332"/>
          </a:xfrm>
          <a:prstGeom prst="rect">
            <a:avLst/>
          </a:prstGeom>
          <a:noFill/>
        </p:spPr>
        <p:txBody>
          <a:bodyPr wrap="none" rtlCol="0">
            <a:spAutoFit/>
          </a:bodyPr>
          <a:lstStyle/>
          <a:p>
            <a:r>
              <a:rPr lang="en-ZA" dirty="0"/>
              <a:t>Consider the sqrt function. </a:t>
            </a:r>
          </a:p>
        </p:txBody>
      </p:sp>
      <p:sp>
        <p:nvSpPr>
          <p:cNvPr id="6" name="TextBox 5">
            <a:extLst>
              <a:ext uri="{FF2B5EF4-FFF2-40B4-BE49-F238E27FC236}">
                <a16:creationId xmlns:a16="http://schemas.microsoft.com/office/drawing/2014/main" id="{AA598C3A-6DE5-477A-A5CA-8841613AD54D}"/>
              </a:ext>
            </a:extLst>
          </p:cNvPr>
          <p:cNvSpPr txBox="1"/>
          <p:nvPr/>
        </p:nvSpPr>
        <p:spPr>
          <a:xfrm>
            <a:off x="826265" y="4664343"/>
            <a:ext cx="7698307" cy="646331"/>
          </a:xfrm>
          <a:prstGeom prst="rect">
            <a:avLst/>
          </a:prstGeom>
          <a:noFill/>
        </p:spPr>
        <p:txBody>
          <a:bodyPr wrap="square" rtlCol="0">
            <a:spAutoFit/>
          </a:bodyPr>
          <a:lstStyle/>
          <a:p>
            <a:r>
              <a:rPr lang="en-ZA" dirty="0">
                <a:solidFill>
                  <a:schemeClr val="bg1">
                    <a:lumMod val="50000"/>
                  </a:schemeClr>
                </a:solidFill>
              </a:rPr>
              <a:t>What should happen after the function? It should come out with a result </a:t>
            </a:r>
            <a:r>
              <a:rPr lang="en-ZA" i="1" dirty="0">
                <a:solidFill>
                  <a:schemeClr val="bg1">
                    <a:lumMod val="50000"/>
                  </a:schemeClr>
                </a:solidFill>
              </a:rPr>
              <a:t>r</a:t>
            </a:r>
            <a:r>
              <a:rPr lang="en-ZA" dirty="0">
                <a:solidFill>
                  <a:schemeClr val="bg1">
                    <a:lumMod val="50000"/>
                  </a:schemeClr>
                </a:solidFill>
              </a:rPr>
              <a:t> such that r*r = x, and print this result to the screen…</a:t>
            </a:r>
          </a:p>
        </p:txBody>
      </p:sp>
      <p:sp>
        <p:nvSpPr>
          <p:cNvPr id="7" name="TextBox 6">
            <a:extLst>
              <a:ext uri="{FF2B5EF4-FFF2-40B4-BE49-F238E27FC236}">
                <a16:creationId xmlns:a16="http://schemas.microsoft.com/office/drawing/2014/main" id="{8CD48188-E25B-4DA1-A278-E87D6C052DEA}"/>
              </a:ext>
            </a:extLst>
          </p:cNvPr>
          <p:cNvSpPr txBox="1"/>
          <p:nvPr/>
        </p:nvSpPr>
        <p:spPr>
          <a:xfrm>
            <a:off x="1630169" y="2544896"/>
            <a:ext cx="6687566" cy="2585323"/>
          </a:xfrm>
          <a:prstGeom prst="rect">
            <a:avLst/>
          </a:prstGeom>
          <a:noFill/>
        </p:spPr>
        <p:txBody>
          <a:bodyPr wrap="square" rtlCol="0">
            <a:spAutoFit/>
          </a:bodyPr>
          <a:lstStyle/>
          <a:p>
            <a:r>
              <a:rPr lang="en-ZA" dirty="0"/>
              <a:t>void </a:t>
            </a:r>
            <a:r>
              <a:rPr lang="en-ZA" dirty="0" err="1"/>
              <a:t>disp_sqrt</a:t>
            </a:r>
            <a:r>
              <a:rPr lang="en-ZA" dirty="0"/>
              <a:t> ( float x )</a:t>
            </a:r>
          </a:p>
          <a:p>
            <a:r>
              <a:rPr lang="en-ZA" dirty="0"/>
              <a:t>{</a:t>
            </a:r>
          </a:p>
          <a:p>
            <a:r>
              <a:rPr lang="en-ZA" b="1" dirty="0"/>
              <a:t>   // PRECONDITION:   (x&gt;=0)</a:t>
            </a:r>
          </a:p>
          <a:p>
            <a:r>
              <a:rPr lang="en-ZA" dirty="0"/>
              <a:t> </a:t>
            </a:r>
          </a:p>
          <a:p>
            <a:r>
              <a:rPr lang="en-ZA" dirty="0"/>
              <a:t> // calculate the square root </a:t>
            </a:r>
            <a:r>
              <a:rPr lang="en-ZA" i="1" dirty="0"/>
              <a:t>r</a:t>
            </a:r>
            <a:r>
              <a:rPr lang="en-ZA" dirty="0"/>
              <a:t> and print this result to the </a:t>
            </a:r>
            <a:r>
              <a:rPr lang="en-ZA" dirty="0" err="1"/>
              <a:t>stdout</a:t>
            </a:r>
            <a:endParaRPr lang="en-ZA" dirty="0"/>
          </a:p>
          <a:p>
            <a:endParaRPr lang="en-ZA" dirty="0"/>
          </a:p>
          <a:p>
            <a:r>
              <a:rPr lang="en-ZA" b="1" dirty="0"/>
              <a:t>   // POSTCONDITION: (r * r = x)  &amp; has send data to </a:t>
            </a:r>
            <a:r>
              <a:rPr lang="en-ZA" b="1" dirty="0" err="1"/>
              <a:t>stdout</a:t>
            </a:r>
            <a:endParaRPr lang="en-ZA" b="1" dirty="0"/>
          </a:p>
          <a:p>
            <a:r>
              <a:rPr lang="en-ZA" dirty="0"/>
              <a:t>}</a:t>
            </a:r>
          </a:p>
          <a:p>
            <a:endParaRPr lang="en-ZA" dirty="0"/>
          </a:p>
        </p:txBody>
      </p:sp>
    </p:spTree>
    <p:extLst>
      <p:ext uri="{BB962C8B-B14F-4D97-AF65-F5344CB8AC3E}">
        <p14:creationId xmlns:p14="http://schemas.microsoft.com/office/powerpoint/2010/main" val="26385309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Pre- and post-conditions in C</a:t>
            </a:r>
          </a:p>
        </p:txBody>
      </p:sp>
      <p:sp>
        <p:nvSpPr>
          <p:cNvPr id="3" name="Content Placeholder 2"/>
          <p:cNvSpPr>
            <a:spLocks noGrp="1"/>
          </p:cNvSpPr>
          <p:nvPr>
            <p:ph idx="1"/>
          </p:nvPr>
        </p:nvSpPr>
        <p:spPr/>
        <p:txBody>
          <a:bodyPr/>
          <a:lstStyle/>
          <a:p>
            <a:r>
              <a:rPr lang="en-ZA" dirty="0"/>
              <a:t>The </a:t>
            </a:r>
            <a:r>
              <a:rPr lang="en-ZA" b="1" dirty="0"/>
              <a:t>assert</a:t>
            </a:r>
            <a:r>
              <a:rPr lang="en-ZA" dirty="0"/>
              <a:t> function can be used to test conditions in a simple way</a:t>
            </a:r>
          </a:p>
        </p:txBody>
      </p:sp>
      <p:sp>
        <p:nvSpPr>
          <p:cNvPr id="4" name="TextBox 3">
            <a:extLst>
              <a:ext uri="{FF2B5EF4-FFF2-40B4-BE49-F238E27FC236}">
                <a16:creationId xmlns:a16="http://schemas.microsoft.com/office/drawing/2014/main" id="{8CD48188-E25B-4DA1-A278-E87D6C052DEA}"/>
              </a:ext>
            </a:extLst>
          </p:cNvPr>
          <p:cNvSpPr txBox="1"/>
          <p:nvPr/>
        </p:nvSpPr>
        <p:spPr>
          <a:xfrm>
            <a:off x="1234484" y="2819216"/>
            <a:ext cx="6687566" cy="2585323"/>
          </a:xfrm>
          <a:prstGeom prst="rect">
            <a:avLst/>
          </a:prstGeom>
          <a:noFill/>
        </p:spPr>
        <p:txBody>
          <a:bodyPr wrap="square" rtlCol="0">
            <a:spAutoFit/>
          </a:bodyPr>
          <a:lstStyle/>
          <a:p>
            <a:r>
              <a:rPr lang="en-ZA" dirty="0"/>
              <a:t>void </a:t>
            </a:r>
            <a:r>
              <a:rPr lang="en-ZA" dirty="0" err="1"/>
              <a:t>disp_sqrt</a:t>
            </a:r>
            <a:r>
              <a:rPr lang="en-ZA" dirty="0"/>
              <a:t> ( float x )</a:t>
            </a:r>
          </a:p>
          <a:p>
            <a:r>
              <a:rPr lang="en-ZA" dirty="0"/>
              <a:t>{</a:t>
            </a:r>
          </a:p>
          <a:p>
            <a:r>
              <a:rPr lang="en-ZA" b="1" dirty="0"/>
              <a:t>   assert(x&gt;=0); // check precondition</a:t>
            </a:r>
          </a:p>
          <a:p>
            <a:r>
              <a:rPr lang="en-ZA" dirty="0"/>
              <a:t> </a:t>
            </a:r>
          </a:p>
          <a:p>
            <a:r>
              <a:rPr lang="en-ZA" dirty="0"/>
              <a:t> // calculate the square root </a:t>
            </a:r>
            <a:r>
              <a:rPr lang="en-ZA" i="1" dirty="0"/>
              <a:t>r</a:t>
            </a:r>
            <a:r>
              <a:rPr lang="en-ZA" dirty="0"/>
              <a:t> and print this result to the </a:t>
            </a:r>
            <a:r>
              <a:rPr lang="en-ZA" dirty="0" err="1"/>
              <a:t>stdout</a:t>
            </a:r>
            <a:endParaRPr lang="en-ZA" dirty="0"/>
          </a:p>
          <a:p>
            <a:endParaRPr lang="en-ZA" dirty="0"/>
          </a:p>
          <a:p>
            <a:r>
              <a:rPr lang="en-ZA" b="1" dirty="0"/>
              <a:t>  assert(r*r==x); // check </a:t>
            </a:r>
            <a:r>
              <a:rPr lang="en-ZA" b="1" dirty="0" err="1"/>
              <a:t>postcondition</a:t>
            </a:r>
            <a:endParaRPr lang="en-ZA" b="1" dirty="0"/>
          </a:p>
          <a:p>
            <a:r>
              <a:rPr lang="en-ZA" dirty="0"/>
              <a:t>}</a:t>
            </a:r>
          </a:p>
          <a:p>
            <a:endParaRPr lang="en-ZA" dirty="0"/>
          </a:p>
        </p:txBody>
      </p:sp>
      <p:sp>
        <p:nvSpPr>
          <p:cNvPr id="5" name="Rectangle 4"/>
          <p:cNvSpPr/>
          <p:nvPr/>
        </p:nvSpPr>
        <p:spPr>
          <a:xfrm>
            <a:off x="506201" y="5270797"/>
            <a:ext cx="8237749" cy="1200329"/>
          </a:xfrm>
          <a:prstGeom prst="rect">
            <a:avLst/>
          </a:prstGeom>
        </p:spPr>
        <p:txBody>
          <a:bodyPr wrap="square">
            <a:spAutoFit/>
          </a:bodyPr>
          <a:lstStyle/>
          <a:p>
            <a:r>
              <a:rPr lang="en-ZA" dirty="0"/>
              <a:t>How assert(</a:t>
            </a:r>
            <a:r>
              <a:rPr lang="en-ZA" i="1" dirty="0" err="1"/>
              <a:t>val</a:t>
            </a:r>
            <a:r>
              <a:rPr lang="en-ZA" dirty="0"/>
              <a:t>) works:  if </a:t>
            </a:r>
            <a:r>
              <a:rPr lang="en-ZA" i="1" dirty="0" err="1"/>
              <a:t>val</a:t>
            </a:r>
            <a:r>
              <a:rPr lang="en-ZA" dirty="0"/>
              <a:t> is true, does nothing, if </a:t>
            </a:r>
            <a:r>
              <a:rPr lang="en-ZA" i="1" dirty="0" err="1"/>
              <a:t>val</a:t>
            </a:r>
            <a:r>
              <a:rPr lang="en-ZA" dirty="0"/>
              <a:t> is false then prints an error that indicates the module file name, the line number and what </a:t>
            </a:r>
            <a:r>
              <a:rPr lang="en-ZA" i="1" dirty="0" err="1"/>
              <a:t>val</a:t>
            </a:r>
            <a:r>
              <a:rPr lang="en-ZA" dirty="0"/>
              <a:t> is.</a:t>
            </a:r>
          </a:p>
          <a:p>
            <a:r>
              <a:rPr lang="en-ZA" dirty="0"/>
              <a:t> e.g. </a:t>
            </a:r>
          </a:p>
          <a:p>
            <a:r>
              <a:rPr lang="en-ZA" dirty="0"/>
              <a:t>   Assertion violation: file </a:t>
            </a:r>
            <a:r>
              <a:rPr lang="en-ZA" dirty="0" err="1"/>
              <a:t>mysqrt.c</a:t>
            </a:r>
            <a:r>
              <a:rPr lang="en-ZA" dirty="0"/>
              <a:t>, line 12: x &lt;= 0  </a:t>
            </a:r>
          </a:p>
        </p:txBody>
      </p:sp>
    </p:spTree>
    <p:extLst>
      <p:ext uri="{BB962C8B-B14F-4D97-AF65-F5344CB8AC3E}">
        <p14:creationId xmlns:p14="http://schemas.microsoft.com/office/powerpoint/2010/main" val="30362147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86589" y="6265333"/>
            <a:ext cx="1766830" cy="338554"/>
          </a:xfrm>
          <a:prstGeom prst="rect">
            <a:avLst/>
          </a:prstGeom>
          <a:noFill/>
        </p:spPr>
        <p:txBody>
          <a:bodyPr wrap="none" rtlCol="0">
            <a:spAutoFit/>
          </a:bodyPr>
          <a:lstStyle/>
          <a:p>
            <a:r>
              <a:rPr lang="en-US" sz="1600" i="1" dirty="0"/>
              <a:t>End of Slideshow</a:t>
            </a:r>
          </a:p>
        </p:txBody>
      </p:sp>
      <p:sp>
        <p:nvSpPr>
          <p:cNvPr id="3" name="Rectangle 2"/>
          <p:cNvSpPr/>
          <p:nvPr/>
        </p:nvSpPr>
        <p:spPr>
          <a:xfrm>
            <a:off x="1790173" y="2402891"/>
            <a:ext cx="5686173" cy="923330"/>
          </a:xfrm>
          <a:prstGeom prst="rect">
            <a:avLst/>
          </a:prstGeom>
          <a:noFill/>
        </p:spPr>
        <p:txBody>
          <a:bodyPr wrap="none" lIns="91440" tIns="45720" rIns="91440" bIns="45720">
            <a:spAutoFit/>
          </a:bodyPr>
          <a:lstStyle/>
          <a:p>
            <a:pPr algn="ctr"/>
            <a:r>
              <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Any Questions?</a:t>
            </a:r>
          </a:p>
        </p:txBody>
      </p:sp>
    </p:spTree>
    <p:extLst>
      <p:ext uri="{BB962C8B-B14F-4D97-AF65-F5344CB8AC3E}">
        <p14:creationId xmlns:p14="http://schemas.microsoft.com/office/powerpoint/2010/main" val="21520674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6089" y="3526966"/>
            <a:ext cx="8657594" cy="1200329"/>
          </a:xfrm>
          <a:prstGeom prst="rect">
            <a:avLst/>
          </a:prstGeom>
          <a:noFill/>
        </p:spPr>
        <p:txBody>
          <a:bodyPr wrap="square" rtlCol="0">
            <a:spAutoFit/>
          </a:bodyPr>
          <a:lstStyle/>
          <a:p>
            <a:r>
              <a:rPr lang="en-US" i="1" dirty="0"/>
              <a:t>Image sources:</a:t>
            </a:r>
          </a:p>
          <a:p>
            <a:r>
              <a:rPr lang="en-US" dirty="0"/>
              <a:t>– Wikipedia open commons</a:t>
            </a:r>
          </a:p>
          <a:p>
            <a:r>
              <a:rPr lang="en-US" dirty="0"/>
              <a:t>Businessman juggling - </a:t>
            </a:r>
            <a:r>
              <a:rPr lang="en-US" dirty="0" err="1"/>
              <a:t>Pixabay</a:t>
            </a:r>
            <a:endParaRPr lang="en-US" dirty="0"/>
          </a:p>
          <a:p>
            <a:r>
              <a:rPr lang="en-US" dirty="0"/>
              <a:t>Samurai, Kaizen Japanese lettering – sources include </a:t>
            </a:r>
            <a:r>
              <a:rPr lang="en-US" dirty="0" err="1"/>
              <a:t>flickr</a:t>
            </a:r>
            <a:r>
              <a:rPr lang="en-US" dirty="0"/>
              <a:t> and openclipart.org</a:t>
            </a:r>
          </a:p>
        </p:txBody>
      </p:sp>
      <p:sp>
        <p:nvSpPr>
          <p:cNvPr id="2" name="Rectangle 1"/>
          <p:cNvSpPr/>
          <p:nvPr/>
        </p:nvSpPr>
        <p:spPr>
          <a:xfrm>
            <a:off x="420915" y="443077"/>
            <a:ext cx="4929555" cy="369332"/>
          </a:xfrm>
          <a:prstGeom prst="rect">
            <a:avLst/>
          </a:prstGeom>
        </p:spPr>
        <p:txBody>
          <a:bodyPr wrap="none">
            <a:spAutoFit/>
          </a:bodyPr>
          <a:lstStyle/>
          <a:p>
            <a:r>
              <a:rPr lang="en-US" b="1" i="1" dirty="0"/>
              <a:t>Disclaimers and copyright/licensing details</a:t>
            </a:r>
          </a:p>
        </p:txBody>
      </p:sp>
      <p:sp>
        <p:nvSpPr>
          <p:cNvPr id="5" name="Rectangle 4"/>
          <p:cNvSpPr/>
          <p:nvPr/>
        </p:nvSpPr>
        <p:spPr>
          <a:xfrm>
            <a:off x="420916" y="893026"/>
            <a:ext cx="8258628" cy="2554545"/>
          </a:xfrm>
          <a:prstGeom prst="rect">
            <a:avLst/>
          </a:prstGeom>
        </p:spPr>
        <p:txBody>
          <a:bodyPr wrap="square">
            <a:spAutoFit/>
          </a:bodyPr>
          <a:lstStyle/>
          <a:p>
            <a:r>
              <a:rPr lang="en-US" sz="1600" dirty="0"/>
              <a:t>I have tried to follow the correct practices concerning copyright and licensing of material, particularly image sources that have been used in this presentation. I have put much effort into trying to make this material open access so that it can be of benefit to others in their teaching and learning practice. Any mistakes or omissions with regards to these issues I will correct when notified. To the best of my understanding the material in these slides can be shared according to the Creative Commons “</a:t>
            </a:r>
            <a:r>
              <a:rPr lang="en-ZA" sz="1600" dirty="0"/>
              <a:t>Attribution-</a:t>
            </a:r>
            <a:r>
              <a:rPr lang="en-ZA" sz="1600" dirty="0" err="1"/>
              <a:t>ShareAlike</a:t>
            </a:r>
            <a:r>
              <a:rPr lang="en-ZA" sz="1600" dirty="0"/>
              <a:t> 4.0 International (CC BY-SA 4.0)</a:t>
            </a:r>
            <a:r>
              <a:rPr lang="en-US" sz="1600" dirty="0"/>
              <a:t>” license, and that is why I selected that license to apply to this presentation (it’s not because I particulate want my slides referenced but more to acknowledge the sources and generosity of others who have provided free material such as the images I have used).</a:t>
            </a:r>
          </a:p>
        </p:txBody>
      </p:sp>
      <p:pic>
        <p:nvPicPr>
          <p:cNvPr id="3074" name="Picture 2" descr="C:\Users\swinberg\Documents\ACTIVE\EEE4084F\Common\Images_open\CC-SA.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61944" y="6102803"/>
            <a:ext cx="1117600" cy="393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65106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What is Quality?</a:t>
            </a:r>
          </a:p>
        </p:txBody>
      </p:sp>
      <p:sp>
        <p:nvSpPr>
          <p:cNvPr id="3" name="Content Placeholder 2"/>
          <p:cNvSpPr>
            <a:spLocks noGrp="1"/>
          </p:cNvSpPr>
          <p:nvPr>
            <p:ph idx="1"/>
          </p:nvPr>
        </p:nvSpPr>
        <p:spPr>
          <a:xfrm>
            <a:off x="649775" y="1595620"/>
            <a:ext cx="7697635" cy="4645160"/>
          </a:xfrm>
        </p:spPr>
        <p:txBody>
          <a:bodyPr/>
          <a:lstStyle/>
          <a:p>
            <a:r>
              <a:rPr lang="en-ZA" dirty="0"/>
              <a:t>General definition of quality:</a:t>
            </a:r>
          </a:p>
          <a:p>
            <a:pPr lvl="1"/>
            <a:r>
              <a:rPr lang="en-ZA" dirty="0"/>
              <a:t>It is a products ‘fitness of purpose’</a:t>
            </a:r>
          </a:p>
          <a:p>
            <a:pPr lvl="1"/>
            <a:r>
              <a:rPr lang="en-ZA" dirty="0"/>
              <a:t>A product is good quality if it does exactly what the users wants it to do! </a:t>
            </a:r>
          </a:p>
          <a:p>
            <a:r>
              <a:rPr lang="en-ZA" dirty="0"/>
              <a:t>‘Fitness of purpose’</a:t>
            </a:r>
          </a:p>
          <a:p>
            <a:pPr lvl="1"/>
            <a:r>
              <a:rPr lang="en-ZA" dirty="0"/>
              <a:t>The system satisfies the </a:t>
            </a:r>
            <a:br>
              <a:rPr lang="en-ZA" dirty="0"/>
            </a:br>
            <a:r>
              <a:rPr lang="en-ZA" dirty="0"/>
              <a:t>requirements as specified in </a:t>
            </a:r>
            <a:br>
              <a:rPr lang="en-ZA" dirty="0"/>
            </a:br>
            <a:r>
              <a:rPr lang="en-ZA" dirty="0"/>
              <a:t>requirements document </a:t>
            </a:r>
            <a:br>
              <a:rPr lang="en-ZA" dirty="0"/>
            </a:br>
            <a:r>
              <a:rPr lang="en-ZA" dirty="0"/>
              <a:t>(agreed contract) </a:t>
            </a:r>
          </a:p>
          <a:p>
            <a:pPr lvl="1"/>
            <a:endParaRPr lang="en-ZA" dirty="0"/>
          </a:p>
          <a:p>
            <a:endParaRPr lang="en-ZA"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86149" y="4049918"/>
            <a:ext cx="1802242" cy="1802242"/>
          </a:xfrm>
          <a:prstGeom prst="rect">
            <a:avLst/>
          </a:prstGeom>
        </p:spPr>
      </p:pic>
      <p:sp>
        <p:nvSpPr>
          <p:cNvPr id="5" name="Rectangle 4"/>
          <p:cNvSpPr/>
          <p:nvPr/>
        </p:nvSpPr>
        <p:spPr>
          <a:xfrm>
            <a:off x="7193082" y="5746265"/>
            <a:ext cx="1595309" cy="369332"/>
          </a:xfrm>
          <a:prstGeom prst="rect">
            <a:avLst/>
          </a:prstGeom>
        </p:spPr>
        <p:txBody>
          <a:bodyPr wrap="none">
            <a:spAutoFit/>
          </a:bodyPr>
          <a:lstStyle/>
          <a:p>
            <a:r>
              <a:rPr lang="en-ZA" dirty="0"/>
              <a:t>requirements </a:t>
            </a:r>
          </a:p>
        </p:txBody>
      </p:sp>
    </p:spTree>
    <p:extLst>
      <p:ext uri="{BB962C8B-B14F-4D97-AF65-F5344CB8AC3E}">
        <p14:creationId xmlns:p14="http://schemas.microsoft.com/office/powerpoint/2010/main" val="39661173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4814" y="344266"/>
            <a:ext cx="7698306" cy="692210"/>
          </a:xfrm>
        </p:spPr>
        <p:txBody>
          <a:bodyPr>
            <a:normAutofit fontScale="90000"/>
          </a:bodyPr>
          <a:lstStyle/>
          <a:p>
            <a:r>
              <a:rPr lang="en-ZA" dirty="0"/>
              <a:t>Consider this</a:t>
            </a:r>
          </a:p>
        </p:txBody>
      </p:sp>
      <p:sp>
        <p:nvSpPr>
          <p:cNvPr id="4" name="TextBox 3"/>
          <p:cNvSpPr txBox="1"/>
          <p:nvPr/>
        </p:nvSpPr>
        <p:spPr>
          <a:xfrm>
            <a:off x="477654" y="1197522"/>
            <a:ext cx="7010894" cy="461665"/>
          </a:xfrm>
          <a:prstGeom prst="rect">
            <a:avLst/>
          </a:prstGeom>
          <a:noFill/>
        </p:spPr>
        <p:txBody>
          <a:bodyPr wrap="none" rtlCol="0">
            <a:spAutoFit/>
          </a:bodyPr>
          <a:lstStyle/>
          <a:p>
            <a:r>
              <a:rPr lang="en-ZA" sz="2400" dirty="0"/>
              <a:t>A computer system (e.g. accounting program) that</a:t>
            </a:r>
          </a:p>
        </p:txBody>
      </p:sp>
      <p:sp>
        <p:nvSpPr>
          <p:cNvPr id="5" name="TextBox 4"/>
          <p:cNvSpPr txBox="1"/>
          <p:nvPr/>
        </p:nvSpPr>
        <p:spPr>
          <a:xfrm>
            <a:off x="431934" y="1718868"/>
            <a:ext cx="5816016" cy="1569660"/>
          </a:xfrm>
          <a:prstGeom prst="rect">
            <a:avLst/>
          </a:prstGeom>
          <a:noFill/>
        </p:spPr>
        <p:txBody>
          <a:bodyPr wrap="none" rtlCol="0">
            <a:spAutoFit/>
          </a:bodyPr>
          <a:lstStyle/>
          <a:p>
            <a:r>
              <a:rPr lang="en-ZA" sz="2400" dirty="0">
                <a:solidFill>
                  <a:srgbClr val="0070C0"/>
                </a:solidFill>
              </a:rPr>
              <a:t>- is functionally correct  (e.g. accurately</a:t>
            </a:r>
            <a:br>
              <a:rPr lang="en-ZA" sz="2400" dirty="0">
                <a:solidFill>
                  <a:srgbClr val="0070C0"/>
                </a:solidFill>
              </a:rPr>
            </a:br>
            <a:r>
              <a:rPr lang="en-ZA" sz="2400" dirty="0">
                <a:solidFill>
                  <a:srgbClr val="0070C0"/>
                </a:solidFill>
              </a:rPr>
              <a:t>  records debits/credits)</a:t>
            </a:r>
          </a:p>
          <a:p>
            <a:r>
              <a:rPr lang="en-ZA" sz="2400" dirty="0">
                <a:solidFill>
                  <a:srgbClr val="0070C0"/>
                </a:solidFill>
              </a:rPr>
              <a:t>- meets all the requirements as laid out in</a:t>
            </a:r>
            <a:br>
              <a:rPr lang="en-ZA" sz="2400" dirty="0">
                <a:solidFill>
                  <a:srgbClr val="0070C0"/>
                </a:solidFill>
              </a:rPr>
            </a:br>
            <a:r>
              <a:rPr lang="en-ZA" sz="2400" dirty="0">
                <a:solidFill>
                  <a:srgbClr val="0070C0"/>
                </a:solidFill>
              </a:rPr>
              <a:t>  the contract   …</a:t>
            </a:r>
          </a:p>
        </p:txBody>
      </p:sp>
      <p:sp>
        <p:nvSpPr>
          <p:cNvPr id="6" name="TextBox 5"/>
          <p:cNvSpPr txBox="1"/>
          <p:nvPr/>
        </p:nvSpPr>
        <p:spPr>
          <a:xfrm>
            <a:off x="237624" y="3395361"/>
            <a:ext cx="6619120" cy="2246769"/>
          </a:xfrm>
          <a:prstGeom prst="rect">
            <a:avLst/>
          </a:prstGeom>
          <a:noFill/>
        </p:spPr>
        <p:txBody>
          <a:bodyPr wrap="none" rtlCol="0">
            <a:spAutoFit/>
          </a:bodyPr>
          <a:lstStyle/>
          <a:p>
            <a:r>
              <a:rPr lang="en-ZA" sz="2000" dirty="0">
                <a:solidFill>
                  <a:schemeClr val="accent6">
                    <a:lumMod val="50000"/>
                  </a:schemeClr>
                </a:solidFill>
              </a:rPr>
              <a:t>  but one that </a:t>
            </a:r>
          </a:p>
          <a:p>
            <a:r>
              <a:rPr lang="en-ZA" sz="2000" dirty="0">
                <a:solidFill>
                  <a:schemeClr val="accent6">
                    <a:lumMod val="50000"/>
                  </a:schemeClr>
                </a:solidFill>
              </a:rPr>
              <a:t>  - is sometimes incredibly slow (takes 5 minutes or more</a:t>
            </a:r>
            <a:br>
              <a:rPr lang="en-ZA" sz="2000" dirty="0">
                <a:solidFill>
                  <a:schemeClr val="accent6">
                    <a:lumMod val="50000"/>
                  </a:schemeClr>
                </a:solidFill>
              </a:rPr>
            </a:br>
            <a:r>
              <a:rPr lang="en-ZA" sz="2000" dirty="0">
                <a:solidFill>
                  <a:schemeClr val="accent6">
                    <a:lumMod val="50000"/>
                  </a:schemeClr>
                </a:solidFill>
              </a:rPr>
              <a:t>    to complete a transaction)</a:t>
            </a:r>
          </a:p>
          <a:p>
            <a:r>
              <a:rPr lang="en-ZA" sz="2000" dirty="0">
                <a:solidFill>
                  <a:schemeClr val="accent6">
                    <a:lumMod val="50000"/>
                  </a:schemeClr>
                </a:solidFill>
              </a:rPr>
              <a:t>  - the user interface is very difficult to use takes days</a:t>
            </a:r>
            <a:br>
              <a:rPr lang="en-ZA" sz="2000" dirty="0">
                <a:solidFill>
                  <a:schemeClr val="accent6">
                    <a:lumMod val="50000"/>
                  </a:schemeClr>
                </a:solidFill>
              </a:rPr>
            </a:br>
            <a:r>
              <a:rPr lang="en-ZA" sz="2000" dirty="0">
                <a:solidFill>
                  <a:schemeClr val="accent6">
                    <a:lumMod val="50000"/>
                  </a:schemeClr>
                </a:solidFill>
              </a:rPr>
              <a:t>    for a new user to learn how to use it</a:t>
            </a:r>
          </a:p>
          <a:p>
            <a:r>
              <a:rPr lang="en-ZA" sz="2000" dirty="0">
                <a:solidFill>
                  <a:schemeClr val="accent6">
                    <a:lumMod val="50000"/>
                  </a:schemeClr>
                </a:solidFill>
              </a:rPr>
              <a:t>  - occasionally hangs for no reason </a:t>
            </a:r>
            <a:br>
              <a:rPr lang="en-ZA" sz="2000" dirty="0">
                <a:solidFill>
                  <a:schemeClr val="accent6">
                    <a:lumMod val="50000"/>
                  </a:schemeClr>
                </a:solidFill>
              </a:rPr>
            </a:br>
            <a:r>
              <a:rPr lang="en-ZA" sz="2000" dirty="0">
                <a:solidFill>
                  <a:schemeClr val="accent6">
                    <a:lumMod val="50000"/>
                  </a:schemeClr>
                </a:solidFill>
              </a:rPr>
              <a:t>    (but doesn’t loose/corrupt data)  </a:t>
            </a:r>
            <a:r>
              <a:rPr lang="en-ZA" sz="2000" dirty="0">
                <a:solidFill>
                  <a:schemeClr val="tx1">
                    <a:lumMod val="95000"/>
                    <a:lumOff val="5000"/>
                  </a:schemeClr>
                </a:solidFill>
              </a:rPr>
              <a:t>…</a:t>
            </a:r>
          </a:p>
        </p:txBody>
      </p:sp>
      <p:grpSp>
        <p:nvGrpSpPr>
          <p:cNvPr id="14" name="Group 13"/>
          <p:cNvGrpSpPr/>
          <p:nvPr/>
        </p:nvGrpSpPr>
        <p:grpSpPr>
          <a:xfrm>
            <a:off x="6255060" y="1793440"/>
            <a:ext cx="2466975" cy="1847850"/>
            <a:chOff x="6255060" y="1793440"/>
            <a:chExt cx="2466975" cy="184785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55060" y="1793440"/>
              <a:ext cx="2466975" cy="1847850"/>
            </a:xfrm>
            <a:prstGeom prst="rect">
              <a:avLst/>
            </a:prstGeom>
          </p:spPr>
        </p:pic>
        <p:sp>
          <p:nvSpPr>
            <p:cNvPr id="8" name="TextBox 7"/>
            <p:cNvSpPr txBox="1"/>
            <p:nvPr/>
          </p:nvSpPr>
          <p:spPr>
            <a:xfrm rot="20488775">
              <a:off x="6436667" y="2019809"/>
              <a:ext cx="1180516" cy="584775"/>
            </a:xfrm>
            <a:prstGeom prst="rect">
              <a:avLst/>
            </a:prstGeom>
            <a:noFill/>
          </p:spPr>
          <p:txBody>
            <a:bodyPr wrap="none" rtlCol="0">
              <a:spAutoFit/>
            </a:bodyPr>
            <a:lstStyle/>
            <a:p>
              <a:r>
                <a:rPr lang="en-ZA" sz="1600" dirty="0">
                  <a:solidFill>
                    <a:schemeClr val="bg1">
                      <a:lumMod val="95000"/>
                    </a:schemeClr>
                  </a:solidFill>
                </a:rPr>
                <a:t>Your lucky </a:t>
              </a:r>
            </a:p>
            <a:p>
              <a:r>
                <a:rPr lang="en-ZA" sz="1600" dirty="0">
                  <a:solidFill>
                    <a:schemeClr val="bg1">
                      <a:lumMod val="95000"/>
                    </a:schemeClr>
                  </a:solidFill>
                </a:rPr>
                <a:t>  day!! </a:t>
              </a:r>
              <a:r>
                <a:rPr lang="en-ZA" sz="1600" dirty="0">
                  <a:solidFill>
                    <a:schemeClr val="bg1">
                      <a:lumMod val="95000"/>
                    </a:schemeClr>
                  </a:solidFill>
                  <a:sym typeface="Wingdings" panose="05000000000000000000" pitchFamily="2" charset="2"/>
                </a:rPr>
                <a:t></a:t>
              </a:r>
              <a:endParaRPr lang="en-ZA" sz="1600" dirty="0">
                <a:solidFill>
                  <a:schemeClr val="bg1">
                    <a:lumMod val="95000"/>
                  </a:schemeClr>
                </a:solidFill>
              </a:endParaRPr>
            </a:p>
          </p:txBody>
        </p:sp>
      </p:grpSp>
      <p:grpSp>
        <p:nvGrpSpPr>
          <p:cNvPr id="12" name="Group 11"/>
          <p:cNvGrpSpPr/>
          <p:nvPr/>
        </p:nvGrpSpPr>
        <p:grpSpPr>
          <a:xfrm>
            <a:off x="5934471" y="4518745"/>
            <a:ext cx="2946639" cy="1797592"/>
            <a:chOff x="5934471" y="4721394"/>
            <a:chExt cx="2946639" cy="1797592"/>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34471" y="4766309"/>
              <a:ext cx="2709452" cy="1752677"/>
            </a:xfrm>
            <a:prstGeom prst="rect">
              <a:avLst/>
            </a:prstGeom>
          </p:spPr>
        </p:pic>
        <p:sp>
          <p:nvSpPr>
            <p:cNvPr id="11" name="Cloud Callout 10"/>
            <p:cNvSpPr/>
            <p:nvPr/>
          </p:nvSpPr>
          <p:spPr>
            <a:xfrm>
              <a:off x="8058150" y="4721394"/>
              <a:ext cx="822960" cy="602017"/>
            </a:xfrm>
            <a:prstGeom prst="cloudCallout">
              <a:avLst>
                <a:gd name="adj1" fmla="val -46637"/>
                <a:gd name="adj2" fmla="val 71993"/>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 name="TextBox 9"/>
            <p:cNvSpPr txBox="1"/>
            <p:nvPr/>
          </p:nvSpPr>
          <p:spPr>
            <a:xfrm rot="2112504">
              <a:off x="8196575" y="4748018"/>
              <a:ext cx="591829" cy="600164"/>
            </a:xfrm>
            <a:prstGeom prst="rect">
              <a:avLst/>
            </a:prstGeom>
            <a:noFill/>
          </p:spPr>
          <p:txBody>
            <a:bodyPr wrap="none" rtlCol="0">
              <a:spAutoFit/>
            </a:bodyPr>
            <a:lstStyle/>
            <a:p>
              <a:r>
                <a:rPr lang="en-ZA" sz="1100" dirty="0">
                  <a:solidFill>
                    <a:schemeClr val="tx1">
                      <a:lumMod val="85000"/>
                      <a:lumOff val="15000"/>
                    </a:schemeClr>
                  </a:solidFill>
                </a:rPr>
                <a:t>Give </a:t>
              </a:r>
            </a:p>
            <a:p>
              <a:r>
                <a:rPr lang="en-ZA" sz="1100" dirty="0">
                  <a:solidFill>
                    <a:schemeClr val="tx1">
                      <a:lumMod val="85000"/>
                      <a:lumOff val="15000"/>
                    </a:schemeClr>
                  </a:solidFill>
                </a:rPr>
                <a:t>me a</a:t>
              </a:r>
            </a:p>
            <a:p>
              <a:r>
                <a:rPr lang="en-ZA" sz="1100" dirty="0">
                  <a:solidFill>
                    <a:schemeClr val="tx1">
                      <a:lumMod val="85000"/>
                      <a:lumOff val="15000"/>
                    </a:schemeClr>
                  </a:solidFill>
                </a:rPr>
                <a:t>break!</a:t>
              </a:r>
            </a:p>
          </p:txBody>
        </p:sp>
      </p:grpSp>
      <p:sp>
        <p:nvSpPr>
          <p:cNvPr id="13" name="Rectangle 12"/>
          <p:cNvSpPr/>
          <p:nvPr/>
        </p:nvSpPr>
        <p:spPr>
          <a:xfrm>
            <a:off x="431934" y="5719887"/>
            <a:ext cx="4649029" cy="584775"/>
          </a:xfrm>
          <a:prstGeom prst="rect">
            <a:avLst/>
          </a:prstGeom>
          <a:noFill/>
        </p:spPr>
        <p:txBody>
          <a:bodyPr wrap="none" lIns="91440" tIns="45720" rIns="91440" bIns="45720">
            <a:spAutoFit/>
          </a:bodyPr>
          <a:lstStyle/>
          <a:p>
            <a:pPr algn="ctr"/>
            <a:r>
              <a:rPr lang="en-US" sz="3200" b="0" cap="none" spc="0" dirty="0">
                <a:ln w="0"/>
                <a:solidFill>
                  <a:schemeClr val="tx1"/>
                </a:solidFill>
                <a:effectLst>
                  <a:outerShdw blurRad="38100" dist="19050" dir="2700000" algn="tl" rotWithShape="0">
                    <a:schemeClr val="dk1">
                      <a:alpha val="40000"/>
                    </a:schemeClr>
                  </a:outerShdw>
                </a:effectLst>
              </a:rPr>
              <a:t>Is that Software Quality?</a:t>
            </a:r>
          </a:p>
        </p:txBody>
      </p:sp>
      <p:sp>
        <p:nvSpPr>
          <p:cNvPr id="15" name="Rectangle 14"/>
          <p:cNvSpPr/>
          <p:nvPr/>
        </p:nvSpPr>
        <p:spPr>
          <a:xfrm rot="20424463">
            <a:off x="4932195" y="5717577"/>
            <a:ext cx="1454244" cy="923330"/>
          </a:xfrm>
          <a:prstGeom prst="rect">
            <a:avLst/>
          </a:prstGeom>
          <a:noFill/>
        </p:spPr>
        <p:txBody>
          <a:bodyPr wrap="non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rPr>
              <a:t>NO!</a:t>
            </a:r>
          </a:p>
        </p:txBody>
      </p:sp>
    </p:spTree>
    <p:extLst>
      <p:ext uri="{BB962C8B-B14F-4D97-AF65-F5344CB8AC3E}">
        <p14:creationId xmlns:p14="http://schemas.microsoft.com/office/powerpoint/2010/main" val="2656472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par>
                          <p:cTn id="13" fill="hold">
                            <p:stCondLst>
                              <p:cond delay="0"/>
                            </p:stCondLst>
                            <p:childTnLst>
                              <p:par>
                                <p:cTn id="14" presetID="14" presetClass="entr" presetSubtype="10" fill="hold" nodeType="afterEffect">
                                  <p:stCondLst>
                                    <p:cond delay="750"/>
                                  </p:stCondLst>
                                  <p:childTnLst>
                                    <p:set>
                                      <p:cBhvr>
                                        <p:cTn id="15" dur="1" fill="hold">
                                          <p:stCondLst>
                                            <p:cond delay="0"/>
                                          </p:stCondLst>
                                        </p:cTn>
                                        <p:tgtEl>
                                          <p:spTgt spid="12"/>
                                        </p:tgtEl>
                                        <p:attrNameLst>
                                          <p:attrName>style.visibility</p:attrName>
                                        </p:attrNameLst>
                                      </p:cBhvr>
                                      <p:to>
                                        <p:strVal val="visible"/>
                                      </p:to>
                                    </p:set>
                                    <p:animEffect transition="in" filter="randombar(horizontal)">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3" grpId="0"/>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mouse&#10;&#10;Description generated with high confidence">
            <a:extLst>
              <a:ext uri="{FF2B5EF4-FFF2-40B4-BE49-F238E27FC236}">
                <a16:creationId xmlns:a16="http://schemas.microsoft.com/office/drawing/2014/main" id="{B727F633-B365-4A25-8CAD-D2C6E728A8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4500" y="2554823"/>
            <a:ext cx="5715000" cy="3819525"/>
          </a:xfrm>
          <a:prstGeom prst="rect">
            <a:avLst/>
          </a:prstGeom>
        </p:spPr>
      </p:pic>
      <p:sp>
        <p:nvSpPr>
          <p:cNvPr id="5" name="Rectangle 4">
            <a:extLst>
              <a:ext uri="{FF2B5EF4-FFF2-40B4-BE49-F238E27FC236}">
                <a16:creationId xmlns:a16="http://schemas.microsoft.com/office/drawing/2014/main" id="{10A1E37D-584D-48C3-ADAB-674C8280E2FA}"/>
              </a:ext>
            </a:extLst>
          </p:cNvPr>
          <p:cNvSpPr/>
          <p:nvPr/>
        </p:nvSpPr>
        <p:spPr>
          <a:xfrm>
            <a:off x="391098" y="1188287"/>
            <a:ext cx="8345278" cy="1200329"/>
          </a:xfrm>
          <a:prstGeom prst="rect">
            <a:avLst/>
          </a:prstGeom>
        </p:spPr>
        <p:txBody>
          <a:bodyPr wrap="square">
            <a:spAutoFit/>
          </a:bodyPr>
          <a:lstStyle/>
          <a:p>
            <a:r>
              <a:rPr lang="en-ZA" dirty="0"/>
              <a:t>Software quality is not just about satisfying requirements, it is also about…</a:t>
            </a:r>
          </a:p>
          <a:p>
            <a:endParaRPr lang="en-ZA" dirty="0"/>
          </a:p>
          <a:p>
            <a:r>
              <a:rPr lang="en-ZA" dirty="0"/>
              <a:t>    Work with a buddy and decide at least 5 things besides satisfying</a:t>
            </a:r>
            <a:br>
              <a:rPr lang="en-ZA" dirty="0"/>
            </a:br>
            <a:r>
              <a:rPr lang="en-ZA" dirty="0"/>
              <a:t>    requirements that a quality system provides.</a:t>
            </a:r>
          </a:p>
        </p:txBody>
      </p:sp>
      <p:sp>
        <p:nvSpPr>
          <p:cNvPr id="6" name="Rectangle 5">
            <a:extLst>
              <a:ext uri="{FF2B5EF4-FFF2-40B4-BE49-F238E27FC236}">
                <a16:creationId xmlns:a16="http://schemas.microsoft.com/office/drawing/2014/main" id="{3320298B-5576-470D-908C-EFF59B53D517}"/>
              </a:ext>
            </a:extLst>
          </p:cNvPr>
          <p:cNvSpPr/>
          <p:nvPr/>
        </p:nvSpPr>
        <p:spPr>
          <a:xfrm>
            <a:off x="1748149" y="191085"/>
            <a:ext cx="5647701"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Brief Brainstorm</a:t>
            </a:r>
          </a:p>
        </p:txBody>
      </p:sp>
    </p:spTree>
    <p:extLst>
      <p:ext uri="{BB962C8B-B14F-4D97-AF65-F5344CB8AC3E}">
        <p14:creationId xmlns:p14="http://schemas.microsoft.com/office/powerpoint/2010/main" val="22992223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Software Quality</a:t>
            </a:r>
          </a:p>
        </p:txBody>
      </p:sp>
      <p:sp>
        <p:nvSpPr>
          <p:cNvPr id="3" name="Content Placeholder 2"/>
          <p:cNvSpPr>
            <a:spLocks noGrp="1"/>
          </p:cNvSpPr>
          <p:nvPr>
            <p:ph idx="1"/>
          </p:nvPr>
        </p:nvSpPr>
        <p:spPr>
          <a:xfrm>
            <a:off x="352595" y="1584190"/>
            <a:ext cx="7697635" cy="4519977"/>
          </a:xfrm>
        </p:spPr>
        <p:txBody>
          <a:bodyPr>
            <a:normAutofit fontScale="92500" lnSpcReduction="20000"/>
          </a:bodyPr>
          <a:lstStyle/>
          <a:p>
            <a:r>
              <a:rPr lang="en-ZA" dirty="0"/>
              <a:t>Software quality is not just about satisfying requirements, it is also about:</a:t>
            </a:r>
          </a:p>
          <a:p>
            <a:pPr lvl="1"/>
            <a:r>
              <a:rPr lang="en-ZA" dirty="0">
                <a:solidFill>
                  <a:srgbClr val="C00000"/>
                </a:solidFill>
              </a:rPr>
              <a:t>Correctness and </a:t>
            </a:r>
          </a:p>
          <a:p>
            <a:pPr lvl="1"/>
            <a:r>
              <a:rPr lang="en-ZA" sz="3500" dirty="0">
                <a:solidFill>
                  <a:srgbClr val="FF0000"/>
                </a:solidFill>
              </a:rPr>
              <a:t>“The 7 desirable ‘</a:t>
            </a:r>
            <a:r>
              <a:rPr lang="en-ZA" sz="3500" dirty="0" err="1">
                <a:solidFill>
                  <a:srgbClr val="FF0000"/>
                </a:solidFill>
              </a:rPr>
              <a:t>ilities</a:t>
            </a:r>
            <a:r>
              <a:rPr lang="en-ZA" sz="3500" dirty="0">
                <a:solidFill>
                  <a:srgbClr val="FF0000"/>
                </a:solidFill>
              </a:rPr>
              <a:t>”</a:t>
            </a:r>
            <a:r>
              <a:rPr lang="en-ZA" sz="3500" dirty="0"/>
              <a:t> </a:t>
            </a:r>
            <a:r>
              <a:rPr lang="en-ZA" dirty="0"/>
              <a:t>:</a:t>
            </a:r>
          </a:p>
          <a:p>
            <a:pPr marL="1200150" lvl="2" indent="-514350">
              <a:buFont typeface="+mj-lt"/>
              <a:buAutoNum type="arabicPeriod"/>
            </a:pPr>
            <a:r>
              <a:rPr lang="en-ZA" dirty="0"/>
              <a:t>Usability</a:t>
            </a:r>
          </a:p>
          <a:p>
            <a:pPr marL="1200150" lvl="2" indent="-514350">
              <a:buFont typeface="+mj-lt"/>
              <a:buAutoNum type="arabicPeriod"/>
            </a:pPr>
            <a:r>
              <a:rPr lang="en-ZA" dirty="0"/>
              <a:t>Maintainability </a:t>
            </a:r>
            <a:r>
              <a:rPr lang="en-ZA" sz="1700" dirty="0"/>
              <a:t>(incl. documentation)</a:t>
            </a:r>
            <a:endParaRPr lang="en-ZA" dirty="0"/>
          </a:p>
          <a:p>
            <a:pPr marL="1200150" lvl="2" indent="-514350">
              <a:buFont typeface="+mj-lt"/>
              <a:buAutoNum type="arabicPeriod"/>
            </a:pPr>
            <a:r>
              <a:rPr lang="en-ZA" dirty="0"/>
              <a:t>Scalability / Extensibility</a:t>
            </a:r>
          </a:p>
          <a:p>
            <a:pPr marL="1200150" lvl="2" indent="-514350">
              <a:buFont typeface="+mj-lt"/>
              <a:buAutoNum type="arabicPeriod"/>
            </a:pPr>
            <a:r>
              <a:rPr lang="en-ZA" dirty="0"/>
              <a:t>Reliability</a:t>
            </a:r>
          </a:p>
          <a:p>
            <a:pPr marL="1200150" lvl="2" indent="-514350">
              <a:buFont typeface="+mj-lt"/>
              <a:buAutoNum type="arabicPeriod"/>
            </a:pPr>
            <a:r>
              <a:rPr lang="en-ZA" dirty="0"/>
              <a:t>Reusability</a:t>
            </a:r>
          </a:p>
          <a:p>
            <a:pPr marL="1200150" lvl="2" indent="-514350">
              <a:buFont typeface="+mj-lt"/>
              <a:buAutoNum type="arabicPeriod"/>
            </a:pPr>
            <a:r>
              <a:rPr lang="en-ZA" dirty="0" err="1"/>
              <a:t>Securability</a:t>
            </a:r>
            <a:r>
              <a:rPr lang="en-ZA" dirty="0"/>
              <a:t>  </a:t>
            </a:r>
            <a:r>
              <a:rPr lang="en-ZA" sz="1700" dirty="0"/>
              <a:t>(more formally ‘security’)</a:t>
            </a:r>
            <a:endParaRPr lang="en-ZA" dirty="0"/>
          </a:p>
          <a:p>
            <a:pPr marL="1200150" lvl="2" indent="-514350">
              <a:buFont typeface="+mj-lt"/>
              <a:buAutoNum type="arabicPeriod"/>
            </a:pPr>
            <a:r>
              <a:rPr lang="en-ZA" dirty="0"/>
              <a:t>Portability</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23610" y="3531870"/>
            <a:ext cx="3120390" cy="3120390"/>
          </a:xfrm>
          <a:prstGeom prst="rect">
            <a:avLst/>
          </a:prstGeom>
        </p:spPr>
      </p:pic>
      <p:sp>
        <p:nvSpPr>
          <p:cNvPr id="6" name="Rectangle 5"/>
          <p:cNvSpPr/>
          <p:nvPr/>
        </p:nvSpPr>
        <p:spPr>
          <a:xfrm rot="19348859">
            <a:off x="6352672" y="5135296"/>
            <a:ext cx="298479" cy="584775"/>
          </a:xfrm>
          <a:prstGeom prst="rect">
            <a:avLst/>
          </a:prstGeom>
          <a:noFill/>
        </p:spPr>
        <p:txBody>
          <a:bodyPr wrap="none" lIns="91440" tIns="45720" rIns="91440" bIns="45720">
            <a:spAutoFit/>
          </a:bodyPr>
          <a:lstStyle/>
          <a:p>
            <a:pPr algn="ctr"/>
            <a:r>
              <a:rPr lang="en-US" sz="3200" b="0" cap="none" spc="0" dirty="0">
                <a:ln w="0"/>
                <a:solidFill>
                  <a:schemeClr val="accent1"/>
                </a:solidFill>
                <a:effectLst>
                  <a:outerShdw blurRad="38100" dist="25400" dir="5400000" algn="ctr" rotWithShape="0">
                    <a:srgbClr val="6E747A">
                      <a:alpha val="43000"/>
                    </a:srgbClr>
                  </a:outerShdw>
                </a:effectLst>
              </a:rPr>
              <a:t>I</a:t>
            </a:r>
          </a:p>
        </p:txBody>
      </p:sp>
      <p:sp>
        <p:nvSpPr>
          <p:cNvPr id="7" name="Rectangle 6"/>
          <p:cNvSpPr/>
          <p:nvPr/>
        </p:nvSpPr>
        <p:spPr>
          <a:xfrm rot="19895464">
            <a:off x="6504672" y="4598988"/>
            <a:ext cx="412292" cy="584775"/>
          </a:xfrm>
          <a:prstGeom prst="rect">
            <a:avLst/>
          </a:prstGeom>
          <a:noFill/>
        </p:spPr>
        <p:txBody>
          <a:bodyPr wrap="none" lIns="91440" tIns="45720" rIns="91440" bIns="45720">
            <a:spAutoFit/>
          </a:bodyPr>
          <a:lstStyle/>
          <a:p>
            <a:pPr algn="ctr"/>
            <a:r>
              <a:rPr lang="en-US" sz="3200" b="0" cap="none" spc="0" dirty="0">
                <a:ln w="0"/>
                <a:solidFill>
                  <a:srgbClr val="00B050"/>
                </a:solidFill>
                <a:effectLst>
                  <a:outerShdw blurRad="38100" dist="25400" dir="5400000" algn="ctr" rotWithShape="0">
                    <a:srgbClr val="6E747A">
                      <a:alpha val="43000"/>
                    </a:srgbClr>
                  </a:outerShdw>
                </a:effectLst>
              </a:rPr>
              <a:t>L</a:t>
            </a:r>
          </a:p>
        </p:txBody>
      </p:sp>
      <p:sp>
        <p:nvSpPr>
          <p:cNvPr id="8" name="Rectangle 7"/>
          <p:cNvSpPr/>
          <p:nvPr/>
        </p:nvSpPr>
        <p:spPr>
          <a:xfrm rot="18881781">
            <a:off x="6836124" y="3599297"/>
            <a:ext cx="298480" cy="584775"/>
          </a:xfrm>
          <a:prstGeom prst="rect">
            <a:avLst/>
          </a:prstGeom>
          <a:noFill/>
        </p:spPr>
        <p:txBody>
          <a:bodyPr wrap="none" lIns="91440" tIns="45720" rIns="91440" bIns="45720">
            <a:spAutoFit/>
          </a:bodyPr>
          <a:lstStyle/>
          <a:p>
            <a:pPr algn="ctr"/>
            <a:r>
              <a:rPr lang="en-US" sz="3200" b="0" cap="none" spc="0" dirty="0">
                <a:ln w="0"/>
                <a:solidFill>
                  <a:schemeClr val="tx2">
                    <a:lumMod val="60000"/>
                    <a:lumOff val="40000"/>
                  </a:schemeClr>
                </a:solidFill>
                <a:effectLst>
                  <a:outerShdw blurRad="38100" dist="25400" dir="5400000" algn="ctr" rotWithShape="0">
                    <a:srgbClr val="6E747A">
                      <a:alpha val="43000"/>
                    </a:srgbClr>
                  </a:outerShdw>
                </a:effectLst>
              </a:rPr>
              <a:t>I</a:t>
            </a:r>
          </a:p>
        </p:txBody>
      </p:sp>
      <p:sp>
        <p:nvSpPr>
          <p:cNvPr id="9" name="Rectangle 8"/>
          <p:cNvSpPr/>
          <p:nvPr/>
        </p:nvSpPr>
        <p:spPr>
          <a:xfrm>
            <a:off x="7583805" y="3287559"/>
            <a:ext cx="434734" cy="584775"/>
          </a:xfrm>
          <a:prstGeom prst="rect">
            <a:avLst/>
          </a:prstGeom>
          <a:noFill/>
        </p:spPr>
        <p:txBody>
          <a:bodyPr wrap="none" lIns="91440" tIns="45720" rIns="91440" bIns="45720">
            <a:spAutoFit/>
          </a:bodyPr>
          <a:lstStyle/>
          <a:p>
            <a:pPr algn="ctr"/>
            <a:r>
              <a:rPr lang="en-US" sz="3200" b="0" cap="none" spc="0" dirty="0">
                <a:ln w="0"/>
                <a:solidFill>
                  <a:schemeClr val="accent2"/>
                </a:solidFill>
                <a:effectLst>
                  <a:outerShdw blurRad="38100" dist="25400" dir="5400000" algn="ctr" rotWithShape="0">
                    <a:srgbClr val="6E747A">
                      <a:alpha val="43000"/>
                    </a:srgbClr>
                  </a:outerShdw>
                </a:effectLst>
              </a:rPr>
              <a:t>T</a:t>
            </a:r>
          </a:p>
        </p:txBody>
      </p:sp>
      <p:sp>
        <p:nvSpPr>
          <p:cNvPr id="10" name="Rectangle 9"/>
          <p:cNvSpPr/>
          <p:nvPr/>
        </p:nvSpPr>
        <p:spPr>
          <a:xfrm rot="1983847">
            <a:off x="8337456" y="3959057"/>
            <a:ext cx="298480" cy="584775"/>
          </a:xfrm>
          <a:prstGeom prst="rect">
            <a:avLst/>
          </a:prstGeom>
          <a:noFill/>
        </p:spPr>
        <p:txBody>
          <a:bodyPr wrap="none" lIns="91440" tIns="45720" rIns="91440" bIns="45720">
            <a:spAutoFit/>
          </a:bodyPr>
          <a:lstStyle/>
          <a:p>
            <a:pPr algn="ctr"/>
            <a:r>
              <a:rPr lang="en-US" sz="3200" b="0" cap="none" spc="0" dirty="0">
                <a:ln w="0"/>
                <a:solidFill>
                  <a:srgbClr val="E86AA3"/>
                </a:solidFill>
                <a:effectLst>
                  <a:outerShdw blurRad="38100" dist="25400" dir="5400000" algn="ctr" rotWithShape="0">
                    <a:srgbClr val="6E747A">
                      <a:alpha val="43000"/>
                    </a:srgbClr>
                  </a:outerShdw>
                </a:effectLst>
              </a:rPr>
              <a:t>I</a:t>
            </a:r>
          </a:p>
        </p:txBody>
      </p:sp>
      <p:sp>
        <p:nvSpPr>
          <p:cNvPr id="11" name="Rectangle 10"/>
          <p:cNvSpPr/>
          <p:nvPr/>
        </p:nvSpPr>
        <p:spPr>
          <a:xfrm rot="1310383">
            <a:off x="8440784" y="4886566"/>
            <a:ext cx="458780" cy="584775"/>
          </a:xfrm>
          <a:prstGeom prst="rect">
            <a:avLst/>
          </a:prstGeom>
          <a:noFill/>
        </p:spPr>
        <p:txBody>
          <a:bodyPr wrap="none" lIns="91440" tIns="45720" rIns="91440" bIns="45720">
            <a:spAutoFit/>
          </a:bodyPr>
          <a:lstStyle/>
          <a:p>
            <a:pPr algn="ctr"/>
            <a:r>
              <a:rPr lang="en-US" sz="3200" b="0" cap="none" spc="0" dirty="0">
                <a:ln w="0"/>
                <a:solidFill>
                  <a:srgbClr val="FFC111"/>
                </a:solidFill>
                <a:effectLst>
                  <a:outerShdw blurRad="38100" dist="25400" dir="5400000" algn="ctr" rotWithShape="0">
                    <a:srgbClr val="6E747A">
                      <a:alpha val="43000"/>
                    </a:srgbClr>
                  </a:outerShdw>
                </a:effectLst>
              </a:rPr>
              <a:t>E</a:t>
            </a:r>
          </a:p>
        </p:txBody>
      </p:sp>
      <p:sp>
        <p:nvSpPr>
          <p:cNvPr id="12" name="Rectangle 11"/>
          <p:cNvSpPr/>
          <p:nvPr/>
        </p:nvSpPr>
        <p:spPr>
          <a:xfrm rot="2055179">
            <a:off x="8374538" y="5811779"/>
            <a:ext cx="458780" cy="584775"/>
          </a:xfrm>
          <a:prstGeom prst="rect">
            <a:avLst/>
          </a:prstGeom>
          <a:noFill/>
        </p:spPr>
        <p:txBody>
          <a:bodyPr wrap="none" lIns="91440" tIns="45720" rIns="91440" bIns="45720">
            <a:spAutoFit/>
          </a:bodyPr>
          <a:lstStyle/>
          <a:p>
            <a:pPr algn="ctr"/>
            <a:r>
              <a:rPr lang="en-US" sz="3200" b="0" cap="none" spc="0" dirty="0">
                <a:ln w="0"/>
                <a:solidFill>
                  <a:schemeClr val="accent6">
                    <a:lumMod val="75000"/>
                  </a:schemeClr>
                </a:solidFill>
                <a:effectLst>
                  <a:outerShdw blurRad="38100" dist="25400" dir="5400000" algn="ctr" rotWithShape="0">
                    <a:srgbClr val="6E747A">
                      <a:alpha val="43000"/>
                    </a:srgbClr>
                  </a:outerShdw>
                </a:effectLst>
              </a:rPr>
              <a:t>S</a:t>
            </a:r>
          </a:p>
        </p:txBody>
      </p:sp>
      <p:sp>
        <p:nvSpPr>
          <p:cNvPr id="13" name="Rectangle 12"/>
          <p:cNvSpPr/>
          <p:nvPr/>
        </p:nvSpPr>
        <p:spPr>
          <a:xfrm>
            <a:off x="248436" y="6321066"/>
            <a:ext cx="4973990" cy="307777"/>
          </a:xfrm>
          <a:prstGeom prst="rect">
            <a:avLst/>
          </a:prstGeom>
        </p:spPr>
        <p:txBody>
          <a:bodyPr wrap="none">
            <a:spAutoFit/>
          </a:bodyPr>
          <a:lstStyle/>
          <a:p>
            <a:r>
              <a:rPr lang="en-ZA" sz="1400" dirty="0"/>
              <a:t>You should know what these 7 </a:t>
            </a:r>
            <a:r>
              <a:rPr lang="en-ZA" sz="1400" dirty="0" err="1"/>
              <a:t>ilities</a:t>
            </a:r>
            <a:r>
              <a:rPr lang="en-ZA" sz="1400" dirty="0"/>
              <a:t> are, read up if you don’t</a:t>
            </a:r>
          </a:p>
        </p:txBody>
      </p:sp>
    </p:spTree>
    <p:extLst>
      <p:ext uri="{BB962C8B-B14F-4D97-AF65-F5344CB8AC3E}">
        <p14:creationId xmlns:p14="http://schemas.microsoft.com/office/powerpoint/2010/main" val="27304258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Software Quality Assurance</a:t>
            </a:r>
          </a:p>
        </p:txBody>
      </p:sp>
      <p:sp>
        <p:nvSpPr>
          <p:cNvPr id="3" name="Content Placeholder 2"/>
          <p:cNvSpPr>
            <a:spLocks noGrp="1"/>
          </p:cNvSpPr>
          <p:nvPr>
            <p:ph idx="1"/>
          </p:nvPr>
        </p:nvSpPr>
        <p:spPr/>
        <p:txBody>
          <a:bodyPr/>
          <a:lstStyle/>
          <a:p>
            <a:r>
              <a:rPr lang="en-ZA" dirty="0"/>
              <a:t>Software quality assurance is the:</a:t>
            </a:r>
          </a:p>
          <a:p>
            <a:pPr lvl="1"/>
            <a:r>
              <a:rPr lang="en-ZA" dirty="0"/>
              <a:t>Guidance/process for recognizing, defining, analysing, and improving the software production process.</a:t>
            </a:r>
          </a:p>
          <a:p>
            <a:pPr lvl="1"/>
            <a:r>
              <a:rPr lang="en-ZA" dirty="0"/>
              <a:t>It is achieved through a software quality system</a:t>
            </a:r>
          </a:p>
          <a:p>
            <a:endParaRPr lang="en-ZA" dirty="0"/>
          </a:p>
        </p:txBody>
      </p:sp>
    </p:spTree>
    <p:extLst>
      <p:ext uri="{BB962C8B-B14F-4D97-AF65-F5344CB8AC3E}">
        <p14:creationId xmlns:p14="http://schemas.microsoft.com/office/powerpoint/2010/main" val="41700919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Software Quality System</a:t>
            </a:r>
          </a:p>
        </p:txBody>
      </p:sp>
      <p:sp>
        <p:nvSpPr>
          <p:cNvPr id="3" name="Content Placeholder 2"/>
          <p:cNvSpPr>
            <a:spLocks noGrp="1"/>
          </p:cNvSpPr>
          <p:nvPr>
            <p:ph idx="1"/>
          </p:nvPr>
        </p:nvSpPr>
        <p:spPr/>
        <p:txBody>
          <a:bodyPr/>
          <a:lstStyle/>
          <a:p>
            <a:r>
              <a:rPr lang="en-ZA" dirty="0"/>
              <a:t>Organizational responsibility</a:t>
            </a:r>
          </a:p>
          <a:p>
            <a:r>
              <a:rPr lang="en-ZA" dirty="0"/>
              <a:t>Managerial structures</a:t>
            </a:r>
          </a:p>
          <a:p>
            <a:r>
              <a:rPr lang="en-ZA" dirty="0"/>
              <a:t>Individual SQA Responsibilities</a:t>
            </a:r>
          </a:p>
        </p:txBody>
      </p:sp>
    </p:spTree>
    <p:extLst>
      <p:ext uri="{BB962C8B-B14F-4D97-AF65-F5344CB8AC3E}">
        <p14:creationId xmlns:p14="http://schemas.microsoft.com/office/powerpoint/2010/main" val="24056616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Software Quality System Activities</a:t>
            </a:r>
          </a:p>
        </p:txBody>
      </p:sp>
      <p:sp>
        <p:nvSpPr>
          <p:cNvPr id="3" name="Content Placeholder 2"/>
          <p:cNvSpPr>
            <a:spLocks noGrp="1"/>
          </p:cNvSpPr>
          <p:nvPr>
            <p:ph idx="1"/>
          </p:nvPr>
        </p:nvSpPr>
        <p:spPr>
          <a:xfrm>
            <a:off x="729114" y="1469890"/>
            <a:ext cx="8025595" cy="4770890"/>
          </a:xfrm>
        </p:spPr>
        <p:txBody>
          <a:bodyPr>
            <a:normAutofit lnSpcReduction="10000"/>
          </a:bodyPr>
          <a:lstStyle/>
          <a:p>
            <a:pPr>
              <a:spcBef>
                <a:spcPts val="163"/>
              </a:spcBef>
            </a:pPr>
            <a:r>
              <a:rPr lang="en-GB" altLang="en-US" sz="3600" dirty="0"/>
              <a:t>Auditing software projects</a:t>
            </a:r>
          </a:p>
          <a:p>
            <a:pPr>
              <a:spcBef>
                <a:spcPts val="163"/>
              </a:spcBef>
            </a:pPr>
            <a:r>
              <a:rPr lang="en-GB" altLang="en-US" sz="3600" dirty="0"/>
              <a:t>Establishing:</a:t>
            </a:r>
          </a:p>
          <a:p>
            <a:pPr lvl="1">
              <a:spcBef>
                <a:spcPts val="100"/>
              </a:spcBef>
            </a:pPr>
            <a:r>
              <a:rPr lang="en-GB" altLang="en-US" sz="3200" dirty="0"/>
              <a:t>Standards</a:t>
            </a:r>
          </a:p>
          <a:p>
            <a:pPr lvl="1">
              <a:spcBef>
                <a:spcPts val="100"/>
              </a:spcBef>
            </a:pPr>
            <a:r>
              <a:rPr lang="en-GB" altLang="en-US" sz="3200" dirty="0"/>
              <a:t>Procedures</a:t>
            </a:r>
          </a:p>
          <a:p>
            <a:pPr lvl="1">
              <a:spcBef>
                <a:spcPts val="100"/>
              </a:spcBef>
            </a:pPr>
            <a:r>
              <a:rPr lang="en-GB" altLang="en-US" sz="3200" dirty="0"/>
              <a:t>Guidelines, etc.</a:t>
            </a:r>
          </a:p>
          <a:p>
            <a:pPr>
              <a:spcBef>
                <a:spcPts val="163"/>
              </a:spcBef>
            </a:pPr>
            <a:r>
              <a:rPr lang="en-GB" altLang="en-US" sz="3600" dirty="0"/>
              <a:t>Producing reports for high-level management</a:t>
            </a:r>
          </a:p>
          <a:p>
            <a:pPr>
              <a:spcBef>
                <a:spcPts val="100"/>
              </a:spcBef>
            </a:pPr>
            <a:r>
              <a:rPr lang="en-GB" altLang="en-US" sz="4000" dirty="0"/>
              <a:t>Continuously review &amp; refining the organization’s quality system</a:t>
            </a:r>
          </a:p>
          <a:p>
            <a:endParaRPr lang="en-ZA" dirty="0"/>
          </a:p>
        </p:txBody>
      </p:sp>
      <p:sp>
        <p:nvSpPr>
          <p:cNvPr id="4" name="Right Brace 3"/>
          <p:cNvSpPr/>
          <p:nvPr/>
        </p:nvSpPr>
        <p:spPr>
          <a:xfrm>
            <a:off x="4194810" y="2686050"/>
            <a:ext cx="640080" cy="1169285"/>
          </a:xfrm>
          <a:prstGeom prst="righ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ZA"/>
          </a:p>
        </p:txBody>
      </p:sp>
      <p:sp>
        <p:nvSpPr>
          <p:cNvPr id="5" name="Rectangle 4"/>
          <p:cNvSpPr/>
          <p:nvPr/>
        </p:nvSpPr>
        <p:spPr>
          <a:xfrm>
            <a:off x="4914901" y="2617470"/>
            <a:ext cx="3223259" cy="1200329"/>
          </a:xfrm>
          <a:prstGeom prst="rect">
            <a:avLst/>
          </a:prstGeom>
        </p:spPr>
        <p:txBody>
          <a:bodyPr wrap="square">
            <a:spAutoFit/>
          </a:bodyPr>
          <a:lstStyle/>
          <a:p>
            <a:r>
              <a:rPr lang="en-GB" altLang="en-US" dirty="0"/>
              <a:t>Often quite specific to a particular organization but often based around published recommended practices</a:t>
            </a:r>
            <a:endParaRPr lang="en-ZA" dirty="0"/>
          </a:p>
        </p:txBody>
      </p:sp>
    </p:spTree>
    <p:extLst>
      <p:ext uri="{BB962C8B-B14F-4D97-AF65-F5344CB8AC3E}">
        <p14:creationId xmlns:p14="http://schemas.microsoft.com/office/powerpoint/2010/main" val="353021032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4084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4084 Theme.thmx</Template>
  <TotalTime>6551</TotalTime>
  <Words>1867</Words>
  <Application>Microsoft Office PowerPoint</Application>
  <PresentationFormat>On-screen Show (4:3)</PresentationFormat>
  <Paragraphs>217</Paragraphs>
  <Slides>29</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29</vt:i4>
      </vt:variant>
    </vt:vector>
  </HeadingPairs>
  <TitlesOfParts>
    <vt:vector size="40" baseType="lpstr">
      <vt:lpstr>Agency FB</vt:lpstr>
      <vt:lpstr>Arial</vt:lpstr>
      <vt:lpstr>Arial</vt:lpstr>
      <vt:lpstr>Arial Black</vt:lpstr>
      <vt:lpstr>Calibri</vt:lpstr>
      <vt:lpstr>Century Gothic</vt:lpstr>
      <vt:lpstr>Comic Sans MS</vt:lpstr>
      <vt:lpstr>Tahoma</vt:lpstr>
      <vt:lpstr>Wingdings</vt:lpstr>
      <vt:lpstr>Wingdings 2</vt:lpstr>
      <vt:lpstr>4084 Theme</vt:lpstr>
      <vt:lpstr>PowerPoint Presentation</vt:lpstr>
      <vt:lpstr>Lecture Overview</vt:lpstr>
      <vt:lpstr>What is Quality?</vt:lpstr>
      <vt:lpstr>Consider this</vt:lpstr>
      <vt:lpstr>PowerPoint Presentation</vt:lpstr>
      <vt:lpstr>Software Quality</vt:lpstr>
      <vt:lpstr>Software Quality Assurance</vt:lpstr>
      <vt:lpstr>Software Quality System</vt:lpstr>
      <vt:lpstr>Software Quality System Activities</vt:lpstr>
      <vt:lpstr>Software Quality System Activities</vt:lpstr>
      <vt:lpstr>Bad/Inconsistent SQA     Bad Attitudes and Behaviour</vt:lpstr>
      <vt:lpstr>Evolution of Quality Assurance</vt:lpstr>
      <vt:lpstr>The Levels</vt:lpstr>
      <vt:lpstr>The Levels</vt:lpstr>
      <vt:lpstr>Kaizen</vt:lpstr>
      <vt:lpstr>PowerPoint Presentation</vt:lpstr>
      <vt:lpstr>Formal Specification</vt:lpstr>
      <vt:lpstr>Formal Specification</vt:lpstr>
      <vt:lpstr>Formal Specifications</vt:lpstr>
      <vt:lpstr>Preconditions and Postconditions</vt:lpstr>
      <vt:lpstr>Preconditions and Postconditions</vt:lpstr>
      <vt:lpstr>Preconditions and Postconditions Example</vt:lpstr>
      <vt:lpstr>Preconditions and Postconditions Example</vt:lpstr>
      <vt:lpstr>Preconditions and Postconditions Example</vt:lpstr>
      <vt:lpstr>Preconditions and Postconditions Example</vt:lpstr>
      <vt:lpstr>Preconditions and Postconditions Example</vt:lpstr>
      <vt:lpstr>Pre- and post-conditions in C</vt:lpstr>
      <vt:lpstr>PowerPoint Presentation</vt:lpstr>
      <vt:lpstr>PowerPoint Presentation</vt:lpstr>
    </vt:vector>
  </TitlesOfParts>
  <Company>University of Cape Town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EEE4084F Digital Systems</dc:title>
  <dc:subject>C to HDL automatic conversion</dc:subject>
  <dc:creator>Simon Winberg</dc:creator>
  <cp:lastModifiedBy>Simon Winberg</cp:lastModifiedBy>
  <cp:revision>573</cp:revision>
  <dcterms:created xsi:type="dcterms:W3CDTF">2009-02-10T02:25:54Z</dcterms:created>
  <dcterms:modified xsi:type="dcterms:W3CDTF">2018-03-20T06:48:12Z</dcterms:modified>
  <cp:category>Lectures</cp:category>
</cp:coreProperties>
</file>