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Lst>
  <p:notesMasterIdLst>
    <p:notesMasterId r:id="rId63"/>
  </p:notesMasterIdLst>
  <p:sldIdLst>
    <p:sldId id="370" r:id="rId2"/>
    <p:sldId id="273" r:id="rId3"/>
    <p:sldId id="410" r:id="rId4"/>
    <p:sldId id="411" r:id="rId5"/>
    <p:sldId id="487" r:id="rId6"/>
    <p:sldId id="435" r:id="rId7"/>
    <p:sldId id="436" r:id="rId8"/>
    <p:sldId id="437" r:id="rId9"/>
    <p:sldId id="438" r:id="rId10"/>
    <p:sldId id="488" r:id="rId11"/>
    <p:sldId id="439" r:id="rId12"/>
    <p:sldId id="440" r:id="rId13"/>
    <p:sldId id="441" r:id="rId14"/>
    <p:sldId id="442" r:id="rId15"/>
    <p:sldId id="449" r:id="rId16"/>
    <p:sldId id="450" r:id="rId17"/>
    <p:sldId id="451" r:id="rId18"/>
    <p:sldId id="443" r:id="rId19"/>
    <p:sldId id="453" r:id="rId20"/>
    <p:sldId id="489" r:id="rId21"/>
    <p:sldId id="490" r:id="rId22"/>
    <p:sldId id="491" r:id="rId23"/>
    <p:sldId id="492" r:id="rId24"/>
    <p:sldId id="493" r:id="rId25"/>
    <p:sldId id="444" r:id="rId26"/>
    <p:sldId id="448" r:id="rId27"/>
    <p:sldId id="452" r:id="rId28"/>
    <p:sldId id="454" r:id="rId29"/>
    <p:sldId id="455" r:id="rId30"/>
    <p:sldId id="456" r:id="rId31"/>
    <p:sldId id="457" r:id="rId32"/>
    <p:sldId id="458" r:id="rId33"/>
    <p:sldId id="459" r:id="rId34"/>
    <p:sldId id="460" r:id="rId35"/>
    <p:sldId id="445" r:id="rId36"/>
    <p:sldId id="462" r:id="rId37"/>
    <p:sldId id="463" r:id="rId38"/>
    <p:sldId id="464" r:id="rId39"/>
    <p:sldId id="465" r:id="rId40"/>
    <p:sldId id="466" r:id="rId41"/>
    <p:sldId id="467" r:id="rId42"/>
    <p:sldId id="471" r:id="rId43"/>
    <p:sldId id="468" r:id="rId44"/>
    <p:sldId id="473" r:id="rId45"/>
    <p:sldId id="474" r:id="rId46"/>
    <p:sldId id="472" r:id="rId47"/>
    <p:sldId id="475" r:id="rId48"/>
    <p:sldId id="476" r:id="rId49"/>
    <p:sldId id="478" r:id="rId50"/>
    <p:sldId id="477" r:id="rId51"/>
    <p:sldId id="479" r:id="rId52"/>
    <p:sldId id="480" r:id="rId53"/>
    <p:sldId id="481" r:id="rId54"/>
    <p:sldId id="482" r:id="rId55"/>
    <p:sldId id="483" r:id="rId56"/>
    <p:sldId id="484" r:id="rId57"/>
    <p:sldId id="485" r:id="rId58"/>
    <p:sldId id="469" r:id="rId59"/>
    <p:sldId id="486" r:id="rId60"/>
    <p:sldId id="434" r:id="rId61"/>
    <p:sldId id="470"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024CE"/>
    <a:srgbClr val="FFFF99"/>
    <a:srgbClr val="FF6600"/>
    <a:srgbClr val="1008B8"/>
    <a:srgbClr val="1D8757"/>
    <a:srgbClr val="FF3300"/>
    <a:srgbClr val="333333"/>
    <a:srgbClr val="3663F2"/>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3825" autoAdjust="0"/>
  </p:normalViewPr>
  <p:slideViewPr>
    <p:cSldViewPr snapToGrid="0">
      <p:cViewPr varScale="1">
        <p:scale>
          <a:sx n="83" d="100"/>
          <a:sy n="83" d="100"/>
        </p:scale>
        <p:origin x="1464" y="84"/>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EE29D2A-A337-4C92-80A6-11EAF04713EF}" type="datetimeFigureOut">
              <a:rPr lang="en-US"/>
              <a:pPr>
                <a:defRPr/>
              </a:pPr>
              <a:t>3/8/2018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CC5B7FC8-457B-4B62-BC8D-38CC49B15613}" type="slidenum">
              <a:rPr lang="en-US"/>
              <a:pPr>
                <a:defRPr/>
              </a:pPr>
              <a:t>‹#›</a:t>
            </a:fld>
            <a:endParaRPr lang="en-US"/>
          </a:p>
        </p:txBody>
      </p:sp>
    </p:spTree>
    <p:extLst>
      <p:ext uri="{BB962C8B-B14F-4D97-AF65-F5344CB8AC3E}">
        <p14:creationId xmlns:p14="http://schemas.microsoft.com/office/powerpoint/2010/main" val="1353383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00CEAB-948F-499F-B366-4204023BBC93}" type="slidenum">
              <a:rPr lang="en-US" smtClean="0"/>
              <a:pPr/>
              <a:t>1</a:t>
            </a:fld>
            <a:endParaRPr lang="en-US" smtClean="0"/>
          </a:p>
        </p:txBody>
      </p:sp>
    </p:spTree>
    <p:extLst>
      <p:ext uri="{BB962C8B-B14F-4D97-AF65-F5344CB8AC3E}">
        <p14:creationId xmlns:p14="http://schemas.microsoft.com/office/powerpoint/2010/main" val="196463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1FFF9F-1EF7-44EE-838E-A555B8A9C214}" type="slidenum">
              <a:rPr lang="en-US" smtClean="0"/>
              <a:pPr/>
              <a:t>2</a:t>
            </a:fld>
            <a:endParaRPr lang="en-US" smtClean="0"/>
          </a:p>
        </p:txBody>
      </p:sp>
    </p:spTree>
    <p:extLst>
      <p:ext uri="{BB962C8B-B14F-4D97-AF65-F5344CB8AC3E}">
        <p14:creationId xmlns:p14="http://schemas.microsoft.com/office/powerpoint/2010/main" val="262416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67E8E546-D79D-4384-B2CA-AF27FF727C30}"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B6CE97AF-4E68-47C7-A495-B34BEE418A0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83B8BF7-4D53-43CE-B7A3-2AE5B795F5C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CD61EB8-1C42-45C4-93C7-4023CD69E5F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noAutofit/>
          </a:bodyPr>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6945EC4-456C-447F-B0E1-A253488C6A0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34DFBD76-8139-4B29-9CB3-8256A5D01494}"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8DCE1244-0CAB-4BA9-BDDC-619AB2EEB0A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0747E61E-21D0-4D91-81B9-015677FF08D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994F8EDF-8323-49D0-A8B1-BC02D9D498C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029082CC-A70B-478C-803B-2745E0DEAA37}"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C17F979F-F445-4202-B65D-FA53BE60B00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914400" rtl="0" eaLnBrk="1" latinLnBrk="0" hangingPunct="1">
        <a:spcBef>
          <a:spcPct val="0"/>
        </a:spcBef>
        <a:buNone/>
        <a:defRPr sz="4000" b="1" kern="1200">
          <a:ln>
            <a:solidFill>
              <a:schemeClr val="tx1"/>
            </a:solidFill>
          </a:ln>
          <a:solidFill>
            <a:srgbClr val="1D875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C_standard_library" TargetMode="External"/><Relationship Id="rId2" Type="http://schemas.openxmlformats.org/officeDocument/2006/relationships/hyperlink" Target="https://en.wikipedia.org/wiki/C89_(C_version)" TargetMode="External"/><Relationship Id="rId1" Type="http://schemas.openxmlformats.org/officeDocument/2006/relationships/slideLayout" Target="../slideLayouts/slideLayout2.xml"/><Relationship Id="rId4" Type="http://schemas.openxmlformats.org/officeDocument/2006/relationships/hyperlink" Target="https://en.wikipedia.org/wiki/C99"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pixabay.com/" TargetMode="External"/><Relationship Id="rId2" Type="http://schemas.openxmlformats.org/officeDocument/2006/relationships/hyperlink" Target="http://commons.wikimedia.org/wiki/File:Lei_de_moore_2006.png"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73250"/>
            <a:ext cx="6775450" cy="1814513"/>
          </a:xfrm>
          <a:prstGeom prst="rect">
            <a:avLst/>
          </a:prstGeom>
          <a:blipFill dpi="0" rotWithShape="1">
            <a:blip r:embed="rId3" cstate="print">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 name="Subtitle 4"/>
          <p:cNvSpPr>
            <a:spLocks noGrp="1"/>
          </p:cNvSpPr>
          <p:nvPr>
            <p:ph type="subTitle" sz="quarter" idx="4294967295"/>
          </p:nvPr>
        </p:nvSpPr>
        <p:spPr>
          <a:xfrm>
            <a:off x="2266149" y="3736677"/>
            <a:ext cx="4891881" cy="1752600"/>
          </a:xfrm>
        </p:spPr>
        <p:txBody>
          <a:bodyPr>
            <a:normAutofit/>
          </a:bodyPr>
          <a:lstStyle/>
          <a:p>
            <a:pPr algn="ctr" eaLnBrk="1" hangingPunct="1">
              <a:buFont typeface="Wingdings" pitchFamily="2" charset="2"/>
              <a:buNone/>
              <a:defRPr/>
            </a:pPr>
            <a:r>
              <a:rPr lang="en-ZA" sz="3600" dirty="0" smtClean="0">
                <a:solidFill>
                  <a:srgbClr val="FF6600"/>
                </a:solidFill>
              </a:rPr>
              <a:t>Lecture </a:t>
            </a:r>
            <a:r>
              <a:rPr lang="en-ZA" sz="3600" dirty="0">
                <a:solidFill>
                  <a:srgbClr val="FF6600"/>
                </a:solidFill>
              </a:rPr>
              <a:t>9</a:t>
            </a:r>
            <a:r>
              <a:rPr lang="en-ZA" sz="3600" dirty="0" smtClean="0">
                <a:solidFill>
                  <a:srgbClr val="FF6600"/>
                </a:solidFill>
              </a:rPr>
              <a:t>:</a:t>
            </a:r>
          </a:p>
          <a:p>
            <a:pPr indent="0" algn="ctr" eaLnBrk="1" hangingPunct="1">
              <a:buFont typeface="Wingdings" pitchFamily="2" charset="2"/>
              <a:buNone/>
              <a:defRPr/>
            </a:pPr>
            <a:r>
              <a:rPr lang="en-ZA" sz="3600" dirty="0" err="1" smtClean="0">
                <a:solidFill>
                  <a:srgbClr val="FF6600"/>
                </a:solidFill>
              </a:rPr>
              <a:t>OpenCL</a:t>
            </a:r>
            <a:r>
              <a:rPr lang="en-ZA" sz="3600" dirty="0" smtClean="0">
                <a:solidFill>
                  <a:srgbClr val="FF6600"/>
                </a:solidFill>
              </a:rPr>
              <a:t> overview</a:t>
            </a:r>
            <a:endParaRPr lang="en-US" sz="3600" dirty="0" smtClean="0">
              <a:solidFill>
                <a:srgbClr val="FF6600"/>
              </a:solidFill>
            </a:endParaRPr>
          </a:p>
        </p:txBody>
      </p:sp>
      <p:sp>
        <p:nvSpPr>
          <p:cNvPr id="3076" name="Rectangle 9"/>
          <p:cNvSpPr>
            <a:spLocks noChangeArrowheads="1"/>
          </p:cNvSpPr>
          <p:nvPr/>
        </p:nvSpPr>
        <p:spPr bwMode="auto">
          <a:xfrm>
            <a:off x="1873250" y="5444490"/>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a:t>Lecturer:</a:t>
            </a:r>
          </a:p>
          <a:p>
            <a:pPr algn="ctr"/>
            <a:r>
              <a:rPr lang="en-ZA" sz="2400" dirty="0"/>
              <a:t>Simon Winberg</a:t>
            </a:r>
            <a:endParaRPr lang="en-US" sz="2400" dirty="0"/>
          </a:p>
        </p:txBody>
      </p:sp>
      <p:pic>
        <p:nvPicPr>
          <p:cNvPr id="3077" name="Picture 9" descr="EEE4084F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43" y="214845"/>
            <a:ext cx="14398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408698" y="233065"/>
            <a:ext cx="1474305" cy="150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54529" y="2292965"/>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21" name="Picture 3" descr="C:\Users\swinberg\Documents\ACTIVE\EEE4084F\Common\Images_open\CC-SA.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830" y="6375970"/>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013488" y="647818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1316" y="4264474"/>
            <a:ext cx="1416203" cy="1416203"/>
          </a:xfrm>
          <a:prstGeom prst="rect">
            <a:avLst/>
          </a:prstGeom>
        </p:spPr>
      </p:pic>
      <p:sp>
        <p:nvSpPr>
          <p:cNvPr id="2" name="Rectangle 1"/>
          <p:cNvSpPr/>
          <p:nvPr/>
        </p:nvSpPr>
        <p:spPr>
          <a:xfrm rot="2252130">
            <a:off x="6528994" y="4311767"/>
            <a:ext cx="2353465" cy="138499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smtClean="0">
                <a:ln/>
                <a:solidFill>
                  <a:schemeClr val="accent3"/>
                </a:solidFill>
                <a:effectLst/>
              </a:rPr>
              <a:t>with</a:t>
            </a:r>
          </a:p>
          <a:p>
            <a:pPr algn="ctr"/>
            <a:r>
              <a:rPr lang="en-US" sz="2800" b="1" cap="none" spc="0" dirty="0" err="1" smtClean="0">
                <a:ln/>
                <a:solidFill>
                  <a:schemeClr val="accent3"/>
                </a:solidFill>
                <a:effectLst/>
              </a:rPr>
              <a:t>OpenCL</a:t>
            </a:r>
            <a:r>
              <a:rPr lang="en-US" sz="2800" b="1" cap="none" spc="0" dirty="0" smtClean="0">
                <a:ln/>
                <a:solidFill>
                  <a:schemeClr val="accent3"/>
                </a:solidFill>
                <a:effectLst/>
              </a:rPr>
              <a:t> in C</a:t>
            </a:r>
            <a:br>
              <a:rPr lang="en-US" sz="2800" b="1" cap="none" spc="0" dirty="0" smtClean="0">
                <a:ln/>
                <a:solidFill>
                  <a:schemeClr val="accent3"/>
                </a:solidFill>
                <a:effectLst/>
              </a:rPr>
            </a:br>
            <a:r>
              <a:rPr lang="en-US" sz="2800" b="1" cap="none" spc="0" dirty="0" smtClean="0">
                <a:ln/>
                <a:solidFill>
                  <a:schemeClr val="accent3"/>
                </a:solidFill>
                <a:effectLst/>
              </a:rPr>
              <a:t>example</a:t>
            </a:r>
            <a:endParaRPr lang="en-US" sz="2800" b="1" cap="none" spc="0" dirty="0">
              <a:ln/>
              <a:solidFill>
                <a:schemeClr val="accent3"/>
              </a:solidFill>
              <a:effectLst/>
            </a:endParaRPr>
          </a:p>
        </p:txBody>
      </p:sp>
    </p:spTree>
    <p:extLst>
      <p:ext uri="{BB962C8B-B14F-4D97-AF65-F5344CB8AC3E}">
        <p14:creationId xmlns:p14="http://schemas.microsoft.com/office/powerpoint/2010/main" val="3217891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Challenges to developers  (</a:t>
            </a:r>
            <a:r>
              <a:rPr lang="en-ZA" dirty="0" err="1" smtClean="0"/>
              <a:t>cont</a:t>
            </a:r>
            <a:r>
              <a:rPr lang="en-ZA" dirty="0" smtClean="0"/>
              <a:t>)</a:t>
            </a:r>
            <a:endParaRPr lang="en-ZA" dirty="0"/>
          </a:p>
        </p:txBody>
      </p:sp>
      <p:sp>
        <p:nvSpPr>
          <p:cNvPr id="3" name="Content Placeholder 2"/>
          <p:cNvSpPr>
            <a:spLocks noGrp="1"/>
          </p:cNvSpPr>
          <p:nvPr>
            <p:ph idx="1"/>
          </p:nvPr>
        </p:nvSpPr>
        <p:spPr>
          <a:xfrm>
            <a:off x="668825" y="1402080"/>
            <a:ext cx="7697635" cy="4957357"/>
          </a:xfrm>
        </p:spPr>
        <p:txBody>
          <a:bodyPr>
            <a:normAutofit fontScale="85000" lnSpcReduction="20000"/>
          </a:bodyPr>
          <a:lstStyle/>
          <a:p>
            <a:r>
              <a:rPr lang="en-ZA" dirty="0" smtClean="0"/>
              <a:t>Product </a:t>
            </a:r>
            <a:r>
              <a:rPr lang="en-ZA" dirty="0"/>
              <a:t>life cycles are long</a:t>
            </a:r>
          </a:p>
          <a:p>
            <a:pPr lvl="1"/>
            <a:r>
              <a:rPr lang="en-ZA" dirty="0" smtClean="0"/>
              <a:t>GPUs </a:t>
            </a:r>
            <a:r>
              <a:rPr lang="en-ZA" dirty="0"/>
              <a:t>lifespan is short </a:t>
            </a:r>
            <a:r>
              <a:rPr lang="en-ZA" dirty="0" smtClean="0"/>
              <a:t>(which goes with the problem of getting replacements of the same model in the future)</a:t>
            </a:r>
            <a:endParaRPr lang="en-ZA" dirty="0"/>
          </a:p>
          <a:p>
            <a:pPr lvl="1"/>
            <a:r>
              <a:rPr lang="en-ZA" dirty="0" smtClean="0"/>
              <a:t>Require </a:t>
            </a:r>
            <a:r>
              <a:rPr lang="en-ZA" dirty="0"/>
              <a:t>re-optimization and regression testing between </a:t>
            </a:r>
            <a:r>
              <a:rPr lang="en-ZA" dirty="0" smtClean="0"/>
              <a:t>generations</a:t>
            </a:r>
          </a:p>
          <a:p>
            <a:pPr lvl="1"/>
            <a:r>
              <a:rPr lang="en-ZA" dirty="0" smtClean="0"/>
              <a:t>(not limited to accelerators/GPUs!! It could be some cryptic control code for a robot, e.g. multiple processors of an integrated device)</a:t>
            </a:r>
            <a:endParaRPr lang="en-ZA" dirty="0"/>
          </a:p>
          <a:p>
            <a:r>
              <a:rPr lang="en-ZA" dirty="0"/>
              <a:t>Maintaining coherency throughout scalable system</a:t>
            </a:r>
          </a:p>
          <a:p>
            <a:r>
              <a:rPr lang="en-ZA" dirty="0" smtClean="0"/>
              <a:t>Support </a:t>
            </a:r>
            <a:r>
              <a:rPr lang="en-ZA" dirty="0"/>
              <a:t>agreement for GPUs costly</a:t>
            </a:r>
          </a:p>
          <a:p>
            <a:r>
              <a:rPr lang="en-ZA" dirty="0"/>
              <a:t>Power dissipation of CPUs and GPUs limits system size</a:t>
            </a:r>
          </a:p>
        </p:txBody>
      </p:sp>
      <p:sp>
        <p:nvSpPr>
          <p:cNvPr id="4" name="Rectangle 3"/>
          <p:cNvSpPr/>
          <p:nvPr/>
        </p:nvSpPr>
        <p:spPr>
          <a:xfrm>
            <a:off x="2511844" y="6440084"/>
            <a:ext cx="6340197" cy="230832"/>
          </a:xfrm>
          <a:prstGeom prst="rect">
            <a:avLst/>
          </a:prstGeom>
        </p:spPr>
        <p:txBody>
          <a:bodyPr wrap="none">
            <a:spAutoFit/>
          </a:bodyPr>
          <a:lstStyle/>
          <a:p>
            <a:r>
              <a:rPr lang="en-GB" sz="900" dirty="0" smtClean="0"/>
              <a:t>Source: points based on course notes by B. Subramanian, </a:t>
            </a:r>
            <a:r>
              <a:rPr lang="en-US" sz="900" dirty="0" smtClean="0"/>
              <a:t>Department of Computer Science, University of Texas, Austin</a:t>
            </a:r>
            <a:endParaRPr lang="en-GB" sz="900" dirty="0"/>
          </a:p>
        </p:txBody>
      </p:sp>
    </p:spTree>
    <p:extLst>
      <p:ext uri="{BB962C8B-B14F-4D97-AF65-F5344CB8AC3E}">
        <p14:creationId xmlns:p14="http://schemas.microsoft.com/office/powerpoint/2010/main" val="3045111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FPGA in datacentres</a:t>
            </a:r>
            <a:endParaRPr lang="en-Z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8842" y="1961199"/>
            <a:ext cx="7158850" cy="4519612"/>
          </a:xfrm>
        </p:spPr>
      </p:pic>
      <p:sp>
        <p:nvSpPr>
          <p:cNvPr id="5" name="TextBox 4"/>
          <p:cNvSpPr txBox="1"/>
          <p:nvPr/>
        </p:nvSpPr>
        <p:spPr>
          <a:xfrm>
            <a:off x="729114" y="1140431"/>
            <a:ext cx="7263527" cy="646331"/>
          </a:xfrm>
          <a:prstGeom prst="rect">
            <a:avLst/>
          </a:prstGeom>
          <a:noFill/>
        </p:spPr>
        <p:txBody>
          <a:bodyPr wrap="none" rtlCol="0">
            <a:spAutoFit/>
          </a:bodyPr>
          <a:lstStyle/>
          <a:p>
            <a:r>
              <a:rPr lang="en-ZA" dirty="0" smtClean="0"/>
              <a:t>An increasing number of datacentres nowadays are having FPGAs a </a:t>
            </a:r>
            <a:br>
              <a:rPr lang="en-ZA" dirty="0" smtClean="0"/>
            </a:br>
            <a:r>
              <a:rPr lang="en-ZA" dirty="0" smtClean="0"/>
              <a:t>integral parts of their processing offerings. For example…</a:t>
            </a:r>
            <a:endParaRPr lang="en-ZA" dirty="0"/>
          </a:p>
        </p:txBody>
      </p:sp>
    </p:spTree>
    <p:extLst>
      <p:ext uri="{BB962C8B-B14F-4D97-AF65-F5344CB8AC3E}">
        <p14:creationId xmlns:p14="http://schemas.microsoft.com/office/powerpoint/2010/main" val="4062067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448220"/>
            <a:ext cx="7698306" cy="1147399"/>
          </a:xfrm>
        </p:spPr>
        <p:txBody>
          <a:bodyPr>
            <a:normAutofit fontScale="90000"/>
          </a:bodyPr>
          <a:lstStyle/>
          <a:p>
            <a:r>
              <a:rPr lang="en-ZA" dirty="0" smtClean="0"/>
              <a:t>FPGA boards designed for use in datacentres</a:t>
            </a:r>
            <a:endParaRPr lang="en-ZA" dirty="0"/>
          </a:p>
        </p:txBody>
      </p:sp>
      <p:sp>
        <p:nvSpPr>
          <p:cNvPr id="3" name="Content Placeholder 2"/>
          <p:cNvSpPr>
            <a:spLocks noGrp="1"/>
          </p:cNvSpPr>
          <p:nvPr>
            <p:ph idx="1"/>
          </p:nvPr>
        </p:nvSpPr>
        <p:spPr>
          <a:xfrm>
            <a:off x="523347" y="1660935"/>
            <a:ext cx="5157673" cy="3198449"/>
          </a:xfrm>
        </p:spPr>
        <p:txBody>
          <a:bodyPr>
            <a:noAutofit/>
          </a:bodyPr>
          <a:lstStyle/>
          <a:p>
            <a:r>
              <a:rPr lang="en-ZA" sz="2400" dirty="0" smtClean="0"/>
              <a:t>The [Intel] Altera </a:t>
            </a:r>
            <a:r>
              <a:rPr lang="en-ZA" sz="2400" dirty="0" err="1" smtClean="0"/>
              <a:t>Arria</a:t>
            </a:r>
            <a:r>
              <a:rPr lang="en-ZA" sz="2400" dirty="0" smtClean="0"/>
              <a:t> 10 is a high performance FPGA suited to these applications.</a:t>
            </a:r>
          </a:p>
          <a:p>
            <a:r>
              <a:rPr lang="en-ZA" sz="2400" dirty="0" smtClean="0"/>
              <a:t>The </a:t>
            </a:r>
            <a:r>
              <a:rPr lang="en-ZA" sz="2400" dirty="0" err="1" smtClean="0"/>
              <a:t>Nallatech</a:t>
            </a:r>
            <a:r>
              <a:rPr lang="en-ZA" sz="2400" dirty="0" smtClean="0"/>
              <a:t> PCI accelerator boards are an example of how a ‘supercomputer performing’ hybrid system can be constricted from a multi-core CPU + GPU + </a:t>
            </a:r>
            <a:r>
              <a:rPr lang="en-ZA" sz="2400" dirty="0" err="1" smtClean="0"/>
              <a:t>Nallatech</a:t>
            </a:r>
            <a:r>
              <a:rPr lang="en-ZA" sz="2400" dirty="0" smtClean="0"/>
              <a:t> FPGA custom accelerator board</a:t>
            </a:r>
            <a:endParaRPr lang="en-ZA"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905" y="1595619"/>
            <a:ext cx="3133724" cy="4687136"/>
          </a:xfrm>
          <a:prstGeom prst="rect">
            <a:avLst/>
          </a:prstGeom>
        </p:spPr>
      </p:pic>
    </p:spTree>
    <p:extLst>
      <p:ext uri="{BB962C8B-B14F-4D97-AF65-F5344CB8AC3E}">
        <p14:creationId xmlns:p14="http://schemas.microsoft.com/office/powerpoint/2010/main" val="467928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193" y="4924698"/>
            <a:ext cx="2862126" cy="1409489"/>
          </a:xfrm>
          <a:prstGeom prst="rect">
            <a:avLst/>
          </a:prstGeom>
        </p:spPr>
      </p:pic>
      <p:sp>
        <p:nvSpPr>
          <p:cNvPr id="2" name="Title 1"/>
          <p:cNvSpPr>
            <a:spLocks noGrp="1"/>
          </p:cNvSpPr>
          <p:nvPr>
            <p:ph type="title"/>
          </p:nvPr>
        </p:nvSpPr>
        <p:spPr>
          <a:xfrm>
            <a:off x="729114" y="448220"/>
            <a:ext cx="7698306" cy="1147399"/>
          </a:xfrm>
        </p:spPr>
        <p:txBody>
          <a:bodyPr>
            <a:normAutofit fontScale="90000"/>
          </a:bodyPr>
          <a:lstStyle/>
          <a:p>
            <a:r>
              <a:rPr lang="en-ZA" dirty="0" smtClean="0"/>
              <a:t>FPGA boards designed for use in datacentres</a:t>
            </a:r>
            <a:endParaRPr lang="en-ZA" dirty="0"/>
          </a:p>
        </p:txBody>
      </p:sp>
      <p:sp>
        <p:nvSpPr>
          <p:cNvPr id="3" name="Content Placeholder 2"/>
          <p:cNvSpPr>
            <a:spLocks noGrp="1"/>
          </p:cNvSpPr>
          <p:nvPr>
            <p:ph idx="1"/>
          </p:nvPr>
        </p:nvSpPr>
        <p:spPr>
          <a:xfrm>
            <a:off x="523347" y="1660935"/>
            <a:ext cx="5157673" cy="3198449"/>
          </a:xfrm>
        </p:spPr>
        <p:txBody>
          <a:bodyPr>
            <a:noAutofit/>
          </a:bodyPr>
          <a:lstStyle/>
          <a:p>
            <a:r>
              <a:rPr lang="en-ZA" sz="2400" dirty="0" smtClean="0"/>
              <a:t>Another example of </a:t>
            </a:r>
            <a:r>
              <a:rPr lang="en-ZA" sz="2400" dirty="0"/>
              <a:t>FPGA </a:t>
            </a:r>
            <a:r>
              <a:rPr lang="en-ZA" sz="2400" dirty="0" smtClean="0"/>
              <a:t>accelerator for a PC architecture: the </a:t>
            </a:r>
            <a:r>
              <a:rPr lang="en-ZA" sz="2400" dirty="0" err="1" smtClean="0"/>
              <a:t>Terasic</a:t>
            </a:r>
            <a:r>
              <a:rPr lang="en-ZA" sz="2400" dirty="0"/>
              <a:t> </a:t>
            </a:r>
            <a:r>
              <a:rPr lang="en-ZA" sz="2400" dirty="0" smtClean="0"/>
              <a:t>DE5a-Net</a:t>
            </a:r>
          </a:p>
          <a:p>
            <a:r>
              <a:rPr lang="en-ZA" sz="2400" dirty="0" err="1" smtClean="0"/>
              <a:t>Terasic</a:t>
            </a:r>
            <a:r>
              <a:rPr lang="en-ZA" sz="2400" dirty="0" smtClean="0"/>
              <a:t> has lowest cost, highest performance platform offerings, you can get e.g. a DE0 which connects via USB (while it has a reasonable FPGA  </a:t>
            </a:r>
            <a:endParaRPr lang="en-ZA"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651" y="1720197"/>
            <a:ext cx="3161211" cy="3079923"/>
          </a:xfrm>
          <a:prstGeom prst="rect">
            <a:avLst/>
          </a:prstGeom>
        </p:spPr>
      </p:pic>
    </p:spTree>
    <p:extLst>
      <p:ext uri="{BB962C8B-B14F-4D97-AF65-F5344CB8AC3E}">
        <p14:creationId xmlns:p14="http://schemas.microsoft.com/office/powerpoint/2010/main" val="2379422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OpenCL – abstractions and platform model</a:t>
            </a:r>
            <a:endParaRPr lang="en-ZA" dirty="0"/>
          </a:p>
        </p:txBody>
      </p:sp>
      <p:sp>
        <p:nvSpPr>
          <p:cNvPr id="5" name="Text Placeholder 4"/>
          <p:cNvSpPr>
            <a:spLocks noGrp="1"/>
          </p:cNvSpPr>
          <p:nvPr>
            <p:ph type="body" idx="1"/>
          </p:nvPr>
        </p:nvSpPr>
        <p:spPr/>
        <p:txBody>
          <a:bodyPr/>
          <a:lstStyle/>
          <a:p>
            <a:r>
              <a:rPr lang="en-ZA" dirty="0" smtClean="0"/>
              <a:t>EEE4084F</a:t>
            </a:r>
            <a:endParaRPr lang="en-ZA" dirty="0"/>
          </a:p>
        </p:txBody>
      </p:sp>
    </p:spTree>
    <p:extLst>
      <p:ext uri="{BB962C8B-B14F-4D97-AF65-F5344CB8AC3E}">
        <p14:creationId xmlns:p14="http://schemas.microsoft.com/office/powerpoint/2010/main" val="3982462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smtClean="0"/>
              <a:t>Overview of OpenCL</a:t>
            </a:r>
            <a:endParaRPr lang="en-ZA" dirty="0"/>
          </a:p>
        </p:txBody>
      </p:sp>
      <p:sp>
        <p:nvSpPr>
          <p:cNvPr id="5" name="Content Placeholder 4"/>
          <p:cNvSpPr>
            <a:spLocks noGrp="1"/>
          </p:cNvSpPr>
          <p:nvPr>
            <p:ph idx="1"/>
          </p:nvPr>
        </p:nvSpPr>
        <p:spPr/>
        <p:txBody>
          <a:bodyPr>
            <a:normAutofit fontScale="92500" lnSpcReduction="20000"/>
          </a:bodyPr>
          <a:lstStyle/>
          <a:p>
            <a:r>
              <a:rPr lang="en-ZA" dirty="0"/>
              <a:t>Open standard for parallel programming </a:t>
            </a:r>
            <a:r>
              <a:rPr lang="en-ZA" u="sng" dirty="0"/>
              <a:t>across </a:t>
            </a:r>
            <a:r>
              <a:rPr lang="en-ZA" u="sng" dirty="0" smtClean="0"/>
              <a:t>heterogeneous </a:t>
            </a:r>
            <a:r>
              <a:rPr lang="en-ZA" u="sng" dirty="0"/>
              <a:t>devices</a:t>
            </a:r>
          </a:p>
          <a:p>
            <a:r>
              <a:rPr lang="en-ZA" dirty="0"/>
              <a:t>Devices can consist of CPUs, GPUs, embedded processors </a:t>
            </a:r>
            <a:r>
              <a:rPr lang="en-ZA" dirty="0" smtClean="0"/>
              <a:t>etc. </a:t>
            </a:r>
            <a:r>
              <a:rPr lang="en-ZA" dirty="0"/>
              <a:t>– uses all the processing resources available</a:t>
            </a:r>
          </a:p>
          <a:p>
            <a:r>
              <a:rPr lang="en-ZA" dirty="0"/>
              <a:t>Includes a </a:t>
            </a:r>
            <a:r>
              <a:rPr lang="en-ZA" u="sng" dirty="0"/>
              <a:t>language based on C99</a:t>
            </a:r>
            <a:r>
              <a:rPr lang="en-ZA" dirty="0"/>
              <a:t> for writing kernels and API used to define and control the devices</a:t>
            </a:r>
          </a:p>
          <a:p>
            <a:r>
              <a:rPr lang="en-ZA" dirty="0"/>
              <a:t>Parallel computing </a:t>
            </a:r>
            <a:r>
              <a:rPr lang="en-ZA" dirty="0" smtClean="0"/>
              <a:t>(or hardware acceleration*) through </a:t>
            </a:r>
            <a:r>
              <a:rPr lang="en-ZA" dirty="0"/>
              <a:t>task-based and data-based </a:t>
            </a:r>
            <a:r>
              <a:rPr lang="en-ZA" dirty="0" smtClean="0"/>
              <a:t>parallelism</a:t>
            </a:r>
            <a:endParaRPr lang="en-ZA" dirty="0"/>
          </a:p>
        </p:txBody>
      </p:sp>
      <p:sp>
        <p:nvSpPr>
          <p:cNvPr id="2" name="Rectangle 1"/>
          <p:cNvSpPr/>
          <p:nvPr/>
        </p:nvSpPr>
        <p:spPr>
          <a:xfrm>
            <a:off x="246400" y="6293523"/>
            <a:ext cx="8619807" cy="338554"/>
          </a:xfrm>
          <a:prstGeom prst="rect">
            <a:avLst/>
          </a:prstGeom>
        </p:spPr>
        <p:txBody>
          <a:bodyPr wrap="square">
            <a:spAutoFit/>
          </a:bodyPr>
          <a:lstStyle/>
          <a:p>
            <a:r>
              <a:rPr lang="en-ZA" sz="1600" dirty="0" smtClean="0"/>
              <a:t>* Which is more generic e.g. if the hardware is faster but not necessarily more parallel</a:t>
            </a:r>
            <a:endParaRPr lang="en-ZA" sz="1600" dirty="0"/>
          </a:p>
        </p:txBody>
      </p:sp>
    </p:spTree>
    <p:extLst>
      <p:ext uri="{BB962C8B-B14F-4D97-AF65-F5344CB8AC3E}">
        <p14:creationId xmlns:p14="http://schemas.microsoft.com/office/powerpoint/2010/main" val="371492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Purposes of OpenCL</a:t>
            </a:r>
            <a:endParaRPr lang="en-ZA" dirty="0"/>
          </a:p>
        </p:txBody>
      </p:sp>
      <p:sp>
        <p:nvSpPr>
          <p:cNvPr id="3" name="Content Placeholder 2"/>
          <p:cNvSpPr>
            <a:spLocks noGrp="1"/>
          </p:cNvSpPr>
          <p:nvPr>
            <p:ph idx="1"/>
          </p:nvPr>
        </p:nvSpPr>
        <p:spPr/>
        <p:txBody>
          <a:bodyPr>
            <a:normAutofit fontScale="85000" lnSpcReduction="10000"/>
          </a:bodyPr>
          <a:lstStyle/>
          <a:p>
            <a:r>
              <a:rPr lang="en-US" dirty="0"/>
              <a:t>Use all computational resources </a:t>
            </a:r>
            <a:r>
              <a:rPr lang="en-US" dirty="0" smtClean="0"/>
              <a:t>of the system via a </a:t>
            </a:r>
            <a:r>
              <a:rPr lang="en-US" dirty="0" smtClean="0">
                <a:solidFill>
                  <a:srgbClr val="FF0000"/>
                </a:solidFill>
              </a:rPr>
              <a:t>consistent programming language</a:t>
            </a:r>
            <a:endParaRPr lang="en-US" dirty="0">
              <a:solidFill>
                <a:srgbClr val="FF0000"/>
              </a:solidFill>
            </a:endParaRPr>
          </a:p>
          <a:p>
            <a:r>
              <a:rPr lang="en-US" dirty="0" smtClean="0"/>
              <a:t>Greater platform </a:t>
            </a:r>
            <a:r>
              <a:rPr lang="en-US" dirty="0"/>
              <a:t>independence</a:t>
            </a:r>
          </a:p>
          <a:p>
            <a:r>
              <a:rPr lang="en-US" dirty="0" smtClean="0"/>
              <a:t>Provides both a </a:t>
            </a:r>
            <a:r>
              <a:rPr lang="en-US" dirty="0"/>
              <a:t>data and task parallel computational model</a:t>
            </a:r>
          </a:p>
          <a:p>
            <a:r>
              <a:rPr lang="en-US" dirty="0" smtClean="0"/>
              <a:t>A programming </a:t>
            </a:r>
            <a:r>
              <a:rPr lang="en-US" dirty="0"/>
              <a:t>model which abstracts the specifics of the underlying hardware</a:t>
            </a:r>
          </a:p>
          <a:p>
            <a:r>
              <a:rPr lang="en-US" dirty="0" smtClean="0"/>
              <a:t>Much flexibility in specifying accuracy </a:t>
            </a:r>
            <a:r>
              <a:rPr lang="en-US" dirty="0"/>
              <a:t>of floating-point </a:t>
            </a:r>
            <a:r>
              <a:rPr lang="en-US" dirty="0" smtClean="0"/>
              <a:t>computations</a:t>
            </a:r>
            <a:endParaRPr lang="en-US" dirty="0"/>
          </a:p>
          <a:p>
            <a:r>
              <a:rPr lang="en-US" dirty="0" smtClean="0"/>
              <a:t>Supports desktop, server, mobile, custom, etc.</a:t>
            </a:r>
            <a:endParaRPr lang="en-ZA" dirty="0"/>
          </a:p>
        </p:txBody>
      </p:sp>
    </p:spTree>
    <p:extLst>
      <p:ext uri="{BB962C8B-B14F-4D97-AF65-F5344CB8AC3E}">
        <p14:creationId xmlns:p14="http://schemas.microsoft.com/office/powerpoint/2010/main" val="126553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OpenCL Platform Model</a:t>
            </a:r>
            <a:endParaRPr lang="en-ZA" dirty="0"/>
          </a:p>
        </p:txBody>
      </p:sp>
      <p:sp>
        <p:nvSpPr>
          <p:cNvPr id="3" name="Content Placeholder 2"/>
          <p:cNvSpPr>
            <a:spLocks noGrp="1"/>
          </p:cNvSpPr>
          <p:nvPr>
            <p:ph idx="1"/>
          </p:nvPr>
        </p:nvSpPr>
        <p:spPr>
          <a:xfrm>
            <a:off x="729785" y="1595620"/>
            <a:ext cx="4014743" cy="4519977"/>
          </a:xfrm>
        </p:spPr>
        <p:txBody>
          <a:bodyPr>
            <a:normAutofit fontScale="85000" lnSpcReduction="20000"/>
          </a:bodyPr>
          <a:lstStyle/>
          <a:p>
            <a:r>
              <a:rPr lang="en-US" dirty="0"/>
              <a:t>Host connected to one or more OpenCL devices</a:t>
            </a:r>
          </a:p>
          <a:p>
            <a:r>
              <a:rPr lang="en-US" dirty="0"/>
              <a:t>Device consists of one or more cores</a:t>
            </a:r>
          </a:p>
          <a:p>
            <a:r>
              <a:rPr lang="en-US" dirty="0"/>
              <a:t>Execution per processor may be SIMD or </a:t>
            </a:r>
            <a:r>
              <a:rPr lang="en-US" dirty="0" smtClean="0"/>
              <a:t>SPMD*</a:t>
            </a:r>
            <a:endParaRPr lang="en-US" dirty="0"/>
          </a:p>
          <a:p>
            <a:r>
              <a:rPr lang="en-US" dirty="0"/>
              <a:t>Contexts group together devices and enable inter-device </a:t>
            </a:r>
            <a:r>
              <a:rPr lang="en-US" dirty="0" smtClean="0"/>
              <a:t>communication</a:t>
            </a:r>
            <a:endParaRPr lang="en-ZA" dirty="0"/>
          </a:p>
        </p:txBody>
      </p:sp>
      <p:sp>
        <p:nvSpPr>
          <p:cNvPr id="4" name="Rectangle 3"/>
          <p:cNvSpPr/>
          <p:nvPr/>
        </p:nvSpPr>
        <p:spPr>
          <a:xfrm>
            <a:off x="5520266" y="2065867"/>
            <a:ext cx="677333" cy="2760133"/>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t>Context</a:t>
            </a:r>
            <a:endParaRPr lang="en-US" dirty="0"/>
          </a:p>
        </p:txBody>
      </p:sp>
      <p:sp>
        <p:nvSpPr>
          <p:cNvPr id="5" name="Round Single Corner Rectangle 4"/>
          <p:cNvSpPr/>
          <p:nvPr/>
        </p:nvSpPr>
        <p:spPr>
          <a:xfrm>
            <a:off x="6316133" y="2065867"/>
            <a:ext cx="2032000" cy="1168400"/>
          </a:xfrm>
          <a:prstGeom prst="round1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t>Device A - CPU</a:t>
            </a:r>
            <a:endParaRPr lang="en-US" dirty="0"/>
          </a:p>
        </p:txBody>
      </p:sp>
      <p:sp>
        <p:nvSpPr>
          <p:cNvPr id="6" name="Round Single Corner Rectangle 5"/>
          <p:cNvSpPr/>
          <p:nvPr/>
        </p:nvSpPr>
        <p:spPr>
          <a:xfrm>
            <a:off x="6316133" y="3657600"/>
            <a:ext cx="2032000" cy="1168400"/>
          </a:xfrm>
          <a:prstGeom prst="round1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t>Device B - GPU</a:t>
            </a:r>
            <a:endParaRPr lang="en-US" dirty="0"/>
          </a:p>
        </p:txBody>
      </p:sp>
      <p:sp>
        <p:nvSpPr>
          <p:cNvPr id="7" name="Round Single Corner Rectangle 6"/>
          <p:cNvSpPr/>
          <p:nvPr/>
        </p:nvSpPr>
        <p:spPr>
          <a:xfrm>
            <a:off x="6316133" y="5300133"/>
            <a:ext cx="2032000" cy="829734"/>
          </a:xfrm>
          <a:prstGeom prst="round1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t>Device C - DSP</a:t>
            </a:r>
            <a:endParaRPr lang="en-US" dirty="0"/>
          </a:p>
        </p:txBody>
      </p:sp>
      <p:sp>
        <p:nvSpPr>
          <p:cNvPr id="8" name="Rectangle 7"/>
          <p:cNvSpPr/>
          <p:nvPr/>
        </p:nvSpPr>
        <p:spPr>
          <a:xfrm>
            <a:off x="6637867" y="2336800"/>
            <a:ext cx="660400" cy="541866"/>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450667" y="2336800"/>
            <a:ext cx="660400" cy="541866"/>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460067" y="3820854"/>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900334" y="3820854"/>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349066" y="3820854"/>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814731" y="3809999"/>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477000" y="4221176"/>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17267" y="4221176"/>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365999" y="4221176"/>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831664" y="4210321"/>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079998" y="2065867"/>
            <a:ext cx="287867" cy="406400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t>HOST</a:t>
            </a:r>
            <a:endParaRPr lang="en-US" dirty="0"/>
          </a:p>
        </p:txBody>
      </p:sp>
      <p:sp>
        <p:nvSpPr>
          <p:cNvPr id="19" name="Rectangle 18"/>
          <p:cNvSpPr/>
          <p:nvPr/>
        </p:nvSpPr>
        <p:spPr>
          <a:xfrm>
            <a:off x="5554135" y="5029200"/>
            <a:ext cx="677333" cy="1100667"/>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t>Context</a:t>
            </a:r>
            <a:endParaRPr lang="en-US" dirty="0"/>
          </a:p>
        </p:txBody>
      </p:sp>
      <p:cxnSp>
        <p:nvCxnSpPr>
          <p:cNvPr id="21" name="Straight Arrow Connector 20"/>
          <p:cNvCxnSpPr/>
          <p:nvPr/>
        </p:nvCxnSpPr>
        <p:spPr>
          <a:xfrm>
            <a:off x="5223931" y="1765164"/>
            <a:ext cx="0" cy="193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63064" y="1195480"/>
            <a:ext cx="1794936" cy="600164"/>
          </a:xfrm>
          <a:prstGeom prst="rect">
            <a:avLst/>
          </a:prstGeom>
          <a:noFill/>
        </p:spPr>
        <p:txBody>
          <a:bodyPr wrap="square" rtlCol="0">
            <a:spAutoFit/>
          </a:bodyPr>
          <a:lstStyle/>
          <a:p>
            <a:r>
              <a:rPr lang="en-ZA" sz="1100" dirty="0" smtClean="0"/>
              <a:t>This could simply be your workstation PC or a network server</a:t>
            </a:r>
            <a:endParaRPr lang="en-ZA" sz="1100" dirty="0"/>
          </a:p>
        </p:txBody>
      </p:sp>
      <p:sp>
        <p:nvSpPr>
          <p:cNvPr id="23" name="Rectangle 22"/>
          <p:cNvSpPr/>
          <p:nvPr/>
        </p:nvSpPr>
        <p:spPr>
          <a:xfrm>
            <a:off x="2666643" y="6672888"/>
            <a:ext cx="6032421" cy="230832"/>
          </a:xfrm>
          <a:prstGeom prst="rect">
            <a:avLst/>
          </a:prstGeom>
        </p:spPr>
        <p:txBody>
          <a:bodyPr wrap="none">
            <a:spAutoFit/>
          </a:bodyPr>
          <a:lstStyle/>
          <a:p>
            <a:r>
              <a:rPr lang="en-GB" sz="900" dirty="0" smtClean="0"/>
              <a:t>Slide adapted from course notes by B. Subramanian, </a:t>
            </a:r>
            <a:r>
              <a:rPr lang="en-US" sz="900" dirty="0" smtClean="0"/>
              <a:t>Department of Computer Science, University of Texas, Austin</a:t>
            </a:r>
            <a:endParaRPr lang="en-GB" sz="900" dirty="0"/>
          </a:p>
        </p:txBody>
      </p:sp>
      <p:sp>
        <p:nvSpPr>
          <p:cNvPr id="20" name="Rectangle 19"/>
          <p:cNvSpPr/>
          <p:nvPr/>
        </p:nvSpPr>
        <p:spPr>
          <a:xfrm>
            <a:off x="281060" y="6407464"/>
            <a:ext cx="8672567" cy="261610"/>
          </a:xfrm>
          <a:prstGeom prst="rect">
            <a:avLst/>
          </a:prstGeom>
        </p:spPr>
        <p:txBody>
          <a:bodyPr wrap="none">
            <a:spAutoFit/>
          </a:bodyPr>
          <a:lstStyle/>
          <a:p>
            <a:r>
              <a:rPr lang="en-US" sz="1100" dirty="0" smtClean="0"/>
              <a:t>* Single Program, Multiple Data  - where cores are running the same program but not necessarily the same instructions at the same time</a:t>
            </a:r>
            <a:endParaRPr lang="en-ZA" sz="1100" dirty="0"/>
          </a:p>
        </p:txBody>
      </p:sp>
    </p:spTree>
    <p:extLst>
      <p:ext uri="{BB962C8B-B14F-4D97-AF65-F5344CB8AC3E}">
        <p14:creationId xmlns:p14="http://schemas.microsoft.com/office/powerpoint/2010/main" val="224848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smtClean="0"/>
              <a:t>Altera </a:t>
            </a:r>
            <a:r>
              <a:rPr lang="en-ZA" dirty="0" err="1" smtClean="0"/>
              <a:t>OpenCL</a:t>
            </a:r>
            <a:r>
              <a:rPr lang="en-ZA" dirty="0" smtClean="0"/>
              <a:t> Platform Model</a:t>
            </a:r>
            <a:endParaRPr lang="en-Z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275" y="1622002"/>
            <a:ext cx="7707085" cy="4988122"/>
          </a:xfrm>
          <a:prstGeom prst="rect">
            <a:avLst/>
          </a:prstGeom>
        </p:spPr>
      </p:pic>
      <p:sp>
        <p:nvSpPr>
          <p:cNvPr id="7" name="Rectangle 6"/>
          <p:cNvSpPr/>
          <p:nvPr/>
        </p:nvSpPr>
        <p:spPr>
          <a:xfrm>
            <a:off x="96832" y="4339330"/>
            <a:ext cx="708253" cy="8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9" name="Group 8"/>
          <p:cNvGrpSpPr/>
          <p:nvPr/>
        </p:nvGrpSpPr>
        <p:grpSpPr>
          <a:xfrm>
            <a:off x="28560" y="3670935"/>
            <a:ext cx="859715" cy="2247017"/>
            <a:chOff x="28560" y="3670935"/>
            <a:chExt cx="859715" cy="2247017"/>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32" y="3670935"/>
              <a:ext cx="708253" cy="668395"/>
            </a:xfrm>
            <a:prstGeom prst="rect">
              <a:avLst/>
            </a:prstGeom>
          </p:spPr>
        </p:pic>
        <p:sp>
          <p:nvSpPr>
            <p:cNvPr id="8" name="TextBox 7"/>
            <p:cNvSpPr txBox="1"/>
            <p:nvPr/>
          </p:nvSpPr>
          <p:spPr>
            <a:xfrm>
              <a:off x="28560" y="4302125"/>
              <a:ext cx="859715" cy="1615827"/>
            </a:xfrm>
            <a:prstGeom prst="rect">
              <a:avLst/>
            </a:prstGeom>
            <a:noFill/>
          </p:spPr>
          <p:txBody>
            <a:bodyPr wrap="square" rtlCol="0">
              <a:spAutoFit/>
            </a:bodyPr>
            <a:lstStyle/>
            <a:p>
              <a:r>
                <a:rPr lang="en-ZA" sz="900" dirty="0" smtClean="0"/>
                <a:t>Developers</a:t>
              </a:r>
              <a:br>
                <a:rPr lang="en-ZA" sz="900" dirty="0" smtClean="0"/>
              </a:br>
              <a:r>
                <a:rPr lang="en-ZA" sz="900" dirty="0" smtClean="0"/>
                <a:t>mostly working</a:t>
              </a:r>
              <a:br>
                <a:rPr lang="en-ZA" sz="900" dirty="0" smtClean="0"/>
              </a:br>
              <a:r>
                <a:rPr lang="en-ZA" sz="900" dirty="0" smtClean="0"/>
                <a:t>happily at</a:t>
              </a:r>
              <a:br>
                <a:rPr lang="en-ZA" sz="900" dirty="0" smtClean="0"/>
              </a:br>
              <a:r>
                <a:rPr lang="en-ZA" sz="900" dirty="0" smtClean="0"/>
                <a:t>Application</a:t>
              </a:r>
              <a:br>
                <a:rPr lang="en-ZA" sz="900" dirty="0" smtClean="0"/>
              </a:br>
              <a:r>
                <a:rPr lang="en-ZA" sz="900" dirty="0" smtClean="0"/>
                <a:t>level in C for kernels and favourite application programming language</a:t>
              </a:r>
            </a:p>
          </p:txBody>
        </p:sp>
      </p:grpSp>
      <p:sp>
        <p:nvSpPr>
          <p:cNvPr id="10" name="TextBox 9"/>
          <p:cNvSpPr txBox="1"/>
          <p:nvPr/>
        </p:nvSpPr>
        <p:spPr>
          <a:xfrm>
            <a:off x="240311" y="6079880"/>
            <a:ext cx="6983634" cy="584775"/>
          </a:xfrm>
          <a:prstGeom prst="rect">
            <a:avLst/>
          </a:prstGeom>
          <a:noFill/>
        </p:spPr>
        <p:txBody>
          <a:bodyPr wrap="square" rtlCol="0">
            <a:spAutoFit/>
          </a:bodyPr>
          <a:lstStyle/>
          <a:p>
            <a:r>
              <a:rPr lang="en-ZA" sz="1600" dirty="0" smtClean="0"/>
              <a:t>The </a:t>
            </a:r>
            <a:r>
              <a:rPr lang="en-ZA" sz="1600" dirty="0" err="1" smtClean="0"/>
              <a:t>OpenCL</a:t>
            </a:r>
            <a:r>
              <a:rPr lang="en-ZA" sz="1600" dirty="0" smtClean="0"/>
              <a:t> compiler takes care of much of the worries including machine-based profiling, tuning and optimization</a:t>
            </a:r>
            <a:endParaRPr lang="en-ZA" sz="1600" dirty="0"/>
          </a:p>
        </p:txBody>
      </p:sp>
    </p:spTree>
    <p:extLst>
      <p:ext uri="{BB962C8B-B14F-4D97-AF65-F5344CB8AC3E}">
        <p14:creationId xmlns:p14="http://schemas.microsoft.com/office/powerpoint/2010/main" val="2197319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solidFill>
                  <a:srgbClr val="FF0000"/>
                </a:solidFill>
              </a:rPr>
              <a:t>Private </a:t>
            </a:r>
            <a:r>
              <a:rPr lang="en-US" dirty="0" smtClean="0">
                <a:solidFill>
                  <a:srgbClr val="FF0000"/>
                </a:solidFill>
              </a:rPr>
              <a:t>memory:</a:t>
            </a:r>
            <a:r>
              <a:rPr lang="en-US" dirty="0" smtClean="0"/>
              <a:t/>
            </a:r>
            <a:br>
              <a:rPr lang="en-US" dirty="0" smtClean="0"/>
            </a:br>
            <a:r>
              <a:rPr lang="en-US" dirty="0" smtClean="0"/>
              <a:t>available </a:t>
            </a:r>
            <a:r>
              <a:rPr lang="en-US" dirty="0"/>
              <a:t>per work item </a:t>
            </a:r>
          </a:p>
          <a:p>
            <a:r>
              <a:rPr lang="en-US" dirty="0"/>
              <a:t>Local </a:t>
            </a:r>
            <a:r>
              <a:rPr lang="en-US" dirty="0" smtClean="0"/>
              <a:t>memory:</a:t>
            </a:r>
            <a:br>
              <a:rPr lang="en-US" dirty="0" smtClean="0"/>
            </a:br>
            <a:r>
              <a:rPr lang="en-US" dirty="0" smtClean="0"/>
              <a:t>shared in </a:t>
            </a:r>
            <a:r>
              <a:rPr lang="en-US" dirty="0"/>
              <a:t>workgroup</a:t>
            </a:r>
          </a:p>
          <a:p>
            <a:r>
              <a:rPr lang="en-US" dirty="0" smtClean="0"/>
              <a:t>NB: No </a:t>
            </a:r>
            <a:r>
              <a:rPr lang="en-US" dirty="0"/>
              <a:t>synchronization between workgroups</a:t>
            </a:r>
          </a:p>
          <a:p>
            <a:r>
              <a:rPr lang="en-US" dirty="0"/>
              <a:t>Synchronization </a:t>
            </a:r>
            <a:r>
              <a:rPr lang="en-US" dirty="0" smtClean="0"/>
              <a:t>possible </a:t>
            </a:r>
            <a:r>
              <a:rPr lang="en-US" dirty="0"/>
              <a:t>between work items in a </a:t>
            </a:r>
            <a:r>
              <a:rPr lang="en-US" dirty="0" smtClean="0"/>
              <a:t>common workgroup</a:t>
            </a:r>
            <a:endParaRPr lang="en-US" dirty="0"/>
          </a:p>
          <a:p>
            <a:r>
              <a:rPr lang="en-US" dirty="0" smtClean="0"/>
              <a:t>Global/constant </a:t>
            </a:r>
            <a:r>
              <a:rPr lang="en-US" dirty="0"/>
              <a:t>memory </a:t>
            </a:r>
            <a:r>
              <a:rPr lang="en-US" dirty="0" smtClean="0"/>
              <a:t>accessible </a:t>
            </a:r>
            <a:r>
              <a:rPr lang="en-US" dirty="0"/>
              <a:t>by </a:t>
            </a:r>
            <a:r>
              <a:rPr lang="en-US" dirty="0" smtClean="0"/>
              <a:t>any work-items (no guarantee to be synchronized)</a:t>
            </a:r>
            <a:endParaRPr lang="en-US" dirty="0"/>
          </a:p>
          <a:p>
            <a:r>
              <a:rPr lang="en-US" dirty="0"/>
              <a:t>Host </a:t>
            </a:r>
            <a:r>
              <a:rPr lang="en-US" dirty="0" smtClean="0"/>
              <a:t>memory: access </a:t>
            </a:r>
            <a:r>
              <a:rPr lang="en-US" dirty="0"/>
              <a:t>through the </a:t>
            </a:r>
            <a:r>
              <a:rPr lang="en-US" dirty="0" smtClean="0"/>
              <a:t>CPU</a:t>
            </a:r>
            <a:endParaRPr lang="en-ZA" dirty="0"/>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smtClean="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smtClean="0">
                <a:latin typeface="Arial" panose="020B0604020202020204" pitchFamily="34" charset="0"/>
                <a:cs typeface="Arial" panose="020B0604020202020204" pitchFamily="34" charset="0"/>
              </a:rPr>
              <a:t>Data moved from:</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smtClean="0"/>
              <a:t>PICe</a:t>
            </a:r>
            <a:r>
              <a:rPr lang="en-ZA" sz="1400" dirty="0" smtClean="0"/>
              <a:t> </a:t>
            </a:r>
            <a:r>
              <a:rPr lang="en-ZA" sz="1100" dirty="0" smtClean="0"/>
              <a:t>(usually)</a:t>
            </a:r>
            <a:endParaRPr lang="en-ZA" sz="1100" dirty="0"/>
          </a:p>
        </p:txBody>
      </p:sp>
      <p:cxnSp>
        <p:nvCxnSpPr>
          <p:cNvPr id="9" name="Straight Arrow Connector 8"/>
          <p:cNvCxnSpPr/>
          <p:nvPr/>
        </p:nvCxnSpPr>
        <p:spPr>
          <a:xfrm>
            <a:off x="4039565" y="1782501"/>
            <a:ext cx="1157468" cy="2199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22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000" y="315026"/>
            <a:ext cx="7024744" cy="991307"/>
          </a:xfrm>
        </p:spPr>
        <p:txBody>
          <a:bodyPr/>
          <a:lstStyle/>
          <a:p>
            <a:pPr eaLnBrk="1" hangingPunct="1">
              <a:defRPr/>
            </a:pPr>
            <a:r>
              <a:rPr lang="en-ZA" dirty="0" smtClean="0"/>
              <a:t>Lecture Overview</a:t>
            </a:r>
            <a:endParaRPr lang="en-US" dirty="0" smtClean="0"/>
          </a:p>
        </p:txBody>
      </p:sp>
      <p:sp>
        <p:nvSpPr>
          <p:cNvPr id="3" name="Content Placeholder 2"/>
          <p:cNvSpPr>
            <a:spLocks noGrp="1"/>
          </p:cNvSpPr>
          <p:nvPr>
            <p:ph idx="1"/>
          </p:nvPr>
        </p:nvSpPr>
        <p:spPr>
          <a:xfrm>
            <a:off x="619257" y="1519770"/>
            <a:ext cx="8007350" cy="4191000"/>
          </a:xfrm>
        </p:spPr>
        <p:txBody>
          <a:bodyPr>
            <a:normAutofit/>
          </a:bodyPr>
          <a:lstStyle/>
          <a:p>
            <a:pPr>
              <a:defRPr/>
            </a:pPr>
            <a:r>
              <a:rPr lang="en-ZA" dirty="0" smtClean="0"/>
              <a:t>Why OpenCL</a:t>
            </a:r>
          </a:p>
          <a:p>
            <a:pPr>
              <a:defRPr/>
            </a:pPr>
            <a:r>
              <a:rPr lang="en-ZA" dirty="0" smtClean="0"/>
              <a:t>Brief </a:t>
            </a:r>
            <a:r>
              <a:rPr lang="en-ZA" dirty="0" smtClean="0"/>
              <a:t>overview of </a:t>
            </a:r>
            <a:r>
              <a:rPr lang="en-ZA" dirty="0" smtClean="0"/>
              <a:t>OpenCL</a:t>
            </a:r>
          </a:p>
          <a:p>
            <a:pPr lvl="1">
              <a:defRPr/>
            </a:pPr>
            <a:r>
              <a:rPr lang="en-ZA" dirty="0" smtClean="0"/>
              <a:t>Abstractions &amp; </a:t>
            </a:r>
            <a:r>
              <a:rPr lang="en-ZA" dirty="0"/>
              <a:t>platform </a:t>
            </a:r>
            <a:r>
              <a:rPr lang="en-ZA" dirty="0" smtClean="0"/>
              <a:t>model</a:t>
            </a:r>
          </a:p>
          <a:p>
            <a:pPr lvl="1">
              <a:defRPr/>
            </a:pPr>
            <a:r>
              <a:rPr lang="en-ZA" dirty="0"/>
              <a:t>OpenCL </a:t>
            </a:r>
            <a:r>
              <a:rPr lang="en-ZA" dirty="0" smtClean="0"/>
              <a:t>Scenario</a:t>
            </a:r>
            <a:endParaRPr lang="en-ZA" dirty="0" smtClean="0"/>
          </a:p>
          <a:p>
            <a:pPr>
              <a:defRPr/>
            </a:pPr>
            <a:r>
              <a:rPr lang="en-ZA" dirty="0" smtClean="0"/>
              <a:t>Preparation </a:t>
            </a:r>
            <a:r>
              <a:rPr lang="en-ZA" dirty="0" smtClean="0"/>
              <a:t>for </a:t>
            </a:r>
            <a:r>
              <a:rPr lang="en-ZA" dirty="0" err="1" smtClean="0"/>
              <a:t>Prac</a:t>
            </a:r>
            <a:r>
              <a:rPr lang="en-ZA" dirty="0" smtClean="0"/>
              <a:t> 3</a:t>
            </a:r>
            <a:endParaRPr lang="en-ZA" dirty="0"/>
          </a:p>
        </p:txBody>
      </p:sp>
      <p:pic>
        <p:nvPicPr>
          <p:cNvPr id="5123" name="Picture 3" descr="mosaic01.gif"/>
          <p:cNvPicPr>
            <a:picLocks noChangeAspect="1"/>
          </p:cNvPicPr>
          <p:nvPr/>
        </p:nvPicPr>
        <p:blipFill>
          <a:blip r:embed="rId3" cstate="print"/>
          <a:srcRect/>
          <a:stretch>
            <a:fillRect/>
          </a:stretch>
        </p:blipFill>
        <p:spPr bwMode="auto">
          <a:xfrm>
            <a:off x="5008455" y="3799404"/>
            <a:ext cx="3775201" cy="2618652"/>
          </a:xfrm>
          <a:prstGeom prst="rect">
            <a:avLst/>
          </a:prstGeom>
          <a:noFill/>
          <a:ln w="9525">
            <a:noFill/>
            <a:miter lim="800000"/>
            <a:headEnd/>
            <a:tailEnd/>
          </a:ln>
        </p:spPr>
      </p:pic>
      <p:sp>
        <p:nvSpPr>
          <p:cNvPr id="6" name="Rectangle 5"/>
          <p:cNvSpPr/>
          <p:nvPr/>
        </p:nvSpPr>
        <p:spPr>
          <a:xfrm>
            <a:off x="4386372" y="6461461"/>
            <a:ext cx="4572000" cy="230832"/>
          </a:xfrm>
          <a:prstGeom prst="rect">
            <a:avLst/>
          </a:prstGeom>
        </p:spPr>
        <p:txBody>
          <a:bodyPr>
            <a:spAutoFit/>
          </a:bodyPr>
          <a:lstStyle/>
          <a:p>
            <a:pPr algn="r"/>
            <a:r>
              <a:rPr lang="en-ZA" sz="900" dirty="0" smtClean="0"/>
              <a:t>Licensing details last slide</a:t>
            </a:r>
            <a:endParaRPr lang="en-ZA" sz="900" dirty="0"/>
          </a:p>
        </p:txBody>
      </p:sp>
      <p:sp>
        <p:nvSpPr>
          <p:cNvPr id="4" name="Rectangle 3"/>
          <p:cNvSpPr/>
          <p:nvPr/>
        </p:nvSpPr>
        <p:spPr>
          <a:xfrm>
            <a:off x="462208" y="5389357"/>
            <a:ext cx="4572000" cy="1077218"/>
          </a:xfrm>
          <a:prstGeom prst="rect">
            <a:avLst/>
          </a:prstGeom>
        </p:spPr>
        <p:txBody>
          <a:bodyPr>
            <a:spAutoFit/>
          </a:bodyPr>
          <a:lstStyle/>
          <a:p>
            <a:r>
              <a:rPr lang="en-ZA" sz="1600" dirty="0" smtClean="0"/>
              <a:t>See also paper in reading list:</a:t>
            </a:r>
            <a:br>
              <a:rPr lang="en-ZA" sz="1600" dirty="0" smtClean="0"/>
            </a:br>
            <a:r>
              <a:rPr lang="en-ZA" sz="1600" dirty="0" smtClean="0"/>
              <a:t>L09 </a:t>
            </a:r>
            <a:r>
              <a:rPr lang="en-ZA" sz="1600" dirty="0"/>
              <a:t>- 06502816 - OpenCL Overview, Implementation, and Performance Comparison.pdf</a:t>
            </a:r>
          </a:p>
        </p:txBody>
      </p:sp>
      <p:sp>
        <p:nvSpPr>
          <p:cNvPr id="7" name="Rectangle 6"/>
          <p:cNvSpPr/>
          <p:nvPr/>
        </p:nvSpPr>
        <p:spPr>
          <a:xfrm>
            <a:off x="462208" y="4532144"/>
            <a:ext cx="5180652" cy="738664"/>
          </a:xfrm>
          <a:prstGeom prst="rect">
            <a:avLst/>
          </a:prstGeom>
        </p:spPr>
        <p:txBody>
          <a:bodyPr wrap="square">
            <a:spAutoFit/>
          </a:bodyPr>
          <a:lstStyle/>
          <a:p>
            <a:r>
              <a:rPr lang="en-ZA" sz="1400" dirty="0" smtClean="0"/>
              <a:t>The following slides are based on a presentation</a:t>
            </a:r>
            <a:br>
              <a:rPr lang="en-ZA" sz="1400" dirty="0" smtClean="0"/>
            </a:br>
            <a:r>
              <a:rPr lang="en-ZA" sz="1400" dirty="0" smtClean="0"/>
              <a:t>prepared </a:t>
            </a:r>
            <a:r>
              <a:rPr lang="en-ZA" sz="1400" dirty="0"/>
              <a:t>by </a:t>
            </a:r>
            <a:r>
              <a:rPr lang="en-ZA" sz="1400" dirty="0" err="1"/>
              <a:t>Dr.</a:t>
            </a:r>
            <a:r>
              <a:rPr lang="en-ZA" sz="1400" dirty="0"/>
              <a:t> </a:t>
            </a:r>
            <a:r>
              <a:rPr lang="en-ZA" sz="1400" dirty="0" err="1"/>
              <a:t>Suleyman</a:t>
            </a:r>
            <a:r>
              <a:rPr lang="en-ZA" sz="1400" dirty="0"/>
              <a:t> </a:t>
            </a:r>
            <a:r>
              <a:rPr lang="en-ZA" sz="1400" dirty="0" err="1" smtClean="0"/>
              <a:t>Demirsoy</a:t>
            </a:r>
            <a:r>
              <a:rPr lang="en-ZA" sz="1400" dirty="0" smtClean="0"/>
              <a:t>, DSP </a:t>
            </a:r>
            <a:r>
              <a:rPr lang="en-ZA" sz="1400" dirty="0"/>
              <a:t>Technology Specialist, Intel Programmable Solutions Group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t>Private </a:t>
            </a:r>
            <a:r>
              <a:rPr lang="en-US" dirty="0" smtClean="0"/>
              <a:t>memory:</a:t>
            </a:r>
            <a:br>
              <a:rPr lang="en-US" dirty="0" smtClean="0"/>
            </a:br>
            <a:r>
              <a:rPr lang="en-US" dirty="0" smtClean="0"/>
              <a:t>available </a:t>
            </a:r>
            <a:r>
              <a:rPr lang="en-US" dirty="0"/>
              <a:t>per work item </a:t>
            </a:r>
          </a:p>
          <a:p>
            <a:r>
              <a:rPr lang="en-US" dirty="0">
                <a:solidFill>
                  <a:srgbClr val="FF0000"/>
                </a:solidFill>
              </a:rPr>
              <a:t>Local </a:t>
            </a:r>
            <a:r>
              <a:rPr lang="en-US" dirty="0" smtClean="0">
                <a:solidFill>
                  <a:srgbClr val="FF0000"/>
                </a:solidFill>
              </a:rPr>
              <a:t>memory:</a:t>
            </a:r>
            <a:r>
              <a:rPr lang="en-US" dirty="0" smtClean="0"/>
              <a:t/>
            </a:r>
            <a:br>
              <a:rPr lang="en-US" dirty="0" smtClean="0"/>
            </a:br>
            <a:r>
              <a:rPr lang="en-US" dirty="0" smtClean="0"/>
              <a:t>shared in </a:t>
            </a:r>
            <a:r>
              <a:rPr lang="en-US" dirty="0"/>
              <a:t>workgroup</a:t>
            </a:r>
          </a:p>
          <a:p>
            <a:r>
              <a:rPr lang="en-US" dirty="0" smtClean="0"/>
              <a:t>NB: No </a:t>
            </a:r>
            <a:r>
              <a:rPr lang="en-US" dirty="0"/>
              <a:t>synchronization between workgroups</a:t>
            </a:r>
          </a:p>
          <a:p>
            <a:r>
              <a:rPr lang="en-US" dirty="0"/>
              <a:t>Synchronization </a:t>
            </a:r>
            <a:r>
              <a:rPr lang="en-US" dirty="0" smtClean="0"/>
              <a:t>possible </a:t>
            </a:r>
            <a:r>
              <a:rPr lang="en-US" dirty="0"/>
              <a:t>between work items in a </a:t>
            </a:r>
            <a:r>
              <a:rPr lang="en-US" dirty="0" smtClean="0"/>
              <a:t>common workgroup</a:t>
            </a:r>
            <a:endParaRPr lang="en-US" dirty="0"/>
          </a:p>
          <a:p>
            <a:r>
              <a:rPr lang="en-US" dirty="0" smtClean="0"/>
              <a:t>Global/constant </a:t>
            </a:r>
            <a:r>
              <a:rPr lang="en-US" dirty="0"/>
              <a:t>memory </a:t>
            </a:r>
            <a:r>
              <a:rPr lang="en-US" dirty="0" smtClean="0"/>
              <a:t>accessible </a:t>
            </a:r>
            <a:r>
              <a:rPr lang="en-US" dirty="0"/>
              <a:t>by </a:t>
            </a:r>
            <a:r>
              <a:rPr lang="en-US" dirty="0" smtClean="0"/>
              <a:t>any work-items (no guarantee to be synchronized)</a:t>
            </a:r>
            <a:endParaRPr lang="en-US" dirty="0"/>
          </a:p>
          <a:p>
            <a:r>
              <a:rPr lang="en-US" dirty="0"/>
              <a:t>Host </a:t>
            </a:r>
            <a:r>
              <a:rPr lang="en-US" dirty="0" smtClean="0"/>
              <a:t>memory: access </a:t>
            </a:r>
            <a:r>
              <a:rPr lang="en-US" dirty="0"/>
              <a:t>through the </a:t>
            </a:r>
            <a:r>
              <a:rPr lang="en-US" dirty="0" smtClean="0"/>
              <a:t>CPU</a:t>
            </a:r>
            <a:endParaRPr lang="en-ZA" dirty="0"/>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smtClean="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smtClean="0">
                <a:latin typeface="Arial" panose="020B0604020202020204" pitchFamily="34" charset="0"/>
                <a:cs typeface="Arial" panose="020B0604020202020204" pitchFamily="34" charset="0"/>
              </a:rPr>
              <a:t>Data moved from:</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smtClean="0"/>
              <a:t>PICe</a:t>
            </a:r>
            <a:r>
              <a:rPr lang="en-ZA" sz="1400" dirty="0" smtClean="0"/>
              <a:t> </a:t>
            </a:r>
            <a:r>
              <a:rPr lang="en-ZA" sz="1100" dirty="0" smtClean="0"/>
              <a:t>(usually)</a:t>
            </a:r>
            <a:endParaRPr lang="en-ZA" sz="1100" dirty="0"/>
          </a:p>
        </p:txBody>
      </p:sp>
      <p:cxnSp>
        <p:nvCxnSpPr>
          <p:cNvPr id="10" name="Straight Arrow Connector 9"/>
          <p:cNvCxnSpPr/>
          <p:nvPr/>
        </p:nvCxnSpPr>
        <p:spPr>
          <a:xfrm>
            <a:off x="3680749" y="2313431"/>
            <a:ext cx="1405630" cy="693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68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t>Private </a:t>
            </a:r>
            <a:r>
              <a:rPr lang="en-US" dirty="0" smtClean="0"/>
              <a:t>memory:</a:t>
            </a:r>
            <a:br>
              <a:rPr lang="en-US" dirty="0" smtClean="0"/>
            </a:br>
            <a:r>
              <a:rPr lang="en-US" dirty="0" smtClean="0"/>
              <a:t>available </a:t>
            </a:r>
            <a:r>
              <a:rPr lang="en-US" dirty="0"/>
              <a:t>per work item </a:t>
            </a:r>
          </a:p>
          <a:p>
            <a:r>
              <a:rPr lang="en-US" dirty="0">
                <a:solidFill>
                  <a:srgbClr val="FF0000"/>
                </a:solidFill>
              </a:rPr>
              <a:t>Local </a:t>
            </a:r>
            <a:r>
              <a:rPr lang="en-US" dirty="0" smtClean="0">
                <a:solidFill>
                  <a:srgbClr val="FF0000"/>
                </a:solidFill>
              </a:rPr>
              <a:t>memory:</a:t>
            </a:r>
            <a:r>
              <a:rPr lang="en-US" dirty="0" smtClean="0"/>
              <a:t/>
            </a:r>
            <a:br>
              <a:rPr lang="en-US" dirty="0" smtClean="0"/>
            </a:br>
            <a:r>
              <a:rPr lang="en-US" dirty="0" smtClean="0"/>
              <a:t>shared in </a:t>
            </a:r>
            <a:r>
              <a:rPr lang="en-US" dirty="0"/>
              <a:t>workgroup</a:t>
            </a:r>
          </a:p>
          <a:p>
            <a:r>
              <a:rPr lang="en-US" dirty="0" smtClean="0">
                <a:solidFill>
                  <a:srgbClr val="FF0000"/>
                </a:solidFill>
              </a:rPr>
              <a:t>NB: No </a:t>
            </a:r>
            <a:r>
              <a:rPr lang="en-US" dirty="0">
                <a:solidFill>
                  <a:srgbClr val="FF0000"/>
                </a:solidFill>
              </a:rPr>
              <a:t>synchronization </a:t>
            </a:r>
            <a:r>
              <a:rPr lang="en-US" dirty="0"/>
              <a:t>between workgroups</a:t>
            </a:r>
          </a:p>
          <a:p>
            <a:r>
              <a:rPr lang="en-US" dirty="0"/>
              <a:t>Synchronization </a:t>
            </a:r>
            <a:r>
              <a:rPr lang="en-US" dirty="0" smtClean="0"/>
              <a:t>possible </a:t>
            </a:r>
            <a:r>
              <a:rPr lang="en-US" dirty="0"/>
              <a:t>between work items in a </a:t>
            </a:r>
            <a:r>
              <a:rPr lang="en-US" dirty="0" smtClean="0"/>
              <a:t>common workgroup</a:t>
            </a:r>
            <a:endParaRPr lang="en-US" dirty="0"/>
          </a:p>
          <a:p>
            <a:r>
              <a:rPr lang="en-US" dirty="0" smtClean="0"/>
              <a:t>Global/constant </a:t>
            </a:r>
            <a:r>
              <a:rPr lang="en-US" dirty="0"/>
              <a:t>memory </a:t>
            </a:r>
            <a:r>
              <a:rPr lang="en-US" dirty="0" smtClean="0"/>
              <a:t>accessible </a:t>
            </a:r>
            <a:r>
              <a:rPr lang="en-US" dirty="0"/>
              <a:t>by </a:t>
            </a:r>
            <a:r>
              <a:rPr lang="en-US" dirty="0" smtClean="0"/>
              <a:t>any work-items (no guarantee to be synchronized)</a:t>
            </a:r>
            <a:endParaRPr lang="en-US" dirty="0"/>
          </a:p>
          <a:p>
            <a:r>
              <a:rPr lang="en-US" dirty="0"/>
              <a:t>Host </a:t>
            </a:r>
            <a:r>
              <a:rPr lang="en-US" dirty="0" smtClean="0"/>
              <a:t>memory: access </a:t>
            </a:r>
            <a:r>
              <a:rPr lang="en-US" dirty="0"/>
              <a:t>through the </a:t>
            </a:r>
            <a:r>
              <a:rPr lang="en-US" dirty="0" smtClean="0"/>
              <a:t>CPU</a:t>
            </a:r>
            <a:endParaRPr lang="en-ZA" dirty="0"/>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smtClean="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smtClean="0">
                <a:latin typeface="Arial" panose="020B0604020202020204" pitchFamily="34" charset="0"/>
                <a:cs typeface="Arial" panose="020B0604020202020204" pitchFamily="34" charset="0"/>
              </a:rPr>
              <a:t>Data moved from:</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smtClean="0"/>
              <a:t>PICe</a:t>
            </a:r>
            <a:r>
              <a:rPr lang="en-ZA" sz="1400" dirty="0" smtClean="0"/>
              <a:t> </a:t>
            </a:r>
            <a:r>
              <a:rPr lang="en-ZA" sz="1100" dirty="0" smtClean="0"/>
              <a:t>(usually)</a:t>
            </a:r>
            <a:endParaRPr lang="en-ZA" sz="1100" dirty="0"/>
          </a:p>
        </p:txBody>
      </p:sp>
      <p:cxnSp>
        <p:nvCxnSpPr>
          <p:cNvPr id="10" name="Straight Arrow Connector 9"/>
          <p:cNvCxnSpPr/>
          <p:nvPr/>
        </p:nvCxnSpPr>
        <p:spPr>
          <a:xfrm flipV="1">
            <a:off x="4145820" y="2789499"/>
            <a:ext cx="2509623" cy="1169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470248" y="1668480"/>
            <a:ext cx="393539" cy="17576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06122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t>Private </a:t>
            </a:r>
            <a:r>
              <a:rPr lang="en-US" dirty="0" smtClean="0"/>
              <a:t>memory:</a:t>
            </a:r>
            <a:br>
              <a:rPr lang="en-US" dirty="0" smtClean="0"/>
            </a:br>
            <a:r>
              <a:rPr lang="en-US" dirty="0" smtClean="0"/>
              <a:t>available </a:t>
            </a:r>
            <a:r>
              <a:rPr lang="en-US" dirty="0"/>
              <a:t>per work item </a:t>
            </a:r>
          </a:p>
          <a:p>
            <a:r>
              <a:rPr lang="en-US" dirty="0">
                <a:solidFill>
                  <a:schemeClr val="tx2">
                    <a:lumMod val="75000"/>
                  </a:schemeClr>
                </a:solidFill>
              </a:rPr>
              <a:t>Local </a:t>
            </a:r>
            <a:r>
              <a:rPr lang="en-US" dirty="0" smtClean="0">
                <a:solidFill>
                  <a:schemeClr val="tx2">
                    <a:lumMod val="75000"/>
                  </a:schemeClr>
                </a:solidFill>
              </a:rPr>
              <a:t>memory:</a:t>
            </a:r>
            <a:r>
              <a:rPr lang="en-US" dirty="0" smtClean="0"/>
              <a:t/>
            </a:r>
            <a:br>
              <a:rPr lang="en-US" dirty="0" smtClean="0"/>
            </a:br>
            <a:r>
              <a:rPr lang="en-US" dirty="0" smtClean="0"/>
              <a:t>shared in </a:t>
            </a:r>
            <a:r>
              <a:rPr lang="en-US" dirty="0"/>
              <a:t>workgroup</a:t>
            </a:r>
          </a:p>
          <a:p>
            <a:r>
              <a:rPr lang="en-US" dirty="0" smtClean="0"/>
              <a:t>NB: No </a:t>
            </a:r>
            <a:r>
              <a:rPr lang="en-US" dirty="0"/>
              <a:t>synchronization between workgroups</a:t>
            </a:r>
          </a:p>
          <a:p>
            <a:r>
              <a:rPr lang="en-US" dirty="0">
                <a:solidFill>
                  <a:srgbClr val="FF0000"/>
                </a:solidFill>
              </a:rPr>
              <a:t>Synchronization </a:t>
            </a:r>
            <a:r>
              <a:rPr lang="en-US" dirty="0" smtClean="0">
                <a:solidFill>
                  <a:srgbClr val="FF0000"/>
                </a:solidFill>
              </a:rPr>
              <a:t>possible </a:t>
            </a:r>
            <a:r>
              <a:rPr lang="en-US" dirty="0">
                <a:solidFill>
                  <a:srgbClr val="FF0000"/>
                </a:solidFill>
              </a:rPr>
              <a:t>between work items in a </a:t>
            </a:r>
            <a:r>
              <a:rPr lang="en-US" dirty="0" smtClean="0">
                <a:solidFill>
                  <a:srgbClr val="FF0000"/>
                </a:solidFill>
              </a:rPr>
              <a:t>common workgroup</a:t>
            </a:r>
            <a:endParaRPr lang="en-US" dirty="0">
              <a:solidFill>
                <a:srgbClr val="FF0000"/>
              </a:solidFill>
            </a:endParaRPr>
          </a:p>
          <a:p>
            <a:r>
              <a:rPr lang="en-US" dirty="0" smtClean="0"/>
              <a:t>Global/constant </a:t>
            </a:r>
            <a:r>
              <a:rPr lang="en-US" dirty="0"/>
              <a:t>memory </a:t>
            </a:r>
            <a:r>
              <a:rPr lang="en-US" dirty="0" smtClean="0"/>
              <a:t>accessible </a:t>
            </a:r>
            <a:r>
              <a:rPr lang="en-US" dirty="0"/>
              <a:t>by </a:t>
            </a:r>
            <a:r>
              <a:rPr lang="en-US" dirty="0" smtClean="0"/>
              <a:t>any work-items (no guarantee to be synchronized)</a:t>
            </a:r>
            <a:endParaRPr lang="en-US" dirty="0"/>
          </a:p>
          <a:p>
            <a:r>
              <a:rPr lang="en-US" dirty="0"/>
              <a:t>Host </a:t>
            </a:r>
            <a:r>
              <a:rPr lang="en-US" dirty="0" smtClean="0"/>
              <a:t>memory: access </a:t>
            </a:r>
            <a:r>
              <a:rPr lang="en-US" dirty="0"/>
              <a:t>through the </a:t>
            </a:r>
            <a:r>
              <a:rPr lang="en-US" dirty="0" smtClean="0"/>
              <a:t>CPU</a:t>
            </a:r>
            <a:endParaRPr lang="en-ZA" dirty="0"/>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smtClean="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smtClean="0">
                <a:latin typeface="Arial" panose="020B0604020202020204" pitchFamily="34" charset="0"/>
                <a:cs typeface="Arial" panose="020B0604020202020204" pitchFamily="34" charset="0"/>
              </a:rPr>
              <a:t>Data moved from:</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smtClean="0"/>
              <a:t>PICe</a:t>
            </a:r>
            <a:r>
              <a:rPr lang="en-ZA" sz="1400" dirty="0" smtClean="0"/>
              <a:t> </a:t>
            </a:r>
            <a:r>
              <a:rPr lang="en-ZA" sz="1100" dirty="0" smtClean="0"/>
              <a:t>(usually)</a:t>
            </a:r>
            <a:endParaRPr lang="en-ZA" sz="1100" dirty="0"/>
          </a:p>
        </p:txBody>
      </p:sp>
      <p:cxnSp>
        <p:nvCxnSpPr>
          <p:cNvPr id="10" name="Straight Arrow Connector 9"/>
          <p:cNvCxnSpPr/>
          <p:nvPr/>
        </p:nvCxnSpPr>
        <p:spPr>
          <a:xfrm flipV="1">
            <a:off x="4462272" y="2476982"/>
            <a:ext cx="1209323" cy="1007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20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t>Private </a:t>
            </a:r>
            <a:r>
              <a:rPr lang="en-US" dirty="0" smtClean="0"/>
              <a:t>memory:</a:t>
            </a:r>
            <a:br>
              <a:rPr lang="en-US" dirty="0" smtClean="0"/>
            </a:br>
            <a:r>
              <a:rPr lang="en-US" dirty="0" smtClean="0"/>
              <a:t>available </a:t>
            </a:r>
            <a:r>
              <a:rPr lang="en-US" dirty="0"/>
              <a:t>per work item </a:t>
            </a:r>
          </a:p>
          <a:p>
            <a:r>
              <a:rPr lang="en-US" dirty="0">
                <a:solidFill>
                  <a:schemeClr val="tx2">
                    <a:lumMod val="75000"/>
                  </a:schemeClr>
                </a:solidFill>
              </a:rPr>
              <a:t>Local </a:t>
            </a:r>
            <a:r>
              <a:rPr lang="en-US" dirty="0" smtClean="0">
                <a:solidFill>
                  <a:schemeClr val="tx2">
                    <a:lumMod val="75000"/>
                  </a:schemeClr>
                </a:solidFill>
              </a:rPr>
              <a:t>memory:</a:t>
            </a:r>
            <a:r>
              <a:rPr lang="en-US" dirty="0" smtClean="0"/>
              <a:t/>
            </a:r>
            <a:br>
              <a:rPr lang="en-US" dirty="0" smtClean="0"/>
            </a:br>
            <a:r>
              <a:rPr lang="en-US" dirty="0" smtClean="0"/>
              <a:t>shared in </a:t>
            </a:r>
            <a:r>
              <a:rPr lang="en-US" dirty="0"/>
              <a:t>workgroup</a:t>
            </a:r>
          </a:p>
          <a:p>
            <a:r>
              <a:rPr lang="en-US" dirty="0" smtClean="0"/>
              <a:t>NB: No </a:t>
            </a:r>
            <a:r>
              <a:rPr lang="en-US" dirty="0"/>
              <a:t>synchronization between workgroups</a:t>
            </a:r>
          </a:p>
          <a:p>
            <a:r>
              <a:rPr lang="en-US" dirty="0">
                <a:solidFill>
                  <a:schemeClr val="tx2">
                    <a:lumMod val="75000"/>
                  </a:schemeClr>
                </a:solidFill>
              </a:rPr>
              <a:t>Synchronization </a:t>
            </a:r>
            <a:r>
              <a:rPr lang="en-US" dirty="0" smtClean="0">
                <a:solidFill>
                  <a:schemeClr val="tx2">
                    <a:lumMod val="75000"/>
                  </a:schemeClr>
                </a:solidFill>
              </a:rPr>
              <a:t>possible </a:t>
            </a:r>
            <a:r>
              <a:rPr lang="en-US" dirty="0">
                <a:solidFill>
                  <a:schemeClr val="tx2">
                    <a:lumMod val="75000"/>
                  </a:schemeClr>
                </a:solidFill>
              </a:rPr>
              <a:t>between work items in a </a:t>
            </a:r>
            <a:r>
              <a:rPr lang="en-US" dirty="0" smtClean="0">
                <a:solidFill>
                  <a:schemeClr val="tx2">
                    <a:lumMod val="75000"/>
                  </a:schemeClr>
                </a:solidFill>
              </a:rPr>
              <a:t>common workgroup</a:t>
            </a:r>
            <a:endParaRPr lang="en-US" dirty="0">
              <a:solidFill>
                <a:schemeClr val="tx2">
                  <a:lumMod val="75000"/>
                </a:schemeClr>
              </a:solidFill>
            </a:endParaRPr>
          </a:p>
          <a:p>
            <a:r>
              <a:rPr lang="en-US" dirty="0" smtClean="0">
                <a:solidFill>
                  <a:srgbClr val="FF0000"/>
                </a:solidFill>
              </a:rPr>
              <a:t>Global/constant </a:t>
            </a:r>
            <a:r>
              <a:rPr lang="en-US" dirty="0">
                <a:solidFill>
                  <a:srgbClr val="FF0000"/>
                </a:solidFill>
              </a:rPr>
              <a:t>memory </a:t>
            </a:r>
            <a:r>
              <a:rPr lang="en-US" dirty="0" smtClean="0">
                <a:solidFill>
                  <a:srgbClr val="FF0000"/>
                </a:solidFill>
              </a:rPr>
              <a:t>accessible </a:t>
            </a:r>
            <a:r>
              <a:rPr lang="en-US" dirty="0">
                <a:solidFill>
                  <a:srgbClr val="FF0000"/>
                </a:solidFill>
              </a:rPr>
              <a:t>by </a:t>
            </a:r>
            <a:r>
              <a:rPr lang="en-US" dirty="0" smtClean="0">
                <a:solidFill>
                  <a:srgbClr val="FF0000"/>
                </a:solidFill>
              </a:rPr>
              <a:t>any work-items (no guarantee to be synchronized)</a:t>
            </a:r>
            <a:endParaRPr lang="en-US" dirty="0">
              <a:solidFill>
                <a:srgbClr val="FF0000"/>
              </a:solidFill>
            </a:endParaRPr>
          </a:p>
          <a:p>
            <a:r>
              <a:rPr lang="en-US" dirty="0"/>
              <a:t>Host </a:t>
            </a:r>
            <a:r>
              <a:rPr lang="en-US" dirty="0" smtClean="0"/>
              <a:t>memory: access </a:t>
            </a:r>
            <a:r>
              <a:rPr lang="en-US" dirty="0"/>
              <a:t>through the </a:t>
            </a:r>
            <a:r>
              <a:rPr lang="en-US" dirty="0" smtClean="0"/>
              <a:t>CPU</a:t>
            </a:r>
            <a:endParaRPr lang="en-ZA" dirty="0"/>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smtClean="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smtClean="0">
                <a:latin typeface="Arial" panose="020B0604020202020204" pitchFamily="34" charset="0"/>
                <a:cs typeface="Arial" panose="020B0604020202020204" pitchFamily="34" charset="0"/>
              </a:rPr>
              <a:t>Data moved from:</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smtClean="0"/>
              <a:t>PICe</a:t>
            </a:r>
            <a:r>
              <a:rPr lang="en-ZA" sz="1400" dirty="0" smtClean="0"/>
              <a:t> </a:t>
            </a:r>
            <a:r>
              <a:rPr lang="en-ZA" sz="1100" dirty="0" smtClean="0"/>
              <a:t>(usually)</a:t>
            </a:r>
            <a:endParaRPr lang="en-ZA" sz="1100" dirty="0"/>
          </a:p>
        </p:txBody>
      </p:sp>
      <p:cxnSp>
        <p:nvCxnSpPr>
          <p:cNvPr id="10" name="Straight Arrow Connector 9"/>
          <p:cNvCxnSpPr/>
          <p:nvPr/>
        </p:nvCxnSpPr>
        <p:spPr>
          <a:xfrm flipV="1">
            <a:off x="4334951" y="3437681"/>
            <a:ext cx="1209322" cy="9072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334951" y="3437681"/>
            <a:ext cx="3074350" cy="10529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47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t>Private </a:t>
            </a:r>
            <a:r>
              <a:rPr lang="en-US" dirty="0" smtClean="0"/>
              <a:t>memory:</a:t>
            </a:r>
            <a:br>
              <a:rPr lang="en-US" dirty="0" smtClean="0"/>
            </a:br>
            <a:r>
              <a:rPr lang="en-US" dirty="0" smtClean="0"/>
              <a:t>available </a:t>
            </a:r>
            <a:r>
              <a:rPr lang="en-US" dirty="0"/>
              <a:t>per work item </a:t>
            </a:r>
          </a:p>
          <a:p>
            <a:r>
              <a:rPr lang="en-US" dirty="0">
                <a:solidFill>
                  <a:schemeClr val="tx2">
                    <a:lumMod val="75000"/>
                  </a:schemeClr>
                </a:solidFill>
              </a:rPr>
              <a:t>Local </a:t>
            </a:r>
            <a:r>
              <a:rPr lang="en-US" dirty="0" smtClean="0">
                <a:solidFill>
                  <a:schemeClr val="tx2">
                    <a:lumMod val="75000"/>
                  </a:schemeClr>
                </a:solidFill>
              </a:rPr>
              <a:t>memory:</a:t>
            </a:r>
            <a:r>
              <a:rPr lang="en-US" dirty="0" smtClean="0"/>
              <a:t/>
            </a:r>
            <a:br>
              <a:rPr lang="en-US" dirty="0" smtClean="0"/>
            </a:br>
            <a:r>
              <a:rPr lang="en-US" dirty="0" smtClean="0"/>
              <a:t>shared in </a:t>
            </a:r>
            <a:r>
              <a:rPr lang="en-US" dirty="0"/>
              <a:t>workgroup</a:t>
            </a:r>
          </a:p>
          <a:p>
            <a:r>
              <a:rPr lang="en-US" dirty="0" smtClean="0"/>
              <a:t>NB: No </a:t>
            </a:r>
            <a:r>
              <a:rPr lang="en-US" dirty="0"/>
              <a:t>synchronization between workgroups</a:t>
            </a:r>
          </a:p>
          <a:p>
            <a:r>
              <a:rPr lang="en-US" dirty="0">
                <a:solidFill>
                  <a:schemeClr val="tx2">
                    <a:lumMod val="75000"/>
                  </a:schemeClr>
                </a:solidFill>
              </a:rPr>
              <a:t>Synchronization </a:t>
            </a:r>
            <a:r>
              <a:rPr lang="en-US" dirty="0" smtClean="0">
                <a:solidFill>
                  <a:schemeClr val="tx2">
                    <a:lumMod val="75000"/>
                  </a:schemeClr>
                </a:solidFill>
              </a:rPr>
              <a:t>possible </a:t>
            </a:r>
            <a:r>
              <a:rPr lang="en-US" dirty="0">
                <a:solidFill>
                  <a:schemeClr val="tx2">
                    <a:lumMod val="75000"/>
                  </a:schemeClr>
                </a:solidFill>
              </a:rPr>
              <a:t>between work items in a </a:t>
            </a:r>
            <a:r>
              <a:rPr lang="en-US" dirty="0" smtClean="0">
                <a:solidFill>
                  <a:schemeClr val="tx2">
                    <a:lumMod val="75000"/>
                  </a:schemeClr>
                </a:solidFill>
              </a:rPr>
              <a:t>common workgroup</a:t>
            </a:r>
            <a:endParaRPr lang="en-US" dirty="0">
              <a:solidFill>
                <a:schemeClr val="tx2">
                  <a:lumMod val="75000"/>
                </a:schemeClr>
              </a:solidFill>
            </a:endParaRPr>
          </a:p>
          <a:p>
            <a:r>
              <a:rPr lang="en-US" dirty="0" smtClean="0">
                <a:solidFill>
                  <a:schemeClr val="tx2">
                    <a:lumMod val="75000"/>
                  </a:schemeClr>
                </a:solidFill>
              </a:rPr>
              <a:t>Global/constant </a:t>
            </a:r>
            <a:r>
              <a:rPr lang="en-US" dirty="0">
                <a:solidFill>
                  <a:schemeClr val="tx2">
                    <a:lumMod val="75000"/>
                  </a:schemeClr>
                </a:solidFill>
              </a:rPr>
              <a:t>memory </a:t>
            </a:r>
            <a:r>
              <a:rPr lang="en-US" dirty="0" smtClean="0">
                <a:solidFill>
                  <a:schemeClr val="tx2">
                    <a:lumMod val="75000"/>
                  </a:schemeClr>
                </a:solidFill>
              </a:rPr>
              <a:t>accessible </a:t>
            </a:r>
            <a:r>
              <a:rPr lang="en-US" dirty="0">
                <a:solidFill>
                  <a:schemeClr val="tx2">
                    <a:lumMod val="75000"/>
                  </a:schemeClr>
                </a:solidFill>
              </a:rPr>
              <a:t>by </a:t>
            </a:r>
            <a:r>
              <a:rPr lang="en-US" dirty="0" smtClean="0">
                <a:solidFill>
                  <a:schemeClr val="tx2">
                    <a:lumMod val="75000"/>
                  </a:schemeClr>
                </a:solidFill>
              </a:rPr>
              <a:t>any work-items (no guarantee to be synchronized)</a:t>
            </a:r>
            <a:endParaRPr lang="en-US" dirty="0">
              <a:solidFill>
                <a:schemeClr val="tx2">
                  <a:lumMod val="75000"/>
                </a:schemeClr>
              </a:solidFill>
            </a:endParaRPr>
          </a:p>
          <a:p>
            <a:r>
              <a:rPr lang="en-US" dirty="0">
                <a:solidFill>
                  <a:srgbClr val="FF0000"/>
                </a:solidFill>
              </a:rPr>
              <a:t>Host </a:t>
            </a:r>
            <a:r>
              <a:rPr lang="en-US" dirty="0" smtClean="0">
                <a:solidFill>
                  <a:srgbClr val="FF0000"/>
                </a:solidFill>
              </a:rPr>
              <a:t>memory: access </a:t>
            </a:r>
            <a:r>
              <a:rPr lang="en-US" dirty="0">
                <a:solidFill>
                  <a:srgbClr val="FF0000"/>
                </a:solidFill>
              </a:rPr>
              <a:t>through the </a:t>
            </a:r>
            <a:r>
              <a:rPr lang="en-US" dirty="0" smtClean="0">
                <a:solidFill>
                  <a:srgbClr val="FF0000"/>
                </a:solidFill>
              </a:rPr>
              <a:t>CPU</a:t>
            </a:r>
            <a:endParaRPr lang="en-ZA" dirty="0">
              <a:solidFill>
                <a:srgbClr val="FF0000"/>
              </a:solidFill>
            </a:endParaRPr>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smtClean="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smtClean="0">
                <a:latin typeface="Arial" panose="020B0604020202020204" pitchFamily="34" charset="0"/>
                <a:cs typeface="Arial" panose="020B0604020202020204" pitchFamily="34" charset="0"/>
              </a:rPr>
              <a:t>Data moved from:</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smtClean="0"/>
              <a:t>PICe</a:t>
            </a:r>
            <a:r>
              <a:rPr lang="en-ZA" sz="1400" dirty="0" smtClean="0"/>
              <a:t> </a:t>
            </a:r>
            <a:r>
              <a:rPr lang="en-ZA" sz="1100" dirty="0" smtClean="0"/>
              <a:t>(usually)</a:t>
            </a:r>
            <a:endParaRPr lang="en-ZA" sz="1100" dirty="0"/>
          </a:p>
        </p:txBody>
      </p:sp>
      <p:cxnSp>
        <p:nvCxnSpPr>
          <p:cNvPr id="11" name="Straight Arrow Connector 10"/>
          <p:cNvCxnSpPr/>
          <p:nvPr/>
        </p:nvCxnSpPr>
        <p:spPr>
          <a:xfrm flipV="1">
            <a:off x="4023360" y="4153139"/>
            <a:ext cx="2551176" cy="1258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17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Advantages of </a:t>
            </a:r>
            <a:r>
              <a:rPr lang="en-ZA" dirty="0" err="1" smtClean="0"/>
              <a:t>OpenCL</a:t>
            </a:r>
            <a:r>
              <a:rPr lang="en-ZA" dirty="0" smtClean="0"/>
              <a:t> compiler</a:t>
            </a:r>
            <a:endParaRPr lang="en-ZA" dirty="0"/>
          </a:p>
        </p:txBody>
      </p:sp>
      <p:sp>
        <p:nvSpPr>
          <p:cNvPr id="3" name="Content Placeholder 2"/>
          <p:cNvSpPr>
            <a:spLocks noGrp="1"/>
          </p:cNvSpPr>
          <p:nvPr>
            <p:ph idx="1"/>
          </p:nvPr>
        </p:nvSpPr>
        <p:spPr>
          <a:xfrm>
            <a:off x="524435" y="1595620"/>
            <a:ext cx="7902985" cy="4519977"/>
          </a:xfrm>
        </p:spPr>
        <p:txBody>
          <a:bodyPr>
            <a:normAutofit fontScale="70000" lnSpcReduction="20000"/>
          </a:bodyPr>
          <a:lstStyle/>
          <a:p>
            <a:r>
              <a:rPr lang="en-ZA" dirty="0"/>
              <a:t>HLS </a:t>
            </a:r>
            <a:r>
              <a:rPr lang="en-ZA" dirty="0" smtClean="0"/>
              <a:t>(high level synthesis) phase leverages </a:t>
            </a:r>
            <a:r>
              <a:rPr lang="en-ZA" dirty="0"/>
              <a:t>the </a:t>
            </a:r>
            <a:r>
              <a:rPr lang="en-ZA" dirty="0" err="1"/>
              <a:t>OpenCL</a:t>
            </a:r>
            <a:r>
              <a:rPr lang="en-ZA" dirty="0"/>
              <a:t> compiler</a:t>
            </a:r>
          </a:p>
          <a:p>
            <a:r>
              <a:rPr lang="en-ZA" dirty="0" smtClean="0"/>
              <a:t>You can (</a:t>
            </a:r>
            <a:r>
              <a:rPr lang="en-ZA" dirty="0"/>
              <a:t>if you want </a:t>
            </a:r>
            <a:r>
              <a:rPr lang="en-ZA" dirty="0" smtClean="0"/>
              <a:t>to) still specify and adjust:</a:t>
            </a:r>
            <a:endParaRPr lang="en-ZA" dirty="0"/>
          </a:p>
          <a:p>
            <a:pPr lvl="1"/>
            <a:r>
              <a:rPr lang="en-ZA" dirty="0" smtClean="0"/>
              <a:t>High </a:t>
            </a:r>
            <a:r>
              <a:rPr lang="en-ZA" dirty="0"/>
              <a:t>performance </a:t>
            </a:r>
            <a:r>
              <a:rPr lang="en-ZA" dirty="0" err="1" smtClean="0"/>
              <a:t>datapaths</a:t>
            </a:r>
            <a:endParaRPr lang="en-ZA" dirty="0" smtClean="0"/>
          </a:p>
          <a:p>
            <a:pPr lvl="1"/>
            <a:r>
              <a:rPr lang="en-ZA" dirty="0" smtClean="0"/>
              <a:t>Automatic pipelining</a:t>
            </a:r>
          </a:p>
          <a:p>
            <a:pPr lvl="1"/>
            <a:r>
              <a:rPr lang="en-ZA" dirty="0" smtClean="0"/>
              <a:t>New </a:t>
            </a:r>
            <a:r>
              <a:rPr lang="en-ZA" dirty="0" err="1"/>
              <a:t>QoR</a:t>
            </a:r>
            <a:r>
              <a:rPr lang="en-ZA" dirty="0"/>
              <a:t> enhancements as they are </a:t>
            </a:r>
            <a:r>
              <a:rPr lang="en-ZA" dirty="0" smtClean="0"/>
              <a:t>developed</a:t>
            </a:r>
          </a:p>
          <a:p>
            <a:pPr lvl="1"/>
            <a:r>
              <a:rPr lang="en-ZA" dirty="0" smtClean="0"/>
              <a:t>DSPB </a:t>
            </a:r>
            <a:r>
              <a:rPr lang="en-ZA" dirty="0"/>
              <a:t>back-end </a:t>
            </a:r>
            <a:r>
              <a:rPr lang="en-ZA" dirty="0" smtClean="0"/>
              <a:t>optimizations</a:t>
            </a:r>
          </a:p>
          <a:p>
            <a:pPr lvl="1"/>
            <a:r>
              <a:rPr lang="en-ZA" dirty="0" smtClean="0"/>
              <a:t>Memory optimizations</a:t>
            </a:r>
            <a:endParaRPr lang="en-ZA" dirty="0"/>
          </a:p>
          <a:p>
            <a:r>
              <a:rPr lang="en-ZA" dirty="0" smtClean="0"/>
              <a:t>In addition to:</a:t>
            </a:r>
          </a:p>
          <a:p>
            <a:pPr lvl="1"/>
            <a:r>
              <a:rPr lang="en-ZA" dirty="0" smtClean="0"/>
              <a:t>Control constraints </a:t>
            </a:r>
            <a:r>
              <a:rPr lang="en-ZA" dirty="0"/>
              <a:t>(latency, </a:t>
            </a:r>
            <a:r>
              <a:rPr lang="en-ZA" dirty="0" err="1"/>
              <a:t>fmax</a:t>
            </a:r>
            <a:r>
              <a:rPr lang="en-ZA" dirty="0"/>
              <a:t>, area, </a:t>
            </a:r>
            <a:r>
              <a:rPr lang="en-ZA" dirty="0" smtClean="0"/>
              <a:t>…)</a:t>
            </a:r>
          </a:p>
          <a:p>
            <a:pPr lvl="1"/>
            <a:r>
              <a:rPr lang="en-ZA" dirty="0" smtClean="0"/>
              <a:t>Control interfaces </a:t>
            </a:r>
            <a:r>
              <a:rPr lang="en-ZA" dirty="0"/>
              <a:t>(stall, valid, Avalon-MM, </a:t>
            </a:r>
            <a:r>
              <a:rPr lang="en-ZA" dirty="0" smtClean="0"/>
              <a:t>…)</a:t>
            </a:r>
          </a:p>
          <a:p>
            <a:pPr lvl="1"/>
            <a:r>
              <a:rPr lang="en-ZA" dirty="0" smtClean="0"/>
              <a:t>Control architecture </a:t>
            </a:r>
            <a:r>
              <a:rPr lang="en-ZA" dirty="0"/>
              <a:t>(memory configuration, scheduling, </a:t>
            </a:r>
            <a:r>
              <a:rPr lang="en-ZA" dirty="0" smtClean="0"/>
              <a:t>…)</a:t>
            </a:r>
          </a:p>
          <a:p>
            <a:pPr lvl="1"/>
            <a:r>
              <a:rPr lang="en-ZA" dirty="0" smtClean="0"/>
              <a:t>IP </a:t>
            </a:r>
            <a:r>
              <a:rPr lang="en-ZA" dirty="0"/>
              <a:t>core verification flows</a:t>
            </a:r>
          </a:p>
        </p:txBody>
      </p:sp>
      <p:grpSp>
        <p:nvGrpSpPr>
          <p:cNvPr id="6" name="Group 5"/>
          <p:cNvGrpSpPr/>
          <p:nvPr/>
        </p:nvGrpSpPr>
        <p:grpSpPr>
          <a:xfrm>
            <a:off x="2501153" y="5674659"/>
            <a:ext cx="896127" cy="896127"/>
            <a:chOff x="1358153" y="5674659"/>
            <a:chExt cx="1183341" cy="1183341"/>
          </a:xfrm>
        </p:grpSpPr>
        <p:sp>
          <p:nvSpPr>
            <p:cNvPr id="4" name="Rectangle 3"/>
            <p:cNvSpPr/>
            <p:nvPr/>
          </p:nvSpPr>
          <p:spPr>
            <a:xfrm>
              <a:off x="1358153" y="5674659"/>
              <a:ext cx="954741" cy="954741"/>
            </a:xfrm>
            <a:prstGeom prst="rect">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1586753" y="5903259"/>
              <a:ext cx="954741" cy="954741"/>
            </a:xfrm>
            <a:prstGeom prst="rect">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err="1" smtClean="0">
                  <a:solidFill>
                    <a:schemeClr val="tx1"/>
                  </a:solidFill>
                </a:rPr>
                <a:t>Code.c</a:t>
              </a:r>
              <a:endParaRPr lang="en-ZA" sz="1100" dirty="0">
                <a:solidFill>
                  <a:schemeClr val="tx1"/>
                </a:solidFill>
              </a:endParaRPr>
            </a:p>
          </p:txBody>
        </p:sp>
      </p:grpSp>
      <p:sp>
        <p:nvSpPr>
          <p:cNvPr id="7" name="Right Arrow 6"/>
          <p:cNvSpPr/>
          <p:nvPr/>
        </p:nvSpPr>
        <p:spPr>
          <a:xfrm>
            <a:off x="3576918" y="5754091"/>
            <a:ext cx="1351449" cy="72301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3530054" y="5960412"/>
            <a:ext cx="1265539" cy="276999"/>
          </a:xfrm>
          <a:prstGeom prst="rect">
            <a:avLst/>
          </a:prstGeom>
        </p:spPr>
        <p:txBody>
          <a:bodyPr wrap="none">
            <a:spAutoFit/>
          </a:bodyPr>
          <a:lstStyle/>
          <a:p>
            <a:r>
              <a:rPr lang="en-ZA" sz="1200" dirty="0" smtClean="0"/>
              <a:t>IP optimizations</a:t>
            </a:r>
            <a:endParaRPr lang="en-ZA" sz="1200" dirty="0"/>
          </a:p>
        </p:txBody>
      </p:sp>
      <p:sp>
        <p:nvSpPr>
          <p:cNvPr id="12" name="Chevron 11"/>
          <p:cNvSpPr/>
          <p:nvPr/>
        </p:nvSpPr>
        <p:spPr>
          <a:xfrm>
            <a:off x="5051117" y="5800932"/>
            <a:ext cx="578223" cy="629329"/>
          </a:xfrm>
          <a:prstGeom prst="chevron">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3" name="Chevron 12"/>
          <p:cNvSpPr/>
          <p:nvPr/>
        </p:nvSpPr>
        <p:spPr>
          <a:xfrm>
            <a:off x="5274196" y="5800932"/>
            <a:ext cx="578223" cy="629329"/>
          </a:xfrm>
          <a:prstGeom prst="chevron">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4" name="Chevron 13"/>
          <p:cNvSpPr/>
          <p:nvPr/>
        </p:nvSpPr>
        <p:spPr>
          <a:xfrm>
            <a:off x="5465215" y="5800932"/>
            <a:ext cx="578223" cy="629329"/>
          </a:xfrm>
          <a:prstGeom prst="chevron">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6" name="Chevron 15"/>
          <p:cNvSpPr/>
          <p:nvPr/>
        </p:nvSpPr>
        <p:spPr>
          <a:xfrm>
            <a:off x="5663323" y="5800932"/>
            <a:ext cx="993228" cy="629329"/>
          </a:xfrm>
          <a:prstGeom prst="chevron">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5" name="Rectangle 14"/>
          <p:cNvSpPr/>
          <p:nvPr/>
        </p:nvSpPr>
        <p:spPr>
          <a:xfrm>
            <a:off x="5308014" y="5927692"/>
            <a:ext cx="1277914" cy="338554"/>
          </a:xfrm>
          <a:prstGeom prst="rect">
            <a:avLst/>
          </a:prstGeom>
        </p:spPr>
        <p:txBody>
          <a:bodyPr wrap="none">
            <a:spAutoFit/>
          </a:bodyPr>
          <a:lstStyle/>
          <a:p>
            <a:r>
              <a:rPr lang="en-ZA" sz="1600" dirty="0" smtClean="0"/>
              <a:t>executables</a:t>
            </a:r>
            <a:endParaRPr lang="en-ZA" sz="1600" dirty="0"/>
          </a:p>
        </p:txBody>
      </p:sp>
    </p:spTree>
    <p:extLst>
      <p:ext uri="{BB962C8B-B14F-4D97-AF65-F5344CB8AC3E}">
        <p14:creationId xmlns:p14="http://schemas.microsoft.com/office/powerpoint/2010/main" val="1522987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OpenCL Coding</a:t>
            </a:r>
            <a:endParaRPr lang="en-ZA" dirty="0"/>
          </a:p>
        </p:txBody>
      </p:sp>
      <p:sp>
        <p:nvSpPr>
          <p:cNvPr id="5" name="Text Placeholder 4"/>
          <p:cNvSpPr>
            <a:spLocks noGrp="1"/>
          </p:cNvSpPr>
          <p:nvPr>
            <p:ph type="body" idx="1"/>
          </p:nvPr>
        </p:nvSpPr>
        <p:spPr/>
        <p:txBody>
          <a:bodyPr/>
          <a:lstStyle/>
          <a:p>
            <a:r>
              <a:rPr lang="en-ZA" dirty="0" smtClean="0"/>
              <a:t>EEE4084F</a:t>
            </a:r>
            <a:endParaRPr lang="en-ZA" dirty="0"/>
          </a:p>
        </p:txBody>
      </p:sp>
    </p:spTree>
    <p:extLst>
      <p:ext uri="{BB962C8B-B14F-4D97-AF65-F5344CB8AC3E}">
        <p14:creationId xmlns:p14="http://schemas.microsoft.com/office/powerpoint/2010/main" val="2031085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6907" y="220627"/>
            <a:ext cx="7698306" cy="692210"/>
          </a:xfrm>
        </p:spPr>
        <p:txBody>
          <a:bodyPr>
            <a:normAutofit fontScale="90000"/>
          </a:bodyPr>
          <a:lstStyle/>
          <a:p>
            <a:r>
              <a:rPr lang="en-ZA" dirty="0" smtClean="0"/>
              <a:t>OpenCL Programming Model</a:t>
            </a:r>
            <a:endParaRPr lang="en-ZA" dirty="0"/>
          </a:p>
        </p:txBody>
      </p:sp>
      <p:sp>
        <p:nvSpPr>
          <p:cNvPr id="5" name="Content Placeholder 4"/>
          <p:cNvSpPr>
            <a:spLocks noGrp="1"/>
          </p:cNvSpPr>
          <p:nvPr>
            <p:ph idx="1"/>
          </p:nvPr>
        </p:nvSpPr>
        <p:spPr>
          <a:xfrm>
            <a:off x="382546" y="1179446"/>
            <a:ext cx="7766031" cy="5495334"/>
          </a:xfrm>
        </p:spPr>
        <p:txBody>
          <a:bodyPr>
            <a:normAutofit fontScale="70000" lnSpcReduction="20000"/>
          </a:bodyPr>
          <a:lstStyle/>
          <a:p>
            <a:r>
              <a:rPr lang="en-US" dirty="0" smtClean="0"/>
              <a:t>Kernel</a:t>
            </a:r>
          </a:p>
          <a:p>
            <a:pPr lvl="1"/>
            <a:r>
              <a:rPr lang="en-US" dirty="0" smtClean="0"/>
              <a:t>basic </a:t>
            </a:r>
            <a:r>
              <a:rPr lang="en-US" dirty="0"/>
              <a:t>unit of execution – </a:t>
            </a:r>
            <a:r>
              <a:rPr lang="en-US" dirty="0" smtClean="0"/>
              <a:t>data parallel</a:t>
            </a:r>
            <a:endParaRPr lang="en-US" dirty="0"/>
          </a:p>
          <a:p>
            <a:r>
              <a:rPr lang="en-US" dirty="0" smtClean="0"/>
              <a:t>Program</a:t>
            </a:r>
          </a:p>
          <a:p>
            <a:pPr lvl="1"/>
            <a:r>
              <a:rPr lang="en-US" dirty="0" smtClean="0"/>
              <a:t>collection </a:t>
            </a:r>
            <a:r>
              <a:rPr lang="en-US" dirty="0"/>
              <a:t>of kernels and </a:t>
            </a:r>
            <a:r>
              <a:rPr lang="en-US" dirty="0" smtClean="0"/>
              <a:t>related </a:t>
            </a:r>
            <a:r>
              <a:rPr lang="en-US" dirty="0"/>
              <a:t>functions</a:t>
            </a:r>
          </a:p>
          <a:p>
            <a:r>
              <a:rPr lang="en-US" dirty="0"/>
              <a:t>Kernels executed across a collection of </a:t>
            </a:r>
            <a:r>
              <a:rPr lang="en-US" dirty="0" smtClean="0"/>
              <a:t/>
            </a:r>
            <a:br>
              <a:rPr lang="en-US" dirty="0" smtClean="0"/>
            </a:br>
            <a:r>
              <a:rPr lang="en-US" dirty="0" smtClean="0"/>
              <a:t>work-items</a:t>
            </a:r>
          </a:p>
          <a:p>
            <a:pPr lvl="1"/>
            <a:r>
              <a:rPr lang="en-US" dirty="0" smtClean="0"/>
              <a:t>one </a:t>
            </a:r>
            <a:r>
              <a:rPr lang="en-US" dirty="0"/>
              <a:t>work-item per computation</a:t>
            </a:r>
          </a:p>
          <a:p>
            <a:r>
              <a:rPr lang="en-US" dirty="0" smtClean="0"/>
              <a:t>Work-items</a:t>
            </a:r>
          </a:p>
          <a:p>
            <a:pPr lvl="1"/>
            <a:r>
              <a:rPr lang="en-US" dirty="0" smtClean="0"/>
              <a:t>Independent processing tasks; grouped into</a:t>
            </a:r>
            <a:br>
              <a:rPr lang="en-US" dirty="0" smtClean="0"/>
            </a:br>
            <a:r>
              <a:rPr lang="en-US" dirty="0" smtClean="0"/>
              <a:t>workgroups</a:t>
            </a:r>
            <a:endParaRPr lang="en-US" dirty="0"/>
          </a:p>
          <a:p>
            <a:r>
              <a:rPr lang="en-US" dirty="0" smtClean="0"/>
              <a:t>Workgroups</a:t>
            </a:r>
          </a:p>
          <a:p>
            <a:pPr lvl="1"/>
            <a:r>
              <a:rPr lang="en-US" dirty="0" smtClean="0"/>
              <a:t>Work-items that executed </a:t>
            </a:r>
            <a:r>
              <a:rPr lang="en-US" dirty="0"/>
              <a:t>together on one device</a:t>
            </a:r>
          </a:p>
          <a:p>
            <a:r>
              <a:rPr lang="en-US" dirty="0" smtClean="0"/>
              <a:t>Workgroups </a:t>
            </a:r>
            <a:r>
              <a:rPr lang="en-US" dirty="0"/>
              <a:t>are executed </a:t>
            </a:r>
            <a:r>
              <a:rPr lang="en-US" dirty="0" smtClean="0"/>
              <a:t>independently can take place simultaneously or via specific schedule</a:t>
            </a:r>
            <a:endParaRPr lang="en-US" dirty="0"/>
          </a:p>
          <a:p>
            <a:pPr lvl="0"/>
            <a:r>
              <a:rPr lang="en-US" dirty="0"/>
              <a:t>Applications </a:t>
            </a:r>
            <a:r>
              <a:rPr lang="en-US" dirty="0" smtClean="0"/>
              <a:t>structuring</a:t>
            </a:r>
          </a:p>
          <a:p>
            <a:pPr lvl="1"/>
            <a:r>
              <a:rPr lang="en-US" dirty="0" smtClean="0"/>
              <a:t>Queue </a:t>
            </a:r>
            <a:r>
              <a:rPr lang="en-US" dirty="0"/>
              <a:t>kernel instances for execution in-order, but they may be executed in-order or </a:t>
            </a:r>
            <a:r>
              <a:rPr lang="en-US" dirty="0" smtClean="0"/>
              <a:t>out-of-order</a:t>
            </a:r>
            <a:endParaRPr lang="en-ZA" dirty="0"/>
          </a:p>
        </p:txBody>
      </p:sp>
      <p:pic>
        <p:nvPicPr>
          <p:cNvPr id="6" name="Content Placeholder 5" descr="memory-model.png"/>
          <p:cNvPicPr>
            <a:picLocks noChangeAspect="1"/>
          </p:cNvPicPr>
          <p:nvPr/>
        </p:nvPicPr>
        <p:blipFill>
          <a:blip r:embed="rId2" cstate="print"/>
          <a:srcRect l="-1673" r="-1673"/>
          <a:stretch>
            <a:fillRect/>
          </a:stretch>
        </p:blipFill>
        <p:spPr>
          <a:xfrm>
            <a:off x="6134583" y="912837"/>
            <a:ext cx="2737412" cy="2322066"/>
          </a:xfrm>
          <a:prstGeom prst="rect">
            <a:avLst/>
          </a:prstGeom>
        </p:spPr>
      </p:pic>
      <p:sp>
        <p:nvSpPr>
          <p:cNvPr id="7" name="Content Placeholder 2"/>
          <p:cNvSpPr txBox="1">
            <a:spLocks/>
          </p:cNvSpPr>
          <p:nvPr/>
        </p:nvSpPr>
        <p:spPr>
          <a:xfrm>
            <a:off x="6217974" y="3136821"/>
            <a:ext cx="2677171" cy="543928"/>
          </a:xfrm>
          <a:prstGeom prst="rect">
            <a:avLst/>
          </a:prstGeom>
        </p:spPr>
        <p:txBody>
          <a:bodyPr vert="horz" lIns="91440" tIns="91440" rtlCol="0">
            <a:normAutofit fontScale="85000" lnSpcReduction="20000"/>
          </a:bodyPr>
          <a:lstStyle/>
          <a:p>
            <a:pPr marL="118872" marR="0" lvl="0" algn="l" defTabSz="914400" rtl="0" eaLnBrk="1" fontAlgn="auto" latinLnBrk="0" hangingPunct="1">
              <a:lnSpc>
                <a:spcPct val="100000"/>
              </a:lnSpc>
              <a:spcBef>
                <a:spcPts val="0"/>
              </a:spcBef>
              <a:spcAft>
                <a:spcPts val="0"/>
              </a:spcAft>
              <a:buClr>
                <a:schemeClr val="accent1"/>
              </a:buClr>
              <a:buSzPct val="80000"/>
              <a:tabLst/>
              <a:defRPr/>
            </a:pPr>
            <a:r>
              <a:rPr lang="en-US" dirty="0" smtClean="0">
                <a:latin typeface="Arial" panose="020B0604020202020204" pitchFamily="34" charset="0"/>
                <a:cs typeface="Arial" panose="020B0604020202020204" pitchFamily="34" charset="0"/>
              </a:rPr>
              <a:t>Work items and OpenCL memory model</a:t>
            </a:r>
          </a:p>
        </p:txBody>
      </p:sp>
    </p:spTree>
    <p:extLst>
      <p:ext uri="{BB962C8B-B14F-4D97-AF65-F5344CB8AC3E}">
        <p14:creationId xmlns:p14="http://schemas.microsoft.com/office/powerpoint/2010/main" val="1926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OpenCL </a:t>
            </a:r>
            <a:r>
              <a:rPr lang="en-US" dirty="0" smtClean="0"/>
              <a:t>Objects  </a:t>
            </a:r>
            <a:r>
              <a:rPr lang="en-US" sz="2200" dirty="0" smtClean="0"/>
              <a:t>(work task elements)</a:t>
            </a:r>
            <a:endParaRPr lang="en-ZA" dirty="0"/>
          </a:p>
        </p:txBody>
      </p:sp>
      <p:sp>
        <p:nvSpPr>
          <p:cNvPr id="3" name="Content Placeholder 2"/>
          <p:cNvSpPr>
            <a:spLocks noGrp="1"/>
          </p:cNvSpPr>
          <p:nvPr>
            <p:ph idx="1"/>
          </p:nvPr>
        </p:nvSpPr>
        <p:spPr/>
        <p:txBody>
          <a:bodyPr>
            <a:normAutofit fontScale="70000" lnSpcReduction="20000"/>
          </a:bodyPr>
          <a:lstStyle/>
          <a:p>
            <a:r>
              <a:rPr lang="en-US" dirty="0" smtClean="0"/>
              <a:t>Devices: multiple </a:t>
            </a:r>
            <a:r>
              <a:rPr lang="en-US" dirty="0"/>
              <a:t>cores on CPU/GPU together taken as a single device</a:t>
            </a:r>
          </a:p>
          <a:p>
            <a:pPr lvl="1"/>
            <a:r>
              <a:rPr lang="en-US" dirty="0"/>
              <a:t>Kernels executed across all cores in a data-parallel manner</a:t>
            </a:r>
          </a:p>
          <a:p>
            <a:r>
              <a:rPr lang="en-US" dirty="0" smtClean="0"/>
              <a:t>Contexts: Enable </a:t>
            </a:r>
            <a:r>
              <a:rPr lang="en-US" dirty="0"/>
              <a:t>sharing between different devices</a:t>
            </a:r>
          </a:p>
          <a:p>
            <a:pPr lvl="1"/>
            <a:r>
              <a:rPr lang="en-US" dirty="0"/>
              <a:t>Devices must be within the same context to be able to share</a:t>
            </a:r>
          </a:p>
          <a:p>
            <a:r>
              <a:rPr lang="en-US" dirty="0" smtClean="0"/>
              <a:t>Queues: used </a:t>
            </a:r>
            <a:r>
              <a:rPr lang="en-US" dirty="0"/>
              <a:t>for submitting work, one per device</a:t>
            </a:r>
          </a:p>
          <a:p>
            <a:r>
              <a:rPr lang="en-US" dirty="0" smtClean="0"/>
              <a:t>Buffers: simple </a:t>
            </a:r>
            <a:r>
              <a:rPr lang="en-US" dirty="0"/>
              <a:t>chunks of memory like arrays; read-write access</a:t>
            </a:r>
          </a:p>
          <a:p>
            <a:r>
              <a:rPr lang="en-US" dirty="0" smtClean="0"/>
              <a:t>Images: 2D/3D </a:t>
            </a:r>
            <a:r>
              <a:rPr lang="en-US" dirty="0"/>
              <a:t>data structures</a:t>
            </a:r>
          </a:p>
          <a:p>
            <a:pPr lvl="1"/>
            <a:r>
              <a:rPr lang="en-US" dirty="0"/>
              <a:t>Access using </a:t>
            </a:r>
            <a:r>
              <a:rPr lang="en-US" dirty="0" err="1"/>
              <a:t>read_image</a:t>
            </a:r>
            <a:r>
              <a:rPr lang="en-US" dirty="0"/>
              <a:t>(), </a:t>
            </a:r>
            <a:r>
              <a:rPr lang="en-US" dirty="0" err="1"/>
              <a:t>write_image</a:t>
            </a:r>
            <a:r>
              <a:rPr lang="en-US" dirty="0"/>
              <a:t>()</a:t>
            </a:r>
          </a:p>
          <a:p>
            <a:pPr lvl="1"/>
            <a:r>
              <a:rPr lang="en-US" dirty="0"/>
              <a:t>Either read or write within a kernel, but not </a:t>
            </a:r>
            <a:r>
              <a:rPr lang="en-US" dirty="0" smtClean="0"/>
              <a:t>both</a:t>
            </a:r>
            <a:endParaRPr lang="en-US" dirty="0"/>
          </a:p>
          <a:p>
            <a:endParaRPr lang="en-US" dirty="0"/>
          </a:p>
        </p:txBody>
      </p:sp>
    </p:spTree>
    <p:extLst>
      <p:ext uri="{BB962C8B-B14F-4D97-AF65-F5344CB8AC3E}">
        <p14:creationId xmlns:p14="http://schemas.microsoft.com/office/powerpoint/2010/main" val="724370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OpenCL Kernel Objects</a:t>
            </a:r>
            <a:endParaRPr lang="en-ZA" dirty="0"/>
          </a:p>
        </p:txBody>
      </p:sp>
      <p:sp>
        <p:nvSpPr>
          <p:cNvPr id="3" name="Content Placeholder 2"/>
          <p:cNvSpPr>
            <a:spLocks noGrp="1"/>
          </p:cNvSpPr>
          <p:nvPr>
            <p:ph idx="1"/>
          </p:nvPr>
        </p:nvSpPr>
        <p:spPr/>
        <p:txBody>
          <a:bodyPr>
            <a:normAutofit fontScale="85000" lnSpcReduction="20000"/>
          </a:bodyPr>
          <a:lstStyle/>
          <a:p>
            <a:r>
              <a:rPr lang="en-US" dirty="0"/>
              <a:t>Declared with a kernel qualifier</a:t>
            </a:r>
          </a:p>
          <a:p>
            <a:r>
              <a:rPr lang="en-US" dirty="0"/>
              <a:t>Encapsulate a kernel function</a:t>
            </a:r>
          </a:p>
          <a:p>
            <a:r>
              <a:rPr lang="en-US" dirty="0"/>
              <a:t>Kernel objects are created after the executable is built</a:t>
            </a:r>
          </a:p>
          <a:p>
            <a:r>
              <a:rPr lang="en-US" dirty="0"/>
              <a:t>Execution</a:t>
            </a:r>
          </a:p>
          <a:p>
            <a:pPr lvl="1"/>
            <a:r>
              <a:rPr lang="en-US" dirty="0"/>
              <a:t>Set the kernel arguments</a:t>
            </a:r>
          </a:p>
          <a:p>
            <a:pPr lvl="1"/>
            <a:r>
              <a:rPr lang="en-US" dirty="0" err="1"/>
              <a:t>Enqueue</a:t>
            </a:r>
            <a:r>
              <a:rPr lang="en-US" dirty="0"/>
              <a:t> the kernel</a:t>
            </a:r>
          </a:p>
          <a:p>
            <a:r>
              <a:rPr lang="en-US" dirty="0"/>
              <a:t>Kernels are executed asynchronously</a:t>
            </a:r>
          </a:p>
          <a:p>
            <a:r>
              <a:rPr lang="en-US" dirty="0"/>
              <a:t>Events used to track the execution status</a:t>
            </a:r>
          </a:p>
          <a:p>
            <a:pPr lvl="1"/>
            <a:r>
              <a:rPr lang="en-US" dirty="0"/>
              <a:t>Used for synchronizing execution of two kernels</a:t>
            </a:r>
          </a:p>
          <a:p>
            <a:pPr lvl="1"/>
            <a:r>
              <a:rPr lang="en-US" dirty="0" err="1"/>
              <a:t>clWaitForEvents</a:t>
            </a:r>
            <a:r>
              <a:rPr lang="en-US" dirty="0"/>
              <a:t>(), </a:t>
            </a:r>
            <a:r>
              <a:rPr lang="en-US" dirty="0" err="1"/>
              <a:t>clEnqueueMarker</a:t>
            </a:r>
            <a:r>
              <a:rPr lang="en-US" dirty="0"/>
              <a:t>() etc</a:t>
            </a:r>
            <a:r>
              <a:rPr lang="en-US" dirty="0" smtClean="0"/>
              <a:t>.</a:t>
            </a:r>
            <a:endParaRPr lang="en-ZA" dirty="0"/>
          </a:p>
        </p:txBody>
      </p:sp>
    </p:spTree>
    <p:extLst>
      <p:ext uri="{BB962C8B-B14F-4D97-AF65-F5344CB8AC3E}">
        <p14:creationId xmlns:p14="http://schemas.microsoft.com/office/powerpoint/2010/main" val="336599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Why </a:t>
            </a:r>
            <a:r>
              <a:rPr lang="en-ZA" dirty="0" err="1" smtClean="0"/>
              <a:t>OpenCL</a:t>
            </a:r>
            <a:r>
              <a:rPr lang="en-ZA" dirty="0" smtClean="0"/>
              <a:t>?</a:t>
            </a:r>
            <a:endParaRPr lang="en-ZA" dirty="0"/>
          </a:p>
        </p:txBody>
      </p:sp>
      <p:sp>
        <p:nvSpPr>
          <p:cNvPr id="3" name="Text Placeholder 2"/>
          <p:cNvSpPr>
            <a:spLocks noGrp="1"/>
          </p:cNvSpPr>
          <p:nvPr>
            <p:ph type="body" idx="1"/>
          </p:nvPr>
        </p:nvSpPr>
        <p:spPr/>
        <p:txBody>
          <a:bodyPr/>
          <a:lstStyle/>
          <a:p>
            <a:r>
              <a:rPr lang="en-ZA" dirty="0" smtClean="0"/>
              <a:t>EEE4084F</a:t>
            </a:r>
            <a:endParaRPr lang="en-ZA" dirty="0"/>
          </a:p>
        </p:txBody>
      </p:sp>
    </p:spTree>
    <p:extLst>
      <p:ext uri="{BB962C8B-B14F-4D97-AF65-F5344CB8AC3E}">
        <p14:creationId xmlns:p14="http://schemas.microsoft.com/office/powerpoint/2010/main" val="2594684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OpenCL Program Objects</a:t>
            </a:r>
            <a:endParaRPr lang="en-ZA" dirty="0"/>
          </a:p>
        </p:txBody>
      </p:sp>
      <p:sp>
        <p:nvSpPr>
          <p:cNvPr id="3" name="Content Placeholder 2"/>
          <p:cNvSpPr>
            <a:spLocks noGrp="1"/>
          </p:cNvSpPr>
          <p:nvPr>
            <p:ph idx="1"/>
          </p:nvPr>
        </p:nvSpPr>
        <p:spPr/>
        <p:txBody>
          <a:bodyPr>
            <a:normAutofit fontScale="85000" lnSpcReduction="20000"/>
          </a:bodyPr>
          <a:lstStyle/>
          <a:p>
            <a:r>
              <a:rPr lang="en-US" dirty="0"/>
              <a:t>Encapsulate</a:t>
            </a:r>
          </a:p>
          <a:p>
            <a:pPr lvl="1"/>
            <a:r>
              <a:rPr lang="en-US" dirty="0"/>
              <a:t>A program source/binary</a:t>
            </a:r>
          </a:p>
          <a:p>
            <a:pPr lvl="1"/>
            <a:r>
              <a:rPr lang="en-US" dirty="0"/>
              <a:t>List of devices and latest successfully built executable for each device</a:t>
            </a:r>
          </a:p>
          <a:p>
            <a:pPr lvl="1"/>
            <a:r>
              <a:rPr lang="en-US" dirty="0"/>
              <a:t>List of kernel objects</a:t>
            </a:r>
          </a:p>
          <a:p>
            <a:r>
              <a:rPr lang="en-US" dirty="0"/>
              <a:t>Kernel source specified as a string can be provided and compiled at runtime using </a:t>
            </a:r>
            <a:r>
              <a:rPr lang="en-US" dirty="0" err="1"/>
              <a:t>clCreateProgramWithSource</a:t>
            </a:r>
            <a:r>
              <a:rPr lang="en-US" dirty="0"/>
              <a:t>() – platform independence</a:t>
            </a:r>
          </a:p>
          <a:p>
            <a:r>
              <a:rPr lang="en-US" dirty="0"/>
              <a:t>Overhead – compiling programs can be expensive</a:t>
            </a:r>
          </a:p>
          <a:p>
            <a:pPr lvl="1"/>
            <a:r>
              <a:rPr lang="en-US" dirty="0"/>
              <a:t>OpenCL allows for reusing precompiled binaries</a:t>
            </a:r>
          </a:p>
        </p:txBody>
      </p:sp>
    </p:spTree>
    <p:extLst>
      <p:ext uri="{BB962C8B-B14F-4D97-AF65-F5344CB8AC3E}">
        <p14:creationId xmlns:p14="http://schemas.microsoft.com/office/powerpoint/2010/main" val="875791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OpenCL Overall Pipeline</a:t>
            </a:r>
            <a:endParaRPr lang="en-US" dirty="0"/>
          </a:p>
        </p:txBody>
      </p:sp>
      <p:pic>
        <p:nvPicPr>
          <p:cNvPr id="4" name="Content Placeholder 3" descr="overallpipeline.png"/>
          <p:cNvPicPr>
            <a:picLocks noGrp="1" noChangeAspect="1"/>
          </p:cNvPicPr>
          <p:nvPr>
            <p:ph idx="1"/>
          </p:nvPr>
        </p:nvPicPr>
        <p:blipFill>
          <a:blip r:embed="rId2" cstate="print"/>
          <a:srcRect l="-2419" r="-2419"/>
          <a:stretch>
            <a:fillRect/>
          </a:stretch>
        </p:blipFill>
        <p:spPr/>
      </p:pic>
      <p:sp>
        <p:nvSpPr>
          <p:cNvPr id="3" name="TextBox 2"/>
          <p:cNvSpPr txBox="1"/>
          <p:nvPr/>
        </p:nvSpPr>
        <p:spPr>
          <a:xfrm>
            <a:off x="802257" y="1337094"/>
            <a:ext cx="6545446" cy="369332"/>
          </a:xfrm>
          <a:prstGeom prst="rect">
            <a:avLst/>
          </a:prstGeom>
          <a:noFill/>
        </p:spPr>
        <p:txBody>
          <a:bodyPr wrap="none" rtlCol="0">
            <a:spAutoFit/>
          </a:bodyPr>
          <a:lstStyle/>
          <a:p>
            <a:r>
              <a:rPr lang="en-ZA" dirty="0" smtClean="0"/>
              <a:t>A view on how some of the objects fit in to the execution model</a:t>
            </a:r>
            <a:endParaRPr lang="en-ZA" dirty="0"/>
          </a:p>
        </p:txBody>
      </p:sp>
    </p:spTree>
    <p:extLst>
      <p:ext uri="{BB962C8B-B14F-4D97-AF65-F5344CB8AC3E}">
        <p14:creationId xmlns:p14="http://schemas.microsoft.com/office/powerpoint/2010/main" val="2051298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OpenCL C Language</a:t>
            </a:r>
            <a:endParaRPr lang="en-ZA" dirty="0"/>
          </a:p>
        </p:txBody>
      </p:sp>
      <p:sp>
        <p:nvSpPr>
          <p:cNvPr id="3" name="Content Placeholder 2"/>
          <p:cNvSpPr>
            <a:spLocks noGrp="1"/>
          </p:cNvSpPr>
          <p:nvPr>
            <p:ph idx="1"/>
          </p:nvPr>
        </p:nvSpPr>
        <p:spPr>
          <a:xfrm>
            <a:off x="729785" y="1803964"/>
            <a:ext cx="7697635" cy="4519977"/>
          </a:xfrm>
        </p:spPr>
        <p:txBody>
          <a:bodyPr>
            <a:normAutofit fontScale="62500" lnSpcReduction="20000"/>
          </a:bodyPr>
          <a:lstStyle/>
          <a:p>
            <a:r>
              <a:rPr lang="en-US" dirty="0"/>
              <a:t>Derived from ISO C99</a:t>
            </a:r>
          </a:p>
          <a:p>
            <a:r>
              <a:rPr lang="en-US" u="sng" dirty="0" smtClean="0"/>
              <a:t>Non </a:t>
            </a:r>
            <a:r>
              <a:rPr lang="en-US" u="sng" dirty="0"/>
              <a:t>standard headers</a:t>
            </a:r>
            <a:r>
              <a:rPr lang="en-US" dirty="0"/>
              <a:t>, function pointers, recursion, variable length arrays, bit fields</a:t>
            </a:r>
          </a:p>
          <a:p>
            <a:r>
              <a:rPr lang="en-US" dirty="0"/>
              <a:t>Added features: work-items, workgroups, vector types, synchronization</a:t>
            </a:r>
          </a:p>
          <a:p>
            <a:r>
              <a:rPr lang="en-US" dirty="0"/>
              <a:t>Address space qualifiers</a:t>
            </a:r>
          </a:p>
          <a:p>
            <a:r>
              <a:rPr lang="en-US" dirty="0"/>
              <a:t>Optimized image access</a:t>
            </a:r>
          </a:p>
          <a:p>
            <a:r>
              <a:rPr lang="en-US" u="sng" dirty="0"/>
              <a:t>Built-in functions</a:t>
            </a:r>
            <a:r>
              <a:rPr lang="en-US" dirty="0"/>
              <a:t> specific to OpenCL</a:t>
            </a:r>
          </a:p>
          <a:p>
            <a:r>
              <a:rPr lang="en-US" dirty="0"/>
              <a:t>Data-types</a:t>
            </a:r>
          </a:p>
          <a:p>
            <a:pPr lvl="1"/>
            <a:r>
              <a:rPr lang="en-US" dirty="0"/>
              <a:t>Char, </a:t>
            </a:r>
            <a:r>
              <a:rPr lang="en-US" dirty="0" err="1"/>
              <a:t>uchar</a:t>
            </a:r>
            <a:r>
              <a:rPr lang="en-US" dirty="0"/>
              <a:t>, short, </a:t>
            </a:r>
            <a:r>
              <a:rPr lang="en-US" dirty="0" err="1"/>
              <a:t>ushort</a:t>
            </a:r>
            <a:r>
              <a:rPr lang="en-US" dirty="0"/>
              <a:t>, </a:t>
            </a:r>
            <a:r>
              <a:rPr lang="en-US" dirty="0" err="1"/>
              <a:t>int</a:t>
            </a:r>
            <a:r>
              <a:rPr lang="en-US" dirty="0"/>
              <a:t>, </a:t>
            </a:r>
            <a:r>
              <a:rPr lang="en-US" dirty="0" err="1"/>
              <a:t>uint</a:t>
            </a:r>
            <a:r>
              <a:rPr lang="en-US" dirty="0"/>
              <a:t>, long, </a:t>
            </a:r>
            <a:r>
              <a:rPr lang="en-US" dirty="0" err="1"/>
              <a:t>ulong</a:t>
            </a:r>
            <a:endParaRPr lang="en-US" dirty="0"/>
          </a:p>
          <a:p>
            <a:pPr lvl="1"/>
            <a:r>
              <a:rPr lang="en-US" dirty="0"/>
              <a:t>Bool, </a:t>
            </a:r>
            <a:r>
              <a:rPr lang="en-US" dirty="0" err="1"/>
              <a:t>intptr_t</a:t>
            </a:r>
            <a:r>
              <a:rPr lang="en-US" dirty="0"/>
              <a:t>, </a:t>
            </a:r>
            <a:r>
              <a:rPr lang="en-US" dirty="0" err="1"/>
              <a:t>ptrdiff_t</a:t>
            </a:r>
            <a:r>
              <a:rPr lang="en-US" dirty="0"/>
              <a:t>, </a:t>
            </a:r>
            <a:r>
              <a:rPr lang="en-US" dirty="0" err="1"/>
              <a:t>size_t</a:t>
            </a:r>
            <a:r>
              <a:rPr lang="en-US" dirty="0"/>
              <a:t>, </a:t>
            </a:r>
            <a:r>
              <a:rPr lang="en-US" dirty="0" err="1"/>
              <a:t>uintptr_t</a:t>
            </a:r>
            <a:r>
              <a:rPr lang="en-US" dirty="0"/>
              <a:t>, half</a:t>
            </a:r>
          </a:p>
          <a:p>
            <a:pPr lvl="1"/>
            <a:r>
              <a:rPr lang="en-US" dirty="0"/>
              <a:t>Image2d_t, image3d_t, </a:t>
            </a:r>
            <a:r>
              <a:rPr lang="en-US" dirty="0" err="1"/>
              <a:t>sampler_t</a:t>
            </a:r>
            <a:endParaRPr lang="en-US" dirty="0"/>
          </a:p>
          <a:p>
            <a:pPr lvl="1"/>
            <a:r>
              <a:rPr lang="en-US" dirty="0"/>
              <a:t>Vector types – portable, varying length (2,4,8,16), endian safe</a:t>
            </a:r>
          </a:p>
          <a:p>
            <a:pPr lvl="1"/>
            <a:r>
              <a:rPr lang="en-US" dirty="0"/>
              <a:t>Char2,ushort4,int8,float16,double2 etc</a:t>
            </a:r>
            <a:r>
              <a:rPr lang="en-US" dirty="0" smtClean="0"/>
              <a:t>.</a:t>
            </a:r>
            <a:endParaRPr lang="en-ZA" dirty="0"/>
          </a:p>
        </p:txBody>
      </p:sp>
      <p:sp>
        <p:nvSpPr>
          <p:cNvPr id="4" name="Rectangle 3"/>
          <p:cNvSpPr/>
          <p:nvPr/>
        </p:nvSpPr>
        <p:spPr>
          <a:xfrm rot="19480359">
            <a:off x="6250846" y="3961531"/>
            <a:ext cx="1852483" cy="523220"/>
          </a:xfrm>
          <a:prstGeom prst="rect">
            <a:avLst/>
          </a:prstGeom>
        </p:spPr>
        <p:txBody>
          <a:bodyPr wrap="square">
            <a:spAutoFit/>
          </a:bodyPr>
          <a:lstStyle/>
          <a:p>
            <a:r>
              <a:rPr lang="en-US" sz="1400" i="1" dirty="0" smtClean="0"/>
              <a:t>Many of these are recognizable from C!</a:t>
            </a:r>
            <a:endParaRPr lang="en-ZA" sz="1400" i="1" dirty="0"/>
          </a:p>
        </p:txBody>
      </p:sp>
      <p:grpSp>
        <p:nvGrpSpPr>
          <p:cNvPr id="8" name="Group 7"/>
          <p:cNvGrpSpPr/>
          <p:nvPr/>
        </p:nvGrpSpPr>
        <p:grpSpPr>
          <a:xfrm>
            <a:off x="3715473" y="802028"/>
            <a:ext cx="5034988" cy="1318260"/>
            <a:chOff x="3715473" y="802028"/>
            <a:chExt cx="5034988" cy="1318260"/>
          </a:xfrm>
        </p:grpSpPr>
        <p:sp>
          <p:nvSpPr>
            <p:cNvPr id="5" name="Folded Corner 4"/>
            <p:cNvSpPr/>
            <p:nvPr/>
          </p:nvSpPr>
          <p:spPr>
            <a:xfrm>
              <a:off x="5613722" y="802028"/>
              <a:ext cx="3136739" cy="1318260"/>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7200" bIns="10800" rtlCol="0" anchor="ctr"/>
            <a:lstStyle/>
            <a:p>
              <a:r>
                <a:rPr lang="en-US" sz="900" b="1" dirty="0" smtClean="0">
                  <a:solidFill>
                    <a:schemeClr val="tx1"/>
                  </a:solidFill>
                  <a:latin typeface="Tahoma" pitchFamily="34" charset="0"/>
                  <a:cs typeface="Tahoma" pitchFamily="34" charset="0"/>
                </a:rPr>
                <a:t>C99</a:t>
              </a:r>
              <a:r>
                <a:rPr lang="en-US" sz="900" dirty="0" smtClean="0">
                  <a:solidFill>
                    <a:schemeClr val="tx1"/>
                  </a:solidFill>
                  <a:latin typeface="Tahoma" pitchFamily="34" charset="0"/>
                  <a:cs typeface="Tahoma" pitchFamily="34" charset="0"/>
                </a:rPr>
                <a:t> (previously ‘C9X’) is an informal name for </a:t>
              </a:r>
              <a:r>
                <a:rPr lang="en-US" sz="900" b="1" i="1" dirty="0" smtClean="0">
                  <a:solidFill>
                    <a:schemeClr val="tx1"/>
                  </a:solidFill>
                  <a:latin typeface="Tahoma" pitchFamily="34" charset="0"/>
                  <a:cs typeface="Tahoma" pitchFamily="34" charset="0"/>
                </a:rPr>
                <a:t>ISO/IEC 9899:1999</a:t>
              </a:r>
              <a:r>
                <a:rPr lang="en-US" sz="900" dirty="0" smtClean="0">
                  <a:solidFill>
                    <a:schemeClr val="tx1"/>
                  </a:solidFill>
                  <a:latin typeface="Tahoma" pitchFamily="34" charset="0"/>
                  <a:cs typeface="Tahoma" pitchFamily="34" charset="0"/>
                </a:rPr>
                <a:t>, a past version of the C programming language standard. </a:t>
              </a:r>
              <a:r>
                <a:rPr lang="en-US" sz="900" baseline="30000" dirty="0" smtClean="0">
                  <a:solidFill>
                    <a:schemeClr val="tx1"/>
                  </a:solidFill>
                  <a:latin typeface="Tahoma" pitchFamily="34" charset="0"/>
                  <a:cs typeface="Tahoma" pitchFamily="34" charset="0"/>
                </a:rPr>
                <a:t> </a:t>
              </a:r>
              <a:r>
                <a:rPr lang="en-US" sz="900" dirty="0" smtClean="0">
                  <a:solidFill>
                    <a:schemeClr val="tx1"/>
                  </a:solidFill>
                  <a:latin typeface="Tahoma" pitchFamily="34" charset="0"/>
                  <a:cs typeface="Tahoma" pitchFamily="34" charset="0"/>
                </a:rPr>
                <a:t>It extends the previous version (</a:t>
              </a:r>
              <a:r>
                <a:rPr lang="en-US" sz="900" dirty="0" smtClean="0">
                  <a:solidFill>
                    <a:schemeClr val="tx1"/>
                  </a:solidFill>
                  <a:latin typeface="Tahoma" pitchFamily="34" charset="0"/>
                  <a:cs typeface="Tahoma" pitchFamily="34" charset="0"/>
                  <a:hlinkClick r:id="rId2" tooltip="C89 (C version)"/>
                </a:rPr>
                <a:t>C90</a:t>
              </a:r>
              <a:r>
                <a:rPr lang="en-US" sz="900" dirty="0" smtClean="0">
                  <a:solidFill>
                    <a:schemeClr val="tx1"/>
                  </a:solidFill>
                  <a:latin typeface="Tahoma" pitchFamily="34" charset="0"/>
                  <a:cs typeface="Tahoma" pitchFamily="34" charset="0"/>
                </a:rPr>
                <a:t>) with new features for the language and the </a:t>
              </a:r>
              <a:r>
                <a:rPr lang="en-US" sz="900" dirty="0" smtClean="0">
                  <a:solidFill>
                    <a:schemeClr val="tx1"/>
                  </a:solidFill>
                  <a:latin typeface="Tahoma" pitchFamily="34" charset="0"/>
                  <a:cs typeface="Tahoma" pitchFamily="34" charset="0"/>
                  <a:hlinkClick r:id="rId3" tooltip="C standard library"/>
                </a:rPr>
                <a:t>standard library</a:t>
              </a:r>
              <a:r>
                <a:rPr lang="en-US" sz="900" dirty="0" smtClean="0">
                  <a:solidFill>
                    <a:schemeClr val="tx1"/>
                  </a:solidFill>
                  <a:latin typeface="Tahoma" pitchFamily="34" charset="0"/>
                  <a:cs typeface="Tahoma" pitchFamily="34" charset="0"/>
                </a:rPr>
                <a:t>. Helps implementations make better use of available computer hardware and compiler technology.</a:t>
              </a:r>
              <a:endParaRPr lang="en-US" sz="900" baseline="30000" dirty="0" smtClean="0">
                <a:solidFill>
                  <a:schemeClr val="tx1"/>
                </a:solidFill>
                <a:latin typeface="Tahoma" pitchFamily="34" charset="0"/>
                <a:cs typeface="Tahoma" pitchFamily="34" charset="0"/>
              </a:endParaRPr>
            </a:p>
            <a:p>
              <a:r>
                <a:rPr lang="en-GB" sz="900" dirty="0" smtClean="0">
                  <a:solidFill>
                    <a:schemeClr val="tx1"/>
                  </a:solidFill>
                  <a:latin typeface="Tahoma" pitchFamily="34" charset="0"/>
                  <a:cs typeface="Tahoma" pitchFamily="34" charset="0"/>
                </a:rPr>
                <a:t>Source &amp; more info: </a:t>
              </a:r>
              <a:r>
                <a:rPr lang="en-GB" sz="900" dirty="0" smtClean="0">
                  <a:solidFill>
                    <a:schemeClr val="tx1"/>
                  </a:solidFill>
                  <a:latin typeface="Tahoma" pitchFamily="34" charset="0"/>
                  <a:cs typeface="Tahoma" pitchFamily="34" charset="0"/>
                  <a:hlinkClick r:id="rId4"/>
                </a:rPr>
                <a:t>https://en.wikipedia.org/wiki/C99</a:t>
              </a:r>
              <a:endParaRPr lang="en-GB" sz="900" dirty="0">
                <a:solidFill>
                  <a:schemeClr val="tx1"/>
                </a:solidFill>
                <a:latin typeface="Tahoma" pitchFamily="34" charset="0"/>
                <a:cs typeface="Tahoma" pitchFamily="34" charset="0"/>
              </a:endParaRPr>
            </a:p>
          </p:txBody>
        </p:sp>
        <p:cxnSp>
          <p:nvCxnSpPr>
            <p:cNvPr id="7" name="Straight Connector 6"/>
            <p:cNvCxnSpPr>
              <a:endCxn id="5" idx="1"/>
            </p:cNvCxnSpPr>
            <p:nvPr/>
          </p:nvCxnSpPr>
          <p:spPr>
            <a:xfrm flipV="1">
              <a:off x="3715473" y="1461158"/>
              <a:ext cx="1898249" cy="49496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324091" y="6389748"/>
            <a:ext cx="5176417" cy="276999"/>
          </a:xfrm>
          <a:prstGeom prst="rect">
            <a:avLst/>
          </a:prstGeom>
          <a:noFill/>
        </p:spPr>
        <p:txBody>
          <a:bodyPr wrap="none" rtlCol="0">
            <a:spAutoFit/>
          </a:bodyPr>
          <a:lstStyle/>
          <a:p>
            <a:r>
              <a:rPr lang="en-ZA" sz="1200" dirty="0" smtClean="0"/>
              <a:t>(skip in lecture, may be useful to refer to when writing a OpenCL program)</a:t>
            </a:r>
            <a:endParaRPr lang="en-ZA" sz="1200" dirty="0"/>
          </a:p>
        </p:txBody>
      </p:sp>
    </p:spTree>
    <p:extLst>
      <p:ext uri="{BB962C8B-B14F-4D97-AF65-F5344CB8AC3E}">
        <p14:creationId xmlns:p14="http://schemas.microsoft.com/office/powerpoint/2010/main" val="721502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OpenCL C Language</a:t>
            </a:r>
            <a:endParaRPr lang="en-ZA" dirty="0"/>
          </a:p>
        </p:txBody>
      </p:sp>
      <p:sp>
        <p:nvSpPr>
          <p:cNvPr id="3" name="Content Placeholder 2"/>
          <p:cNvSpPr>
            <a:spLocks noGrp="1"/>
          </p:cNvSpPr>
          <p:nvPr>
            <p:ph idx="1"/>
          </p:nvPr>
        </p:nvSpPr>
        <p:spPr/>
        <p:txBody>
          <a:bodyPr>
            <a:normAutofit fontScale="77500" lnSpcReduction="20000"/>
          </a:bodyPr>
          <a:lstStyle/>
          <a:p>
            <a:r>
              <a:rPr lang="en-US" dirty="0"/>
              <a:t>Work-item and workgroup functions</a:t>
            </a:r>
          </a:p>
          <a:p>
            <a:pPr lvl="1"/>
            <a:r>
              <a:rPr lang="en-US" dirty="0" err="1"/>
              <a:t>get_work_dim</a:t>
            </a:r>
            <a:r>
              <a:rPr lang="en-US" dirty="0"/>
              <a:t>(), </a:t>
            </a:r>
            <a:r>
              <a:rPr lang="en-US" dirty="0" err="1"/>
              <a:t>get_global_size</a:t>
            </a:r>
            <a:r>
              <a:rPr lang="en-US" dirty="0"/>
              <a:t>()</a:t>
            </a:r>
          </a:p>
          <a:p>
            <a:pPr lvl="1"/>
            <a:r>
              <a:rPr lang="en-US" dirty="0" err="1"/>
              <a:t>get_group_id</a:t>
            </a:r>
            <a:r>
              <a:rPr lang="en-US" dirty="0"/>
              <a:t>(), </a:t>
            </a:r>
            <a:r>
              <a:rPr lang="en-US" dirty="0" err="1"/>
              <a:t>get_local_id</a:t>
            </a:r>
            <a:r>
              <a:rPr lang="en-US" dirty="0"/>
              <a:t>()</a:t>
            </a:r>
          </a:p>
          <a:p>
            <a:r>
              <a:rPr lang="en-US" dirty="0"/>
              <a:t>Vector operations and components are pre-defined as a language feature</a:t>
            </a:r>
          </a:p>
          <a:p>
            <a:r>
              <a:rPr lang="en-US" dirty="0"/>
              <a:t>Kernel functions</a:t>
            </a:r>
          </a:p>
          <a:p>
            <a:pPr lvl="1"/>
            <a:r>
              <a:rPr lang="en-US" dirty="0" err="1"/>
              <a:t>get_global_id</a:t>
            </a:r>
            <a:r>
              <a:rPr lang="en-US" dirty="0"/>
              <a:t>() – gets the next work item</a:t>
            </a:r>
          </a:p>
          <a:p>
            <a:r>
              <a:rPr lang="en-US" dirty="0"/>
              <a:t>Conversions</a:t>
            </a:r>
          </a:p>
          <a:p>
            <a:pPr lvl="1"/>
            <a:r>
              <a:rPr lang="en-US" dirty="0"/>
              <a:t>Explicit – </a:t>
            </a:r>
            <a:r>
              <a:rPr lang="en-US" dirty="0" err="1"/>
              <a:t>convert_destType</a:t>
            </a:r>
            <a:r>
              <a:rPr lang="en-US" dirty="0"/>
              <a:t>&lt;_sat&gt;&lt;_</a:t>
            </a:r>
            <a:r>
              <a:rPr lang="en-US" dirty="0" err="1"/>
              <a:t>roundingMode</a:t>
            </a:r>
            <a:r>
              <a:rPr lang="en-US" dirty="0"/>
              <a:t>&gt;</a:t>
            </a:r>
          </a:p>
          <a:p>
            <a:pPr lvl="1"/>
            <a:r>
              <a:rPr lang="en-US" dirty="0"/>
              <a:t>Reinterpret – </a:t>
            </a:r>
            <a:r>
              <a:rPr lang="en-US" dirty="0" err="1"/>
              <a:t>as_destType</a:t>
            </a:r>
            <a:endParaRPr lang="en-US" dirty="0"/>
          </a:p>
          <a:p>
            <a:pPr lvl="1"/>
            <a:r>
              <a:rPr lang="en-US" dirty="0"/>
              <a:t>Scalar and pointer conversions follow C99 rules</a:t>
            </a:r>
          </a:p>
          <a:p>
            <a:pPr lvl="1"/>
            <a:r>
              <a:rPr lang="en-US" dirty="0"/>
              <a:t>No implicit conversions/casts for vector </a:t>
            </a:r>
            <a:r>
              <a:rPr lang="en-US" dirty="0" err="1" smtClean="0"/>
              <a:t>typs</a:t>
            </a:r>
            <a:endParaRPr lang="en-US" dirty="0"/>
          </a:p>
          <a:p>
            <a:endParaRPr lang="en-US" dirty="0"/>
          </a:p>
        </p:txBody>
      </p:sp>
      <p:sp>
        <p:nvSpPr>
          <p:cNvPr id="4" name="Rectangle 3"/>
          <p:cNvSpPr/>
          <p:nvPr/>
        </p:nvSpPr>
        <p:spPr>
          <a:xfrm rot="19480359">
            <a:off x="6653987" y="1366131"/>
            <a:ext cx="1852483" cy="523220"/>
          </a:xfrm>
          <a:prstGeom prst="rect">
            <a:avLst/>
          </a:prstGeom>
        </p:spPr>
        <p:txBody>
          <a:bodyPr wrap="square">
            <a:spAutoFit/>
          </a:bodyPr>
          <a:lstStyle/>
          <a:p>
            <a:r>
              <a:rPr lang="en-US" sz="1400" i="1" dirty="0" smtClean="0"/>
              <a:t>Many of these are not so common in C!</a:t>
            </a:r>
            <a:endParaRPr lang="en-ZA" sz="1400" i="1" dirty="0"/>
          </a:p>
        </p:txBody>
      </p:sp>
      <p:sp>
        <p:nvSpPr>
          <p:cNvPr id="5" name="TextBox 4"/>
          <p:cNvSpPr txBox="1"/>
          <p:nvPr/>
        </p:nvSpPr>
        <p:spPr>
          <a:xfrm>
            <a:off x="324091" y="6389748"/>
            <a:ext cx="5176417" cy="276999"/>
          </a:xfrm>
          <a:prstGeom prst="rect">
            <a:avLst/>
          </a:prstGeom>
          <a:noFill/>
        </p:spPr>
        <p:txBody>
          <a:bodyPr wrap="none" rtlCol="0">
            <a:spAutoFit/>
          </a:bodyPr>
          <a:lstStyle/>
          <a:p>
            <a:r>
              <a:rPr lang="en-ZA" sz="1200" dirty="0" smtClean="0"/>
              <a:t>(skip in lecture, may be useful to refer to when writing a OpenCL program)</a:t>
            </a:r>
            <a:endParaRPr lang="en-ZA" sz="1200" dirty="0"/>
          </a:p>
        </p:txBody>
      </p:sp>
    </p:spTree>
    <p:extLst>
      <p:ext uri="{BB962C8B-B14F-4D97-AF65-F5344CB8AC3E}">
        <p14:creationId xmlns:p14="http://schemas.microsoft.com/office/powerpoint/2010/main" val="1007174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448221"/>
            <a:ext cx="7698306" cy="1061402"/>
          </a:xfrm>
        </p:spPr>
        <p:txBody>
          <a:bodyPr>
            <a:normAutofit fontScale="90000"/>
          </a:bodyPr>
          <a:lstStyle/>
          <a:p>
            <a:r>
              <a:rPr lang="en-US" dirty="0"/>
              <a:t>OpenCL C </a:t>
            </a:r>
            <a:r>
              <a:rPr lang="en-US" dirty="0" smtClean="0"/>
              <a:t>Language:</a:t>
            </a:r>
            <a:br>
              <a:rPr lang="en-US" dirty="0" smtClean="0"/>
            </a:br>
            <a:r>
              <a:rPr lang="en-US" dirty="0" smtClean="0"/>
              <a:t>dealing with address spaces</a:t>
            </a:r>
            <a:endParaRPr lang="en-ZA" dirty="0"/>
          </a:p>
        </p:txBody>
      </p:sp>
      <p:sp>
        <p:nvSpPr>
          <p:cNvPr id="3" name="Content Placeholder 2"/>
          <p:cNvSpPr>
            <a:spLocks noGrp="1"/>
          </p:cNvSpPr>
          <p:nvPr>
            <p:ph idx="1"/>
          </p:nvPr>
        </p:nvSpPr>
        <p:spPr/>
        <p:txBody>
          <a:bodyPr>
            <a:normAutofit lnSpcReduction="10000"/>
          </a:bodyPr>
          <a:lstStyle/>
          <a:p>
            <a:r>
              <a:rPr lang="en-US" dirty="0"/>
              <a:t>Address spaces</a:t>
            </a:r>
          </a:p>
          <a:p>
            <a:pPr lvl="1"/>
            <a:r>
              <a:rPr lang="en-US" dirty="0"/>
              <a:t>Kernel pointer arguments must </a:t>
            </a:r>
            <a:r>
              <a:rPr lang="en-US" dirty="0" smtClean="0"/>
              <a:t>use global</a:t>
            </a:r>
            <a:r>
              <a:rPr lang="en-US" dirty="0"/>
              <a:t>, local or constant</a:t>
            </a:r>
          </a:p>
          <a:p>
            <a:pPr lvl="1"/>
            <a:r>
              <a:rPr lang="en-US" dirty="0"/>
              <a:t>Default for local variables is private</a:t>
            </a:r>
          </a:p>
          <a:p>
            <a:pPr lvl="1"/>
            <a:r>
              <a:rPr lang="en-US" dirty="0"/>
              <a:t>Image2d_t and image3d_t are always in global address space</a:t>
            </a:r>
          </a:p>
          <a:p>
            <a:pPr lvl="1"/>
            <a:r>
              <a:rPr lang="en-US" dirty="0"/>
              <a:t>Global variables must be in constant address space</a:t>
            </a:r>
          </a:p>
          <a:p>
            <a:pPr lvl="1"/>
            <a:r>
              <a:rPr lang="en-US" dirty="0" smtClean="0"/>
              <a:t>NB: Casting </a:t>
            </a:r>
            <a:r>
              <a:rPr lang="en-US" dirty="0"/>
              <a:t>between different address spaces undefined</a:t>
            </a:r>
          </a:p>
        </p:txBody>
      </p:sp>
      <p:sp>
        <p:nvSpPr>
          <p:cNvPr id="4" name="TextBox 3"/>
          <p:cNvSpPr txBox="1"/>
          <p:nvPr/>
        </p:nvSpPr>
        <p:spPr>
          <a:xfrm>
            <a:off x="324091" y="6389748"/>
            <a:ext cx="5176417" cy="276999"/>
          </a:xfrm>
          <a:prstGeom prst="rect">
            <a:avLst/>
          </a:prstGeom>
          <a:noFill/>
        </p:spPr>
        <p:txBody>
          <a:bodyPr wrap="none" rtlCol="0">
            <a:spAutoFit/>
          </a:bodyPr>
          <a:lstStyle/>
          <a:p>
            <a:r>
              <a:rPr lang="en-ZA" sz="1200" dirty="0" smtClean="0"/>
              <a:t>(skip in lecture, may be useful to refer to when writing a OpenCL program)</a:t>
            </a:r>
            <a:endParaRPr lang="en-ZA" sz="1200" dirty="0"/>
          </a:p>
        </p:txBody>
      </p:sp>
    </p:spTree>
    <p:extLst>
      <p:ext uri="{BB962C8B-B14F-4D97-AF65-F5344CB8AC3E}">
        <p14:creationId xmlns:p14="http://schemas.microsoft.com/office/powerpoint/2010/main" val="3674620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Advantages of </a:t>
            </a:r>
            <a:r>
              <a:rPr lang="en-ZA" dirty="0" err="1" smtClean="0"/>
              <a:t>OpenCL</a:t>
            </a:r>
            <a:endParaRPr lang="en-ZA" dirty="0"/>
          </a:p>
        </p:txBody>
      </p:sp>
      <p:sp>
        <p:nvSpPr>
          <p:cNvPr id="4" name="Text Placeholder 3"/>
          <p:cNvSpPr>
            <a:spLocks noGrp="1"/>
          </p:cNvSpPr>
          <p:nvPr>
            <p:ph type="body" idx="1"/>
          </p:nvPr>
        </p:nvSpPr>
        <p:spPr>
          <a:xfrm>
            <a:off x="1099503" y="1362421"/>
            <a:ext cx="3381123" cy="658686"/>
          </a:xfrm>
        </p:spPr>
        <p:txBody>
          <a:bodyPr/>
          <a:lstStyle/>
          <a:p>
            <a:r>
              <a:rPr lang="en-ZA" dirty="0" err="1" smtClean="0"/>
              <a:t>OpenCL</a:t>
            </a:r>
            <a:endParaRPr lang="en-ZA" dirty="0"/>
          </a:p>
        </p:txBody>
      </p:sp>
      <p:sp>
        <p:nvSpPr>
          <p:cNvPr id="5" name="Content Placeholder 4"/>
          <p:cNvSpPr>
            <a:spLocks noGrp="1"/>
          </p:cNvSpPr>
          <p:nvPr>
            <p:ph sz="half" idx="2"/>
          </p:nvPr>
        </p:nvSpPr>
        <p:spPr>
          <a:xfrm>
            <a:off x="729114" y="2021106"/>
            <a:ext cx="3782268" cy="4209877"/>
          </a:xfrm>
        </p:spPr>
        <p:txBody>
          <a:bodyPr>
            <a:normAutofit lnSpcReduction="10000"/>
          </a:bodyPr>
          <a:lstStyle/>
          <a:p>
            <a:r>
              <a:rPr lang="en-ZA" dirty="0"/>
              <a:t>Targets CPU, GPU and FPGAs</a:t>
            </a:r>
          </a:p>
          <a:p>
            <a:r>
              <a:rPr lang="en-ZA" dirty="0"/>
              <a:t>Target user is </a:t>
            </a:r>
            <a:r>
              <a:rPr lang="en-ZA" dirty="0" smtClean="0"/>
              <a:t>Software developer </a:t>
            </a:r>
            <a:endParaRPr lang="en-ZA" dirty="0"/>
          </a:p>
          <a:p>
            <a:r>
              <a:rPr lang="en-ZA" dirty="0"/>
              <a:t>Implements FPGA in </a:t>
            </a:r>
            <a:r>
              <a:rPr lang="en-ZA" dirty="0" smtClean="0"/>
              <a:t>software development </a:t>
            </a:r>
            <a:r>
              <a:rPr lang="en-ZA" dirty="0"/>
              <a:t>flow</a:t>
            </a:r>
          </a:p>
          <a:p>
            <a:r>
              <a:rPr lang="en-ZA" dirty="0"/>
              <a:t>Performance is determined </a:t>
            </a:r>
            <a:r>
              <a:rPr lang="en-ZA" dirty="0" smtClean="0"/>
              <a:t>by </a:t>
            </a:r>
            <a:r>
              <a:rPr lang="en-ZA" dirty="0"/>
              <a:t>resources allocated</a:t>
            </a:r>
          </a:p>
          <a:p>
            <a:r>
              <a:rPr lang="en-ZA" dirty="0"/>
              <a:t>Host Required</a:t>
            </a:r>
          </a:p>
        </p:txBody>
      </p:sp>
      <p:sp>
        <p:nvSpPr>
          <p:cNvPr id="6" name="Text Placeholder 5"/>
          <p:cNvSpPr>
            <a:spLocks noGrp="1"/>
          </p:cNvSpPr>
          <p:nvPr>
            <p:ph type="body" sz="quarter" idx="3"/>
          </p:nvPr>
        </p:nvSpPr>
        <p:spPr>
          <a:xfrm>
            <a:off x="4699229" y="1353712"/>
            <a:ext cx="3843879" cy="658685"/>
          </a:xfrm>
        </p:spPr>
        <p:txBody>
          <a:bodyPr>
            <a:normAutofit/>
          </a:bodyPr>
          <a:lstStyle/>
          <a:p>
            <a:r>
              <a:rPr lang="en-ZA" dirty="0" smtClean="0"/>
              <a:t>C++ -&gt; HDL translators</a:t>
            </a:r>
            <a:endParaRPr lang="en-ZA" dirty="0"/>
          </a:p>
        </p:txBody>
      </p:sp>
      <p:sp>
        <p:nvSpPr>
          <p:cNvPr id="7" name="Content Placeholder 6"/>
          <p:cNvSpPr>
            <a:spLocks noGrp="1"/>
          </p:cNvSpPr>
          <p:nvPr>
            <p:ph sz="quarter" idx="4"/>
          </p:nvPr>
        </p:nvSpPr>
        <p:spPr>
          <a:xfrm>
            <a:off x="4332545" y="2021106"/>
            <a:ext cx="3782268" cy="4209877"/>
          </a:xfrm>
        </p:spPr>
        <p:txBody>
          <a:bodyPr>
            <a:normAutofit lnSpcReduction="10000"/>
          </a:bodyPr>
          <a:lstStyle/>
          <a:p>
            <a:r>
              <a:rPr lang="en-ZA" dirty="0"/>
              <a:t>Targets </a:t>
            </a:r>
            <a:r>
              <a:rPr lang="en-ZA" dirty="0" smtClean="0"/>
              <a:t>FPGA</a:t>
            </a:r>
            <a:br>
              <a:rPr lang="en-ZA" dirty="0" smtClean="0"/>
            </a:br>
            <a:endParaRPr lang="en-ZA" dirty="0"/>
          </a:p>
          <a:p>
            <a:r>
              <a:rPr lang="en-ZA" dirty="0"/>
              <a:t>Target user is FPGA designer</a:t>
            </a:r>
          </a:p>
          <a:p>
            <a:r>
              <a:rPr lang="en-ZA" dirty="0"/>
              <a:t>Implements FGPA </a:t>
            </a:r>
            <a:r>
              <a:rPr lang="en-ZA" dirty="0" smtClean="0"/>
              <a:t>in traditional </a:t>
            </a:r>
            <a:r>
              <a:rPr lang="en-ZA" dirty="0"/>
              <a:t>FPGA </a:t>
            </a:r>
            <a:r>
              <a:rPr lang="en-ZA" dirty="0" smtClean="0"/>
              <a:t>development flow</a:t>
            </a:r>
          </a:p>
          <a:p>
            <a:r>
              <a:rPr lang="en-ZA" dirty="0" smtClean="0"/>
              <a:t>Performance </a:t>
            </a:r>
            <a:r>
              <a:rPr lang="en-ZA" dirty="0"/>
              <a:t>is defined </a:t>
            </a:r>
            <a:r>
              <a:rPr lang="en-ZA" dirty="0" smtClean="0"/>
              <a:t>and amount </a:t>
            </a:r>
            <a:r>
              <a:rPr lang="en-ZA" dirty="0"/>
              <a:t>of resource to </a:t>
            </a:r>
            <a:r>
              <a:rPr lang="en-ZA" dirty="0" smtClean="0"/>
              <a:t>achieve is </a:t>
            </a:r>
            <a:r>
              <a:rPr lang="en-ZA" dirty="0"/>
              <a:t>reported</a:t>
            </a:r>
          </a:p>
          <a:p>
            <a:r>
              <a:rPr lang="en-ZA" dirty="0"/>
              <a:t>Host not required</a:t>
            </a:r>
          </a:p>
        </p:txBody>
      </p:sp>
      <p:sp>
        <p:nvSpPr>
          <p:cNvPr id="8" name="TextBox 7"/>
          <p:cNvSpPr txBox="1"/>
          <p:nvPr/>
        </p:nvSpPr>
        <p:spPr>
          <a:xfrm>
            <a:off x="324091" y="6389748"/>
            <a:ext cx="5176417" cy="276999"/>
          </a:xfrm>
          <a:prstGeom prst="rect">
            <a:avLst/>
          </a:prstGeom>
          <a:noFill/>
        </p:spPr>
        <p:txBody>
          <a:bodyPr wrap="none" rtlCol="0">
            <a:spAutoFit/>
          </a:bodyPr>
          <a:lstStyle/>
          <a:p>
            <a:r>
              <a:rPr lang="en-ZA" sz="1200" dirty="0" smtClean="0"/>
              <a:t>(skip in lecture, may be useful to refer to when writing a OpenCL program)</a:t>
            </a:r>
            <a:endParaRPr lang="en-ZA" sz="1200" dirty="0"/>
          </a:p>
        </p:txBody>
      </p:sp>
    </p:spTree>
    <p:extLst>
      <p:ext uri="{BB962C8B-B14F-4D97-AF65-F5344CB8AC3E}">
        <p14:creationId xmlns:p14="http://schemas.microsoft.com/office/powerpoint/2010/main" val="1646201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60" y="499980"/>
            <a:ext cx="7992192" cy="692210"/>
          </a:xfrm>
        </p:spPr>
        <p:txBody>
          <a:bodyPr>
            <a:normAutofit fontScale="90000"/>
          </a:bodyPr>
          <a:lstStyle/>
          <a:p>
            <a:r>
              <a:rPr lang="en-US" dirty="0" smtClean="0"/>
              <a:t>CUDA vs OpenCL correspondence</a:t>
            </a:r>
            <a:endParaRPr lang="en-US" dirty="0"/>
          </a:p>
        </p:txBody>
      </p:sp>
      <p:sp>
        <p:nvSpPr>
          <p:cNvPr id="3" name="Content Placeholder 2"/>
          <p:cNvSpPr>
            <a:spLocks noGrp="1"/>
          </p:cNvSpPr>
          <p:nvPr>
            <p:ph idx="1"/>
          </p:nvPr>
        </p:nvSpPr>
        <p:spPr>
          <a:xfrm>
            <a:off x="457200" y="1687483"/>
            <a:ext cx="4114800" cy="4625975"/>
          </a:xfrm>
        </p:spPr>
        <p:txBody>
          <a:bodyPr>
            <a:normAutofit fontScale="85000" lnSpcReduction="20000"/>
          </a:bodyPr>
          <a:lstStyle/>
          <a:p>
            <a:r>
              <a:rPr lang="en-US" dirty="0" smtClean="0"/>
              <a:t>Thread</a:t>
            </a:r>
          </a:p>
          <a:p>
            <a:r>
              <a:rPr lang="en-US" dirty="0" smtClean="0"/>
              <a:t>Thread-block</a:t>
            </a:r>
          </a:p>
          <a:p>
            <a:r>
              <a:rPr lang="en-US" dirty="0" smtClean="0"/>
              <a:t>Global memory</a:t>
            </a:r>
          </a:p>
          <a:p>
            <a:r>
              <a:rPr lang="en-US" dirty="0" smtClean="0"/>
              <a:t>Constant memory</a:t>
            </a:r>
          </a:p>
          <a:p>
            <a:r>
              <a:rPr lang="en-US" dirty="0" smtClean="0"/>
              <a:t>Shared memory</a:t>
            </a:r>
          </a:p>
          <a:p>
            <a:r>
              <a:rPr lang="en-US" dirty="0" smtClean="0"/>
              <a:t>Local memory</a:t>
            </a:r>
          </a:p>
          <a:p>
            <a:r>
              <a:rPr lang="en-US" dirty="0" smtClean="0"/>
              <a:t>__global__ function</a:t>
            </a:r>
          </a:p>
          <a:p>
            <a:r>
              <a:rPr lang="en-US" dirty="0" smtClean="0"/>
              <a:t>__device__ function</a:t>
            </a:r>
          </a:p>
          <a:p>
            <a:r>
              <a:rPr lang="en-US" dirty="0" smtClean="0"/>
              <a:t>__constant__ variable</a:t>
            </a:r>
          </a:p>
          <a:p>
            <a:r>
              <a:rPr lang="en-US" dirty="0" smtClean="0"/>
              <a:t>__device__ variable</a:t>
            </a:r>
          </a:p>
          <a:p>
            <a:r>
              <a:rPr lang="en-US" dirty="0" smtClean="0"/>
              <a:t>__shared__ variable</a:t>
            </a:r>
            <a:endParaRPr lang="en-US" dirty="0"/>
          </a:p>
        </p:txBody>
      </p:sp>
      <p:sp>
        <p:nvSpPr>
          <p:cNvPr id="6" name="Content Placeholder 2"/>
          <p:cNvSpPr txBox="1">
            <a:spLocks/>
          </p:cNvSpPr>
          <p:nvPr/>
        </p:nvSpPr>
        <p:spPr bwMode="auto">
          <a:xfrm>
            <a:off x="4877554" y="1654859"/>
            <a:ext cx="4114800" cy="4625975"/>
          </a:xfrm>
          <a:prstGeom prst="rect">
            <a:avLst/>
          </a:prstGeom>
          <a:noFill/>
          <a:ln w="9525">
            <a:noFill/>
            <a:miter lim="800000"/>
            <a:headEnd/>
            <a:tailEnd/>
          </a:ln>
        </p:spPr>
        <p:txBody>
          <a:bodyPr vert="horz" wrap="square" lIns="54847" tIns="91411" rIns="91411" bIns="45706" numCol="1" anchor="t" anchorCtr="0" compatLnSpc="1">
            <a:prstTxWarp prst="textNoShape">
              <a:avLst/>
            </a:prstTxWarp>
          </a:bodyPr>
          <a:lstStyle>
            <a:lvl1pPr marL="623010" indent="-453713" algn="l" rtl="0" eaLnBrk="1" fontAlgn="base" hangingPunct="1">
              <a:spcBef>
                <a:spcPct val="0"/>
              </a:spcBef>
              <a:spcAft>
                <a:spcPct val="0"/>
              </a:spcAft>
              <a:buClr>
                <a:schemeClr val="accent1"/>
              </a:buClr>
              <a:buSzPct val="80000"/>
              <a:buFont typeface="Wingdings 2" pitchFamily="18" charset="2"/>
              <a:buChar char=""/>
              <a:defRPr sz="3700" kern="1200">
                <a:solidFill>
                  <a:schemeClr val="tx1"/>
                </a:solidFill>
                <a:latin typeface="Corbel"/>
                <a:ea typeface="+mn-ea"/>
                <a:cs typeface="Corbel"/>
              </a:defRPr>
            </a:lvl1pPr>
            <a:lvl2pPr marL="1038348" indent="-388252" algn="l" rtl="0" eaLnBrk="1" fontAlgn="base" hangingPunct="1">
              <a:spcBef>
                <a:spcPct val="20000"/>
              </a:spcBef>
              <a:spcAft>
                <a:spcPct val="0"/>
              </a:spcAft>
              <a:buClr>
                <a:schemeClr val="accent1"/>
              </a:buClr>
              <a:buSzPct val="90000"/>
              <a:buFont typeface="Wingdings" pitchFamily="2" charset="2"/>
              <a:buChar char=""/>
              <a:defRPr sz="3400" kern="1200">
                <a:solidFill>
                  <a:schemeClr val="tx1"/>
                </a:solidFill>
                <a:latin typeface="Corbel"/>
                <a:ea typeface="+mn-ea"/>
                <a:cs typeface="Corbel"/>
              </a:defRPr>
            </a:lvl2pPr>
            <a:lvl3pPr marL="1415315" indent="-325047" algn="l" rtl="0" eaLnBrk="1" fontAlgn="base" hangingPunct="1">
              <a:spcBef>
                <a:spcPct val="20000"/>
              </a:spcBef>
              <a:spcAft>
                <a:spcPct val="0"/>
              </a:spcAft>
              <a:buClr>
                <a:srgbClr val="C64847"/>
              </a:buClr>
              <a:buFont typeface="Arial" charset="0"/>
              <a:buChar char="▪"/>
              <a:defRPr sz="3100" kern="1200">
                <a:solidFill>
                  <a:schemeClr val="tx1"/>
                </a:solidFill>
                <a:latin typeface="Corbel"/>
                <a:ea typeface="+mn-ea"/>
                <a:cs typeface="Corbel"/>
              </a:defRPr>
            </a:lvl3pPr>
            <a:lvl4pPr marL="1729077" indent="-259587" algn="l" rtl="0" eaLnBrk="1" fontAlgn="base" hangingPunct="1">
              <a:spcBef>
                <a:spcPct val="20000"/>
              </a:spcBef>
              <a:spcAft>
                <a:spcPct val="0"/>
              </a:spcAft>
              <a:buClr>
                <a:srgbClr val="31353D"/>
              </a:buClr>
              <a:buFont typeface="Arial" charset="0"/>
              <a:buChar char="▪"/>
              <a:defRPr sz="2800" kern="1200">
                <a:solidFill>
                  <a:schemeClr val="tx1"/>
                </a:solidFill>
                <a:latin typeface="Corbel"/>
                <a:ea typeface="+mn-ea"/>
                <a:cs typeface="Corbel"/>
              </a:defRPr>
            </a:lvl4pPr>
            <a:lvl5pPr marL="2027037" indent="-259587" algn="l" rtl="0" eaLnBrk="1" fontAlgn="base" hangingPunct="1">
              <a:spcBef>
                <a:spcPct val="20000"/>
              </a:spcBef>
              <a:spcAft>
                <a:spcPct val="0"/>
              </a:spcAft>
              <a:buClr>
                <a:srgbClr val="E88651"/>
              </a:buClr>
              <a:buFont typeface="Wingdings 3" pitchFamily="18" charset="2"/>
              <a:buChar char=""/>
              <a:defRPr lang="en-US" sz="2800" kern="1200">
                <a:solidFill>
                  <a:schemeClr val="tx1"/>
                </a:solidFill>
                <a:latin typeface="Corbel"/>
                <a:ea typeface="+mn-ea"/>
                <a:cs typeface="Corbel"/>
              </a:defRPr>
            </a:lvl5pPr>
            <a:lvl6pPr marL="2314346" indent="-260039" algn="l" rtl="0" eaLnBrk="1" latinLnBrk="0" hangingPunct="1">
              <a:spcBef>
                <a:spcPct val="20000"/>
              </a:spcBef>
              <a:buClr>
                <a:schemeClr val="accent6"/>
              </a:buClr>
              <a:buSzPct val="100000"/>
              <a:buFont typeface="Wingdings 2"/>
              <a:buChar char=""/>
              <a:defRPr kumimoji="0" sz="2800" kern="1200">
                <a:solidFill>
                  <a:schemeClr val="tx1"/>
                </a:solidFill>
                <a:latin typeface="+mn-lt"/>
                <a:ea typeface="+mn-ea"/>
                <a:cs typeface="+mn-cs"/>
              </a:defRPr>
            </a:lvl6pPr>
            <a:lvl7pPr marL="2600387" indent="-260039" algn="l" rtl="0" eaLnBrk="1" latinLnBrk="0" hangingPunct="1">
              <a:spcBef>
                <a:spcPct val="20000"/>
              </a:spcBef>
              <a:buClr>
                <a:schemeClr val="accent1"/>
              </a:buClr>
              <a:buSzPct val="100000"/>
              <a:buFont typeface="Wingdings 2"/>
              <a:buChar char=""/>
              <a:defRPr kumimoji="0" sz="2600" kern="1200">
                <a:solidFill>
                  <a:schemeClr val="tx1"/>
                </a:solidFill>
                <a:latin typeface="+mn-lt"/>
                <a:ea typeface="+mn-ea"/>
                <a:cs typeface="+mn-cs"/>
              </a:defRPr>
            </a:lvl7pPr>
            <a:lvl8pPr marL="2886429" indent="-260039" algn="l" rtl="0" eaLnBrk="1" latinLnBrk="0" hangingPunct="1">
              <a:spcBef>
                <a:spcPct val="20000"/>
              </a:spcBef>
              <a:buClr>
                <a:schemeClr val="accent2"/>
              </a:buClr>
              <a:buFont typeface="Wingdings 2" pitchFamily="18" charset="2"/>
              <a:buChar char=""/>
              <a:defRPr kumimoji="0" sz="2600" kern="1200">
                <a:solidFill>
                  <a:schemeClr val="tx1"/>
                </a:solidFill>
                <a:latin typeface="+mn-lt"/>
                <a:ea typeface="+mn-ea"/>
                <a:cs typeface="+mn-cs"/>
              </a:defRPr>
            </a:lvl8pPr>
            <a:lvl9pPr marL="3172472" indent="-260039" algn="l" rtl="0" eaLnBrk="1" latinLnBrk="0" hangingPunct="1">
              <a:spcBef>
                <a:spcPct val="20000"/>
              </a:spcBef>
              <a:buClr>
                <a:schemeClr val="accent3"/>
              </a:buClr>
              <a:buFont typeface="Wingdings 2" pitchFamily="18" charset="2"/>
              <a:buChar char=""/>
              <a:defRPr kumimoji="0" sz="2600" kern="1200" baseline="0">
                <a:solidFill>
                  <a:schemeClr val="tx1"/>
                </a:solidFill>
                <a:latin typeface="+mn-lt"/>
                <a:ea typeface="+mn-ea"/>
                <a:cs typeface="+mn-cs"/>
              </a:defRPr>
            </a:lvl9pPr>
          </a:lstStyle>
          <a:p>
            <a:r>
              <a:rPr lang="en-US" sz="2700" dirty="0" smtClean="0">
                <a:effectLst/>
              </a:rPr>
              <a:t>Work-item</a:t>
            </a:r>
          </a:p>
          <a:p>
            <a:r>
              <a:rPr lang="en-US" sz="2700" dirty="0" smtClean="0">
                <a:effectLst/>
              </a:rPr>
              <a:t>Work-group</a:t>
            </a:r>
          </a:p>
          <a:p>
            <a:r>
              <a:rPr lang="en-US" sz="2700" dirty="0" smtClean="0">
                <a:effectLst/>
              </a:rPr>
              <a:t>Global memory</a:t>
            </a:r>
          </a:p>
          <a:p>
            <a:r>
              <a:rPr lang="en-US" sz="2700" dirty="0" smtClean="0">
                <a:effectLst/>
              </a:rPr>
              <a:t>Constant memory</a:t>
            </a:r>
          </a:p>
          <a:p>
            <a:r>
              <a:rPr lang="en-US" sz="2700" dirty="0" smtClean="0">
                <a:effectLst/>
              </a:rPr>
              <a:t>Local memory</a:t>
            </a:r>
          </a:p>
          <a:p>
            <a:r>
              <a:rPr lang="en-US" sz="2700" dirty="0" smtClean="0">
                <a:effectLst/>
              </a:rPr>
              <a:t>Private memory</a:t>
            </a:r>
          </a:p>
          <a:p>
            <a:r>
              <a:rPr lang="en-US" sz="2700" dirty="0" smtClean="0">
                <a:effectLst/>
              </a:rPr>
              <a:t>__kernel function</a:t>
            </a:r>
          </a:p>
          <a:p>
            <a:r>
              <a:rPr lang="en-US" sz="2700" dirty="0" smtClean="0">
                <a:effectLst/>
              </a:rPr>
              <a:t>no qualification needed</a:t>
            </a:r>
          </a:p>
          <a:p>
            <a:r>
              <a:rPr lang="en-US" sz="2700" dirty="0" smtClean="0">
                <a:effectLst/>
              </a:rPr>
              <a:t>__constant variable</a:t>
            </a:r>
          </a:p>
          <a:p>
            <a:r>
              <a:rPr lang="en-US" sz="2700" dirty="0" smtClean="0">
                <a:effectLst/>
              </a:rPr>
              <a:t>__global variable</a:t>
            </a:r>
          </a:p>
          <a:p>
            <a:r>
              <a:rPr lang="en-US" sz="2700" dirty="0" smtClean="0">
                <a:effectLst/>
              </a:rPr>
              <a:t>__local variable</a:t>
            </a:r>
            <a:endParaRPr lang="en-US" sz="2700" dirty="0">
              <a:effectLst/>
            </a:endParaRPr>
          </a:p>
        </p:txBody>
      </p:sp>
      <p:grpSp>
        <p:nvGrpSpPr>
          <p:cNvPr id="4" name="Group 3"/>
          <p:cNvGrpSpPr/>
          <p:nvPr/>
        </p:nvGrpSpPr>
        <p:grpSpPr>
          <a:xfrm>
            <a:off x="4270074" y="2002205"/>
            <a:ext cx="633358" cy="3964781"/>
            <a:chOff x="4065256" y="1770385"/>
            <a:chExt cx="803672" cy="3964781"/>
          </a:xfrm>
        </p:grpSpPr>
        <p:cxnSp>
          <p:nvCxnSpPr>
            <p:cNvPr id="8" name="Straight Arrow Connector 7"/>
            <p:cNvCxnSpPr/>
            <p:nvPr/>
          </p:nvCxnSpPr>
          <p:spPr>
            <a:xfrm>
              <a:off x="4065256" y="1770385"/>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065256" y="2166863"/>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065256" y="2563341"/>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065256" y="2959819"/>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065256" y="3356297"/>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065256" y="3752776"/>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065256" y="4149254"/>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065256" y="4545732"/>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065256" y="4942210"/>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065256" y="5338688"/>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065256" y="5735166"/>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1880316" y="1209004"/>
            <a:ext cx="1058303" cy="461665"/>
          </a:xfrm>
          <a:prstGeom prst="rect">
            <a:avLst/>
          </a:prstGeom>
          <a:noFill/>
        </p:spPr>
        <p:txBody>
          <a:bodyPr wrap="none" rtlCol="0">
            <a:spAutoFit/>
          </a:bodyPr>
          <a:lstStyle/>
          <a:p>
            <a:r>
              <a:rPr lang="en-ZA" sz="2400" u="sng" dirty="0" smtClean="0">
                <a:solidFill>
                  <a:schemeClr val="tx2"/>
                </a:solidFill>
              </a:rPr>
              <a:t>CUDA</a:t>
            </a:r>
            <a:endParaRPr lang="en-ZA" sz="2400" u="sng" dirty="0">
              <a:solidFill>
                <a:schemeClr val="tx2"/>
              </a:solidFill>
            </a:endParaRPr>
          </a:p>
        </p:txBody>
      </p:sp>
      <p:sp>
        <p:nvSpPr>
          <p:cNvPr id="21" name="TextBox 20"/>
          <p:cNvSpPr txBox="1"/>
          <p:nvPr/>
        </p:nvSpPr>
        <p:spPr>
          <a:xfrm>
            <a:off x="6143223" y="1209004"/>
            <a:ext cx="1332416" cy="461665"/>
          </a:xfrm>
          <a:prstGeom prst="rect">
            <a:avLst/>
          </a:prstGeom>
          <a:noFill/>
        </p:spPr>
        <p:txBody>
          <a:bodyPr wrap="none" rtlCol="0">
            <a:spAutoFit/>
          </a:bodyPr>
          <a:lstStyle/>
          <a:p>
            <a:r>
              <a:rPr lang="en-ZA" sz="2400" u="sng" dirty="0" err="1" smtClean="0"/>
              <a:t>OpenCL</a:t>
            </a:r>
            <a:endParaRPr lang="en-ZA" sz="2400" u="sng" dirty="0"/>
          </a:p>
        </p:txBody>
      </p:sp>
      <p:sp>
        <p:nvSpPr>
          <p:cNvPr id="22" name="TextBox 21"/>
          <p:cNvSpPr txBox="1"/>
          <p:nvPr/>
        </p:nvSpPr>
        <p:spPr>
          <a:xfrm>
            <a:off x="324091" y="6389748"/>
            <a:ext cx="5176417" cy="276999"/>
          </a:xfrm>
          <a:prstGeom prst="rect">
            <a:avLst/>
          </a:prstGeom>
          <a:noFill/>
        </p:spPr>
        <p:txBody>
          <a:bodyPr wrap="none" rtlCol="0">
            <a:spAutoFit/>
          </a:bodyPr>
          <a:lstStyle/>
          <a:p>
            <a:r>
              <a:rPr lang="en-ZA" sz="1200" dirty="0" smtClean="0"/>
              <a:t>(skip in lecture, may be useful to refer to when writing a OpenCL program)</a:t>
            </a:r>
            <a:endParaRPr lang="en-ZA" sz="1200" dirty="0"/>
          </a:p>
        </p:txBody>
      </p:sp>
    </p:spTree>
    <p:extLst>
      <p:ext uri="{BB962C8B-B14F-4D97-AF65-F5344CB8AC3E}">
        <p14:creationId xmlns:p14="http://schemas.microsoft.com/office/powerpoint/2010/main" val="2723348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448221"/>
            <a:ext cx="7698306" cy="1035522"/>
          </a:xfrm>
        </p:spPr>
        <p:txBody>
          <a:bodyPr>
            <a:normAutofit fontScale="90000"/>
          </a:bodyPr>
          <a:lstStyle/>
          <a:p>
            <a:r>
              <a:rPr lang="en-ZA" dirty="0" smtClean="0"/>
              <a:t>Conceptual view of how a kernel fits in</a:t>
            </a:r>
            <a:endParaRPr lang="en-ZA" dirty="0"/>
          </a:p>
        </p:txBody>
      </p:sp>
      <p:pic>
        <p:nvPicPr>
          <p:cNvPr id="1026" name="Picture 2" descr="C:\Users\swinberg\Documents\ACTIVE\EEE4084F\2016\LECTURES\Lecture10\Slideim\export-pg-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593" y="2068832"/>
            <a:ext cx="7356837" cy="36590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1049" y="1492208"/>
            <a:ext cx="1837426" cy="923330"/>
          </a:xfrm>
          <a:prstGeom prst="rect">
            <a:avLst/>
          </a:prstGeom>
        </p:spPr>
        <p:txBody>
          <a:bodyPr wrap="square">
            <a:spAutoFit/>
          </a:bodyPr>
          <a:lstStyle/>
          <a:p>
            <a:r>
              <a:rPr lang="en-ZA" dirty="0">
                <a:solidFill>
                  <a:srgbClr val="FF6600"/>
                </a:solidFill>
              </a:rPr>
              <a:t>Similar to </a:t>
            </a:r>
          </a:p>
          <a:p>
            <a:r>
              <a:rPr lang="en-ZA" dirty="0">
                <a:solidFill>
                  <a:srgbClr val="FF6600"/>
                </a:solidFill>
              </a:rPr>
              <a:t>vertex buffers </a:t>
            </a:r>
          </a:p>
          <a:p>
            <a:r>
              <a:rPr lang="en-ZA" dirty="0">
                <a:solidFill>
                  <a:srgbClr val="FF6600"/>
                </a:solidFill>
              </a:rPr>
              <a:t>and textures</a:t>
            </a:r>
          </a:p>
        </p:txBody>
      </p:sp>
      <p:sp>
        <p:nvSpPr>
          <p:cNvPr id="7" name="Rectangle 6"/>
          <p:cNvSpPr/>
          <p:nvPr/>
        </p:nvSpPr>
        <p:spPr>
          <a:xfrm>
            <a:off x="3588588" y="2570652"/>
            <a:ext cx="2363639" cy="923330"/>
          </a:xfrm>
          <a:prstGeom prst="rect">
            <a:avLst/>
          </a:prstGeom>
        </p:spPr>
        <p:txBody>
          <a:bodyPr wrap="square">
            <a:spAutoFit/>
          </a:bodyPr>
          <a:lstStyle/>
          <a:p>
            <a:r>
              <a:rPr lang="en-ZA" dirty="0">
                <a:solidFill>
                  <a:srgbClr val="FF6600"/>
                </a:solidFill>
              </a:rPr>
              <a:t>Similar to</a:t>
            </a:r>
          </a:p>
          <a:p>
            <a:r>
              <a:rPr lang="en-ZA" dirty="0">
                <a:solidFill>
                  <a:srgbClr val="FF6600"/>
                </a:solidFill>
              </a:rPr>
              <a:t>vertex </a:t>
            </a:r>
            <a:r>
              <a:rPr lang="en-ZA" dirty="0" smtClean="0">
                <a:solidFill>
                  <a:srgbClr val="FF6600"/>
                </a:solidFill>
              </a:rPr>
              <a:t>and</a:t>
            </a:r>
            <a:br>
              <a:rPr lang="en-ZA" dirty="0" smtClean="0">
                <a:solidFill>
                  <a:srgbClr val="FF6600"/>
                </a:solidFill>
              </a:rPr>
            </a:br>
            <a:r>
              <a:rPr lang="en-ZA" dirty="0" smtClean="0">
                <a:solidFill>
                  <a:srgbClr val="FF6600"/>
                </a:solidFill>
              </a:rPr>
              <a:t>fragment </a:t>
            </a:r>
            <a:r>
              <a:rPr lang="en-ZA" dirty="0" err="1" smtClean="0">
                <a:solidFill>
                  <a:srgbClr val="FF6600"/>
                </a:solidFill>
              </a:rPr>
              <a:t>shaders</a:t>
            </a:r>
            <a:endParaRPr lang="en-ZA" dirty="0">
              <a:solidFill>
                <a:srgbClr val="FF6600"/>
              </a:solidFill>
            </a:endParaRPr>
          </a:p>
        </p:txBody>
      </p:sp>
      <p:sp>
        <p:nvSpPr>
          <p:cNvPr id="8" name="Rectangle 7"/>
          <p:cNvSpPr/>
          <p:nvPr/>
        </p:nvSpPr>
        <p:spPr>
          <a:xfrm>
            <a:off x="6219645" y="1492208"/>
            <a:ext cx="2363639" cy="923330"/>
          </a:xfrm>
          <a:prstGeom prst="rect">
            <a:avLst/>
          </a:prstGeom>
        </p:spPr>
        <p:txBody>
          <a:bodyPr wrap="square">
            <a:spAutoFit/>
          </a:bodyPr>
          <a:lstStyle/>
          <a:p>
            <a:r>
              <a:rPr lang="en-ZA" dirty="0">
                <a:solidFill>
                  <a:srgbClr val="FF6600"/>
                </a:solidFill>
              </a:rPr>
              <a:t>Similar to</a:t>
            </a:r>
          </a:p>
          <a:p>
            <a:r>
              <a:rPr lang="en-ZA" dirty="0">
                <a:solidFill>
                  <a:srgbClr val="FF6600"/>
                </a:solidFill>
              </a:rPr>
              <a:t>depth and</a:t>
            </a:r>
          </a:p>
          <a:p>
            <a:r>
              <a:rPr lang="en-ZA" dirty="0">
                <a:solidFill>
                  <a:srgbClr val="FF6600"/>
                </a:solidFill>
              </a:rPr>
              <a:t>frame buffers</a:t>
            </a:r>
          </a:p>
        </p:txBody>
      </p:sp>
      <p:sp>
        <p:nvSpPr>
          <p:cNvPr id="6" name="Rectangle 5"/>
          <p:cNvSpPr/>
          <p:nvPr/>
        </p:nvSpPr>
        <p:spPr>
          <a:xfrm>
            <a:off x="698718" y="6177315"/>
            <a:ext cx="5032211" cy="369332"/>
          </a:xfrm>
          <a:prstGeom prst="rect">
            <a:avLst/>
          </a:prstGeom>
        </p:spPr>
        <p:txBody>
          <a:bodyPr wrap="none">
            <a:spAutoFit/>
          </a:bodyPr>
          <a:lstStyle/>
          <a:p>
            <a:r>
              <a:rPr lang="en-ZA" dirty="0" smtClean="0">
                <a:solidFill>
                  <a:srgbClr val="FF6600"/>
                </a:solidFill>
              </a:rPr>
              <a:t>… comparing to GPU / CUDA type approach …</a:t>
            </a:r>
            <a:endParaRPr lang="en-ZA" dirty="0"/>
          </a:p>
        </p:txBody>
      </p:sp>
    </p:spTree>
    <p:extLst>
      <p:ext uri="{BB962C8B-B14F-4D97-AF65-F5344CB8AC3E}">
        <p14:creationId xmlns:p14="http://schemas.microsoft.com/office/powerpoint/2010/main" val="22143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OpenCL Scenario</a:t>
            </a:r>
            <a:endParaRPr lang="en-ZA" dirty="0"/>
          </a:p>
        </p:txBody>
      </p:sp>
      <p:sp>
        <p:nvSpPr>
          <p:cNvPr id="5" name="Text Placeholder 4"/>
          <p:cNvSpPr>
            <a:spLocks noGrp="1"/>
          </p:cNvSpPr>
          <p:nvPr>
            <p:ph type="body" idx="1"/>
          </p:nvPr>
        </p:nvSpPr>
        <p:spPr/>
        <p:txBody>
          <a:bodyPr/>
          <a:lstStyle/>
          <a:p>
            <a:r>
              <a:rPr lang="en-ZA" dirty="0" smtClean="0"/>
              <a:t>EEE4084F</a:t>
            </a:r>
            <a:endParaRPr lang="en-ZA" dirty="0"/>
          </a:p>
        </p:txBody>
      </p:sp>
    </p:spTree>
    <p:extLst>
      <p:ext uri="{BB962C8B-B14F-4D97-AF65-F5344CB8AC3E}">
        <p14:creationId xmlns:p14="http://schemas.microsoft.com/office/powerpoint/2010/main" val="2270129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smtClean="0"/>
              <a:t>Initialisation</a:t>
            </a:r>
            <a:endParaRPr lang="en-ZA" dirty="0"/>
          </a:p>
        </p:txBody>
      </p:sp>
      <p:sp>
        <p:nvSpPr>
          <p:cNvPr id="5" name="Content Placeholder 4"/>
          <p:cNvSpPr>
            <a:spLocks noGrp="1"/>
          </p:cNvSpPr>
          <p:nvPr>
            <p:ph idx="1"/>
          </p:nvPr>
        </p:nvSpPr>
        <p:spPr/>
        <p:txBody>
          <a:bodyPr>
            <a:normAutofit fontScale="92500" lnSpcReduction="20000"/>
          </a:bodyPr>
          <a:lstStyle/>
          <a:p>
            <a:pPr marL="491490" indent="-514350">
              <a:buFont typeface="+mj-lt"/>
              <a:buAutoNum type="arabicPeriod"/>
            </a:pPr>
            <a:r>
              <a:rPr lang="en-ZA" dirty="0" smtClean="0"/>
              <a:t>Get </a:t>
            </a:r>
            <a:r>
              <a:rPr lang="en-ZA" dirty="0"/>
              <a:t>platform </a:t>
            </a:r>
            <a:r>
              <a:rPr lang="en-ZA" dirty="0" smtClean="0"/>
              <a:t>ID</a:t>
            </a:r>
          </a:p>
          <a:p>
            <a:pPr marL="491490" indent="-514350">
              <a:buFont typeface="+mj-lt"/>
              <a:buAutoNum type="arabicPeriod"/>
            </a:pPr>
            <a:r>
              <a:rPr lang="en-ZA" dirty="0" smtClean="0"/>
              <a:t>Compile kernels</a:t>
            </a:r>
          </a:p>
          <a:p>
            <a:pPr marL="491490" indent="-514350">
              <a:buFont typeface="+mj-lt"/>
              <a:buAutoNum type="arabicPeriod"/>
            </a:pPr>
            <a:r>
              <a:rPr lang="en-ZA" dirty="0" smtClean="0"/>
              <a:t>Create buffers</a:t>
            </a:r>
          </a:p>
          <a:p>
            <a:pPr marL="491490" indent="-514350">
              <a:buFont typeface="+mj-lt"/>
              <a:buAutoNum type="arabicPeriod"/>
            </a:pPr>
            <a:r>
              <a:rPr lang="en-ZA" dirty="0" smtClean="0"/>
              <a:t>Create </a:t>
            </a:r>
            <a:r>
              <a:rPr lang="en-ZA" dirty="0"/>
              <a:t>command </a:t>
            </a:r>
            <a:r>
              <a:rPr lang="en-ZA" dirty="0" smtClean="0"/>
              <a:t>queue</a:t>
            </a:r>
          </a:p>
          <a:p>
            <a:pPr marL="491490" indent="-514350">
              <a:buFont typeface="+mj-lt"/>
              <a:buAutoNum type="arabicPeriod"/>
            </a:pPr>
            <a:r>
              <a:rPr lang="en-ZA" dirty="0" err="1" smtClean="0"/>
              <a:t>Enqueue</a:t>
            </a:r>
            <a:r>
              <a:rPr lang="en-ZA" dirty="0" smtClean="0"/>
              <a:t> write</a:t>
            </a:r>
          </a:p>
          <a:p>
            <a:pPr marL="491490" indent="-514350">
              <a:buFont typeface="+mj-lt"/>
              <a:buAutoNum type="arabicPeriod"/>
            </a:pPr>
            <a:r>
              <a:rPr lang="en-ZA" dirty="0" err="1" smtClean="0"/>
              <a:t>Enqueue</a:t>
            </a:r>
            <a:r>
              <a:rPr lang="en-ZA" dirty="0" smtClean="0"/>
              <a:t> </a:t>
            </a:r>
            <a:r>
              <a:rPr lang="en-ZA" dirty="0"/>
              <a:t>kernel </a:t>
            </a:r>
            <a:r>
              <a:rPr lang="en-ZA" dirty="0" smtClean="0"/>
              <a:t>run</a:t>
            </a:r>
          </a:p>
          <a:p>
            <a:pPr marL="491490" indent="-514350">
              <a:buFont typeface="+mj-lt"/>
              <a:buAutoNum type="arabicPeriod"/>
            </a:pPr>
            <a:r>
              <a:rPr lang="en-ZA" dirty="0" err="1" smtClean="0"/>
              <a:t>Enqueue</a:t>
            </a:r>
            <a:r>
              <a:rPr lang="en-ZA" dirty="0" smtClean="0"/>
              <a:t> read</a:t>
            </a:r>
          </a:p>
          <a:p>
            <a:pPr marL="491490" indent="-514350">
              <a:buFont typeface="+mj-lt"/>
              <a:buAutoNum type="arabicPeriod"/>
            </a:pPr>
            <a:r>
              <a:rPr lang="en-ZA" dirty="0" smtClean="0"/>
              <a:t>Wait </a:t>
            </a:r>
            <a:r>
              <a:rPr lang="en-ZA" dirty="0"/>
              <a:t>for queue to ﬁnish</a:t>
            </a:r>
          </a:p>
          <a:p>
            <a:pPr lvl="1"/>
            <a:r>
              <a:rPr lang="en-ZA" dirty="0" smtClean="0"/>
              <a:t>Wait </a:t>
            </a:r>
            <a:r>
              <a:rPr lang="en-ZA" dirty="0"/>
              <a:t>for the OpenCL system to ﬁnish performing </a:t>
            </a:r>
            <a:r>
              <a:rPr lang="en-ZA" dirty="0" smtClean="0"/>
              <a:t>the commands </a:t>
            </a:r>
            <a:r>
              <a:rPr lang="en-ZA" dirty="0"/>
              <a:t>in the </a:t>
            </a:r>
            <a:r>
              <a:rPr lang="en-ZA" dirty="0" smtClean="0"/>
              <a:t>queue</a:t>
            </a:r>
            <a:endParaRPr lang="en-ZA" dirty="0"/>
          </a:p>
        </p:txBody>
      </p:sp>
    </p:spTree>
    <p:extLst>
      <p:ext uri="{BB962C8B-B14F-4D97-AF65-F5344CB8AC3E}">
        <p14:creationId xmlns:p14="http://schemas.microsoft.com/office/powerpoint/2010/main" val="55972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75161"/>
            <a:ext cx="7698306" cy="1147399"/>
          </a:xfrm>
        </p:spPr>
        <p:txBody>
          <a:bodyPr>
            <a:normAutofit/>
          </a:bodyPr>
          <a:lstStyle/>
          <a:p>
            <a:r>
              <a:rPr lang="en-ZA" dirty="0" smtClean="0"/>
              <a:t>Why </a:t>
            </a:r>
            <a:r>
              <a:rPr lang="en-ZA" dirty="0" err="1" smtClean="0"/>
              <a:t>OpenCL</a:t>
            </a:r>
            <a:r>
              <a:rPr lang="en-ZA" dirty="0" smtClean="0"/>
              <a:t>…</a:t>
            </a:r>
            <a:endParaRPr lang="en-ZA" dirty="0"/>
          </a:p>
        </p:txBody>
      </p:sp>
      <p:sp>
        <p:nvSpPr>
          <p:cNvPr id="5" name="Content Placeholder 4"/>
          <p:cNvSpPr>
            <a:spLocks noGrp="1"/>
          </p:cNvSpPr>
          <p:nvPr>
            <p:ph idx="1"/>
          </p:nvPr>
        </p:nvSpPr>
        <p:spPr>
          <a:xfrm>
            <a:off x="729785" y="1367021"/>
            <a:ext cx="7697635" cy="4700677"/>
          </a:xfrm>
        </p:spPr>
        <p:txBody>
          <a:bodyPr>
            <a:normAutofit fontScale="85000" lnSpcReduction="20000"/>
          </a:bodyPr>
          <a:lstStyle/>
          <a:p>
            <a:r>
              <a:rPr lang="en-ZA" dirty="0" smtClean="0">
                <a:solidFill>
                  <a:srgbClr val="FF0000"/>
                </a:solidFill>
              </a:rPr>
              <a:t>Increasing demands for more functionality </a:t>
            </a:r>
            <a:r>
              <a:rPr lang="en-ZA" dirty="0">
                <a:solidFill>
                  <a:srgbClr val="FF0000"/>
                </a:solidFill>
              </a:rPr>
              <a:t>and </a:t>
            </a:r>
            <a:r>
              <a:rPr lang="en-ZA" dirty="0" smtClean="0">
                <a:solidFill>
                  <a:srgbClr val="FF0000"/>
                </a:solidFill>
              </a:rPr>
              <a:t>performance</a:t>
            </a:r>
          </a:p>
          <a:p>
            <a:r>
              <a:rPr lang="en-ZA" dirty="0" smtClean="0"/>
              <a:t>Size of datasets and complexity of pipelines for moving </a:t>
            </a:r>
            <a:r>
              <a:rPr lang="en-ZA" dirty="0"/>
              <a:t>data </a:t>
            </a:r>
            <a:r>
              <a:rPr lang="en-ZA" dirty="0" smtClean="0"/>
              <a:t>around continue </a:t>
            </a:r>
            <a:r>
              <a:rPr lang="en-ZA" dirty="0"/>
              <a:t>to increase</a:t>
            </a:r>
          </a:p>
          <a:p>
            <a:r>
              <a:rPr lang="en-ZA" dirty="0"/>
              <a:t>It’s an increasing </a:t>
            </a:r>
            <a:r>
              <a:rPr lang="en-ZA" dirty="0" smtClean="0"/>
              <a:t>struggle to sustain </a:t>
            </a:r>
            <a:r>
              <a:rPr lang="en-ZA" dirty="0"/>
              <a:t>performance trajectory without </a:t>
            </a:r>
            <a:r>
              <a:rPr lang="en-ZA" dirty="0" smtClean="0"/>
              <a:t>massive increases in:</a:t>
            </a:r>
            <a:br>
              <a:rPr lang="en-ZA" dirty="0" smtClean="0"/>
            </a:br>
            <a:r>
              <a:rPr lang="en-ZA" dirty="0" smtClean="0"/>
              <a:t>     cost</a:t>
            </a:r>
            <a:r>
              <a:rPr lang="en-ZA" dirty="0"/>
              <a:t>, power </a:t>
            </a:r>
            <a:r>
              <a:rPr lang="en-ZA" dirty="0" smtClean="0"/>
              <a:t>&amp; size</a:t>
            </a:r>
            <a:endParaRPr lang="en-ZA" dirty="0"/>
          </a:p>
          <a:p>
            <a:pPr lvl="1"/>
            <a:r>
              <a:rPr lang="en-ZA" dirty="0" smtClean="0"/>
              <a:t>Power </a:t>
            </a:r>
            <a:r>
              <a:rPr lang="en-ZA" dirty="0"/>
              <a:t>consumption </a:t>
            </a:r>
            <a:r>
              <a:rPr lang="en-ZA" dirty="0" smtClean="0"/>
              <a:t>&amp; </a:t>
            </a:r>
            <a:r>
              <a:rPr lang="en-ZA" dirty="0"/>
              <a:t>thermal dissipation </a:t>
            </a:r>
            <a:r>
              <a:rPr lang="en-ZA" dirty="0" smtClean="0"/>
              <a:t>limits </a:t>
            </a:r>
            <a:r>
              <a:rPr lang="en-ZA" dirty="0"/>
              <a:t>system </a:t>
            </a:r>
            <a:r>
              <a:rPr lang="en-ZA" dirty="0" smtClean="0"/>
              <a:t>size</a:t>
            </a:r>
          </a:p>
          <a:p>
            <a:pPr lvl="1"/>
            <a:r>
              <a:rPr lang="en-ZA" dirty="0" smtClean="0"/>
              <a:t>Control </a:t>
            </a:r>
            <a:r>
              <a:rPr lang="en-ZA" dirty="0"/>
              <a:t>of data and synchronization complexity is growing out of control </a:t>
            </a:r>
            <a:r>
              <a:rPr lang="en-ZA" dirty="0" smtClean="0"/>
              <a:t>(</a:t>
            </a:r>
            <a:r>
              <a:rPr lang="en-ZA" dirty="0"/>
              <a:t>i.e. </a:t>
            </a:r>
            <a:r>
              <a:rPr lang="en-ZA" dirty="0" smtClean="0"/>
              <a:t>complexity that develops in MPI code for large parallel systems)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6618" y="286323"/>
            <a:ext cx="967119" cy="967119"/>
          </a:xfrm>
          <a:prstGeom prst="rect">
            <a:avLst/>
          </a:prstGeom>
        </p:spPr>
      </p:pic>
    </p:spTree>
    <p:extLst>
      <p:ext uri="{BB962C8B-B14F-4D97-AF65-F5344CB8AC3E}">
        <p14:creationId xmlns:p14="http://schemas.microsoft.com/office/powerpoint/2010/main" val="697231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Matrix Multiplication Example</a:t>
            </a:r>
          </a:p>
        </p:txBody>
      </p:sp>
      <p:sp>
        <p:nvSpPr>
          <p:cNvPr id="3" name="Content Placeholder 2"/>
          <p:cNvSpPr>
            <a:spLocks noGrp="1"/>
          </p:cNvSpPr>
          <p:nvPr>
            <p:ph idx="1"/>
          </p:nvPr>
        </p:nvSpPr>
        <p:spPr/>
        <p:txBody>
          <a:bodyPr/>
          <a:lstStyle/>
          <a:p>
            <a:endParaRPr lang="en-Z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020" y="1475117"/>
            <a:ext cx="6452892" cy="273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88020" y="5112913"/>
            <a:ext cx="6870599" cy="369332"/>
          </a:xfrm>
          <a:prstGeom prst="rect">
            <a:avLst/>
          </a:prstGeom>
          <a:noFill/>
        </p:spPr>
        <p:txBody>
          <a:bodyPr wrap="none" rtlCol="0">
            <a:spAutoFit/>
          </a:bodyPr>
          <a:lstStyle/>
          <a:p>
            <a:r>
              <a:rPr lang="en-ZA" dirty="0" smtClean="0"/>
              <a:t>Let’s multiply two </a:t>
            </a:r>
            <a:r>
              <a:rPr lang="en-ZA" dirty="0" err="1" smtClean="0"/>
              <a:t>NxN</a:t>
            </a:r>
            <a:r>
              <a:rPr lang="en-ZA" dirty="0" smtClean="0"/>
              <a:t> matrices, A and B, and store the result in Y.</a:t>
            </a:r>
            <a:endParaRPr lang="en-ZA" dirty="0"/>
          </a:p>
        </p:txBody>
      </p:sp>
    </p:spTree>
    <p:extLst>
      <p:ext uri="{BB962C8B-B14F-4D97-AF65-F5344CB8AC3E}">
        <p14:creationId xmlns:p14="http://schemas.microsoft.com/office/powerpoint/2010/main" val="1956497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smtClean="0"/>
              <a:t>C++ Implementation </a:t>
            </a:r>
            <a:r>
              <a:rPr lang="en-ZA" sz="2200" dirty="0" smtClean="0"/>
              <a:t>(Golden Measure)</a:t>
            </a:r>
            <a:endParaRPr lang="en-Z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5054" y="1590315"/>
            <a:ext cx="46863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3022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t>OpenCL</a:t>
            </a:r>
            <a:r>
              <a:rPr lang="en-ZA" dirty="0" smtClean="0"/>
              <a:t> implementation</a:t>
            </a:r>
            <a:endParaRPr lang="en-ZA" dirty="0"/>
          </a:p>
        </p:txBody>
      </p:sp>
      <p:sp>
        <p:nvSpPr>
          <p:cNvPr id="8" name="TextBox 7"/>
          <p:cNvSpPr txBox="1"/>
          <p:nvPr/>
        </p:nvSpPr>
        <p:spPr>
          <a:xfrm>
            <a:off x="1313645" y="1352282"/>
            <a:ext cx="6375042" cy="1200329"/>
          </a:xfrm>
          <a:prstGeom prst="rect">
            <a:avLst/>
          </a:prstGeom>
          <a:noFill/>
        </p:spPr>
        <p:txBody>
          <a:bodyPr wrap="square" rtlCol="0">
            <a:spAutoFit/>
          </a:bodyPr>
          <a:lstStyle/>
          <a:p>
            <a:r>
              <a:rPr lang="en-ZA" dirty="0" smtClean="0"/>
              <a:t>Golden measure, the </a:t>
            </a:r>
            <a:r>
              <a:rPr lang="en-ZA" dirty="0" err="1" smtClean="0"/>
              <a:t>cpu</a:t>
            </a:r>
            <a:r>
              <a:rPr lang="en-ZA" dirty="0" smtClean="0"/>
              <a:t> has a double nested for loop </a:t>
            </a:r>
            <a:br>
              <a:rPr lang="en-ZA" dirty="0" smtClean="0"/>
            </a:br>
            <a:r>
              <a:rPr lang="en-ZA" dirty="0" smtClean="0"/>
              <a:t>i.e. i: 0-&gt;N-1  </a:t>
            </a:r>
          </a:p>
          <a:p>
            <a:r>
              <a:rPr lang="en-ZA" dirty="0"/>
              <a:t> </a:t>
            </a:r>
            <a:r>
              <a:rPr lang="en-ZA" dirty="0" smtClean="0"/>
              <a:t>       j: 0-&gt;N-1</a:t>
            </a:r>
            <a:br>
              <a:rPr lang="en-ZA" dirty="0" smtClean="0"/>
            </a:br>
            <a:r>
              <a:rPr lang="en-ZA" dirty="0" smtClean="0"/>
              <a:t>          k: 0-&gt;N-1</a:t>
            </a:r>
            <a:endParaRPr lang="en-ZA" dirty="0"/>
          </a:p>
        </p:txBody>
      </p:sp>
      <p:sp>
        <p:nvSpPr>
          <p:cNvPr id="14" name="TextBox 13"/>
          <p:cNvSpPr txBox="1"/>
          <p:nvPr/>
        </p:nvSpPr>
        <p:spPr>
          <a:xfrm>
            <a:off x="1313645" y="2665927"/>
            <a:ext cx="6375042" cy="2031325"/>
          </a:xfrm>
          <a:prstGeom prst="rect">
            <a:avLst/>
          </a:prstGeom>
          <a:noFill/>
        </p:spPr>
        <p:txBody>
          <a:bodyPr wrap="square" rtlCol="0">
            <a:spAutoFit/>
          </a:bodyPr>
          <a:lstStyle/>
          <a:p>
            <a:r>
              <a:rPr lang="en-ZA" dirty="0" smtClean="0"/>
              <a:t>GPU version is going to have </a:t>
            </a:r>
            <a:r>
              <a:rPr lang="en-ZA" dirty="0" err="1" smtClean="0"/>
              <a:t>NxN</a:t>
            </a:r>
            <a:r>
              <a:rPr lang="en-ZA" dirty="0" smtClean="0"/>
              <a:t> threads, calculating the result for each Y[</a:t>
            </a:r>
            <a:r>
              <a:rPr lang="en-ZA" dirty="0" err="1" smtClean="0"/>
              <a:t>i,j</a:t>
            </a:r>
            <a:r>
              <a:rPr lang="en-ZA" dirty="0" smtClean="0"/>
              <a:t>] so each core should do just one for loop (i.e. the inner loop of the golden measure) i.e.</a:t>
            </a:r>
            <a:br>
              <a:rPr lang="en-ZA" dirty="0" smtClean="0"/>
            </a:br>
            <a:r>
              <a:rPr lang="en-ZA" dirty="0" smtClean="0"/>
              <a:t>    k: 0-&gt;N-1  to </a:t>
            </a:r>
            <a:r>
              <a:rPr lang="en-ZA" dirty="0" err="1" smtClean="0"/>
              <a:t>compure</a:t>
            </a:r>
            <a:r>
              <a:rPr lang="en-ZA" dirty="0" smtClean="0"/>
              <a:t> Y[</a:t>
            </a:r>
            <a:r>
              <a:rPr lang="en-ZA" dirty="0" err="1" smtClean="0"/>
              <a:t>i,j</a:t>
            </a:r>
            <a:r>
              <a:rPr lang="en-ZA" dirty="0" smtClean="0"/>
              <a:t>])</a:t>
            </a:r>
          </a:p>
          <a:p>
            <a:r>
              <a:rPr lang="en-ZA" dirty="0" smtClean="0"/>
              <a:t>So need to group the threads into a 2D </a:t>
            </a:r>
            <a:r>
              <a:rPr lang="en-ZA" dirty="0" err="1" smtClean="0"/>
              <a:t>NxN</a:t>
            </a:r>
            <a:r>
              <a:rPr lang="en-ZA" dirty="0" smtClean="0"/>
              <a:t> structure, so that the thread IDs will have ID(0) going form 0..N-1 (for columns) and ID(1) going from 0..N-1 (for rows)</a:t>
            </a:r>
            <a:endParaRPr lang="en-ZA" dirty="0"/>
          </a:p>
        </p:txBody>
      </p:sp>
      <p:sp>
        <p:nvSpPr>
          <p:cNvPr id="15" name="Rectangle 14"/>
          <p:cNvSpPr/>
          <p:nvPr/>
        </p:nvSpPr>
        <p:spPr>
          <a:xfrm>
            <a:off x="1054599" y="5536774"/>
            <a:ext cx="4609019" cy="369332"/>
          </a:xfrm>
          <a:prstGeom prst="rect">
            <a:avLst/>
          </a:prstGeom>
        </p:spPr>
        <p:txBody>
          <a:bodyPr wrap="none">
            <a:spAutoFit/>
          </a:bodyPr>
          <a:lstStyle/>
          <a:p>
            <a:r>
              <a:rPr lang="en-ZA" dirty="0" smtClean="0"/>
              <a:t>Let’s start by defining the </a:t>
            </a:r>
            <a:r>
              <a:rPr lang="en-ZA" dirty="0" err="1" smtClean="0"/>
              <a:t>OpenCL</a:t>
            </a:r>
            <a:r>
              <a:rPr lang="en-ZA" dirty="0" smtClean="0"/>
              <a:t> kernel …</a:t>
            </a:r>
            <a:endParaRPr lang="en-ZA" dirty="0"/>
          </a:p>
        </p:txBody>
      </p:sp>
    </p:spTree>
    <p:extLst>
      <p:ext uri="{BB962C8B-B14F-4D97-AF65-F5344CB8AC3E}">
        <p14:creationId xmlns:p14="http://schemas.microsoft.com/office/powerpoint/2010/main" val="502976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OpenCL Implementation</a:t>
            </a:r>
            <a:endParaRPr lang="en-ZA" dirty="0"/>
          </a:p>
        </p:txBody>
      </p:sp>
      <p:sp>
        <p:nvSpPr>
          <p:cNvPr id="3" name="Rectangle 2"/>
          <p:cNvSpPr/>
          <p:nvPr/>
        </p:nvSpPr>
        <p:spPr>
          <a:xfrm>
            <a:off x="514982" y="1319820"/>
            <a:ext cx="8126569" cy="4770537"/>
          </a:xfrm>
          <a:prstGeom prst="rect">
            <a:avLst/>
          </a:prstGeom>
        </p:spPr>
        <p:txBody>
          <a:bodyPr wrap="square">
            <a:spAutoFit/>
          </a:bodyPr>
          <a:lstStyle/>
          <a:p>
            <a:r>
              <a:rPr lang="en-ZA" sz="1600" dirty="0">
                <a:solidFill>
                  <a:srgbClr val="3024CE"/>
                </a:solidFill>
                <a:latin typeface="Courier New" panose="02070309020205020404" pitchFamily="49" charset="0"/>
                <a:cs typeface="Courier New" panose="02070309020205020404" pitchFamily="49" charset="0"/>
              </a:rPr>
              <a:t>/** This Kernel perform part of </a:t>
            </a:r>
            <a:r>
              <a:rPr lang="en-ZA" sz="1600" dirty="0" smtClean="0">
                <a:solidFill>
                  <a:srgbClr val="3024CE"/>
                </a:solidFill>
                <a:latin typeface="Courier New" panose="02070309020205020404" pitchFamily="49" charset="0"/>
                <a:cs typeface="Courier New" panose="02070309020205020404" pitchFamily="49" charset="0"/>
              </a:rPr>
              <a:t>the </a:t>
            </a:r>
            <a:r>
              <a:rPr lang="en-ZA" sz="1600" dirty="0">
                <a:solidFill>
                  <a:srgbClr val="3024CE"/>
                </a:solidFill>
                <a:latin typeface="Courier New" panose="02070309020205020404" pitchFamily="49" charset="0"/>
                <a:cs typeface="Courier New" panose="02070309020205020404" pitchFamily="49" charset="0"/>
              </a:rPr>
              <a:t>standard matrix multiply on </a:t>
            </a:r>
            <a:r>
              <a:rPr lang="en-ZA" sz="1600" dirty="0" smtClean="0">
                <a:solidFill>
                  <a:srgbClr val="3024CE"/>
                </a:solidFill>
                <a:latin typeface="Courier New" panose="02070309020205020404" pitchFamily="49" charset="0"/>
                <a:cs typeface="Courier New" panose="02070309020205020404" pitchFamily="49" charset="0"/>
              </a:rPr>
              <a:t> </a:t>
            </a:r>
          </a:p>
          <a:p>
            <a:r>
              <a:rPr lang="en-ZA" sz="1600" dirty="0">
                <a:solidFill>
                  <a:srgbClr val="3024CE"/>
                </a:solidFill>
                <a:latin typeface="Courier New" panose="02070309020205020404" pitchFamily="49" charset="0"/>
                <a:cs typeface="Courier New" panose="02070309020205020404" pitchFamily="49" charset="0"/>
              </a:rPr>
              <a:t> </a:t>
            </a:r>
            <a:r>
              <a:rPr lang="en-ZA" sz="1600" dirty="0" smtClean="0">
                <a:solidFill>
                  <a:srgbClr val="3024CE"/>
                </a:solidFill>
                <a:latin typeface="Courier New" panose="02070309020205020404" pitchFamily="49" charset="0"/>
                <a:cs typeface="Courier New" panose="02070309020205020404" pitchFamily="49" charset="0"/>
              </a:rPr>
              <a:t>   two </a:t>
            </a:r>
            <a:r>
              <a:rPr lang="en-ZA" sz="1600" dirty="0" err="1">
                <a:solidFill>
                  <a:srgbClr val="3024CE"/>
                </a:solidFill>
                <a:latin typeface="Courier New" panose="02070309020205020404" pitchFamily="49" charset="0"/>
                <a:cs typeface="Courier New" panose="02070309020205020404" pitchFamily="49" charset="0"/>
              </a:rPr>
              <a:t>NxN</a:t>
            </a:r>
            <a:r>
              <a:rPr lang="en-ZA" sz="1600" dirty="0">
                <a:solidFill>
                  <a:srgbClr val="3024CE"/>
                </a:solidFill>
                <a:latin typeface="Courier New" panose="02070309020205020404" pitchFamily="49" charset="0"/>
                <a:cs typeface="Courier New" panose="02070309020205020404" pitchFamily="49" charset="0"/>
              </a:rPr>
              <a:t> matrices</a:t>
            </a:r>
            <a:r>
              <a:rPr lang="en-ZA" sz="1600" dirty="0" smtClean="0">
                <a:solidFill>
                  <a:srgbClr val="3024CE"/>
                </a:solidFill>
                <a:latin typeface="Courier New" panose="02070309020205020404" pitchFamily="49" charset="0"/>
                <a:cs typeface="Courier New" panose="02070309020205020404" pitchFamily="49" charset="0"/>
              </a:rPr>
              <a:t>, calculating </a:t>
            </a:r>
            <a:r>
              <a:rPr lang="en-ZA" sz="1600" dirty="0">
                <a:solidFill>
                  <a:srgbClr val="3024CE"/>
                </a:solidFill>
                <a:latin typeface="Courier New" panose="02070309020205020404" pitchFamily="49" charset="0"/>
                <a:cs typeface="Courier New" panose="02070309020205020404" pitchFamily="49" charset="0"/>
              </a:rPr>
              <a:t>one of the output </a:t>
            </a:r>
            <a:r>
              <a:rPr lang="en-ZA" sz="1600" dirty="0" smtClean="0">
                <a:solidFill>
                  <a:srgbClr val="3024CE"/>
                </a:solidFill>
                <a:latin typeface="Courier New" panose="02070309020205020404" pitchFamily="49" charset="0"/>
                <a:cs typeface="Courier New" panose="02070309020205020404" pitchFamily="49" charset="0"/>
              </a:rPr>
              <a:t>elements:</a:t>
            </a:r>
          </a:p>
          <a:p>
            <a:r>
              <a:rPr lang="en-ZA" sz="1600" dirty="0">
                <a:solidFill>
                  <a:srgbClr val="3024CE"/>
                </a:solidFill>
                <a:latin typeface="Courier New" panose="02070309020205020404" pitchFamily="49" charset="0"/>
                <a:cs typeface="Courier New" panose="02070309020205020404" pitchFamily="49" charset="0"/>
              </a:rPr>
              <a:t> </a:t>
            </a:r>
            <a:r>
              <a:rPr lang="en-ZA" sz="1600" dirty="0" smtClean="0">
                <a:solidFill>
                  <a:srgbClr val="3024CE"/>
                </a:solidFill>
                <a:latin typeface="Courier New" panose="02070309020205020404" pitchFamily="49" charset="0"/>
                <a:cs typeface="Courier New" panose="02070309020205020404" pitchFamily="49" charset="0"/>
              </a:rPr>
              <a:t>   Sum </a:t>
            </a:r>
            <a:r>
              <a:rPr lang="en-ZA" sz="1600" dirty="0">
                <a:solidFill>
                  <a:srgbClr val="3024CE"/>
                </a:solidFill>
                <a:latin typeface="Courier New" panose="02070309020205020404" pitchFamily="49" charset="0"/>
                <a:cs typeface="Courier New" panose="02070309020205020404" pitchFamily="49" charset="0"/>
              </a:rPr>
              <a:t>of A(</a:t>
            </a:r>
            <a:r>
              <a:rPr lang="en-ZA" sz="1600" dirty="0" err="1">
                <a:solidFill>
                  <a:srgbClr val="3024CE"/>
                </a:solidFill>
                <a:latin typeface="Courier New" panose="02070309020205020404" pitchFamily="49" charset="0"/>
                <a:cs typeface="Courier New" panose="02070309020205020404" pitchFamily="49" charset="0"/>
              </a:rPr>
              <a:t>k,i</a:t>
            </a:r>
            <a:r>
              <a:rPr lang="en-ZA" sz="1600" dirty="0">
                <a:solidFill>
                  <a:srgbClr val="3024CE"/>
                </a:solidFill>
                <a:latin typeface="Courier New" panose="02070309020205020404" pitchFamily="49" charset="0"/>
                <a:cs typeface="Courier New" panose="02070309020205020404" pitchFamily="49" charset="0"/>
              </a:rPr>
              <a:t>) x B(</a:t>
            </a:r>
            <a:r>
              <a:rPr lang="en-ZA" sz="1600" dirty="0" err="1">
                <a:solidFill>
                  <a:srgbClr val="3024CE"/>
                </a:solidFill>
                <a:latin typeface="Courier New" panose="02070309020205020404" pitchFamily="49" charset="0"/>
                <a:cs typeface="Courier New" panose="02070309020205020404" pitchFamily="49" charset="0"/>
              </a:rPr>
              <a:t>j,k</a:t>
            </a:r>
            <a:r>
              <a:rPr lang="en-ZA" sz="1600" dirty="0">
                <a:solidFill>
                  <a:srgbClr val="3024CE"/>
                </a:solidFill>
                <a:latin typeface="Courier New" panose="02070309020205020404" pitchFamily="49" charset="0"/>
                <a:cs typeface="Courier New" panose="02070309020205020404" pitchFamily="49" charset="0"/>
              </a:rPr>
              <a:t>) for k=0..N-1. */</a:t>
            </a:r>
          </a:p>
          <a:p>
            <a:r>
              <a:rPr lang="en-ZA" sz="1600" b="1" dirty="0">
                <a:latin typeface="Courier New" panose="02070309020205020404" pitchFamily="49" charset="0"/>
                <a:cs typeface="Courier New" panose="02070309020205020404" pitchFamily="49" charset="0"/>
              </a:rPr>
              <a:t>__</a:t>
            </a:r>
            <a:r>
              <a:rPr lang="en-ZA" sz="1600" b="1" dirty="0" smtClean="0">
                <a:latin typeface="Courier New" panose="02070309020205020404" pitchFamily="49" charset="0"/>
                <a:cs typeface="Courier New" panose="02070309020205020404" pitchFamily="49" charset="0"/>
              </a:rPr>
              <a:t>kernel void</a:t>
            </a:r>
            <a:r>
              <a:rPr lang="en-ZA" sz="1600" dirty="0" smtClean="0">
                <a:latin typeface="Courier New" panose="02070309020205020404" pitchFamily="49" charset="0"/>
                <a:cs typeface="Courier New" panose="02070309020205020404" pitchFamily="49" charset="0"/>
              </a:rPr>
              <a:t> </a:t>
            </a:r>
            <a:r>
              <a:rPr lang="en-ZA" sz="1600" dirty="0">
                <a:latin typeface="Courier New" panose="02070309020205020404" pitchFamily="49" charset="0"/>
                <a:cs typeface="Courier New" panose="02070309020205020404" pitchFamily="49" charset="0"/>
              </a:rPr>
              <a:t>Multiply(</a:t>
            </a:r>
          </a:p>
          <a:p>
            <a:r>
              <a:rPr lang="en-ZA" sz="1600" dirty="0" smtClean="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__global</a:t>
            </a:r>
            <a:r>
              <a:rPr lang="en-ZA" sz="1600" dirty="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float*</a:t>
            </a:r>
            <a:r>
              <a:rPr lang="en-ZA" sz="1600" dirty="0">
                <a:latin typeface="Courier New" panose="02070309020205020404" pitchFamily="49" charset="0"/>
                <a:cs typeface="Courier New" panose="02070309020205020404" pitchFamily="49" charset="0"/>
              </a:rPr>
              <a:t>       A,</a:t>
            </a:r>
          </a:p>
          <a:p>
            <a:r>
              <a:rPr lang="en-ZA" sz="1600" dirty="0">
                <a:latin typeface="Courier New" panose="02070309020205020404" pitchFamily="49" charset="0"/>
                <a:cs typeface="Courier New" panose="02070309020205020404" pitchFamily="49" charset="0"/>
              </a:rPr>
              <a:t> </a:t>
            </a:r>
            <a:r>
              <a:rPr lang="en-ZA" sz="1600" dirty="0" smtClean="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__global</a:t>
            </a:r>
            <a:r>
              <a:rPr lang="en-ZA" sz="1600" dirty="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float*</a:t>
            </a:r>
            <a:r>
              <a:rPr lang="en-ZA" sz="1600" dirty="0">
                <a:latin typeface="Courier New" panose="02070309020205020404" pitchFamily="49" charset="0"/>
                <a:cs typeface="Courier New" panose="02070309020205020404" pitchFamily="49" charset="0"/>
              </a:rPr>
              <a:t>       B,</a:t>
            </a:r>
          </a:p>
          <a:p>
            <a:r>
              <a:rPr lang="en-ZA" sz="1600" dirty="0">
                <a:latin typeface="Courier New" panose="02070309020205020404" pitchFamily="49" charset="0"/>
                <a:cs typeface="Courier New" panose="02070309020205020404" pitchFamily="49" charset="0"/>
              </a:rPr>
              <a:t>  </a:t>
            </a:r>
            <a:r>
              <a:rPr lang="en-ZA" sz="1600" dirty="0" smtClean="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__global</a:t>
            </a:r>
            <a:r>
              <a:rPr lang="en-ZA" sz="1600" dirty="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float*</a:t>
            </a:r>
            <a:r>
              <a:rPr lang="en-ZA" sz="1600" dirty="0">
                <a:latin typeface="Courier New" panose="02070309020205020404" pitchFamily="49" charset="0"/>
                <a:cs typeface="Courier New" panose="02070309020205020404" pitchFamily="49" charset="0"/>
              </a:rPr>
              <a:t>       Output,</a:t>
            </a:r>
          </a:p>
          <a:p>
            <a:r>
              <a:rPr lang="en-ZA" sz="1600" dirty="0">
                <a:latin typeface="Courier New" panose="02070309020205020404" pitchFamily="49" charset="0"/>
                <a:cs typeface="Courier New" panose="02070309020205020404" pitchFamily="49" charset="0"/>
              </a:rPr>
              <a:t>   </a:t>
            </a:r>
            <a:r>
              <a:rPr lang="en-ZA" sz="1600" dirty="0" smtClean="0">
                <a:latin typeface="Courier New" panose="02070309020205020404" pitchFamily="49" charset="0"/>
                <a:cs typeface="Courier New" panose="02070309020205020404" pitchFamily="49" charset="0"/>
              </a:rPr>
              <a:t> </a:t>
            </a:r>
            <a:r>
              <a:rPr lang="en-ZA" sz="1600" b="1" dirty="0" err="1" smtClean="0">
                <a:latin typeface="Courier New" panose="02070309020205020404" pitchFamily="49" charset="0"/>
                <a:cs typeface="Courier New" panose="02070309020205020404" pitchFamily="49" charset="0"/>
              </a:rPr>
              <a:t>const</a:t>
            </a:r>
            <a:r>
              <a:rPr lang="en-ZA" sz="1600" b="1" dirty="0" smtClean="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unsigned </a:t>
            </a:r>
            <a:r>
              <a:rPr lang="en-ZA" sz="1600" b="1" dirty="0" err="1">
                <a:latin typeface="Courier New" panose="02070309020205020404" pitchFamily="49" charset="0"/>
                <a:cs typeface="Courier New" panose="02070309020205020404" pitchFamily="49" charset="0"/>
              </a:rPr>
              <a:t>int</a:t>
            </a:r>
            <a:r>
              <a:rPr lang="en-ZA" sz="1600" dirty="0">
                <a:latin typeface="Courier New" panose="02070309020205020404" pitchFamily="49" charset="0"/>
                <a:cs typeface="Courier New" panose="02070309020205020404" pitchFamily="49" charset="0"/>
              </a:rPr>
              <a:t> </a:t>
            </a:r>
            <a:r>
              <a:rPr lang="en-ZA" sz="1600" dirty="0" smtClean="0">
                <a:latin typeface="Courier New" panose="02070309020205020404" pitchFamily="49" charset="0"/>
                <a:cs typeface="Courier New" panose="02070309020205020404" pitchFamily="49" charset="0"/>
              </a:rPr>
              <a:t>N )</a:t>
            </a:r>
          </a:p>
          <a:p>
            <a:r>
              <a:rPr lang="en-ZA" sz="1600" dirty="0" smtClean="0">
                <a:latin typeface="Courier New" panose="02070309020205020404" pitchFamily="49" charset="0"/>
                <a:cs typeface="Courier New" panose="02070309020205020404" pitchFamily="49" charset="0"/>
              </a:rPr>
              <a:t>{</a:t>
            </a:r>
            <a:endParaRPr lang="en-ZA" sz="1600" dirty="0">
              <a:latin typeface="Courier New" panose="02070309020205020404" pitchFamily="49" charset="0"/>
              <a:cs typeface="Courier New" panose="02070309020205020404" pitchFamily="49" charset="0"/>
            </a:endParaRPr>
          </a:p>
          <a:p>
            <a:r>
              <a:rPr lang="en-ZA" sz="1600" dirty="0">
                <a:latin typeface="Courier New" panose="02070309020205020404" pitchFamily="49" charset="0"/>
                <a:cs typeface="Courier New" panose="02070309020205020404" pitchFamily="49" charset="0"/>
              </a:rPr>
              <a:t> </a:t>
            </a:r>
            <a:r>
              <a:rPr lang="en-ZA" sz="1600" b="1" dirty="0" err="1">
                <a:latin typeface="Courier New" panose="02070309020205020404" pitchFamily="49" charset="0"/>
                <a:cs typeface="Courier New" panose="02070309020205020404" pitchFamily="49" charset="0"/>
              </a:rPr>
              <a:t>const</a:t>
            </a:r>
            <a:r>
              <a:rPr lang="en-ZA" sz="1600" b="1" dirty="0">
                <a:latin typeface="Courier New" panose="02070309020205020404" pitchFamily="49" charset="0"/>
                <a:cs typeface="Courier New" panose="02070309020205020404" pitchFamily="49" charset="0"/>
              </a:rPr>
              <a:t> </a:t>
            </a:r>
            <a:r>
              <a:rPr lang="en-ZA" sz="1600" b="1" dirty="0" err="1">
                <a:latin typeface="Courier New" panose="02070309020205020404" pitchFamily="49" charset="0"/>
                <a:cs typeface="Courier New" panose="02070309020205020404" pitchFamily="49" charset="0"/>
              </a:rPr>
              <a:t>int</a:t>
            </a:r>
            <a:r>
              <a:rPr lang="en-ZA" sz="1600" b="1"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i</a:t>
            </a:r>
            <a:r>
              <a:rPr lang="en-ZA" sz="1600" dirty="0">
                <a:latin typeface="Courier New" panose="02070309020205020404" pitchFamily="49" charset="0"/>
                <a:cs typeface="Courier New" panose="02070309020205020404" pitchFamily="49" charset="0"/>
              </a:rPr>
              <a:t> = </a:t>
            </a:r>
            <a:r>
              <a:rPr lang="en-ZA" sz="1600" dirty="0" err="1">
                <a:latin typeface="Courier New" panose="02070309020205020404" pitchFamily="49" charset="0"/>
                <a:cs typeface="Courier New" panose="02070309020205020404" pitchFamily="49" charset="0"/>
              </a:rPr>
              <a:t>get_global_id</a:t>
            </a:r>
            <a:r>
              <a:rPr lang="en-ZA" sz="1600" dirty="0">
                <a:latin typeface="Courier New" panose="02070309020205020404" pitchFamily="49" charset="0"/>
                <a:cs typeface="Courier New" panose="02070309020205020404" pitchFamily="49" charset="0"/>
              </a:rPr>
              <a:t>(1</a:t>
            </a:r>
            <a:r>
              <a:rPr lang="en-ZA" sz="1600" dirty="0" smtClean="0">
                <a:latin typeface="Courier New" panose="02070309020205020404" pitchFamily="49" charset="0"/>
                <a:cs typeface="Courier New" panose="02070309020205020404" pitchFamily="49" charset="0"/>
              </a:rPr>
              <a:t>); </a:t>
            </a:r>
            <a:r>
              <a:rPr lang="en-ZA" sz="1600" dirty="0" smtClean="0">
                <a:solidFill>
                  <a:srgbClr val="3024CE"/>
                </a:solidFill>
                <a:latin typeface="Courier New" panose="02070309020205020404" pitchFamily="49" charset="0"/>
                <a:cs typeface="Courier New" panose="02070309020205020404" pitchFamily="49" charset="0"/>
              </a:rPr>
              <a:t>// Row</a:t>
            </a:r>
            <a:endParaRPr lang="en-ZA" sz="1600" dirty="0">
              <a:solidFill>
                <a:srgbClr val="3024CE"/>
              </a:solidFill>
              <a:latin typeface="Courier New" panose="02070309020205020404" pitchFamily="49" charset="0"/>
              <a:cs typeface="Courier New" panose="02070309020205020404" pitchFamily="49" charset="0"/>
            </a:endParaRPr>
          </a:p>
          <a:p>
            <a:r>
              <a:rPr lang="en-ZA" sz="1600" dirty="0">
                <a:latin typeface="Courier New" panose="02070309020205020404" pitchFamily="49" charset="0"/>
                <a:cs typeface="Courier New" panose="02070309020205020404" pitchFamily="49" charset="0"/>
              </a:rPr>
              <a:t> </a:t>
            </a:r>
            <a:r>
              <a:rPr lang="en-ZA" sz="1600" b="1" dirty="0" err="1">
                <a:latin typeface="Courier New" panose="02070309020205020404" pitchFamily="49" charset="0"/>
                <a:cs typeface="Courier New" panose="02070309020205020404" pitchFamily="49" charset="0"/>
              </a:rPr>
              <a:t>const</a:t>
            </a:r>
            <a:r>
              <a:rPr lang="en-ZA" sz="1600" b="1" dirty="0">
                <a:latin typeface="Courier New" panose="02070309020205020404" pitchFamily="49" charset="0"/>
                <a:cs typeface="Courier New" panose="02070309020205020404" pitchFamily="49" charset="0"/>
              </a:rPr>
              <a:t> </a:t>
            </a:r>
            <a:r>
              <a:rPr lang="en-ZA" sz="1600" b="1" dirty="0" err="1">
                <a:latin typeface="Courier New" panose="02070309020205020404" pitchFamily="49" charset="0"/>
                <a:cs typeface="Courier New" panose="02070309020205020404" pitchFamily="49" charset="0"/>
              </a:rPr>
              <a:t>int</a:t>
            </a:r>
            <a:r>
              <a:rPr lang="en-ZA" sz="1600" b="1" dirty="0">
                <a:latin typeface="Courier New" panose="02070309020205020404" pitchFamily="49" charset="0"/>
                <a:cs typeface="Courier New" panose="02070309020205020404" pitchFamily="49" charset="0"/>
              </a:rPr>
              <a:t> </a:t>
            </a:r>
            <a:r>
              <a:rPr lang="en-ZA" sz="1600" dirty="0">
                <a:latin typeface="Courier New" panose="02070309020205020404" pitchFamily="49" charset="0"/>
                <a:cs typeface="Courier New" panose="02070309020205020404" pitchFamily="49" charset="0"/>
              </a:rPr>
              <a:t>j = </a:t>
            </a:r>
            <a:r>
              <a:rPr lang="en-ZA" sz="1600" dirty="0" err="1">
                <a:latin typeface="Courier New" panose="02070309020205020404" pitchFamily="49" charset="0"/>
                <a:cs typeface="Courier New" panose="02070309020205020404" pitchFamily="49" charset="0"/>
              </a:rPr>
              <a:t>get_global_id</a:t>
            </a:r>
            <a:r>
              <a:rPr lang="en-ZA" sz="1600" dirty="0">
                <a:latin typeface="Courier New" panose="02070309020205020404" pitchFamily="49" charset="0"/>
                <a:cs typeface="Courier New" panose="02070309020205020404" pitchFamily="49" charset="0"/>
              </a:rPr>
              <a:t>(0</a:t>
            </a:r>
            <a:r>
              <a:rPr lang="en-ZA" sz="1600" dirty="0" smtClean="0">
                <a:latin typeface="Courier New" panose="02070309020205020404" pitchFamily="49" charset="0"/>
                <a:cs typeface="Courier New" panose="02070309020205020404" pitchFamily="49" charset="0"/>
              </a:rPr>
              <a:t>); </a:t>
            </a:r>
            <a:r>
              <a:rPr lang="en-ZA" sz="1600" dirty="0" smtClean="0">
                <a:solidFill>
                  <a:srgbClr val="3024CE"/>
                </a:solidFill>
                <a:latin typeface="Courier New" panose="02070309020205020404" pitchFamily="49" charset="0"/>
                <a:cs typeface="Courier New" panose="02070309020205020404" pitchFamily="49" charset="0"/>
              </a:rPr>
              <a:t>// Column</a:t>
            </a:r>
            <a:endParaRPr lang="en-ZA" sz="1600" dirty="0">
              <a:solidFill>
                <a:srgbClr val="3024CE"/>
              </a:solidFill>
              <a:latin typeface="Courier New" panose="02070309020205020404" pitchFamily="49" charset="0"/>
              <a:cs typeface="Courier New" panose="02070309020205020404" pitchFamily="49" charset="0"/>
            </a:endParaRPr>
          </a:p>
          <a:p>
            <a:endParaRPr lang="en-ZA" sz="1600" dirty="0">
              <a:latin typeface="Courier New" panose="02070309020205020404" pitchFamily="49" charset="0"/>
              <a:cs typeface="Courier New" panose="02070309020205020404" pitchFamily="49" charset="0"/>
            </a:endParaRPr>
          </a:p>
          <a:p>
            <a:r>
              <a:rPr lang="en-ZA" sz="1600" dirty="0">
                <a:latin typeface="Courier New" panose="02070309020205020404" pitchFamily="49" charset="0"/>
                <a:cs typeface="Courier New" panose="02070309020205020404" pitchFamily="49" charset="0"/>
              </a:rPr>
              <a:t> </a:t>
            </a:r>
            <a:r>
              <a:rPr lang="en-ZA" sz="1600" b="1" dirty="0" err="1">
                <a:latin typeface="Courier New" panose="02070309020205020404" pitchFamily="49" charset="0"/>
                <a:cs typeface="Courier New" panose="02070309020205020404" pitchFamily="49" charset="0"/>
              </a:rPr>
              <a:t>int</a:t>
            </a:r>
            <a:r>
              <a:rPr lang="en-ZA" sz="1600" dirty="0">
                <a:latin typeface="Courier New" panose="02070309020205020404" pitchFamily="49" charset="0"/>
                <a:cs typeface="Courier New" panose="02070309020205020404" pitchFamily="49" charset="0"/>
              </a:rPr>
              <a:t> k;</a:t>
            </a:r>
          </a:p>
          <a:p>
            <a:r>
              <a:rPr lang="en-ZA" sz="1600" dirty="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float</a:t>
            </a:r>
            <a:r>
              <a:rPr lang="en-ZA" sz="1600" dirty="0">
                <a:latin typeface="Courier New" panose="02070309020205020404" pitchFamily="49" charset="0"/>
                <a:cs typeface="Courier New" panose="02070309020205020404" pitchFamily="49" charset="0"/>
              </a:rPr>
              <a:t> result = 0;</a:t>
            </a:r>
          </a:p>
          <a:p>
            <a:r>
              <a:rPr lang="en-ZA" sz="1600" dirty="0">
                <a:latin typeface="Courier New" panose="02070309020205020404" pitchFamily="49" charset="0"/>
                <a:cs typeface="Courier New" panose="02070309020205020404" pitchFamily="49" charset="0"/>
              </a:rPr>
              <a:t> </a:t>
            </a:r>
            <a:r>
              <a:rPr lang="en-ZA" sz="1600" b="1" dirty="0" smtClean="0">
                <a:latin typeface="Courier New" panose="02070309020205020404" pitchFamily="49" charset="0"/>
                <a:cs typeface="Courier New" panose="02070309020205020404" pitchFamily="49" charset="0"/>
              </a:rPr>
              <a:t>for</a:t>
            </a:r>
            <a:r>
              <a:rPr lang="en-ZA" sz="1600" dirty="0" smtClean="0">
                <a:latin typeface="Courier New" panose="02070309020205020404" pitchFamily="49" charset="0"/>
                <a:cs typeface="Courier New" panose="02070309020205020404" pitchFamily="49" charset="0"/>
              </a:rPr>
              <a:t> (</a:t>
            </a:r>
            <a:r>
              <a:rPr lang="en-ZA" sz="1600" dirty="0">
                <a:latin typeface="Courier New" panose="02070309020205020404" pitchFamily="49" charset="0"/>
                <a:cs typeface="Courier New" panose="02070309020205020404" pitchFamily="49" charset="0"/>
              </a:rPr>
              <a:t>k = 0; k &lt; N; k++){</a:t>
            </a:r>
          </a:p>
          <a:p>
            <a:r>
              <a:rPr lang="en-ZA" sz="1600" dirty="0">
                <a:latin typeface="Courier New" panose="02070309020205020404" pitchFamily="49" charset="0"/>
                <a:cs typeface="Courier New" panose="02070309020205020404" pitchFamily="49" charset="0"/>
              </a:rPr>
              <a:t>  result += A[N*</a:t>
            </a:r>
            <a:r>
              <a:rPr lang="en-ZA" sz="1600" dirty="0" err="1">
                <a:latin typeface="Courier New" panose="02070309020205020404" pitchFamily="49" charset="0"/>
                <a:cs typeface="Courier New" panose="02070309020205020404" pitchFamily="49" charset="0"/>
              </a:rPr>
              <a:t>i</a:t>
            </a:r>
            <a:r>
              <a:rPr lang="en-ZA" sz="1600" dirty="0">
                <a:latin typeface="Courier New" panose="02070309020205020404" pitchFamily="49" charset="0"/>
                <a:cs typeface="Courier New" panose="02070309020205020404" pitchFamily="49" charset="0"/>
              </a:rPr>
              <a:t> + k] * B[N*k + j];</a:t>
            </a:r>
          </a:p>
          <a:p>
            <a:r>
              <a:rPr lang="en-ZA" sz="1600" dirty="0">
                <a:latin typeface="Courier New" panose="02070309020205020404" pitchFamily="49" charset="0"/>
                <a:cs typeface="Courier New" panose="02070309020205020404" pitchFamily="49" charset="0"/>
              </a:rPr>
              <a:t> }</a:t>
            </a:r>
          </a:p>
          <a:p>
            <a:r>
              <a:rPr lang="en-ZA" sz="1600" dirty="0">
                <a:latin typeface="Courier New" panose="02070309020205020404" pitchFamily="49" charset="0"/>
                <a:cs typeface="Courier New" panose="02070309020205020404" pitchFamily="49" charset="0"/>
              </a:rPr>
              <a:t> Output[N*j + </a:t>
            </a:r>
            <a:r>
              <a:rPr lang="en-ZA" sz="1600" dirty="0" err="1">
                <a:latin typeface="Courier New" panose="02070309020205020404" pitchFamily="49" charset="0"/>
                <a:cs typeface="Courier New" panose="02070309020205020404" pitchFamily="49" charset="0"/>
              </a:rPr>
              <a:t>i</a:t>
            </a:r>
            <a:r>
              <a:rPr lang="en-ZA" sz="1600" dirty="0">
                <a:latin typeface="Courier New" panose="02070309020205020404" pitchFamily="49" charset="0"/>
                <a:cs typeface="Courier New" panose="02070309020205020404" pitchFamily="49" charset="0"/>
              </a:rPr>
              <a:t>] = result;</a:t>
            </a:r>
          </a:p>
          <a:p>
            <a:r>
              <a:rPr lang="en-ZA" sz="1600" dirty="0">
                <a:latin typeface="Courier New" panose="02070309020205020404" pitchFamily="49" charset="0"/>
                <a:cs typeface="Courier New" panose="02070309020205020404" pitchFamily="49" charset="0"/>
              </a:rPr>
              <a:t>}</a:t>
            </a:r>
          </a:p>
        </p:txBody>
      </p:sp>
      <p:sp>
        <p:nvSpPr>
          <p:cNvPr id="4" name="Rectangle 3"/>
          <p:cNvSpPr/>
          <p:nvPr/>
        </p:nvSpPr>
        <p:spPr>
          <a:xfrm>
            <a:off x="4578266" y="6255517"/>
            <a:ext cx="3903633" cy="369332"/>
          </a:xfrm>
          <a:prstGeom prst="rect">
            <a:avLst/>
          </a:prstGeom>
        </p:spPr>
        <p:txBody>
          <a:bodyPr wrap="none">
            <a:spAutoFit/>
          </a:bodyPr>
          <a:lstStyle/>
          <a:p>
            <a:r>
              <a:rPr lang="en-ZA" dirty="0" smtClean="0"/>
              <a:t>Put this in a file called e.g. </a:t>
            </a:r>
            <a:r>
              <a:rPr lang="en-ZA" b="1" dirty="0" smtClean="0"/>
              <a:t>Kernel.cl</a:t>
            </a:r>
            <a:endParaRPr lang="en-ZA" b="1" dirty="0"/>
          </a:p>
        </p:txBody>
      </p:sp>
    </p:spTree>
    <p:extLst>
      <p:ext uri="{BB962C8B-B14F-4D97-AF65-F5344CB8AC3E}">
        <p14:creationId xmlns:p14="http://schemas.microsoft.com/office/powerpoint/2010/main" val="4248335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Code to execute the kernel</a:t>
            </a:r>
            <a:endParaRPr lang="en-ZA" dirty="0"/>
          </a:p>
        </p:txBody>
      </p:sp>
      <p:sp>
        <p:nvSpPr>
          <p:cNvPr id="3" name="Content Placeholder 2"/>
          <p:cNvSpPr>
            <a:spLocks noGrp="1"/>
          </p:cNvSpPr>
          <p:nvPr>
            <p:ph idx="1"/>
          </p:nvPr>
        </p:nvSpPr>
        <p:spPr/>
        <p:txBody>
          <a:bodyPr>
            <a:normAutofit fontScale="70000" lnSpcReduction="20000"/>
          </a:bodyPr>
          <a:lstStyle/>
          <a:p>
            <a:r>
              <a:rPr lang="en-ZA" dirty="0" smtClean="0"/>
              <a:t>Writing the kernel was easy…</a:t>
            </a:r>
          </a:p>
          <a:p>
            <a:r>
              <a:rPr lang="en-ZA" dirty="0" smtClean="0"/>
              <a:t>But now we need to write the surrounding CPU-based code that</a:t>
            </a:r>
          </a:p>
          <a:p>
            <a:pPr marL="880110" lvl="1" indent="-514350">
              <a:buFont typeface="+mj-lt"/>
              <a:buAutoNum type="arabicPeriod"/>
            </a:pPr>
            <a:r>
              <a:rPr lang="en-ZA" dirty="0" smtClean="0"/>
              <a:t>Initialize the </a:t>
            </a:r>
            <a:r>
              <a:rPr lang="en-ZA" dirty="0" err="1" smtClean="0"/>
              <a:t>OpenCL</a:t>
            </a:r>
            <a:r>
              <a:rPr lang="en-ZA" dirty="0" smtClean="0"/>
              <a:t> driver</a:t>
            </a:r>
          </a:p>
          <a:p>
            <a:pPr marL="880110" lvl="1" indent="-514350">
              <a:buFont typeface="+mj-lt"/>
              <a:buAutoNum type="arabicPeriod"/>
            </a:pPr>
            <a:r>
              <a:rPr lang="en-ZA" dirty="0" smtClean="0"/>
              <a:t>Load the kernel (and compiles it)</a:t>
            </a:r>
          </a:p>
          <a:p>
            <a:pPr marL="880110" lvl="1" indent="-514350">
              <a:buFont typeface="+mj-lt"/>
              <a:buAutoNum type="arabicPeriod"/>
            </a:pPr>
            <a:r>
              <a:rPr lang="en-ZA" dirty="0" smtClean="0"/>
              <a:t>Creates on the CPU some test data</a:t>
            </a:r>
          </a:p>
          <a:p>
            <a:pPr marL="880110" lvl="1" indent="-514350">
              <a:buFont typeface="+mj-lt"/>
              <a:buAutoNum type="arabicPeriod"/>
            </a:pPr>
            <a:r>
              <a:rPr lang="en-ZA" dirty="0" smtClean="0"/>
              <a:t>Structures the kernel thread execution dimensions (kernel global ID dimensions)</a:t>
            </a:r>
          </a:p>
          <a:p>
            <a:pPr marL="880110" lvl="1" indent="-514350">
              <a:buFont typeface="+mj-lt"/>
              <a:buAutoNum type="arabicPeriod"/>
            </a:pPr>
            <a:r>
              <a:rPr lang="en-ZA" dirty="0" smtClean="0"/>
              <a:t>Sets up the memory buffers on the GPU (to hold input and output matrices)</a:t>
            </a:r>
          </a:p>
          <a:p>
            <a:pPr marL="880110" lvl="1" indent="-514350">
              <a:buFont typeface="+mj-lt"/>
              <a:buAutoNum type="arabicPeriod"/>
            </a:pPr>
            <a:r>
              <a:rPr lang="en-ZA" dirty="0" smtClean="0"/>
              <a:t>[Run </a:t>
            </a:r>
            <a:r>
              <a:rPr lang="en-ZA" dirty="0"/>
              <a:t>a golden measure for checking the output]</a:t>
            </a:r>
            <a:endParaRPr lang="en-ZA" dirty="0" smtClean="0"/>
          </a:p>
          <a:p>
            <a:pPr marL="880110" lvl="1" indent="-514350">
              <a:buFont typeface="+mj-lt"/>
              <a:buAutoNum type="arabicPeriod"/>
            </a:pPr>
            <a:r>
              <a:rPr lang="en-ZA" dirty="0" smtClean="0"/>
              <a:t>Send </a:t>
            </a:r>
            <a:r>
              <a:rPr lang="en-ZA" dirty="0"/>
              <a:t>the test data from CPU to GPU</a:t>
            </a:r>
          </a:p>
          <a:p>
            <a:pPr marL="880110" lvl="1" indent="-514350">
              <a:buFont typeface="+mj-lt"/>
              <a:buAutoNum type="arabicPeriod"/>
            </a:pPr>
            <a:r>
              <a:rPr lang="en-ZA" dirty="0" smtClean="0"/>
              <a:t>Run the kernel</a:t>
            </a:r>
          </a:p>
          <a:p>
            <a:pPr marL="880110" lvl="1" indent="-514350">
              <a:buFont typeface="+mj-lt"/>
              <a:buAutoNum type="arabicPeriod"/>
            </a:pPr>
            <a:r>
              <a:rPr lang="en-ZA" dirty="0" smtClean="0"/>
              <a:t>Read back the result from the kernel</a:t>
            </a:r>
          </a:p>
          <a:p>
            <a:pPr marL="880110" lvl="1" indent="-514350">
              <a:buFont typeface="+mj-lt"/>
              <a:buAutoNum type="arabicPeriod"/>
            </a:pPr>
            <a:r>
              <a:rPr lang="en-ZA" dirty="0" smtClean="0"/>
              <a:t>[Compare the golden measure to the kernel result]</a:t>
            </a:r>
            <a:endParaRPr lang="en-ZA" dirty="0"/>
          </a:p>
        </p:txBody>
      </p:sp>
    </p:spTree>
    <p:extLst>
      <p:ext uri="{BB962C8B-B14F-4D97-AF65-F5344CB8AC3E}">
        <p14:creationId xmlns:p14="http://schemas.microsoft.com/office/powerpoint/2010/main" val="2003019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2472" y="2967335"/>
            <a:ext cx="6199069"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Let’s do each step</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838776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Initialize the driver</a:t>
            </a:r>
            <a:endParaRPr lang="en-ZA" dirty="0"/>
          </a:p>
        </p:txBody>
      </p:sp>
      <p:sp>
        <p:nvSpPr>
          <p:cNvPr id="3" name="Rectangle 2"/>
          <p:cNvSpPr/>
          <p:nvPr/>
        </p:nvSpPr>
        <p:spPr>
          <a:xfrm>
            <a:off x="729114" y="2941165"/>
            <a:ext cx="7856112" cy="2308324"/>
          </a:xfrm>
          <a:prstGeom prst="rect">
            <a:avLst/>
          </a:prstGeom>
        </p:spPr>
        <p:txBody>
          <a:bodyPr wrap="square">
            <a:spAutoFit/>
          </a:bodyPr>
          <a:lstStyle/>
          <a:p>
            <a:r>
              <a:rPr lang="en-ZA" dirty="0">
                <a:latin typeface="Courier New" panose="02070309020205020404" pitchFamily="49" charset="0"/>
                <a:cs typeface="Courier New" panose="02070309020205020404" pitchFamily="49" charset="0"/>
              </a:rPr>
              <a:t>if(</a:t>
            </a: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OpenCL_Init</a:t>
            </a:r>
            <a:r>
              <a:rPr lang="en-ZA" dirty="0">
                <a:latin typeface="Courier New" panose="02070309020205020404" pitchFamily="49" charset="0"/>
                <a:cs typeface="Courier New" panose="02070309020205020404" pitchFamily="49" charset="0"/>
              </a:rPr>
              <a:t>("NVIDIA"                ) &amp;&amp; // </a:t>
            </a:r>
            <a:r>
              <a:rPr lang="en-ZA" dirty="0" err="1">
                <a:latin typeface="Courier New" panose="02070309020205020404" pitchFamily="49" charset="0"/>
                <a:cs typeface="Courier New" panose="02070309020205020404" pitchFamily="49" charset="0"/>
              </a:rPr>
              <a:t>nVidia</a:t>
            </a:r>
            <a:endParaRPr lang="en-ZA" dirty="0">
              <a:latin typeface="Courier New" panose="02070309020205020404" pitchFamily="49" charset="0"/>
              <a:cs typeface="Courier New" panose="02070309020205020404" pitchFamily="49" charset="0"/>
            </a:endParaRP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OpenCL_Init</a:t>
            </a:r>
            <a:r>
              <a:rPr lang="en-ZA" dirty="0">
                <a:latin typeface="Courier New" panose="02070309020205020404" pitchFamily="49" charset="0"/>
                <a:cs typeface="Courier New" panose="02070309020205020404" pitchFamily="49" charset="0"/>
              </a:rPr>
              <a:t>("Advanced Micro Devices") &amp;&amp; // AMD</a:t>
            </a: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OpenCL_Init</a:t>
            </a:r>
            <a:r>
              <a:rPr lang="en-ZA" dirty="0">
                <a:latin typeface="Courier New" panose="02070309020205020404" pitchFamily="49" charset="0"/>
                <a:cs typeface="Courier New" panose="02070309020205020404" pitchFamily="49" charset="0"/>
              </a:rPr>
              <a:t>(0                       )    // Default</a:t>
            </a:r>
          </a:p>
          <a:p>
            <a:r>
              <a:rPr lang="en-ZA" dirty="0">
                <a:latin typeface="Courier New" panose="02070309020205020404" pitchFamily="49" charset="0"/>
                <a:cs typeface="Courier New" panose="02070309020205020404" pitchFamily="49" charset="0"/>
              </a:rPr>
              <a:t> ){</a:t>
            </a: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printf</a:t>
            </a:r>
            <a:r>
              <a:rPr lang="en-ZA" dirty="0">
                <a:latin typeface="Courier New" panose="02070309020205020404" pitchFamily="49" charset="0"/>
                <a:cs typeface="Courier New" panose="02070309020205020404" pitchFamily="49" charset="0"/>
              </a:rPr>
              <a:t>("Error: Cannot initialise </a:t>
            </a:r>
            <a:r>
              <a:rPr lang="en-ZA" dirty="0" err="1">
                <a:latin typeface="Courier New" panose="02070309020205020404" pitchFamily="49" charset="0"/>
                <a:cs typeface="Courier New" panose="02070309020205020404" pitchFamily="49" charset="0"/>
              </a:rPr>
              <a:t>OpenCL</a:t>
            </a:r>
            <a:r>
              <a:rPr lang="en-ZA" dirty="0">
                <a:latin typeface="Courier New" panose="02070309020205020404" pitchFamily="49" charset="0"/>
                <a:cs typeface="Courier New" panose="02070309020205020404" pitchFamily="49" charset="0"/>
              </a:rPr>
              <a:t>.\n");</a:t>
            </a:r>
          </a:p>
          <a:p>
            <a:r>
              <a:rPr lang="en-ZA" dirty="0">
                <a:latin typeface="Courier New" panose="02070309020205020404" pitchFamily="49" charset="0"/>
                <a:cs typeface="Courier New" panose="02070309020205020404" pitchFamily="49" charset="0"/>
              </a:rPr>
              <a:t>  return 1;</a:t>
            </a:r>
          </a:p>
          <a:p>
            <a:r>
              <a:rPr lang="en-ZA" dirty="0">
                <a:latin typeface="Courier New" panose="02070309020205020404" pitchFamily="49" charset="0"/>
                <a:cs typeface="Courier New" panose="02070309020205020404" pitchFamily="49" charset="0"/>
              </a:rPr>
              <a:t> }</a:t>
            </a:r>
          </a:p>
        </p:txBody>
      </p:sp>
      <p:sp>
        <p:nvSpPr>
          <p:cNvPr id="4" name="Rectangle 3"/>
          <p:cNvSpPr/>
          <p:nvPr/>
        </p:nvSpPr>
        <p:spPr>
          <a:xfrm>
            <a:off x="729114" y="1317297"/>
            <a:ext cx="7261347" cy="1200329"/>
          </a:xfrm>
          <a:prstGeom prst="rect">
            <a:avLst/>
          </a:prstGeom>
        </p:spPr>
        <p:txBody>
          <a:bodyPr wrap="none">
            <a:spAutoFit/>
          </a:bodyPr>
          <a:lstStyle/>
          <a:p>
            <a:pPr marL="285750" indent="-285750">
              <a:buFont typeface="Arial" panose="020B0604020202020204" pitchFamily="34" charset="0"/>
              <a:buChar char="•"/>
            </a:pPr>
            <a:r>
              <a:rPr lang="en-ZA" dirty="0" smtClean="0"/>
              <a:t>First create a </a:t>
            </a:r>
            <a:r>
              <a:rPr lang="en-ZA" dirty="0" err="1" smtClean="0"/>
              <a:t>main.c</a:t>
            </a:r>
            <a:r>
              <a:rPr lang="en-ZA" dirty="0" smtClean="0"/>
              <a:t> program and project as needed.</a:t>
            </a:r>
          </a:p>
          <a:p>
            <a:pPr marL="285750" indent="-285750">
              <a:buFont typeface="Arial" panose="020B0604020202020204" pitchFamily="34" charset="0"/>
              <a:buChar char="•"/>
            </a:pPr>
            <a:r>
              <a:rPr lang="en-ZA" dirty="0" smtClean="0"/>
              <a:t>The </a:t>
            </a:r>
            <a:r>
              <a:rPr lang="en-ZA" dirty="0" err="1" smtClean="0"/>
              <a:t>main.c</a:t>
            </a:r>
            <a:r>
              <a:rPr lang="en-ZA" dirty="0" smtClean="0"/>
              <a:t> will run on the CPU</a:t>
            </a:r>
          </a:p>
          <a:p>
            <a:pPr marL="285750" indent="-285750">
              <a:buFont typeface="Arial" panose="020B0604020202020204" pitchFamily="34" charset="0"/>
              <a:buChar char="•"/>
            </a:pPr>
            <a:r>
              <a:rPr lang="en-ZA" dirty="0" smtClean="0"/>
              <a:t>Set up a main() function</a:t>
            </a:r>
          </a:p>
          <a:p>
            <a:pPr marL="285750" indent="-285750">
              <a:buFont typeface="Arial" panose="020B0604020202020204" pitchFamily="34" charset="0"/>
              <a:buChar char="•"/>
            </a:pPr>
            <a:r>
              <a:rPr lang="en-ZA" dirty="0" smtClean="0"/>
              <a:t>Now we can initialize the </a:t>
            </a:r>
            <a:r>
              <a:rPr lang="en-ZA" dirty="0" err="1" smtClean="0"/>
              <a:t>OpenCL</a:t>
            </a:r>
            <a:r>
              <a:rPr lang="en-ZA" dirty="0" smtClean="0"/>
              <a:t> library that connects to the driver</a:t>
            </a:r>
            <a:endParaRPr lang="en-ZA" dirty="0"/>
          </a:p>
        </p:txBody>
      </p:sp>
      <p:sp>
        <p:nvSpPr>
          <p:cNvPr id="5" name="Rectangle 4"/>
          <p:cNvSpPr/>
          <p:nvPr/>
        </p:nvSpPr>
        <p:spPr>
          <a:xfrm>
            <a:off x="492300" y="5249489"/>
            <a:ext cx="8171934" cy="1477328"/>
          </a:xfrm>
          <a:prstGeom prst="rect">
            <a:avLst/>
          </a:prstGeom>
        </p:spPr>
        <p:txBody>
          <a:bodyPr wrap="square">
            <a:spAutoFit/>
          </a:bodyPr>
          <a:lstStyle/>
          <a:p>
            <a:r>
              <a:rPr lang="en-ZA" dirty="0" smtClean="0"/>
              <a:t>In this code we attempt first to connect to a </a:t>
            </a:r>
            <a:r>
              <a:rPr lang="en-ZA" dirty="0" err="1" smtClean="0"/>
              <a:t>nVidia</a:t>
            </a:r>
            <a:r>
              <a:rPr lang="en-ZA" dirty="0" smtClean="0"/>
              <a:t> device, then if that fails we try to connect to an AMD device (many come with a graphics driver that support </a:t>
            </a:r>
            <a:r>
              <a:rPr lang="en-ZA" dirty="0" err="1" smtClean="0"/>
              <a:t>OpenCL</a:t>
            </a:r>
            <a:r>
              <a:rPr lang="en-ZA" dirty="0" smtClean="0"/>
              <a:t>) and if neither of those work, the tries a default (any other device, e.g. Intel multicore processor driver for </a:t>
            </a:r>
            <a:r>
              <a:rPr lang="en-ZA" dirty="0" err="1" smtClean="0"/>
              <a:t>OpenCL</a:t>
            </a:r>
            <a:r>
              <a:rPr lang="en-ZA" dirty="0" smtClean="0"/>
              <a:t>). If we can’t find any device the program might as well exit.</a:t>
            </a:r>
            <a:endParaRPr lang="en-ZA" dirty="0"/>
          </a:p>
        </p:txBody>
      </p:sp>
    </p:spTree>
    <p:extLst>
      <p:ext uri="{BB962C8B-B14F-4D97-AF65-F5344CB8AC3E}">
        <p14:creationId xmlns:p14="http://schemas.microsoft.com/office/powerpoint/2010/main" val="3279771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Initialize the driver</a:t>
            </a:r>
            <a:endParaRPr lang="en-ZA" dirty="0"/>
          </a:p>
        </p:txBody>
      </p:sp>
      <p:sp>
        <p:nvSpPr>
          <p:cNvPr id="3" name="Rectangle 2"/>
          <p:cNvSpPr/>
          <p:nvPr/>
        </p:nvSpPr>
        <p:spPr>
          <a:xfrm>
            <a:off x="729114" y="2941165"/>
            <a:ext cx="7856112" cy="646331"/>
          </a:xfrm>
          <a:prstGeom prst="rect">
            <a:avLst/>
          </a:prstGeom>
        </p:spPr>
        <p:txBody>
          <a:bodyPr wrap="square">
            <a:spAutoFit/>
          </a:bodyPr>
          <a:lstStyle/>
          <a:p>
            <a:r>
              <a:rPr lang="en-ZA" dirty="0">
                <a:latin typeface="Courier New" panose="02070309020205020404" pitchFamily="49" charset="0"/>
                <a:cs typeface="Courier New" panose="02070309020205020404" pitchFamily="49" charset="0"/>
              </a:rPr>
              <a:t>if(!</a:t>
            </a:r>
            <a:r>
              <a:rPr lang="en-ZA" dirty="0" err="1">
                <a:latin typeface="Courier New" panose="02070309020205020404" pitchFamily="49" charset="0"/>
                <a:cs typeface="Courier New" panose="02070309020205020404" pitchFamily="49" charset="0"/>
              </a:rPr>
              <a:t>OpenCL_LoadKernel</a:t>
            </a:r>
            <a:r>
              <a:rPr lang="en-ZA" dirty="0">
                <a:latin typeface="Courier New" panose="02070309020205020404" pitchFamily="49" charset="0"/>
                <a:cs typeface="Courier New" panose="02070309020205020404" pitchFamily="49" charset="0"/>
              </a:rPr>
              <a:t>("</a:t>
            </a:r>
            <a:r>
              <a:rPr lang="en-ZA" dirty="0" err="1">
                <a:latin typeface="Courier New" panose="02070309020205020404" pitchFamily="49" charset="0"/>
                <a:cs typeface="Courier New" panose="02070309020205020404" pitchFamily="49" charset="0"/>
              </a:rPr>
              <a:t>OpenCL</a:t>
            </a:r>
            <a:r>
              <a:rPr lang="en-ZA" dirty="0">
                <a:latin typeface="Courier New" panose="02070309020205020404" pitchFamily="49" charset="0"/>
                <a:cs typeface="Courier New" panose="02070309020205020404" pitchFamily="49" charset="0"/>
              </a:rPr>
              <a:t>/Kernel.cl", "Multiply")) </a:t>
            </a:r>
            <a:r>
              <a:rPr lang="en-ZA" dirty="0" smtClean="0">
                <a:latin typeface="Courier New" panose="02070309020205020404" pitchFamily="49" charset="0"/>
                <a:cs typeface="Courier New" panose="02070309020205020404" pitchFamily="49" charset="0"/>
              </a:rPr>
              <a:t>  </a:t>
            </a:r>
            <a:br>
              <a:rPr lang="en-ZA" dirty="0" smtClean="0">
                <a:latin typeface="Courier New" panose="02070309020205020404" pitchFamily="49" charset="0"/>
                <a:cs typeface="Courier New" panose="02070309020205020404" pitchFamily="49" charset="0"/>
              </a:rPr>
            </a:br>
            <a:r>
              <a:rPr lang="en-ZA" dirty="0" smtClean="0">
                <a:latin typeface="Courier New" panose="02070309020205020404" pitchFamily="49" charset="0"/>
                <a:cs typeface="Courier New" panose="02070309020205020404" pitchFamily="49" charset="0"/>
              </a:rPr>
              <a:t>   return </a:t>
            </a:r>
            <a:r>
              <a:rPr lang="en-ZA" dirty="0">
                <a:latin typeface="Courier New" panose="02070309020205020404" pitchFamily="49" charset="0"/>
                <a:cs typeface="Courier New" panose="02070309020205020404" pitchFamily="49" charset="0"/>
              </a:rPr>
              <a:t>1;</a:t>
            </a:r>
          </a:p>
        </p:txBody>
      </p:sp>
      <p:sp>
        <p:nvSpPr>
          <p:cNvPr id="4" name="Rectangle 3"/>
          <p:cNvSpPr/>
          <p:nvPr/>
        </p:nvSpPr>
        <p:spPr>
          <a:xfrm>
            <a:off x="729114" y="1317297"/>
            <a:ext cx="7856112" cy="1200329"/>
          </a:xfrm>
          <a:prstGeom prst="rect">
            <a:avLst/>
          </a:prstGeom>
        </p:spPr>
        <p:txBody>
          <a:bodyPr wrap="square">
            <a:spAutoFit/>
          </a:bodyPr>
          <a:lstStyle/>
          <a:p>
            <a:pPr marL="285750" indent="-285750">
              <a:buFont typeface="Arial" panose="020B0604020202020204" pitchFamily="34" charset="0"/>
              <a:buChar char="•"/>
            </a:pPr>
            <a:r>
              <a:rPr lang="en-ZA" dirty="0" smtClean="0"/>
              <a:t>Let’s start by loading in and compiling the kernel (assuming the Kernel is in a file Kernel.cl and in a subdirectory for the project called </a:t>
            </a:r>
            <a:r>
              <a:rPr lang="en-ZA" dirty="0" err="1" smtClean="0"/>
              <a:t>OpenCL</a:t>
            </a:r>
            <a:r>
              <a:rPr lang="en-ZA" dirty="0" smtClean="0"/>
              <a:t>)</a:t>
            </a:r>
          </a:p>
          <a:p>
            <a:pPr marL="285750" indent="-285750">
              <a:buFont typeface="Arial" panose="020B0604020202020204" pitchFamily="34" charset="0"/>
              <a:buChar char="•"/>
            </a:pPr>
            <a:r>
              <a:rPr lang="en-ZA" dirty="0" smtClean="0"/>
              <a:t>This is a tip: separate your kernels from the rest of the CPU code, I like putting it in a subdirectory </a:t>
            </a:r>
            <a:r>
              <a:rPr lang="en-ZA" dirty="0" err="1" smtClean="0"/>
              <a:t>OpenCL</a:t>
            </a:r>
            <a:endParaRPr lang="en-ZA" dirty="0"/>
          </a:p>
        </p:txBody>
      </p:sp>
      <p:sp>
        <p:nvSpPr>
          <p:cNvPr id="5" name="Rectangle 4"/>
          <p:cNvSpPr/>
          <p:nvPr/>
        </p:nvSpPr>
        <p:spPr>
          <a:xfrm>
            <a:off x="492300" y="4129027"/>
            <a:ext cx="8171934" cy="646331"/>
          </a:xfrm>
          <a:prstGeom prst="rect">
            <a:avLst/>
          </a:prstGeom>
        </p:spPr>
        <p:txBody>
          <a:bodyPr wrap="square">
            <a:spAutoFit/>
          </a:bodyPr>
          <a:lstStyle/>
          <a:p>
            <a:r>
              <a:rPr lang="en-ZA" dirty="0" smtClean="0"/>
              <a:t>If there are any syntax errors then this command will fail, possibly displaying error information to the screen depending on what </a:t>
            </a:r>
            <a:r>
              <a:rPr lang="en-ZA" dirty="0" err="1" smtClean="0"/>
              <a:t>OpenCL</a:t>
            </a:r>
            <a:r>
              <a:rPr lang="en-ZA" dirty="0" smtClean="0"/>
              <a:t> driver you use.</a:t>
            </a:r>
            <a:endParaRPr lang="en-ZA" dirty="0"/>
          </a:p>
        </p:txBody>
      </p:sp>
    </p:spTree>
    <p:extLst>
      <p:ext uri="{BB962C8B-B14F-4D97-AF65-F5344CB8AC3E}">
        <p14:creationId xmlns:p14="http://schemas.microsoft.com/office/powerpoint/2010/main" val="270887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Set up memory</a:t>
            </a:r>
            <a:endParaRPr lang="en-ZA" dirty="0"/>
          </a:p>
        </p:txBody>
      </p:sp>
      <p:sp>
        <p:nvSpPr>
          <p:cNvPr id="3" name="Rectangle 2"/>
          <p:cNvSpPr/>
          <p:nvPr/>
        </p:nvSpPr>
        <p:spPr>
          <a:xfrm>
            <a:off x="729114" y="2140494"/>
            <a:ext cx="7856112" cy="2862322"/>
          </a:xfrm>
          <a:prstGeom prst="rect">
            <a:avLst/>
          </a:prstGeom>
        </p:spPr>
        <p:txBody>
          <a:bodyPr wrap="square">
            <a:spAutoFit/>
          </a:bodyPr>
          <a:lstStyle/>
          <a:p>
            <a:r>
              <a:rPr lang="en-ZA" dirty="0">
                <a:latin typeface="Courier New" panose="02070309020205020404" pitchFamily="49" charset="0"/>
                <a:cs typeface="Courier New" panose="02070309020205020404" pitchFamily="49" charset="0"/>
              </a:rPr>
              <a:t>// Choose the matrix size and how much memory it needs</a:t>
            </a:r>
          </a:p>
          <a:p>
            <a:r>
              <a:rPr lang="en-ZA" dirty="0">
                <a:latin typeface="Courier New" panose="02070309020205020404" pitchFamily="49" charset="0"/>
                <a:cs typeface="Courier New" panose="02070309020205020404" pitchFamily="49" charset="0"/>
              </a:rPr>
              <a:t> N = 3;</a:t>
            </a: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size_t</a:t>
            </a:r>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BufferSize</a:t>
            </a:r>
            <a:r>
              <a:rPr lang="en-ZA" dirty="0">
                <a:latin typeface="Courier New" panose="02070309020205020404" pitchFamily="49" charset="0"/>
                <a:cs typeface="Courier New" panose="02070309020205020404" pitchFamily="49" charset="0"/>
              </a:rPr>
              <a:t> = N*N*</a:t>
            </a:r>
            <a:r>
              <a:rPr lang="en-ZA" dirty="0" err="1">
                <a:latin typeface="Courier New" panose="02070309020205020404" pitchFamily="49" charset="0"/>
                <a:cs typeface="Courier New" panose="02070309020205020404" pitchFamily="49" charset="0"/>
              </a:rPr>
              <a:t>sizeof</a:t>
            </a:r>
            <a:r>
              <a:rPr lang="en-ZA" dirty="0">
                <a:latin typeface="Courier New" panose="02070309020205020404" pitchFamily="49" charset="0"/>
                <a:cs typeface="Courier New" panose="02070309020205020404" pitchFamily="49" charset="0"/>
              </a:rPr>
              <a:t>(float);</a:t>
            </a:r>
          </a:p>
          <a:p>
            <a:endParaRPr lang="en-ZA" dirty="0">
              <a:latin typeface="Courier New" panose="02070309020205020404" pitchFamily="49" charset="0"/>
              <a:cs typeface="Courier New" panose="02070309020205020404" pitchFamily="49" charset="0"/>
            </a:endParaRPr>
          </a:p>
          <a:p>
            <a:r>
              <a:rPr lang="en-ZA" dirty="0">
                <a:latin typeface="Courier New" panose="02070309020205020404" pitchFamily="49" charset="0"/>
                <a:cs typeface="Courier New" panose="02070309020205020404" pitchFamily="49" charset="0"/>
              </a:rPr>
              <a:t> // Allocate CPU RAM</a:t>
            </a:r>
          </a:p>
          <a:p>
            <a:r>
              <a:rPr lang="en-ZA" dirty="0">
                <a:latin typeface="Courier New" panose="02070309020205020404" pitchFamily="49" charset="0"/>
                <a:cs typeface="Courier New" panose="02070309020205020404" pitchFamily="49" charset="0"/>
              </a:rPr>
              <a:t> A = (float*)</a:t>
            </a:r>
            <a:r>
              <a:rPr lang="en-ZA" dirty="0" err="1">
                <a:latin typeface="Courier New" panose="02070309020205020404" pitchFamily="49" charset="0"/>
                <a:cs typeface="Courier New" panose="02070309020205020404" pitchFamily="49" charset="0"/>
              </a:rPr>
              <a:t>malloc</a:t>
            </a:r>
            <a:r>
              <a:rPr lang="en-ZA" dirty="0">
                <a:latin typeface="Courier New" panose="02070309020205020404" pitchFamily="49" charset="0"/>
                <a:cs typeface="Courier New" panose="02070309020205020404" pitchFamily="49" charset="0"/>
              </a:rPr>
              <a:t>(</a:t>
            </a:r>
            <a:r>
              <a:rPr lang="en-ZA" dirty="0" err="1">
                <a:latin typeface="Courier New" panose="02070309020205020404" pitchFamily="49" charset="0"/>
                <a:cs typeface="Courier New" panose="02070309020205020404" pitchFamily="49" charset="0"/>
              </a:rPr>
              <a:t>BufferSize</a:t>
            </a:r>
            <a:r>
              <a:rPr lang="en-ZA" dirty="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 B = (float*)</a:t>
            </a:r>
            <a:r>
              <a:rPr lang="en-ZA" dirty="0" err="1">
                <a:latin typeface="Courier New" panose="02070309020205020404" pitchFamily="49" charset="0"/>
                <a:cs typeface="Courier New" panose="02070309020205020404" pitchFamily="49" charset="0"/>
              </a:rPr>
              <a:t>malloc</a:t>
            </a:r>
            <a:r>
              <a:rPr lang="en-ZA" dirty="0">
                <a:latin typeface="Courier New" panose="02070309020205020404" pitchFamily="49" charset="0"/>
                <a:cs typeface="Courier New" panose="02070309020205020404" pitchFamily="49" charset="0"/>
              </a:rPr>
              <a:t>(</a:t>
            </a:r>
            <a:r>
              <a:rPr lang="en-ZA" dirty="0" err="1">
                <a:latin typeface="Courier New" panose="02070309020205020404" pitchFamily="49" charset="0"/>
                <a:cs typeface="Courier New" panose="02070309020205020404" pitchFamily="49" charset="0"/>
              </a:rPr>
              <a:t>BufferSize</a:t>
            </a:r>
            <a:r>
              <a:rPr lang="en-ZA" dirty="0">
                <a:latin typeface="Courier New" panose="02070309020205020404" pitchFamily="49" charset="0"/>
                <a:cs typeface="Courier New" panose="02070309020205020404" pitchFamily="49" charset="0"/>
              </a:rPr>
              <a:t>);</a:t>
            </a:r>
          </a:p>
          <a:p>
            <a:endParaRPr lang="en-ZA" dirty="0">
              <a:latin typeface="Courier New" panose="02070309020205020404" pitchFamily="49" charset="0"/>
              <a:cs typeface="Courier New" panose="02070309020205020404" pitchFamily="49" charset="0"/>
            </a:endParaRP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Output_Serial</a:t>
            </a:r>
            <a:r>
              <a:rPr lang="en-ZA" dirty="0">
                <a:latin typeface="Courier New" panose="02070309020205020404" pitchFamily="49" charset="0"/>
                <a:cs typeface="Courier New" panose="02070309020205020404" pitchFamily="49" charset="0"/>
              </a:rPr>
              <a:t> = (float*)</a:t>
            </a:r>
            <a:r>
              <a:rPr lang="en-ZA" dirty="0" err="1">
                <a:latin typeface="Courier New" panose="02070309020205020404" pitchFamily="49" charset="0"/>
                <a:cs typeface="Courier New" panose="02070309020205020404" pitchFamily="49" charset="0"/>
              </a:rPr>
              <a:t>malloc</a:t>
            </a:r>
            <a:r>
              <a:rPr lang="en-ZA" dirty="0">
                <a:latin typeface="Courier New" panose="02070309020205020404" pitchFamily="49" charset="0"/>
                <a:cs typeface="Courier New" panose="02070309020205020404" pitchFamily="49" charset="0"/>
              </a:rPr>
              <a:t>(</a:t>
            </a:r>
            <a:r>
              <a:rPr lang="en-ZA" dirty="0" err="1">
                <a:latin typeface="Courier New" panose="02070309020205020404" pitchFamily="49" charset="0"/>
                <a:cs typeface="Courier New" panose="02070309020205020404" pitchFamily="49" charset="0"/>
              </a:rPr>
              <a:t>BufferSize</a:t>
            </a:r>
            <a:r>
              <a:rPr lang="en-ZA" dirty="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Output_OpenCL</a:t>
            </a:r>
            <a:r>
              <a:rPr lang="en-ZA" dirty="0">
                <a:latin typeface="Courier New" panose="02070309020205020404" pitchFamily="49" charset="0"/>
                <a:cs typeface="Courier New" panose="02070309020205020404" pitchFamily="49" charset="0"/>
              </a:rPr>
              <a:t> = (float*)</a:t>
            </a:r>
            <a:r>
              <a:rPr lang="en-ZA" dirty="0" err="1">
                <a:latin typeface="Courier New" panose="02070309020205020404" pitchFamily="49" charset="0"/>
                <a:cs typeface="Courier New" panose="02070309020205020404" pitchFamily="49" charset="0"/>
              </a:rPr>
              <a:t>malloc</a:t>
            </a:r>
            <a:r>
              <a:rPr lang="en-ZA" dirty="0">
                <a:latin typeface="Courier New" panose="02070309020205020404" pitchFamily="49" charset="0"/>
                <a:cs typeface="Courier New" panose="02070309020205020404" pitchFamily="49" charset="0"/>
              </a:rPr>
              <a:t>(</a:t>
            </a:r>
            <a:r>
              <a:rPr lang="en-ZA" dirty="0" err="1">
                <a:latin typeface="Courier New" panose="02070309020205020404" pitchFamily="49" charset="0"/>
                <a:cs typeface="Courier New" panose="02070309020205020404" pitchFamily="49" charset="0"/>
              </a:rPr>
              <a:t>BufferSize</a:t>
            </a:r>
            <a:r>
              <a:rPr lang="en-ZA" dirty="0">
                <a:latin typeface="Courier New" panose="02070309020205020404" pitchFamily="49" charset="0"/>
                <a:cs typeface="Courier New" panose="02070309020205020404" pitchFamily="49" charset="0"/>
              </a:rPr>
              <a:t>);</a:t>
            </a:r>
          </a:p>
        </p:txBody>
      </p:sp>
      <p:sp>
        <p:nvSpPr>
          <p:cNvPr id="4" name="Rectangle 3"/>
          <p:cNvSpPr/>
          <p:nvPr/>
        </p:nvSpPr>
        <p:spPr>
          <a:xfrm>
            <a:off x="729114" y="1317297"/>
            <a:ext cx="7856112" cy="646331"/>
          </a:xfrm>
          <a:prstGeom prst="rect">
            <a:avLst/>
          </a:prstGeom>
        </p:spPr>
        <p:txBody>
          <a:bodyPr wrap="square">
            <a:spAutoFit/>
          </a:bodyPr>
          <a:lstStyle/>
          <a:p>
            <a:pPr marL="285750" indent="-285750">
              <a:buFont typeface="Arial" panose="020B0604020202020204" pitchFamily="34" charset="0"/>
              <a:buChar char="•"/>
            </a:pPr>
            <a:r>
              <a:rPr lang="en-ZA" dirty="0" smtClean="0"/>
              <a:t>Set up buffers on the CPU that will hold the matrices to multiple as well as the result.</a:t>
            </a:r>
            <a:endParaRPr lang="en-ZA" dirty="0"/>
          </a:p>
        </p:txBody>
      </p:sp>
      <p:sp>
        <p:nvSpPr>
          <p:cNvPr id="5" name="Rectangle 4"/>
          <p:cNvSpPr/>
          <p:nvPr/>
        </p:nvSpPr>
        <p:spPr>
          <a:xfrm>
            <a:off x="492300" y="5326763"/>
            <a:ext cx="8355486" cy="1200329"/>
          </a:xfrm>
          <a:prstGeom prst="rect">
            <a:avLst/>
          </a:prstGeom>
        </p:spPr>
        <p:txBody>
          <a:bodyPr wrap="square">
            <a:spAutoFit/>
          </a:bodyPr>
          <a:lstStyle/>
          <a:p>
            <a:r>
              <a:rPr lang="en-ZA" dirty="0" smtClean="0"/>
              <a:t>To start with we’re doing a trivial 3x3 matrix. Why? So that we can print it easily to the screen and inspect the result manually to check all it is working.</a:t>
            </a:r>
          </a:p>
          <a:p>
            <a:r>
              <a:rPr lang="en-ZA" dirty="0" smtClean="0"/>
              <a:t>The inputs are called A and B, I’ve set up two output matrices:</a:t>
            </a:r>
            <a:br>
              <a:rPr lang="en-ZA" dirty="0" smtClean="0"/>
            </a:br>
            <a:r>
              <a:rPr lang="en-ZA" dirty="0" err="1" smtClean="0"/>
              <a:t>Output_Serial</a:t>
            </a:r>
            <a:r>
              <a:rPr lang="en-ZA" dirty="0" smtClean="0"/>
              <a:t> for the golden measure and </a:t>
            </a:r>
            <a:r>
              <a:rPr lang="en-ZA" dirty="0" err="1" smtClean="0"/>
              <a:t>Output_OpenCL</a:t>
            </a:r>
            <a:r>
              <a:rPr lang="en-ZA" dirty="0" smtClean="0"/>
              <a:t> for the kernel return.</a:t>
            </a:r>
            <a:endParaRPr lang="en-ZA" dirty="0"/>
          </a:p>
        </p:txBody>
      </p:sp>
    </p:spTree>
    <p:extLst>
      <p:ext uri="{BB962C8B-B14F-4D97-AF65-F5344CB8AC3E}">
        <p14:creationId xmlns:p14="http://schemas.microsoft.com/office/powerpoint/2010/main" val="1151545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Initialize the matrices</a:t>
            </a:r>
            <a:endParaRPr lang="en-ZA" dirty="0"/>
          </a:p>
        </p:txBody>
      </p:sp>
      <p:sp>
        <p:nvSpPr>
          <p:cNvPr id="3" name="Rectangle 2"/>
          <p:cNvSpPr/>
          <p:nvPr/>
        </p:nvSpPr>
        <p:spPr>
          <a:xfrm>
            <a:off x="492300" y="1918243"/>
            <a:ext cx="9330916" cy="3139321"/>
          </a:xfrm>
          <a:prstGeom prst="rect">
            <a:avLst/>
          </a:prstGeom>
        </p:spPr>
        <p:txBody>
          <a:bodyPr wrap="square">
            <a:spAutoFit/>
          </a:bodyPr>
          <a:lstStyle/>
          <a:p>
            <a:r>
              <a:rPr lang="en-ZA" dirty="0">
                <a:latin typeface="Courier New" panose="02070309020205020404" pitchFamily="49" charset="0"/>
                <a:cs typeface="Courier New" panose="02070309020205020404" pitchFamily="49" charset="0"/>
              </a:rPr>
              <a:t>/** Fill an </a:t>
            </a:r>
            <a:r>
              <a:rPr lang="en-ZA" dirty="0" err="1">
                <a:latin typeface="Courier New" panose="02070309020205020404" pitchFamily="49" charset="0"/>
                <a:cs typeface="Courier New" panose="02070309020205020404" pitchFamily="49" charset="0"/>
              </a:rPr>
              <a:t>NxN</a:t>
            </a:r>
            <a:r>
              <a:rPr lang="en-ZA" dirty="0">
                <a:latin typeface="Courier New" panose="02070309020205020404" pitchFamily="49" charset="0"/>
                <a:cs typeface="Courier New" panose="02070309020205020404" pitchFamily="49" charset="0"/>
              </a:rPr>
              <a:t> matrix with random values </a:t>
            </a:r>
            <a:r>
              <a:rPr lang="en-ZA" dirty="0" smtClean="0">
                <a:latin typeface="Courier New" panose="02070309020205020404" pitchFamily="49" charset="0"/>
                <a:cs typeface="Courier New" panose="02070309020205020404" pitchFamily="49" charset="0"/>
              </a:rPr>
              <a:t>ranging</a:t>
            </a:r>
            <a:br>
              <a:rPr lang="en-ZA" dirty="0" smtClean="0">
                <a:latin typeface="Courier New" panose="02070309020205020404" pitchFamily="49" charset="0"/>
                <a:cs typeface="Courier New" panose="02070309020205020404" pitchFamily="49" charset="0"/>
              </a:rPr>
            </a:br>
            <a:r>
              <a:rPr lang="en-ZA" dirty="0" smtClean="0">
                <a:latin typeface="Courier New" panose="02070309020205020404" pitchFamily="49" charset="0"/>
                <a:cs typeface="Courier New" panose="02070309020205020404" pitchFamily="49" charset="0"/>
              </a:rPr>
              <a:t>    from </a:t>
            </a:r>
            <a:r>
              <a:rPr lang="en-ZA" dirty="0">
                <a:latin typeface="Courier New" panose="02070309020205020404" pitchFamily="49" charset="0"/>
                <a:cs typeface="Courier New" panose="02070309020205020404" pitchFamily="49" charset="0"/>
              </a:rPr>
              <a:t>0 to 20 */</a:t>
            </a:r>
          </a:p>
          <a:p>
            <a:r>
              <a:rPr lang="en-ZA" dirty="0">
                <a:latin typeface="Courier New" panose="02070309020205020404" pitchFamily="49" charset="0"/>
                <a:cs typeface="Courier New" panose="02070309020205020404" pitchFamily="49" charset="0"/>
              </a:rPr>
              <a:t>void Fill(float* A){</a:t>
            </a: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int</a:t>
            </a:r>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 j;</a:t>
            </a:r>
          </a:p>
          <a:p>
            <a:endParaRPr lang="en-ZA" dirty="0">
              <a:latin typeface="Courier New" panose="02070309020205020404" pitchFamily="49" charset="0"/>
              <a:cs typeface="Courier New" panose="02070309020205020404" pitchFamily="49" charset="0"/>
            </a:endParaRPr>
          </a:p>
          <a:p>
            <a:r>
              <a:rPr lang="en-ZA" dirty="0">
                <a:latin typeface="Courier New" panose="02070309020205020404" pitchFamily="49" charset="0"/>
                <a:cs typeface="Courier New" panose="02070309020205020404" pitchFamily="49" charset="0"/>
              </a:rPr>
              <a:t> for(j = 0; j &lt; N; j++){</a:t>
            </a:r>
          </a:p>
          <a:p>
            <a:r>
              <a:rPr lang="en-ZA" dirty="0">
                <a:latin typeface="Courier New" panose="02070309020205020404" pitchFamily="49" charset="0"/>
                <a:cs typeface="Courier New" panose="02070309020205020404" pitchFamily="49" charset="0"/>
              </a:rPr>
              <a:t>  for(</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 = 0; </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 &lt; N; </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   A[N*j + </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 = rand() % 20;</a:t>
            </a:r>
          </a:p>
          <a:p>
            <a:r>
              <a:rPr lang="en-ZA" dirty="0">
                <a:latin typeface="Courier New" panose="02070309020205020404" pitchFamily="49" charset="0"/>
                <a:cs typeface="Courier New" panose="02070309020205020404" pitchFamily="49" charset="0"/>
              </a:rPr>
              <a:t>  }</a:t>
            </a:r>
          </a:p>
          <a:p>
            <a:r>
              <a:rPr lang="en-ZA" dirty="0">
                <a:latin typeface="Courier New" panose="02070309020205020404" pitchFamily="49" charset="0"/>
                <a:cs typeface="Courier New" panose="02070309020205020404" pitchFamily="49" charset="0"/>
              </a:rPr>
              <a:t> }</a:t>
            </a:r>
          </a:p>
          <a:p>
            <a:r>
              <a:rPr lang="en-ZA" dirty="0">
                <a:latin typeface="Courier New" panose="02070309020205020404" pitchFamily="49" charset="0"/>
                <a:cs typeface="Courier New" panose="02070309020205020404" pitchFamily="49" charset="0"/>
              </a:rPr>
              <a:t>}</a:t>
            </a:r>
          </a:p>
        </p:txBody>
      </p:sp>
      <p:sp>
        <p:nvSpPr>
          <p:cNvPr id="4" name="Rectangle 3"/>
          <p:cNvSpPr/>
          <p:nvPr/>
        </p:nvSpPr>
        <p:spPr>
          <a:xfrm>
            <a:off x="729114" y="1317297"/>
            <a:ext cx="7856112" cy="369332"/>
          </a:xfrm>
          <a:prstGeom prst="rect">
            <a:avLst/>
          </a:prstGeom>
        </p:spPr>
        <p:txBody>
          <a:bodyPr wrap="square">
            <a:spAutoFit/>
          </a:bodyPr>
          <a:lstStyle/>
          <a:p>
            <a:pPr marL="285750" indent="-285750">
              <a:buFont typeface="Arial" panose="020B0604020202020204" pitchFamily="34" charset="0"/>
              <a:buChar char="•"/>
            </a:pPr>
            <a:r>
              <a:rPr lang="en-ZA" dirty="0" smtClean="0"/>
              <a:t>Let’s define a function Fill to populate the matrices</a:t>
            </a:r>
            <a:endParaRPr lang="en-ZA" dirty="0"/>
          </a:p>
        </p:txBody>
      </p:sp>
      <p:sp>
        <p:nvSpPr>
          <p:cNvPr id="5" name="Rectangle 4"/>
          <p:cNvSpPr/>
          <p:nvPr/>
        </p:nvSpPr>
        <p:spPr>
          <a:xfrm>
            <a:off x="492300" y="5326763"/>
            <a:ext cx="8355486" cy="923330"/>
          </a:xfrm>
          <a:prstGeom prst="rect">
            <a:avLst/>
          </a:prstGeom>
        </p:spPr>
        <p:txBody>
          <a:bodyPr wrap="square">
            <a:spAutoFit/>
          </a:bodyPr>
          <a:lstStyle/>
          <a:p>
            <a:r>
              <a:rPr lang="en-ZA" dirty="0" smtClean="0"/>
              <a:t>We’re just initializing with random values, but making them </a:t>
            </a:r>
            <a:r>
              <a:rPr lang="en-ZA" dirty="0" err="1" smtClean="0"/>
              <a:t>ints</a:t>
            </a:r>
            <a:r>
              <a:rPr lang="en-ZA" dirty="0"/>
              <a:t> </a:t>
            </a:r>
            <a:r>
              <a:rPr lang="en-ZA" dirty="0" smtClean="0"/>
              <a:t>between 0 and 19 so as to be displayed easily. It’s doesn’t make a difference to the speed when running the multiply.</a:t>
            </a:r>
            <a:endParaRPr lang="en-ZA" dirty="0"/>
          </a:p>
        </p:txBody>
      </p:sp>
    </p:spTree>
    <p:extLst>
      <p:ext uri="{BB962C8B-B14F-4D97-AF65-F5344CB8AC3E}">
        <p14:creationId xmlns:p14="http://schemas.microsoft.com/office/powerpoint/2010/main" val="403078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613719" y="5428973"/>
            <a:ext cx="3217764" cy="96078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5613719" y="1369912"/>
            <a:ext cx="3217764" cy="3850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393164" y="632044"/>
            <a:ext cx="8313886" cy="692210"/>
          </a:xfrm>
        </p:spPr>
        <p:txBody>
          <a:bodyPr>
            <a:normAutofit fontScale="90000"/>
          </a:bodyPr>
          <a:lstStyle/>
          <a:p>
            <a:r>
              <a:rPr lang="en-ZA" dirty="0" smtClean="0"/>
              <a:t>OpenCL </a:t>
            </a:r>
            <a:br>
              <a:rPr lang="en-ZA" dirty="0" smtClean="0"/>
            </a:br>
            <a:r>
              <a:rPr lang="en-ZA" dirty="0" smtClean="0"/>
              <a:t>    – for acceleration &amp; other kernels</a:t>
            </a:r>
            <a:endParaRPr lang="en-ZA" dirty="0"/>
          </a:p>
        </p:txBody>
      </p:sp>
      <p:sp>
        <p:nvSpPr>
          <p:cNvPr id="3" name="Content Placeholder 2"/>
          <p:cNvSpPr>
            <a:spLocks noGrp="1"/>
          </p:cNvSpPr>
          <p:nvPr>
            <p:ph idx="1"/>
          </p:nvPr>
        </p:nvSpPr>
        <p:spPr>
          <a:xfrm>
            <a:off x="257403" y="1377120"/>
            <a:ext cx="5127005" cy="5399590"/>
          </a:xfrm>
        </p:spPr>
        <p:txBody>
          <a:bodyPr>
            <a:normAutofit fontScale="85000" lnSpcReduction="20000"/>
          </a:bodyPr>
          <a:lstStyle/>
          <a:p>
            <a:r>
              <a:rPr lang="en-ZA" dirty="0" smtClean="0"/>
              <a:t>Also a response for needs to cater for</a:t>
            </a:r>
          </a:p>
          <a:p>
            <a:pPr lvl="1"/>
            <a:r>
              <a:rPr lang="en-ZA" dirty="0" smtClean="0"/>
              <a:t>BIG DATA</a:t>
            </a:r>
          </a:p>
          <a:p>
            <a:pPr lvl="1"/>
            <a:r>
              <a:rPr lang="en-ZA" dirty="0" smtClean="0"/>
              <a:t>HIGHLY </a:t>
            </a:r>
            <a:r>
              <a:rPr lang="en-ZA" dirty="0"/>
              <a:t>INTEGRATED </a:t>
            </a:r>
            <a:r>
              <a:rPr lang="en-ZA" dirty="0" smtClean="0"/>
              <a:t>SYTEMS</a:t>
            </a:r>
          </a:p>
          <a:p>
            <a:pPr lvl="1"/>
            <a:r>
              <a:rPr lang="en-ZA" dirty="0" smtClean="0"/>
              <a:t>SPECIAL-PURPOSE ACCELERATORS</a:t>
            </a:r>
          </a:p>
          <a:p>
            <a:r>
              <a:rPr lang="en-ZA" dirty="0" smtClean="0"/>
              <a:t>OpenCL is not (currently) meant for creating most of the application code – it is designed around developing accelerated kernels that are highly parallel or exercise the specialized hardware (not necessarily an application accelerator)</a:t>
            </a:r>
            <a:endParaRPr lang="en-ZA" dirty="0"/>
          </a:p>
        </p:txBody>
      </p:sp>
      <p:sp>
        <p:nvSpPr>
          <p:cNvPr id="4" name="Rectangle 3"/>
          <p:cNvSpPr/>
          <p:nvPr/>
        </p:nvSpPr>
        <p:spPr>
          <a:xfrm>
            <a:off x="5810490" y="1713058"/>
            <a:ext cx="2882096" cy="326406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p:cNvSpPr/>
          <p:nvPr/>
        </p:nvSpPr>
        <p:spPr>
          <a:xfrm>
            <a:off x="6359330" y="1805656"/>
            <a:ext cx="1992853" cy="369332"/>
          </a:xfrm>
          <a:prstGeom prst="rect">
            <a:avLst/>
          </a:prstGeom>
        </p:spPr>
        <p:txBody>
          <a:bodyPr wrap="none">
            <a:spAutoFit/>
          </a:bodyPr>
          <a:lstStyle/>
          <a:p>
            <a:r>
              <a:rPr lang="en-ZA" dirty="0" smtClean="0"/>
              <a:t>Application Code</a:t>
            </a:r>
            <a:endParaRPr lang="en-ZA" dirty="0"/>
          </a:p>
        </p:txBody>
      </p:sp>
      <p:sp>
        <p:nvSpPr>
          <p:cNvPr id="6" name="Rectangle 5"/>
          <p:cNvSpPr/>
          <p:nvPr/>
        </p:nvSpPr>
        <p:spPr>
          <a:xfrm>
            <a:off x="5874150" y="2944695"/>
            <a:ext cx="2754775" cy="1828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6287170" y="4155845"/>
            <a:ext cx="1928733" cy="369332"/>
          </a:xfrm>
          <a:prstGeom prst="rect">
            <a:avLst/>
          </a:prstGeom>
        </p:spPr>
        <p:txBody>
          <a:bodyPr wrap="none">
            <a:spAutoFit/>
          </a:bodyPr>
          <a:lstStyle/>
          <a:p>
            <a:r>
              <a:rPr lang="en-ZA" dirty="0" smtClean="0"/>
              <a:t>Reused Libraries</a:t>
            </a:r>
            <a:endParaRPr lang="en-ZA" dirty="0"/>
          </a:p>
        </p:txBody>
      </p:sp>
      <p:sp>
        <p:nvSpPr>
          <p:cNvPr id="8" name="Rectangle 7"/>
          <p:cNvSpPr/>
          <p:nvPr/>
        </p:nvSpPr>
        <p:spPr>
          <a:xfrm>
            <a:off x="6013985" y="2174988"/>
            <a:ext cx="2475101" cy="307777"/>
          </a:xfrm>
          <a:prstGeom prst="rect">
            <a:avLst/>
          </a:prstGeom>
        </p:spPr>
        <p:txBody>
          <a:bodyPr wrap="none">
            <a:spAutoFit/>
          </a:bodyPr>
          <a:lstStyle/>
          <a:p>
            <a:r>
              <a:rPr lang="en-ZA" sz="1400" i="1" dirty="0" smtClean="0"/>
              <a:t>mainly ‘glue code’ &amp; GUI / IO</a:t>
            </a:r>
            <a:endParaRPr lang="en-ZA" sz="1400" i="1" dirty="0"/>
          </a:p>
        </p:txBody>
      </p:sp>
      <p:sp>
        <p:nvSpPr>
          <p:cNvPr id="9" name="Oval 8"/>
          <p:cNvSpPr/>
          <p:nvPr/>
        </p:nvSpPr>
        <p:spPr>
          <a:xfrm>
            <a:off x="6896977" y="5760621"/>
            <a:ext cx="185195" cy="185195"/>
          </a:xfrm>
          <a:prstGeom prst="ellipse">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Left-Right Arrow 9"/>
          <p:cNvSpPr/>
          <p:nvPr/>
        </p:nvSpPr>
        <p:spPr>
          <a:xfrm rot="16200000">
            <a:off x="7083966" y="4963750"/>
            <a:ext cx="335137" cy="709115"/>
          </a:xfrm>
          <a:prstGeom prst="leftRightArrow">
            <a:avLst>
              <a:gd name="adj1" fmla="val 43280"/>
              <a:gd name="adj2" fmla="val 2984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6383348" y="1377120"/>
            <a:ext cx="1736373" cy="369332"/>
          </a:xfrm>
          <a:prstGeom prst="rect">
            <a:avLst/>
          </a:prstGeom>
        </p:spPr>
        <p:txBody>
          <a:bodyPr wrap="none">
            <a:spAutoFit/>
          </a:bodyPr>
          <a:lstStyle/>
          <a:p>
            <a:r>
              <a:rPr lang="en-ZA" dirty="0" smtClean="0"/>
              <a:t>Host Computer</a:t>
            </a:r>
            <a:endParaRPr lang="en-ZA" dirty="0"/>
          </a:p>
        </p:txBody>
      </p:sp>
      <p:sp>
        <p:nvSpPr>
          <p:cNvPr id="14" name="TextBox 13"/>
          <p:cNvSpPr txBox="1"/>
          <p:nvPr/>
        </p:nvSpPr>
        <p:spPr>
          <a:xfrm>
            <a:off x="7606092" y="5200530"/>
            <a:ext cx="936475" cy="276999"/>
          </a:xfrm>
          <a:prstGeom prst="rect">
            <a:avLst/>
          </a:prstGeom>
          <a:noFill/>
        </p:spPr>
        <p:txBody>
          <a:bodyPr wrap="none" rtlCol="0">
            <a:spAutoFit/>
          </a:bodyPr>
          <a:lstStyle/>
          <a:p>
            <a:r>
              <a:rPr lang="en-ZA" sz="1200" dirty="0" smtClean="0"/>
              <a:t>lots of data</a:t>
            </a:r>
            <a:endParaRPr lang="en-ZA" sz="1200" dirty="0"/>
          </a:p>
        </p:txBody>
      </p:sp>
      <p:sp>
        <p:nvSpPr>
          <p:cNvPr id="15" name="Rectangle 14"/>
          <p:cNvSpPr/>
          <p:nvPr/>
        </p:nvSpPr>
        <p:spPr>
          <a:xfrm>
            <a:off x="6089992" y="6062005"/>
            <a:ext cx="2531527" cy="369332"/>
          </a:xfrm>
          <a:prstGeom prst="rect">
            <a:avLst/>
          </a:prstGeom>
        </p:spPr>
        <p:txBody>
          <a:bodyPr wrap="none">
            <a:spAutoFit/>
          </a:bodyPr>
          <a:lstStyle/>
          <a:p>
            <a:r>
              <a:rPr lang="en-ZA" dirty="0" smtClean="0"/>
              <a:t>Application Accelerator</a:t>
            </a:r>
            <a:endParaRPr lang="en-ZA" dirty="0"/>
          </a:p>
        </p:txBody>
      </p:sp>
      <p:cxnSp>
        <p:nvCxnSpPr>
          <p:cNvPr id="17" name="Straight Arrow Connector 16"/>
          <p:cNvCxnSpPr>
            <a:endCxn id="9" idx="2"/>
          </p:cNvCxnSpPr>
          <p:nvPr/>
        </p:nvCxnSpPr>
        <p:spPr>
          <a:xfrm>
            <a:off x="6574419" y="5706324"/>
            <a:ext cx="322558" cy="146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254258" y="5760621"/>
            <a:ext cx="185195" cy="185195"/>
          </a:xfrm>
          <a:prstGeom prst="ellipse">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Oval 22"/>
          <p:cNvSpPr/>
          <p:nvPr/>
        </p:nvSpPr>
        <p:spPr>
          <a:xfrm>
            <a:off x="7606092" y="5760621"/>
            <a:ext cx="185195" cy="185195"/>
          </a:xfrm>
          <a:prstGeom prst="ellipse">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p:cNvSpPr/>
          <p:nvPr/>
        </p:nvSpPr>
        <p:spPr>
          <a:xfrm>
            <a:off x="5917493" y="5485876"/>
            <a:ext cx="992579" cy="261610"/>
          </a:xfrm>
          <a:prstGeom prst="rect">
            <a:avLst/>
          </a:prstGeom>
        </p:spPr>
        <p:txBody>
          <a:bodyPr wrap="none">
            <a:spAutoFit/>
          </a:bodyPr>
          <a:lstStyle/>
          <a:p>
            <a:r>
              <a:rPr lang="en-ZA" sz="1050" dirty="0" smtClean="0"/>
              <a:t>Active kernel</a:t>
            </a:r>
            <a:endParaRPr lang="en-ZA" sz="1050" dirty="0"/>
          </a:p>
        </p:txBody>
      </p:sp>
      <p:cxnSp>
        <p:nvCxnSpPr>
          <p:cNvPr id="26" name="Straight Arrow Connector 25"/>
          <p:cNvCxnSpPr>
            <a:endCxn id="23" idx="6"/>
          </p:cNvCxnSpPr>
          <p:nvPr/>
        </p:nvCxnSpPr>
        <p:spPr>
          <a:xfrm flipH="1">
            <a:off x="7791287" y="5691956"/>
            <a:ext cx="79485" cy="16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547758" y="5475107"/>
            <a:ext cx="1159292" cy="253916"/>
          </a:xfrm>
          <a:prstGeom prst="rect">
            <a:avLst/>
          </a:prstGeom>
        </p:spPr>
        <p:txBody>
          <a:bodyPr wrap="none">
            <a:spAutoFit/>
          </a:bodyPr>
          <a:lstStyle/>
          <a:p>
            <a:r>
              <a:rPr lang="en-ZA" sz="1050" dirty="0" smtClean="0"/>
              <a:t>Inactive kernels</a:t>
            </a:r>
            <a:endParaRPr lang="en-ZA" sz="1050" dirty="0"/>
          </a:p>
        </p:txBody>
      </p:sp>
      <p:cxnSp>
        <p:nvCxnSpPr>
          <p:cNvPr id="31" name="Straight Arrow Connector 30"/>
          <p:cNvCxnSpPr>
            <a:endCxn id="22" idx="6"/>
          </p:cNvCxnSpPr>
          <p:nvPr/>
        </p:nvCxnSpPr>
        <p:spPr>
          <a:xfrm flipH="1">
            <a:off x="7439453" y="5682117"/>
            <a:ext cx="294788" cy="171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73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Initialize the matrices</a:t>
            </a:r>
            <a:endParaRPr lang="en-ZA" dirty="0"/>
          </a:p>
        </p:txBody>
      </p:sp>
      <p:sp>
        <p:nvSpPr>
          <p:cNvPr id="3" name="Rectangle 2"/>
          <p:cNvSpPr/>
          <p:nvPr/>
        </p:nvSpPr>
        <p:spPr>
          <a:xfrm>
            <a:off x="729114" y="2140494"/>
            <a:ext cx="7856112" cy="1754326"/>
          </a:xfrm>
          <a:prstGeom prst="rect">
            <a:avLst/>
          </a:prstGeom>
        </p:spPr>
        <p:txBody>
          <a:bodyPr wrap="square">
            <a:spAutoFit/>
          </a:bodyPr>
          <a:lstStyle/>
          <a:p>
            <a:r>
              <a:rPr lang="en-ZA" dirty="0">
                <a:latin typeface="Courier New" panose="02070309020205020404" pitchFamily="49" charset="0"/>
                <a:cs typeface="Courier New" panose="02070309020205020404" pitchFamily="49" charset="0"/>
              </a:rPr>
              <a:t>// Provide seed to random number generator</a:t>
            </a:r>
          </a:p>
          <a:p>
            <a:r>
              <a:rPr lang="en-ZA" dirty="0" err="1" smtClean="0">
                <a:latin typeface="Courier New" panose="02070309020205020404" pitchFamily="49" charset="0"/>
                <a:cs typeface="Courier New" panose="02070309020205020404" pitchFamily="49" charset="0"/>
              </a:rPr>
              <a:t>srand</a:t>
            </a:r>
            <a:r>
              <a:rPr lang="en-ZA" dirty="0" smtClean="0">
                <a:latin typeface="Courier New" panose="02070309020205020404" pitchFamily="49" charset="0"/>
                <a:cs typeface="Courier New" panose="02070309020205020404" pitchFamily="49" charset="0"/>
              </a:rPr>
              <a:t>(time(NULL</a:t>
            </a:r>
            <a:r>
              <a:rPr lang="en-ZA" dirty="0">
                <a:latin typeface="Courier New" panose="02070309020205020404" pitchFamily="49" charset="0"/>
                <a:cs typeface="Courier New" panose="02070309020205020404" pitchFamily="49" charset="0"/>
              </a:rPr>
              <a:t>));</a:t>
            </a:r>
          </a:p>
          <a:p>
            <a:endParaRPr lang="en-ZA" dirty="0">
              <a:latin typeface="Courier New" panose="02070309020205020404" pitchFamily="49" charset="0"/>
              <a:cs typeface="Courier New" panose="02070309020205020404" pitchFamily="49" charset="0"/>
            </a:endParaRPr>
          </a:p>
          <a:p>
            <a:r>
              <a:rPr lang="en-ZA" dirty="0" smtClean="0">
                <a:latin typeface="Courier New" panose="02070309020205020404" pitchFamily="49" charset="0"/>
                <a:cs typeface="Courier New" panose="02070309020205020404" pitchFamily="49" charset="0"/>
              </a:rPr>
              <a:t>// </a:t>
            </a:r>
            <a:r>
              <a:rPr lang="en-ZA" dirty="0">
                <a:latin typeface="Courier New" panose="02070309020205020404" pitchFamily="49" charset="0"/>
                <a:cs typeface="Courier New" panose="02070309020205020404" pitchFamily="49" charset="0"/>
              </a:rPr>
              <a:t>Put data into the matrices</a:t>
            </a:r>
          </a:p>
          <a:p>
            <a:r>
              <a:rPr lang="en-ZA" dirty="0" smtClean="0">
                <a:latin typeface="Courier New" panose="02070309020205020404" pitchFamily="49" charset="0"/>
                <a:cs typeface="Courier New" panose="02070309020205020404" pitchFamily="49" charset="0"/>
              </a:rPr>
              <a:t>Fill(A</a:t>
            </a:r>
            <a:r>
              <a:rPr lang="en-ZA" dirty="0">
                <a:latin typeface="Courier New" panose="02070309020205020404" pitchFamily="49" charset="0"/>
                <a:cs typeface="Courier New" panose="02070309020205020404" pitchFamily="49" charset="0"/>
              </a:rPr>
              <a:t>);</a:t>
            </a:r>
          </a:p>
          <a:p>
            <a:r>
              <a:rPr lang="en-ZA" dirty="0" smtClean="0">
                <a:latin typeface="Courier New" panose="02070309020205020404" pitchFamily="49" charset="0"/>
                <a:cs typeface="Courier New" panose="02070309020205020404" pitchFamily="49" charset="0"/>
              </a:rPr>
              <a:t>Fill(B</a:t>
            </a:r>
            <a:r>
              <a:rPr lang="en-ZA" dirty="0">
                <a:latin typeface="Courier New" panose="02070309020205020404" pitchFamily="49" charset="0"/>
                <a:cs typeface="Courier New" panose="02070309020205020404" pitchFamily="49" charset="0"/>
              </a:rPr>
              <a:t>);</a:t>
            </a:r>
          </a:p>
        </p:txBody>
      </p:sp>
      <p:sp>
        <p:nvSpPr>
          <p:cNvPr id="4" name="Rectangle 3"/>
          <p:cNvSpPr/>
          <p:nvPr/>
        </p:nvSpPr>
        <p:spPr>
          <a:xfrm>
            <a:off x="729114" y="1317297"/>
            <a:ext cx="7856112" cy="369332"/>
          </a:xfrm>
          <a:prstGeom prst="rect">
            <a:avLst/>
          </a:prstGeom>
        </p:spPr>
        <p:txBody>
          <a:bodyPr wrap="square">
            <a:spAutoFit/>
          </a:bodyPr>
          <a:lstStyle/>
          <a:p>
            <a:pPr marL="285750" indent="-285750">
              <a:buFont typeface="Arial" panose="020B0604020202020204" pitchFamily="34" charset="0"/>
              <a:buChar char="•"/>
            </a:pPr>
            <a:r>
              <a:rPr lang="en-ZA" dirty="0" smtClean="0"/>
              <a:t>Use the Full function we just did to populate the matrices</a:t>
            </a:r>
            <a:endParaRPr lang="en-ZA" dirty="0"/>
          </a:p>
        </p:txBody>
      </p:sp>
    </p:spTree>
    <p:extLst>
      <p:ext uri="{BB962C8B-B14F-4D97-AF65-F5344CB8AC3E}">
        <p14:creationId xmlns:p14="http://schemas.microsoft.com/office/powerpoint/2010/main" val="3861204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5087"/>
            <a:ext cx="7698306" cy="692210"/>
          </a:xfrm>
        </p:spPr>
        <p:txBody>
          <a:bodyPr>
            <a:normAutofit fontScale="90000"/>
          </a:bodyPr>
          <a:lstStyle/>
          <a:p>
            <a:r>
              <a:rPr lang="en-ZA" dirty="0" smtClean="0"/>
              <a:t>Set up kernel thread dimensions and memory</a:t>
            </a:r>
            <a:endParaRPr lang="en-ZA" dirty="0"/>
          </a:p>
        </p:txBody>
      </p:sp>
      <p:sp>
        <p:nvSpPr>
          <p:cNvPr id="3" name="Rectangle 2"/>
          <p:cNvSpPr/>
          <p:nvPr/>
        </p:nvSpPr>
        <p:spPr>
          <a:xfrm>
            <a:off x="729114" y="2009507"/>
            <a:ext cx="7856112" cy="3970318"/>
          </a:xfrm>
          <a:prstGeom prst="rect">
            <a:avLst/>
          </a:prstGeom>
        </p:spPr>
        <p:txBody>
          <a:bodyPr wrap="square">
            <a:spAutoFit/>
          </a:bodyPr>
          <a:lstStyle/>
          <a:p>
            <a:r>
              <a:rPr lang="en-ZA" dirty="0" err="1">
                <a:latin typeface="Courier New" panose="02070309020205020404" pitchFamily="49" charset="0"/>
                <a:cs typeface="Courier New" panose="02070309020205020404" pitchFamily="49" charset="0"/>
              </a:rPr>
              <a:t>size_t</a:t>
            </a:r>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LocalSize</a:t>
            </a:r>
            <a:r>
              <a:rPr lang="en-ZA" dirty="0">
                <a:latin typeface="Courier New" panose="02070309020205020404" pitchFamily="49" charset="0"/>
                <a:cs typeface="Courier New" panose="02070309020205020404" pitchFamily="49" charset="0"/>
              </a:rPr>
              <a:t>[2] = {1, 1};  </a:t>
            </a:r>
            <a:r>
              <a:rPr lang="en-ZA" dirty="0" smtClean="0">
                <a:latin typeface="Courier New" panose="02070309020205020404" pitchFamily="49" charset="0"/>
                <a:cs typeface="Courier New" panose="02070309020205020404" pitchFamily="49" charset="0"/>
              </a:rPr>
              <a:t>// dimensions of threads</a:t>
            </a:r>
          </a:p>
          <a:p>
            <a:r>
              <a:rPr lang="en-ZA" dirty="0" err="1">
                <a:latin typeface="Courier New" panose="02070309020205020404" pitchFamily="49" charset="0"/>
                <a:cs typeface="Courier New" panose="02070309020205020404" pitchFamily="49" charset="0"/>
              </a:rPr>
              <a:t>OpenCL_PrepareLocalSize</a:t>
            </a:r>
            <a:r>
              <a:rPr lang="en-ZA" dirty="0">
                <a:latin typeface="Courier New" panose="02070309020205020404" pitchFamily="49" charset="0"/>
                <a:cs typeface="Courier New" panose="02070309020205020404" pitchFamily="49" charset="0"/>
              </a:rPr>
              <a:t>(N, </a:t>
            </a:r>
            <a:r>
              <a:rPr lang="en-ZA" dirty="0" err="1">
                <a:latin typeface="Courier New" panose="02070309020205020404" pitchFamily="49" charset="0"/>
                <a:cs typeface="Courier New" panose="02070309020205020404" pitchFamily="49" charset="0"/>
              </a:rPr>
              <a:t>LocalSize</a:t>
            </a:r>
            <a:r>
              <a:rPr lang="en-ZA" dirty="0" smtClean="0">
                <a:latin typeface="Courier New" panose="02070309020205020404" pitchFamily="49" charset="0"/>
                <a:cs typeface="Courier New" panose="02070309020205020404" pitchFamily="49" charset="0"/>
              </a:rPr>
              <a:t>);</a:t>
            </a:r>
          </a:p>
          <a:p>
            <a:endParaRPr lang="en-ZA" dirty="0">
              <a:latin typeface="Courier New" panose="02070309020205020404" pitchFamily="49" charset="0"/>
              <a:cs typeface="Courier New" panose="02070309020205020404" pitchFamily="49" charset="0"/>
            </a:endParaRPr>
          </a:p>
          <a:p>
            <a:r>
              <a:rPr lang="en-ZA" dirty="0">
                <a:latin typeface="Courier New" panose="02070309020205020404" pitchFamily="49" charset="0"/>
                <a:cs typeface="Courier New" panose="02070309020205020404" pitchFamily="49" charset="0"/>
              </a:rPr>
              <a:t>// Allocate GPU </a:t>
            </a:r>
            <a:r>
              <a:rPr lang="en-ZA" dirty="0" smtClean="0">
                <a:latin typeface="Courier New" panose="02070309020205020404" pitchFamily="49" charset="0"/>
                <a:cs typeface="Courier New" panose="02070309020205020404" pitchFamily="49" charset="0"/>
              </a:rPr>
              <a:t>memory…</a:t>
            </a:r>
          </a:p>
          <a:p>
            <a:r>
              <a:rPr lang="en-ZA" dirty="0" smtClean="0">
                <a:latin typeface="Courier New" panose="02070309020205020404" pitchFamily="49" charset="0"/>
                <a:cs typeface="Courier New" panose="02070309020205020404" pitchFamily="49" charset="0"/>
              </a:rPr>
              <a:t>// This is buffer ID 0 and it is read only </a:t>
            </a:r>
            <a:r>
              <a:rPr lang="en-ZA" sz="1200" dirty="0" smtClean="0">
                <a:latin typeface="Courier New" panose="02070309020205020404" pitchFamily="49" charset="0"/>
                <a:cs typeface="Courier New" panose="02070309020205020404" pitchFamily="49" charset="0"/>
              </a:rPr>
              <a:t>(write protected)</a:t>
            </a:r>
            <a:endParaRPr lang="en-ZA" dirty="0">
              <a:latin typeface="Courier New" panose="02070309020205020404" pitchFamily="49" charset="0"/>
              <a:cs typeface="Courier New" panose="02070309020205020404" pitchFamily="49" charset="0"/>
            </a:endParaRP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A_Buffer</a:t>
            </a:r>
            <a:r>
              <a:rPr lang="en-ZA" dirty="0">
                <a:latin typeface="Courier New" panose="02070309020205020404" pitchFamily="49" charset="0"/>
                <a:cs typeface="Courier New" panose="02070309020205020404" pitchFamily="49" charset="0"/>
              </a:rPr>
              <a:t> </a:t>
            </a:r>
            <a:r>
              <a:rPr lang="en-ZA" dirty="0" smtClean="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OpenCL_CreateBuffer</a:t>
            </a:r>
            <a:r>
              <a:rPr lang="en-ZA" dirty="0">
                <a:latin typeface="Courier New" panose="02070309020205020404" pitchFamily="49" charset="0"/>
                <a:cs typeface="Courier New" panose="02070309020205020404" pitchFamily="49" charset="0"/>
              </a:rPr>
              <a:t>(0, </a:t>
            </a:r>
            <a:r>
              <a:rPr lang="en-ZA" dirty="0" smtClean="0">
                <a:latin typeface="Courier New" panose="02070309020205020404" pitchFamily="49" charset="0"/>
                <a:cs typeface="Courier New" panose="02070309020205020404" pitchFamily="49" charset="0"/>
              </a:rPr>
              <a:t>CL_MEM_READ_ONLY,</a:t>
            </a:r>
            <a:br>
              <a:rPr lang="en-ZA" dirty="0" smtClean="0">
                <a:latin typeface="Courier New" panose="02070309020205020404" pitchFamily="49" charset="0"/>
                <a:cs typeface="Courier New" panose="02070309020205020404" pitchFamily="49" charset="0"/>
              </a:rPr>
            </a:br>
            <a:r>
              <a:rPr lang="en-ZA" dirty="0" smtClean="0">
                <a:latin typeface="Courier New" panose="02070309020205020404" pitchFamily="49" charset="0"/>
                <a:cs typeface="Courier New" panose="02070309020205020404" pitchFamily="49" charset="0"/>
              </a:rPr>
              <a:t>                                   </a:t>
            </a:r>
            <a:r>
              <a:rPr lang="en-ZA" dirty="0" err="1" smtClean="0">
                <a:latin typeface="Courier New" panose="02070309020205020404" pitchFamily="49" charset="0"/>
                <a:cs typeface="Courier New" panose="02070309020205020404" pitchFamily="49" charset="0"/>
              </a:rPr>
              <a:t>BufferSize</a:t>
            </a:r>
            <a:r>
              <a:rPr lang="en-ZA" dirty="0" smtClean="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 This is buffer ID </a:t>
            </a:r>
            <a:r>
              <a:rPr lang="en-ZA" dirty="0" smtClean="0">
                <a:latin typeface="Courier New" panose="02070309020205020404" pitchFamily="49" charset="0"/>
                <a:cs typeface="Courier New" panose="02070309020205020404" pitchFamily="49" charset="0"/>
              </a:rPr>
              <a:t>1 </a:t>
            </a:r>
            <a:r>
              <a:rPr lang="en-ZA" dirty="0">
                <a:latin typeface="Courier New" panose="02070309020205020404" pitchFamily="49" charset="0"/>
                <a:cs typeface="Courier New" panose="02070309020205020404" pitchFamily="49" charset="0"/>
              </a:rPr>
              <a:t>and it is read only </a:t>
            </a:r>
            <a:r>
              <a:rPr lang="en-ZA" sz="1200" dirty="0">
                <a:latin typeface="Courier New" panose="02070309020205020404" pitchFamily="49" charset="0"/>
                <a:cs typeface="Courier New" panose="02070309020205020404" pitchFamily="49" charset="0"/>
              </a:rPr>
              <a:t>(write protected</a:t>
            </a:r>
            <a:r>
              <a:rPr lang="en-ZA" sz="1200" dirty="0" smtClean="0">
                <a:latin typeface="Courier New" panose="02070309020205020404" pitchFamily="49" charset="0"/>
                <a:cs typeface="Courier New" panose="02070309020205020404" pitchFamily="49" charset="0"/>
              </a:rPr>
              <a:t>)</a:t>
            </a:r>
            <a:endParaRPr lang="en-ZA" dirty="0">
              <a:latin typeface="Courier New" panose="02070309020205020404" pitchFamily="49" charset="0"/>
              <a:cs typeface="Courier New" panose="02070309020205020404" pitchFamily="49" charset="0"/>
            </a:endParaRP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B_Buffer</a:t>
            </a:r>
            <a:r>
              <a:rPr lang="en-ZA" dirty="0">
                <a:latin typeface="Courier New" panose="02070309020205020404" pitchFamily="49" charset="0"/>
                <a:cs typeface="Courier New" panose="02070309020205020404" pitchFamily="49" charset="0"/>
              </a:rPr>
              <a:t> </a:t>
            </a:r>
            <a:r>
              <a:rPr lang="en-ZA" dirty="0" smtClean="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OpenCL_CreateBuffer</a:t>
            </a:r>
            <a:r>
              <a:rPr lang="en-ZA" dirty="0">
                <a:latin typeface="Courier New" panose="02070309020205020404" pitchFamily="49" charset="0"/>
                <a:cs typeface="Courier New" panose="02070309020205020404" pitchFamily="49" charset="0"/>
              </a:rPr>
              <a:t>(1, </a:t>
            </a:r>
            <a:r>
              <a:rPr lang="en-ZA" dirty="0" smtClean="0">
                <a:latin typeface="Courier New" panose="02070309020205020404" pitchFamily="49" charset="0"/>
                <a:cs typeface="Courier New" panose="02070309020205020404" pitchFamily="49" charset="0"/>
              </a:rPr>
              <a:t>CL_MEM_READ_ONLY,</a:t>
            </a:r>
            <a:br>
              <a:rPr lang="en-ZA" dirty="0" smtClean="0">
                <a:latin typeface="Courier New" panose="02070309020205020404" pitchFamily="49" charset="0"/>
                <a:cs typeface="Courier New" panose="02070309020205020404" pitchFamily="49" charset="0"/>
              </a:rPr>
            </a:br>
            <a:r>
              <a:rPr lang="en-ZA" dirty="0" smtClean="0">
                <a:latin typeface="Courier New" panose="02070309020205020404" pitchFamily="49" charset="0"/>
                <a:cs typeface="Courier New" panose="02070309020205020404" pitchFamily="49" charset="0"/>
              </a:rPr>
              <a:t>                                   </a:t>
            </a:r>
            <a:r>
              <a:rPr lang="en-ZA" dirty="0" err="1" smtClean="0">
                <a:latin typeface="Courier New" panose="02070309020205020404" pitchFamily="49" charset="0"/>
                <a:cs typeface="Courier New" panose="02070309020205020404" pitchFamily="49" charset="0"/>
              </a:rPr>
              <a:t>BufferSize</a:t>
            </a:r>
            <a:r>
              <a:rPr lang="en-ZA" dirty="0" smtClean="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 This is buffer ID </a:t>
            </a:r>
            <a:r>
              <a:rPr lang="en-ZA" dirty="0" smtClean="0">
                <a:latin typeface="Courier New" panose="02070309020205020404" pitchFamily="49" charset="0"/>
                <a:cs typeface="Courier New" panose="02070309020205020404" pitchFamily="49" charset="0"/>
              </a:rPr>
              <a:t>2 </a:t>
            </a:r>
            <a:r>
              <a:rPr lang="en-ZA" dirty="0">
                <a:latin typeface="Courier New" panose="02070309020205020404" pitchFamily="49" charset="0"/>
                <a:cs typeface="Courier New" panose="02070309020205020404" pitchFamily="49" charset="0"/>
              </a:rPr>
              <a:t>and it is </a:t>
            </a:r>
            <a:r>
              <a:rPr lang="en-ZA" dirty="0" smtClean="0">
                <a:latin typeface="Courier New" panose="02070309020205020404" pitchFamily="49" charset="0"/>
                <a:cs typeface="Courier New" panose="02070309020205020404" pitchFamily="49" charset="0"/>
              </a:rPr>
              <a:t>write only</a:t>
            </a:r>
            <a:endParaRPr lang="en-ZA" dirty="0">
              <a:latin typeface="Courier New" panose="02070309020205020404" pitchFamily="49" charset="0"/>
              <a:cs typeface="Courier New" panose="02070309020205020404" pitchFamily="49" charset="0"/>
            </a:endParaRP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OutputBuffer</a:t>
            </a:r>
            <a:r>
              <a:rPr lang="en-ZA" dirty="0">
                <a:latin typeface="Courier New" panose="02070309020205020404" pitchFamily="49" charset="0"/>
                <a:cs typeface="Courier New" panose="02070309020205020404" pitchFamily="49" charset="0"/>
              </a:rPr>
              <a:t> = </a:t>
            </a:r>
            <a:r>
              <a:rPr lang="en-ZA" dirty="0" err="1" smtClean="0">
                <a:latin typeface="Courier New" panose="02070309020205020404" pitchFamily="49" charset="0"/>
                <a:cs typeface="Courier New" panose="02070309020205020404" pitchFamily="49" charset="0"/>
              </a:rPr>
              <a:t>OpenCL_CreateBuffer</a:t>
            </a:r>
            <a:r>
              <a:rPr lang="en-ZA" dirty="0" smtClean="0">
                <a:latin typeface="Courier New" panose="02070309020205020404" pitchFamily="49" charset="0"/>
                <a:cs typeface="Courier New" panose="02070309020205020404" pitchFamily="49" charset="0"/>
              </a:rPr>
              <a:t>(2,CL_MEM_WRITE_ONLY,</a:t>
            </a:r>
            <a:br>
              <a:rPr lang="en-ZA" dirty="0" smtClean="0">
                <a:latin typeface="Courier New" panose="02070309020205020404" pitchFamily="49" charset="0"/>
                <a:cs typeface="Courier New" panose="02070309020205020404" pitchFamily="49" charset="0"/>
              </a:rPr>
            </a:br>
            <a:r>
              <a:rPr lang="en-ZA" dirty="0" smtClean="0">
                <a:latin typeface="Courier New" panose="02070309020205020404" pitchFamily="49" charset="0"/>
                <a:cs typeface="Courier New" panose="02070309020205020404" pitchFamily="49" charset="0"/>
              </a:rPr>
              <a:t>                                    </a:t>
            </a:r>
            <a:r>
              <a:rPr lang="en-ZA" dirty="0" err="1" smtClean="0">
                <a:latin typeface="Courier New" panose="02070309020205020404" pitchFamily="49" charset="0"/>
                <a:cs typeface="Courier New" panose="02070309020205020404" pitchFamily="49" charset="0"/>
              </a:rPr>
              <a:t>BufferSize</a:t>
            </a:r>
            <a:r>
              <a:rPr lang="en-ZA" dirty="0" smtClean="0">
                <a:latin typeface="Courier New" panose="02070309020205020404" pitchFamily="49" charset="0"/>
                <a:cs typeface="Courier New" panose="02070309020205020404" pitchFamily="49" charset="0"/>
              </a:rPr>
              <a:t>);</a:t>
            </a:r>
            <a:endParaRPr lang="en-ZA" dirty="0">
              <a:latin typeface="Courier New" panose="02070309020205020404" pitchFamily="49" charset="0"/>
              <a:cs typeface="Courier New" panose="02070309020205020404" pitchFamily="49" charset="0"/>
            </a:endParaRPr>
          </a:p>
          <a:p>
            <a:endParaRPr lang="en-ZA" dirty="0">
              <a:latin typeface="Courier New" panose="02070309020205020404" pitchFamily="49" charset="0"/>
              <a:cs typeface="Courier New" panose="02070309020205020404" pitchFamily="49" charset="0"/>
            </a:endParaRPr>
          </a:p>
        </p:txBody>
      </p:sp>
      <p:sp>
        <p:nvSpPr>
          <p:cNvPr id="4" name="Rectangle 3"/>
          <p:cNvSpPr/>
          <p:nvPr/>
        </p:nvSpPr>
        <p:spPr>
          <a:xfrm>
            <a:off x="574566" y="1317297"/>
            <a:ext cx="8144430" cy="646331"/>
          </a:xfrm>
          <a:prstGeom prst="rect">
            <a:avLst/>
          </a:prstGeom>
        </p:spPr>
        <p:txBody>
          <a:bodyPr wrap="square">
            <a:spAutoFit/>
          </a:bodyPr>
          <a:lstStyle/>
          <a:p>
            <a:pPr marL="285750" indent="-285750">
              <a:buFont typeface="Arial" panose="020B0604020202020204" pitchFamily="34" charset="0"/>
              <a:buChar char="•"/>
            </a:pPr>
            <a:r>
              <a:rPr lang="en-ZA" dirty="0" smtClean="0"/>
              <a:t>We want the threads to be arranged in a 2D grid, 0..N-1  x 0..N-1</a:t>
            </a:r>
          </a:p>
          <a:p>
            <a:pPr marL="285750" indent="-285750">
              <a:buFont typeface="Arial" panose="020B0604020202020204" pitchFamily="34" charset="0"/>
              <a:buChar char="•"/>
            </a:pPr>
            <a:r>
              <a:rPr lang="en-ZA" dirty="0" smtClean="0"/>
              <a:t>We want to have 3x buffers on the GPU for A,B matrix inputs and C output</a:t>
            </a:r>
            <a:endParaRPr lang="en-ZA" dirty="0"/>
          </a:p>
        </p:txBody>
      </p:sp>
    </p:spTree>
    <p:extLst>
      <p:ext uri="{BB962C8B-B14F-4D97-AF65-F5344CB8AC3E}">
        <p14:creationId xmlns:p14="http://schemas.microsoft.com/office/powerpoint/2010/main" val="3634682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5087"/>
            <a:ext cx="7698306" cy="692210"/>
          </a:xfrm>
        </p:spPr>
        <p:txBody>
          <a:bodyPr>
            <a:normAutofit fontScale="90000"/>
          </a:bodyPr>
          <a:lstStyle/>
          <a:p>
            <a:r>
              <a:rPr lang="en-ZA" dirty="0" smtClean="0"/>
              <a:t>Run the serial golden measure</a:t>
            </a:r>
            <a:endParaRPr lang="en-ZA" dirty="0"/>
          </a:p>
        </p:txBody>
      </p:sp>
      <p:sp>
        <p:nvSpPr>
          <p:cNvPr id="3" name="Rectangle 2"/>
          <p:cNvSpPr/>
          <p:nvPr/>
        </p:nvSpPr>
        <p:spPr>
          <a:xfrm>
            <a:off x="729114" y="2771293"/>
            <a:ext cx="7856112" cy="923330"/>
          </a:xfrm>
          <a:prstGeom prst="rect">
            <a:avLst/>
          </a:prstGeom>
        </p:spPr>
        <p:txBody>
          <a:bodyPr wrap="square">
            <a:spAutoFit/>
          </a:bodyPr>
          <a:lstStyle/>
          <a:p>
            <a:r>
              <a:rPr lang="en-ZA" dirty="0">
                <a:latin typeface="Courier New" panose="02070309020205020404" pitchFamily="49" charset="0"/>
                <a:cs typeface="Courier New" panose="02070309020205020404" pitchFamily="49" charset="0"/>
              </a:rPr>
              <a:t>tic();</a:t>
            </a: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Process_Serial</a:t>
            </a:r>
            <a:r>
              <a:rPr lang="en-ZA" dirty="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printf</a:t>
            </a:r>
            <a:r>
              <a:rPr lang="en-ZA" dirty="0">
                <a:latin typeface="Courier New" panose="02070309020205020404" pitchFamily="49" charset="0"/>
                <a:cs typeface="Courier New" panose="02070309020205020404" pitchFamily="49" charset="0"/>
              </a:rPr>
              <a:t>("Serial: %</a:t>
            </a:r>
            <a:r>
              <a:rPr lang="en-ZA" dirty="0" err="1">
                <a:latin typeface="Courier New" panose="02070309020205020404" pitchFamily="49" charset="0"/>
                <a:cs typeface="Courier New" panose="02070309020205020404" pitchFamily="49" charset="0"/>
              </a:rPr>
              <a:t>lg</a:t>
            </a:r>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ms</a:t>
            </a:r>
            <a:r>
              <a:rPr lang="en-ZA" dirty="0">
                <a:latin typeface="Courier New" panose="02070309020205020404" pitchFamily="49" charset="0"/>
                <a:cs typeface="Courier New" panose="02070309020205020404" pitchFamily="49" charset="0"/>
              </a:rPr>
              <a:t>\n", </a:t>
            </a:r>
            <a:r>
              <a:rPr lang="en-ZA" dirty="0" err="1">
                <a:latin typeface="Courier New" panose="02070309020205020404" pitchFamily="49" charset="0"/>
                <a:cs typeface="Courier New" panose="02070309020205020404" pitchFamily="49" charset="0"/>
              </a:rPr>
              <a:t>toc</a:t>
            </a:r>
            <a:r>
              <a:rPr lang="en-ZA" dirty="0">
                <a:latin typeface="Courier New" panose="02070309020205020404" pitchFamily="49" charset="0"/>
                <a:cs typeface="Courier New" panose="02070309020205020404" pitchFamily="49" charset="0"/>
              </a:rPr>
              <a:t>()/1e-3);</a:t>
            </a:r>
          </a:p>
        </p:txBody>
      </p:sp>
      <p:sp>
        <p:nvSpPr>
          <p:cNvPr id="4" name="Rectangle 3"/>
          <p:cNvSpPr/>
          <p:nvPr/>
        </p:nvSpPr>
        <p:spPr>
          <a:xfrm>
            <a:off x="574566" y="1478736"/>
            <a:ext cx="8144430" cy="1200329"/>
          </a:xfrm>
          <a:prstGeom prst="rect">
            <a:avLst/>
          </a:prstGeom>
        </p:spPr>
        <p:txBody>
          <a:bodyPr wrap="square">
            <a:spAutoFit/>
          </a:bodyPr>
          <a:lstStyle/>
          <a:p>
            <a:pPr marL="285750" indent="-285750">
              <a:buFont typeface="Arial" panose="020B0604020202020204" pitchFamily="34" charset="0"/>
              <a:buChar char="•"/>
            </a:pPr>
            <a:r>
              <a:rPr lang="en-ZA" dirty="0" smtClean="0"/>
              <a:t>Let’s run the serial version that was already given as the golden measure (placed in function </a:t>
            </a:r>
            <a:r>
              <a:rPr lang="en-ZA" dirty="0" err="1" smtClean="0"/>
              <a:t>Process_Serial</a:t>
            </a:r>
            <a:r>
              <a:rPr lang="en-ZA" dirty="0" smtClean="0"/>
              <a:t>)</a:t>
            </a:r>
          </a:p>
          <a:p>
            <a:pPr marL="285750" indent="-285750">
              <a:buFont typeface="Arial" panose="020B0604020202020204" pitchFamily="34" charset="0"/>
              <a:buChar char="•"/>
            </a:pPr>
            <a:r>
              <a:rPr lang="en-ZA" dirty="0" smtClean="0"/>
              <a:t>Note that we are using the tic and </a:t>
            </a:r>
            <a:r>
              <a:rPr lang="en-ZA" dirty="0" err="1" smtClean="0"/>
              <a:t>toc</a:t>
            </a:r>
            <a:r>
              <a:rPr lang="en-ZA" dirty="0" smtClean="0"/>
              <a:t> C implementations see in earlier lectures (these are attached below in the Timer module)</a:t>
            </a:r>
            <a:endParaRPr lang="en-ZA" dirty="0"/>
          </a:p>
        </p:txBody>
      </p:sp>
      <p:graphicFrame>
        <p:nvGraphicFramePr>
          <p:cNvPr id="5" name="Object 4"/>
          <p:cNvGraphicFramePr>
            <a:graphicFrameLocks noChangeAspect="1"/>
          </p:cNvGraphicFramePr>
          <p:nvPr>
            <p:extLst>
              <p:ext uri="{D42A27DB-BD31-4B8C-83A1-F6EECF244321}">
                <p14:modId xmlns:p14="http://schemas.microsoft.com/office/powerpoint/2010/main" val="1870745293"/>
              </p:ext>
            </p:extLst>
          </p:nvPr>
        </p:nvGraphicFramePr>
        <p:xfrm>
          <a:off x="574566" y="5938704"/>
          <a:ext cx="647700" cy="687387"/>
        </p:xfrm>
        <a:graphic>
          <a:graphicData uri="http://schemas.openxmlformats.org/presentationml/2006/ole">
            <mc:AlternateContent xmlns:mc="http://schemas.openxmlformats.org/markup-compatibility/2006">
              <mc:Choice xmlns:v="urn:schemas-microsoft-com:vml" Requires="v">
                <p:oleObj spid="_x0000_s1050" name="Packager Shell Object" showAsIcon="1" r:id="rId3" imgW="647280" imgH="686880" progId="Package">
                  <p:embed/>
                </p:oleObj>
              </mc:Choice>
              <mc:Fallback>
                <p:oleObj name="Packager Shell Object" showAsIcon="1" r:id="rId3" imgW="647280" imgH="686880" progId="Package">
                  <p:embed/>
                  <p:pic>
                    <p:nvPicPr>
                      <p:cNvPr id="0" name=""/>
                      <p:cNvPicPr/>
                      <p:nvPr/>
                    </p:nvPicPr>
                    <p:blipFill>
                      <a:blip r:embed="rId4"/>
                      <a:stretch>
                        <a:fillRect/>
                      </a:stretch>
                    </p:blipFill>
                    <p:spPr>
                      <a:xfrm>
                        <a:off x="574566" y="5938704"/>
                        <a:ext cx="647700" cy="6873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63643130"/>
              </p:ext>
            </p:extLst>
          </p:nvPr>
        </p:nvGraphicFramePr>
        <p:xfrm>
          <a:off x="1328246" y="5938704"/>
          <a:ext cx="660400" cy="687387"/>
        </p:xfrm>
        <a:graphic>
          <a:graphicData uri="http://schemas.openxmlformats.org/presentationml/2006/ole">
            <mc:AlternateContent xmlns:mc="http://schemas.openxmlformats.org/markup-compatibility/2006">
              <mc:Choice xmlns:v="urn:schemas-microsoft-com:vml" Requires="v">
                <p:oleObj spid="_x0000_s1051" name="Packager Shell Object" showAsIcon="1" r:id="rId5" imgW="659880" imgH="686880" progId="Package">
                  <p:embed/>
                </p:oleObj>
              </mc:Choice>
              <mc:Fallback>
                <p:oleObj name="Packager Shell Object" showAsIcon="1" r:id="rId5" imgW="659880" imgH="686880" progId="Package">
                  <p:embed/>
                  <p:pic>
                    <p:nvPicPr>
                      <p:cNvPr id="0" name=""/>
                      <p:cNvPicPr/>
                      <p:nvPr/>
                    </p:nvPicPr>
                    <p:blipFill>
                      <a:blip r:embed="rId6"/>
                      <a:stretch>
                        <a:fillRect/>
                      </a:stretch>
                    </p:blipFill>
                    <p:spPr>
                      <a:xfrm>
                        <a:off x="1328246" y="5938704"/>
                        <a:ext cx="660400" cy="687387"/>
                      </a:xfrm>
                      <a:prstGeom prst="rect">
                        <a:avLst/>
                      </a:prstGeom>
                    </p:spPr>
                  </p:pic>
                </p:oleObj>
              </mc:Fallback>
            </mc:AlternateContent>
          </a:graphicData>
        </a:graphic>
      </p:graphicFrame>
      <p:sp>
        <p:nvSpPr>
          <p:cNvPr id="7" name="Rectangle 6"/>
          <p:cNvSpPr/>
          <p:nvPr/>
        </p:nvSpPr>
        <p:spPr>
          <a:xfrm>
            <a:off x="2965089" y="3936018"/>
            <a:ext cx="5620137" cy="2677656"/>
          </a:xfrm>
          <a:prstGeom prst="rect">
            <a:avLst/>
          </a:prstGeom>
        </p:spPr>
        <p:txBody>
          <a:bodyPr wrap="square">
            <a:spAutoFit/>
          </a:bodyPr>
          <a:lstStyle/>
          <a:p>
            <a:r>
              <a:rPr lang="en-ZA" sz="1050" dirty="0"/>
              <a:t>/** This function does a complete Matrix multiply of an </a:t>
            </a:r>
            <a:r>
              <a:rPr lang="en-ZA" sz="1050" dirty="0" err="1"/>
              <a:t>NxN</a:t>
            </a:r>
            <a:r>
              <a:rPr lang="en-ZA" sz="1050" dirty="0"/>
              <a:t> matrix, calculating</a:t>
            </a:r>
          </a:p>
          <a:p>
            <a:r>
              <a:rPr lang="en-ZA" sz="1050" dirty="0"/>
              <a:t>    the output elements: Sum of A(</a:t>
            </a:r>
            <a:r>
              <a:rPr lang="en-ZA" sz="1050" dirty="0" err="1"/>
              <a:t>k,i</a:t>
            </a:r>
            <a:r>
              <a:rPr lang="en-ZA" sz="1050" dirty="0"/>
              <a:t>) x B(</a:t>
            </a:r>
            <a:r>
              <a:rPr lang="en-ZA" sz="1050" dirty="0" err="1"/>
              <a:t>j,k</a:t>
            </a:r>
            <a:r>
              <a:rPr lang="en-ZA" sz="1050" dirty="0"/>
              <a:t>) for k=0..N-1. */</a:t>
            </a:r>
          </a:p>
          <a:p>
            <a:r>
              <a:rPr lang="en-ZA" sz="1050" dirty="0"/>
              <a:t>void </a:t>
            </a:r>
            <a:r>
              <a:rPr lang="en-ZA" sz="1050" dirty="0" err="1"/>
              <a:t>Process_Serial</a:t>
            </a:r>
            <a:r>
              <a:rPr lang="en-ZA" sz="1050" dirty="0"/>
              <a:t>(){</a:t>
            </a:r>
          </a:p>
          <a:p>
            <a:r>
              <a:rPr lang="en-ZA" sz="1050" dirty="0"/>
              <a:t> </a:t>
            </a:r>
            <a:r>
              <a:rPr lang="en-ZA" sz="1050" dirty="0" err="1"/>
              <a:t>int</a:t>
            </a:r>
            <a:r>
              <a:rPr lang="en-ZA" sz="1050" dirty="0"/>
              <a:t> </a:t>
            </a:r>
            <a:r>
              <a:rPr lang="en-ZA" sz="1050" dirty="0" err="1"/>
              <a:t>i</a:t>
            </a:r>
            <a:r>
              <a:rPr lang="en-ZA" sz="1050" dirty="0"/>
              <a:t>, j, k;</a:t>
            </a:r>
          </a:p>
          <a:p>
            <a:r>
              <a:rPr lang="en-ZA" sz="1050" dirty="0"/>
              <a:t> float result;</a:t>
            </a:r>
          </a:p>
          <a:p>
            <a:endParaRPr lang="en-ZA" sz="1050" dirty="0"/>
          </a:p>
          <a:p>
            <a:r>
              <a:rPr lang="en-ZA" sz="1050" dirty="0"/>
              <a:t> for(j = 0; j &lt; N; j++){</a:t>
            </a:r>
          </a:p>
          <a:p>
            <a:r>
              <a:rPr lang="en-ZA" sz="1050" dirty="0"/>
              <a:t>  for(</a:t>
            </a:r>
            <a:r>
              <a:rPr lang="en-ZA" sz="1050" dirty="0" err="1"/>
              <a:t>i</a:t>
            </a:r>
            <a:r>
              <a:rPr lang="en-ZA" sz="1050" dirty="0"/>
              <a:t> = 0; </a:t>
            </a:r>
            <a:r>
              <a:rPr lang="en-ZA" sz="1050" dirty="0" err="1"/>
              <a:t>i</a:t>
            </a:r>
            <a:r>
              <a:rPr lang="en-ZA" sz="1050" dirty="0"/>
              <a:t> &lt; N; </a:t>
            </a:r>
            <a:r>
              <a:rPr lang="en-ZA" sz="1050" dirty="0" err="1"/>
              <a:t>i</a:t>
            </a:r>
            <a:r>
              <a:rPr lang="en-ZA" sz="1050" dirty="0"/>
              <a:t>++){</a:t>
            </a:r>
          </a:p>
          <a:p>
            <a:r>
              <a:rPr lang="en-ZA" sz="1050" dirty="0"/>
              <a:t>   result = 0;</a:t>
            </a:r>
          </a:p>
          <a:p>
            <a:r>
              <a:rPr lang="en-ZA" sz="1050" dirty="0"/>
              <a:t>   for(k = 0; k &lt; N; k++){</a:t>
            </a:r>
          </a:p>
          <a:p>
            <a:r>
              <a:rPr lang="en-ZA" sz="1050" dirty="0"/>
              <a:t>    result += A[N*</a:t>
            </a:r>
            <a:r>
              <a:rPr lang="en-ZA" sz="1050" dirty="0" err="1"/>
              <a:t>i</a:t>
            </a:r>
            <a:r>
              <a:rPr lang="en-ZA" sz="1050" dirty="0"/>
              <a:t> + k] * B[N*k + j];</a:t>
            </a:r>
          </a:p>
          <a:p>
            <a:r>
              <a:rPr lang="en-ZA" sz="1050" dirty="0"/>
              <a:t>   }</a:t>
            </a:r>
          </a:p>
          <a:p>
            <a:r>
              <a:rPr lang="en-ZA" sz="1050" dirty="0"/>
              <a:t>   </a:t>
            </a:r>
            <a:r>
              <a:rPr lang="en-ZA" sz="1050" dirty="0" err="1"/>
              <a:t>Output_Serial</a:t>
            </a:r>
            <a:r>
              <a:rPr lang="en-ZA" sz="1050" dirty="0"/>
              <a:t>[N*j + </a:t>
            </a:r>
            <a:r>
              <a:rPr lang="en-ZA" sz="1050" dirty="0" err="1"/>
              <a:t>i</a:t>
            </a:r>
            <a:r>
              <a:rPr lang="en-ZA" sz="1050" dirty="0"/>
              <a:t>] = result;</a:t>
            </a:r>
          </a:p>
          <a:p>
            <a:r>
              <a:rPr lang="en-ZA" sz="1050" dirty="0"/>
              <a:t>  }</a:t>
            </a:r>
          </a:p>
          <a:p>
            <a:r>
              <a:rPr lang="en-ZA" sz="1050" dirty="0"/>
              <a:t> }</a:t>
            </a:r>
          </a:p>
          <a:p>
            <a:r>
              <a:rPr lang="en-ZA" sz="1050" dirty="0"/>
              <a:t>}</a:t>
            </a:r>
          </a:p>
        </p:txBody>
      </p:sp>
    </p:spTree>
    <p:extLst>
      <p:ext uri="{BB962C8B-B14F-4D97-AF65-F5344CB8AC3E}">
        <p14:creationId xmlns:p14="http://schemas.microsoft.com/office/powerpoint/2010/main" val="1497928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5087"/>
            <a:ext cx="7698306" cy="692210"/>
          </a:xfrm>
        </p:spPr>
        <p:txBody>
          <a:bodyPr>
            <a:normAutofit fontScale="90000"/>
          </a:bodyPr>
          <a:lstStyle/>
          <a:p>
            <a:r>
              <a:rPr lang="en-ZA" dirty="0" smtClean="0"/>
              <a:t>Run the </a:t>
            </a:r>
            <a:r>
              <a:rPr lang="en-ZA" dirty="0" err="1" smtClean="0"/>
              <a:t>OpenCL</a:t>
            </a:r>
            <a:r>
              <a:rPr lang="en-ZA" dirty="0" smtClean="0"/>
              <a:t> version</a:t>
            </a:r>
            <a:endParaRPr lang="en-ZA" dirty="0"/>
          </a:p>
        </p:txBody>
      </p:sp>
      <p:sp>
        <p:nvSpPr>
          <p:cNvPr id="3" name="Rectangle 2"/>
          <p:cNvSpPr/>
          <p:nvPr/>
        </p:nvSpPr>
        <p:spPr>
          <a:xfrm>
            <a:off x="729114" y="2808204"/>
            <a:ext cx="7856112" cy="923330"/>
          </a:xfrm>
          <a:prstGeom prst="rect">
            <a:avLst/>
          </a:prstGeom>
        </p:spPr>
        <p:txBody>
          <a:bodyPr wrap="square">
            <a:spAutoFit/>
          </a:bodyPr>
          <a:lstStyle/>
          <a:p>
            <a:r>
              <a:rPr lang="en-ZA" dirty="0">
                <a:latin typeface="Courier New" panose="02070309020205020404" pitchFamily="49" charset="0"/>
                <a:cs typeface="Courier New" panose="02070309020205020404" pitchFamily="49" charset="0"/>
              </a:rPr>
              <a:t>tic();</a:t>
            </a:r>
          </a:p>
          <a:p>
            <a:r>
              <a:rPr lang="en-ZA" dirty="0">
                <a:latin typeface="Courier New" panose="02070309020205020404" pitchFamily="49" charset="0"/>
                <a:cs typeface="Courier New" panose="02070309020205020404" pitchFamily="49" charset="0"/>
              </a:rPr>
              <a:t> </a:t>
            </a:r>
            <a:r>
              <a:rPr lang="en-ZA" b="1" dirty="0" err="1">
                <a:latin typeface="Courier New" panose="02070309020205020404" pitchFamily="49" charset="0"/>
                <a:cs typeface="Courier New" panose="02070309020205020404" pitchFamily="49" charset="0"/>
              </a:rPr>
              <a:t>Process_OpenCL</a:t>
            </a:r>
            <a:r>
              <a:rPr lang="en-ZA" b="1" dirty="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printf</a:t>
            </a:r>
            <a:r>
              <a:rPr lang="en-ZA" dirty="0">
                <a:latin typeface="Courier New" panose="02070309020205020404" pitchFamily="49" charset="0"/>
                <a:cs typeface="Courier New" panose="02070309020205020404" pitchFamily="49" charset="0"/>
              </a:rPr>
              <a:t>("\</a:t>
            </a:r>
            <a:r>
              <a:rPr lang="en-ZA" dirty="0" err="1">
                <a:latin typeface="Courier New" panose="02070309020205020404" pitchFamily="49" charset="0"/>
                <a:cs typeface="Courier New" panose="02070309020205020404" pitchFamily="49" charset="0"/>
              </a:rPr>
              <a:t>nOpenCL</a:t>
            </a:r>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lg</a:t>
            </a:r>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ms</a:t>
            </a:r>
            <a:r>
              <a:rPr lang="en-ZA" dirty="0">
                <a:latin typeface="Courier New" panose="02070309020205020404" pitchFamily="49" charset="0"/>
                <a:cs typeface="Courier New" panose="02070309020205020404" pitchFamily="49" charset="0"/>
              </a:rPr>
              <a:t>\n\n", </a:t>
            </a:r>
            <a:r>
              <a:rPr lang="en-ZA" dirty="0" err="1">
                <a:latin typeface="Courier New" panose="02070309020205020404" pitchFamily="49" charset="0"/>
                <a:cs typeface="Courier New" panose="02070309020205020404" pitchFamily="49" charset="0"/>
              </a:rPr>
              <a:t>toc</a:t>
            </a:r>
            <a:r>
              <a:rPr lang="en-ZA" dirty="0">
                <a:latin typeface="Courier New" panose="02070309020205020404" pitchFamily="49" charset="0"/>
                <a:cs typeface="Courier New" panose="02070309020205020404" pitchFamily="49" charset="0"/>
              </a:rPr>
              <a:t>()/1e-3);</a:t>
            </a:r>
          </a:p>
        </p:txBody>
      </p:sp>
      <p:sp>
        <p:nvSpPr>
          <p:cNvPr id="4" name="Rectangle 3"/>
          <p:cNvSpPr/>
          <p:nvPr/>
        </p:nvSpPr>
        <p:spPr>
          <a:xfrm>
            <a:off x="574566" y="1478736"/>
            <a:ext cx="8144430" cy="923330"/>
          </a:xfrm>
          <a:prstGeom prst="rect">
            <a:avLst/>
          </a:prstGeom>
        </p:spPr>
        <p:txBody>
          <a:bodyPr wrap="square">
            <a:spAutoFit/>
          </a:bodyPr>
          <a:lstStyle/>
          <a:p>
            <a:pPr marL="285750" indent="-285750">
              <a:buFont typeface="Arial" panose="020B0604020202020204" pitchFamily="34" charset="0"/>
              <a:buChar char="•"/>
            </a:pPr>
            <a:r>
              <a:rPr lang="en-ZA" dirty="0" smtClean="0"/>
              <a:t>Let’s run the </a:t>
            </a:r>
            <a:r>
              <a:rPr lang="en-ZA" dirty="0" err="1" smtClean="0"/>
              <a:t>openCL</a:t>
            </a:r>
            <a:r>
              <a:rPr lang="en-ZA" dirty="0" smtClean="0"/>
              <a:t> kernel</a:t>
            </a:r>
          </a:p>
          <a:p>
            <a:pPr marL="285750" indent="-285750">
              <a:buFont typeface="Arial" panose="020B0604020202020204" pitchFamily="34" charset="0"/>
              <a:buChar char="•"/>
            </a:pPr>
            <a:r>
              <a:rPr lang="en-ZA" dirty="0" smtClean="0"/>
              <a:t>The process for invoking the kernel can be put in a separate function to make the main function less complicated (see next slide)</a:t>
            </a:r>
          </a:p>
        </p:txBody>
      </p:sp>
    </p:spTree>
    <p:extLst>
      <p:ext uri="{BB962C8B-B14F-4D97-AF65-F5344CB8AC3E}">
        <p14:creationId xmlns:p14="http://schemas.microsoft.com/office/powerpoint/2010/main" val="2050832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5087"/>
            <a:ext cx="7698306" cy="692210"/>
          </a:xfrm>
        </p:spPr>
        <p:txBody>
          <a:bodyPr>
            <a:normAutofit fontScale="90000"/>
          </a:bodyPr>
          <a:lstStyle/>
          <a:p>
            <a:r>
              <a:rPr lang="en-ZA" dirty="0" smtClean="0"/>
              <a:t>Run the </a:t>
            </a:r>
            <a:r>
              <a:rPr lang="en-ZA" dirty="0" err="1" smtClean="0"/>
              <a:t>OpenCL</a:t>
            </a:r>
            <a:r>
              <a:rPr lang="en-ZA" dirty="0" smtClean="0"/>
              <a:t> version</a:t>
            </a:r>
            <a:endParaRPr lang="en-ZA" dirty="0"/>
          </a:p>
        </p:txBody>
      </p:sp>
      <p:sp>
        <p:nvSpPr>
          <p:cNvPr id="3" name="Rectangle 2"/>
          <p:cNvSpPr/>
          <p:nvPr/>
        </p:nvSpPr>
        <p:spPr>
          <a:xfrm>
            <a:off x="471534" y="1893094"/>
            <a:ext cx="8350493" cy="3785652"/>
          </a:xfrm>
          <a:prstGeom prst="rect">
            <a:avLst/>
          </a:prstGeom>
        </p:spPr>
        <p:txBody>
          <a:bodyPr wrap="square">
            <a:spAutoFit/>
          </a:bodyPr>
          <a:lstStyle/>
          <a:p>
            <a:r>
              <a:rPr lang="en-ZA" sz="1600" dirty="0">
                <a:solidFill>
                  <a:srgbClr val="3024CE"/>
                </a:solidFill>
                <a:latin typeface="Courier New" panose="02070309020205020404" pitchFamily="49" charset="0"/>
                <a:cs typeface="Courier New" panose="02070309020205020404" pitchFamily="49" charset="0"/>
              </a:rPr>
              <a:t>/** Set up the data on the GPU and Run the kernel. */</a:t>
            </a:r>
          </a:p>
          <a:p>
            <a:r>
              <a:rPr lang="en-ZA" sz="1600" dirty="0">
                <a:latin typeface="Courier New" panose="02070309020205020404" pitchFamily="49" charset="0"/>
                <a:cs typeface="Courier New" panose="02070309020205020404" pitchFamily="49" charset="0"/>
              </a:rPr>
              <a:t>void </a:t>
            </a:r>
            <a:r>
              <a:rPr lang="en-ZA" sz="1600" dirty="0" err="1">
                <a:latin typeface="Courier New" panose="02070309020205020404" pitchFamily="49" charset="0"/>
                <a:cs typeface="Courier New" panose="02070309020205020404" pitchFamily="49" charset="0"/>
              </a:rPr>
              <a:t>Process_OpenCL</a:t>
            </a:r>
            <a:r>
              <a:rPr lang="en-ZA" sz="1600" dirty="0">
                <a:latin typeface="Courier New" panose="02070309020205020404" pitchFamily="49" charset="0"/>
                <a:cs typeface="Courier New" panose="02070309020205020404" pitchFamily="49" charset="0"/>
              </a:rPr>
              <a:t>(){</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printf</a:t>
            </a:r>
            <a:r>
              <a:rPr lang="en-ZA" sz="1600" dirty="0">
                <a:latin typeface="Courier New" panose="02070309020205020404" pitchFamily="49" charset="0"/>
                <a:cs typeface="Courier New" panose="02070309020205020404" pitchFamily="49" charset="0"/>
              </a:rPr>
              <a:t>("\n</a:t>
            </a:r>
            <a:r>
              <a:rPr lang="en-ZA" sz="1600" dirty="0" smtClean="0">
                <a:latin typeface="Courier New" panose="02070309020205020404" pitchFamily="49" charset="0"/>
                <a:cs typeface="Courier New" panose="02070309020205020404" pitchFamily="49" charset="0"/>
              </a:rPr>
              <a:t>");</a:t>
            </a:r>
            <a:endParaRPr lang="en-ZA" sz="1600" dirty="0">
              <a:latin typeface="Courier New" panose="02070309020205020404" pitchFamily="49" charset="0"/>
              <a:cs typeface="Courier New" panose="02070309020205020404" pitchFamily="49" charset="0"/>
            </a:endParaRPr>
          </a:p>
          <a:p>
            <a:r>
              <a:rPr lang="en-ZA" sz="1600" dirty="0">
                <a:latin typeface="Courier New" panose="02070309020205020404" pitchFamily="49" charset="0"/>
                <a:cs typeface="Courier New" panose="02070309020205020404" pitchFamily="49" charset="0"/>
              </a:rPr>
              <a:t> </a:t>
            </a:r>
            <a:r>
              <a:rPr lang="en-ZA" sz="1600" dirty="0">
                <a:solidFill>
                  <a:srgbClr val="3024CE"/>
                </a:solidFill>
                <a:latin typeface="Courier New" panose="02070309020205020404" pitchFamily="49" charset="0"/>
                <a:cs typeface="Courier New" panose="02070309020205020404" pitchFamily="49" charset="0"/>
              </a:rPr>
              <a:t>// Send N as argument 3. Note that arguments are indexed from 0</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OpenCL_ConstantInt</a:t>
            </a:r>
            <a:r>
              <a:rPr lang="en-ZA" sz="1600" dirty="0">
                <a:latin typeface="Courier New" panose="02070309020205020404" pitchFamily="49" charset="0"/>
                <a:cs typeface="Courier New" panose="02070309020205020404" pitchFamily="49" charset="0"/>
              </a:rPr>
              <a:t>(3, N</a:t>
            </a:r>
            <a:r>
              <a:rPr lang="en-ZA" sz="1600" dirty="0" smtClean="0">
                <a:latin typeface="Courier New" panose="02070309020205020404" pitchFamily="49" charset="0"/>
                <a:cs typeface="Courier New" panose="02070309020205020404" pitchFamily="49" charset="0"/>
              </a:rPr>
              <a:t>);</a:t>
            </a:r>
            <a:endParaRPr lang="en-ZA" sz="1600" dirty="0">
              <a:latin typeface="Courier New" panose="02070309020205020404" pitchFamily="49" charset="0"/>
              <a:cs typeface="Courier New" panose="02070309020205020404" pitchFamily="49" charset="0"/>
            </a:endParaRPr>
          </a:p>
          <a:p>
            <a:r>
              <a:rPr lang="en-ZA" sz="1600" dirty="0">
                <a:latin typeface="Courier New" panose="02070309020205020404" pitchFamily="49" charset="0"/>
                <a:cs typeface="Courier New" panose="02070309020205020404" pitchFamily="49" charset="0"/>
              </a:rPr>
              <a:t> </a:t>
            </a:r>
            <a:r>
              <a:rPr lang="en-ZA" sz="1600" dirty="0">
                <a:solidFill>
                  <a:srgbClr val="3024CE"/>
                </a:solidFill>
                <a:latin typeface="Courier New" panose="02070309020205020404" pitchFamily="49" charset="0"/>
                <a:cs typeface="Courier New" panose="02070309020205020404" pitchFamily="49" charset="0"/>
              </a:rPr>
              <a:t>// Send over the buffers A and B to the GPU </a:t>
            </a:r>
            <a:r>
              <a:rPr lang="en-ZA" sz="1600" dirty="0" smtClean="0">
                <a:solidFill>
                  <a:srgbClr val="3024CE"/>
                </a:solidFill>
                <a:latin typeface="Courier New" panose="02070309020205020404" pitchFamily="49" charset="0"/>
                <a:cs typeface="Courier New" panose="02070309020205020404" pitchFamily="49" charset="0"/>
              </a:rPr>
              <a:t>memory</a:t>
            </a:r>
            <a:endParaRPr lang="en-ZA" sz="1600" dirty="0">
              <a:latin typeface="Courier New" panose="02070309020205020404" pitchFamily="49" charset="0"/>
              <a:cs typeface="Courier New" panose="02070309020205020404" pitchFamily="49" charset="0"/>
            </a:endParaRP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OpenCL_WriteData</a:t>
            </a:r>
            <a:r>
              <a:rPr lang="en-ZA" sz="1600" dirty="0">
                <a:latin typeface="Courier New" panose="02070309020205020404" pitchFamily="49" charset="0"/>
                <a:cs typeface="Courier New" panose="02070309020205020404" pitchFamily="49" charset="0"/>
              </a:rPr>
              <a:t>(</a:t>
            </a:r>
            <a:r>
              <a:rPr lang="en-ZA" sz="1600" dirty="0" err="1">
                <a:latin typeface="Courier New" panose="02070309020205020404" pitchFamily="49" charset="0"/>
                <a:cs typeface="Courier New" panose="02070309020205020404" pitchFamily="49" charset="0"/>
              </a:rPr>
              <a:t>A_Buffer</a:t>
            </a:r>
            <a:r>
              <a:rPr lang="en-ZA" sz="1600" dirty="0">
                <a:latin typeface="Courier New" panose="02070309020205020404" pitchFamily="49" charset="0"/>
                <a:cs typeface="Courier New" panose="02070309020205020404" pitchFamily="49" charset="0"/>
              </a:rPr>
              <a:t>, N*N*</a:t>
            </a:r>
            <a:r>
              <a:rPr lang="en-ZA" sz="1600" dirty="0" err="1">
                <a:latin typeface="Courier New" panose="02070309020205020404" pitchFamily="49" charset="0"/>
                <a:cs typeface="Courier New" panose="02070309020205020404" pitchFamily="49" charset="0"/>
              </a:rPr>
              <a:t>sizeof</a:t>
            </a:r>
            <a:r>
              <a:rPr lang="en-ZA" sz="1600" dirty="0">
                <a:latin typeface="Courier New" panose="02070309020205020404" pitchFamily="49" charset="0"/>
                <a:cs typeface="Courier New" panose="02070309020205020404" pitchFamily="49" charset="0"/>
              </a:rPr>
              <a:t>(float), A);</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OpenCL_WriteData</a:t>
            </a:r>
            <a:r>
              <a:rPr lang="en-ZA" sz="1600" dirty="0">
                <a:latin typeface="Courier New" panose="02070309020205020404" pitchFamily="49" charset="0"/>
                <a:cs typeface="Courier New" panose="02070309020205020404" pitchFamily="49" charset="0"/>
              </a:rPr>
              <a:t>(</a:t>
            </a:r>
            <a:r>
              <a:rPr lang="en-ZA" sz="1600" dirty="0" err="1">
                <a:latin typeface="Courier New" panose="02070309020205020404" pitchFamily="49" charset="0"/>
                <a:cs typeface="Courier New" panose="02070309020205020404" pitchFamily="49" charset="0"/>
              </a:rPr>
              <a:t>B_Buffer</a:t>
            </a:r>
            <a:r>
              <a:rPr lang="en-ZA" sz="1600" dirty="0">
                <a:latin typeface="Courier New" panose="02070309020205020404" pitchFamily="49" charset="0"/>
                <a:cs typeface="Courier New" panose="02070309020205020404" pitchFamily="49" charset="0"/>
              </a:rPr>
              <a:t>, N*N*</a:t>
            </a:r>
            <a:r>
              <a:rPr lang="en-ZA" sz="1600" dirty="0" err="1">
                <a:latin typeface="Courier New" panose="02070309020205020404" pitchFamily="49" charset="0"/>
                <a:cs typeface="Courier New" panose="02070309020205020404" pitchFamily="49" charset="0"/>
              </a:rPr>
              <a:t>sizeof</a:t>
            </a:r>
            <a:r>
              <a:rPr lang="en-ZA" sz="1600" dirty="0">
                <a:latin typeface="Courier New" panose="02070309020205020404" pitchFamily="49" charset="0"/>
                <a:cs typeface="Courier New" panose="02070309020205020404" pitchFamily="49" charset="0"/>
              </a:rPr>
              <a:t>(float), B);</a:t>
            </a:r>
          </a:p>
          <a:p>
            <a:endParaRPr lang="en-ZA" sz="1600" dirty="0">
              <a:latin typeface="Courier New" panose="02070309020205020404" pitchFamily="49" charset="0"/>
              <a:cs typeface="Courier New" panose="02070309020205020404" pitchFamily="49" charset="0"/>
            </a:endParaRPr>
          </a:p>
          <a:p>
            <a:r>
              <a:rPr lang="en-ZA" sz="1600" dirty="0">
                <a:latin typeface="Courier New" panose="02070309020205020404" pitchFamily="49" charset="0"/>
                <a:cs typeface="Courier New" panose="02070309020205020404" pitchFamily="49" charset="0"/>
              </a:rPr>
              <a:t> </a:t>
            </a:r>
            <a:r>
              <a:rPr lang="en-ZA" sz="1600" dirty="0">
                <a:solidFill>
                  <a:srgbClr val="3024CE"/>
                </a:solidFill>
                <a:latin typeface="Courier New" panose="02070309020205020404" pitchFamily="49" charset="0"/>
                <a:cs typeface="Courier New" panose="02070309020205020404" pitchFamily="49" charset="0"/>
              </a:rPr>
              <a:t>// Execute the </a:t>
            </a:r>
            <a:r>
              <a:rPr lang="en-ZA" sz="1600" dirty="0" smtClean="0">
                <a:solidFill>
                  <a:srgbClr val="3024CE"/>
                </a:solidFill>
                <a:latin typeface="Courier New" panose="02070309020205020404" pitchFamily="49" charset="0"/>
                <a:cs typeface="Courier New" panose="02070309020205020404" pitchFamily="49" charset="0"/>
              </a:rPr>
              <a:t>kernel function</a:t>
            </a:r>
            <a:endParaRPr lang="en-ZA" sz="1600" dirty="0">
              <a:solidFill>
                <a:srgbClr val="3024CE"/>
              </a:solidFill>
              <a:latin typeface="Courier New" panose="02070309020205020404" pitchFamily="49" charset="0"/>
              <a:cs typeface="Courier New" panose="02070309020205020404" pitchFamily="49" charset="0"/>
            </a:endParaRP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OpenCL_Run</a:t>
            </a:r>
            <a:r>
              <a:rPr lang="en-ZA" sz="1600" dirty="0">
                <a:latin typeface="Courier New" panose="02070309020205020404" pitchFamily="49" charset="0"/>
                <a:cs typeface="Courier New" panose="02070309020205020404" pitchFamily="49" charset="0"/>
              </a:rPr>
              <a:t>(N, </a:t>
            </a:r>
            <a:r>
              <a:rPr lang="en-ZA" sz="1600" dirty="0" err="1">
                <a:latin typeface="Courier New" panose="02070309020205020404" pitchFamily="49" charset="0"/>
                <a:cs typeface="Courier New" panose="02070309020205020404" pitchFamily="49" charset="0"/>
              </a:rPr>
              <a:t>LocalSize</a:t>
            </a:r>
            <a:r>
              <a:rPr lang="en-ZA" sz="1600" dirty="0">
                <a:latin typeface="Courier New" panose="02070309020205020404" pitchFamily="49" charset="0"/>
                <a:cs typeface="Courier New" panose="02070309020205020404" pitchFamily="49" charset="0"/>
              </a:rPr>
              <a:t>);</a:t>
            </a:r>
          </a:p>
          <a:p>
            <a:endParaRPr lang="en-ZA" sz="1600" dirty="0" smtClean="0">
              <a:latin typeface="Courier New" panose="02070309020205020404" pitchFamily="49" charset="0"/>
              <a:cs typeface="Courier New" panose="02070309020205020404" pitchFamily="49" charset="0"/>
            </a:endParaRPr>
          </a:p>
          <a:p>
            <a:r>
              <a:rPr lang="en-ZA" sz="1600" dirty="0" smtClean="0">
                <a:latin typeface="Courier New" panose="02070309020205020404" pitchFamily="49" charset="0"/>
                <a:cs typeface="Courier New" panose="02070309020205020404" pitchFamily="49" charset="0"/>
              </a:rPr>
              <a:t> </a:t>
            </a:r>
            <a:r>
              <a:rPr lang="en-ZA" sz="1600" dirty="0" smtClean="0">
                <a:solidFill>
                  <a:srgbClr val="3024CE"/>
                </a:solidFill>
                <a:latin typeface="Courier New" panose="02070309020205020404" pitchFamily="49" charset="0"/>
                <a:cs typeface="Courier New" panose="02070309020205020404" pitchFamily="49" charset="0"/>
              </a:rPr>
              <a:t>// </a:t>
            </a:r>
            <a:r>
              <a:rPr lang="en-ZA" sz="1600" dirty="0">
                <a:solidFill>
                  <a:srgbClr val="3024CE"/>
                </a:solidFill>
                <a:latin typeface="Courier New" panose="02070309020205020404" pitchFamily="49" charset="0"/>
                <a:cs typeface="Courier New" panose="02070309020205020404" pitchFamily="49" charset="0"/>
              </a:rPr>
              <a:t>Read back the result from the GPU</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OpenCL_ReadData</a:t>
            </a:r>
            <a:r>
              <a:rPr lang="en-ZA" sz="1600" dirty="0">
                <a:latin typeface="Courier New" panose="02070309020205020404" pitchFamily="49" charset="0"/>
                <a:cs typeface="Courier New" panose="02070309020205020404" pitchFamily="49" charset="0"/>
              </a:rPr>
              <a:t>(</a:t>
            </a:r>
            <a:r>
              <a:rPr lang="en-ZA" sz="1600" dirty="0" err="1">
                <a:latin typeface="Courier New" panose="02070309020205020404" pitchFamily="49" charset="0"/>
                <a:cs typeface="Courier New" panose="02070309020205020404" pitchFamily="49" charset="0"/>
              </a:rPr>
              <a:t>OutputBuffer</a:t>
            </a:r>
            <a:r>
              <a:rPr lang="en-ZA" sz="1600" dirty="0">
                <a:latin typeface="Courier New" panose="02070309020205020404" pitchFamily="49" charset="0"/>
                <a:cs typeface="Courier New" panose="02070309020205020404" pitchFamily="49" charset="0"/>
              </a:rPr>
              <a:t>, N*N*</a:t>
            </a:r>
            <a:r>
              <a:rPr lang="en-ZA" sz="1600" dirty="0" err="1">
                <a:latin typeface="Courier New" panose="02070309020205020404" pitchFamily="49" charset="0"/>
                <a:cs typeface="Courier New" panose="02070309020205020404" pitchFamily="49" charset="0"/>
              </a:rPr>
              <a:t>sizeof</a:t>
            </a:r>
            <a:r>
              <a:rPr lang="en-ZA" sz="1600" dirty="0">
                <a:latin typeface="Courier New" panose="02070309020205020404" pitchFamily="49" charset="0"/>
                <a:cs typeface="Courier New" panose="02070309020205020404" pitchFamily="49" charset="0"/>
              </a:rPr>
              <a:t>(float), </a:t>
            </a:r>
            <a:r>
              <a:rPr lang="en-ZA" sz="1600" dirty="0" err="1">
                <a:latin typeface="Courier New" panose="02070309020205020404" pitchFamily="49" charset="0"/>
                <a:cs typeface="Courier New" panose="02070309020205020404" pitchFamily="49" charset="0"/>
              </a:rPr>
              <a:t>Output_OpenCL</a:t>
            </a:r>
            <a:r>
              <a:rPr lang="en-ZA" sz="1600" dirty="0">
                <a:latin typeface="Courier New" panose="02070309020205020404" pitchFamily="49" charset="0"/>
                <a:cs typeface="Courier New" panose="02070309020205020404" pitchFamily="49" charset="0"/>
              </a:rPr>
              <a:t>);</a:t>
            </a:r>
          </a:p>
          <a:p>
            <a:r>
              <a:rPr lang="en-ZA" sz="1600" dirty="0">
                <a:latin typeface="Courier New" panose="02070309020205020404" pitchFamily="49" charset="0"/>
                <a:cs typeface="Courier New" panose="02070309020205020404" pitchFamily="49" charset="0"/>
              </a:rPr>
              <a:t>}</a:t>
            </a:r>
          </a:p>
        </p:txBody>
      </p:sp>
      <p:sp>
        <p:nvSpPr>
          <p:cNvPr id="4" name="Rectangle 3"/>
          <p:cNvSpPr/>
          <p:nvPr/>
        </p:nvSpPr>
        <p:spPr>
          <a:xfrm>
            <a:off x="471534" y="1420529"/>
            <a:ext cx="8144430" cy="369332"/>
          </a:xfrm>
          <a:prstGeom prst="rect">
            <a:avLst/>
          </a:prstGeom>
        </p:spPr>
        <p:txBody>
          <a:bodyPr wrap="square">
            <a:spAutoFit/>
          </a:bodyPr>
          <a:lstStyle/>
          <a:p>
            <a:pPr marL="285750" indent="-285750">
              <a:buFont typeface="Arial" panose="020B0604020202020204" pitchFamily="34" charset="0"/>
              <a:buChar char="•"/>
            </a:pPr>
            <a:r>
              <a:rPr lang="en-ZA" dirty="0" smtClean="0"/>
              <a:t>Procedure for invoking the kernel…</a:t>
            </a:r>
          </a:p>
        </p:txBody>
      </p:sp>
    </p:spTree>
    <p:extLst>
      <p:ext uri="{BB962C8B-B14F-4D97-AF65-F5344CB8AC3E}">
        <p14:creationId xmlns:p14="http://schemas.microsoft.com/office/powerpoint/2010/main" val="3808391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5087"/>
            <a:ext cx="7698306" cy="692210"/>
          </a:xfrm>
        </p:spPr>
        <p:txBody>
          <a:bodyPr>
            <a:normAutofit fontScale="90000"/>
          </a:bodyPr>
          <a:lstStyle/>
          <a:p>
            <a:r>
              <a:rPr lang="en-ZA" dirty="0" smtClean="0"/>
              <a:t>Compare CPU &amp; GPU results</a:t>
            </a:r>
            <a:endParaRPr lang="en-ZA" dirty="0"/>
          </a:p>
        </p:txBody>
      </p:sp>
      <p:sp>
        <p:nvSpPr>
          <p:cNvPr id="4" name="Rectangle 3"/>
          <p:cNvSpPr/>
          <p:nvPr/>
        </p:nvSpPr>
        <p:spPr>
          <a:xfrm>
            <a:off x="471534" y="1420529"/>
            <a:ext cx="8144430" cy="646331"/>
          </a:xfrm>
          <a:prstGeom prst="rect">
            <a:avLst/>
          </a:prstGeom>
        </p:spPr>
        <p:txBody>
          <a:bodyPr wrap="square">
            <a:spAutoFit/>
          </a:bodyPr>
          <a:lstStyle/>
          <a:p>
            <a:pPr marL="285750" indent="-285750">
              <a:buFont typeface="Arial" panose="020B0604020202020204" pitchFamily="34" charset="0"/>
              <a:buChar char="•"/>
            </a:pPr>
            <a:r>
              <a:rPr lang="en-ZA" dirty="0" smtClean="0"/>
              <a:t>Now lets compare the golden measure (</a:t>
            </a:r>
            <a:r>
              <a:rPr lang="en-ZA" dirty="0" err="1" smtClean="0"/>
              <a:t>Openput_Serial</a:t>
            </a:r>
            <a:r>
              <a:rPr lang="en-ZA" dirty="0" smtClean="0"/>
              <a:t>) with the kernel output (</a:t>
            </a:r>
            <a:r>
              <a:rPr lang="en-ZA" dirty="0" err="1" smtClean="0"/>
              <a:t>Output_OpenCL</a:t>
            </a:r>
            <a:r>
              <a:rPr lang="en-ZA" dirty="0" smtClean="0"/>
              <a:t>). Just call this function from main().</a:t>
            </a:r>
          </a:p>
        </p:txBody>
      </p:sp>
      <p:sp>
        <p:nvSpPr>
          <p:cNvPr id="5" name="Rectangle 4"/>
          <p:cNvSpPr/>
          <p:nvPr/>
        </p:nvSpPr>
        <p:spPr>
          <a:xfrm>
            <a:off x="471534" y="2108408"/>
            <a:ext cx="8144430" cy="4524315"/>
          </a:xfrm>
          <a:prstGeom prst="rect">
            <a:avLst/>
          </a:prstGeom>
        </p:spPr>
        <p:txBody>
          <a:bodyPr wrap="square">
            <a:spAutoFit/>
          </a:bodyPr>
          <a:lstStyle/>
          <a:p>
            <a:r>
              <a:rPr lang="en-ZA" dirty="0">
                <a:solidFill>
                  <a:srgbClr val="3024CE"/>
                </a:solidFill>
                <a:latin typeface="Courier New" panose="02070309020205020404" pitchFamily="49" charset="0"/>
                <a:cs typeface="Courier New" panose="02070309020205020404" pitchFamily="49" charset="0"/>
              </a:rPr>
              <a:t>/** Compare the </a:t>
            </a:r>
            <a:r>
              <a:rPr lang="en-ZA" dirty="0" err="1">
                <a:solidFill>
                  <a:srgbClr val="3024CE"/>
                </a:solidFill>
                <a:latin typeface="Courier New" panose="02070309020205020404" pitchFamily="49" charset="0"/>
                <a:cs typeface="Courier New" panose="02070309020205020404" pitchFamily="49" charset="0"/>
              </a:rPr>
              <a:t>Output_Serial</a:t>
            </a:r>
            <a:r>
              <a:rPr lang="en-ZA" dirty="0">
                <a:solidFill>
                  <a:srgbClr val="3024CE"/>
                </a:solidFill>
                <a:latin typeface="Courier New" panose="02070309020205020404" pitchFamily="49" charset="0"/>
                <a:cs typeface="Courier New" panose="02070309020205020404" pitchFamily="49" charset="0"/>
              </a:rPr>
              <a:t> and </a:t>
            </a:r>
            <a:r>
              <a:rPr lang="en-ZA" dirty="0" err="1">
                <a:solidFill>
                  <a:srgbClr val="3024CE"/>
                </a:solidFill>
                <a:latin typeface="Courier New" panose="02070309020205020404" pitchFamily="49" charset="0"/>
                <a:cs typeface="Courier New" panose="02070309020205020404" pitchFamily="49" charset="0"/>
              </a:rPr>
              <a:t>Output_OpenCL</a:t>
            </a:r>
            <a:r>
              <a:rPr lang="en-ZA" dirty="0">
                <a:solidFill>
                  <a:srgbClr val="3024CE"/>
                </a:solidFill>
                <a:latin typeface="Courier New" panose="02070309020205020404" pitchFamily="49" charset="0"/>
                <a:cs typeface="Courier New" panose="02070309020205020404" pitchFamily="49" charset="0"/>
              </a:rPr>
              <a:t> </a:t>
            </a:r>
            <a:r>
              <a:rPr lang="en-ZA" dirty="0" smtClean="0">
                <a:solidFill>
                  <a:srgbClr val="3024CE"/>
                </a:solidFill>
                <a:latin typeface="Courier New" panose="02070309020205020404" pitchFamily="49" charset="0"/>
                <a:cs typeface="Courier New" panose="02070309020205020404" pitchFamily="49" charset="0"/>
              </a:rPr>
              <a:t>matrices</a:t>
            </a:r>
          </a:p>
          <a:p>
            <a:r>
              <a:rPr lang="en-ZA" dirty="0">
                <a:solidFill>
                  <a:srgbClr val="3024CE"/>
                </a:solidFill>
                <a:latin typeface="Courier New" panose="02070309020205020404" pitchFamily="49" charset="0"/>
                <a:cs typeface="Courier New" panose="02070309020205020404" pitchFamily="49" charset="0"/>
              </a:rPr>
              <a:t> </a:t>
            </a:r>
            <a:r>
              <a:rPr lang="en-ZA" dirty="0" smtClean="0">
                <a:solidFill>
                  <a:srgbClr val="3024CE"/>
                </a:solidFill>
                <a:latin typeface="Courier New" panose="02070309020205020404" pitchFamily="49" charset="0"/>
                <a:cs typeface="Courier New" panose="02070309020205020404" pitchFamily="49" charset="0"/>
              </a:rPr>
              <a:t>   and indicate </a:t>
            </a:r>
            <a:r>
              <a:rPr lang="en-ZA" dirty="0">
                <a:solidFill>
                  <a:srgbClr val="3024CE"/>
                </a:solidFill>
                <a:latin typeface="Courier New" panose="02070309020205020404" pitchFamily="49" charset="0"/>
                <a:cs typeface="Courier New" panose="02070309020205020404" pitchFamily="49" charset="0"/>
              </a:rPr>
              <a:t>if they are the same or not. </a:t>
            </a:r>
            <a:r>
              <a:rPr lang="en-ZA" dirty="0" smtClean="0">
                <a:solidFill>
                  <a:srgbClr val="3024CE"/>
                </a:solidFill>
                <a:latin typeface="Courier New" panose="02070309020205020404" pitchFamily="49" charset="0"/>
                <a:cs typeface="Courier New" panose="02070309020205020404" pitchFamily="49" charset="0"/>
              </a:rPr>
              <a:t>*/</a:t>
            </a:r>
            <a:endParaRPr lang="en-ZA" dirty="0">
              <a:solidFill>
                <a:srgbClr val="3024CE"/>
              </a:solidFill>
              <a:latin typeface="Courier New" panose="02070309020205020404" pitchFamily="49" charset="0"/>
              <a:cs typeface="Courier New" panose="02070309020205020404" pitchFamily="49" charset="0"/>
            </a:endParaRPr>
          </a:p>
          <a:p>
            <a:r>
              <a:rPr lang="en-ZA" b="1" dirty="0" smtClean="0">
                <a:latin typeface="Courier New" panose="02070309020205020404" pitchFamily="49" charset="0"/>
                <a:cs typeface="Courier New" panose="02070309020205020404" pitchFamily="49" charset="0"/>
              </a:rPr>
              <a:t>void</a:t>
            </a:r>
            <a:r>
              <a:rPr lang="en-ZA" dirty="0" smtClean="0">
                <a:latin typeface="Courier New" panose="02070309020205020404" pitchFamily="49" charset="0"/>
                <a:cs typeface="Courier New" panose="02070309020205020404" pitchFamily="49" charset="0"/>
              </a:rPr>
              <a:t> </a:t>
            </a:r>
            <a:r>
              <a:rPr lang="en-ZA" dirty="0">
                <a:latin typeface="Courier New" panose="02070309020205020404" pitchFamily="49" charset="0"/>
                <a:cs typeface="Courier New" panose="02070309020205020404" pitchFamily="49" charset="0"/>
              </a:rPr>
              <a:t>Compare(){</a:t>
            </a:r>
          </a:p>
          <a:p>
            <a:r>
              <a:rPr lang="en-ZA" dirty="0">
                <a:latin typeface="Courier New" panose="02070309020205020404" pitchFamily="49" charset="0"/>
                <a:cs typeface="Courier New" panose="02070309020205020404" pitchFamily="49" charset="0"/>
              </a:rPr>
              <a:t> </a:t>
            </a:r>
            <a:r>
              <a:rPr lang="en-ZA" b="1" dirty="0" err="1">
                <a:latin typeface="Courier New" panose="02070309020205020404" pitchFamily="49" charset="0"/>
                <a:cs typeface="Courier New" panose="02070309020205020404" pitchFamily="49" charset="0"/>
              </a:rPr>
              <a:t>int</a:t>
            </a:r>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 j;</a:t>
            </a:r>
          </a:p>
          <a:p>
            <a:endParaRPr lang="en-ZA" dirty="0">
              <a:latin typeface="Courier New" panose="02070309020205020404" pitchFamily="49" charset="0"/>
              <a:cs typeface="Courier New" panose="02070309020205020404" pitchFamily="49" charset="0"/>
            </a:endParaRPr>
          </a:p>
          <a:p>
            <a:r>
              <a:rPr lang="en-ZA" dirty="0">
                <a:latin typeface="Courier New" panose="02070309020205020404" pitchFamily="49" charset="0"/>
                <a:cs typeface="Courier New" panose="02070309020205020404" pitchFamily="49" charset="0"/>
              </a:rPr>
              <a:t> </a:t>
            </a:r>
            <a:r>
              <a:rPr lang="en-ZA" dirty="0">
                <a:solidFill>
                  <a:srgbClr val="3024CE"/>
                </a:solidFill>
                <a:latin typeface="Courier New" panose="02070309020205020404" pitchFamily="49" charset="0"/>
                <a:cs typeface="Courier New" panose="02070309020205020404" pitchFamily="49" charset="0"/>
              </a:rPr>
              <a:t>// compare the two result matrices</a:t>
            </a:r>
          </a:p>
          <a:p>
            <a:r>
              <a:rPr lang="en-ZA" dirty="0">
                <a:latin typeface="Courier New" panose="02070309020205020404" pitchFamily="49" charset="0"/>
                <a:cs typeface="Courier New" panose="02070309020205020404" pitchFamily="49" charset="0"/>
              </a:rPr>
              <a:t> </a:t>
            </a:r>
            <a:r>
              <a:rPr lang="en-ZA" b="1" dirty="0" err="1">
                <a:latin typeface="Courier New" panose="02070309020205020404" pitchFamily="49" charset="0"/>
                <a:cs typeface="Courier New" panose="02070309020205020404" pitchFamily="49" charset="0"/>
              </a:rPr>
              <a:t>int</a:t>
            </a:r>
            <a:r>
              <a:rPr lang="en-ZA" dirty="0">
                <a:latin typeface="Courier New" panose="02070309020205020404" pitchFamily="49" charset="0"/>
                <a:cs typeface="Courier New" panose="02070309020205020404" pitchFamily="49" charset="0"/>
              </a:rPr>
              <a:t> same = 1;</a:t>
            </a:r>
          </a:p>
          <a:p>
            <a:r>
              <a:rPr lang="en-ZA" dirty="0">
                <a:latin typeface="Courier New" panose="02070309020205020404" pitchFamily="49" charset="0"/>
                <a:cs typeface="Courier New" panose="02070309020205020404" pitchFamily="49" charset="0"/>
              </a:rPr>
              <a:t> </a:t>
            </a:r>
            <a:r>
              <a:rPr lang="en-ZA" b="1" dirty="0">
                <a:latin typeface="Courier New" panose="02070309020205020404" pitchFamily="49" charset="0"/>
                <a:cs typeface="Courier New" panose="02070309020205020404" pitchFamily="49" charset="0"/>
              </a:rPr>
              <a:t>for</a:t>
            </a:r>
            <a:r>
              <a:rPr lang="en-ZA" dirty="0">
                <a:latin typeface="Courier New" panose="02070309020205020404" pitchFamily="49" charset="0"/>
                <a:cs typeface="Courier New" panose="02070309020205020404" pitchFamily="49" charset="0"/>
              </a:rPr>
              <a:t>(j = 0; j &lt; N; j++){</a:t>
            </a:r>
          </a:p>
          <a:p>
            <a:r>
              <a:rPr lang="en-ZA" dirty="0">
                <a:latin typeface="Courier New" panose="02070309020205020404" pitchFamily="49" charset="0"/>
                <a:cs typeface="Courier New" panose="02070309020205020404" pitchFamily="49" charset="0"/>
              </a:rPr>
              <a:t>  </a:t>
            </a:r>
            <a:r>
              <a:rPr lang="en-ZA" b="1" dirty="0">
                <a:latin typeface="Courier New" panose="02070309020205020404" pitchFamily="49" charset="0"/>
                <a:cs typeface="Courier New" panose="02070309020205020404" pitchFamily="49" charset="0"/>
              </a:rPr>
              <a:t>for</a:t>
            </a:r>
            <a:r>
              <a:rPr lang="en-ZA" dirty="0">
                <a:latin typeface="Courier New" panose="02070309020205020404" pitchFamily="49" charset="0"/>
                <a:cs typeface="Courier New" panose="02070309020205020404" pitchFamily="49" charset="0"/>
              </a:rPr>
              <a:t>(</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 = 0; </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 &lt; N; </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    </a:t>
            </a:r>
            <a:r>
              <a:rPr lang="en-ZA" b="1" dirty="0">
                <a:latin typeface="Courier New" panose="02070309020205020404" pitchFamily="49" charset="0"/>
                <a:cs typeface="Courier New" panose="02070309020205020404" pitchFamily="49" charset="0"/>
              </a:rPr>
              <a:t>if</a:t>
            </a:r>
            <a:r>
              <a:rPr lang="en-ZA" dirty="0">
                <a:latin typeface="Courier New" panose="02070309020205020404" pitchFamily="49" charset="0"/>
                <a:cs typeface="Courier New" panose="02070309020205020404" pitchFamily="49" charset="0"/>
              </a:rPr>
              <a:t> (</a:t>
            </a:r>
            <a:r>
              <a:rPr lang="en-ZA" dirty="0" err="1">
                <a:latin typeface="Courier New" panose="02070309020205020404" pitchFamily="49" charset="0"/>
                <a:cs typeface="Courier New" panose="02070309020205020404" pitchFamily="49" charset="0"/>
              </a:rPr>
              <a:t>Output_Serial</a:t>
            </a:r>
            <a:r>
              <a:rPr lang="en-ZA" dirty="0">
                <a:latin typeface="Courier New" panose="02070309020205020404" pitchFamily="49" charset="0"/>
                <a:cs typeface="Courier New" panose="02070309020205020404" pitchFamily="49" charset="0"/>
              </a:rPr>
              <a:t>[N*j + </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 != </a:t>
            </a:r>
            <a:r>
              <a:rPr lang="en-ZA" dirty="0" err="1">
                <a:latin typeface="Courier New" panose="02070309020205020404" pitchFamily="49" charset="0"/>
                <a:cs typeface="Courier New" panose="02070309020205020404" pitchFamily="49" charset="0"/>
              </a:rPr>
              <a:t>Output_OpenCL</a:t>
            </a:r>
            <a:r>
              <a:rPr lang="en-ZA" dirty="0">
                <a:latin typeface="Courier New" panose="02070309020205020404" pitchFamily="49" charset="0"/>
                <a:cs typeface="Courier New" panose="02070309020205020404" pitchFamily="49" charset="0"/>
              </a:rPr>
              <a:t>[N*j + </a:t>
            </a:r>
            <a:r>
              <a:rPr lang="en-ZA" dirty="0" err="1">
                <a:latin typeface="Courier New" panose="02070309020205020404" pitchFamily="49" charset="0"/>
                <a:cs typeface="Courier New" panose="02070309020205020404" pitchFamily="49" charset="0"/>
              </a:rPr>
              <a:t>i</a:t>
            </a:r>
            <a:r>
              <a:rPr lang="en-ZA" dirty="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       same=0;</a:t>
            </a:r>
          </a:p>
          <a:p>
            <a:r>
              <a:rPr lang="en-ZA" dirty="0">
                <a:latin typeface="Courier New" panose="02070309020205020404" pitchFamily="49" charset="0"/>
                <a:cs typeface="Courier New" panose="02070309020205020404" pitchFamily="49" charset="0"/>
              </a:rPr>
              <a:t>  }</a:t>
            </a:r>
          </a:p>
          <a:p>
            <a:r>
              <a:rPr lang="en-ZA" dirty="0">
                <a:latin typeface="Courier New" panose="02070309020205020404" pitchFamily="49" charset="0"/>
                <a:cs typeface="Courier New" panose="02070309020205020404" pitchFamily="49" charset="0"/>
              </a:rPr>
              <a:t> }</a:t>
            </a:r>
          </a:p>
          <a:p>
            <a:r>
              <a:rPr lang="en-ZA" dirty="0">
                <a:latin typeface="Courier New" panose="02070309020205020404" pitchFamily="49" charset="0"/>
                <a:cs typeface="Courier New" panose="02070309020205020404" pitchFamily="49" charset="0"/>
              </a:rPr>
              <a:t> if (same) </a:t>
            </a:r>
            <a:r>
              <a:rPr lang="en-ZA" dirty="0" err="1">
                <a:latin typeface="Courier New" panose="02070309020205020404" pitchFamily="49" charset="0"/>
                <a:cs typeface="Courier New" panose="02070309020205020404" pitchFamily="49" charset="0"/>
              </a:rPr>
              <a:t>printf</a:t>
            </a:r>
            <a:r>
              <a:rPr lang="en-ZA" dirty="0">
                <a:latin typeface="Courier New" panose="02070309020205020404" pitchFamily="49" charset="0"/>
                <a:cs typeface="Courier New" panose="02070309020205020404" pitchFamily="49" charset="0"/>
              </a:rPr>
              <a:t>(" Result matrices are the same :)\n");</a:t>
            </a:r>
          </a:p>
          <a:p>
            <a:r>
              <a:rPr lang="en-ZA" dirty="0">
                <a:latin typeface="Courier New" panose="02070309020205020404" pitchFamily="49" charset="0"/>
                <a:cs typeface="Courier New" panose="02070309020205020404" pitchFamily="49" charset="0"/>
              </a:rPr>
              <a:t>     else  </a:t>
            </a:r>
            <a:r>
              <a:rPr lang="en-ZA" dirty="0" err="1">
                <a:latin typeface="Courier New" panose="02070309020205020404" pitchFamily="49" charset="0"/>
                <a:cs typeface="Courier New" panose="02070309020205020404" pitchFamily="49" charset="0"/>
              </a:rPr>
              <a:t>printf</a:t>
            </a:r>
            <a:r>
              <a:rPr lang="en-ZA" dirty="0">
                <a:latin typeface="Courier New" panose="02070309020205020404" pitchFamily="49" charset="0"/>
                <a:cs typeface="Courier New" panose="02070309020205020404" pitchFamily="49" charset="0"/>
              </a:rPr>
              <a:t>(" Result matrices differ!!\n</a:t>
            </a:r>
            <a:r>
              <a:rPr lang="en-ZA" dirty="0" smtClean="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10928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5087"/>
            <a:ext cx="7698306" cy="692210"/>
          </a:xfrm>
        </p:spPr>
        <p:txBody>
          <a:bodyPr>
            <a:normAutofit fontScale="90000"/>
          </a:bodyPr>
          <a:lstStyle/>
          <a:p>
            <a:r>
              <a:rPr lang="en-ZA" dirty="0" smtClean="0"/>
              <a:t>Clean up</a:t>
            </a:r>
            <a:endParaRPr lang="en-ZA" dirty="0"/>
          </a:p>
        </p:txBody>
      </p:sp>
      <p:sp>
        <p:nvSpPr>
          <p:cNvPr id="4" name="Rectangle 3"/>
          <p:cNvSpPr/>
          <p:nvPr/>
        </p:nvSpPr>
        <p:spPr>
          <a:xfrm>
            <a:off x="471534" y="1420529"/>
            <a:ext cx="8144430" cy="646331"/>
          </a:xfrm>
          <a:prstGeom prst="rect">
            <a:avLst/>
          </a:prstGeom>
        </p:spPr>
        <p:txBody>
          <a:bodyPr wrap="square">
            <a:spAutoFit/>
          </a:bodyPr>
          <a:lstStyle/>
          <a:p>
            <a:pPr marL="285750" indent="-285750">
              <a:buFont typeface="Arial" panose="020B0604020202020204" pitchFamily="34" charset="0"/>
              <a:buChar char="•"/>
            </a:pPr>
            <a:r>
              <a:rPr lang="en-ZA" dirty="0" smtClean="0"/>
              <a:t>And at the end of the main() function remember to free the allocated memory on both the CPU and on the GPU</a:t>
            </a:r>
          </a:p>
        </p:txBody>
      </p:sp>
      <p:sp>
        <p:nvSpPr>
          <p:cNvPr id="5" name="Rectangle 4"/>
          <p:cNvSpPr/>
          <p:nvPr/>
        </p:nvSpPr>
        <p:spPr>
          <a:xfrm>
            <a:off x="471534" y="2623563"/>
            <a:ext cx="8144430" cy="2862322"/>
          </a:xfrm>
          <a:prstGeom prst="rect">
            <a:avLst/>
          </a:prstGeom>
        </p:spPr>
        <p:txBody>
          <a:bodyPr wrap="square">
            <a:spAutoFit/>
          </a:bodyPr>
          <a:lstStyle/>
          <a:p>
            <a:r>
              <a:rPr lang="en-ZA" dirty="0" smtClean="0">
                <a:solidFill>
                  <a:srgbClr val="3024CE"/>
                </a:solidFill>
                <a:latin typeface="Courier New" panose="02070309020205020404" pitchFamily="49" charset="0"/>
                <a:cs typeface="Courier New" panose="02070309020205020404" pitchFamily="49" charset="0"/>
              </a:rPr>
              <a:t>// Dispose of the allocated memory on CPU and on GPU</a:t>
            </a:r>
            <a:endParaRPr lang="en-ZA" dirty="0">
              <a:solidFill>
                <a:srgbClr val="3024CE"/>
              </a:solidFill>
              <a:latin typeface="Courier New" panose="02070309020205020404" pitchFamily="49" charset="0"/>
              <a:cs typeface="Courier New" panose="02070309020205020404" pitchFamily="49" charset="0"/>
            </a:endParaRPr>
          </a:p>
          <a:p>
            <a:r>
              <a:rPr lang="en-ZA" dirty="0" smtClean="0">
                <a:latin typeface="Courier New" panose="02070309020205020404" pitchFamily="49" charset="0"/>
                <a:cs typeface="Courier New" panose="02070309020205020404" pitchFamily="49" charset="0"/>
              </a:rPr>
              <a:t>free(A</a:t>
            </a:r>
            <a:r>
              <a:rPr lang="en-ZA" dirty="0">
                <a:latin typeface="Courier New" panose="02070309020205020404" pitchFamily="49" charset="0"/>
                <a:cs typeface="Courier New" panose="02070309020205020404" pitchFamily="49" charset="0"/>
              </a:rPr>
              <a:t>);</a:t>
            </a:r>
          </a:p>
          <a:p>
            <a:r>
              <a:rPr lang="en-ZA" dirty="0" smtClean="0">
                <a:latin typeface="Courier New" panose="02070309020205020404" pitchFamily="49" charset="0"/>
                <a:cs typeface="Courier New" panose="02070309020205020404" pitchFamily="49" charset="0"/>
              </a:rPr>
              <a:t>free(B</a:t>
            </a:r>
            <a:r>
              <a:rPr lang="en-ZA" dirty="0">
                <a:latin typeface="Courier New" panose="02070309020205020404" pitchFamily="49" charset="0"/>
                <a:cs typeface="Courier New" panose="02070309020205020404" pitchFamily="49" charset="0"/>
              </a:rPr>
              <a:t>);</a:t>
            </a:r>
          </a:p>
          <a:p>
            <a:r>
              <a:rPr lang="en-ZA" dirty="0" smtClean="0">
                <a:latin typeface="Courier New" panose="02070309020205020404" pitchFamily="49" charset="0"/>
                <a:cs typeface="Courier New" panose="02070309020205020404" pitchFamily="49" charset="0"/>
              </a:rPr>
              <a:t>free(</a:t>
            </a:r>
            <a:r>
              <a:rPr lang="en-ZA" dirty="0" err="1" smtClean="0">
                <a:latin typeface="Courier New" panose="02070309020205020404" pitchFamily="49" charset="0"/>
                <a:cs typeface="Courier New" panose="02070309020205020404" pitchFamily="49" charset="0"/>
              </a:rPr>
              <a:t>Output_Serial</a:t>
            </a:r>
            <a:r>
              <a:rPr lang="en-ZA" dirty="0">
                <a:latin typeface="Courier New" panose="02070309020205020404" pitchFamily="49" charset="0"/>
                <a:cs typeface="Courier New" panose="02070309020205020404" pitchFamily="49" charset="0"/>
              </a:rPr>
              <a:t>);</a:t>
            </a:r>
          </a:p>
          <a:p>
            <a:r>
              <a:rPr lang="en-ZA" dirty="0" smtClean="0">
                <a:latin typeface="Courier New" panose="02070309020205020404" pitchFamily="49" charset="0"/>
                <a:cs typeface="Courier New" panose="02070309020205020404" pitchFamily="49" charset="0"/>
              </a:rPr>
              <a:t>free(</a:t>
            </a:r>
            <a:r>
              <a:rPr lang="en-ZA" dirty="0" err="1" smtClean="0">
                <a:latin typeface="Courier New" panose="02070309020205020404" pitchFamily="49" charset="0"/>
                <a:cs typeface="Courier New" panose="02070309020205020404" pitchFamily="49" charset="0"/>
              </a:rPr>
              <a:t>Output_OpenCL</a:t>
            </a:r>
            <a:r>
              <a:rPr lang="en-ZA" dirty="0">
                <a:latin typeface="Courier New" panose="02070309020205020404" pitchFamily="49" charset="0"/>
                <a:cs typeface="Courier New" panose="02070309020205020404" pitchFamily="49" charset="0"/>
              </a:rPr>
              <a:t>);</a:t>
            </a:r>
          </a:p>
          <a:p>
            <a:endParaRPr lang="en-ZA" dirty="0">
              <a:latin typeface="Courier New" panose="02070309020205020404" pitchFamily="49" charset="0"/>
              <a:cs typeface="Courier New" panose="02070309020205020404" pitchFamily="49" charset="0"/>
            </a:endParaRPr>
          </a:p>
          <a:p>
            <a:r>
              <a:rPr lang="en-ZA" dirty="0" err="1" smtClean="0">
                <a:latin typeface="Courier New" panose="02070309020205020404" pitchFamily="49" charset="0"/>
                <a:cs typeface="Courier New" panose="02070309020205020404" pitchFamily="49" charset="0"/>
              </a:rPr>
              <a:t>OpenCL_FreeBuffer</a:t>
            </a:r>
            <a:r>
              <a:rPr lang="en-ZA" dirty="0" smtClean="0">
                <a:latin typeface="Courier New" panose="02070309020205020404" pitchFamily="49" charset="0"/>
                <a:cs typeface="Courier New" panose="02070309020205020404" pitchFamily="49" charset="0"/>
              </a:rPr>
              <a:t>(</a:t>
            </a:r>
            <a:r>
              <a:rPr lang="en-ZA" dirty="0" err="1" smtClean="0">
                <a:latin typeface="Courier New" panose="02070309020205020404" pitchFamily="49" charset="0"/>
                <a:cs typeface="Courier New" panose="02070309020205020404" pitchFamily="49" charset="0"/>
              </a:rPr>
              <a:t>A_Buffer</a:t>
            </a:r>
            <a:r>
              <a:rPr lang="en-ZA" dirty="0" smtClean="0">
                <a:latin typeface="Courier New" panose="02070309020205020404" pitchFamily="49" charset="0"/>
                <a:cs typeface="Courier New" panose="02070309020205020404" pitchFamily="49" charset="0"/>
              </a:rPr>
              <a:t>    </a:t>
            </a:r>
            <a:r>
              <a:rPr lang="en-ZA" dirty="0">
                <a:latin typeface="Courier New" panose="02070309020205020404" pitchFamily="49" charset="0"/>
                <a:cs typeface="Courier New" panose="02070309020205020404" pitchFamily="49" charset="0"/>
              </a:rPr>
              <a:t>);</a:t>
            </a:r>
          </a:p>
          <a:p>
            <a:r>
              <a:rPr lang="en-ZA" dirty="0" err="1" smtClean="0">
                <a:latin typeface="Courier New" panose="02070309020205020404" pitchFamily="49" charset="0"/>
                <a:cs typeface="Courier New" panose="02070309020205020404" pitchFamily="49" charset="0"/>
              </a:rPr>
              <a:t>OpenCL_FreeBuffer</a:t>
            </a:r>
            <a:r>
              <a:rPr lang="en-ZA" dirty="0" smtClean="0">
                <a:latin typeface="Courier New" panose="02070309020205020404" pitchFamily="49" charset="0"/>
                <a:cs typeface="Courier New" panose="02070309020205020404" pitchFamily="49" charset="0"/>
              </a:rPr>
              <a:t>(</a:t>
            </a:r>
            <a:r>
              <a:rPr lang="en-ZA" dirty="0" err="1" smtClean="0">
                <a:latin typeface="Courier New" panose="02070309020205020404" pitchFamily="49" charset="0"/>
                <a:cs typeface="Courier New" panose="02070309020205020404" pitchFamily="49" charset="0"/>
              </a:rPr>
              <a:t>B_Buffer</a:t>
            </a:r>
            <a:r>
              <a:rPr lang="en-ZA" dirty="0" smtClean="0">
                <a:latin typeface="Courier New" panose="02070309020205020404" pitchFamily="49" charset="0"/>
                <a:cs typeface="Courier New" panose="02070309020205020404" pitchFamily="49" charset="0"/>
              </a:rPr>
              <a:t>    </a:t>
            </a:r>
            <a:r>
              <a:rPr lang="en-ZA" dirty="0">
                <a:latin typeface="Courier New" panose="02070309020205020404" pitchFamily="49" charset="0"/>
                <a:cs typeface="Courier New" panose="02070309020205020404" pitchFamily="49" charset="0"/>
              </a:rPr>
              <a:t>);</a:t>
            </a:r>
          </a:p>
          <a:p>
            <a:r>
              <a:rPr lang="en-ZA" dirty="0" err="1" smtClean="0">
                <a:latin typeface="Courier New" panose="02070309020205020404" pitchFamily="49" charset="0"/>
                <a:cs typeface="Courier New" panose="02070309020205020404" pitchFamily="49" charset="0"/>
              </a:rPr>
              <a:t>OpenCL_FreeBuffer</a:t>
            </a:r>
            <a:r>
              <a:rPr lang="en-ZA" dirty="0" smtClean="0">
                <a:latin typeface="Courier New" panose="02070309020205020404" pitchFamily="49" charset="0"/>
                <a:cs typeface="Courier New" panose="02070309020205020404" pitchFamily="49" charset="0"/>
              </a:rPr>
              <a:t>(</a:t>
            </a:r>
            <a:r>
              <a:rPr lang="en-ZA" dirty="0" err="1" smtClean="0">
                <a:latin typeface="Courier New" panose="02070309020205020404" pitchFamily="49" charset="0"/>
                <a:cs typeface="Courier New" panose="02070309020205020404" pitchFamily="49" charset="0"/>
              </a:rPr>
              <a:t>OutputBuffer</a:t>
            </a:r>
            <a:r>
              <a:rPr lang="en-ZA" dirty="0">
                <a:latin typeface="Courier New" panose="02070309020205020404" pitchFamily="49" charset="0"/>
                <a:cs typeface="Courier New" panose="02070309020205020404" pitchFamily="49" charset="0"/>
              </a:rPr>
              <a:t>);</a:t>
            </a:r>
          </a:p>
          <a:p>
            <a:r>
              <a:rPr lang="en-ZA" dirty="0" err="1" smtClean="0">
                <a:latin typeface="Courier New" panose="02070309020205020404" pitchFamily="49" charset="0"/>
                <a:cs typeface="Courier New" panose="02070309020205020404" pitchFamily="49" charset="0"/>
              </a:rPr>
              <a:t>OpenCL_Destroy</a:t>
            </a:r>
            <a:r>
              <a:rPr lang="en-ZA"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272787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What does the output look like?</a:t>
            </a:r>
            <a:endParaRPr lang="en-ZA" dirty="0"/>
          </a:p>
        </p:txBody>
      </p:sp>
      <p:sp>
        <p:nvSpPr>
          <p:cNvPr id="5" name="Rectangle 4"/>
          <p:cNvSpPr/>
          <p:nvPr/>
        </p:nvSpPr>
        <p:spPr>
          <a:xfrm>
            <a:off x="1118660" y="1906942"/>
            <a:ext cx="5784416" cy="4708981"/>
          </a:xfrm>
          <a:prstGeom prst="rect">
            <a:avLst/>
          </a:prstGeom>
        </p:spPr>
        <p:txBody>
          <a:bodyPr wrap="square">
            <a:spAutoFit/>
          </a:bodyPr>
          <a:lstStyle/>
          <a:p>
            <a:r>
              <a:rPr lang="en-ZA" sz="1200" i="1" dirty="0">
                <a:solidFill>
                  <a:schemeClr val="bg1">
                    <a:lumMod val="65000"/>
                  </a:schemeClr>
                </a:solidFill>
                <a:latin typeface="Courier New" panose="02070309020205020404" pitchFamily="49" charset="0"/>
                <a:cs typeface="Courier New" panose="02070309020205020404" pitchFamily="49" charset="0"/>
              </a:rPr>
              <a:t> -- dump of various </a:t>
            </a:r>
            <a:r>
              <a:rPr lang="en-ZA" sz="1200" i="1" dirty="0" err="1">
                <a:solidFill>
                  <a:schemeClr val="bg1">
                    <a:lumMod val="65000"/>
                  </a:schemeClr>
                </a:solidFill>
                <a:latin typeface="Courier New" panose="02070309020205020404" pitchFamily="49" charset="0"/>
                <a:cs typeface="Courier New" panose="02070309020205020404" pitchFamily="49" charset="0"/>
              </a:rPr>
              <a:t>OpenCL</a:t>
            </a:r>
            <a:r>
              <a:rPr lang="en-ZA" sz="1200" i="1" dirty="0">
                <a:solidFill>
                  <a:schemeClr val="bg1">
                    <a:lumMod val="65000"/>
                  </a:schemeClr>
                </a:solidFill>
                <a:latin typeface="Courier New" panose="02070309020205020404" pitchFamily="49" charset="0"/>
                <a:cs typeface="Courier New" panose="02070309020205020404" pitchFamily="49" charset="0"/>
              </a:rPr>
              <a:t> driver information -- </a:t>
            </a:r>
          </a:p>
          <a:p>
            <a:r>
              <a:rPr lang="en-ZA" sz="1200" i="1" dirty="0">
                <a:solidFill>
                  <a:schemeClr val="bg1">
                    <a:lumMod val="65000"/>
                  </a:schemeClr>
                </a:solidFill>
                <a:latin typeface="Courier New" panose="02070309020205020404" pitchFamily="49" charset="0"/>
                <a:cs typeface="Courier New" panose="02070309020205020404" pitchFamily="49" charset="0"/>
              </a:rPr>
              <a:t>Should see vendors of Intel(R) Corporation and NVIDIA Corporation</a:t>
            </a:r>
          </a:p>
          <a:p>
            <a:endParaRPr lang="en-ZA" sz="1200" dirty="0">
              <a:latin typeface="Courier New" panose="02070309020205020404" pitchFamily="49" charset="0"/>
              <a:cs typeface="Courier New" panose="02070309020205020404" pitchFamily="49" charset="0"/>
            </a:endParaRPr>
          </a:p>
          <a:p>
            <a:r>
              <a:rPr lang="en-ZA" sz="1200" dirty="0">
                <a:latin typeface="Courier New" panose="02070309020205020404" pitchFamily="49" charset="0"/>
                <a:cs typeface="Courier New" panose="02070309020205020404" pitchFamily="49" charset="0"/>
              </a:rPr>
              <a:t>Clock resolution: 342.1 ns</a:t>
            </a:r>
          </a:p>
          <a:p>
            <a:r>
              <a:rPr lang="en-ZA" sz="1200" dirty="0" smtClean="0">
                <a:latin typeface="Courier New" panose="02070309020205020404" pitchFamily="49" charset="0"/>
                <a:cs typeface="Courier New" panose="02070309020205020404" pitchFamily="49" charset="0"/>
              </a:rPr>
              <a:t>Serial</a:t>
            </a:r>
            <a:r>
              <a:rPr lang="en-ZA" sz="1200" dirty="0">
                <a:latin typeface="Courier New" panose="02070309020205020404" pitchFamily="49" charset="0"/>
                <a:cs typeface="Courier New" panose="02070309020205020404" pitchFamily="49" charset="0"/>
              </a:rPr>
              <a:t>: 0.000342102 </a:t>
            </a:r>
            <a:r>
              <a:rPr lang="en-ZA" sz="1200" dirty="0" err="1">
                <a:latin typeface="Courier New" panose="02070309020205020404" pitchFamily="49" charset="0"/>
                <a:cs typeface="Courier New" panose="02070309020205020404" pitchFamily="49" charset="0"/>
              </a:rPr>
              <a:t>ms</a:t>
            </a:r>
            <a:endParaRPr lang="en-ZA" sz="1200" dirty="0">
              <a:latin typeface="Courier New" panose="02070309020205020404" pitchFamily="49" charset="0"/>
              <a:cs typeface="Courier New" panose="02070309020205020404" pitchFamily="49" charset="0"/>
            </a:endParaRPr>
          </a:p>
          <a:p>
            <a:r>
              <a:rPr lang="en-ZA" sz="1200" dirty="0" smtClean="0">
                <a:latin typeface="Courier New" panose="02070309020205020404" pitchFamily="49" charset="0"/>
                <a:cs typeface="Courier New" panose="02070309020205020404" pitchFamily="49" charset="0"/>
              </a:rPr>
              <a:t>Local </a:t>
            </a:r>
            <a:r>
              <a:rPr lang="en-ZA" sz="1200" dirty="0">
                <a:latin typeface="Courier New" panose="02070309020205020404" pitchFamily="49" charset="0"/>
                <a:cs typeface="Courier New" panose="02070309020205020404" pitchFamily="49" charset="0"/>
              </a:rPr>
              <a:t>work group size: 3 x 3</a:t>
            </a:r>
          </a:p>
          <a:p>
            <a:r>
              <a:rPr lang="en-ZA" sz="1200" dirty="0" err="1" smtClean="0">
                <a:latin typeface="Courier New" panose="02070309020205020404" pitchFamily="49" charset="0"/>
                <a:cs typeface="Courier New" panose="02070309020205020404" pitchFamily="49" charset="0"/>
              </a:rPr>
              <a:t>OpenCL</a:t>
            </a:r>
            <a:r>
              <a:rPr lang="en-ZA" sz="1200" dirty="0">
                <a:latin typeface="Courier New" panose="02070309020205020404" pitchFamily="49" charset="0"/>
                <a:cs typeface="Courier New" panose="02070309020205020404" pitchFamily="49" charset="0"/>
              </a:rPr>
              <a:t>: 1.26679 </a:t>
            </a:r>
            <a:r>
              <a:rPr lang="en-ZA" sz="1200" dirty="0" err="1">
                <a:latin typeface="Courier New" panose="02070309020205020404" pitchFamily="49" charset="0"/>
                <a:cs typeface="Courier New" panose="02070309020205020404" pitchFamily="49" charset="0"/>
              </a:rPr>
              <a:t>ms</a:t>
            </a:r>
            <a:endParaRPr lang="en-ZA" sz="1200" dirty="0">
              <a:latin typeface="Courier New" panose="02070309020205020404" pitchFamily="49" charset="0"/>
              <a:cs typeface="Courier New" panose="02070309020205020404" pitchFamily="49" charset="0"/>
            </a:endParaRPr>
          </a:p>
          <a:p>
            <a:r>
              <a:rPr lang="en-ZA" sz="1200" dirty="0" smtClean="0">
                <a:latin typeface="Courier New" panose="02070309020205020404" pitchFamily="49" charset="0"/>
                <a:cs typeface="Courier New" panose="02070309020205020404" pitchFamily="49" charset="0"/>
              </a:rPr>
              <a:t> </a:t>
            </a:r>
            <a:r>
              <a:rPr lang="en-ZA" sz="1200" dirty="0">
                <a:latin typeface="Courier New" panose="02070309020205020404" pitchFamily="49" charset="0"/>
                <a:cs typeface="Courier New" panose="02070309020205020404" pitchFamily="49" charset="0"/>
              </a:rPr>
              <a:t>Result matrices are the same :)</a:t>
            </a:r>
          </a:p>
          <a:p>
            <a:r>
              <a:rPr lang="en-ZA" sz="1200" dirty="0">
                <a:latin typeface="Courier New" panose="02070309020205020404" pitchFamily="49" charset="0"/>
                <a:cs typeface="Courier New" panose="02070309020205020404" pitchFamily="49" charset="0"/>
              </a:rPr>
              <a:t>A:</a:t>
            </a:r>
          </a:p>
          <a:p>
            <a:r>
              <a:rPr lang="en-ZA" sz="1200" dirty="0">
                <a:latin typeface="Courier New" panose="02070309020205020404" pitchFamily="49" charset="0"/>
                <a:cs typeface="Courier New" panose="02070309020205020404" pitchFamily="49" charset="0"/>
              </a:rPr>
              <a:t>        9       12      9</a:t>
            </a:r>
          </a:p>
          <a:p>
            <a:r>
              <a:rPr lang="en-ZA" sz="1200" dirty="0">
                <a:latin typeface="Courier New" panose="02070309020205020404" pitchFamily="49" charset="0"/>
                <a:cs typeface="Courier New" panose="02070309020205020404" pitchFamily="49" charset="0"/>
              </a:rPr>
              <a:t>        14      7       5</a:t>
            </a:r>
          </a:p>
          <a:p>
            <a:r>
              <a:rPr lang="en-ZA" sz="1200" dirty="0">
                <a:latin typeface="Courier New" panose="02070309020205020404" pitchFamily="49" charset="0"/>
                <a:cs typeface="Courier New" panose="02070309020205020404" pitchFamily="49" charset="0"/>
              </a:rPr>
              <a:t>        14      1       1</a:t>
            </a:r>
          </a:p>
          <a:p>
            <a:r>
              <a:rPr lang="en-ZA" sz="1200" dirty="0">
                <a:latin typeface="Courier New" panose="02070309020205020404" pitchFamily="49" charset="0"/>
                <a:cs typeface="Courier New" panose="02070309020205020404" pitchFamily="49" charset="0"/>
              </a:rPr>
              <a:t>B:</a:t>
            </a:r>
          </a:p>
          <a:p>
            <a:r>
              <a:rPr lang="en-ZA" sz="1200" dirty="0">
                <a:latin typeface="Courier New" panose="02070309020205020404" pitchFamily="49" charset="0"/>
                <a:cs typeface="Courier New" panose="02070309020205020404" pitchFamily="49" charset="0"/>
              </a:rPr>
              <a:t>        18      4       11</a:t>
            </a:r>
          </a:p>
          <a:p>
            <a:r>
              <a:rPr lang="en-ZA" sz="1200" dirty="0">
                <a:latin typeface="Courier New" panose="02070309020205020404" pitchFamily="49" charset="0"/>
                <a:cs typeface="Courier New" panose="02070309020205020404" pitchFamily="49" charset="0"/>
              </a:rPr>
              <a:t>        10      19      19</a:t>
            </a:r>
          </a:p>
          <a:p>
            <a:r>
              <a:rPr lang="en-ZA" sz="1200" dirty="0">
                <a:latin typeface="Courier New" panose="02070309020205020404" pitchFamily="49" charset="0"/>
                <a:cs typeface="Courier New" panose="02070309020205020404" pitchFamily="49" charset="0"/>
              </a:rPr>
              <a:t>        17      9       3</a:t>
            </a:r>
          </a:p>
          <a:p>
            <a:r>
              <a:rPr lang="en-ZA" sz="1200" dirty="0" err="1">
                <a:latin typeface="Courier New" panose="02070309020205020404" pitchFamily="49" charset="0"/>
                <a:cs typeface="Courier New" panose="02070309020205020404" pitchFamily="49" charset="0"/>
              </a:rPr>
              <a:t>Output_Serial</a:t>
            </a:r>
            <a:r>
              <a:rPr lang="en-ZA" sz="1200" dirty="0">
                <a:latin typeface="Courier New" panose="02070309020205020404" pitchFamily="49" charset="0"/>
                <a:cs typeface="Courier New" panose="02070309020205020404" pitchFamily="49" charset="0"/>
              </a:rPr>
              <a:t>:</a:t>
            </a:r>
          </a:p>
          <a:p>
            <a:r>
              <a:rPr lang="en-ZA" sz="1200" dirty="0">
                <a:latin typeface="Courier New" panose="02070309020205020404" pitchFamily="49" charset="0"/>
                <a:cs typeface="Courier New" panose="02070309020205020404" pitchFamily="49" charset="0"/>
              </a:rPr>
              <a:t>        435     407     279</a:t>
            </a:r>
          </a:p>
          <a:p>
            <a:r>
              <a:rPr lang="en-ZA" sz="1200" dirty="0">
                <a:latin typeface="Courier New" panose="02070309020205020404" pitchFamily="49" charset="0"/>
                <a:cs typeface="Courier New" panose="02070309020205020404" pitchFamily="49" charset="0"/>
              </a:rPr>
              <a:t>        345     234     84</a:t>
            </a:r>
          </a:p>
          <a:p>
            <a:r>
              <a:rPr lang="en-ZA" sz="1200" dirty="0">
                <a:latin typeface="Courier New" panose="02070309020205020404" pitchFamily="49" charset="0"/>
                <a:cs typeface="Courier New" panose="02070309020205020404" pitchFamily="49" charset="0"/>
              </a:rPr>
              <a:t>        354     302     176</a:t>
            </a:r>
          </a:p>
          <a:p>
            <a:r>
              <a:rPr lang="en-ZA" sz="1200" dirty="0" err="1">
                <a:latin typeface="Courier New" panose="02070309020205020404" pitchFamily="49" charset="0"/>
                <a:cs typeface="Courier New" panose="02070309020205020404" pitchFamily="49" charset="0"/>
              </a:rPr>
              <a:t>Output_OpenCL</a:t>
            </a:r>
            <a:r>
              <a:rPr lang="en-ZA" sz="1200" dirty="0">
                <a:latin typeface="Courier New" panose="02070309020205020404" pitchFamily="49" charset="0"/>
                <a:cs typeface="Courier New" panose="02070309020205020404" pitchFamily="49" charset="0"/>
              </a:rPr>
              <a:t>:</a:t>
            </a:r>
          </a:p>
          <a:p>
            <a:r>
              <a:rPr lang="en-ZA" sz="1200" dirty="0">
                <a:latin typeface="Courier New" panose="02070309020205020404" pitchFamily="49" charset="0"/>
                <a:cs typeface="Courier New" panose="02070309020205020404" pitchFamily="49" charset="0"/>
              </a:rPr>
              <a:t>        435     407     279</a:t>
            </a:r>
          </a:p>
          <a:p>
            <a:r>
              <a:rPr lang="en-ZA" sz="1200" dirty="0">
                <a:latin typeface="Courier New" panose="02070309020205020404" pitchFamily="49" charset="0"/>
                <a:cs typeface="Courier New" panose="02070309020205020404" pitchFamily="49" charset="0"/>
              </a:rPr>
              <a:t>        345     234     84</a:t>
            </a:r>
          </a:p>
          <a:p>
            <a:r>
              <a:rPr lang="en-ZA" sz="1200" dirty="0">
                <a:latin typeface="Courier New" panose="02070309020205020404" pitchFamily="49" charset="0"/>
                <a:cs typeface="Courier New" panose="02070309020205020404" pitchFamily="49" charset="0"/>
              </a:rPr>
              <a:t>        354     302     176</a:t>
            </a:r>
          </a:p>
        </p:txBody>
      </p:sp>
      <p:sp>
        <p:nvSpPr>
          <p:cNvPr id="6" name="Rectangle 5"/>
          <p:cNvSpPr/>
          <p:nvPr/>
        </p:nvSpPr>
        <p:spPr>
          <a:xfrm>
            <a:off x="891690" y="1250312"/>
            <a:ext cx="7750034" cy="646331"/>
          </a:xfrm>
          <a:prstGeom prst="rect">
            <a:avLst/>
          </a:prstGeom>
        </p:spPr>
        <p:txBody>
          <a:bodyPr wrap="square">
            <a:spAutoFit/>
          </a:bodyPr>
          <a:lstStyle/>
          <a:p>
            <a:r>
              <a:rPr lang="en-ZA" dirty="0" smtClean="0"/>
              <a:t>Should see something like the following (this example run was done on a Intel i5 with a </a:t>
            </a:r>
            <a:r>
              <a:rPr lang="en-ZA" dirty="0" err="1" smtClean="0"/>
              <a:t>nVidia</a:t>
            </a:r>
            <a:r>
              <a:rPr lang="en-ZA" dirty="0" smtClean="0"/>
              <a:t> </a:t>
            </a:r>
            <a:r>
              <a:rPr lang="en-ZA" dirty="0" err="1" smtClean="0"/>
              <a:t>GForce</a:t>
            </a:r>
            <a:r>
              <a:rPr lang="en-ZA" dirty="0" smtClean="0"/>
              <a:t> GTX550Ti card.</a:t>
            </a:r>
            <a:endParaRPr lang="en-ZA" dirty="0"/>
          </a:p>
        </p:txBody>
      </p:sp>
      <p:sp>
        <p:nvSpPr>
          <p:cNvPr id="7" name="TextBox 6"/>
          <p:cNvSpPr txBox="1"/>
          <p:nvPr/>
        </p:nvSpPr>
        <p:spPr>
          <a:xfrm>
            <a:off x="5344525" y="2807595"/>
            <a:ext cx="3297199" cy="3416320"/>
          </a:xfrm>
          <a:prstGeom prst="rect">
            <a:avLst/>
          </a:prstGeom>
          <a:noFill/>
        </p:spPr>
        <p:txBody>
          <a:bodyPr wrap="square" rtlCol="0">
            <a:spAutoFit/>
          </a:bodyPr>
          <a:lstStyle/>
          <a:p>
            <a:r>
              <a:rPr lang="en-ZA" dirty="0" smtClean="0"/>
              <a:t>Note that with these tiny 3x3 matrices the time to get data to the GPU and invoke the kernel takes way longer than doing the actual multiplication.</a:t>
            </a:r>
          </a:p>
          <a:p>
            <a:r>
              <a:rPr lang="en-ZA" dirty="0" smtClean="0"/>
              <a:t>N=100 was just past the breakeven point. Taking N over 500 started seeing substantial differences (e.g. for N=1000 got:</a:t>
            </a:r>
          </a:p>
          <a:p>
            <a:r>
              <a:rPr lang="en-ZA" dirty="0" smtClean="0"/>
              <a:t>Serial</a:t>
            </a:r>
            <a:r>
              <a:rPr lang="en-ZA" dirty="0"/>
              <a:t>: 7295.86 </a:t>
            </a:r>
            <a:r>
              <a:rPr lang="en-ZA" dirty="0" err="1" smtClean="0"/>
              <a:t>ms</a:t>
            </a:r>
            <a:r>
              <a:rPr lang="en-ZA" dirty="0" smtClean="0"/>
              <a:t>  vs.</a:t>
            </a:r>
          </a:p>
          <a:p>
            <a:r>
              <a:rPr lang="en-ZA" dirty="0" err="1" smtClean="0"/>
              <a:t>OpenCL</a:t>
            </a:r>
            <a:r>
              <a:rPr lang="en-ZA" dirty="0"/>
              <a:t>: 63.9901 </a:t>
            </a:r>
            <a:r>
              <a:rPr lang="en-ZA" dirty="0" err="1" smtClean="0"/>
              <a:t>ms</a:t>
            </a:r>
            <a:r>
              <a:rPr lang="en-ZA" dirty="0" smtClean="0"/>
              <a:t>)</a:t>
            </a:r>
            <a:endParaRPr lang="en-ZA" dirty="0"/>
          </a:p>
        </p:txBody>
      </p:sp>
    </p:spTree>
    <p:extLst>
      <p:ext uri="{BB962C8B-B14F-4D97-AF65-F5344CB8AC3E}">
        <p14:creationId xmlns:p14="http://schemas.microsoft.com/office/powerpoint/2010/main" val="2643988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Further Reading</a:t>
            </a:r>
            <a:endParaRPr lang="en-ZA" dirty="0"/>
          </a:p>
        </p:txBody>
      </p:sp>
      <p:sp>
        <p:nvSpPr>
          <p:cNvPr id="3" name="Content Placeholder 2"/>
          <p:cNvSpPr>
            <a:spLocks noGrp="1"/>
          </p:cNvSpPr>
          <p:nvPr>
            <p:ph idx="1"/>
          </p:nvPr>
        </p:nvSpPr>
        <p:spPr/>
        <p:txBody>
          <a:bodyPr>
            <a:normAutofit fontScale="85000" lnSpcReduction="20000"/>
          </a:bodyPr>
          <a:lstStyle/>
          <a:p>
            <a:r>
              <a:rPr lang="en-ZA" dirty="0"/>
              <a:t>R Wright, N </a:t>
            </a:r>
            <a:r>
              <a:rPr lang="en-ZA" dirty="0" err="1"/>
              <a:t>Haemel</a:t>
            </a:r>
            <a:r>
              <a:rPr lang="en-ZA" dirty="0"/>
              <a:t> and G </a:t>
            </a:r>
            <a:r>
              <a:rPr lang="en-ZA" dirty="0" smtClean="0"/>
              <a:t>Sellers</a:t>
            </a:r>
          </a:p>
          <a:p>
            <a:pPr lvl="1"/>
            <a:r>
              <a:rPr lang="en-ZA" dirty="0" smtClean="0"/>
              <a:t>OpenGL </a:t>
            </a:r>
            <a:r>
              <a:rPr lang="en-ZA" dirty="0" err="1"/>
              <a:t>SuperBible</a:t>
            </a:r>
            <a:r>
              <a:rPr lang="en-ZA" dirty="0"/>
              <a:t>, 6 </a:t>
            </a:r>
            <a:r>
              <a:rPr lang="en-ZA" dirty="0" err="1"/>
              <a:t>th</a:t>
            </a:r>
            <a:r>
              <a:rPr lang="en-ZA" dirty="0"/>
              <a:t> </a:t>
            </a:r>
            <a:r>
              <a:rPr lang="en-ZA" dirty="0" err="1" smtClean="0"/>
              <a:t>ed</a:t>
            </a:r>
            <a:endParaRPr lang="en-ZA" dirty="0" smtClean="0"/>
          </a:p>
          <a:p>
            <a:pPr lvl="1"/>
            <a:r>
              <a:rPr lang="en-ZA" dirty="0" smtClean="0"/>
              <a:t>Addison-Wesley</a:t>
            </a:r>
            <a:r>
              <a:rPr lang="en-ZA" dirty="0"/>
              <a:t>, 2014, ISBN 978-0-321-90294-8</a:t>
            </a:r>
          </a:p>
          <a:p>
            <a:r>
              <a:rPr lang="en-ZA" dirty="0"/>
              <a:t>A </a:t>
            </a:r>
            <a:r>
              <a:rPr lang="en-ZA" dirty="0" err="1"/>
              <a:t>Munshi</a:t>
            </a:r>
            <a:r>
              <a:rPr lang="en-ZA" dirty="0"/>
              <a:t>, B R </a:t>
            </a:r>
            <a:r>
              <a:rPr lang="en-ZA" dirty="0" err="1"/>
              <a:t>Gaster</a:t>
            </a:r>
            <a:r>
              <a:rPr lang="en-ZA" dirty="0"/>
              <a:t>, T G Mattson, J Fung and D </a:t>
            </a:r>
            <a:r>
              <a:rPr lang="en-ZA" dirty="0" smtClean="0"/>
              <a:t>Ginsburg</a:t>
            </a:r>
          </a:p>
          <a:p>
            <a:pPr lvl="1"/>
            <a:r>
              <a:rPr lang="en-ZA" dirty="0" smtClean="0"/>
              <a:t>OpenCL </a:t>
            </a:r>
            <a:r>
              <a:rPr lang="en-ZA" dirty="0"/>
              <a:t>Programming </a:t>
            </a:r>
            <a:r>
              <a:rPr lang="en-ZA" dirty="0" smtClean="0"/>
              <a:t>Guide</a:t>
            </a:r>
          </a:p>
          <a:p>
            <a:pPr lvl="1"/>
            <a:r>
              <a:rPr lang="en-ZA" dirty="0" smtClean="0"/>
              <a:t>Addison-Wesley</a:t>
            </a:r>
            <a:r>
              <a:rPr lang="en-ZA" dirty="0"/>
              <a:t>, 2012, ISBN 978-0-321-74964-2</a:t>
            </a:r>
          </a:p>
          <a:p>
            <a:r>
              <a:rPr lang="en-ZA" dirty="0"/>
              <a:t>Mac Developer </a:t>
            </a:r>
            <a:r>
              <a:rPr lang="en-ZA" dirty="0" smtClean="0"/>
              <a:t>Library</a:t>
            </a:r>
          </a:p>
          <a:p>
            <a:pPr lvl="1"/>
            <a:r>
              <a:rPr lang="en-ZA" dirty="0" smtClean="0"/>
              <a:t>OpenCL </a:t>
            </a:r>
            <a:r>
              <a:rPr lang="en-ZA" dirty="0"/>
              <a:t>Hello World </a:t>
            </a:r>
            <a:r>
              <a:rPr lang="en-ZA" dirty="0" smtClean="0"/>
              <a:t>Example</a:t>
            </a:r>
          </a:p>
          <a:p>
            <a:r>
              <a:rPr lang="en-ZA" dirty="0" smtClean="0"/>
              <a:t>Altera</a:t>
            </a:r>
            <a:endParaRPr lang="en-ZA" dirty="0"/>
          </a:p>
          <a:p>
            <a:pPr lvl="1"/>
            <a:r>
              <a:rPr lang="en-ZA" dirty="0"/>
              <a:t>OpenCL SDK for FPGA</a:t>
            </a:r>
          </a:p>
        </p:txBody>
      </p:sp>
    </p:spTree>
    <p:extLst>
      <p:ext uri="{BB962C8B-B14F-4D97-AF65-F5344CB8AC3E}">
        <p14:creationId xmlns:p14="http://schemas.microsoft.com/office/powerpoint/2010/main" val="2631197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Complete application</a:t>
            </a:r>
            <a:endParaRPr lang="en-ZA" dirty="0"/>
          </a:p>
        </p:txBody>
      </p:sp>
      <p:sp>
        <p:nvSpPr>
          <p:cNvPr id="3" name="Content Placeholder 2"/>
          <p:cNvSpPr>
            <a:spLocks noGrp="1"/>
          </p:cNvSpPr>
          <p:nvPr>
            <p:ph idx="1"/>
          </p:nvPr>
        </p:nvSpPr>
        <p:spPr>
          <a:xfrm>
            <a:off x="551300" y="1595620"/>
            <a:ext cx="8053933" cy="4519977"/>
          </a:xfrm>
        </p:spPr>
        <p:txBody>
          <a:bodyPr/>
          <a:lstStyle/>
          <a:p>
            <a:r>
              <a:rPr lang="en-ZA" dirty="0" smtClean="0"/>
              <a:t>See the Prac3 on the EEE4084F website (attached here a .zip of the current version used in this presentation, with a Code::Blocks project, should compile on Linux or Windows)</a:t>
            </a:r>
            <a:endParaRPr lang="en-ZA" dirty="0"/>
          </a:p>
        </p:txBody>
      </p:sp>
      <p:graphicFrame>
        <p:nvGraphicFramePr>
          <p:cNvPr id="4" name="Object 3"/>
          <p:cNvGraphicFramePr>
            <a:graphicFrameLocks noChangeAspect="1"/>
          </p:cNvGraphicFramePr>
          <p:nvPr>
            <p:extLst>
              <p:ext uri="{D42A27DB-BD31-4B8C-83A1-F6EECF244321}">
                <p14:modId xmlns:p14="http://schemas.microsoft.com/office/powerpoint/2010/main" val="2626831861"/>
              </p:ext>
            </p:extLst>
          </p:nvPr>
        </p:nvGraphicFramePr>
        <p:xfrm>
          <a:off x="6814110" y="5883399"/>
          <a:ext cx="2170112" cy="687387"/>
        </p:xfrm>
        <a:graphic>
          <a:graphicData uri="http://schemas.openxmlformats.org/presentationml/2006/ole">
            <mc:AlternateContent xmlns:mc="http://schemas.openxmlformats.org/markup-compatibility/2006">
              <mc:Choice xmlns:v="urn:schemas-microsoft-com:vml" Requires="v">
                <p:oleObj spid="_x0000_s2057" name="Packager Shell Object" showAsIcon="1" r:id="rId3" imgW="2170080" imgH="686880" progId="Package">
                  <p:embed/>
                </p:oleObj>
              </mc:Choice>
              <mc:Fallback>
                <p:oleObj name="Packager Shell Object" showAsIcon="1" r:id="rId3" imgW="2170080" imgH="686880" progId="Package">
                  <p:embed/>
                  <p:pic>
                    <p:nvPicPr>
                      <p:cNvPr id="0" name=""/>
                      <p:cNvPicPr/>
                      <p:nvPr/>
                    </p:nvPicPr>
                    <p:blipFill>
                      <a:blip r:embed="rId4"/>
                      <a:stretch>
                        <a:fillRect/>
                      </a:stretch>
                    </p:blipFill>
                    <p:spPr>
                      <a:xfrm>
                        <a:off x="6814110" y="5883399"/>
                        <a:ext cx="2170112" cy="687387"/>
                      </a:xfrm>
                      <a:prstGeom prst="rect">
                        <a:avLst/>
                      </a:prstGeom>
                    </p:spPr>
                  </p:pic>
                </p:oleObj>
              </mc:Fallback>
            </mc:AlternateContent>
          </a:graphicData>
        </a:graphic>
      </p:graphicFrame>
    </p:spTree>
    <p:extLst>
      <p:ext uri="{BB962C8B-B14F-4D97-AF65-F5344CB8AC3E}">
        <p14:creationId xmlns:p14="http://schemas.microsoft.com/office/powerpoint/2010/main" val="405329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Why </a:t>
            </a:r>
            <a:r>
              <a:rPr lang="en-ZA" dirty="0" err="1" smtClean="0"/>
              <a:t>OpenCL</a:t>
            </a:r>
            <a:r>
              <a:rPr lang="en-ZA" dirty="0" smtClean="0"/>
              <a:t>…</a:t>
            </a:r>
            <a:endParaRPr lang="en-ZA" dirty="0"/>
          </a:p>
        </p:txBody>
      </p:sp>
      <p:sp>
        <p:nvSpPr>
          <p:cNvPr id="4" name="Content Placeholder 3"/>
          <p:cNvSpPr>
            <a:spLocks noGrp="1"/>
          </p:cNvSpPr>
          <p:nvPr>
            <p:ph sz="quarter" idx="13"/>
          </p:nvPr>
        </p:nvSpPr>
        <p:spPr>
          <a:xfrm>
            <a:off x="416859" y="1600200"/>
            <a:ext cx="4045413" cy="4206240"/>
          </a:xfrm>
        </p:spPr>
        <p:txBody>
          <a:bodyPr/>
          <a:lstStyle/>
          <a:p>
            <a:r>
              <a:rPr lang="en-ZA" dirty="0" smtClean="0"/>
              <a:t>Not all applications scale well linearly</a:t>
            </a:r>
            <a:endParaRPr lang="en-ZA" dirty="0"/>
          </a:p>
        </p:txBody>
      </p:sp>
      <p:sp>
        <p:nvSpPr>
          <p:cNvPr id="5" name="Content Placeholder 4"/>
          <p:cNvSpPr>
            <a:spLocks noGrp="1"/>
          </p:cNvSpPr>
          <p:nvPr>
            <p:ph sz="quarter" idx="14"/>
          </p:nvPr>
        </p:nvSpPr>
        <p:spPr>
          <a:xfrm>
            <a:off x="4645151" y="1600199"/>
            <a:ext cx="4108883" cy="4206240"/>
          </a:xfrm>
        </p:spPr>
        <p:txBody>
          <a:bodyPr/>
          <a:lstStyle/>
          <a:p>
            <a:r>
              <a:rPr lang="en-ZA" dirty="0"/>
              <a:t>Not all </a:t>
            </a:r>
            <a:r>
              <a:rPr lang="en-ZA" dirty="0" smtClean="0"/>
              <a:t>apps </a:t>
            </a:r>
            <a:r>
              <a:rPr lang="en-ZA" dirty="0"/>
              <a:t>load </a:t>
            </a:r>
            <a:r>
              <a:rPr lang="en-ZA" dirty="0" smtClean="0"/>
              <a:t>balance </a:t>
            </a:r>
            <a:r>
              <a:rPr lang="en-ZA" dirty="0"/>
              <a:t>across </a:t>
            </a:r>
            <a:r>
              <a:rPr lang="en-ZA" dirty="0" smtClean="0"/>
              <a:t>all cores </a:t>
            </a:r>
            <a:r>
              <a:rPr lang="en-ZA" dirty="0"/>
              <a:t>equally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5151" y="3205722"/>
            <a:ext cx="3981450" cy="3324225"/>
          </a:xfrm>
          <a:prstGeom prst="rect">
            <a:avLst/>
          </a:prstGeom>
        </p:spPr>
      </p:pic>
      <p:sp>
        <p:nvSpPr>
          <p:cNvPr id="7" name="TextBox 6"/>
          <p:cNvSpPr txBox="1"/>
          <p:nvPr/>
        </p:nvSpPr>
        <p:spPr>
          <a:xfrm>
            <a:off x="5667790" y="5908110"/>
            <a:ext cx="1936171" cy="307777"/>
          </a:xfrm>
          <a:prstGeom prst="rect">
            <a:avLst/>
          </a:prstGeom>
          <a:noFill/>
        </p:spPr>
        <p:txBody>
          <a:bodyPr wrap="none" rtlCol="0">
            <a:spAutoFit/>
          </a:bodyPr>
          <a:lstStyle/>
          <a:p>
            <a:r>
              <a:rPr lang="en-ZA" sz="1400" dirty="0" smtClean="0">
                <a:solidFill>
                  <a:schemeClr val="bg1">
                    <a:lumMod val="95000"/>
                  </a:schemeClr>
                </a:solidFill>
              </a:rPr>
              <a:t>POORLY BALANCED</a:t>
            </a:r>
            <a:endParaRPr lang="en-ZA" sz="1400" dirty="0">
              <a:solidFill>
                <a:schemeClr val="bg1">
                  <a:lumMod val="9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65" y="3424937"/>
            <a:ext cx="3747000" cy="2885794"/>
          </a:xfrm>
          <a:prstGeom prst="rect">
            <a:avLst/>
          </a:prstGeom>
        </p:spPr>
      </p:pic>
      <p:sp>
        <p:nvSpPr>
          <p:cNvPr id="9" name="TextBox 8"/>
          <p:cNvSpPr txBox="1"/>
          <p:nvPr/>
        </p:nvSpPr>
        <p:spPr>
          <a:xfrm>
            <a:off x="1417753" y="3117160"/>
            <a:ext cx="2137124" cy="307777"/>
          </a:xfrm>
          <a:prstGeom prst="rect">
            <a:avLst/>
          </a:prstGeom>
          <a:noFill/>
        </p:spPr>
        <p:txBody>
          <a:bodyPr wrap="none" rtlCol="0">
            <a:spAutoFit/>
          </a:bodyPr>
          <a:lstStyle/>
          <a:p>
            <a:r>
              <a:rPr lang="en-ZA" sz="1400" b="1" dirty="0" smtClean="0"/>
              <a:t>LIMITED SCALABILITY</a:t>
            </a:r>
            <a:endParaRPr lang="en-ZA" sz="1400" b="1" dirty="0"/>
          </a:p>
        </p:txBody>
      </p:sp>
    </p:spTree>
    <p:extLst>
      <p:ext uri="{BB962C8B-B14F-4D97-AF65-F5344CB8AC3E}">
        <p14:creationId xmlns:p14="http://schemas.microsoft.com/office/powerpoint/2010/main" val="28407170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469" y="2967335"/>
            <a:ext cx="445506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End of lecture</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558822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754326"/>
          </a:xfrm>
          <a:prstGeom prst="rect">
            <a:avLst/>
          </a:prstGeom>
          <a:noFill/>
        </p:spPr>
        <p:txBody>
          <a:bodyPr wrap="square" rtlCol="0">
            <a:spAutoFit/>
          </a:bodyPr>
          <a:lstStyle/>
          <a:p>
            <a:r>
              <a:rPr lang="en-US" i="1" dirty="0" smtClean="0"/>
              <a:t>Image sources:</a:t>
            </a:r>
          </a:p>
          <a:p>
            <a:r>
              <a:rPr lang="en-US" dirty="0" smtClean="0"/>
              <a:t> Wikipedia (open commons) </a:t>
            </a:r>
            <a:r>
              <a:rPr lang="en-US" dirty="0" smtClean="0">
                <a:hlinkClick r:id="rId2"/>
              </a:rPr>
              <a:t>commons.wikimedia.org</a:t>
            </a:r>
            <a:endParaRPr lang="en-US" dirty="0" smtClean="0"/>
          </a:p>
          <a:p>
            <a:r>
              <a:rPr lang="en-GB" dirty="0" smtClean="0"/>
              <a:t> </a:t>
            </a:r>
            <a:r>
              <a:rPr lang="en-GB" dirty="0" err="1" smtClean="0"/>
              <a:t>flickr.com</a:t>
            </a:r>
            <a:endParaRPr lang="en-US" dirty="0" smtClean="0"/>
          </a:p>
          <a:p>
            <a:r>
              <a:rPr lang="en-US" dirty="0" smtClean="0"/>
              <a:t> Gadgets, Block diagrams for Altera </a:t>
            </a:r>
            <a:r>
              <a:rPr lang="en-US" dirty="0" err="1" smtClean="0"/>
              <a:t>OpenCL</a:t>
            </a:r>
            <a:r>
              <a:rPr lang="en-US" dirty="0" smtClean="0"/>
              <a:t> models – fair usage</a:t>
            </a:r>
          </a:p>
          <a:p>
            <a:r>
              <a:rPr lang="en-US" dirty="0" smtClean="0"/>
              <a:t> public domain CC0 (</a:t>
            </a:r>
            <a:r>
              <a:rPr lang="en-US" dirty="0">
                <a:hlinkClick r:id="rId3"/>
              </a:rPr>
              <a:t>http://pixabay.com</a:t>
            </a:r>
            <a:r>
              <a:rPr lang="en-US" dirty="0" smtClean="0">
                <a:hlinkClick r:id="rId3"/>
              </a:rPr>
              <a:t>/</a:t>
            </a:r>
            <a:r>
              <a:rPr lang="en-US" dirty="0" smtClean="0"/>
              <a:t>)</a:t>
            </a:r>
          </a:p>
          <a:p>
            <a:r>
              <a:rPr lang="en-US" dirty="0" smtClean="0"/>
              <a:t> </a:t>
            </a:r>
            <a:endParaRPr lang="en-US" dirty="0"/>
          </a:p>
        </p:txBody>
      </p:sp>
      <p:sp>
        <p:nvSpPr>
          <p:cNvPr id="2" name="Rectangle 1"/>
          <p:cNvSpPr/>
          <p:nvPr/>
        </p:nvSpPr>
        <p:spPr>
          <a:xfrm>
            <a:off x="420915" y="443077"/>
            <a:ext cx="4929555" cy="369332"/>
          </a:xfrm>
          <a:prstGeom prst="rect">
            <a:avLst/>
          </a:prstGeom>
        </p:spPr>
        <p:txBody>
          <a:bodyPr wrap="none">
            <a:spAutoFit/>
          </a:bodyPr>
          <a:lstStyle/>
          <a:p>
            <a:r>
              <a:rPr lang="en-US" b="1" i="1" dirty="0" smtClean="0"/>
              <a:t>Disclaimers and copyright/licensing details</a:t>
            </a:r>
            <a:endParaRPr lang="en-US" b="1" i="1" dirty="0"/>
          </a:p>
        </p:txBody>
      </p:sp>
      <p:sp>
        <p:nvSpPr>
          <p:cNvPr id="5" name="Rectangle 4"/>
          <p:cNvSpPr/>
          <p:nvPr/>
        </p:nvSpPr>
        <p:spPr>
          <a:xfrm>
            <a:off x="420916" y="893026"/>
            <a:ext cx="8258628" cy="2554545"/>
          </a:xfrm>
          <a:prstGeom prst="rect">
            <a:avLst/>
          </a:prstGeom>
        </p:spPr>
        <p:txBody>
          <a:bodyPr wrap="square">
            <a:spAutoFit/>
          </a:bodyPr>
          <a:lstStyle/>
          <a:p>
            <a:r>
              <a:rPr lang="en-US" sz="1600" dirty="0" smtClean="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smtClean="0"/>
              <a:t>” license, and that is why I selected that license to apply to this presentation (it’s not because I particularly want my slides referenced but more to acknowledge the sources and generosity of others who have provided free material such as the images I have used).</a:t>
            </a:r>
            <a:endParaRPr lang="en-US" sz="1600" dirty="0"/>
          </a:p>
        </p:txBody>
      </p:sp>
      <p:pic>
        <p:nvPicPr>
          <p:cNvPr id="3074" name="Picture 2" descr="C:\Users\swinberg\Documents\ACTIVE\EEE4084F\Common\Images_open\CC-S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02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Why </a:t>
            </a:r>
            <a:r>
              <a:rPr lang="en-ZA" dirty="0" err="1" smtClean="0"/>
              <a:t>OpenCL</a:t>
            </a:r>
            <a:r>
              <a:rPr lang="en-ZA" dirty="0" smtClean="0"/>
              <a:t>…</a:t>
            </a:r>
            <a:endParaRPr lang="en-ZA" dirty="0"/>
          </a:p>
        </p:txBody>
      </p:sp>
      <p:sp>
        <p:nvSpPr>
          <p:cNvPr id="5" name="Content Placeholder 4"/>
          <p:cNvSpPr>
            <a:spLocks noGrp="1"/>
          </p:cNvSpPr>
          <p:nvPr>
            <p:ph idx="1"/>
          </p:nvPr>
        </p:nvSpPr>
        <p:spPr>
          <a:xfrm>
            <a:off x="469136" y="1331921"/>
            <a:ext cx="7094865" cy="4519977"/>
          </a:xfrm>
        </p:spPr>
        <p:txBody>
          <a:bodyPr>
            <a:normAutofit/>
          </a:bodyPr>
          <a:lstStyle/>
          <a:p>
            <a:r>
              <a:rPr lang="en-ZA" sz="2800" dirty="0"/>
              <a:t>Heterogeneous Computing </a:t>
            </a:r>
            <a:r>
              <a:rPr lang="en-ZA" sz="2800" dirty="0" smtClean="0"/>
              <a:t>Systems as a </a:t>
            </a:r>
            <a:r>
              <a:rPr lang="en-ZA" sz="2800" dirty="0" smtClean="0">
                <a:solidFill>
                  <a:srgbClr val="FF0000"/>
                </a:solidFill>
              </a:rPr>
              <a:t>potential solution </a:t>
            </a:r>
            <a:r>
              <a:rPr lang="en-ZA" sz="2800" dirty="0" smtClean="0"/>
              <a:t>to the problems of limited scalability and balancing</a:t>
            </a:r>
          </a:p>
          <a:p>
            <a:pPr lvl="1"/>
            <a:r>
              <a:rPr lang="en-ZA" sz="2400" dirty="0" smtClean="0"/>
              <a:t>Distribute your different processing needs among processing cores better suited</a:t>
            </a:r>
            <a:br>
              <a:rPr lang="en-ZA" sz="2400" dirty="0" smtClean="0"/>
            </a:br>
            <a:r>
              <a:rPr lang="en-ZA" sz="2400" dirty="0" smtClean="0"/>
              <a:t>to the particular types of processing.</a:t>
            </a:r>
            <a:endParaRPr lang="en-ZA" sz="2400" dirty="0"/>
          </a:p>
        </p:txBody>
      </p:sp>
      <p:sp>
        <p:nvSpPr>
          <p:cNvPr id="6" name="Rectangle 5"/>
          <p:cNvSpPr/>
          <p:nvPr/>
        </p:nvSpPr>
        <p:spPr>
          <a:xfrm>
            <a:off x="431073" y="4681990"/>
            <a:ext cx="7694023" cy="1754326"/>
          </a:xfrm>
          <a:prstGeom prst="rect">
            <a:avLst/>
          </a:prstGeom>
        </p:spPr>
        <p:txBody>
          <a:bodyPr wrap="square">
            <a:spAutoFit/>
          </a:bodyPr>
          <a:lstStyle/>
          <a:p>
            <a:r>
              <a:rPr lang="en-ZA" b="1" i="1" dirty="0" smtClean="0"/>
              <a:t>Definition:</a:t>
            </a:r>
            <a:r>
              <a:rPr lang="en-ZA" dirty="0" smtClean="0"/>
              <a:t/>
            </a:r>
            <a:br>
              <a:rPr lang="en-ZA" dirty="0" smtClean="0"/>
            </a:br>
            <a:r>
              <a:rPr lang="en-ZA" dirty="0" smtClean="0"/>
              <a:t>Heterogeneous </a:t>
            </a:r>
            <a:r>
              <a:rPr lang="en-ZA" dirty="0"/>
              <a:t>computing refers to systems that use </a:t>
            </a:r>
            <a:r>
              <a:rPr lang="en-ZA" dirty="0" smtClean="0">
                <a:solidFill>
                  <a:srgbClr val="FF0000"/>
                </a:solidFill>
              </a:rPr>
              <a:t>more than </a:t>
            </a:r>
            <a:r>
              <a:rPr lang="en-ZA" dirty="0">
                <a:solidFill>
                  <a:srgbClr val="FF0000"/>
                </a:solidFill>
              </a:rPr>
              <a:t>one kind of processor</a:t>
            </a:r>
            <a:r>
              <a:rPr lang="en-ZA" dirty="0"/>
              <a:t>.  These are systems that gain </a:t>
            </a:r>
            <a:r>
              <a:rPr lang="en-ZA" dirty="0" smtClean="0"/>
              <a:t>performance </a:t>
            </a:r>
            <a:r>
              <a:rPr lang="en-ZA" dirty="0"/>
              <a:t>not just by adding the same type of processors, </a:t>
            </a:r>
            <a:r>
              <a:rPr lang="en-ZA" dirty="0" smtClean="0"/>
              <a:t>but </a:t>
            </a:r>
            <a:r>
              <a:rPr lang="en-ZA" dirty="0"/>
              <a:t>by adding dissimilar processors, usually incorporating </a:t>
            </a:r>
            <a:r>
              <a:rPr lang="en-ZA" dirty="0" smtClean="0"/>
              <a:t>specialized </a:t>
            </a:r>
            <a:r>
              <a:rPr lang="en-ZA" dirty="0"/>
              <a:t>processing capabilities to handle </a:t>
            </a:r>
            <a:r>
              <a:rPr lang="en-ZA" dirty="0" smtClean="0"/>
              <a:t>particular tasks (or entire applications).</a:t>
            </a:r>
            <a:endParaRPr lang="en-ZA" dirty="0"/>
          </a:p>
        </p:txBody>
      </p:sp>
      <p:grpSp>
        <p:nvGrpSpPr>
          <p:cNvPr id="15" name="Group 14"/>
          <p:cNvGrpSpPr/>
          <p:nvPr/>
        </p:nvGrpSpPr>
        <p:grpSpPr>
          <a:xfrm>
            <a:off x="6554669" y="2909137"/>
            <a:ext cx="2229260" cy="1972642"/>
            <a:chOff x="6193877" y="3317966"/>
            <a:chExt cx="2229260" cy="1972642"/>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3877" y="4018754"/>
              <a:ext cx="2229260" cy="920163"/>
            </a:xfrm>
            <a:prstGeom prst="rect">
              <a:avLst/>
            </a:prstGeom>
          </p:spPr>
        </p:pic>
        <p:sp>
          <p:nvSpPr>
            <p:cNvPr id="8" name="Right Arrow 7"/>
            <p:cNvSpPr/>
            <p:nvPr/>
          </p:nvSpPr>
          <p:spPr>
            <a:xfrm rot="8625465">
              <a:off x="6424665" y="3682376"/>
              <a:ext cx="486299" cy="246822"/>
            </a:xfrm>
            <a:prstGeom prst="rightArrow">
              <a:avLst>
                <a:gd name="adj1" fmla="val 42509"/>
                <a:gd name="adj2" fmla="val 54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ight Arrow 8"/>
            <p:cNvSpPr/>
            <p:nvPr/>
          </p:nvSpPr>
          <p:spPr>
            <a:xfrm rot="2856202">
              <a:off x="7448976" y="3710546"/>
              <a:ext cx="486299" cy="246822"/>
            </a:xfrm>
            <a:prstGeom prst="rightArrow">
              <a:avLst>
                <a:gd name="adj1" fmla="val 42509"/>
                <a:gd name="adj2" fmla="val 54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ight Arrow 9"/>
            <p:cNvSpPr/>
            <p:nvPr/>
          </p:nvSpPr>
          <p:spPr>
            <a:xfrm rot="7304519">
              <a:off x="6844290" y="3667217"/>
              <a:ext cx="486299" cy="246822"/>
            </a:xfrm>
            <a:prstGeom prst="rightArrow">
              <a:avLst>
                <a:gd name="adj1" fmla="val 42509"/>
                <a:gd name="adj2" fmla="val 54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ight Arrow 10"/>
            <p:cNvSpPr/>
            <p:nvPr/>
          </p:nvSpPr>
          <p:spPr>
            <a:xfrm rot="4679507">
              <a:off x="7163072" y="3720313"/>
              <a:ext cx="486299" cy="246822"/>
            </a:xfrm>
            <a:prstGeom prst="rightArrow">
              <a:avLst>
                <a:gd name="adj1" fmla="val 42509"/>
                <a:gd name="adj2" fmla="val 54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6792687" y="3317966"/>
              <a:ext cx="796834" cy="418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6792440" y="3374309"/>
              <a:ext cx="797013" cy="276999"/>
            </a:xfrm>
            <a:prstGeom prst="rect">
              <a:avLst/>
            </a:prstGeom>
          </p:spPr>
          <p:txBody>
            <a:bodyPr wrap="none">
              <a:spAutoFit/>
            </a:bodyPr>
            <a:lstStyle/>
            <a:p>
              <a:r>
                <a:rPr lang="en-ZA" sz="1200" dirty="0" smtClean="0"/>
                <a:t>workload</a:t>
              </a:r>
              <a:endParaRPr lang="en-ZA" sz="1200" dirty="0"/>
            </a:p>
          </p:txBody>
        </p:sp>
        <p:sp>
          <p:nvSpPr>
            <p:cNvPr id="14" name="Rectangle 13"/>
            <p:cNvSpPr/>
            <p:nvPr/>
          </p:nvSpPr>
          <p:spPr>
            <a:xfrm>
              <a:off x="6277724" y="4828943"/>
              <a:ext cx="2111475" cy="461665"/>
            </a:xfrm>
            <a:prstGeom prst="rect">
              <a:avLst/>
            </a:prstGeom>
          </p:spPr>
          <p:txBody>
            <a:bodyPr wrap="none">
              <a:spAutoFit/>
            </a:bodyPr>
            <a:lstStyle/>
            <a:p>
              <a:r>
                <a:rPr lang="en-ZA" sz="1200" dirty="0" smtClean="0"/>
                <a:t>Essentially like matching the</a:t>
              </a:r>
              <a:br>
                <a:rPr lang="en-ZA" sz="1200" dirty="0" smtClean="0"/>
              </a:br>
              <a:r>
                <a:rPr lang="en-ZA" sz="1200" dirty="0" smtClean="0"/>
                <a:t>equipment with the task</a:t>
              </a:r>
              <a:endParaRPr lang="en-ZA" sz="1200" dirty="0"/>
            </a:p>
          </p:txBody>
        </p:sp>
      </p:grpSp>
    </p:spTree>
    <p:extLst>
      <p:ext uri="{BB962C8B-B14F-4D97-AF65-F5344CB8AC3E}">
        <p14:creationId xmlns:p14="http://schemas.microsoft.com/office/powerpoint/2010/main" val="1497512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winberg\Documents\ACTIVE\EEE4084F\2016\LECTURES\Lecture10\Images\GeForce_GTX_280M_preview.jpg"/>
          <p:cNvPicPr>
            <a:picLocks noChangeAspect="1" noChangeArrowheads="1"/>
          </p:cNvPicPr>
          <p:nvPr/>
        </p:nvPicPr>
        <p:blipFill>
          <a:blip r:embed="rId2" cstate="print"/>
          <a:srcRect/>
          <a:stretch>
            <a:fillRect/>
          </a:stretch>
        </p:blipFill>
        <p:spPr bwMode="auto">
          <a:xfrm>
            <a:off x="7330439" y="4114800"/>
            <a:ext cx="1420495" cy="1072245"/>
          </a:xfrm>
          <a:prstGeom prst="rect">
            <a:avLst/>
          </a:prstGeom>
          <a:noFill/>
        </p:spPr>
      </p:pic>
      <p:sp>
        <p:nvSpPr>
          <p:cNvPr id="2" name="Title 1"/>
          <p:cNvSpPr>
            <a:spLocks noGrp="1"/>
          </p:cNvSpPr>
          <p:nvPr>
            <p:ph type="title"/>
          </p:nvPr>
        </p:nvSpPr>
        <p:spPr>
          <a:xfrm>
            <a:off x="336176" y="569245"/>
            <a:ext cx="8498542" cy="692210"/>
          </a:xfrm>
        </p:spPr>
        <p:txBody>
          <a:bodyPr>
            <a:noAutofit/>
          </a:bodyPr>
          <a:lstStyle/>
          <a:p>
            <a:r>
              <a:rPr lang="en-ZA" sz="2800" dirty="0" smtClean="0"/>
              <a:t>Examples of devices form which heterogeneous computing systems are composed</a:t>
            </a:r>
            <a:endParaRPr lang="en-ZA" sz="2800" dirty="0"/>
          </a:p>
        </p:txBody>
      </p:sp>
      <p:sp>
        <p:nvSpPr>
          <p:cNvPr id="3" name="Content Placeholder 2"/>
          <p:cNvSpPr>
            <a:spLocks noGrp="1"/>
          </p:cNvSpPr>
          <p:nvPr>
            <p:ph idx="1"/>
          </p:nvPr>
        </p:nvSpPr>
        <p:spPr>
          <a:xfrm>
            <a:off x="411060" y="1541832"/>
            <a:ext cx="8104933" cy="4764839"/>
          </a:xfrm>
        </p:spPr>
        <p:txBody>
          <a:bodyPr>
            <a:normAutofit fontScale="85000" lnSpcReduction="20000"/>
          </a:bodyPr>
          <a:lstStyle/>
          <a:p>
            <a:r>
              <a:rPr lang="en-ZA" dirty="0" smtClean="0"/>
              <a:t>Multi-core</a:t>
            </a:r>
            <a:r>
              <a:rPr lang="en-ZA" dirty="0"/>
              <a:t>, general purpose, </a:t>
            </a:r>
            <a:r>
              <a:rPr lang="en-ZA" dirty="0" smtClean="0"/>
              <a:t>central</a:t>
            </a:r>
            <a:br>
              <a:rPr lang="en-ZA" dirty="0" smtClean="0"/>
            </a:br>
            <a:r>
              <a:rPr lang="en-ZA" dirty="0" smtClean="0"/>
              <a:t>processing units (CPUs</a:t>
            </a:r>
            <a:r>
              <a:rPr lang="en-ZA" dirty="0"/>
              <a:t>)</a:t>
            </a:r>
          </a:p>
          <a:p>
            <a:pPr lvl="1"/>
            <a:r>
              <a:rPr lang="en-ZA" dirty="0" smtClean="0"/>
              <a:t>Include </a:t>
            </a:r>
            <a:r>
              <a:rPr lang="en-ZA" dirty="0"/>
              <a:t>multiple execution units ("cores</a:t>
            </a:r>
            <a:r>
              <a:rPr lang="en-ZA" dirty="0" smtClean="0"/>
              <a:t>")</a:t>
            </a:r>
            <a:br>
              <a:rPr lang="en-ZA" dirty="0" smtClean="0"/>
            </a:br>
            <a:r>
              <a:rPr lang="en-ZA" dirty="0" smtClean="0"/>
              <a:t>on </a:t>
            </a:r>
            <a:r>
              <a:rPr lang="en-ZA" dirty="0"/>
              <a:t>the same chip </a:t>
            </a:r>
          </a:p>
          <a:p>
            <a:r>
              <a:rPr lang="en-ZA" dirty="0"/>
              <a:t>Digital Signal Processing (DSPs) </a:t>
            </a:r>
            <a:r>
              <a:rPr lang="en-ZA" dirty="0" smtClean="0"/>
              <a:t>processors</a:t>
            </a:r>
          </a:p>
          <a:p>
            <a:pPr lvl="1"/>
            <a:r>
              <a:rPr lang="en-ZA" dirty="0" smtClean="0"/>
              <a:t>Optimized </a:t>
            </a:r>
            <a:r>
              <a:rPr lang="en-ZA" dirty="0"/>
              <a:t>for the operational needs of </a:t>
            </a:r>
            <a:r>
              <a:rPr lang="en-ZA" dirty="0" smtClean="0"/>
              <a:t>digital</a:t>
            </a:r>
            <a:br>
              <a:rPr lang="en-ZA" dirty="0" smtClean="0"/>
            </a:br>
            <a:r>
              <a:rPr lang="en-ZA" dirty="0" smtClean="0"/>
              <a:t>signal </a:t>
            </a:r>
            <a:r>
              <a:rPr lang="en-ZA" dirty="0"/>
              <a:t>processing</a:t>
            </a:r>
          </a:p>
          <a:p>
            <a:r>
              <a:rPr lang="en-ZA" dirty="0"/>
              <a:t>Graphics Processing units (GPUs</a:t>
            </a:r>
            <a:r>
              <a:rPr lang="en-ZA" dirty="0" smtClean="0"/>
              <a:t>)</a:t>
            </a:r>
          </a:p>
          <a:p>
            <a:pPr lvl="1"/>
            <a:r>
              <a:rPr lang="en-ZA" dirty="0" smtClean="0"/>
              <a:t>Heavily </a:t>
            </a:r>
            <a:r>
              <a:rPr lang="en-ZA" dirty="0"/>
              <a:t>optimized for </a:t>
            </a:r>
            <a:r>
              <a:rPr lang="en-ZA" dirty="0" smtClean="0"/>
              <a:t>graphics </a:t>
            </a:r>
            <a:r>
              <a:rPr lang="en-ZA" dirty="0"/>
              <a:t>processing</a:t>
            </a:r>
          </a:p>
          <a:p>
            <a:r>
              <a:rPr lang="en-ZA" dirty="0"/>
              <a:t>Field Programmable Gate Arrays (FPGAs)</a:t>
            </a:r>
          </a:p>
          <a:p>
            <a:pPr lvl="1"/>
            <a:r>
              <a:rPr lang="en-ZA" dirty="0" smtClean="0"/>
              <a:t>Custom </a:t>
            </a:r>
            <a:r>
              <a:rPr lang="en-ZA" dirty="0"/>
              <a:t>architectures for each problem </a:t>
            </a:r>
            <a:r>
              <a:rPr lang="en-ZA" dirty="0" smtClean="0"/>
              <a:t>solved</a:t>
            </a:r>
          </a:p>
          <a:p>
            <a:pPr lvl="1"/>
            <a:r>
              <a:rPr lang="en-ZA" dirty="0" err="1" smtClean="0"/>
              <a:t>SoC</a:t>
            </a:r>
            <a:r>
              <a:rPr lang="en-ZA" dirty="0" smtClean="0"/>
              <a:t> </a:t>
            </a:r>
            <a:r>
              <a:rPr lang="en-ZA" dirty="0"/>
              <a:t>FPGAs combine </a:t>
            </a:r>
            <a:r>
              <a:rPr lang="en-ZA" dirty="0" smtClean="0"/>
              <a:t>CPU+FPGA </a:t>
            </a:r>
            <a:r>
              <a:rPr lang="en-ZA" dirty="0"/>
              <a:t>in single device</a:t>
            </a:r>
          </a:p>
        </p:txBody>
      </p:sp>
      <p:pic>
        <p:nvPicPr>
          <p:cNvPr id="1027" name="Picture 3" descr="C:\Users\swinberg\Documents\ACTIVE\EEE4084F\2016\LECTURES\Lecture10\Images\multicore.png"/>
          <p:cNvPicPr>
            <a:picLocks noChangeAspect="1" noChangeArrowheads="1"/>
          </p:cNvPicPr>
          <p:nvPr/>
        </p:nvPicPr>
        <p:blipFill>
          <a:blip r:embed="rId3" cstate="print"/>
          <a:srcRect/>
          <a:stretch>
            <a:fillRect/>
          </a:stretch>
        </p:blipFill>
        <p:spPr bwMode="auto">
          <a:xfrm>
            <a:off x="7137243" y="1554480"/>
            <a:ext cx="1536221" cy="1127760"/>
          </a:xfrm>
          <a:prstGeom prst="rect">
            <a:avLst/>
          </a:prstGeom>
          <a:noFill/>
        </p:spPr>
      </p:pic>
      <p:pic>
        <p:nvPicPr>
          <p:cNvPr id="1028" name="Picture 4" descr="C:\Users\swinberg\Documents\ACTIVE\EEE4084F\2016\LECTURES\Lecture10\Images\dspic.png"/>
          <p:cNvPicPr>
            <a:picLocks noChangeAspect="1" noChangeArrowheads="1"/>
          </p:cNvPicPr>
          <p:nvPr/>
        </p:nvPicPr>
        <p:blipFill>
          <a:blip r:embed="rId4" cstate="print"/>
          <a:srcRect/>
          <a:stretch>
            <a:fillRect/>
          </a:stretch>
        </p:blipFill>
        <p:spPr bwMode="auto">
          <a:xfrm>
            <a:off x="7496957" y="2874329"/>
            <a:ext cx="1200637" cy="1194752"/>
          </a:xfrm>
          <a:prstGeom prst="rect">
            <a:avLst/>
          </a:prstGeom>
          <a:noFill/>
        </p:spPr>
      </p:pic>
      <p:pic>
        <p:nvPicPr>
          <p:cNvPr id="1030" name="Picture 6" descr="C:\Users\swinberg\Documents\ACTIVE\EEE4084F\Common\Images_open\xilinx-spartan-WOC.jpg"/>
          <p:cNvPicPr>
            <a:picLocks noChangeAspect="1" noChangeArrowheads="1"/>
          </p:cNvPicPr>
          <p:nvPr/>
        </p:nvPicPr>
        <p:blipFill>
          <a:blip r:embed="rId5" cstate="print"/>
          <a:srcRect/>
          <a:stretch>
            <a:fillRect/>
          </a:stretch>
        </p:blipFill>
        <p:spPr bwMode="auto">
          <a:xfrm>
            <a:off x="7741920" y="5318760"/>
            <a:ext cx="937577" cy="1011368"/>
          </a:xfrm>
          <a:prstGeom prst="rect">
            <a:avLst/>
          </a:prstGeom>
          <a:noFill/>
        </p:spPr>
      </p:pic>
    </p:spTree>
    <p:extLst>
      <p:ext uri="{BB962C8B-B14F-4D97-AF65-F5344CB8AC3E}">
        <p14:creationId xmlns:p14="http://schemas.microsoft.com/office/powerpoint/2010/main" val="2062742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Challenges to developers</a:t>
            </a:r>
            <a:endParaRPr lang="en-ZA" dirty="0"/>
          </a:p>
        </p:txBody>
      </p:sp>
      <p:sp>
        <p:nvSpPr>
          <p:cNvPr id="3" name="Content Placeholder 2"/>
          <p:cNvSpPr>
            <a:spLocks noGrp="1"/>
          </p:cNvSpPr>
          <p:nvPr>
            <p:ph idx="1"/>
          </p:nvPr>
        </p:nvSpPr>
        <p:spPr>
          <a:xfrm>
            <a:off x="668825" y="1402080"/>
            <a:ext cx="8183216" cy="4957357"/>
          </a:xfrm>
        </p:spPr>
        <p:txBody>
          <a:bodyPr>
            <a:normAutofit fontScale="92500"/>
          </a:bodyPr>
          <a:lstStyle/>
          <a:p>
            <a:r>
              <a:rPr lang="en-ZA" dirty="0" smtClean="0"/>
              <a:t>Various applications becoming </a:t>
            </a:r>
            <a:r>
              <a:rPr lang="en-ZA" dirty="0"/>
              <a:t>bottlenecked </a:t>
            </a:r>
            <a:r>
              <a:rPr lang="en-ZA" dirty="0" smtClean="0"/>
              <a:t>by scalable </a:t>
            </a:r>
            <a:r>
              <a:rPr lang="en-ZA" dirty="0"/>
              <a:t>performance </a:t>
            </a:r>
            <a:r>
              <a:rPr lang="en-ZA" dirty="0" smtClean="0"/>
              <a:t>requirements</a:t>
            </a:r>
          </a:p>
          <a:p>
            <a:pPr lvl="1"/>
            <a:r>
              <a:rPr lang="en-ZA" dirty="0" smtClean="0"/>
              <a:t>e.g</a:t>
            </a:r>
            <a:r>
              <a:rPr lang="en-ZA" dirty="0"/>
              <a:t>. Object detection and recognition, image tracking and </a:t>
            </a:r>
            <a:r>
              <a:rPr lang="en-ZA" dirty="0" smtClean="0"/>
              <a:t>processing, cryptography</a:t>
            </a:r>
            <a:r>
              <a:rPr lang="en-ZA" dirty="0"/>
              <a:t>, cloud, search engines, deep packet inspection, etc…</a:t>
            </a:r>
          </a:p>
          <a:p>
            <a:r>
              <a:rPr lang="en-ZA" dirty="0" smtClean="0"/>
              <a:t>Overloading </a:t>
            </a:r>
            <a:r>
              <a:rPr lang="en-ZA" dirty="0"/>
              <a:t>CPUs capabilities</a:t>
            </a:r>
          </a:p>
          <a:p>
            <a:pPr lvl="1"/>
            <a:r>
              <a:rPr lang="en-ZA" dirty="0" smtClean="0"/>
              <a:t>Frequencies capped</a:t>
            </a:r>
          </a:p>
          <a:p>
            <a:pPr lvl="1"/>
            <a:r>
              <a:rPr lang="en-ZA" dirty="0" smtClean="0"/>
              <a:t>Processors </a:t>
            </a:r>
            <a:r>
              <a:rPr lang="en-ZA" dirty="0"/>
              <a:t>keep adding </a:t>
            </a:r>
            <a:r>
              <a:rPr lang="en-ZA" dirty="0" smtClean="0"/>
              <a:t>additional cores</a:t>
            </a:r>
          </a:p>
          <a:p>
            <a:pPr lvl="1"/>
            <a:r>
              <a:rPr lang="en-ZA" dirty="0" smtClean="0"/>
              <a:t>Need </a:t>
            </a:r>
            <a:r>
              <a:rPr lang="en-ZA" dirty="0"/>
              <a:t>to coordinate all the cores and manage </a:t>
            </a:r>
            <a:r>
              <a:rPr lang="en-ZA" dirty="0" smtClean="0"/>
              <a:t>data</a:t>
            </a:r>
            <a:endParaRPr lang="en-ZA" dirty="0"/>
          </a:p>
        </p:txBody>
      </p:sp>
      <p:sp>
        <p:nvSpPr>
          <p:cNvPr id="4" name="Rectangle 3"/>
          <p:cNvSpPr/>
          <p:nvPr/>
        </p:nvSpPr>
        <p:spPr>
          <a:xfrm>
            <a:off x="2511844" y="6440084"/>
            <a:ext cx="6340197" cy="230832"/>
          </a:xfrm>
          <a:prstGeom prst="rect">
            <a:avLst/>
          </a:prstGeom>
        </p:spPr>
        <p:txBody>
          <a:bodyPr wrap="none">
            <a:spAutoFit/>
          </a:bodyPr>
          <a:lstStyle/>
          <a:p>
            <a:r>
              <a:rPr lang="en-GB" sz="900" dirty="0" smtClean="0"/>
              <a:t>Source: points based on course notes by B. Subramanian, </a:t>
            </a:r>
            <a:r>
              <a:rPr lang="en-US" sz="900" dirty="0" smtClean="0"/>
              <a:t>Department of Computer Science, University of Texas, Austin</a:t>
            </a:r>
            <a:endParaRPr lang="en-GB" sz="900" dirty="0"/>
          </a:p>
        </p:txBody>
      </p:sp>
    </p:spTree>
    <p:extLst>
      <p:ext uri="{BB962C8B-B14F-4D97-AF65-F5344CB8AC3E}">
        <p14:creationId xmlns:p14="http://schemas.microsoft.com/office/powerpoint/2010/main" val="33652571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3439</TotalTime>
  <Words>3622</Words>
  <Application>Microsoft Office PowerPoint</Application>
  <PresentationFormat>On-screen Show (4:3)</PresentationFormat>
  <Paragraphs>583</Paragraphs>
  <Slides>61</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2" baseType="lpstr">
      <vt:lpstr>Arial</vt:lpstr>
      <vt:lpstr>Arial Black</vt:lpstr>
      <vt:lpstr>Calibri</vt:lpstr>
      <vt:lpstr>Century Gothic</vt:lpstr>
      <vt:lpstr>Corbel</vt:lpstr>
      <vt:lpstr>Courier New</vt:lpstr>
      <vt:lpstr>Tahoma</vt:lpstr>
      <vt:lpstr>Wingdings</vt:lpstr>
      <vt:lpstr>Wingdings 2</vt:lpstr>
      <vt:lpstr>4084 Theme</vt:lpstr>
      <vt:lpstr>Packager Shell Object</vt:lpstr>
      <vt:lpstr>PowerPoint Presentation</vt:lpstr>
      <vt:lpstr>Lecture Overview</vt:lpstr>
      <vt:lpstr>Why OpenCL?</vt:lpstr>
      <vt:lpstr>Why OpenCL…</vt:lpstr>
      <vt:lpstr>OpenCL      – for acceleration &amp; other kernels</vt:lpstr>
      <vt:lpstr>Why OpenCL…</vt:lpstr>
      <vt:lpstr>Why OpenCL…</vt:lpstr>
      <vt:lpstr>Examples of devices form which heterogeneous computing systems are composed</vt:lpstr>
      <vt:lpstr>Challenges to developers</vt:lpstr>
      <vt:lpstr>Challenges to developers  (cont)</vt:lpstr>
      <vt:lpstr>FPGA in datacentres</vt:lpstr>
      <vt:lpstr>FPGA boards designed for use in datacentres</vt:lpstr>
      <vt:lpstr>FPGA boards designed for use in datacentres</vt:lpstr>
      <vt:lpstr>OpenCL – abstractions and platform model</vt:lpstr>
      <vt:lpstr>Overview of OpenCL</vt:lpstr>
      <vt:lpstr>Purposes of OpenCL</vt:lpstr>
      <vt:lpstr>The OpenCL Platform Model</vt:lpstr>
      <vt:lpstr>Altera OpenCL Platform Model</vt:lpstr>
      <vt:lpstr>OpenCL Memory model</vt:lpstr>
      <vt:lpstr>OpenCL Memory model</vt:lpstr>
      <vt:lpstr>OpenCL Memory model</vt:lpstr>
      <vt:lpstr>OpenCL Memory model</vt:lpstr>
      <vt:lpstr>OpenCL Memory model</vt:lpstr>
      <vt:lpstr>OpenCL Memory model</vt:lpstr>
      <vt:lpstr>Advantages of OpenCL compiler</vt:lpstr>
      <vt:lpstr>OpenCL Coding</vt:lpstr>
      <vt:lpstr>OpenCL Programming Model</vt:lpstr>
      <vt:lpstr>OpenCL Objects  (work task elements)</vt:lpstr>
      <vt:lpstr>OpenCL Kernel Objects</vt:lpstr>
      <vt:lpstr>OpenCL Program Objects</vt:lpstr>
      <vt:lpstr>OpenCL Overall Pipeline</vt:lpstr>
      <vt:lpstr>OpenCL C Language</vt:lpstr>
      <vt:lpstr>OpenCL C Language</vt:lpstr>
      <vt:lpstr>OpenCL C Language: dealing with address spaces</vt:lpstr>
      <vt:lpstr>Advantages of OpenCL</vt:lpstr>
      <vt:lpstr>CUDA vs OpenCL correspondence</vt:lpstr>
      <vt:lpstr>Conceptual view of how a kernel fits in</vt:lpstr>
      <vt:lpstr>OpenCL Scenario</vt:lpstr>
      <vt:lpstr>Initialisation</vt:lpstr>
      <vt:lpstr>Matrix Multiplication Example</vt:lpstr>
      <vt:lpstr>C++ Implementation (Golden Measure)</vt:lpstr>
      <vt:lpstr>OpenCL implementation</vt:lpstr>
      <vt:lpstr>OpenCL Implementation</vt:lpstr>
      <vt:lpstr>Code to execute the kernel</vt:lpstr>
      <vt:lpstr>PowerPoint Presentation</vt:lpstr>
      <vt:lpstr>Initialize the driver</vt:lpstr>
      <vt:lpstr>Initialize the driver</vt:lpstr>
      <vt:lpstr>Set up memory</vt:lpstr>
      <vt:lpstr>Initialize the matrices</vt:lpstr>
      <vt:lpstr>Initialize the matrices</vt:lpstr>
      <vt:lpstr>Set up kernel thread dimensions and memory</vt:lpstr>
      <vt:lpstr>Run the serial golden measure</vt:lpstr>
      <vt:lpstr>Run the OpenCL version</vt:lpstr>
      <vt:lpstr>Run the OpenCL version</vt:lpstr>
      <vt:lpstr>Compare CPU &amp; GPU results</vt:lpstr>
      <vt:lpstr>Clean up</vt:lpstr>
      <vt:lpstr>What does the output look like?</vt:lpstr>
      <vt:lpstr>Further Reading</vt:lpstr>
      <vt:lpstr>Complete application</vt:lpstr>
      <vt:lpstr>PowerPoint Presentation</vt:lpstr>
      <vt:lpstr>PowerPoint Presentation</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Automatic Parallelism</dc:subject>
  <dc:creator>Simon Winberg</dc:creator>
  <cp:lastModifiedBy>SW</cp:lastModifiedBy>
  <cp:revision>412</cp:revision>
  <dcterms:created xsi:type="dcterms:W3CDTF">2009-02-10T02:25:54Z</dcterms:created>
  <dcterms:modified xsi:type="dcterms:W3CDTF">2018-03-08T20:03:50Z</dcterms:modified>
  <cp:category>Lectures</cp:category>
</cp:coreProperties>
</file>