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47"/>
  </p:notesMasterIdLst>
  <p:sldIdLst>
    <p:sldId id="324" r:id="rId2"/>
    <p:sldId id="273" r:id="rId3"/>
    <p:sldId id="457" r:id="rId4"/>
    <p:sldId id="465" r:id="rId5"/>
    <p:sldId id="458" r:id="rId6"/>
    <p:sldId id="459" r:id="rId7"/>
    <p:sldId id="460" r:id="rId8"/>
    <p:sldId id="461" r:id="rId9"/>
    <p:sldId id="462" r:id="rId10"/>
    <p:sldId id="463" r:id="rId11"/>
    <p:sldId id="455" r:id="rId12"/>
    <p:sldId id="431" r:id="rId13"/>
    <p:sldId id="432" r:id="rId14"/>
    <p:sldId id="433" r:id="rId15"/>
    <p:sldId id="434" r:id="rId16"/>
    <p:sldId id="435" r:id="rId17"/>
    <p:sldId id="436" r:id="rId18"/>
    <p:sldId id="437" r:id="rId19"/>
    <p:sldId id="470" r:id="rId20"/>
    <p:sldId id="471" r:id="rId21"/>
    <p:sldId id="472" r:id="rId22"/>
    <p:sldId id="473" r:id="rId23"/>
    <p:sldId id="438" r:id="rId24"/>
    <p:sldId id="468" r:id="rId25"/>
    <p:sldId id="467" r:id="rId26"/>
    <p:sldId id="469" r:id="rId27"/>
    <p:sldId id="439" r:id="rId28"/>
    <p:sldId id="440" r:id="rId29"/>
    <p:sldId id="441" r:id="rId30"/>
    <p:sldId id="442" r:id="rId31"/>
    <p:sldId id="466"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74" r:id="rId45"/>
    <p:sldId id="39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3F600"/>
    <a:srgbClr val="57FF3B"/>
    <a:srgbClr val="FBFF69"/>
    <a:srgbClr val="FFFF81"/>
    <a:srgbClr val="FFFF00"/>
    <a:srgbClr val="FAA8A8"/>
    <a:srgbClr val="166843"/>
    <a:srgbClr val="006600"/>
    <a:srgbClr val="FAF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0017" autoAdjust="0"/>
  </p:normalViewPr>
  <p:slideViewPr>
    <p:cSldViewPr snapToGrid="0">
      <p:cViewPr varScale="1">
        <p:scale>
          <a:sx n="102" d="100"/>
          <a:sy n="102" d="100"/>
        </p:scale>
        <p:origin x="1884" y="11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9A5165-F2B1-4A1C-A0D5-590EE2BCD960}" type="slidenum">
              <a:rPr lang="en-US" smtClean="0"/>
              <a:pPr/>
              <a:t>5</a:t>
            </a:fld>
            <a:endParaRPr lang="en-US"/>
          </a:p>
        </p:txBody>
      </p:sp>
    </p:spTree>
    <p:extLst>
      <p:ext uri="{BB962C8B-B14F-4D97-AF65-F5344CB8AC3E}">
        <p14:creationId xmlns:p14="http://schemas.microsoft.com/office/powerpoint/2010/main" val="295254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9A34CE-FA94-401A-8E69-749DE149647E}" type="slidenum">
              <a:rPr lang="en-US" smtClean="0"/>
              <a:pPr/>
              <a:t>6</a:t>
            </a:fld>
            <a:endParaRPr lang="en-US"/>
          </a:p>
        </p:txBody>
      </p:sp>
    </p:spTree>
    <p:extLst>
      <p:ext uri="{BB962C8B-B14F-4D97-AF65-F5344CB8AC3E}">
        <p14:creationId xmlns:p14="http://schemas.microsoft.com/office/powerpoint/2010/main" val="369880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06ED0C-828D-4D23-87E4-0804AB522B22}" type="slidenum">
              <a:rPr lang="en-US" smtClean="0"/>
              <a:pPr/>
              <a:t>7</a:t>
            </a:fld>
            <a:endParaRPr lang="en-US"/>
          </a:p>
        </p:txBody>
      </p:sp>
    </p:spTree>
    <p:extLst>
      <p:ext uri="{BB962C8B-B14F-4D97-AF65-F5344CB8AC3E}">
        <p14:creationId xmlns:p14="http://schemas.microsoft.com/office/powerpoint/2010/main" val="131167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67BAAA-B353-4823-88F9-03CE32660E59}" type="slidenum">
              <a:rPr lang="en-US" smtClean="0"/>
              <a:pPr/>
              <a:t>14</a:t>
            </a:fld>
            <a:endParaRPr lang="en-US"/>
          </a:p>
        </p:txBody>
      </p:sp>
    </p:spTree>
    <p:extLst>
      <p:ext uri="{BB962C8B-B14F-4D97-AF65-F5344CB8AC3E}">
        <p14:creationId xmlns:p14="http://schemas.microsoft.com/office/powerpoint/2010/main" val="425466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0EE86-B8F1-4CB9-B6B8-D25649DC7FA3}" type="slidenum">
              <a:rPr lang="en-US" smtClean="0"/>
              <a:pPr/>
              <a:t>16</a:t>
            </a:fld>
            <a:endParaRPr lang="en-US"/>
          </a:p>
        </p:txBody>
      </p:sp>
    </p:spTree>
    <p:extLst>
      <p:ext uri="{BB962C8B-B14F-4D97-AF65-F5344CB8AC3E}">
        <p14:creationId xmlns:p14="http://schemas.microsoft.com/office/powerpoint/2010/main" val="91362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rrsg.ee.uct.ac.za/courses/EEE4084F/Practical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nu.org/software/octave/doc/v4.0.0/Introduction.html" TargetMode="External"/><Relationship Id="rId2" Type="http://schemas.openxmlformats.org/officeDocument/2006/relationships/hyperlink" Target="https://www.gnu.org/software/octave/downloa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tex.stackexchange.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verleaf.com/" TargetMode="External"/><Relationship Id="rId2" Type="http://schemas.openxmlformats.org/officeDocument/2006/relationships/hyperlink" Target="https://www.tablesgenerator.com/" TargetMode="External"/><Relationship Id="rId1" Type="http://schemas.openxmlformats.org/officeDocument/2006/relationships/slideLayout" Target="../slideLayouts/slideLayout2.xml"/><Relationship Id="rId4" Type="http://schemas.openxmlformats.org/officeDocument/2006/relationships/hyperlink" Target="http://detexify.kirelabs.org/classify.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utorialspoint.com/uml/index.htm"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File:Lei_de_moore_2006.png"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968" y="5314468"/>
            <a:ext cx="1650034" cy="1198314"/>
          </a:xfrm>
          <a:prstGeom prst="rect">
            <a:avLst/>
          </a:prstGeom>
        </p:spPr>
      </p:pic>
      <p:sp>
        <p:nvSpPr>
          <p:cNvPr id="3074" name="Rectangle 8"/>
          <p:cNvSpPr>
            <a:spLocks noChangeArrowheads="1"/>
          </p:cNvSpPr>
          <p:nvPr/>
        </p:nvSpPr>
        <p:spPr bwMode="auto">
          <a:xfrm>
            <a:off x="1398504" y="2006934"/>
            <a:ext cx="6775450" cy="1814513"/>
          </a:xfrm>
          <a:prstGeom prst="rect">
            <a:avLst/>
          </a:prstGeom>
          <a:blipFill dpi="0" rotWithShape="1">
            <a:blip r:embed="rId4"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3771561"/>
            <a:ext cx="8128000" cy="1894904"/>
          </a:xfrm>
        </p:spPr>
        <p:txBody>
          <a:bodyPr>
            <a:normAutofit/>
          </a:bodyPr>
          <a:lstStyle/>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3:</a:t>
            </a:r>
          </a:p>
          <a:p>
            <a:pPr algn="ctr">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UML Recap, Prac1, Correlation, Simple Benchmarking</a:t>
            </a:r>
          </a:p>
        </p:txBody>
      </p:sp>
      <p:sp>
        <p:nvSpPr>
          <p:cNvPr id="3076" name="Rectangle 9"/>
          <p:cNvSpPr>
            <a:spLocks noChangeArrowheads="1"/>
          </p:cNvSpPr>
          <p:nvPr/>
        </p:nvSpPr>
        <p:spPr bwMode="auto">
          <a:xfrm>
            <a:off x="1861168" y="5573509"/>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descr="EEE4084F_logo.jpg"/>
          <p:cNvPicPr>
            <a:picLocks noChangeAspect="1"/>
          </p:cNvPicPr>
          <p:nvPr/>
        </p:nvPicPr>
        <p:blipFill>
          <a:blip r:embed="rId5" cstate="print"/>
          <a:srcRect/>
          <a:stretch>
            <a:fillRect/>
          </a:stretch>
        </p:blipFill>
        <p:spPr bwMode="auto">
          <a:xfrm>
            <a:off x="490037" y="375820"/>
            <a:ext cx="1439862" cy="1436688"/>
          </a:xfrm>
          <a:prstGeom prst="rect">
            <a:avLst/>
          </a:prstGeom>
          <a:noFill/>
          <a:ln w="9525">
            <a:noFill/>
            <a:miter lim="800000"/>
            <a:headEnd/>
            <a:tailEnd/>
          </a:ln>
        </p:spPr>
      </p:pic>
      <p:sp>
        <p:nvSpPr>
          <p:cNvPr id="9" name="Rectangle 8"/>
          <p:cNvSpPr/>
          <p:nvPr/>
        </p:nvSpPr>
        <p:spPr>
          <a:xfrm>
            <a:off x="1394108" y="2333071"/>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376892" y="561822"/>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11" descr="uctlogo.png"/>
          <p:cNvPicPr>
            <a:picLocks noChangeAspect="1"/>
          </p:cNvPicPr>
          <p:nvPr/>
        </p:nvPicPr>
        <p:blipFill>
          <a:blip r:embed="rId6"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4" name="Rectangle 13"/>
          <p:cNvSpPr/>
          <p:nvPr/>
        </p:nvSpPr>
        <p:spPr>
          <a:xfrm>
            <a:off x="6068574" y="6418021"/>
            <a:ext cx="2808726" cy="230832"/>
          </a:xfrm>
          <a:prstGeom prst="rect">
            <a:avLst/>
          </a:prstGeom>
        </p:spPr>
        <p:txBody>
          <a:bodyPr wrap="square">
            <a:spAutoFit/>
          </a:bodyPr>
          <a:lstStyle/>
          <a:p>
            <a:pPr algn="r"/>
            <a:r>
              <a:rPr lang="en-ZA" sz="900" i="1" dirty="0"/>
              <a:t>Planned to be double period lecture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56780"/>
            <a:ext cx="7698306" cy="692210"/>
          </a:xfrm>
        </p:spPr>
        <p:txBody>
          <a:bodyPr>
            <a:normAutofit fontScale="90000"/>
          </a:bodyPr>
          <a:lstStyle/>
          <a:p>
            <a:r>
              <a:rPr lang="en-US" dirty="0"/>
              <a:t>Sample solution</a:t>
            </a:r>
          </a:p>
        </p:txBody>
      </p:sp>
      <p:sp>
        <p:nvSpPr>
          <p:cNvPr id="3" name="TextBox 2"/>
          <p:cNvSpPr txBox="1"/>
          <p:nvPr/>
        </p:nvSpPr>
        <p:spPr>
          <a:xfrm>
            <a:off x="414669" y="1060789"/>
            <a:ext cx="7910624" cy="1754326"/>
          </a:xfrm>
          <a:prstGeom prst="rect">
            <a:avLst/>
          </a:prstGeom>
          <a:noFill/>
        </p:spPr>
        <p:txBody>
          <a:bodyPr wrap="square" rtlCol="0">
            <a:spAutoFit/>
          </a:bodyPr>
          <a:lstStyle/>
          <a:p>
            <a:r>
              <a:rPr lang="en-US" dirty="0"/>
              <a:t>A new computer system called PMB (Parallel Multicore Beast) contains eight CPUs and two blocks of 8Gb memory. It can run multiple programs from its built-in Linux O/S. Each program can spawn multiple threads. The programs each</a:t>
            </a:r>
            <a:br>
              <a:rPr lang="en-US" dirty="0"/>
            </a:br>
            <a:r>
              <a:rPr lang="en-US" dirty="0"/>
              <a:t>contain one or</a:t>
            </a:r>
            <a:br>
              <a:rPr lang="en-US" dirty="0"/>
            </a:br>
            <a:r>
              <a:rPr lang="en-US" dirty="0"/>
              <a:t>more data blocks. </a:t>
            </a:r>
          </a:p>
        </p:txBody>
      </p:sp>
      <p:sp>
        <p:nvSpPr>
          <p:cNvPr id="4" name="Rectangle 3"/>
          <p:cNvSpPr/>
          <p:nvPr/>
        </p:nvSpPr>
        <p:spPr>
          <a:xfrm>
            <a:off x="2721695" y="2111914"/>
            <a:ext cx="1998618" cy="70320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PMB</a:t>
            </a:r>
          </a:p>
        </p:txBody>
      </p:sp>
      <p:grpSp>
        <p:nvGrpSpPr>
          <p:cNvPr id="21" name="Group 20"/>
          <p:cNvGrpSpPr/>
          <p:nvPr/>
        </p:nvGrpSpPr>
        <p:grpSpPr>
          <a:xfrm>
            <a:off x="4773413" y="2485584"/>
            <a:ext cx="1423004" cy="148488"/>
            <a:chOff x="5905260" y="2577025"/>
            <a:chExt cx="1423004" cy="148488"/>
          </a:xfrm>
        </p:grpSpPr>
        <p:sp>
          <p:nvSpPr>
            <p:cNvPr id="14" name="Rectangle 13"/>
            <p:cNvSpPr/>
            <p:nvPr/>
          </p:nvSpPr>
          <p:spPr>
            <a:xfrm rot="18900000">
              <a:off x="5905260" y="2577025"/>
              <a:ext cx="148488" cy="148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5995852" y="2638206"/>
              <a:ext cx="1332412" cy="26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458365" y="2281986"/>
            <a:ext cx="1476104" cy="79657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8GB Memory</a:t>
            </a:r>
          </a:p>
        </p:txBody>
      </p:sp>
      <p:sp>
        <p:nvSpPr>
          <p:cNvPr id="20" name="Rectangle 19"/>
          <p:cNvSpPr/>
          <p:nvPr/>
        </p:nvSpPr>
        <p:spPr>
          <a:xfrm>
            <a:off x="5176600" y="2212402"/>
            <a:ext cx="312906" cy="369332"/>
          </a:xfrm>
          <a:prstGeom prst="rect">
            <a:avLst/>
          </a:prstGeom>
        </p:spPr>
        <p:txBody>
          <a:bodyPr wrap="none">
            <a:spAutoFit/>
          </a:bodyPr>
          <a:lstStyle/>
          <a:p>
            <a:r>
              <a:rPr lang="en-US" dirty="0"/>
              <a:t>2</a:t>
            </a:r>
          </a:p>
        </p:txBody>
      </p:sp>
      <p:sp>
        <p:nvSpPr>
          <p:cNvPr id="24" name="Rectangle 23"/>
          <p:cNvSpPr/>
          <p:nvPr/>
        </p:nvSpPr>
        <p:spPr>
          <a:xfrm rot="2700000">
            <a:off x="4173407" y="2865285"/>
            <a:ext cx="148488" cy="148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258046" y="2955877"/>
            <a:ext cx="0" cy="675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04328" y="2966148"/>
            <a:ext cx="312906" cy="369332"/>
          </a:xfrm>
          <a:prstGeom prst="rect">
            <a:avLst/>
          </a:prstGeom>
        </p:spPr>
        <p:txBody>
          <a:bodyPr wrap="none">
            <a:spAutoFit/>
          </a:bodyPr>
          <a:lstStyle/>
          <a:p>
            <a:r>
              <a:rPr lang="en-US" dirty="0"/>
              <a:t>8</a:t>
            </a:r>
          </a:p>
        </p:txBody>
      </p:sp>
      <p:sp>
        <p:nvSpPr>
          <p:cNvPr id="7" name="Rectangle 6"/>
          <p:cNvSpPr/>
          <p:nvPr/>
        </p:nvSpPr>
        <p:spPr>
          <a:xfrm>
            <a:off x="3982261" y="3287568"/>
            <a:ext cx="1476104" cy="7139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CPU</a:t>
            </a:r>
          </a:p>
        </p:txBody>
      </p:sp>
      <p:grpSp>
        <p:nvGrpSpPr>
          <p:cNvPr id="28" name="Group 27"/>
          <p:cNvGrpSpPr/>
          <p:nvPr/>
        </p:nvGrpSpPr>
        <p:grpSpPr>
          <a:xfrm>
            <a:off x="2942707" y="4863514"/>
            <a:ext cx="1423004" cy="148488"/>
            <a:chOff x="5905260" y="2577025"/>
            <a:chExt cx="1423004" cy="148488"/>
          </a:xfrm>
        </p:grpSpPr>
        <p:sp>
          <p:nvSpPr>
            <p:cNvPr id="29" name="Rectangle 28"/>
            <p:cNvSpPr/>
            <p:nvPr/>
          </p:nvSpPr>
          <p:spPr>
            <a:xfrm rot="18900000">
              <a:off x="5905260" y="2577025"/>
              <a:ext cx="148488" cy="148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5995852" y="2638206"/>
              <a:ext cx="1332412" cy="26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3583843" y="4633044"/>
            <a:ext cx="1476104" cy="7139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Thread</a:t>
            </a:r>
          </a:p>
        </p:txBody>
      </p:sp>
      <p:sp>
        <p:nvSpPr>
          <p:cNvPr id="31" name="Rectangle 30"/>
          <p:cNvSpPr/>
          <p:nvPr/>
        </p:nvSpPr>
        <p:spPr>
          <a:xfrm>
            <a:off x="3082759" y="4593855"/>
            <a:ext cx="530915" cy="369332"/>
          </a:xfrm>
          <a:prstGeom prst="rect">
            <a:avLst/>
          </a:prstGeom>
        </p:spPr>
        <p:txBody>
          <a:bodyPr wrap="none">
            <a:spAutoFit/>
          </a:bodyPr>
          <a:lstStyle/>
          <a:p>
            <a:r>
              <a:rPr lang="en-US" dirty="0"/>
              <a:t>1..*</a:t>
            </a:r>
          </a:p>
        </p:txBody>
      </p:sp>
      <p:sp>
        <p:nvSpPr>
          <p:cNvPr id="26" name="Folded Corner 25"/>
          <p:cNvSpPr/>
          <p:nvPr/>
        </p:nvSpPr>
        <p:spPr>
          <a:xfrm>
            <a:off x="5747652" y="3255318"/>
            <a:ext cx="2965273" cy="3511241"/>
          </a:xfrm>
          <a:prstGeom prst="foldedCorner">
            <a:avLst/>
          </a:prstGeom>
          <a:solidFill>
            <a:srgbClr val="FBFF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Assumptions:</a:t>
            </a:r>
          </a:p>
          <a:p>
            <a:pPr marL="285750" indent="-285750">
              <a:buFont typeface="Arial" panose="020B0604020202020204" pitchFamily="34" charset="0"/>
              <a:buChar char="•"/>
            </a:pPr>
            <a:r>
              <a:rPr lang="en-US" sz="1600" dirty="0">
                <a:solidFill>
                  <a:schemeClr val="tx1"/>
                </a:solidFill>
              </a:rPr>
              <a:t>Threads are contained in a program, and there must be at least one thread in a program.</a:t>
            </a:r>
          </a:p>
          <a:p>
            <a:pPr marL="285750" indent="-285750">
              <a:buFont typeface="Arial" panose="020B0604020202020204" pitchFamily="34" charset="0"/>
              <a:buChar char="•"/>
            </a:pPr>
            <a:r>
              <a:rPr lang="en-US" sz="1600" dirty="0">
                <a:solidFill>
                  <a:schemeClr val="tx1"/>
                </a:solidFill>
              </a:rPr>
              <a:t>By stating Linux is </a:t>
            </a:r>
            <a:r>
              <a:rPr lang="en-US" sz="1600" u="sng" dirty="0">
                <a:solidFill>
                  <a:schemeClr val="tx1"/>
                </a:solidFill>
              </a:rPr>
              <a:t>built-in</a:t>
            </a:r>
            <a:r>
              <a:rPr lang="en-US" sz="1600" dirty="0">
                <a:solidFill>
                  <a:schemeClr val="tx1"/>
                </a:solidFill>
              </a:rPr>
              <a:t> it indicates that this O/S is an instrumental non-optional aspect so this is probably more a containment relation than an aggregation.</a:t>
            </a:r>
          </a:p>
        </p:txBody>
      </p:sp>
      <p:sp>
        <p:nvSpPr>
          <p:cNvPr id="34" name="Rectangle 33"/>
          <p:cNvSpPr/>
          <p:nvPr/>
        </p:nvSpPr>
        <p:spPr>
          <a:xfrm rot="2700000">
            <a:off x="2103114" y="5307787"/>
            <a:ext cx="148488" cy="148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2187753" y="5398379"/>
            <a:ext cx="2668" cy="66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15409" y="5743389"/>
            <a:ext cx="1476104" cy="7139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Data block</a:t>
            </a:r>
          </a:p>
        </p:txBody>
      </p:sp>
      <p:sp>
        <p:nvSpPr>
          <p:cNvPr id="37" name="Rectangle 36"/>
          <p:cNvSpPr/>
          <p:nvPr/>
        </p:nvSpPr>
        <p:spPr>
          <a:xfrm>
            <a:off x="2129729" y="5428093"/>
            <a:ext cx="530915" cy="369332"/>
          </a:xfrm>
          <a:prstGeom prst="rect">
            <a:avLst/>
          </a:prstGeom>
        </p:spPr>
        <p:txBody>
          <a:bodyPr wrap="none">
            <a:spAutoFit/>
          </a:bodyPr>
          <a:lstStyle/>
          <a:p>
            <a:r>
              <a:rPr lang="en-US" dirty="0"/>
              <a:t>1..*</a:t>
            </a:r>
          </a:p>
        </p:txBody>
      </p:sp>
      <p:sp>
        <p:nvSpPr>
          <p:cNvPr id="39" name="Rectangle 38"/>
          <p:cNvSpPr/>
          <p:nvPr/>
        </p:nvSpPr>
        <p:spPr>
          <a:xfrm rot="2700000">
            <a:off x="2098758" y="4101635"/>
            <a:ext cx="148488" cy="14848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183397" y="4257542"/>
            <a:ext cx="2668" cy="66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125373" y="4287256"/>
            <a:ext cx="274434" cy="369332"/>
          </a:xfrm>
          <a:prstGeom prst="rect">
            <a:avLst/>
          </a:prstGeom>
        </p:spPr>
        <p:txBody>
          <a:bodyPr wrap="none">
            <a:spAutoFit/>
          </a:bodyPr>
          <a:lstStyle/>
          <a:p>
            <a:r>
              <a:rPr lang="en-US" dirty="0"/>
              <a:t>*</a:t>
            </a:r>
          </a:p>
        </p:txBody>
      </p:sp>
      <p:sp>
        <p:nvSpPr>
          <p:cNvPr id="42" name="Rectangle 41"/>
          <p:cNvSpPr/>
          <p:nvPr/>
        </p:nvSpPr>
        <p:spPr>
          <a:xfrm rot="2700000">
            <a:off x="2749868" y="2856560"/>
            <a:ext cx="148488" cy="148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834507" y="2947152"/>
            <a:ext cx="0" cy="675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559102" y="3352883"/>
            <a:ext cx="1476104" cy="7139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Linux</a:t>
            </a:r>
          </a:p>
        </p:txBody>
      </p:sp>
      <p:sp>
        <p:nvSpPr>
          <p:cNvPr id="8" name="Rectangle 7"/>
          <p:cNvSpPr/>
          <p:nvPr/>
        </p:nvSpPr>
        <p:spPr>
          <a:xfrm>
            <a:off x="1415409" y="4580792"/>
            <a:ext cx="1476104" cy="7139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Program</a:t>
            </a:r>
          </a:p>
        </p:txBody>
      </p:sp>
    </p:spTree>
    <p:extLst>
      <p:ext uri="{BB962C8B-B14F-4D97-AF65-F5344CB8AC3E}">
        <p14:creationId xmlns:p14="http://schemas.microsoft.com/office/powerpoint/2010/main" val="191828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ZA"/>
          </a:p>
        </p:txBody>
      </p:sp>
      <p:sp>
        <p:nvSpPr>
          <p:cNvPr id="3" name="Rectangle 2"/>
          <p:cNvSpPr/>
          <p:nvPr/>
        </p:nvSpPr>
        <p:spPr>
          <a:xfrm>
            <a:off x="3267797" y="2967335"/>
            <a:ext cx="260840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PRAC!!</a:t>
            </a:r>
          </a:p>
        </p:txBody>
      </p:sp>
    </p:spTree>
    <p:extLst>
      <p:ext uri="{BB962C8B-B14F-4D97-AF65-F5344CB8AC3E}">
        <p14:creationId xmlns:p14="http://schemas.microsoft.com/office/powerpoint/2010/main" val="360139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PRAC1</a:t>
            </a:r>
          </a:p>
        </p:txBody>
      </p:sp>
      <p:sp>
        <p:nvSpPr>
          <p:cNvPr id="5" name="Text Placeholder 4"/>
          <p:cNvSpPr>
            <a:spLocks noGrp="1"/>
          </p:cNvSpPr>
          <p:nvPr>
            <p:ph type="body" idx="1"/>
          </p:nvPr>
        </p:nvSpPr>
        <p:spPr/>
        <p:txBody>
          <a:bodyPr/>
          <a:lstStyle/>
          <a:p>
            <a:r>
              <a:rPr lang="en-ZA" dirty="0"/>
              <a:t>Using OCTAVE</a:t>
            </a:r>
          </a:p>
        </p:txBody>
      </p:sp>
    </p:spTree>
    <p:extLst>
      <p:ext uri="{BB962C8B-B14F-4D97-AF65-F5344CB8AC3E}">
        <p14:creationId xmlns:p14="http://schemas.microsoft.com/office/powerpoint/2010/main" val="300563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Planning for 22-28 Feb</a:t>
            </a:r>
          </a:p>
        </p:txBody>
      </p:sp>
      <p:sp>
        <p:nvSpPr>
          <p:cNvPr id="5" name="Content Placeholder 4"/>
          <p:cNvSpPr>
            <a:spLocks noGrp="1"/>
          </p:cNvSpPr>
          <p:nvPr>
            <p:ph idx="1"/>
          </p:nvPr>
        </p:nvSpPr>
        <p:spPr/>
        <p:txBody>
          <a:bodyPr/>
          <a:lstStyle/>
          <a:p>
            <a:r>
              <a:rPr lang="en-US" dirty="0"/>
              <a:t>Prac1 avail for you to work on. Experiment with C or OCTAVE (note includes a </a:t>
            </a:r>
            <a:r>
              <a:rPr lang="en-US" b="1" dirty="0"/>
              <a:t>report to be in Latex</a:t>
            </a:r>
            <a:r>
              <a:rPr lang="en-US" dirty="0"/>
              <a:t> that is for marks and to be submitted online using </a:t>
            </a:r>
            <a:r>
              <a:rPr lang="en-US" dirty="0" err="1"/>
              <a:t>Vula</a:t>
            </a:r>
            <a:r>
              <a:rPr lang="en-US" dirty="0"/>
              <a:t>)</a:t>
            </a:r>
          </a:p>
        </p:txBody>
      </p:sp>
    </p:spTree>
    <p:extLst>
      <p:ext uri="{BB962C8B-B14F-4D97-AF65-F5344CB8AC3E}">
        <p14:creationId xmlns:p14="http://schemas.microsoft.com/office/powerpoint/2010/main" val="214249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45" y="396607"/>
            <a:ext cx="7698306" cy="1316701"/>
          </a:xfrm>
        </p:spPr>
        <p:txBody>
          <a:bodyPr>
            <a:normAutofit/>
          </a:bodyPr>
          <a:lstStyle/>
          <a:p>
            <a:pPr>
              <a:defRPr/>
            </a:pPr>
            <a:r>
              <a:rPr lang="en-US" dirty="0"/>
              <a:t>Prac1:</a:t>
            </a:r>
            <a:br>
              <a:rPr lang="en-US" dirty="0"/>
            </a:br>
            <a:r>
              <a:rPr lang="en-US" dirty="0"/>
              <a:t>OCTAVE &amp; Correlations</a:t>
            </a:r>
          </a:p>
        </p:txBody>
      </p:sp>
      <p:sp>
        <p:nvSpPr>
          <p:cNvPr id="3" name="Content Placeholder 2"/>
          <p:cNvSpPr>
            <a:spLocks noGrp="1"/>
          </p:cNvSpPr>
          <p:nvPr>
            <p:ph idx="1"/>
          </p:nvPr>
        </p:nvSpPr>
        <p:spPr>
          <a:xfrm>
            <a:off x="650843" y="1815957"/>
            <a:ext cx="7832145" cy="4519977"/>
          </a:xfrm>
        </p:spPr>
        <p:txBody>
          <a:bodyPr/>
          <a:lstStyle/>
          <a:p>
            <a:pPr>
              <a:defRPr/>
            </a:pPr>
            <a:r>
              <a:rPr lang="en-ZA" dirty="0"/>
              <a:t>See Assignments on the course website</a:t>
            </a:r>
            <a:endParaRPr lang="en-US" dirty="0"/>
          </a:p>
        </p:txBody>
      </p:sp>
      <p:sp>
        <p:nvSpPr>
          <p:cNvPr id="39940" name="Rectangle 3"/>
          <p:cNvSpPr>
            <a:spLocks noChangeArrowheads="1"/>
          </p:cNvSpPr>
          <p:nvPr/>
        </p:nvSpPr>
        <p:spPr bwMode="auto">
          <a:xfrm>
            <a:off x="3282950" y="5540375"/>
            <a:ext cx="2121093" cy="369332"/>
          </a:xfrm>
          <a:prstGeom prst="rect">
            <a:avLst/>
          </a:prstGeom>
          <a:noFill/>
          <a:ln w="9525">
            <a:noFill/>
            <a:miter lim="800000"/>
            <a:headEnd/>
            <a:tailEnd/>
          </a:ln>
        </p:spPr>
        <p:txBody>
          <a:bodyPr wrap="none">
            <a:spAutoFit/>
          </a:bodyPr>
          <a:lstStyle/>
          <a:p>
            <a:r>
              <a:rPr lang="en-ZA" b="1" i="1" dirty="0">
                <a:latin typeface="Gentium Basic" pitchFamily="2" charset="0"/>
              </a:rPr>
              <a:t>See you all on Monday  9am</a:t>
            </a:r>
            <a:endParaRPr lang="en-ZA" i="1" dirty="0">
              <a:latin typeface="Gentium Basic" pitchFamily="2" charset="0"/>
            </a:endParaRPr>
          </a:p>
        </p:txBody>
      </p:sp>
      <p:pic>
        <p:nvPicPr>
          <p:cNvPr id="5122" name="Picture 2" descr="C:\Users\swinberg\Documents\ACTIVE\EEE4084F\2013\LECTURES\Lecture01\Images\time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297" y="3999398"/>
            <a:ext cx="1850527" cy="1386109"/>
          </a:xfrm>
          <a:prstGeom prst="rect">
            <a:avLst/>
          </a:prstGeom>
          <a:noFill/>
          <a:extLst>
            <a:ext uri="{909E8E84-426E-40DD-AFC4-6F175D3DCCD1}">
              <a14:hiddenFill xmlns:a14="http://schemas.microsoft.com/office/drawing/2010/main">
                <a:solidFill>
                  <a:srgbClr val="FFFFFF"/>
                </a:solidFill>
              </a14:hiddenFill>
            </a:ext>
          </a:extLst>
        </p:spPr>
      </p:pic>
      <p:sp>
        <p:nvSpPr>
          <p:cNvPr id="4" name="Folded Corner 3"/>
          <p:cNvSpPr/>
          <p:nvPr/>
        </p:nvSpPr>
        <p:spPr>
          <a:xfrm rot="11968322">
            <a:off x="4553909" y="4040064"/>
            <a:ext cx="561061" cy="847923"/>
          </a:xfrm>
          <a:prstGeom prst="foldedCorner">
            <a:avLst>
              <a:gd name="adj" fmla="val 26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275764">
            <a:off x="4539062" y="4131630"/>
            <a:ext cx="582211" cy="738664"/>
          </a:xfrm>
          <a:prstGeom prst="rect">
            <a:avLst/>
          </a:prstGeom>
        </p:spPr>
        <p:txBody>
          <a:bodyPr wrap="none">
            <a:spAutoFit/>
          </a:bodyPr>
          <a:lstStyle/>
          <a:p>
            <a:r>
              <a:rPr lang="en-US" sz="1400" dirty="0"/>
              <a:t>rem.</a:t>
            </a:r>
          </a:p>
          <a:p>
            <a:r>
              <a:rPr lang="en-US" sz="1400" dirty="0"/>
              <a:t>to do</a:t>
            </a:r>
          </a:p>
          <a:p>
            <a:r>
              <a:rPr lang="en-US" sz="1400" dirty="0"/>
              <a:t>h/w</a:t>
            </a:r>
          </a:p>
        </p:txBody>
      </p:sp>
      <p:sp>
        <p:nvSpPr>
          <p:cNvPr id="6" name="Rectangle 5"/>
          <p:cNvSpPr/>
          <p:nvPr/>
        </p:nvSpPr>
        <p:spPr>
          <a:xfrm>
            <a:off x="1004694" y="2509746"/>
            <a:ext cx="7650945" cy="369332"/>
          </a:xfrm>
          <a:prstGeom prst="rect">
            <a:avLst/>
          </a:prstGeom>
        </p:spPr>
        <p:txBody>
          <a:bodyPr wrap="square">
            <a:spAutoFit/>
          </a:bodyPr>
          <a:lstStyle/>
          <a:p>
            <a:r>
              <a:rPr lang="en-ZA" dirty="0">
                <a:hlinkClick r:id="rId4"/>
              </a:rPr>
              <a:t>http://www.rrsg.ee.uct.ac.za/courses/EEE4084F/Practicals.html</a:t>
            </a:r>
            <a:endParaRPr lang="en-ZA" dirty="0"/>
          </a:p>
        </p:txBody>
      </p:sp>
    </p:spTree>
    <p:extLst>
      <p:ext uri="{BB962C8B-B14F-4D97-AF65-F5344CB8AC3E}">
        <p14:creationId xmlns:p14="http://schemas.microsoft.com/office/powerpoint/2010/main" val="411306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Towards Prac1</a:t>
            </a:r>
          </a:p>
        </p:txBody>
      </p:sp>
      <p:sp>
        <p:nvSpPr>
          <p:cNvPr id="3" name="Content Placeholder 2"/>
          <p:cNvSpPr>
            <a:spLocks noGrp="1"/>
          </p:cNvSpPr>
          <p:nvPr>
            <p:ph idx="1"/>
          </p:nvPr>
        </p:nvSpPr>
        <p:spPr/>
        <p:txBody>
          <a:bodyPr>
            <a:normAutofit fontScale="92500" lnSpcReduction="20000"/>
          </a:bodyPr>
          <a:lstStyle/>
          <a:p>
            <a:r>
              <a:rPr lang="en-ZA" dirty="0"/>
              <a:t>Prac1 involves OCTAVE</a:t>
            </a:r>
          </a:p>
          <a:p>
            <a:r>
              <a:rPr lang="en-ZA" dirty="0"/>
              <a:t>OCTAVE is like a free version of MATLAB</a:t>
            </a:r>
          </a:p>
          <a:p>
            <a:r>
              <a:rPr lang="en-ZA" dirty="0"/>
              <a:t>You can install OCTAVE on your own PC you you’d like to see:</a:t>
            </a:r>
          </a:p>
          <a:p>
            <a:pPr lvl="1"/>
            <a:r>
              <a:rPr lang="en-ZA" dirty="0">
                <a:hlinkClick r:id="rId2"/>
              </a:rPr>
              <a:t>https://www.gnu.org/software/octave/download.html</a:t>
            </a:r>
            <a:endParaRPr lang="en-ZA" dirty="0"/>
          </a:p>
          <a:p>
            <a:r>
              <a:rPr lang="en-ZA" dirty="0"/>
              <a:t>A suggested OCTAVE tutorial to help you prepare for Prac1</a:t>
            </a:r>
          </a:p>
          <a:p>
            <a:pPr lvl="2"/>
            <a:r>
              <a:rPr lang="en-ZA" dirty="0"/>
              <a:t>Brief intro to OCTAVE: </a:t>
            </a:r>
            <a:r>
              <a:rPr lang="en-ZA" dirty="0">
                <a:hlinkClick r:id="rId3"/>
              </a:rPr>
              <a:t>https://www.gnu.org/software/octave/doc/v4.0.0/Introduction.html</a:t>
            </a:r>
            <a:endParaRPr lang="en-ZA" dirty="0"/>
          </a:p>
          <a:p>
            <a:endParaRPr lang="en-ZA" dirty="0"/>
          </a:p>
        </p:txBody>
      </p:sp>
    </p:spTree>
    <p:extLst>
      <p:ext uri="{BB962C8B-B14F-4D97-AF65-F5344CB8AC3E}">
        <p14:creationId xmlns:p14="http://schemas.microsoft.com/office/powerpoint/2010/main" val="134729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Parts of the </a:t>
            </a:r>
            <a:r>
              <a:rPr lang="en-ZA" dirty="0" err="1"/>
              <a:t>Pracs</a:t>
            </a:r>
            <a:endParaRPr lang="en-US" dirty="0"/>
          </a:p>
        </p:txBody>
      </p:sp>
      <p:sp>
        <p:nvSpPr>
          <p:cNvPr id="3" name="Content Placeholder 2"/>
          <p:cNvSpPr>
            <a:spLocks noGrp="1"/>
          </p:cNvSpPr>
          <p:nvPr>
            <p:ph idx="1"/>
          </p:nvPr>
        </p:nvSpPr>
        <p:spPr/>
        <p:txBody>
          <a:bodyPr/>
          <a:lstStyle/>
          <a:p>
            <a:pPr>
              <a:defRPr/>
            </a:pPr>
            <a:r>
              <a:rPr lang="en-ZA" dirty="0"/>
              <a:t>Initial Parts (e.g. Part A)</a:t>
            </a:r>
          </a:p>
          <a:p>
            <a:pPr lvl="1">
              <a:defRPr/>
            </a:pPr>
            <a:r>
              <a:rPr lang="en-ZA" dirty="0"/>
              <a:t>Example program that helps get you started quicker</a:t>
            </a:r>
          </a:p>
          <a:p>
            <a:pPr>
              <a:defRPr/>
            </a:pPr>
            <a:r>
              <a:rPr lang="en-ZA" dirty="0"/>
              <a:t>Subsequent Parts</a:t>
            </a:r>
          </a:p>
          <a:p>
            <a:pPr lvl="1">
              <a:defRPr/>
            </a:pPr>
            <a:r>
              <a:rPr lang="en-ZA" dirty="0"/>
              <a:t>The main part, where you provide a parallelized solution </a:t>
            </a:r>
          </a:p>
        </p:txBody>
      </p:sp>
    </p:spTree>
    <p:extLst>
      <p:ext uri="{BB962C8B-B14F-4D97-AF65-F5344CB8AC3E}">
        <p14:creationId xmlns:p14="http://schemas.microsoft.com/office/powerpoint/2010/main" val="337041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Prac1: Why OCTAVE</a:t>
            </a:r>
          </a:p>
        </p:txBody>
      </p:sp>
      <p:sp>
        <p:nvSpPr>
          <p:cNvPr id="3" name="Content Placeholder 2"/>
          <p:cNvSpPr>
            <a:spLocks noGrp="1"/>
          </p:cNvSpPr>
          <p:nvPr>
            <p:ph idx="1"/>
          </p:nvPr>
        </p:nvSpPr>
        <p:spPr/>
        <p:txBody>
          <a:bodyPr/>
          <a:lstStyle/>
          <a:p>
            <a:r>
              <a:rPr lang="en-ZA" dirty="0"/>
              <a:t>The idea of starting you out with OCTAVE is that it is a useful (free!) tool that you can use later, e.g. in further </a:t>
            </a:r>
            <a:r>
              <a:rPr lang="en-ZA" dirty="0" err="1"/>
              <a:t>pracs</a:t>
            </a:r>
            <a:r>
              <a:rPr lang="en-ZA" dirty="0"/>
              <a:t> to verify calculations etc.</a:t>
            </a:r>
          </a:p>
        </p:txBody>
      </p:sp>
    </p:spTree>
    <p:extLst>
      <p:ext uri="{BB962C8B-B14F-4D97-AF65-F5344CB8AC3E}">
        <p14:creationId xmlns:p14="http://schemas.microsoft.com/office/powerpoint/2010/main" val="49059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Prac</a:t>
            </a:r>
            <a:r>
              <a:rPr lang="en-ZA" dirty="0"/>
              <a:t> 1</a:t>
            </a:r>
          </a:p>
        </p:txBody>
      </p:sp>
      <p:sp>
        <p:nvSpPr>
          <p:cNvPr id="3" name="Content Placeholder 2"/>
          <p:cNvSpPr>
            <a:spLocks noGrp="1"/>
          </p:cNvSpPr>
          <p:nvPr>
            <p:ph idx="1"/>
          </p:nvPr>
        </p:nvSpPr>
        <p:spPr>
          <a:xfrm>
            <a:off x="729785" y="1427356"/>
            <a:ext cx="7697635" cy="4688241"/>
          </a:xfrm>
        </p:spPr>
        <p:txBody>
          <a:bodyPr>
            <a:normAutofit lnSpcReduction="10000"/>
          </a:bodyPr>
          <a:lstStyle/>
          <a:p>
            <a:r>
              <a:rPr lang="en-ZA" dirty="0"/>
              <a:t>Contains 4 parts</a:t>
            </a:r>
          </a:p>
          <a:p>
            <a:pPr lvl="1"/>
            <a:r>
              <a:rPr lang="en-ZA" dirty="0"/>
              <a:t>Part 1: Starting out in OCTAVE, generating matrices, doing plots, saving data</a:t>
            </a:r>
          </a:p>
          <a:p>
            <a:pPr lvl="1"/>
            <a:r>
              <a:rPr lang="en-ZA" dirty="0"/>
              <a:t>Part 2: Working with ﬁles</a:t>
            </a:r>
          </a:p>
          <a:p>
            <a:pPr lvl="1"/>
            <a:r>
              <a:rPr lang="en-ZA" dirty="0"/>
              <a:t>Part 3:  Measuring execution time with </a:t>
            </a:r>
            <a:r>
              <a:rPr lang="en-ZA" b="1" dirty="0"/>
              <a:t>tic</a:t>
            </a:r>
            <a:r>
              <a:rPr lang="en-ZA" dirty="0"/>
              <a:t> and </a:t>
            </a:r>
            <a:r>
              <a:rPr lang="en-ZA" b="1" dirty="0"/>
              <a:t>toc</a:t>
            </a:r>
          </a:p>
          <a:p>
            <a:pPr lvl="1"/>
            <a:r>
              <a:rPr lang="en-ZA" dirty="0"/>
              <a:t>Part 4:  Implementing a Correlation routine</a:t>
            </a:r>
          </a:p>
          <a:p>
            <a:r>
              <a:rPr lang="en-ZA" dirty="0"/>
              <a:t>What to hand in</a:t>
            </a:r>
          </a:p>
          <a:p>
            <a:pPr lvl="1"/>
            <a:r>
              <a:rPr lang="en-ZA" dirty="0"/>
              <a:t>Hand in a short report brieﬂy describing your solutions for Part 3 step #4 and Part 4</a:t>
            </a:r>
          </a:p>
        </p:txBody>
      </p:sp>
    </p:spTree>
    <p:extLst>
      <p:ext uri="{BB962C8B-B14F-4D97-AF65-F5344CB8AC3E}">
        <p14:creationId xmlns:p14="http://schemas.microsoft.com/office/powerpoint/2010/main" val="354161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0BBE-702D-46F4-869B-399A1DDEF6C7}"/>
              </a:ext>
            </a:extLst>
          </p:cNvPr>
          <p:cNvSpPr>
            <a:spLocks noGrp="1"/>
          </p:cNvSpPr>
          <p:nvPr>
            <p:ph type="title"/>
          </p:nvPr>
        </p:nvSpPr>
        <p:spPr/>
        <p:txBody>
          <a:bodyPr>
            <a:normAutofit fontScale="90000"/>
          </a:bodyPr>
          <a:lstStyle/>
          <a:p>
            <a:r>
              <a:rPr lang="en-ZA" dirty="0"/>
              <a:t>Code Quality and Professionalism</a:t>
            </a:r>
          </a:p>
        </p:txBody>
      </p:sp>
      <p:sp>
        <p:nvSpPr>
          <p:cNvPr id="10" name="Content Placeholder 9">
            <a:extLst>
              <a:ext uri="{FF2B5EF4-FFF2-40B4-BE49-F238E27FC236}">
                <a16:creationId xmlns:a16="http://schemas.microsoft.com/office/drawing/2014/main" id="{3AD39AE7-BB0B-4F57-9567-CEAFAF5ABBCA}"/>
              </a:ext>
            </a:extLst>
          </p:cNvPr>
          <p:cNvSpPr>
            <a:spLocks noGrp="1"/>
          </p:cNvSpPr>
          <p:nvPr>
            <p:ph idx="1"/>
          </p:nvPr>
        </p:nvSpPr>
        <p:spPr/>
        <p:txBody>
          <a:bodyPr>
            <a:normAutofit fontScale="92500" lnSpcReduction="10000"/>
          </a:bodyPr>
          <a:lstStyle/>
          <a:p>
            <a:r>
              <a:rPr lang="en-ZA" dirty="0"/>
              <a:t>There’s a few coding habits that you should practice</a:t>
            </a:r>
          </a:p>
          <a:p>
            <a:pPr lvl="1"/>
            <a:r>
              <a:rPr lang="en-ZA" dirty="0"/>
              <a:t>Code file header</a:t>
            </a:r>
          </a:p>
          <a:p>
            <a:pPr lvl="1"/>
            <a:r>
              <a:rPr lang="en-ZA" dirty="0"/>
              <a:t>Section dividers</a:t>
            </a:r>
          </a:p>
          <a:p>
            <a:pPr lvl="1"/>
            <a:r>
              <a:rPr lang="en-ZA" dirty="0"/>
              <a:t>Function comments</a:t>
            </a:r>
          </a:p>
          <a:p>
            <a:pPr lvl="1"/>
            <a:r>
              <a:rPr lang="en-ZA" dirty="0"/>
              <a:t>Code comments</a:t>
            </a:r>
          </a:p>
          <a:p>
            <a:pPr lvl="1"/>
            <a:r>
              <a:rPr lang="en-ZA" dirty="0"/>
              <a:t>Version backups (e.g. </a:t>
            </a:r>
            <a:r>
              <a:rPr lang="en-ZA" dirty="0" err="1"/>
              <a:t>file.c</a:t>
            </a:r>
            <a:r>
              <a:rPr lang="en-ZA" dirty="0"/>
              <a:t>  and file_1.c)</a:t>
            </a:r>
          </a:p>
          <a:p>
            <a:r>
              <a:rPr lang="en-ZA" dirty="0"/>
              <a:t>Commenting out code</a:t>
            </a:r>
          </a:p>
          <a:p>
            <a:pPr lvl="1"/>
            <a:r>
              <a:rPr lang="en-ZA" dirty="0"/>
              <a:t>Do at own risk</a:t>
            </a:r>
          </a:p>
          <a:p>
            <a:pPr lvl="1"/>
            <a:r>
              <a:rPr lang="en-ZA" dirty="0"/>
              <a:t>Numbered supressed blocks</a:t>
            </a:r>
          </a:p>
        </p:txBody>
      </p:sp>
    </p:spTree>
    <p:extLst>
      <p:ext uri="{BB962C8B-B14F-4D97-AF65-F5344CB8AC3E}">
        <p14:creationId xmlns:p14="http://schemas.microsoft.com/office/powerpoint/2010/main" val="348904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16" y="58650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89492" y="1827526"/>
            <a:ext cx="6777317" cy="4304333"/>
          </a:xfrm>
        </p:spPr>
        <p:txBody>
          <a:bodyPr>
            <a:normAutofit/>
          </a:bodyPr>
          <a:lstStyle/>
          <a:p>
            <a:pPr eaLnBrk="1" hangingPunct="1">
              <a:defRPr/>
            </a:pPr>
            <a:r>
              <a:rPr lang="en-ZA" dirty="0"/>
              <a:t>UML blurb</a:t>
            </a:r>
          </a:p>
          <a:p>
            <a:pPr eaLnBrk="1" hangingPunct="1">
              <a:defRPr/>
            </a:pPr>
            <a:r>
              <a:rPr lang="en-ZA" dirty="0" err="1"/>
              <a:t>Prac</a:t>
            </a:r>
            <a:r>
              <a:rPr lang="en-ZA" dirty="0"/>
              <a:t> 1 Intro</a:t>
            </a:r>
          </a:p>
          <a:p>
            <a:pPr eaLnBrk="1" hangingPunct="1">
              <a:defRPr/>
            </a:pPr>
            <a:r>
              <a:rPr lang="en-ZA" dirty="0"/>
              <a:t>Reports</a:t>
            </a:r>
          </a:p>
          <a:p>
            <a:pPr eaLnBrk="1" hangingPunct="1">
              <a:defRPr/>
            </a:pPr>
            <a:r>
              <a:rPr lang="en-ZA" dirty="0"/>
              <a:t>Intro to Latex</a:t>
            </a:r>
          </a:p>
          <a:p>
            <a:pPr eaLnBrk="1" hangingPunct="1">
              <a:defRPr/>
            </a:pPr>
            <a:r>
              <a:rPr lang="en-ZA" dirty="0"/>
              <a:t>Correlation</a:t>
            </a:r>
          </a:p>
        </p:txBody>
      </p:sp>
      <p:pic>
        <p:nvPicPr>
          <p:cNvPr id="4099" name="Picture 3" descr="mosaic01.gif"/>
          <p:cNvPicPr>
            <a:picLocks noChangeAspect="1"/>
          </p:cNvPicPr>
          <p:nvPr/>
        </p:nvPicPr>
        <p:blipFill>
          <a:blip r:embed="rId3" cstate="print"/>
          <a:srcRect/>
          <a:stretch>
            <a:fillRect/>
          </a:stretch>
        </p:blipFill>
        <p:spPr bwMode="auto">
          <a:xfrm>
            <a:off x="4374078" y="3865645"/>
            <a:ext cx="4144354" cy="2874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722C-7296-4BE5-9176-F5ABC77BBC1F}"/>
              </a:ext>
            </a:extLst>
          </p:cNvPr>
          <p:cNvSpPr>
            <a:spLocks noGrp="1"/>
          </p:cNvSpPr>
          <p:nvPr>
            <p:ph type="title"/>
          </p:nvPr>
        </p:nvSpPr>
        <p:spPr/>
        <p:txBody>
          <a:bodyPr>
            <a:normAutofit fontScale="90000"/>
          </a:bodyPr>
          <a:lstStyle/>
          <a:p>
            <a:r>
              <a:rPr lang="en-ZA" dirty="0"/>
              <a:t>Code File Headers</a:t>
            </a:r>
          </a:p>
        </p:txBody>
      </p:sp>
      <p:sp>
        <p:nvSpPr>
          <p:cNvPr id="3" name="Content Placeholder 2">
            <a:extLst>
              <a:ext uri="{FF2B5EF4-FFF2-40B4-BE49-F238E27FC236}">
                <a16:creationId xmlns:a16="http://schemas.microsoft.com/office/drawing/2014/main" id="{A4EC9FFB-3147-456F-9424-99FBB3339F0A}"/>
              </a:ext>
            </a:extLst>
          </p:cNvPr>
          <p:cNvSpPr>
            <a:spLocks noGrp="1"/>
          </p:cNvSpPr>
          <p:nvPr>
            <p:ph idx="1"/>
          </p:nvPr>
        </p:nvSpPr>
        <p:spPr>
          <a:xfrm>
            <a:off x="729784" y="1595620"/>
            <a:ext cx="8178545" cy="4880594"/>
          </a:xfrm>
        </p:spPr>
        <p:txBody>
          <a:bodyPr>
            <a:normAutofit fontScale="85000" lnSpcReduction="20000"/>
          </a:bodyPr>
          <a:lstStyle/>
          <a:p>
            <a:r>
              <a:rPr lang="en-ZA" dirty="0"/>
              <a:t>This is the text (in comments) at the start of your code file</a:t>
            </a:r>
          </a:p>
          <a:p>
            <a:r>
              <a:rPr lang="en-ZA" dirty="0"/>
              <a:t>Should indicate</a:t>
            </a:r>
          </a:p>
          <a:p>
            <a:pPr lvl="1"/>
            <a:r>
              <a:rPr lang="en-ZA" dirty="0"/>
              <a:t>Project</a:t>
            </a:r>
          </a:p>
          <a:p>
            <a:pPr lvl="1"/>
            <a:r>
              <a:rPr lang="en-ZA" dirty="0"/>
              <a:t>Module name and info</a:t>
            </a:r>
          </a:p>
          <a:p>
            <a:pPr lvl="1"/>
            <a:r>
              <a:rPr lang="en-ZA" dirty="0"/>
              <a:t>Dependencies (direct dependencies, no standard libs)</a:t>
            </a:r>
          </a:p>
          <a:p>
            <a:pPr lvl="1"/>
            <a:r>
              <a:rPr lang="en-ZA" dirty="0"/>
              <a:t>Author(s)/coder(s), dates modified, versions</a:t>
            </a:r>
          </a:p>
          <a:p>
            <a:pPr lvl="1"/>
            <a:r>
              <a:rPr lang="en-ZA" dirty="0"/>
              <a:t>References / Acknowledgements</a:t>
            </a:r>
          </a:p>
          <a:p>
            <a:pPr lvl="1"/>
            <a:r>
              <a:rPr lang="en-ZA" dirty="0"/>
              <a:t>Licensing</a:t>
            </a:r>
          </a:p>
          <a:p>
            <a:r>
              <a:rPr lang="en-ZA" dirty="0"/>
              <a:t>Of course for some purposes these are not all needed. e.g. For Prac1 just need to indicate Project (Prac1) and Authors</a:t>
            </a:r>
          </a:p>
        </p:txBody>
      </p:sp>
    </p:spTree>
    <p:extLst>
      <p:ext uri="{BB962C8B-B14F-4D97-AF65-F5344CB8AC3E}">
        <p14:creationId xmlns:p14="http://schemas.microsoft.com/office/powerpoint/2010/main" val="101110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6DFF-5BFA-445D-A50C-1E607F181D41}"/>
              </a:ext>
            </a:extLst>
          </p:cNvPr>
          <p:cNvSpPr>
            <a:spLocks noGrp="1"/>
          </p:cNvSpPr>
          <p:nvPr>
            <p:ph type="title"/>
          </p:nvPr>
        </p:nvSpPr>
        <p:spPr>
          <a:xfrm>
            <a:off x="729114" y="231405"/>
            <a:ext cx="7698306" cy="692210"/>
          </a:xfrm>
        </p:spPr>
        <p:txBody>
          <a:bodyPr>
            <a:normAutofit fontScale="90000"/>
          </a:bodyPr>
          <a:lstStyle/>
          <a:p>
            <a:r>
              <a:rPr lang="en-ZA" dirty="0"/>
              <a:t>Code File Heading - example</a:t>
            </a:r>
          </a:p>
        </p:txBody>
      </p:sp>
      <p:sp>
        <p:nvSpPr>
          <p:cNvPr id="3" name="Content Placeholder 2">
            <a:extLst>
              <a:ext uri="{FF2B5EF4-FFF2-40B4-BE49-F238E27FC236}">
                <a16:creationId xmlns:a16="http://schemas.microsoft.com/office/drawing/2014/main" id="{89C1838B-6F2A-4DBA-BEAA-57756B2B0342}"/>
              </a:ext>
            </a:extLst>
          </p:cNvPr>
          <p:cNvSpPr>
            <a:spLocks noGrp="1"/>
          </p:cNvSpPr>
          <p:nvPr>
            <p:ph idx="1"/>
          </p:nvPr>
        </p:nvSpPr>
        <p:spPr>
          <a:xfrm>
            <a:off x="723182" y="923615"/>
            <a:ext cx="7883490" cy="5901179"/>
          </a:xfrm>
        </p:spPr>
        <p:txBody>
          <a:bodyPr>
            <a:normAutofit fontScale="92500"/>
          </a:bodyPr>
          <a:lstStyle/>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MyModule.cpp</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a:t>
            </a:r>
          </a:p>
          <a:p>
            <a:pPr marL="0" indent="0">
              <a:buNone/>
            </a:pP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Project: </a:t>
            </a:r>
            <a:r>
              <a:rPr lang="en-ZA" sz="800" dirty="0" err="1">
                <a:solidFill>
                  <a:schemeClr val="bg1">
                    <a:lumMod val="50000"/>
                  </a:schemeClr>
                </a:solidFill>
                <a:latin typeface="Courier New" panose="02070309020205020404" pitchFamily="49" charset="0"/>
                <a:cs typeface="Courier New" panose="02070309020205020404" pitchFamily="49" charset="0"/>
              </a:rPr>
              <a:t>MyProject</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Dependencies: </a:t>
            </a:r>
            <a:r>
              <a:rPr lang="en-ZA" sz="800" dirty="0" err="1">
                <a:solidFill>
                  <a:schemeClr val="bg1">
                    <a:lumMod val="50000"/>
                  </a:schemeClr>
                </a:solidFill>
                <a:latin typeface="Courier New" panose="02070309020205020404" pitchFamily="49" charset="0"/>
                <a:cs typeface="Courier New" panose="02070309020205020404" pitchFamily="49" charset="0"/>
              </a:rPr>
              <a:t>myio.h</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Author:</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Bob </a:t>
            </a:r>
            <a:r>
              <a:rPr lang="en-ZA" sz="800" dirty="0" err="1">
                <a:solidFill>
                  <a:schemeClr val="bg1">
                    <a:lumMod val="50000"/>
                  </a:schemeClr>
                </a:solidFill>
                <a:latin typeface="Courier New" panose="02070309020205020404" pitchFamily="49" charset="0"/>
                <a:cs typeface="Courier New" panose="02070309020205020404" pitchFamily="49" charset="0"/>
              </a:rPr>
              <a:t>Baggits</a:t>
            </a:r>
            <a:r>
              <a:rPr lang="en-ZA" sz="800" dirty="0">
                <a:solidFill>
                  <a:schemeClr val="bg1">
                    <a:lumMod val="50000"/>
                  </a:schemeClr>
                </a:solidFill>
                <a:latin typeface="Courier New" panose="02070309020205020404" pitchFamily="49" charset="0"/>
                <a:cs typeface="Courier New" panose="02070309020205020404" pitchFamily="49" charset="0"/>
              </a:rPr>
              <a:t>  last edit: 5 Jan 2018</a:t>
            </a:r>
          </a:p>
          <a:p>
            <a:pPr marL="0" indent="0">
              <a:buNone/>
            </a:pP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References:</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Mary May (2009), "for loop for sorting </a:t>
            </a:r>
            <a:r>
              <a:rPr lang="en-ZA" sz="800" dirty="0" err="1">
                <a:solidFill>
                  <a:schemeClr val="bg1">
                    <a:lumMod val="50000"/>
                  </a:schemeClr>
                </a:solidFill>
                <a:latin typeface="Courier New" panose="02070309020205020404" pitchFamily="49" charset="0"/>
                <a:cs typeface="Courier New" panose="02070309020205020404" pitchFamily="49" charset="0"/>
              </a:rPr>
              <a:t>ints</a:t>
            </a: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vol</a:t>
            </a:r>
            <a:r>
              <a:rPr lang="en-ZA" sz="800" dirty="0">
                <a:solidFill>
                  <a:schemeClr val="bg1">
                    <a:lumMod val="50000"/>
                  </a:schemeClr>
                </a:solidFill>
                <a:latin typeface="Courier New" panose="02070309020205020404" pitchFamily="49" charset="0"/>
                <a:cs typeface="Courier New" panose="02070309020205020404" pitchFamily="49" charset="0"/>
              </a:rPr>
              <a:t> 2(1), Computer Systems.</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http://mycode.com : reuse of code from </a:t>
            </a:r>
            <a:r>
              <a:rPr lang="en-ZA" sz="800" dirty="0" err="1">
                <a:solidFill>
                  <a:schemeClr val="bg1">
                    <a:lumMod val="50000"/>
                  </a:schemeClr>
                </a:solidFill>
                <a:latin typeface="Courier New" panose="02070309020205020404" pitchFamily="49" charset="0"/>
                <a:cs typeface="Courier New" panose="02070309020205020404" pitchFamily="49" charset="0"/>
              </a:rPr>
              <a:t>myintsarrays.c</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Licensing:</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public domain / permission to reuse the code without </a:t>
            </a:r>
            <a:r>
              <a:rPr lang="en-ZA" sz="800" dirty="0" err="1">
                <a:solidFill>
                  <a:schemeClr val="bg1">
                    <a:lumMod val="50000"/>
                  </a:schemeClr>
                </a:solidFill>
                <a:latin typeface="Courier New" panose="02070309020205020404" pitchFamily="49" charset="0"/>
                <a:cs typeface="Courier New" panose="02070309020205020404" pitchFamily="49" charset="0"/>
              </a:rPr>
              <a:t>concent</a:t>
            </a:r>
            <a:r>
              <a:rPr lang="en-ZA" sz="800" dirty="0">
                <a:solidFill>
                  <a:schemeClr val="bg1">
                    <a:lumMod val="50000"/>
                  </a:schemeClr>
                </a:solidFill>
                <a:latin typeface="Courier New" panose="02070309020205020404" pitchFamily="49" charset="0"/>
                <a:cs typeface="Courier New" panose="02070309020205020404" pitchFamily="49" charset="0"/>
              </a:rPr>
              <a:t> from authors.</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LIBRARY INCLUDES **/</a:t>
            </a:r>
          </a:p>
          <a:p>
            <a:pPr marL="0" indent="0">
              <a:buNone/>
            </a:pPr>
            <a:r>
              <a:rPr lang="en-ZA" sz="800" dirty="0">
                <a:latin typeface="Courier New" panose="02070309020205020404" pitchFamily="49" charset="0"/>
                <a:cs typeface="Courier New" panose="02070309020205020404" pitchFamily="49" charset="0"/>
              </a:rPr>
              <a:t>#include &lt;iostream&gt;  // needed for </a:t>
            </a:r>
            <a:r>
              <a:rPr lang="en-ZA" sz="800" dirty="0" err="1">
                <a:latin typeface="Courier New" panose="02070309020205020404" pitchFamily="49" charset="0"/>
                <a:cs typeface="Courier New" panose="02070309020205020404" pitchFamily="49" charset="0"/>
              </a:rPr>
              <a:t>cout</a:t>
            </a:r>
            <a:endParaRPr lang="en-ZA" sz="800" dirty="0">
              <a:latin typeface="Courier New" panose="02070309020205020404" pitchFamily="49" charset="0"/>
              <a:cs typeface="Courier New" panose="02070309020205020404" pitchFamily="49" charset="0"/>
            </a:endParaRPr>
          </a:p>
          <a:p>
            <a:pPr marL="0" indent="0">
              <a:buNone/>
            </a:pPr>
            <a:r>
              <a:rPr lang="en-ZA" sz="800" dirty="0">
                <a:latin typeface="Courier New" panose="02070309020205020404" pitchFamily="49" charset="0"/>
                <a:cs typeface="Courier New" panose="02070309020205020404" pitchFamily="49" charset="0"/>
              </a:rPr>
              <a:t>#include &lt;</a:t>
            </a:r>
            <a:r>
              <a:rPr lang="en-ZA" sz="800" dirty="0" err="1">
                <a:latin typeface="Courier New" panose="02070309020205020404" pitchFamily="49" charset="0"/>
                <a:cs typeface="Courier New" panose="02070309020205020404" pitchFamily="49" charset="0"/>
              </a:rPr>
              <a:t>strings.h</a:t>
            </a:r>
            <a:r>
              <a:rPr lang="en-ZA" sz="800" dirty="0">
                <a:latin typeface="Courier New" panose="02070309020205020404" pitchFamily="49" charset="0"/>
                <a:cs typeface="Courier New" panose="02070309020205020404" pitchFamily="49" charset="0"/>
              </a:rPr>
              <a:t>&gt; // needed for </a:t>
            </a:r>
            <a:r>
              <a:rPr lang="en-ZA" sz="800" dirty="0" err="1">
                <a:latin typeface="Courier New" panose="02070309020205020404" pitchFamily="49" charset="0"/>
                <a:cs typeface="Courier New" panose="02070309020205020404" pitchFamily="49" charset="0"/>
              </a:rPr>
              <a:t>strcpy</a:t>
            </a:r>
            <a:endParaRPr lang="en-ZA" sz="800" dirty="0">
              <a:latin typeface="Courier New" panose="02070309020205020404" pitchFamily="49" charset="0"/>
              <a:cs typeface="Courier New" panose="02070309020205020404" pitchFamily="49" charset="0"/>
            </a:endParaRP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PROJECT INCLUDES **/</a:t>
            </a:r>
          </a:p>
          <a:p>
            <a:pPr marL="0" indent="0">
              <a:buNone/>
            </a:pPr>
            <a:r>
              <a:rPr lang="en-ZA" sz="800" dirty="0">
                <a:latin typeface="Courier New" panose="02070309020205020404" pitchFamily="49" charset="0"/>
                <a:cs typeface="Courier New" panose="02070309020205020404" pitchFamily="49" charset="0"/>
              </a:rPr>
              <a:t>#include "</a:t>
            </a:r>
            <a:r>
              <a:rPr lang="en-ZA" sz="800" dirty="0" err="1">
                <a:latin typeface="Courier New" panose="02070309020205020404" pitchFamily="49" charset="0"/>
                <a:cs typeface="Courier New" panose="02070309020205020404" pitchFamily="49" charset="0"/>
              </a:rPr>
              <a:t>myio.h</a:t>
            </a:r>
            <a:r>
              <a:rPr lang="en-ZA" sz="800" dirty="0">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NAMESPACES UTILIZED **/</a:t>
            </a:r>
          </a:p>
          <a:p>
            <a:pPr marL="0" indent="0">
              <a:buNone/>
            </a:pPr>
            <a:r>
              <a:rPr lang="en-ZA" sz="800" dirty="0">
                <a:latin typeface="Courier New" panose="02070309020205020404" pitchFamily="49" charset="0"/>
                <a:cs typeface="Courier New" panose="02070309020205020404" pitchFamily="49" charset="0"/>
              </a:rPr>
              <a:t>using namespace </a:t>
            </a:r>
            <a:r>
              <a:rPr lang="en-ZA" sz="800" dirty="0" err="1">
                <a:latin typeface="Courier New" panose="02070309020205020404" pitchFamily="49" charset="0"/>
                <a:cs typeface="Courier New" panose="02070309020205020404" pitchFamily="49" charset="0"/>
              </a:rPr>
              <a:t>std</a:t>
            </a:r>
            <a:r>
              <a:rPr lang="en-ZA" sz="800" dirty="0">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latin typeface="Courier New" panose="02070309020205020404" pitchFamily="49" charset="0"/>
                <a:cs typeface="Courier New" panose="02070309020205020404" pitchFamily="49" charset="0"/>
              </a:rPr>
              <a:t>void </a:t>
            </a:r>
            <a:r>
              <a:rPr lang="en-ZA" sz="800" dirty="0" err="1">
                <a:latin typeface="Courier New" panose="02070309020205020404" pitchFamily="49" charset="0"/>
                <a:cs typeface="Courier New" panose="02070309020205020404" pitchFamily="49" charset="0"/>
              </a:rPr>
              <a:t>mytest</a:t>
            </a:r>
            <a:r>
              <a:rPr lang="en-ZA" sz="800" dirty="0">
                <a:latin typeface="Courier New" panose="02070309020205020404" pitchFamily="49" charset="0"/>
                <a:cs typeface="Courier New" panose="02070309020205020404" pitchFamily="49" charset="0"/>
              </a:rPr>
              <a:t> (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x[],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sz</a:t>
            </a:r>
            <a:r>
              <a:rPr lang="en-ZA" sz="800" dirty="0">
                <a:latin typeface="Courier New" panose="02070309020205020404" pitchFamily="49" charset="0"/>
                <a:cs typeface="Courier New" panose="02070309020205020404" pitchFamily="49" charset="0"/>
              </a:rPr>
              <a: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Function to increment all values in an array. */</a:t>
            </a:r>
          </a:p>
          <a:p>
            <a:pPr marL="0" indent="0">
              <a:buNone/>
            </a:pPr>
            <a:r>
              <a:rPr lang="en-ZA" sz="800" dirty="0">
                <a:latin typeface="Courier New" panose="02070309020205020404" pitchFamily="49" charset="0"/>
                <a:cs typeface="Courier New" panose="02070309020205020404" pitchFamily="49" charset="0"/>
              </a:rPr>
              <a:t>{</a:t>
            </a:r>
          </a:p>
          <a:p>
            <a:pPr marL="0" indent="0">
              <a:buNone/>
            </a:pPr>
            <a:r>
              <a:rPr lang="en-ZA" sz="800" dirty="0">
                <a:latin typeface="Courier New" panose="02070309020205020404" pitchFamily="49" charset="0"/>
                <a:cs typeface="Courier New" panose="02070309020205020404" pitchFamily="49" charset="0"/>
              </a:rPr>
              <a:t>   for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=0;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&lt;</a:t>
            </a:r>
            <a:r>
              <a:rPr lang="en-ZA" sz="800" dirty="0" err="1">
                <a:latin typeface="Courier New" panose="02070309020205020404" pitchFamily="49" charset="0"/>
                <a:cs typeface="Courier New" panose="02070309020205020404" pitchFamily="49" charset="0"/>
              </a:rPr>
              <a:t>sz</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 x[</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 = x[</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a:t>
            </a:r>
          </a:p>
          <a:p>
            <a:pPr marL="0" indent="0">
              <a:buNone/>
            </a:pPr>
            <a:r>
              <a:rPr lang="en-ZA" sz="800" dirty="0">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main(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argc</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const</a:t>
            </a:r>
            <a:r>
              <a:rPr lang="en-ZA" sz="800" dirty="0">
                <a:latin typeface="Courier New" panose="02070309020205020404" pitchFamily="49" charset="0"/>
                <a:cs typeface="Courier New" panose="02070309020205020404" pitchFamily="49" charset="0"/>
              </a:rPr>
              <a:t> char* </a:t>
            </a:r>
            <a:r>
              <a:rPr lang="en-ZA" sz="800" dirty="0" err="1">
                <a:latin typeface="Courier New" panose="02070309020205020404" pitchFamily="49" charset="0"/>
                <a:cs typeface="Courier New" panose="02070309020205020404" pitchFamily="49" charset="0"/>
              </a:rPr>
              <a:t>argv</a:t>
            </a:r>
            <a:r>
              <a:rPr lang="en-ZA" sz="800" dirty="0">
                <a:latin typeface="Courier New" panose="02070309020205020404" pitchFamily="49" charset="0"/>
                <a:cs typeface="Courier New" panose="02070309020205020404" pitchFamily="49" charset="0"/>
              </a:rPr>
              <a: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The entry point to the program. */</a:t>
            </a:r>
          </a:p>
          <a:p>
            <a:pPr marL="0" indent="0">
              <a:buNone/>
            </a:pPr>
            <a:r>
              <a:rPr lang="en-ZA" sz="800" dirty="0">
                <a:latin typeface="Courier New" panose="02070309020205020404" pitchFamily="49" charset="0"/>
                <a:cs typeface="Courier New" panose="02070309020205020404" pitchFamily="49" charset="0"/>
              </a:rPr>
              <a:t>{</a:t>
            </a:r>
          </a:p>
          <a:p>
            <a:pPr marL="0" indent="0">
              <a:buNone/>
            </a:pPr>
            <a:r>
              <a:rPr lang="en-ZA" sz="800" dirty="0">
                <a:latin typeface="Courier New" panose="02070309020205020404" pitchFamily="49" charset="0"/>
                <a:cs typeface="Courier New" panose="02070309020205020404" pitchFamily="49" charset="0"/>
              </a:rPr>
              <a:t>    string s1;</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 read in values for the two strings from the console</a:t>
            </a:r>
          </a:p>
          <a:p>
            <a:pPr marL="0" indent="0">
              <a:buNone/>
            </a:pP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cout</a:t>
            </a:r>
            <a:r>
              <a:rPr lang="en-ZA" sz="800" dirty="0">
                <a:latin typeface="Courier New" panose="02070309020205020404" pitchFamily="49" charset="0"/>
                <a:cs typeface="Courier New" panose="02070309020205020404" pitchFamily="49" charset="0"/>
              </a:rPr>
              <a:t> &lt;&lt; "Please enter first string : ";</a:t>
            </a:r>
          </a:p>
          <a:p>
            <a:pPr marL="0" indent="0">
              <a:buNone/>
            </a:pP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cin</a:t>
            </a:r>
            <a:r>
              <a:rPr lang="en-ZA" sz="800" dirty="0">
                <a:latin typeface="Courier New" panose="02070309020205020404" pitchFamily="49" charset="0"/>
                <a:cs typeface="Courier New" panose="02070309020205020404" pitchFamily="49" charset="0"/>
              </a:rPr>
              <a:t> &gt;&gt; s1;</a:t>
            </a:r>
          </a:p>
          <a:p>
            <a:pPr marL="0" indent="0">
              <a:buNone/>
            </a:pPr>
            <a:r>
              <a:rPr lang="en-ZA" sz="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4169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6DFF-5BFA-445D-A50C-1E607F181D41}"/>
              </a:ext>
            </a:extLst>
          </p:cNvPr>
          <p:cNvSpPr>
            <a:spLocks noGrp="1"/>
          </p:cNvSpPr>
          <p:nvPr>
            <p:ph type="title"/>
          </p:nvPr>
        </p:nvSpPr>
        <p:spPr>
          <a:xfrm>
            <a:off x="325224" y="127710"/>
            <a:ext cx="8493551" cy="692210"/>
          </a:xfrm>
        </p:spPr>
        <p:txBody>
          <a:bodyPr>
            <a:noAutofit/>
          </a:bodyPr>
          <a:lstStyle/>
          <a:p>
            <a:r>
              <a:rPr lang="en-ZA" sz="2800" dirty="0"/>
              <a:t>Code example – numbered suppressed blocks</a:t>
            </a:r>
          </a:p>
        </p:txBody>
      </p:sp>
      <p:sp>
        <p:nvSpPr>
          <p:cNvPr id="3" name="Content Placeholder 2">
            <a:extLst>
              <a:ext uri="{FF2B5EF4-FFF2-40B4-BE49-F238E27FC236}">
                <a16:creationId xmlns:a16="http://schemas.microsoft.com/office/drawing/2014/main" id="{89C1838B-6F2A-4DBA-BEAA-57756B2B0342}"/>
              </a:ext>
            </a:extLst>
          </p:cNvPr>
          <p:cNvSpPr>
            <a:spLocks noGrp="1"/>
          </p:cNvSpPr>
          <p:nvPr>
            <p:ph idx="1"/>
          </p:nvPr>
        </p:nvSpPr>
        <p:spPr>
          <a:xfrm>
            <a:off x="723182" y="923615"/>
            <a:ext cx="7883490" cy="5901179"/>
          </a:xfrm>
        </p:spPr>
        <p:txBody>
          <a:bodyPr>
            <a:normAutofit/>
          </a:bodyPr>
          <a:lstStyle/>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MyModule.cpp</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a:t>
            </a:r>
          </a:p>
          <a:p>
            <a:pPr marL="0" indent="0">
              <a:buNone/>
            </a:pP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Project: </a:t>
            </a:r>
            <a:r>
              <a:rPr lang="en-ZA" sz="800" dirty="0" err="1">
                <a:solidFill>
                  <a:schemeClr val="bg1">
                    <a:lumMod val="50000"/>
                  </a:schemeClr>
                </a:solidFill>
                <a:latin typeface="Courier New" panose="02070309020205020404" pitchFamily="49" charset="0"/>
                <a:cs typeface="Courier New" panose="02070309020205020404" pitchFamily="49" charset="0"/>
              </a:rPr>
              <a:t>MyProject</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Dependencies: </a:t>
            </a:r>
            <a:r>
              <a:rPr lang="en-ZA" sz="800" dirty="0" err="1">
                <a:solidFill>
                  <a:schemeClr val="bg1">
                    <a:lumMod val="50000"/>
                  </a:schemeClr>
                </a:solidFill>
                <a:latin typeface="Courier New" panose="02070309020205020404" pitchFamily="49" charset="0"/>
                <a:cs typeface="Courier New" panose="02070309020205020404" pitchFamily="49" charset="0"/>
              </a:rPr>
              <a:t>myio.h</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bla</a:t>
            </a: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bla</a:t>
            </a: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NAMESPACES UTILIZED **/</a:t>
            </a:r>
          </a:p>
          <a:p>
            <a:pPr marL="0" indent="0">
              <a:buNone/>
            </a:pPr>
            <a:r>
              <a:rPr lang="en-ZA" sz="800" dirty="0">
                <a:latin typeface="Courier New" panose="02070309020205020404" pitchFamily="49" charset="0"/>
                <a:cs typeface="Courier New" panose="02070309020205020404" pitchFamily="49" charset="0"/>
              </a:rPr>
              <a:t>using namespace </a:t>
            </a:r>
            <a:r>
              <a:rPr lang="en-ZA" sz="800" dirty="0" err="1">
                <a:latin typeface="Courier New" panose="02070309020205020404" pitchFamily="49" charset="0"/>
                <a:cs typeface="Courier New" panose="02070309020205020404" pitchFamily="49" charset="0"/>
              </a:rPr>
              <a:t>std</a:t>
            </a:r>
            <a:r>
              <a:rPr lang="en-ZA" sz="800" dirty="0">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 This version of the function wasn’t working right</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 void </a:t>
            </a:r>
            <a:r>
              <a:rPr lang="en-ZA" sz="800" dirty="0" err="1">
                <a:solidFill>
                  <a:schemeClr val="bg1">
                    <a:lumMod val="50000"/>
                  </a:schemeClr>
                </a:solidFill>
                <a:latin typeface="Courier New" panose="02070309020205020404" pitchFamily="49" charset="0"/>
                <a:cs typeface="Courier New" panose="02070309020205020404" pitchFamily="49" charset="0"/>
              </a:rPr>
              <a:t>mytest</a:t>
            </a:r>
            <a:r>
              <a:rPr lang="en-ZA" sz="800" dirty="0">
                <a:solidFill>
                  <a:schemeClr val="bg1">
                    <a:lumMod val="50000"/>
                  </a:schemeClr>
                </a:solidFill>
                <a:latin typeface="Courier New" panose="02070309020205020404" pitchFamily="49" charset="0"/>
                <a:cs typeface="Courier New" panose="02070309020205020404" pitchFamily="49" charset="0"/>
              </a:rPr>
              <a:t> ( </a:t>
            </a:r>
            <a:r>
              <a:rPr lang="en-ZA" sz="800" dirty="0" err="1">
                <a:solidFill>
                  <a:schemeClr val="bg1">
                    <a:lumMod val="50000"/>
                  </a:schemeClr>
                </a:solidFill>
                <a:latin typeface="Courier New" panose="02070309020205020404" pitchFamily="49" charset="0"/>
                <a:cs typeface="Courier New" panose="02070309020205020404" pitchFamily="49" charset="0"/>
              </a:rPr>
              <a:t>int</a:t>
            </a:r>
            <a:r>
              <a:rPr lang="en-ZA" sz="800" dirty="0">
                <a:solidFill>
                  <a:schemeClr val="bg1">
                    <a:lumMod val="50000"/>
                  </a:schemeClr>
                </a:solidFill>
                <a:latin typeface="Courier New" panose="02070309020205020404" pitchFamily="49" charset="0"/>
                <a:cs typeface="Courier New" panose="02070309020205020404" pitchFamily="49" charset="0"/>
              </a:rPr>
              <a:t> x[], </a:t>
            </a:r>
            <a:r>
              <a:rPr lang="en-ZA" sz="800" dirty="0" err="1">
                <a:solidFill>
                  <a:schemeClr val="bg1">
                    <a:lumMod val="50000"/>
                  </a:schemeClr>
                </a:solidFill>
                <a:latin typeface="Courier New" panose="02070309020205020404" pitchFamily="49" charset="0"/>
                <a:cs typeface="Courier New" panose="02070309020205020404" pitchFamily="49" charset="0"/>
              </a:rPr>
              <a:t>int</a:t>
            </a: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sz</a:t>
            </a:r>
            <a:r>
              <a:rPr lang="en-ZA" sz="800" dirty="0">
                <a:solidFill>
                  <a:schemeClr val="bg1">
                    <a:lumMod val="50000"/>
                  </a:schemeClr>
                </a:solidFill>
                <a:latin typeface="Courier New" panose="02070309020205020404" pitchFamily="49" charset="0"/>
                <a:cs typeface="Courier New" panose="02070309020205020404" pitchFamily="49" charset="0"/>
              </a:rPr>
              <a: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 /*1! Function to increment all values in an array. (NB if using </a:t>
            </a:r>
            <a:r>
              <a:rPr lang="en-ZA" sz="800" dirty="0" err="1">
                <a:solidFill>
                  <a:schemeClr val="bg1">
                    <a:lumMod val="50000"/>
                  </a:schemeClr>
                </a:solidFill>
                <a:latin typeface="Courier New" panose="02070309020205020404" pitchFamily="49" charset="0"/>
                <a:cs typeface="Courier New" panose="02070309020205020404" pitchFamily="49" charset="0"/>
              </a:rPr>
              <a:t>Doxygen</a:t>
            </a:r>
            <a:r>
              <a:rPr lang="en-ZA" sz="800" dirty="0">
                <a:solidFill>
                  <a:schemeClr val="bg1">
                    <a:lumMod val="50000"/>
                  </a:schemeClr>
                </a:solidFill>
                <a:latin typeface="Courier New" panose="02070309020205020404" pitchFamily="49" charset="0"/>
                <a:cs typeface="Courier New" panose="02070309020205020404" pitchFamily="49" charset="0"/>
              </a:rPr>
              <a:t> might leave out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   for (</a:t>
            </a:r>
            <a:r>
              <a:rPr lang="en-ZA" sz="800" dirty="0" err="1">
                <a:solidFill>
                  <a:schemeClr val="bg1">
                    <a:lumMod val="50000"/>
                  </a:schemeClr>
                </a:solidFill>
                <a:latin typeface="Courier New" panose="02070309020205020404" pitchFamily="49" charset="0"/>
                <a:cs typeface="Courier New" panose="02070309020205020404" pitchFamily="49" charset="0"/>
              </a:rPr>
              <a:t>int</a:t>
            </a: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=0; </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&lt;</a:t>
            </a:r>
            <a:r>
              <a:rPr lang="en-ZA" sz="800" dirty="0" err="1">
                <a:solidFill>
                  <a:schemeClr val="bg1">
                    <a:lumMod val="50000"/>
                  </a:schemeClr>
                </a:solidFill>
                <a:latin typeface="Courier New" panose="02070309020205020404" pitchFamily="49" charset="0"/>
                <a:cs typeface="Courier New" panose="02070309020205020404" pitchFamily="49" charset="0"/>
              </a:rPr>
              <a:t>sz</a:t>
            </a:r>
            <a:r>
              <a:rPr lang="en-ZA" sz="800" dirty="0">
                <a:solidFill>
                  <a:schemeClr val="bg1">
                    <a:lumMod val="50000"/>
                  </a:schemeClr>
                </a:solidFill>
                <a:latin typeface="Courier New" panose="02070309020205020404" pitchFamily="49" charset="0"/>
                <a:cs typeface="Courier New" panose="02070309020205020404" pitchFamily="49" charset="0"/>
              </a:rPr>
              <a:t>; </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 x[</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 = x[</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a:t>
            </a:r>
            <a:r>
              <a:rPr lang="en-ZA" sz="800" dirty="0" err="1">
                <a:solidFill>
                  <a:schemeClr val="bg1">
                    <a:lumMod val="50000"/>
                  </a:schemeClr>
                </a:solidFill>
                <a:latin typeface="Courier New" panose="02070309020205020404" pitchFamily="49" charset="0"/>
                <a:cs typeface="Courier New" panose="02070309020205020404" pitchFamily="49" charset="0"/>
              </a:rPr>
              <a:t>i</a:t>
            </a: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//1}</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//2 This version is better</a:t>
            </a:r>
          </a:p>
          <a:p>
            <a:pPr marL="0" indent="0">
              <a:buNone/>
            </a:pPr>
            <a:r>
              <a:rPr lang="en-ZA" sz="800" dirty="0">
                <a:latin typeface="Courier New" panose="02070309020205020404" pitchFamily="49" charset="0"/>
                <a:cs typeface="Courier New" panose="02070309020205020404" pitchFamily="49" charset="0"/>
              </a:rPr>
              <a:t>void </a:t>
            </a:r>
            <a:r>
              <a:rPr lang="en-ZA" sz="800" dirty="0" err="1">
                <a:latin typeface="Courier New" panose="02070309020205020404" pitchFamily="49" charset="0"/>
                <a:cs typeface="Courier New" panose="02070309020205020404" pitchFamily="49" charset="0"/>
              </a:rPr>
              <a:t>mytest</a:t>
            </a:r>
            <a:r>
              <a:rPr lang="en-ZA" sz="800" dirty="0">
                <a:latin typeface="Courier New" panose="02070309020205020404" pitchFamily="49" charset="0"/>
                <a:cs typeface="Courier New" panose="02070309020205020404" pitchFamily="49" charset="0"/>
              </a:rPr>
              <a:t> (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x[],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sz</a:t>
            </a:r>
            <a:r>
              <a:rPr lang="en-ZA" sz="800" dirty="0">
                <a:latin typeface="Courier New" panose="02070309020205020404" pitchFamily="49" charset="0"/>
                <a:cs typeface="Courier New" panose="02070309020205020404" pitchFamily="49" charset="0"/>
              </a:rPr>
              <a: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Function to increment all values in an array. */</a:t>
            </a:r>
          </a:p>
          <a:p>
            <a:pPr marL="0" indent="0">
              <a:buNone/>
            </a:pPr>
            <a:r>
              <a:rPr lang="en-ZA" sz="800" dirty="0">
                <a:latin typeface="Courier New" panose="02070309020205020404" pitchFamily="49" charset="0"/>
                <a:cs typeface="Courier New" panose="02070309020205020404" pitchFamily="49" charset="0"/>
              </a:rPr>
              <a:t>{</a:t>
            </a:r>
          </a:p>
          <a:p>
            <a:pPr marL="0" indent="0">
              <a:buNone/>
            </a:pPr>
            <a:r>
              <a:rPr lang="en-ZA" sz="800" dirty="0">
                <a:latin typeface="Courier New" panose="02070309020205020404" pitchFamily="49" charset="0"/>
                <a:cs typeface="Courier New" panose="02070309020205020404" pitchFamily="49" charset="0"/>
              </a:rPr>
              <a:t>   for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=0;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&lt;</a:t>
            </a:r>
            <a:r>
              <a:rPr lang="en-ZA" sz="800" dirty="0" err="1">
                <a:latin typeface="Courier New" panose="02070309020205020404" pitchFamily="49" charset="0"/>
                <a:cs typeface="Courier New" panose="02070309020205020404" pitchFamily="49" charset="0"/>
              </a:rPr>
              <a:t>sz</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 x[</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 = x[</a:t>
            </a:r>
            <a:r>
              <a:rPr lang="en-ZA" sz="800" dirty="0" err="1">
                <a:latin typeface="Courier New" panose="02070309020205020404" pitchFamily="49" charset="0"/>
                <a:cs typeface="Courier New" panose="02070309020205020404" pitchFamily="49" charset="0"/>
              </a:rPr>
              <a:t>i</a:t>
            </a:r>
            <a:r>
              <a:rPr lang="en-ZA" sz="800" dirty="0">
                <a:latin typeface="Courier New" panose="02070309020205020404" pitchFamily="49" charset="0"/>
                <a:cs typeface="Courier New" panose="02070309020205020404" pitchFamily="49" charset="0"/>
              </a:rPr>
              <a:t>]+1;</a:t>
            </a:r>
          </a:p>
          <a:p>
            <a:pPr marL="0" indent="0">
              <a:buNone/>
            </a:pPr>
            <a:r>
              <a:rPr lang="en-ZA" sz="800" dirty="0">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a:t>
            </a:r>
          </a:p>
          <a:p>
            <a:pPr marL="0" indent="0">
              <a:buNone/>
            </a:pPr>
            <a:endParaRPr lang="en-ZA" sz="800" dirty="0">
              <a:latin typeface="Courier New" panose="02070309020205020404" pitchFamily="49" charset="0"/>
              <a:cs typeface="Courier New" panose="02070309020205020404" pitchFamily="49" charset="0"/>
            </a:endParaRPr>
          </a:p>
          <a:p>
            <a:pPr marL="0" indent="0">
              <a:buNone/>
            </a:pP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main( </a:t>
            </a:r>
            <a:r>
              <a:rPr lang="en-ZA" sz="800" dirty="0" err="1">
                <a:latin typeface="Courier New" panose="02070309020205020404" pitchFamily="49" charset="0"/>
                <a:cs typeface="Courier New" panose="02070309020205020404" pitchFamily="49" charset="0"/>
              </a:rPr>
              <a:t>int</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argc</a:t>
            </a: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const</a:t>
            </a:r>
            <a:r>
              <a:rPr lang="en-ZA" sz="800" dirty="0">
                <a:latin typeface="Courier New" panose="02070309020205020404" pitchFamily="49" charset="0"/>
                <a:cs typeface="Courier New" panose="02070309020205020404" pitchFamily="49" charset="0"/>
              </a:rPr>
              <a:t> char* </a:t>
            </a:r>
            <a:r>
              <a:rPr lang="en-ZA" sz="800" dirty="0" err="1">
                <a:latin typeface="Courier New" panose="02070309020205020404" pitchFamily="49" charset="0"/>
                <a:cs typeface="Courier New" panose="02070309020205020404" pitchFamily="49" charset="0"/>
              </a:rPr>
              <a:t>argv</a:t>
            </a:r>
            <a:r>
              <a:rPr lang="en-ZA" sz="800" dirty="0">
                <a:latin typeface="Courier New" panose="02070309020205020404" pitchFamily="49" charset="0"/>
                <a:cs typeface="Courier New" panose="02070309020205020404" pitchFamily="49" charset="0"/>
              </a:rPr>
              <a:t>[] )</a:t>
            </a:r>
          </a:p>
          <a:p>
            <a:pPr marL="0" indent="0">
              <a:buNone/>
            </a:pPr>
            <a:r>
              <a:rPr lang="en-ZA" sz="800" dirty="0">
                <a:solidFill>
                  <a:schemeClr val="bg1">
                    <a:lumMod val="50000"/>
                  </a:schemeClr>
                </a:solidFill>
                <a:latin typeface="Courier New" panose="02070309020205020404" pitchFamily="49" charset="0"/>
                <a:cs typeface="Courier New" panose="02070309020205020404" pitchFamily="49" charset="0"/>
              </a:rPr>
              <a:t>/*! The entry point to the program. */</a:t>
            </a:r>
          </a:p>
          <a:p>
            <a:pPr marL="0" indent="0">
              <a:buNone/>
            </a:pPr>
            <a:r>
              <a:rPr lang="en-ZA" sz="800" dirty="0">
                <a:latin typeface="Courier New" panose="02070309020205020404" pitchFamily="49" charset="0"/>
                <a:cs typeface="Courier New" panose="02070309020205020404" pitchFamily="49" charset="0"/>
              </a:rPr>
              <a:t>{</a:t>
            </a:r>
          </a:p>
          <a:p>
            <a:pPr marL="0" indent="0">
              <a:buNone/>
            </a:pPr>
            <a:r>
              <a:rPr lang="en-ZA" sz="800" dirty="0">
                <a:latin typeface="Courier New" panose="02070309020205020404" pitchFamily="49" charset="0"/>
                <a:cs typeface="Courier New" panose="02070309020205020404" pitchFamily="49" charset="0"/>
              </a:rPr>
              <a:t>    string s1;</a:t>
            </a:r>
          </a:p>
          <a:p>
            <a:pPr marL="0" indent="0">
              <a:buNone/>
            </a:pPr>
            <a:r>
              <a:rPr lang="en-ZA" sz="800" dirty="0">
                <a:latin typeface="Courier New" panose="02070309020205020404" pitchFamily="49" charset="0"/>
                <a:cs typeface="Courier New" panose="02070309020205020404" pitchFamily="49" charset="0"/>
              </a:rPr>
              <a:t>    // read in values for the two strings from the console</a:t>
            </a:r>
          </a:p>
          <a:p>
            <a:pPr marL="0" indent="0">
              <a:buNone/>
            </a:pP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cout</a:t>
            </a:r>
            <a:r>
              <a:rPr lang="en-ZA" sz="800" dirty="0">
                <a:latin typeface="Courier New" panose="02070309020205020404" pitchFamily="49" charset="0"/>
                <a:cs typeface="Courier New" panose="02070309020205020404" pitchFamily="49" charset="0"/>
              </a:rPr>
              <a:t> &lt;&lt; "Please enter first string : ";</a:t>
            </a:r>
          </a:p>
          <a:p>
            <a:pPr marL="0" indent="0">
              <a:buNone/>
            </a:pPr>
            <a:r>
              <a:rPr lang="en-ZA" sz="800" dirty="0">
                <a:latin typeface="Courier New" panose="02070309020205020404" pitchFamily="49" charset="0"/>
                <a:cs typeface="Courier New" panose="02070309020205020404" pitchFamily="49" charset="0"/>
              </a:rPr>
              <a:t>    </a:t>
            </a:r>
            <a:r>
              <a:rPr lang="en-ZA" sz="800" dirty="0" err="1">
                <a:latin typeface="Courier New" panose="02070309020205020404" pitchFamily="49" charset="0"/>
                <a:cs typeface="Courier New" panose="02070309020205020404" pitchFamily="49" charset="0"/>
              </a:rPr>
              <a:t>cin</a:t>
            </a:r>
            <a:r>
              <a:rPr lang="en-ZA" sz="800" dirty="0">
                <a:latin typeface="Courier New" panose="02070309020205020404" pitchFamily="49" charset="0"/>
                <a:cs typeface="Courier New" panose="02070309020205020404" pitchFamily="49" charset="0"/>
              </a:rPr>
              <a:t> &gt;&gt; s1;</a:t>
            </a:r>
          </a:p>
          <a:p>
            <a:pPr marL="0" indent="0">
              <a:buNone/>
            </a:pPr>
            <a:r>
              <a:rPr lang="en-ZA" sz="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5242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err="1"/>
              <a:t>Prac</a:t>
            </a:r>
            <a:r>
              <a:rPr lang="en-ZA" dirty="0"/>
              <a:t> Reports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302811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1796" y="2779600"/>
            <a:ext cx="6263253" cy="584775"/>
          </a:xfrm>
          <a:prstGeom prst="rect">
            <a:avLst/>
          </a:prstGeom>
          <a:noFill/>
        </p:spPr>
        <p:txBody>
          <a:bodyPr wrap="none" rtlCol="0">
            <a:spAutoFit/>
          </a:bodyPr>
          <a:lstStyle/>
          <a:p>
            <a:r>
              <a:rPr lang="en-ZA" sz="3200" dirty="0"/>
              <a:t>Recommended report structure…</a:t>
            </a:r>
          </a:p>
        </p:txBody>
      </p:sp>
    </p:spTree>
    <p:extLst>
      <p:ext uri="{BB962C8B-B14F-4D97-AF65-F5344CB8AC3E}">
        <p14:creationId xmlns:p14="http://schemas.microsoft.com/office/powerpoint/2010/main" val="6442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2565" y="621482"/>
            <a:ext cx="2326278" cy="461665"/>
          </a:xfrm>
          <a:prstGeom prst="rect">
            <a:avLst/>
          </a:prstGeom>
          <a:noFill/>
        </p:spPr>
        <p:txBody>
          <a:bodyPr wrap="none" rtlCol="0">
            <a:spAutoFit/>
          </a:bodyPr>
          <a:lstStyle/>
          <a:p>
            <a:r>
              <a:rPr lang="en-ZA" sz="2400" dirty="0"/>
              <a:t>Hello everyone.</a:t>
            </a:r>
          </a:p>
        </p:txBody>
      </p:sp>
      <p:sp>
        <p:nvSpPr>
          <p:cNvPr id="8" name="TextBox 7"/>
          <p:cNvSpPr txBox="1"/>
          <p:nvPr/>
        </p:nvSpPr>
        <p:spPr>
          <a:xfrm>
            <a:off x="252663" y="6208296"/>
            <a:ext cx="8654933" cy="461665"/>
          </a:xfrm>
          <a:prstGeom prst="rect">
            <a:avLst/>
          </a:prstGeom>
          <a:noFill/>
        </p:spPr>
        <p:txBody>
          <a:bodyPr wrap="none" rtlCol="0">
            <a:spAutoFit/>
          </a:bodyPr>
          <a:lstStyle/>
          <a:p>
            <a:r>
              <a:rPr lang="en-ZA" sz="2400" dirty="0"/>
              <a:t>Or an ILMDRC addict when it comes to big reports and theses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228" y="2074935"/>
            <a:ext cx="4229368" cy="2819579"/>
          </a:xfrm>
          <a:prstGeom prst="rect">
            <a:avLst/>
          </a:prstGeom>
        </p:spPr>
      </p:pic>
      <p:sp>
        <p:nvSpPr>
          <p:cNvPr id="10" name="Oval Callout 9"/>
          <p:cNvSpPr/>
          <p:nvPr/>
        </p:nvSpPr>
        <p:spPr>
          <a:xfrm>
            <a:off x="324854" y="309439"/>
            <a:ext cx="4644188" cy="2830804"/>
          </a:xfrm>
          <a:prstGeom prst="wedgeEllipseCallout">
            <a:avLst>
              <a:gd name="adj1" fmla="val 64262"/>
              <a:gd name="adj2" fmla="val 212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501144" y="1083147"/>
            <a:ext cx="4427815" cy="461665"/>
          </a:xfrm>
          <a:prstGeom prst="rect">
            <a:avLst/>
          </a:prstGeom>
          <a:noFill/>
        </p:spPr>
        <p:txBody>
          <a:bodyPr wrap="none" rtlCol="0">
            <a:spAutoFit/>
          </a:bodyPr>
          <a:lstStyle/>
          <a:p>
            <a:r>
              <a:rPr lang="en-ZA" sz="2400" dirty="0"/>
              <a:t>My name is Simon and I am an</a:t>
            </a:r>
          </a:p>
        </p:txBody>
      </p:sp>
      <p:sp>
        <p:nvSpPr>
          <p:cNvPr id="5" name="Rectangle 4"/>
          <p:cNvSpPr/>
          <p:nvPr/>
        </p:nvSpPr>
        <p:spPr>
          <a:xfrm>
            <a:off x="743133" y="1470315"/>
            <a:ext cx="4088555"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mbria" panose="02040503050406030204" pitchFamily="18" charset="0"/>
              </a:rPr>
              <a:t>IMDRC</a:t>
            </a: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addict</a:t>
            </a:r>
          </a:p>
        </p:txBody>
      </p:sp>
      <p:sp>
        <p:nvSpPr>
          <p:cNvPr id="13" name="TextBox 12"/>
          <p:cNvSpPr txBox="1"/>
          <p:nvPr/>
        </p:nvSpPr>
        <p:spPr>
          <a:xfrm>
            <a:off x="791260" y="2233774"/>
            <a:ext cx="3691598" cy="584775"/>
          </a:xfrm>
          <a:prstGeom prst="rect">
            <a:avLst/>
          </a:prstGeom>
          <a:noFill/>
        </p:spPr>
        <p:txBody>
          <a:bodyPr wrap="square" rtlCol="0">
            <a:spAutoFit/>
          </a:bodyPr>
          <a:lstStyle/>
          <a:p>
            <a:pPr algn="ctr"/>
            <a:r>
              <a:rPr lang="en-ZA" sz="1600" dirty="0"/>
              <a:t>… and I don’t think I’ll ever be able to quick the habit.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125" y="621482"/>
            <a:ext cx="2535202" cy="1497865"/>
          </a:xfrm>
          <a:prstGeom prst="rect">
            <a:avLst/>
          </a:prstGeom>
        </p:spPr>
      </p:pic>
      <p:sp>
        <p:nvSpPr>
          <p:cNvPr id="14" name="TextBox 13"/>
          <p:cNvSpPr txBox="1"/>
          <p:nvPr/>
        </p:nvSpPr>
        <p:spPr>
          <a:xfrm>
            <a:off x="6077220" y="852314"/>
            <a:ext cx="2085827" cy="369332"/>
          </a:xfrm>
          <a:prstGeom prst="rect">
            <a:avLst/>
          </a:prstGeom>
          <a:noFill/>
        </p:spPr>
        <p:txBody>
          <a:bodyPr wrap="none" rtlCol="0">
            <a:spAutoFit/>
          </a:bodyPr>
          <a:lstStyle/>
          <a:p>
            <a:r>
              <a:rPr lang="en-ZA" b="1" dirty="0">
                <a:latin typeface="Eras Light ITC" panose="020B0402030504020804" pitchFamily="34" charset="0"/>
              </a:rPr>
              <a:t>IMDRC Anonymous</a:t>
            </a:r>
          </a:p>
        </p:txBody>
      </p:sp>
      <p:sp>
        <p:nvSpPr>
          <p:cNvPr id="16" name="TextBox 15"/>
          <p:cNvSpPr txBox="1"/>
          <p:nvPr/>
        </p:nvSpPr>
        <p:spPr>
          <a:xfrm>
            <a:off x="6077220" y="1215282"/>
            <a:ext cx="2409634" cy="984885"/>
          </a:xfrm>
          <a:prstGeom prst="rect">
            <a:avLst/>
          </a:prstGeom>
          <a:noFill/>
        </p:spPr>
        <p:txBody>
          <a:bodyPr wrap="none" rtlCol="0">
            <a:spAutoFit/>
          </a:bodyPr>
          <a:lstStyle/>
          <a:p>
            <a:r>
              <a:rPr lang="en-ZA" b="1" dirty="0">
                <a:latin typeface="Eras Light ITC" panose="020B0402030504020804" pitchFamily="34" charset="0"/>
              </a:rPr>
              <a:t>5 rules to clear thinking</a:t>
            </a:r>
          </a:p>
          <a:p>
            <a:r>
              <a:rPr lang="en-ZA" sz="1100" b="1" dirty="0">
                <a:latin typeface="Eras Light ITC" panose="020B0402030504020804" pitchFamily="34" charset="0"/>
              </a:rPr>
              <a:t>1. Introduction  2. Methodology </a:t>
            </a:r>
            <a:br>
              <a:rPr lang="en-ZA" sz="1100" b="1" dirty="0">
                <a:latin typeface="Eras Light ITC" panose="020B0402030504020804" pitchFamily="34" charset="0"/>
              </a:rPr>
            </a:br>
            <a:r>
              <a:rPr lang="en-ZA" sz="1100" b="1" dirty="0">
                <a:latin typeface="Eras Light ITC" panose="020B0402030504020804" pitchFamily="34" charset="0"/>
              </a:rPr>
              <a:t>3. Design 4. Results  5. Conclusions</a:t>
            </a:r>
          </a:p>
          <a:p>
            <a:endParaRPr lang="en-ZA" dirty="0"/>
          </a:p>
        </p:txBody>
      </p:sp>
      <p:sp>
        <p:nvSpPr>
          <p:cNvPr id="7" name="TextBox 6"/>
          <p:cNvSpPr txBox="1"/>
          <p:nvPr/>
        </p:nvSpPr>
        <p:spPr>
          <a:xfrm>
            <a:off x="501144" y="3484724"/>
            <a:ext cx="3605474" cy="2585323"/>
          </a:xfrm>
          <a:prstGeom prst="rect">
            <a:avLst/>
          </a:prstGeom>
          <a:noFill/>
        </p:spPr>
        <p:txBody>
          <a:bodyPr wrap="none" rtlCol="0">
            <a:spAutoFit/>
          </a:bodyPr>
          <a:lstStyle/>
          <a:p>
            <a:r>
              <a:rPr lang="en-ZA" sz="2400" dirty="0"/>
              <a:t>When it comes to reports</a:t>
            </a:r>
          </a:p>
          <a:p>
            <a:r>
              <a:rPr lang="en-ZA" sz="2400" dirty="0"/>
              <a:t>I favour the structure</a:t>
            </a:r>
          </a:p>
          <a:p>
            <a:r>
              <a:rPr lang="en-ZA" dirty="0"/>
              <a:t> Introduction</a:t>
            </a:r>
          </a:p>
          <a:p>
            <a:r>
              <a:rPr lang="en-ZA" dirty="0"/>
              <a:t> Methodology</a:t>
            </a:r>
          </a:p>
          <a:p>
            <a:r>
              <a:rPr lang="en-ZA" dirty="0"/>
              <a:t> Design</a:t>
            </a:r>
          </a:p>
          <a:p>
            <a:r>
              <a:rPr lang="en-ZA" dirty="0"/>
              <a:t> Results</a:t>
            </a:r>
          </a:p>
          <a:p>
            <a:r>
              <a:rPr lang="en-ZA" dirty="0"/>
              <a:t> Conclusions</a:t>
            </a:r>
          </a:p>
          <a:p>
            <a:r>
              <a:rPr lang="en-ZA" sz="2400" dirty="0"/>
              <a:t>Also known as IMDRC</a:t>
            </a:r>
          </a:p>
        </p:txBody>
      </p:sp>
    </p:spTree>
    <p:extLst>
      <p:ext uri="{BB962C8B-B14F-4D97-AF65-F5344CB8AC3E}">
        <p14:creationId xmlns:p14="http://schemas.microsoft.com/office/powerpoint/2010/main" val="91011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Writing Reports</a:t>
            </a:r>
          </a:p>
        </p:txBody>
      </p:sp>
      <p:sp>
        <p:nvSpPr>
          <p:cNvPr id="3" name="Content Placeholder 2"/>
          <p:cNvSpPr>
            <a:spLocks noGrp="1"/>
          </p:cNvSpPr>
          <p:nvPr>
            <p:ph idx="1"/>
          </p:nvPr>
        </p:nvSpPr>
        <p:spPr>
          <a:xfrm>
            <a:off x="729114" y="1431759"/>
            <a:ext cx="7697635" cy="5005136"/>
          </a:xfrm>
        </p:spPr>
        <p:txBody>
          <a:bodyPr>
            <a:normAutofit fontScale="85000" lnSpcReduction="10000"/>
          </a:bodyPr>
          <a:lstStyle/>
          <a:p>
            <a:r>
              <a:rPr lang="en-ZA" dirty="0"/>
              <a:t>Always a good idea to plan your report</a:t>
            </a:r>
          </a:p>
          <a:p>
            <a:r>
              <a:rPr lang="en-ZA" dirty="0"/>
              <a:t>Start e.g. with a list of section headings and then incrementally populate the sections</a:t>
            </a:r>
          </a:p>
          <a:p>
            <a:r>
              <a:rPr lang="en-ZA" dirty="0"/>
              <a:t>Useful sequence of development:</a:t>
            </a:r>
          </a:p>
          <a:p>
            <a:pPr lvl="1"/>
            <a:r>
              <a:rPr lang="en-ZA" dirty="0"/>
              <a:t>Introduction (first take)</a:t>
            </a:r>
          </a:p>
          <a:p>
            <a:pPr lvl="1"/>
            <a:r>
              <a:rPr lang="en-ZA" dirty="0"/>
              <a:t>Results (pop in some results you have)</a:t>
            </a:r>
          </a:p>
          <a:p>
            <a:pPr lvl="1"/>
            <a:r>
              <a:rPr lang="en-ZA" dirty="0"/>
              <a:t>Design (in consideration of what you are showing in results)</a:t>
            </a:r>
          </a:p>
          <a:p>
            <a:pPr lvl="1"/>
            <a:r>
              <a:rPr lang="en-ZA" dirty="0"/>
              <a:t>Methodology (how you went about the design)</a:t>
            </a:r>
          </a:p>
          <a:p>
            <a:pPr lvl="1"/>
            <a:r>
              <a:rPr lang="en-ZA" dirty="0"/>
              <a:t>Conclusion</a:t>
            </a:r>
          </a:p>
          <a:p>
            <a:pPr lvl="1"/>
            <a:r>
              <a:rPr lang="en-ZA" dirty="0"/>
              <a:t>Introduction (finalized)</a:t>
            </a:r>
          </a:p>
          <a:p>
            <a:pPr lvl="1"/>
            <a:r>
              <a:rPr lang="en-ZA" dirty="0"/>
              <a:t>{ideally finish with a thorough proof reading}</a:t>
            </a:r>
          </a:p>
          <a:p>
            <a:pPr lvl="1"/>
            <a:endParaRPr lang="en-ZA" dirty="0"/>
          </a:p>
        </p:txBody>
      </p:sp>
    </p:spTree>
    <p:extLst>
      <p:ext uri="{BB962C8B-B14F-4D97-AF65-F5344CB8AC3E}">
        <p14:creationId xmlns:p14="http://schemas.microsoft.com/office/powerpoint/2010/main" val="75667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Using Latex</a:t>
            </a:r>
          </a:p>
        </p:txBody>
      </p:sp>
      <p:sp>
        <p:nvSpPr>
          <p:cNvPr id="3" name="Content Placeholder 2"/>
          <p:cNvSpPr>
            <a:spLocks noGrp="1"/>
          </p:cNvSpPr>
          <p:nvPr>
            <p:ph idx="1"/>
          </p:nvPr>
        </p:nvSpPr>
        <p:spPr>
          <a:xfrm>
            <a:off x="600891" y="1319350"/>
            <a:ext cx="7826530" cy="5185954"/>
          </a:xfrm>
        </p:spPr>
        <p:txBody>
          <a:bodyPr>
            <a:normAutofit fontScale="85000" lnSpcReduction="20000"/>
          </a:bodyPr>
          <a:lstStyle/>
          <a:p>
            <a:r>
              <a:rPr lang="en-ZA" dirty="0"/>
              <a:t>For </a:t>
            </a:r>
            <a:r>
              <a:rPr lang="en-ZA" dirty="0" err="1"/>
              <a:t>Prac</a:t>
            </a:r>
            <a:r>
              <a:rPr lang="en-ZA" dirty="0"/>
              <a:t> 1 you’re all expected to use Latex.</a:t>
            </a:r>
          </a:p>
          <a:p>
            <a:pPr lvl="1"/>
            <a:r>
              <a:rPr lang="en-ZA" dirty="0"/>
              <a:t>Use </a:t>
            </a:r>
            <a:r>
              <a:rPr lang="en-ZA" dirty="0" err="1"/>
              <a:t>TexStudio</a:t>
            </a:r>
            <a:r>
              <a:rPr lang="en-ZA" dirty="0"/>
              <a:t> or </a:t>
            </a:r>
            <a:r>
              <a:rPr lang="en-ZA" dirty="0" err="1"/>
              <a:t>TexMaker</a:t>
            </a:r>
            <a:r>
              <a:rPr lang="en-ZA" dirty="0"/>
              <a:t>, these are easy to use tools for writing documents in latex.</a:t>
            </a:r>
          </a:p>
          <a:p>
            <a:r>
              <a:rPr lang="en-ZA" dirty="0"/>
              <a:t>It is quite straightforward unless you want to do fancy things, such as</a:t>
            </a:r>
          </a:p>
          <a:p>
            <a:pPr lvl="1"/>
            <a:r>
              <a:rPr lang="en-ZA" dirty="0"/>
              <a:t>Adding equations</a:t>
            </a:r>
          </a:p>
          <a:p>
            <a:pPr lvl="1"/>
            <a:r>
              <a:rPr lang="en-ZA" dirty="0"/>
              <a:t>Positioning text in non-standard ways (e.g. indenting)</a:t>
            </a:r>
          </a:p>
          <a:p>
            <a:pPr lvl="1"/>
            <a:r>
              <a:rPr lang="en-ZA" dirty="0"/>
              <a:t>Getting images / tables / listings to be where you want them (as opposed to where Latex decides they should be placed).</a:t>
            </a:r>
          </a:p>
          <a:p>
            <a:pPr lvl="1"/>
            <a:r>
              <a:rPr lang="en-ZA" dirty="0"/>
              <a:t>With some practice you’ll see it isn’t so difficult and could actually be a big help in the </a:t>
            </a:r>
            <a:r>
              <a:rPr lang="en-ZA" dirty="0" err="1"/>
              <a:t>longrun</a:t>
            </a:r>
            <a:r>
              <a:rPr lang="en-ZA" dirty="0"/>
              <a:t> for example for writing your BSc final year project 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965" y="318560"/>
            <a:ext cx="2401897" cy="1000790"/>
          </a:xfrm>
          <a:prstGeom prst="rect">
            <a:avLst/>
          </a:prstGeom>
        </p:spPr>
      </p:pic>
    </p:spTree>
    <p:extLst>
      <p:ext uri="{BB962C8B-B14F-4D97-AF65-F5344CB8AC3E}">
        <p14:creationId xmlns:p14="http://schemas.microsoft.com/office/powerpoint/2010/main" val="2169860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TexStudio</a:t>
            </a:r>
            <a:r>
              <a:rPr lang="en-ZA" dirty="0"/>
              <a:t> – suggested tool to use!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08" y="1140430"/>
            <a:ext cx="8468959" cy="5412770"/>
          </a:xfrm>
        </p:spPr>
      </p:pic>
    </p:spTree>
    <p:extLst>
      <p:ext uri="{BB962C8B-B14F-4D97-AF65-F5344CB8AC3E}">
        <p14:creationId xmlns:p14="http://schemas.microsoft.com/office/powerpoint/2010/main" val="1542914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540" y="2575985"/>
            <a:ext cx="2401897" cy="1000790"/>
          </a:xfrm>
          <a:prstGeom prst="rect">
            <a:avLst/>
          </a:prstGeom>
        </p:spPr>
      </p:pic>
      <p:sp>
        <p:nvSpPr>
          <p:cNvPr id="6" name="Rectangle 5"/>
          <p:cNvSpPr/>
          <p:nvPr/>
        </p:nvSpPr>
        <p:spPr>
          <a:xfrm>
            <a:off x="2547989" y="1386185"/>
            <a:ext cx="1762022" cy="923330"/>
          </a:xfrm>
          <a:prstGeom prst="rect">
            <a:avLst/>
          </a:prstGeom>
          <a:solidFill>
            <a:schemeClr val="bg1"/>
          </a:solidFill>
          <a:ln w="12700">
            <a:noFill/>
          </a:ln>
        </p:spPr>
        <p:txBody>
          <a:bodyPr wrap="none" lIns="91440" tIns="45720" rIns="91440" bIns="45720">
            <a:spAutoFit/>
          </a:bodyPr>
          <a:lstStyle/>
          <a:p>
            <a:pPr algn="ctr"/>
            <a:r>
              <a:rPr lang="en-US" sz="54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Brief</a:t>
            </a:r>
          </a:p>
        </p:txBody>
      </p:sp>
      <p:sp>
        <p:nvSpPr>
          <p:cNvPr id="7" name="Rectangle 6"/>
          <p:cNvSpPr/>
          <p:nvPr/>
        </p:nvSpPr>
        <p:spPr>
          <a:xfrm>
            <a:off x="4426277" y="3767275"/>
            <a:ext cx="2108270" cy="923330"/>
          </a:xfrm>
          <a:prstGeom prst="rect">
            <a:avLst/>
          </a:prstGeom>
          <a:solidFill>
            <a:schemeClr val="bg1"/>
          </a:solidFill>
          <a:ln w="12700">
            <a:noFill/>
          </a:ln>
        </p:spPr>
        <p:txBody>
          <a:bodyPr wrap="none" lIns="91440" tIns="45720" rIns="91440" bIns="45720">
            <a:spAutoFit/>
          </a:bodyPr>
          <a:lstStyle/>
          <a:p>
            <a:pPr algn="ctr"/>
            <a:r>
              <a:rPr lang="en-US" sz="54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p>
        </p:txBody>
      </p:sp>
      <p:sp>
        <p:nvSpPr>
          <p:cNvPr id="8" name="Rectangle 7"/>
          <p:cNvSpPr/>
          <p:nvPr/>
        </p:nvSpPr>
        <p:spPr>
          <a:xfrm>
            <a:off x="5060020" y="5691760"/>
            <a:ext cx="3385863" cy="584775"/>
          </a:xfrm>
          <a:prstGeom prst="rect">
            <a:avLst/>
          </a:prstGeom>
          <a:solidFill>
            <a:schemeClr val="bg1"/>
          </a:solidFill>
          <a:ln w="12700">
            <a:noFill/>
          </a:ln>
        </p:spPr>
        <p:txBody>
          <a:bodyPr wrap="none" lIns="91440" tIns="45720" rIns="91440" bIns="45720">
            <a:spAutoFit/>
          </a:bodyPr>
          <a:lstStyle/>
          <a:p>
            <a:pPr algn="ctr"/>
            <a:r>
              <a:rPr lang="en-US" sz="32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Using </a:t>
            </a:r>
            <a:r>
              <a:rPr lang="en-US" sz="3200" b="1" cap="none" spc="0"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TexStudio</a:t>
            </a:r>
            <a:endParaRPr lang="en-US" sz="32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4452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907" y="2522173"/>
            <a:ext cx="6315739"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rPr>
              <a:t>UML Review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103" y="3990995"/>
            <a:ext cx="2527346" cy="1835450"/>
          </a:xfrm>
          <a:prstGeom prst="rect">
            <a:avLst/>
          </a:prstGeom>
        </p:spPr>
      </p:pic>
    </p:spTree>
    <p:extLst>
      <p:ext uri="{BB962C8B-B14F-4D97-AF65-F5344CB8AC3E}">
        <p14:creationId xmlns:p14="http://schemas.microsoft.com/office/powerpoint/2010/main" val="2084184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Latex Help</a:t>
            </a:r>
          </a:p>
        </p:txBody>
      </p:sp>
      <p:sp>
        <p:nvSpPr>
          <p:cNvPr id="3" name="Content Placeholder 2"/>
          <p:cNvSpPr>
            <a:spLocks noGrp="1"/>
          </p:cNvSpPr>
          <p:nvPr>
            <p:ph idx="1"/>
          </p:nvPr>
        </p:nvSpPr>
        <p:spPr/>
        <p:txBody>
          <a:bodyPr/>
          <a:lstStyle/>
          <a:p>
            <a:r>
              <a:rPr lang="en-ZA" dirty="0"/>
              <a:t>Latex Stack Exchange</a:t>
            </a:r>
          </a:p>
          <a:p>
            <a:pPr lvl="1"/>
            <a:r>
              <a:rPr lang="en-ZA" dirty="0">
                <a:hlinkClick r:id="rId2"/>
              </a:rPr>
              <a:t>http://tex.stackexchange.com/</a:t>
            </a:r>
            <a:endParaRPr lang="en-ZA" dirty="0"/>
          </a:p>
          <a:p>
            <a:pPr lvl="1"/>
            <a:r>
              <a:rPr lang="en-ZA" dirty="0"/>
              <a:t>This is essentially the go-to place for help in solving Latex problems easy or hard.</a:t>
            </a:r>
          </a:p>
          <a:p>
            <a:r>
              <a:rPr lang="en-ZA" dirty="0"/>
              <a:t>Online manuals/guide</a:t>
            </a:r>
          </a:p>
          <a:p>
            <a:pPr lvl="1"/>
            <a:r>
              <a:rPr lang="en-ZA" dirty="0"/>
              <a:t>Tobias </a:t>
            </a:r>
            <a:r>
              <a:rPr lang="en-ZA" dirty="0" err="1"/>
              <a:t>Oetiker's</a:t>
            </a:r>
            <a:r>
              <a:rPr lang="en-ZA" dirty="0"/>
              <a:t> Guide to Latex</a:t>
            </a:r>
          </a:p>
          <a:p>
            <a:pPr lvl="1"/>
            <a:r>
              <a:rPr lang="en-ZA" dirty="0"/>
              <a:t>Latex </a:t>
            </a:r>
            <a:r>
              <a:rPr lang="en-ZA" dirty="0" err="1"/>
              <a:t>WikiBook</a:t>
            </a:r>
            <a:r>
              <a:rPr lang="en-ZA" dirty="0"/>
              <a:t>:</a:t>
            </a:r>
          </a:p>
          <a:p>
            <a:pPr lvl="2"/>
            <a:r>
              <a:rPr lang="en-ZA" dirty="0"/>
              <a:t>https://en.wikibooks.org/wiki/LaTeX</a:t>
            </a:r>
          </a:p>
        </p:txBody>
      </p:sp>
    </p:spTree>
    <p:extLst>
      <p:ext uri="{BB962C8B-B14F-4D97-AF65-F5344CB8AC3E}">
        <p14:creationId xmlns:p14="http://schemas.microsoft.com/office/powerpoint/2010/main" val="183540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Some Useful Latex Tools</a:t>
            </a:r>
          </a:p>
        </p:txBody>
      </p:sp>
      <p:sp>
        <p:nvSpPr>
          <p:cNvPr id="3" name="Content Placeholder 2"/>
          <p:cNvSpPr>
            <a:spLocks noGrp="1"/>
          </p:cNvSpPr>
          <p:nvPr>
            <p:ph idx="1"/>
          </p:nvPr>
        </p:nvSpPr>
        <p:spPr/>
        <p:txBody>
          <a:bodyPr>
            <a:normAutofit fontScale="77500" lnSpcReduction="20000"/>
          </a:bodyPr>
          <a:lstStyle/>
          <a:p>
            <a:r>
              <a:rPr lang="en-ZA" dirty="0"/>
              <a:t>Table Generator</a:t>
            </a:r>
          </a:p>
          <a:p>
            <a:pPr lvl="1"/>
            <a:r>
              <a:rPr lang="en-ZA" dirty="0"/>
              <a:t>The Table Generator web service which you can use to generate code for latex tables.</a:t>
            </a:r>
          </a:p>
          <a:p>
            <a:pPr lvl="1"/>
            <a:r>
              <a:rPr lang="en-ZA" dirty="0">
                <a:hlinkClick r:id="rId2"/>
              </a:rPr>
              <a:t>https://www.tablesgenerator.com/</a:t>
            </a:r>
            <a:endParaRPr lang="en-ZA" dirty="0"/>
          </a:p>
          <a:p>
            <a:r>
              <a:rPr lang="en-ZA" dirty="0"/>
              <a:t>Overleaf</a:t>
            </a:r>
          </a:p>
          <a:p>
            <a:pPr lvl="1"/>
            <a:r>
              <a:rPr lang="en-ZA" dirty="0"/>
              <a:t>Collaborative online latex editor (good idea for e.g. team projects).</a:t>
            </a:r>
          </a:p>
          <a:p>
            <a:pPr lvl="1"/>
            <a:r>
              <a:rPr lang="en-ZA" dirty="0">
                <a:hlinkClick r:id="rId3"/>
              </a:rPr>
              <a:t>https://www.overleaf.com/</a:t>
            </a:r>
            <a:r>
              <a:rPr lang="en-ZA" dirty="0"/>
              <a:t> </a:t>
            </a:r>
          </a:p>
          <a:p>
            <a:r>
              <a:rPr lang="en-ZA" dirty="0" err="1"/>
              <a:t>Detexify</a:t>
            </a:r>
            <a:endParaRPr lang="en-ZA" dirty="0"/>
          </a:p>
          <a:p>
            <a:pPr lvl="1"/>
            <a:r>
              <a:rPr lang="en-ZA" dirty="0"/>
              <a:t>You might initially think this is very gimmicky, but actually it can be jolly useful. Basically you draw a symbol (e.g. a tick) and </a:t>
            </a:r>
            <a:r>
              <a:rPr lang="en-ZA" dirty="0" err="1"/>
              <a:t>Detexify</a:t>
            </a:r>
            <a:r>
              <a:rPr lang="en-ZA" dirty="0"/>
              <a:t> gives you options for latex symbol names that most closely match it.</a:t>
            </a:r>
          </a:p>
          <a:p>
            <a:pPr lvl="1"/>
            <a:r>
              <a:rPr lang="en-ZA" dirty="0">
                <a:hlinkClick r:id="rId4"/>
              </a:rPr>
              <a:t>http://detexify.kirelabs.org/classify.html</a:t>
            </a:r>
            <a:r>
              <a:rPr lang="en-ZA" dirty="0"/>
              <a:t> </a:t>
            </a:r>
          </a:p>
        </p:txBody>
      </p:sp>
    </p:spTree>
    <p:extLst>
      <p:ext uri="{BB962C8B-B14F-4D97-AF65-F5344CB8AC3E}">
        <p14:creationId xmlns:p14="http://schemas.microsoft.com/office/powerpoint/2010/main" val="249221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Correlation recap</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1515370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064" y="667296"/>
            <a:ext cx="7698306" cy="692210"/>
          </a:xfrm>
        </p:spPr>
        <p:txBody>
          <a:bodyPr>
            <a:noAutofit/>
          </a:bodyPr>
          <a:lstStyle/>
          <a:p>
            <a:r>
              <a:rPr lang="en-ZA" sz="3600" dirty="0"/>
              <a:t>Why is Correlation important in this course?</a:t>
            </a:r>
          </a:p>
        </p:txBody>
      </p:sp>
      <p:sp>
        <p:nvSpPr>
          <p:cNvPr id="5" name="Content Placeholder 4"/>
          <p:cNvSpPr>
            <a:spLocks noGrp="1"/>
          </p:cNvSpPr>
          <p:nvPr>
            <p:ph idx="1"/>
          </p:nvPr>
        </p:nvSpPr>
        <p:spPr>
          <a:xfrm>
            <a:off x="523875" y="1595620"/>
            <a:ext cx="8124825" cy="4519977"/>
          </a:xfrm>
        </p:spPr>
        <p:txBody>
          <a:bodyPr/>
          <a:lstStyle/>
          <a:p>
            <a:r>
              <a:rPr lang="en-ZA" dirty="0"/>
              <a:t>Correlation is used as a means to objectively tell how accurate your experimental solution is measured against a known good solution (the </a:t>
            </a:r>
            <a:r>
              <a:rPr lang="en-ZA" i="1" dirty="0"/>
              <a:t>Golden Measure</a:t>
            </a:r>
            <a:r>
              <a:rPr lang="en-ZA" dirty="0"/>
              <a:t>)</a:t>
            </a:r>
          </a:p>
          <a:p>
            <a:r>
              <a:rPr lang="en-ZA" dirty="0"/>
              <a:t>Typically used to get a sense </a:t>
            </a:r>
            <a:r>
              <a:rPr lang="en-ZA" strike="sngStrike" dirty="0"/>
              <a:t>(confirm)</a:t>
            </a:r>
            <a:r>
              <a:rPr lang="en-ZA" dirty="0"/>
              <a:t> that your experimental system is adequately correct</a:t>
            </a:r>
          </a:p>
        </p:txBody>
      </p:sp>
    </p:spTree>
    <p:extLst>
      <p:ext uri="{BB962C8B-B14F-4D97-AF65-F5344CB8AC3E}">
        <p14:creationId xmlns:p14="http://schemas.microsoft.com/office/powerpoint/2010/main" val="382073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Correlation</a:t>
            </a:r>
          </a:p>
        </p:txBody>
      </p:sp>
      <p:sp>
        <p:nvSpPr>
          <p:cNvPr id="3" name="Content Placeholder 2"/>
          <p:cNvSpPr>
            <a:spLocks noGrp="1"/>
          </p:cNvSpPr>
          <p:nvPr>
            <p:ph idx="1"/>
          </p:nvPr>
        </p:nvSpPr>
        <p:spPr/>
        <p:txBody>
          <a:bodyPr/>
          <a:lstStyle/>
          <a:p>
            <a:r>
              <a:rPr lang="en-ZA" dirty="0"/>
              <a:t>Finding the relationship between two quantitative variables, e.g. the price of cheese to the age of cheese.</a:t>
            </a:r>
          </a:p>
          <a:p>
            <a:r>
              <a:rPr lang="en-ZA" dirty="0"/>
              <a:t>Correlation is a statistical technique used to determine the degree to which two variables are related</a:t>
            </a:r>
          </a:p>
        </p:txBody>
      </p:sp>
    </p:spTree>
    <p:extLst>
      <p:ext uri="{BB962C8B-B14F-4D97-AF65-F5344CB8AC3E}">
        <p14:creationId xmlns:p14="http://schemas.microsoft.com/office/powerpoint/2010/main" val="2229460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Correlation</a:t>
            </a:r>
          </a:p>
        </p:txBody>
      </p:sp>
      <p:sp>
        <p:nvSpPr>
          <p:cNvPr id="3" name="Content Placeholder 2"/>
          <p:cNvSpPr>
            <a:spLocks noGrp="1"/>
          </p:cNvSpPr>
          <p:nvPr>
            <p:ph idx="1"/>
          </p:nvPr>
        </p:nvSpPr>
        <p:spPr/>
        <p:txBody>
          <a:bodyPr/>
          <a:lstStyle/>
          <a:p>
            <a:r>
              <a:rPr lang="en-ZA" dirty="0"/>
              <a:t>Looking at a scatter diagram gives an impression of how variables are related…</a:t>
            </a:r>
          </a:p>
        </p:txBody>
      </p:sp>
      <p:grpSp>
        <p:nvGrpSpPr>
          <p:cNvPr id="8" name="Group 7"/>
          <p:cNvGrpSpPr/>
          <p:nvPr/>
        </p:nvGrpSpPr>
        <p:grpSpPr>
          <a:xfrm>
            <a:off x="2410690" y="2873784"/>
            <a:ext cx="6222712" cy="3766729"/>
            <a:chOff x="2410690" y="2873784"/>
            <a:chExt cx="6222712" cy="3766729"/>
          </a:xfrm>
        </p:grpSpPr>
        <p:graphicFrame>
          <p:nvGraphicFramePr>
            <p:cNvPr id="4" name="Object 3"/>
            <p:cNvGraphicFramePr>
              <a:graphicFrameLocks noChangeAspect="1"/>
            </p:cNvGraphicFramePr>
            <p:nvPr>
              <p:extLst/>
            </p:nvPr>
          </p:nvGraphicFramePr>
          <p:xfrm>
            <a:off x="2410690" y="2873784"/>
            <a:ext cx="6222712" cy="3766729"/>
          </p:xfrm>
          <a:graphic>
            <a:graphicData uri="http://schemas.openxmlformats.org/presentationml/2006/ole">
              <mc:AlternateContent xmlns:mc="http://schemas.openxmlformats.org/markup-compatibility/2006">
                <mc:Choice xmlns:v="urn:schemas-microsoft-com:vml" Requires="v">
                  <p:oleObj spid="_x0000_s1046" name="Chart" r:id="rId3" imgW="7438957" imgH="4581435" progId="MSGraph.Chart.8">
                    <p:embed followColorScheme="full"/>
                  </p:oleObj>
                </mc:Choice>
                <mc:Fallback>
                  <p:oleObj name="Chart" r:id="rId3" imgW="7438957" imgH="4581435" progId="MSGraph.Chart.8">
                    <p:embed followColorScheme="full"/>
                    <p:pic>
                      <p:nvPicPr>
                        <p:cNvPr id="0" name=""/>
                        <p:cNvPicPr>
                          <a:picLocks noChangeAspect="1" noChangeArrowheads="1"/>
                        </p:cNvPicPr>
                        <p:nvPr/>
                      </p:nvPicPr>
                      <p:blipFill>
                        <a:blip r:embed="rId4"/>
                        <a:srcRect/>
                        <a:stretch>
                          <a:fillRect/>
                        </a:stretch>
                      </p:blipFill>
                      <p:spPr bwMode="auto">
                        <a:xfrm>
                          <a:off x="2410690" y="2873784"/>
                          <a:ext cx="6222712" cy="3766729"/>
                        </a:xfrm>
                        <a:prstGeom prst="rect">
                          <a:avLst/>
                        </a:prstGeom>
                        <a:noFill/>
                        <a:ln>
                          <a:noFill/>
                        </a:ln>
                      </p:spPr>
                    </p:pic>
                  </p:oleObj>
                </mc:Fallback>
              </mc:AlternateContent>
            </a:graphicData>
          </a:graphic>
        </p:graphicFrame>
        <p:pic>
          <p:nvPicPr>
            <p:cNvPr id="1028" name="Picture 4" descr="C:\temp\chee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611" y="4904942"/>
              <a:ext cx="1138238" cy="10048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3179618" y="3948545"/>
              <a:ext cx="3990109" cy="14588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5592">
              <a:off x="5725274" y="3819587"/>
              <a:ext cx="1394735" cy="430887"/>
            </a:xfrm>
            <a:prstGeom prst="rect">
              <a:avLst/>
            </a:prstGeom>
            <a:noFill/>
          </p:spPr>
          <p:txBody>
            <a:bodyPr wrap="square" rtlCol="0">
              <a:spAutoFit/>
            </a:bodyPr>
            <a:lstStyle/>
            <a:p>
              <a:r>
                <a:rPr lang="en-ZA" sz="1100" dirty="0"/>
                <a:t>Straight line linear regression</a:t>
              </a:r>
            </a:p>
          </p:txBody>
        </p:sp>
        <p:sp>
          <p:nvSpPr>
            <p:cNvPr id="9" name="Rectangle 8"/>
            <p:cNvSpPr/>
            <p:nvPr/>
          </p:nvSpPr>
          <p:spPr>
            <a:xfrm>
              <a:off x="3914774" y="3192184"/>
              <a:ext cx="4245265" cy="307777"/>
            </a:xfrm>
            <a:prstGeom prst="rect">
              <a:avLst/>
            </a:prstGeom>
          </p:spPr>
          <p:txBody>
            <a:bodyPr wrap="square">
              <a:spAutoFit/>
            </a:bodyPr>
            <a:lstStyle/>
            <a:p>
              <a:r>
                <a:rPr lang="en-ZA" sz="1400" i="1" dirty="0"/>
                <a:t>What has the cost of cheese got to do with its age?</a:t>
              </a: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150" y="3319601"/>
            <a:ext cx="1114426" cy="1114426"/>
          </a:xfrm>
          <a:prstGeom prst="rect">
            <a:avLst/>
          </a:prstGeom>
        </p:spPr>
      </p:pic>
    </p:spTree>
    <p:extLst>
      <p:ext uri="{BB962C8B-B14F-4D97-AF65-F5344CB8AC3E}">
        <p14:creationId xmlns:p14="http://schemas.microsoft.com/office/powerpoint/2010/main" val="33156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Correlation</a:t>
            </a:r>
          </a:p>
        </p:txBody>
      </p:sp>
      <p:sp>
        <p:nvSpPr>
          <p:cNvPr id="3" name="Content Placeholder 2"/>
          <p:cNvSpPr>
            <a:spLocks noGrp="1"/>
          </p:cNvSpPr>
          <p:nvPr>
            <p:ph idx="1"/>
          </p:nvPr>
        </p:nvSpPr>
        <p:spPr/>
        <p:txBody>
          <a:bodyPr/>
          <a:lstStyle/>
          <a:p>
            <a:r>
              <a:rPr lang="en-ZA" dirty="0"/>
              <a:t>The pattern of data is indicative of the type of relationship between your two variables:</a:t>
            </a:r>
          </a:p>
          <a:p>
            <a:pPr lvl="1"/>
            <a:r>
              <a:rPr lang="en-ZA" dirty="0"/>
              <a:t>positive relationship</a:t>
            </a:r>
          </a:p>
          <a:p>
            <a:pPr lvl="1"/>
            <a:r>
              <a:rPr lang="en-ZA" dirty="0"/>
              <a:t>negative relationship</a:t>
            </a:r>
          </a:p>
          <a:p>
            <a:pPr lvl="1"/>
            <a:r>
              <a:rPr lang="en-ZA" dirty="0"/>
              <a:t>No / minimal relationship</a:t>
            </a:r>
          </a:p>
          <a:p>
            <a:endParaRPr lang="en-ZA" dirty="0"/>
          </a:p>
        </p:txBody>
      </p:sp>
    </p:spTree>
    <p:extLst>
      <p:ext uri="{BB962C8B-B14F-4D97-AF65-F5344CB8AC3E}">
        <p14:creationId xmlns:p14="http://schemas.microsoft.com/office/powerpoint/2010/main" val="2063244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Correlation Relations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9008" y="1595438"/>
            <a:ext cx="2791165" cy="2245699"/>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74874" y="1585046"/>
            <a:ext cx="3001533" cy="2384281"/>
          </a:xfrm>
          <a:prstGeom prst="rect">
            <a:avLst/>
          </a:prstGeom>
        </p:spPr>
      </p:pic>
      <p:sp>
        <p:nvSpPr>
          <p:cNvPr id="6" name="TextBox 5"/>
          <p:cNvSpPr txBox="1"/>
          <p:nvPr/>
        </p:nvSpPr>
        <p:spPr>
          <a:xfrm>
            <a:off x="1065067" y="3969327"/>
            <a:ext cx="1903085" cy="369332"/>
          </a:xfrm>
          <a:prstGeom prst="rect">
            <a:avLst/>
          </a:prstGeom>
          <a:noFill/>
        </p:spPr>
        <p:txBody>
          <a:bodyPr wrap="none" rtlCol="0">
            <a:spAutoFit/>
          </a:bodyPr>
          <a:lstStyle/>
          <a:p>
            <a:r>
              <a:rPr lang="en-ZA" dirty="0"/>
              <a:t>Positive Relation</a:t>
            </a:r>
          </a:p>
        </p:txBody>
      </p:sp>
      <p:sp>
        <p:nvSpPr>
          <p:cNvPr id="7" name="TextBox 6"/>
          <p:cNvSpPr txBox="1"/>
          <p:nvPr/>
        </p:nvSpPr>
        <p:spPr>
          <a:xfrm>
            <a:off x="6255328" y="4021281"/>
            <a:ext cx="2005677" cy="369332"/>
          </a:xfrm>
          <a:prstGeom prst="rect">
            <a:avLst/>
          </a:prstGeom>
          <a:noFill/>
        </p:spPr>
        <p:txBody>
          <a:bodyPr wrap="none" rtlCol="0">
            <a:spAutoFit/>
          </a:bodyPr>
          <a:lstStyle/>
          <a:p>
            <a:r>
              <a:rPr lang="en-ZA" dirty="0"/>
              <a:t>Negative Relation</a:t>
            </a:r>
          </a:p>
        </p:txBody>
      </p:sp>
      <p:cxnSp>
        <p:nvCxnSpPr>
          <p:cNvPr id="9" name="Straight Connector 8"/>
          <p:cNvCxnSpPr/>
          <p:nvPr/>
        </p:nvCxnSpPr>
        <p:spPr>
          <a:xfrm flipV="1">
            <a:off x="955963" y="2119745"/>
            <a:ext cx="2121295" cy="14443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965932" y="1943100"/>
            <a:ext cx="2295074" cy="161059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577" y="4021281"/>
            <a:ext cx="2789519" cy="2248954"/>
          </a:xfrm>
          <a:prstGeom prst="rect">
            <a:avLst/>
          </a:prstGeom>
        </p:spPr>
      </p:pic>
      <p:sp>
        <p:nvSpPr>
          <p:cNvPr id="14" name="TextBox 13"/>
          <p:cNvSpPr txBox="1"/>
          <p:nvPr/>
        </p:nvSpPr>
        <p:spPr>
          <a:xfrm>
            <a:off x="3906983" y="6301407"/>
            <a:ext cx="1390124" cy="369332"/>
          </a:xfrm>
          <a:prstGeom prst="rect">
            <a:avLst/>
          </a:prstGeom>
          <a:noFill/>
        </p:spPr>
        <p:txBody>
          <a:bodyPr wrap="none" rtlCol="0">
            <a:spAutoFit/>
          </a:bodyPr>
          <a:lstStyle/>
          <a:p>
            <a:r>
              <a:rPr lang="en-ZA" dirty="0"/>
              <a:t>No Relation</a:t>
            </a:r>
          </a:p>
        </p:txBody>
      </p:sp>
      <p:sp>
        <p:nvSpPr>
          <p:cNvPr id="15" name="Freeform 14"/>
          <p:cNvSpPr/>
          <p:nvPr/>
        </p:nvSpPr>
        <p:spPr>
          <a:xfrm>
            <a:off x="3352941" y="4456855"/>
            <a:ext cx="2185425" cy="1497136"/>
          </a:xfrm>
          <a:custGeom>
            <a:avLst/>
            <a:gdLst>
              <a:gd name="connsiteX0" fmla="*/ 13714 w 2185425"/>
              <a:gd name="connsiteY0" fmla="*/ 1486745 h 1497136"/>
              <a:gd name="connsiteX1" fmla="*/ 24104 w 2185425"/>
              <a:gd name="connsiteY1" fmla="*/ 1382836 h 1497136"/>
              <a:gd name="connsiteX2" fmla="*/ 3323 w 2185425"/>
              <a:gd name="connsiteY2" fmla="*/ 665863 h 1497136"/>
              <a:gd name="connsiteX3" fmla="*/ 13714 w 2185425"/>
              <a:gd name="connsiteY3" fmla="*/ 572345 h 1497136"/>
              <a:gd name="connsiteX4" fmla="*/ 76059 w 2185425"/>
              <a:gd name="connsiteY4" fmla="*/ 613909 h 1497136"/>
              <a:gd name="connsiteX5" fmla="*/ 128014 w 2185425"/>
              <a:gd name="connsiteY5" fmla="*/ 697036 h 1497136"/>
              <a:gd name="connsiteX6" fmla="*/ 252704 w 2185425"/>
              <a:gd name="connsiteY6" fmla="*/ 852900 h 1497136"/>
              <a:gd name="connsiteX7" fmla="*/ 294268 w 2185425"/>
              <a:gd name="connsiteY7" fmla="*/ 915245 h 1497136"/>
              <a:gd name="connsiteX8" fmla="*/ 439741 w 2185425"/>
              <a:gd name="connsiteY8" fmla="*/ 1071109 h 1497136"/>
              <a:gd name="connsiteX9" fmla="*/ 554041 w 2185425"/>
              <a:gd name="connsiteY9" fmla="*/ 1154236 h 1497136"/>
              <a:gd name="connsiteX10" fmla="*/ 709904 w 2185425"/>
              <a:gd name="connsiteY10" fmla="*/ 1289318 h 1497136"/>
              <a:gd name="connsiteX11" fmla="*/ 782641 w 2185425"/>
              <a:gd name="connsiteY11" fmla="*/ 1362054 h 1497136"/>
              <a:gd name="connsiteX12" fmla="*/ 876159 w 2185425"/>
              <a:gd name="connsiteY12" fmla="*/ 1403618 h 1497136"/>
              <a:gd name="connsiteX13" fmla="*/ 938504 w 2185425"/>
              <a:gd name="connsiteY13" fmla="*/ 1455572 h 1497136"/>
              <a:gd name="connsiteX14" fmla="*/ 1000850 w 2185425"/>
              <a:gd name="connsiteY14" fmla="*/ 1497136 h 1497136"/>
              <a:gd name="connsiteX15" fmla="*/ 1011241 w 2185425"/>
              <a:gd name="connsiteY15" fmla="*/ 1434790 h 1497136"/>
              <a:gd name="connsiteX16" fmla="*/ 990459 w 2185425"/>
              <a:gd name="connsiteY16" fmla="*/ 1330881 h 1497136"/>
              <a:gd name="connsiteX17" fmla="*/ 969677 w 2185425"/>
              <a:gd name="connsiteY17" fmla="*/ 1216581 h 1497136"/>
              <a:gd name="connsiteX18" fmla="*/ 917723 w 2185425"/>
              <a:gd name="connsiteY18" fmla="*/ 894463 h 1497136"/>
              <a:gd name="connsiteX19" fmla="*/ 907332 w 2185425"/>
              <a:gd name="connsiteY19" fmla="*/ 780163 h 1497136"/>
              <a:gd name="connsiteX20" fmla="*/ 886550 w 2185425"/>
              <a:gd name="connsiteY20" fmla="*/ 603518 h 1497136"/>
              <a:gd name="connsiteX21" fmla="*/ 896941 w 2185425"/>
              <a:gd name="connsiteY21" fmla="*/ 322963 h 1497136"/>
              <a:gd name="connsiteX22" fmla="*/ 948895 w 2185425"/>
              <a:gd name="connsiteY22" fmla="*/ 374918 h 1497136"/>
              <a:gd name="connsiteX23" fmla="*/ 1000850 w 2185425"/>
              <a:gd name="connsiteY23" fmla="*/ 478827 h 1497136"/>
              <a:gd name="connsiteX24" fmla="*/ 1042414 w 2185425"/>
              <a:gd name="connsiteY24" fmla="*/ 530781 h 1497136"/>
              <a:gd name="connsiteX25" fmla="*/ 1073586 w 2185425"/>
              <a:gd name="connsiteY25" fmla="*/ 593127 h 1497136"/>
              <a:gd name="connsiteX26" fmla="*/ 1135932 w 2185425"/>
              <a:gd name="connsiteY26" fmla="*/ 676254 h 1497136"/>
              <a:gd name="connsiteX27" fmla="*/ 1177495 w 2185425"/>
              <a:gd name="connsiteY27" fmla="*/ 728209 h 1497136"/>
              <a:gd name="connsiteX28" fmla="*/ 1198277 w 2185425"/>
              <a:gd name="connsiteY28" fmla="*/ 759381 h 1497136"/>
              <a:gd name="connsiteX29" fmla="*/ 1281404 w 2185425"/>
              <a:gd name="connsiteY29" fmla="*/ 852900 h 1497136"/>
              <a:gd name="connsiteX30" fmla="*/ 1302186 w 2185425"/>
              <a:gd name="connsiteY30" fmla="*/ 208663 h 1497136"/>
              <a:gd name="connsiteX31" fmla="*/ 1333359 w 2185425"/>
              <a:gd name="connsiteY31" fmla="*/ 167100 h 1497136"/>
              <a:gd name="connsiteX32" fmla="*/ 1343750 w 2185425"/>
              <a:gd name="connsiteY32" fmla="*/ 135927 h 1497136"/>
              <a:gd name="connsiteX33" fmla="*/ 1406095 w 2185425"/>
              <a:gd name="connsiteY33" fmla="*/ 94363 h 1497136"/>
              <a:gd name="connsiteX34" fmla="*/ 1416486 w 2185425"/>
              <a:gd name="connsiteY34" fmla="*/ 125536 h 1497136"/>
              <a:gd name="connsiteX35" fmla="*/ 1426877 w 2185425"/>
              <a:gd name="connsiteY35" fmla="*/ 167100 h 1497136"/>
              <a:gd name="connsiteX36" fmla="*/ 1458050 w 2185425"/>
              <a:gd name="connsiteY36" fmla="*/ 229445 h 1497136"/>
              <a:gd name="connsiteX37" fmla="*/ 1489223 w 2185425"/>
              <a:gd name="connsiteY37" fmla="*/ 312572 h 1497136"/>
              <a:gd name="connsiteX38" fmla="*/ 1634695 w 2185425"/>
              <a:gd name="connsiteY38" fmla="*/ 478827 h 1497136"/>
              <a:gd name="connsiteX39" fmla="*/ 1790559 w 2185425"/>
              <a:gd name="connsiteY39" fmla="*/ 634690 h 1497136"/>
              <a:gd name="connsiteX40" fmla="*/ 1925641 w 2185425"/>
              <a:gd name="connsiteY40" fmla="*/ 759381 h 1497136"/>
              <a:gd name="connsiteX41" fmla="*/ 1956814 w 2185425"/>
              <a:gd name="connsiteY41" fmla="*/ 769772 h 1497136"/>
              <a:gd name="connsiteX42" fmla="*/ 1987986 w 2185425"/>
              <a:gd name="connsiteY42" fmla="*/ 478827 h 1497136"/>
              <a:gd name="connsiteX43" fmla="*/ 2008768 w 2185425"/>
              <a:gd name="connsiteY43" fmla="*/ 416481 h 1497136"/>
              <a:gd name="connsiteX44" fmla="*/ 2039941 w 2185425"/>
              <a:gd name="connsiteY44" fmla="*/ 312572 h 1497136"/>
              <a:gd name="connsiteX45" fmla="*/ 2060723 w 2185425"/>
              <a:gd name="connsiteY45" fmla="*/ 229445 h 1497136"/>
              <a:gd name="connsiteX46" fmla="*/ 2091895 w 2185425"/>
              <a:gd name="connsiteY46" fmla="*/ 156709 h 1497136"/>
              <a:gd name="connsiteX47" fmla="*/ 2133459 w 2185425"/>
              <a:gd name="connsiteY47" fmla="*/ 146318 h 1497136"/>
              <a:gd name="connsiteX48" fmla="*/ 2175023 w 2185425"/>
              <a:gd name="connsiteY48" fmla="*/ 94363 h 1497136"/>
              <a:gd name="connsiteX49" fmla="*/ 2185414 w 2185425"/>
              <a:gd name="connsiteY49" fmla="*/ 21627 h 14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85425" h="1497136">
                <a:moveTo>
                  <a:pt x="13714" y="1486745"/>
                </a:moveTo>
                <a:cubicBezTo>
                  <a:pt x="17177" y="1452109"/>
                  <a:pt x="24104" y="1417645"/>
                  <a:pt x="24104" y="1382836"/>
                </a:cubicBezTo>
                <a:cubicBezTo>
                  <a:pt x="24104" y="863454"/>
                  <a:pt x="29801" y="957116"/>
                  <a:pt x="3323" y="665863"/>
                </a:cubicBezTo>
                <a:cubicBezTo>
                  <a:pt x="6787" y="634690"/>
                  <a:pt x="-11808" y="590575"/>
                  <a:pt x="13714" y="572345"/>
                </a:cubicBezTo>
                <a:cubicBezTo>
                  <a:pt x="34038" y="557828"/>
                  <a:pt x="59182" y="595497"/>
                  <a:pt x="76059" y="613909"/>
                </a:cubicBezTo>
                <a:cubicBezTo>
                  <a:pt x="98139" y="637996"/>
                  <a:pt x="108592" y="670759"/>
                  <a:pt x="128014" y="697036"/>
                </a:cubicBezTo>
                <a:cubicBezTo>
                  <a:pt x="167561" y="750541"/>
                  <a:pt x="215797" y="797540"/>
                  <a:pt x="252704" y="852900"/>
                </a:cubicBezTo>
                <a:cubicBezTo>
                  <a:pt x="266559" y="873682"/>
                  <a:pt x="278837" y="895605"/>
                  <a:pt x="294268" y="915245"/>
                </a:cubicBezTo>
                <a:cubicBezTo>
                  <a:pt x="321182" y="949499"/>
                  <a:pt x="404670" y="1041883"/>
                  <a:pt x="439741" y="1071109"/>
                </a:cubicBezTo>
                <a:cubicBezTo>
                  <a:pt x="475932" y="1101268"/>
                  <a:pt x="517392" y="1124635"/>
                  <a:pt x="554041" y="1154236"/>
                </a:cubicBezTo>
                <a:cubicBezTo>
                  <a:pt x="607525" y="1197435"/>
                  <a:pt x="661289" y="1240704"/>
                  <a:pt x="709904" y="1289318"/>
                </a:cubicBezTo>
                <a:cubicBezTo>
                  <a:pt x="734150" y="1313563"/>
                  <a:pt x="754386" y="1342629"/>
                  <a:pt x="782641" y="1362054"/>
                </a:cubicBezTo>
                <a:cubicBezTo>
                  <a:pt x="810751" y="1381380"/>
                  <a:pt x="846907" y="1386067"/>
                  <a:pt x="876159" y="1403618"/>
                </a:cubicBezTo>
                <a:cubicBezTo>
                  <a:pt x="899356" y="1417536"/>
                  <a:pt x="916863" y="1439341"/>
                  <a:pt x="938504" y="1455572"/>
                </a:cubicBezTo>
                <a:cubicBezTo>
                  <a:pt x="958486" y="1470558"/>
                  <a:pt x="1000850" y="1497136"/>
                  <a:pt x="1000850" y="1497136"/>
                </a:cubicBezTo>
                <a:cubicBezTo>
                  <a:pt x="1004314" y="1476354"/>
                  <a:pt x="1012555" y="1455818"/>
                  <a:pt x="1011241" y="1434790"/>
                </a:cubicBezTo>
                <a:cubicBezTo>
                  <a:pt x="1009038" y="1399537"/>
                  <a:pt x="997068" y="1365579"/>
                  <a:pt x="990459" y="1330881"/>
                </a:cubicBezTo>
                <a:cubicBezTo>
                  <a:pt x="983213" y="1292840"/>
                  <a:pt x="976043" y="1254779"/>
                  <a:pt x="969677" y="1216581"/>
                </a:cubicBezTo>
                <a:cubicBezTo>
                  <a:pt x="951797" y="1109300"/>
                  <a:pt x="933104" y="1002130"/>
                  <a:pt x="917723" y="894463"/>
                </a:cubicBezTo>
                <a:cubicBezTo>
                  <a:pt x="912313" y="856590"/>
                  <a:pt x="911408" y="818202"/>
                  <a:pt x="907332" y="780163"/>
                </a:cubicBezTo>
                <a:cubicBezTo>
                  <a:pt x="901016" y="721213"/>
                  <a:pt x="893477" y="662400"/>
                  <a:pt x="886550" y="603518"/>
                </a:cubicBezTo>
                <a:cubicBezTo>
                  <a:pt x="890014" y="510000"/>
                  <a:pt x="872318" y="413248"/>
                  <a:pt x="896941" y="322963"/>
                </a:cubicBezTo>
                <a:cubicBezTo>
                  <a:pt x="903385" y="299334"/>
                  <a:pt x="933595" y="355793"/>
                  <a:pt x="948895" y="374918"/>
                </a:cubicBezTo>
                <a:cubicBezTo>
                  <a:pt x="1010148" y="451484"/>
                  <a:pt x="953650" y="400161"/>
                  <a:pt x="1000850" y="478827"/>
                </a:cubicBezTo>
                <a:cubicBezTo>
                  <a:pt x="1012261" y="497844"/>
                  <a:pt x="1030507" y="512070"/>
                  <a:pt x="1042414" y="530781"/>
                </a:cubicBezTo>
                <a:cubicBezTo>
                  <a:pt x="1054888" y="550383"/>
                  <a:pt x="1061022" y="573582"/>
                  <a:pt x="1073586" y="593127"/>
                </a:cubicBezTo>
                <a:cubicBezTo>
                  <a:pt x="1092316" y="622262"/>
                  <a:pt x="1114814" y="648800"/>
                  <a:pt x="1135932" y="676254"/>
                </a:cubicBezTo>
                <a:cubicBezTo>
                  <a:pt x="1149454" y="693833"/>
                  <a:pt x="1165193" y="709756"/>
                  <a:pt x="1177495" y="728209"/>
                </a:cubicBezTo>
                <a:cubicBezTo>
                  <a:pt x="1184422" y="738600"/>
                  <a:pt x="1189980" y="750047"/>
                  <a:pt x="1198277" y="759381"/>
                </a:cubicBezTo>
                <a:cubicBezTo>
                  <a:pt x="1293171" y="866136"/>
                  <a:pt x="1234243" y="782155"/>
                  <a:pt x="1281404" y="852900"/>
                </a:cubicBezTo>
                <a:cubicBezTo>
                  <a:pt x="1358350" y="622063"/>
                  <a:pt x="1255732" y="940312"/>
                  <a:pt x="1302186" y="208663"/>
                </a:cubicBezTo>
                <a:cubicBezTo>
                  <a:pt x="1303283" y="191380"/>
                  <a:pt x="1322968" y="180954"/>
                  <a:pt x="1333359" y="167100"/>
                </a:cubicBezTo>
                <a:cubicBezTo>
                  <a:pt x="1336823" y="156709"/>
                  <a:pt x="1336005" y="143672"/>
                  <a:pt x="1343750" y="135927"/>
                </a:cubicBezTo>
                <a:cubicBezTo>
                  <a:pt x="1361411" y="118266"/>
                  <a:pt x="1406095" y="94363"/>
                  <a:pt x="1406095" y="94363"/>
                </a:cubicBezTo>
                <a:cubicBezTo>
                  <a:pt x="1409559" y="104754"/>
                  <a:pt x="1413477" y="115004"/>
                  <a:pt x="1416486" y="125536"/>
                </a:cubicBezTo>
                <a:cubicBezTo>
                  <a:pt x="1420409" y="139268"/>
                  <a:pt x="1421573" y="153840"/>
                  <a:pt x="1426877" y="167100"/>
                </a:cubicBezTo>
                <a:cubicBezTo>
                  <a:pt x="1435506" y="188673"/>
                  <a:pt x="1448897" y="208089"/>
                  <a:pt x="1458050" y="229445"/>
                </a:cubicBezTo>
                <a:cubicBezTo>
                  <a:pt x="1469707" y="256645"/>
                  <a:pt x="1472118" y="288423"/>
                  <a:pt x="1489223" y="312572"/>
                </a:cubicBezTo>
                <a:cubicBezTo>
                  <a:pt x="1531787" y="372662"/>
                  <a:pt x="1586204" y="423409"/>
                  <a:pt x="1634695" y="478827"/>
                </a:cubicBezTo>
                <a:cubicBezTo>
                  <a:pt x="1759384" y="621329"/>
                  <a:pt x="1652016" y="506042"/>
                  <a:pt x="1790559" y="634690"/>
                </a:cubicBezTo>
                <a:cubicBezTo>
                  <a:pt x="1841887" y="682352"/>
                  <a:pt x="1867093" y="718398"/>
                  <a:pt x="1925641" y="759381"/>
                </a:cubicBezTo>
                <a:cubicBezTo>
                  <a:pt x="1934614" y="765662"/>
                  <a:pt x="1946423" y="766308"/>
                  <a:pt x="1956814" y="769772"/>
                </a:cubicBezTo>
                <a:cubicBezTo>
                  <a:pt x="1997403" y="647997"/>
                  <a:pt x="1944674" y="814491"/>
                  <a:pt x="1987986" y="478827"/>
                </a:cubicBezTo>
                <a:cubicBezTo>
                  <a:pt x="1990789" y="457101"/>
                  <a:pt x="2002234" y="437390"/>
                  <a:pt x="2008768" y="416481"/>
                </a:cubicBezTo>
                <a:cubicBezTo>
                  <a:pt x="2019554" y="381966"/>
                  <a:pt x="2030263" y="347414"/>
                  <a:pt x="2039941" y="312572"/>
                </a:cubicBezTo>
                <a:cubicBezTo>
                  <a:pt x="2047585" y="285052"/>
                  <a:pt x="2053796" y="257154"/>
                  <a:pt x="2060723" y="229445"/>
                </a:cubicBezTo>
                <a:cubicBezTo>
                  <a:pt x="2065937" y="208591"/>
                  <a:pt x="2070368" y="171060"/>
                  <a:pt x="2091895" y="156709"/>
                </a:cubicBezTo>
                <a:cubicBezTo>
                  <a:pt x="2103778" y="148787"/>
                  <a:pt x="2119604" y="149782"/>
                  <a:pt x="2133459" y="146318"/>
                </a:cubicBezTo>
                <a:cubicBezTo>
                  <a:pt x="2147314" y="129000"/>
                  <a:pt x="2167564" y="115249"/>
                  <a:pt x="2175023" y="94363"/>
                </a:cubicBezTo>
                <a:cubicBezTo>
                  <a:pt x="2186179" y="63126"/>
                  <a:pt x="2185414" y="-45796"/>
                  <a:pt x="2185414" y="216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83901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Correlation Coefficient (r)</a:t>
            </a:r>
          </a:p>
        </p:txBody>
      </p:sp>
      <p:sp>
        <p:nvSpPr>
          <p:cNvPr id="3" name="Content Placeholder 2"/>
          <p:cNvSpPr>
            <a:spLocks noGrp="1"/>
          </p:cNvSpPr>
          <p:nvPr>
            <p:ph idx="1"/>
          </p:nvPr>
        </p:nvSpPr>
        <p:spPr/>
        <p:txBody>
          <a:bodyPr>
            <a:normAutofit fontScale="92500" lnSpcReduction="20000"/>
          </a:bodyPr>
          <a:lstStyle/>
          <a:p>
            <a:r>
              <a:rPr lang="en-ZA" dirty="0"/>
              <a:t>It measures the nature and strength between the variables.</a:t>
            </a:r>
          </a:p>
          <a:p>
            <a:r>
              <a:rPr lang="en-ZA" dirty="0"/>
              <a:t>The sign of r denotes the nature of the relationship</a:t>
            </a:r>
          </a:p>
          <a:p>
            <a:pPr lvl="1"/>
            <a:r>
              <a:rPr lang="en-ZA" dirty="0"/>
              <a:t>+’ve : direct relation (increase of the one variable leads to increase of the other)</a:t>
            </a:r>
          </a:p>
          <a:p>
            <a:pPr lvl="1"/>
            <a:r>
              <a:rPr lang="en-ZA" dirty="0"/>
              <a:t> -’ve: indirect relation (increase of the one variable leads to decrease of the other)</a:t>
            </a:r>
          </a:p>
          <a:p>
            <a:r>
              <a:rPr lang="en-ZA" dirty="0"/>
              <a:t>The magnitude denotes the strength of the relationship</a:t>
            </a:r>
          </a:p>
          <a:p>
            <a:pPr lvl="1"/>
            <a:r>
              <a:rPr lang="en-ZA" dirty="0"/>
              <a:t>Between 1 (strong) and 0 (week/none)</a:t>
            </a:r>
          </a:p>
        </p:txBody>
      </p:sp>
    </p:spTree>
    <p:extLst>
      <p:ext uri="{BB962C8B-B14F-4D97-AF65-F5344CB8AC3E}">
        <p14:creationId xmlns:p14="http://schemas.microsoft.com/office/powerpoint/2010/main" val="3671275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97603"/>
            <a:ext cx="7698306" cy="692210"/>
          </a:xfrm>
        </p:spPr>
        <p:txBody>
          <a:bodyPr>
            <a:normAutofit fontScale="90000"/>
          </a:bodyPr>
          <a:lstStyle/>
          <a:p>
            <a:r>
              <a:rPr lang="en-ZA" dirty="0"/>
              <a:t>Computing the correlation coefficient</a:t>
            </a:r>
          </a:p>
        </p:txBody>
      </p:sp>
      <p:sp>
        <p:nvSpPr>
          <p:cNvPr id="3" name="Content Placeholder 2"/>
          <p:cNvSpPr>
            <a:spLocks noGrp="1"/>
          </p:cNvSpPr>
          <p:nvPr>
            <p:ph idx="1"/>
          </p:nvPr>
        </p:nvSpPr>
        <p:spPr/>
        <p:txBody>
          <a:bodyPr/>
          <a:lstStyle/>
          <a:p>
            <a:r>
              <a:rPr lang="en-ZA" dirty="0"/>
              <a:t>Computation of correlations</a:t>
            </a:r>
          </a:p>
        </p:txBody>
      </p:sp>
      <p:sp>
        <p:nvSpPr>
          <p:cNvPr id="7" name="Rectangle 6"/>
          <p:cNvSpPr/>
          <p:nvPr/>
        </p:nvSpPr>
        <p:spPr>
          <a:xfrm>
            <a:off x="699798" y="4410758"/>
            <a:ext cx="7169728" cy="646331"/>
          </a:xfrm>
          <a:prstGeom prst="rect">
            <a:avLst/>
          </a:prstGeom>
        </p:spPr>
        <p:txBody>
          <a:bodyPr wrap="square">
            <a:spAutoFit/>
          </a:bodyPr>
          <a:lstStyle/>
          <a:p>
            <a:r>
              <a:rPr lang="en-ZA" dirty="0"/>
              <a:t>You can calculate it in one pass through the data… i.e. </a:t>
            </a:r>
          </a:p>
          <a:p>
            <a:r>
              <a:rPr lang="en-ZA" dirty="0"/>
              <a:t>sum up </a:t>
            </a:r>
            <a:r>
              <a:rPr lang="en-ZA" b="1" dirty="0"/>
              <a:t>x</a:t>
            </a:r>
            <a:r>
              <a:rPr lang="en-ZA" dirty="0"/>
              <a:t>, </a:t>
            </a:r>
            <a:r>
              <a:rPr lang="en-ZA" b="1" dirty="0"/>
              <a:t>y</a:t>
            </a:r>
            <a:r>
              <a:rPr lang="en-ZA" dirty="0"/>
              <a:t>, </a:t>
            </a:r>
            <a:r>
              <a:rPr lang="en-ZA" b="1" dirty="0" err="1"/>
              <a:t>xy</a:t>
            </a:r>
            <a:r>
              <a:rPr lang="en-ZA" dirty="0"/>
              <a:t>, </a:t>
            </a:r>
            <a:r>
              <a:rPr lang="en-ZA" b="1" dirty="0"/>
              <a:t>x</a:t>
            </a:r>
            <a:r>
              <a:rPr lang="en-ZA" b="1" baseline="30000" dirty="0"/>
              <a:t>2</a:t>
            </a:r>
            <a:r>
              <a:rPr lang="en-ZA" dirty="0"/>
              <a:t> and </a:t>
            </a:r>
            <a:r>
              <a:rPr lang="en-ZA" b="1" dirty="0"/>
              <a:t>y</a:t>
            </a:r>
            <a:r>
              <a:rPr lang="en-ZA" b="1" baseline="30000" dirty="0"/>
              <a:t>2</a:t>
            </a:r>
            <a:r>
              <a:rPr lang="en-ZA"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25" y="2408082"/>
            <a:ext cx="6899275" cy="1706717"/>
          </a:xfrm>
          <a:prstGeom prst="rect">
            <a:avLst/>
          </a:prstGeom>
        </p:spPr>
      </p:pic>
    </p:spTree>
    <p:extLst>
      <p:ext uri="{BB962C8B-B14F-4D97-AF65-F5344CB8AC3E}">
        <p14:creationId xmlns:p14="http://schemas.microsoft.com/office/powerpoint/2010/main" val="35405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295" y="1682717"/>
            <a:ext cx="6870032" cy="461665"/>
          </a:xfrm>
          <a:prstGeom prst="rect">
            <a:avLst/>
          </a:prstGeom>
        </p:spPr>
        <p:txBody>
          <a:bodyPr wrap="square">
            <a:spAutoFit/>
          </a:bodyPr>
          <a:lstStyle/>
          <a:p>
            <a:r>
              <a:rPr lang="en-ZA" sz="2400" dirty="0">
                <a:hlinkClick r:id="rId2"/>
              </a:rPr>
              <a:t>https://www.tutorialspoint.com/uml/index.htm</a:t>
            </a:r>
            <a:endParaRPr lang="en-ZA" sz="2400" dirty="0"/>
          </a:p>
        </p:txBody>
      </p:sp>
      <p:sp>
        <p:nvSpPr>
          <p:cNvPr id="3" name="Rectangle 2"/>
          <p:cNvSpPr/>
          <p:nvPr/>
        </p:nvSpPr>
        <p:spPr>
          <a:xfrm>
            <a:off x="977841" y="380546"/>
            <a:ext cx="6806590" cy="1446550"/>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Recommended</a:t>
            </a:r>
          </a:p>
          <a:p>
            <a:pPr algn="ctr"/>
            <a:r>
              <a:rPr lang="en-US" sz="4400" dirty="0">
                <a:ln w="0"/>
                <a:effectLst>
                  <a:outerShdw blurRad="38100" dist="19050" dir="2700000" algn="tl" rotWithShape="0">
                    <a:schemeClr val="dk1">
                      <a:alpha val="40000"/>
                    </a:schemeClr>
                  </a:outerShdw>
                </a:effectLst>
              </a:rPr>
              <a:t>UML Tutorials</a:t>
            </a:r>
            <a:endParaRPr lang="en-US" sz="4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958" y="2236320"/>
            <a:ext cx="5565531" cy="4084680"/>
          </a:xfrm>
          <a:prstGeom prst="rect">
            <a:avLst/>
          </a:prstGeom>
        </p:spPr>
      </p:pic>
      <p:sp>
        <p:nvSpPr>
          <p:cNvPr id="5" name="Rectangle 4"/>
          <p:cNvSpPr/>
          <p:nvPr/>
        </p:nvSpPr>
        <p:spPr>
          <a:xfrm>
            <a:off x="249214" y="6321000"/>
            <a:ext cx="5572936" cy="338554"/>
          </a:xfrm>
          <a:prstGeom prst="rect">
            <a:avLst/>
          </a:prstGeom>
        </p:spPr>
        <p:txBody>
          <a:bodyPr wrap="none">
            <a:spAutoFit/>
          </a:bodyPr>
          <a:lstStyle/>
          <a:p>
            <a:r>
              <a:rPr lang="en-ZA" sz="1600" i="1" dirty="0"/>
              <a:t>See also: UML Brief Reference Card.pdf   (in </a:t>
            </a:r>
            <a:r>
              <a:rPr lang="en-ZA" sz="1600" i="1" dirty="0" err="1"/>
              <a:t>Vula</a:t>
            </a:r>
            <a:r>
              <a:rPr lang="en-ZA" sz="1600" i="1" dirty="0"/>
              <a:t>/General)</a:t>
            </a:r>
          </a:p>
        </p:txBody>
      </p:sp>
    </p:spTree>
    <p:extLst>
      <p:ext uri="{BB962C8B-B14F-4D97-AF65-F5344CB8AC3E}">
        <p14:creationId xmlns:p14="http://schemas.microsoft.com/office/powerpoint/2010/main" val="1863641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Multiple Dimension Correlation</a:t>
            </a:r>
          </a:p>
        </p:txBody>
      </p:sp>
      <p:sp>
        <p:nvSpPr>
          <p:cNvPr id="3" name="Content Placeholder 2"/>
          <p:cNvSpPr>
            <a:spLocks noGrp="1"/>
          </p:cNvSpPr>
          <p:nvPr>
            <p:ph idx="1"/>
          </p:nvPr>
        </p:nvSpPr>
        <p:spPr/>
        <p:txBody>
          <a:bodyPr/>
          <a:lstStyle/>
          <a:p>
            <a:r>
              <a:rPr lang="en-ZA" dirty="0"/>
              <a:t>Usually use a table, do correlations between two of the variables for all possible combinations…</a:t>
            </a:r>
          </a:p>
        </p:txBody>
      </p:sp>
      <p:graphicFrame>
        <p:nvGraphicFramePr>
          <p:cNvPr id="4" name="Table 3"/>
          <p:cNvGraphicFramePr>
            <a:graphicFrameLocks noGrp="1"/>
          </p:cNvGraphicFramePr>
          <p:nvPr>
            <p:extLst/>
          </p:nvPr>
        </p:nvGraphicFramePr>
        <p:xfrm>
          <a:off x="1343025" y="3711575"/>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ZA" dirty="0"/>
                    </a:p>
                  </a:txBody>
                  <a:tcPr/>
                </a:tc>
                <a:tc>
                  <a:txBody>
                    <a:bodyPr/>
                    <a:lstStyle/>
                    <a:p>
                      <a:r>
                        <a:rPr lang="en-ZA" dirty="0"/>
                        <a:t>Weight</a:t>
                      </a:r>
                    </a:p>
                  </a:txBody>
                  <a:tcPr/>
                </a:tc>
                <a:tc>
                  <a:txBody>
                    <a:bodyPr/>
                    <a:lstStyle/>
                    <a:p>
                      <a:r>
                        <a:rPr lang="en-ZA" dirty="0"/>
                        <a:t>Age</a:t>
                      </a:r>
                    </a:p>
                  </a:txBody>
                  <a:tcPr/>
                </a:tc>
                <a:tc>
                  <a:txBody>
                    <a:bodyPr/>
                    <a:lstStyle/>
                    <a:p>
                      <a:r>
                        <a:rPr lang="en-ZA" dirty="0"/>
                        <a:t>Cost</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Weight</a:t>
                      </a:r>
                    </a:p>
                  </a:txBody>
                  <a:tcPr/>
                </a:tc>
                <a:tc>
                  <a:txBody>
                    <a:bodyPr/>
                    <a:lstStyle/>
                    <a:p>
                      <a:r>
                        <a:rPr lang="en-ZA" dirty="0"/>
                        <a:t>1</a:t>
                      </a:r>
                    </a:p>
                  </a:txBody>
                  <a:tcPr/>
                </a:tc>
                <a:tc>
                  <a:txBody>
                    <a:bodyPr/>
                    <a:lstStyle/>
                    <a:p>
                      <a:r>
                        <a:rPr lang="en-ZA" dirty="0"/>
                        <a:t>0.02</a:t>
                      </a:r>
                    </a:p>
                  </a:txBody>
                  <a:tcPr/>
                </a:tc>
                <a:tc>
                  <a:txBody>
                    <a:bodyPr/>
                    <a:lstStyle/>
                    <a:p>
                      <a:r>
                        <a:rPr lang="en-ZA" dirty="0"/>
                        <a:t>0.81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Age</a:t>
                      </a:r>
                    </a:p>
                  </a:txBody>
                  <a:tcPr/>
                </a:tc>
                <a:tc>
                  <a:txBody>
                    <a:bodyPr/>
                    <a:lstStyle/>
                    <a:p>
                      <a:r>
                        <a:rPr lang="en-ZA" dirty="0"/>
                        <a:t>0.02</a:t>
                      </a:r>
                    </a:p>
                  </a:txBody>
                  <a:tcPr/>
                </a:tc>
                <a:tc>
                  <a:txBody>
                    <a:bodyPr/>
                    <a:lstStyle/>
                    <a:p>
                      <a:r>
                        <a:rPr lang="en-ZA" dirty="0"/>
                        <a:t>1</a:t>
                      </a:r>
                    </a:p>
                  </a:txBody>
                  <a:tcPr/>
                </a:tc>
                <a:tc>
                  <a:txBody>
                    <a:bodyPr/>
                    <a:lstStyle/>
                    <a:p>
                      <a:r>
                        <a:rPr lang="en-ZA" dirty="0"/>
                        <a:t>0.65</a:t>
                      </a:r>
                    </a:p>
                  </a:txBody>
                  <a:tcPr/>
                </a:tc>
                <a:extLst>
                  <a:ext uri="{0D108BD9-81ED-4DB2-BD59-A6C34878D82A}">
                    <a16:rowId xmlns:a16="http://schemas.microsoft.com/office/drawing/2014/main" val="10002"/>
                  </a:ext>
                </a:extLst>
              </a:tr>
              <a:tr h="370840">
                <a:tc>
                  <a:txBody>
                    <a:bodyPr/>
                    <a:lstStyle/>
                    <a:p>
                      <a:r>
                        <a:rPr lang="en-ZA" dirty="0"/>
                        <a:t>Cost</a:t>
                      </a:r>
                    </a:p>
                  </a:txBody>
                  <a:tcPr/>
                </a:tc>
                <a:tc>
                  <a:txBody>
                    <a:bodyPr/>
                    <a:lstStyle/>
                    <a:p>
                      <a:r>
                        <a:rPr lang="en-ZA" dirty="0"/>
                        <a:t>0.81</a:t>
                      </a:r>
                    </a:p>
                  </a:txBody>
                  <a:tcPr/>
                </a:tc>
                <a:tc>
                  <a:txBody>
                    <a:bodyPr/>
                    <a:lstStyle/>
                    <a:p>
                      <a:r>
                        <a:rPr lang="en-ZA" dirty="0"/>
                        <a:t>0.65</a:t>
                      </a:r>
                    </a:p>
                  </a:txBody>
                  <a:tcPr/>
                </a:tc>
                <a:tc>
                  <a:txBody>
                    <a:bodyPr/>
                    <a:lstStyle/>
                    <a:p>
                      <a:r>
                        <a:rPr lang="en-ZA"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362075" y="6115050"/>
            <a:ext cx="2672526" cy="307777"/>
          </a:xfrm>
          <a:prstGeom prst="rect">
            <a:avLst/>
          </a:prstGeom>
          <a:noFill/>
        </p:spPr>
        <p:txBody>
          <a:bodyPr wrap="none" rtlCol="0">
            <a:spAutoFit/>
          </a:bodyPr>
          <a:lstStyle/>
          <a:p>
            <a:r>
              <a:rPr lang="en-ZA" sz="1400" dirty="0"/>
              <a:t>symmetric matrix likely to result</a:t>
            </a:r>
          </a:p>
        </p:txBody>
      </p:sp>
      <p:sp>
        <p:nvSpPr>
          <p:cNvPr id="6" name="Rectangle 5"/>
          <p:cNvSpPr/>
          <p:nvPr/>
        </p:nvSpPr>
        <p:spPr>
          <a:xfrm>
            <a:off x="1295400" y="3393043"/>
            <a:ext cx="4921540" cy="307777"/>
          </a:xfrm>
          <a:prstGeom prst="rect">
            <a:avLst/>
          </a:prstGeom>
        </p:spPr>
        <p:txBody>
          <a:bodyPr wrap="none">
            <a:spAutoFit/>
          </a:bodyPr>
          <a:lstStyle/>
          <a:p>
            <a:r>
              <a:rPr lang="en-ZA" sz="1400" i="1" dirty="0"/>
              <a:t>What has the cost of cheese got to do with its weight &amp; age </a:t>
            </a:r>
          </a:p>
        </p:txBody>
      </p:sp>
    </p:spTree>
    <p:extLst>
      <p:ext uri="{BB962C8B-B14F-4D97-AF65-F5344CB8AC3E}">
        <p14:creationId xmlns:p14="http://schemas.microsoft.com/office/powerpoint/2010/main" val="153551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Simple benchmarking</a:t>
            </a:r>
          </a:p>
        </p:txBody>
      </p:sp>
      <p:sp>
        <p:nvSpPr>
          <p:cNvPr id="3" name="Content Placeholder 2"/>
          <p:cNvSpPr>
            <a:spLocks noGrp="1"/>
          </p:cNvSpPr>
          <p:nvPr>
            <p:ph idx="1"/>
          </p:nvPr>
        </p:nvSpPr>
        <p:spPr>
          <a:xfrm>
            <a:off x="581025" y="1376545"/>
            <a:ext cx="8010525" cy="4519977"/>
          </a:xfrm>
        </p:spPr>
        <p:txBody>
          <a:bodyPr>
            <a:normAutofit fontScale="92500"/>
          </a:bodyPr>
          <a:lstStyle/>
          <a:p>
            <a:r>
              <a:rPr lang="en-ZA" dirty="0"/>
              <a:t>Using tic and toc in OCTAVE</a:t>
            </a:r>
          </a:p>
          <a:p>
            <a:r>
              <a:rPr lang="en-ZA" dirty="0"/>
              <a:t>tic : starts the performance timer</a:t>
            </a:r>
          </a:p>
          <a:p>
            <a:r>
              <a:rPr lang="en-ZA" dirty="0"/>
              <a:t>toc : returns the elapsed time since tic was invoked.</a:t>
            </a:r>
          </a:p>
          <a:p>
            <a:r>
              <a:rPr lang="en-ZA" dirty="0"/>
              <a:t>Best practice:</a:t>
            </a:r>
          </a:p>
          <a:p>
            <a:pPr lvl="1"/>
            <a:r>
              <a:rPr lang="en-ZA" dirty="0"/>
              <a:t>It’s recommendable to use tic and toc in a M file</a:t>
            </a:r>
          </a:p>
          <a:p>
            <a:pPr lvl="1"/>
            <a:r>
              <a:rPr lang="en-ZA" dirty="0"/>
              <a:t>It’s a little more accurate if you have tic on the same line as the first instruction to time: i.e.</a:t>
            </a:r>
          </a:p>
          <a:p>
            <a:pPr marL="685800" lvl="2" indent="0">
              <a:buNone/>
            </a:pPr>
            <a:r>
              <a:rPr lang="en-ZA" dirty="0"/>
              <a:t>tic; </a:t>
            </a:r>
            <a:r>
              <a:rPr lang="en-ZA" i="1" dirty="0" err="1"/>
              <a:t>do_something</a:t>
            </a:r>
            <a:r>
              <a:rPr lang="en-ZA" dirty="0"/>
              <a:t>; t=toc</a:t>
            </a:r>
          </a:p>
        </p:txBody>
      </p:sp>
    </p:spTree>
    <p:extLst>
      <p:ext uri="{BB962C8B-B14F-4D97-AF65-F5344CB8AC3E}">
        <p14:creationId xmlns:p14="http://schemas.microsoft.com/office/powerpoint/2010/main" val="1537362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Some sample reports</a:t>
            </a:r>
          </a:p>
        </p:txBody>
      </p:sp>
      <p:sp>
        <p:nvSpPr>
          <p:cNvPr id="4" name="Text Placeholder 3"/>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253830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7400" y="1919120"/>
            <a:ext cx="5301451" cy="2585323"/>
          </a:xfrm>
          <a:prstGeom prst="rect">
            <a:avLst/>
          </a:prstGeom>
          <a:noFill/>
        </p:spPr>
        <p:txBody>
          <a:bodyPr wrap="none" lIns="91440" tIns="45720" rIns="91440" bIns="45720">
            <a:spAutoFit/>
          </a:bodyPr>
          <a:lstStyle/>
          <a:p>
            <a:pPr algn="ctr"/>
            <a:r>
              <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Prac1:</a:t>
            </a:r>
          </a:p>
          <a:p>
            <a:pPr algn="ctr"/>
            <a:r>
              <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Over to you </a:t>
            </a:r>
            <a:br>
              <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br>
            <a:r>
              <a:rPr lang="en-US" sz="5400" b="1" cap="none" spc="0"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to make a start!</a:t>
            </a:r>
          </a:p>
        </p:txBody>
      </p:sp>
    </p:spTree>
    <p:extLst>
      <p:ext uri="{BB962C8B-B14F-4D97-AF65-F5344CB8AC3E}">
        <p14:creationId xmlns:p14="http://schemas.microsoft.com/office/powerpoint/2010/main" val="2727888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6E0F4C-4AFB-4696-8E2A-1DB7ADBE6FB3}"/>
              </a:ext>
            </a:extLst>
          </p:cNvPr>
          <p:cNvSpPr/>
          <p:nvPr/>
        </p:nvSpPr>
        <p:spPr>
          <a:xfrm>
            <a:off x="2210514" y="959565"/>
            <a:ext cx="2066591"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Cyril</a:t>
            </a:r>
          </a:p>
        </p:txBody>
      </p:sp>
      <p:sp>
        <p:nvSpPr>
          <p:cNvPr id="4" name="Rectangle 3">
            <a:extLst>
              <a:ext uri="{FF2B5EF4-FFF2-40B4-BE49-F238E27FC236}">
                <a16:creationId xmlns:a16="http://schemas.microsoft.com/office/drawing/2014/main" id="{40890966-4061-448E-B537-B7EB327DD8C6}"/>
              </a:ext>
            </a:extLst>
          </p:cNvPr>
          <p:cNvSpPr/>
          <p:nvPr/>
        </p:nvSpPr>
        <p:spPr>
          <a:xfrm>
            <a:off x="508900" y="451673"/>
            <a:ext cx="4063100" cy="584775"/>
          </a:xfrm>
          <a:prstGeom prst="rect">
            <a:avLst/>
          </a:prstGeom>
        </p:spPr>
        <p:txBody>
          <a:bodyPr wrap="none">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Now Let’s make like</a:t>
            </a:r>
          </a:p>
        </p:txBody>
      </p:sp>
      <p:sp>
        <p:nvSpPr>
          <p:cNvPr id="5" name="Rectangle 4">
            <a:extLst>
              <a:ext uri="{FF2B5EF4-FFF2-40B4-BE49-F238E27FC236}">
                <a16:creationId xmlns:a16="http://schemas.microsoft.com/office/drawing/2014/main" id="{044DA7CB-2FE0-4A1E-AB92-F639D5503CBA}"/>
              </a:ext>
            </a:extLst>
          </p:cNvPr>
          <p:cNvSpPr/>
          <p:nvPr/>
        </p:nvSpPr>
        <p:spPr>
          <a:xfrm>
            <a:off x="2048300" y="1920276"/>
            <a:ext cx="3007555" cy="1015663"/>
          </a:xfrm>
          <a:prstGeom prst="rect">
            <a:avLst/>
          </a:prstGeom>
        </p:spPr>
        <p:txBody>
          <a:bodyPr wrap="none">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and</a:t>
            </a:r>
            <a:r>
              <a:rPr lang="en-US" sz="4800" b="1" dirty="0">
                <a:ln w="9525">
                  <a:solidFill>
                    <a:schemeClr val="bg1"/>
                  </a:solidFill>
                  <a:prstDash val="solid"/>
                </a:ln>
                <a:effectLst>
                  <a:outerShdw blurRad="12700" dist="38100" dir="2700000" algn="tl" rotWithShape="0">
                    <a:schemeClr val="bg1">
                      <a:lumMod val="50000"/>
                    </a:schemeClr>
                  </a:outerShdw>
                </a:effectLst>
              </a:rPr>
              <a:t> </a:t>
            </a:r>
            <a:r>
              <a:rPr lang="en-US" sz="6000" b="1" dirty="0">
                <a:ln w="9525">
                  <a:solidFill>
                    <a:schemeClr val="bg1"/>
                  </a:solidFill>
                  <a:prstDash val="solid"/>
                </a:ln>
                <a:effectLst>
                  <a:outerShdw blurRad="12700" dist="38100" dir="2700000" algn="tl" rotWithShape="0">
                    <a:schemeClr val="bg1">
                      <a:lumMod val="50000"/>
                    </a:schemeClr>
                  </a:outerShdw>
                </a:effectLst>
              </a:rPr>
              <a:t>walk!</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8" name="Picture 7" descr="A close up of a logo&#10;&#10;Description generated with high confidence">
            <a:extLst>
              <a:ext uri="{FF2B5EF4-FFF2-40B4-BE49-F238E27FC236}">
                <a16:creationId xmlns:a16="http://schemas.microsoft.com/office/drawing/2014/main" id="{A51DA2D9-A437-45AF-A6E9-15D0F3B57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58609" y="3429619"/>
            <a:ext cx="2695580" cy="2556636"/>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CC1C11B5-292E-48BF-ADB1-95ACB64AD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54978" y="3573563"/>
            <a:ext cx="1807262" cy="1714106"/>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8F1613E8-BE07-47FC-A8F3-9BB5F97A9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77105" y="3344156"/>
            <a:ext cx="3486631" cy="3306912"/>
          </a:xfrm>
          <a:prstGeom prst="rect">
            <a:avLst/>
          </a:prstGeom>
        </p:spPr>
      </p:pic>
      <p:sp>
        <p:nvSpPr>
          <p:cNvPr id="10" name="Rectangle 9">
            <a:extLst>
              <a:ext uri="{FF2B5EF4-FFF2-40B4-BE49-F238E27FC236}">
                <a16:creationId xmlns:a16="http://schemas.microsoft.com/office/drawing/2014/main" id="{CFE8A675-09A0-40C3-9A93-B30338136706}"/>
              </a:ext>
            </a:extLst>
          </p:cNvPr>
          <p:cNvSpPr/>
          <p:nvPr/>
        </p:nvSpPr>
        <p:spPr>
          <a:xfrm>
            <a:off x="1470769" y="3021402"/>
            <a:ext cx="4142481" cy="584775"/>
          </a:xfrm>
          <a:prstGeom prst="rect">
            <a:avLst/>
          </a:prstGeom>
        </p:spPr>
        <p:txBody>
          <a:bodyPr wrap="none">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down to the blue lab</a:t>
            </a:r>
          </a:p>
        </p:txBody>
      </p:sp>
      <p:sp>
        <p:nvSpPr>
          <p:cNvPr id="11" name="TextBox 10">
            <a:extLst>
              <a:ext uri="{FF2B5EF4-FFF2-40B4-BE49-F238E27FC236}">
                <a16:creationId xmlns:a16="http://schemas.microsoft.com/office/drawing/2014/main" id="{1DA4EF37-3DAD-4210-92E4-C20BAB26E9E4}"/>
              </a:ext>
            </a:extLst>
          </p:cNvPr>
          <p:cNvSpPr txBox="1"/>
          <p:nvPr/>
        </p:nvSpPr>
        <p:spPr>
          <a:xfrm>
            <a:off x="282902" y="6374069"/>
            <a:ext cx="5921814" cy="276999"/>
          </a:xfrm>
          <a:prstGeom prst="rect">
            <a:avLst/>
          </a:prstGeom>
          <a:noFill/>
        </p:spPr>
        <p:txBody>
          <a:bodyPr wrap="none" rtlCol="0">
            <a:spAutoFit/>
          </a:bodyPr>
          <a:lstStyle/>
          <a:p>
            <a:r>
              <a:rPr lang="en-ZA" sz="1200" dirty="0"/>
              <a:t>Who thought you could get some cardiovascular exercise in an engineering course?!</a:t>
            </a:r>
          </a:p>
        </p:txBody>
      </p:sp>
    </p:spTree>
    <p:extLst>
      <p:ext uri="{BB962C8B-B14F-4D97-AF65-F5344CB8AC3E}">
        <p14:creationId xmlns:p14="http://schemas.microsoft.com/office/powerpoint/2010/main" val="2970059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a:hlinkClick r:id="rId3"/>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6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80" y="376622"/>
            <a:ext cx="7024744" cy="790441"/>
          </a:xfrm>
        </p:spPr>
        <p:txBody>
          <a:bodyPr/>
          <a:lstStyle/>
          <a:p>
            <a:pPr>
              <a:defRPr/>
            </a:pPr>
            <a:r>
              <a:rPr lang="en-ZA" dirty="0"/>
              <a:t>UML Review*</a:t>
            </a:r>
            <a:endParaRPr lang="en-US" dirty="0"/>
          </a:p>
        </p:txBody>
      </p:sp>
      <p:sp>
        <p:nvSpPr>
          <p:cNvPr id="3" name="Content Placeholder 2"/>
          <p:cNvSpPr>
            <a:spLocks noGrp="1"/>
          </p:cNvSpPr>
          <p:nvPr>
            <p:ph idx="1"/>
          </p:nvPr>
        </p:nvSpPr>
        <p:spPr>
          <a:xfrm>
            <a:off x="452608" y="1296957"/>
            <a:ext cx="8246224" cy="3508977"/>
          </a:xfrm>
        </p:spPr>
        <p:txBody>
          <a:bodyPr>
            <a:noAutofit/>
          </a:bodyPr>
          <a:lstStyle/>
          <a:p>
            <a:pPr>
              <a:defRPr/>
            </a:pPr>
            <a:r>
              <a:rPr lang="en-ZA" sz="2800" dirty="0"/>
              <a:t>General errors that student often make:</a:t>
            </a:r>
          </a:p>
          <a:p>
            <a:pPr lvl="1">
              <a:defRPr/>
            </a:pPr>
            <a:r>
              <a:rPr lang="en-ZA" sz="2400" dirty="0"/>
              <a:t>Not using the </a:t>
            </a:r>
            <a:r>
              <a:rPr lang="en-ZA" sz="2400" dirty="0">
                <a:solidFill>
                  <a:schemeClr val="tx2">
                    <a:lumMod val="75000"/>
                  </a:schemeClr>
                </a:solidFill>
              </a:rPr>
              <a:t>UML syntax </a:t>
            </a:r>
            <a:r>
              <a:rPr lang="en-ZA" sz="2400" dirty="0"/>
              <a:t>(at all)</a:t>
            </a:r>
          </a:p>
          <a:p>
            <a:pPr lvl="2">
              <a:defRPr/>
            </a:pPr>
            <a:r>
              <a:rPr lang="en-ZA" sz="2400" dirty="0"/>
              <a:t>Block and line models, things like flowcharts</a:t>
            </a:r>
            <a:endParaRPr lang="en-ZA" sz="2400" dirty="0">
              <a:solidFill>
                <a:schemeClr val="tx2">
                  <a:lumMod val="75000"/>
                </a:schemeClr>
              </a:solidFill>
            </a:endParaRPr>
          </a:p>
          <a:p>
            <a:pPr lvl="1">
              <a:defRPr/>
            </a:pPr>
            <a:r>
              <a:rPr lang="en-ZA" sz="2400" dirty="0"/>
              <a:t>Using the UML syntax wrongly</a:t>
            </a:r>
          </a:p>
          <a:p>
            <a:pPr lvl="2">
              <a:defRPr/>
            </a:pPr>
            <a:r>
              <a:rPr lang="en-ZA" sz="2400" dirty="0">
                <a:solidFill>
                  <a:schemeClr val="tx2">
                    <a:lumMod val="75000"/>
                  </a:schemeClr>
                </a:solidFill>
              </a:rPr>
              <a:t>Invalid modelling constructs</a:t>
            </a:r>
            <a:r>
              <a:rPr lang="en-ZA" sz="2400" dirty="0"/>
              <a:t> (i.e., wrong type of connectors / associations and blocks)</a:t>
            </a:r>
          </a:p>
          <a:p>
            <a:pPr lvl="2">
              <a:defRPr/>
            </a:pPr>
            <a:r>
              <a:rPr lang="en-ZA" sz="2400" dirty="0">
                <a:solidFill>
                  <a:schemeClr val="tx2">
                    <a:lumMod val="75000"/>
                  </a:schemeClr>
                </a:solidFill>
              </a:rPr>
              <a:t>Vague</a:t>
            </a:r>
            <a:r>
              <a:rPr lang="en-ZA" sz="2400" dirty="0"/>
              <a:t> models</a:t>
            </a:r>
          </a:p>
          <a:p>
            <a:pPr lvl="2">
              <a:defRPr/>
            </a:pPr>
            <a:r>
              <a:rPr lang="en-ZA" sz="2400" dirty="0"/>
              <a:t>Insufficient information</a:t>
            </a:r>
          </a:p>
          <a:p>
            <a:pPr>
              <a:defRPr/>
            </a:pPr>
            <a:r>
              <a:rPr lang="en-ZA" sz="2800" dirty="0"/>
              <a:t>Some examples of common mistakes…</a:t>
            </a:r>
          </a:p>
        </p:txBody>
      </p:sp>
      <p:sp>
        <p:nvSpPr>
          <p:cNvPr id="4" name="TextBox 3"/>
          <p:cNvSpPr txBox="1"/>
          <p:nvPr/>
        </p:nvSpPr>
        <p:spPr>
          <a:xfrm>
            <a:off x="3465095" y="6326089"/>
            <a:ext cx="5342873" cy="307777"/>
          </a:xfrm>
          <a:prstGeom prst="rect">
            <a:avLst/>
          </a:prstGeom>
          <a:noFill/>
        </p:spPr>
        <p:txBody>
          <a:bodyPr wrap="none" rtlCol="0">
            <a:spAutoFit/>
          </a:bodyPr>
          <a:lstStyle/>
          <a:p>
            <a:r>
              <a:rPr lang="en-ZA" sz="1400" dirty="0"/>
              <a:t>* No longer is UML assessment in Quiz0 due to time constraints</a:t>
            </a:r>
          </a:p>
        </p:txBody>
      </p:sp>
    </p:spTree>
    <p:extLst>
      <p:ext uri="{BB962C8B-B14F-4D97-AF65-F5344CB8AC3E}">
        <p14:creationId xmlns:p14="http://schemas.microsoft.com/office/powerpoint/2010/main" val="428225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86"/>
            <a:ext cx="8385175" cy="1018670"/>
          </a:xfrm>
        </p:spPr>
        <p:txBody>
          <a:bodyPr/>
          <a:lstStyle/>
          <a:p>
            <a:pPr>
              <a:defRPr/>
            </a:pPr>
            <a:r>
              <a:rPr lang="en-ZA" dirty="0"/>
              <a:t>UML demonstration</a:t>
            </a:r>
            <a:endParaRPr lang="en-US" dirty="0"/>
          </a:p>
        </p:txBody>
      </p:sp>
      <p:sp>
        <p:nvSpPr>
          <p:cNvPr id="4" name="Rectangle 3"/>
          <p:cNvSpPr/>
          <p:nvPr/>
        </p:nvSpPr>
        <p:spPr>
          <a:xfrm>
            <a:off x="508000" y="3186195"/>
            <a:ext cx="8101263" cy="3170099"/>
          </a:xfrm>
          <a:prstGeom prst="rect">
            <a:avLst/>
          </a:prstGeom>
        </p:spPr>
        <p:txBody>
          <a:bodyPr wrap="square">
            <a:spAutoFit/>
          </a:bodyPr>
          <a:lstStyle/>
          <a:p>
            <a:pPr>
              <a:defRPr/>
            </a:pPr>
            <a:r>
              <a:rPr lang="en-US" sz="2000" u="sng" dirty="0">
                <a:solidFill>
                  <a:schemeClr val="tx2">
                    <a:lumMod val="75000"/>
                  </a:schemeClr>
                </a:solidFill>
              </a:rPr>
              <a:t>JOE'S STORY:</a:t>
            </a:r>
            <a:br>
              <a:rPr lang="en-US" sz="2000" dirty="0"/>
            </a:br>
            <a:r>
              <a:rPr lang="en-US" sz="2000" dirty="0"/>
              <a:t>Joe </a:t>
            </a:r>
            <a:r>
              <a:rPr lang="en-US" sz="2000" dirty="0" err="1"/>
              <a:t>Baggits</a:t>
            </a:r>
            <a:r>
              <a:rPr lang="en-US" sz="2000" dirty="0"/>
              <a:t> is a developer in the Construction Division of </a:t>
            </a:r>
            <a:r>
              <a:rPr lang="en-US" sz="2000" dirty="0" err="1"/>
              <a:t>Freezit</a:t>
            </a:r>
            <a:r>
              <a:rPr lang="en-US" sz="2000" dirty="0"/>
              <a:t> </a:t>
            </a:r>
            <a:r>
              <a:rPr lang="en-US" sz="2000" dirty="0" err="1"/>
              <a:t>Commerial</a:t>
            </a:r>
            <a:r>
              <a:rPr lang="en-US" sz="2000" dirty="0"/>
              <a:t> Products (FCP) Pty. Ltd. The FCP corporation produces a variety of Cooling systems, grouped into two product ranges, namely: 1) the </a:t>
            </a:r>
            <a:r>
              <a:rPr lang="en-US" sz="2000" dirty="0" err="1"/>
              <a:t>portafrige</a:t>
            </a:r>
            <a:r>
              <a:rPr lang="en-US" sz="2000" dirty="0"/>
              <a:t> range and  2) the </a:t>
            </a:r>
            <a:r>
              <a:rPr lang="en-US" sz="2000" dirty="0" err="1"/>
              <a:t>coolzone</a:t>
            </a:r>
            <a:r>
              <a:rPr lang="en-US" sz="2000" dirty="0"/>
              <a:t> range. The </a:t>
            </a:r>
            <a:r>
              <a:rPr lang="en-US" sz="2000" dirty="0" err="1"/>
              <a:t>portafrige</a:t>
            </a:r>
            <a:r>
              <a:rPr lang="en-US" sz="2000" dirty="0"/>
              <a:t> range includes the </a:t>
            </a:r>
            <a:r>
              <a:rPr lang="en-US" sz="2000" dirty="0" err="1"/>
              <a:t>Icecart</a:t>
            </a:r>
            <a:r>
              <a:rPr lang="en-US" sz="2000" dirty="0"/>
              <a:t>™ and the </a:t>
            </a:r>
            <a:r>
              <a:rPr lang="en-US" sz="2000" dirty="0" err="1"/>
              <a:t>Chillblock</a:t>
            </a:r>
            <a:r>
              <a:rPr lang="en-US" sz="2000" dirty="0"/>
              <a:t>™. </a:t>
            </a:r>
            <a:r>
              <a:rPr lang="en-US" sz="2000" dirty="0" err="1"/>
              <a:t>Coolzone</a:t>
            </a:r>
            <a:r>
              <a:rPr lang="en-US" sz="2000" dirty="0"/>
              <a:t> range includes the </a:t>
            </a:r>
            <a:r>
              <a:rPr lang="en-US" sz="2000" dirty="0" err="1"/>
              <a:t>ShopFrige</a:t>
            </a:r>
            <a:r>
              <a:rPr lang="en-US" sz="2000" dirty="0"/>
              <a:t>™ and </a:t>
            </a:r>
            <a:r>
              <a:rPr lang="en-US" sz="2000" dirty="0" err="1"/>
              <a:t>Coolroom</a:t>
            </a:r>
            <a:r>
              <a:rPr lang="en-US" sz="2000" dirty="0"/>
              <a:t>™. Andy </a:t>
            </a:r>
            <a:r>
              <a:rPr lang="en-US" sz="2000" dirty="0" err="1"/>
              <a:t>Wrapp</a:t>
            </a:r>
            <a:r>
              <a:rPr lang="en-US" sz="2000" dirty="0"/>
              <a:t> is also a developer in the Construction Division and is Joe's manager. Joe works on </a:t>
            </a:r>
            <a:r>
              <a:rPr lang="en-US" sz="2000" dirty="0" err="1"/>
              <a:t>portafridge</a:t>
            </a:r>
            <a:r>
              <a:rPr lang="en-US" sz="2000" dirty="0"/>
              <a:t> products, whereas Andy works on </a:t>
            </a:r>
            <a:r>
              <a:rPr lang="en-US" sz="2000" dirty="0" err="1"/>
              <a:t>coolzone</a:t>
            </a:r>
            <a:r>
              <a:rPr lang="en-US" sz="2000" dirty="0"/>
              <a:t> products. </a:t>
            </a:r>
          </a:p>
        </p:txBody>
      </p:sp>
      <p:sp>
        <p:nvSpPr>
          <p:cNvPr id="10244" name="Rectangle 4"/>
          <p:cNvSpPr>
            <a:spLocks noChangeArrowheads="1"/>
          </p:cNvSpPr>
          <p:nvPr/>
        </p:nvSpPr>
        <p:spPr bwMode="auto">
          <a:xfrm>
            <a:off x="480010" y="1665539"/>
            <a:ext cx="7875253" cy="1384995"/>
          </a:xfrm>
          <a:prstGeom prst="rect">
            <a:avLst/>
          </a:prstGeom>
          <a:noFill/>
          <a:ln w="9525">
            <a:noFill/>
            <a:miter lim="800000"/>
            <a:headEnd/>
            <a:tailEnd/>
          </a:ln>
        </p:spPr>
        <p:txBody>
          <a:bodyPr wrap="square">
            <a:spAutoFit/>
          </a:bodyPr>
          <a:lstStyle/>
          <a:p>
            <a:r>
              <a:rPr lang="en-ZA" sz="2800" b="1" dirty="0"/>
              <a:t>Task:</a:t>
            </a:r>
            <a:r>
              <a:rPr lang="en-ZA" sz="2800" dirty="0"/>
              <a:t> Produce a UML model describing the products and people related to Joe Baggits, according to the description below.</a:t>
            </a:r>
          </a:p>
        </p:txBody>
      </p:sp>
      <p:sp>
        <p:nvSpPr>
          <p:cNvPr id="10245" name="Rectangle 5"/>
          <p:cNvSpPr>
            <a:spLocks noChangeArrowheads="1"/>
          </p:cNvSpPr>
          <p:nvPr/>
        </p:nvSpPr>
        <p:spPr bwMode="auto">
          <a:xfrm>
            <a:off x="5967413" y="644776"/>
            <a:ext cx="2722562" cy="646112"/>
          </a:xfrm>
          <a:prstGeom prst="rect">
            <a:avLst/>
          </a:prstGeom>
          <a:noFill/>
          <a:ln w="9525">
            <a:noFill/>
            <a:miter lim="800000"/>
            <a:headEnd/>
            <a:tailEnd/>
          </a:ln>
        </p:spPr>
        <p:txBody>
          <a:bodyPr wrap="none">
            <a:spAutoFit/>
          </a:bodyPr>
          <a:lstStyle/>
          <a:p>
            <a:r>
              <a:rPr lang="en-ZA" dirty="0"/>
              <a:t>Look at this if your UML</a:t>
            </a:r>
            <a:br>
              <a:rPr lang="en-ZA" dirty="0"/>
            </a:br>
            <a:r>
              <a:rPr lang="en-ZA" dirty="0"/>
              <a:t>understanding is lacking.</a:t>
            </a:r>
            <a:endParaRPr lang="en-US" dirty="0"/>
          </a:p>
        </p:txBody>
      </p:sp>
    </p:spTree>
    <p:extLst>
      <p:ext uri="{BB962C8B-B14F-4D97-AF65-F5344CB8AC3E}">
        <p14:creationId xmlns:p14="http://schemas.microsoft.com/office/powerpoint/2010/main" val="343117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ecturer.gif"/>
          <p:cNvPicPr>
            <a:picLocks noChangeAspect="1"/>
          </p:cNvPicPr>
          <p:nvPr/>
        </p:nvPicPr>
        <p:blipFill>
          <a:blip r:embed="rId3" cstate="print"/>
          <a:srcRect/>
          <a:stretch>
            <a:fillRect/>
          </a:stretch>
        </p:blipFill>
        <p:spPr bwMode="auto">
          <a:xfrm>
            <a:off x="3556000" y="329457"/>
            <a:ext cx="5080000" cy="6060647"/>
          </a:xfrm>
          <a:prstGeom prst="rect">
            <a:avLst/>
          </a:prstGeom>
          <a:noFill/>
          <a:ln w="9525">
            <a:noFill/>
            <a:miter lim="800000"/>
            <a:headEnd/>
            <a:tailEnd/>
          </a:ln>
        </p:spPr>
      </p:pic>
      <p:sp>
        <p:nvSpPr>
          <p:cNvPr id="4" name="TextBox 3"/>
          <p:cNvSpPr txBox="1"/>
          <p:nvPr/>
        </p:nvSpPr>
        <p:spPr>
          <a:xfrm>
            <a:off x="147638" y="280988"/>
            <a:ext cx="3082925" cy="1200150"/>
          </a:xfrm>
          <a:prstGeom prst="rect">
            <a:avLst/>
          </a:prstGeom>
          <a:noFill/>
        </p:spPr>
        <p:txBody>
          <a:bodyPr>
            <a:spAutoFit/>
          </a:bodyPr>
          <a:lstStyle/>
          <a:p>
            <a:pPr algn="ctr">
              <a:defRPr/>
            </a:pPr>
            <a:r>
              <a:rPr lang="en-ZA" sz="3600" dirty="0">
                <a:solidFill>
                  <a:schemeClr val="tx2"/>
                </a:solidFill>
                <a:effectLst>
                  <a:outerShdw blurRad="38100" dist="38100" dir="2700000" algn="tl">
                    <a:srgbClr val="000000">
                      <a:alpha val="43137"/>
                    </a:srgbClr>
                  </a:outerShdw>
                </a:effectLst>
                <a:latin typeface="+mj-lt"/>
              </a:rPr>
              <a:t>Sample</a:t>
            </a:r>
          </a:p>
          <a:p>
            <a:pPr algn="ctr">
              <a:defRPr/>
            </a:pPr>
            <a:r>
              <a:rPr lang="en-ZA" sz="3600" dirty="0">
                <a:solidFill>
                  <a:schemeClr val="tx2"/>
                </a:solidFill>
                <a:effectLst>
                  <a:outerShdw blurRad="38100" dist="38100" dir="2700000" algn="tl">
                    <a:srgbClr val="000000">
                      <a:alpha val="43137"/>
                    </a:srgbClr>
                  </a:outerShdw>
                </a:effectLst>
                <a:latin typeface="+mj-lt"/>
              </a:rPr>
              <a:t>Solution</a:t>
            </a:r>
            <a:endParaRPr lang="en-US" sz="3600" dirty="0">
              <a:solidFill>
                <a:schemeClr val="tx2"/>
              </a:solidFill>
              <a:effectLst>
                <a:outerShdw blurRad="38100" dist="38100" dir="2700000" algn="tl">
                  <a:srgbClr val="000000">
                    <a:alpha val="43137"/>
                  </a:srgbClr>
                </a:outerShdw>
              </a:effectLst>
              <a:latin typeface="+mj-lt"/>
            </a:endParaRPr>
          </a:p>
        </p:txBody>
      </p:sp>
      <p:sp>
        <p:nvSpPr>
          <p:cNvPr id="11268" name="TextBox 4"/>
          <p:cNvSpPr txBox="1">
            <a:spLocks noChangeArrowheads="1"/>
          </p:cNvSpPr>
          <p:nvPr/>
        </p:nvSpPr>
        <p:spPr bwMode="auto">
          <a:xfrm>
            <a:off x="434223" y="1666875"/>
            <a:ext cx="2728912" cy="4524375"/>
          </a:xfrm>
          <a:prstGeom prst="rect">
            <a:avLst/>
          </a:prstGeom>
          <a:noFill/>
          <a:ln w="9525">
            <a:noFill/>
            <a:miter lim="800000"/>
            <a:headEnd/>
            <a:tailEnd/>
          </a:ln>
        </p:spPr>
        <p:txBody>
          <a:bodyPr>
            <a:spAutoFit/>
          </a:bodyPr>
          <a:lstStyle/>
          <a:p>
            <a:r>
              <a:rPr lang="en-ZA" sz="2400" dirty="0"/>
              <a:t>Notice use of roles, aggregation and inheritance.</a:t>
            </a:r>
          </a:p>
          <a:p>
            <a:endParaRPr lang="en-ZA" sz="2400" dirty="0"/>
          </a:p>
          <a:p>
            <a:r>
              <a:rPr lang="en-ZA" sz="2400" dirty="0"/>
              <a:t>In this situation, it</a:t>
            </a:r>
            <a:r>
              <a:rPr lang="en-US" sz="2400" dirty="0"/>
              <a:t> is handy to use objects instead of classes to clearly capture things that exist as physical entities (e.g., the people)</a:t>
            </a:r>
            <a:endParaRPr lang="en-ZA" sz="2400" dirty="0"/>
          </a:p>
        </p:txBody>
      </p:sp>
    </p:spTree>
    <p:extLst>
      <p:ext uri="{BB962C8B-B14F-4D97-AF65-F5344CB8AC3E}">
        <p14:creationId xmlns:p14="http://schemas.microsoft.com/office/powerpoint/2010/main" val="273037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2013\LECTURES\Lecture02\Images\thunder_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10" y="261496"/>
            <a:ext cx="2269145" cy="1361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winberg\Documents\ACTIVE\EEE4084F\2013\LECTURES\Lecture02\Images\fluffy clou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481" y="241658"/>
            <a:ext cx="3108768" cy="121500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1987960" y="4351002"/>
            <a:ext cx="0" cy="81642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 name="Rectangle 1"/>
          <p:cNvSpPr/>
          <p:nvPr/>
        </p:nvSpPr>
        <p:spPr>
          <a:xfrm rot="20330325">
            <a:off x="113447" y="1278805"/>
            <a:ext cx="4416594" cy="923330"/>
          </a:xfrm>
          <a:prstGeom prst="rect">
            <a:avLst/>
          </a:prstGeom>
          <a:noFill/>
        </p:spPr>
        <p:txBody>
          <a:bodyPr wrap="none" lIns="91440" tIns="45720" rIns="91440" bIns="45720">
            <a:spAutoFit/>
          </a:bodyPr>
          <a:lstStyle/>
          <a:p>
            <a:pPr algn="ctr"/>
            <a:r>
              <a:rPr lang="en-US" sz="5400" b="1" cap="none" spc="0" dirty="0">
                <a:ln w="1905"/>
                <a:gradFill>
                  <a:gsLst>
                    <a:gs pos="0">
                      <a:schemeClr val="tx2"/>
                    </a:gs>
                    <a:gs pos="50000">
                      <a:schemeClr val="tx2">
                        <a:lumMod val="40000"/>
                        <a:lumOff val="60000"/>
                      </a:schemeClr>
                    </a:gs>
                    <a:gs pos="100000">
                      <a:schemeClr val="accent1">
                        <a:tint val="23500"/>
                        <a:satMod val="160000"/>
                      </a:schemeClr>
                    </a:gs>
                  </a:gsLst>
                  <a:lin ang="5400000" scaled="0"/>
                </a:gradFill>
                <a:effectLst>
                  <a:innerShdw blurRad="69850" dist="43180" dir="5400000">
                    <a:srgbClr val="000000">
                      <a:alpha val="65000"/>
                    </a:srgbClr>
                  </a:innerShdw>
                </a:effectLst>
              </a:rPr>
              <a:t>Containment</a:t>
            </a:r>
          </a:p>
        </p:txBody>
      </p:sp>
      <p:sp>
        <p:nvSpPr>
          <p:cNvPr id="3" name="Rectangle 2"/>
          <p:cNvSpPr/>
          <p:nvPr/>
        </p:nvSpPr>
        <p:spPr>
          <a:xfrm rot="1357122">
            <a:off x="4742899" y="1321338"/>
            <a:ext cx="4262705" cy="923330"/>
          </a:xfrm>
          <a:prstGeom prst="rect">
            <a:avLst/>
          </a:prstGeom>
          <a:noFill/>
        </p:spPr>
        <p:txBody>
          <a:bodyPr wrap="none" lIns="91440" tIns="45720" rIns="91440" bIns="45720">
            <a:spAutoFit/>
          </a:bodyPr>
          <a:lstStyle/>
          <a:p>
            <a:pPr algn="ctr"/>
            <a:r>
              <a:rPr lang="en-US" sz="5400" b="1" cap="none" spc="0" dirty="0">
                <a:ln w="1905"/>
                <a:gradFill>
                  <a:gsLst>
                    <a:gs pos="0">
                      <a:schemeClr val="tx2"/>
                    </a:gs>
                    <a:gs pos="50000">
                      <a:schemeClr val="tx2">
                        <a:lumMod val="40000"/>
                        <a:lumOff val="60000"/>
                      </a:schemeClr>
                    </a:gs>
                    <a:gs pos="100000">
                      <a:schemeClr val="accent1">
                        <a:tint val="23500"/>
                        <a:satMod val="160000"/>
                      </a:schemeClr>
                    </a:gs>
                  </a:gsLst>
                  <a:lin ang="5400000" scaled="0"/>
                </a:gradFill>
                <a:effectLst>
                  <a:innerShdw blurRad="69850" dist="43180" dir="5400000">
                    <a:srgbClr val="000000">
                      <a:alpha val="65000"/>
                    </a:srgbClr>
                  </a:innerShdw>
                </a:effectLst>
              </a:rPr>
              <a:t>Aggregation</a:t>
            </a:r>
          </a:p>
        </p:txBody>
      </p:sp>
      <p:sp>
        <p:nvSpPr>
          <p:cNvPr id="4" name="Rectangle 3"/>
          <p:cNvSpPr/>
          <p:nvPr/>
        </p:nvSpPr>
        <p:spPr>
          <a:xfrm>
            <a:off x="4059620" y="1203850"/>
            <a:ext cx="1146468"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bwMode="auto">
          <a:xfrm>
            <a:off x="912631" y="2596031"/>
            <a:ext cx="2111829" cy="119979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Arial" charset="0"/>
              </a:rPr>
              <a:t>Container</a:t>
            </a:r>
          </a:p>
        </p:txBody>
      </p:sp>
      <p:sp>
        <p:nvSpPr>
          <p:cNvPr id="6" name="Rectangle 5"/>
          <p:cNvSpPr/>
          <p:nvPr/>
        </p:nvSpPr>
        <p:spPr bwMode="auto">
          <a:xfrm>
            <a:off x="5884070" y="2596031"/>
            <a:ext cx="2111829" cy="119979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Arial" charset="0"/>
              </a:rPr>
              <a:t>Group</a:t>
            </a:r>
          </a:p>
        </p:txBody>
      </p:sp>
      <p:sp>
        <p:nvSpPr>
          <p:cNvPr id="7" name="Rectangle 6"/>
          <p:cNvSpPr/>
          <p:nvPr/>
        </p:nvSpPr>
        <p:spPr bwMode="auto">
          <a:xfrm>
            <a:off x="912631" y="4936459"/>
            <a:ext cx="2111829" cy="119979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Arial" charset="0"/>
              </a:rPr>
              <a:t>Item in the container</a:t>
            </a:r>
          </a:p>
        </p:txBody>
      </p:sp>
      <p:sp>
        <p:nvSpPr>
          <p:cNvPr id="9" name="Rectangle 8"/>
          <p:cNvSpPr/>
          <p:nvPr/>
        </p:nvSpPr>
        <p:spPr bwMode="auto">
          <a:xfrm rot="2700000">
            <a:off x="1781214" y="3881467"/>
            <a:ext cx="413493" cy="413493"/>
          </a:xfrm>
          <a:prstGeom prst="rect">
            <a:avLst/>
          </a:prstGeom>
          <a:solidFill>
            <a:schemeClr val="tx1"/>
          </a:solidFill>
          <a:ln w="95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rot="2700000">
            <a:off x="6729249" y="3881467"/>
            <a:ext cx="413493" cy="413493"/>
          </a:xfrm>
          <a:prstGeom prst="rect">
            <a:avLst/>
          </a:prstGeom>
          <a:noFill/>
          <a:ln w="2857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p:nvPr/>
        </p:nvCxnSpPr>
        <p:spPr bwMode="auto">
          <a:xfrm>
            <a:off x="6925109" y="4383660"/>
            <a:ext cx="0" cy="81642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Rectangle 7"/>
          <p:cNvSpPr/>
          <p:nvPr/>
        </p:nvSpPr>
        <p:spPr bwMode="auto">
          <a:xfrm>
            <a:off x="5884070" y="4936459"/>
            <a:ext cx="2111829" cy="119979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Arial" charset="0"/>
              </a:rPr>
              <a:t>Item in the group</a:t>
            </a:r>
          </a:p>
        </p:txBody>
      </p:sp>
      <p:sp>
        <p:nvSpPr>
          <p:cNvPr id="15" name="Rectangle 14"/>
          <p:cNvSpPr/>
          <p:nvPr/>
        </p:nvSpPr>
        <p:spPr>
          <a:xfrm>
            <a:off x="2300478" y="3872814"/>
            <a:ext cx="1934687" cy="646331"/>
          </a:xfrm>
          <a:prstGeom prst="rect">
            <a:avLst/>
          </a:prstGeom>
        </p:spPr>
        <p:txBody>
          <a:bodyPr wrap="square">
            <a:spAutoFit/>
          </a:bodyPr>
          <a:lstStyle/>
          <a:p>
            <a:r>
              <a:rPr lang="en-US" dirty="0"/>
              <a:t>Container has solid diamond</a:t>
            </a:r>
          </a:p>
        </p:txBody>
      </p:sp>
      <p:sp>
        <p:nvSpPr>
          <p:cNvPr id="16" name="Rectangle 15"/>
          <p:cNvSpPr/>
          <p:nvPr/>
        </p:nvSpPr>
        <p:spPr>
          <a:xfrm>
            <a:off x="1987960" y="4599389"/>
            <a:ext cx="312906" cy="369332"/>
          </a:xfrm>
          <a:prstGeom prst="rect">
            <a:avLst/>
          </a:prstGeom>
        </p:spPr>
        <p:txBody>
          <a:bodyPr wrap="none">
            <a:spAutoFit/>
          </a:bodyPr>
          <a:lstStyle/>
          <a:p>
            <a:r>
              <a:rPr lang="en-US" i="1" dirty="0"/>
              <a:t>n</a:t>
            </a:r>
          </a:p>
        </p:txBody>
      </p:sp>
      <p:sp>
        <p:nvSpPr>
          <p:cNvPr id="17" name="Rectangle 16"/>
          <p:cNvSpPr/>
          <p:nvPr/>
        </p:nvSpPr>
        <p:spPr>
          <a:xfrm>
            <a:off x="6935632" y="4599389"/>
            <a:ext cx="530915" cy="369332"/>
          </a:xfrm>
          <a:prstGeom prst="rect">
            <a:avLst/>
          </a:prstGeom>
        </p:spPr>
        <p:txBody>
          <a:bodyPr wrap="none">
            <a:spAutoFit/>
          </a:bodyPr>
          <a:lstStyle/>
          <a:p>
            <a:r>
              <a:rPr lang="en-US" i="1" dirty="0"/>
              <a:t>1..*</a:t>
            </a:r>
          </a:p>
        </p:txBody>
      </p:sp>
      <p:sp>
        <p:nvSpPr>
          <p:cNvPr id="18" name="Rectangle 17"/>
          <p:cNvSpPr/>
          <p:nvPr/>
        </p:nvSpPr>
        <p:spPr>
          <a:xfrm>
            <a:off x="4695622" y="3872814"/>
            <a:ext cx="1934687" cy="646331"/>
          </a:xfrm>
          <a:prstGeom prst="rect">
            <a:avLst/>
          </a:prstGeom>
        </p:spPr>
        <p:txBody>
          <a:bodyPr wrap="square">
            <a:spAutoFit/>
          </a:bodyPr>
          <a:lstStyle/>
          <a:p>
            <a:r>
              <a:rPr lang="en-US" dirty="0"/>
              <a:t>Aggregation has outline diamond</a:t>
            </a:r>
          </a:p>
        </p:txBody>
      </p:sp>
      <p:sp>
        <p:nvSpPr>
          <p:cNvPr id="19" name="Rectangle 18"/>
          <p:cNvSpPr/>
          <p:nvPr/>
        </p:nvSpPr>
        <p:spPr>
          <a:xfrm>
            <a:off x="3204024" y="4645555"/>
            <a:ext cx="2505660" cy="646331"/>
          </a:xfrm>
          <a:prstGeom prst="rect">
            <a:avLst/>
          </a:prstGeom>
        </p:spPr>
        <p:txBody>
          <a:bodyPr wrap="square">
            <a:spAutoFit/>
          </a:bodyPr>
          <a:lstStyle/>
          <a:p>
            <a:pPr algn="ctr"/>
            <a:r>
              <a:rPr lang="en-US" i="1" dirty="0" err="1"/>
              <a:t>Arity</a:t>
            </a:r>
            <a:r>
              <a:rPr lang="en-US" i="1" dirty="0"/>
              <a:t> next to item</a:t>
            </a:r>
          </a:p>
          <a:p>
            <a:pPr algn="ctr"/>
            <a:r>
              <a:rPr lang="en-US" i="1" dirty="0"/>
              <a:t>(not next to container)</a:t>
            </a:r>
          </a:p>
        </p:txBody>
      </p:sp>
      <p:sp>
        <p:nvSpPr>
          <p:cNvPr id="20" name="Rectangle 19"/>
          <p:cNvSpPr/>
          <p:nvPr/>
        </p:nvSpPr>
        <p:spPr>
          <a:xfrm>
            <a:off x="305161" y="6293719"/>
            <a:ext cx="6785832" cy="369332"/>
          </a:xfrm>
          <a:prstGeom prst="rect">
            <a:avLst/>
          </a:prstGeom>
        </p:spPr>
        <p:txBody>
          <a:bodyPr wrap="none">
            <a:spAutoFit/>
          </a:bodyPr>
          <a:lstStyle/>
          <a:p>
            <a:r>
              <a:rPr lang="en-US" u="sng" dirty="0"/>
              <a:t>Key to </a:t>
            </a:r>
            <a:r>
              <a:rPr lang="en-US" u="sng" dirty="0" err="1"/>
              <a:t>arity</a:t>
            </a:r>
            <a:r>
              <a:rPr lang="en-US" u="sng" dirty="0"/>
              <a:t>:</a:t>
            </a:r>
            <a:r>
              <a:rPr lang="en-US" i="1" dirty="0"/>
              <a:t>  n </a:t>
            </a:r>
            <a:r>
              <a:rPr lang="en-US" i="1" dirty="0">
                <a:sym typeface="Wingdings" panose="05000000000000000000" pitchFamily="2" charset="2"/>
              </a:rPr>
              <a:t> exactly n.   1..*   1 or more   * = zero or more</a:t>
            </a:r>
            <a:endParaRPr lang="en-US" i="1" dirty="0"/>
          </a:p>
        </p:txBody>
      </p:sp>
    </p:spTree>
    <p:extLst>
      <p:ext uri="{BB962C8B-B14F-4D97-AF65-F5344CB8AC3E}">
        <p14:creationId xmlns:p14="http://schemas.microsoft.com/office/powerpoint/2010/main" val="387327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Super fast class exercise</a:t>
            </a:r>
          </a:p>
        </p:txBody>
      </p:sp>
      <p:sp>
        <p:nvSpPr>
          <p:cNvPr id="3" name="TextBox 2"/>
          <p:cNvSpPr txBox="1"/>
          <p:nvPr/>
        </p:nvSpPr>
        <p:spPr>
          <a:xfrm flipH="1">
            <a:off x="5007934" y="1186935"/>
            <a:ext cx="3763926" cy="369332"/>
          </a:xfrm>
          <a:prstGeom prst="rect">
            <a:avLst/>
          </a:prstGeom>
          <a:noFill/>
        </p:spPr>
        <p:txBody>
          <a:bodyPr wrap="square" rtlCol="0">
            <a:spAutoFit/>
          </a:bodyPr>
          <a:lstStyle/>
          <a:p>
            <a:pPr algn="r"/>
            <a:r>
              <a:rPr lang="en-US" dirty="0"/>
              <a:t>(for  Thurs double)</a:t>
            </a:r>
          </a:p>
        </p:txBody>
      </p:sp>
      <p:sp>
        <p:nvSpPr>
          <p:cNvPr id="4" name="TextBox 3"/>
          <p:cNvSpPr txBox="1"/>
          <p:nvPr/>
        </p:nvSpPr>
        <p:spPr>
          <a:xfrm>
            <a:off x="563525" y="1556267"/>
            <a:ext cx="5113323" cy="369332"/>
          </a:xfrm>
          <a:prstGeom prst="rect">
            <a:avLst/>
          </a:prstGeom>
          <a:noFill/>
        </p:spPr>
        <p:txBody>
          <a:bodyPr wrap="none" rtlCol="0">
            <a:spAutoFit/>
          </a:bodyPr>
          <a:lstStyle/>
          <a:p>
            <a:r>
              <a:rPr lang="en-US" dirty="0"/>
              <a:t>Briefly describe the following as a UML diagram:</a:t>
            </a:r>
          </a:p>
        </p:txBody>
      </p:sp>
      <p:sp>
        <p:nvSpPr>
          <p:cNvPr id="5" name="TextBox 4"/>
          <p:cNvSpPr txBox="1"/>
          <p:nvPr/>
        </p:nvSpPr>
        <p:spPr>
          <a:xfrm>
            <a:off x="563525" y="2449402"/>
            <a:ext cx="7910624" cy="1938992"/>
          </a:xfrm>
          <a:prstGeom prst="rect">
            <a:avLst/>
          </a:prstGeom>
          <a:noFill/>
        </p:spPr>
        <p:txBody>
          <a:bodyPr wrap="square" rtlCol="0">
            <a:spAutoFit/>
          </a:bodyPr>
          <a:lstStyle/>
          <a:p>
            <a:r>
              <a:rPr lang="en-US" sz="2400" dirty="0"/>
              <a:t>A new computer system called PMB (Parallel Multicore Beast) contains eight CPUs and two blocks of 8Gb memory. It can run multiple programs from its built-in Linux O/S. Each program can spawn multiple threads. The programs each contain one or more data blocks. </a:t>
            </a:r>
          </a:p>
        </p:txBody>
      </p:sp>
      <p:sp>
        <p:nvSpPr>
          <p:cNvPr id="6" name="Rectangle 5"/>
          <p:cNvSpPr/>
          <p:nvPr/>
        </p:nvSpPr>
        <p:spPr>
          <a:xfrm>
            <a:off x="1406286" y="5201024"/>
            <a:ext cx="6225102" cy="369332"/>
          </a:xfrm>
          <a:prstGeom prst="rect">
            <a:avLst/>
          </a:prstGeom>
        </p:spPr>
        <p:txBody>
          <a:bodyPr wrap="none">
            <a:spAutoFit/>
          </a:bodyPr>
          <a:lstStyle/>
          <a:p>
            <a:r>
              <a:rPr lang="en-US" i="1" dirty="0"/>
              <a:t>Take around 5 minutes to draw a rough UML class diagram</a:t>
            </a:r>
          </a:p>
        </p:txBody>
      </p:sp>
      <p:sp>
        <p:nvSpPr>
          <p:cNvPr id="7" name="TextBox 6"/>
          <p:cNvSpPr txBox="1"/>
          <p:nvPr/>
        </p:nvSpPr>
        <p:spPr>
          <a:xfrm flipH="1">
            <a:off x="1627093" y="6090598"/>
            <a:ext cx="7308659" cy="584775"/>
          </a:xfrm>
          <a:prstGeom prst="rect">
            <a:avLst/>
          </a:prstGeom>
          <a:noFill/>
        </p:spPr>
        <p:txBody>
          <a:bodyPr wrap="square" rtlCol="0">
            <a:spAutoFit/>
          </a:bodyPr>
          <a:lstStyle/>
          <a:p>
            <a:pPr algn="r"/>
            <a:r>
              <a:rPr lang="en-US" sz="1600" dirty="0"/>
              <a:t>If you haven’t used UML don’t worry, just used the containment and aggregation links shown earlier.</a:t>
            </a:r>
          </a:p>
        </p:txBody>
      </p:sp>
    </p:spTree>
    <p:extLst>
      <p:ext uri="{BB962C8B-B14F-4D97-AF65-F5344CB8AC3E}">
        <p14:creationId xmlns:p14="http://schemas.microsoft.com/office/powerpoint/2010/main" val="3287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5988</TotalTime>
  <Words>2428</Words>
  <Application>Microsoft Office PowerPoint</Application>
  <PresentationFormat>On-screen Show (4:3)</PresentationFormat>
  <Paragraphs>355</Paragraphs>
  <Slides>45</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8" baseType="lpstr">
      <vt:lpstr>Arial</vt:lpstr>
      <vt:lpstr>Arial Black</vt:lpstr>
      <vt:lpstr>Calibri</vt:lpstr>
      <vt:lpstr>Cambria</vt:lpstr>
      <vt:lpstr>Century Gothic</vt:lpstr>
      <vt:lpstr>Courier New</vt:lpstr>
      <vt:lpstr>Eras Light ITC</vt:lpstr>
      <vt:lpstr>Gentium Basic</vt:lpstr>
      <vt:lpstr>Tahoma</vt:lpstr>
      <vt:lpstr>Wingdings</vt:lpstr>
      <vt:lpstr>Wingdings 2</vt:lpstr>
      <vt:lpstr>4084 Theme</vt:lpstr>
      <vt:lpstr>Chart</vt:lpstr>
      <vt:lpstr>PowerPoint Presentation</vt:lpstr>
      <vt:lpstr>Lecture Overview</vt:lpstr>
      <vt:lpstr>PowerPoint Presentation</vt:lpstr>
      <vt:lpstr>PowerPoint Presentation</vt:lpstr>
      <vt:lpstr>UML Review*</vt:lpstr>
      <vt:lpstr>UML demonstration</vt:lpstr>
      <vt:lpstr>PowerPoint Presentation</vt:lpstr>
      <vt:lpstr>PowerPoint Presentation</vt:lpstr>
      <vt:lpstr>Super fast class exercise</vt:lpstr>
      <vt:lpstr>Sample solution</vt:lpstr>
      <vt:lpstr>PowerPoint Presentation</vt:lpstr>
      <vt:lpstr>PRAC1</vt:lpstr>
      <vt:lpstr>Planning for 22-28 Feb</vt:lpstr>
      <vt:lpstr>Prac1: OCTAVE &amp; Correlations</vt:lpstr>
      <vt:lpstr>Towards Prac1</vt:lpstr>
      <vt:lpstr>Parts of the Pracs</vt:lpstr>
      <vt:lpstr>Prac1: Why OCTAVE</vt:lpstr>
      <vt:lpstr>Prac 1</vt:lpstr>
      <vt:lpstr>Code Quality and Professionalism</vt:lpstr>
      <vt:lpstr>Code File Headers</vt:lpstr>
      <vt:lpstr>Code File Heading - example</vt:lpstr>
      <vt:lpstr>Code example – numbered suppressed blocks</vt:lpstr>
      <vt:lpstr>Prac Reports</vt:lpstr>
      <vt:lpstr>PowerPoint Presentation</vt:lpstr>
      <vt:lpstr>PowerPoint Presentation</vt:lpstr>
      <vt:lpstr>Writing Reports</vt:lpstr>
      <vt:lpstr>Using Latex</vt:lpstr>
      <vt:lpstr>TexStudio – suggested tool to use!</vt:lpstr>
      <vt:lpstr>PowerPoint Presentation</vt:lpstr>
      <vt:lpstr>Latex Help</vt:lpstr>
      <vt:lpstr>Some Useful Latex Tools</vt:lpstr>
      <vt:lpstr>Correlation recap</vt:lpstr>
      <vt:lpstr>Why is Correlation important in this course?</vt:lpstr>
      <vt:lpstr>Correlation</vt:lpstr>
      <vt:lpstr>Correlation</vt:lpstr>
      <vt:lpstr>Correlation</vt:lpstr>
      <vt:lpstr>Correlation Relations</vt:lpstr>
      <vt:lpstr>Correlation Coefficient (r)</vt:lpstr>
      <vt:lpstr>Computing the correlation coefficient</vt:lpstr>
      <vt:lpstr>Multiple Dimension Correlation</vt:lpstr>
      <vt:lpstr>Simple benchmarking</vt:lpstr>
      <vt:lpstr>Some sample reports</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Computing Fundamentals</dc:subject>
  <dc:creator>Simon Winberg</dc:creator>
  <cp:lastModifiedBy>Simon Winberg</cp:lastModifiedBy>
  <cp:revision>378</cp:revision>
  <dcterms:created xsi:type="dcterms:W3CDTF">2009-02-10T02:25:54Z</dcterms:created>
  <dcterms:modified xsi:type="dcterms:W3CDTF">2018-02-22T11:36:24Z</dcterms:modified>
  <cp:category>Lectures</cp:category>
</cp:coreProperties>
</file>