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5143500" cx="9144000"/>
  <p:notesSz cx="6858000" cy="9144000"/>
  <p:embeddedFontLst>
    <p:embeddedFont>
      <p:font typeface="Proxima Nova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ProximaNova-bold.fntdata"/><Relationship Id="rId25" Type="http://schemas.openxmlformats.org/officeDocument/2006/relationships/font" Target="fonts/ProximaNova-regular.fntdata"/><Relationship Id="rId28" Type="http://schemas.openxmlformats.org/officeDocument/2006/relationships/font" Target="fonts/ProximaNova-boldItalic.fntdata"/><Relationship Id="rId27" Type="http://schemas.openxmlformats.org/officeDocument/2006/relationships/font" Target="fonts/ProximaNova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Shape 3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Shape 3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Made sense to structure the execution flow in a pipelined fashion → Interdependency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Correlate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Interpolate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Mask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" name="Shape 11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510450" y="3182312"/>
            <a:ext cx="8123100" cy="630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" name="Shape 51"/>
          <p:cNvSpPr txBox="1"/>
          <p:nvPr>
            <p:ph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b="1" sz="14000"/>
            </a:lvl1pPr>
            <a:lvl2pPr lvl="1" algn="ctr">
              <a:spcBef>
                <a:spcPts val="0"/>
              </a:spcBef>
              <a:buSzPct val="100000"/>
              <a:defRPr b="1" sz="14000"/>
            </a:lvl2pPr>
            <a:lvl3pPr lvl="2" algn="ctr">
              <a:spcBef>
                <a:spcPts val="0"/>
              </a:spcBef>
              <a:buSzPct val="100000"/>
              <a:defRPr b="1" sz="14000"/>
            </a:lvl3pPr>
            <a:lvl4pPr lvl="3" algn="ctr">
              <a:spcBef>
                <a:spcPts val="0"/>
              </a:spcBef>
              <a:buSzPct val="100000"/>
              <a:defRPr b="1" sz="14000"/>
            </a:lvl4pPr>
            <a:lvl5pPr lvl="4" algn="ctr">
              <a:spcBef>
                <a:spcPts val="0"/>
              </a:spcBef>
              <a:buSzPct val="100000"/>
              <a:defRPr b="1" sz="14000"/>
            </a:lvl5pPr>
            <a:lvl6pPr lvl="5" algn="ctr">
              <a:spcBef>
                <a:spcPts val="0"/>
              </a:spcBef>
              <a:buSzPct val="100000"/>
              <a:defRPr b="1" sz="14000"/>
            </a:lvl6pPr>
            <a:lvl7pPr lvl="6" algn="ctr">
              <a:spcBef>
                <a:spcPts val="0"/>
              </a:spcBef>
              <a:buSzPct val="100000"/>
              <a:defRPr b="1" sz="14000"/>
            </a:lvl7pPr>
            <a:lvl8pPr lvl="7" algn="ctr">
              <a:spcBef>
                <a:spcPts val="0"/>
              </a:spcBef>
              <a:buSzPct val="100000"/>
              <a:defRPr b="1" sz="14000"/>
            </a:lvl8pPr>
            <a:lvl9pPr lvl="8" algn="ctr">
              <a:spcBef>
                <a:spcPts val="0"/>
              </a:spcBef>
              <a:buSzPct val="100000"/>
              <a:defRPr b="1" sz="14000"/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hape 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" name="Shape 16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23" name="Shape 23"/>
          <p:cNvSpPr txBox="1"/>
          <p:nvPr/>
        </p:nvSpPr>
        <p:spPr>
          <a:xfrm>
            <a:off x="5846400" y="4748100"/>
            <a:ext cx="32976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GB" sz="800">
                <a:solidFill>
                  <a:schemeClr val="accent3"/>
                </a:solidFill>
              </a:rPr>
              <a:t>YODA 2016  |  MOTION ESTIMATED FRAME INTERPOLATION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0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0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Relationship Id="rId4" Type="http://schemas.openxmlformats.org/officeDocument/2006/relationships/image" Target="../media/image0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png"/><Relationship Id="rId4" Type="http://schemas.openxmlformats.org/officeDocument/2006/relationships/image" Target="../media/image03.png"/><Relationship Id="rId5" Type="http://schemas.openxmlformats.org/officeDocument/2006/relationships/image" Target="../media/image0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4" Type="http://schemas.openxmlformats.org/officeDocument/2006/relationships/image" Target="../media/image08.png"/><Relationship Id="rId5" Type="http://schemas.openxmlformats.org/officeDocument/2006/relationships/image" Target="../media/image07.png"/><Relationship Id="rId6" Type="http://schemas.openxmlformats.org/officeDocument/2006/relationships/image" Target="../media/image0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7.png"/><Relationship Id="rId4" Type="http://schemas.openxmlformats.org/officeDocument/2006/relationships/image" Target="../media/image11.png"/><Relationship Id="rId5" Type="http://schemas.openxmlformats.org/officeDocument/2006/relationships/image" Target="../media/image05.png"/><Relationship Id="rId6" Type="http://schemas.openxmlformats.org/officeDocument/2006/relationships/image" Target="../media/image0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Motion estimated frame interpolation</a:t>
            </a:r>
          </a:p>
        </p:txBody>
      </p:sp>
      <p:sp>
        <p:nvSpPr>
          <p:cNvPr id="61" name="Shape 61"/>
          <p:cNvSpPr txBox="1"/>
          <p:nvPr>
            <p:ph idx="1" type="subTitle"/>
          </p:nvPr>
        </p:nvSpPr>
        <p:spPr>
          <a:xfrm>
            <a:off x="510450" y="3182312"/>
            <a:ext cx="8123100" cy="630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b="1" i="1" lang="en-GB" sz="1400"/>
              <a:t>YODA Project 2016</a:t>
            </a:r>
          </a:p>
          <a:p>
            <a:pPr lvl="0" algn="r">
              <a:spcBef>
                <a:spcPts val="0"/>
              </a:spcBef>
              <a:buNone/>
            </a:pPr>
            <a:r>
              <a:rPr lang="en-GB" sz="1400"/>
              <a:t>Sean Wood | Ross MacArthur | Shaylin Chetty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199" name="Shape 1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0" name="Shape 200"/>
          <p:cNvCxnSpPr/>
          <p:nvPr/>
        </p:nvCxnSpPr>
        <p:spPr>
          <a:xfrm rot="10800000">
            <a:off x="3351375" y="3027150"/>
            <a:ext cx="0" cy="59760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01" name="Shape 201"/>
          <p:cNvCxnSpPr/>
          <p:nvPr/>
        </p:nvCxnSpPr>
        <p:spPr>
          <a:xfrm rot="10800000">
            <a:off x="3513450" y="3077925"/>
            <a:ext cx="1276200" cy="48660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02" name="Shape 202"/>
          <p:cNvSpPr/>
          <p:nvPr/>
        </p:nvSpPr>
        <p:spPr>
          <a:xfrm>
            <a:off x="1741500" y="1670626"/>
            <a:ext cx="1437750" cy="344240"/>
          </a:xfrm>
          <a:custGeom>
            <a:pathLst>
              <a:path extrusionOk="0" h="20672" w="57510">
                <a:moveTo>
                  <a:pt x="0" y="19862"/>
                </a:moveTo>
                <a:cubicBezTo>
                  <a:pt x="4860" y="16554"/>
                  <a:pt x="19575" y="-118"/>
                  <a:pt x="29160" y="17"/>
                </a:cubicBezTo>
                <a:cubicBezTo>
                  <a:pt x="38745" y="152"/>
                  <a:pt x="52785" y="17229"/>
                  <a:pt x="57510" y="20672"/>
                </a:cubicBezTo>
              </a:path>
            </a:pathLst>
          </a:cu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sp>
      <p:sp>
        <p:nvSpPr>
          <p:cNvPr id="203" name="Shape 203"/>
          <p:cNvSpPr/>
          <p:nvPr/>
        </p:nvSpPr>
        <p:spPr>
          <a:xfrm>
            <a:off x="2481150" y="1387048"/>
            <a:ext cx="2328225" cy="658199"/>
          </a:xfrm>
          <a:custGeom>
            <a:pathLst>
              <a:path extrusionOk="0" h="26328" w="93129">
                <a:moveTo>
                  <a:pt x="0" y="24573"/>
                </a:moveTo>
                <a:cubicBezTo>
                  <a:pt x="7691" y="20478"/>
                  <a:pt x="30627" y="-289"/>
                  <a:pt x="46149" y="3"/>
                </a:cubicBezTo>
                <a:cubicBezTo>
                  <a:pt x="61670" y="295"/>
                  <a:pt x="85299" y="21940"/>
                  <a:pt x="93129" y="26328"/>
                </a:cubicBezTo>
              </a:path>
            </a:pathLst>
          </a:cu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sp>
      <p:sp>
        <p:nvSpPr>
          <p:cNvPr id="204" name="Shape 204"/>
          <p:cNvSpPr txBox="1"/>
          <p:nvPr/>
        </p:nvSpPr>
        <p:spPr>
          <a:xfrm>
            <a:off x="4080500" y="1083366"/>
            <a:ext cx="4414500" cy="7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2400">
                <a:solidFill>
                  <a:schemeClr val="accent5"/>
                </a:solidFill>
              </a:rPr>
              <a:t>Advancing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4080500" y="4103916"/>
            <a:ext cx="4414500" cy="7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2400">
                <a:solidFill>
                  <a:schemeClr val="accent5"/>
                </a:solidFill>
              </a:rPr>
              <a:t>Utilising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211" name="Shape 2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2" name="Shape 212"/>
          <p:cNvCxnSpPr/>
          <p:nvPr/>
        </p:nvCxnSpPr>
        <p:spPr>
          <a:xfrm>
            <a:off x="4829625" y="2146275"/>
            <a:ext cx="0" cy="59760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13" name="Shape 213"/>
          <p:cNvCxnSpPr/>
          <p:nvPr/>
        </p:nvCxnSpPr>
        <p:spPr>
          <a:xfrm flipH="1">
            <a:off x="4986975" y="2206500"/>
            <a:ext cx="1239900" cy="48660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14" name="Shape 214"/>
          <p:cNvSpPr/>
          <p:nvPr/>
        </p:nvSpPr>
        <p:spPr>
          <a:xfrm>
            <a:off x="3240000" y="3674725"/>
            <a:ext cx="3138750" cy="456275"/>
          </a:xfrm>
          <a:custGeom>
            <a:pathLst>
              <a:path extrusionOk="0" h="18251" w="125550">
                <a:moveTo>
                  <a:pt x="0" y="0"/>
                </a:moveTo>
                <a:cubicBezTo>
                  <a:pt x="10192" y="3041"/>
                  <a:pt x="40230" y="18179"/>
                  <a:pt x="61155" y="18251"/>
                </a:cubicBezTo>
                <a:cubicBezTo>
                  <a:pt x="82080" y="18322"/>
                  <a:pt x="114817" y="3401"/>
                  <a:pt x="125550" y="431"/>
                </a:cubicBezTo>
              </a:path>
            </a:pathLst>
          </a:cu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sp>
      <p:sp>
        <p:nvSpPr>
          <p:cNvPr id="215" name="Shape 215"/>
          <p:cNvSpPr/>
          <p:nvPr/>
        </p:nvSpPr>
        <p:spPr>
          <a:xfrm>
            <a:off x="4829625" y="3705750"/>
            <a:ext cx="2237625" cy="445550"/>
          </a:xfrm>
          <a:custGeom>
            <a:pathLst>
              <a:path extrusionOk="0" h="17822" w="89505">
                <a:moveTo>
                  <a:pt x="0" y="1215"/>
                </a:moveTo>
                <a:cubicBezTo>
                  <a:pt x="7560" y="3982"/>
                  <a:pt x="30442" y="18022"/>
                  <a:pt x="45360" y="17820"/>
                </a:cubicBezTo>
                <a:cubicBezTo>
                  <a:pt x="60277" y="17617"/>
                  <a:pt x="82147" y="2970"/>
                  <a:pt x="89505" y="0"/>
                </a:cubicBezTo>
              </a:path>
            </a:pathLst>
          </a:cu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sp>
      <p:sp>
        <p:nvSpPr>
          <p:cNvPr id="216" name="Shape 216"/>
          <p:cNvSpPr txBox="1"/>
          <p:nvPr/>
        </p:nvSpPr>
        <p:spPr>
          <a:xfrm>
            <a:off x="4080500" y="4164666"/>
            <a:ext cx="4414500" cy="7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2400">
                <a:solidFill>
                  <a:schemeClr val="accent5"/>
                </a:solidFill>
              </a:rPr>
              <a:t>Advancing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4080500" y="1017716"/>
            <a:ext cx="4414500" cy="7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2400">
                <a:solidFill>
                  <a:schemeClr val="accent5"/>
                </a:solidFill>
              </a:rPr>
              <a:t>Utilising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223" name="Shape 2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/>
          <p:nvPr/>
        </p:nvSpPr>
        <p:spPr>
          <a:xfrm>
            <a:off x="7655775" y="445025"/>
            <a:ext cx="1224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2400">
                <a:solidFill>
                  <a:schemeClr val="accent5"/>
                </a:solidFill>
              </a:rPr>
              <a:t>T = 1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2198925" y="394492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1480050" y="1363050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</a:t>
            </a: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232" name="Shape 2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Shape 233"/>
          <p:cNvSpPr txBox="1"/>
          <p:nvPr/>
        </p:nvSpPr>
        <p:spPr>
          <a:xfrm>
            <a:off x="7655775" y="445025"/>
            <a:ext cx="1224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2400">
                <a:solidFill>
                  <a:schemeClr val="accent5"/>
                </a:solidFill>
              </a:rPr>
              <a:t>T = 2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2198925" y="394492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2938050" y="133267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480050" y="394492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2198925" y="133267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7134225" y="1467075"/>
            <a:ext cx="2065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Advancing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244" name="Shape 2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Shape 245"/>
          <p:cNvSpPr txBox="1"/>
          <p:nvPr/>
        </p:nvSpPr>
        <p:spPr>
          <a:xfrm>
            <a:off x="7655775" y="445025"/>
            <a:ext cx="1224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2400">
                <a:solidFill>
                  <a:schemeClr val="accent5"/>
                </a:solidFill>
              </a:rPr>
              <a:t>T = 3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x="4558050" y="394492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2938050" y="133267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2938050" y="394492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2198925" y="133267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7134225" y="3846450"/>
            <a:ext cx="2065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Advancing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2198925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1459800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</a:t>
            </a: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258" name="Shape 2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Shape 259"/>
          <p:cNvSpPr txBox="1"/>
          <p:nvPr/>
        </p:nvSpPr>
        <p:spPr>
          <a:xfrm>
            <a:off x="7655775" y="445025"/>
            <a:ext cx="1224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2400">
                <a:solidFill>
                  <a:schemeClr val="accent5"/>
                </a:solidFill>
              </a:rPr>
              <a:t>T = 4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4558050" y="394492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6198300" y="133267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2938050" y="394492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4558050" y="133267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7134225" y="3846450"/>
            <a:ext cx="2065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Utilising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7134225" y="1477725"/>
            <a:ext cx="2065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Advancing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2198925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2917800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2198925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1459800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3007275" y="2638800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AB</a:t>
            </a: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276" name="Shape 2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Shape 277"/>
          <p:cNvSpPr txBox="1"/>
          <p:nvPr/>
        </p:nvSpPr>
        <p:spPr>
          <a:xfrm>
            <a:off x="7655775" y="445025"/>
            <a:ext cx="1224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2400">
                <a:solidFill>
                  <a:schemeClr val="accent5"/>
                </a:solidFill>
              </a:rPr>
              <a:t>T = 5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6826050" y="394492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6198300" y="133267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80" name="Shape 280"/>
          <p:cNvSpPr txBox="1"/>
          <p:nvPr/>
        </p:nvSpPr>
        <p:spPr>
          <a:xfrm>
            <a:off x="6198300" y="394492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4558050" y="133267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7134225" y="3846450"/>
            <a:ext cx="2065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Advancing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7134225" y="1477725"/>
            <a:ext cx="2065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Utilising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4558050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2917800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2198925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2917800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2198925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E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1480050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E</a:t>
            </a:r>
          </a:p>
        </p:txBody>
      </p:sp>
      <p:sp>
        <p:nvSpPr>
          <p:cNvPr id="290" name="Shape 290"/>
          <p:cNvSpPr txBox="1"/>
          <p:nvPr/>
        </p:nvSpPr>
        <p:spPr>
          <a:xfrm>
            <a:off x="4649700" y="2638800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AB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x="3019575" y="2638800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BC</a:t>
            </a: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297" name="Shape 2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Shape 298"/>
          <p:cNvSpPr txBox="1"/>
          <p:nvPr/>
        </p:nvSpPr>
        <p:spPr>
          <a:xfrm>
            <a:off x="7655775" y="445025"/>
            <a:ext cx="1224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2400">
                <a:solidFill>
                  <a:schemeClr val="accent5"/>
                </a:solidFill>
              </a:rPr>
              <a:t>T = 6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6826050" y="394492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6198300" y="394492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6826050" y="133267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7134225" y="3846450"/>
            <a:ext cx="2065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Utilising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7134225" y="1477725"/>
            <a:ext cx="2065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Advancing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4558050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305" name="Shape 305"/>
          <p:cNvSpPr txBox="1"/>
          <p:nvPr/>
        </p:nvSpPr>
        <p:spPr>
          <a:xfrm>
            <a:off x="6198300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4558050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x="2917800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308" name="Shape 308"/>
          <p:cNvSpPr txBox="1"/>
          <p:nvPr/>
        </p:nvSpPr>
        <p:spPr>
          <a:xfrm>
            <a:off x="2198925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E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2917800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E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2198925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F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1480050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F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6280950" y="2638800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AB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4650825" y="2638800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BC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3020700" y="2638800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CD</a:t>
            </a: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320" name="Shape 3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Shape 321"/>
          <p:cNvSpPr txBox="1"/>
          <p:nvPr/>
        </p:nvSpPr>
        <p:spPr>
          <a:xfrm>
            <a:off x="7655775" y="445025"/>
            <a:ext cx="1224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2400">
                <a:solidFill>
                  <a:schemeClr val="accent5"/>
                </a:solidFill>
              </a:rPr>
              <a:t>T = 7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6826050" y="1332675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7134225" y="3846450"/>
            <a:ext cx="2065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Advancing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7134225" y="1477725"/>
            <a:ext cx="2065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Utilising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6826050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6198300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4558050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6198300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329" name="Shape 329"/>
          <p:cNvSpPr txBox="1"/>
          <p:nvPr/>
        </p:nvSpPr>
        <p:spPr>
          <a:xfrm>
            <a:off x="4558050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E</a:t>
            </a:r>
          </a:p>
        </p:txBody>
      </p:sp>
      <p:sp>
        <p:nvSpPr>
          <p:cNvPr id="330" name="Shape 330"/>
          <p:cNvSpPr txBox="1"/>
          <p:nvPr/>
        </p:nvSpPr>
        <p:spPr>
          <a:xfrm>
            <a:off x="2917800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E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2198925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F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2917800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F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8112825" y="2638800"/>
            <a:ext cx="545100" cy="491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AB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6280950" y="2638800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BC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3020700" y="2638800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DE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x="4650825" y="2638800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CD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1480050" y="133267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G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2198925" y="3944925"/>
            <a:ext cx="545100" cy="491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rgbClr val="FFFFFF"/>
                </a:solidFill>
              </a:rPr>
              <a:t>G</a:t>
            </a:r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Prototype implementation</a:t>
            </a:r>
          </a:p>
        </p:txBody>
      </p:sp>
      <p:pic>
        <p:nvPicPr>
          <p:cNvPr id="344" name="Shape 3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6549" y="994012"/>
            <a:ext cx="6799526" cy="373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29525" y="1409274"/>
            <a:ext cx="1266850" cy="12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99850" y="1778000"/>
            <a:ext cx="2675800" cy="26758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807200" y="877350"/>
            <a:ext cx="1392000" cy="9006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GB" sz="2400"/>
              <a:t>4K 60Hz HDMI</a:t>
            </a:r>
          </a:p>
        </p:txBody>
      </p:sp>
      <p:sp>
        <p:nvSpPr>
          <p:cNvPr id="69" name="Shape 69"/>
          <p:cNvSpPr/>
          <p:nvPr/>
        </p:nvSpPr>
        <p:spPr>
          <a:xfrm>
            <a:off x="3459575" y="1321025"/>
            <a:ext cx="1392000" cy="1421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70" name="Shape 70"/>
          <p:cNvCxnSpPr>
            <a:stCxn id="69" idx="3"/>
            <a:endCxn id="67" idx="1"/>
          </p:cNvCxnSpPr>
          <p:nvPr/>
        </p:nvCxnSpPr>
        <p:spPr>
          <a:xfrm>
            <a:off x="4851575" y="2031725"/>
            <a:ext cx="1048200" cy="1084200"/>
          </a:xfrm>
          <a:prstGeom prst="curvedConnector3">
            <a:avLst>
              <a:gd fmla="val 50004" name="adj1"/>
            </a:avLst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1" name="Shape 71"/>
          <p:cNvCxnSpPr>
            <a:stCxn id="68" idx="3"/>
            <a:endCxn id="69" idx="1"/>
          </p:cNvCxnSpPr>
          <p:nvPr/>
        </p:nvCxnSpPr>
        <p:spPr>
          <a:xfrm>
            <a:off x="2199200" y="1327650"/>
            <a:ext cx="1260300" cy="704100"/>
          </a:xfrm>
          <a:prstGeom prst="curvedConnector3">
            <a:avLst>
              <a:gd fmla="val 50003" name="adj1"/>
            </a:avLst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72" name="Shape 72"/>
          <p:cNvSpPr txBox="1"/>
          <p:nvPr/>
        </p:nvSpPr>
        <p:spPr>
          <a:xfrm>
            <a:off x="6453250" y="2612375"/>
            <a:ext cx="1569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GB" sz="2400"/>
              <a:t>4K 120Hz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3664725" y="877350"/>
            <a:ext cx="1569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GB" sz="2400"/>
              <a:t>ASIC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Motion estimated frame interpolation</a:t>
            </a:r>
          </a:p>
        </p:txBody>
      </p:sp>
      <p:sp>
        <p:nvSpPr>
          <p:cNvPr id="350" name="Shape 350"/>
          <p:cNvSpPr txBox="1"/>
          <p:nvPr>
            <p:ph idx="1" type="subTitle"/>
          </p:nvPr>
        </p:nvSpPr>
        <p:spPr>
          <a:xfrm>
            <a:off x="510450" y="3182312"/>
            <a:ext cx="8123100" cy="630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b="1" lang="en-GB"/>
              <a:t>Thank you, any questions?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Shape 78"/>
          <p:cNvGrpSpPr/>
          <p:nvPr/>
        </p:nvGrpSpPr>
        <p:grpSpPr>
          <a:xfrm>
            <a:off x="1421537" y="2049337"/>
            <a:ext cx="1552500" cy="1471875"/>
            <a:chOff x="1421537" y="2049337"/>
            <a:chExt cx="1552500" cy="1471875"/>
          </a:xfrm>
        </p:grpSpPr>
        <p:sp>
          <p:nvSpPr>
            <p:cNvPr id="79" name="Shape 79"/>
            <p:cNvSpPr txBox="1"/>
            <p:nvPr/>
          </p:nvSpPr>
          <p:spPr>
            <a:xfrm>
              <a:off x="1421537" y="3077512"/>
              <a:ext cx="1552500" cy="44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algn="ctr">
                <a:spcBef>
                  <a:spcPts val="0"/>
                </a:spcBef>
                <a:buNone/>
              </a:pPr>
              <a:r>
                <a:rPr lang="en-GB" sz="1800"/>
                <a:t>Correlate</a:t>
              </a:r>
            </a:p>
          </p:txBody>
        </p:sp>
        <p:pic>
          <p:nvPicPr>
            <p:cNvPr id="80" name="Shape 8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723412" y="2049337"/>
              <a:ext cx="948774" cy="94877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1" name="Shape 81"/>
          <p:cNvGrpSpPr/>
          <p:nvPr/>
        </p:nvGrpSpPr>
        <p:grpSpPr>
          <a:xfrm>
            <a:off x="3114761" y="2049350"/>
            <a:ext cx="2233475" cy="1471862"/>
            <a:chOff x="3114761" y="2049350"/>
            <a:chExt cx="2233475" cy="1471862"/>
          </a:xfrm>
        </p:grpSpPr>
        <p:sp>
          <p:nvSpPr>
            <p:cNvPr id="82" name="Shape 82"/>
            <p:cNvSpPr txBox="1"/>
            <p:nvPr/>
          </p:nvSpPr>
          <p:spPr>
            <a:xfrm>
              <a:off x="3795737" y="3077512"/>
              <a:ext cx="1552500" cy="44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-GB" sz="1800"/>
                <a:t>Interpolate</a:t>
              </a:r>
            </a:p>
          </p:txBody>
        </p:sp>
        <p:pic>
          <p:nvPicPr>
            <p:cNvPr id="83" name="Shape 8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097625" y="2049350"/>
              <a:ext cx="948750" cy="9487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84" name="Shape 84"/>
            <p:cNvCxnSpPr/>
            <p:nvPr/>
          </p:nvCxnSpPr>
          <p:spPr>
            <a:xfrm>
              <a:off x="3114761" y="2523724"/>
              <a:ext cx="540300" cy="0"/>
            </a:xfrm>
            <a:prstGeom prst="straightConnector1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grpSp>
        <p:nvGrpSpPr>
          <p:cNvPr id="85" name="Shape 85"/>
          <p:cNvGrpSpPr/>
          <p:nvPr/>
        </p:nvGrpSpPr>
        <p:grpSpPr>
          <a:xfrm>
            <a:off x="5488961" y="2049350"/>
            <a:ext cx="2233475" cy="1471862"/>
            <a:chOff x="5488961" y="2049350"/>
            <a:chExt cx="2233475" cy="1471862"/>
          </a:xfrm>
        </p:grpSpPr>
        <p:sp>
          <p:nvSpPr>
            <p:cNvPr id="86" name="Shape 86"/>
            <p:cNvSpPr txBox="1"/>
            <p:nvPr/>
          </p:nvSpPr>
          <p:spPr>
            <a:xfrm>
              <a:off x="6169937" y="3077512"/>
              <a:ext cx="1552500" cy="44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-GB" sz="1800"/>
                <a:t>Mask</a:t>
              </a:r>
            </a:p>
          </p:txBody>
        </p:sp>
        <p:pic>
          <p:nvPicPr>
            <p:cNvPr id="87" name="Shape 8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471825" y="2049350"/>
              <a:ext cx="948750" cy="9487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88" name="Shape 88"/>
            <p:cNvCxnSpPr/>
            <p:nvPr/>
          </p:nvCxnSpPr>
          <p:spPr>
            <a:xfrm>
              <a:off x="5488961" y="2523724"/>
              <a:ext cx="540300" cy="0"/>
            </a:xfrm>
            <a:prstGeom prst="straightConnector1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Pipelined Interpolation Execution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Motion vector detection</a:t>
            </a:r>
          </a:p>
        </p:txBody>
      </p:sp>
      <p:sp>
        <p:nvSpPr>
          <p:cNvPr id="95" name="Shape 95"/>
          <p:cNvSpPr/>
          <p:nvPr/>
        </p:nvSpPr>
        <p:spPr>
          <a:xfrm>
            <a:off x="425000" y="1307675"/>
            <a:ext cx="861000" cy="882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Frame Buffer A</a:t>
            </a:r>
          </a:p>
        </p:txBody>
      </p:sp>
      <p:sp>
        <p:nvSpPr>
          <p:cNvPr id="96" name="Shape 96"/>
          <p:cNvSpPr/>
          <p:nvPr/>
        </p:nvSpPr>
        <p:spPr>
          <a:xfrm>
            <a:off x="425000" y="3316000"/>
            <a:ext cx="861000" cy="882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Frame Buffer B</a:t>
            </a:r>
          </a:p>
        </p:txBody>
      </p:sp>
      <p:sp>
        <p:nvSpPr>
          <p:cNvPr id="97" name="Shape 97"/>
          <p:cNvSpPr/>
          <p:nvPr/>
        </p:nvSpPr>
        <p:spPr>
          <a:xfrm>
            <a:off x="1612500" y="1462625"/>
            <a:ext cx="545100" cy="572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FFT</a:t>
            </a:r>
          </a:p>
        </p:txBody>
      </p:sp>
      <p:sp>
        <p:nvSpPr>
          <p:cNvPr id="98" name="Shape 98"/>
          <p:cNvSpPr/>
          <p:nvPr/>
        </p:nvSpPr>
        <p:spPr>
          <a:xfrm>
            <a:off x="1612500" y="3470950"/>
            <a:ext cx="545100" cy="572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FFT</a:t>
            </a:r>
          </a:p>
        </p:txBody>
      </p:sp>
      <p:sp>
        <p:nvSpPr>
          <p:cNvPr id="99" name="Shape 99"/>
          <p:cNvSpPr/>
          <p:nvPr/>
        </p:nvSpPr>
        <p:spPr>
          <a:xfrm>
            <a:off x="2408150" y="1307675"/>
            <a:ext cx="991800" cy="882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Fourier Transform A</a:t>
            </a:r>
          </a:p>
        </p:txBody>
      </p:sp>
      <p:sp>
        <p:nvSpPr>
          <p:cNvPr id="100" name="Shape 100"/>
          <p:cNvSpPr/>
          <p:nvPr/>
        </p:nvSpPr>
        <p:spPr>
          <a:xfrm>
            <a:off x="2408150" y="3316000"/>
            <a:ext cx="991800" cy="882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Fourier Transform B</a:t>
            </a:r>
          </a:p>
        </p:txBody>
      </p:sp>
      <p:sp>
        <p:nvSpPr>
          <p:cNvPr id="101" name="Shape 101"/>
          <p:cNvSpPr/>
          <p:nvPr/>
        </p:nvSpPr>
        <p:spPr>
          <a:xfrm>
            <a:off x="3736900" y="3470950"/>
            <a:ext cx="1035600" cy="572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Complex Conjugate</a:t>
            </a:r>
          </a:p>
        </p:txBody>
      </p:sp>
      <p:sp>
        <p:nvSpPr>
          <p:cNvPr id="102" name="Shape 102"/>
          <p:cNvSpPr/>
          <p:nvPr/>
        </p:nvSpPr>
        <p:spPr>
          <a:xfrm>
            <a:off x="3715437" y="1462625"/>
            <a:ext cx="1035600" cy="572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Multiply</a:t>
            </a:r>
          </a:p>
        </p:txBody>
      </p:sp>
      <p:sp>
        <p:nvSpPr>
          <p:cNvPr id="103" name="Shape 103"/>
          <p:cNvSpPr/>
          <p:nvPr/>
        </p:nvSpPr>
        <p:spPr>
          <a:xfrm>
            <a:off x="5175500" y="1336925"/>
            <a:ext cx="861000" cy="824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Inverse FFT</a:t>
            </a:r>
          </a:p>
        </p:txBody>
      </p:sp>
      <p:sp>
        <p:nvSpPr>
          <p:cNvPr id="104" name="Shape 104"/>
          <p:cNvSpPr/>
          <p:nvPr/>
        </p:nvSpPr>
        <p:spPr>
          <a:xfrm>
            <a:off x="5049800" y="3063750"/>
            <a:ext cx="1112400" cy="1077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Phase Correlation</a:t>
            </a:r>
          </a:p>
        </p:txBody>
      </p:sp>
      <p:sp>
        <p:nvSpPr>
          <p:cNvPr id="105" name="Shape 105"/>
          <p:cNvSpPr/>
          <p:nvPr/>
        </p:nvSpPr>
        <p:spPr>
          <a:xfrm>
            <a:off x="6603450" y="3316050"/>
            <a:ext cx="1177200" cy="572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Quad Tree partitioning</a:t>
            </a:r>
          </a:p>
        </p:txBody>
      </p:sp>
      <p:sp>
        <p:nvSpPr>
          <p:cNvPr id="106" name="Shape 106"/>
          <p:cNvSpPr/>
          <p:nvPr/>
        </p:nvSpPr>
        <p:spPr>
          <a:xfrm>
            <a:off x="6603450" y="2081200"/>
            <a:ext cx="1177200" cy="882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Motion Vector Estimation</a:t>
            </a:r>
          </a:p>
        </p:txBody>
      </p:sp>
      <p:sp>
        <p:nvSpPr>
          <p:cNvPr id="107" name="Shape 107"/>
          <p:cNvSpPr/>
          <p:nvPr/>
        </p:nvSpPr>
        <p:spPr>
          <a:xfrm>
            <a:off x="8129375" y="2081200"/>
            <a:ext cx="904800" cy="882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Motion Vector Buffer</a:t>
            </a:r>
          </a:p>
        </p:txBody>
      </p:sp>
      <p:cxnSp>
        <p:nvCxnSpPr>
          <p:cNvPr id="108" name="Shape 108"/>
          <p:cNvCxnSpPr>
            <a:stCxn id="95" idx="3"/>
            <a:endCxn id="97" idx="1"/>
          </p:cNvCxnSpPr>
          <p:nvPr/>
        </p:nvCxnSpPr>
        <p:spPr>
          <a:xfrm>
            <a:off x="1286000" y="1748975"/>
            <a:ext cx="3264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9" name="Shape 109"/>
          <p:cNvCxnSpPr/>
          <p:nvPr/>
        </p:nvCxnSpPr>
        <p:spPr>
          <a:xfrm>
            <a:off x="1286000" y="3757300"/>
            <a:ext cx="3264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0" name="Shape 110"/>
          <p:cNvCxnSpPr>
            <a:stCxn id="97" idx="3"/>
            <a:endCxn id="99" idx="1"/>
          </p:cNvCxnSpPr>
          <p:nvPr/>
        </p:nvCxnSpPr>
        <p:spPr>
          <a:xfrm>
            <a:off x="2157600" y="1748975"/>
            <a:ext cx="2505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1" name="Shape 111"/>
          <p:cNvCxnSpPr/>
          <p:nvPr/>
        </p:nvCxnSpPr>
        <p:spPr>
          <a:xfrm>
            <a:off x="2157600" y="3757300"/>
            <a:ext cx="2505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2" name="Shape 112"/>
          <p:cNvCxnSpPr/>
          <p:nvPr/>
        </p:nvCxnSpPr>
        <p:spPr>
          <a:xfrm>
            <a:off x="3399950" y="1748975"/>
            <a:ext cx="3264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3" name="Shape 113"/>
          <p:cNvCxnSpPr/>
          <p:nvPr/>
        </p:nvCxnSpPr>
        <p:spPr>
          <a:xfrm>
            <a:off x="3405212" y="3757300"/>
            <a:ext cx="3264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4" name="Shape 114"/>
          <p:cNvCxnSpPr>
            <a:stCxn id="101" idx="0"/>
            <a:endCxn id="102" idx="2"/>
          </p:cNvCxnSpPr>
          <p:nvPr/>
        </p:nvCxnSpPr>
        <p:spPr>
          <a:xfrm rot="10800000">
            <a:off x="4233100" y="2035450"/>
            <a:ext cx="21600" cy="1435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5" name="Shape 115"/>
          <p:cNvCxnSpPr>
            <a:stCxn id="102" idx="3"/>
            <a:endCxn id="103" idx="1"/>
          </p:cNvCxnSpPr>
          <p:nvPr/>
        </p:nvCxnSpPr>
        <p:spPr>
          <a:xfrm>
            <a:off x="4751037" y="1748975"/>
            <a:ext cx="4245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6" name="Shape 116"/>
          <p:cNvCxnSpPr>
            <a:stCxn id="103" idx="2"/>
            <a:endCxn id="104" idx="0"/>
          </p:cNvCxnSpPr>
          <p:nvPr/>
        </p:nvCxnSpPr>
        <p:spPr>
          <a:xfrm>
            <a:off x="5606000" y="2161025"/>
            <a:ext cx="0" cy="902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7" name="Shape 117"/>
          <p:cNvCxnSpPr>
            <a:stCxn id="104" idx="3"/>
            <a:endCxn id="105" idx="1"/>
          </p:cNvCxnSpPr>
          <p:nvPr/>
        </p:nvCxnSpPr>
        <p:spPr>
          <a:xfrm>
            <a:off x="6162200" y="3602400"/>
            <a:ext cx="4413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8" name="Shape 118"/>
          <p:cNvCxnSpPr>
            <a:stCxn id="105" idx="0"/>
            <a:endCxn id="106" idx="2"/>
          </p:cNvCxnSpPr>
          <p:nvPr/>
        </p:nvCxnSpPr>
        <p:spPr>
          <a:xfrm rot="10800000">
            <a:off x="7192050" y="2963850"/>
            <a:ext cx="0" cy="3522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9" name="Shape 119"/>
          <p:cNvCxnSpPr/>
          <p:nvPr/>
        </p:nvCxnSpPr>
        <p:spPr>
          <a:xfrm>
            <a:off x="7780650" y="2239175"/>
            <a:ext cx="3486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20" name="Shape 120"/>
          <p:cNvCxnSpPr>
            <a:stCxn id="99" idx="0"/>
            <a:endCxn id="106" idx="0"/>
          </p:cNvCxnSpPr>
          <p:nvPr/>
        </p:nvCxnSpPr>
        <p:spPr>
          <a:xfrm flipH="1" rot="-5400000">
            <a:off x="4661300" y="-449575"/>
            <a:ext cx="773400" cy="4287900"/>
          </a:xfrm>
          <a:prstGeom prst="bentConnector3">
            <a:avLst>
              <a:gd fmla="val -30789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1" name="Shape 121"/>
          <p:cNvCxnSpPr>
            <a:stCxn id="96" idx="2"/>
            <a:endCxn id="106" idx="3"/>
          </p:cNvCxnSpPr>
          <p:nvPr/>
        </p:nvCxnSpPr>
        <p:spPr>
          <a:xfrm rot="-5400000">
            <a:off x="3480050" y="-102050"/>
            <a:ext cx="1676100" cy="6925200"/>
          </a:xfrm>
          <a:prstGeom prst="bentConnector4">
            <a:avLst>
              <a:gd fmla="val -14207" name="adj1"/>
              <a:gd fmla="val 103438" name="adj2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grpSp>
        <p:nvGrpSpPr>
          <p:cNvPr id="122" name="Shape 122"/>
          <p:cNvGrpSpPr/>
          <p:nvPr/>
        </p:nvGrpSpPr>
        <p:grpSpPr>
          <a:xfrm>
            <a:off x="8255372" y="158260"/>
            <a:ext cx="652826" cy="508935"/>
            <a:chOff x="1421537" y="2310901"/>
            <a:chExt cx="1552500" cy="1210311"/>
          </a:xfrm>
        </p:grpSpPr>
        <p:sp>
          <p:nvSpPr>
            <p:cNvPr id="123" name="Shape 123"/>
            <p:cNvSpPr txBox="1"/>
            <p:nvPr/>
          </p:nvSpPr>
          <p:spPr>
            <a:xfrm>
              <a:off x="1421537" y="3077512"/>
              <a:ext cx="1552500" cy="44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-GB" sz="800"/>
                <a:t>Correlate</a:t>
              </a:r>
            </a:p>
          </p:txBody>
        </p:sp>
        <p:pic>
          <p:nvPicPr>
            <p:cNvPr id="124" name="Shape 12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733757" y="2310901"/>
              <a:ext cx="948774" cy="94877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Frame interpolation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1" name="Shape 1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0"/>
            <a:ext cx="2588700" cy="2070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Shape 1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28862" y="1146554"/>
            <a:ext cx="2603425" cy="2082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3" name="Shape 133"/>
          <p:cNvCxnSpPr/>
          <p:nvPr/>
        </p:nvCxnSpPr>
        <p:spPr>
          <a:xfrm>
            <a:off x="621150" y="1460225"/>
            <a:ext cx="1209600" cy="8064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id="134" name="Shape 1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62931" y="1146575"/>
            <a:ext cx="2603411" cy="20827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5" name="Shape 135"/>
          <p:cNvGrpSpPr/>
          <p:nvPr/>
        </p:nvGrpSpPr>
        <p:grpSpPr>
          <a:xfrm>
            <a:off x="8223275" y="201234"/>
            <a:ext cx="709337" cy="468581"/>
            <a:chOff x="3795737" y="2495645"/>
            <a:chExt cx="1552500" cy="1025566"/>
          </a:xfrm>
        </p:grpSpPr>
        <p:sp>
          <p:nvSpPr>
            <p:cNvPr id="136" name="Shape 136"/>
            <p:cNvSpPr txBox="1"/>
            <p:nvPr/>
          </p:nvSpPr>
          <p:spPr>
            <a:xfrm>
              <a:off x="3795737" y="3077512"/>
              <a:ext cx="1552500" cy="44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-GB" sz="800"/>
                <a:t>Interpolate</a:t>
              </a:r>
            </a:p>
          </p:txBody>
        </p:sp>
        <p:pic>
          <p:nvPicPr>
            <p:cNvPr id="137" name="Shape 13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220773" y="2495645"/>
              <a:ext cx="702451" cy="702451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Artifact masking</a:t>
            </a:r>
          </a:p>
        </p:txBody>
      </p:sp>
      <p:pic>
        <p:nvPicPr>
          <p:cNvPr id="143" name="Shape 1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4950" y="1017725"/>
            <a:ext cx="4243375" cy="339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94950" y="1017683"/>
            <a:ext cx="4243375" cy="339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94937" y="1017722"/>
            <a:ext cx="4243375" cy="33946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6" name="Shape 146"/>
          <p:cNvGrpSpPr/>
          <p:nvPr/>
        </p:nvGrpSpPr>
        <p:grpSpPr>
          <a:xfrm>
            <a:off x="8312767" y="202400"/>
            <a:ext cx="604077" cy="496501"/>
            <a:chOff x="6169937" y="2049350"/>
            <a:chExt cx="1552500" cy="1276025"/>
          </a:xfrm>
        </p:grpSpPr>
        <p:sp>
          <p:nvSpPr>
            <p:cNvPr id="147" name="Shape 147"/>
            <p:cNvSpPr txBox="1"/>
            <p:nvPr/>
          </p:nvSpPr>
          <p:spPr>
            <a:xfrm>
              <a:off x="6169937" y="2881675"/>
              <a:ext cx="1552500" cy="44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-GB" sz="800"/>
                <a:t>Mask</a:t>
              </a:r>
            </a:p>
          </p:txBody>
        </p:sp>
        <p:pic>
          <p:nvPicPr>
            <p:cNvPr id="148" name="Shape 14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471825" y="2049350"/>
              <a:ext cx="948750" cy="9487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/>
          <p:nvPr/>
        </p:nvSpPr>
        <p:spPr>
          <a:xfrm>
            <a:off x="293625" y="1488375"/>
            <a:ext cx="2561700" cy="28149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2855325" y="2409750"/>
            <a:ext cx="1640100" cy="9708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7036725" y="1488375"/>
            <a:ext cx="1752000" cy="28149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4495425" y="2421038"/>
            <a:ext cx="1640100" cy="9708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2855325" y="3380550"/>
            <a:ext cx="1640100" cy="9708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4495425" y="3380550"/>
            <a:ext cx="1640100" cy="9708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2855325" y="1450250"/>
            <a:ext cx="1640100" cy="9708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/>
          <p:nvPr/>
        </p:nvSpPr>
        <p:spPr>
          <a:xfrm>
            <a:off x="4495425" y="1450250"/>
            <a:ext cx="1640100" cy="9708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6135525" y="2426700"/>
            <a:ext cx="901200" cy="9708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6135525" y="3386200"/>
            <a:ext cx="638100" cy="9708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6135525" y="1455900"/>
            <a:ext cx="638100" cy="9708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6773625" y="1612825"/>
            <a:ext cx="263100" cy="8139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6773625" y="3380550"/>
            <a:ext cx="263100" cy="813900"/>
          </a:xfrm>
          <a:prstGeom prst="rect">
            <a:avLst/>
          </a:prstGeom>
          <a:solidFill>
            <a:srgbClr val="FFFFFF">
              <a:alpha val="78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 txBox="1"/>
          <p:nvPr/>
        </p:nvSpPr>
        <p:spPr>
          <a:xfrm>
            <a:off x="472875" y="4194450"/>
            <a:ext cx="22032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Input Buffer Fill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3011525" y="4194450"/>
            <a:ext cx="175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Correlation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4674675" y="4194450"/>
            <a:ext cx="175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Interpolation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5822025" y="4194450"/>
            <a:ext cx="30606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accent5"/>
                </a:solidFill>
              </a:rPr>
              <a:t>Artifact Masking and Output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177" name="Shape 1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Shape 178"/>
          <p:cNvSpPr/>
          <p:nvPr/>
        </p:nvSpPr>
        <p:spPr>
          <a:xfrm>
            <a:off x="1741500" y="1670626"/>
            <a:ext cx="1437750" cy="344240"/>
          </a:xfrm>
          <a:custGeom>
            <a:pathLst>
              <a:path extrusionOk="0" h="20672" w="57510">
                <a:moveTo>
                  <a:pt x="0" y="19862"/>
                </a:moveTo>
                <a:cubicBezTo>
                  <a:pt x="4860" y="16554"/>
                  <a:pt x="19575" y="-118"/>
                  <a:pt x="29160" y="17"/>
                </a:cubicBezTo>
                <a:cubicBezTo>
                  <a:pt x="38745" y="152"/>
                  <a:pt x="52785" y="17229"/>
                  <a:pt x="57510" y="20672"/>
                </a:cubicBezTo>
              </a:path>
            </a:pathLst>
          </a:cu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sp>
      <p:sp>
        <p:nvSpPr>
          <p:cNvPr id="179" name="Shape 179"/>
          <p:cNvSpPr/>
          <p:nvPr/>
        </p:nvSpPr>
        <p:spPr>
          <a:xfrm>
            <a:off x="2481150" y="1387048"/>
            <a:ext cx="2328225" cy="658199"/>
          </a:xfrm>
          <a:custGeom>
            <a:pathLst>
              <a:path extrusionOk="0" h="26328" w="93129">
                <a:moveTo>
                  <a:pt x="0" y="24573"/>
                </a:moveTo>
                <a:cubicBezTo>
                  <a:pt x="7691" y="20478"/>
                  <a:pt x="30627" y="-289"/>
                  <a:pt x="46149" y="3"/>
                </a:cubicBezTo>
                <a:cubicBezTo>
                  <a:pt x="61670" y="295"/>
                  <a:pt x="85299" y="21940"/>
                  <a:pt x="93129" y="26328"/>
                </a:cubicBezTo>
              </a:path>
            </a:pathLst>
          </a:cu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sp>
      <p:grpSp>
        <p:nvGrpSpPr>
          <p:cNvPr id="180" name="Shape 180"/>
          <p:cNvGrpSpPr/>
          <p:nvPr/>
        </p:nvGrpSpPr>
        <p:grpSpPr>
          <a:xfrm>
            <a:off x="182250" y="2460375"/>
            <a:ext cx="8697300" cy="2025000"/>
            <a:chOff x="182250" y="2460375"/>
            <a:chExt cx="8697300" cy="2025000"/>
          </a:xfrm>
        </p:grpSpPr>
        <p:sp>
          <p:nvSpPr>
            <p:cNvPr id="181" name="Shape 181"/>
            <p:cNvSpPr/>
            <p:nvPr/>
          </p:nvSpPr>
          <p:spPr>
            <a:xfrm>
              <a:off x="182250" y="2460375"/>
              <a:ext cx="8697300" cy="2025000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Shape 182"/>
            <p:cNvSpPr txBox="1"/>
            <p:nvPr/>
          </p:nvSpPr>
          <p:spPr>
            <a:xfrm>
              <a:off x="2311075" y="3143775"/>
              <a:ext cx="4414500" cy="65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algn="ctr">
                <a:spcBef>
                  <a:spcPts val="0"/>
                </a:spcBef>
                <a:buNone/>
              </a:pPr>
              <a:r>
                <a:rPr lang="en-GB" sz="2400">
                  <a:solidFill>
                    <a:schemeClr val="accent5"/>
                  </a:solidFill>
                </a:rPr>
                <a:t>Buffer Advance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Concept Pipeline Structure and Buffering</a:t>
            </a:r>
          </a:p>
        </p:txBody>
      </p:sp>
      <p:pic>
        <p:nvPicPr>
          <p:cNvPr id="188" name="Shape 1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25" y="1612825"/>
            <a:ext cx="8279201" cy="25518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9" name="Shape 189"/>
          <p:cNvGrpSpPr/>
          <p:nvPr/>
        </p:nvGrpSpPr>
        <p:grpSpPr>
          <a:xfrm>
            <a:off x="169675" y="1376986"/>
            <a:ext cx="8697300" cy="1103624"/>
            <a:chOff x="182250" y="2460375"/>
            <a:chExt cx="8697300" cy="2025000"/>
          </a:xfrm>
        </p:grpSpPr>
        <p:sp>
          <p:nvSpPr>
            <p:cNvPr id="190" name="Shape 190"/>
            <p:cNvSpPr/>
            <p:nvPr/>
          </p:nvSpPr>
          <p:spPr>
            <a:xfrm>
              <a:off x="182250" y="2460375"/>
              <a:ext cx="8697300" cy="2025000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Shape 191"/>
            <p:cNvSpPr txBox="1"/>
            <p:nvPr/>
          </p:nvSpPr>
          <p:spPr>
            <a:xfrm>
              <a:off x="2311075" y="2943410"/>
              <a:ext cx="4414500" cy="137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-GB" sz="2400">
                  <a:solidFill>
                    <a:schemeClr val="accent5"/>
                  </a:solidFill>
                </a:rPr>
                <a:t>Buffer Utilisation</a:t>
              </a:r>
            </a:p>
          </p:txBody>
        </p:sp>
      </p:grpSp>
      <p:cxnSp>
        <p:nvCxnSpPr>
          <p:cNvPr id="192" name="Shape 192"/>
          <p:cNvCxnSpPr/>
          <p:nvPr/>
        </p:nvCxnSpPr>
        <p:spPr>
          <a:xfrm rot="10800000">
            <a:off x="3351375" y="3027150"/>
            <a:ext cx="0" cy="59760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93" name="Shape 193"/>
          <p:cNvCxnSpPr/>
          <p:nvPr/>
        </p:nvCxnSpPr>
        <p:spPr>
          <a:xfrm rot="10800000">
            <a:off x="3513450" y="3077925"/>
            <a:ext cx="1276200" cy="48660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