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2" r:id="rId3"/>
    <p:sldId id="263" r:id="rId4"/>
    <p:sldId id="274" r:id="rId5"/>
    <p:sldId id="265" r:id="rId6"/>
    <p:sldId id="264" r:id="rId7"/>
    <p:sldId id="257" r:id="rId8"/>
    <p:sldId id="258" r:id="rId9"/>
    <p:sldId id="260" r:id="rId10"/>
    <p:sldId id="267" r:id="rId11"/>
    <p:sldId id="268" r:id="rId12"/>
    <p:sldId id="270" r:id="rId13"/>
    <p:sldId id="271" r:id="rId14"/>
    <p:sldId id="272" r:id="rId15"/>
    <p:sldId id="269" r:id="rId16"/>
    <p:sldId id="273" r:id="rId17"/>
    <p:sldId id="266" r:id="rId18"/>
    <p:sldId id="275" r:id="rId19"/>
    <p:sldId id="276" r:id="rId20"/>
    <p:sldId id="277" r:id="rId21"/>
    <p:sldId id="278" r:id="rId22"/>
    <p:sldId id="279" r:id="rId23"/>
    <p:sldId id="259" r:id="rId24"/>
    <p:sldId id="280" r:id="rId25"/>
    <p:sldId id="261" r:id="rId26"/>
    <p:sldId id="281"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FDB1"/>
    <a:srgbClr val="003300"/>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2" d="100"/>
          <a:sy n="92" d="100"/>
        </p:scale>
        <p:origin x="-1098"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71822F5B-A2B8-4FA3-880C-BA95179EB3FE}" type="datetimeFigureOut">
              <a:rPr lang="en-ZA" smtClean="0"/>
              <a:t>2017/04/11</a:t>
            </a:fld>
            <a:endParaRPr lang="en-ZA"/>
          </a:p>
        </p:txBody>
      </p:sp>
      <p:sp>
        <p:nvSpPr>
          <p:cNvPr id="19" name="Footer Placeholder 18"/>
          <p:cNvSpPr>
            <a:spLocks noGrp="1"/>
          </p:cNvSpPr>
          <p:nvPr>
            <p:ph type="ftr" sz="quarter" idx="11"/>
          </p:nvPr>
        </p:nvSpPr>
        <p:spPr/>
        <p:txBody>
          <a:bodyPr/>
          <a:lstStyle/>
          <a:p>
            <a:endParaRPr lang="en-ZA"/>
          </a:p>
        </p:txBody>
      </p:sp>
      <p:sp>
        <p:nvSpPr>
          <p:cNvPr id="27" name="Slide Number Placeholder 26"/>
          <p:cNvSpPr>
            <a:spLocks noGrp="1"/>
          </p:cNvSpPr>
          <p:nvPr>
            <p:ph type="sldNum" sz="quarter" idx="12"/>
          </p:nvPr>
        </p:nvSpPr>
        <p:spPr/>
        <p:txBody>
          <a:bodyPr/>
          <a:lstStyle/>
          <a:p>
            <a:fld id="{E92D2909-7DAD-4E46-8906-B6990FEA992C}" type="slidenum">
              <a:rPr lang="en-ZA" smtClean="0"/>
              <a:t>‹#›</a:t>
            </a:fld>
            <a:endParaRPr lang="en-Z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1822F5B-A2B8-4FA3-880C-BA95179EB3FE}" type="datetimeFigureOut">
              <a:rPr lang="en-ZA" smtClean="0"/>
              <a:t>2017/04/11</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E92D2909-7DAD-4E46-8906-B6990FEA992C}" type="slidenum">
              <a:rPr lang="en-ZA" smtClean="0"/>
              <a:t>‹#›</a:t>
            </a:fld>
            <a:endParaRPr lang="en-Z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1822F5B-A2B8-4FA3-880C-BA95179EB3FE}" type="datetimeFigureOut">
              <a:rPr lang="en-ZA" smtClean="0"/>
              <a:t>2017/04/11</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E92D2909-7DAD-4E46-8906-B6990FEA992C}" type="slidenum">
              <a:rPr lang="en-ZA" smtClean="0"/>
              <a:t>‹#›</a:t>
            </a:fld>
            <a:endParaRPr lang="en-Z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1822F5B-A2B8-4FA3-880C-BA95179EB3FE}" type="datetimeFigureOut">
              <a:rPr lang="en-ZA" smtClean="0"/>
              <a:t>2017/04/11</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E92D2909-7DAD-4E46-8906-B6990FEA992C}" type="slidenum">
              <a:rPr lang="en-ZA" smtClean="0"/>
              <a:t>‹#›</a:t>
            </a:fld>
            <a:endParaRPr lang="en-Z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1822F5B-A2B8-4FA3-880C-BA95179EB3FE}" type="datetimeFigureOut">
              <a:rPr lang="en-ZA" smtClean="0"/>
              <a:t>2017/04/11</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E92D2909-7DAD-4E46-8906-B6990FEA992C}" type="slidenum">
              <a:rPr lang="en-ZA" smtClean="0"/>
              <a:t>‹#›</a:t>
            </a:fld>
            <a:endParaRPr lang="en-Z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1822F5B-A2B8-4FA3-880C-BA95179EB3FE}" type="datetimeFigureOut">
              <a:rPr lang="en-ZA" smtClean="0"/>
              <a:t>2017/04/11</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E92D2909-7DAD-4E46-8906-B6990FEA992C}" type="slidenum">
              <a:rPr lang="en-ZA" smtClean="0"/>
              <a:t>‹#›</a:t>
            </a:fld>
            <a:endParaRPr lang="en-Z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1822F5B-A2B8-4FA3-880C-BA95179EB3FE}" type="datetimeFigureOut">
              <a:rPr lang="en-ZA" smtClean="0"/>
              <a:t>2017/04/11</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E92D2909-7DAD-4E46-8906-B6990FEA992C}" type="slidenum">
              <a:rPr lang="en-ZA" smtClean="0"/>
              <a:t>‹#›</a:t>
            </a:fld>
            <a:endParaRPr lang="en-Z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1822F5B-A2B8-4FA3-880C-BA95179EB3FE}" type="datetimeFigureOut">
              <a:rPr lang="en-ZA" smtClean="0"/>
              <a:t>2017/04/11</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E92D2909-7DAD-4E46-8906-B6990FEA992C}" type="slidenum">
              <a:rPr lang="en-ZA" smtClean="0"/>
              <a:t>‹#›</a:t>
            </a:fld>
            <a:endParaRPr lang="en-Z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822F5B-A2B8-4FA3-880C-BA95179EB3FE}" type="datetimeFigureOut">
              <a:rPr lang="en-ZA" smtClean="0"/>
              <a:t>2017/04/11</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E92D2909-7DAD-4E46-8906-B6990FEA992C}" type="slidenum">
              <a:rPr lang="en-ZA" smtClean="0"/>
              <a:t>‹#›</a:t>
            </a:fld>
            <a:endParaRPr lang="en-Z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1822F5B-A2B8-4FA3-880C-BA95179EB3FE}" type="datetimeFigureOut">
              <a:rPr lang="en-ZA" smtClean="0"/>
              <a:t>2017/04/11</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E92D2909-7DAD-4E46-8906-B6990FEA992C}" type="slidenum">
              <a:rPr lang="en-ZA" smtClean="0"/>
              <a:t>‹#›</a:t>
            </a:fld>
            <a:endParaRPr lang="en-Z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1822F5B-A2B8-4FA3-880C-BA95179EB3FE}" type="datetimeFigureOut">
              <a:rPr lang="en-ZA" smtClean="0"/>
              <a:t>2017/04/11</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a:xfrm>
            <a:off x="8077200" y="6356350"/>
            <a:ext cx="609600" cy="365125"/>
          </a:xfrm>
        </p:spPr>
        <p:txBody>
          <a:bodyPr/>
          <a:lstStyle/>
          <a:p>
            <a:fld id="{E92D2909-7DAD-4E46-8906-B6990FEA992C}" type="slidenum">
              <a:rPr lang="en-ZA" smtClean="0"/>
              <a:t>‹#›</a:t>
            </a:fld>
            <a:endParaRPr lang="en-ZA"/>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1822F5B-A2B8-4FA3-880C-BA95179EB3FE}" type="datetimeFigureOut">
              <a:rPr lang="en-ZA" smtClean="0"/>
              <a:t>2017/04/11</a:t>
            </a:fld>
            <a:endParaRPr lang="en-Z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Z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E92D2909-7DAD-4E46-8906-B6990FEA992C}" type="slidenum">
              <a:rPr lang="en-ZA" smtClean="0"/>
              <a:t>‹#›</a:t>
            </a:fld>
            <a:endParaRPr lang="en-ZA"/>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pic>
        <p:nvPicPr>
          <p:cNvPr id="1026" name="Picture 2" descr="C:\Users\swinberg\Documents\ACTIVE\EEE4084F\Common\Images\uctlogo_sm.gif"/>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8363158" y="6328224"/>
            <a:ext cx="488975" cy="498954"/>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jpg"/></Relationships>
</file>

<file path=ppt/slides/_rels/slide10.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ZA" dirty="0" smtClean="0">
                <a:solidFill>
                  <a:srgbClr val="FFFF00"/>
                </a:solidFill>
              </a:rPr>
              <a:t>WIISMA</a:t>
            </a:r>
            <a:endParaRPr lang="en-ZA" dirty="0">
              <a:solidFill>
                <a:srgbClr val="FFFF00"/>
              </a:solidFill>
            </a:endParaRPr>
          </a:p>
        </p:txBody>
      </p:sp>
      <p:sp>
        <p:nvSpPr>
          <p:cNvPr id="3" name="Subtitle 2"/>
          <p:cNvSpPr>
            <a:spLocks noGrp="1"/>
          </p:cNvSpPr>
          <p:nvPr>
            <p:ph type="subTitle" idx="1"/>
          </p:nvPr>
        </p:nvSpPr>
        <p:spPr>
          <a:xfrm>
            <a:off x="88032" y="3998649"/>
            <a:ext cx="8964488" cy="1752600"/>
          </a:xfrm>
        </p:spPr>
        <p:txBody>
          <a:bodyPr>
            <a:normAutofit/>
          </a:bodyPr>
          <a:lstStyle/>
          <a:p>
            <a:r>
              <a:rPr lang="en-ZA" sz="3200" dirty="0" smtClean="0">
                <a:ln>
                  <a:solidFill>
                    <a:schemeClr val="tx1">
                      <a:lumMod val="95000"/>
                    </a:schemeClr>
                  </a:solidFill>
                </a:ln>
                <a:solidFill>
                  <a:srgbClr val="FFFF00"/>
                </a:solidFill>
              </a:rPr>
              <a:t>Wide Instep Instruction Set Machine Architecture</a:t>
            </a:r>
          </a:p>
        </p:txBody>
      </p:sp>
      <p:sp>
        <p:nvSpPr>
          <p:cNvPr id="4" name="Rectangle 3"/>
          <p:cNvSpPr/>
          <p:nvPr/>
        </p:nvSpPr>
        <p:spPr>
          <a:xfrm>
            <a:off x="539574" y="5701254"/>
            <a:ext cx="8146132" cy="523220"/>
          </a:xfrm>
          <a:prstGeom prst="rect">
            <a:avLst/>
          </a:prstGeom>
        </p:spPr>
        <p:txBody>
          <a:bodyPr wrap="square">
            <a:spAutoFit/>
          </a:bodyPr>
          <a:lstStyle/>
          <a:p>
            <a:pPr algn="ctr"/>
            <a:r>
              <a:rPr lang="en-ZA" sz="2800" dirty="0" smtClean="0">
                <a:ln>
                  <a:solidFill>
                    <a:schemeClr val="tx1">
                      <a:lumMod val="65000"/>
                    </a:schemeClr>
                  </a:solidFill>
                </a:ln>
                <a:effectLst>
                  <a:reflection blurRad="6350" stA="60000" endA="900" endPos="58000" dir="5400000" sy="-100000" algn="bl" rotWithShape="0"/>
                </a:effectLst>
              </a:rPr>
              <a:t>A Multiple Instructions Single Data (MISD) system</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3609" y="666476"/>
            <a:ext cx="3240360" cy="3120558"/>
          </a:xfrm>
          <a:prstGeom prst="rect">
            <a:avLst/>
          </a:prstGeom>
          <a:ln w="38100">
            <a:solidFill>
              <a:schemeClr val="tx1">
                <a:lumMod val="75000"/>
              </a:schemeClr>
            </a:solidFill>
          </a:ln>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486044" flipH="1">
            <a:off x="3721643" y="562219"/>
            <a:ext cx="2211566" cy="1893793"/>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52320" y="671231"/>
            <a:ext cx="1371600" cy="1368552"/>
          </a:xfrm>
          <a:prstGeom prst="rect">
            <a:avLst/>
          </a:prstGeom>
        </p:spPr>
      </p:pic>
      <p:sp>
        <p:nvSpPr>
          <p:cNvPr id="8" name="TextBox 7"/>
          <p:cNvSpPr txBox="1"/>
          <p:nvPr/>
        </p:nvSpPr>
        <p:spPr>
          <a:xfrm>
            <a:off x="7590534" y="1994062"/>
            <a:ext cx="1095172" cy="369332"/>
          </a:xfrm>
          <a:prstGeom prst="rect">
            <a:avLst/>
          </a:prstGeom>
          <a:noFill/>
        </p:spPr>
        <p:txBody>
          <a:bodyPr wrap="none" rtlCol="0">
            <a:spAutoFit/>
          </a:bodyPr>
          <a:lstStyle/>
          <a:p>
            <a:r>
              <a:rPr lang="en-US" dirty="0" smtClean="0">
                <a:solidFill>
                  <a:srgbClr val="003300"/>
                </a:solidFill>
                <a:latin typeface="+mj-lt"/>
              </a:rPr>
              <a:t>EEE4084F</a:t>
            </a:r>
            <a:endParaRPr lang="en-US" dirty="0">
              <a:solidFill>
                <a:srgbClr val="003300"/>
              </a:solidFill>
              <a:latin typeface="+mj-lt"/>
            </a:endParaRPr>
          </a:p>
        </p:txBody>
      </p:sp>
      <p:sp>
        <p:nvSpPr>
          <p:cNvPr id="9" name="TextBox 8"/>
          <p:cNvSpPr txBox="1"/>
          <p:nvPr/>
        </p:nvSpPr>
        <p:spPr>
          <a:xfrm>
            <a:off x="3912037" y="4620744"/>
            <a:ext cx="1699248" cy="461665"/>
          </a:xfrm>
          <a:prstGeom prst="rect">
            <a:avLst/>
          </a:prstGeom>
          <a:noFill/>
        </p:spPr>
        <p:txBody>
          <a:bodyPr wrap="none" rtlCol="0">
            <a:spAutoFit/>
          </a:bodyPr>
          <a:lstStyle/>
          <a:p>
            <a:r>
              <a:rPr lang="en-US" sz="2400" b="1" dirty="0" smtClean="0">
                <a:ln>
                  <a:solidFill>
                    <a:schemeClr val="tx1">
                      <a:lumMod val="65000"/>
                    </a:schemeClr>
                  </a:solidFill>
                </a:ln>
                <a:solidFill>
                  <a:schemeClr val="accent6">
                    <a:lumMod val="40000"/>
                    <a:lumOff val="60000"/>
                  </a:schemeClr>
                </a:solidFill>
              </a:rPr>
              <a:t>Lecture 09</a:t>
            </a:r>
            <a:endParaRPr lang="en-US" sz="2400" b="1" dirty="0">
              <a:ln>
                <a:solidFill>
                  <a:schemeClr val="tx1">
                    <a:lumMod val="65000"/>
                  </a:schemeClr>
                </a:solidFill>
              </a:ln>
              <a:solidFill>
                <a:schemeClr val="accent6">
                  <a:lumMod val="40000"/>
                  <a:lumOff val="60000"/>
                </a:schemeClr>
              </a:solidFill>
            </a:endParaRPr>
          </a:p>
        </p:txBody>
      </p:sp>
      <p:sp>
        <p:nvSpPr>
          <p:cNvPr id="11" name="Rectangle 10"/>
          <p:cNvSpPr/>
          <p:nvPr/>
        </p:nvSpPr>
        <p:spPr>
          <a:xfrm>
            <a:off x="7333251" y="1960760"/>
            <a:ext cx="1609736" cy="523220"/>
          </a:xfrm>
          <a:prstGeom prst="rect">
            <a:avLst/>
          </a:prstGeom>
          <a:noFill/>
        </p:spPr>
        <p:txBody>
          <a:bodyPr wrap="none" lIns="91440" tIns="45720" rIns="91440" bIns="45720">
            <a:spAutoFit/>
          </a:bodyPr>
          <a:lstStyle/>
          <a:p>
            <a:pPr algn="ctr"/>
            <a:r>
              <a:rPr lang="en-US" sz="28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Arial Narrow" panose="020B0606020202030204" pitchFamily="34" charset="0"/>
              </a:rPr>
              <a:t>EEE4084F</a:t>
            </a:r>
            <a:endParaRPr lang="en-US" sz="28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Arial Narrow" panose="020B0606020202030204" pitchFamily="34" charset="0"/>
            </a:endParaRPr>
          </a:p>
        </p:txBody>
      </p:sp>
      <p:sp>
        <p:nvSpPr>
          <p:cNvPr id="12" name="TextBox 11"/>
          <p:cNvSpPr txBox="1"/>
          <p:nvPr/>
        </p:nvSpPr>
        <p:spPr>
          <a:xfrm>
            <a:off x="3104646" y="5125230"/>
            <a:ext cx="3445559" cy="461665"/>
          </a:xfrm>
          <a:prstGeom prst="rect">
            <a:avLst/>
          </a:prstGeom>
          <a:noFill/>
        </p:spPr>
        <p:txBody>
          <a:bodyPr wrap="none" rtlCol="0">
            <a:spAutoFit/>
          </a:bodyPr>
          <a:lstStyle/>
          <a:p>
            <a:r>
              <a:rPr lang="en-US" sz="2400" dirty="0" smtClean="0">
                <a:ln>
                  <a:solidFill>
                    <a:schemeClr val="tx1">
                      <a:lumMod val="65000"/>
                    </a:schemeClr>
                  </a:solidFill>
                </a:ln>
                <a:solidFill>
                  <a:schemeClr val="bg2">
                    <a:lumMod val="60000"/>
                    <a:lumOff val="40000"/>
                  </a:schemeClr>
                </a:solidFill>
              </a:rPr>
              <a:t>Presented by S. Winberg</a:t>
            </a:r>
            <a:endParaRPr lang="en-US" sz="2400" dirty="0">
              <a:ln>
                <a:solidFill>
                  <a:schemeClr val="tx1">
                    <a:lumMod val="65000"/>
                  </a:schemeClr>
                </a:solidFill>
              </a:ln>
              <a:solidFill>
                <a:schemeClr val="bg2">
                  <a:lumMod val="60000"/>
                  <a:lumOff val="40000"/>
                </a:schemeClr>
              </a:solidFill>
            </a:endParaRPr>
          </a:p>
        </p:txBody>
      </p:sp>
      <p:sp>
        <p:nvSpPr>
          <p:cNvPr id="13" name="TextBox 12"/>
          <p:cNvSpPr txBox="1"/>
          <p:nvPr/>
        </p:nvSpPr>
        <p:spPr>
          <a:xfrm>
            <a:off x="5940152" y="3037058"/>
            <a:ext cx="3189399" cy="461665"/>
          </a:xfrm>
          <a:prstGeom prst="rect">
            <a:avLst/>
          </a:prstGeom>
          <a:noFill/>
        </p:spPr>
        <p:txBody>
          <a:bodyPr wrap="none" rtlCol="0">
            <a:spAutoFit/>
          </a:bodyPr>
          <a:lstStyle/>
          <a:p>
            <a:r>
              <a:rPr lang="en-US" sz="2400" b="1" dirty="0" smtClean="0">
                <a:ln>
                  <a:solidFill>
                    <a:schemeClr val="tx1">
                      <a:lumMod val="65000"/>
                    </a:schemeClr>
                  </a:solidFill>
                </a:ln>
                <a:solidFill>
                  <a:srgbClr val="F8FDB1"/>
                </a:solidFill>
                <a:latin typeface="+mj-lt"/>
              </a:rPr>
              <a:t>Conceptual Assignment</a:t>
            </a:r>
            <a:endParaRPr lang="en-US" sz="2400" b="1" dirty="0">
              <a:ln>
                <a:solidFill>
                  <a:schemeClr val="tx1">
                    <a:lumMod val="65000"/>
                  </a:schemeClr>
                </a:solidFill>
              </a:ln>
              <a:solidFill>
                <a:srgbClr val="F8FDB1"/>
              </a:solidFill>
              <a:latin typeface="+mj-l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Only part of an initial dev. cycle</a:t>
            </a:r>
            <a:endParaRPr lang="en-ZA" dirty="0"/>
          </a:p>
        </p:txBody>
      </p:sp>
      <p:sp>
        <p:nvSpPr>
          <p:cNvPr id="4" name="Oval 3"/>
          <p:cNvSpPr/>
          <p:nvPr/>
        </p:nvSpPr>
        <p:spPr>
          <a:xfrm>
            <a:off x="314779" y="3613029"/>
            <a:ext cx="1600332" cy="864096"/>
          </a:xfrm>
          <a:prstGeom prst="ellipse">
            <a:avLst/>
          </a:prstGeom>
          <a:solidFill>
            <a:schemeClr val="accent1">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 name="Oval 4"/>
          <p:cNvSpPr/>
          <p:nvPr/>
        </p:nvSpPr>
        <p:spPr>
          <a:xfrm>
            <a:off x="1763688" y="4221088"/>
            <a:ext cx="1591682" cy="1008112"/>
          </a:xfrm>
          <a:prstGeom prst="ellipse">
            <a:avLst/>
          </a:prstGeom>
          <a:solidFill>
            <a:schemeClr val="accent1">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384298" y="5229200"/>
            <a:ext cx="1872208" cy="1002051"/>
          </a:xfrm>
          <a:prstGeom prst="ellipse">
            <a:avLst/>
          </a:prstGeom>
          <a:solidFill>
            <a:schemeClr val="bg1">
              <a:lumMod val="8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56148" y="3891189"/>
            <a:ext cx="1430510" cy="338554"/>
          </a:xfrm>
          <a:prstGeom prst="rect">
            <a:avLst/>
          </a:prstGeom>
        </p:spPr>
        <p:txBody>
          <a:bodyPr wrap="square">
            <a:spAutoFit/>
          </a:bodyPr>
          <a:lstStyle/>
          <a:p>
            <a:pPr algn="ctr"/>
            <a:r>
              <a:rPr lang="en-US" sz="1600" dirty="0"/>
              <a:t>Requirements</a:t>
            </a:r>
          </a:p>
        </p:txBody>
      </p:sp>
      <p:sp>
        <p:nvSpPr>
          <p:cNvPr id="8" name="Rectangle 7"/>
          <p:cNvSpPr/>
          <p:nvPr/>
        </p:nvSpPr>
        <p:spPr>
          <a:xfrm>
            <a:off x="2003425" y="4567540"/>
            <a:ext cx="1104790" cy="338554"/>
          </a:xfrm>
          <a:prstGeom prst="rect">
            <a:avLst/>
          </a:prstGeom>
        </p:spPr>
        <p:txBody>
          <a:bodyPr wrap="none">
            <a:spAutoFit/>
          </a:bodyPr>
          <a:lstStyle/>
          <a:p>
            <a:pPr algn="ctr"/>
            <a:r>
              <a:rPr lang="en-US" sz="1600" dirty="0" smtClean="0"/>
              <a:t>Modeling</a:t>
            </a:r>
            <a:endParaRPr lang="en-US" sz="1600" dirty="0"/>
          </a:p>
        </p:txBody>
      </p:sp>
      <p:sp>
        <p:nvSpPr>
          <p:cNvPr id="9" name="Rectangle 8"/>
          <p:cNvSpPr/>
          <p:nvPr/>
        </p:nvSpPr>
        <p:spPr>
          <a:xfrm>
            <a:off x="5536297" y="5402865"/>
            <a:ext cx="1673856" cy="677108"/>
          </a:xfrm>
          <a:prstGeom prst="rect">
            <a:avLst/>
          </a:prstGeom>
        </p:spPr>
        <p:txBody>
          <a:bodyPr wrap="none">
            <a:spAutoFit/>
          </a:bodyPr>
          <a:lstStyle/>
          <a:p>
            <a:pPr algn="ctr"/>
            <a:r>
              <a:rPr lang="en-US" dirty="0" smtClean="0"/>
              <a:t>Design &amp;</a:t>
            </a:r>
          </a:p>
          <a:p>
            <a:pPr algn="ctr"/>
            <a:r>
              <a:rPr lang="en-US" sz="2000" b="1" dirty="0" smtClean="0"/>
              <a:t>HDL Coding</a:t>
            </a:r>
            <a:endParaRPr lang="en-US" sz="2000" b="1" dirty="0"/>
          </a:p>
        </p:txBody>
      </p:sp>
      <p:sp>
        <p:nvSpPr>
          <p:cNvPr id="10" name="Oval 9"/>
          <p:cNvSpPr/>
          <p:nvPr/>
        </p:nvSpPr>
        <p:spPr>
          <a:xfrm>
            <a:off x="7102166" y="4589939"/>
            <a:ext cx="1915191" cy="892435"/>
          </a:xfrm>
          <a:prstGeom prst="ellipse">
            <a:avLst/>
          </a:prstGeom>
          <a:solidFill>
            <a:schemeClr val="bg1">
              <a:lumMod val="8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155378" y="4756534"/>
            <a:ext cx="1752403" cy="646331"/>
          </a:xfrm>
          <a:prstGeom prst="rect">
            <a:avLst/>
          </a:prstGeom>
        </p:spPr>
        <p:txBody>
          <a:bodyPr wrap="none">
            <a:spAutoFit/>
          </a:bodyPr>
          <a:lstStyle/>
          <a:p>
            <a:pPr algn="ctr"/>
            <a:r>
              <a:rPr lang="en-US" dirty="0" smtClean="0"/>
              <a:t>Trace &amp; Route</a:t>
            </a:r>
            <a:endParaRPr lang="en-US" dirty="0"/>
          </a:p>
          <a:p>
            <a:pPr algn="ctr"/>
            <a:r>
              <a:rPr lang="en-US" dirty="0" smtClean="0"/>
              <a:t>/ Compile</a:t>
            </a:r>
            <a:endParaRPr lang="en-US" dirty="0"/>
          </a:p>
        </p:txBody>
      </p:sp>
      <p:sp>
        <p:nvSpPr>
          <p:cNvPr id="12" name="Oval 11"/>
          <p:cNvSpPr/>
          <p:nvPr/>
        </p:nvSpPr>
        <p:spPr>
          <a:xfrm>
            <a:off x="3197049" y="4992613"/>
            <a:ext cx="1728192" cy="892435"/>
          </a:xfrm>
          <a:prstGeom prst="ellipse">
            <a:avLst/>
          </a:prstGeom>
          <a:solidFill>
            <a:schemeClr val="accent1">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3414625" y="5072671"/>
            <a:ext cx="1280351" cy="800219"/>
          </a:xfrm>
          <a:prstGeom prst="rect">
            <a:avLst/>
          </a:prstGeom>
        </p:spPr>
        <p:txBody>
          <a:bodyPr wrap="none">
            <a:spAutoFit/>
          </a:bodyPr>
          <a:lstStyle/>
          <a:p>
            <a:pPr algn="ctr"/>
            <a:r>
              <a:rPr lang="en-US" dirty="0" smtClean="0"/>
              <a:t>Test Model</a:t>
            </a:r>
          </a:p>
          <a:p>
            <a:pPr algn="ctr"/>
            <a:r>
              <a:rPr lang="en-US" sz="1400" dirty="0" smtClean="0"/>
              <a:t>(e.g. MATLAB</a:t>
            </a:r>
            <a:br>
              <a:rPr lang="en-US" sz="1400" dirty="0" smtClean="0"/>
            </a:br>
            <a:r>
              <a:rPr lang="en-US" sz="1400" dirty="0" smtClean="0"/>
              <a:t>simulation)</a:t>
            </a:r>
            <a:endParaRPr lang="en-US" sz="1400" dirty="0"/>
          </a:p>
        </p:txBody>
      </p:sp>
      <p:sp>
        <p:nvSpPr>
          <p:cNvPr id="14" name="Oval 13"/>
          <p:cNvSpPr/>
          <p:nvPr/>
        </p:nvSpPr>
        <p:spPr>
          <a:xfrm>
            <a:off x="4633305" y="2752136"/>
            <a:ext cx="1915191" cy="892435"/>
          </a:xfrm>
          <a:prstGeom prst="ellipse">
            <a:avLst/>
          </a:prstGeom>
          <a:solidFill>
            <a:schemeClr val="bg1">
              <a:lumMod val="8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4733809" y="2899134"/>
            <a:ext cx="1817883" cy="646331"/>
          </a:xfrm>
          <a:prstGeom prst="rect">
            <a:avLst/>
          </a:prstGeom>
        </p:spPr>
        <p:txBody>
          <a:bodyPr wrap="square">
            <a:spAutoFit/>
          </a:bodyPr>
          <a:lstStyle/>
          <a:p>
            <a:pPr algn="ctr"/>
            <a:r>
              <a:rPr lang="en-US" dirty="0" smtClean="0"/>
              <a:t>Deploy / put in environment</a:t>
            </a:r>
            <a:endParaRPr lang="en-US" dirty="0"/>
          </a:p>
        </p:txBody>
      </p:sp>
      <p:sp>
        <p:nvSpPr>
          <p:cNvPr id="16" name="Oval 15"/>
          <p:cNvSpPr/>
          <p:nvPr/>
        </p:nvSpPr>
        <p:spPr>
          <a:xfrm>
            <a:off x="6743437" y="3337290"/>
            <a:ext cx="1728192" cy="892435"/>
          </a:xfrm>
          <a:prstGeom prst="ellipse">
            <a:avLst/>
          </a:prstGeom>
          <a:solidFill>
            <a:schemeClr val="bg1">
              <a:lumMod val="8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6986344" y="3445829"/>
            <a:ext cx="1322221" cy="707886"/>
          </a:xfrm>
          <a:prstGeom prst="rect">
            <a:avLst/>
          </a:prstGeom>
        </p:spPr>
        <p:txBody>
          <a:bodyPr wrap="none">
            <a:spAutoFit/>
          </a:bodyPr>
          <a:lstStyle/>
          <a:p>
            <a:pPr algn="ctr"/>
            <a:r>
              <a:rPr lang="en-US" sz="1200" dirty="0" smtClean="0"/>
              <a:t>Timing Accurate</a:t>
            </a:r>
            <a:br>
              <a:rPr lang="en-US" sz="1200" dirty="0" smtClean="0"/>
            </a:br>
            <a:r>
              <a:rPr lang="en-US" sz="1200" dirty="0" smtClean="0"/>
              <a:t>Simulation /</a:t>
            </a:r>
          </a:p>
          <a:p>
            <a:pPr algn="ctr"/>
            <a:r>
              <a:rPr lang="en-US" sz="1600" dirty="0" smtClean="0"/>
              <a:t>Test on H/W</a:t>
            </a:r>
            <a:endParaRPr lang="en-US" sz="1600" dirty="0"/>
          </a:p>
        </p:txBody>
      </p:sp>
      <p:sp>
        <p:nvSpPr>
          <p:cNvPr id="18" name="Oval 17"/>
          <p:cNvSpPr/>
          <p:nvPr/>
        </p:nvSpPr>
        <p:spPr>
          <a:xfrm>
            <a:off x="2343843" y="2694298"/>
            <a:ext cx="1728192" cy="892435"/>
          </a:xfrm>
          <a:prstGeom prst="ellipse">
            <a:avLst/>
          </a:prstGeom>
          <a:solidFill>
            <a:schemeClr val="bg1">
              <a:lumMod val="8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2535595" y="2906805"/>
            <a:ext cx="1343253" cy="369332"/>
          </a:xfrm>
          <a:prstGeom prst="rect">
            <a:avLst/>
          </a:prstGeom>
        </p:spPr>
        <p:txBody>
          <a:bodyPr wrap="none">
            <a:spAutoFit/>
          </a:bodyPr>
          <a:lstStyle/>
          <a:p>
            <a:pPr algn="ctr"/>
            <a:r>
              <a:rPr lang="en-US" dirty="0" smtClean="0"/>
              <a:t>System Test</a:t>
            </a:r>
            <a:endParaRPr lang="en-US" dirty="0"/>
          </a:p>
        </p:txBody>
      </p:sp>
      <p:pic>
        <p:nvPicPr>
          <p:cNvPr id="20" name="Picture 3" descr="C:\Users\swinberg\Documents\ACTIVE\Rhino\WHPSP2013\HDL_Toolflows_Presentation\Images\walkingFeet.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268957" flipH="1">
            <a:off x="1452511" y="3933919"/>
            <a:ext cx="4265909" cy="1009650"/>
          </a:xfrm>
          <a:prstGeom prst="rect">
            <a:avLst/>
          </a:prstGeom>
          <a:noFill/>
          <a:extLst>
            <a:ext uri="{909E8E84-426E-40DD-AFC4-6F175D3DCCD1}">
              <a14:hiddenFill xmlns:a14="http://schemas.microsoft.com/office/drawing/2010/main">
                <a:solidFill>
                  <a:srgbClr val="FFFFFF"/>
                </a:solidFill>
              </a14:hiddenFill>
            </a:ext>
          </a:extLst>
        </p:spPr>
      </p:pic>
      <p:cxnSp>
        <p:nvCxnSpPr>
          <p:cNvPr id="21" name="Straight Arrow Connector 20"/>
          <p:cNvCxnSpPr/>
          <p:nvPr/>
        </p:nvCxnSpPr>
        <p:spPr>
          <a:xfrm>
            <a:off x="1557384" y="4237668"/>
            <a:ext cx="501073" cy="23945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2991838" y="4959970"/>
            <a:ext cx="501073" cy="23945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4778960" y="5559405"/>
            <a:ext cx="655442" cy="17082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V="1">
            <a:off x="7254397" y="5402865"/>
            <a:ext cx="506165" cy="25314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flipV="1">
            <a:off x="7647455" y="4249554"/>
            <a:ext cx="347046" cy="39877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H="1" flipV="1">
            <a:off x="6265116" y="3261542"/>
            <a:ext cx="755156" cy="2684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endCxn id="18" idx="6"/>
          </p:cNvCxnSpPr>
          <p:nvPr/>
        </p:nvCxnSpPr>
        <p:spPr>
          <a:xfrm flipH="1" flipV="1">
            <a:off x="4072035" y="3140516"/>
            <a:ext cx="716855" cy="4302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H="1">
            <a:off x="1414038" y="3183546"/>
            <a:ext cx="1002847" cy="46102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459564" y="2862965"/>
            <a:ext cx="340476" cy="79711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1" name="Oval 30"/>
          <p:cNvSpPr/>
          <p:nvPr/>
        </p:nvSpPr>
        <p:spPr>
          <a:xfrm>
            <a:off x="314779" y="2752136"/>
            <a:ext cx="307656" cy="21456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32" name="TextBox 31"/>
          <p:cNvSpPr txBox="1"/>
          <p:nvPr/>
        </p:nvSpPr>
        <p:spPr>
          <a:xfrm>
            <a:off x="5697861" y="6214211"/>
            <a:ext cx="1222771" cy="369332"/>
          </a:xfrm>
          <a:prstGeom prst="rect">
            <a:avLst/>
          </a:prstGeom>
          <a:noFill/>
        </p:spPr>
        <p:txBody>
          <a:bodyPr wrap="none" rtlCol="0">
            <a:spAutoFit/>
          </a:bodyPr>
          <a:lstStyle/>
          <a:p>
            <a:r>
              <a:rPr lang="en-ZA" dirty="0" smtClean="0">
                <a:solidFill>
                  <a:srgbClr val="7030A0"/>
                </a:solidFill>
              </a:rPr>
              <a:t>Bypassing</a:t>
            </a:r>
            <a:endParaRPr lang="en-ZA" dirty="0">
              <a:solidFill>
                <a:srgbClr val="7030A0"/>
              </a:solidFill>
            </a:endParaRPr>
          </a:p>
        </p:txBody>
      </p:sp>
    </p:spTree>
    <p:extLst>
      <p:ext uri="{BB962C8B-B14F-4D97-AF65-F5344CB8AC3E}">
        <p14:creationId xmlns:p14="http://schemas.microsoft.com/office/powerpoint/2010/main" val="38113491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Have some considerations for the development cycle for the system</a:t>
            </a:r>
            <a:endParaRPr lang="en-ZA" dirty="0"/>
          </a:p>
        </p:txBody>
      </p:sp>
      <p:pic>
        <p:nvPicPr>
          <p:cNvPr id="3" name="Picture 2" descr="C:\Users\swinberg\Documents\ACTIVE\Rhino\WHPSP2013\HDL_Toolflows_Presentation\Images\spiral_model.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2060848"/>
            <a:ext cx="4797040" cy="407452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755577" y="6211669"/>
            <a:ext cx="7272808" cy="923330"/>
          </a:xfrm>
          <a:prstGeom prst="rect">
            <a:avLst/>
          </a:prstGeom>
          <a:noFill/>
        </p:spPr>
        <p:txBody>
          <a:bodyPr wrap="square" rtlCol="0">
            <a:spAutoFit/>
          </a:bodyPr>
          <a:lstStyle/>
          <a:p>
            <a:r>
              <a:rPr lang="en-ZA" dirty="0" smtClean="0"/>
              <a:t>Provide some reflection (essay style) on potential risks that may occur in this project (were it done for real); discuss in intro.</a:t>
            </a:r>
          </a:p>
          <a:p>
            <a:endParaRPr lang="en-ZA" dirty="0"/>
          </a:p>
        </p:txBody>
      </p:sp>
    </p:spTree>
    <p:extLst>
      <p:ext uri="{BB962C8B-B14F-4D97-AF65-F5344CB8AC3E}">
        <p14:creationId xmlns:p14="http://schemas.microsoft.com/office/powerpoint/2010/main" val="33588708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34173" y="2492896"/>
            <a:ext cx="8275663" cy="923330"/>
          </a:xfrm>
          <a:prstGeom prst="rect">
            <a:avLst/>
          </a:prstGeom>
          <a:noFill/>
        </p:spPr>
        <p:txBody>
          <a:bodyPr wrap="none" lIns="91440" tIns="45720" rIns="91440" bIns="45720">
            <a:spAutoFit/>
          </a:bodyPr>
          <a:lstStyle/>
          <a:p>
            <a:pPr algn="ctr"/>
            <a:r>
              <a:rPr lang="en-US" sz="5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How does WIISMA work?</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41403044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301267972"/>
              </p:ext>
            </p:extLst>
          </p:nvPr>
        </p:nvGraphicFramePr>
        <p:xfrm>
          <a:off x="683568" y="2564904"/>
          <a:ext cx="7488832" cy="3364992"/>
        </p:xfrm>
        <a:graphic>
          <a:graphicData uri="http://schemas.openxmlformats.org/drawingml/2006/table">
            <a:tbl>
              <a:tblPr firstRow="1" firstCol="1" bandRow="1">
                <a:tableStyleId>{5C22544A-7EE6-4342-B048-85BDC9FD1C3A}</a:tableStyleId>
              </a:tblPr>
              <a:tblGrid>
                <a:gridCol w="1895969"/>
                <a:gridCol w="5592863"/>
              </a:tblGrid>
              <a:tr h="0">
                <a:tc>
                  <a:txBody>
                    <a:bodyPr/>
                    <a:lstStyle/>
                    <a:p>
                      <a:pPr algn="just">
                        <a:lnSpc>
                          <a:spcPct val="115000"/>
                        </a:lnSpc>
                        <a:spcAft>
                          <a:spcPts val="0"/>
                        </a:spcAft>
                      </a:pPr>
                      <a:r>
                        <a:rPr lang="en-US" sz="2400">
                          <a:effectLst/>
                        </a:rPr>
                        <a:t>Component</a:t>
                      </a:r>
                      <a:endParaRPr lang="en-ZA"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n-US" sz="2400" dirty="0">
                          <a:effectLst/>
                        </a:rPr>
                        <a:t>Description</a:t>
                      </a:r>
                      <a:endParaRPr lang="en-ZA"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0">
                <a:tc>
                  <a:txBody>
                    <a:bodyPr/>
                    <a:lstStyle/>
                    <a:p>
                      <a:pPr algn="just">
                        <a:lnSpc>
                          <a:spcPct val="115000"/>
                        </a:lnSpc>
                        <a:spcAft>
                          <a:spcPts val="0"/>
                        </a:spcAft>
                      </a:pPr>
                      <a:r>
                        <a:rPr lang="en-US" sz="2400">
                          <a:effectLst/>
                        </a:rPr>
                        <a:t>Acore</a:t>
                      </a:r>
                      <a:endParaRPr lang="en-ZA"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n-US" sz="2400">
                          <a:effectLst/>
                        </a:rPr>
                        <a:t>Arithmetic core</a:t>
                      </a:r>
                      <a:endParaRPr lang="en-ZA"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0">
                <a:tc>
                  <a:txBody>
                    <a:bodyPr/>
                    <a:lstStyle/>
                    <a:p>
                      <a:pPr algn="just">
                        <a:lnSpc>
                          <a:spcPct val="115000"/>
                        </a:lnSpc>
                        <a:spcAft>
                          <a:spcPts val="0"/>
                        </a:spcAft>
                      </a:pPr>
                      <a:r>
                        <a:rPr lang="en-US" sz="2400" dirty="0" err="1">
                          <a:effectLst/>
                        </a:rPr>
                        <a:t>Ccore</a:t>
                      </a:r>
                      <a:endParaRPr lang="en-ZA"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n-US" sz="2400">
                          <a:effectLst/>
                        </a:rPr>
                        <a:t>Control core</a:t>
                      </a:r>
                      <a:endParaRPr lang="en-ZA"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0">
                <a:tc>
                  <a:txBody>
                    <a:bodyPr/>
                    <a:lstStyle/>
                    <a:p>
                      <a:pPr algn="just">
                        <a:lnSpc>
                          <a:spcPct val="115000"/>
                        </a:lnSpc>
                        <a:spcAft>
                          <a:spcPts val="0"/>
                        </a:spcAft>
                      </a:pPr>
                      <a:r>
                        <a:rPr lang="en-US" sz="2400" dirty="0" err="1">
                          <a:effectLst/>
                        </a:rPr>
                        <a:t>Mcore</a:t>
                      </a:r>
                      <a:endParaRPr lang="en-ZA"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n-US" sz="2400">
                          <a:effectLst/>
                        </a:rPr>
                        <a:t>Memory core</a:t>
                      </a:r>
                      <a:endParaRPr lang="en-ZA"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0">
                <a:tc>
                  <a:txBody>
                    <a:bodyPr/>
                    <a:lstStyle/>
                    <a:p>
                      <a:pPr algn="just">
                        <a:lnSpc>
                          <a:spcPct val="115000"/>
                        </a:lnSpc>
                        <a:spcAft>
                          <a:spcPts val="0"/>
                        </a:spcAft>
                      </a:pPr>
                      <a:r>
                        <a:rPr lang="en-US" sz="2400" dirty="0" err="1">
                          <a:effectLst/>
                        </a:rPr>
                        <a:t>Icache</a:t>
                      </a:r>
                      <a:endParaRPr lang="en-ZA"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n-US" sz="2400">
                          <a:effectLst/>
                        </a:rPr>
                        <a:t>Instruction cache</a:t>
                      </a:r>
                      <a:endParaRPr lang="en-ZA"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0">
                <a:tc>
                  <a:txBody>
                    <a:bodyPr/>
                    <a:lstStyle/>
                    <a:p>
                      <a:pPr algn="just">
                        <a:lnSpc>
                          <a:spcPct val="115000"/>
                        </a:lnSpc>
                        <a:spcAft>
                          <a:spcPts val="0"/>
                        </a:spcAft>
                      </a:pPr>
                      <a:r>
                        <a:rPr lang="en-US" sz="2400">
                          <a:effectLst/>
                        </a:rPr>
                        <a:t>Regs</a:t>
                      </a:r>
                      <a:endParaRPr lang="en-ZA"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n-US" sz="2400">
                          <a:effectLst/>
                        </a:rPr>
                        <a:t>Registers shared between cores</a:t>
                      </a:r>
                      <a:endParaRPr lang="en-ZA"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0">
                <a:tc>
                  <a:txBody>
                    <a:bodyPr/>
                    <a:lstStyle/>
                    <a:p>
                      <a:pPr algn="just">
                        <a:lnSpc>
                          <a:spcPct val="115000"/>
                        </a:lnSpc>
                        <a:spcAft>
                          <a:spcPts val="0"/>
                        </a:spcAft>
                      </a:pPr>
                      <a:r>
                        <a:rPr lang="en-US" sz="2400">
                          <a:effectLst/>
                        </a:rPr>
                        <a:t>Dual Port DRAM</a:t>
                      </a:r>
                      <a:endParaRPr lang="en-ZA"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n-US" sz="2400" dirty="0">
                          <a:effectLst/>
                        </a:rPr>
                        <a:t>Random access memory accessible by </a:t>
                      </a:r>
                      <a:r>
                        <a:rPr lang="en-US" sz="2400" dirty="0" err="1">
                          <a:effectLst/>
                        </a:rPr>
                        <a:t>Mcore</a:t>
                      </a:r>
                      <a:r>
                        <a:rPr lang="en-US" sz="2400" dirty="0">
                          <a:effectLst/>
                        </a:rPr>
                        <a:t> and </a:t>
                      </a:r>
                      <a:r>
                        <a:rPr lang="en-US" sz="2400" dirty="0" err="1">
                          <a:effectLst/>
                        </a:rPr>
                        <a:t>Icache</a:t>
                      </a:r>
                      <a:r>
                        <a:rPr lang="en-US" sz="2400" dirty="0">
                          <a:effectLst/>
                        </a:rPr>
                        <a:t>.</a:t>
                      </a:r>
                      <a:endParaRPr lang="en-ZA"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bl>
          </a:graphicData>
        </a:graphic>
      </p:graphicFrame>
      <p:sp>
        <p:nvSpPr>
          <p:cNvPr id="3" name="TextBox 2"/>
          <p:cNvSpPr txBox="1"/>
          <p:nvPr/>
        </p:nvSpPr>
        <p:spPr>
          <a:xfrm>
            <a:off x="683568" y="1268760"/>
            <a:ext cx="7856061" cy="646331"/>
          </a:xfrm>
          <a:prstGeom prst="rect">
            <a:avLst/>
          </a:prstGeom>
          <a:noFill/>
        </p:spPr>
        <p:txBody>
          <a:bodyPr wrap="none" rtlCol="0">
            <a:spAutoFit/>
          </a:bodyPr>
          <a:lstStyle/>
          <a:p>
            <a:r>
              <a:rPr lang="en-ZA" dirty="0" smtClean="0"/>
              <a:t>WIISMA processor has a number of components responsible for certain tasks.</a:t>
            </a:r>
          </a:p>
          <a:p>
            <a:r>
              <a:rPr lang="en-ZA" dirty="0" smtClean="0"/>
              <a:t>The components and their descriptions are listed below. </a:t>
            </a:r>
            <a:endParaRPr lang="en-ZA" dirty="0"/>
          </a:p>
        </p:txBody>
      </p:sp>
    </p:spTree>
    <p:extLst>
      <p:ext uri="{BB962C8B-B14F-4D97-AF65-F5344CB8AC3E}">
        <p14:creationId xmlns:p14="http://schemas.microsoft.com/office/powerpoint/2010/main" val="23189643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How does WIISMA it work?</a:t>
            </a:r>
            <a:endParaRPr lang="en-ZA" dirty="0"/>
          </a:p>
        </p:txBody>
      </p:sp>
      <p:sp>
        <p:nvSpPr>
          <p:cNvPr id="3" name="Content Placeholder 2"/>
          <p:cNvSpPr>
            <a:spLocks noGrp="1"/>
          </p:cNvSpPr>
          <p:nvPr>
            <p:ph idx="1"/>
          </p:nvPr>
        </p:nvSpPr>
        <p:spPr/>
        <p:txBody>
          <a:bodyPr/>
          <a:lstStyle/>
          <a:p>
            <a:r>
              <a:rPr lang="en-ZA" dirty="0" smtClean="0"/>
              <a:t>The WIISMA has</a:t>
            </a:r>
          </a:p>
          <a:p>
            <a:pPr lvl="1"/>
            <a:r>
              <a:rPr lang="en-ZA" dirty="0" smtClean="0"/>
              <a:t>A number of </a:t>
            </a:r>
            <a:r>
              <a:rPr lang="en-ZA" dirty="0" err="1" smtClean="0"/>
              <a:t>ACores</a:t>
            </a:r>
            <a:r>
              <a:rPr lang="en-ZA" dirty="0" smtClean="0"/>
              <a:t> : arithmetic core</a:t>
            </a:r>
          </a:p>
          <a:p>
            <a:pPr lvl="1"/>
            <a:r>
              <a:rPr lang="en-ZA" dirty="0" smtClean="0"/>
              <a:t>One </a:t>
            </a:r>
            <a:r>
              <a:rPr lang="en-ZA" dirty="0" err="1" smtClean="0"/>
              <a:t>CCore</a:t>
            </a:r>
            <a:r>
              <a:rPr lang="en-ZA" dirty="0" smtClean="0"/>
              <a:t> : control core</a:t>
            </a:r>
          </a:p>
          <a:p>
            <a:pPr lvl="1"/>
            <a:r>
              <a:rPr lang="en-ZA" dirty="0" smtClean="0"/>
              <a:t>One </a:t>
            </a:r>
            <a:r>
              <a:rPr lang="en-ZA" dirty="0" err="1" smtClean="0"/>
              <a:t>MCore</a:t>
            </a:r>
            <a:r>
              <a:rPr lang="en-ZA" dirty="0" smtClean="0"/>
              <a:t> : Memory controller</a:t>
            </a:r>
          </a:p>
          <a:p>
            <a:r>
              <a:rPr lang="en-ZA" dirty="0" err="1" smtClean="0"/>
              <a:t>ACore</a:t>
            </a:r>
            <a:r>
              <a:rPr lang="en-ZA" dirty="0" smtClean="0"/>
              <a:t> : does arithmetic operations (+,-,*,&lt;,&gt;,=,</a:t>
            </a:r>
            <a:r>
              <a:rPr lang="en-ZA" dirty="0" err="1" smtClean="0"/>
              <a:t>etc</a:t>
            </a:r>
            <a:r>
              <a:rPr lang="en-ZA" dirty="0" smtClean="0"/>
              <a:t>)</a:t>
            </a:r>
          </a:p>
          <a:p>
            <a:r>
              <a:rPr lang="en-ZA" dirty="0" err="1" smtClean="0"/>
              <a:t>CCore</a:t>
            </a:r>
            <a:r>
              <a:rPr lang="en-ZA" dirty="0" smtClean="0"/>
              <a:t> : controls execution, jump to address, etc.</a:t>
            </a:r>
          </a:p>
          <a:p>
            <a:r>
              <a:rPr lang="en-ZA" dirty="0" err="1" smtClean="0"/>
              <a:t>MCore</a:t>
            </a:r>
            <a:r>
              <a:rPr lang="en-ZA" dirty="0" smtClean="0"/>
              <a:t> : accesses off chip memory and contains memory cache for processor</a:t>
            </a:r>
          </a:p>
        </p:txBody>
      </p:sp>
    </p:spTree>
    <p:extLst>
      <p:ext uri="{BB962C8B-B14F-4D97-AF65-F5344CB8AC3E}">
        <p14:creationId xmlns:p14="http://schemas.microsoft.com/office/powerpoint/2010/main" val="38981345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How does WIISMA it work?</a:t>
            </a:r>
            <a:endParaRPr lang="en-ZA" dirty="0"/>
          </a:p>
        </p:txBody>
      </p:sp>
      <p:sp>
        <p:nvSpPr>
          <p:cNvPr id="3" name="Content Placeholder 2"/>
          <p:cNvSpPr>
            <a:spLocks noGrp="1"/>
          </p:cNvSpPr>
          <p:nvPr>
            <p:ph idx="1"/>
          </p:nvPr>
        </p:nvSpPr>
        <p:spPr>
          <a:xfrm>
            <a:off x="457200" y="1935480"/>
            <a:ext cx="8229600" cy="4733880"/>
          </a:xfrm>
        </p:spPr>
        <p:txBody>
          <a:bodyPr>
            <a:normAutofit fontScale="92500" lnSpcReduction="20000"/>
          </a:bodyPr>
          <a:lstStyle/>
          <a:p>
            <a:r>
              <a:rPr lang="en-ZA" dirty="0" smtClean="0"/>
              <a:t>The </a:t>
            </a:r>
            <a:r>
              <a:rPr lang="en-ZA" dirty="0" err="1" smtClean="0"/>
              <a:t>Icache</a:t>
            </a:r>
            <a:r>
              <a:rPr lang="en-ZA" dirty="0" smtClean="0"/>
              <a:t> reads in instructions from the Dual Port RAM, from address IP</a:t>
            </a:r>
          </a:p>
          <a:p>
            <a:r>
              <a:rPr lang="en-ZA" dirty="0" smtClean="0"/>
              <a:t>The </a:t>
            </a:r>
            <a:r>
              <a:rPr lang="en-ZA" dirty="0" err="1" smtClean="0"/>
              <a:t>Icache</a:t>
            </a:r>
            <a:r>
              <a:rPr lang="en-ZA" dirty="0" smtClean="0"/>
              <a:t> simply (blindly) reads in instructions from memory continuously</a:t>
            </a:r>
          </a:p>
          <a:p>
            <a:r>
              <a:rPr lang="en-ZA" dirty="0" smtClean="0"/>
              <a:t>When a complete instruction is loaded, parts of the instruction are sent to each </a:t>
            </a:r>
            <a:r>
              <a:rPr lang="en-ZA" dirty="0" err="1" smtClean="0"/>
              <a:t>Acore</a:t>
            </a:r>
            <a:r>
              <a:rPr lang="en-ZA" dirty="0" smtClean="0"/>
              <a:t> and to the </a:t>
            </a:r>
            <a:r>
              <a:rPr lang="en-ZA" dirty="0" err="1" smtClean="0"/>
              <a:t>Ccore</a:t>
            </a:r>
            <a:endParaRPr lang="en-ZA" dirty="0" smtClean="0"/>
          </a:p>
          <a:p>
            <a:r>
              <a:rPr lang="en-ZA" dirty="0" smtClean="0"/>
              <a:t>If there are </a:t>
            </a:r>
            <a:r>
              <a:rPr lang="en-ZA" i="1" dirty="0" smtClean="0"/>
              <a:t>n</a:t>
            </a:r>
            <a:r>
              <a:rPr lang="en-ZA" dirty="0" smtClean="0"/>
              <a:t> Acores, then the processor runs (</a:t>
            </a:r>
            <a:r>
              <a:rPr lang="en-ZA" i="1" dirty="0" smtClean="0"/>
              <a:t>n</a:t>
            </a:r>
            <a:r>
              <a:rPr lang="en-ZA" dirty="0" smtClean="0"/>
              <a:t>+1) operations in parallel</a:t>
            </a:r>
          </a:p>
          <a:p>
            <a:r>
              <a:rPr lang="en-ZA" dirty="0" smtClean="0"/>
              <a:t>There are a selection of shared registers, SA,SB, </a:t>
            </a:r>
            <a:r>
              <a:rPr lang="en-ZA" dirty="0" err="1" smtClean="0"/>
              <a:t>etc</a:t>
            </a:r>
            <a:r>
              <a:rPr lang="en-ZA" dirty="0" smtClean="0"/>
              <a:t>, and MP and MD (mem pointer and mem data) that are accessible </a:t>
            </a:r>
            <a:r>
              <a:rPr lang="en-ZA" dirty="0"/>
              <a:t>to all </a:t>
            </a:r>
            <a:r>
              <a:rPr lang="en-ZA" dirty="0" smtClean="0"/>
              <a:t>cores.</a:t>
            </a:r>
          </a:p>
          <a:p>
            <a:r>
              <a:rPr lang="en-ZA" dirty="0" smtClean="0"/>
              <a:t>Each core (except </a:t>
            </a:r>
            <a:r>
              <a:rPr lang="en-ZA" dirty="0" err="1" smtClean="0"/>
              <a:t>MCore</a:t>
            </a:r>
            <a:r>
              <a:rPr lang="en-ZA" dirty="0" smtClean="0"/>
              <a:t>) has private registers R1..R4</a:t>
            </a:r>
          </a:p>
          <a:p>
            <a:r>
              <a:rPr lang="en-ZA" dirty="0" smtClean="0"/>
              <a:t>Only the </a:t>
            </a:r>
            <a:r>
              <a:rPr lang="en-ZA" dirty="0" err="1" smtClean="0"/>
              <a:t>CCore</a:t>
            </a:r>
            <a:r>
              <a:rPr lang="en-ZA" dirty="0" smtClean="0"/>
              <a:t> can instruct the </a:t>
            </a:r>
            <a:r>
              <a:rPr lang="en-ZA" dirty="0" err="1" smtClean="0"/>
              <a:t>MCore</a:t>
            </a:r>
            <a:r>
              <a:rPr lang="en-ZA" dirty="0" smtClean="0"/>
              <a:t> to do a read/write of one word (i.e. MD) to </a:t>
            </a:r>
            <a:r>
              <a:rPr lang="en-ZA" dirty="0"/>
              <a:t>main memory </a:t>
            </a:r>
            <a:r>
              <a:rPr lang="en-ZA" dirty="0" smtClean="0"/>
              <a:t>(at mem[MP])</a:t>
            </a:r>
            <a:endParaRPr lang="en-ZA" dirty="0"/>
          </a:p>
        </p:txBody>
      </p:sp>
    </p:spTree>
    <p:extLst>
      <p:ext uri="{BB962C8B-B14F-4D97-AF65-F5344CB8AC3E}">
        <p14:creationId xmlns:p14="http://schemas.microsoft.com/office/powerpoint/2010/main" val="3338284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How does WIISMA it work?</a:t>
            </a:r>
            <a:endParaRPr lang="en-ZA" dirty="0"/>
          </a:p>
        </p:txBody>
      </p:sp>
      <p:sp>
        <p:nvSpPr>
          <p:cNvPr id="3" name="Content Placeholder 2"/>
          <p:cNvSpPr>
            <a:spLocks noGrp="1"/>
          </p:cNvSpPr>
          <p:nvPr>
            <p:ph idx="1"/>
          </p:nvPr>
        </p:nvSpPr>
        <p:spPr>
          <a:xfrm>
            <a:off x="457200" y="1935480"/>
            <a:ext cx="8229600" cy="4733880"/>
          </a:xfrm>
        </p:spPr>
        <p:txBody>
          <a:bodyPr>
            <a:normAutofit fontScale="92500" lnSpcReduction="10000"/>
          </a:bodyPr>
          <a:lstStyle/>
          <a:p>
            <a:r>
              <a:rPr lang="en-ZA" dirty="0" smtClean="0"/>
              <a:t>Only the </a:t>
            </a:r>
            <a:r>
              <a:rPr lang="en-ZA" dirty="0" err="1" smtClean="0"/>
              <a:t>CCore</a:t>
            </a:r>
            <a:r>
              <a:rPr lang="en-ZA" dirty="0" smtClean="0"/>
              <a:t> can instruct the </a:t>
            </a:r>
            <a:r>
              <a:rPr lang="en-ZA" dirty="0" err="1" smtClean="0"/>
              <a:t>ICore</a:t>
            </a:r>
            <a:r>
              <a:rPr lang="en-ZA" dirty="0" smtClean="0"/>
              <a:t> to change its IP or flush its instruction queue (i.e. the instructions that it has read in from memory but not yet processed)</a:t>
            </a:r>
          </a:p>
          <a:p>
            <a:r>
              <a:rPr lang="en-ZA" dirty="0" smtClean="0"/>
              <a:t>The </a:t>
            </a:r>
            <a:r>
              <a:rPr lang="en-ZA" dirty="0" err="1" smtClean="0"/>
              <a:t>ACores</a:t>
            </a:r>
            <a:r>
              <a:rPr lang="en-ZA" dirty="0" smtClean="0"/>
              <a:t> need to be kept busy</a:t>
            </a:r>
          </a:p>
          <a:p>
            <a:r>
              <a:rPr lang="en-ZA" dirty="0" smtClean="0"/>
              <a:t>The </a:t>
            </a:r>
            <a:r>
              <a:rPr lang="en-ZA" dirty="0" err="1" smtClean="0"/>
              <a:t>MCore</a:t>
            </a:r>
            <a:r>
              <a:rPr lang="en-ZA" dirty="0" smtClean="0"/>
              <a:t> reads/write memory</a:t>
            </a:r>
          </a:p>
          <a:p>
            <a:pPr lvl="1"/>
            <a:r>
              <a:rPr lang="en-ZA" dirty="0" smtClean="0"/>
              <a:t>Read: MD = mem[MP]</a:t>
            </a:r>
          </a:p>
          <a:p>
            <a:pPr lvl="1"/>
            <a:r>
              <a:rPr lang="en-ZA" dirty="0" smtClean="0"/>
              <a:t>Write: mem[MP] = MD</a:t>
            </a:r>
          </a:p>
          <a:p>
            <a:r>
              <a:rPr lang="en-ZA" dirty="0" smtClean="0"/>
              <a:t>All the instructions start at the same time</a:t>
            </a:r>
          </a:p>
          <a:p>
            <a:r>
              <a:rPr lang="en-ZA" dirty="0" smtClean="0"/>
              <a:t>The </a:t>
            </a:r>
            <a:r>
              <a:rPr lang="en-ZA" dirty="0" err="1" smtClean="0"/>
              <a:t>Icore</a:t>
            </a:r>
            <a:r>
              <a:rPr lang="en-ZA" dirty="0" smtClean="0"/>
              <a:t> continues loading instructions while the Acores are busy processing</a:t>
            </a:r>
          </a:p>
          <a:p>
            <a:r>
              <a:rPr lang="en-ZA" dirty="0" err="1" smtClean="0"/>
              <a:t>Icore</a:t>
            </a:r>
            <a:r>
              <a:rPr lang="en-ZA" dirty="0" smtClean="0"/>
              <a:t> only loads new instructions into the other cores once all the cores are complete</a:t>
            </a:r>
            <a:endParaRPr lang="en-ZA" dirty="0"/>
          </a:p>
        </p:txBody>
      </p:sp>
    </p:spTree>
    <p:extLst>
      <p:ext uri="{BB962C8B-B14F-4D97-AF65-F5344CB8AC3E}">
        <p14:creationId xmlns:p14="http://schemas.microsoft.com/office/powerpoint/2010/main" val="36683863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67544" y="908720"/>
            <a:ext cx="4322017" cy="769441"/>
          </a:xfrm>
          <a:prstGeom prst="rect">
            <a:avLst/>
          </a:prstGeom>
          <a:noFill/>
        </p:spPr>
        <p:txBody>
          <a:bodyPr wrap="none" lIns="91440" tIns="45720" rIns="91440" bIns="45720">
            <a:spAutoFit/>
          </a:bodyPr>
          <a:lstStyle/>
          <a:p>
            <a:pPr algn="ctr"/>
            <a:r>
              <a:rPr lang="en-US" sz="4400" b="1" spc="50" dirty="0" smtClean="0">
                <a:ln w="9525" cmpd="sng">
                  <a:solidFill>
                    <a:schemeClr val="accent1"/>
                  </a:solidFill>
                  <a:prstDash val="solid"/>
                </a:ln>
                <a:solidFill>
                  <a:srgbClr val="70AD47">
                    <a:tint val="1000"/>
                  </a:srgbClr>
                </a:solidFill>
                <a:effectLst>
                  <a:glow rad="38100">
                    <a:schemeClr val="accent1">
                      <a:alpha val="40000"/>
                    </a:schemeClr>
                  </a:glow>
                </a:effectLst>
              </a:rPr>
              <a:t>W-Instructions</a:t>
            </a:r>
            <a:endParaRPr lang="en-US" sz="4400" b="1" cap="none"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
        <p:nvSpPr>
          <p:cNvPr id="4" name="TextBox 3"/>
          <p:cNvSpPr txBox="1"/>
          <p:nvPr/>
        </p:nvSpPr>
        <p:spPr>
          <a:xfrm>
            <a:off x="611560" y="1988840"/>
            <a:ext cx="4146391" cy="369332"/>
          </a:xfrm>
          <a:prstGeom prst="rect">
            <a:avLst/>
          </a:prstGeom>
          <a:noFill/>
        </p:spPr>
        <p:txBody>
          <a:bodyPr wrap="none" rtlCol="0">
            <a:spAutoFit/>
          </a:bodyPr>
          <a:lstStyle/>
          <a:p>
            <a:r>
              <a:rPr lang="en-ZA" dirty="0" smtClean="0"/>
              <a:t>WIISMA wide instruction configuration</a:t>
            </a:r>
            <a:endParaRPr lang="en-ZA" dirty="0"/>
          </a:p>
        </p:txBody>
      </p:sp>
      <p:sp>
        <p:nvSpPr>
          <p:cNvPr id="5" name="TextBox 4"/>
          <p:cNvSpPr txBox="1"/>
          <p:nvPr/>
        </p:nvSpPr>
        <p:spPr>
          <a:xfrm>
            <a:off x="696356" y="3493443"/>
            <a:ext cx="2009974" cy="369332"/>
          </a:xfrm>
          <a:prstGeom prst="rect">
            <a:avLst/>
          </a:prstGeom>
          <a:solidFill>
            <a:schemeClr val="bg2"/>
          </a:solidFill>
          <a:ln>
            <a:solidFill>
              <a:schemeClr val="tx1"/>
            </a:solidFill>
          </a:ln>
        </p:spPr>
        <p:txBody>
          <a:bodyPr wrap="none" rtlCol="0">
            <a:spAutoFit/>
          </a:bodyPr>
          <a:lstStyle/>
          <a:p>
            <a:r>
              <a:rPr lang="en-ZA" dirty="0" smtClean="0"/>
              <a:t>Acore1 Instruction</a:t>
            </a:r>
            <a:endParaRPr lang="en-ZA" dirty="0"/>
          </a:p>
        </p:txBody>
      </p:sp>
      <p:sp>
        <p:nvSpPr>
          <p:cNvPr id="7" name="TextBox 6"/>
          <p:cNvSpPr txBox="1"/>
          <p:nvPr/>
        </p:nvSpPr>
        <p:spPr>
          <a:xfrm>
            <a:off x="2657580" y="3493443"/>
            <a:ext cx="1798762" cy="369332"/>
          </a:xfrm>
          <a:prstGeom prst="rect">
            <a:avLst/>
          </a:prstGeom>
          <a:solidFill>
            <a:schemeClr val="bg2"/>
          </a:solidFill>
          <a:ln>
            <a:solidFill>
              <a:schemeClr val="tx1"/>
            </a:solidFill>
          </a:ln>
        </p:spPr>
        <p:txBody>
          <a:bodyPr wrap="none" rtlCol="0">
            <a:spAutoFit/>
          </a:bodyPr>
          <a:lstStyle/>
          <a:p>
            <a:r>
              <a:rPr lang="en-ZA" dirty="0" smtClean="0"/>
              <a:t>Acore1 Constant</a:t>
            </a:r>
            <a:endParaRPr lang="en-ZA" dirty="0"/>
          </a:p>
        </p:txBody>
      </p:sp>
      <p:sp>
        <p:nvSpPr>
          <p:cNvPr id="8" name="TextBox 7"/>
          <p:cNvSpPr txBox="1"/>
          <p:nvPr/>
        </p:nvSpPr>
        <p:spPr>
          <a:xfrm>
            <a:off x="4456342" y="3493443"/>
            <a:ext cx="2050048" cy="369332"/>
          </a:xfrm>
          <a:prstGeom prst="rect">
            <a:avLst/>
          </a:prstGeom>
          <a:solidFill>
            <a:schemeClr val="bg2"/>
          </a:solidFill>
          <a:ln>
            <a:solidFill>
              <a:schemeClr val="tx1"/>
            </a:solidFill>
          </a:ln>
        </p:spPr>
        <p:txBody>
          <a:bodyPr wrap="none" rtlCol="0">
            <a:spAutoFit/>
          </a:bodyPr>
          <a:lstStyle/>
          <a:p>
            <a:r>
              <a:rPr lang="en-ZA" dirty="0" smtClean="0"/>
              <a:t>Acore2 Instruction</a:t>
            </a:r>
            <a:endParaRPr lang="en-ZA" dirty="0"/>
          </a:p>
        </p:txBody>
      </p:sp>
      <p:sp>
        <p:nvSpPr>
          <p:cNvPr id="9" name="TextBox 8"/>
          <p:cNvSpPr txBox="1"/>
          <p:nvPr/>
        </p:nvSpPr>
        <p:spPr>
          <a:xfrm>
            <a:off x="6417566" y="3493443"/>
            <a:ext cx="1838837" cy="369332"/>
          </a:xfrm>
          <a:prstGeom prst="rect">
            <a:avLst/>
          </a:prstGeom>
          <a:solidFill>
            <a:schemeClr val="bg2"/>
          </a:solidFill>
          <a:ln>
            <a:solidFill>
              <a:schemeClr val="tx1"/>
            </a:solidFill>
          </a:ln>
        </p:spPr>
        <p:txBody>
          <a:bodyPr wrap="none" rtlCol="0">
            <a:spAutoFit/>
          </a:bodyPr>
          <a:lstStyle/>
          <a:p>
            <a:r>
              <a:rPr lang="en-ZA" dirty="0" smtClean="0"/>
              <a:t>Acore2 Constant</a:t>
            </a:r>
            <a:endParaRPr lang="en-ZA" dirty="0"/>
          </a:p>
        </p:txBody>
      </p:sp>
      <p:sp>
        <p:nvSpPr>
          <p:cNvPr id="10" name="TextBox 9"/>
          <p:cNvSpPr txBox="1"/>
          <p:nvPr/>
        </p:nvSpPr>
        <p:spPr>
          <a:xfrm>
            <a:off x="8231611" y="3493443"/>
            <a:ext cx="588861" cy="369332"/>
          </a:xfrm>
          <a:prstGeom prst="rect">
            <a:avLst/>
          </a:prstGeom>
          <a:solidFill>
            <a:schemeClr val="bg2"/>
          </a:solidFill>
          <a:ln>
            <a:solidFill>
              <a:schemeClr val="tx1"/>
            </a:solidFill>
          </a:ln>
        </p:spPr>
        <p:txBody>
          <a:bodyPr wrap="square" rtlCol="0">
            <a:spAutoFit/>
          </a:bodyPr>
          <a:lstStyle/>
          <a:p>
            <a:r>
              <a:rPr lang="en-ZA" dirty="0" smtClean="0"/>
              <a:t>…</a:t>
            </a:r>
            <a:endParaRPr lang="en-ZA" dirty="0"/>
          </a:p>
        </p:txBody>
      </p:sp>
      <p:sp>
        <p:nvSpPr>
          <p:cNvPr id="13" name="TextBox 12"/>
          <p:cNvSpPr txBox="1"/>
          <p:nvPr/>
        </p:nvSpPr>
        <p:spPr>
          <a:xfrm>
            <a:off x="696356" y="2701936"/>
            <a:ext cx="1929631" cy="369332"/>
          </a:xfrm>
          <a:prstGeom prst="rect">
            <a:avLst/>
          </a:prstGeom>
          <a:solidFill>
            <a:schemeClr val="bg2"/>
          </a:solidFill>
          <a:ln>
            <a:solidFill>
              <a:schemeClr val="tx1"/>
            </a:solidFill>
          </a:ln>
        </p:spPr>
        <p:txBody>
          <a:bodyPr wrap="none" rtlCol="0">
            <a:spAutoFit/>
          </a:bodyPr>
          <a:lstStyle/>
          <a:p>
            <a:r>
              <a:rPr lang="en-ZA" dirty="0" err="1" smtClean="0"/>
              <a:t>Ccore</a:t>
            </a:r>
            <a:r>
              <a:rPr lang="en-ZA" dirty="0" smtClean="0"/>
              <a:t> Instruction</a:t>
            </a:r>
            <a:endParaRPr lang="en-ZA" dirty="0"/>
          </a:p>
        </p:txBody>
      </p:sp>
      <p:sp>
        <p:nvSpPr>
          <p:cNvPr id="14" name="TextBox 13"/>
          <p:cNvSpPr txBox="1"/>
          <p:nvPr/>
        </p:nvSpPr>
        <p:spPr>
          <a:xfrm>
            <a:off x="2612571" y="2703618"/>
            <a:ext cx="1843771" cy="369332"/>
          </a:xfrm>
          <a:prstGeom prst="rect">
            <a:avLst/>
          </a:prstGeom>
          <a:solidFill>
            <a:schemeClr val="bg2"/>
          </a:solidFill>
          <a:ln>
            <a:solidFill>
              <a:schemeClr val="tx1"/>
            </a:solidFill>
          </a:ln>
        </p:spPr>
        <p:txBody>
          <a:bodyPr wrap="square" rtlCol="0">
            <a:spAutoFit/>
          </a:bodyPr>
          <a:lstStyle/>
          <a:p>
            <a:r>
              <a:rPr lang="en-ZA" dirty="0" err="1" smtClean="0"/>
              <a:t>Ccore</a:t>
            </a:r>
            <a:r>
              <a:rPr lang="en-ZA" dirty="0" smtClean="0"/>
              <a:t> Constant</a:t>
            </a:r>
            <a:endParaRPr lang="en-ZA" dirty="0"/>
          </a:p>
        </p:txBody>
      </p:sp>
      <p:cxnSp>
        <p:nvCxnSpPr>
          <p:cNvPr id="16" name="Curved Connector 15"/>
          <p:cNvCxnSpPr>
            <a:stCxn id="14" idx="3"/>
            <a:endCxn id="5" idx="1"/>
          </p:cNvCxnSpPr>
          <p:nvPr/>
        </p:nvCxnSpPr>
        <p:spPr>
          <a:xfrm flipH="1">
            <a:off x="696356" y="2888284"/>
            <a:ext cx="3759986" cy="789825"/>
          </a:xfrm>
          <a:prstGeom prst="curvedConnector5">
            <a:avLst>
              <a:gd name="adj1" fmla="val -6080"/>
              <a:gd name="adj2" fmla="val 50000"/>
              <a:gd name="adj3" fmla="val 106080"/>
            </a:avLst>
          </a:prstGeom>
          <a:ln>
            <a:headEnd type="none"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528865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619247682"/>
              </p:ext>
            </p:extLst>
          </p:nvPr>
        </p:nvGraphicFramePr>
        <p:xfrm>
          <a:off x="323528" y="1340768"/>
          <a:ext cx="8208912" cy="5327904"/>
        </p:xfrm>
        <a:graphic>
          <a:graphicData uri="http://schemas.openxmlformats.org/drawingml/2006/table">
            <a:tbl>
              <a:tblPr firstRow="1" firstCol="1" bandRow="1">
                <a:tableStyleId>{5C22544A-7EE6-4342-B048-85BDC9FD1C3A}</a:tableStyleId>
              </a:tblPr>
              <a:tblGrid>
                <a:gridCol w="1979336"/>
                <a:gridCol w="6229576"/>
              </a:tblGrid>
              <a:tr h="0">
                <a:tc>
                  <a:txBody>
                    <a:bodyPr/>
                    <a:lstStyle/>
                    <a:p>
                      <a:pPr algn="just">
                        <a:lnSpc>
                          <a:spcPct val="115000"/>
                        </a:lnSpc>
                        <a:spcAft>
                          <a:spcPts val="0"/>
                        </a:spcAft>
                      </a:pPr>
                      <a:r>
                        <a:rPr lang="en-US" sz="1600" dirty="0" err="1" smtClean="0">
                          <a:effectLst/>
                        </a:rPr>
                        <a:t>CCore</a:t>
                      </a:r>
                      <a:r>
                        <a:rPr lang="en-US" sz="1600" dirty="0" smtClean="0">
                          <a:effectLst/>
                        </a:rPr>
                        <a:t> Instruction</a:t>
                      </a:r>
                      <a:endParaRPr lang="en-ZA"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n-US" sz="1600">
                          <a:effectLst/>
                        </a:rPr>
                        <a:t>Description</a:t>
                      </a:r>
                      <a:endParaRPr lang="en-ZA"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0">
                <a:tc>
                  <a:txBody>
                    <a:bodyPr/>
                    <a:lstStyle/>
                    <a:p>
                      <a:pPr algn="l">
                        <a:lnSpc>
                          <a:spcPct val="115000"/>
                        </a:lnSpc>
                        <a:spcAft>
                          <a:spcPts val="0"/>
                        </a:spcAft>
                      </a:pPr>
                      <a:r>
                        <a:rPr lang="en-US" sz="1600">
                          <a:effectLst/>
                        </a:rPr>
                        <a:t>NOP</a:t>
                      </a:r>
                      <a:endParaRPr lang="en-ZA"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n-US" sz="1600">
                          <a:effectLst/>
                        </a:rPr>
                        <a:t>No OPeration. Does nothing.</a:t>
                      </a:r>
                      <a:endParaRPr lang="en-ZA"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0">
                <a:tc>
                  <a:txBody>
                    <a:bodyPr/>
                    <a:lstStyle/>
                    <a:p>
                      <a:pPr algn="l">
                        <a:lnSpc>
                          <a:spcPct val="115000"/>
                        </a:lnSpc>
                        <a:spcAft>
                          <a:spcPts val="0"/>
                        </a:spcAft>
                      </a:pPr>
                      <a:r>
                        <a:rPr lang="en-US" sz="1600">
                          <a:effectLst/>
                        </a:rPr>
                        <a:t>B &lt;reg&gt;</a:t>
                      </a:r>
                      <a:endParaRPr lang="en-ZA"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n-US" sz="1600">
                          <a:effectLst/>
                        </a:rPr>
                        <a:t>Branch to the address help by register &lt;reg&gt;</a:t>
                      </a:r>
                      <a:endParaRPr lang="en-ZA"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0">
                <a:tc>
                  <a:txBody>
                    <a:bodyPr/>
                    <a:lstStyle/>
                    <a:p>
                      <a:pPr algn="l">
                        <a:lnSpc>
                          <a:spcPct val="115000"/>
                        </a:lnSpc>
                        <a:spcAft>
                          <a:spcPts val="0"/>
                        </a:spcAft>
                      </a:pPr>
                      <a:r>
                        <a:rPr lang="en-US" sz="1600">
                          <a:effectLst/>
                        </a:rPr>
                        <a:t>BR &lt;const&gt;</a:t>
                      </a:r>
                      <a:endParaRPr lang="en-ZA"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n-US" sz="1600">
                          <a:effectLst/>
                        </a:rPr>
                        <a:t>Branch relative a constant value i.e. does B IP+const</a:t>
                      </a:r>
                      <a:endParaRPr lang="en-ZA"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0">
                <a:tc>
                  <a:txBody>
                    <a:bodyPr/>
                    <a:lstStyle/>
                    <a:p>
                      <a:pPr algn="l">
                        <a:lnSpc>
                          <a:spcPct val="115000"/>
                        </a:lnSpc>
                        <a:spcAft>
                          <a:spcPts val="0"/>
                        </a:spcAft>
                      </a:pPr>
                      <a:r>
                        <a:rPr lang="en-US" sz="1600" dirty="0">
                          <a:effectLst/>
                        </a:rPr>
                        <a:t>BGT &lt;ref&gt;, BGE &lt;</a:t>
                      </a:r>
                      <a:r>
                        <a:rPr lang="en-US" sz="1600" dirty="0" err="1">
                          <a:effectLst/>
                        </a:rPr>
                        <a:t>reg</a:t>
                      </a:r>
                      <a:r>
                        <a:rPr lang="en-US" sz="1600" dirty="0">
                          <a:effectLst/>
                        </a:rPr>
                        <a:t>&gt; etc.</a:t>
                      </a:r>
                      <a:endParaRPr lang="en-ZA"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n-US" sz="1600">
                          <a:effectLst/>
                        </a:rPr>
                        <a:t>Conditional branch if greater-than flag set, Conditional branch if greater-than and equal flags are set. (See description for B &lt;reg&gt;).</a:t>
                      </a:r>
                      <a:endParaRPr lang="en-ZA"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0">
                <a:tc>
                  <a:txBody>
                    <a:bodyPr/>
                    <a:lstStyle/>
                    <a:p>
                      <a:pPr algn="l">
                        <a:lnSpc>
                          <a:spcPct val="115000"/>
                        </a:lnSpc>
                        <a:spcAft>
                          <a:spcPts val="0"/>
                        </a:spcAft>
                      </a:pPr>
                      <a:r>
                        <a:rPr lang="en-US" sz="1600">
                          <a:effectLst/>
                        </a:rPr>
                        <a:t>BRGT &lt;ref&gt;, BRGE &lt;reg&gt; etc.</a:t>
                      </a:r>
                      <a:endParaRPr lang="en-ZA"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n-US" sz="1600">
                          <a:effectLst/>
                        </a:rPr>
                        <a:t>Conditional relative branching. (see BGT above).</a:t>
                      </a:r>
                      <a:endParaRPr lang="en-ZA"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0">
                <a:tc>
                  <a:txBody>
                    <a:bodyPr/>
                    <a:lstStyle/>
                    <a:p>
                      <a:pPr algn="l">
                        <a:lnSpc>
                          <a:spcPct val="115000"/>
                        </a:lnSpc>
                        <a:spcAft>
                          <a:spcPts val="0"/>
                        </a:spcAft>
                      </a:pPr>
                      <a:r>
                        <a:rPr lang="en-US" sz="1600">
                          <a:effectLst/>
                        </a:rPr>
                        <a:t>EX &lt;reg1&gt;, &lt;reg2&gt;</a:t>
                      </a:r>
                      <a:endParaRPr lang="en-ZA"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n-US" sz="1600">
                          <a:effectLst/>
                        </a:rPr>
                        <a:t>Swaps value between registers, works on R-registers and shared S-registers; cannot be used with IP or MD.</a:t>
                      </a:r>
                      <a:endParaRPr lang="en-ZA"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0">
                <a:tc>
                  <a:txBody>
                    <a:bodyPr/>
                    <a:lstStyle/>
                    <a:p>
                      <a:pPr algn="l">
                        <a:lnSpc>
                          <a:spcPct val="115000"/>
                        </a:lnSpc>
                        <a:spcAft>
                          <a:spcPts val="0"/>
                        </a:spcAft>
                      </a:pPr>
                      <a:r>
                        <a:rPr lang="en-US" sz="1600">
                          <a:effectLst/>
                        </a:rPr>
                        <a:t>LDR &lt;reg&gt;,&lt;const&gt;</a:t>
                      </a:r>
                      <a:endParaRPr lang="en-ZA"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n-US" sz="1600" dirty="0">
                          <a:effectLst/>
                        </a:rPr>
                        <a:t>Loads a constant value into a register (all except MD; to generate an exception a command such as LDR IP,0 can be used).</a:t>
                      </a:r>
                      <a:endParaRPr lang="en-ZA"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0">
                <a:tc>
                  <a:txBody>
                    <a:bodyPr/>
                    <a:lstStyle/>
                    <a:p>
                      <a:pPr algn="l">
                        <a:lnSpc>
                          <a:spcPct val="115000"/>
                        </a:lnSpc>
                        <a:spcAft>
                          <a:spcPts val="0"/>
                        </a:spcAft>
                      </a:pPr>
                      <a:r>
                        <a:rPr lang="en-US" sz="1600">
                          <a:effectLst/>
                        </a:rPr>
                        <a:t>LDR &lt;reg1&gt;, [&lt;reg2&gt;]</a:t>
                      </a:r>
                      <a:endParaRPr lang="en-ZA"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n-US" sz="1600">
                          <a:effectLst/>
                        </a:rPr>
                        <a:t>Loads value from memory address stored by reg2 into reg1. Note that MI, MD and reg1 both change after this instruction is executed.</a:t>
                      </a:r>
                      <a:endParaRPr lang="en-ZA"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0">
                <a:tc>
                  <a:txBody>
                    <a:bodyPr/>
                    <a:lstStyle/>
                    <a:p>
                      <a:pPr algn="l">
                        <a:lnSpc>
                          <a:spcPct val="115000"/>
                        </a:lnSpc>
                        <a:spcAft>
                          <a:spcPts val="0"/>
                        </a:spcAft>
                      </a:pPr>
                      <a:r>
                        <a:rPr lang="en-US" sz="1600">
                          <a:effectLst/>
                        </a:rPr>
                        <a:t>LDR &lt;reg1&gt;, [&lt;reg2&gt; + &lt;const&gt;]</a:t>
                      </a:r>
                      <a:endParaRPr lang="en-ZA"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n-US" sz="1600">
                          <a:effectLst/>
                        </a:rPr>
                        <a:t>Loads value from memory address (reg2 + const) into reg1. Const is an offset. Note that MI, MD and reg1 both change after this instruction is executed.</a:t>
                      </a:r>
                      <a:endParaRPr lang="en-ZA"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0">
                <a:tc>
                  <a:txBody>
                    <a:bodyPr/>
                    <a:lstStyle/>
                    <a:p>
                      <a:pPr algn="l">
                        <a:lnSpc>
                          <a:spcPct val="115000"/>
                        </a:lnSpc>
                        <a:spcAft>
                          <a:spcPts val="0"/>
                        </a:spcAft>
                      </a:pPr>
                      <a:r>
                        <a:rPr lang="en-US" sz="1600" dirty="0">
                          <a:effectLst/>
                        </a:rPr>
                        <a:t>STY</a:t>
                      </a:r>
                      <a:endParaRPr lang="en-ZA"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n-US" sz="1600" dirty="0">
                          <a:effectLst/>
                        </a:rPr>
                        <a:t>Stay command. </a:t>
                      </a:r>
                      <a:r>
                        <a:rPr lang="en-US" sz="1600" dirty="0" err="1">
                          <a:effectLst/>
                        </a:rPr>
                        <a:t>Supress</a:t>
                      </a:r>
                      <a:r>
                        <a:rPr lang="en-US" sz="1600" dirty="0">
                          <a:effectLst/>
                        </a:rPr>
                        <a:t> the </a:t>
                      </a:r>
                      <a:r>
                        <a:rPr lang="en-US" sz="1600" dirty="0" err="1">
                          <a:effectLst/>
                        </a:rPr>
                        <a:t>Mcore</a:t>
                      </a:r>
                      <a:r>
                        <a:rPr lang="en-US" sz="1600" dirty="0">
                          <a:effectLst/>
                        </a:rPr>
                        <a:t> from reading the next word from memory.</a:t>
                      </a:r>
                      <a:endParaRPr lang="en-ZA"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bl>
          </a:graphicData>
        </a:graphic>
      </p:graphicFrame>
      <p:sp>
        <p:nvSpPr>
          <p:cNvPr id="3" name="Rectangle 2"/>
          <p:cNvSpPr/>
          <p:nvPr/>
        </p:nvSpPr>
        <p:spPr>
          <a:xfrm>
            <a:off x="1043608" y="548680"/>
            <a:ext cx="6176114" cy="769441"/>
          </a:xfrm>
          <a:prstGeom prst="rect">
            <a:avLst/>
          </a:prstGeom>
          <a:noFill/>
        </p:spPr>
        <p:txBody>
          <a:bodyPr wrap="none" lIns="91440" tIns="45720" rIns="91440" bIns="45720">
            <a:spAutoFit/>
          </a:bodyPr>
          <a:lstStyle/>
          <a:p>
            <a:pPr algn="ctr"/>
            <a:r>
              <a:rPr lang="en-US" sz="4400" b="1" spc="50" dirty="0" smtClean="0">
                <a:ln w="9525" cmpd="sng">
                  <a:solidFill>
                    <a:schemeClr val="accent1"/>
                  </a:solidFill>
                  <a:prstDash val="solid"/>
                </a:ln>
                <a:solidFill>
                  <a:srgbClr val="70AD47">
                    <a:tint val="1000"/>
                  </a:srgbClr>
                </a:solidFill>
                <a:effectLst>
                  <a:glow rad="38100">
                    <a:schemeClr val="accent1">
                      <a:alpha val="40000"/>
                    </a:schemeClr>
                  </a:glow>
                </a:effectLst>
              </a:rPr>
              <a:t>W-Instructions: </a:t>
            </a:r>
            <a:r>
              <a:rPr lang="en-US" sz="4400" b="1" spc="50" dirty="0" err="1" smtClean="0">
                <a:ln w="9525" cmpd="sng">
                  <a:solidFill>
                    <a:schemeClr val="accent1"/>
                  </a:solidFill>
                  <a:prstDash val="solid"/>
                </a:ln>
                <a:solidFill>
                  <a:srgbClr val="70AD47">
                    <a:tint val="1000"/>
                  </a:srgbClr>
                </a:solidFill>
                <a:effectLst>
                  <a:glow rad="38100">
                    <a:schemeClr val="accent1">
                      <a:alpha val="40000"/>
                    </a:schemeClr>
                  </a:glow>
                </a:effectLst>
              </a:rPr>
              <a:t>Ccore</a:t>
            </a:r>
            <a:endParaRPr lang="en-US" sz="4400" b="1" cap="none"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Tree>
    <p:extLst>
      <p:ext uri="{BB962C8B-B14F-4D97-AF65-F5344CB8AC3E}">
        <p14:creationId xmlns:p14="http://schemas.microsoft.com/office/powerpoint/2010/main" val="35223293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3608" y="548680"/>
            <a:ext cx="6176114" cy="769441"/>
          </a:xfrm>
          <a:prstGeom prst="rect">
            <a:avLst/>
          </a:prstGeom>
          <a:noFill/>
        </p:spPr>
        <p:txBody>
          <a:bodyPr wrap="none" lIns="91440" tIns="45720" rIns="91440" bIns="45720">
            <a:spAutoFit/>
          </a:bodyPr>
          <a:lstStyle/>
          <a:p>
            <a:pPr algn="ctr"/>
            <a:r>
              <a:rPr lang="en-US" sz="4400" b="1" spc="50" dirty="0" smtClean="0">
                <a:ln w="9525" cmpd="sng">
                  <a:solidFill>
                    <a:schemeClr val="accent1"/>
                  </a:solidFill>
                  <a:prstDash val="solid"/>
                </a:ln>
                <a:solidFill>
                  <a:srgbClr val="70AD47">
                    <a:tint val="1000"/>
                  </a:srgbClr>
                </a:solidFill>
                <a:effectLst>
                  <a:glow rad="38100">
                    <a:schemeClr val="accent1">
                      <a:alpha val="40000"/>
                    </a:schemeClr>
                  </a:glow>
                </a:effectLst>
              </a:rPr>
              <a:t>W-Instructions: </a:t>
            </a:r>
            <a:r>
              <a:rPr lang="en-US" sz="4400" b="1" spc="50" dirty="0" err="1" smtClean="0">
                <a:ln w="9525" cmpd="sng">
                  <a:solidFill>
                    <a:schemeClr val="accent1"/>
                  </a:solidFill>
                  <a:prstDash val="solid"/>
                </a:ln>
                <a:solidFill>
                  <a:srgbClr val="70AD47">
                    <a:tint val="1000"/>
                  </a:srgbClr>
                </a:solidFill>
                <a:effectLst>
                  <a:glow rad="38100">
                    <a:schemeClr val="accent1">
                      <a:alpha val="40000"/>
                    </a:schemeClr>
                  </a:glow>
                </a:effectLst>
              </a:rPr>
              <a:t>Acore</a:t>
            </a:r>
            <a:endParaRPr lang="en-US" sz="4400" b="1" cap="none"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graphicFrame>
        <p:nvGraphicFramePr>
          <p:cNvPr id="3" name="Table 2"/>
          <p:cNvGraphicFramePr>
            <a:graphicFrameLocks noGrp="1"/>
          </p:cNvGraphicFramePr>
          <p:nvPr>
            <p:extLst>
              <p:ext uri="{D42A27DB-BD31-4B8C-83A1-F6EECF244321}">
                <p14:modId xmlns:p14="http://schemas.microsoft.com/office/powerpoint/2010/main" val="593631324"/>
              </p:ext>
            </p:extLst>
          </p:nvPr>
        </p:nvGraphicFramePr>
        <p:xfrm>
          <a:off x="323528" y="1556792"/>
          <a:ext cx="8352928" cy="4665423"/>
        </p:xfrm>
        <a:graphic>
          <a:graphicData uri="http://schemas.openxmlformats.org/drawingml/2006/table">
            <a:tbl>
              <a:tblPr firstRow="1" firstCol="1" bandRow="1">
                <a:tableStyleId>{5C22544A-7EE6-4342-B048-85BDC9FD1C3A}</a:tableStyleId>
              </a:tblPr>
              <a:tblGrid>
                <a:gridCol w="2014061"/>
                <a:gridCol w="6338867"/>
              </a:tblGrid>
              <a:tr h="294172">
                <a:tc>
                  <a:txBody>
                    <a:bodyPr/>
                    <a:lstStyle/>
                    <a:p>
                      <a:pPr algn="just">
                        <a:lnSpc>
                          <a:spcPct val="115000"/>
                        </a:lnSpc>
                        <a:spcAft>
                          <a:spcPts val="0"/>
                        </a:spcAft>
                      </a:pPr>
                      <a:r>
                        <a:rPr lang="en-US" sz="1600" dirty="0" err="1" smtClean="0">
                          <a:effectLst/>
                        </a:rPr>
                        <a:t>ACore</a:t>
                      </a:r>
                      <a:r>
                        <a:rPr lang="en-US" sz="1600" dirty="0" smtClean="0">
                          <a:effectLst/>
                        </a:rPr>
                        <a:t> Instruction</a:t>
                      </a:r>
                      <a:endParaRPr lang="en-ZA"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n-US" sz="1600" dirty="0">
                          <a:effectLst/>
                        </a:rPr>
                        <a:t>Description</a:t>
                      </a:r>
                      <a:endParaRPr lang="en-ZA"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294172">
                <a:tc>
                  <a:txBody>
                    <a:bodyPr/>
                    <a:lstStyle/>
                    <a:p>
                      <a:pPr algn="l">
                        <a:lnSpc>
                          <a:spcPct val="115000"/>
                        </a:lnSpc>
                        <a:spcAft>
                          <a:spcPts val="0"/>
                        </a:spcAft>
                      </a:pPr>
                      <a:r>
                        <a:rPr lang="en-US" sz="1600">
                          <a:effectLst/>
                        </a:rPr>
                        <a:t>NOP</a:t>
                      </a:r>
                      <a:endParaRPr lang="en-ZA"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n-US" sz="1600">
                          <a:effectLst/>
                        </a:rPr>
                        <a:t>No OPeration.</a:t>
                      </a:r>
                      <a:endParaRPr lang="en-ZA"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606665">
                <a:tc>
                  <a:txBody>
                    <a:bodyPr/>
                    <a:lstStyle/>
                    <a:p>
                      <a:pPr algn="l">
                        <a:lnSpc>
                          <a:spcPct val="115000"/>
                        </a:lnSpc>
                        <a:spcAft>
                          <a:spcPts val="0"/>
                        </a:spcAft>
                      </a:pPr>
                      <a:r>
                        <a:rPr lang="en-US" sz="1600">
                          <a:effectLst/>
                        </a:rPr>
                        <a:t>ADD &lt;reg1&gt;, &lt;reg2&gt;, &lt;reg3&gt;</a:t>
                      </a:r>
                      <a:endParaRPr lang="en-ZA"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n-US" sz="1600" dirty="0">
                          <a:effectLst/>
                        </a:rPr>
                        <a:t>Do add operation, i.e. reg3 = reg1 + reg2. The MD instruction can only be read, it cannot be written to. </a:t>
                      </a:r>
                      <a:endParaRPr lang="en-ZA"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606665">
                <a:tc>
                  <a:txBody>
                    <a:bodyPr/>
                    <a:lstStyle/>
                    <a:p>
                      <a:pPr algn="l">
                        <a:lnSpc>
                          <a:spcPct val="115000"/>
                        </a:lnSpc>
                        <a:spcAft>
                          <a:spcPts val="0"/>
                        </a:spcAft>
                      </a:pPr>
                      <a:r>
                        <a:rPr lang="en-US" sz="1600">
                          <a:effectLst/>
                        </a:rPr>
                        <a:t>MUL &lt;reg1&gt;, &lt;reg2&gt;, &lt;reg3&gt;</a:t>
                      </a:r>
                      <a:endParaRPr lang="en-ZA"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n-US" sz="1600" dirty="0">
                          <a:effectLst/>
                        </a:rPr>
                        <a:t>Do multiply operation, i.e. reg3 = reg1 * reg2. The MD instruction can only be read, it cannot be written to. </a:t>
                      </a:r>
                      <a:endParaRPr lang="en-ZA"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294172">
                <a:tc>
                  <a:txBody>
                    <a:bodyPr/>
                    <a:lstStyle/>
                    <a:p>
                      <a:pPr algn="l">
                        <a:lnSpc>
                          <a:spcPct val="115000"/>
                        </a:lnSpc>
                        <a:spcAft>
                          <a:spcPts val="0"/>
                        </a:spcAft>
                      </a:pPr>
                      <a:r>
                        <a:rPr lang="en-US" sz="1600">
                          <a:effectLst/>
                        </a:rPr>
                        <a:t>EX &lt;reg1&gt;, &lt;reg2&gt;</a:t>
                      </a:r>
                      <a:endParaRPr lang="en-ZA"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n-US" sz="1600">
                          <a:effectLst/>
                        </a:rPr>
                        <a:t>Exchange two registers. Neither register can be MD.</a:t>
                      </a:r>
                      <a:endParaRPr lang="en-ZA"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1856639">
                <a:tc>
                  <a:txBody>
                    <a:bodyPr/>
                    <a:lstStyle/>
                    <a:p>
                      <a:pPr algn="l">
                        <a:lnSpc>
                          <a:spcPct val="115000"/>
                        </a:lnSpc>
                        <a:spcAft>
                          <a:spcPts val="0"/>
                        </a:spcAft>
                      </a:pPr>
                      <a:r>
                        <a:rPr lang="en-US" sz="1600">
                          <a:effectLst/>
                        </a:rPr>
                        <a:t>LDR &lt;reg1&gt;, &lt;const&gt;</a:t>
                      </a:r>
                      <a:endParaRPr lang="en-ZA"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n-US" sz="1600">
                          <a:effectLst/>
                        </a:rPr>
                        <a:t>Load a constant value into reg1 (cannot be MD register). Writing to the MI register from one of the Ccores effectively changes the memory address to be read into MD in two instructions time (since the MD value for the next instruction would have already be read but not yet copied over to the MD register, which would happen after all instructions are complete and before the next set of instructions are executed).</a:t>
                      </a:r>
                      <a:endParaRPr lang="en-ZA"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606665">
                <a:tc>
                  <a:txBody>
                    <a:bodyPr/>
                    <a:lstStyle/>
                    <a:p>
                      <a:pPr algn="l">
                        <a:lnSpc>
                          <a:spcPct val="115000"/>
                        </a:lnSpc>
                        <a:spcAft>
                          <a:spcPts val="0"/>
                        </a:spcAft>
                      </a:pPr>
                      <a:r>
                        <a:rPr lang="en-US" sz="1600" dirty="0">
                          <a:effectLst/>
                        </a:rPr>
                        <a:t>STY</a:t>
                      </a:r>
                      <a:endParaRPr lang="en-ZA"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n-US" sz="1600" dirty="0">
                          <a:effectLst/>
                        </a:rPr>
                        <a:t>Stay command. </a:t>
                      </a:r>
                      <a:r>
                        <a:rPr lang="en-US" sz="1600" dirty="0" err="1">
                          <a:effectLst/>
                        </a:rPr>
                        <a:t>Supress</a:t>
                      </a:r>
                      <a:r>
                        <a:rPr lang="en-US" sz="1600" dirty="0">
                          <a:effectLst/>
                        </a:rPr>
                        <a:t> the </a:t>
                      </a:r>
                      <a:r>
                        <a:rPr lang="en-US" sz="1600" dirty="0" err="1">
                          <a:effectLst/>
                        </a:rPr>
                        <a:t>Mcore</a:t>
                      </a:r>
                      <a:r>
                        <a:rPr lang="en-US" sz="1600" dirty="0">
                          <a:effectLst/>
                        </a:rPr>
                        <a:t> from reading the next word from memory.</a:t>
                      </a:r>
                      <a:endParaRPr lang="en-ZA"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5226315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7446" y="1268760"/>
            <a:ext cx="9006248" cy="1323439"/>
          </a:xfrm>
          <a:prstGeom prst="rect">
            <a:avLst/>
          </a:prstGeom>
          <a:noFill/>
        </p:spPr>
        <p:txBody>
          <a:bodyPr wrap="none" lIns="91440" tIns="45720" rIns="91440" bIns="45720">
            <a:spAutoFit/>
          </a:bodyPr>
          <a:lstStyle/>
          <a:p>
            <a:pPr algn="ctr"/>
            <a:r>
              <a:rPr lang="en-US" sz="4000" b="1" spc="50" dirty="0" smtClean="0">
                <a:ln w="9525" cmpd="sng">
                  <a:solidFill>
                    <a:schemeClr val="accent1"/>
                  </a:solidFill>
                  <a:prstDash val="solid"/>
                </a:ln>
                <a:solidFill>
                  <a:srgbClr val="70AD47">
                    <a:tint val="1000"/>
                  </a:srgbClr>
                </a:solidFill>
                <a:effectLst>
                  <a:glow rad="38100">
                    <a:schemeClr val="accent1">
                      <a:alpha val="40000"/>
                    </a:schemeClr>
                  </a:glow>
                </a:effectLst>
              </a:rPr>
              <a:t>It’s quite clear to comprehend these</a:t>
            </a:r>
            <a:br>
              <a:rPr lang="en-US" sz="4000" b="1" spc="50" dirty="0" smtClean="0">
                <a:ln w="9525" cmpd="sng">
                  <a:solidFill>
                    <a:schemeClr val="accent1"/>
                  </a:solidFill>
                  <a:prstDash val="solid"/>
                </a:ln>
                <a:solidFill>
                  <a:srgbClr val="70AD47">
                    <a:tint val="1000"/>
                  </a:srgbClr>
                </a:solidFill>
                <a:effectLst>
                  <a:glow rad="38100">
                    <a:schemeClr val="accent1">
                      <a:alpha val="40000"/>
                    </a:schemeClr>
                  </a:glow>
                </a:effectLst>
              </a:rPr>
            </a:br>
            <a:r>
              <a:rPr lang="en-US" sz="4000" b="1" spc="50" dirty="0" smtClean="0">
                <a:ln w="9525" cmpd="sng">
                  <a:solidFill>
                    <a:schemeClr val="accent1"/>
                  </a:solidFill>
                  <a:prstDash val="solid"/>
                </a:ln>
                <a:solidFill>
                  <a:srgbClr val="70AD47">
                    <a:tint val="1000"/>
                  </a:srgbClr>
                </a:solidFill>
                <a:effectLst>
                  <a:glow rad="38100">
                    <a:schemeClr val="accent1">
                      <a:alpha val="40000"/>
                    </a:schemeClr>
                  </a:glow>
                </a:effectLst>
              </a:rPr>
              <a:t>more usual Flynn’s architectures</a:t>
            </a:r>
          </a:p>
        </p:txBody>
      </p:sp>
      <p:sp>
        <p:nvSpPr>
          <p:cNvPr id="5" name="Rectangle 4"/>
          <p:cNvSpPr/>
          <p:nvPr/>
        </p:nvSpPr>
        <p:spPr>
          <a:xfrm rot="19769858">
            <a:off x="992908" y="3042075"/>
            <a:ext cx="1473480" cy="769441"/>
          </a:xfrm>
          <a:prstGeom prst="rect">
            <a:avLst/>
          </a:prstGeom>
          <a:noFill/>
        </p:spPr>
        <p:txBody>
          <a:bodyPr wrap="none" lIns="91440" tIns="45720" rIns="91440" bIns="45720">
            <a:spAutoFit/>
          </a:bodyPr>
          <a:lstStyle/>
          <a:p>
            <a:pPr algn="ctr"/>
            <a:r>
              <a:rPr lang="en-US" sz="4400" b="1" spc="50" dirty="0" smtClean="0">
                <a:ln w="9525" cmpd="sng">
                  <a:solidFill>
                    <a:schemeClr val="accent1"/>
                  </a:solidFill>
                  <a:prstDash val="solid"/>
                </a:ln>
                <a:solidFill>
                  <a:srgbClr val="70AD47">
                    <a:tint val="1000"/>
                  </a:srgbClr>
                </a:solidFill>
                <a:effectLst>
                  <a:glow rad="38100">
                    <a:schemeClr val="accent1">
                      <a:alpha val="40000"/>
                    </a:schemeClr>
                  </a:glow>
                </a:effectLst>
              </a:rPr>
              <a:t>SISD</a:t>
            </a:r>
            <a:endParaRPr lang="en-US" sz="4400" b="1" cap="none"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
        <p:nvSpPr>
          <p:cNvPr id="6" name="Rectangle 5"/>
          <p:cNvSpPr/>
          <p:nvPr/>
        </p:nvSpPr>
        <p:spPr>
          <a:xfrm rot="1951197">
            <a:off x="5730192" y="3211873"/>
            <a:ext cx="1931940" cy="769441"/>
          </a:xfrm>
          <a:prstGeom prst="rect">
            <a:avLst/>
          </a:prstGeom>
          <a:noFill/>
        </p:spPr>
        <p:txBody>
          <a:bodyPr wrap="none" lIns="91440" tIns="45720" rIns="91440" bIns="45720">
            <a:spAutoFit/>
          </a:bodyPr>
          <a:lstStyle/>
          <a:p>
            <a:pPr algn="ctr"/>
            <a:r>
              <a:rPr lang="en-US" sz="4400" b="1" spc="50" dirty="0" smtClean="0">
                <a:ln w="9525" cmpd="sng">
                  <a:solidFill>
                    <a:schemeClr val="accent1"/>
                  </a:solidFill>
                  <a:prstDash val="solid"/>
                </a:ln>
                <a:solidFill>
                  <a:srgbClr val="70AD47">
                    <a:tint val="1000"/>
                  </a:srgbClr>
                </a:solidFill>
                <a:effectLst>
                  <a:glow rad="38100">
                    <a:schemeClr val="accent1">
                      <a:alpha val="40000"/>
                    </a:schemeClr>
                  </a:glow>
                </a:effectLst>
              </a:rPr>
              <a:t>MIMD</a:t>
            </a:r>
            <a:endParaRPr lang="en-US" sz="4400" b="1" cap="none"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
        <p:nvSpPr>
          <p:cNvPr id="7" name="Rectangle 6"/>
          <p:cNvSpPr/>
          <p:nvPr/>
        </p:nvSpPr>
        <p:spPr>
          <a:xfrm>
            <a:off x="3260131" y="3297154"/>
            <a:ext cx="1702709" cy="769441"/>
          </a:xfrm>
          <a:prstGeom prst="rect">
            <a:avLst/>
          </a:prstGeom>
          <a:noFill/>
        </p:spPr>
        <p:txBody>
          <a:bodyPr wrap="none" lIns="91440" tIns="45720" rIns="91440" bIns="45720">
            <a:spAutoFit/>
          </a:bodyPr>
          <a:lstStyle/>
          <a:p>
            <a:pPr algn="ctr"/>
            <a:r>
              <a:rPr lang="en-US" sz="4400" b="1" spc="50" dirty="0" smtClean="0">
                <a:ln w="9525" cmpd="sng">
                  <a:solidFill>
                    <a:schemeClr val="accent1"/>
                  </a:solidFill>
                  <a:prstDash val="solid"/>
                </a:ln>
                <a:solidFill>
                  <a:srgbClr val="70AD47">
                    <a:tint val="1000"/>
                  </a:srgbClr>
                </a:solidFill>
                <a:effectLst>
                  <a:glow rad="38100">
                    <a:schemeClr val="accent1">
                      <a:alpha val="40000"/>
                    </a:schemeClr>
                  </a:glow>
                </a:effectLst>
              </a:rPr>
              <a:t>SIMD</a:t>
            </a:r>
            <a:endParaRPr lang="en-US" sz="4400" b="1" cap="none"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
        <p:nvSpPr>
          <p:cNvPr id="8" name="Rectangle 7"/>
          <p:cNvSpPr/>
          <p:nvPr/>
        </p:nvSpPr>
        <p:spPr>
          <a:xfrm>
            <a:off x="2616315" y="4408075"/>
            <a:ext cx="1702709" cy="769441"/>
          </a:xfrm>
          <a:prstGeom prst="rect">
            <a:avLst/>
          </a:prstGeom>
          <a:noFill/>
        </p:spPr>
        <p:txBody>
          <a:bodyPr wrap="none" lIns="91440" tIns="45720" rIns="91440" bIns="45720">
            <a:spAutoFit/>
          </a:bodyPr>
          <a:lstStyle/>
          <a:p>
            <a:pPr algn="ctr"/>
            <a:r>
              <a:rPr lang="en-US" sz="4400" b="1" spc="50" dirty="0" smtClean="0">
                <a:ln w="9525" cmpd="sng">
                  <a:solidFill>
                    <a:srgbClr val="FF0000"/>
                  </a:solidFill>
                  <a:prstDash val="solid"/>
                </a:ln>
                <a:solidFill>
                  <a:srgbClr val="70AD47">
                    <a:tint val="1000"/>
                  </a:srgbClr>
                </a:solidFill>
                <a:effectLst>
                  <a:glow rad="38100">
                    <a:schemeClr val="accent1">
                      <a:alpha val="40000"/>
                    </a:schemeClr>
                  </a:glow>
                </a:effectLst>
              </a:rPr>
              <a:t>MISD</a:t>
            </a:r>
            <a:endParaRPr lang="en-US" sz="4400" b="1" cap="none" spc="50" dirty="0">
              <a:ln w="9525" cmpd="sng">
                <a:solidFill>
                  <a:srgbClr val="FF0000"/>
                </a:solidFill>
                <a:prstDash val="solid"/>
              </a:ln>
              <a:solidFill>
                <a:srgbClr val="70AD47">
                  <a:tint val="1000"/>
                </a:srgbClr>
              </a:solidFill>
              <a:effectLst>
                <a:glow rad="38100">
                  <a:schemeClr val="accent1">
                    <a:alpha val="40000"/>
                  </a:schemeClr>
                </a:glow>
              </a:effectLst>
            </a:endParaRPr>
          </a:p>
        </p:txBody>
      </p:sp>
      <p:sp>
        <p:nvSpPr>
          <p:cNvPr id="9" name="TextBox 8"/>
          <p:cNvSpPr txBox="1"/>
          <p:nvPr/>
        </p:nvSpPr>
        <p:spPr>
          <a:xfrm>
            <a:off x="1187624" y="4500409"/>
            <a:ext cx="1568058" cy="584775"/>
          </a:xfrm>
          <a:prstGeom prst="rect">
            <a:avLst/>
          </a:prstGeom>
          <a:noFill/>
        </p:spPr>
        <p:txBody>
          <a:bodyPr wrap="none" rtlCol="0">
            <a:spAutoFit/>
          </a:bodyPr>
          <a:lstStyle/>
          <a:p>
            <a:r>
              <a:rPr lang="en-ZA" sz="3200" dirty="0" smtClean="0">
                <a:solidFill>
                  <a:schemeClr val="tx2">
                    <a:lumMod val="60000"/>
                    <a:lumOff val="40000"/>
                  </a:schemeClr>
                </a:solidFill>
              </a:rPr>
              <a:t>But the </a:t>
            </a:r>
            <a:endParaRPr lang="en-ZA" sz="3200" dirty="0">
              <a:solidFill>
                <a:schemeClr val="tx2">
                  <a:lumMod val="60000"/>
                  <a:lumOff val="40000"/>
                </a:schemeClr>
              </a:solidFill>
            </a:endParaRPr>
          </a:p>
        </p:txBody>
      </p:sp>
      <p:sp>
        <p:nvSpPr>
          <p:cNvPr id="10" name="TextBox 9"/>
          <p:cNvSpPr txBox="1"/>
          <p:nvPr/>
        </p:nvSpPr>
        <p:spPr>
          <a:xfrm>
            <a:off x="4294074" y="4500409"/>
            <a:ext cx="3735574" cy="584775"/>
          </a:xfrm>
          <a:prstGeom prst="rect">
            <a:avLst/>
          </a:prstGeom>
          <a:noFill/>
        </p:spPr>
        <p:txBody>
          <a:bodyPr wrap="none" rtlCol="0">
            <a:spAutoFit/>
          </a:bodyPr>
          <a:lstStyle/>
          <a:p>
            <a:r>
              <a:rPr lang="en-ZA" sz="3200" dirty="0" smtClean="0">
                <a:solidFill>
                  <a:schemeClr val="tx2">
                    <a:lumMod val="60000"/>
                    <a:lumOff val="40000"/>
                  </a:schemeClr>
                </a:solidFill>
              </a:rPr>
              <a:t>is a rather weird one</a:t>
            </a:r>
            <a:endParaRPr lang="en-ZA" sz="3200" dirty="0">
              <a:solidFill>
                <a:schemeClr val="tx2">
                  <a:lumMod val="60000"/>
                  <a:lumOff val="40000"/>
                </a:schemeClr>
              </a:solidFill>
            </a:endParaRPr>
          </a:p>
        </p:txBody>
      </p:sp>
      <p:sp>
        <p:nvSpPr>
          <p:cNvPr id="11" name="TextBox 10"/>
          <p:cNvSpPr txBox="1"/>
          <p:nvPr/>
        </p:nvSpPr>
        <p:spPr>
          <a:xfrm>
            <a:off x="467544" y="5269850"/>
            <a:ext cx="7566623" cy="830997"/>
          </a:xfrm>
          <a:prstGeom prst="rect">
            <a:avLst/>
          </a:prstGeom>
          <a:noFill/>
        </p:spPr>
        <p:txBody>
          <a:bodyPr wrap="none" rtlCol="0">
            <a:spAutoFit/>
          </a:bodyPr>
          <a:lstStyle/>
          <a:p>
            <a:r>
              <a:rPr lang="en-ZA" sz="2400" dirty="0" smtClean="0">
                <a:solidFill>
                  <a:schemeClr val="accent2">
                    <a:lumMod val="50000"/>
                  </a:schemeClr>
                </a:solidFill>
              </a:rPr>
              <a:t>Multiple instruction and single data (MISD), why would</a:t>
            </a:r>
          </a:p>
          <a:p>
            <a:r>
              <a:rPr lang="en-ZA" sz="2400" dirty="0" smtClean="0">
                <a:solidFill>
                  <a:schemeClr val="accent2">
                    <a:lumMod val="50000"/>
                  </a:schemeClr>
                </a:solidFill>
              </a:rPr>
              <a:t>one possibly ever want to use such a structure?...</a:t>
            </a:r>
            <a:endParaRPr lang="en-ZA" sz="2400" dirty="0">
              <a:solidFill>
                <a:schemeClr val="accent2">
                  <a:lumMod val="50000"/>
                </a:schemeClr>
              </a:solidFill>
            </a:endParaRPr>
          </a:p>
        </p:txBody>
      </p:sp>
    </p:spTree>
    <p:extLst>
      <p:ext uri="{BB962C8B-B14F-4D97-AF65-F5344CB8AC3E}">
        <p14:creationId xmlns:p14="http://schemas.microsoft.com/office/powerpoint/2010/main" val="5003225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836" y="2708920"/>
            <a:ext cx="8963801" cy="769441"/>
          </a:xfrm>
          <a:prstGeom prst="rect">
            <a:avLst/>
          </a:prstGeom>
          <a:noFill/>
        </p:spPr>
        <p:txBody>
          <a:bodyPr wrap="none" lIns="91440" tIns="45720" rIns="91440" bIns="45720">
            <a:spAutoFit/>
          </a:bodyPr>
          <a:lstStyle/>
          <a:p>
            <a:pPr algn="ctr"/>
            <a:r>
              <a:rPr lang="en-US" sz="4400" b="1" spc="50" dirty="0" smtClean="0">
                <a:ln w="9525" cmpd="sng">
                  <a:solidFill>
                    <a:schemeClr val="accent1"/>
                  </a:solidFill>
                  <a:prstDash val="solid"/>
                </a:ln>
                <a:solidFill>
                  <a:srgbClr val="70AD47">
                    <a:tint val="1000"/>
                  </a:srgbClr>
                </a:solidFill>
                <a:effectLst>
                  <a:glow rad="38100">
                    <a:schemeClr val="accent1">
                      <a:alpha val="40000"/>
                    </a:schemeClr>
                  </a:glow>
                </a:effectLst>
              </a:rPr>
              <a:t>How WIISMA executes programs</a:t>
            </a:r>
            <a:endParaRPr lang="en-US" sz="4400" b="1" cap="none"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Tree>
    <p:extLst>
      <p:ext uri="{BB962C8B-B14F-4D97-AF65-F5344CB8AC3E}">
        <p14:creationId xmlns:p14="http://schemas.microsoft.com/office/powerpoint/2010/main" val="5338273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Example WIISMA program</a:t>
            </a:r>
            <a:endParaRPr lang="en-ZA" dirty="0"/>
          </a:p>
        </p:txBody>
      </p:sp>
      <p:sp>
        <p:nvSpPr>
          <p:cNvPr id="3" name="Content Placeholder 2"/>
          <p:cNvSpPr>
            <a:spLocks noGrp="1"/>
          </p:cNvSpPr>
          <p:nvPr>
            <p:ph idx="1"/>
          </p:nvPr>
        </p:nvSpPr>
        <p:spPr/>
        <p:txBody>
          <a:bodyPr>
            <a:normAutofit/>
          </a:bodyPr>
          <a:lstStyle/>
          <a:p>
            <a:pPr lvl="0"/>
            <a:r>
              <a:rPr lang="en-US" dirty="0"/>
              <a:t>Consider the C code:</a:t>
            </a:r>
            <a:endParaRPr lang="en-ZA" dirty="0"/>
          </a:p>
          <a:p>
            <a:pPr marL="0" indent="0">
              <a:buNone/>
            </a:pPr>
            <a:r>
              <a:rPr lang="en-US" sz="2200" i="1" dirty="0">
                <a:latin typeface="Courier New" panose="02070309020205020404" pitchFamily="49" charset="0"/>
                <a:cs typeface="Courier New" panose="02070309020205020404" pitchFamily="49" charset="0"/>
              </a:rPr>
              <a:t>/* assume that the variables </a:t>
            </a:r>
            <a:r>
              <a:rPr lang="en-US" sz="2200" i="1" dirty="0" err="1">
                <a:latin typeface="Courier New" panose="02070309020205020404" pitchFamily="49" charset="0"/>
                <a:cs typeface="Courier New" panose="02070309020205020404" pitchFamily="49" charset="0"/>
              </a:rPr>
              <a:t>maxv</a:t>
            </a:r>
            <a:r>
              <a:rPr lang="en-US" sz="2200" i="1" dirty="0">
                <a:latin typeface="Courier New" panose="02070309020205020404" pitchFamily="49" charset="0"/>
                <a:cs typeface="Courier New" panose="02070309020205020404" pitchFamily="49" charset="0"/>
              </a:rPr>
              <a:t> = 10 and </a:t>
            </a:r>
            <a:r>
              <a:rPr lang="en-US" sz="2200" i="1" dirty="0" err="1">
                <a:latin typeface="Courier New" panose="02070309020205020404" pitchFamily="49" charset="0"/>
                <a:cs typeface="Courier New" panose="02070309020205020404" pitchFamily="49" charset="0"/>
              </a:rPr>
              <a:t>minv</a:t>
            </a:r>
            <a:r>
              <a:rPr lang="en-US" sz="2200" i="1" dirty="0">
                <a:latin typeface="Courier New" panose="02070309020205020404" pitchFamily="49" charset="0"/>
                <a:cs typeface="Courier New" panose="02070309020205020404" pitchFamily="49" charset="0"/>
              </a:rPr>
              <a:t>= 0 have already been assigned respectively to internal register </a:t>
            </a:r>
            <a:r>
              <a:rPr lang="en-US" sz="2200" i="1" dirty="0" smtClean="0">
                <a:latin typeface="Courier New" panose="02070309020205020404" pitchFamily="49" charset="0"/>
                <a:cs typeface="Courier New" panose="02070309020205020404" pitchFamily="49" charset="0"/>
              </a:rPr>
              <a:t>A </a:t>
            </a:r>
            <a:r>
              <a:rPr lang="en-US" sz="2200" i="1" dirty="0">
                <a:latin typeface="Courier New" panose="02070309020205020404" pitchFamily="49" charset="0"/>
                <a:cs typeface="Courier New" panose="02070309020205020404" pitchFamily="49" charset="0"/>
              </a:rPr>
              <a:t>in core 2 and internal register B in core 3; */</a:t>
            </a:r>
            <a:endParaRPr lang="en-ZA" sz="2200" dirty="0">
              <a:latin typeface="Courier New" panose="02070309020205020404" pitchFamily="49" charset="0"/>
              <a:cs typeface="Courier New" panose="02070309020205020404" pitchFamily="49" charset="0"/>
            </a:endParaRPr>
          </a:p>
          <a:p>
            <a:pPr marL="0" indent="0">
              <a:buNone/>
            </a:pPr>
            <a:r>
              <a:rPr lang="en-US" sz="2200" dirty="0" err="1">
                <a:latin typeface="Courier New" panose="02070309020205020404" pitchFamily="49" charset="0"/>
                <a:cs typeface="Courier New" panose="02070309020205020404" pitchFamily="49" charset="0"/>
              </a:rPr>
              <a:t>int</a:t>
            </a:r>
            <a:r>
              <a:rPr lang="en-US" sz="2200" dirty="0">
                <a:latin typeface="Courier New" panose="02070309020205020404" pitchFamily="49" charset="0"/>
                <a:cs typeface="Courier New" panose="02070309020205020404" pitchFamily="49" charset="0"/>
              </a:rPr>
              <a:t> </a:t>
            </a:r>
            <a:r>
              <a:rPr lang="en-US" sz="2200" dirty="0" err="1">
                <a:latin typeface="Courier New" panose="02070309020205020404" pitchFamily="49" charset="0"/>
                <a:cs typeface="Courier New" panose="02070309020205020404" pitchFamily="49" charset="0"/>
              </a:rPr>
              <a:t>sc</a:t>
            </a:r>
            <a:r>
              <a:rPr lang="en-US" sz="2200" dirty="0">
                <a:latin typeface="Courier New" panose="02070309020205020404" pitchFamily="49" charset="0"/>
                <a:cs typeface="Courier New" panose="02070309020205020404" pitchFamily="49" charset="0"/>
              </a:rPr>
              <a:t> = </a:t>
            </a:r>
            <a:r>
              <a:rPr lang="en-US" sz="2200" dirty="0" err="1">
                <a:latin typeface="Courier New" panose="02070309020205020404" pitchFamily="49" charset="0"/>
                <a:cs typeface="Courier New" panose="02070309020205020404" pitchFamily="49" charset="0"/>
              </a:rPr>
              <a:t>ptr</a:t>
            </a:r>
            <a:r>
              <a:rPr lang="en-US" sz="2200" dirty="0">
                <a:latin typeface="Courier New" panose="02070309020205020404" pitchFamily="49" charset="0"/>
                <a:cs typeface="Courier New" panose="02070309020205020404" pitchFamily="49" charset="0"/>
              </a:rPr>
              <a:t>[</a:t>
            </a:r>
            <a:r>
              <a:rPr lang="en-US" sz="2200" dirty="0" err="1">
                <a:latin typeface="Courier New" panose="02070309020205020404" pitchFamily="49" charset="0"/>
                <a:cs typeface="Courier New" panose="02070309020205020404" pitchFamily="49" charset="0"/>
              </a:rPr>
              <a:t>i</a:t>
            </a:r>
            <a:r>
              <a:rPr lang="en-US" sz="2200" dirty="0">
                <a:latin typeface="Courier New" panose="02070309020205020404" pitchFamily="49" charset="0"/>
                <a:cs typeface="Courier New" panose="02070309020205020404" pitchFamily="49" charset="0"/>
              </a:rPr>
              <a:t>] * </a:t>
            </a:r>
            <a:r>
              <a:rPr lang="en-US" sz="2200" dirty="0" err="1">
                <a:latin typeface="Courier New" panose="02070309020205020404" pitchFamily="49" charset="0"/>
                <a:cs typeface="Courier New" panose="02070309020205020404" pitchFamily="49" charset="0"/>
              </a:rPr>
              <a:t>sa</a:t>
            </a:r>
            <a:r>
              <a:rPr lang="en-US" sz="2200" dirty="0">
                <a:latin typeface="Courier New" panose="02070309020205020404" pitchFamily="49" charset="0"/>
                <a:cs typeface="Courier New" panose="02070309020205020404" pitchFamily="49" charset="0"/>
              </a:rPr>
              <a:t>;</a:t>
            </a:r>
            <a:endParaRPr lang="en-ZA" sz="2200" dirty="0">
              <a:latin typeface="Courier New" panose="02070309020205020404" pitchFamily="49" charset="0"/>
              <a:cs typeface="Courier New" panose="02070309020205020404" pitchFamily="49" charset="0"/>
            </a:endParaRPr>
          </a:p>
          <a:p>
            <a:pPr marL="0" indent="0">
              <a:buNone/>
            </a:pPr>
            <a:r>
              <a:rPr lang="en-US" sz="2200" dirty="0" err="1">
                <a:latin typeface="Courier New" panose="02070309020205020404" pitchFamily="49" charset="0"/>
                <a:cs typeface="Courier New" panose="02070309020205020404" pitchFamily="49" charset="0"/>
              </a:rPr>
              <a:t>sb</a:t>
            </a:r>
            <a:r>
              <a:rPr lang="en-US" sz="2200" dirty="0">
                <a:latin typeface="Courier New" panose="02070309020205020404" pitchFamily="49" charset="0"/>
                <a:cs typeface="Courier New" panose="02070309020205020404" pitchFamily="49" charset="0"/>
              </a:rPr>
              <a:t> = 100;</a:t>
            </a:r>
            <a:endParaRPr lang="en-ZA" sz="2200" dirty="0">
              <a:latin typeface="Courier New" panose="02070309020205020404" pitchFamily="49" charset="0"/>
              <a:cs typeface="Courier New" panose="02070309020205020404" pitchFamily="49" charset="0"/>
            </a:endParaRPr>
          </a:p>
          <a:p>
            <a:pPr marL="0" indent="0">
              <a:buNone/>
            </a:pPr>
            <a:r>
              <a:rPr lang="en-US" sz="2200" dirty="0">
                <a:latin typeface="Courier New" panose="02070309020205020404" pitchFamily="49" charset="0"/>
                <a:cs typeface="Courier New" panose="02070309020205020404" pitchFamily="49" charset="0"/>
              </a:rPr>
              <a:t>if (</a:t>
            </a:r>
            <a:r>
              <a:rPr lang="en-US" sz="2200" dirty="0" err="1">
                <a:latin typeface="Courier New" panose="02070309020205020404" pitchFamily="49" charset="0"/>
                <a:cs typeface="Courier New" panose="02070309020205020404" pitchFamily="49" charset="0"/>
              </a:rPr>
              <a:t>ptr</a:t>
            </a:r>
            <a:r>
              <a:rPr lang="en-US" sz="2200" dirty="0">
                <a:latin typeface="Courier New" panose="02070309020205020404" pitchFamily="49" charset="0"/>
                <a:cs typeface="Courier New" panose="02070309020205020404" pitchFamily="49" charset="0"/>
              </a:rPr>
              <a:t>[</a:t>
            </a:r>
            <a:r>
              <a:rPr lang="en-US" sz="2200" dirty="0" err="1">
                <a:latin typeface="Courier New" panose="02070309020205020404" pitchFamily="49" charset="0"/>
                <a:cs typeface="Courier New" panose="02070309020205020404" pitchFamily="49" charset="0"/>
              </a:rPr>
              <a:t>i</a:t>
            </a:r>
            <a:r>
              <a:rPr lang="en-US" sz="2200" dirty="0">
                <a:latin typeface="Courier New" panose="02070309020205020404" pitchFamily="49" charset="0"/>
                <a:cs typeface="Courier New" panose="02070309020205020404" pitchFamily="49" charset="0"/>
              </a:rPr>
              <a:t>] &gt; </a:t>
            </a:r>
            <a:r>
              <a:rPr lang="en-US" sz="2200" dirty="0" err="1">
                <a:latin typeface="Courier New" panose="02070309020205020404" pitchFamily="49" charset="0"/>
                <a:cs typeface="Courier New" panose="02070309020205020404" pitchFamily="49" charset="0"/>
              </a:rPr>
              <a:t>maxv</a:t>
            </a:r>
            <a:r>
              <a:rPr lang="en-US" sz="2200" dirty="0">
                <a:latin typeface="Courier New" panose="02070309020205020404" pitchFamily="49" charset="0"/>
                <a:cs typeface="Courier New" panose="02070309020205020404" pitchFamily="49" charset="0"/>
              </a:rPr>
              <a:t> || </a:t>
            </a:r>
            <a:r>
              <a:rPr lang="en-US" sz="2200" dirty="0" err="1">
                <a:latin typeface="Courier New" panose="02070309020205020404" pitchFamily="49" charset="0"/>
                <a:cs typeface="Courier New" panose="02070309020205020404" pitchFamily="49" charset="0"/>
              </a:rPr>
              <a:t>ptr</a:t>
            </a:r>
            <a:r>
              <a:rPr lang="en-US" sz="2200" dirty="0">
                <a:latin typeface="Courier New" panose="02070309020205020404" pitchFamily="49" charset="0"/>
                <a:cs typeface="Courier New" panose="02070309020205020404" pitchFamily="49" charset="0"/>
              </a:rPr>
              <a:t>[</a:t>
            </a:r>
            <a:r>
              <a:rPr lang="en-US" sz="2200" dirty="0" err="1">
                <a:latin typeface="Courier New" panose="02070309020205020404" pitchFamily="49" charset="0"/>
                <a:cs typeface="Courier New" panose="02070309020205020404" pitchFamily="49" charset="0"/>
              </a:rPr>
              <a:t>i</a:t>
            </a:r>
            <a:r>
              <a:rPr lang="en-US" sz="2200" dirty="0">
                <a:latin typeface="Courier New" panose="02070309020205020404" pitchFamily="49" charset="0"/>
                <a:cs typeface="Courier New" panose="02070309020205020404" pitchFamily="49" charset="0"/>
              </a:rPr>
              <a:t>] &lt; </a:t>
            </a:r>
            <a:r>
              <a:rPr lang="en-US" sz="2200" dirty="0" err="1">
                <a:latin typeface="Courier New" panose="02070309020205020404" pitchFamily="49" charset="0"/>
                <a:cs typeface="Courier New" panose="02070309020205020404" pitchFamily="49" charset="0"/>
              </a:rPr>
              <a:t>minv</a:t>
            </a:r>
            <a:r>
              <a:rPr lang="en-US" sz="2200" dirty="0">
                <a:latin typeface="Courier New" panose="02070309020205020404" pitchFamily="49" charset="0"/>
                <a:cs typeface="Courier New" panose="02070309020205020404" pitchFamily="49" charset="0"/>
              </a:rPr>
              <a:t>) </a:t>
            </a:r>
            <a:r>
              <a:rPr lang="en-US" sz="2200" dirty="0" err="1">
                <a:latin typeface="Courier New" panose="02070309020205020404" pitchFamily="49" charset="0"/>
                <a:cs typeface="Courier New" panose="02070309020205020404" pitchFamily="49" charset="0"/>
              </a:rPr>
              <a:t>sc</a:t>
            </a:r>
            <a:r>
              <a:rPr lang="en-US" sz="2200" dirty="0">
                <a:latin typeface="Courier New" panose="02070309020205020404" pitchFamily="49" charset="0"/>
                <a:cs typeface="Courier New" panose="02070309020205020404" pitchFamily="49" charset="0"/>
              </a:rPr>
              <a:t> = mini; </a:t>
            </a:r>
            <a:endParaRPr lang="en-ZA" sz="2200" dirty="0">
              <a:latin typeface="Courier New" panose="02070309020205020404" pitchFamily="49" charset="0"/>
              <a:cs typeface="Courier New" panose="02070309020205020404" pitchFamily="49" charset="0"/>
            </a:endParaRPr>
          </a:p>
          <a:p>
            <a:pPr marL="0" indent="0">
              <a:buNone/>
            </a:pPr>
            <a:r>
              <a:rPr lang="en-US" sz="2200" dirty="0" err="1">
                <a:latin typeface="Courier New" panose="02070309020205020404" pitchFamily="49" charset="0"/>
                <a:cs typeface="Courier New" panose="02070309020205020404" pitchFamily="49" charset="0"/>
              </a:rPr>
              <a:t>i</a:t>
            </a:r>
            <a:r>
              <a:rPr lang="en-US" sz="2200" dirty="0">
                <a:latin typeface="Courier New" panose="02070309020205020404" pitchFamily="49" charset="0"/>
                <a:cs typeface="Courier New" panose="02070309020205020404" pitchFamily="49" charset="0"/>
              </a:rPr>
              <a:t>++;</a:t>
            </a:r>
            <a:endParaRPr lang="en-ZA" sz="2200" dirty="0">
              <a:latin typeface="Courier New" panose="02070309020205020404" pitchFamily="49" charset="0"/>
              <a:cs typeface="Courier New" panose="02070309020205020404" pitchFamily="49" charset="0"/>
            </a:endParaRPr>
          </a:p>
          <a:p>
            <a:endParaRPr lang="en-ZA" dirty="0"/>
          </a:p>
        </p:txBody>
      </p:sp>
    </p:spTree>
    <p:extLst>
      <p:ext uri="{BB962C8B-B14F-4D97-AF65-F5344CB8AC3E}">
        <p14:creationId xmlns:p14="http://schemas.microsoft.com/office/powerpoint/2010/main" val="3675703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WIISMA example program</a:t>
            </a:r>
            <a:endParaRPr lang="en-ZA" dirty="0"/>
          </a:p>
        </p:txBody>
      </p:sp>
      <p:sp>
        <p:nvSpPr>
          <p:cNvPr id="3" name="Content Placeholder 2"/>
          <p:cNvSpPr>
            <a:spLocks noGrp="1"/>
          </p:cNvSpPr>
          <p:nvPr>
            <p:ph idx="1"/>
          </p:nvPr>
        </p:nvSpPr>
        <p:spPr/>
        <p:txBody>
          <a:bodyPr/>
          <a:lstStyle/>
          <a:p>
            <a:r>
              <a:rPr lang="en-ZA" dirty="0" smtClean="0"/>
              <a:t>Considering the previous code, the first instruction for the WISSMA might look like this:</a:t>
            </a:r>
            <a:br>
              <a:rPr lang="en-ZA" dirty="0" smtClean="0"/>
            </a:br>
            <a:endParaRPr lang="en-ZA" dirty="0"/>
          </a:p>
        </p:txBody>
      </p:sp>
      <p:sp>
        <p:nvSpPr>
          <p:cNvPr id="4" name="Rectangle 3"/>
          <p:cNvSpPr/>
          <p:nvPr/>
        </p:nvSpPr>
        <p:spPr>
          <a:xfrm>
            <a:off x="0" y="3446776"/>
            <a:ext cx="9036496" cy="1047979"/>
          </a:xfrm>
          <a:prstGeom prst="rect">
            <a:avLst/>
          </a:prstGeom>
        </p:spPr>
        <p:txBody>
          <a:bodyPr wrap="square">
            <a:spAutoFit/>
          </a:bodyPr>
          <a:lstStyle/>
          <a:p>
            <a:pPr marL="226695" algn="just">
              <a:lnSpc>
                <a:spcPct val="115000"/>
              </a:lnSpc>
              <a:spcAft>
                <a:spcPts val="0"/>
              </a:spcAft>
            </a:pPr>
            <a:r>
              <a:rPr lang="en-US" u="sng" dirty="0" err="1">
                <a:latin typeface="Calibri" panose="020F0502020204030204" pitchFamily="34" charset="0"/>
                <a:ea typeface="Times New Roman" panose="02020603050405020304" pitchFamily="18" charset="0"/>
                <a:cs typeface="Times New Roman" panose="02020603050405020304" pitchFamily="18" charset="0"/>
              </a:rPr>
              <a:t>Acore</a:t>
            </a:r>
            <a:r>
              <a:rPr lang="en-US" u="sng" dirty="0">
                <a:latin typeface="Calibri" panose="020F0502020204030204" pitchFamily="34" charset="0"/>
                <a:ea typeface="Times New Roman" panose="02020603050405020304" pitchFamily="18" charset="0"/>
                <a:cs typeface="Times New Roman" panose="02020603050405020304" pitchFamily="18" charset="0"/>
              </a:rPr>
              <a:t> instructions					</a:t>
            </a:r>
            <a:r>
              <a:rPr lang="en-US" u="sng" dirty="0" err="1">
                <a:latin typeface="Calibri" panose="020F0502020204030204" pitchFamily="34" charset="0"/>
                <a:ea typeface="Times New Roman" panose="02020603050405020304" pitchFamily="18" charset="0"/>
                <a:cs typeface="Times New Roman" panose="02020603050405020304" pitchFamily="18" charset="0"/>
              </a:rPr>
              <a:t>Ccore</a:t>
            </a:r>
            <a:r>
              <a:rPr lang="en-US" u="sng" dirty="0">
                <a:latin typeface="Calibri" panose="020F0502020204030204" pitchFamily="34" charset="0"/>
                <a:ea typeface="Times New Roman" panose="02020603050405020304" pitchFamily="18" charset="0"/>
                <a:cs typeface="Times New Roman" panose="02020603050405020304" pitchFamily="18" charset="0"/>
              </a:rPr>
              <a:t> instructions	</a:t>
            </a:r>
            <a:endParaRPr lang="en-ZA" dirty="0">
              <a:latin typeface="Calibri" panose="020F0502020204030204" pitchFamily="34" charset="0"/>
              <a:ea typeface="Times New Roman" panose="02020603050405020304" pitchFamily="18" charset="0"/>
              <a:cs typeface="Times New Roman" panose="02020603050405020304" pitchFamily="18" charset="0"/>
            </a:endParaRPr>
          </a:p>
          <a:p>
            <a:pPr marL="226695" algn="just">
              <a:lnSpc>
                <a:spcPct val="115000"/>
              </a:lnSpc>
              <a:spcAft>
                <a:spcPts val="0"/>
              </a:spcAft>
            </a:pPr>
            <a:r>
              <a:rPr lang="en-US" dirty="0">
                <a:latin typeface="Calibri" panose="020F0502020204030204" pitchFamily="34" charset="0"/>
                <a:ea typeface="Times New Roman" panose="02020603050405020304" pitchFamily="18" charset="0"/>
                <a:cs typeface="Times New Roman" panose="02020603050405020304" pitchFamily="18" charset="0"/>
              </a:rPr>
              <a:t>Acore1	     	Acore2	   	Acore3			</a:t>
            </a:r>
            <a:r>
              <a:rPr lang="en-US" dirty="0" err="1">
                <a:latin typeface="Calibri" panose="020F0502020204030204" pitchFamily="34" charset="0"/>
                <a:ea typeface="Times New Roman" panose="02020603050405020304" pitchFamily="18" charset="0"/>
                <a:cs typeface="Times New Roman" panose="02020603050405020304" pitchFamily="18" charset="0"/>
              </a:rPr>
              <a:t>Ccore</a:t>
            </a:r>
            <a:endParaRPr lang="en-ZA" dirty="0">
              <a:latin typeface="Calibri" panose="020F0502020204030204" pitchFamily="34" charset="0"/>
              <a:ea typeface="Times New Roman" panose="02020603050405020304" pitchFamily="18" charset="0"/>
              <a:cs typeface="Times New Roman" panose="02020603050405020304" pitchFamily="18" charset="0"/>
            </a:endParaRPr>
          </a:p>
          <a:p>
            <a:pPr marL="226695" algn="just">
              <a:lnSpc>
                <a:spcPct val="115000"/>
              </a:lnSpc>
              <a:spcAft>
                <a:spcPts val="0"/>
              </a:spcAft>
            </a:pPr>
            <a:r>
              <a:rPr lang="en-US" dirty="0">
                <a:latin typeface="Calibri" panose="020F0502020204030204" pitchFamily="34" charset="0"/>
                <a:ea typeface="Times New Roman" panose="02020603050405020304" pitchFamily="18" charset="0"/>
                <a:cs typeface="Times New Roman" panose="02020603050405020304" pitchFamily="18" charset="0"/>
              </a:rPr>
              <a:t>MUL SA, MD, SC	CMP MD, A	CMP MD, B		LDR SB, #100</a:t>
            </a:r>
            <a:endParaRPr lang="en-ZA"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5" name="Rectangle 4"/>
          <p:cNvSpPr/>
          <p:nvPr/>
        </p:nvSpPr>
        <p:spPr>
          <a:xfrm>
            <a:off x="94556" y="5377280"/>
            <a:ext cx="2229841" cy="646331"/>
          </a:xfrm>
          <a:prstGeom prst="rect">
            <a:avLst/>
          </a:prstGeom>
        </p:spPr>
        <p:txBody>
          <a:bodyPr wrap="none">
            <a:spAutoFit/>
          </a:bodyPr>
          <a:lstStyle/>
          <a:p>
            <a:r>
              <a:rPr lang="en-ZA" dirty="0"/>
              <a:t> (</a:t>
            </a:r>
            <a:r>
              <a:rPr lang="en-US" dirty="0" err="1">
                <a:latin typeface="Courier New" panose="02070309020205020404" pitchFamily="49" charset="0"/>
                <a:cs typeface="Courier New" panose="02070309020205020404" pitchFamily="49" charset="0"/>
              </a:rPr>
              <a:t>ptr</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i</a:t>
            </a:r>
            <a:r>
              <a:rPr lang="en-US" dirty="0">
                <a:latin typeface="Courier New" panose="02070309020205020404" pitchFamily="49" charset="0"/>
                <a:cs typeface="Courier New" panose="02070309020205020404" pitchFamily="49" charset="0"/>
              </a:rPr>
              <a:t>] * </a:t>
            </a:r>
            <a:r>
              <a:rPr lang="en-US" dirty="0" err="1">
                <a:latin typeface="Courier New" panose="02070309020205020404" pitchFamily="49" charset="0"/>
                <a:cs typeface="Courier New" panose="02070309020205020404" pitchFamily="49" charset="0"/>
              </a:rPr>
              <a:t>sa</a:t>
            </a:r>
            <a:r>
              <a:rPr lang="en-ZA" dirty="0"/>
              <a:t>)  </a:t>
            </a:r>
            <a:endParaRPr lang="en-ZA" dirty="0" smtClean="0"/>
          </a:p>
          <a:p>
            <a:r>
              <a:rPr lang="en-ZA" dirty="0" smtClean="0"/>
              <a:t>where </a:t>
            </a:r>
            <a:r>
              <a:rPr lang="en-ZA" dirty="0"/>
              <a:t>MD == </a:t>
            </a:r>
            <a:r>
              <a:rPr lang="en-ZA" dirty="0" err="1"/>
              <a:t>ptr</a:t>
            </a:r>
            <a:r>
              <a:rPr lang="en-ZA" dirty="0"/>
              <a:t>[</a:t>
            </a:r>
            <a:r>
              <a:rPr lang="en-ZA" dirty="0" err="1"/>
              <a:t>i</a:t>
            </a:r>
            <a:r>
              <a:rPr lang="en-ZA" dirty="0"/>
              <a:t>]  </a:t>
            </a:r>
          </a:p>
        </p:txBody>
      </p:sp>
      <p:cxnSp>
        <p:nvCxnSpPr>
          <p:cNvPr id="7" name="Straight Arrow Connector 6"/>
          <p:cNvCxnSpPr/>
          <p:nvPr/>
        </p:nvCxnSpPr>
        <p:spPr>
          <a:xfrm flipH="1" flipV="1">
            <a:off x="755576" y="4457328"/>
            <a:ext cx="288032" cy="9199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flipV="1">
            <a:off x="2637581" y="4457328"/>
            <a:ext cx="288032" cy="9199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2195736" y="5389856"/>
            <a:ext cx="2114681" cy="369332"/>
          </a:xfrm>
          <a:prstGeom prst="rect">
            <a:avLst/>
          </a:prstGeom>
        </p:spPr>
        <p:txBody>
          <a:bodyPr wrap="none">
            <a:spAutoFit/>
          </a:bodyPr>
          <a:lstStyle/>
          <a:p>
            <a:r>
              <a:rPr lang="en-US" dirty="0" err="1">
                <a:latin typeface="Courier New" panose="02070309020205020404" pitchFamily="49" charset="0"/>
                <a:cs typeface="Courier New" panose="02070309020205020404" pitchFamily="49" charset="0"/>
              </a:rPr>
              <a:t>ptr</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i</a:t>
            </a:r>
            <a:r>
              <a:rPr lang="en-US" dirty="0">
                <a:latin typeface="Courier New" panose="02070309020205020404" pitchFamily="49" charset="0"/>
                <a:cs typeface="Courier New" panose="02070309020205020404" pitchFamily="49" charset="0"/>
              </a:rPr>
              <a:t>] &gt; </a:t>
            </a:r>
            <a:r>
              <a:rPr lang="en-US" dirty="0" err="1">
                <a:latin typeface="Courier New" panose="02070309020205020404" pitchFamily="49" charset="0"/>
                <a:cs typeface="Courier New" panose="02070309020205020404" pitchFamily="49" charset="0"/>
              </a:rPr>
              <a:t>maxv</a:t>
            </a:r>
            <a:r>
              <a:rPr lang="en-US" dirty="0">
                <a:latin typeface="Courier New" panose="02070309020205020404" pitchFamily="49" charset="0"/>
                <a:cs typeface="Courier New" panose="02070309020205020404" pitchFamily="49" charset="0"/>
              </a:rPr>
              <a:t> </a:t>
            </a:r>
            <a:endParaRPr lang="en-ZA" dirty="0"/>
          </a:p>
        </p:txBody>
      </p:sp>
      <p:cxnSp>
        <p:nvCxnSpPr>
          <p:cNvPr id="10" name="Straight Arrow Connector 9"/>
          <p:cNvCxnSpPr/>
          <p:nvPr/>
        </p:nvCxnSpPr>
        <p:spPr>
          <a:xfrm flipH="1" flipV="1">
            <a:off x="4572000" y="4437112"/>
            <a:ext cx="288032" cy="9199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4310417" y="5389856"/>
            <a:ext cx="1976823" cy="369332"/>
          </a:xfrm>
          <a:prstGeom prst="rect">
            <a:avLst/>
          </a:prstGeom>
        </p:spPr>
        <p:txBody>
          <a:bodyPr wrap="none">
            <a:spAutoFit/>
          </a:bodyPr>
          <a:lstStyle/>
          <a:p>
            <a:r>
              <a:rPr lang="en-US" dirty="0" err="1">
                <a:latin typeface="Courier New" panose="02070309020205020404" pitchFamily="49" charset="0"/>
                <a:cs typeface="Courier New" panose="02070309020205020404" pitchFamily="49" charset="0"/>
              </a:rPr>
              <a:t>ptr</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i</a:t>
            </a:r>
            <a:r>
              <a:rPr lang="en-US" dirty="0">
                <a:latin typeface="Courier New" panose="02070309020205020404" pitchFamily="49" charset="0"/>
                <a:cs typeface="Courier New" panose="02070309020205020404" pitchFamily="49" charset="0"/>
              </a:rPr>
              <a:t>] &lt; </a:t>
            </a:r>
            <a:r>
              <a:rPr lang="en-US" dirty="0" err="1">
                <a:latin typeface="Courier New" panose="02070309020205020404" pitchFamily="49" charset="0"/>
                <a:cs typeface="Courier New" panose="02070309020205020404" pitchFamily="49" charset="0"/>
              </a:rPr>
              <a:t>minv</a:t>
            </a:r>
            <a:endParaRPr lang="en-ZA" dirty="0"/>
          </a:p>
        </p:txBody>
      </p:sp>
      <p:cxnSp>
        <p:nvCxnSpPr>
          <p:cNvPr id="12" name="Straight Arrow Connector 11"/>
          <p:cNvCxnSpPr/>
          <p:nvPr/>
        </p:nvCxnSpPr>
        <p:spPr>
          <a:xfrm flipH="1" flipV="1">
            <a:off x="7164288" y="4457776"/>
            <a:ext cx="288032" cy="9199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6723563" y="5389856"/>
            <a:ext cx="1425390" cy="369332"/>
          </a:xfrm>
          <a:prstGeom prst="rect">
            <a:avLst/>
          </a:prstGeom>
        </p:spPr>
        <p:txBody>
          <a:bodyPr wrap="none">
            <a:spAutoFit/>
          </a:bodyPr>
          <a:lstStyle/>
          <a:p>
            <a:r>
              <a:rPr lang="en-US" dirty="0" err="1">
                <a:latin typeface="Courier New" panose="02070309020205020404" pitchFamily="49" charset="0"/>
                <a:cs typeface="Courier New" panose="02070309020205020404" pitchFamily="49" charset="0"/>
              </a:rPr>
              <a:t>sb</a:t>
            </a:r>
            <a:r>
              <a:rPr lang="en-US" dirty="0">
                <a:latin typeface="Courier New" panose="02070309020205020404" pitchFamily="49" charset="0"/>
                <a:cs typeface="Courier New" panose="02070309020205020404" pitchFamily="49" charset="0"/>
              </a:rPr>
              <a:t> = 100;</a:t>
            </a:r>
            <a:endParaRPr lang="en-ZA"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4007823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Instruction set planning</a:t>
            </a:r>
            <a:endParaRPr lang="en-ZA" dirty="0"/>
          </a:p>
        </p:txBody>
      </p:sp>
      <p:sp>
        <p:nvSpPr>
          <p:cNvPr id="3" name="Content Placeholder 2"/>
          <p:cNvSpPr>
            <a:spLocks noGrp="1"/>
          </p:cNvSpPr>
          <p:nvPr>
            <p:ph idx="1"/>
          </p:nvPr>
        </p:nvSpPr>
        <p:spPr/>
        <p:txBody>
          <a:bodyPr/>
          <a:lstStyle/>
          <a:p>
            <a:r>
              <a:rPr lang="en-ZA" dirty="0" err="1" smtClean="0"/>
              <a:t>Acore</a:t>
            </a:r>
            <a:r>
              <a:rPr lang="en-ZA" dirty="0" smtClean="0"/>
              <a:t> instructions</a:t>
            </a:r>
          </a:p>
          <a:p>
            <a:pPr lvl="1"/>
            <a:r>
              <a:rPr lang="en-ZA" dirty="0" smtClean="0"/>
              <a:t>Acore1		     Acore2	   Acore3</a:t>
            </a:r>
          </a:p>
          <a:p>
            <a:pPr lvl="1"/>
            <a:r>
              <a:rPr lang="en-ZA" dirty="0" smtClean="0"/>
              <a:t>MUL SA, MD , SC |  CMP MD, A  | CMP MD, B</a:t>
            </a:r>
          </a:p>
          <a:p>
            <a:r>
              <a:rPr lang="en-ZA" dirty="0" err="1" smtClean="0"/>
              <a:t>Ccore</a:t>
            </a:r>
            <a:r>
              <a:rPr lang="en-ZA" dirty="0" smtClean="0"/>
              <a:t> instructions</a:t>
            </a:r>
          </a:p>
          <a:p>
            <a:pPr lvl="1"/>
            <a:r>
              <a:rPr lang="en-ZA" dirty="0" smtClean="0"/>
              <a:t>LDR SA, [SB]</a:t>
            </a:r>
          </a:p>
          <a:p>
            <a:r>
              <a:rPr lang="en-ZA" dirty="0" smtClean="0"/>
              <a:t>Imagine all the above instructions executing at once. Only the </a:t>
            </a:r>
            <a:r>
              <a:rPr lang="en-ZA" dirty="0" err="1" smtClean="0"/>
              <a:t>Ccore</a:t>
            </a:r>
            <a:r>
              <a:rPr lang="en-ZA" dirty="0" smtClean="0"/>
              <a:t> can change the memory address to read, or write to memory, or do jumps</a:t>
            </a:r>
          </a:p>
          <a:p>
            <a:r>
              <a:rPr lang="en-ZA" dirty="0" smtClean="0"/>
              <a:t>Clearly would need a specialized compiler</a:t>
            </a:r>
            <a:endParaRPr lang="en-ZA" dirty="0"/>
          </a:p>
        </p:txBody>
      </p:sp>
    </p:spTree>
    <p:extLst>
      <p:ext uri="{BB962C8B-B14F-4D97-AF65-F5344CB8AC3E}">
        <p14:creationId xmlns:p14="http://schemas.microsoft.com/office/powerpoint/2010/main" val="33408203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Execution time calculation</a:t>
            </a:r>
            <a:endParaRPr lang="en-ZA" dirty="0"/>
          </a:p>
        </p:txBody>
      </p:sp>
      <p:sp>
        <p:nvSpPr>
          <p:cNvPr id="3" name="Content Placeholder 2"/>
          <p:cNvSpPr>
            <a:spLocks noGrp="1"/>
          </p:cNvSpPr>
          <p:nvPr>
            <p:ph idx="1"/>
          </p:nvPr>
        </p:nvSpPr>
        <p:spPr/>
        <p:txBody>
          <a:bodyPr/>
          <a:lstStyle/>
          <a:p>
            <a:r>
              <a:rPr lang="en-ZA" dirty="0" smtClean="0"/>
              <a:t>Time to load in the instructions (for case using cache, for case without cache)</a:t>
            </a:r>
          </a:p>
          <a:p>
            <a:r>
              <a:rPr lang="en-ZA" dirty="0" smtClean="0"/>
              <a:t>Time before first instruction starts executing</a:t>
            </a:r>
          </a:p>
          <a:p>
            <a:r>
              <a:rPr lang="en-ZA" dirty="0" smtClean="0"/>
              <a:t>Time to execute the set of instructions</a:t>
            </a:r>
          </a:p>
          <a:p>
            <a:pPr lvl="1"/>
            <a:r>
              <a:rPr lang="en-ZA" dirty="0" smtClean="0"/>
              <a:t>Which one finishes last?</a:t>
            </a:r>
          </a:p>
          <a:p>
            <a:r>
              <a:rPr lang="en-ZA" dirty="0" smtClean="0"/>
              <a:t>Any time needed to finalize operations before starting next instruction?</a:t>
            </a:r>
          </a:p>
          <a:p>
            <a:r>
              <a:rPr lang="en-ZA" dirty="0" smtClean="0"/>
              <a:t>Adding it all up to get best case and worst case execution times</a:t>
            </a:r>
            <a:endParaRPr lang="en-ZA" dirty="0"/>
          </a:p>
        </p:txBody>
      </p:sp>
    </p:spTree>
    <p:extLst>
      <p:ext uri="{BB962C8B-B14F-4D97-AF65-F5344CB8AC3E}">
        <p14:creationId xmlns:p14="http://schemas.microsoft.com/office/powerpoint/2010/main" val="36258346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Procedure</a:t>
            </a:r>
            <a:endParaRPr lang="en-ZA" dirty="0"/>
          </a:p>
        </p:txBody>
      </p:sp>
      <p:sp>
        <p:nvSpPr>
          <p:cNvPr id="3" name="Content Placeholder 2"/>
          <p:cNvSpPr>
            <a:spLocks noGrp="1"/>
          </p:cNvSpPr>
          <p:nvPr>
            <p:ph idx="1"/>
          </p:nvPr>
        </p:nvSpPr>
        <p:spPr/>
        <p:txBody>
          <a:bodyPr/>
          <a:lstStyle/>
          <a:p>
            <a:r>
              <a:rPr lang="en-ZA" dirty="0" smtClean="0"/>
              <a:t>Read the assignment (on </a:t>
            </a:r>
            <a:r>
              <a:rPr lang="en-ZA" dirty="0" err="1" smtClean="0"/>
              <a:t>Vula</a:t>
            </a:r>
            <a:r>
              <a:rPr lang="en-ZA" dirty="0" smtClean="0"/>
              <a:t>)</a:t>
            </a:r>
          </a:p>
          <a:p>
            <a:r>
              <a:rPr lang="en-ZA" dirty="0" smtClean="0"/>
              <a:t>Choose a teammate</a:t>
            </a:r>
          </a:p>
          <a:p>
            <a:r>
              <a:rPr lang="en-ZA" dirty="0"/>
              <a:t>Discuss and </a:t>
            </a:r>
            <a:r>
              <a:rPr lang="en-ZA" dirty="0" smtClean="0"/>
              <a:t>strategize the problem</a:t>
            </a:r>
          </a:p>
          <a:p>
            <a:r>
              <a:rPr lang="en-ZA" dirty="0" smtClean="0"/>
              <a:t>Divide up tasks and do them</a:t>
            </a:r>
          </a:p>
          <a:p>
            <a:r>
              <a:rPr lang="en-ZA" dirty="0" smtClean="0"/>
              <a:t>Report due </a:t>
            </a:r>
            <a:r>
              <a:rPr lang="en-ZA" b="1" dirty="0" smtClean="0"/>
              <a:t>12 May 2017</a:t>
            </a:r>
          </a:p>
        </p:txBody>
      </p:sp>
    </p:spTree>
    <p:extLst>
      <p:ext uri="{BB962C8B-B14F-4D97-AF65-F5344CB8AC3E}">
        <p14:creationId xmlns:p14="http://schemas.microsoft.com/office/powerpoint/2010/main" val="39681649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35696" y="404664"/>
            <a:ext cx="7005464" cy="576064"/>
          </a:xfrm>
        </p:spPr>
        <p:txBody>
          <a:bodyPr>
            <a:normAutofit fontScale="90000"/>
          </a:bodyPr>
          <a:lstStyle/>
          <a:p>
            <a:r>
              <a:rPr lang="en-ZA" dirty="0" smtClean="0"/>
              <a:t>Marking</a:t>
            </a:r>
            <a:endParaRPr lang="en-Z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98845459"/>
              </p:ext>
            </p:extLst>
          </p:nvPr>
        </p:nvGraphicFramePr>
        <p:xfrm>
          <a:off x="827584" y="908720"/>
          <a:ext cx="6048673" cy="5896765"/>
        </p:xfrm>
        <a:graphic>
          <a:graphicData uri="http://schemas.openxmlformats.org/drawingml/2006/table">
            <a:tbl>
              <a:tblPr>
                <a:tableStyleId>{5C22544A-7EE6-4342-B048-85BDC9FD1C3A}</a:tableStyleId>
              </a:tblPr>
              <a:tblGrid>
                <a:gridCol w="3564397"/>
                <a:gridCol w="720080"/>
                <a:gridCol w="882098"/>
                <a:gridCol w="882098"/>
              </a:tblGrid>
              <a:tr h="248725">
                <a:tc>
                  <a:txBody>
                    <a:bodyPr/>
                    <a:lstStyle/>
                    <a:p>
                      <a:pPr algn="l" fontAlgn="b"/>
                      <a:r>
                        <a:rPr lang="en-ZA" sz="1800" u="none" strike="noStrike" dirty="0">
                          <a:effectLst/>
                        </a:rPr>
                        <a:t>EEE4084F Digital Systems</a:t>
                      </a:r>
                      <a:endParaRPr lang="en-ZA" sz="1800" b="1" i="0" u="none" strike="noStrike" dirty="0">
                        <a:solidFill>
                          <a:srgbClr val="000000"/>
                        </a:solidFill>
                        <a:effectLst/>
                        <a:latin typeface="Calibri"/>
                      </a:endParaRPr>
                    </a:p>
                  </a:txBody>
                  <a:tcPr marL="0" marR="0" marT="0" marB="0" anchor="b"/>
                </a:tc>
                <a:tc>
                  <a:txBody>
                    <a:bodyPr/>
                    <a:lstStyle/>
                    <a:p>
                      <a:pPr algn="l" fontAlgn="b"/>
                      <a:endParaRPr lang="en-ZA" sz="1800" b="1" i="0" u="none" strike="noStrike">
                        <a:solidFill>
                          <a:srgbClr val="000000"/>
                        </a:solidFill>
                        <a:effectLst/>
                        <a:latin typeface="Calibri"/>
                      </a:endParaRPr>
                    </a:p>
                  </a:txBody>
                  <a:tcPr marL="0" marR="0" marT="0" marB="0" anchor="b"/>
                </a:tc>
                <a:tc>
                  <a:txBody>
                    <a:bodyPr/>
                    <a:lstStyle/>
                    <a:p>
                      <a:pPr algn="l" fontAlgn="b"/>
                      <a:endParaRPr lang="en-ZA" sz="1800" b="1" i="0" u="none" strike="noStrike">
                        <a:solidFill>
                          <a:srgbClr val="000000"/>
                        </a:solidFill>
                        <a:effectLst/>
                        <a:latin typeface="Calibri"/>
                      </a:endParaRPr>
                    </a:p>
                  </a:txBody>
                  <a:tcPr marL="0" marR="0" marT="0" marB="0" anchor="b"/>
                </a:tc>
                <a:tc>
                  <a:txBody>
                    <a:bodyPr/>
                    <a:lstStyle/>
                    <a:p>
                      <a:pPr algn="l" fontAlgn="b"/>
                      <a:endParaRPr lang="en-ZA" sz="1600" b="0" i="0" u="none" strike="noStrike">
                        <a:solidFill>
                          <a:srgbClr val="000000"/>
                        </a:solidFill>
                        <a:effectLst/>
                        <a:latin typeface="Calibri"/>
                      </a:endParaRPr>
                    </a:p>
                  </a:txBody>
                  <a:tcPr marL="0" marR="0" marT="0" marB="0"/>
                </a:tc>
              </a:tr>
              <a:tr h="248725">
                <a:tc>
                  <a:txBody>
                    <a:bodyPr/>
                    <a:lstStyle/>
                    <a:p>
                      <a:pPr algn="l" fontAlgn="b"/>
                      <a:r>
                        <a:rPr lang="en-ZA" sz="1800" u="none" strike="noStrike" dirty="0">
                          <a:effectLst/>
                        </a:rPr>
                        <a:t>Conceptual Assignment</a:t>
                      </a:r>
                      <a:endParaRPr lang="en-ZA" sz="1800" b="1" i="0" u="none" strike="noStrike" dirty="0">
                        <a:solidFill>
                          <a:srgbClr val="000000"/>
                        </a:solidFill>
                        <a:effectLst/>
                        <a:latin typeface="Calibri"/>
                      </a:endParaRPr>
                    </a:p>
                  </a:txBody>
                  <a:tcPr marL="0" marR="0" marT="0" marB="0" anchor="b"/>
                </a:tc>
                <a:tc>
                  <a:txBody>
                    <a:bodyPr/>
                    <a:lstStyle/>
                    <a:p>
                      <a:pPr algn="l" fontAlgn="b"/>
                      <a:endParaRPr lang="en-ZA" sz="1800" b="1" i="0" u="none" strike="noStrike">
                        <a:solidFill>
                          <a:srgbClr val="000000"/>
                        </a:solidFill>
                        <a:effectLst/>
                        <a:latin typeface="Calibri"/>
                      </a:endParaRPr>
                    </a:p>
                  </a:txBody>
                  <a:tcPr marL="0" marR="0" marT="0" marB="0" anchor="b"/>
                </a:tc>
                <a:tc>
                  <a:txBody>
                    <a:bodyPr/>
                    <a:lstStyle/>
                    <a:p>
                      <a:pPr algn="l" fontAlgn="b"/>
                      <a:endParaRPr lang="en-ZA" sz="1800" b="1" i="0" u="none" strike="noStrike">
                        <a:solidFill>
                          <a:srgbClr val="000000"/>
                        </a:solidFill>
                        <a:effectLst/>
                        <a:latin typeface="Calibri"/>
                      </a:endParaRPr>
                    </a:p>
                  </a:txBody>
                  <a:tcPr marL="0" marR="0" marT="0" marB="0" anchor="b"/>
                </a:tc>
                <a:tc>
                  <a:txBody>
                    <a:bodyPr/>
                    <a:lstStyle/>
                    <a:p>
                      <a:pPr algn="l" fontAlgn="b"/>
                      <a:endParaRPr lang="en-ZA" sz="1600" b="0" i="0" u="none" strike="noStrike">
                        <a:solidFill>
                          <a:srgbClr val="000000"/>
                        </a:solidFill>
                        <a:effectLst/>
                        <a:latin typeface="Calibri"/>
                      </a:endParaRPr>
                    </a:p>
                  </a:txBody>
                  <a:tcPr marL="0" marR="0" marT="0" marB="0" anchor="b"/>
                </a:tc>
              </a:tr>
              <a:tr h="529095">
                <a:tc gridSpan="2">
                  <a:txBody>
                    <a:bodyPr/>
                    <a:lstStyle/>
                    <a:p>
                      <a:pPr algn="l" fontAlgn="b"/>
                      <a:r>
                        <a:rPr lang="en-ZA" sz="1100" u="none" strike="noStrike" dirty="0">
                          <a:effectLst/>
                        </a:rPr>
                        <a:t>Fill in group#, STDNUM and mark allocations in the unshaded columns. Shaded columns are automatically filled in.</a:t>
                      </a:r>
                      <a:endParaRPr lang="en-ZA" sz="1100" b="0" i="1" u="none" strike="noStrike" dirty="0">
                        <a:solidFill>
                          <a:srgbClr val="000000"/>
                        </a:solidFill>
                        <a:effectLst/>
                        <a:latin typeface="Calibri"/>
                      </a:endParaRPr>
                    </a:p>
                  </a:txBody>
                  <a:tcPr marL="0" marR="0" marT="0" marB="0" anchor="b"/>
                </a:tc>
                <a:tc hMerge="1">
                  <a:txBody>
                    <a:bodyPr/>
                    <a:lstStyle/>
                    <a:p>
                      <a:endParaRPr lang="en-ZA"/>
                    </a:p>
                  </a:txBody>
                  <a:tcPr/>
                </a:tc>
                <a:tc gridSpan="2">
                  <a:txBody>
                    <a:bodyPr/>
                    <a:lstStyle/>
                    <a:p>
                      <a:pPr algn="ctr" fontAlgn="b"/>
                      <a:r>
                        <a:rPr lang="en-ZA" sz="1200" u="none" strike="noStrike">
                          <a:effectLst/>
                        </a:rPr>
                        <a:t>Group#</a:t>
                      </a:r>
                      <a:endParaRPr lang="en-ZA" sz="1200" b="1" i="0" u="none" strike="noStrike">
                        <a:solidFill>
                          <a:srgbClr val="000000"/>
                        </a:solidFill>
                        <a:effectLst/>
                        <a:latin typeface="Calibri"/>
                      </a:endParaRPr>
                    </a:p>
                  </a:txBody>
                  <a:tcPr marL="0" marR="0" marT="0" marB="0" anchor="b"/>
                </a:tc>
                <a:tc hMerge="1">
                  <a:txBody>
                    <a:bodyPr/>
                    <a:lstStyle/>
                    <a:p>
                      <a:endParaRPr lang="en-ZA"/>
                    </a:p>
                  </a:txBody>
                  <a:tcPr/>
                </a:tc>
              </a:tr>
              <a:tr h="352730">
                <a:tc>
                  <a:txBody>
                    <a:bodyPr/>
                    <a:lstStyle/>
                    <a:p>
                      <a:pPr algn="l" fontAlgn="b"/>
                      <a:r>
                        <a:rPr lang="en-ZA" sz="1600" u="none" strike="noStrike" dirty="0">
                          <a:effectLst/>
                        </a:rPr>
                        <a:t>Criteria</a:t>
                      </a:r>
                      <a:endParaRPr lang="en-ZA" sz="1600" b="1" i="0" u="none" strike="noStrike" dirty="0">
                        <a:solidFill>
                          <a:srgbClr val="000000"/>
                        </a:solidFill>
                        <a:effectLst/>
                        <a:latin typeface="Calibri"/>
                      </a:endParaRPr>
                    </a:p>
                  </a:txBody>
                  <a:tcPr marL="0" marR="0" marT="0" marB="0" anchor="b"/>
                </a:tc>
                <a:tc>
                  <a:txBody>
                    <a:bodyPr/>
                    <a:lstStyle/>
                    <a:p>
                      <a:pPr algn="ctr" fontAlgn="b"/>
                      <a:r>
                        <a:rPr lang="en-ZA" sz="1600" u="none" strike="noStrike">
                          <a:effectLst/>
                        </a:rPr>
                        <a:t>Max</a:t>
                      </a:r>
                      <a:endParaRPr lang="en-ZA" sz="1600" b="1" i="0" u="none" strike="noStrike">
                        <a:solidFill>
                          <a:srgbClr val="000000"/>
                        </a:solidFill>
                        <a:effectLst/>
                        <a:latin typeface="Calibri"/>
                      </a:endParaRPr>
                    </a:p>
                  </a:txBody>
                  <a:tcPr marL="0" marR="0" marT="0" marB="0" anchor="b"/>
                </a:tc>
                <a:tc>
                  <a:txBody>
                    <a:bodyPr/>
                    <a:lstStyle/>
                    <a:p>
                      <a:pPr algn="ctr" fontAlgn="b"/>
                      <a:r>
                        <a:rPr lang="en-ZA" sz="1100" u="none" strike="noStrike">
                          <a:effectLst/>
                        </a:rPr>
                        <a:t>STDNUM001</a:t>
                      </a:r>
                      <a:endParaRPr lang="en-ZA" sz="1100" b="1" i="0" u="none" strike="noStrike">
                        <a:solidFill>
                          <a:srgbClr val="000000"/>
                        </a:solidFill>
                        <a:effectLst/>
                        <a:latin typeface="Calibri"/>
                      </a:endParaRPr>
                    </a:p>
                  </a:txBody>
                  <a:tcPr marL="0" marR="0" marT="0" marB="0" anchor="b"/>
                </a:tc>
                <a:tc>
                  <a:txBody>
                    <a:bodyPr/>
                    <a:lstStyle/>
                    <a:p>
                      <a:pPr algn="ctr" fontAlgn="b"/>
                      <a:r>
                        <a:rPr lang="en-ZA" sz="1100" u="none" strike="noStrike">
                          <a:effectLst/>
                        </a:rPr>
                        <a:t>STDNUM002</a:t>
                      </a:r>
                      <a:endParaRPr lang="en-ZA" sz="1100" b="1" i="0" u="none" strike="noStrike">
                        <a:solidFill>
                          <a:srgbClr val="000000"/>
                        </a:solidFill>
                        <a:effectLst/>
                        <a:latin typeface="Calibri"/>
                      </a:endParaRPr>
                    </a:p>
                  </a:txBody>
                  <a:tcPr marL="0" marR="0" marT="0" marB="0" anchor="b"/>
                </a:tc>
              </a:tr>
              <a:tr h="236882">
                <a:tc>
                  <a:txBody>
                    <a:bodyPr/>
                    <a:lstStyle/>
                    <a:p>
                      <a:pPr algn="l" fontAlgn="t"/>
                      <a:r>
                        <a:rPr lang="en-ZA" sz="1600" u="none" strike="noStrike" dirty="0">
                          <a:effectLst/>
                        </a:rPr>
                        <a:t>Cover Page</a:t>
                      </a:r>
                      <a:endParaRPr lang="en-ZA" sz="1600" b="0" i="0" u="none" strike="noStrike" dirty="0">
                        <a:solidFill>
                          <a:srgbClr val="000000"/>
                        </a:solidFill>
                        <a:effectLst/>
                        <a:latin typeface="Calibri"/>
                      </a:endParaRPr>
                    </a:p>
                  </a:txBody>
                  <a:tcPr marL="0" marR="0" marT="0" marB="0"/>
                </a:tc>
                <a:tc>
                  <a:txBody>
                    <a:bodyPr/>
                    <a:lstStyle/>
                    <a:p>
                      <a:pPr algn="ctr" fontAlgn="ctr"/>
                      <a:r>
                        <a:rPr lang="en-ZA" sz="1600" u="none" strike="noStrike">
                          <a:effectLst/>
                        </a:rPr>
                        <a:t>5</a:t>
                      </a:r>
                      <a:endParaRPr lang="en-ZA" sz="1600" b="0" i="0" u="none" strike="noStrike">
                        <a:solidFill>
                          <a:srgbClr val="000000"/>
                        </a:solidFill>
                        <a:effectLst/>
                        <a:latin typeface="Calibri"/>
                      </a:endParaRPr>
                    </a:p>
                  </a:txBody>
                  <a:tcPr marL="0" marR="0" marT="0" marB="0" anchor="ctr"/>
                </a:tc>
                <a:tc>
                  <a:txBody>
                    <a:bodyPr/>
                    <a:lstStyle/>
                    <a:p>
                      <a:pPr algn="ctr" fontAlgn="ctr"/>
                      <a:r>
                        <a:rPr lang="en-ZA" sz="1600" u="none" strike="noStrike">
                          <a:effectLst/>
                        </a:rPr>
                        <a:t> </a:t>
                      </a:r>
                      <a:endParaRPr lang="en-ZA" sz="1600" b="0" i="0" u="none" strike="noStrike">
                        <a:solidFill>
                          <a:srgbClr val="000000"/>
                        </a:solidFill>
                        <a:effectLst/>
                        <a:latin typeface="Calibri"/>
                      </a:endParaRPr>
                    </a:p>
                  </a:txBody>
                  <a:tcPr marL="0" marR="0" marT="0" marB="0" anchor="ctr"/>
                </a:tc>
                <a:tc>
                  <a:txBody>
                    <a:bodyPr/>
                    <a:lstStyle/>
                    <a:p>
                      <a:pPr algn="ctr" fontAlgn="ctr"/>
                      <a:r>
                        <a:rPr lang="en-ZA" sz="1600" u="none" strike="noStrike">
                          <a:effectLst/>
                        </a:rPr>
                        <a:t>0</a:t>
                      </a:r>
                      <a:endParaRPr lang="en-ZA" sz="1600" b="0" i="0" u="none" strike="noStrike">
                        <a:solidFill>
                          <a:srgbClr val="000000"/>
                        </a:solidFill>
                        <a:effectLst/>
                        <a:latin typeface="Calibri"/>
                      </a:endParaRPr>
                    </a:p>
                  </a:txBody>
                  <a:tcPr marL="0" marR="0" marT="0" marB="0" anchor="ctr"/>
                </a:tc>
              </a:tr>
              <a:tr h="426387">
                <a:tc>
                  <a:txBody>
                    <a:bodyPr/>
                    <a:lstStyle/>
                    <a:p>
                      <a:pPr algn="l" fontAlgn="t"/>
                      <a:r>
                        <a:rPr lang="en-ZA" sz="1600" u="none" strike="noStrike" dirty="0">
                          <a:effectLst/>
                        </a:rPr>
                        <a:t>Preamble</a:t>
                      </a:r>
                      <a:br>
                        <a:rPr lang="en-ZA" sz="1600" u="none" strike="noStrike" dirty="0">
                          <a:effectLst/>
                        </a:rPr>
                      </a:br>
                      <a:r>
                        <a:rPr lang="en-ZA" sz="1100" u="none" strike="noStrike" dirty="0">
                          <a:effectLst/>
                        </a:rPr>
                        <a:t>Abstract. Table of contents.</a:t>
                      </a:r>
                      <a:endParaRPr lang="en-ZA" sz="1600" b="0" i="0" u="none" strike="noStrike" dirty="0">
                        <a:solidFill>
                          <a:srgbClr val="000000"/>
                        </a:solidFill>
                        <a:effectLst/>
                        <a:latin typeface="Calibri"/>
                      </a:endParaRPr>
                    </a:p>
                  </a:txBody>
                  <a:tcPr marL="0" marR="0" marT="0" marB="0"/>
                </a:tc>
                <a:tc>
                  <a:txBody>
                    <a:bodyPr/>
                    <a:lstStyle/>
                    <a:p>
                      <a:pPr algn="ctr" fontAlgn="ctr"/>
                      <a:r>
                        <a:rPr lang="en-ZA" sz="1600" u="none" strike="noStrike">
                          <a:effectLst/>
                        </a:rPr>
                        <a:t>5</a:t>
                      </a:r>
                      <a:endParaRPr lang="en-ZA" sz="1600" b="0" i="0" u="none" strike="noStrike">
                        <a:solidFill>
                          <a:srgbClr val="000000"/>
                        </a:solidFill>
                        <a:effectLst/>
                        <a:latin typeface="Calibri"/>
                      </a:endParaRPr>
                    </a:p>
                  </a:txBody>
                  <a:tcPr marL="0" marR="0" marT="0" marB="0" anchor="ctr"/>
                </a:tc>
                <a:tc>
                  <a:txBody>
                    <a:bodyPr/>
                    <a:lstStyle/>
                    <a:p>
                      <a:pPr algn="ctr" fontAlgn="ctr"/>
                      <a:r>
                        <a:rPr lang="en-ZA" sz="1600" u="none" strike="noStrike">
                          <a:effectLst/>
                        </a:rPr>
                        <a:t> </a:t>
                      </a:r>
                      <a:endParaRPr lang="en-ZA" sz="1600" b="0" i="0" u="none" strike="noStrike">
                        <a:solidFill>
                          <a:srgbClr val="000000"/>
                        </a:solidFill>
                        <a:effectLst/>
                        <a:latin typeface="Calibri"/>
                      </a:endParaRPr>
                    </a:p>
                  </a:txBody>
                  <a:tcPr marL="0" marR="0" marT="0" marB="0" anchor="ctr"/>
                </a:tc>
                <a:tc>
                  <a:txBody>
                    <a:bodyPr/>
                    <a:lstStyle/>
                    <a:p>
                      <a:pPr algn="ctr" fontAlgn="ctr"/>
                      <a:r>
                        <a:rPr lang="en-ZA" sz="1600" u="none" strike="noStrike">
                          <a:effectLst/>
                        </a:rPr>
                        <a:t>0</a:t>
                      </a:r>
                      <a:endParaRPr lang="en-ZA" sz="1600" b="0" i="0" u="none" strike="noStrike">
                        <a:solidFill>
                          <a:srgbClr val="000000"/>
                        </a:solidFill>
                        <a:effectLst/>
                        <a:latin typeface="Calibri"/>
                      </a:endParaRPr>
                    </a:p>
                  </a:txBody>
                  <a:tcPr marL="0" marR="0" marT="0" marB="0" anchor="ctr"/>
                </a:tc>
              </a:tr>
              <a:tr h="805397">
                <a:tc>
                  <a:txBody>
                    <a:bodyPr/>
                    <a:lstStyle/>
                    <a:p>
                      <a:pPr algn="l" fontAlgn="t"/>
                      <a:r>
                        <a:rPr lang="en-ZA" sz="1600" u="none" strike="noStrike" dirty="0">
                          <a:effectLst/>
                        </a:rPr>
                        <a:t>Introduction (Sect. 1)</a:t>
                      </a:r>
                      <a:br>
                        <a:rPr lang="en-ZA" sz="1600" u="none" strike="noStrike" dirty="0">
                          <a:effectLst/>
                        </a:rPr>
                      </a:br>
                      <a:r>
                        <a:rPr lang="en-ZA" sz="1100" u="none" strike="noStrike" dirty="0">
                          <a:effectLst/>
                        </a:rPr>
                        <a:t>Outlines the system and should also include a brief summary of major design decisions.</a:t>
                      </a:r>
                      <a:br>
                        <a:rPr lang="en-ZA" sz="1100" u="none" strike="noStrike" dirty="0">
                          <a:effectLst/>
                        </a:rPr>
                      </a:br>
                      <a:r>
                        <a:rPr lang="en-ZA" sz="1100" u="none" strike="noStrike" dirty="0">
                          <a:effectLst/>
                        </a:rPr>
                        <a:t>Discussion of development process.</a:t>
                      </a:r>
                      <a:endParaRPr lang="en-ZA" sz="1600" b="0" i="0" u="none" strike="noStrike" dirty="0">
                        <a:solidFill>
                          <a:srgbClr val="000000"/>
                        </a:solidFill>
                        <a:effectLst/>
                        <a:latin typeface="Calibri"/>
                      </a:endParaRPr>
                    </a:p>
                  </a:txBody>
                  <a:tcPr marL="0" marR="0" marT="0" marB="0"/>
                </a:tc>
                <a:tc>
                  <a:txBody>
                    <a:bodyPr/>
                    <a:lstStyle/>
                    <a:p>
                      <a:pPr algn="ctr" fontAlgn="ctr"/>
                      <a:r>
                        <a:rPr lang="en-ZA" sz="1600" u="none" strike="noStrike">
                          <a:effectLst/>
                        </a:rPr>
                        <a:t>10</a:t>
                      </a:r>
                      <a:endParaRPr lang="en-ZA" sz="1600" b="0" i="0" u="none" strike="noStrike">
                        <a:solidFill>
                          <a:srgbClr val="000000"/>
                        </a:solidFill>
                        <a:effectLst/>
                        <a:latin typeface="Calibri"/>
                      </a:endParaRPr>
                    </a:p>
                  </a:txBody>
                  <a:tcPr marL="0" marR="0" marT="0" marB="0" anchor="ctr"/>
                </a:tc>
                <a:tc>
                  <a:txBody>
                    <a:bodyPr/>
                    <a:lstStyle/>
                    <a:p>
                      <a:pPr algn="ctr" fontAlgn="ctr"/>
                      <a:r>
                        <a:rPr lang="en-ZA" sz="1600" u="none" strike="noStrike">
                          <a:effectLst/>
                        </a:rPr>
                        <a:t> </a:t>
                      </a:r>
                      <a:endParaRPr lang="en-ZA" sz="1600" b="0" i="0" u="none" strike="noStrike">
                        <a:solidFill>
                          <a:srgbClr val="000000"/>
                        </a:solidFill>
                        <a:effectLst/>
                        <a:latin typeface="Calibri"/>
                      </a:endParaRPr>
                    </a:p>
                  </a:txBody>
                  <a:tcPr marL="0" marR="0" marT="0" marB="0" anchor="ctr"/>
                </a:tc>
                <a:tc>
                  <a:txBody>
                    <a:bodyPr/>
                    <a:lstStyle/>
                    <a:p>
                      <a:pPr algn="ctr" fontAlgn="ctr"/>
                      <a:r>
                        <a:rPr lang="en-ZA" sz="1600" u="none" strike="noStrike">
                          <a:effectLst/>
                        </a:rPr>
                        <a:t>0</a:t>
                      </a:r>
                      <a:endParaRPr lang="en-ZA" sz="1600" b="0" i="0" u="none" strike="noStrike">
                        <a:solidFill>
                          <a:srgbClr val="000000"/>
                        </a:solidFill>
                        <a:effectLst/>
                        <a:latin typeface="Calibri"/>
                      </a:endParaRPr>
                    </a:p>
                  </a:txBody>
                  <a:tcPr marL="0" marR="0" marT="0" marB="0" anchor="ctr"/>
                </a:tc>
              </a:tr>
              <a:tr h="426387">
                <a:tc>
                  <a:txBody>
                    <a:bodyPr/>
                    <a:lstStyle/>
                    <a:p>
                      <a:pPr algn="l" fontAlgn="t"/>
                      <a:r>
                        <a:rPr lang="en-ZA" sz="1600" u="none" strike="noStrike" dirty="0">
                          <a:effectLst/>
                        </a:rPr>
                        <a:t>Processor Design (Sect. 2)</a:t>
                      </a:r>
                      <a:br>
                        <a:rPr lang="en-ZA" sz="1600" u="none" strike="noStrike" dirty="0">
                          <a:effectLst/>
                        </a:rPr>
                      </a:br>
                      <a:r>
                        <a:rPr lang="en-ZA" sz="1100" u="none" strike="noStrike" dirty="0">
                          <a:effectLst/>
                        </a:rPr>
                        <a:t>Including use of images.</a:t>
                      </a:r>
                      <a:endParaRPr lang="en-ZA" sz="1600" b="0" i="0" u="none" strike="noStrike" dirty="0">
                        <a:solidFill>
                          <a:srgbClr val="000000"/>
                        </a:solidFill>
                        <a:effectLst/>
                        <a:latin typeface="Calibri"/>
                      </a:endParaRPr>
                    </a:p>
                  </a:txBody>
                  <a:tcPr marL="0" marR="0" marT="0" marB="0"/>
                </a:tc>
                <a:tc>
                  <a:txBody>
                    <a:bodyPr/>
                    <a:lstStyle/>
                    <a:p>
                      <a:pPr algn="ctr" fontAlgn="ctr"/>
                      <a:r>
                        <a:rPr lang="en-ZA" sz="1600" u="none" strike="noStrike" dirty="0">
                          <a:effectLst/>
                        </a:rPr>
                        <a:t>20</a:t>
                      </a:r>
                      <a:endParaRPr lang="en-ZA" sz="1600" b="0" i="0" u="none" strike="noStrike" dirty="0">
                        <a:solidFill>
                          <a:srgbClr val="000000"/>
                        </a:solidFill>
                        <a:effectLst/>
                        <a:latin typeface="Calibri"/>
                      </a:endParaRPr>
                    </a:p>
                  </a:txBody>
                  <a:tcPr marL="0" marR="0" marT="0" marB="0" anchor="ctr"/>
                </a:tc>
                <a:tc>
                  <a:txBody>
                    <a:bodyPr/>
                    <a:lstStyle/>
                    <a:p>
                      <a:pPr algn="ctr" fontAlgn="ctr"/>
                      <a:r>
                        <a:rPr lang="en-ZA" sz="1600" u="none" strike="noStrike">
                          <a:effectLst/>
                        </a:rPr>
                        <a:t> </a:t>
                      </a:r>
                      <a:endParaRPr lang="en-ZA" sz="1600" b="0" i="0" u="none" strike="noStrike">
                        <a:solidFill>
                          <a:srgbClr val="000000"/>
                        </a:solidFill>
                        <a:effectLst/>
                        <a:latin typeface="Calibri"/>
                      </a:endParaRPr>
                    </a:p>
                  </a:txBody>
                  <a:tcPr marL="0" marR="0" marT="0" marB="0" anchor="ctr"/>
                </a:tc>
                <a:tc>
                  <a:txBody>
                    <a:bodyPr/>
                    <a:lstStyle/>
                    <a:p>
                      <a:pPr algn="ctr" fontAlgn="ctr"/>
                      <a:r>
                        <a:rPr lang="en-ZA" sz="1600" u="none" strike="noStrike">
                          <a:effectLst/>
                        </a:rPr>
                        <a:t>0</a:t>
                      </a:r>
                      <a:endParaRPr lang="en-ZA" sz="1600" b="0" i="0" u="none" strike="noStrike">
                        <a:solidFill>
                          <a:srgbClr val="000000"/>
                        </a:solidFill>
                        <a:effectLst/>
                        <a:latin typeface="Calibri"/>
                      </a:endParaRPr>
                    </a:p>
                  </a:txBody>
                  <a:tcPr marL="0" marR="0" marT="0" marB="0" anchor="ctr"/>
                </a:tc>
              </a:tr>
              <a:tr h="805397">
                <a:tc>
                  <a:txBody>
                    <a:bodyPr/>
                    <a:lstStyle/>
                    <a:p>
                      <a:pPr algn="l" fontAlgn="t"/>
                      <a:r>
                        <a:rPr lang="en-ZA" sz="1600" u="none" strike="noStrike">
                          <a:effectLst/>
                        </a:rPr>
                        <a:t>Instruction Set (Sect. 3)</a:t>
                      </a:r>
                      <a:br>
                        <a:rPr lang="en-ZA" sz="1600" u="none" strike="noStrike">
                          <a:effectLst/>
                        </a:rPr>
                      </a:br>
                      <a:r>
                        <a:rPr lang="en-ZA" sz="1100" u="none" strike="noStrike">
                          <a:effectLst/>
                        </a:rPr>
                        <a:t>Marks awarded based on how well instructions are presented, structured and described.</a:t>
                      </a:r>
                      <a:endParaRPr lang="en-ZA" sz="1600" b="0" i="0" u="none" strike="noStrike">
                        <a:solidFill>
                          <a:srgbClr val="000000"/>
                        </a:solidFill>
                        <a:effectLst/>
                        <a:latin typeface="Calibri"/>
                      </a:endParaRPr>
                    </a:p>
                  </a:txBody>
                  <a:tcPr marL="0" marR="0" marT="0" marB="0"/>
                </a:tc>
                <a:tc>
                  <a:txBody>
                    <a:bodyPr/>
                    <a:lstStyle/>
                    <a:p>
                      <a:pPr algn="ctr" fontAlgn="ctr"/>
                      <a:r>
                        <a:rPr lang="en-ZA" sz="1600" u="none" strike="noStrike" dirty="0">
                          <a:effectLst/>
                        </a:rPr>
                        <a:t>20</a:t>
                      </a:r>
                      <a:endParaRPr lang="en-ZA" sz="1600" b="0" i="0" u="none" strike="noStrike" dirty="0">
                        <a:solidFill>
                          <a:srgbClr val="000000"/>
                        </a:solidFill>
                        <a:effectLst/>
                        <a:latin typeface="Calibri"/>
                      </a:endParaRPr>
                    </a:p>
                  </a:txBody>
                  <a:tcPr marL="0" marR="0" marT="0" marB="0" anchor="ctr"/>
                </a:tc>
                <a:tc>
                  <a:txBody>
                    <a:bodyPr/>
                    <a:lstStyle/>
                    <a:p>
                      <a:pPr algn="ctr" fontAlgn="ctr"/>
                      <a:r>
                        <a:rPr lang="en-ZA" sz="1600" u="none" strike="noStrike">
                          <a:effectLst/>
                        </a:rPr>
                        <a:t> </a:t>
                      </a:r>
                      <a:endParaRPr lang="en-ZA" sz="1600" b="0" i="0" u="none" strike="noStrike">
                        <a:solidFill>
                          <a:srgbClr val="000000"/>
                        </a:solidFill>
                        <a:effectLst/>
                        <a:latin typeface="Calibri"/>
                      </a:endParaRPr>
                    </a:p>
                  </a:txBody>
                  <a:tcPr marL="0" marR="0" marT="0" marB="0" anchor="ctr"/>
                </a:tc>
                <a:tc>
                  <a:txBody>
                    <a:bodyPr/>
                    <a:lstStyle/>
                    <a:p>
                      <a:pPr algn="ctr" fontAlgn="ctr"/>
                      <a:r>
                        <a:rPr lang="en-ZA" sz="1600" u="none" strike="noStrike">
                          <a:effectLst/>
                        </a:rPr>
                        <a:t>0</a:t>
                      </a:r>
                      <a:endParaRPr lang="en-ZA" sz="1600" b="0" i="0" u="none" strike="noStrike">
                        <a:solidFill>
                          <a:srgbClr val="000000"/>
                        </a:solidFill>
                        <a:effectLst/>
                        <a:latin typeface="Calibri"/>
                      </a:endParaRPr>
                    </a:p>
                  </a:txBody>
                  <a:tcPr marL="0" marR="0" marT="0" marB="0" anchor="ctr"/>
                </a:tc>
              </a:tr>
              <a:tr h="236882">
                <a:tc>
                  <a:txBody>
                    <a:bodyPr/>
                    <a:lstStyle/>
                    <a:p>
                      <a:pPr algn="l" fontAlgn="t"/>
                      <a:r>
                        <a:rPr lang="en-ZA" sz="1600" u="none" strike="noStrike">
                          <a:effectLst/>
                        </a:rPr>
                        <a:t>Programming (Sect. 4)</a:t>
                      </a:r>
                      <a:endParaRPr lang="en-ZA" sz="1600" b="0" i="0" u="none" strike="noStrike">
                        <a:solidFill>
                          <a:srgbClr val="000000"/>
                        </a:solidFill>
                        <a:effectLst/>
                        <a:latin typeface="Calibri"/>
                      </a:endParaRPr>
                    </a:p>
                  </a:txBody>
                  <a:tcPr marL="0" marR="0" marT="0" marB="0"/>
                </a:tc>
                <a:tc>
                  <a:txBody>
                    <a:bodyPr/>
                    <a:lstStyle/>
                    <a:p>
                      <a:pPr algn="ctr" fontAlgn="ctr"/>
                      <a:r>
                        <a:rPr lang="en-ZA" sz="1600" u="none" strike="noStrike" dirty="0">
                          <a:effectLst/>
                        </a:rPr>
                        <a:t>10</a:t>
                      </a:r>
                      <a:endParaRPr lang="en-ZA" sz="1600" b="0" i="0" u="none" strike="noStrike" dirty="0">
                        <a:solidFill>
                          <a:srgbClr val="000000"/>
                        </a:solidFill>
                        <a:effectLst/>
                        <a:latin typeface="Calibri"/>
                      </a:endParaRPr>
                    </a:p>
                  </a:txBody>
                  <a:tcPr marL="0" marR="0" marT="0" marB="0" anchor="ctr"/>
                </a:tc>
                <a:tc>
                  <a:txBody>
                    <a:bodyPr/>
                    <a:lstStyle/>
                    <a:p>
                      <a:pPr algn="ctr" fontAlgn="ctr"/>
                      <a:r>
                        <a:rPr lang="en-ZA" sz="1600" u="none" strike="noStrike">
                          <a:effectLst/>
                        </a:rPr>
                        <a:t> </a:t>
                      </a:r>
                      <a:endParaRPr lang="en-ZA" sz="1600" b="0" i="0" u="none" strike="noStrike">
                        <a:solidFill>
                          <a:srgbClr val="000000"/>
                        </a:solidFill>
                        <a:effectLst/>
                        <a:latin typeface="Calibri"/>
                      </a:endParaRPr>
                    </a:p>
                  </a:txBody>
                  <a:tcPr marL="0" marR="0" marT="0" marB="0" anchor="ctr"/>
                </a:tc>
                <a:tc>
                  <a:txBody>
                    <a:bodyPr/>
                    <a:lstStyle/>
                    <a:p>
                      <a:pPr algn="ctr" fontAlgn="ctr"/>
                      <a:r>
                        <a:rPr lang="en-ZA" sz="1600" u="none" strike="noStrike">
                          <a:effectLst/>
                        </a:rPr>
                        <a:t>0</a:t>
                      </a:r>
                      <a:endParaRPr lang="en-ZA" sz="1600" b="0" i="0" u="none" strike="noStrike">
                        <a:solidFill>
                          <a:srgbClr val="000000"/>
                        </a:solidFill>
                        <a:effectLst/>
                        <a:latin typeface="Calibri"/>
                      </a:endParaRPr>
                    </a:p>
                  </a:txBody>
                  <a:tcPr marL="0" marR="0" marT="0" marB="0" anchor="ctr"/>
                </a:tc>
              </a:tr>
              <a:tr h="236882">
                <a:tc>
                  <a:txBody>
                    <a:bodyPr/>
                    <a:lstStyle/>
                    <a:p>
                      <a:pPr algn="l" fontAlgn="t"/>
                      <a:r>
                        <a:rPr lang="en-ZA" sz="1600" u="none" strike="noStrike">
                          <a:effectLst/>
                        </a:rPr>
                        <a:t>Discussion &amp; Conclusion (Sect. 5)</a:t>
                      </a:r>
                      <a:endParaRPr lang="en-ZA" sz="1600" b="0" i="0" u="none" strike="noStrike">
                        <a:solidFill>
                          <a:srgbClr val="000000"/>
                        </a:solidFill>
                        <a:effectLst/>
                        <a:latin typeface="Calibri"/>
                      </a:endParaRPr>
                    </a:p>
                  </a:txBody>
                  <a:tcPr marL="0" marR="0" marT="0" marB="0"/>
                </a:tc>
                <a:tc>
                  <a:txBody>
                    <a:bodyPr/>
                    <a:lstStyle/>
                    <a:p>
                      <a:pPr algn="ctr" fontAlgn="ctr"/>
                      <a:r>
                        <a:rPr lang="en-ZA" sz="1600" u="none" strike="noStrike" dirty="0">
                          <a:effectLst/>
                        </a:rPr>
                        <a:t>10</a:t>
                      </a:r>
                      <a:endParaRPr lang="en-ZA" sz="1600" b="0" i="0" u="none" strike="noStrike" dirty="0">
                        <a:solidFill>
                          <a:srgbClr val="000000"/>
                        </a:solidFill>
                        <a:effectLst/>
                        <a:latin typeface="Calibri"/>
                      </a:endParaRPr>
                    </a:p>
                  </a:txBody>
                  <a:tcPr marL="0" marR="0" marT="0" marB="0" anchor="ctr"/>
                </a:tc>
                <a:tc>
                  <a:txBody>
                    <a:bodyPr/>
                    <a:lstStyle/>
                    <a:p>
                      <a:pPr algn="ctr" fontAlgn="ctr"/>
                      <a:r>
                        <a:rPr lang="en-ZA" sz="1600" u="none" strike="noStrike">
                          <a:effectLst/>
                        </a:rPr>
                        <a:t> </a:t>
                      </a:r>
                      <a:endParaRPr lang="en-ZA" sz="1600" b="0" i="0" u="none" strike="noStrike">
                        <a:solidFill>
                          <a:srgbClr val="000000"/>
                        </a:solidFill>
                        <a:effectLst/>
                        <a:latin typeface="Calibri"/>
                      </a:endParaRPr>
                    </a:p>
                  </a:txBody>
                  <a:tcPr marL="0" marR="0" marT="0" marB="0" anchor="ctr"/>
                </a:tc>
                <a:tc>
                  <a:txBody>
                    <a:bodyPr/>
                    <a:lstStyle/>
                    <a:p>
                      <a:pPr algn="ctr" fontAlgn="ctr"/>
                      <a:r>
                        <a:rPr lang="en-ZA" sz="1600" u="none" strike="noStrike">
                          <a:effectLst/>
                        </a:rPr>
                        <a:t>0</a:t>
                      </a:r>
                      <a:endParaRPr lang="en-ZA" sz="1600" b="0" i="0" u="none" strike="noStrike">
                        <a:solidFill>
                          <a:srgbClr val="000000"/>
                        </a:solidFill>
                        <a:effectLst/>
                        <a:latin typeface="Calibri"/>
                      </a:endParaRPr>
                    </a:p>
                  </a:txBody>
                  <a:tcPr marL="0" marR="0" marT="0" marB="0" anchor="ctr"/>
                </a:tc>
              </a:tr>
              <a:tr h="615892">
                <a:tc>
                  <a:txBody>
                    <a:bodyPr/>
                    <a:lstStyle/>
                    <a:p>
                      <a:pPr algn="l" fontAlgn="t"/>
                      <a:r>
                        <a:rPr lang="en-ZA" sz="1600" u="none" strike="noStrike">
                          <a:effectLst/>
                        </a:rPr>
                        <a:t>Creativity / innovative solutions.</a:t>
                      </a:r>
                      <a:br>
                        <a:rPr lang="en-ZA" sz="1600" u="none" strike="noStrike">
                          <a:effectLst/>
                        </a:rPr>
                      </a:br>
                      <a:r>
                        <a:rPr lang="en-ZA" sz="1100" u="none" strike="noStrike">
                          <a:effectLst/>
                        </a:rPr>
                        <a:t>This criterion is used to award good design ideas.</a:t>
                      </a:r>
                      <a:endParaRPr lang="en-ZA" sz="1600" b="0" i="0" u="none" strike="noStrike">
                        <a:solidFill>
                          <a:srgbClr val="000000"/>
                        </a:solidFill>
                        <a:effectLst/>
                        <a:latin typeface="Calibri"/>
                      </a:endParaRPr>
                    </a:p>
                  </a:txBody>
                  <a:tcPr marL="0" marR="0" marT="0" marB="0"/>
                </a:tc>
                <a:tc>
                  <a:txBody>
                    <a:bodyPr/>
                    <a:lstStyle/>
                    <a:p>
                      <a:pPr algn="ctr" fontAlgn="ctr"/>
                      <a:r>
                        <a:rPr lang="en-ZA" sz="1600" u="none" strike="noStrike" dirty="0">
                          <a:effectLst/>
                        </a:rPr>
                        <a:t>10</a:t>
                      </a:r>
                      <a:endParaRPr lang="en-ZA" sz="1600" b="0" i="0" u="none" strike="noStrike" dirty="0">
                        <a:solidFill>
                          <a:srgbClr val="000000"/>
                        </a:solidFill>
                        <a:effectLst/>
                        <a:latin typeface="Calibri"/>
                      </a:endParaRPr>
                    </a:p>
                  </a:txBody>
                  <a:tcPr marL="0" marR="0" marT="0" marB="0" anchor="ctr"/>
                </a:tc>
                <a:tc>
                  <a:txBody>
                    <a:bodyPr/>
                    <a:lstStyle/>
                    <a:p>
                      <a:pPr algn="ctr" fontAlgn="ctr"/>
                      <a:r>
                        <a:rPr lang="en-ZA" sz="1600" u="none" strike="noStrike" dirty="0">
                          <a:effectLst/>
                        </a:rPr>
                        <a:t> </a:t>
                      </a:r>
                      <a:endParaRPr lang="en-ZA" sz="1600" b="0" i="0" u="none" strike="noStrike" dirty="0">
                        <a:solidFill>
                          <a:srgbClr val="000000"/>
                        </a:solidFill>
                        <a:effectLst/>
                        <a:latin typeface="Calibri"/>
                      </a:endParaRPr>
                    </a:p>
                  </a:txBody>
                  <a:tcPr marL="0" marR="0" marT="0" marB="0" anchor="ctr"/>
                </a:tc>
                <a:tc>
                  <a:txBody>
                    <a:bodyPr/>
                    <a:lstStyle/>
                    <a:p>
                      <a:pPr algn="ctr" fontAlgn="ctr"/>
                      <a:r>
                        <a:rPr lang="en-ZA" sz="1600" u="none" strike="noStrike">
                          <a:effectLst/>
                        </a:rPr>
                        <a:t>0</a:t>
                      </a:r>
                      <a:endParaRPr lang="en-ZA" sz="1600" b="0" i="0" u="none" strike="noStrike">
                        <a:solidFill>
                          <a:srgbClr val="000000"/>
                        </a:solidFill>
                        <a:effectLst/>
                        <a:latin typeface="Calibri"/>
                      </a:endParaRPr>
                    </a:p>
                  </a:txBody>
                  <a:tcPr marL="0" marR="0" marT="0" marB="0" anchor="ctr"/>
                </a:tc>
              </a:tr>
              <a:tr h="0">
                <a:tc>
                  <a:txBody>
                    <a:bodyPr/>
                    <a:lstStyle/>
                    <a:p>
                      <a:pPr algn="l" fontAlgn="t"/>
                      <a:r>
                        <a:rPr lang="en-ZA" sz="1600" u="none" strike="noStrike">
                          <a:effectLst/>
                        </a:rPr>
                        <a:t>Style and professionalism. </a:t>
                      </a:r>
                      <a:r>
                        <a:rPr lang="en-ZA" sz="1100" u="none" strike="noStrike">
                          <a:effectLst/>
                        </a:rPr>
                        <a:t>Including page numbers, headings, language, references.</a:t>
                      </a:r>
                      <a:endParaRPr lang="en-ZA" sz="1600" b="0" i="0" u="none" strike="noStrike">
                        <a:solidFill>
                          <a:srgbClr val="000000"/>
                        </a:solidFill>
                        <a:effectLst/>
                        <a:latin typeface="Calibri"/>
                      </a:endParaRPr>
                    </a:p>
                  </a:txBody>
                  <a:tcPr marL="0" marR="0" marT="0" marB="0"/>
                </a:tc>
                <a:tc>
                  <a:txBody>
                    <a:bodyPr/>
                    <a:lstStyle/>
                    <a:p>
                      <a:pPr algn="ctr" fontAlgn="ctr"/>
                      <a:r>
                        <a:rPr lang="en-ZA" sz="1600" u="none" strike="noStrike">
                          <a:effectLst/>
                        </a:rPr>
                        <a:t>10</a:t>
                      </a:r>
                      <a:endParaRPr lang="en-ZA" sz="1600" b="0" i="0" u="none" strike="noStrike">
                        <a:solidFill>
                          <a:srgbClr val="000000"/>
                        </a:solidFill>
                        <a:effectLst/>
                        <a:latin typeface="Calibri"/>
                      </a:endParaRPr>
                    </a:p>
                  </a:txBody>
                  <a:tcPr marL="0" marR="0" marT="0" marB="0" anchor="ctr"/>
                </a:tc>
                <a:tc>
                  <a:txBody>
                    <a:bodyPr/>
                    <a:lstStyle/>
                    <a:p>
                      <a:pPr algn="ctr" fontAlgn="ctr"/>
                      <a:r>
                        <a:rPr lang="en-ZA" sz="1600" u="none" strike="noStrike" dirty="0">
                          <a:effectLst/>
                        </a:rPr>
                        <a:t> </a:t>
                      </a:r>
                      <a:endParaRPr lang="en-ZA" sz="1600" b="0" i="0" u="none" strike="noStrike" dirty="0">
                        <a:solidFill>
                          <a:srgbClr val="000000"/>
                        </a:solidFill>
                        <a:effectLst/>
                        <a:latin typeface="Calibri"/>
                      </a:endParaRPr>
                    </a:p>
                  </a:txBody>
                  <a:tcPr marL="0" marR="0" marT="0" marB="0" anchor="ctr"/>
                </a:tc>
                <a:tc>
                  <a:txBody>
                    <a:bodyPr/>
                    <a:lstStyle/>
                    <a:p>
                      <a:pPr algn="ctr" fontAlgn="ctr"/>
                      <a:r>
                        <a:rPr lang="en-ZA" sz="1600" u="none" strike="noStrike">
                          <a:effectLst/>
                        </a:rPr>
                        <a:t>0</a:t>
                      </a:r>
                      <a:endParaRPr lang="en-ZA" sz="1600" b="0" i="0" u="none" strike="noStrike">
                        <a:solidFill>
                          <a:srgbClr val="000000"/>
                        </a:solidFill>
                        <a:effectLst/>
                        <a:latin typeface="Calibri"/>
                      </a:endParaRPr>
                    </a:p>
                  </a:txBody>
                  <a:tcPr marL="0" marR="0" marT="0" marB="0" anchor="ctr"/>
                </a:tc>
              </a:tr>
              <a:tr h="236882">
                <a:tc>
                  <a:txBody>
                    <a:bodyPr/>
                    <a:lstStyle/>
                    <a:p>
                      <a:pPr algn="l" fontAlgn="t"/>
                      <a:r>
                        <a:rPr lang="en-ZA" sz="1600" u="none" strike="noStrike">
                          <a:effectLst/>
                        </a:rPr>
                        <a:t>Total:</a:t>
                      </a:r>
                      <a:endParaRPr lang="en-ZA" sz="1600" b="0" i="0" u="none" strike="noStrike">
                        <a:solidFill>
                          <a:srgbClr val="000000"/>
                        </a:solidFill>
                        <a:effectLst/>
                        <a:latin typeface="Calibri"/>
                      </a:endParaRPr>
                    </a:p>
                  </a:txBody>
                  <a:tcPr marL="0" marR="0" marT="0" marB="0"/>
                </a:tc>
                <a:tc>
                  <a:txBody>
                    <a:bodyPr/>
                    <a:lstStyle/>
                    <a:p>
                      <a:pPr algn="ctr" fontAlgn="ctr"/>
                      <a:r>
                        <a:rPr lang="en-ZA" sz="1600" u="none" strike="noStrike">
                          <a:effectLst/>
                        </a:rPr>
                        <a:t>100</a:t>
                      </a:r>
                      <a:endParaRPr lang="en-ZA" sz="1600" b="0" i="0" u="none" strike="noStrike">
                        <a:solidFill>
                          <a:srgbClr val="000000"/>
                        </a:solidFill>
                        <a:effectLst/>
                        <a:latin typeface="Calibri"/>
                      </a:endParaRPr>
                    </a:p>
                  </a:txBody>
                  <a:tcPr marL="0" marR="0" marT="0" marB="0" anchor="ctr"/>
                </a:tc>
                <a:tc>
                  <a:txBody>
                    <a:bodyPr/>
                    <a:lstStyle/>
                    <a:p>
                      <a:pPr algn="ctr" fontAlgn="ctr"/>
                      <a:r>
                        <a:rPr lang="en-ZA" sz="1600" u="none" strike="noStrike" dirty="0">
                          <a:effectLst/>
                        </a:rPr>
                        <a:t>0</a:t>
                      </a:r>
                      <a:endParaRPr lang="en-ZA" sz="1600" b="0" i="0" u="none" strike="noStrike" dirty="0">
                        <a:solidFill>
                          <a:srgbClr val="000000"/>
                        </a:solidFill>
                        <a:effectLst/>
                        <a:latin typeface="Calibri"/>
                      </a:endParaRPr>
                    </a:p>
                  </a:txBody>
                  <a:tcPr marL="0" marR="0" marT="0" marB="0" anchor="ctr"/>
                </a:tc>
                <a:tc>
                  <a:txBody>
                    <a:bodyPr/>
                    <a:lstStyle/>
                    <a:p>
                      <a:pPr algn="ctr" fontAlgn="ctr"/>
                      <a:r>
                        <a:rPr lang="en-ZA" sz="1600" u="none" strike="noStrike" dirty="0">
                          <a:effectLst/>
                        </a:rPr>
                        <a:t>0</a:t>
                      </a:r>
                      <a:endParaRPr lang="en-ZA" sz="1600" b="0" i="0" u="none" strike="noStrike" dirty="0">
                        <a:solidFill>
                          <a:srgbClr val="000000"/>
                        </a:solidFill>
                        <a:effectLst/>
                        <a:latin typeface="Calibri"/>
                      </a:endParaRPr>
                    </a:p>
                  </a:txBody>
                  <a:tcPr marL="0" marR="0" marT="0" marB="0" anchor="ctr"/>
                </a:tc>
              </a:tr>
            </a:tbl>
          </a:graphicData>
        </a:graphic>
      </p:graphicFrame>
      <p:pic>
        <p:nvPicPr>
          <p:cNvPr id="5" name="Picture 4" descr="EEE4084F_logo_sm.gif"/>
          <p:cNvPicPr>
            <a:picLocks noChangeAspect="1"/>
          </p:cNvPicPr>
          <p:nvPr/>
        </p:nvPicPr>
        <p:blipFill>
          <a:blip r:embed="rId2" cstate="print"/>
          <a:stretch>
            <a:fillRect/>
          </a:stretch>
        </p:blipFill>
        <p:spPr>
          <a:xfrm>
            <a:off x="6184900" y="980728"/>
            <a:ext cx="549275" cy="547687"/>
          </a:xfrm>
          <a:prstGeom prst="rect">
            <a:avLst/>
          </a:prstGeom>
        </p:spPr>
      </p:pic>
    </p:spTree>
    <p:extLst>
      <p:ext uri="{BB962C8B-B14F-4D97-AF65-F5344CB8AC3E}">
        <p14:creationId xmlns:p14="http://schemas.microsoft.com/office/powerpoint/2010/main" val="21438039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9" name="Straight Arrow Connector 28"/>
          <p:cNvCxnSpPr/>
          <p:nvPr/>
        </p:nvCxnSpPr>
        <p:spPr>
          <a:xfrm flipH="1">
            <a:off x="7092280" y="5345834"/>
            <a:ext cx="7538" cy="3155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8424562" y="5345834"/>
            <a:ext cx="21918" cy="3155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ZA" dirty="0" smtClean="0"/>
              <a:t>MISD</a:t>
            </a:r>
            <a:endParaRPr lang="en-ZA" dirty="0"/>
          </a:p>
        </p:txBody>
      </p:sp>
      <p:sp>
        <p:nvSpPr>
          <p:cNvPr id="3" name="Content Placeholder 2"/>
          <p:cNvSpPr>
            <a:spLocks noGrp="1"/>
          </p:cNvSpPr>
          <p:nvPr>
            <p:ph idx="1"/>
          </p:nvPr>
        </p:nvSpPr>
        <p:spPr>
          <a:xfrm>
            <a:off x="179512" y="1935480"/>
            <a:ext cx="8229600" cy="4389120"/>
          </a:xfrm>
        </p:spPr>
        <p:txBody>
          <a:bodyPr>
            <a:normAutofit/>
          </a:bodyPr>
          <a:lstStyle/>
          <a:p>
            <a:r>
              <a:rPr lang="en-ZA" dirty="0" smtClean="0"/>
              <a:t>It turns out that there are some potential situations where the bizarre MSID structure could work</a:t>
            </a:r>
          </a:p>
          <a:p>
            <a:r>
              <a:rPr lang="en-ZA" dirty="0" smtClean="0"/>
              <a:t>Remember that these processors will be doing different operations </a:t>
            </a:r>
            <a:r>
              <a:rPr lang="en-ZA" b="1" dirty="0" smtClean="0"/>
              <a:t>on the same data</a:t>
            </a:r>
          </a:p>
          <a:p>
            <a:r>
              <a:rPr lang="en-ZA" dirty="0" smtClean="0"/>
              <a:t>This could be an effective processor</a:t>
            </a:r>
            <a:br>
              <a:rPr lang="en-ZA" dirty="0" smtClean="0"/>
            </a:br>
            <a:r>
              <a:rPr lang="en-ZA" dirty="0" smtClean="0"/>
              <a:t>structure for a stream processing system,</a:t>
            </a:r>
            <a:br>
              <a:rPr lang="en-ZA" dirty="0" smtClean="0"/>
            </a:br>
            <a:r>
              <a:rPr lang="en-ZA" dirty="0" smtClean="0"/>
              <a:t>where there is constantly new data being</a:t>
            </a:r>
            <a:br>
              <a:rPr lang="en-ZA" dirty="0" smtClean="0"/>
            </a:br>
            <a:r>
              <a:rPr lang="en-ZA" dirty="0" smtClean="0"/>
              <a:t>fed into the system that may need to be</a:t>
            </a:r>
            <a:br>
              <a:rPr lang="en-ZA" dirty="0" smtClean="0"/>
            </a:br>
            <a:r>
              <a:rPr lang="en-ZA" dirty="0" smtClean="0"/>
              <a:t>worked on simultaneously by multiple</a:t>
            </a:r>
            <a:br>
              <a:rPr lang="en-ZA" dirty="0" smtClean="0"/>
            </a:br>
            <a:r>
              <a:rPr lang="en-ZA" dirty="0" smtClean="0"/>
              <a:t>processing streams.</a:t>
            </a:r>
          </a:p>
        </p:txBody>
      </p:sp>
      <p:sp>
        <p:nvSpPr>
          <p:cNvPr id="4" name="Rectangle 3"/>
          <p:cNvSpPr/>
          <p:nvPr/>
        </p:nvSpPr>
        <p:spPr>
          <a:xfrm>
            <a:off x="7423854" y="3239728"/>
            <a:ext cx="1008112" cy="50405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smtClean="0">
                <a:solidFill>
                  <a:schemeClr val="tx1"/>
                </a:solidFill>
              </a:rPr>
              <a:t>Data In</a:t>
            </a:r>
            <a:endParaRPr lang="en-ZA" dirty="0">
              <a:solidFill>
                <a:schemeClr val="tx1"/>
              </a:solidFill>
            </a:endParaRPr>
          </a:p>
        </p:txBody>
      </p:sp>
      <p:sp>
        <p:nvSpPr>
          <p:cNvPr id="5" name="Rectangle 4"/>
          <p:cNvSpPr/>
          <p:nvPr/>
        </p:nvSpPr>
        <p:spPr>
          <a:xfrm>
            <a:off x="6487750" y="4074660"/>
            <a:ext cx="1224136" cy="50405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400" dirty="0" smtClean="0">
                <a:solidFill>
                  <a:schemeClr val="tx1"/>
                </a:solidFill>
              </a:rPr>
              <a:t>Seek start sequence#1</a:t>
            </a:r>
            <a:endParaRPr lang="en-ZA" sz="1400" dirty="0">
              <a:solidFill>
                <a:schemeClr val="tx1"/>
              </a:solidFill>
            </a:endParaRPr>
          </a:p>
        </p:txBody>
      </p:sp>
      <p:sp>
        <p:nvSpPr>
          <p:cNvPr id="8" name="Rectangle 7"/>
          <p:cNvSpPr/>
          <p:nvPr/>
        </p:nvSpPr>
        <p:spPr>
          <a:xfrm>
            <a:off x="6588224" y="4894219"/>
            <a:ext cx="1008112" cy="50405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400" dirty="0" smtClean="0">
                <a:solidFill>
                  <a:schemeClr val="tx1"/>
                </a:solidFill>
              </a:rPr>
              <a:t>Decode Meth#1</a:t>
            </a:r>
            <a:endParaRPr lang="en-ZA" sz="1400" dirty="0">
              <a:solidFill>
                <a:schemeClr val="tx1"/>
              </a:solidFill>
            </a:endParaRPr>
          </a:p>
        </p:txBody>
      </p:sp>
      <p:sp>
        <p:nvSpPr>
          <p:cNvPr id="9" name="Rectangle 8"/>
          <p:cNvSpPr/>
          <p:nvPr/>
        </p:nvSpPr>
        <p:spPr>
          <a:xfrm>
            <a:off x="7942424" y="4894219"/>
            <a:ext cx="1008112" cy="50405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400" dirty="0">
                <a:solidFill>
                  <a:schemeClr val="tx1"/>
                </a:solidFill>
              </a:rPr>
              <a:t>Decode </a:t>
            </a:r>
            <a:r>
              <a:rPr lang="en-ZA" sz="1400" dirty="0" smtClean="0">
                <a:solidFill>
                  <a:schemeClr val="tx1"/>
                </a:solidFill>
              </a:rPr>
              <a:t>Meth#2</a:t>
            </a:r>
            <a:endParaRPr lang="en-ZA" sz="1400" dirty="0">
              <a:solidFill>
                <a:schemeClr val="tx1"/>
              </a:solidFill>
            </a:endParaRPr>
          </a:p>
        </p:txBody>
      </p:sp>
      <p:sp>
        <p:nvSpPr>
          <p:cNvPr id="10" name="Rectangle 9"/>
          <p:cNvSpPr/>
          <p:nvPr/>
        </p:nvSpPr>
        <p:spPr>
          <a:xfrm>
            <a:off x="7812494" y="4074660"/>
            <a:ext cx="1224136" cy="50405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400" dirty="0" smtClean="0">
                <a:solidFill>
                  <a:schemeClr val="tx1"/>
                </a:solidFill>
              </a:rPr>
              <a:t>Seek start sequence#2</a:t>
            </a:r>
            <a:endParaRPr lang="en-ZA" sz="1400" dirty="0">
              <a:solidFill>
                <a:schemeClr val="tx1"/>
              </a:solidFill>
            </a:endParaRPr>
          </a:p>
        </p:txBody>
      </p:sp>
      <p:cxnSp>
        <p:nvCxnSpPr>
          <p:cNvPr id="12" name="Straight Arrow Connector 11"/>
          <p:cNvCxnSpPr>
            <a:stCxn id="4" idx="2"/>
            <a:endCxn id="5" idx="0"/>
          </p:cNvCxnSpPr>
          <p:nvPr/>
        </p:nvCxnSpPr>
        <p:spPr>
          <a:xfrm flipH="1">
            <a:off x="7099818" y="3743784"/>
            <a:ext cx="828092" cy="3308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4" idx="2"/>
            <a:endCxn id="10" idx="0"/>
          </p:cNvCxnSpPr>
          <p:nvPr/>
        </p:nvCxnSpPr>
        <p:spPr>
          <a:xfrm>
            <a:off x="7927910" y="3743784"/>
            <a:ext cx="496652" cy="3308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5" idx="2"/>
            <a:endCxn id="8" idx="0"/>
          </p:cNvCxnSpPr>
          <p:nvPr/>
        </p:nvCxnSpPr>
        <p:spPr>
          <a:xfrm flipH="1">
            <a:off x="7092280" y="4578716"/>
            <a:ext cx="7538" cy="3155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10" idx="2"/>
            <a:endCxn id="9" idx="0"/>
          </p:cNvCxnSpPr>
          <p:nvPr/>
        </p:nvCxnSpPr>
        <p:spPr>
          <a:xfrm>
            <a:off x="8424562" y="4578716"/>
            <a:ext cx="21918" cy="3155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6588224" y="5661248"/>
            <a:ext cx="1008112" cy="50405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400" dirty="0" smtClean="0">
                <a:solidFill>
                  <a:schemeClr val="tx1"/>
                </a:solidFill>
              </a:rPr>
              <a:t>Analyse Payload</a:t>
            </a:r>
            <a:endParaRPr lang="en-ZA" sz="1400" dirty="0">
              <a:solidFill>
                <a:schemeClr val="tx1"/>
              </a:solidFill>
            </a:endParaRPr>
          </a:p>
        </p:txBody>
      </p:sp>
      <p:sp>
        <p:nvSpPr>
          <p:cNvPr id="28" name="Rectangle 27"/>
          <p:cNvSpPr/>
          <p:nvPr/>
        </p:nvSpPr>
        <p:spPr>
          <a:xfrm>
            <a:off x="7942424" y="5661248"/>
            <a:ext cx="1008112" cy="50405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400" dirty="0">
                <a:solidFill>
                  <a:schemeClr val="tx1"/>
                </a:solidFill>
              </a:rPr>
              <a:t>Analyse Payload</a:t>
            </a:r>
          </a:p>
        </p:txBody>
      </p:sp>
      <p:sp>
        <p:nvSpPr>
          <p:cNvPr id="31" name="Rectangle 30"/>
          <p:cNvSpPr/>
          <p:nvPr/>
        </p:nvSpPr>
        <p:spPr>
          <a:xfrm>
            <a:off x="7039264" y="2748500"/>
            <a:ext cx="2026260" cy="338554"/>
          </a:xfrm>
          <a:prstGeom prst="rect">
            <a:avLst/>
          </a:prstGeom>
        </p:spPr>
        <p:txBody>
          <a:bodyPr wrap="none">
            <a:spAutoFit/>
          </a:bodyPr>
          <a:lstStyle/>
          <a:p>
            <a:r>
              <a:rPr lang="en-ZA" sz="1600" u="sng" dirty="0" smtClean="0"/>
              <a:t>Example Application</a:t>
            </a:r>
            <a:endParaRPr lang="en-ZA" sz="1600" u="sng" dirty="0"/>
          </a:p>
        </p:txBody>
      </p:sp>
    </p:spTree>
    <p:extLst>
      <p:ext uri="{BB962C8B-B14F-4D97-AF65-F5344CB8AC3E}">
        <p14:creationId xmlns:p14="http://schemas.microsoft.com/office/powerpoint/2010/main" val="27308551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MISD</a:t>
            </a:r>
            <a:endParaRPr lang="en-ZA" dirty="0"/>
          </a:p>
        </p:txBody>
      </p:sp>
      <p:sp>
        <p:nvSpPr>
          <p:cNvPr id="3" name="Content Placeholder 2"/>
          <p:cNvSpPr>
            <a:spLocks noGrp="1"/>
          </p:cNvSpPr>
          <p:nvPr>
            <p:ph idx="1"/>
          </p:nvPr>
        </p:nvSpPr>
        <p:spPr/>
        <p:txBody>
          <a:bodyPr>
            <a:normAutofit/>
          </a:bodyPr>
          <a:lstStyle/>
          <a:p>
            <a:r>
              <a:rPr lang="en-ZA" dirty="0" smtClean="0"/>
              <a:t>There is some flexibility of course in the architecture, in which each core could have its own (few) registers (making it a bit MD) but the processor limited to one core (</a:t>
            </a:r>
            <a:r>
              <a:rPr lang="en-ZA" dirty="0" err="1" smtClean="0"/>
              <a:t>Mcore</a:t>
            </a:r>
            <a:r>
              <a:rPr lang="en-ZA" dirty="0" smtClean="0"/>
              <a:t>) being able to read/write to memory/IO</a:t>
            </a:r>
          </a:p>
          <a:p>
            <a:pPr lvl="1"/>
            <a:r>
              <a:rPr lang="en-ZA" dirty="0" smtClean="0"/>
              <a:t>In effect only one core can perform a read/write to non register memory making it more SD that MD.</a:t>
            </a:r>
            <a:endParaRPr lang="en-ZA" dirty="0"/>
          </a:p>
        </p:txBody>
      </p:sp>
    </p:spTree>
    <p:extLst>
      <p:ext uri="{BB962C8B-B14F-4D97-AF65-F5344CB8AC3E}">
        <p14:creationId xmlns:p14="http://schemas.microsoft.com/office/powerpoint/2010/main" val="717891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The WIISMA</a:t>
            </a:r>
            <a:endParaRPr lang="en-ZA" dirty="0"/>
          </a:p>
        </p:txBody>
      </p:sp>
      <p:sp>
        <p:nvSpPr>
          <p:cNvPr id="3" name="Content Placeholder 2"/>
          <p:cNvSpPr>
            <a:spLocks noGrp="1"/>
          </p:cNvSpPr>
          <p:nvPr>
            <p:ph idx="1"/>
          </p:nvPr>
        </p:nvSpPr>
        <p:spPr/>
        <p:txBody>
          <a:bodyPr>
            <a:normAutofit/>
          </a:bodyPr>
          <a:lstStyle/>
          <a:p>
            <a:r>
              <a:rPr lang="en-ZA" dirty="0" smtClean="0"/>
              <a:t>This is a very unusual processor design</a:t>
            </a:r>
          </a:p>
          <a:p>
            <a:r>
              <a:rPr lang="en-ZA" dirty="0" smtClean="0"/>
              <a:t>The acronym summarizes its operation</a:t>
            </a:r>
          </a:p>
          <a:p>
            <a:pPr marL="393192" lvl="1" indent="0">
              <a:buNone/>
            </a:pPr>
            <a:r>
              <a:rPr lang="en-ZA" dirty="0" smtClean="0"/>
              <a:t>Wide Instep Instruction Set Machine Architecture = </a:t>
            </a:r>
          </a:p>
          <a:p>
            <a:pPr lvl="1"/>
            <a:r>
              <a:rPr lang="en-ZA" dirty="0" smtClean="0"/>
              <a:t>multiple long instructions</a:t>
            </a:r>
          </a:p>
          <a:p>
            <a:pPr lvl="1"/>
            <a:r>
              <a:rPr lang="en-ZA" dirty="0" smtClean="0"/>
              <a:t>all read in at once (i.e. instep)</a:t>
            </a:r>
          </a:p>
          <a:p>
            <a:r>
              <a:rPr lang="en-ZA" dirty="0" smtClean="0"/>
              <a:t>MISD</a:t>
            </a:r>
          </a:p>
          <a:p>
            <a:pPr lvl="1"/>
            <a:r>
              <a:rPr lang="en-ZA" dirty="0" smtClean="0"/>
              <a:t>Can execute multiple instructions simultaneously</a:t>
            </a:r>
          </a:p>
          <a:p>
            <a:pPr lvl="1"/>
            <a:r>
              <a:rPr lang="en-ZA" dirty="0" smtClean="0"/>
              <a:t>But can only </a:t>
            </a:r>
            <a:r>
              <a:rPr lang="en-ZA" u="sng" dirty="0" smtClean="0"/>
              <a:t>read/write one data item into or out of the processor</a:t>
            </a:r>
            <a:r>
              <a:rPr lang="en-ZA" dirty="0" smtClean="0"/>
              <a:t> to any one shared register  (however, each core doesn’t need to use the same registers at a time)</a:t>
            </a:r>
          </a:p>
        </p:txBody>
      </p:sp>
    </p:spTree>
    <p:extLst>
      <p:ext uri="{BB962C8B-B14F-4D97-AF65-F5344CB8AC3E}">
        <p14:creationId xmlns:p14="http://schemas.microsoft.com/office/powerpoint/2010/main" val="10522685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Purpose of conceptual assignment</a:t>
            </a:r>
            <a:endParaRPr lang="en-ZA" dirty="0"/>
          </a:p>
        </p:txBody>
      </p:sp>
      <p:sp>
        <p:nvSpPr>
          <p:cNvPr id="3" name="Content Placeholder 2"/>
          <p:cNvSpPr>
            <a:spLocks noGrp="1"/>
          </p:cNvSpPr>
          <p:nvPr>
            <p:ph idx="1"/>
          </p:nvPr>
        </p:nvSpPr>
        <p:spPr/>
        <p:txBody>
          <a:bodyPr/>
          <a:lstStyle/>
          <a:p>
            <a:r>
              <a:rPr lang="en-ZA" dirty="0" smtClean="0"/>
              <a:t>The main purpose of this assignment is to get you</a:t>
            </a:r>
          </a:p>
          <a:p>
            <a:pPr lvl="1"/>
            <a:r>
              <a:rPr lang="en-ZA" dirty="0" smtClean="0"/>
              <a:t>thinking about a processor design, </a:t>
            </a:r>
          </a:p>
          <a:p>
            <a:pPr lvl="1"/>
            <a:r>
              <a:rPr lang="en-ZA" dirty="0" smtClean="0"/>
              <a:t>considering complications that may be encountered in the design of such a processor,</a:t>
            </a:r>
          </a:p>
          <a:p>
            <a:pPr lvl="1"/>
            <a:r>
              <a:rPr lang="en-ZA" dirty="0" smtClean="0"/>
              <a:t>applying problem-solving conceptual design problems to accommodate or work around certain architectural difficulties to provide needed functionality </a:t>
            </a:r>
          </a:p>
          <a:p>
            <a:pPr lvl="1"/>
            <a:r>
              <a:rPr lang="en-ZA" dirty="0" smtClean="0"/>
              <a:t>designing a sophisticated pipeline</a:t>
            </a:r>
          </a:p>
          <a:p>
            <a:pPr lvl="1"/>
            <a:r>
              <a:rPr lang="en-ZA" dirty="0" smtClean="0"/>
              <a:t>instruction set planning for a specialized processor / accelerator system</a:t>
            </a:r>
            <a:endParaRPr lang="en-ZA" dirty="0"/>
          </a:p>
        </p:txBody>
      </p:sp>
    </p:spTree>
    <p:extLst>
      <p:ext uri="{BB962C8B-B14F-4D97-AF65-F5344CB8AC3E}">
        <p14:creationId xmlns:p14="http://schemas.microsoft.com/office/powerpoint/2010/main" val="2254952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1143000"/>
          </a:xfrm>
        </p:spPr>
        <p:txBody>
          <a:bodyPr/>
          <a:lstStyle/>
          <a:p>
            <a:r>
              <a:rPr lang="en-ZA" dirty="0" smtClean="0"/>
              <a:t>What to do for this Project</a:t>
            </a:r>
            <a:endParaRPr lang="en-ZA" dirty="0"/>
          </a:p>
        </p:txBody>
      </p:sp>
      <p:sp>
        <p:nvSpPr>
          <p:cNvPr id="3" name="Content Placeholder 2"/>
          <p:cNvSpPr>
            <a:spLocks noGrp="1"/>
          </p:cNvSpPr>
          <p:nvPr>
            <p:ph idx="1"/>
          </p:nvPr>
        </p:nvSpPr>
        <p:spPr>
          <a:xfrm>
            <a:off x="463398" y="1719456"/>
            <a:ext cx="8229600" cy="4733880"/>
          </a:xfrm>
        </p:spPr>
        <p:txBody>
          <a:bodyPr>
            <a:normAutofit fontScale="92500" lnSpcReduction="10000"/>
          </a:bodyPr>
          <a:lstStyle/>
          <a:p>
            <a:r>
              <a:rPr lang="en-ZA" dirty="0" smtClean="0"/>
              <a:t>Design of the system (mainly high level design)</a:t>
            </a:r>
          </a:p>
          <a:p>
            <a:pPr lvl="1"/>
            <a:r>
              <a:rPr lang="en-ZA" dirty="0" smtClean="0"/>
              <a:t>Refined block diagram</a:t>
            </a:r>
          </a:p>
          <a:p>
            <a:pPr lvl="1"/>
            <a:r>
              <a:rPr lang="en-ZA" dirty="0" smtClean="0"/>
              <a:t>Draft Schematic* (for a selection of components)</a:t>
            </a:r>
          </a:p>
          <a:p>
            <a:pPr lvl="1"/>
            <a:r>
              <a:rPr lang="en-ZA" dirty="0" smtClean="0"/>
              <a:t>Textual description</a:t>
            </a:r>
          </a:p>
          <a:p>
            <a:r>
              <a:rPr lang="en-ZA" dirty="0" smtClean="0"/>
              <a:t>Instruction set planning</a:t>
            </a:r>
          </a:p>
          <a:p>
            <a:r>
              <a:rPr lang="en-ZA" dirty="0" smtClean="0"/>
              <a:t>Discussion of benefits &amp; drawbacks</a:t>
            </a:r>
          </a:p>
          <a:p>
            <a:r>
              <a:rPr lang="en-ZA" dirty="0" smtClean="0"/>
              <a:t>A (simple) example assembly code program that the processor could execute (if actually implemented)</a:t>
            </a:r>
          </a:p>
          <a:p>
            <a:r>
              <a:rPr lang="en-ZA" dirty="0" smtClean="0"/>
              <a:t>Theoretical performance analysis (estimating time to execute above example program)</a:t>
            </a:r>
          </a:p>
          <a:p>
            <a:r>
              <a:rPr lang="en-ZA" dirty="0" smtClean="0"/>
              <a:t>Report to capture all of above</a:t>
            </a:r>
          </a:p>
          <a:p>
            <a:r>
              <a:rPr lang="en-ZA" dirty="0" smtClean="0"/>
              <a:t>No implementation!  </a:t>
            </a:r>
            <a:r>
              <a:rPr lang="en-ZA" dirty="0" smtClean="0">
                <a:sym typeface="Wingdings" pitchFamily="2" charset="2"/>
              </a:rPr>
              <a:t></a:t>
            </a:r>
            <a:endParaRPr lang="en-ZA" dirty="0"/>
          </a:p>
        </p:txBody>
      </p:sp>
      <p:sp>
        <p:nvSpPr>
          <p:cNvPr id="4" name="Rectangle 3"/>
          <p:cNvSpPr/>
          <p:nvPr/>
        </p:nvSpPr>
        <p:spPr>
          <a:xfrm>
            <a:off x="107504" y="6324599"/>
            <a:ext cx="8136904" cy="584775"/>
          </a:xfrm>
          <a:prstGeom prst="rect">
            <a:avLst/>
          </a:prstGeom>
        </p:spPr>
        <p:txBody>
          <a:bodyPr wrap="square">
            <a:spAutoFit/>
          </a:bodyPr>
          <a:lstStyle/>
          <a:p>
            <a:r>
              <a:rPr lang="en-ZA" sz="1600" dirty="0" smtClean="0"/>
              <a:t>* NB: in no way is the intention to do a schematic for the whole processor, only a particular part in order to examine the design and potential solution strategies more deeply</a:t>
            </a:r>
            <a:endParaRPr lang="en-ZA" sz="16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983" y="1031643"/>
            <a:ext cx="9144000" cy="5493701"/>
          </a:xfrm>
          <a:prstGeom prst="rect">
            <a:avLst/>
          </a:prstGeom>
        </p:spPr>
      </p:pic>
      <p:sp>
        <p:nvSpPr>
          <p:cNvPr id="3" name="TextBox 2"/>
          <p:cNvSpPr txBox="1"/>
          <p:nvPr/>
        </p:nvSpPr>
        <p:spPr>
          <a:xfrm>
            <a:off x="758160" y="317847"/>
            <a:ext cx="5470024" cy="523220"/>
          </a:xfrm>
          <a:prstGeom prst="rect">
            <a:avLst/>
          </a:prstGeom>
          <a:solidFill>
            <a:schemeClr val="bg2">
              <a:lumMod val="90000"/>
            </a:schemeClr>
          </a:solidFill>
        </p:spPr>
        <p:txBody>
          <a:bodyPr wrap="none" rtlCol="0">
            <a:spAutoFit/>
          </a:bodyPr>
          <a:lstStyle/>
          <a:p>
            <a:r>
              <a:rPr lang="en-ZA" sz="2800" dirty="0" smtClean="0"/>
              <a:t>Architecture overview of WISSMA</a:t>
            </a:r>
            <a:endParaRPr lang="en-ZA" sz="2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(Desired) Approach:</a:t>
            </a:r>
            <a:br>
              <a:rPr lang="en-ZA" dirty="0" smtClean="0"/>
            </a:br>
            <a:r>
              <a:rPr lang="en-ZA" sz="3100" dirty="0" smtClean="0"/>
              <a:t>A discussion point to stimulate the mind</a:t>
            </a:r>
            <a:endParaRPr lang="en-ZA"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2276872"/>
            <a:ext cx="3770002" cy="1908742"/>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9992" y="2276872"/>
            <a:ext cx="4297660" cy="3218470"/>
          </a:xfrm>
          <a:prstGeom prst="rect">
            <a:avLst/>
          </a:prstGeom>
        </p:spPr>
      </p:pic>
      <p:sp>
        <p:nvSpPr>
          <p:cNvPr id="6" name="Rectangle 5"/>
          <p:cNvSpPr/>
          <p:nvPr/>
        </p:nvSpPr>
        <p:spPr>
          <a:xfrm>
            <a:off x="190437" y="4365104"/>
            <a:ext cx="4309555" cy="1754326"/>
          </a:xfrm>
          <a:prstGeom prst="rect">
            <a:avLst/>
          </a:prstGeom>
        </p:spPr>
        <p:txBody>
          <a:bodyPr wrap="square">
            <a:spAutoFit/>
          </a:bodyPr>
          <a:lstStyle/>
          <a:p>
            <a:r>
              <a:rPr lang="en-ZA" dirty="0" smtClean="0"/>
              <a:t>Simulating the design (on paper or a whiteboard) and brainstorming aspect of the system/solutions are what computer engineers often use to share and discuss ideas which helps to establish good designs and concept plans.</a:t>
            </a:r>
            <a:endParaRPr lang="en-ZA" dirty="0"/>
          </a:p>
        </p:txBody>
      </p:sp>
    </p:spTree>
    <p:extLst>
      <p:ext uri="{BB962C8B-B14F-4D97-AF65-F5344CB8AC3E}">
        <p14:creationId xmlns:p14="http://schemas.microsoft.com/office/powerpoint/2010/main" val="105181316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221</TotalTime>
  <Words>1689</Words>
  <Application>Microsoft Office PowerPoint</Application>
  <PresentationFormat>On-screen Show (4:3)</PresentationFormat>
  <Paragraphs>256</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Flow</vt:lpstr>
      <vt:lpstr>WIISMA</vt:lpstr>
      <vt:lpstr>PowerPoint Presentation</vt:lpstr>
      <vt:lpstr>MISD</vt:lpstr>
      <vt:lpstr>MISD</vt:lpstr>
      <vt:lpstr>The WIISMA</vt:lpstr>
      <vt:lpstr>Purpose of conceptual assignment</vt:lpstr>
      <vt:lpstr>What to do for this Project</vt:lpstr>
      <vt:lpstr>PowerPoint Presentation</vt:lpstr>
      <vt:lpstr>(Desired) Approach: A discussion point to stimulate the mind</vt:lpstr>
      <vt:lpstr>Only part of an initial dev. cycle</vt:lpstr>
      <vt:lpstr>Have some considerations for the development cycle for the system</vt:lpstr>
      <vt:lpstr>PowerPoint Presentation</vt:lpstr>
      <vt:lpstr>PowerPoint Presentation</vt:lpstr>
      <vt:lpstr>How does WIISMA it work?</vt:lpstr>
      <vt:lpstr>How does WIISMA it work?</vt:lpstr>
      <vt:lpstr>How does WIISMA it work?</vt:lpstr>
      <vt:lpstr>PowerPoint Presentation</vt:lpstr>
      <vt:lpstr>PowerPoint Presentation</vt:lpstr>
      <vt:lpstr>PowerPoint Presentation</vt:lpstr>
      <vt:lpstr>PowerPoint Presentation</vt:lpstr>
      <vt:lpstr>Example WIISMA program</vt:lpstr>
      <vt:lpstr>WIISMA example program</vt:lpstr>
      <vt:lpstr>Instruction set planning</vt:lpstr>
      <vt:lpstr>Execution time calculation</vt:lpstr>
      <vt:lpstr>Procedure</vt:lpstr>
      <vt:lpstr>Marking</vt:lpstr>
    </vt:vector>
  </TitlesOfParts>
  <Company>University of Cape Town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WIISMA</dc:title>
  <dc:creator>Simon Winberg</dc:creator>
  <cp:lastModifiedBy>Simon Winberg</cp:lastModifiedBy>
  <cp:revision>40</cp:revision>
  <dcterms:created xsi:type="dcterms:W3CDTF">2012-03-01T11:41:17Z</dcterms:created>
  <dcterms:modified xsi:type="dcterms:W3CDTF">2017-04-11T06:22:39Z</dcterms:modified>
</cp:coreProperties>
</file>