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12" r:id="rId1"/>
  </p:sldMasterIdLst>
  <p:notesMasterIdLst>
    <p:notesMasterId r:id="rId60"/>
  </p:notesMasterIdLst>
  <p:sldIdLst>
    <p:sldId id="468" r:id="rId2"/>
    <p:sldId id="273" r:id="rId3"/>
    <p:sldId id="485" r:id="rId4"/>
    <p:sldId id="506" r:id="rId5"/>
    <p:sldId id="486" r:id="rId6"/>
    <p:sldId id="537" r:id="rId7"/>
    <p:sldId id="487" r:id="rId8"/>
    <p:sldId id="488" r:id="rId9"/>
    <p:sldId id="503" r:id="rId10"/>
    <p:sldId id="471" r:id="rId11"/>
    <p:sldId id="472" r:id="rId12"/>
    <p:sldId id="489" r:id="rId13"/>
    <p:sldId id="512" r:id="rId14"/>
    <p:sldId id="491" r:id="rId15"/>
    <p:sldId id="490" r:id="rId16"/>
    <p:sldId id="507" r:id="rId17"/>
    <p:sldId id="492" r:id="rId18"/>
    <p:sldId id="508" r:id="rId19"/>
    <p:sldId id="519" r:id="rId20"/>
    <p:sldId id="517" r:id="rId21"/>
    <p:sldId id="518" r:id="rId22"/>
    <p:sldId id="513" r:id="rId23"/>
    <p:sldId id="516" r:id="rId24"/>
    <p:sldId id="528" r:id="rId25"/>
    <p:sldId id="529" r:id="rId26"/>
    <p:sldId id="514" r:id="rId27"/>
    <p:sldId id="520" r:id="rId28"/>
    <p:sldId id="509" r:id="rId29"/>
    <p:sldId id="493" r:id="rId30"/>
    <p:sldId id="521" r:id="rId31"/>
    <p:sldId id="522" r:id="rId32"/>
    <p:sldId id="523" r:id="rId33"/>
    <p:sldId id="524" r:id="rId34"/>
    <p:sldId id="525" r:id="rId35"/>
    <p:sldId id="530" r:id="rId36"/>
    <p:sldId id="526" r:id="rId37"/>
    <p:sldId id="527" r:id="rId38"/>
    <p:sldId id="504" r:id="rId39"/>
    <p:sldId id="531" r:id="rId40"/>
    <p:sldId id="505" r:id="rId41"/>
    <p:sldId id="515" r:id="rId42"/>
    <p:sldId id="532" r:id="rId43"/>
    <p:sldId id="536" r:id="rId44"/>
    <p:sldId id="533" r:id="rId45"/>
    <p:sldId id="495" r:id="rId46"/>
    <p:sldId id="496" r:id="rId47"/>
    <p:sldId id="497" r:id="rId48"/>
    <p:sldId id="498" r:id="rId49"/>
    <p:sldId id="499" r:id="rId50"/>
    <p:sldId id="500" r:id="rId51"/>
    <p:sldId id="501" r:id="rId52"/>
    <p:sldId id="502" r:id="rId53"/>
    <p:sldId id="534" r:id="rId54"/>
    <p:sldId id="535" r:id="rId55"/>
    <p:sldId id="474" r:id="rId56"/>
    <p:sldId id="475" r:id="rId57"/>
    <p:sldId id="484" r:id="rId58"/>
    <p:sldId id="483" r:id="rId5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29444D"/>
    <a:srgbClr val="FFFF00"/>
    <a:srgbClr val="1C1C1C"/>
    <a:srgbClr val="FFBDFF"/>
    <a:srgbClr val="66FFFF"/>
    <a:srgbClr val="FF9933"/>
    <a:srgbClr val="33CCFF"/>
    <a:srgbClr val="892C19"/>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2" autoAdjust="0"/>
    <p:restoredTop sz="94687" autoAdjust="0"/>
  </p:normalViewPr>
  <p:slideViewPr>
    <p:cSldViewPr snapToGrid="0">
      <p:cViewPr varScale="1">
        <p:scale>
          <a:sx n="92" d="100"/>
          <a:sy n="92" d="100"/>
        </p:scale>
        <p:origin x="-1098" y="-96"/>
      </p:cViewPr>
      <p:guideLst>
        <p:guide orient="horz" pos="2160"/>
        <p:guide pos="2880"/>
      </p:guideLst>
    </p:cSldViewPr>
  </p:slideViewPr>
  <p:outlineViewPr>
    <p:cViewPr>
      <p:scale>
        <a:sx n="33" d="100"/>
        <a:sy n="33" d="100"/>
      </p:scale>
      <p:origin x="0" y="4867"/>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DB4A678E-A90F-45C3-A012-F0F42D593EEA}" type="datetimeFigureOut">
              <a:rPr lang="en-US"/>
              <a:pPr>
                <a:defRPr/>
              </a:pPr>
              <a:t>4/4/2017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7B1D2A03-FC7F-4BF8-90EC-0822EF6B4D47}" type="slidenum">
              <a:rPr lang="en-US"/>
              <a:pPr>
                <a:defRPr/>
              </a:pPr>
              <a:t>‹#›</a:t>
            </a:fld>
            <a:endParaRPr lang="en-US"/>
          </a:p>
        </p:txBody>
      </p:sp>
    </p:spTree>
    <p:extLst>
      <p:ext uri="{BB962C8B-B14F-4D97-AF65-F5344CB8AC3E}">
        <p14:creationId xmlns:p14="http://schemas.microsoft.com/office/powerpoint/2010/main" val="1720937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3D2D0FC-D8D3-4ACE-B121-F69504C18D86}" type="slidenum">
              <a:rPr lang="en-US" smtClean="0"/>
              <a:pPr/>
              <a:t>1</a:t>
            </a:fld>
            <a:endParaRPr lang="en-US" smtClean="0"/>
          </a:p>
        </p:txBody>
      </p:sp>
    </p:spTree>
    <p:extLst>
      <p:ext uri="{BB962C8B-B14F-4D97-AF65-F5344CB8AC3E}">
        <p14:creationId xmlns:p14="http://schemas.microsoft.com/office/powerpoint/2010/main" val="3024805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7D5239E-87E2-4EBB-AC27-6377D5A4A642}" type="slidenum">
              <a:rPr lang="en-US" smtClean="0"/>
              <a:pPr/>
              <a:t>2</a:t>
            </a:fld>
            <a:endParaRPr lang="en-US" smtClean="0"/>
          </a:p>
        </p:txBody>
      </p:sp>
    </p:spTree>
    <p:extLst>
      <p:ext uri="{BB962C8B-B14F-4D97-AF65-F5344CB8AC3E}">
        <p14:creationId xmlns:p14="http://schemas.microsoft.com/office/powerpoint/2010/main" val="2521637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AAC4CF4-152D-482A-9638-C70CFE36CD9E}" type="slidenum">
              <a:rPr lang="en-US" smtClean="0"/>
              <a:pPr/>
              <a:t>10</a:t>
            </a:fld>
            <a:endParaRPr lang="en-US" smtClean="0"/>
          </a:p>
        </p:txBody>
      </p:sp>
    </p:spTree>
    <p:extLst>
      <p:ext uri="{BB962C8B-B14F-4D97-AF65-F5344CB8AC3E}">
        <p14:creationId xmlns:p14="http://schemas.microsoft.com/office/powerpoint/2010/main" val="3945032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00FD600-A92A-4D6D-B3EC-D3AFCFE7BAA2}" type="slidenum">
              <a:rPr lang="en-US" smtClean="0"/>
              <a:pPr/>
              <a:t>11</a:t>
            </a:fld>
            <a:endParaRPr lang="en-US" smtClean="0"/>
          </a:p>
        </p:txBody>
      </p:sp>
    </p:spTree>
    <p:extLst>
      <p:ext uri="{BB962C8B-B14F-4D97-AF65-F5344CB8AC3E}">
        <p14:creationId xmlns:p14="http://schemas.microsoft.com/office/powerpoint/2010/main" val="1920922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BE65375-BD87-4EB5-892F-7D7D64F2B519}" type="slidenum">
              <a:rPr lang="en-US" smtClean="0"/>
              <a:pPr/>
              <a:t>43</a:t>
            </a:fld>
            <a:endParaRPr lang="en-US" smtClean="0"/>
          </a:p>
        </p:txBody>
      </p:sp>
    </p:spTree>
    <p:extLst>
      <p:ext uri="{BB962C8B-B14F-4D97-AF65-F5344CB8AC3E}">
        <p14:creationId xmlns:p14="http://schemas.microsoft.com/office/powerpoint/2010/main" val="3470237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ADA630C-A4DC-49BF-A6C2-D1750CAD92AC}" type="slidenum">
              <a:rPr lang="en-US" smtClean="0"/>
              <a:pPr/>
              <a:t>55</a:t>
            </a:fld>
            <a:endParaRPr lang="en-US" smtClean="0"/>
          </a:p>
        </p:txBody>
      </p:sp>
    </p:spTree>
    <p:extLst>
      <p:ext uri="{BB962C8B-B14F-4D97-AF65-F5344CB8AC3E}">
        <p14:creationId xmlns:p14="http://schemas.microsoft.com/office/powerpoint/2010/main" val="2203095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9B3DA27-C1E9-4BE9-9047-99B56F1575AB}" type="slidenum">
              <a:rPr lang="en-US" smtClean="0"/>
              <a:pPr/>
              <a:t>56</a:t>
            </a:fld>
            <a:endParaRPr lang="en-US" smtClean="0"/>
          </a:p>
        </p:txBody>
      </p:sp>
    </p:spTree>
    <p:extLst>
      <p:ext uri="{BB962C8B-B14F-4D97-AF65-F5344CB8AC3E}">
        <p14:creationId xmlns:p14="http://schemas.microsoft.com/office/powerpoint/2010/main" val="3903694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38C042DE-FFBB-4ACA-B807-22882C858A7F}"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9E2333FA-1A3F-4FF1-8931-91009DA84B3D}"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3539939F-56D8-41DC-B81D-2DC771BA1755}"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48CE766B-D8B4-4811-9C54-6564C11A82A0}"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315DB48E-61B0-4D4B-8516-B38B871BE3E6}"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DF74956F-40CA-44AF-872D-1F5099CDC7BF}"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1BEF5C5E-F541-473C-BC85-AF82FC021163}"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A3600205-D870-462A-A6A4-5BEDABE11A30}"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FDC65785-5688-4B69-92E2-A494F1127CA1}"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6646E5A0-AE2C-45D4-B0BC-9CB6182D65A3}"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3E6C2E05-FC1E-4A4C-A6A5-674CD77900E6}"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213" r:id="rId1"/>
    <p:sldLayoutId id="2147484214" r:id="rId2"/>
    <p:sldLayoutId id="2147484215" r:id="rId3"/>
    <p:sldLayoutId id="2147484216" r:id="rId4"/>
    <p:sldLayoutId id="2147484217" r:id="rId5"/>
    <p:sldLayoutId id="2147484218" r:id="rId6"/>
    <p:sldLayoutId id="2147484219" r:id="rId7"/>
    <p:sldLayoutId id="2147484220" r:id="rId8"/>
    <p:sldLayoutId id="2147484221" r:id="rId9"/>
    <p:sldLayoutId id="2147484222" r:id="rId10"/>
    <p:sldLayoutId id="2147484223"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creativecommons.org/licenses/by-sa/4.0/" TargetMode="Externa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eetimes.com/document.asp?doc_id=1276032"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en.wikipedia.org/wiki/Source_code" TargetMode="External"/><Relationship Id="rId2" Type="http://schemas.openxmlformats.org/officeDocument/2006/relationships/hyperlink" Target="https://en.wikipedia.org/wiki/Software_metric"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en.wikipedia.org/wiki/Special:BookSources/0-201-83595-9" TargetMode="External"/><Relationship Id="rId2" Type="http://schemas.openxmlformats.org/officeDocument/2006/relationships/hyperlink" Target="https://en.wikipedia.org/wiki/International_Standard_Book_Number"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www.stack.nl/~dimitri/doxygen/"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doxygen.nl/manual.html"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8"/>
          <p:cNvSpPr>
            <a:spLocks noChangeArrowheads="1"/>
          </p:cNvSpPr>
          <p:nvPr/>
        </p:nvSpPr>
        <p:spPr bwMode="auto">
          <a:xfrm>
            <a:off x="1558925" y="1873250"/>
            <a:ext cx="6775450" cy="1814513"/>
          </a:xfrm>
          <a:prstGeom prst="rect">
            <a:avLst/>
          </a:prstGeom>
          <a:blipFill dpi="0" rotWithShape="1">
            <a:blip r:embed="rId3">
              <a:alphaModFix amt="28000"/>
            </a:blip>
            <a:srcRect/>
            <a:tile tx="0" ty="0" sx="100000" sy="100000" flip="none" algn="tl"/>
          </a:bli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p>
        </p:txBody>
      </p:sp>
      <p:sp>
        <p:nvSpPr>
          <p:cNvPr id="4099" name="Rectangle 9"/>
          <p:cNvSpPr>
            <a:spLocks noChangeArrowheads="1"/>
          </p:cNvSpPr>
          <p:nvPr/>
        </p:nvSpPr>
        <p:spPr bwMode="auto">
          <a:xfrm>
            <a:off x="1873250" y="5718174"/>
            <a:ext cx="5832475"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sz="2400" dirty="0"/>
              <a:t>Lecturer:</a:t>
            </a:r>
          </a:p>
          <a:p>
            <a:pPr algn="ctr"/>
            <a:r>
              <a:rPr lang="en-ZA" sz="2400" dirty="0"/>
              <a:t>Simon Winberg</a:t>
            </a:r>
            <a:endParaRPr lang="en-US" sz="2400" dirty="0"/>
          </a:p>
        </p:txBody>
      </p:sp>
      <p:pic>
        <p:nvPicPr>
          <p:cNvPr id="4100" name="Picture 9" descr="EEE4084F_logo.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4530" y="241304"/>
            <a:ext cx="1439862" cy="143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7454416" y="209319"/>
            <a:ext cx="1439301" cy="1468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1554529" y="2292965"/>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sp>
        <p:nvSpPr>
          <p:cNvPr id="5" name="Subtitle 4"/>
          <p:cNvSpPr>
            <a:spLocks noGrp="1"/>
          </p:cNvSpPr>
          <p:nvPr>
            <p:ph type="subTitle" sz="quarter" idx="4294967295"/>
          </p:nvPr>
        </p:nvSpPr>
        <p:spPr>
          <a:xfrm>
            <a:off x="585802" y="3642802"/>
            <a:ext cx="8359775" cy="1752600"/>
          </a:xfrm>
        </p:spPr>
        <p:txBody>
          <a:bodyPr>
            <a:normAutofit lnSpcReduction="10000"/>
          </a:bodyPr>
          <a:lstStyle/>
          <a:p>
            <a:pPr algn="ctr" eaLnBrk="1" hangingPunct="1">
              <a:buFont typeface="Wingdings" pitchFamily="2" charset="2"/>
              <a:buNone/>
              <a:defRPr/>
            </a:pPr>
            <a:r>
              <a:rPr lang="en-ZA" sz="3600" dirty="0" smtClean="0">
                <a:solidFill>
                  <a:srgbClr val="FF6600"/>
                </a:solidFill>
              </a:rPr>
              <a:t>Lecture </a:t>
            </a:r>
            <a:r>
              <a:rPr lang="en-ZA" sz="3600" dirty="0">
                <a:solidFill>
                  <a:srgbClr val="FF6600"/>
                </a:solidFill>
              </a:rPr>
              <a:t>7</a:t>
            </a:r>
            <a:endParaRPr lang="en-ZA" sz="3600" dirty="0" smtClean="0">
              <a:solidFill>
                <a:srgbClr val="FF6600"/>
              </a:solidFill>
            </a:endParaRPr>
          </a:p>
          <a:p>
            <a:pPr algn="ctr" eaLnBrk="1" hangingPunct="1">
              <a:buFont typeface="Wingdings" pitchFamily="2" charset="2"/>
              <a:buNone/>
              <a:defRPr/>
            </a:pPr>
            <a:r>
              <a:rPr lang="en-ZA" sz="3600" dirty="0" smtClean="0">
                <a:solidFill>
                  <a:srgbClr val="FF6600"/>
                </a:solidFill>
              </a:rPr>
              <a:t>HPEC Development Process and Management Aspects</a:t>
            </a:r>
            <a:endParaRPr lang="en-US" sz="3600" dirty="0" smtClean="0">
              <a:solidFill>
                <a:srgbClr val="FF6600"/>
              </a:solidFill>
            </a:endParaRPr>
          </a:p>
        </p:txBody>
      </p:sp>
      <p:sp>
        <p:nvSpPr>
          <p:cNvPr id="4105" name="TextBox 16"/>
          <p:cNvSpPr txBox="1">
            <a:spLocks noChangeArrowheads="1"/>
          </p:cNvSpPr>
          <p:nvPr/>
        </p:nvSpPr>
        <p:spPr bwMode="auto">
          <a:xfrm>
            <a:off x="1084263" y="5319712"/>
            <a:ext cx="39766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1600" i="1" dirty="0"/>
              <a:t>* Relates to Martinez, Bond and </a:t>
            </a:r>
            <a:r>
              <a:rPr lang="en-ZA" sz="1600" i="1" dirty="0" err="1"/>
              <a:t>Vai</a:t>
            </a:r>
            <a:r>
              <a:rPr lang="en-ZA" sz="1600" i="1" dirty="0"/>
              <a:t> </a:t>
            </a:r>
            <a:r>
              <a:rPr lang="en-ZA" sz="1600" i="1" dirty="0" err="1"/>
              <a:t>Ch</a:t>
            </a:r>
            <a:r>
              <a:rPr lang="en-ZA" sz="1600" i="1" dirty="0"/>
              <a:t> 4.</a:t>
            </a:r>
            <a:endParaRPr lang="en-GB" sz="1600" i="1" dirty="0"/>
          </a:p>
        </p:txBody>
      </p:sp>
      <p:pic>
        <p:nvPicPr>
          <p:cNvPr id="10" name="Picture 3" descr="C:\Users\swinberg\Documents\ACTIVE\EEE4084F\Common\Images_open\CC-SA.pn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1830" y="6375970"/>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1013488" y="6478181"/>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116745"/>
            <a:ext cx="7698306" cy="974114"/>
          </a:xfrm>
        </p:spPr>
        <p:txBody>
          <a:bodyPr>
            <a:normAutofit/>
          </a:bodyPr>
          <a:lstStyle/>
          <a:p>
            <a:pPr>
              <a:defRPr/>
            </a:pPr>
            <a:r>
              <a:rPr lang="en-ZA" dirty="0" smtClean="0"/>
              <a:t>Spiral Model: the natural way</a:t>
            </a:r>
            <a:endParaRPr lang="en-GB" dirty="0"/>
          </a:p>
        </p:txBody>
      </p:sp>
      <p:sp>
        <p:nvSpPr>
          <p:cNvPr id="3" name="Content Placeholder 2"/>
          <p:cNvSpPr>
            <a:spLocks noGrp="1"/>
          </p:cNvSpPr>
          <p:nvPr>
            <p:ph idx="1"/>
          </p:nvPr>
        </p:nvSpPr>
        <p:spPr>
          <a:xfrm>
            <a:off x="331856" y="1223214"/>
            <a:ext cx="8553450" cy="4191000"/>
          </a:xfrm>
        </p:spPr>
        <p:txBody>
          <a:bodyPr>
            <a:normAutofit/>
          </a:bodyPr>
          <a:lstStyle/>
          <a:p>
            <a:pPr>
              <a:defRPr/>
            </a:pPr>
            <a:r>
              <a:rPr lang="en-ZA" sz="2800" dirty="0" smtClean="0"/>
              <a:t>As per general development projects, HPEC, Reconfigurable and High-performance computing systems tend to follow the Spiral Model (</a:t>
            </a:r>
            <a:r>
              <a:rPr lang="en-ZA" sz="2800" dirty="0" err="1" smtClean="0"/>
              <a:t>Bloehm</a:t>
            </a:r>
            <a:r>
              <a:rPr lang="en-ZA" sz="2800" dirty="0" smtClean="0"/>
              <a:t> 1988) with phases of…</a:t>
            </a:r>
          </a:p>
        </p:txBody>
      </p:sp>
      <p:sp>
        <p:nvSpPr>
          <p:cNvPr id="6148" name="Rectangle 59"/>
          <p:cNvSpPr>
            <a:spLocks noChangeArrowheads="1"/>
          </p:cNvSpPr>
          <p:nvPr/>
        </p:nvSpPr>
        <p:spPr bwMode="auto">
          <a:xfrm>
            <a:off x="6647417" y="3197093"/>
            <a:ext cx="2322512"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dirty="0"/>
              <a:t>Main phases</a:t>
            </a:r>
          </a:p>
          <a:p>
            <a:r>
              <a:rPr lang="en-ZA" dirty="0"/>
              <a:t>of development</a:t>
            </a:r>
          </a:p>
          <a:p>
            <a:r>
              <a:rPr lang="en-ZA" dirty="0"/>
              <a:t>(usually starts with</a:t>
            </a:r>
          </a:p>
          <a:p>
            <a:r>
              <a:rPr lang="en-ZA" dirty="0"/>
              <a:t>requirements; the</a:t>
            </a:r>
          </a:p>
          <a:p>
            <a:r>
              <a:rPr lang="en-ZA" dirty="0"/>
              <a:t>subsequent iterations start with a requirements review and deciding what next to do.)</a:t>
            </a:r>
            <a:endParaRPr lang="en-GB" dirty="0"/>
          </a:p>
        </p:txBody>
      </p:sp>
      <p:sp>
        <p:nvSpPr>
          <p:cNvPr id="6149" name="Rectangle 60"/>
          <p:cNvSpPr>
            <a:spLocks noChangeArrowheads="1"/>
          </p:cNvSpPr>
          <p:nvPr/>
        </p:nvSpPr>
        <p:spPr bwMode="auto">
          <a:xfrm>
            <a:off x="331856" y="3663544"/>
            <a:ext cx="275272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dirty="0"/>
              <a:t>Starting small (i.e. </a:t>
            </a:r>
            <a:r>
              <a:rPr lang="en-ZA" dirty="0" smtClean="0">
                <a:solidFill>
                  <a:srgbClr val="FF0000"/>
                </a:solidFill>
              </a:rPr>
              <a:t>start from </a:t>
            </a:r>
            <a:r>
              <a:rPr lang="en-ZA" dirty="0">
                <a:solidFill>
                  <a:srgbClr val="FF0000"/>
                </a:solidFill>
              </a:rPr>
              <a:t>centre of </a:t>
            </a:r>
            <a:r>
              <a:rPr lang="en-ZA" dirty="0" smtClean="0">
                <a:solidFill>
                  <a:srgbClr val="FF0000"/>
                </a:solidFill>
              </a:rPr>
              <a:t>spiral</a:t>
            </a:r>
            <a:r>
              <a:rPr lang="en-ZA" dirty="0" smtClean="0"/>
              <a:t> </a:t>
            </a:r>
            <a:r>
              <a:rPr lang="en-GB" dirty="0" smtClean="0"/>
              <a:t>and expand out) with </a:t>
            </a:r>
            <a:r>
              <a:rPr lang="en-GB" dirty="0"/>
              <a:t>little risk. Adding features and mitigating risk with each additional iteration.</a:t>
            </a:r>
            <a:endParaRPr lang="en-ZA" dirty="0"/>
          </a:p>
        </p:txBody>
      </p:sp>
      <p:grpSp>
        <p:nvGrpSpPr>
          <p:cNvPr id="6150" name="Group 31"/>
          <p:cNvGrpSpPr>
            <a:grpSpLocks/>
          </p:cNvGrpSpPr>
          <p:nvPr/>
        </p:nvGrpSpPr>
        <p:grpSpPr bwMode="auto">
          <a:xfrm>
            <a:off x="2760388" y="3033302"/>
            <a:ext cx="4516711" cy="3462337"/>
            <a:chOff x="2919412" y="3271838"/>
            <a:chExt cx="4516711" cy="3462337"/>
          </a:xfrm>
        </p:grpSpPr>
        <p:sp>
          <p:nvSpPr>
            <p:cNvPr id="4" name="Rectangle 3"/>
            <p:cNvSpPr/>
            <p:nvPr/>
          </p:nvSpPr>
          <p:spPr bwMode="auto">
            <a:xfrm>
              <a:off x="3225800" y="3271838"/>
              <a:ext cx="1751013" cy="1450975"/>
            </a:xfrm>
            <a:prstGeom prst="rect">
              <a:avLst/>
            </a:prstGeom>
            <a:solidFill>
              <a:srgbClr val="66FFFF"/>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GB"/>
            </a:p>
          </p:txBody>
        </p:sp>
        <p:sp>
          <p:nvSpPr>
            <p:cNvPr id="5" name="Rectangle 4"/>
            <p:cNvSpPr/>
            <p:nvPr/>
          </p:nvSpPr>
          <p:spPr bwMode="auto">
            <a:xfrm>
              <a:off x="4989513" y="3271838"/>
              <a:ext cx="1751012" cy="1450975"/>
            </a:xfrm>
            <a:prstGeom prst="rect">
              <a:avLst/>
            </a:prstGeom>
            <a:solidFill>
              <a:schemeClr val="accent4">
                <a:lumMod val="60000"/>
                <a:lumOff val="40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GB"/>
            </a:p>
          </p:txBody>
        </p:sp>
        <p:sp>
          <p:nvSpPr>
            <p:cNvPr id="6" name="Rectangle 5"/>
            <p:cNvSpPr/>
            <p:nvPr/>
          </p:nvSpPr>
          <p:spPr bwMode="auto">
            <a:xfrm>
              <a:off x="3225800" y="4722813"/>
              <a:ext cx="1751013" cy="1449387"/>
            </a:xfrm>
            <a:prstGeom prst="rect">
              <a:avLst/>
            </a:prstGeom>
            <a:solidFill>
              <a:schemeClr val="tx2">
                <a:lumMod val="40000"/>
                <a:lumOff val="60000"/>
              </a:schemeClr>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GB"/>
            </a:p>
          </p:txBody>
        </p:sp>
        <p:sp>
          <p:nvSpPr>
            <p:cNvPr id="7" name="Rectangle 6"/>
            <p:cNvSpPr/>
            <p:nvPr/>
          </p:nvSpPr>
          <p:spPr bwMode="auto">
            <a:xfrm>
              <a:off x="4989513" y="4722813"/>
              <a:ext cx="1751012" cy="1449387"/>
            </a:xfrm>
            <a:prstGeom prst="rect">
              <a:avLst/>
            </a:prstGeom>
            <a:solidFill>
              <a:srgbClr val="FFBDFF"/>
            </a:solidFill>
            <a:ln w="9525" cap="flat" cmpd="sng" algn="ctr">
              <a:solidFill>
                <a:schemeClr val="accent4">
                  <a:lumMod val="10000"/>
                </a:schemeClr>
              </a:solidFill>
              <a:prstDash val="solid"/>
              <a:round/>
              <a:headEnd type="none" w="med" len="med"/>
              <a:tailEnd type="none" w="med" len="med"/>
            </a:ln>
            <a:effectLst/>
          </p:spPr>
          <p:txBody>
            <a:bodyPr/>
            <a:lstStyle/>
            <a:p>
              <a:pPr>
                <a:defRPr/>
              </a:pPr>
              <a:endParaRPr lang="en-GB"/>
            </a:p>
          </p:txBody>
        </p:sp>
        <p:sp>
          <p:nvSpPr>
            <p:cNvPr id="6156" name="Rectangle 7"/>
            <p:cNvSpPr>
              <a:spLocks noChangeArrowheads="1"/>
            </p:cNvSpPr>
            <p:nvPr/>
          </p:nvSpPr>
          <p:spPr bwMode="auto">
            <a:xfrm>
              <a:off x="3652838" y="3786188"/>
              <a:ext cx="9413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ZA">
                  <a:solidFill>
                    <a:srgbClr val="1C1C1C"/>
                  </a:solidFill>
                </a:rPr>
                <a:t>Review</a:t>
              </a:r>
              <a:endParaRPr lang="en-GB">
                <a:solidFill>
                  <a:srgbClr val="1C1C1C"/>
                </a:solidFill>
              </a:endParaRPr>
            </a:p>
          </p:txBody>
        </p:sp>
        <p:sp>
          <p:nvSpPr>
            <p:cNvPr id="6157" name="Rectangle 8"/>
            <p:cNvSpPr>
              <a:spLocks noChangeArrowheads="1"/>
            </p:cNvSpPr>
            <p:nvPr/>
          </p:nvSpPr>
          <p:spPr bwMode="auto">
            <a:xfrm>
              <a:off x="4984750" y="5094288"/>
              <a:ext cx="18272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ZA">
                  <a:solidFill>
                    <a:srgbClr val="1C1C1C"/>
                  </a:solidFill>
                </a:rPr>
                <a:t>Design and</a:t>
              </a:r>
            </a:p>
            <a:p>
              <a:pPr algn="ctr"/>
              <a:r>
                <a:rPr lang="en-ZA">
                  <a:solidFill>
                    <a:srgbClr val="1C1C1C"/>
                  </a:solidFill>
                </a:rPr>
                <a:t>Implementation</a:t>
              </a:r>
              <a:endParaRPr lang="en-GB">
                <a:solidFill>
                  <a:srgbClr val="1C1C1C"/>
                </a:solidFill>
              </a:endParaRPr>
            </a:p>
          </p:txBody>
        </p:sp>
        <p:sp>
          <p:nvSpPr>
            <p:cNvPr id="6158" name="Rectangle 9"/>
            <p:cNvSpPr>
              <a:spLocks noChangeArrowheads="1"/>
            </p:cNvSpPr>
            <p:nvPr/>
          </p:nvSpPr>
          <p:spPr bwMode="auto">
            <a:xfrm>
              <a:off x="3405188" y="5048250"/>
              <a:ext cx="11588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ZA">
                  <a:solidFill>
                    <a:srgbClr val="1C1C1C"/>
                  </a:solidFill>
                </a:rPr>
                <a:t>Testing /</a:t>
              </a:r>
            </a:p>
            <a:p>
              <a:pPr algn="ctr"/>
              <a:r>
                <a:rPr lang="en-ZA">
                  <a:solidFill>
                    <a:srgbClr val="1C1C1C"/>
                  </a:solidFill>
                </a:rPr>
                <a:t>Release /</a:t>
              </a:r>
            </a:p>
            <a:p>
              <a:pPr algn="ctr"/>
              <a:r>
                <a:rPr lang="en-ZA">
                  <a:solidFill>
                    <a:srgbClr val="1C1C1C"/>
                  </a:solidFill>
                </a:rPr>
                <a:t>Planning</a:t>
              </a:r>
              <a:endParaRPr lang="en-GB">
                <a:solidFill>
                  <a:srgbClr val="1C1C1C"/>
                </a:solidFill>
              </a:endParaRPr>
            </a:p>
          </p:txBody>
        </p:sp>
        <p:sp>
          <p:nvSpPr>
            <p:cNvPr id="6159" name="Rectangle 10"/>
            <p:cNvSpPr>
              <a:spLocks noChangeArrowheads="1"/>
            </p:cNvSpPr>
            <p:nvPr/>
          </p:nvSpPr>
          <p:spPr bwMode="auto">
            <a:xfrm>
              <a:off x="5364163" y="3794125"/>
              <a:ext cx="1044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ZA">
                  <a:solidFill>
                    <a:srgbClr val="1C1C1C"/>
                  </a:solidFill>
                </a:rPr>
                <a:t>Analysis</a:t>
              </a:r>
              <a:endParaRPr lang="en-GB">
                <a:solidFill>
                  <a:srgbClr val="1C1C1C"/>
                </a:solidFill>
              </a:endParaRPr>
            </a:p>
          </p:txBody>
        </p:sp>
        <p:grpSp>
          <p:nvGrpSpPr>
            <p:cNvPr id="6160" name="Group 58"/>
            <p:cNvGrpSpPr>
              <a:grpSpLocks/>
            </p:cNvGrpSpPr>
            <p:nvPr/>
          </p:nvGrpSpPr>
          <p:grpSpPr bwMode="auto">
            <a:xfrm rot="-10580416">
              <a:off x="3810000" y="3421063"/>
              <a:ext cx="2560638" cy="3313112"/>
              <a:chOff x="3579228" y="2996965"/>
              <a:chExt cx="2560320" cy="3312798"/>
            </a:xfrm>
          </p:grpSpPr>
          <p:pic>
            <p:nvPicPr>
              <p:cNvPr id="6162" name="Picture 11" descr="spiral.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9627672">
                <a:off x="3579228" y="2996965"/>
                <a:ext cx="2560320" cy="3312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Straight Arrow Connector 13"/>
              <p:cNvCxnSpPr/>
              <p:nvPr/>
            </p:nvCxnSpPr>
            <p:spPr bwMode="auto">
              <a:xfrm rot="10800000">
                <a:off x="5354450" y="3442595"/>
                <a:ext cx="139683" cy="17461"/>
              </a:xfrm>
              <a:prstGeom prst="straightConnector1">
                <a:avLst/>
              </a:prstGeom>
              <a:solidFill>
                <a:schemeClr val="accent1"/>
              </a:solidFill>
              <a:ln w="9525" cap="flat" cmpd="sng" algn="ctr">
                <a:solidFill>
                  <a:schemeClr val="accent4">
                    <a:lumMod val="10000"/>
                  </a:schemeClr>
                </a:solidFill>
                <a:prstDash val="solid"/>
                <a:round/>
                <a:headEnd type="arrow" w="med" len="med"/>
                <a:tailEnd type="none" w="med" len="med"/>
              </a:ln>
              <a:effectLst/>
            </p:spPr>
          </p:cxnSp>
          <p:cxnSp>
            <p:nvCxnSpPr>
              <p:cNvPr id="15" name="Straight Arrow Connector 14"/>
              <p:cNvCxnSpPr/>
              <p:nvPr/>
            </p:nvCxnSpPr>
            <p:spPr bwMode="auto">
              <a:xfrm rot="10800000" flipV="1">
                <a:off x="4277614" y="3656846"/>
                <a:ext cx="122222" cy="85717"/>
              </a:xfrm>
              <a:prstGeom prst="straightConnector1">
                <a:avLst/>
              </a:prstGeom>
              <a:solidFill>
                <a:schemeClr val="accent1"/>
              </a:solidFill>
              <a:ln w="9525" cap="flat" cmpd="sng" algn="ctr">
                <a:solidFill>
                  <a:schemeClr val="accent4">
                    <a:lumMod val="10000"/>
                  </a:schemeClr>
                </a:solidFill>
                <a:prstDash val="solid"/>
                <a:round/>
                <a:headEnd type="arrow" w="med" len="med"/>
                <a:tailEnd type="none" w="med" len="med"/>
              </a:ln>
              <a:effectLst/>
            </p:spPr>
          </p:cxnSp>
          <p:cxnSp>
            <p:nvCxnSpPr>
              <p:cNvPr id="17" name="Straight Arrow Connector 16"/>
              <p:cNvCxnSpPr/>
              <p:nvPr/>
            </p:nvCxnSpPr>
            <p:spPr bwMode="auto">
              <a:xfrm rot="5400000">
                <a:off x="3685622" y="4640611"/>
                <a:ext cx="111114" cy="23810"/>
              </a:xfrm>
              <a:prstGeom prst="straightConnector1">
                <a:avLst/>
              </a:prstGeom>
              <a:solidFill>
                <a:schemeClr val="accent1"/>
              </a:solidFill>
              <a:ln w="9525" cap="flat" cmpd="sng" algn="ctr">
                <a:solidFill>
                  <a:schemeClr val="accent4">
                    <a:lumMod val="10000"/>
                  </a:schemeClr>
                </a:solidFill>
                <a:prstDash val="solid"/>
                <a:round/>
                <a:headEnd type="arrow" w="med" len="med"/>
                <a:tailEnd type="none" w="med" len="med"/>
              </a:ln>
              <a:effectLst/>
            </p:spPr>
          </p:cxnSp>
          <p:cxnSp>
            <p:nvCxnSpPr>
              <p:cNvPr id="19" name="Straight Arrow Connector 18"/>
              <p:cNvCxnSpPr/>
              <p:nvPr/>
            </p:nvCxnSpPr>
            <p:spPr bwMode="auto">
              <a:xfrm rot="16200000" flipH="1">
                <a:off x="3923636" y="5502609"/>
                <a:ext cx="61907" cy="49206"/>
              </a:xfrm>
              <a:prstGeom prst="straightConnector1">
                <a:avLst/>
              </a:prstGeom>
              <a:solidFill>
                <a:schemeClr val="accent1"/>
              </a:solidFill>
              <a:ln w="9525" cap="flat" cmpd="sng" algn="ctr">
                <a:solidFill>
                  <a:schemeClr val="accent4">
                    <a:lumMod val="10000"/>
                  </a:schemeClr>
                </a:solidFill>
                <a:prstDash val="solid"/>
                <a:round/>
                <a:headEnd type="arrow" w="med" len="med"/>
                <a:tailEnd type="none" w="med" len="med"/>
              </a:ln>
              <a:effectLst/>
            </p:spPr>
          </p:cxnSp>
          <p:cxnSp>
            <p:nvCxnSpPr>
              <p:cNvPr id="21" name="Straight Arrow Connector 20"/>
              <p:cNvCxnSpPr/>
              <p:nvPr/>
            </p:nvCxnSpPr>
            <p:spPr bwMode="auto">
              <a:xfrm>
                <a:off x="4830539" y="6000908"/>
                <a:ext cx="73016" cy="6349"/>
              </a:xfrm>
              <a:prstGeom prst="straightConnector1">
                <a:avLst/>
              </a:prstGeom>
              <a:solidFill>
                <a:schemeClr val="accent1"/>
              </a:solidFill>
              <a:ln w="9525" cap="flat" cmpd="sng" algn="ctr">
                <a:solidFill>
                  <a:schemeClr val="accent4">
                    <a:lumMod val="10000"/>
                  </a:schemeClr>
                </a:solidFill>
                <a:prstDash val="solid"/>
                <a:round/>
                <a:headEnd type="arrow" w="med" len="med"/>
                <a:tailEnd type="none" w="med" len="med"/>
              </a:ln>
              <a:effectLst/>
            </p:spPr>
          </p:cxnSp>
          <p:cxnSp>
            <p:nvCxnSpPr>
              <p:cNvPr id="23" name="Straight Arrow Connector 22"/>
              <p:cNvCxnSpPr/>
              <p:nvPr/>
            </p:nvCxnSpPr>
            <p:spPr bwMode="auto">
              <a:xfrm flipV="1">
                <a:off x="5255978" y="5873316"/>
                <a:ext cx="79365" cy="36509"/>
              </a:xfrm>
              <a:prstGeom prst="straightConnector1">
                <a:avLst/>
              </a:prstGeom>
              <a:solidFill>
                <a:schemeClr val="accent1"/>
              </a:solidFill>
              <a:ln w="9525" cap="flat" cmpd="sng" algn="ctr">
                <a:solidFill>
                  <a:schemeClr val="accent4">
                    <a:lumMod val="10000"/>
                  </a:schemeClr>
                </a:solidFill>
                <a:prstDash val="solid"/>
                <a:round/>
                <a:headEnd type="arrow" w="med" len="med"/>
                <a:tailEnd type="none" w="med" len="med"/>
              </a:ln>
              <a:effectLst/>
            </p:spPr>
          </p:cxnSp>
          <p:cxnSp>
            <p:nvCxnSpPr>
              <p:cNvPr id="25" name="Straight Arrow Connector 24"/>
              <p:cNvCxnSpPr/>
              <p:nvPr/>
            </p:nvCxnSpPr>
            <p:spPr bwMode="auto">
              <a:xfrm rot="5400000" flipH="1" flipV="1">
                <a:off x="5725395" y="5298500"/>
                <a:ext cx="79367" cy="23810"/>
              </a:xfrm>
              <a:prstGeom prst="straightConnector1">
                <a:avLst/>
              </a:prstGeom>
              <a:solidFill>
                <a:schemeClr val="accent1"/>
              </a:solidFill>
              <a:ln w="9525" cap="flat" cmpd="sng" algn="ctr">
                <a:solidFill>
                  <a:schemeClr val="accent4">
                    <a:lumMod val="10000"/>
                  </a:schemeClr>
                </a:solidFill>
                <a:prstDash val="solid"/>
                <a:round/>
                <a:headEnd type="arrow" w="med" len="med"/>
                <a:tailEnd type="none" w="med" len="med"/>
              </a:ln>
              <a:effectLst/>
            </p:spPr>
          </p:cxnSp>
          <p:cxnSp>
            <p:nvCxnSpPr>
              <p:cNvPr id="28" name="Straight Arrow Connector 27"/>
              <p:cNvCxnSpPr/>
              <p:nvPr/>
            </p:nvCxnSpPr>
            <p:spPr bwMode="auto">
              <a:xfrm rot="16200000" flipV="1">
                <a:off x="5684958" y="4787534"/>
                <a:ext cx="73018" cy="30158"/>
              </a:xfrm>
              <a:prstGeom prst="straightConnector1">
                <a:avLst/>
              </a:prstGeom>
              <a:solidFill>
                <a:schemeClr val="accent1"/>
              </a:solidFill>
              <a:ln w="9525" cap="flat" cmpd="sng" algn="ctr">
                <a:solidFill>
                  <a:schemeClr val="accent4">
                    <a:lumMod val="10000"/>
                  </a:schemeClr>
                </a:solidFill>
                <a:prstDash val="solid"/>
                <a:round/>
                <a:headEnd type="arrow" w="med" len="med"/>
                <a:tailEnd type="none" w="med" len="med"/>
              </a:ln>
              <a:effectLst/>
            </p:spPr>
          </p:cxnSp>
          <p:cxnSp>
            <p:nvCxnSpPr>
              <p:cNvPr id="31" name="Straight Arrow Connector 30"/>
              <p:cNvCxnSpPr/>
              <p:nvPr/>
            </p:nvCxnSpPr>
            <p:spPr bwMode="auto">
              <a:xfrm rot="10800000">
                <a:off x="5390583" y="4437759"/>
                <a:ext cx="85714" cy="53970"/>
              </a:xfrm>
              <a:prstGeom prst="straightConnector1">
                <a:avLst/>
              </a:prstGeom>
              <a:solidFill>
                <a:schemeClr val="accent1"/>
              </a:solidFill>
              <a:ln w="9525" cap="flat" cmpd="sng" algn="ctr">
                <a:solidFill>
                  <a:schemeClr val="accent4">
                    <a:lumMod val="10000"/>
                  </a:schemeClr>
                </a:solidFill>
                <a:prstDash val="solid"/>
                <a:round/>
                <a:headEnd type="arrow" w="med" len="med"/>
                <a:tailEnd type="none" w="med" len="med"/>
              </a:ln>
              <a:effectLst/>
            </p:spPr>
          </p:cxnSp>
          <p:cxnSp>
            <p:nvCxnSpPr>
              <p:cNvPr id="33" name="Straight Arrow Connector 32"/>
              <p:cNvCxnSpPr/>
              <p:nvPr/>
            </p:nvCxnSpPr>
            <p:spPr bwMode="auto">
              <a:xfrm rot="10800000" flipV="1">
                <a:off x="4711883" y="4425895"/>
                <a:ext cx="73016" cy="42858"/>
              </a:xfrm>
              <a:prstGeom prst="straightConnector1">
                <a:avLst/>
              </a:prstGeom>
              <a:solidFill>
                <a:schemeClr val="accent1"/>
              </a:solidFill>
              <a:ln w="9525" cap="flat" cmpd="sng" algn="ctr">
                <a:solidFill>
                  <a:schemeClr val="accent4">
                    <a:lumMod val="10000"/>
                  </a:schemeClr>
                </a:solidFill>
                <a:prstDash val="solid"/>
                <a:round/>
                <a:headEnd type="arrow" w="med" len="med"/>
                <a:tailEnd type="none" w="med" len="med"/>
              </a:ln>
              <a:effectLst/>
            </p:spPr>
          </p:cxnSp>
          <p:cxnSp>
            <p:nvCxnSpPr>
              <p:cNvPr id="36" name="Straight Arrow Connector 35"/>
              <p:cNvCxnSpPr/>
              <p:nvPr/>
            </p:nvCxnSpPr>
            <p:spPr bwMode="auto">
              <a:xfrm>
                <a:off x="4634844" y="5303868"/>
                <a:ext cx="79365" cy="55558"/>
              </a:xfrm>
              <a:prstGeom prst="straightConnector1">
                <a:avLst/>
              </a:prstGeom>
              <a:solidFill>
                <a:schemeClr val="accent1"/>
              </a:solidFill>
              <a:ln w="9525" cap="flat" cmpd="sng" algn="ctr">
                <a:solidFill>
                  <a:schemeClr val="accent4">
                    <a:lumMod val="10000"/>
                  </a:schemeClr>
                </a:solidFill>
                <a:prstDash val="solid"/>
                <a:round/>
                <a:headEnd type="arrow" w="med" len="med"/>
                <a:tailEnd type="none" w="med" len="med"/>
              </a:ln>
              <a:effectLst/>
            </p:spPr>
          </p:cxnSp>
          <p:cxnSp>
            <p:nvCxnSpPr>
              <p:cNvPr id="38" name="Straight Arrow Connector 37"/>
              <p:cNvCxnSpPr/>
              <p:nvPr/>
            </p:nvCxnSpPr>
            <p:spPr bwMode="auto">
              <a:xfrm flipV="1">
                <a:off x="5154475" y="5269249"/>
                <a:ext cx="73016" cy="60319"/>
              </a:xfrm>
              <a:prstGeom prst="straightConnector1">
                <a:avLst/>
              </a:prstGeom>
              <a:solidFill>
                <a:schemeClr val="accent1"/>
              </a:solidFill>
              <a:ln w="9525" cap="flat" cmpd="sng" algn="ctr">
                <a:solidFill>
                  <a:schemeClr val="accent4">
                    <a:lumMod val="10000"/>
                  </a:schemeClr>
                </a:solidFill>
                <a:prstDash val="solid"/>
                <a:round/>
                <a:headEnd type="arrow" w="med" len="med"/>
                <a:tailEnd type="none" w="med" len="med"/>
              </a:ln>
              <a:effectLst/>
            </p:spPr>
          </p:cxnSp>
          <p:cxnSp>
            <p:nvCxnSpPr>
              <p:cNvPr id="40" name="Straight Arrow Connector 39"/>
              <p:cNvCxnSpPr/>
              <p:nvPr/>
            </p:nvCxnSpPr>
            <p:spPr bwMode="auto">
              <a:xfrm rot="10800000">
                <a:off x="5188004" y="4801207"/>
                <a:ext cx="68255" cy="55558"/>
              </a:xfrm>
              <a:prstGeom prst="straightConnector1">
                <a:avLst/>
              </a:prstGeom>
              <a:solidFill>
                <a:schemeClr val="accent1"/>
              </a:solidFill>
              <a:ln w="9525" cap="flat" cmpd="sng" algn="ctr">
                <a:solidFill>
                  <a:schemeClr val="accent4">
                    <a:lumMod val="10000"/>
                  </a:schemeClr>
                </a:solidFill>
                <a:prstDash val="solid"/>
                <a:round/>
                <a:headEnd type="arrow" w="med" len="med"/>
                <a:tailEnd type="none" w="med" len="med"/>
              </a:ln>
              <a:effectLst/>
            </p:spPr>
          </p:cxnSp>
          <p:cxnSp>
            <p:nvCxnSpPr>
              <p:cNvPr id="42" name="Straight Arrow Connector 41"/>
              <p:cNvCxnSpPr/>
              <p:nvPr/>
            </p:nvCxnSpPr>
            <p:spPr bwMode="auto">
              <a:xfrm rot="10800000" flipV="1">
                <a:off x="4804835" y="4773086"/>
                <a:ext cx="73016" cy="66669"/>
              </a:xfrm>
              <a:prstGeom prst="straightConnector1">
                <a:avLst/>
              </a:prstGeom>
              <a:solidFill>
                <a:schemeClr val="accent1"/>
              </a:solidFill>
              <a:ln w="9525" cap="flat" cmpd="sng" algn="ctr">
                <a:solidFill>
                  <a:schemeClr val="accent4">
                    <a:lumMod val="10000"/>
                  </a:schemeClr>
                </a:solidFill>
                <a:prstDash val="solid"/>
                <a:round/>
                <a:headEnd type="arrow" w="med" len="med"/>
                <a:tailEnd type="none" w="med" len="med"/>
              </a:ln>
              <a:effectLst/>
            </p:spPr>
          </p:cxnSp>
        </p:grpSp>
        <p:sp>
          <p:nvSpPr>
            <p:cNvPr id="6161" name="Rectangle 61"/>
            <p:cNvSpPr>
              <a:spLocks noChangeArrowheads="1"/>
            </p:cNvSpPr>
            <p:nvPr/>
          </p:nvSpPr>
          <p:spPr bwMode="auto">
            <a:xfrm>
              <a:off x="2919412" y="6199188"/>
              <a:ext cx="45167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ZA" dirty="0"/>
                <a:t>A spiral* model </a:t>
              </a:r>
              <a:r>
                <a:rPr lang="en-ZA" dirty="0" smtClean="0"/>
                <a:t>overview </a:t>
              </a:r>
              <a:r>
                <a:rPr lang="en-ZA" dirty="0"/>
                <a:t>of development</a:t>
              </a:r>
            </a:p>
          </p:txBody>
        </p:sp>
      </p:grpSp>
      <p:sp>
        <p:nvSpPr>
          <p:cNvPr id="6151" name="Rectangle 62"/>
          <p:cNvSpPr>
            <a:spLocks noChangeArrowheads="1"/>
          </p:cNvSpPr>
          <p:nvPr/>
        </p:nvSpPr>
        <p:spPr bwMode="auto">
          <a:xfrm>
            <a:off x="204901" y="6452198"/>
            <a:ext cx="830421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dirty="0"/>
              <a:t>* B. W. Boehm, “A spiral model of software development and enhancement,” </a:t>
            </a:r>
            <a:r>
              <a:rPr lang="en-US" sz="1100" i="1" dirty="0"/>
              <a:t>Computer, vol. 21, pp. 61-72, 1988.</a:t>
            </a:r>
            <a:endParaRPr lang="en-GB" sz="11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2075"/>
            <a:ext cx="8385175" cy="914400"/>
          </a:xfrm>
        </p:spPr>
        <p:txBody>
          <a:bodyPr/>
          <a:lstStyle/>
          <a:p>
            <a:pPr>
              <a:defRPr/>
            </a:pPr>
            <a:r>
              <a:rPr lang="en-ZA" dirty="0"/>
              <a:t>Spiral model </a:t>
            </a:r>
            <a:r>
              <a:rPr lang="en-ZA" sz="3600" dirty="0" smtClean="0"/>
              <a:t>(Boehm, 1988</a:t>
            </a:r>
            <a:r>
              <a:rPr lang="en-ZA" sz="3600" dirty="0"/>
              <a:t>)</a:t>
            </a:r>
            <a:endParaRPr lang="en-GB" sz="3600" dirty="0"/>
          </a:p>
        </p:txBody>
      </p:sp>
      <p:sp>
        <p:nvSpPr>
          <p:cNvPr id="7172" name="TextBox 5"/>
          <p:cNvSpPr txBox="1">
            <a:spLocks noChangeArrowheads="1"/>
          </p:cNvSpPr>
          <p:nvPr/>
        </p:nvSpPr>
        <p:spPr bwMode="auto">
          <a:xfrm>
            <a:off x="0" y="6637338"/>
            <a:ext cx="84857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1200" i="1" dirty="0" smtClean="0"/>
              <a:t>See discussion in Martinez</a:t>
            </a:r>
            <a:r>
              <a:rPr lang="en-ZA" sz="1200" i="1" dirty="0"/>
              <a:t>, Bond and </a:t>
            </a:r>
            <a:r>
              <a:rPr lang="en-ZA" sz="1200" i="1" dirty="0" err="1"/>
              <a:t>Vai</a:t>
            </a:r>
            <a:r>
              <a:rPr lang="en-ZA" sz="1200" i="1" dirty="0"/>
              <a:t>, 2008, “High Performance Embedded Computing Handbook”, CSC Press, </a:t>
            </a:r>
            <a:r>
              <a:rPr lang="en-ZA" sz="1200" i="1" dirty="0" err="1"/>
              <a:t>pg</a:t>
            </a:r>
            <a:r>
              <a:rPr lang="en-ZA" sz="1200" i="1" dirty="0"/>
              <a:t> 43.</a:t>
            </a:r>
            <a:endParaRPr lang="en-GB" sz="1200" i="1" dirty="0"/>
          </a:p>
        </p:txBody>
      </p:sp>
      <p:sp>
        <p:nvSpPr>
          <p:cNvPr id="5" name="TextBox 5"/>
          <p:cNvSpPr txBox="1">
            <a:spLocks noChangeArrowheads="1"/>
          </p:cNvSpPr>
          <p:nvPr/>
        </p:nvSpPr>
        <p:spPr bwMode="auto">
          <a:xfrm>
            <a:off x="395112" y="6360584"/>
            <a:ext cx="275934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1200" i="1" dirty="0" smtClean="0"/>
              <a:t>Image from Wikipedia open commons</a:t>
            </a:r>
            <a:endParaRPr lang="en-GB" sz="1200" i="1"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4905" y="854922"/>
            <a:ext cx="6413184" cy="5494607"/>
          </a:xfrm>
          <a:prstGeom prst="rect">
            <a:avLst/>
          </a:prstGeom>
        </p:spPr>
      </p:pic>
      <p:sp>
        <p:nvSpPr>
          <p:cNvPr id="6" name="Rectangle 60"/>
          <p:cNvSpPr>
            <a:spLocks noChangeArrowheads="1"/>
          </p:cNvSpPr>
          <p:nvPr/>
        </p:nvSpPr>
        <p:spPr bwMode="auto">
          <a:xfrm>
            <a:off x="7269369" y="900627"/>
            <a:ext cx="169572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ZA" dirty="0" smtClean="0"/>
              <a:t>More detailed classic model.</a:t>
            </a:r>
            <a:endParaRPr lang="en-ZA" dirty="0"/>
          </a:p>
        </p:txBody>
      </p:sp>
      <p:sp>
        <p:nvSpPr>
          <p:cNvPr id="7" name="Rectangle 60"/>
          <p:cNvSpPr>
            <a:spLocks noChangeArrowheads="1"/>
          </p:cNvSpPr>
          <p:nvPr/>
        </p:nvSpPr>
        <p:spPr bwMode="auto">
          <a:xfrm>
            <a:off x="7269369" y="4895986"/>
            <a:ext cx="18746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ZA" i="1" dirty="0" smtClean="0"/>
              <a:t>When does it end?</a:t>
            </a:r>
            <a:endParaRPr lang="en-ZA" i="1" dirty="0"/>
          </a:p>
        </p:txBody>
      </p:sp>
      <p:sp>
        <p:nvSpPr>
          <p:cNvPr id="3" name="Rectangle 2"/>
          <p:cNvSpPr/>
          <p:nvPr/>
        </p:nvSpPr>
        <p:spPr>
          <a:xfrm>
            <a:off x="7269369" y="2228671"/>
            <a:ext cx="1695727" cy="1815882"/>
          </a:xfrm>
          <a:prstGeom prst="rect">
            <a:avLst/>
          </a:prstGeom>
        </p:spPr>
        <p:txBody>
          <a:bodyPr wrap="square">
            <a:spAutoFit/>
          </a:bodyPr>
          <a:lstStyle/>
          <a:p>
            <a:r>
              <a:rPr lang="en-ZA" sz="1600" dirty="0"/>
              <a:t>Each cycle </a:t>
            </a:r>
            <a:r>
              <a:rPr lang="en-ZA" sz="1600" dirty="0" smtClean="0"/>
              <a:t>begins </a:t>
            </a:r>
            <a:r>
              <a:rPr lang="en-ZA" sz="1600" dirty="0"/>
              <a:t>with </a:t>
            </a:r>
            <a:r>
              <a:rPr lang="en-ZA" sz="1600" dirty="0" smtClean="0"/>
              <a:t>the identification </a:t>
            </a:r>
            <a:r>
              <a:rPr lang="en-ZA" sz="1600" dirty="0"/>
              <a:t>of the </a:t>
            </a:r>
            <a:r>
              <a:rPr lang="en-ZA" sz="1600" u="sng" dirty="0"/>
              <a:t>objective</a:t>
            </a:r>
            <a:r>
              <a:rPr lang="en-ZA" sz="1600" dirty="0"/>
              <a:t> of the portion of the product </a:t>
            </a:r>
          </a:p>
          <a:p>
            <a:r>
              <a:rPr lang="en-ZA" sz="1600" dirty="0" smtClean="0"/>
              <a:t>to be elaborated </a:t>
            </a:r>
            <a:endParaRPr lang="en-ZA"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490068">
            <a:off x="7466880" y="4450288"/>
            <a:ext cx="1129482" cy="1135600"/>
          </a:xfrm>
          <a:prstGeom prst="rect">
            <a:avLst/>
          </a:prstGeom>
        </p:spPr>
      </p:pic>
      <p:sp>
        <p:nvSpPr>
          <p:cNvPr id="3" name="Title 2"/>
          <p:cNvSpPr>
            <a:spLocks noGrp="1"/>
          </p:cNvSpPr>
          <p:nvPr>
            <p:ph type="title"/>
          </p:nvPr>
        </p:nvSpPr>
        <p:spPr/>
        <p:txBody>
          <a:bodyPr>
            <a:normAutofit fontScale="90000"/>
          </a:bodyPr>
          <a:lstStyle/>
          <a:p>
            <a:r>
              <a:rPr lang="en-ZA" dirty="0" smtClean="0"/>
              <a:t>HPEC System Objectives</a:t>
            </a:r>
            <a:endParaRPr lang="en-ZA" dirty="0"/>
          </a:p>
        </p:txBody>
      </p:sp>
      <p:sp>
        <p:nvSpPr>
          <p:cNvPr id="4" name="Content Placeholder 3"/>
          <p:cNvSpPr>
            <a:spLocks noGrp="1"/>
          </p:cNvSpPr>
          <p:nvPr>
            <p:ph idx="1"/>
          </p:nvPr>
        </p:nvSpPr>
        <p:spPr>
          <a:xfrm>
            <a:off x="729785" y="1168400"/>
            <a:ext cx="7697635" cy="5435600"/>
          </a:xfrm>
        </p:spPr>
        <p:txBody>
          <a:bodyPr>
            <a:normAutofit fontScale="70000" lnSpcReduction="20000"/>
          </a:bodyPr>
          <a:lstStyle/>
          <a:p>
            <a:r>
              <a:rPr lang="en-ZA" dirty="0" smtClean="0">
                <a:solidFill>
                  <a:srgbClr val="FF0000"/>
                </a:solidFill>
              </a:rPr>
              <a:t>Objectives of each cycle </a:t>
            </a:r>
            <a:endParaRPr lang="en-ZA" dirty="0" smtClean="0"/>
          </a:p>
          <a:p>
            <a:pPr lvl="1"/>
            <a:r>
              <a:rPr lang="en-ZA" dirty="0" smtClean="0"/>
              <a:t>specified in </a:t>
            </a:r>
            <a:r>
              <a:rPr lang="en-ZA" dirty="0"/>
              <a:t>terms of the overall system into </a:t>
            </a:r>
            <a:r>
              <a:rPr lang="en-ZA" dirty="0" smtClean="0"/>
              <a:t>which the computing resource/processing </a:t>
            </a:r>
            <a:r>
              <a:rPr lang="en-ZA" dirty="0"/>
              <a:t>is to be </a:t>
            </a:r>
            <a:r>
              <a:rPr lang="en-ZA" dirty="0" smtClean="0"/>
              <a:t>incorporated</a:t>
            </a:r>
          </a:p>
          <a:p>
            <a:r>
              <a:rPr lang="en-ZA" dirty="0" smtClean="0"/>
              <a:t>In early stages of the process</a:t>
            </a:r>
          </a:p>
          <a:p>
            <a:pPr lvl="1"/>
            <a:r>
              <a:rPr lang="en-ZA" dirty="0" smtClean="0"/>
              <a:t>System objectives are usually more in terms of</a:t>
            </a:r>
            <a:br>
              <a:rPr lang="en-ZA" dirty="0" smtClean="0"/>
            </a:br>
            <a:r>
              <a:rPr lang="en-ZA" dirty="0" smtClean="0">
                <a:solidFill>
                  <a:srgbClr val="FF0000"/>
                </a:solidFill>
              </a:rPr>
              <a:t>algorithms and processing needed</a:t>
            </a:r>
            <a:r>
              <a:rPr lang="en-ZA" dirty="0" smtClean="0"/>
              <a:t> (see next slide).</a:t>
            </a:r>
          </a:p>
          <a:p>
            <a:r>
              <a:rPr lang="en-ZA" dirty="0" smtClean="0"/>
              <a:t>Subsequent stages (after a few iterations)</a:t>
            </a:r>
          </a:p>
          <a:p>
            <a:pPr lvl="1"/>
            <a:r>
              <a:rPr lang="en-ZA" dirty="0" smtClean="0"/>
              <a:t>More </a:t>
            </a:r>
            <a:r>
              <a:rPr lang="en-ZA" dirty="0" smtClean="0">
                <a:solidFill>
                  <a:srgbClr val="FF0000"/>
                </a:solidFill>
              </a:rPr>
              <a:t>high-level design</a:t>
            </a:r>
            <a:r>
              <a:rPr lang="en-ZA" dirty="0" smtClean="0"/>
              <a:t> and experimental </a:t>
            </a:r>
            <a:r>
              <a:rPr lang="en-ZA" dirty="0" smtClean="0">
                <a:solidFill>
                  <a:srgbClr val="FF0000"/>
                </a:solidFill>
              </a:rPr>
              <a:t>rapid prototyping</a:t>
            </a:r>
            <a:r>
              <a:rPr lang="en-ZA" dirty="0" smtClean="0"/>
              <a:t> of subsystems (e.g. writing a rough C routine version of a decided upon algorithm to evaluate its performance) </a:t>
            </a:r>
          </a:p>
          <a:p>
            <a:r>
              <a:rPr lang="en-ZA" dirty="0" smtClean="0"/>
              <a:t>Later stages (after a good understanding of processing needs and algorithms to use)</a:t>
            </a:r>
          </a:p>
          <a:p>
            <a:pPr lvl="1"/>
            <a:r>
              <a:rPr lang="en-ZA" dirty="0" smtClean="0"/>
              <a:t>More focused on hardware subsystems fabrication</a:t>
            </a:r>
          </a:p>
          <a:p>
            <a:pPr lvl="1"/>
            <a:r>
              <a:rPr lang="en-ZA" dirty="0" smtClean="0"/>
              <a:t>Software </a:t>
            </a:r>
            <a:r>
              <a:rPr lang="en-ZA" dirty="0" smtClean="0">
                <a:solidFill>
                  <a:srgbClr val="FF0000"/>
                </a:solidFill>
              </a:rPr>
              <a:t>implementation</a:t>
            </a:r>
          </a:p>
          <a:p>
            <a:pPr lvl="1"/>
            <a:r>
              <a:rPr lang="en-ZA" dirty="0" smtClean="0"/>
              <a:t>Testing</a:t>
            </a:r>
          </a:p>
          <a:p>
            <a:r>
              <a:rPr lang="en-ZA" dirty="0" smtClean="0"/>
              <a:t>Final stage(s)</a:t>
            </a:r>
          </a:p>
          <a:p>
            <a:pPr lvl="1"/>
            <a:r>
              <a:rPr lang="en-ZA" dirty="0" smtClean="0"/>
              <a:t>Preparing and performing </a:t>
            </a:r>
            <a:r>
              <a:rPr lang="en-ZA" dirty="0" smtClean="0">
                <a:solidFill>
                  <a:srgbClr val="FF0000"/>
                </a:solidFill>
              </a:rPr>
              <a:t>acceptance test</a:t>
            </a:r>
            <a:r>
              <a:rPr lang="en-ZA" dirty="0" smtClean="0"/>
              <a:t>(s)</a:t>
            </a:r>
          </a:p>
          <a:p>
            <a:pPr lvl="1"/>
            <a:r>
              <a:rPr lang="en-ZA" dirty="0" smtClean="0"/>
              <a:t>Installation and post </a:t>
            </a:r>
            <a:r>
              <a:rPr lang="en-ZA" dirty="0" smtClean="0">
                <a:solidFill>
                  <a:srgbClr val="FF0000"/>
                </a:solidFill>
              </a:rPr>
              <a:t>installation</a:t>
            </a:r>
            <a:r>
              <a:rPr lang="en-ZA" dirty="0" smtClean="0"/>
              <a:t> maintenance</a:t>
            </a:r>
            <a:endParaRPr lang="en-ZA"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145743">
            <a:off x="7685397" y="2335990"/>
            <a:ext cx="645280" cy="536138"/>
          </a:xfrm>
          <a:prstGeom prst="rect">
            <a:avLst/>
          </a:prstGeom>
        </p:spPr>
      </p:pic>
    </p:spTree>
    <p:extLst>
      <p:ext uri="{BB962C8B-B14F-4D97-AF65-F5344CB8AC3E}">
        <p14:creationId xmlns:p14="http://schemas.microsoft.com/office/powerpoint/2010/main" val="34223469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System level goals</a:t>
            </a:r>
            <a:endParaRPr lang="en-ZA" dirty="0"/>
          </a:p>
        </p:txBody>
      </p:sp>
      <p:sp>
        <p:nvSpPr>
          <p:cNvPr id="3" name="Content Placeholder 2"/>
          <p:cNvSpPr>
            <a:spLocks noGrp="1"/>
          </p:cNvSpPr>
          <p:nvPr>
            <p:ph idx="1"/>
          </p:nvPr>
        </p:nvSpPr>
        <p:spPr>
          <a:xfrm>
            <a:off x="729785" y="1485900"/>
            <a:ext cx="7697635" cy="4756697"/>
          </a:xfrm>
        </p:spPr>
        <p:txBody>
          <a:bodyPr>
            <a:normAutofit fontScale="85000" lnSpcReduction="20000"/>
          </a:bodyPr>
          <a:lstStyle/>
          <a:p>
            <a:r>
              <a:rPr lang="en-ZA" dirty="0"/>
              <a:t>Functional </a:t>
            </a:r>
            <a:r>
              <a:rPr lang="en-ZA" dirty="0" smtClean="0"/>
              <a:t>requirements</a:t>
            </a:r>
          </a:p>
          <a:p>
            <a:pPr lvl="1"/>
            <a:r>
              <a:rPr lang="en-ZA" dirty="0" smtClean="0"/>
              <a:t>What the system </a:t>
            </a:r>
            <a:r>
              <a:rPr lang="en-ZA" dirty="0"/>
              <a:t>should do</a:t>
            </a:r>
          </a:p>
          <a:p>
            <a:pPr lvl="1"/>
            <a:r>
              <a:rPr lang="en-ZA" dirty="0" smtClean="0"/>
              <a:t>Operations </a:t>
            </a:r>
            <a:r>
              <a:rPr lang="en-ZA" dirty="0"/>
              <a:t>to </a:t>
            </a:r>
            <a:r>
              <a:rPr lang="en-ZA" dirty="0" smtClean="0"/>
              <a:t>perform</a:t>
            </a:r>
          </a:p>
          <a:p>
            <a:pPr lvl="1"/>
            <a:r>
              <a:rPr lang="en-ZA" dirty="0" smtClean="0"/>
              <a:t>Input </a:t>
            </a:r>
            <a:r>
              <a:rPr lang="en-ZA" dirty="0" smtClean="0">
                <a:sym typeface="Wingdings" panose="05000000000000000000" pitchFamily="2" charset="2"/>
              </a:rPr>
              <a:t> </a:t>
            </a:r>
            <a:r>
              <a:rPr lang="en-ZA" dirty="0" smtClean="0"/>
              <a:t>Output relations</a:t>
            </a:r>
          </a:p>
          <a:p>
            <a:pPr lvl="1"/>
            <a:r>
              <a:rPr lang="en-ZA" dirty="0" smtClean="0"/>
              <a:t>Use cases (to be satisfied)</a:t>
            </a:r>
          </a:p>
          <a:p>
            <a:r>
              <a:rPr lang="en-ZA" dirty="0" smtClean="0"/>
              <a:t>Non-functional requirements</a:t>
            </a:r>
          </a:p>
          <a:p>
            <a:pPr lvl="1"/>
            <a:r>
              <a:rPr lang="en-ZA" dirty="0"/>
              <a:t>The ‘</a:t>
            </a:r>
            <a:r>
              <a:rPr lang="en-ZA" dirty="0" err="1"/>
              <a:t>ilities</a:t>
            </a:r>
            <a:r>
              <a:rPr lang="en-ZA" dirty="0"/>
              <a:t>’</a:t>
            </a:r>
          </a:p>
          <a:p>
            <a:pPr lvl="2"/>
            <a:r>
              <a:rPr lang="en-ZA" dirty="0"/>
              <a:t>Availability, Scalability, Reliability, Reusability, Maintainability</a:t>
            </a:r>
          </a:p>
          <a:p>
            <a:pPr lvl="1"/>
            <a:r>
              <a:rPr lang="en-ZA" dirty="0"/>
              <a:t>Performance</a:t>
            </a:r>
          </a:p>
          <a:p>
            <a:pPr lvl="2"/>
            <a:r>
              <a:rPr lang="en-ZA" dirty="0"/>
              <a:t>Speed of operation, throughput, response time (max. latencies)</a:t>
            </a:r>
            <a:endParaRPr lang="en-ZA" dirty="0" smtClean="0"/>
          </a:p>
          <a:p>
            <a:pPr lvl="1"/>
            <a:r>
              <a:rPr lang="en-ZA" dirty="0" smtClean="0"/>
              <a:t>Size</a:t>
            </a:r>
            <a:r>
              <a:rPr lang="en-ZA" dirty="0"/>
              <a:t>, </a:t>
            </a:r>
            <a:r>
              <a:rPr lang="en-ZA" dirty="0" smtClean="0"/>
              <a:t>Weight</a:t>
            </a:r>
            <a:r>
              <a:rPr lang="en-ZA" dirty="0"/>
              <a:t>, </a:t>
            </a:r>
            <a:r>
              <a:rPr lang="en-ZA" dirty="0" smtClean="0"/>
              <a:t>And Power </a:t>
            </a:r>
            <a:r>
              <a:rPr lang="en-ZA" dirty="0"/>
              <a:t>(SWAP</a:t>
            </a:r>
            <a:r>
              <a:rPr lang="en-ZA" dirty="0" smtClean="0"/>
              <a:t>)</a:t>
            </a:r>
          </a:p>
        </p:txBody>
      </p:sp>
    </p:spTree>
    <p:extLst>
      <p:ext uri="{BB962C8B-B14F-4D97-AF65-F5344CB8AC3E}">
        <p14:creationId xmlns:p14="http://schemas.microsoft.com/office/powerpoint/2010/main" val="649331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Goals of the Early Cycles</a:t>
            </a:r>
            <a:endParaRPr lang="en-ZA" dirty="0"/>
          </a:p>
        </p:txBody>
      </p:sp>
      <p:sp>
        <p:nvSpPr>
          <p:cNvPr id="3" name="Content Placeholder 2"/>
          <p:cNvSpPr>
            <a:spLocks noGrp="1"/>
          </p:cNvSpPr>
          <p:nvPr>
            <p:ph idx="1"/>
          </p:nvPr>
        </p:nvSpPr>
        <p:spPr>
          <a:xfrm>
            <a:off x="516835" y="1409540"/>
            <a:ext cx="7930463" cy="5207160"/>
          </a:xfrm>
        </p:spPr>
        <p:txBody>
          <a:bodyPr>
            <a:normAutofit fontScale="77500" lnSpcReduction="20000"/>
          </a:bodyPr>
          <a:lstStyle/>
          <a:p>
            <a:r>
              <a:rPr lang="en-ZA" dirty="0"/>
              <a:t>In the early </a:t>
            </a:r>
            <a:r>
              <a:rPr lang="en-ZA" dirty="0" smtClean="0"/>
              <a:t>cycles, </a:t>
            </a:r>
            <a:r>
              <a:rPr lang="en-ZA" dirty="0"/>
              <a:t>the goal </a:t>
            </a:r>
            <a:r>
              <a:rPr lang="en-ZA" dirty="0" smtClean="0"/>
              <a:t>is typically: </a:t>
            </a:r>
            <a:r>
              <a:rPr lang="en-ZA" dirty="0">
                <a:solidFill>
                  <a:srgbClr val="FF0000"/>
                </a:solidFill>
              </a:rPr>
              <a:t>reduce the largest technical risks</a:t>
            </a:r>
            <a:r>
              <a:rPr lang="en-ZA" dirty="0"/>
              <a:t> and </a:t>
            </a:r>
            <a:r>
              <a:rPr lang="en-ZA" dirty="0" smtClean="0">
                <a:solidFill>
                  <a:srgbClr val="FF0000"/>
                </a:solidFill>
              </a:rPr>
              <a:t>initiate </a:t>
            </a:r>
            <a:r>
              <a:rPr lang="en-ZA" dirty="0">
                <a:solidFill>
                  <a:srgbClr val="FF0000"/>
                </a:solidFill>
              </a:rPr>
              <a:t>lengthy tasks</a:t>
            </a:r>
            <a:r>
              <a:rPr lang="en-ZA" dirty="0"/>
              <a:t> </a:t>
            </a:r>
            <a:r>
              <a:rPr lang="en-ZA" dirty="0" smtClean="0"/>
              <a:t>that </a:t>
            </a:r>
            <a:r>
              <a:rPr lang="en-ZA" dirty="0"/>
              <a:t>may </a:t>
            </a:r>
            <a:r>
              <a:rPr lang="en-ZA" dirty="0" smtClean="0"/>
              <a:t>influence the overall (contractual) schedule.</a:t>
            </a:r>
          </a:p>
          <a:p>
            <a:pPr lvl="1"/>
            <a:r>
              <a:rPr lang="en-ZA" dirty="0" smtClean="0"/>
              <a:t>If can’t eliminate big risks need to reconsider continuing </a:t>
            </a:r>
          </a:p>
          <a:p>
            <a:r>
              <a:rPr lang="en-ZA" dirty="0" smtClean="0"/>
              <a:t>Some </a:t>
            </a:r>
            <a:r>
              <a:rPr lang="en-ZA" dirty="0" smtClean="0">
                <a:solidFill>
                  <a:srgbClr val="FF0000"/>
                </a:solidFill>
              </a:rPr>
              <a:t>common </a:t>
            </a:r>
            <a:r>
              <a:rPr lang="en-ZA" dirty="0">
                <a:solidFill>
                  <a:srgbClr val="FF0000"/>
                </a:solidFill>
              </a:rPr>
              <a:t>risks </a:t>
            </a:r>
            <a:r>
              <a:rPr lang="en-ZA" dirty="0" smtClean="0"/>
              <a:t>addressed in early cycles of HPEC development:</a:t>
            </a:r>
          </a:p>
          <a:p>
            <a:pPr lvl="1"/>
            <a:r>
              <a:rPr lang="en-ZA" dirty="0"/>
              <a:t>Form-factor </a:t>
            </a:r>
            <a:r>
              <a:rPr lang="en-ZA" dirty="0" smtClean="0"/>
              <a:t>constraints</a:t>
            </a:r>
            <a:endParaRPr lang="en-ZA" dirty="0"/>
          </a:p>
          <a:p>
            <a:pPr lvl="1"/>
            <a:r>
              <a:rPr lang="en-ZA" dirty="0"/>
              <a:t>Algorithm and functional </a:t>
            </a:r>
            <a:r>
              <a:rPr lang="en-ZA" dirty="0" smtClean="0"/>
              <a:t>uncertainty</a:t>
            </a:r>
          </a:p>
          <a:p>
            <a:pPr lvl="1"/>
            <a:r>
              <a:rPr lang="en-ZA" dirty="0"/>
              <a:t>Synchronization and control (</a:t>
            </a:r>
            <a:r>
              <a:rPr lang="en-ZA" dirty="0" smtClean="0"/>
              <a:t>exploiting regularity </a:t>
            </a:r>
            <a:r>
              <a:rPr lang="en-ZA" dirty="0"/>
              <a:t>of data flow in </a:t>
            </a:r>
            <a:r>
              <a:rPr lang="en-ZA" dirty="0" smtClean="0"/>
              <a:t>computation)</a:t>
            </a:r>
          </a:p>
          <a:p>
            <a:pPr lvl="1"/>
            <a:r>
              <a:rPr lang="en-ZA" dirty="0"/>
              <a:t>Software </a:t>
            </a:r>
            <a:r>
              <a:rPr lang="en-ZA" dirty="0" smtClean="0"/>
              <a:t>complexity</a:t>
            </a:r>
          </a:p>
          <a:p>
            <a:pPr lvl="1"/>
            <a:r>
              <a:rPr lang="en-ZA" dirty="0" smtClean="0"/>
              <a:t>Selecting COTS components</a:t>
            </a:r>
          </a:p>
          <a:p>
            <a:pPr lvl="1"/>
            <a:r>
              <a:rPr lang="en-ZA" dirty="0"/>
              <a:t>Custom ASIC </a:t>
            </a:r>
            <a:r>
              <a:rPr lang="en-ZA" dirty="0" smtClean="0"/>
              <a:t>design (high volume production only)</a:t>
            </a:r>
            <a:endParaRPr lang="en-ZA" dirty="0"/>
          </a:p>
        </p:txBody>
      </p:sp>
    </p:spTree>
    <p:extLst>
      <p:ext uri="{BB962C8B-B14F-4D97-AF65-F5344CB8AC3E}">
        <p14:creationId xmlns:p14="http://schemas.microsoft.com/office/powerpoint/2010/main" val="1086695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Costing and Risk management</a:t>
            </a:r>
            <a:endParaRPr lang="en-ZA" dirty="0"/>
          </a:p>
        </p:txBody>
      </p:sp>
      <p:sp>
        <p:nvSpPr>
          <p:cNvPr id="3" name="Content Placeholder 2"/>
          <p:cNvSpPr>
            <a:spLocks noGrp="1"/>
          </p:cNvSpPr>
          <p:nvPr>
            <p:ph idx="1"/>
          </p:nvPr>
        </p:nvSpPr>
        <p:spPr/>
        <p:txBody>
          <a:bodyPr>
            <a:normAutofit fontScale="92500" lnSpcReduction="10000"/>
          </a:bodyPr>
          <a:lstStyle/>
          <a:p>
            <a:r>
              <a:rPr lang="en-ZA" dirty="0"/>
              <a:t>Once the requirements, alternatives, and constraints </a:t>
            </a:r>
            <a:r>
              <a:rPr lang="en-ZA" dirty="0" smtClean="0"/>
              <a:t>are </a:t>
            </a:r>
            <a:r>
              <a:rPr lang="en-ZA" dirty="0"/>
              <a:t>established, </a:t>
            </a:r>
            <a:r>
              <a:rPr lang="en-ZA" dirty="0" smtClean="0"/>
              <a:t>risk </a:t>
            </a:r>
            <a:r>
              <a:rPr lang="en-ZA" dirty="0"/>
              <a:t>analysis </a:t>
            </a:r>
            <a:r>
              <a:rPr lang="en-ZA" dirty="0" smtClean="0"/>
              <a:t>is performed.</a:t>
            </a:r>
          </a:p>
          <a:p>
            <a:r>
              <a:rPr lang="en-ZA" dirty="0" smtClean="0"/>
              <a:t>Once development has progressed successfully, it should be feasible to retire certain risks at a Plan </a:t>
            </a:r>
            <a:r>
              <a:rPr lang="en-ZA" dirty="0"/>
              <a:t>(stage </a:t>
            </a:r>
            <a:r>
              <a:rPr lang="en-ZA" dirty="0" smtClean="0"/>
              <a:t>4) iteration</a:t>
            </a:r>
          </a:p>
          <a:p>
            <a:r>
              <a:rPr lang="en-ZA" dirty="0" smtClean="0"/>
              <a:t>At </a:t>
            </a:r>
            <a:r>
              <a:rPr lang="en-ZA" dirty="0"/>
              <a:t>this point, management </a:t>
            </a:r>
            <a:r>
              <a:rPr lang="en-ZA" dirty="0" smtClean="0"/>
              <a:t>may review the </a:t>
            </a:r>
            <a:r>
              <a:rPr lang="en-ZA" dirty="0"/>
              <a:t>cost </a:t>
            </a:r>
            <a:r>
              <a:rPr lang="en-ZA" dirty="0" smtClean="0"/>
              <a:t>of the previous cycle, scheduling of </a:t>
            </a:r>
            <a:r>
              <a:rPr lang="en-ZA" dirty="0"/>
              <a:t>the </a:t>
            </a:r>
            <a:r>
              <a:rPr lang="en-ZA" dirty="0" smtClean="0"/>
              <a:t>next iteration </a:t>
            </a:r>
            <a:r>
              <a:rPr lang="en-ZA" dirty="0"/>
              <a:t>and </a:t>
            </a:r>
            <a:r>
              <a:rPr lang="en-ZA" dirty="0" smtClean="0"/>
              <a:t>also revise the overall costing and development timeline. </a:t>
            </a:r>
            <a:endParaRPr lang="en-ZA" dirty="0"/>
          </a:p>
        </p:txBody>
      </p:sp>
    </p:spTree>
    <p:extLst>
      <p:ext uri="{BB962C8B-B14F-4D97-AF65-F5344CB8AC3E}">
        <p14:creationId xmlns:p14="http://schemas.microsoft.com/office/powerpoint/2010/main" val="42784880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Monitoring development progress &amp; productivity</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7663316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Monitoring progress</a:t>
            </a:r>
            <a:endParaRPr lang="en-ZA" dirty="0"/>
          </a:p>
        </p:txBody>
      </p:sp>
      <p:sp>
        <p:nvSpPr>
          <p:cNvPr id="3" name="Content Placeholder 2"/>
          <p:cNvSpPr>
            <a:spLocks noGrp="1"/>
          </p:cNvSpPr>
          <p:nvPr>
            <p:ph idx="1"/>
          </p:nvPr>
        </p:nvSpPr>
        <p:spPr>
          <a:xfrm>
            <a:off x="729785" y="1311966"/>
            <a:ext cx="7697635" cy="5327374"/>
          </a:xfrm>
        </p:spPr>
        <p:txBody>
          <a:bodyPr>
            <a:normAutofit fontScale="92500" lnSpcReduction="20000"/>
          </a:bodyPr>
          <a:lstStyle/>
          <a:p>
            <a:r>
              <a:rPr lang="en-ZA" dirty="0" smtClean="0"/>
              <a:t>An important  </a:t>
            </a:r>
            <a:r>
              <a:rPr lang="en-ZA" dirty="0"/>
              <a:t>management  tasks  for  </a:t>
            </a:r>
            <a:r>
              <a:rPr lang="en-ZA" dirty="0" smtClean="0"/>
              <a:t>HPEC  projects </a:t>
            </a:r>
            <a:r>
              <a:rPr lang="en-ZA" dirty="0"/>
              <a:t>is  </a:t>
            </a:r>
            <a:r>
              <a:rPr lang="en-ZA" dirty="0" smtClean="0"/>
              <a:t>developing </a:t>
            </a:r>
            <a:r>
              <a:rPr lang="en-ZA" dirty="0"/>
              <a:t>accurate </a:t>
            </a:r>
            <a:r>
              <a:rPr lang="en-ZA" dirty="0" smtClean="0"/>
              <a:t>estimates for, and ways to measure development ‘PECS’:</a:t>
            </a:r>
          </a:p>
          <a:p>
            <a:pPr lvl="1"/>
            <a:r>
              <a:rPr lang="en-ZA" dirty="0" smtClean="0">
                <a:solidFill>
                  <a:srgbClr val="FF0000"/>
                </a:solidFill>
              </a:rPr>
              <a:t>P</a:t>
            </a:r>
            <a:r>
              <a:rPr lang="en-ZA" dirty="0" smtClean="0"/>
              <a:t>rogress </a:t>
            </a:r>
          </a:p>
          <a:p>
            <a:pPr lvl="1"/>
            <a:r>
              <a:rPr lang="en-ZA" dirty="0" smtClean="0">
                <a:solidFill>
                  <a:srgbClr val="FF0000"/>
                </a:solidFill>
              </a:rPr>
              <a:t>E</a:t>
            </a:r>
            <a:r>
              <a:rPr lang="en-ZA" dirty="0" smtClean="0"/>
              <a:t>ffort</a:t>
            </a:r>
          </a:p>
          <a:p>
            <a:pPr lvl="1"/>
            <a:r>
              <a:rPr lang="en-ZA" dirty="0" smtClean="0">
                <a:solidFill>
                  <a:srgbClr val="FF0000"/>
                </a:solidFill>
              </a:rPr>
              <a:t>C</a:t>
            </a:r>
            <a:r>
              <a:rPr lang="en-ZA" dirty="0" smtClean="0"/>
              <a:t>ost and</a:t>
            </a:r>
          </a:p>
          <a:p>
            <a:pPr lvl="1"/>
            <a:r>
              <a:rPr lang="en-ZA" dirty="0" smtClean="0">
                <a:solidFill>
                  <a:srgbClr val="FF0000"/>
                </a:solidFill>
              </a:rPr>
              <a:t>S</a:t>
            </a:r>
            <a:r>
              <a:rPr lang="en-ZA" dirty="0" smtClean="0"/>
              <a:t>chedule</a:t>
            </a:r>
          </a:p>
          <a:p>
            <a:r>
              <a:rPr lang="en-ZA" dirty="0" smtClean="0"/>
              <a:t>This may need to be tailored according to activities and types of technologies used during the project e.g.</a:t>
            </a:r>
          </a:p>
          <a:p>
            <a:pPr lvl="1"/>
            <a:r>
              <a:rPr lang="en-ZA" dirty="0" smtClean="0"/>
              <a:t>MATLAB/Simulink coding vs. C coding vs</a:t>
            </a:r>
            <a:r>
              <a:rPr lang="en-ZA" dirty="0"/>
              <a:t>. Assembly coding </a:t>
            </a:r>
            <a:r>
              <a:rPr lang="en-ZA" dirty="0" smtClean="0"/>
              <a:t>vs. FPGA </a:t>
            </a:r>
            <a:r>
              <a:rPr lang="en-ZA" dirty="0"/>
              <a:t>HDL </a:t>
            </a:r>
            <a:r>
              <a:rPr lang="en-ZA" dirty="0" smtClean="0"/>
              <a:t>coding</a:t>
            </a:r>
          </a:p>
        </p:txBody>
      </p:sp>
    </p:spTree>
    <p:extLst>
      <p:ext uri="{BB962C8B-B14F-4D97-AF65-F5344CB8AC3E}">
        <p14:creationId xmlns:p14="http://schemas.microsoft.com/office/powerpoint/2010/main" val="428494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Monitoring productivity/progress</a:t>
            </a:r>
            <a:endParaRPr lang="en-ZA" dirty="0"/>
          </a:p>
        </p:txBody>
      </p:sp>
      <p:sp>
        <p:nvSpPr>
          <p:cNvPr id="3" name="Content Placeholder 2"/>
          <p:cNvSpPr>
            <a:spLocks noGrp="1"/>
          </p:cNvSpPr>
          <p:nvPr>
            <p:ph idx="1"/>
          </p:nvPr>
        </p:nvSpPr>
        <p:spPr>
          <a:xfrm>
            <a:off x="520701" y="1311966"/>
            <a:ext cx="7906720" cy="5327374"/>
          </a:xfrm>
        </p:spPr>
        <p:txBody>
          <a:bodyPr>
            <a:normAutofit/>
          </a:bodyPr>
          <a:lstStyle/>
          <a:p>
            <a:r>
              <a:rPr lang="en-ZA" dirty="0" smtClean="0"/>
              <a:t>Need ways to measure both performance and progress for</a:t>
            </a:r>
          </a:p>
          <a:p>
            <a:pPr lvl="1"/>
            <a:r>
              <a:rPr lang="en-ZA" dirty="0" smtClean="0"/>
              <a:t>Hardware development progress and</a:t>
            </a:r>
          </a:p>
          <a:p>
            <a:pPr lvl="1"/>
            <a:r>
              <a:rPr lang="en-ZA" dirty="0" smtClean="0"/>
              <a:t>Software development progress</a:t>
            </a:r>
          </a:p>
        </p:txBody>
      </p:sp>
    </p:spTree>
    <p:extLst>
      <p:ext uri="{BB962C8B-B14F-4D97-AF65-F5344CB8AC3E}">
        <p14:creationId xmlns:p14="http://schemas.microsoft.com/office/powerpoint/2010/main" val="30815784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Hardware design progress</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0437" y="1435100"/>
            <a:ext cx="3307754" cy="1893327"/>
          </a:xfrm>
          <a:prstGeom prst="rect">
            <a:avLst/>
          </a:prstGeom>
        </p:spPr>
      </p:pic>
    </p:spTree>
    <p:extLst>
      <p:ext uri="{BB962C8B-B14F-4D97-AF65-F5344CB8AC3E}">
        <p14:creationId xmlns:p14="http://schemas.microsoft.com/office/powerpoint/2010/main" val="497217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400050" y="1244600"/>
            <a:ext cx="8007350" cy="5283200"/>
          </a:xfrm>
        </p:spPr>
        <p:txBody>
          <a:bodyPr>
            <a:normAutofit fontScale="92500" lnSpcReduction="10000"/>
          </a:bodyPr>
          <a:lstStyle/>
          <a:p>
            <a:pPr eaLnBrk="1" hangingPunct="1">
              <a:defRPr/>
            </a:pPr>
            <a:r>
              <a:rPr lang="en-ZA" dirty="0" smtClean="0">
                <a:sym typeface="Wingdings" pitchFamily="2" charset="2"/>
              </a:rPr>
              <a:t>Where work is done, division of labour</a:t>
            </a:r>
          </a:p>
          <a:p>
            <a:pPr eaLnBrk="1" hangingPunct="1">
              <a:defRPr/>
            </a:pPr>
            <a:r>
              <a:rPr lang="en-ZA" dirty="0" smtClean="0">
                <a:sym typeface="Wingdings" pitchFamily="2" charset="2"/>
              </a:rPr>
              <a:t>HPEC management</a:t>
            </a:r>
          </a:p>
          <a:p>
            <a:pPr eaLnBrk="1" hangingPunct="1">
              <a:defRPr/>
            </a:pPr>
            <a:r>
              <a:rPr lang="en-ZA" dirty="0" smtClean="0">
                <a:sym typeface="Wingdings" pitchFamily="2" charset="2"/>
              </a:rPr>
              <a:t>HPEC development process</a:t>
            </a:r>
          </a:p>
          <a:p>
            <a:pPr eaLnBrk="1" hangingPunct="1">
              <a:defRPr/>
            </a:pPr>
            <a:r>
              <a:rPr lang="en-ZA" dirty="0" smtClean="0">
                <a:sym typeface="Wingdings" pitchFamily="2" charset="2"/>
              </a:rPr>
              <a:t>Setting system objectives</a:t>
            </a:r>
          </a:p>
          <a:p>
            <a:pPr eaLnBrk="1" hangingPunct="1">
              <a:defRPr/>
            </a:pPr>
            <a:r>
              <a:rPr lang="en-ZA" dirty="0" smtClean="0">
                <a:sym typeface="Wingdings" pitchFamily="2" charset="2"/>
              </a:rPr>
              <a:t>Costs &amp; risks</a:t>
            </a:r>
          </a:p>
          <a:p>
            <a:pPr>
              <a:defRPr/>
            </a:pPr>
            <a:r>
              <a:rPr lang="en-ZA" dirty="0" smtClean="0"/>
              <a:t>Monitoring progress</a:t>
            </a:r>
          </a:p>
          <a:p>
            <a:pPr>
              <a:defRPr/>
            </a:pPr>
            <a:r>
              <a:rPr lang="en-ZA" dirty="0" smtClean="0">
                <a:sym typeface="Wingdings" pitchFamily="2" charset="2"/>
              </a:rPr>
              <a:t>Documentation</a:t>
            </a:r>
          </a:p>
          <a:p>
            <a:pPr>
              <a:defRPr/>
            </a:pPr>
            <a:r>
              <a:rPr lang="en-ZA" dirty="0"/>
              <a:t>Effort, </a:t>
            </a:r>
            <a:r>
              <a:rPr lang="en-ZA" dirty="0" smtClean="0"/>
              <a:t>Productivity</a:t>
            </a:r>
            <a:br>
              <a:rPr lang="en-ZA" dirty="0" smtClean="0"/>
            </a:br>
            <a:r>
              <a:rPr lang="en-ZA" dirty="0" smtClean="0"/>
              <a:t>and Progress</a:t>
            </a:r>
          </a:p>
          <a:p>
            <a:pPr marL="365760" lvl="1" indent="0">
              <a:buNone/>
              <a:defRPr/>
            </a:pPr>
            <a:r>
              <a:rPr lang="en-ZA" dirty="0" smtClean="0">
                <a:sym typeface="Wingdings" pitchFamily="2" charset="2"/>
              </a:rPr>
              <a:t>(Optional extra slides re</a:t>
            </a:r>
            <a:br>
              <a:rPr lang="en-ZA" dirty="0" smtClean="0">
                <a:sym typeface="Wingdings" pitchFamily="2" charset="2"/>
              </a:rPr>
            </a:br>
            <a:r>
              <a:rPr lang="en-ZA" dirty="0" smtClean="0">
                <a:sym typeface="Wingdings" pitchFamily="2" charset="2"/>
              </a:rPr>
              <a:t>intro to </a:t>
            </a:r>
            <a:r>
              <a:rPr lang="en-ZA" dirty="0" err="1" smtClean="0">
                <a:sym typeface="Wingdings" pitchFamily="2" charset="2"/>
              </a:rPr>
              <a:t>Doxygen</a:t>
            </a:r>
            <a:r>
              <a:rPr lang="en-ZA" dirty="0" smtClean="0">
                <a:sym typeface="Wingdings" pitchFamily="2" charset="2"/>
              </a:rPr>
              <a:t>)</a:t>
            </a:r>
          </a:p>
          <a:p>
            <a:pPr eaLnBrk="1" hangingPunct="1">
              <a:defRPr/>
            </a:pPr>
            <a:endParaRPr lang="en-ZA" dirty="0" smtClean="0">
              <a:sym typeface="Wingdings" pitchFamily="2" charset="2"/>
            </a:endParaRPr>
          </a:p>
        </p:txBody>
      </p:sp>
      <p:pic>
        <p:nvPicPr>
          <p:cNvPr id="5123" name="Picture 3" descr="mosaic01.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03725" y="3538538"/>
            <a:ext cx="4471988" cy="310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Hardware progress</a:t>
            </a:r>
            <a:endParaRPr lang="en-ZA" dirty="0"/>
          </a:p>
        </p:txBody>
      </p:sp>
      <p:sp>
        <p:nvSpPr>
          <p:cNvPr id="3" name="Content Placeholder 2"/>
          <p:cNvSpPr>
            <a:spLocks noGrp="1"/>
          </p:cNvSpPr>
          <p:nvPr>
            <p:ph idx="1"/>
          </p:nvPr>
        </p:nvSpPr>
        <p:spPr/>
        <p:txBody>
          <a:bodyPr/>
          <a:lstStyle/>
          <a:p>
            <a:r>
              <a:rPr lang="en-ZA" dirty="0" smtClean="0"/>
              <a:t>A often mentioned method: </a:t>
            </a:r>
          </a:p>
          <a:p>
            <a:pPr lvl="1"/>
            <a:r>
              <a:rPr lang="en-ZA" dirty="0" smtClean="0"/>
              <a:t>Determining the number of transistors, components and interconnects used in a design… </a:t>
            </a:r>
            <a:br>
              <a:rPr lang="en-ZA" dirty="0" smtClean="0"/>
            </a:br>
            <a:endParaRPr lang="en-ZA" dirty="0" smtClean="0"/>
          </a:p>
        </p:txBody>
      </p:sp>
      <p:sp>
        <p:nvSpPr>
          <p:cNvPr id="4" name="Rectangle 3"/>
          <p:cNvSpPr/>
          <p:nvPr/>
        </p:nvSpPr>
        <p:spPr>
          <a:xfrm>
            <a:off x="729114" y="3855608"/>
            <a:ext cx="7553495" cy="1815882"/>
          </a:xfrm>
          <a:prstGeom prst="rect">
            <a:avLst/>
          </a:prstGeom>
        </p:spPr>
        <p:txBody>
          <a:bodyPr wrap="square">
            <a:spAutoFit/>
          </a:bodyPr>
          <a:lstStyle/>
          <a:p>
            <a:r>
              <a:rPr lang="en-ZA" sz="2800" dirty="0"/>
              <a:t>… surely that will give you a good impression of where the design is </a:t>
            </a:r>
            <a:r>
              <a:rPr lang="en-ZA" sz="2800" dirty="0" smtClean="0"/>
              <a:t>at?</a:t>
            </a:r>
          </a:p>
          <a:p>
            <a:endParaRPr lang="en-ZA" sz="2800" dirty="0"/>
          </a:p>
          <a:p>
            <a:r>
              <a:rPr lang="en-ZA" sz="2800" dirty="0" smtClean="0">
                <a:solidFill>
                  <a:srgbClr val="006600"/>
                </a:solidFill>
              </a:rPr>
              <a:t>Do you think this is a valid and fair approach?</a:t>
            </a:r>
            <a:endParaRPr lang="en-ZA" sz="2800" dirty="0">
              <a:solidFill>
                <a:srgbClr val="006600"/>
              </a:solidFill>
            </a:endParaRPr>
          </a:p>
        </p:txBody>
      </p:sp>
    </p:spTree>
    <p:extLst>
      <p:ext uri="{BB962C8B-B14F-4D97-AF65-F5344CB8AC3E}">
        <p14:creationId xmlns:p14="http://schemas.microsoft.com/office/powerpoint/2010/main" val="19053946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5520" y="1036820"/>
            <a:ext cx="4069380" cy="2699079"/>
          </a:xfrm>
          <a:prstGeom prst="rect">
            <a:avLst/>
          </a:prstGeom>
        </p:spPr>
      </p:pic>
      <p:sp>
        <p:nvSpPr>
          <p:cNvPr id="2" name="Title 1"/>
          <p:cNvSpPr>
            <a:spLocks noGrp="1"/>
          </p:cNvSpPr>
          <p:nvPr>
            <p:ph type="title"/>
          </p:nvPr>
        </p:nvSpPr>
        <p:spPr/>
        <p:txBody>
          <a:bodyPr>
            <a:normAutofit fontScale="90000"/>
          </a:bodyPr>
          <a:lstStyle/>
          <a:p>
            <a:r>
              <a:rPr lang="en-ZA" dirty="0" smtClean="0"/>
              <a:t>Hardware progress</a:t>
            </a:r>
            <a:endParaRPr lang="en-ZA" dirty="0"/>
          </a:p>
        </p:txBody>
      </p:sp>
      <p:sp>
        <p:nvSpPr>
          <p:cNvPr id="3" name="Content Placeholder 2"/>
          <p:cNvSpPr>
            <a:spLocks noGrp="1"/>
          </p:cNvSpPr>
          <p:nvPr>
            <p:ph idx="1"/>
          </p:nvPr>
        </p:nvSpPr>
        <p:spPr>
          <a:xfrm>
            <a:off x="488485" y="1328919"/>
            <a:ext cx="8236415" cy="5173481"/>
          </a:xfrm>
        </p:spPr>
        <p:txBody>
          <a:bodyPr>
            <a:normAutofit fontScale="77500" lnSpcReduction="20000"/>
          </a:bodyPr>
          <a:lstStyle/>
          <a:p>
            <a:r>
              <a:rPr lang="en-ZA" dirty="0" smtClean="0">
                <a:solidFill>
                  <a:srgbClr val="FF0000"/>
                </a:solidFill>
              </a:rPr>
              <a:t>Not necessarily</a:t>
            </a:r>
          </a:p>
          <a:p>
            <a:pPr lvl="1"/>
            <a:r>
              <a:rPr lang="en-ZA" dirty="0" smtClean="0"/>
              <a:t>The graph on left shows</a:t>
            </a:r>
            <a:br>
              <a:rPr lang="en-ZA" dirty="0" smtClean="0"/>
            </a:br>
            <a:r>
              <a:rPr lang="en-ZA" dirty="0" smtClean="0"/>
              <a:t>number of transistors vs. </a:t>
            </a:r>
            <a:br>
              <a:rPr lang="en-ZA" dirty="0" smtClean="0"/>
            </a:br>
            <a:r>
              <a:rPr lang="en-ZA" dirty="0" smtClean="0"/>
              <a:t>weeks of design effort</a:t>
            </a:r>
          </a:p>
          <a:p>
            <a:pPr lvl="1"/>
            <a:r>
              <a:rPr lang="en-ZA" dirty="0" smtClean="0"/>
              <a:t>As can be seen there</a:t>
            </a:r>
            <a:br>
              <a:rPr lang="en-ZA" dirty="0" smtClean="0"/>
            </a:br>
            <a:r>
              <a:rPr lang="en-ZA" dirty="0" smtClean="0"/>
              <a:t>may be little correlation in</a:t>
            </a:r>
            <a:br>
              <a:rPr lang="en-ZA" dirty="0" smtClean="0"/>
            </a:br>
            <a:r>
              <a:rPr lang="en-ZA" dirty="0" smtClean="0"/>
              <a:t>number of components in a</a:t>
            </a:r>
            <a:br>
              <a:rPr lang="en-ZA" dirty="0" smtClean="0"/>
            </a:br>
            <a:r>
              <a:rPr lang="en-ZA" dirty="0" smtClean="0"/>
              <a:t>design to amount of effort</a:t>
            </a:r>
          </a:p>
          <a:p>
            <a:pPr lvl="1"/>
            <a:r>
              <a:rPr lang="en-ZA" dirty="0" smtClean="0"/>
              <a:t>Consider further there are usually cycles of design-test-optimization, so over time there may be increases and decreases in components used</a:t>
            </a:r>
          </a:p>
          <a:p>
            <a:r>
              <a:rPr lang="en-ZA" dirty="0" smtClean="0"/>
              <a:t>But agreeably it is likely the number of components will increase over long time periods when looking at one project</a:t>
            </a:r>
          </a:p>
          <a:p>
            <a:r>
              <a:rPr lang="en-ZA" dirty="0" smtClean="0"/>
              <a:t>It is better to consider the completion of functional units (or required functionality)</a:t>
            </a:r>
            <a:endParaRPr lang="en-ZA" dirty="0"/>
          </a:p>
        </p:txBody>
      </p:sp>
      <p:sp>
        <p:nvSpPr>
          <p:cNvPr id="6" name="Rectangle 5"/>
          <p:cNvSpPr/>
          <p:nvPr/>
        </p:nvSpPr>
        <p:spPr>
          <a:xfrm>
            <a:off x="330200" y="6401881"/>
            <a:ext cx="6438900" cy="261610"/>
          </a:xfrm>
          <a:prstGeom prst="rect">
            <a:avLst/>
          </a:prstGeom>
        </p:spPr>
        <p:txBody>
          <a:bodyPr wrap="square">
            <a:spAutoFit/>
          </a:bodyPr>
          <a:lstStyle/>
          <a:p>
            <a:r>
              <a:rPr lang="en-ZA" sz="1100" dirty="0" smtClean="0"/>
              <a:t>* </a:t>
            </a:r>
            <a:r>
              <a:rPr lang="en-ZA" sz="1100" dirty="0" err="1" smtClean="0"/>
              <a:t>Numetrics</a:t>
            </a:r>
            <a:r>
              <a:rPr lang="en-ZA" sz="1100" dirty="0" smtClean="0"/>
              <a:t> </a:t>
            </a:r>
            <a:r>
              <a:rPr lang="en-ZA" sz="1100" dirty="0"/>
              <a:t>Management </a:t>
            </a:r>
            <a:r>
              <a:rPr lang="en-ZA" sz="1100" dirty="0" smtClean="0"/>
              <a:t>Systems (2000) “Measuring </a:t>
            </a:r>
            <a:r>
              <a:rPr lang="en-ZA" sz="1100" dirty="0"/>
              <a:t>IC and ASIC Design </a:t>
            </a:r>
            <a:r>
              <a:rPr lang="en-ZA" sz="1100" dirty="0" smtClean="0"/>
              <a:t>Productivity”</a:t>
            </a:r>
            <a:endParaRPr lang="en-ZA" sz="1100" dirty="0"/>
          </a:p>
        </p:txBody>
      </p:sp>
    </p:spTree>
    <p:extLst>
      <p:ext uri="{BB962C8B-B14F-4D97-AF65-F5344CB8AC3E}">
        <p14:creationId xmlns:p14="http://schemas.microsoft.com/office/powerpoint/2010/main" val="37585161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Hardware progress</a:t>
            </a:r>
            <a:endParaRPr lang="en-ZA" dirty="0"/>
          </a:p>
        </p:txBody>
      </p:sp>
      <p:sp>
        <p:nvSpPr>
          <p:cNvPr id="3" name="Content Placeholder 2"/>
          <p:cNvSpPr>
            <a:spLocks noGrp="1"/>
          </p:cNvSpPr>
          <p:nvPr>
            <p:ph idx="1"/>
          </p:nvPr>
        </p:nvSpPr>
        <p:spPr>
          <a:xfrm>
            <a:off x="729785" y="1384300"/>
            <a:ext cx="7697635" cy="4878709"/>
          </a:xfrm>
        </p:spPr>
        <p:txBody>
          <a:bodyPr>
            <a:normAutofit fontScale="77500" lnSpcReduction="20000"/>
          </a:bodyPr>
          <a:lstStyle/>
          <a:p>
            <a:r>
              <a:rPr lang="en-ZA" dirty="0"/>
              <a:t>Factors </a:t>
            </a:r>
            <a:r>
              <a:rPr lang="en-ZA" dirty="0" smtClean="0"/>
              <a:t>indicating progress</a:t>
            </a:r>
          </a:p>
          <a:p>
            <a:pPr lvl="1"/>
            <a:r>
              <a:rPr lang="en-ZA" dirty="0" smtClean="0"/>
              <a:t>Requirements/Specifications provided</a:t>
            </a:r>
          </a:p>
          <a:p>
            <a:pPr lvl="1"/>
            <a:r>
              <a:rPr lang="en-ZA" dirty="0"/>
              <a:t>Number subsystems </a:t>
            </a:r>
            <a:r>
              <a:rPr lang="en-ZA" dirty="0" smtClean="0"/>
              <a:t>completed</a:t>
            </a:r>
          </a:p>
          <a:p>
            <a:pPr lvl="1"/>
            <a:r>
              <a:rPr lang="en-ZA" dirty="0" smtClean="0">
                <a:solidFill>
                  <a:srgbClr val="FF0000"/>
                </a:solidFill>
              </a:rPr>
              <a:t>Functionality completed</a:t>
            </a:r>
            <a:r>
              <a:rPr lang="en-ZA" dirty="0" smtClean="0"/>
              <a:t> (i.e. not looking necessarily in relation to specific requirements but more functions given, e.g. counter added to design)</a:t>
            </a:r>
          </a:p>
          <a:p>
            <a:pPr lvl="1"/>
            <a:r>
              <a:rPr lang="en-ZA" dirty="0" smtClean="0"/>
              <a:t>System </a:t>
            </a:r>
            <a:r>
              <a:rPr lang="en-ZA" dirty="0" smtClean="0">
                <a:solidFill>
                  <a:srgbClr val="FF0000"/>
                </a:solidFill>
              </a:rPr>
              <a:t>complexity</a:t>
            </a:r>
            <a:r>
              <a:rPr lang="en-ZA" dirty="0" smtClean="0"/>
              <a:t> (interconnects &amp; modules)</a:t>
            </a:r>
          </a:p>
          <a:p>
            <a:pPr lvl="1"/>
            <a:r>
              <a:rPr lang="en-ZA" dirty="0" smtClean="0"/>
              <a:t>Design size</a:t>
            </a:r>
          </a:p>
          <a:p>
            <a:pPr lvl="1"/>
            <a:r>
              <a:rPr lang="en-ZA" dirty="0"/>
              <a:t>IP </a:t>
            </a:r>
            <a:r>
              <a:rPr lang="en-ZA" dirty="0" smtClean="0"/>
              <a:t>usage</a:t>
            </a:r>
            <a:endParaRPr lang="en-ZA" dirty="0"/>
          </a:p>
          <a:p>
            <a:r>
              <a:rPr lang="en-ZA" dirty="0" smtClean="0"/>
              <a:t>Considered in relation to</a:t>
            </a:r>
          </a:p>
          <a:p>
            <a:pPr lvl="1"/>
            <a:r>
              <a:rPr lang="en-ZA" dirty="0" smtClean="0"/>
              <a:t>Technology/tools used</a:t>
            </a:r>
          </a:p>
          <a:p>
            <a:pPr lvl="1"/>
            <a:r>
              <a:rPr lang="en-ZA" dirty="0"/>
              <a:t>Application </a:t>
            </a:r>
            <a:r>
              <a:rPr lang="en-ZA" dirty="0" smtClean="0"/>
              <a:t>domain</a:t>
            </a:r>
            <a:endParaRPr lang="en-ZA" dirty="0"/>
          </a:p>
          <a:p>
            <a:pPr lvl="1"/>
            <a:r>
              <a:rPr lang="en-ZA" dirty="0" smtClean="0"/>
              <a:t>Frequency/speed of operation (e.g. high frequency, faster systems are more difficult to build)</a:t>
            </a:r>
          </a:p>
        </p:txBody>
      </p:sp>
      <p:sp>
        <p:nvSpPr>
          <p:cNvPr id="4" name="Rectangle 3"/>
          <p:cNvSpPr/>
          <p:nvPr/>
        </p:nvSpPr>
        <p:spPr>
          <a:xfrm>
            <a:off x="330200" y="6263009"/>
            <a:ext cx="8191500" cy="307777"/>
          </a:xfrm>
          <a:prstGeom prst="rect">
            <a:avLst/>
          </a:prstGeom>
        </p:spPr>
        <p:txBody>
          <a:bodyPr wrap="square">
            <a:spAutoFit/>
          </a:bodyPr>
          <a:lstStyle/>
          <a:p>
            <a:r>
              <a:rPr lang="en-ZA" sz="1400" dirty="0" smtClean="0"/>
              <a:t>Based on </a:t>
            </a:r>
            <a:r>
              <a:rPr lang="en-ZA" sz="1400" dirty="0" smtClean="0">
                <a:hlinkClick r:id="rId2"/>
              </a:rPr>
              <a:t>http</a:t>
            </a:r>
            <a:r>
              <a:rPr lang="en-ZA" sz="1400" dirty="0">
                <a:hlinkClick r:id="rId2"/>
              </a:rPr>
              <a:t>://</a:t>
            </a:r>
            <a:r>
              <a:rPr lang="en-ZA" sz="1400" dirty="0" smtClean="0">
                <a:hlinkClick r:id="rId2"/>
              </a:rPr>
              <a:t>www.eetimes.com/document.asp?doc_id=1276032</a:t>
            </a:r>
            <a:endParaRPr lang="en-ZA" sz="1400" dirty="0"/>
          </a:p>
        </p:txBody>
      </p:sp>
    </p:spTree>
    <p:extLst>
      <p:ext uri="{BB962C8B-B14F-4D97-AF65-F5344CB8AC3E}">
        <p14:creationId xmlns:p14="http://schemas.microsoft.com/office/powerpoint/2010/main" val="720198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Design Complexity Measures</a:t>
            </a:r>
            <a:endParaRPr lang="en-ZA" dirty="0"/>
          </a:p>
        </p:txBody>
      </p:sp>
      <p:sp>
        <p:nvSpPr>
          <p:cNvPr id="3" name="Content Placeholder 2"/>
          <p:cNvSpPr>
            <a:spLocks noGrp="1"/>
          </p:cNvSpPr>
          <p:nvPr>
            <p:ph idx="1"/>
          </p:nvPr>
        </p:nvSpPr>
        <p:spPr>
          <a:xfrm>
            <a:off x="628185" y="1270000"/>
            <a:ext cx="7697635" cy="5412769"/>
          </a:xfrm>
        </p:spPr>
        <p:txBody>
          <a:bodyPr>
            <a:normAutofit fontScale="92500" lnSpcReduction="20000"/>
          </a:bodyPr>
          <a:lstStyle/>
          <a:p>
            <a:r>
              <a:rPr lang="en-ZA" dirty="0" smtClean="0"/>
              <a:t>Two aspects of system design complexity*</a:t>
            </a:r>
          </a:p>
          <a:p>
            <a:pPr lvl="1"/>
            <a:r>
              <a:rPr lang="en-ZA" dirty="0" smtClean="0"/>
              <a:t>Structural design complexity</a:t>
            </a:r>
          </a:p>
          <a:p>
            <a:pPr lvl="2"/>
            <a:r>
              <a:rPr lang="en-ZA" dirty="0"/>
              <a:t>Depth of </a:t>
            </a:r>
            <a:r>
              <a:rPr lang="en-ZA" dirty="0" smtClean="0"/>
              <a:t>hierarchies</a:t>
            </a:r>
            <a:endParaRPr lang="en-ZA" dirty="0"/>
          </a:p>
          <a:p>
            <a:pPr lvl="2"/>
            <a:r>
              <a:rPr lang="en-ZA" dirty="0"/>
              <a:t>Number of </a:t>
            </a:r>
            <a:r>
              <a:rPr lang="en-ZA" dirty="0" smtClean="0"/>
              <a:t>components</a:t>
            </a:r>
          </a:p>
          <a:p>
            <a:pPr lvl="2"/>
            <a:r>
              <a:rPr lang="en-ZA" dirty="0" smtClean="0"/>
              <a:t>Number of connections</a:t>
            </a:r>
            <a:endParaRPr lang="en-ZA" dirty="0"/>
          </a:p>
          <a:p>
            <a:pPr lvl="2"/>
            <a:r>
              <a:rPr lang="en-ZA" dirty="0" smtClean="0"/>
              <a:t>Interconnections </a:t>
            </a:r>
            <a:r>
              <a:rPr lang="en-ZA" dirty="0"/>
              <a:t>between </a:t>
            </a:r>
            <a:r>
              <a:rPr lang="en-ZA" dirty="0" smtClean="0"/>
              <a:t>components</a:t>
            </a:r>
          </a:p>
          <a:p>
            <a:pPr lvl="1"/>
            <a:r>
              <a:rPr lang="en-ZA" dirty="0" smtClean="0"/>
              <a:t>Functional design complexity</a:t>
            </a:r>
          </a:p>
          <a:p>
            <a:pPr lvl="2"/>
            <a:r>
              <a:rPr lang="en-ZA" dirty="0" smtClean="0"/>
              <a:t>Number of functions provided</a:t>
            </a:r>
          </a:p>
          <a:p>
            <a:pPr lvl="2"/>
            <a:r>
              <a:rPr lang="en-ZA" dirty="0" smtClean="0"/>
              <a:t>Complexity of the functions (e.g. symbols needed to describe the operation)</a:t>
            </a:r>
          </a:p>
          <a:p>
            <a:pPr lvl="2"/>
            <a:r>
              <a:rPr lang="en-ZA" dirty="0" smtClean="0"/>
              <a:t>Sophistication of communication, handshaking protocols, flow control</a:t>
            </a:r>
          </a:p>
          <a:p>
            <a:pPr lvl="2"/>
            <a:r>
              <a:rPr lang="en-ZA" dirty="0"/>
              <a:t>Data </a:t>
            </a:r>
            <a:r>
              <a:rPr lang="en-ZA" dirty="0" smtClean="0"/>
              <a:t>management</a:t>
            </a:r>
          </a:p>
        </p:txBody>
      </p:sp>
      <p:sp>
        <p:nvSpPr>
          <p:cNvPr id="4" name="Rectangle 3"/>
          <p:cNvSpPr/>
          <p:nvPr/>
        </p:nvSpPr>
        <p:spPr>
          <a:xfrm>
            <a:off x="234770" y="6451937"/>
            <a:ext cx="8686993" cy="230832"/>
          </a:xfrm>
          <a:prstGeom prst="rect">
            <a:avLst/>
          </a:prstGeom>
        </p:spPr>
        <p:txBody>
          <a:bodyPr wrap="none">
            <a:spAutoFit/>
          </a:bodyPr>
          <a:lstStyle/>
          <a:p>
            <a:r>
              <a:rPr lang="en-ZA" sz="900" dirty="0" smtClean="0"/>
              <a:t>* Dan </a:t>
            </a:r>
            <a:r>
              <a:rPr lang="en-ZA" sz="900" dirty="0" err="1"/>
              <a:t>Braha</a:t>
            </a:r>
            <a:r>
              <a:rPr lang="en-ZA" sz="900" dirty="0"/>
              <a:t> and </a:t>
            </a:r>
            <a:r>
              <a:rPr lang="en-ZA" sz="900" dirty="0" err="1"/>
              <a:t>Oded</a:t>
            </a:r>
            <a:r>
              <a:rPr lang="en-ZA" sz="900" dirty="0"/>
              <a:t> </a:t>
            </a:r>
            <a:r>
              <a:rPr lang="en-ZA" sz="900" dirty="0" err="1" smtClean="0"/>
              <a:t>Maimon</a:t>
            </a:r>
            <a:r>
              <a:rPr lang="en-ZA" sz="900" dirty="0" smtClean="0"/>
              <a:t>, 1998, </a:t>
            </a:r>
            <a:r>
              <a:rPr lang="en-ZA" sz="900" dirty="0"/>
              <a:t>“The Measurement of a Design Structural and Functional Complexity” In IEEE </a:t>
            </a:r>
            <a:r>
              <a:rPr lang="en-ZA" sz="900" dirty="0" smtClean="0"/>
              <a:t>Transactions On Systems, Man, and Cybernetics</a:t>
            </a:r>
            <a:endParaRPr lang="en-ZA" sz="900" dirty="0"/>
          </a:p>
        </p:txBody>
      </p:sp>
      <p:grpSp>
        <p:nvGrpSpPr>
          <p:cNvPr id="9" name="Group 8"/>
          <p:cNvGrpSpPr/>
          <p:nvPr/>
        </p:nvGrpSpPr>
        <p:grpSpPr>
          <a:xfrm>
            <a:off x="5528218" y="2378556"/>
            <a:ext cx="1199180" cy="310640"/>
            <a:chOff x="6070600" y="1866900"/>
            <a:chExt cx="2255220" cy="584200"/>
          </a:xfrm>
        </p:grpSpPr>
        <p:sp>
          <p:nvSpPr>
            <p:cNvPr id="5" name="Rectangle 4"/>
            <p:cNvSpPr/>
            <p:nvPr/>
          </p:nvSpPr>
          <p:spPr>
            <a:xfrm>
              <a:off x="6070600" y="1866900"/>
              <a:ext cx="800100" cy="5842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Rectangle 5"/>
            <p:cNvSpPr/>
            <p:nvPr/>
          </p:nvSpPr>
          <p:spPr>
            <a:xfrm>
              <a:off x="7525720" y="1866900"/>
              <a:ext cx="800100" cy="5842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8" name="Straight Arrow Connector 7"/>
            <p:cNvCxnSpPr>
              <a:stCxn id="5" idx="3"/>
              <a:endCxn id="6" idx="1"/>
            </p:cNvCxnSpPr>
            <p:nvPr/>
          </p:nvCxnSpPr>
          <p:spPr>
            <a:xfrm>
              <a:off x="6870700" y="2159000"/>
              <a:ext cx="65502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7220171" y="2088185"/>
            <a:ext cx="1199180" cy="891382"/>
            <a:chOff x="6509720" y="2667000"/>
            <a:chExt cx="1816100" cy="1349955"/>
          </a:xfrm>
        </p:grpSpPr>
        <p:sp>
          <p:nvSpPr>
            <p:cNvPr id="11" name="Rectangle 10"/>
            <p:cNvSpPr/>
            <p:nvPr/>
          </p:nvSpPr>
          <p:spPr>
            <a:xfrm>
              <a:off x="6509720" y="2667000"/>
              <a:ext cx="644310" cy="4704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13" name="Straight Arrow Connector 12"/>
            <p:cNvCxnSpPr/>
            <p:nvPr/>
          </p:nvCxnSpPr>
          <p:spPr>
            <a:xfrm>
              <a:off x="7154030" y="3016525"/>
              <a:ext cx="527479"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6706029" y="3530875"/>
              <a:ext cx="644310" cy="4704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6" name="Rectangle 15"/>
            <p:cNvSpPr/>
            <p:nvPr/>
          </p:nvSpPr>
          <p:spPr>
            <a:xfrm>
              <a:off x="7515924" y="3546506"/>
              <a:ext cx="644310" cy="4704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17" name="Straight Arrow Connector 16"/>
            <p:cNvCxnSpPr>
              <a:endCxn id="15" idx="0"/>
            </p:cNvCxnSpPr>
            <p:nvPr/>
          </p:nvCxnSpPr>
          <p:spPr>
            <a:xfrm>
              <a:off x="6831875" y="3137449"/>
              <a:ext cx="196309" cy="39342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7150100" y="3035300"/>
              <a:ext cx="749300" cy="508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6" idx="0"/>
            </p:cNvCxnSpPr>
            <p:nvPr/>
          </p:nvCxnSpPr>
          <p:spPr>
            <a:xfrm flipV="1">
              <a:off x="7838079" y="3148141"/>
              <a:ext cx="152640" cy="39836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7133713" y="2845348"/>
              <a:ext cx="64431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7681510" y="2667000"/>
              <a:ext cx="644310" cy="4704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31" name="Rectangle 30"/>
          <p:cNvSpPr/>
          <p:nvPr/>
        </p:nvSpPr>
        <p:spPr>
          <a:xfrm>
            <a:off x="5740938" y="2716972"/>
            <a:ext cx="732893" cy="307777"/>
          </a:xfrm>
          <a:prstGeom prst="rect">
            <a:avLst/>
          </a:prstGeom>
        </p:spPr>
        <p:txBody>
          <a:bodyPr wrap="none">
            <a:spAutoFit/>
          </a:bodyPr>
          <a:lstStyle/>
          <a:p>
            <a:r>
              <a:rPr lang="en-ZA" sz="1400" dirty="0" smtClean="0"/>
              <a:t>Simple</a:t>
            </a:r>
            <a:endParaRPr lang="en-ZA" sz="1400" dirty="0"/>
          </a:p>
        </p:txBody>
      </p:sp>
      <p:sp>
        <p:nvSpPr>
          <p:cNvPr id="32" name="Rectangle 31"/>
          <p:cNvSpPr/>
          <p:nvPr/>
        </p:nvSpPr>
        <p:spPr>
          <a:xfrm>
            <a:off x="7173913" y="2955941"/>
            <a:ext cx="1358064" cy="307777"/>
          </a:xfrm>
          <a:prstGeom prst="rect">
            <a:avLst/>
          </a:prstGeom>
        </p:spPr>
        <p:txBody>
          <a:bodyPr wrap="none">
            <a:spAutoFit/>
          </a:bodyPr>
          <a:lstStyle/>
          <a:p>
            <a:r>
              <a:rPr lang="en-ZA" sz="1400" dirty="0" smtClean="0"/>
              <a:t>More complex</a:t>
            </a:r>
            <a:endParaRPr lang="en-ZA" sz="1400" dirty="0"/>
          </a:p>
        </p:txBody>
      </p:sp>
    </p:spTree>
    <p:extLst>
      <p:ext uri="{BB962C8B-B14F-4D97-AF65-F5344CB8AC3E}">
        <p14:creationId xmlns:p14="http://schemas.microsoft.com/office/powerpoint/2010/main" val="29585082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300" y="422821"/>
            <a:ext cx="7569200" cy="692210"/>
          </a:xfrm>
        </p:spPr>
        <p:txBody>
          <a:bodyPr>
            <a:noAutofit/>
          </a:bodyPr>
          <a:lstStyle/>
          <a:p>
            <a:r>
              <a:rPr lang="en-GB" altLang="en-US" sz="2800" dirty="0"/>
              <a:t>McCabe’s </a:t>
            </a:r>
            <a:r>
              <a:rPr lang="en-GB" altLang="en-US" sz="2800" dirty="0" err="1" smtClean="0"/>
              <a:t>Cyclomatic</a:t>
            </a:r>
            <a:r>
              <a:rPr lang="en-GB" altLang="en-US" sz="2800" dirty="0" smtClean="0"/>
              <a:t> Complexity </a:t>
            </a:r>
            <a:r>
              <a:rPr lang="en-GB" altLang="en-US" sz="2800" dirty="0"/>
              <a:t>Metric</a:t>
            </a:r>
            <a:endParaRPr lang="en-ZA" sz="2800" dirty="0"/>
          </a:p>
        </p:txBody>
      </p:sp>
      <p:sp>
        <p:nvSpPr>
          <p:cNvPr id="3" name="Content Placeholder 2"/>
          <p:cNvSpPr>
            <a:spLocks noGrp="1"/>
          </p:cNvSpPr>
          <p:nvPr>
            <p:ph idx="1"/>
          </p:nvPr>
        </p:nvSpPr>
        <p:spPr>
          <a:xfrm>
            <a:off x="622300" y="1405120"/>
            <a:ext cx="8008320" cy="4519977"/>
          </a:xfrm>
        </p:spPr>
        <p:txBody>
          <a:bodyPr>
            <a:normAutofit fontScale="92500" lnSpcReduction="20000"/>
          </a:bodyPr>
          <a:lstStyle/>
          <a:p>
            <a:pPr>
              <a:buFont typeface="Wingdings" panose="05000000000000000000" pitchFamily="2" charset="2"/>
              <a:buNone/>
            </a:pPr>
            <a:r>
              <a:rPr lang="en-GB" altLang="en-US" dirty="0" smtClean="0"/>
              <a:t>Considers design as a graph representation.</a:t>
            </a:r>
          </a:p>
          <a:p>
            <a:pPr>
              <a:buFont typeface="Wingdings" panose="05000000000000000000" pitchFamily="2" charset="2"/>
              <a:buNone/>
            </a:pPr>
            <a:r>
              <a:rPr lang="en-GB" altLang="en-US" dirty="0" smtClean="0"/>
              <a:t>Uses the formula </a:t>
            </a:r>
            <a:r>
              <a:rPr lang="en-GB" altLang="en-US" dirty="0"/>
              <a:t>of </a:t>
            </a:r>
            <a:r>
              <a:rPr lang="en-GB" altLang="en-US" dirty="0" smtClean="0"/>
              <a:t>“</a:t>
            </a:r>
            <a:r>
              <a:rPr lang="en-GB" altLang="en-US" dirty="0" err="1" smtClean="0"/>
              <a:t>cyclomatic</a:t>
            </a:r>
            <a:r>
              <a:rPr lang="en-GB" altLang="en-US" dirty="0" smtClean="0"/>
              <a:t> complexity”, which is as follows:</a:t>
            </a:r>
            <a:endParaRPr lang="en-GB" altLang="en-US" dirty="0"/>
          </a:p>
          <a:p>
            <a:pPr>
              <a:buFont typeface="Wingdings" panose="05000000000000000000" pitchFamily="2" charset="2"/>
              <a:buNone/>
            </a:pPr>
            <a:r>
              <a:rPr lang="en-GB" altLang="en-US" sz="3500" dirty="0">
                <a:solidFill>
                  <a:schemeClr val="accent6">
                    <a:lumMod val="50000"/>
                  </a:schemeClr>
                </a:solidFill>
              </a:rPr>
              <a:t>	</a:t>
            </a:r>
            <a:r>
              <a:rPr lang="en-GB" altLang="en-US" sz="3500" b="1" dirty="0">
                <a:solidFill>
                  <a:schemeClr val="accent6">
                    <a:lumMod val="50000"/>
                  </a:schemeClr>
                </a:solidFill>
                <a:latin typeface="Times New Roman" panose="02020603050405020304" pitchFamily="18" charset="0"/>
              </a:rPr>
              <a:t>M	 = V(G) = e – n + 2p</a:t>
            </a:r>
          </a:p>
          <a:p>
            <a:pPr>
              <a:buFont typeface="Wingdings" panose="05000000000000000000" pitchFamily="2" charset="2"/>
              <a:buNone/>
            </a:pPr>
            <a:r>
              <a:rPr lang="en-GB" altLang="en-US" dirty="0"/>
              <a:t>	</a:t>
            </a:r>
            <a:r>
              <a:rPr lang="en-GB" altLang="en-US" i="1" dirty="0" smtClean="0"/>
              <a:t>where:</a:t>
            </a:r>
            <a:endParaRPr lang="en-GB" altLang="en-US" i="1" dirty="0"/>
          </a:p>
          <a:p>
            <a:pPr>
              <a:buFont typeface="Wingdings" panose="05000000000000000000" pitchFamily="2" charset="2"/>
              <a:buNone/>
            </a:pPr>
            <a:r>
              <a:rPr lang="en-GB" altLang="en-US" dirty="0"/>
              <a:t>	</a:t>
            </a:r>
            <a:r>
              <a:rPr lang="en-GB" altLang="en-US" b="1" dirty="0"/>
              <a:t>V(G)</a:t>
            </a:r>
            <a:r>
              <a:rPr lang="en-GB" altLang="en-US" dirty="0"/>
              <a:t> = </a:t>
            </a:r>
            <a:r>
              <a:rPr lang="en-GB" altLang="en-US" dirty="0" err="1"/>
              <a:t>cyclomatic</a:t>
            </a:r>
            <a:r>
              <a:rPr lang="en-GB" altLang="en-US" dirty="0"/>
              <a:t> number of Graph G</a:t>
            </a:r>
          </a:p>
          <a:p>
            <a:pPr>
              <a:buFont typeface="Wingdings" panose="05000000000000000000" pitchFamily="2" charset="2"/>
              <a:buNone/>
            </a:pPr>
            <a:r>
              <a:rPr lang="en-GB" altLang="en-US" dirty="0"/>
              <a:t>	</a:t>
            </a:r>
            <a:r>
              <a:rPr lang="en-GB" altLang="en-US" b="1" dirty="0"/>
              <a:t>e</a:t>
            </a:r>
            <a:r>
              <a:rPr lang="en-GB" altLang="en-US" dirty="0"/>
              <a:t> = number of edges</a:t>
            </a:r>
          </a:p>
          <a:p>
            <a:pPr>
              <a:buFont typeface="Wingdings" panose="05000000000000000000" pitchFamily="2" charset="2"/>
              <a:buNone/>
            </a:pPr>
            <a:r>
              <a:rPr lang="en-GB" altLang="en-US" dirty="0"/>
              <a:t>	</a:t>
            </a:r>
            <a:r>
              <a:rPr lang="en-GB" altLang="en-US" b="1" dirty="0"/>
              <a:t>n</a:t>
            </a:r>
            <a:r>
              <a:rPr lang="en-GB" altLang="en-US" dirty="0"/>
              <a:t> = number of nodes</a:t>
            </a:r>
          </a:p>
          <a:p>
            <a:pPr>
              <a:buFont typeface="Wingdings" panose="05000000000000000000" pitchFamily="2" charset="2"/>
              <a:buNone/>
            </a:pPr>
            <a:r>
              <a:rPr lang="en-GB" altLang="en-US" dirty="0"/>
              <a:t>	</a:t>
            </a:r>
            <a:r>
              <a:rPr lang="en-GB" altLang="en-US" b="1" dirty="0"/>
              <a:t>p</a:t>
            </a:r>
            <a:r>
              <a:rPr lang="en-GB" altLang="en-US" dirty="0"/>
              <a:t> = number of unconnected parts of the 		 graph</a:t>
            </a:r>
          </a:p>
          <a:p>
            <a:pPr>
              <a:buFont typeface="Wingdings" panose="05000000000000000000" pitchFamily="2" charset="2"/>
              <a:buNone/>
            </a:pPr>
            <a:endParaRPr lang="en-GB" altLang="en-US" dirty="0"/>
          </a:p>
          <a:p>
            <a:endParaRPr lang="en-ZA" dirty="0"/>
          </a:p>
        </p:txBody>
      </p:sp>
      <p:sp>
        <p:nvSpPr>
          <p:cNvPr id="4" name="Rectangle 3"/>
          <p:cNvSpPr/>
          <p:nvPr/>
        </p:nvSpPr>
        <p:spPr>
          <a:xfrm>
            <a:off x="7517277" y="6434334"/>
            <a:ext cx="1348446" cy="264688"/>
          </a:xfrm>
          <a:prstGeom prst="rect">
            <a:avLst/>
          </a:prstGeom>
        </p:spPr>
        <p:txBody>
          <a:bodyPr wrap="none">
            <a:spAutoFit/>
          </a:bodyPr>
          <a:lstStyle/>
          <a:p>
            <a:pPr>
              <a:lnSpc>
                <a:spcPct val="80000"/>
              </a:lnSpc>
            </a:pPr>
            <a:r>
              <a:rPr lang="en-GB" altLang="en-US" sz="1400" dirty="0" smtClean="0"/>
              <a:t>McCabe, </a:t>
            </a:r>
            <a:r>
              <a:rPr lang="en-GB" altLang="en-US" sz="1400" dirty="0"/>
              <a:t>1976</a:t>
            </a:r>
          </a:p>
        </p:txBody>
      </p:sp>
    </p:spTree>
    <p:extLst>
      <p:ext uri="{BB962C8B-B14F-4D97-AF65-F5344CB8AC3E}">
        <p14:creationId xmlns:p14="http://schemas.microsoft.com/office/powerpoint/2010/main" val="8380446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ZA"/>
          </a:p>
        </p:txBody>
      </p:sp>
      <p:sp>
        <p:nvSpPr>
          <p:cNvPr id="3" name="Content Placeholder 2"/>
          <p:cNvSpPr>
            <a:spLocks noGrp="1"/>
          </p:cNvSpPr>
          <p:nvPr>
            <p:ph idx="1"/>
          </p:nvPr>
        </p:nvSpPr>
        <p:spPr/>
        <p:txBody>
          <a:bodyPr/>
          <a:lstStyle/>
          <a:p>
            <a:r>
              <a:rPr lang="en-ZA" b="1" dirty="0" err="1"/>
              <a:t>Cyclomatic</a:t>
            </a:r>
            <a:r>
              <a:rPr lang="en-ZA" b="1" dirty="0"/>
              <a:t> complexity</a:t>
            </a:r>
            <a:r>
              <a:rPr lang="en-ZA" dirty="0"/>
              <a:t> is a </a:t>
            </a:r>
            <a:r>
              <a:rPr lang="en-ZA" dirty="0">
                <a:hlinkClick r:id="rId2" tooltip="Software metric"/>
              </a:rPr>
              <a:t>software metric</a:t>
            </a:r>
            <a:r>
              <a:rPr lang="en-ZA" dirty="0"/>
              <a:t> (measurement), used to indicate the complexity of a program. It is a quantitative measure of the number of linearly independent paths through a program's </a:t>
            </a:r>
            <a:r>
              <a:rPr lang="en-ZA" dirty="0">
                <a:hlinkClick r:id="rId3" tooltip="Source code"/>
              </a:rPr>
              <a:t>source code</a:t>
            </a:r>
            <a:r>
              <a:rPr lang="en-ZA" dirty="0"/>
              <a:t>. </a:t>
            </a:r>
          </a:p>
        </p:txBody>
      </p:sp>
      <p:sp>
        <p:nvSpPr>
          <p:cNvPr id="4" name="Rectangle 3"/>
          <p:cNvSpPr/>
          <p:nvPr/>
        </p:nvSpPr>
        <p:spPr>
          <a:xfrm>
            <a:off x="2959100" y="6115597"/>
            <a:ext cx="5651500" cy="369332"/>
          </a:xfrm>
          <a:prstGeom prst="rect">
            <a:avLst/>
          </a:prstGeom>
        </p:spPr>
        <p:txBody>
          <a:bodyPr wrap="square">
            <a:spAutoFit/>
          </a:bodyPr>
          <a:lstStyle/>
          <a:p>
            <a:r>
              <a:rPr lang="en-ZA" dirty="0"/>
              <a:t>https://en.wikipedia.org/wiki/Cyclomatic_complexity</a:t>
            </a:r>
          </a:p>
        </p:txBody>
      </p:sp>
    </p:spTree>
    <p:extLst>
      <p:ext uri="{BB962C8B-B14F-4D97-AF65-F5344CB8AC3E}">
        <p14:creationId xmlns:p14="http://schemas.microsoft.com/office/powerpoint/2010/main" val="29118636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646" y="3581400"/>
            <a:ext cx="5200885" cy="3033849"/>
          </a:xfrm>
          <a:prstGeom prst="rect">
            <a:avLst/>
          </a:prstGeom>
        </p:spPr>
      </p:pic>
      <p:sp>
        <p:nvSpPr>
          <p:cNvPr id="2" name="Title 1"/>
          <p:cNvSpPr>
            <a:spLocks noGrp="1"/>
          </p:cNvSpPr>
          <p:nvPr>
            <p:ph type="title"/>
          </p:nvPr>
        </p:nvSpPr>
        <p:spPr/>
        <p:txBody>
          <a:bodyPr>
            <a:normAutofit fontScale="90000"/>
          </a:bodyPr>
          <a:lstStyle/>
          <a:p>
            <a:r>
              <a:rPr lang="en-ZA" dirty="0" smtClean="0"/>
              <a:t>Design Productivity Gap</a:t>
            </a:r>
            <a:endParaRPr lang="en-ZA" dirty="0"/>
          </a:p>
        </p:txBody>
      </p:sp>
      <p:sp>
        <p:nvSpPr>
          <p:cNvPr id="3" name="Content Placeholder 2"/>
          <p:cNvSpPr>
            <a:spLocks noGrp="1"/>
          </p:cNvSpPr>
          <p:nvPr>
            <p:ph idx="1"/>
          </p:nvPr>
        </p:nvSpPr>
        <p:spPr>
          <a:xfrm>
            <a:off x="431800" y="1367020"/>
            <a:ext cx="8280399" cy="4519977"/>
          </a:xfrm>
        </p:spPr>
        <p:txBody>
          <a:bodyPr/>
          <a:lstStyle/>
          <a:p>
            <a:r>
              <a:rPr lang="en-ZA" dirty="0" smtClean="0"/>
              <a:t>Design productivity gap:</a:t>
            </a:r>
          </a:p>
          <a:p>
            <a:pPr lvl="1"/>
            <a:r>
              <a:rPr lang="en-ZA" dirty="0" smtClean="0"/>
              <a:t>The </a:t>
            </a:r>
            <a:r>
              <a:rPr lang="en-ZA" dirty="0"/>
              <a:t>difference between the transistors </a:t>
            </a:r>
            <a:r>
              <a:rPr lang="en-ZA" dirty="0" smtClean="0"/>
              <a:t>(resources) available </a:t>
            </a:r>
            <a:r>
              <a:rPr lang="en-ZA" dirty="0"/>
              <a:t>in a single semiconductor die and the ability for the transistors to be used effectively in a design</a:t>
            </a:r>
            <a:endParaRPr lang="en-ZA" dirty="0" smtClean="0"/>
          </a:p>
          <a:p>
            <a:pPr lvl="1"/>
            <a:endParaRPr lang="en-ZA" dirty="0"/>
          </a:p>
        </p:txBody>
      </p:sp>
      <p:sp>
        <p:nvSpPr>
          <p:cNvPr id="6" name="TextBox 5"/>
          <p:cNvSpPr txBox="1"/>
          <p:nvPr/>
        </p:nvSpPr>
        <p:spPr>
          <a:xfrm rot="5400000">
            <a:off x="4755539" y="4882882"/>
            <a:ext cx="1824538" cy="430887"/>
          </a:xfrm>
          <a:prstGeom prst="rect">
            <a:avLst/>
          </a:prstGeom>
          <a:noFill/>
        </p:spPr>
        <p:txBody>
          <a:bodyPr wrap="none" rtlCol="0">
            <a:spAutoFit/>
          </a:bodyPr>
          <a:lstStyle/>
          <a:p>
            <a:pPr algn="ctr"/>
            <a:r>
              <a:rPr lang="en-ZA" sz="1100" dirty="0" smtClean="0"/>
              <a:t>Productivity in </a:t>
            </a:r>
            <a:br>
              <a:rPr lang="en-ZA" sz="1100" dirty="0" smtClean="0"/>
            </a:br>
            <a:r>
              <a:rPr lang="en-ZA" sz="1100" dirty="0" smtClean="0"/>
              <a:t>K transistors/staff member</a:t>
            </a:r>
            <a:endParaRPr lang="en-ZA" sz="1100" dirty="0"/>
          </a:p>
        </p:txBody>
      </p:sp>
      <p:sp>
        <p:nvSpPr>
          <p:cNvPr id="7" name="TextBox 6"/>
          <p:cNvSpPr txBox="1"/>
          <p:nvPr/>
        </p:nvSpPr>
        <p:spPr>
          <a:xfrm>
            <a:off x="5744431" y="3733800"/>
            <a:ext cx="3281668" cy="1200329"/>
          </a:xfrm>
          <a:prstGeom prst="rect">
            <a:avLst/>
          </a:prstGeom>
          <a:noFill/>
        </p:spPr>
        <p:txBody>
          <a:bodyPr wrap="none" rtlCol="0">
            <a:spAutoFit/>
          </a:bodyPr>
          <a:lstStyle/>
          <a:p>
            <a:pPr marL="285750" indent="-285750">
              <a:buFont typeface="Arial" panose="020B0604020202020204" pitchFamily="34" charset="0"/>
              <a:buChar char="•"/>
            </a:pPr>
            <a:r>
              <a:rPr lang="en-ZA" dirty="0" smtClean="0"/>
              <a:t>1980s leading chip needing</a:t>
            </a:r>
            <a:br>
              <a:rPr lang="en-ZA" dirty="0" smtClean="0"/>
            </a:br>
            <a:r>
              <a:rPr lang="en-ZA" dirty="0" smtClean="0"/>
              <a:t>100 transistors/month *</a:t>
            </a:r>
          </a:p>
          <a:p>
            <a:pPr marL="285750" indent="-285750">
              <a:buFont typeface="Arial" panose="020B0604020202020204" pitchFamily="34" charset="0"/>
              <a:buChar char="•"/>
            </a:pPr>
            <a:r>
              <a:rPr lang="en-ZA" dirty="0" smtClean="0"/>
              <a:t>2002 leading chip needing</a:t>
            </a:r>
            <a:br>
              <a:rPr lang="en-ZA" dirty="0" smtClean="0"/>
            </a:br>
            <a:r>
              <a:rPr lang="en-ZA" dirty="0" smtClean="0"/>
              <a:t>30,000 transistors/month *</a:t>
            </a:r>
            <a:endParaRPr lang="en-ZA" dirty="0"/>
          </a:p>
        </p:txBody>
      </p:sp>
      <p:sp>
        <p:nvSpPr>
          <p:cNvPr id="8" name="Rectangle 7"/>
          <p:cNvSpPr/>
          <p:nvPr/>
        </p:nvSpPr>
        <p:spPr>
          <a:xfrm>
            <a:off x="232824" y="6470339"/>
            <a:ext cx="7103227" cy="230832"/>
          </a:xfrm>
          <a:prstGeom prst="rect">
            <a:avLst/>
          </a:prstGeom>
        </p:spPr>
        <p:txBody>
          <a:bodyPr wrap="none">
            <a:spAutoFit/>
          </a:bodyPr>
          <a:lstStyle/>
          <a:p>
            <a:r>
              <a:rPr lang="en-ZA" sz="900" dirty="0" smtClean="0"/>
              <a:t>* </a:t>
            </a:r>
            <a:r>
              <a:rPr lang="en-ZA" sz="900" dirty="0" err="1" smtClean="0"/>
              <a:t>Vahid</a:t>
            </a:r>
            <a:r>
              <a:rPr lang="en-ZA" sz="900" dirty="0"/>
              <a:t>, Frank, and Tony </a:t>
            </a:r>
            <a:r>
              <a:rPr lang="en-ZA" sz="900" dirty="0" err="1"/>
              <a:t>Givargis</a:t>
            </a:r>
            <a:r>
              <a:rPr lang="en-ZA" sz="900" dirty="0"/>
              <a:t>. </a:t>
            </a:r>
            <a:r>
              <a:rPr lang="en-ZA" sz="900" i="1" dirty="0"/>
              <a:t>Embedded system design: a unified hardware/software introduction</a:t>
            </a:r>
            <a:r>
              <a:rPr lang="en-ZA" sz="900" dirty="0"/>
              <a:t>. Vol. 52. New York: Wiley, 2002.</a:t>
            </a:r>
          </a:p>
        </p:txBody>
      </p:sp>
      <p:sp>
        <p:nvSpPr>
          <p:cNvPr id="9" name="TextBox 8"/>
          <p:cNvSpPr txBox="1"/>
          <p:nvPr/>
        </p:nvSpPr>
        <p:spPr>
          <a:xfrm>
            <a:off x="6065919" y="4977943"/>
            <a:ext cx="2796126" cy="1200329"/>
          </a:xfrm>
          <a:prstGeom prst="rect">
            <a:avLst/>
          </a:prstGeom>
          <a:noFill/>
        </p:spPr>
        <p:txBody>
          <a:bodyPr wrap="square" rtlCol="0">
            <a:spAutoFit/>
          </a:bodyPr>
          <a:lstStyle/>
          <a:p>
            <a:r>
              <a:rPr lang="en-ZA" dirty="0" smtClean="0">
                <a:solidFill>
                  <a:srgbClr val="006600"/>
                </a:solidFill>
              </a:rPr>
              <a:t>Can (to some extent) substitute vertical axis  for complexity of the system</a:t>
            </a:r>
            <a:endParaRPr lang="en-ZA" dirty="0">
              <a:solidFill>
                <a:srgbClr val="006600"/>
              </a:solidFill>
            </a:endParaRPr>
          </a:p>
        </p:txBody>
      </p:sp>
    </p:spTree>
    <p:extLst>
      <p:ext uri="{BB962C8B-B14F-4D97-AF65-F5344CB8AC3E}">
        <p14:creationId xmlns:p14="http://schemas.microsoft.com/office/powerpoint/2010/main" val="10604843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Software design progress</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2712" y="1838791"/>
            <a:ext cx="2619375" cy="1743075"/>
          </a:xfrm>
          <a:prstGeom prst="rect">
            <a:avLst/>
          </a:prstGeom>
        </p:spPr>
      </p:pic>
    </p:spTree>
    <p:extLst>
      <p:ext uri="{BB962C8B-B14F-4D97-AF65-F5344CB8AC3E}">
        <p14:creationId xmlns:p14="http://schemas.microsoft.com/office/powerpoint/2010/main" val="11244612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Monitoring progress of software</a:t>
            </a:r>
            <a:endParaRPr lang="en-ZA" dirty="0"/>
          </a:p>
        </p:txBody>
      </p:sp>
      <p:sp>
        <p:nvSpPr>
          <p:cNvPr id="3" name="Content Placeholder 2"/>
          <p:cNvSpPr>
            <a:spLocks noGrp="1"/>
          </p:cNvSpPr>
          <p:nvPr>
            <p:ph idx="1"/>
          </p:nvPr>
        </p:nvSpPr>
        <p:spPr>
          <a:xfrm>
            <a:off x="520701" y="1311966"/>
            <a:ext cx="7906720" cy="5327374"/>
          </a:xfrm>
        </p:spPr>
        <p:txBody>
          <a:bodyPr>
            <a:normAutofit fontScale="92500" lnSpcReduction="10000"/>
          </a:bodyPr>
          <a:lstStyle/>
          <a:p>
            <a:r>
              <a:rPr lang="en-ZA" dirty="0" smtClean="0"/>
              <a:t>Usual (easy) approach:</a:t>
            </a:r>
          </a:p>
          <a:p>
            <a:pPr lvl="1"/>
            <a:r>
              <a:rPr lang="en-ZA" dirty="0" smtClean="0"/>
              <a:t>Measuring Lines Of Code (LOC) is one way</a:t>
            </a:r>
          </a:p>
          <a:p>
            <a:r>
              <a:rPr lang="en-ZA" dirty="0" smtClean="0"/>
              <a:t>SLOC: a possible improvement (mentioned in seminar 2)</a:t>
            </a:r>
          </a:p>
          <a:p>
            <a:pPr lvl="1"/>
            <a:r>
              <a:rPr lang="en-ZA" dirty="0" smtClean="0"/>
              <a:t>SLOC = non-blank, non-comment </a:t>
            </a:r>
            <a:r>
              <a:rPr lang="en-ZA" dirty="0"/>
              <a:t>source lines of code (SLOC</a:t>
            </a:r>
            <a:r>
              <a:rPr lang="en-ZA" dirty="0" smtClean="0"/>
              <a:t>)  : some relation to the complexity </a:t>
            </a:r>
            <a:r>
              <a:rPr lang="en-ZA" dirty="0"/>
              <a:t>of </a:t>
            </a:r>
            <a:r>
              <a:rPr lang="en-ZA" dirty="0" smtClean="0"/>
              <a:t>the code</a:t>
            </a:r>
          </a:p>
          <a:p>
            <a:r>
              <a:rPr lang="en-ZA" dirty="0" smtClean="0"/>
              <a:t>Potential inaccuracies and unfairness? </a:t>
            </a:r>
          </a:p>
          <a:p>
            <a:pPr lvl="1"/>
            <a:r>
              <a:rPr lang="en-ZA" dirty="0" smtClean="0"/>
              <a:t>Well documented code is typically considered more valuable and reusable… but taking longer to get a solution could cause a product to fail.</a:t>
            </a:r>
          </a:p>
          <a:p>
            <a:pPr lvl="1"/>
            <a:r>
              <a:rPr lang="en-ZA" dirty="0" smtClean="0"/>
              <a:t>… (next slide) …</a:t>
            </a:r>
          </a:p>
        </p:txBody>
      </p:sp>
    </p:spTree>
    <p:extLst>
      <p:ext uri="{BB962C8B-B14F-4D97-AF65-F5344CB8AC3E}">
        <p14:creationId xmlns:p14="http://schemas.microsoft.com/office/powerpoint/2010/main" val="15108980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19756"/>
            <a:ext cx="7698306" cy="692210"/>
          </a:xfrm>
        </p:spPr>
        <p:txBody>
          <a:bodyPr>
            <a:normAutofit fontScale="90000"/>
          </a:bodyPr>
          <a:lstStyle/>
          <a:p>
            <a:r>
              <a:rPr lang="en-ZA" dirty="0" smtClean="0"/>
              <a:t>Difficulty of monitoring progress based on LOC</a:t>
            </a:r>
            <a:endParaRPr lang="en-ZA" dirty="0"/>
          </a:p>
        </p:txBody>
      </p:sp>
      <p:sp>
        <p:nvSpPr>
          <p:cNvPr id="3" name="Content Placeholder 2"/>
          <p:cNvSpPr>
            <a:spLocks noGrp="1"/>
          </p:cNvSpPr>
          <p:nvPr>
            <p:ph idx="1"/>
          </p:nvPr>
        </p:nvSpPr>
        <p:spPr>
          <a:xfrm>
            <a:off x="729785" y="1235766"/>
            <a:ext cx="7697635" cy="5546034"/>
          </a:xfrm>
        </p:spPr>
        <p:txBody>
          <a:bodyPr>
            <a:normAutofit fontScale="77500" lnSpcReduction="20000"/>
          </a:bodyPr>
          <a:lstStyle/>
          <a:p>
            <a:r>
              <a:rPr lang="en-ZA" dirty="0" smtClean="0"/>
              <a:t>Potential inaccuracies and unfairness of using SLOC to measure progress / performance …</a:t>
            </a:r>
          </a:p>
          <a:p>
            <a:pPr lvl="1"/>
            <a:r>
              <a:rPr lang="en-ZA" dirty="0" smtClean="0"/>
              <a:t>May have sudden needs for large blocks of code to be provided due to library limitations or incompatibility (e.g. textbook example, needing to fill in functions that were expected to be in the library)</a:t>
            </a:r>
          </a:p>
          <a:p>
            <a:pPr lvl="1"/>
            <a:r>
              <a:rPr lang="en-ZA" dirty="0" smtClean="0">
                <a:solidFill>
                  <a:srgbClr val="FF0000"/>
                </a:solidFill>
              </a:rPr>
              <a:t>Commented code is often better </a:t>
            </a:r>
            <a:r>
              <a:rPr lang="en-ZA" dirty="0" smtClean="0"/>
              <a:t>(and possibly easier to understand and share) than uncommented code.</a:t>
            </a:r>
          </a:p>
          <a:p>
            <a:pPr lvl="1"/>
            <a:r>
              <a:rPr lang="en-ZA" dirty="0" smtClean="0"/>
              <a:t>Some </a:t>
            </a:r>
            <a:r>
              <a:rPr lang="en-ZA" dirty="0" smtClean="0">
                <a:solidFill>
                  <a:srgbClr val="FF0000"/>
                </a:solidFill>
              </a:rPr>
              <a:t>difficult problems may have a short but non-obvious answer</a:t>
            </a:r>
            <a:r>
              <a:rPr lang="en-ZA" dirty="0" smtClean="0"/>
              <a:t> (e.g. coding a FIR filter)</a:t>
            </a:r>
          </a:p>
          <a:p>
            <a:pPr lvl="1"/>
            <a:r>
              <a:rPr lang="en-ZA" dirty="0" smtClean="0"/>
              <a:t>Some </a:t>
            </a:r>
            <a:r>
              <a:rPr lang="en-ZA" dirty="0" smtClean="0">
                <a:solidFill>
                  <a:srgbClr val="FF0000"/>
                </a:solidFill>
              </a:rPr>
              <a:t>easy problems may have a long and obvious answer</a:t>
            </a:r>
            <a:r>
              <a:rPr lang="en-ZA" dirty="0" smtClean="0"/>
              <a:t>  (e.g. GUI code)</a:t>
            </a:r>
          </a:p>
          <a:p>
            <a:pPr lvl="1"/>
            <a:r>
              <a:rPr lang="en-ZA" dirty="0" smtClean="0"/>
              <a:t>Some development tasks end in </a:t>
            </a:r>
            <a:r>
              <a:rPr lang="en-ZA" dirty="0" smtClean="0">
                <a:solidFill>
                  <a:srgbClr val="FF0000"/>
                </a:solidFill>
              </a:rPr>
              <a:t>dead ends</a:t>
            </a:r>
            <a:r>
              <a:rPr lang="en-ZA" dirty="0" smtClean="0"/>
              <a:t> not contributing to the final design</a:t>
            </a:r>
          </a:p>
          <a:p>
            <a:pPr lvl="2"/>
            <a:r>
              <a:rPr lang="en-ZA" dirty="0" smtClean="0"/>
              <a:t>Code/design may be thrown away</a:t>
            </a:r>
          </a:p>
          <a:p>
            <a:pPr lvl="1"/>
            <a:r>
              <a:rPr lang="en-ZA" dirty="0" smtClean="0"/>
              <a:t>Some development tasks might be the result of a lot of </a:t>
            </a:r>
            <a:r>
              <a:rPr lang="en-ZA" dirty="0" smtClean="0">
                <a:solidFill>
                  <a:srgbClr val="FF0000"/>
                </a:solidFill>
              </a:rPr>
              <a:t>learning</a:t>
            </a:r>
            <a:r>
              <a:rPr lang="en-ZA" dirty="0" smtClean="0"/>
              <a:t> (and the design team gaining skills) but having slower code production</a:t>
            </a:r>
            <a:endParaRPr lang="en-ZA" dirty="0"/>
          </a:p>
        </p:txBody>
      </p:sp>
    </p:spTree>
    <p:extLst>
      <p:ext uri="{BB962C8B-B14F-4D97-AF65-F5344CB8AC3E}">
        <p14:creationId xmlns:p14="http://schemas.microsoft.com/office/powerpoint/2010/main" val="1884595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845" y="448221"/>
            <a:ext cx="8057077" cy="692210"/>
          </a:xfrm>
        </p:spPr>
        <p:txBody>
          <a:bodyPr>
            <a:normAutofit fontScale="90000"/>
          </a:bodyPr>
          <a:lstStyle/>
          <a:p>
            <a:r>
              <a:rPr lang="en-ZA" dirty="0" smtClean="0"/>
              <a:t>HPEC System – where work is done</a:t>
            </a:r>
            <a:endParaRPr lang="en-ZA" dirty="0"/>
          </a:p>
        </p:txBody>
      </p:sp>
      <p:sp>
        <p:nvSpPr>
          <p:cNvPr id="3" name="Content Placeholder 2"/>
          <p:cNvSpPr>
            <a:spLocks noGrp="1"/>
          </p:cNvSpPr>
          <p:nvPr>
            <p:ph idx="1"/>
          </p:nvPr>
        </p:nvSpPr>
        <p:spPr>
          <a:xfrm>
            <a:off x="496543" y="1317328"/>
            <a:ext cx="8130622" cy="4519977"/>
          </a:xfrm>
        </p:spPr>
        <p:txBody>
          <a:bodyPr>
            <a:normAutofit/>
          </a:bodyPr>
          <a:lstStyle/>
          <a:p>
            <a:r>
              <a:rPr lang="en-ZA" sz="2800" dirty="0" smtClean="0"/>
              <a:t>Keep in mind Martinez &amp; </a:t>
            </a:r>
            <a:r>
              <a:rPr lang="en-ZA" sz="2800" dirty="0" err="1" smtClean="0"/>
              <a:t>co’s</a:t>
            </a:r>
            <a:r>
              <a:rPr lang="en-ZA" sz="2800" dirty="0"/>
              <a:t> </a:t>
            </a:r>
            <a:r>
              <a:rPr lang="en-ZA" sz="2800" dirty="0" smtClean="0"/>
              <a:t>“canonical framework” </a:t>
            </a:r>
            <a:r>
              <a:rPr lang="en-ZA" sz="2800" dirty="0"/>
              <a:t>illustrating key subsystems and components of a high performance embedded </a:t>
            </a:r>
            <a:r>
              <a:rPr lang="en-ZA" sz="2800" dirty="0" smtClean="0"/>
              <a:t>computing </a:t>
            </a:r>
            <a:r>
              <a:rPr lang="en-ZA" sz="2800" dirty="0"/>
              <a:t>(HPEC) </a:t>
            </a:r>
            <a:r>
              <a:rPr lang="en-ZA" sz="2800" dirty="0" smtClean="0"/>
              <a:t>system…</a:t>
            </a:r>
          </a:p>
          <a:p>
            <a:r>
              <a:rPr lang="en-ZA" sz="2800" dirty="0" smtClean="0"/>
              <a:t>May have many members of the development team involved at various levels.</a:t>
            </a:r>
            <a:endParaRPr lang="en-ZA"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0137" y="4093225"/>
            <a:ext cx="6241774" cy="2646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08089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Monitoring software progress</a:t>
            </a:r>
            <a:endParaRPr lang="en-ZA" dirty="0"/>
          </a:p>
        </p:txBody>
      </p:sp>
      <p:sp>
        <p:nvSpPr>
          <p:cNvPr id="3" name="Content Placeholder 2"/>
          <p:cNvSpPr>
            <a:spLocks noGrp="1"/>
          </p:cNvSpPr>
          <p:nvPr>
            <p:ph idx="1"/>
          </p:nvPr>
        </p:nvSpPr>
        <p:spPr/>
        <p:txBody>
          <a:bodyPr>
            <a:normAutofit fontScale="92500" lnSpcReduction="20000"/>
          </a:bodyPr>
          <a:lstStyle/>
          <a:p>
            <a:r>
              <a:rPr lang="en-ZA" dirty="0" smtClean="0"/>
              <a:t>Size of application</a:t>
            </a:r>
          </a:p>
          <a:p>
            <a:r>
              <a:rPr lang="en-GB" altLang="en-US" dirty="0" smtClean="0">
                <a:solidFill>
                  <a:srgbClr val="FF0000"/>
                </a:solidFill>
              </a:rPr>
              <a:t>Function points</a:t>
            </a:r>
            <a:r>
              <a:rPr lang="en-GB" altLang="en-US" dirty="0" smtClean="0"/>
              <a:t>: measuring </a:t>
            </a:r>
            <a:r>
              <a:rPr lang="en-GB" altLang="en-US" dirty="0"/>
              <a:t>the </a:t>
            </a:r>
            <a:r>
              <a:rPr lang="en-GB" altLang="en-US" i="1" dirty="0">
                <a:solidFill>
                  <a:srgbClr val="FF0000"/>
                </a:solidFill>
              </a:rPr>
              <a:t>functionality</a:t>
            </a:r>
            <a:r>
              <a:rPr lang="en-GB" altLang="en-US" dirty="0"/>
              <a:t> offered by a system</a:t>
            </a:r>
            <a:endParaRPr lang="en-ZA" dirty="0" smtClean="0"/>
          </a:p>
          <a:p>
            <a:r>
              <a:rPr lang="en-ZA" dirty="0" smtClean="0"/>
              <a:t>Average number LOC between bugs</a:t>
            </a:r>
          </a:p>
          <a:p>
            <a:r>
              <a:rPr lang="en-ZA" dirty="0" smtClean="0"/>
              <a:t>Coupling (of classes, functions)</a:t>
            </a:r>
          </a:p>
          <a:p>
            <a:pPr lvl="1"/>
            <a:r>
              <a:rPr lang="en-ZA" dirty="0" smtClean="0"/>
              <a:t>Measure </a:t>
            </a:r>
            <a:r>
              <a:rPr lang="en-ZA" dirty="0"/>
              <a:t>of the strength of association </a:t>
            </a:r>
            <a:r>
              <a:rPr lang="en-ZA" dirty="0" smtClean="0"/>
              <a:t>between </a:t>
            </a:r>
            <a:r>
              <a:rPr lang="en-ZA" dirty="0"/>
              <a:t>different </a:t>
            </a:r>
            <a:r>
              <a:rPr lang="en-ZA" dirty="0" smtClean="0"/>
              <a:t>entities</a:t>
            </a:r>
          </a:p>
          <a:p>
            <a:r>
              <a:rPr lang="en-ZA" dirty="0" smtClean="0"/>
              <a:t>Cohesion</a:t>
            </a:r>
          </a:p>
          <a:p>
            <a:pPr lvl="1"/>
            <a:r>
              <a:rPr lang="en-ZA" dirty="0" smtClean="0"/>
              <a:t>Degree </a:t>
            </a:r>
            <a:r>
              <a:rPr lang="en-ZA" dirty="0"/>
              <a:t>to which methods in a class </a:t>
            </a:r>
            <a:r>
              <a:rPr lang="en-ZA" dirty="0" smtClean="0"/>
              <a:t>(or functions in a module) are </a:t>
            </a:r>
            <a:r>
              <a:rPr lang="en-ZA" dirty="0"/>
              <a:t>related to each other</a:t>
            </a:r>
          </a:p>
          <a:p>
            <a:pPr lvl="1"/>
            <a:endParaRPr lang="en-ZA" dirty="0"/>
          </a:p>
          <a:p>
            <a:pPr lvl="1"/>
            <a:endParaRPr lang="en-ZA" dirty="0" smtClean="0"/>
          </a:p>
          <a:p>
            <a:endParaRPr lang="en-ZA" dirty="0"/>
          </a:p>
        </p:txBody>
      </p:sp>
      <p:sp>
        <p:nvSpPr>
          <p:cNvPr id="4" name="Rectangle 3"/>
          <p:cNvSpPr/>
          <p:nvPr/>
        </p:nvSpPr>
        <p:spPr>
          <a:xfrm>
            <a:off x="259174" y="6416897"/>
            <a:ext cx="6905545" cy="307777"/>
          </a:xfrm>
          <a:prstGeom prst="rect">
            <a:avLst/>
          </a:prstGeom>
        </p:spPr>
        <p:txBody>
          <a:bodyPr wrap="none">
            <a:spAutoFit/>
          </a:bodyPr>
          <a:lstStyle/>
          <a:p>
            <a:r>
              <a:rPr lang="en-ZA" sz="1400" dirty="0" smtClean="0"/>
              <a:t>Various other OO metrics can be considered, not included or examined in this course</a:t>
            </a:r>
            <a:endParaRPr lang="en-ZA" sz="1400" dirty="0"/>
          </a:p>
        </p:txBody>
      </p:sp>
    </p:spTree>
    <p:extLst>
      <p:ext uri="{BB962C8B-B14F-4D97-AF65-F5344CB8AC3E}">
        <p14:creationId xmlns:p14="http://schemas.microsoft.com/office/powerpoint/2010/main" val="25735204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48221"/>
            <a:ext cx="8559800" cy="692210"/>
          </a:xfrm>
        </p:spPr>
        <p:txBody>
          <a:bodyPr>
            <a:normAutofit fontScale="90000"/>
          </a:bodyPr>
          <a:lstStyle/>
          <a:p>
            <a:r>
              <a:rPr lang="en-ZA" dirty="0" smtClean="0"/>
              <a:t>Function Points (my preferred metric)</a:t>
            </a:r>
            <a:endParaRPr lang="en-ZA" dirty="0"/>
          </a:p>
        </p:txBody>
      </p:sp>
      <p:sp>
        <p:nvSpPr>
          <p:cNvPr id="3" name="Content Placeholder 2"/>
          <p:cNvSpPr>
            <a:spLocks noGrp="1"/>
          </p:cNvSpPr>
          <p:nvPr>
            <p:ph idx="1"/>
          </p:nvPr>
        </p:nvSpPr>
        <p:spPr/>
        <p:txBody>
          <a:bodyPr>
            <a:normAutofit lnSpcReduction="10000"/>
          </a:bodyPr>
          <a:lstStyle/>
          <a:p>
            <a:pPr>
              <a:lnSpc>
                <a:spcPct val="90000"/>
              </a:lnSpc>
            </a:pPr>
            <a:r>
              <a:rPr lang="en-GB" altLang="en-US" dirty="0"/>
              <a:t>Function Points gauge the functionality offered by a system</a:t>
            </a:r>
          </a:p>
          <a:p>
            <a:pPr>
              <a:lnSpc>
                <a:spcPct val="90000"/>
              </a:lnSpc>
            </a:pPr>
            <a:r>
              <a:rPr lang="en-GB" altLang="en-US" dirty="0"/>
              <a:t>A </a:t>
            </a:r>
            <a:r>
              <a:rPr lang="en-GB" altLang="en-US" i="1" dirty="0" smtClean="0">
                <a:solidFill>
                  <a:srgbClr val="FF0000"/>
                </a:solidFill>
              </a:rPr>
              <a:t>function</a:t>
            </a:r>
            <a:r>
              <a:rPr lang="en-GB" altLang="en-US" dirty="0" smtClean="0"/>
              <a:t> </a:t>
            </a:r>
            <a:r>
              <a:rPr lang="en-GB" altLang="en-US" dirty="0"/>
              <a:t>can be defined as </a:t>
            </a:r>
            <a:r>
              <a:rPr lang="en-GB" altLang="en-US" dirty="0" smtClean="0"/>
              <a:t>a collection </a:t>
            </a:r>
            <a:r>
              <a:rPr lang="en-GB" altLang="en-US" dirty="0"/>
              <a:t>of executable statements that performs a certain task</a:t>
            </a:r>
          </a:p>
          <a:p>
            <a:pPr>
              <a:lnSpc>
                <a:spcPct val="90000"/>
              </a:lnSpc>
            </a:pPr>
            <a:r>
              <a:rPr lang="en-GB" altLang="en-US" dirty="0"/>
              <a:t>Function points can be </a:t>
            </a:r>
            <a:r>
              <a:rPr lang="en-GB" altLang="en-US" dirty="0" smtClean="0"/>
              <a:t>calculated before </a:t>
            </a:r>
            <a:r>
              <a:rPr lang="en-GB" altLang="en-US" dirty="0"/>
              <a:t>a system is developed</a:t>
            </a:r>
          </a:p>
          <a:p>
            <a:pPr>
              <a:lnSpc>
                <a:spcPct val="90000"/>
              </a:lnSpc>
            </a:pPr>
            <a:r>
              <a:rPr lang="en-GB" altLang="en-US" dirty="0"/>
              <a:t>They are language and </a:t>
            </a:r>
            <a:r>
              <a:rPr lang="en-GB" altLang="en-US" dirty="0" smtClean="0"/>
              <a:t>developer independent (could apply to C / Java / Python / assembly / HDL)</a:t>
            </a:r>
            <a:endParaRPr lang="en-ZA" dirty="0"/>
          </a:p>
        </p:txBody>
      </p:sp>
    </p:spTree>
    <p:extLst>
      <p:ext uri="{BB962C8B-B14F-4D97-AF65-F5344CB8AC3E}">
        <p14:creationId xmlns:p14="http://schemas.microsoft.com/office/powerpoint/2010/main" val="1384543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48221"/>
            <a:ext cx="8559800" cy="692210"/>
          </a:xfrm>
        </p:spPr>
        <p:txBody>
          <a:bodyPr>
            <a:normAutofit fontScale="90000"/>
          </a:bodyPr>
          <a:lstStyle/>
          <a:p>
            <a:r>
              <a:rPr lang="en-ZA" dirty="0" smtClean="0"/>
              <a:t>Function Points</a:t>
            </a:r>
            <a:endParaRPr lang="en-ZA" dirty="0"/>
          </a:p>
        </p:txBody>
      </p:sp>
      <p:sp>
        <p:nvSpPr>
          <p:cNvPr id="3" name="Content Placeholder 2"/>
          <p:cNvSpPr>
            <a:spLocks noGrp="1"/>
          </p:cNvSpPr>
          <p:nvPr>
            <p:ph idx="1"/>
          </p:nvPr>
        </p:nvSpPr>
        <p:spPr/>
        <p:txBody>
          <a:bodyPr>
            <a:normAutofit/>
          </a:bodyPr>
          <a:lstStyle/>
          <a:p>
            <a:pPr>
              <a:lnSpc>
                <a:spcPct val="90000"/>
              </a:lnSpc>
            </a:pPr>
            <a:r>
              <a:rPr lang="en-GB" altLang="en-US" sz="2800" dirty="0"/>
              <a:t>A function point count is calculated as a </a:t>
            </a:r>
            <a:r>
              <a:rPr lang="en-GB" altLang="en-US" sz="2800" dirty="0" smtClean="0"/>
              <a:t>weighted </a:t>
            </a:r>
            <a:r>
              <a:rPr lang="en-GB" altLang="en-US" sz="2800" dirty="0"/>
              <a:t>total of five major components that comprise an </a:t>
            </a:r>
            <a:r>
              <a:rPr lang="en-GB" altLang="en-US" sz="2800" dirty="0" smtClean="0"/>
              <a:t>application, these are:</a:t>
            </a:r>
          </a:p>
          <a:p>
            <a:pPr lvl="1">
              <a:lnSpc>
                <a:spcPct val="90000"/>
              </a:lnSpc>
            </a:pPr>
            <a:r>
              <a:rPr lang="en-GB" altLang="en-US" sz="2400" dirty="0" smtClean="0"/>
              <a:t>External </a:t>
            </a:r>
            <a:r>
              <a:rPr lang="en-GB" altLang="en-US" sz="2400" dirty="0"/>
              <a:t>Inputs </a:t>
            </a:r>
          </a:p>
          <a:p>
            <a:pPr lvl="1">
              <a:lnSpc>
                <a:spcPct val="90000"/>
              </a:lnSpc>
            </a:pPr>
            <a:r>
              <a:rPr lang="en-GB" altLang="en-US" sz="2400" dirty="0"/>
              <a:t>External </a:t>
            </a:r>
            <a:r>
              <a:rPr lang="en-GB" altLang="en-US" sz="2400" dirty="0" smtClean="0"/>
              <a:t>Outputs</a:t>
            </a:r>
            <a:endParaRPr lang="en-GB" altLang="en-US" sz="2400" dirty="0"/>
          </a:p>
          <a:p>
            <a:pPr lvl="1">
              <a:lnSpc>
                <a:spcPct val="90000"/>
              </a:lnSpc>
            </a:pPr>
            <a:r>
              <a:rPr lang="en-GB" altLang="en-US" sz="2400" dirty="0"/>
              <a:t>Logical Internal </a:t>
            </a:r>
            <a:r>
              <a:rPr lang="en-GB" altLang="en-US" sz="2400" dirty="0" smtClean="0"/>
              <a:t>Files/modules</a:t>
            </a:r>
            <a:endParaRPr lang="en-GB" altLang="en-US" sz="2400" dirty="0"/>
          </a:p>
          <a:p>
            <a:pPr lvl="1">
              <a:lnSpc>
                <a:spcPct val="90000"/>
              </a:lnSpc>
            </a:pPr>
            <a:r>
              <a:rPr lang="en-GB" altLang="en-US" sz="2400" dirty="0"/>
              <a:t>External Interface Files – </a:t>
            </a:r>
            <a:r>
              <a:rPr lang="en-GB" altLang="en-US" sz="2400" i="1" dirty="0"/>
              <a:t>files accessed by the application but not maintained by it</a:t>
            </a:r>
            <a:endParaRPr lang="en-GB" altLang="en-US" sz="2400" dirty="0"/>
          </a:p>
          <a:p>
            <a:pPr lvl="1">
              <a:lnSpc>
                <a:spcPct val="90000"/>
              </a:lnSpc>
            </a:pPr>
            <a:r>
              <a:rPr lang="en-GB" altLang="en-US" sz="2400" dirty="0"/>
              <a:t>External Inquiries – </a:t>
            </a:r>
            <a:r>
              <a:rPr lang="en-GB" altLang="en-US" sz="2400" i="1" dirty="0"/>
              <a:t>types of online inquiries </a:t>
            </a:r>
            <a:r>
              <a:rPr lang="en-GB" altLang="en-US" sz="2400" i="1" dirty="0" smtClean="0"/>
              <a:t>supported</a:t>
            </a:r>
            <a:endParaRPr lang="en-US" altLang="en-US" sz="2800" dirty="0"/>
          </a:p>
        </p:txBody>
      </p:sp>
    </p:spTree>
    <p:extLst>
      <p:ext uri="{BB962C8B-B14F-4D97-AF65-F5344CB8AC3E}">
        <p14:creationId xmlns:p14="http://schemas.microsoft.com/office/powerpoint/2010/main" val="1262596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Calculating a </a:t>
            </a:r>
            <a:r>
              <a:rPr lang="en-ZA" dirty="0"/>
              <a:t>F</a:t>
            </a:r>
            <a:r>
              <a:rPr lang="en-ZA" dirty="0" smtClean="0"/>
              <a:t>unction Point</a:t>
            </a:r>
            <a:endParaRPr lang="en-ZA" dirty="0"/>
          </a:p>
        </p:txBody>
      </p:sp>
      <p:sp>
        <p:nvSpPr>
          <p:cNvPr id="3" name="Content Placeholder 2"/>
          <p:cNvSpPr>
            <a:spLocks noGrp="1"/>
          </p:cNvSpPr>
          <p:nvPr>
            <p:ph idx="1"/>
          </p:nvPr>
        </p:nvSpPr>
        <p:spPr/>
        <p:txBody>
          <a:bodyPr/>
          <a:lstStyle/>
          <a:p>
            <a:r>
              <a:rPr lang="en-ZA" dirty="0" smtClean="0"/>
              <a:t>A simple </a:t>
            </a:r>
            <a:r>
              <a:rPr lang="en-ZA" dirty="0"/>
              <a:t>way to calculate a function point count is </a:t>
            </a:r>
            <a:r>
              <a:rPr lang="en-ZA" dirty="0" smtClean="0"/>
              <a:t>as </a:t>
            </a:r>
            <a:r>
              <a:rPr lang="en-ZA" dirty="0"/>
              <a:t>follows:</a:t>
            </a:r>
          </a:p>
          <a:p>
            <a:pPr marL="365760" lvl="1" indent="0">
              <a:buNone/>
            </a:pPr>
            <a:r>
              <a:rPr lang="en-ZA" dirty="0" smtClean="0"/>
              <a:t> (Number </a:t>
            </a:r>
            <a:r>
              <a:rPr lang="en-ZA" dirty="0"/>
              <a:t>of external inputs x 4) </a:t>
            </a:r>
            <a:r>
              <a:rPr lang="en-ZA" dirty="0" smtClean="0"/>
              <a:t>+</a:t>
            </a:r>
          </a:p>
          <a:p>
            <a:pPr marL="365760" lvl="1" indent="0">
              <a:buNone/>
            </a:pPr>
            <a:r>
              <a:rPr lang="en-ZA" dirty="0" smtClean="0"/>
              <a:t> (</a:t>
            </a:r>
            <a:r>
              <a:rPr lang="en-ZA" dirty="0"/>
              <a:t>Number</a:t>
            </a:r>
            <a:r>
              <a:rPr lang="en-ZA" dirty="0" smtClean="0"/>
              <a:t> </a:t>
            </a:r>
            <a:r>
              <a:rPr lang="en-ZA" dirty="0"/>
              <a:t>of external outputs x 5) + </a:t>
            </a:r>
            <a:endParaRPr lang="en-ZA" dirty="0" smtClean="0"/>
          </a:p>
          <a:p>
            <a:pPr marL="365760" lvl="1" indent="0">
              <a:buNone/>
            </a:pPr>
            <a:r>
              <a:rPr lang="en-ZA" dirty="0" smtClean="0"/>
              <a:t> (</a:t>
            </a:r>
            <a:r>
              <a:rPr lang="en-ZA" dirty="0"/>
              <a:t>Number</a:t>
            </a:r>
            <a:r>
              <a:rPr lang="en-ZA" dirty="0" smtClean="0"/>
              <a:t> </a:t>
            </a:r>
            <a:r>
              <a:rPr lang="en-ZA" dirty="0"/>
              <a:t>of logical internal files x 10) </a:t>
            </a:r>
            <a:r>
              <a:rPr lang="en-ZA" dirty="0" smtClean="0"/>
              <a:t>+</a:t>
            </a:r>
          </a:p>
          <a:p>
            <a:pPr marL="365760" lvl="1" indent="0">
              <a:buNone/>
            </a:pPr>
            <a:r>
              <a:rPr lang="en-ZA" dirty="0" smtClean="0"/>
              <a:t> (</a:t>
            </a:r>
            <a:r>
              <a:rPr lang="en-ZA" dirty="0"/>
              <a:t>Number</a:t>
            </a:r>
            <a:r>
              <a:rPr lang="en-ZA" dirty="0" smtClean="0"/>
              <a:t> </a:t>
            </a:r>
            <a:r>
              <a:rPr lang="en-ZA" dirty="0"/>
              <a:t>of external interface files x 7) </a:t>
            </a:r>
            <a:r>
              <a:rPr lang="en-ZA" dirty="0" smtClean="0"/>
              <a:t>+</a:t>
            </a:r>
          </a:p>
          <a:p>
            <a:pPr marL="365760" lvl="1" indent="0">
              <a:buNone/>
            </a:pPr>
            <a:r>
              <a:rPr lang="en-ZA" dirty="0" smtClean="0"/>
              <a:t> (</a:t>
            </a:r>
            <a:r>
              <a:rPr lang="en-ZA" dirty="0"/>
              <a:t>Number</a:t>
            </a:r>
            <a:r>
              <a:rPr lang="en-ZA" dirty="0" smtClean="0"/>
              <a:t> </a:t>
            </a:r>
            <a:r>
              <a:rPr lang="en-ZA" dirty="0"/>
              <a:t>of external enquiries x 4)</a:t>
            </a:r>
          </a:p>
          <a:p>
            <a:endParaRPr lang="en-ZA" dirty="0"/>
          </a:p>
        </p:txBody>
      </p:sp>
      <p:sp>
        <p:nvSpPr>
          <p:cNvPr id="4" name="TextBox 3"/>
          <p:cNvSpPr txBox="1"/>
          <p:nvPr/>
        </p:nvSpPr>
        <p:spPr>
          <a:xfrm>
            <a:off x="571500" y="5892800"/>
            <a:ext cx="7708900" cy="646331"/>
          </a:xfrm>
          <a:prstGeom prst="rect">
            <a:avLst/>
          </a:prstGeom>
          <a:noFill/>
        </p:spPr>
        <p:txBody>
          <a:bodyPr wrap="square" rtlCol="0">
            <a:spAutoFit/>
          </a:bodyPr>
          <a:lstStyle/>
          <a:p>
            <a:r>
              <a:rPr lang="en-ZA" dirty="0" smtClean="0"/>
              <a:t>These weightings are decided based on the degree of complexity of the development</a:t>
            </a:r>
            <a:endParaRPr lang="en-ZA" dirty="0"/>
          </a:p>
        </p:txBody>
      </p:sp>
    </p:spTree>
    <p:extLst>
      <p:ext uri="{BB962C8B-B14F-4D97-AF65-F5344CB8AC3E}">
        <p14:creationId xmlns:p14="http://schemas.microsoft.com/office/powerpoint/2010/main" val="24215231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Function Point Example</a:t>
            </a:r>
            <a:endParaRPr lang="en-ZA" dirty="0"/>
          </a:p>
        </p:txBody>
      </p:sp>
      <p:sp>
        <p:nvSpPr>
          <p:cNvPr id="3" name="Content Placeholder 2"/>
          <p:cNvSpPr>
            <a:spLocks noGrp="1"/>
          </p:cNvSpPr>
          <p:nvPr>
            <p:ph idx="1"/>
          </p:nvPr>
        </p:nvSpPr>
        <p:spPr>
          <a:xfrm>
            <a:off x="495301" y="1595621"/>
            <a:ext cx="7932120" cy="3497080"/>
          </a:xfrm>
        </p:spPr>
        <p:txBody>
          <a:bodyPr>
            <a:normAutofit fontScale="92500" lnSpcReduction="20000"/>
          </a:bodyPr>
          <a:lstStyle/>
          <a:p>
            <a:pPr marL="0" indent="0">
              <a:buNone/>
            </a:pPr>
            <a:r>
              <a:rPr lang="en-ZA" dirty="0" smtClean="0"/>
              <a:t>Build </a:t>
            </a:r>
            <a:r>
              <a:rPr lang="en-ZA" dirty="0"/>
              <a:t>a system </a:t>
            </a:r>
            <a:r>
              <a:rPr lang="en-ZA" dirty="0" smtClean="0"/>
              <a:t>that allows </a:t>
            </a:r>
            <a:r>
              <a:rPr lang="en-ZA" dirty="0"/>
              <a:t>customers to </a:t>
            </a:r>
            <a:r>
              <a:rPr lang="en-ZA" dirty="0" smtClean="0">
                <a:ln>
                  <a:solidFill>
                    <a:schemeClr val="tx1"/>
                  </a:solidFill>
                </a:ln>
                <a:solidFill>
                  <a:srgbClr val="FFFF00"/>
                </a:solidFill>
              </a:rPr>
              <a:t>submit product ratings</a:t>
            </a:r>
            <a:r>
              <a:rPr lang="en-ZA" dirty="0" smtClean="0"/>
              <a:t> of company X. </a:t>
            </a:r>
            <a:r>
              <a:rPr lang="en-ZA" dirty="0"/>
              <a:t>These </a:t>
            </a:r>
            <a:r>
              <a:rPr lang="en-ZA" dirty="0" smtClean="0"/>
              <a:t>ratings </a:t>
            </a:r>
            <a:r>
              <a:rPr lang="en-ZA" dirty="0"/>
              <a:t>will be </a:t>
            </a:r>
            <a:r>
              <a:rPr lang="en-ZA" dirty="0">
                <a:ln>
                  <a:solidFill>
                    <a:schemeClr val="tx1"/>
                  </a:solidFill>
                </a:ln>
                <a:solidFill>
                  <a:schemeClr val="tx2">
                    <a:lumMod val="60000"/>
                    <a:lumOff val="40000"/>
                  </a:schemeClr>
                </a:solidFill>
              </a:rPr>
              <a:t>stored in a file</a:t>
            </a:r>
            <a:r>
              <a:rPr lang="en-ZA" dirty="0"/>
              <a:t> and </a:t>
            </a:r>
            <a:r>
              <a:rPr lang="en-ZA" dirty="0" smtClean="0"/>
              <a:t>company X staff will </a:t>
            </a:r>
            <a:r>
              <a:rPr lang="en-ZA" dirty="0">
                <a:ln>
                  <a:solidFill>
                    <a:schemeClr val="tx1"/>
                  </a:solidFill>
                </a:ln>
                <a:solidFill>
                  <a:srgbClr val="FF0000"/>
                </a:solidFill>
              </a:rPr>
              <a:t>receive </a:t>
            </a:r>
            <a:r>
              <a:rPr lang="en-ZA" dirty="0" smtClean="0">
                <a:ln>
                  <a:solidFill>
                    <a:schemeClr val="tx1"/>
                  </a:solidFill>
                </a:ln>
                <a:solidFill>
                  <a:srgbClr val="FF0000"/>
                </a:solidFill>
              </a:rPr>
              <a:t>daily updates</a:t>
            </a:r>
            <a:r>
              <a:rPr lang="en-ZA" dirty="0" smtClean="0"/>
              <a:t> </a:t>
            </a:r>
            <a:r>
              <a:rPr lang="en-ZA" dirty="0"/>
              <a:t>with new </a:t>
            </a:r>
            <a:r>
              <a:rPr lang="en-ZA" dirty="0" smtClean="0"/>
              <a:t>ratings. </a:t>
            </a:r>
            <a:r>
              <a:rPr lang="en-ZA" dirty="0"/>
              <a:t>Customers </a:t>
            </a:r>
            <a:r>
              <a:rPr lang="en-ZA" dirty="0" smtClean="0"/>
              <a:t>can subscribe to </a:t>
            </a:r>
            <a:r>
              <a:rPr lang="en-ZA" dirty="0" smtClean="0">
                <a:ln>
                  <a:solidFill>
                    <a:schemeClr val="tx1"/>
                  </a:solidFill>
                </a:ln>
                <a:solidFill>
                  <a:srgbClr val="FF0000"/>
                </a:solidFill>
              </a:rPr>
              <a:t>weekly updates of product ratings</a:t>
            </a:r>
            <a:r>
              <a:rPr lang="en-ZA" dirty="0" smtClean="0"/>
              <a:t> that were submitted.  </a:t>
            </a:r>
            <a:r>
              <a:rPr lang="en-ZA" dirty="0"/>
              <a:t>Management </a:t>
            </a:r>
            <a:r>
              <a:rPr lang="en-ZA" dirty="0">
                <a:ln>
                  <a:solidFill>
                    <a:schemeClr val="tx1"/>
                  </a:solidFill>
                </a:ln>
                <a:solidFill>
                  <a:srgbClr val="92D050"/>
                </a:solidFill>
              </a:rPr>
              <a:t>can query the system for a summary </a:t>
            </a:r>
            <a:r>
              <a:rPr lang="en-ZA" dirty="0" smtClean="0">
                <a:ln>
                  <a:solidFill>
                    <a:schemeClr val="tx1"/>
                  </a:solidFill>
                </a:ln>
                <a:solidFill>
                  <a:srgbClr val="92D050"/>
                </a:solidFill>
              </a:rPr>
              <a:t>of product ratings</a:t>
            </a:r>
            <a:r>
              <a:rPr lang="en-ZA" dirty="0" smtClean="0"/>
              <a:t> for a particular period.</a:t>
            </a:r>
            <a:endParaRPr lang="en-ZA" dirty="0"/>
          </a:p>
          <a:p>
            <a:pPr marL="0" indent="0">
              <a:buNone/>
            </a:pPr>
            <a:endParaRPr lang="en-ZA" dirty="0"/>
          </a:p>
        </p:txBody>
      </p:sp>
      <p:grpSp>
        <p:nvGrpSpPr>
          <p:cNvPr id="12" name="Group 11"/>
          <p:cNvGrpSpPr/>
          <p:nvPr/>
        </p:nvGrpSpPr>
        <p:grpSpPr>
          <a:xfrm>
            <a:off x="1757363" y="5181601"/>
            <a:ext cx="5557837" cy="1225128"/>
            <a:chOff x="931863" y="5547891"/>
            <a:chExt cx="5146675" cy="871537"/>
          </a:xfrm>
        </p:grpSpPr>
        <p:sp>
          <p:nvSpPr>
            <p:cNvPr id="4" name="Rectangle 3"/>
            <p:cNvSpPr>
              <a:spLocks noChangeArrowheads="1"/>
            </p:cNvSpPr>
            <p:nvPr/>
          </p:nvSpPr>
          <p:spPr bwMode="auto">
            <a:xfrm>
              <a:off x="931863" y="5555828"/>
              <a:ext cx="431800" cy="360363"/>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a:lstStyle>
            <a:p>
              <a:pPr algn="ctr"/>
              <a:r>
                <a:rPr lang="en-GB" altLang="en-US" sz="1800"/>
                <a:t>1</a:t>
              </a:r>
              <a:endParaRPr lang="en-US" altLang="en-US" sz="1800"/>
            </a:p>
          </p:txBody>
        </p:sp>
        <p:sp>
          <p:nvSpPr>
            <p:cNvPr id="5" name="Rectangle 4"/>
            <p:cNvSpPr>
              <a:spLocks noChangeArrowheads="1"/>
            </p:cNvSpPr>
            <p:nvPr/>
          </p:nvSpPr>
          <p:spPr bwMode="auto">
            <a:xfrm>
              <a:off x="931863" y="6059066"/>
              <a:ext cx="431800" cy="360362"/>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a:lstStyle>
            <a:p>
              <a:pPr algn="ctr"/>
              <a:r>
                <a:rPr lang="en-GB" altLang="en-US" sz="1800"/>
                <a:t>2</a:t>
              </a:r>
              <a:endParaRPr lang="en-US" altLang="en-US" sz="1800"/>
            </a:p>
          </p:txBody>
        </p:sp>
        <p:sp>
          <p:nvSpPr>
            <p:cNvPr id="6" name="Text Box 16"/>
            <p:cNvSpPr txBox="1">
              <a:spLocks noChangeArrowheads="1"/>
            </p:cNvSpPr>
            <p:nvPr/>
          </p:nvSpPr>
          <p:spPr bwMode="auto">
            <a:xfrm>
              <a:off x="1363663" y="5547891"/>
              <a:ext cx="170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a:lstStyle>
            <a:p>
              <a:r>
                <a:rPr lang="en-GB" altLang="en-US" sz="1800"/>
                <a:t>External Inputs</a:t>
              </a:r>
              <a:endParaRPr lang="en-US" altLang="en-US" sz="1800"/>
            </a:p>
          </p:txBody>
        </p:sp>
        <p:sp>
          <p:nvSpPr>
            <p:cNvPr id="7" name="Text Box 17"/>
            <p:cNvSpPr txBox="1">
              <a:spLocks noChangeArrowheads="1"/>
            </p:cNvSpPr>
            <p:nvPr/>
          </p:nvSpPr>
          <p:spPr bwMode="auto">
            <a:xfrm>
              <a:off x="1363663" y="6052716"/>
              <a:ext cx="1885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a:lstStyle>
            <a:p>
              <a:r>
                <a:rPr lang="en-GB" altLang="en-US" sz="1800"/>
                <a:t>External Outputs</a:t>
              </a:r>
              <a:endParaRPr lang="en-US" altLang="en-US" sz="1800"/>
            </a:p>
          </p:txBody>
        </p:sp>
        <p:sp>
          <p:nvSpPr>
            <p:cNvPr id="8" name="Rectangle 7"/>
            <p:cNvSpPr>
              <a:spLocks noChangeArrowheads="1"/>
            </p:cNvSpPr>
            <p:nvPr/>
          </p:nvSpPr>
          <p:spPr bwMode="auto">
            <a:xfrm>
              <a:off x="3367088" y="5554241"/>
              <a:ext cx="431800" cy="360362"/>
            </a:xfrm>
            <a:prstGeom prst="rect">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a:lstStyle>
            <a:p>
              <a:pPr algn="ctr"/>
              <a:r>
                <a:rPr lang="en-GB" altLang="en-US" sz="1800"/>
                <a:t>1</a:t>
              </a:r>
              <a:endParaRPr lang="en-US" altLang="en-US" sz="1800"/>
            </a:p>
          </p:txBody>
        </p:sp>
        <p:sp>
          <p:nvSpPr>
            <p:cNvPr id="9" name="Text Box 19"/>
            <p:cNvSpPr txBox="1">
              <a:spLocks noChangeArrowheads="1"/>
            </p:cNvSpPr>
            <p:nvPr/>
          </p:nvSpPr>
          <p:spPr bwMode="auto">
            <a:xfrm>
              <a:off x="3798888" y="5547891"/>
              <a:ext cx="2279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a:lstStyle>
            <a:p>
              <a:r>
                <a:rPr lang="en-GB" altLang="en-US" sz="1800"/>
                <a:t>Logical Internal Files</a:t>
              </a:r>
              <a:endParaRPr lang="en-US" altLang="en-US" sz="1800"/>
            </a:p>
          </p:txBody>
        </p:sp>
        <p:sp>
          <p:nvSpPr>
            <p:cNvPr id="10" name="Rectangle 9"/>
            <p:cNvSpPr>
              <a:spLocks noChangeArrowheads="1"/>
            </p:cNvSpPr>
            <p:nvPr/>
          </p:nvSpPr>
          <p:spPr bwMode="auto">
            <a:xfrm>
              <a:off x="3379788" y="6059066"/>
              <a:ext cx="431800" cy="360362"/>
            </a:xfrm>
            <a:prstGeom prst="rect">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a:lstStyle>
            <a:p>
              <a:pPr algn="ctr"/>
              <a:r>
                <a:rPr lang="en-GB" altLang="en-US" sz="1800"/>
                <a:t>1</a:t>
              </a:r>
              <a:endParaRPr lang="en-US" altLang="en-US" sz="1800"/>
            </a:p>
          </p:txBody>
        </p:sp>
        <p:sp>
          <p:nvSpPr>
            <p:cNvPr id="11" name="Text Box 21"/>
            <p:cNvSpPr txBox="1">
              <a:spLocks noChangeArrowheads="1"/>
            </p:cNvSpPr>
            <p:nvPr/>
          </p:nvSpPr>
          <p:spPr bwMode="auto">
            <a:xfrm>
              <a:off x="3811588" y="6052716"/>
              <a:ext cx="2038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a:lstStyle>
            <a:p>
              <a:r>
                <a:rPr lang="en-GB" altLang="en-US" sz="1800"/>
                <a:t>External Enquiries</a:t>
              </a:r>
              <a:endParaRPr lang="en-US" altLang="en-US" sz="1800"/>
            </a:p>
          </p:txBody>
        </p:sp>
      </p:grpSp>
    </p:spTree>
    <p:extLst>
      <p:ext uri="{BB962C8B-B14F-4D97-AF65-F5344CB8AC3E}">
        <p14:creationId xmlns:p14="http://schemas.microsoft.com/office/powerpoint/2010/main" val="26099909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Future Productivity Measurement</a:t>
            </a:r>
            <a:endParaRPr lang="en-ZA" dirty="0"/>
          </a:p>
        </p:txBody>
      </p:sp>
      <p:sp>
        <p:nvSpPr>
          <p:cNvPr id="3" name="Content Placeholder 2"/>
          <p:cNvSpPr>
            <a:spLocks noGrp="1"/>
          </p:cNvSpPr>
          <p:nvPr>
            <p:ph idx="1"/>
          </p:nvPr>
        </p:nvSpPr>
        <p:spPr/>
        <p:txBody>
          <a:bodyPr/>
          <a:lstStyle/>
          <a:p>
            <a:pPr>
              <a:buFont typeface="Wingdings" panose="05000000000000000000" pitchFamily="2" charset="2"/>
              <a:buNone/>
            </a:pPr>
            <a:r>
              <a:rPr lang="en-GB" altLang="en-US" dirty="0"/>
              <a:t>For individual developers or teams:</a:t>
            </a:r>
          </a:p>
          <a:p>
            <a:r>
              <a:rPr lang="en-GB" altLang="en-US" dirty="0"/>
              <a:t>Cost per Function Point</a:t>
            </a:r>
          </a:p>
          <a:p>
            <a:r>
              <a:rPr lang="en-GB" altLang="en-US" dirty="0"/>
              <a:t>Mean Time required to develop a Function Point</a:t>
            </a:r>
          </a:p>
          <a:p>
            <a:r>
              <a:rPr lang="en-GB" altLang="en-US" dirty="0"/>
              <a:t>Defects produced per hour</a:t>
            </a:r>
          </a:p>
          <a:p>
            <a:r>
              <a:rPr lang="en-GB" altLang="en-US" dirty="0"/>
              <a:t>Defects produced per function point</a:t>
            </a:r>
          </a:p>
          <a:p>
            <a:endParaRPr lang="en-ZA" dirty="0"/>
          </a:p>
        </p:txBody>
      </p:sp>
    </p:spTree>
    <p:extLst>
      <p:ext uri="{BB962C8B-B14F-4D97-AF65-F5344CB8AC3E}">
        <p14:creationId xmlns:p14="http://schemas.microsoft.com/office/powerpoint/2010/main" val="7447643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Functional Points Example (</a:t>
            </a:r>
            <a:r>
              <a:rPr lang="en-ZA" dirty="0" err="1" smtClean="0"/>
              <a:t>cont</a:t>
            </a:r>
            <a:r>
              <a:rPr lang="en-ZA" dirty="0" smtClean="0"/>
              <a:t>)</a:t>
            </a:r>
            <a:endParaRPr lang="en-ZA"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None/>
            </a:pPr>
            <a:r>
              <a:rPr lang="en-GB" altLang="en-US" dirty="0" smtClean="0"/>
              <a:t>Functional Points calculation:</a:t>
            </a:r>
          </a:p>
          <a:p>
            <a:pPr>
              <a:buFont typeface="Wingdings" panose="05000000000000000000" pitchFamily="2" charset="2"/>
              <a:buNone/>
            </a:pPr>
            <a:r>
              <a:rPr lang="en-GB" altLang="en-US" dirty="0"/>
              <a:t>	</a:t>
            </a:r>
            <a:r>
              <a:rPr lang="en-GB" altLang="en-US" dirty="0" smtClean="0"/>
              <a:t>External </a:t>
            </a:r>
            <a:r>
              <a:rPr lang="en-GB" altLang="en-US" dirty="0"/>
              <a:t>Inputs: </a:t>
            </a:r>
            <a:r>
              <a:rPr lang="en-GB" altLang="en-US" dirty="0">
                <a:solidFill>
                  <a:srgbClr val="FF0000"/>
                </a:solidFill>
              </a:rPr>
              <a:t>1</a:t>
            </a:r>
          </a:p>
          <a:p>
            <a:pPr>
              <a:buFont typeface="Wingdings" panose="05000000000000000000" pitchFamily="2" charset="2"/>
              <a:buNone/>
            </a:pPr>
            <a:r>
              <a:rPr lang="en-GB" altLang="en-US" dirty="0"/>
              <a:t>	</a:t>
            </a:r>
            <a:r>
              <a:rPr lang="en-GB" altLang="en-US" dirty="0" smtClean="0"/>
              <a:t>External </a:t>
            </a:r>
            <a:r>
              <a:rPr lang="en-GB" altLang="en-US" dirty="0"/>
              <a:t>Outputs: </a:t>
            </a:r>
            <a:r>
              <a:rPr lang="en-GB" altLang="en-US" dirty="0">
                <a:solidFill>
                  <a:srgbClr val="FF0000"/>
                </a:solidFill>
              </a:rPr>
              <a:t>2</a:t>
            </a:r>
          </a:p>
          <a:p>
            <a:pPr>
              <a:buFont typeface="Wingdings" panose="05000000000000000000" pitchFamily="2" charset="2"/>
              <a:buNone/>
            </a:pPr>
            <a:r>
              <a:rPr lang="en-GB" altLang="en-US" dirty="0" smtClean="0"/>
              <a:t>	Logical </a:t>
            </a:r>
            <a:r>
              <a:rPr lang="en-GB" altLang="en-US" dirty="0"/>
              <a:t>Internal Files: </a:t>
            </a:r>
            <a:r>
              <a:rPr lang="en-GB" altLang="en-US" dirty="0">
                <a:solidFill>
                  <a:srgbClr val="FF0000"/>
                </a:solidFill>
              </a:rPr>
              <a:t>1</a:t>
            </a:r>
          </a:p>
          <a:p>
            <a:pPr>
              <a:buFont typeface="Wingdings" panose="05000000000000000000" pitchFamily="2" charset="2"/>
              <a:buNone/>
            </a:pPr>
            <a:r>
              <a:rPr lang="en-GB" altLang="en-US" dirty="0" smtClean="0"/>
              <a:t>	External </a:t>
            </a:r>
            <a:r>
              <a:rPr lang="en-GB" altLang="en-US" dirty="0"/>
              <a:t>Interface Files: </a:t>
            </a:r>
            <a:r>
              <a:rPr lang="en-GB" altLang="en-US" dirty="0">
                <a:solidFill>
                  <a:srgbClr val="FF0000"/>
                </a:solidFill>
              </a:rPr>
              <a:t>0</a:t>
            </a:r>
          </a:p>
          <a:p>
            <a:pPr>
              <a:buFont typeface="Wingdings" panose="05000000000000000000" pitchFamily="2" charset="2"/>
              <a:buNone/>
            </a:pPr>
            <a:r>
              <a:rPr lang="en-GB" altLang="en-US" dirty="0" smtClean="0"/>
              <a:t>	External </a:t>
            </a:r>
            <a:r>
              <a:rPr lang="en-GB" altLang="en-US" dirty="0"/>
              <a:t>Enquiries: </a:t>
            </a:r>
            <a:r>
              <a:rPr lang="en-GB" altLang="en-US" dirty="0">
                <a:solidFill>
                  <a:srgbClr val="FF0000"/>
                </a:solidFill>
              </a:rPr>
              <a:t>1</a:t>
            </a:r>
          </a:p>
          <a:p>
            <a:pPr>
              <a:buFont typeface="Wingdings" panose="05000000000000000000" pitchFamily="2" charset="2"/>
              <a:buNone/>
            </a:pPr>
            <a:r>
              <a:rPr lang="en-GB" altLang="en-US" dirty="0" smtClean="0"/>
              <a:t>	Total </a:t>
            </a:r>
            <a:r>
              <a:rPr lang="en-GB" altLang="en-US" dirty="0"/>
              <a:t>Functionality </a:t>
            </a:r>
            <a:r>
              <a:rPr lang="en-GB" altLang="en-US" dirty="0" smtClean="0"/>
              <a:t>= </a:t>
            </a:r>
            <a:r>
              <a:rPr lang="en-GB" altLang="en-US" dirty="0"/>
              <a:t>(1x4) + (2x5) + (1x10) + (0x7) +(1x4) = </a:t>
            </a:r>
            <a:r>
              <a:rPr lang="en-GB" altLang="en-US" dirty="0">
                <a:solidFill>
                  <a:srgbClr val="FF3300"/>
                </a:solidFill>
              </a:rPr>
              <a:t>28</a:t>
            </a:r>
            <a:endParaRPr lang="en-US" altLang="en-US" dirty="0">
              <a:solidFill>
                <a:srgbClr val="FF3300"/>
              </a:solidFill>
            </a:endParaRPr>
          </a:p>
          <a:p>
            <a:endParaRPr lang="en-ZA" dirty="0"/>
          </a:p>
        </p:txBody>
      </p:sp>
    </p:spTree>
    <p:extLst>
      <p:ext uri="{BB962C8B-B14F-4D97-AF65-F5344CB8AC3E}">
        <p14:creationId xmlns:p14="http://schemas.microsoft.com/office/powerpoint/2010/main" val="41291414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Functional Point Extensions</a:t>
            </a:r>
            <a:endParaRPr lang="en-ZA" dirty="0"/>
          </a:p>
        </p:txBody>
      </p:sp>
      <p:sp>
        <p:nvSpPr>
          <p:cNvPr id="3" name="Content Placeholder 2"/>
          <p:cNvSpPr>
            <a:spLocks noGrp="1"/>
          </p:cNvSpPr>
          <p:nvPr>
            <p:ph idx="1"/>
          </p:nvPr>
        </p:nvSpPr>
        <p:spPr/>
        <p:txBody>
          <a:bodyPr/>
          <a:lstStyle/>
          <a:p>
            <a:r>
              <a:rPr lang="en-ZA" dirty="0" smtClean="0"/>
              <a:t>The original Functional Points (shown in previous slides) are adequate for many applications</a:t>
            </a:r>
          </a:p>
          <a:p>
            <a:r>
              <a:rPr lang="en-ZA" dirty="0" smtClean="0"/>
              <a:t>However these have been extended for specialized domains where the weightings needed adjustment due to the nature and complexity of the applications developed.</a:t>
            </a:r>
            <a:endParaRPr lang="en-ZA" dirty="0"/>
          </a:p>
        </p:txBody>
      </p:sp>
    </p:spTree>
    <p:extLst>
      <p:ext uri="{BB962C8B-B14F-4D97-AF65-F5344CB8AC3E}">
        <p14:creationId xmlns:p14="http://schemas.microsoft.com/office/powerpoint/2010/main" val="1202175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Effort, Productivity and Progress</a:t>
            </a:r>
            <a:endParaRPr lang="en-ZA" dirty="0"/>
          </a:p>
        </p:txBody>
      </p:sp>
      <p:sp>
        <p:nvSpPr>
          <p:cNvPr id="3" name="Content Placeholder 2"/>
          <p:cNvSpPr>
            <a:spLocks noGrp="1"/>
          </p:cNvSpPr>
          <p:nvPr>
            <p:ph idx="1"/>
          </p:nvPr>
        </p:nvSpPr>
        <p:spPr>
          <a:xfrm>
            <a:off x="729785" y="1320800"/>
            <a:ext cx="7697635" cy="5219700"/>
          </a:xfrm>
        </p:spPr>
        <p:txBody>
          <a:bodyPr>
            <a:normAutofit fontScale="92500" lnSpcReduction="10000"/>
          </a:bodyPr>
          <a:lstStyle/>
          <a:p>
            <a:r>
              <a:rPr lang="en-ZA" dirty="0" smtClean="0"/>
              <a:t>Development effort, productivity and progress are not all the same thing</a:t>
            </a:r>
          </a:p>
          <a:p>
            <a:r>
              <a:rPr lang="en-ZA" b="1" dirty="0" smtClean="0"/>
              <a:t>Effort</a:t>
            </a:r>
            <a:r>
              <a:rPr lang="en-ZA" dirty="0" smtClean="0"/>
              <a:t> = amount of time involved (person hours; this is a simplistic view of effort)</a:t>
            </a:r>
          </a:p>
          <a:p>
            <a:r>
              <a:rPr lang="en-ZA" b="1" dirty="0" smtClean="0"/>
              <a:t>Productivity</a:t>
            </a:r>
            <a:r>
              <a:rPr lang="en-ZA" dirty="0" smtClean="0"/>
              <a:t> = rate of progress (high productivity </a:t>
            </a:r>
            <a:r>
              <a:rPr lang="en-ZA" dirty="0" smtClean="0">
                <a:sym typeface="Wingdings" panose="05000000000000000000" pitchFamily="2" charset="2"/>
              </a:rPr>
              <a:t> progress happening quickly</a:t>
            </a:r>
            <a:r>
              <a:rPr lang="en-ZA" dirty="0" smtClean="0"/>
              <a:t>)</a:t>
            </a:r>
          </a:p>
          <a:p>
            <a:r>
              <a:rPr lang="en-ZA" b="1" dirty="0" smtClean="0"/>
              <a:t>Progress</a:t>
            </a:r>
            <a:r>
              <a:rPr lang="en-ZA" dirty="0" smtClean="0"/>
              <a:t> = extent to which the desired objectives are complete (measured usually in terms of functionality provided and requirements satisfied)</a:t>
            </a:r>
          </a:p>
          <a:p>
            <a:endParaRPr lang="en-ZA" dirty="0"/>
          </a:p>
        </p:txBody>
      </p:sp>
    </p:spTree>
    <p:extLst>
      <p:ext uri="{BB962C8B-B14F-4D97-AF65-F5344CB8AC3E}">
        <p14:creationId xmlns:p14="http://schemas.microsoft.com/office/powerpoint/2010/main" val="227597120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Issues of Effort &amp; Productivity</a:t>
            </a:r>
            <a:endParaRPr lang="en-ZA" dirty="0"/>
          </a:p>
        </p:txBody>
      </p:sp>
      <p:sp>
        <p:nvSpPr>
          <p:cNvPr id="3" name="Content Placeholder 2"/>
          <p:cNvSpPr>
            <a:spLocks noGrp="1"/>
          </p:cNvSpPr>
          <p:nvPr>
            <p:ph idx="1"/>
          </p:nvPr>
        </p:nvSpPr>
        <p:spPr>
          <a:xfrm>
            <a:off x="729114" y="1392420"/>
            <a:ext cx="7931615" cy="4881380"/>
          </a:xfrm>
        </p:spPr>
        <p:txBody>
          <a:bodyPr>
            <a:normAutofit/>
          </a:bodyPr>
          <a:lstStyle/>
          <a:p>
            <a:r>
              <a:rPr lang="en-ZA" dirty="0" smtClean="0"/>
              <a:t>Some tasks need more effort than others to gain a desired level of productivity</a:t>
            </a:r>
          </a:p>
          <a:p>
            <a:r>
              <a:rPr lang="en-ZA" dirty="0" smtClean="0"/>
              <a:t>Tools, programming language, prior knowledge, learning aptitude (among many other factors) can all clearly impact this significantly</a:t>
            </a:r>
          </a:p>
          <a:p>
            <a:r>
              <a:rPr lang="en-ZA" dirty="0" smtClean="0"/>
              <a:t>The expressive power of a language can influence the productivity achieve by using that language…</a:t>
            </a:r>
          </a:p>
          <a:p>
            <a:endParaRPr lang="en-ZA" dirty="0"/>
          </a:p>
        </p:txBody>
      </p:sp>
    </p:spTree>
    <p:extLst>
      <p:ext uri="{BB962C8B-B14F-4D97-AF65-F5344CB8AC3E}">
        <p14:creationId xmlns:p14="http://schemas.microsoft.com/office/powerpoint/2010/main" val="1302375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27123"/>
            <a:ext cx="7698306" cy="692210"/>
          </a:xfrm>
        </p:spPr>
        <p:txBody>
          <a:bodyPr>
            <a:normAutofit fontScale="90000"/>
          </a:bodyPr>
          <a:lstStyle/>
          <a:p>
            <a:r>
              <a:rPr lang="en-ZA" dirty="0" smtClean="0"/>
              <a:t>HPEC Design: Personnel and Division of Labour</a:t>
            </a:r>
            <a:endParaRPr lang="en-ZA" dirty="0"/>
          </a:p>
        </p:txBody>
      </p:sp>
      <p:sp>
        <p:nvSpPr>
          <p:cNvPr id="3" name="Content Placeholder 2"/>
          <p:cNvSpPr>
            <a:spLocks noGrp="1"/>
          </p:cNvSpPr>
          <p:nvPr>
            <p:ph idx="1"/>
          </p:nvPr>
        </p:nvSpPr>
        <p:spPr>
          <a:xfrm>
            <a:off x="729785" y="1431233"/>
            <a:ext cx="7697635" cy="4855267"/>
          </a:xfrm>
        </p:spPr>
        <p:txBody>
          <a:bodyPr>
            <a:normAutofit lnSpcReduction="10000"/>
          </a:bodyPr>
          <a:lstStyle/>
          <a:p>
            <a:r>
              <a:rPr lang="en-ZA" dirty="0"/>
              <a:t>HPEC system </a:t>
            </a:r>
            <a:r>
              <a:rPr lang="en-ZA" dirty="0" smtClean="0"/>
              <a:t>development is </a:t>
            </a:r>
            <a:r>
              <a:rPr lang="en-ZA" dirty="0"/>
              <a:t>influenced by </a:t>
            </a:r>
            <a:r>
              <a:rPr lang="en-ZA" dirty="0" smtClean="0"/>
              <a:t>the usual suspects:</a:t>
            </a:r>
          </a:p>
          <a:p>
            <a:pPr lvl="1"/>
            <a:r>
              <a:rPr lang="en-ZA" dirty="0" smtClean="0"/>
              <a:t>requirement, plans, and implementation </a:t>
            </a:r>
            <a:r>
              <a:rPr lang="en-ZA" dirty="0"/>
              <a:t>decisions  </a:t>
            </a:r>
            <a:r>
              <a:rPr lang="en-ZA" dirty="0" smtClean="0"/>
              <a:t>for the  systems.</a:t>
            </a:r>
          </a:p>
          <a:p>
            <a:r>
              <a:rPr lang="en-ZA" dirty="0" smtClean="0"/>
              <a:t>There is likely separation between significant subsystems, e.g. between backend and frontend, as well as between hardware and software. </a:t>
            </a:r>
            <a:endParaRPr lang="en-ZA" dirty="0"/>
          </a:p>
          <a:p>
            <a:r>
              <a:rPr lang="en-ZA" dirty="0" smtClean="0"/>
              <a:t>May draw on a range of experts from various disciplines ….</a:t>
            </a:r>
            <a:endParaRPr lang="en-ZA" dirty="0"/>
          </a:p>
        </p:txBody>
      </p:sp>
    </p:spTree>
    <p:extLst>
      <p:ext uri="{BB962C8B-B14F-4D97-AF65-F5344CB8AC3E}">
        <p14:creationId xmlns:p14="http://schemas.microsoft.com/office/powerpoint/2010/main" val="13510655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51421"/>
            <a:ext cx="7698306" cy="692210"/>
          </a:xfrm>
        </p:spPr>
        <p:txBody>
          <a:bodyPr>
            <a:normAutofit fontScale="90000"/>
          </a:bodyPr>
          <a:lstStyle/>
          <a:p>
            <a:r>
              <a:rPr lang="en-ZA" dirty="0" smtClean="0"/>
              <a:t>Expressive Power vs Developer Efficiency</a:t>
            </a:r>
            <a:endParaRPr lang="en-ZA" dirty="0"/>
          </a:p>
        </p:txBody>
      </p:sp>
      <p:grpSp>
        <p:nvGrpSpPr>
          <p:cNvPr id="7" name="Group 6"/>
          <p:cNvGrpSpPr/>
          <p:nvPr/>
        </p:nvGrpSpPr>
        <p:grpSpPr>
          <a:xfrm>
            <a:off x="3655586" y="2447330"/>
            <a:ext cx="4908633" cy="4043708"/>
            <a:chOff x="3518787" y="2318686"/>
            <a:chExt cx="4908633" cy="4043708"/>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8787" y="2318686"/>
              <a:ext cx="4908633" cy="4043708"/>
            </a:xfrm>
            <a:prstGeom prst="rect">
              <a:avLst/>
            </a:prstGeom>
          </p:spPr>
        </p:pic>
        <p:sp>
          <p:nvSpPr>
            <p:cNvPr id="6" name="Rectangle 5"/>
            <p:cNvSpPr/>
            <p:nvPr/>
          </p:nvSpPr>
          <p:spPr>
            <a:xfrm rot="16200000">
              <a:off x="2589921" y="3882133"/>
              <a:ext cx="2308645" cy="400110"/>
            </a:xfrm>
            <a:prstGeom prst="rect">
              <a:avLst/>
            </a:prstGeom>
            <a:solidFill>
              <a:schemeClr val="bg1"/>
            </a:solidFill>
          </p:spPr>
          <p:txBody>
            <a:bodyPr wrap="none">
              <a:spAutoFit/>
            </a:bodyPr>
            <a:lstStyle/>
            <a:p>
              <a:r>
                <a:rPr lang="en-ZA" sz="2000" dirty="0"/>
                <a:t>Expressive </a:t>
              </a:r>
              <a:r>
                <a:rPr lang="en-ZA" sz="2000" dirty="0" smtClean="0"/>
                <a:t> Power</a:t>
              </a:r>
              <a:endParaRPr lang="en-ZA" sz="2000" dirty="0"/>
            </a:p>
          </p:txBody>
        </p:sp>
      </p:grpSp>
      <p:sp>
        <p:nvSpPr>
          <p:cNvPr id="5" name="Rectangle 4"/>
          <p:cNvSpPr/>
          <p:nvPr/>
        </p:nvSpPr>
        <p:spPr>
          <a:xfrm>
            <a:off x="528536" y="2853741"/>
            <a:ext cx="3127050" cy="3139321"/>
          </a:xfrm>
          <a:prstGeom prst="rect">
            <a:avLst/>
          </a:prstGeom>
        </p:spPr>
        <p:txBody>
          <a:bodyPr wrap="square">
            <a:spAutoFit/>
          </a:bodyPr>
          <a:lstStyle/>
          <a:p>
            <a:r>
              <a:rPr lang="en-ZA" dirty="0" smtClean="0"/>
              <a:t>Often there is a </a:t>
            </a:r>
            <a:r>
              <a:rPr lang="en-ZA" dirty="0" err="1" smtClean="0"/>
              <a:t>tradeoff</a:t>
            </a:r>
            <a:r>
              <a:rPr lang="en-ZA" dirty="0" smtClean="0"/>
              <a:t> between the expressive power of a language and its efficiency. For example according to the study by Kennedy et al. they demonstrated how certain commonly used languages can have noticeable </a:t>
            </a:r>
            <a:r>
              <a:rPr lang="en-ZA" dirty="0" err="1" smtClean="0"/>
              <a:t>tradeoffs</a:t>
            </a:r>
            <a:r>
              <a:rPr lang="en-ZA" dirty="0" smtClean="0"/>
              <a:t> between the expressive power </a:t>
            </a:r>
            <a:endParaRPr lang="en-ZA" dirty="0"/>
          </a:p>
        </p:txBody>
      </p:sp>
      <p:sp>
        <p:nvSpPr>
          <p:cNvPr id="10" name="Rectangle 9"/>
          <p:cNvSpPr/>
          <p:nvPr/>
        </p:nvSpPr>
        <p:spPr>
          <a:xfrm>
            <a:off x="254000" y="6306372"/>
            <a:ext cx="7839254" cy="369332"/>
          </a:xfrm>
          <a:prstGeom prst="rect">
            <a:avLst/>
          </a:prstGeom>
        </p:spPr>
        <p:txBody>
          <a:bodyPr wrap="square">
            <a:spAutoFit/>
          </a:bodyPr>
          <a:lstStyle/>
          <a:p>
            <a:r>
              <a:rPr lang="en-ZA" sz="900" dirty="0" smtClean="0"/>
              <a:t>Kennedy, K., </a:t>
            </a:r>
            <a:r>
              <a:rPr lang="en-ZA" sz="900" dirty="0" err="1" smtClean="0"/>
              <a:t>Koelbel</a:t>
            </a:r>
            <a:r>
              <a:rPr lang="en-ZA" sz="900" dirty="0" smtClean="0"/>
              <a:t>, C., Schreiber, R., Kennedy, K., </a:t>
            </a:r>
            <a:r>
              <a:rPr lang="en-ZA" sz="900" dirty="0" err="1" smtClean="0"/>
              <a:t>Koelbel</a:t>
            </a:r>
            <a:r>
              <a:rPr lang="en-ZA" sz="900" dirty="0" smtClean="0"/>
              <a:t>, C., and Schreiber, R.  </a:t>
            </a:r>
            <a:r>
              <a:rPr lang="en-ZA" sz="900" dirty="0"/>
              <a:t>Deﬁning and measuring the productivity of programming </a:t>
            </a:r>
            <a:r>
              <a:rPr lang="en-ZA" sz="900" dirty="0" smtClean="0"/>
              <a:t>languages. The </a:t>
            </a:r>
            <a:r>
              <a:rPr lang="en-ZA" sz="900" dirty="0"/>
              <a:t>International Journal of High Performance Computing Applications, (18)4, </a:t>
            </a:r>
            <a:r>
              <a:rPr lang="en-ZA" sz="900" dirty="0" smtClean="0"/>
              <a:t>Winter 2004 </a:t>
            </a:r>
            <a:r>
              <a:rPr lang="en-ZA" sz="900" dirty="0"/>
              <a:t>(2004), 441–448.</a:t>
            </a:r>
          </a:p>
        </p:txBody>
      </p:sp>
      <p:sp>
        <p:nvSpPr>
          <p:cNvPr id="3" name="Content Placeholder 2"/>
          <p:cNvSpPr>
            <a:spLocks noGrp="1"/>
          </p:cNvSpPr>
          <p:nvPr>
            <p:ph idx="1"/>
          </p:nvPr>
        </p:nvSpPr>
        <p:spPr>
          <a:xfrm>
            <a:off x="516427" y="1333385"/>
            <a:ext cx="7697635" cy="4519977"/>
          </a:xfrm>
        </p:spPr>
        <p:txBody>
          <a:bodyPr>
            <a:normAutofit/>
          </a:bodyPr>
          <a:lstStyle/>
          <a:p>
            <a:r>
              <a:rPr lang="en-ZA" sz="2400" dirty="0" smtClean="0"/>
              <a:t>Expressive </a:t>
            </a:r>
            <a:r>
              <a:rPr lang="en-ZA" sz="2400" dirty="0"/>
              <a:t>Power </a:t>
            </a:r>
            <a:r>
              <a:rPr lang="en-ZA" sz="2400" dirty="0" smtClean="0"/>
              <a:t>= ability of a language to </a:t>
            </a:r>
            <a:r>
              <a:rPr lang="en-ZA" sz="2400" dirty="0"/>
              <a:t>provide advanced </a:t>
            </a:r>
            <a:r>
              <a:rPr lang="en-ZA" sz="2400" dirty="0" smtClean="0"/>
              <a:t>primitives and constructs to </a:t>
            </a:r>
            <a:r>
              <a:rPr lang="en-ZA" sz="2400" dirty="0"/>
              <a:t>reduce the amount of effort required </a:t>
            </a:r>
            <a:r>
              <a:rPr lang="en-ZA" sz="2400" dirty="0" smtClean="0"/>
              <a:t>to program a solution</a:t>
            </a:r>
            <a:endParaRPr lang="en-ZA" sz="2400" dirty="0"/>
          </a:p>
        </p:txBody>
      </p:sp>
      <p:sp>
        <p:nvSpPr>
          <p:cNvPr id="11" name="Oval 10"/>
          <p:cNvSpPr/>
          <p:nvPr/>
        </p:nvSpPr>
        <p:spPr>
          <a:xfrm>
            <a:off x="6903721" y="2654300"/>
            <a:ext cx="1417020" cy="1028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nvGrpSpPr>
          <p:cNvPr id="15" name="Group 14"/>
          <p:cNvGrpSpPr/>
          <p:nvPr/>
        </p:nvGrpSpPr>
        <p:grpSpPr>
          <a:xfrm>
            <a:off x="7612231" y="1785610"/>
            <a:ext cx="1384750" cy="954107"/>
            <a:chOff x="7612231" y="1785610"/>
            <a:chExt cx="1384750" cy="954107"/>
          </a:xfrm>
        </p:grpSpPr>
        <p:cxnSp>
          <p:nvCxnSpPr>
            <p:cNvPr id="13" name="Straight Arrow Connector 12"/>
            <p:cNvCxnSpPr/>
            <p:nvPr/>
          </p:nvCxnSpPr>
          <p:spPr>
            <a:xfrm flipH="1">
              <a:off x="7612231" y="2273300"/>
              <a:ext cx="210969" cy="3810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790930" y="1785610"/>
              <a:ext cx="1206051" cy="954107"/>
            </a:xfrm>
            <a:prstGeom prst="rect">
              <a:avLst/>
            </a:prstGeom>
            <a:noFill/>
          </p:spPr>
          <p:txBody>
            <a:bodyPr wrap="square" rtlCol="0">
              <a:spAutoFit/>
            </a:bodyPr>
            <a:lstStyle/>
            <a:p>
              <a:r>
                <a:rPr lang="en-ZA" sz="1400" dirty="0" smtClean="0"/>
                <a:t>Might be the “silver bullet” of software development</a:t>
              </a:r>
              <a:endParaRPr lang="en-ZA" sz="1400" dirty="0"/>
            </a:p>
          </p:txBody>
        </p:sp>
      </p:grpSp>
    </p:spTree>
    <p:extLst>
      <p:ext uri="{BB962C8B-B14F-4D97-AF65-F5344CB8AC3E}">
        <p14:creationId xmlns:p14="http://schemas.microsoft.com/office/powerpoint/2010/main" val="1355628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200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Mythical man month</a:t>
            </a:r>
            <a:endParaRPr lang="en-ZA" dirty="0"/>
          </a:p>
        </p:txBody>
      </p:sp>
      <p:sp>
        <p:nvSpPr>
          <p:cNvPr id="3" name="Content Placeholder 2"/>
          <p:cNvSpPr>
            <a:spLocks noGrp="1"/>
          </p:cNvSpPr>
          <p:nvPr>
            <p:ph idx="1"/>
          </p:nvPr>
        </p:nvSpPr>
        <p:spPr/>
        <p:txBody>
          <a:bodyPr>
            <a:normAutofit/>
          </a:bodyPr>
          <a:lstStyle/>
          <a:p>
            <a:r>
              <a:rPr lang="en-ZA" dirty="0"/>
              <a:t>The Mythical </a:t>
            </a:r>
            <a:r>
              <a:rPr lang="en-ZA" dirty="0" smtClean="0"/>
              <a:t>Man-Month * also known </a:t>
            </a:r>
            <a:r>
              <a:rPr lang="en-ZA" dirty="0"/>
              <a:t>as </a:t>
            </a:r>
            <a:r>
              <a:rPr lang="en-ZA" dirty="0" smtClean="0"/>
              <a:t>“</a:t>
            </a:r>
            <a:r>
              <a:rPr lang="en-ZA" dirty="0" err="1" smtClean="0"/>
              <a:t>Brooks's</a:t>
            </a:r>
            <a:r>
              <a:rPr lang="en-ZA" dirty="0" smtClean="0"/>
              <a:t> law”:</a:t>
            </a:r>
          </a:p>
          <a:p>
            <a:pPr lvl="1"/>
            <a:r>
              <a:rPr lang="en-ZA" dirty="0" smtClean="0"/>
              <a:t>Central </a:t>
            </a:r>
            <a:r>
              <a:rPr lang="en-ZA" dirty="0"/>
              <a:t>theme is </a:t>
            </a:r>
            <a:r>
              <a:rPr lang="en-ZA" dirty="0" smtClean="0"/>
              <a:t>adding </a:t>
            </a:r>
            <a:r>
              <a:rPr lang="en-ZA" dirty="0"/>
              <a:t>manpower to a late </a:t>
            </a:r>
            <a:r>
              <a:rPr lang="en-ZA" dirty="0" smtClean="0"/>
              <a:t>project </a:t>
            </a:r>
            <a:r>
              <a:rPr lang="en-ZA" dirty="0"/>
              <a:t>makes it </a:t>
            </a:r>
            <a:r>
              <a:rPr lang="en-ZA" dirty="0" smtClean="0"/>
              <a:t>even later… </a:t>
            </a:r>
          </a:p>
          <a:p>
            <a:r>
              <a:rPr lang="en-ZA" dirty="0"/>
              <a:t>The second-system </a:t>
            </a:r>
            <a:r>
              <a:rPr lang="en-ZA" dirty="0" smtClean="0"/>
              <a:t>effect *:</a:t>
            </a:r>
          </a:p>
          <a:p>
            <a:pPr lvl="1"/>
            <a:r>
              <a:rPr lang="en-ZA" dirty="0" smtClean="0"/>
              <a:t>The </a:t>
            </a:r>
            <a:r>
              <a:rPr lang="en-ZA" dirty="0"/>
              <a:t>tendency of small, elegant, </a:t>
            </a:r>
            <a:r>
              <a:rPr lang="en-ZA" dirty="0" smtClean="0"/>
              <a:t>and successful </a:t>
            </a:r>
            <a:r>
              <a:rPr lang="en-ZA" dirty="0"/>
              <a:t>systems to be plagued with feature creep due to </a:t>
            </a:r>
            <a:r>
              <a:rPr lang="en-ZA" dirty="0" smtClean="0"/>
              <a:t>inflated expectations.</a:t>
            </a:r>
            <a:endParaRPr lang="en-ZA" dirty="0"/>
          </a:p>
        </p:txBody>
      </p:sp>
      <p:sp>
        <p:nvSpPr>
          <p:cNvPr id="4" name="Rectangle 3"/>
          <p:cNvSpPr/>
          <p:nvPr/>
        </p:nvSpPr>
        <p:spPr>
          <a:xfrm>
            <a:off x="281248" y="6172748"/>
            <a:ext cx="8408505" cy="430887"/>
          </a:xfrm>
          <a:prstGeom prst="rect">
            <a:avLst/>
          </a:prstGeom>
        </p:spPr>
        <p:txBody>
          <a:bodyPr wrap="square">
            <a:spAutoFit/>
          </a:bodyPr>
          <a:lstStyle/>
          <a:p>
            <a:r>
              <a:rPr lang="en-ZA" sz="1100" dirty="0" smtClean="0">
                <a:solidFill>
                  <a:srgbClr val="222222"/>
                </a:solidFill>
                <a:latin typeface="Arial" panose="020B0604020202020204" pitchFamily="34" charset="0"/>
              </a:rPr>
              <a:t>* Brooks</a:t>
            </a:r>
            <a:r>
              <a:rPr lang="en-ZA" sz="1100" dirty="0">
                <a:solidFill>
                  <a:srgbClr val="222222"/>
                </a:solidFill>
                <a:latin typeface="Arial" panose="020B0604020202020204" pitchFamily="34" charset="0"/>
              </a:rPr>
              <a:t>, Jr., Frederick P. (December 2006) [1975]. "The Second-System Effect". </a:t>
            </a:r>
            <a:r>
              <a:rPr lang="en-ZA" sz="1100" i="1" dirty="0">
                <a:solidFill>
                  <a:srgbClr val="222222"/>
                </a:solidFill>
                <a:latin typeface="Arial" panose="020B0604020202020204" pitchFamily="34" charset="0"/>
              </a:rPr>
              <a:t>The Mythical Man-Month: essays on software engineering</a:t>
            </a:r>
            <a:r>
              <a:rPr lang="en-ZA" sz="1100" dirty="0">
                <a:solidFill>
                  <a:srgbClr val="222222"/>
                </a:solidFill>
                <a:latin typeface="Arial" panose="020B0604020202020204" pitchFamily="34" charset="0"/>
              </a:rPr>
              <a:t> (Anniversary ed.). Addison Wesley Longman. p. 53. </a:t>
            </a:r>
            <a:r>
              <a:rPr lang="en-ZA" sz="1100" dirty="0">
                <a:solidFill>
                  <a:srgbClr val="0B0080"/>
                </a:solidFill>
                <a:latin typeface="Arial" panose="020B0604020202020204" pitchFamily="34" charset="0"/>
                <a:hlinkClick r:id="rId2" tooltip="International Standard Book Number"/>
              </a:rPr>
              <a:t>ISBN</a:t>
            </a:r>
            <a:r>
              <a:rPr lang="en-ZA" sz="1100" dirty="0">
                <a:solidFill>
                  <a:srgbClr val="222222"/>
                </a:solidFill>
                <a:latin typeface="Arial" panose="020B0604020202020204" pitchFamily="34" charset="0"/>
              </a:rPr>
              <a:t> </a:t>
            </a:r>
            <a:r>
              <a:rPr lang="en-ZA" sz="1100" dirty="0">
                <a:solidFill>
                  <a:srgbClr val="0B0080"/>
                </a:solidFill>
                <a:latin typeface="Arial" panose="020B0604020202020204" pitchFamily="34" charset="0"/>
                <a:hlinkClick r:id="rId3" tooltip="Special:BookSources/0-201-83595-9"/>
              </a:rPr>
              <a:t>0-201-83595-9</a:t>
            </a:r>
            <a:r>
              <a:rPr lang="en-ZA" sz="1100" dirty="0">
                <a:solidFill>
                  <a:srgbClr val="222222"/>
                </a:solidFill>
                <a:latin typeface="Arial" panose="020B0604020202020204" pitchFamily="34" charset="0"/>
              </a:rPr>
              <a:t>.</a:t>
            </a:r>
            <a:endParaRPr lang="en-ZA" sz="1100" dirty="0"/>
          </a:p>
        </p:txBody>
      </p:sp>
    </p:spTree>
    <p:extLst>
      <p:ext uri="{BB962C8B-B14F-4D97-AF65-F5344CB8AC3E}">
        <p14:creationId xmlns:p14="http://schemas.microsoft.com/office/powerpoint/2010/main" val="173531361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Documentation</a:t>
            </a:r>
            <a:endParaRPr lang="en-ZA" dirty="0"/>
          </a:p>
        </p:txBody>
      </p:sp>
      <p:sp>
        <p:nvSpPr>
          <p:cNvPr id="3" name="Content Placeholder 2"/>
          <p:cNvSpPr>
            <a:spLocks noGrp="1"/>
          </p:cNvSpPr>
          <p:nvPr>
            <p:ph idx="1"/>
          </p:nvPr>
        </p:nvSpPr>
        <p:spPr/>
        <p:txBody>
          <a:bodyPr>
            <a:normAutofit lnSpcReduction="10000"/>
          </a:bodyPr>
          <a:lstStyle/>
          <a:p>
            <a:r>
              <a:rPr lang="en-ZA" dirty="0" smtClean="0"/>
              <a:t>Documentation is important for the reuse and maintainability of designs</a:t>
            </a:r>
          </a:p>
          <a:p>
            <a:r>
              <a:rPr lang="en-ZA" dirty="0" smtClean="0"/>
              <a:t>A major barrier to reuse is lacking or poor documentation (the web is full of useful code libraries suffering from this)</a:t>
            </a:r>
          </a:p>
          <a:p>
            <a:r>
              <a:rPr lang="en-ZA" dirty="0" smtClean="0"/>
              <a:t>Automated documentation generation tools are a means to save time and improve the accuracy of design documents, such as use of </a:t>
            </a:r>
            <a:r>
              <a:rPr lang="en-ZA" b="1" u="sng" dirty="0" err="1" smtClean="0"/>
              <a:t>Doxygen</a:t>
            </a:r>
            <a:endParaRPr lang="en-ZA" b="1" u="sng" dirty="0"/>
          </a:p>
        </p:txBody>
      </p:sp>
    </p:spTree>
    <p:extLst>
      <p:ext uri="{BB962C8B-B14F-4D97-AF65-F5344CB8AC3E}">
        <p14:creationId xmlns:p14="http://schemas.microsoft.com/office/powerpoint/2010/main" val="5766848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Processes and trends</a:t>
            </a:r>
            <a:endParaRPr lang="en-GB" dirty="0"/>
          </a:p>
        </p:txBody>
      </p:sp>
      <p:sp>
        <p:nvSpPr>
          <p:cNvPr id="3" name="Content Placeholder 2"/>
          <p:cNvSpPr>
            <a:spLocks noGrp="1"/>
          </p:cNvSpPr>
          <p:nvPr>
            <p:ph idx="1"/>
          </p:nvPr>
        </p:nvSpPr>
        <p:spPr/>
        <p:txBody>
          <a:bodyPr/>
          <a:lstStyle/>
          <a:p>
            <a:pPr>
              <a:defRPr/>
            </a:pPr>
            <a:r>
              <a:rPr lang="en-ZA" dirty="0" smtClean="0"/>
              <a:t>Please ready through the rest of CH4 on your own. We’ve already seen much of what is said there, and experienced simplified instances of the development issues in </a:t>
            </a:r>
            <a:r>
              <a:rPr lang="en-ZA" dirty="0" err="1" smtClean="0"/>
              <a:t>pracs</a:t>
            </a:r>
            <a:r>
              <a:rPr lang="en-ZA" dirty="0" smtClean="0"/>
              <a:t>.</a:t>
            </a:r>
            <a:endParaRPr lang="en-GB" dirty="0"/>
          </a:p>
        </p:txBody>
      </p:sp>
      <p:sp>
        <p:nvSpPr>
          <p:cNvPr id="4" name="TextBox 3"/>
          <p:cNvSpPr txBox="1"/>
          <p:nvPr/>
        </p:nvSpPr>
        <p:spPr>
          <a:xfrm>
            <a:off x="729115" y="5334000"/>
            <a:ext cx="7698306" cy="923330"/>
          </a:xfrm>
          <a:prstGeom prst="rect">
            <a:avLst/>
          </a:prstGeom>
          <a:noFill/>
        </p:spPr>
        <p:txBody>
          <a:bodyPr wrap="square" rtlCol="0">
            <a:spAutoFit/>
          </a:bodyPr>
          <a:lstStyle/>
          <a:p>
            <a:r>
              <a:rPr lang="en-ZA" dirty="0" smtClean="0"/>
              <a:t>The slides that follow is a brief discussion of automated documentation</a:t>
            </a:r>
          </a:p>
          <a:p>
            <a:r>
              <a:rPr lang="en-ZA" dirty="0" smtClean="0"/>
              <a:t>generation using the </a:t>
            </a:r>
            <a:r>
              <a:rPr lang="en-ZA" dirty="0" err="1" smtClean="0"/>
              <a:t>Doxygen</a:t>
            </a:r>
            <a:r>
              <a:rPr lang="en-ZA" dirty="0" smtClean="0"/>
              <a:t> tool, it is optional reading and can be skipped for test purposes</a:t>
            </a:r>
            <a:endParaRPr lang="en-ZA" dirty="0"/>
          </a:p>
        </p:txBody>
      </p:sp>
    </p:spTree>
    <p:extLst>
      <p:ext uri="{BB962C8B-B14F-4D97-AF65-F5344CB8AC3E}">
        <p14:creationId xmlns:p14="http://schemas.microsoft.com/office/powerpoint/2010/main" val="37604373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err="1" smtClean="0"/>
              <a:t>Doxygen</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sp>
        <p:nvSpPr>
          <p:cNvPr id="6" name="Rectangle 5"/>
          <p:cNvSpPr/>
          <p:nvPr/>
        </p:nvSpPr>
        <p:spPr>
          <a:xfrm>
            <a:off x="996643" y="5027406"/>
            <a:ext cx="7563158" cy="646331"/>
          </a:xfrm>
          <a:prstGeom prst="rect">
            <a:avLst/>
          </a:prstGeom>
        </p:spPr>
        <p:txBody>
          <a:bodyPr wrap="square">
            <a:spAutoFit/>
          </a:bodyPr>
          <a:lstStyle/>
          <a:p>
            <a:r>
              <a:rPr lang="en-ZA" dirty="0" smtClean="0"/>
              <a:t>These slides are aimed more at additional reading and for application to Prac4 in which a brief intro to </a:t>
            </a:r>
            <a:r>
              <a:rPr lang="en-ZA" dirty="0" err="1" smtClean="0"/>
              <a:t>Doxygen</a:t>
            </a:r>
            <a:r>
              <a:rPr lang="en-ZA" dirty="0" smtClean="0"/>
              <a:t> is given.</a:t>
            </a:r>
            <a:endParaRPr lang="en-ZA" dirty="0"/>
          </a:p>
        </p:txBody>
      </p:sp>
    </p:spTree>
    <p:extLst>
      <p:ext uri="{BB962C8B-B14F-4D97-AF65-F5344CB8AC3E}">
        <p14:creationId xmlns:p14="http://schemas.microsoft.com/office/powerpoint/2010/main" val="5682758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786147"/>
            <a:ext cx="7698306" cy="692210"/>
          </a:xfrm>
        </p:spPr>
        <p:txBody>
          <a:bodyPr>
            <a:normAutofit fontScale="90000"/>
          </a:bodyPr>
          <a:lstStyle/>
          <a:p>
            <a:r>
              <a:rPr lang="en-ZA" dirty="0" err="1" smtClean="0"/>
              <a:t>Doxygen</a:t>
            </a:r>
            <a:r>
              <a:rPr lang="en-ZA" dirty="0" smtClean="0"/>
              <a:t> – code documentation tool</a:t>
            </a:r>
            <a:endParaRPr lang="en-ZA" dirty="0"/>
          </a:p>
        </p:txBody>
      </p:sp>
      <p:sp>
        <p:nvSpPr>
          <p:cNvPr id="3" name="Content Placeholder 2"/>
          <p:cNvSpPr>
            <a:spLocks noGrp="1"/>
          </p:cNvSpPr>
          <p:nvPr>
            <p:ph idx="1"/>
          </p:nvPr>
        </p:nvSpPr>
        <p:spPr/>
        <p:txBody>
          <a:bodyPr>
            <a:normAutofit fontScale="70000" lnSpcReduction="20000"/>
          </a:bodyPr>
          <a:lstStyle/>
          <a:p>
            <a:r>
              <a:rPr lang="en-ZA" dirty="0" err="1" smtClean="0"/>
              <a:t>Doxygen</a:t>
            </a:r>
            <a:r>
              <a:rPr lang="en-ZA" dirty="0" smtClean="0"/>
              <a:t> is a highly recommended tool for generating code documentation from comments in the code.</a:t>
            </a:r>
          </a:p>
          <a:p>
            <a:r>
              <a:rPr lang="en-ZA" dirty="0" smtClean="0"/>
              <a:t>It </a:t>
            </a:r>
            <a:r>
              <a:rPr lang="en-ZA" dirty="0"/>
              <a:t>is a documentation system for </a:t>
            </a:r>
            <a:r>
              <a:rPr lang="en-ZA" dirty="0" smtClean="0"/>
              <a:t>C, C</a:t>
            </a:r>
            <a:r>
              <a:rPr lang="en-ZA" dirty="0"/>
              <a:t>++, </a:t>
            </a:r>
            <a:r>
              <a:rPr lang="en-ZA" dirty="0" smtClean="0"/>
              <a:t>Java</a:t>
            </a:r>
            <a:r>
              <a:rPr lang="en-ZA" dirty="0"/>
              <a:t>, </a:t>
            </a:r>
            <a:r>
              <a:rPr lang="en-ZA" dirty="0" smtClean="0"/>
              <a:t>among other programming languages. </a:t>
            </a:r>
            <a:endParaRPr lang="en-ZA" dirty="0"/>
          </a:p>
          <a:p>
            <a:r>
              <a:rPr lang="en-ZA" dirty="0"/>
              <a:t>It helps </a:t>
            </a:r>
            <a:r>
              <a:rPr lang="en-ZA" dirty="0" smtClean="0"/>
              <a:t>to</a:t>
            </a:r>
            <a:endParaRPr lang="en-ZA" dirty="0"/>
          </a:p>
          <a:p>
            <a:pPr lvl="1"/>
            <a:r>
              <a:rPr lang="en-ZA" dirty="0" smtClean="0"/>
              <a:t>Generate </a:t>
            </a:r>
            <a:r>
              <a:rPr lang="en-ZA" dirty="0"/>
              <a:t>on-line </a:t>
            </a:r>
            <a:r>
              <a:rPr lang="en-ZA" dirty="0" smtClean="0"/>
              <a:t>or </a:t>
            </a:r>
            <a:r>
              <a:rPr lang="en-ZA" dirty="0"/>
              <a:t>offline </a:t>
            </a:r>
            <a:r>
              <a:rPr lang="en-ZA" dirty="0" smtClean="0"/>
              <a:t>reference manuals </a:t>
            </a:r>
            <a:r>
              <a:rPr lang="en-ZA" dirty="0"/>
              <a:t>from </a:t>
            </a:r>
            <a:r>
              <a:rPr lang="en-ZA" dirty="0" smtClean="0"/>
              <a:t>commented </a:t>
            </a:r>
            <a:r>
              <a:rPr lang="en-ZA" dirty="0"/>
              <a:t>source files. </a:t>
            </a:r>
          </a:p>
          <a:p>
            <a:pPr lvl="1"/>
            <a:r>
              <a:rPr lang="en-ZA" dirty="0"/>
              <a:t>Extracting the </a:t>
            </a:r>
            <a:r>
              <a:rPr lang="en-ZA" dirty="0" smtClean="0"/>
              <a:t>code structure </a:t>
            </a:r>
            <a:r>
              <a:rPr lang="en-ZA" dirty="0"/>
              <a:t>and </a:t>
            </a:r>
            <a:r>
              <a:rPr lang="en-ZA" dirty="0" smtClean="0"/>
              <a:t>visualising relations between software components using dependency </a:t>
            </a:r>
            <a:r>
              <a:rPr lang="en-ZA" dirty="0"/>
              <a:t>graphs, </a:t>
            </a:r>
            <a:r>
              <a:rPr lang="en-ZA" dirty="0" smtClean="0"/>
              <a:t>and various UML modelling techniques such as inheritance </a:t>
            </a:r>
            <a:r>
              <a:rPr lang="en-ZA" dirty="0"/>
              <a:t>diagrams, and collaboration </a:t>
            </a:r>
            <a:r>
              <a:rPr lang="en-ZA" dirty="0" smtClean="0"/>
              <a:t>diagrams that are generated </a:t>
            </a:r>
            <a:r>
              <a:rPr lang="en-ZA" dirty="0"/>
              <a:t>automatically</a:t>
            </a:r>
            <a:r>
              <a:rPr lang="en-ZA" dirty="0" smtClean="0"/>
              <a:t>.</a:t>
            </a:r>
          </a:p>
          <a:p>
            <a:pPr lvl="1"/>
            <a:r>
              <a:rPr lang="en-ZA" dirty="0" smtClean="0">
                <a:solidFill>
                  <a:srgbClr val="FF0000"/>
                </a:solidFill>
              </a:rPr>
              <a:t>NOTE: This doesn’t mean to say you can skip the software design phase of development but it can help synchronize what your implementation becomes with its design visualization</a:t>
            </a:r>
            <a:endParaRPr lang="en-ZA" dirty="0">
              <a:solidFill>
                <a:srgbClr val="FF0000"/>
              </a:solidFill>
            </a:endParaRPr>
          </a:p>
        </p:txBody>
      </p:sp>
    </p:spTree>
    <p:extLst>
      <p:ext uri="{BB962C8B-B14F-4D97-AF65-F5344CB8AC3E}">
        <p14:creationId xmlns:p14="http://schemas.microsoft.com/office/powerpoint/2010/main" val="409101446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Where to get </a:t>
            </a:r>
            <a:r>
              <a:rPr lang="en-ZA" dirty="0" err="1" smtClean="0"/>
              <a:t>Doxygen</a:t>
            </a:r>
            <a:endParaRPr lang="en-ZA" dirty="0"/>
          </a:p>
        </p:txBody>
      </p:sp>
      <p:sp>
        <p:nvSpPr>
          <p:cNvPr id="3" name="Content Placeholder 2"/>
          <p:cNvSpPr>
            <a:spLocks noGrp="1"/>
          </p:cNvSpPr>
          <p:nvPr>
            <p:ph idx="1"/>
          </p:nvPr>
        </p:nvSpPr>
        <p:spPr/>
        <p:txBody>
          <a:bodyPr/>
          <a:lstStyle/>
          <a:p>
            <a:r>
              <a:rPr lang="en-ZA" dirty="0" err="1" smtClean="0"/>
              <a:t>Doxygen</a:t>
            </a:r>
            <a:r>
              <a:rPr lang="en-ZA" dirty="0" smtClean="0"/>
              <a:t> website</a:t>
            </a:r>
          </a:p>
          <a:p>
            <a:pPr lvl="1"/>
            <a:r>
              <a:rPr lang="en-ZA" dirty="0">
                <a:hlinkClick r:id="rId2"/>
              </a:rPr>
              <a:t>http://www.stack.nl/~dimitri/doxygen</a:t>
            </a:r>
            <a:r>
              <a:rPr lang="en-ZA" dirty="0" smtClean="0">
                <a:hlinkClick r:id="rId2"/>
              </a:rPr>
              <a:t>/</a:t>
            </a:r>
            <a:r>
              <a:rPr lang="en-ZA" dirty="0" smtClean="0"/>
              <a:t> </a:t>
            </a:r>
            <a:endParaRPr lang="en-ZA" dirty="0"/>
          </a:p>
        </p:txBody>
      </p:sp>
    </p:spTree>
    <p:extLst>
      <p:ext uri="{BB962C8B-B14F-4D97-AF65-F5344CB8AC3E}">
        <p14:creationId xmlns:p14="http://schemas.microsoft.com/office/powerpoint/2010/main" val="230252209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Using </a:t>
            </a:r>
            <a:r>
              <a:rPr lang="en-ZA" dirty="0" err="1" smtClean="0"/>
              <a:t>Doxygen</a:t>
            </a:r>
            <a:endParaRPr lang="en-ZA" dirty="0"/>
          </a:p>
        </p:txBody>
      </p:sp>
      <p:sp>
        <p:nvSpPr>
          <p:cNvPr id="3" name="Content Placeholder 2"/>
          <p:cNvSpPr>
            <a:spLocks noGrp="1"/>
          </p:cNvSpPr>
          <p:nvPr>
            <p:ph idx="1"/>
          </p:nvPr>
        </p:nvSpPr>
        <p:spPr>
          <a:xfrm>
            <a:off x="729785" y="1476352"/>
            <a:ext cx="7697635" cy="4844937"/>
          </a:xfrm>
        </p:spPr>
        <p:txBody>
          <a:bodyPr>
            <a:normAutofit fontScale="92500" lnSpcReduction="20000"/>
          </a:bodyPr>
          <a:lstStyle/>
          <a:p>
            <a:r>
              <a:rPr lang="en-ZA" dirty="0" smtClean="0"/>
              <a:t>Initial setup</a:t>
            </a:r>
          </a:p>
          <a:p>
            <a:pPr lvl="1"/>
            <a:r>
              <a:rPr lang="en-ZA" dirty="0" smtClean="0"/>
              <a:t>Step </a:t>
            </a:r>
            <a:r>
              <a:rPr lang="en-ZA" dirty="0"/>
              <a:t>1: Create a Configuration </a:t>
            </a:r>
            <a:r>
              <a:rPr lang="en-ZA" dirty="0" smtClean="0"/>
              <a:t>File</a:t>
            </a:r>
          </a:p>
          <a:p>
            <a:pPr lvl="1"/>
            <a:r>
              <a:rPr lang="en-ZA" dirty="0" err="1" smtClean="0"/>
              <a:t>Doxywizard</a:t>
            </a:r>
            <a:r>
              <a:rPr lang="en-ZA" dirty="0" smtClean="0"/>
              <a:t> is a GUI program for creating the </a:t>
            </a:r>
            <a:r>
              <a:rPr lang="en-ZA" dirty="0" err="1" smtClean="0"/>
              <a:t>config</a:t>
            </a:r>
            <a:r>
              <a:rPr lang="en-ZA" dirty="0" smtClean="0"/>
              <a:t> file</a:t>
            </a:r>
          </a:p>
          <a:p>
            <a:pPr lvl="1"/>
            <a:r>
              <a:rPr lang="en-ZA" dirty="0" smtClean="0"/>
              <a:t>Construct templates (to copy and paste to save typing)</a:t>
            </a:r>
            <a:endParaRPr lang="en-ZA" dirty="0"/>
          </a:p>
          <a:p>
            <a:r>
              <a:rPr lang="en-ZA" dirty="0" smtClean="0"/>
              <a:t>Following cycle repeats:</a:t>
            </a:r>
          </a:p>
          <a:p>
            <a:pPr lvl="1"/>
            <a:r>
              <a:rPr lang="en-ZA" dirty="0" smtClean="0"/>
              <a:t>Step 2: Document </a:t>
            </a:r>
            <a:r>
              <a:rPr lang="en-ZA" dirty="0"/>
              <a:t>the </a:t>
            </a:r>
            <a:r>
              <a:rPr lang="en-ZA" dirty="0" smtClean="0"/>
              <a:t>Code</a:t>
            </a:r>
          </a:p>
          <a:p>
            <a:pPr lvl="1"/>
            <a:r>
              <a:rPr lang="en-ZA" dirty="0" smtClean="0"/>
              <a:t>Step 3: Run </a:t>
            </a:r>
            <a:r>
              <a:rPr lang="en-ZA" dirty="0"/>
              <a:t>the </a:t>
            </a:r>
            <a:r>
              <a:rPr lang="en-ZA" dirty="0" err="1" smtClean="0"/>
              <a:t>Doxygen</a:t>
            </a:r>
            <a:endParaRPr lang="en-ZA" dirty="0" smtClean="0"/>
          </a:p>
          <a:p>
            <a:r>
              <a:rPr lang="en-ZA" dirty="0" smtClean="0"/>
              <a:t>Don’t usually run </a:t>
            </a:r>
            <a:r>
              <a:rPr lang="en-ZA" dirty="0" err="1" smtClean="0"/>
              <a:t>doxygen</a:t>
            </a:r>
            <a:r>
              <a:rPr lang="en-ZA" dirty="0" smtClean="0"/>
              <a:t> for each compile in code-compile-test cycle as it can take a while to complete.</a:t>
            </a:r>
            <a:endParaRPr lang="en-ZA" dirty="0"/>
          </a:p>
        </p:txBody>
      </p:sp>
    </p:spTree>
    <p:extLst>
      <p:ext uri="{BB962C8B-B14F-4D97-AF65-F5344CB8AC3E}">
        <p14:creationId xmlns:p14="http://schemas.microsoft.com/office/powerpoint/2010/main" val="13459456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How to use </a:t>
            </a:r>
            <a:r>
              <a:rPr lang="en-ZA" dirty="0" err="1" smtClean="0"/>
              <a:t>Doxygen</a:t>
            </a:r>
            <a:endParaRPr lang="en-ZA" dirty="0"/>
          </a:p>
        </p:txBody>
      </p:sp>
      <p:sp>
        <p:nvSpPr>
          <p:cNvPr id="3" name="Content Placeholder 2"/>
          <p:cNvSpPr>
            <a:spLocks noGrp="1"/>
          </p:cNvSpPr>
          <p:nvPr>
            <p:ph idx="1"/>
          </p:nvPr>
        </p:nvSpPr>
        <p:spPr/>
        <p:txBody>
          <a:bodyPr/>
          <a:lstStyle/>
          <a:p>
            <a:pPr>
              <a:buFontTx/>
              <a:buChar char="•"/>
            </a:pPr>
            <a:r>
              <a:rPr lang="en-US" dirty="0" smtClean="0"/>
              <a:t>Techniques for documenting</a:t>
            </a:r>
          </a:p>
          <a:p>
            <a:pPr lvl="1">
              <a:buFontTx/>
              <a:buChar char="•"/>
            </a:pPr>
            <a:r>
              <a:rPr lang="en-US" dirty="0" smtClean="0"/>
              <a:t>Code blocks </a:t>
            </a:r>
            <a:r>
              <a:rPr lang="en-US" dirty="0"/>
              <a:t>or </a:t>
            </a:r>
            <a:r>
              <a:rPr lang="en-US" dirty="0" smtClean="0"/>
              <a:t>lines</a:t>
            </a:r>
            <a:endParaRPr lang="en-US" dirty="0"/>
          </a:p>
          <a:p>
            <a:pPr lvl="1">
              <a:buFontTx/>
              <a:buChar char="•"/>
            </a:pPr>
            <a:r>
              <a:rPr lang="en-US" dirty="0" smtClean="0"/>
              <a:t>Functions / member functions</a:t>
            </a:r>
          </a:p>
          <a:p>
            <a:pPr lvl="1">
              <a:buFontTx/>
              <a:buChar char="•"/>
            </a:pPr>
            <a:r>
              <a:rPr lang="en-US" dirty="0" smtClean="0"/>
              <a:t>Classes and structures</a:t>
            </a:r>
          </a:p>
          <a:p>
            <a:pPr lvl="1">
              <a:buFontTx/>
              <a:buChar char="•"/>
            </a:pPr>
            <a:r>
              <a:rPr lang="en-US" dirty="0" smtClean="0"/>
              <a:t>Class attributes</a:t>
            </a:r>
          </a:p>
          <a:p>
            <a:pPr lvl="1">
              <a:buFontTx/>
              <a:buChar char="•"/>
            </a:pPr>
            <a:r>
              <a:rPr lang="en-US" dirty="0" smtClean="0"/>
              <a:t>Code structures (e.g. for loop, if then else)</a:t>
            </a:r>
            <a:endParaRPr lang="en-US" dirty="0"/>
          </a:p>
          <a:p>
            <a:endParaRPr lang="en-ZA" dirty="0"/>
          </a:p>
        </p:txBody>
      </p:sp>
    </p:spTree>
    <p:extLst>
      <p:ext uri="{BB962C8B-B14F-4D97-AF65-F5344CB8AC3E}">
        <p14:creationId xmlns:p14="http://schemas.microsoft.com/office/powerpoint/2010/main" val="350288016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How to use </a:t>
            </a:r>
            <a:r>
              <a:rPr lang="en-ZA" dirty="0" err="1" smtClean="0"/>
              <a:t>Doxygen</a:t>
            </a:r>
            <a:endParaRPr lang="en-ZA" dirty="0"/>
          </a:p>
        </p:txBody>
      </p:sp>
      <p:sp>
        <p:nvSpPr>
          <p:cNvPr id="3" name="Content Placeholder 2"/>
          <p:cNvSpPr>
            <a:spLocks noGrp="1"/>
          </p:cNvSpPr>
          <p:nvPr>
            <p:ph idx="1"/>
          </p:nvPr>
        </p:nvSpPr>
        <p:spPr/>
        <p:txBody>
          <a:bodyPr/>
          <a:lstStyle/>
          <a:p>
            <a:pPr>
              <a:buFontTx/>
              <a:buChar char="•"/>
            </a:pPr>
            <a:r>
              <a:rPr lang="en-US" dirty="0" err="1" smtClean="0"/>
              <a:t>Doxygen</a:t>
            </a:r>
            <a:r>
              <a:rPr lang="en-US" dirty="0" smtClean="0"/>
              <a:t> comments start with a * or !</a:t>
            </a:r>
          </a:p>
          <a:p>
            <a:pPr lvl="1">
              <a:buFontTx/>
              <a:buChar char="•"/>
            </a:pPr>
            <a:r>
              <a:rPr lang="en-US" dirty="0" smtClean="0"/>
              <a:t>Examples:</a:t>
            </a:r>
          </a:p>
          <a:p>
            <a:pPr marL="685800" lvl="2" indent="0">
              <a:buNone/>
            </a:pPr>
            <a:r>
              <a:rPr lang="en-US" dirty="0" smtClean="0"/>
              <a:t>/** description of function. */</a:t>
            </a:r>
          </a:p>
          <a:p>
            <a:pPr marL="685800" lvl="2" indent="0">
              <a:buNone/>
            </a:pPr>
            <a:r>
              <a:rPr lang="en-US" dirty="0" smtClean="0"/>
              <a:t>/*! Another description */</a:t>
            </a:r>
          </a:p>
          <a:p>
            <a:pPr marL="685800" lvl="2" indent="0">
              <a:buNone/>
            </a:pPr>
            <a:r>
              <a:rPr lang="en-US" dirty="0" smtClean="0"/>
              <a:t>//!  Another </a:t>
            </a:r>
            <a:r>
              <a:rPr lang="en-US" dirty="0" err="1" smtClean="0"/>
              <a:t>Doxygen</a:t>
            </a:r>
            <a:r>
              <a:rPr lang="en-US" dirty="0" smtClean="0"/>
              <a:t> comment</a:t>
            </a:r>
          </a:p>
          <a:p>
            <a:pPr marL="685800" lvl="2" indent="0">
              <a:buNone/>
            </a:pPr>
            <a:r>
              <a:rPr lang="en-US" dirty="0" smtClean="0"/>
              <a:t>///  Also </a:t>
            </a:r>
            <a:r>
              <a:rPr lang="en-US" dirty="0" err="1" smtClean="0"/>
              <a:t>Doxygen</a:t>
            </a:r>
            <a:r>
              <a:rPr lang="en-US" dirty="0" smtClean="0"/>
              <a:t> comment with 3 x ‘/’</a:t>
            </a:r>
            <a:endParaRPr lang="en-ZA" dirty="0"/>
          </a:p>
        </p:txBody>
      </p:sp>
    </p:spTree>
    <p:extLst>
      <p:ext uri="{BB962C8B-B14F-4D97-AF65-F5344CB8AC3E}">
        <p14:creationId xmlns:p14="http://schemas.microsoft.com/office/powerpoint/2010/main" val="34002769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27123"/>
            <a:ext cx="7698306" cy="692210"/>
          </a:xfrm>
        </p:spPr>
        <p:txBody>
          <a:bodyPr>
            <a:normAutofit fontScale="90000"/>
          </a:bodyPr>
          <a:lstStyle/>
          <a:p>
            <a:r>
              <a:rPr lang="en-ZA" dirty="0" smtClean="0"/>
              <a:t>HPEC Design: Personnel and Division of Labour</a:t>
            </a:r>
            <a:endParaRPr lang="en-ZA" dirty="0"/>
          </a:p>
        </p:txBody>
      </p:sp>
      <p:sp>
        <p:nvSpPr>
          <p:cNvPr id="3" name="Content Placeholder 2"/>
          <p:cNvSpPr>
            <a:spLocks noGrp="1"/>
          </p:cNvSpPr>
          <p:nvPr>
            <p:ph idx="1"/>
          </p:nvPr>
        </p:nvSpPr>
        <p:spPr>
          <a:xfrm>
            <a:off x="586807" y="1456633"/>
            <a:ext cx="7982920" cy="5148469"/>
          </a:xfrm>
        </p:spPr>
        <p:txBody>
          <a:bodyPr>
            <a:normAutofit fontScale="70000" lnSpcReduction="20000"/>
          </a:bodyPr>
          <a:lstStyle/>
          <a:p>
            <a:r>
              <a:rPr lang="en-ZA" dirty="0" smtClean="0"/>
              <a:t>May draw on a range of experts from various disciplines, such as </a:t>
            </a:r>
          </a:p>
          <a:p>
            <a:pPr lvl="1"/>
            <a:r>
              <a:rPr lang="en-ZA" dirty="0"/>
              <a:t>Application expects e.g. </a:t>
            </a:r>
          </a:p>
          <a:p>
            <a:pPr lvl="2"/>
            <a:r>
              <a:rPr lang="en-ZA" dirty="0"/>
              <a:t>radar experts to advise on radar system design &amp; processing algorithms </a:t>
            </a:r>
          </a:p>
          <a:p>
            <a:pPr lvl="2"/>
            <a:r>
              <a:rPr lang="en-ZA" dirty="0" smtClean="0"/>
              <a:t>Medical system experts to design on standards, fault tolerance and safety requirements</a:t>
            </a:r>
          </a:p>
          <a:p>
            <a:pPr lvl="1"/>
            <a:r>
              <a:rPr lang="en-ZA" dirty="0" smtClean="0"/>
              <a:t>Hardware specialists e.g.</a:t>
            </a:r>
          </a:p>
          <a:p>
            <a:pPr lvl="2"/>
            <a:r>
              <a:rPr lang="en-ZA" dirty="0" smtClean="0"/>
              <a:t>Computer platform design experts</a:t>
            </a:r>
          </a:p>
          <a:p>
            <a:pPr lvl="2"/>
            <a:r>
              <a:rPr lang="en-ZA" dirty="0" smtClean="0"/>
              <a:t>Radio </a:t>
            </a:r>
            <a:r>
              <a:rPr lang="en-ZA" dirty="0"/>
              <a:t>Frequency (RF) experts for design of the RF </a:t>
            </a:r>
            <a:r>
              <a:rPr lang="en-ZA" dirty="0" smtClean="0"/>
              <a:t>hardware</a:t>
            </a:r>
          </a:p>
          <a:p>
            <a:pPr lvl="2"/>
            <a:r>
              <a:rPr lang="en-ZA" dirty="0"/>
              <a:t>Experts to design of power supplies to provide the power needed by the </a:t>
            </a:r>
            <a:r>
              <a:rPr lang="en-ZA" dirty="0" smtClean="0"/>
              <a:t>system</a:t>
            </a:r>
            <a:endParaRPr lang="en-ZA" dirty="0"/>
          </a:p>
          <a:p>
            <a:pPr lvl="1"/>
            <a:r>
              <a:rPr lang="en-ZA" dirty="0" smtClean="0"/>
              <a:t>Software &amp; HDL specialists e.g.</a:t>
            </a:r>
          </a:p>
          <a:p>
            <a:pPr lvl="2"/>
            <a:r>
              <a:rPr lang="en-ZA" dirty="0" smtClean="0"/>
              <a:t>Personnel experienced in high performance </a:t>
            </a:r>
            <a:r>
              <a:rPr lang="en-ZA" dirty="0"/>
              <a:t>signal </a:t>
            </a:r>
            <a:r>
              <a:rPr lang="en-ZA" dirty="0" smtClean="0"/>
              <a:t>processing</a:t>
            </a:r>
          </a:p>
          <a:p>
            <a:r>
              <a:rPr lang="en-ZA" dirty="0" smtClean="0"/>
              <a:t>And these individuals need to work effectively together on the system being constructed…</a:t>
            </a:r>
            <a:endParaRPr lang="en-ZA" dirty="0"/>
          </a:p>
        </p:txBody>
      </p:sp>
    </p:spTree>
    <p:extLst>
      <p:ext uri="{BB962C8B-B14F-4D97-AF65-F5344CB8AC3E}">
        <p14:creationId xmlns:p14="http://schemas.microsoft.com/office/powerpoint/2010/main" val="40599928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Documenting code</a:t>
            </a:r>
            <a:endParaRPr lang="en-ZA" dirty="0"/>
          </a:p>
        </p:txBody>
      </p:sp>
      <p:sp>
        <p:nvSpPr>
          <p:cNvPr id="3" name="Content Placeholder 2"/>
          <p:cNvSpPr>
            <a:spLocks noGrp="1"/>
          </p:cNvSpPr>
          <p:nvPr>
            <p:ph idx="1"/>
          </p:nvPr>
        </p:nvSpPr>
        <p:spPr>
          <a:xfrm>
            <a:off x="690026" y="1595620"/>
            <a:ext cx="7697635" cy="4825058"/>
          </a:xfrm>
        </p:spPr>
        <p:txBody>
          <a:bodyPr>
            <a:normAutofit/>
          </a:bodyPr>
          <a:lstStyle/>
          <a:p>
            <a:pPr marL="0" indent="0">
              <a:buNone/>
            </a:pPr>
            <a:r>
              <a:rPr lang="en-ZA" sz="2400" dirty="0" err="1" smtClean="0">
                <a:latin typeface="Courier New" pitchFamily="49" charset="0"/>
                <a:cs typeface="Courier New" pitchFamily="49" charset="0"/>
              </a:rPr>
              <a:t>int</a:t>
            </a:r>
            <a:r>
              <a:rPr lang="en-ZA" sz="2400" dirty="0" smtClean="0">
                <a:latin typeface="Courier New" pitchFamily="49" charset="0"/>
                <a:cs typeface="Courier New" pitchFamily="49" charset="0"/>
              </a:rPr>
              <a:t> var1; //! Document member or variable</a:t>
            </a:r>
          </a:p>
          <a:p>
            <a:pPr marL="0" indent="0">
              <a:buNone/>
            </a:pPr>
            <a:endParaRPr lang="en-ZA" sz="2400" dirty="0">
              <a:latin typeface="Courier New" pitchFamily="49" charset="0"/>
              <a:cs typeface="Courier New" pitchFamily="49" charset="0"/>
            </a:endParaRPr>
          </a:p>
          <a:p>
            <a:pPr marL="0" indent="0">
              <a:buNone/>
            </a:pPr>
            <a:r>
              <a:rPr lang="en-ZA" sz="2400" dirty="0" smtClean="0">
                <a:latin typeface="Courier New" pitchFamily="49" charset="0"/>
                <a:cs typeface="Courier New" pitchFamily="49" charset="0"/>
              </a:rPr>
              <a:t>/*** Document function,</a:t>
            </a:r>
          </a:p>
          <a:p>
            <a:pPr marL="0" indent="0">
              <a:buNone/>
            </a:pPr>
            <a:r>
              <a:rPr lang="en-ZA" sz="2400" dirty="0">
                <a:latin typeface="Courier New" pitchFamily="49" charset="0"/>
                <a:cs typeface="Courier New" pitchFamily="49" charset="0"/>
              </a:rPr>
              <a:t> </a:t>
            </a:r>
            <a:r>
              <a:rPr lang="en-ZA" sz="2400" dirty="0" smtClean="0">
                <a:latin typeface="Courier New" pitchFamily="49" charset="0"/>
                <a:cs typeface="Courier New" pitchFamily="49" charset="0"/>
              </a:rPr>
              <a:t>    at top of declaration */</a:t>
            </a:r>
          </a:p>
          <a:p>
            <a:pPr marL="0" indent="0">
              <a:buNone/>
            </a:pPr>
            <a:r>
              <a:rPr lang="en-ZA" sz="2400" dirty="0" smtClean="0">
                <a:latin typeface="Courier New" pitchFamily="49" charset="0"/>
                <a:cs typeface="Courier New" pitchFamily="49" charset="0"/>
              </a:rPr>
              <a:t>void </a:t>
            </a:r>
            <a:r>
              <a:rPr lang="en-ZA" sz="2400" dirty="0" err="1" smtClean="0">
                <a:latin typeface="Courier New" pitchFamily="49" charset="0"/>
                <a:cs typeface="Courier New" pitchFamily="49" charset="0"/>
              </a:rPr>
              <a:t>myfunc</a:t>
            </a:r>
            <a:r>
              <a:rPr lang="en-ZA" sz="2400" dirty="0" smtClean="0">
                <a:latin typeface="Courier New" pitchFamily="49" charset="0"/>
                <a:cs typeface="Courier New" pitchFamily="49" charset="0"/>
              </a:rPr>
              <a:t> (</a:t>
            </a:r>
            <a:r>
              <a:rPr lang="en-ZA" sz="2400" dirty="0" err="1" smtClean="0">
                <a:latin typeface="Courier New" pitchFamily="49" charset="0"/>
                <a:cs typeface="Courier New" pitchFamily="49" charset="0"/>
              </a:rPr>
              <a:t>int</a:t>
            </a:r>
            <a:r>
              <a:rPr lang="en-ZA" sz="2400" dirty="0" smtClean="0">
                <a:latin typeface="Courier New" pitchFamily="49" charset="0"/>
                <a:cs typeface="Courier New" pitchFamily="49" charset="0"/>
              </a:rPr>
              <a:t> a, </a:t>
            </a:r>
            <a:r>
              <a:rPr lang="en-ZA" sz="2400" dirty="0" err="1" smtClean="0">
                <a:latin typeface="Courier New" pitchFamily="49" charset="0"/>
                <a:cs typeface="Courier New" pitchFamily="49" charset="0"/>
              </a:rPr>
              <a:t>int</a:t>
            </a:r>
            <a:r>
              <a:rPr lang="en-ZA" sz="2400" dirty="0" smtClean="0">
                <a:latin typeface="Courier New" pitchFamily="49" charset="0"/>
                <a:cs typeface="Courier New" pitchFamily="49" charset="0"/>
              </a:rPr>
              <a:t> b)</a:t>
            </a:r>
          </a:p>
          <a:p>
            <a:pPr marL="0" indent="0">
              <a:buNone/>
            </a:pPr>
            <a:r>
              <a:rPr lang="en-ZA" sz="2400" dirty="0" smtClean="0">
                <a:latin typeface="Courier New" pitchFamily="49" charset="0"/>
                <a:cs typeface="Courier New" pitchFamily="49" charset="0"/>
              </a:rPr>
              <a:t>{</a:t>
            </a:r>
          </a:p>
          <a:p>
            <a:pPr marL="0" indent="0">
              <a:buNone/>
            </a:pPr>
            <a:r>
              <a:rPr lang="en-ZA" sz="2400" dirty="0">
                <a:latin typeface="Courier New" pitchFamily="49" charset="0"/>
                <a:cs typeface="Courier New" pitchFamily="49" charset="0"/>
              </a:rPr>
              <a:t>}</a:t>
            </a:r>
          </a:p>
        </p:txBody>
      </p:sp>
    </p:spTree>
    <p:extLst>
      <p:ext uri="{BB962C8B-B14F-4D97-AF65-F5344CB8AC3E}">
        <p14:creationId xmlns:p14="http://schemas.microsoft.com/office/powerpoint/2010/main" val="5325703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err="1" smtClean="0"/>
              <a:t>Doxygen</a:t>
            </a:r>
            <a:r>
              <a:rPr lang="en-ZA" dirty="0" smtClean="0"/>
              <a:t> formatting</a:t>
            </a:r>
            <a:endParaRPr lang="en-ZA" dirty="0"/>
          </a:p>
        </p:txBody>
      </p:sp>
      <p:sp>
        <p:nvSpPr>
          <p:cNvPr id="3" name="Content Placeholder 2"/>
          <p:cNvSpPr>
            <a:spLocks noGrp="1"/>
          </p:cNvSpPr>
          <p:nvPr>
            <p:ph idx="1"/>
          </p:nvPr>
        </p:nvSpPr>
        <p:spPr/>
        <p:txBody>
          <a:bodyPr>
            <a:normAutofit lnSpcReduction="10000"/>
          </a:bodyPr>
          <a:lstStyle/>
          <a:p>
            <a:r>
              <a:rPr lang="en-ZA" dirty="0" smtClean="0"/>
              <a:t>Bulleted lists</a:t>
            </a:r>
          </a:p>
          <a:p>
            <a:pPr lvl="1"/>
            <a:r>
              <a:rPr lang="en-ZA" dirty="0" smtClean="0"/>
              <a:t>Unnumbered:</a:t>
            </a:r>
            <a:br>
              <a:rPr lang="en-ZA" dirty="0" smtClean="0"/>
            </a:br>
            <a:r>
              <a:rPr lang="en-ZA" dirty="0" smtClean="0"/>
              <a:t>  Use a column aligned minus sign –</a:t>
            </a:r>
          </a:p>
          <a:p>
            <a:pPr lvl="1"/>
            <a:r>
              <a:rPr lang="en-ZA" dirty="0" smtClean="0"/>
              <a:t>Numbered</a:t>
            </a:r>
            <a:br>
              <a:rPr lang="en-ZA" dirty="0" smtClean="0"/>
            </a:br>
            <a:r>
              <a:rPr lang="en-ZA" dirty="0" smtClean="0"/>
              <a:t>  Use a column aligned minus sign – followed by a #   (i.e.  -# blurb)</a:t>
            </a:r>
          </a:p>
          <a:p>
            <a:pPr lvl="1"/>
            <a:r>
              <a:rPr lang="en-ZA" dirty="0" smtClean="0"/>
              <a:t>Nested lists: indent the – or -# </a:t>
            </a:r>
          </a:p>
          <a:p>
            <a:r>
              <a:rPr lang="en-ZA" dirty="0" smtClean="0"/>
              <a:t>Arbitrary HTML code can be added</a:t>
            </a:r>
          </a:p>
          <a:p>
            <a:pPr lvl="1"/>
            <a:r>
              <a:rPr lang="en-ZA" dirty="0"/>
              <a:t>HTML </a:t>
            </a:r>
            <a:r>
              <a:rPr lang="en-ZA" dirty="0" smtClean="0"/>
              <a:t>commands (e.g. &lt;b&gt;blurb&lt;/b&gt; ) can </a:t>
            </a:r>
            <a:r>
              <a:rPr lang="en-ZA" dirty="0"/>
              <a:t>be used inside comment blocks</a:t>
            </a:r>
            <a:endParaRPr lang="en-ZA" dirty="0" smtClean="0"/>
          </a:p>
          <a:p>
            <a:pPr lvl="1"/>
            <a:endParaRPr lang="en-ZA" dirty="0" smtClean="0"/>
          </a:p>
          <a:p>
            <a:pPr lvl="1"/>
            <a:endParaRPr lang="en-ZA" dirty="0"/>
          </a:p>
        </p:txBody>
      </p:sp>
    </p:spTree>
    <p:extLst>
      <p:ext uri="{BB962C8B-B14F-4D97-AF65-F5344CB8AC3E}">
        <p14:creationId xmlns:p14="http://schemas.microsoft.com/office/powerpoint/2010/main" val="313069572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err="1" smtClean="0"/>
              <a:t>Doxygen</a:t>
            </a:r>
            <a:r>
              <a:rPr lang="en-ZA" dirty="0" smtClean="0"/>
              <a:t> list example</a:t>
            </a:r>
            <a:endParaRPr lang="en-ZA" dirty="0"/>
          </a:p>
        </p:txBody>
      </p:sp>
      <p:sp>
        <p:nvSpPr>
          <p:cNvPr id="3" name="Content Placeholder 2"/>
          <p:cNvSpPr>
            <a:spLocks noGrp="1"/>
          </p:cNvSpPr>
          <p:nvPr>
            <p:ph idx="1"/>
          </p:nvPr>
        </p:nvSpPr>
        <p:spPr/>
        <p:txBody>
          <a:bodyPr>
            <a:noAutofit/>
          </a:bodyPr>
          <a:lstStyle/>
          <a:p>
            <a:pPr marL="0" indent="0">
              <a:buNone/>
            </a:pPr>
            <a:endParaRPr lang="en-ZA" sz="2000" dirty="0">
              <a:latin typeface="Courier New" pitchFamily="49" charset="0"/>
              <a:cs typeface="Courier New" pitchFamily="49" charset="0"/>
            </a:endParaRPr>
          </a:p>
          <a:p>
            <a:pPr marL="0" indent="0">
              <a:buNone/>
            </a:pPr>
            <a:r>
              <a:rPr lang="en-ZA" sz="2000" dirty="0">
                <a:latin typeface="Courier New" pitchFamily="49" charset="0"/>
                <a:cs typeface="Courier New" pitchFamily="49" charset="0"/>
              </a:rPr>
              <a:t> </a:t>
            </a:r>
            <a:r>
              <a:rPr lang="en-ZA" sz="2000" dirty="0" smtClean="0">
                <a:latin typeface="Courier New" pitchFamily="49" charset="0"/>
                <a:cs typeface="Courier New" pitchFamily="49" charset="0"/>
              </a:rPr>
              <a:t>/**</a:t>
            </a:r>
            <a:endParaRPr lang="en-ZA" sz="2000" dirty="0">
              <a:latin typeface="Courier New" pitchFamily="49" charset="0"/>
              <a:cs typeface="Courier New" pitchFamily="49" charset="0"/>
            </a:endParaRPr>
          </a:p>
          <a:p>
            <a:pPr marL="0" indent="0">
              <a:buNone/>
            </a:pPr>
            <a:r>
              <a:rPr lang="en-ZA" sz="2000" dirty="0">
                <a:latin typeface="Courier New" pitchFamily="49" charset="0"/>
                <a:cs typeface="Courier New" pitchFamily="49" charset="0"/>
              </a:rPr>
              <a:t> * List of </a:t>
            </a:r>
            <a:r>
              <a:rPr lang="en-ZA" sz="2000" dirty="0" smtClean="0">
                <a:latin typeface="Courier New" pitchFamily="49" charset="0"/>
                <a:cs typeface="Courier New" pitchFamily="49" charset="0"/>
              </a:rPr>
              <a:t>items</a:t>
            </a:r>
            <a:endParaRPr lang="en-ZA" sz="2000" dirty="0">
              <a:latin typeface="Courier New" pitchFamily="49" charset="0"/>
              <a:cs typeface="Courier New" pitchFamily="49" charset="0"/>
            </a:endParaRPr>
          </a:p>
          <a:p>
            <a:pPr marL="0" indent="0">
              <a:buNone/>
            </a:pPr>
            <a:r>
              <a:rPr lang="en-ZA" sz="2000" dirty="0">
                <a:latin typeface="Courier New" pitchFamily="49" charset="0"/>
                <a:cs typeface="Courier New" pitchFamily="49" charset="0"/>
              </a:rPr>
              <a:t> *    </a:t>
            </a:r>
            <a:r>
              <a:rPr lang="en-ZA" sz="2000" dirty="0" smtClean="0">
                <a:latin typeface="Courier New" pitchFamily="49" charset="0"/>
                <a:cs typeface="Courier New" pitchFamily="49" charset="0"/>
              </a:rPr>
              <a:t>-Top level issue A</a:t>
            </a:r>
            <a:endParaRPr lang="en-ZA" sz="2000" dirty="0">
              <a:latin typeface="Courier New" pitchFamily="49" charset="0"/>
              <a:cs typeface="Courier New" pitchFamily="49" charset="0"/>
            </a:endParaRPr>
          </a:p>
          <a:p>
            <a:pPr marL="0" indent="0">
              <a:buNone/>
            </a:pPr>
            <a:r>
              <a:rPr lang="en-ZA" sz="2000" dirty="0">
                <a:latin typeface="Courier New" pitchFamily="49" charset="0"/>
                <a:cs typeface="Courier New" pitchFamily="49" charset="0"/>
              </a:rPr>
              <a:t> *       -#</a:t>
            </a:r>
            <a:r>
              <a:rPr lang="en-ZA" sz="2000" dirty="0" smtClean="0">
                <a:latin typeface="Courier New" pitchFamily="49" charset="0"/>
                <a:cs typeface="Courier New" pitchFamily="49" charset="0"/>
              </a:rPr>
              <a:t>Sub issue one</a:t>
            </a:r>
            <a:endParaRPr lang="en-ZA" sz="2000" dirty="0">
              <a:latin typeface="Courier New" pitchFamily="49" charset="0"/>
              <a:cs typeface="Courier New" pitchFamily="49" charset="0"/>
            </a:endParaRPr>
          </a:p>
          <a:p>
            <a:pPr marL="0" indent="0">
              <a:buNone/>
            </a:pPr>
            <a:r>
              <a:rPr lang="en-ZA" sz="2000" dirty="0">
                <a:latin typeface="Courier New" pitchFamily="49" charset="0"/>
                <a:cs typeface="Courier New" pitchFamily="49" charset="0"/>
              </a:rPr>
              <a:t> *       </a:t>
            </a:r>
            <a:r>
              <a:rPr lang="en-ZA" sz="2000" dirty="0" smtClean="0">
                <a:latin typeface="Courier New" pitchFamily="49" charset="0"/>
                <a:cs typeface="Courier New" pitchFamily="49" charset="0"/>
              </a:rPr>
              <a:t>-#Sub issue two \n</a:t>
            </a:r>
            <a:endParaRPr lang="en-ZA" sz="2000" dirty="0">
              <a:latin typeface="Courier New" pitchFamily="49" charset="0"/>
              <a:cs typeface="Courier New" pitchFamily="49" charset="0"/>
            </a:endParaRPr>
          </a:p>
          <a:p>
            <a:pPr marL="0" indent="0">
              <a:buNone/>
            </a:pPr>
            <a:r>
              <a:rPr lang="en-ZA" sz="2000" dirty="0">
                <a:latin typeface="Courier New" pitchFamily="49" charset="0"/>
                <a:cs typeface="Courier New" pitchFamily="49" charset="0"/>
              </a:rPr>
              <a:t> *         </a:t>
            </a:r>
            <a:r>
              <a:rPr lang="en-ZA" sz="2000" dirty="0" smtClean="0">
                <a:latin typeface="Courier New" pitchFamily="49" charset="0"/>
                <a:cs typeface="Courier New" pitchFamily="49" charset="0"/>
              </a:rPr>
              <a:t>another line for issue two. </a:t>
            </a:r>
            <a:endParaRPr lang="en-ZA" sz="2000" dirty="0">
              <a:latin typeface="Courier New" pitchFamily="49" charset="0"/>
              <a:cs typeface="Courier New" pitchFamily="49" charset="0"/>
            </a:endParaRPr>
          </a:p>
          <a:p>
            <a:pPr marL="0" indent="0">
              <a:buNone/>
            </a:pPr>
            <a:r>
              <a:rPr lang="en-ZA" sz="2000" dirty="0">
                <a:latin typeface="Courier New" pitchFamily="49" charset="0"/>
                <a:cs typeface="Courier New" pitchFamily="49" charset="0"/>
              </a:rPr>
              <a:t> *       </a:t>
            </a:r>
            <a:r>
              <a:rPr lang="en-ZA" sz="2000" dirty="0" smtClean="0">
                <a:latin typeface="Courier New" pitchFamily="49" charset="0"/>
                <a:cs typeface="Courier New" pitchFamily="49" charset="0"/>
              </a:rPr>
              <a:t>-#Sub issue 3</a:t>
            </a:r>
            <a:endParaRPr lang="en-ZA" sz="2000" dirty="0">
              <a:latin typeface="Courier New" pitchFamily="49" charset="0"/>
              <a:cs typeface="Courier New" pitchFamily="49" charset="0"/>
            </a:endParaRPr>
          </a:p>
          <a:p>
            <a:pPr marL="0" indent="0">
              <a:buNone/>
            </a:pPr>
            <a:r>
              <a:rPr lang="en-ZA" sz="2000" dirty="0">
                <a:latin typeface="Courier New" pitchFamily="49" charset="0"/>
                <a:cs typeface="Courier New" pitchFamily="49" charset="0"/>
              </a:rPr>
              <a:t> *    </a:t>
            </a:r>
            <a:r>
              <a:rPr lang="en-ZA" sz="2000" dirty="0" smtClean="0">
                <a:latin typeface="Courier New" pitchFamily="49" charset="0"/>
                <a:cs typeface="Courier New" pitchFamily="49" charset="0"/>
              </a:rPr>
              <a:t>-Top level issue B</a:t>
            </a:r>
          </a:p>
          <a:p>
            <a:pPr marL="0" indent="0">
              <a:buNone/>
            </a:pPr>
            <a:r>
              <a:rPr lang="en-ZA" sz="2000" dirty="0">
                <a:latin typeface="Courier New" pitchFamily="49" charset="0"/>
                <a:cs typeface="Courier New" pitchFamily="49" charset="0"/>
              </a:rPr>
              <a:t> </a:t>
            </a:r>
            <a:r>
              <a:rPr lang="en-ZA" sz="2000" dirty="0" smtClean="0">
                <a:latin typeface="Courier New" pitchFamily="49" charset="0"/>
                <a:cs typeface="Courier New" pitchFamily="49" charset="0"/>
              </a:rPr>
              <a:t>         -#Sub issue one of B</a:t>
            </a:r>
            <a:endParaRPr lang="en-ZA" sz="2000" dirty="0">
              <a:latin typeface="Courier New" pitchFamily="49" charset="0"/>
              <a:cs typeface="Courier New" pitchFamily="49" charset="0"/>
            </a:endParaRPr>
          </a:p>
          <a:p>
            <a:pPr marL="0" indent="0">
              <a:buNone/>
            </a:pPr>
            <a:r>
              <a:rPr lang="en-ZA" sz="2000" dirty="0">
                <a:latin typeface="Courier New" pitchFamily="49" charset="0"/>
                <a:cs typeface="Courier New" pitchFamily="49" charset="0"/>
              </a:rPr>
              <a:t> *    </a:t>
            </a:r>
            <a:r>
              <a:rPr lang="en-ZA" sz="2000" dirty="0" smtClean="0">
                <a:latin typeface="Courier New" pitchFamily="49" charset="0"/>
                <a:cs typeface="Courier New" pitchFamily="49" charset="0"/>
              </a:rPr>
              <a:t>-Top level issue C</a:t>
            </a:r>
            <a:endParaRPr lang="en-ZA" sz="2000" dirty="0">
              <a:latin typeface="Courier New" pitchFamily="49" charset="0"/>
              <a:cs typeface="Courier New" pitchFamily="49" charset="0"/>
            </a:endParaRPr>
          </a:p>
          <a:p>
            <a:pPr marL="0" indent="0">
              <a:buNone/>
            </a:pPr>
            <a:r>
              <a:rPr lang="en-ZA" sz="2000" dirty="0">
                <a:latin typeface="Courier New" pitchFamily="49" charset="0"/>
                <a:cs typeface="Courier New" pitchFamily="49" charset="0"/>
              </a:rPr>
              <a:t> */</a:t>
            </a:r>
          </a:p>
          <a:p>
            <a:pPr marL="0" indent="0">
              <a:buNone/>
            </a:pPr>
            <a:endParaRPr lang="en-ZA" sz="2000" dirty="0">
              <a:latin typeface="Courier New" pitchFamily="49" charset="0"/>
              <a:cs typeface="Courier New" pitchFamily="49" charset="0"/>
            </a:endParaRPr>
          </a:p>
          <a:p>
            <a:pPr marL="0" indent="0">
              <a:buNone/>
            </a:pPr>
            <a:endParaRPr lang="en-ZA" sz="2000" dirty="0">
              <a:latin typeface="Courier New" pitchFamily="49" charset="0"/>
              <a:cs typeface="Courier New" pitchFamily="49" charset="0"/>
            </a:endParaRPr>
          </a:p>
        </p:txBody>
      </p:sp>
    </p:spTree>
    <p:extLst>
      <p:ext uri="{BB962C8B-B14F-4D97-AF65-F5344CB8AC3E}">
        <p14:creationId xmlns:p14="http://schemas.microsoft.com/office/powerpoint/2010/main" val="389416071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err="1" smtClean="0"/>
              <a:t>Doxygen</a:t>
            </a:r>
            <a:endParaRPr lang="en-ZA" dirty="0"/>
          </a:p>
        </p:txBody>
      </p:sp>
      <p:sp>
        <p:nvSpPr>
          <p:cNvPr id="3" name="Content Placeholder 2"/>
          <p:cNvSpPr>
            <a:spLocks noGrp="1"/>
          </p:cNvSpPr>
          <p:nvPr>
            <p:ph idx="1"/>
          </p:nvPr>
        </p:nvSpPr>
        <p:spPr/>
        <p:txBody>
          <a:bodyPr/>
          <a:lstStyle/>
          <a:p>
            <a:r>
              <a:rPr lang="en-ZA" dirty="0" smtClean="0"/>
              <a:t>These slides were meant as a brief into, for more details on </a:t>
            </a:r>
            <a:r>
              <a:rPr lang="en-ZA" dirty="0" err="1" smtClean="0"/>
              <a:t>Doxygen</a:t>
            </a:r>
            <a:r>
              <a:rPr lang="en-ZA" dirty="0" smtClean="0"/>
              <a:t> commands and syntax please see the </a:t>
            </a:r>
            <a:r>
              <a:rPr lang="en-ZA" dirty="0" err="1" smtClean="0"/>
              <a:t>Doxygen</a:t>
            </a:r>
            <a:r>
              <a:rPr lang="en-ZA" dirty="0" smtClean="0"/>
              <a:t> online manual </a:t>
            </a:r>
            <a:endParaRPr lang="en-ZA" dirty="0"/>
          </a:p>
        </p:txBody>
      </p:sp>
      <p:sp>
        <p:nvSpPr>
          <p:cNvPr id="4" name="Rectangle 3"/>
          <p:cNvSpPr/>
          <p:nvPr/>
        </p:nvSpPr>
        <p:spPr>
          <a:xfrm>
            <a:off x="1918744" y="4008008"/>
            <a:ext cx="4982454" cy="523220"/>
          </a:xfrm>
          <a:prstGeom prst="rect">
            <a:avLst/>
          </a:prstGeom>
        </p:spPr>
        <p:txBody>
          <a:bodyPr wrap="none">
            <a:spAutoFit/>
          </a:bodyPr>
          <a:lstStyle/>
          <a:p>
            <a:r>
              <a:rPr lang="en-ZA" sz="2800" dirty="0">
                <a:hlinkClick r:id="rId2"/>
              </a:rPr>
              <a:t>http://</a:t>
            </a:r>
            <a:r>
              <a:rPr lang="en-ZA" sz="2800" dirty="0" smtClean="0">
                <a:hlinkClick r:id="rId2"/>
              </a:rPr>
              <a:t>doxygen.nl/manual.html</a:t>
            </a:r>
            <a:endParaRPr lang="en-ZA" sz="2800" dirty="0"/>
          </a:p>
        </p:txBody>
      </p:sp>
    </p:spTree>
    <p:extLst>
      <p:ext uri="{BB962C8B-B14F-4D97-AF65-F5344CB8AC3E}">
        <p14:creationId xmlns:p14="http://schemas.microsoft.com/office/powerpoint/2010/main" val="20116818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Class Activity on Development Process</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30430595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421" y="143419"/>
            <a:ext cx="7698306" cy="692210"/>
          </a:xfrm>
        </p:spPr>
        <p:txBody>
          <a:bodyPr>
            <a:normAutofit fontScale="90000"/>
          </a:bodyPr>
          <a:lstStyle/>
          <a:p>
            <a:pPr>
              <a:defRPr/>
            </a:pPr>
            <a:r>
              <a:rPr lang="en-ZA" dirty="0" smtClean="0"/>
              <a:t>Reflections – short activity</a:t>
            </a:r>
            <a:endParaRPr lang="en-GB" dirty="0"/>
          </a:p>
        </p:txBody>
      </p:sp>
      <p:sp>
        <p:nvSpPr>
          <p:cNvPr id="3" name="Content Placeholder 2"/>
          <p:cNvSpPr>
            <a:spLocks noGrp="1"/>
          </p:cNvSpPr>
          <p:nvPr>
            <p:ph idx="1"/>
          </p:nvPr>
        </p:nvSpPr>
        <p:spPr>
          <a:xfrm>
            <a:off x="295276" y="712432"/>
            <a:ext cx="8340725" cy="4422775"/>
          </a:xfrm>
        </p:spPr>
        <p:txBody>
          <a:bodyPr/>
          <a:lstStyle/>
          <a:p>
            <a:pPr>
              <a:defRPr/>
            </a:pPr>
            <a:r>
              <a:rPr lang="en-ZA" dirty="0" smtClean="0"/>
              <a:t>Keep in mind the main recurring phases of the spiral model:</a:t>
            </a:r>
          </a:p>
        </p:txBody>
      </p:sp>
      <p:grpSp>
        <p:nvGrpSpPr>
          <p:cNvPr id="4" name="Group 3"/>
          <p:cNvGrpSpPr/>
          <p:nvPr/>
        </p:nvGrpSpPr>
        <p:grpSpPr>
          <a:xfrm>
            <a:off x="4322210" y="1196178"/>
            <a:ext cx="4462462" cy="2233613"/>
            <a:chOff x="3944938" y="1920875"/>
            <a:chExt cx="4462462" cy="2233613"/>
          </a:xfrm>
        </p:grpSpPr>
        <p:sp>
          <p:nvSpPr>
            <p:cNvPr id="8196" name="Rectangle 3"/>
            <p:cNvSpPr>
              <a:spLocks noChangeArrowheads="1"/>
            </p:cNvSpPr>
            <p:nvPr/>
          </p:nvSpPr>
          <p:spPr bwMode="auto">
            <a:xfrm>
              <a:off x="3944938" y="2719388"/>
              <a:ext cx="13589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lvl="1"/>
              <a:r>
                <a:rPr lang="en-ZA"/>
                <a:t>Review</a:t>
              </a:r>
              <a:endParaRPr lang="en-GB"/>
            </a:p>
          </p:txBody>
        </p:sp>
        <p:sp>
          <p:nvSpPr>
            <p:cNvPr id="8197" name="Rectangle 4"/>
            <p:cNvSpPr>
              <a:spLocks noChangeArrowheads="1"/>
            </p:cNvSpPr>
            <p:nvPr/>
          </p:nvSpPr>
          <p:spPr bwMode="auto">
            <a:xfrm>
              <a:off x="4899025" y="3149600"/>
              <a:ext cx="17891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lvl="1"/>
              <a:r>
                <a:rPr lang="en-ZA"/>
                <a:t>Testing and</a:t>
              </a:r>
            </a:p>
            <a:p>
              <a:pPr marL="0" lvl="1"/>
              <a:r>
                <a:rPr lang="en-ZA"/>
                <a:t>Planning of</a:t>
              </a:r>
            </a:p>
            <a:p>
              <a:pPr marL="0" lvl="1"/>
              <a:r>
                <a:rPr lang="en-ZA"/>
                <a:t>next iteration</a:t>
              </a:r>
              <a:endParaRPr lang="en-GB"/>
            </a:p>
          </p:txBody>
        </p:sp>
        <p:sp>
          <p:nvSpPr>
            <p:cNvPr id="8198" name="Rectangle 5"/>
            <p:cNvSpPr>
              <a:spLocks noChangeArrowheads="1"/>
            </p:cNvSpPr>
            <p:nvPr/>
          </p:nvSpPr>
          <p:spPr bwMode="auto">
            <a:xfrm>
              <a:off x="5121275" y="2052638"/>
              <a:ext cx="14239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lvl="1"/>
              <a:r>
                <a:rPr lang="en-ZA" dirty="0"/>
                <a:t>Analysis</a:t>
              </a:r>
              <a:endParaRPr lang="en-GB" dirty="0"/>
            </a:p>
          </p:txBody>
        </p:sp>
        <p:sp>
          <p:nvSpPr>
            <p:cNvPr id="8199" name="Rectangle 6"/>
            <p:cNvSpPr>
              <a:spLocks noChangeArrowheads="1"/>
            </p:cNvSpPr>
            <p:nvPr/>
          </p:nvSpPr>
          <p:spPr bwMode="auto">
            <a:xfrm>
              <a:off x="6530975" y="2617788"/>
              <a:ext cx="1876425"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lvl="1"/>
              <a:r>
                <a:rPr lang="en-ZA"/>
                <a:t>Design /</a:t>
              </a:r>
            </a:p>
            <a:p>
              <a:pPr marL="0" lvl="1"/>
              <a:r>
                <a:rPr lang="en-ZA"/>
                <a:t>implementation /</a:t>
              </a:r>
            </a:p>
            <a:p>
              <a:pPr marL="0" lvl="1"/>
              <a:r>
                <a:rPr lang="en-ZA"/>
                <a:t>prototype</a:t>
              </a:r>
            </a:p>
          </p:txBody>
        </p:sp>
        <p:sp>
          <p:nvSpPr>
            <p:cNvPr id="13" name="Circular Arrow 12"/>
            <p:cNvSpPr/>
            <p:nvPr/>
          </p:nvSpPr>
          <p:spPr bwMode="auto">
            <a:xfrm rot="20131896">
              <a:off x="5211763" y="1920875"/>
              <a:ext cx="1908175" cy="2076450"/>
            </a:xfrm>
            <a:prstGeom prst="circularArrow">
              <a:avLst>
                <a:gd name="adj1" fmla="val 12500"/>
                <a:gd name="adj2" fmla="val 1142319"/>
                <a:gd name="adj3" fmla="val 20457681"/>
                <a:gd name="adj4" fmla="val 18067188"/>
                <a:gd name="adj5" fmla="val 12500"/>
              </a:avLst>
            </a:prstGeom>
            <a:solidFill>
              <a:schemeClr val="tx2">
                <a:lumMod val="90000"/>
              </a:schemeClr>
            </a:solidFill>
            <a:ln w="28575" cap="flat" cmpd="sng" algn="ctr">
              <a:solidFill>
                <a:schemeClr val="accent4">
                  <a:lumMod val="10000"/>
                </a:schemeClr>
              </a:solidFill>
              <a:prstDash val="solid"/>
              <a:round/>
              <a:headEnd type="none" w="med" len="med"/>
              <a:tailEnd type="none" w="med" len="med"/>
            </a:ln>
            <a:effectLst/>
          </p:spPr>
          <p:txBody>
            <a:bodyPr/>
            <a:lstStyle/>
            <a:p>
              <a:pPr>
                <a:defRPr/>
              </a:pPr>
              <a:endParaRPr lang="en-GB"/>
            </a:p>
          </p:txBody>
        </p:sp>
        <p:sp>
          <p:nvSpPr>
            <p:cNvPr id="14" name="Circular Arrow 13"/>
            <p:cNvSpPr/>
            <p:nvPr/>
          </p:nvSpPr>
          <p:spPr bwMode="auto">
            <a:xfrm rot="6030227">
              <a:off x="5617369" y="2064544"/>
              <a:ext cx="1906588" cy="2076450"/>
            </a:xfrm>
            <a:prstGeom prst="circularArrow">
              <a:avLst>
                <a:gd name="adj1" fmla="val 12500"/>
                <a:gd name="adj2" fmla="val 1142319"/>
                <a:gd name="adj3" fmla="val 20457681"/>
                <a:gd name="adj4" fmla="val 18067188"/>
                <a:gd name="adj5" fmla="val 12500"/>
              </a:avLst>
            </a:prstGeom>
            <a:solidFill>
              <a:schemeClr val="tx2">
                <a:lumMod val="90000"/>
              </a:schemeClr>
            </a:solidFill>
            <a:ln w="28575" cap="flat" cmpd="sng" algn="ctr">
              <a:solidFill>
                <a:schemeClr val="accent4">
                  <a:lumMod val="10000"/>
                </a:schemeClr>
              </a:solidFill>
              <a:prstDash val="solid"/>
              <a:round/>
              <a:headEnd type="none" w="med" len="med"/>
              <a:tailEnd type="none" w="med" len="med"/>
            </a:ln>
            <a:effectLst/>
          </p:spPr>
          <p:txBody>
            <a:bodyPr/>
            <a:lstStyle/>
            <a:p>
              <a:pPr>
                <a:defRPr/>
              </a:pPr>
              <a:endParaRPr lang="en-GB"/>
            </a:p>
          </p:txBody>
        </p:sp>
        <p:sp>
          <p:nvSpPr>
            <p:cNvPr id="15" name="Circular Arrow 14"/>
            <p:cNvSpPr/>
            <p:nvPr/>
          </p:nvSpPr>
          <p:spPr bwMode="auto">
            <a:xfrm rot="10800000">
              <a:off x="4219575" y="2076450"/>
              <a:ext cx="1906588" cy="2078038"/>
            </a:xfrm>
            <a:prstGeom prst="circularArrow">
              <a:avLst>
                <a:gd name="adj1" fmla="val 12500"/>
                <a:gd name="adj2" fmla="val 1142319"/>
                <a:gd name="adj3" fmla="val 20457681"/>
                <a:gd name="adj4" fmla="val 18067188"/>
                <a:gd name="adj5" fmla="val 12500"/>
              </a:avLst>
            </a:prstGeom>
            <a:solidFill>
              <a:schemeClr val="tx2">
                <a:lumMod val="90000"/>
              </a:schemeClr>
            </a:solidFill>
            <a:ln w="28575" cap="flat" cmpd="sng" algn="ctr">
              <a:solidFill>
                <a:schemeClr val="accent4">
                  <a:lumMod val="10000"/>
                </a:schemeClr>
              </a:solidFill>
              <a:prstDash val="solid"/>
              <a:round/>
              <a:headEnd type="none" w="med" len="med"/>
              <a:tailEnd type="none" w="med" len="med"/>
            </a:ln>
            <a:effectLst/>
          </p:spPr>
          <p:txBody>
            <a:bodyPr/>
            <a:lstStyle/>
            <a:p>
              <a:pPr>
                <a:defRPr/>
              </a:pPr>
              <a:endParaRPr lang="en-GB"/>
            </a:p>
          </p:txBody>
        </p:sp>
        <p:sp>
          <p:nvSpPr>
            <p:cNvPr id="16" name="Circular Arrow 15"/>
            <p:cNvSpPr/>
            <p:nvPr/>
          </p:nvSpPr>
          <p:spPr bwMode="auto">
            <a:xfrm rot="15836206">
              <a:off x="4140994" y="1907382"/>
              <a:ext cx="1906587" cy="2076450"/>
            </a:xfrm>
            <a:prstGeom prst="circularArrow">
              <a:avLst>
                <a:gd name="adj1" fmla="val 12500"/>
                <a:gd name="adj2" fmla="val 1142319"/>
                <a:gd name="adj3" fmla="val 20457681"/>
                <a:gd name="adj4" fmla="val 18067188"/>
                <a:gd name="adj5" fmla="val 12500"/>
              </a:avLst>
            </a:prstGeom>
            <a:solidFill>
              <a:schemeClr val="tx2">
                <a:lumMod val="90000"/>
              </a:schemeClr>
            </a:solidFill>
            <a:ln w="28575" cap="flat" cmpd="sng" algn="ctr">
              <a:solidFill>
                <a:schemeClr val="accent4">
                  <a:lumMod val="10000"/>
                </a:schemeClr>
              </a:solidFill>
              <a:prstDash val="solid"/>
              <a:round/>
              <a:headEnd type="none" w="med" len="med"/>
              <a:tailEnd type="none" w="med" len="med"/>
            </a:ln>
            <a:effectLst/>
          </p:spPr>
          <p:txBody>
            <a:bodyPr/>
            <a:lstStyle/>
            <a:p>
              <a:pPr>
                <a:defRPr/>
              </a:pPr>
              <a:endParaRPr lang="en-GB"/>
            </a:p>
          </p:txBody>
        </p:sp>
      </p:grpSp>
      <p:sp>
        <p:nvSpPr>
          <p:cNvPr id="17" name="TextBox 16"/>
          <p:cNvSpPr txBox="1"/>
          <p:nvPr/>
        </p:nvSpPr>
        <p:spPr>
          <a:xfrm>
            <a:off x="278695" y="3349003"/>
            <a:ext cx="8357306" cy="1754326"/>
          </a:xfrm>
          <a:prstGeom prst="rect">
            <a:avLst/>
          </a:prstGeom>
          <a:noFill/>
        </p:spPr>
        <p:txBody>
          <a:bodyPr wrap="square">
            <a:spAutoFit/>
          </a:bodyPr>
          <a:lstStyle/>
          <a:p>
            <a:pPr>
              <a:defRPr/>
            </a:pPr>
            <a:r>
              <a:rPr lang="en-ZA" dirty="0"/>
              <a:t>Consider that you are embarking on a project that involves developing a </a:t>
            </a:r>
            <a:r>
              <a:rPr lang="en-ZA" dirty="0">
                <a:solidFill>
                  <a:schemeClr val="tx2">
                    <a:lumMod val="75000"/>
                  </a:schemeClr>
                </a:solidFill>
              </a:rPr>
              <a:t>face recognition system</a:t>
            </a:r>
            <a:r>
              <a:rPr lang="en-ZA" dirty="0"/>
              <a:t> for </a:t>
            </a:r>
            <a:r>
              <a:rPr lang="en-ZA" i="1" dirty="0"/>
              <a:t>The Hawks</a:t>
            </a:r>
            <a:r>
              <a:rPr lang="en-ZA" dirty="0"/>
              <a:t> *. The system is accessed via possibly (very low budget) workstation PCs, which are used </a:t>
            </a:r>
            <a:r>
              <a:rPr lang="en-ZA" dirty="0" smtClean="0"/>
              <a:t>to upload </a:t>
            </a:r>
            <a:r>
              <a:rPr lang="en-ZA" dirty="0"/>
              <a:t>photos to a </a:t>
            </a:r>
            <a:r>
              <a:rPr lang="en-ZA" dirty="0" smtClean="0"/>
              <a:t>remote central </a:t>
            </a:r>
            <a:r>
              <a:rPr lang="en-ZA" dirty="0"/>
              <a:t>computing </a:t>
            </a:r>
            <a:r>
              <a:rPr lang="en-ZA" dirty="0" smtClean="0"/>
              <a:t>site where </a:t>
            </a:r>
            <a:r>
              <a:rPr lang="en-ZA" dirty="0"/>
              <a:t>the face recognition functions are run. </a:t>
            </a:r>
            <a:r>
              <a:rPr lang="en-ZA" dirty="0" smtClean="0"/>
              <a:t>The central </a:t>
            </a:r>
            <a:r>
              <a:rPr lang="en-ZA" dirty="0"/>
              <a:t>computing site comprises a fast PC </a:t>
            </a:r>
            <a:r>
              <a:rPr lang="en-ZA" dirty="0" smtClean="0"/>
              <a:t>with one </a:t>
            </a:r>
            <a:r>
              <a:rPr lang="en-ZA" dirty="0"/>
              <a:t>or more digital accelerator to do </a:t>
            </a:r>
            <a:r>
              <a:rPr lang="en-ZA" dirty="0" smtClean="0"/>
              <a:t>the main number crunching</a:t>
            </a:r>
            <a:r>
              <a:rPr lang="en-ZA" dirty="0"/>
              <a:t>. </a:t>
            </a:r>
            <a:r>
              <a:rPr lang="en-ZA" sz="1200" dirty="0"/>
              <a:t>(to next slide..)</a:t>
            </a:r>
            <a:endParaRPr lang="en-GB" sz="1200" dirty="0"/>
          </a:p>
        </p:txBody>
      </p:sp>
      <p:sp>
        <p:nvSpPr>
          <p:cNvPr id="8205" name="Rectangle 17"/>
          <p:cNvSpPr>
            <a:spLocks noChangeArrowheads="1"/>
          </p:cNvSpPr>
          <p:nvPr/>
        </p:nvSpPr>
        <p:spPr bwMode="auto">
          <a:xfrm>
            <a:off x="223661" y="6078360"/>
            <a:ext cx="402823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ZA" sz="1200" dirty="0"/>
              <a:t>* The Hawks, officially called the ‘</a:t>
            </a:r>
            <a:r>
              <a:rPr lang="en-US" sz="1200" dirty="0"/>
              <a:t>Police's Directorate for Priority Crime Investigation’, is </a:t>
            </a:r>
            <a:r>
              <a:rPr lang="en-ZA" sz="1200" dirty="0"/>
              <a:t>the South African current take on the US’s version of the FBI.</a:t>
            </a:r>
            <a:endParaRPr lang="en-GB" sz="12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7053" y="5059833"/>
            <a:ext cx="4572000" cy="1350961"/>
          </a:xfrm>
          <a:prstGeom prst="rect">
            <a:avLst/>
          </a:prstGeom>
        </p:spPr>
      </p:pic>
      <p:sp>
        <p:nvSpPr>
          <p:cNvPr id="7" name="TextBox 6"/>
          <p:cNvSpPr txBox="1"/>
          <p:nvPr/>
        </p:nvSpPr>
        <p:spPr>
          <a:xfrm>
            <a:off x="4498333" y="4854221"/>
            <a:ext cx="4217821" cy="276999"/>
          </a:xfrm>
          <a:prstGeom prst="rect">
            <a:avLst/>
          </a:prstGeom>
          <a:noFill/>
        </p:spPr>
        <p:txBody>
          <a:bodyPr wrap="none" rtlCol="0">
            <a:spAutoFit/>
          </a:bodyPr>
          <a:lstStyle/>
          <a:p>
            <a:r>
              <a:rPr lang="en-US" sz="1200" i="1" dirty="0" smtClean="0"/>
              <a:t>Face detection (green boxes) followed by face identification</a:t>
            </a:r>
            <a:endParaRPr lang="en-US" sz="1200" i="1" dirty="0"/>
          </a:p>
        </p:txBody>
      </p:sp>
      <p:sp>
        <p:nvSpPr>
          <p:cNvPr id="19" name="TextBox 18"/>
          <p:cNvSpPr txBox="1"/>
          <p:nvPr/>
        </p:nvSpPr>
        <p:spPr>
          <a:xfrm>
            <a:off x="6170853" y="6649240"/>
            <a:ext cx="2698175" cy="253916"/>
          </a:xfrm>
          <a:prstGeom prst="rect">
            <a:avLst/>
          </a:prstGeom>
          <a:noFill/>
        </p:spPr>
        <p:txBody>
          <a:bodyPr wrap="none" rtlCol="0">
            <a:spAutoFit/>
          </a:bodyPr>
          <a:lstStyle/>
          <a:p>
            <a:r>
              <a:rPr lang="en-US" sz="1050" i="1" dirty="0" smtClean="0"/>
              <a:t>Image source – Wikipedia open commons</a:t>
            </a:r>
            <a:endParaRPr lang="en-US" sz="105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err="1" smtClean="0"/>
              <a:t>Todo</a:t>
            </a:r>
            <a:r>
              <a:rPr lang="en-ZA" dirty="0" smtClean="0"/>
              <a:t> – group task</a:t>
            </a:r>
            <a:endParaRPr lang="en-GB" dirty="0"/>
          </a:p>
        </p:txBody>
      </p:sp>
      <p:sp>
        <p:nvSpPr>
          <p:cNvPr id="3" name="Content Placeholder 2"/>
          <p:cNvSpPr>
            <a:spLocks noGrp="1"/>
          </p:cNvSpPr>
          <p:nvPr>
            <p:ph idx="1"/>
          </p:nvPr>
        </p:nvSpPr>
        <p:spPr/>
        <p:txBody>
          <a:bodyPr/>
          <a:lstStyle/>
          <a:p>
            <a:pPr>
              <a:defRPr/>
            </a:pPr>
            <a:r>
              <a:rPr lang="en-ZA" dirty="0" smtClean="0"/>
              <a:t>Form into groups to discussion:</a:t>
            </a:r>
          </a:p>
          <a:p>
            <a:pPr lvl="1">
              <a:defRPr/>
            </a:pPr>
            <a:r>
              <a:rPr lang="en-ZA" dirty="0" smtClean="0"/>
              <a:t>How would the first step of the spiral model be carried out for the face recognition system</a:t>
            </a:r>
          </a:p>
          <a:p>
            <a:pPr lvl="1">
              <a:defRPr/>
            </a:pPr>
            <a:r>
              <a:rPr lang="en-ZA" dirty="0" smtClean="0"/>
              <a:t>What are some of the risks to content with for the first thing to carry out</a:t>
            </a:r>
          </a:p>
          <a:p>
            <a:pPr lvl="1">
              <a:defRPr/>
            </a:pPr>
            <a:r>
              <a:rPr lang="en-ZA" dirty="0" smtClean="0"/>
              <a:t>What would you do to test and analyse the results (if applicable)</a:t>
            </a:r>
          </a:p>
          <a:p>
            <a:pPr lvl="1">
              <a:defRPr/>
            </a:pPr>
            <a:r>
              <a:rPr lang="en-ZA" dirty="0" smtClean="0"/>
              <a:t>What would the next cycle involve?</a:t>
            </a:r>
          </a:p>
          <a:p>
            <a:pPr lvl="1">
              <a:defRPr/>
            </a:pP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4267" y="276577"/>
            <a:ext cx="1684866" cy="1235569"/>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86589" y="6265333"/>
            <a:ext cx="1766830" cy="338554"/>
          </a:xfrm>
          <a:prstGeom prst="rect">
            <a:avLst/>
          </a:prstGeom>
          <a:noFill/>
        </p:spPr>
        <p:txBody>
          <a:bodyPr wrap="none" rtlCol="0">
            <a:spAutoFit/>
          </a:bodyPr>
          <a:lstStyle/>
          <a:p>
            <a:r>
              <a:rPr lang="en-US" sz="1600" i="1" dirty="0" smtClean="0"/>
              <a:t>End of Slideshow</a:t>
            </a:r>
            <a:endParaRPr lang="en-US" sz="1600" i="1" dirty="0"/>
          </a:p>
        </p:txBody>
      </p:sp>
      <p:sp>
        <p:nvSpPr>
          <p:cNvPr id="3" name="Rectangle 2"/>
          <p:cNvSpPr/>
          <p:nvPr/>
        </p:nvSpPr>
        <p:spPr>
          <a:xfrm>
            <a:off x="1790173" y="2402891"/>
            <a:ext cx="5686173"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Any Questions?</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15206744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6089" y="3526966"/>
            <a:ext cx="8657594" cy="1477328"/>
          </a:xfrm>
          <a:prstGeom prst="rect">
            <a:avLst/>
          </a:prstGeom>
          <a:noFill/>
        </p:spPr>
        <p:txBody>
          <a:bodyPr wrap="square" rtlCol="0">
            <a:spAutoFit/>
          </a:bodyPr>
          <a:lstStyle/>
          <a:p>
            <a:r>
              <a:rPr lang="en-US" i="1" dirty="0" smtClean="0"/>
              <a:t>Image sources:</a:t>
            </a:r>
          </a:p>
          <a:p>
            <a:r>
              <a:rPr lang="en-US" dirty="0" smtClean="0"/>
              <a:t>Face identification image; crowd scene – Wikipedia open commons</a:t>
            </a:r>
          </a:p>
          <a:p>
            <a:r>
              <a:rPr lang="en-US" dirty="0" smtClean="0"/>
              <a:t>Group task image – OpenClipart.org</a:t>
            </a:r>
          </a:p>
          <a:p>
            <a:r>
              <a:rPr lang="en-US" dirty="0" smtClean="0"/>
              <a:t>Sunset – </a:t>
            </a:r>
            <a:r>
              <a:rPr lang="en-US" dirty="0" err="1" smtClean="0"/>
              <a:t>flickr</a:t>
            </a:r>
            <a:r>
              <a:rPr lang="en-US" dirty="0" smtClean="0"/>
              <a:t> open commons</a:t>
            </a:r>
          </a:p>
          <a:p>
            <a:r>
              <a:rPr lang="en-US" dirty="0" smtClean="0"/>
              <a:t>Composite project success image – sources include </a:t>
            </a:r>
            <a:r>
              <a:rPr lang="en-US" dirty="0" err="1" smtClean="0"/>
              <a:t>flickr</a:t>
            </a:r>
            <a:r>
              <a:rPr lang="en-US" dirty="0" smtClean="0"/>
              <a:t> and openclipart.org</a:t>
            </a:r>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particulate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65106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Roles for division of labour</a:t>
            </a:r>
            <a:endParaRPr lang="en-ZA" dirty="0"/>
          </a:p>
        </p:txBody>
      </p:sp>
      <p:sp>
        <p:nvSpPr>
          <p:cNvPr id="3" name="Content Placeholder 2"/>
          <p:cNvSpPr>
            <a:spLocks noGrp="1"/>
          </p:cNvSpPr>
          <p:nvPr>
            <p:ph idx="1"/>
          </p:nvPr>
        </p:nvSpPr>
        <p:spPr>
          <a:xfrm>
            <a:off x="729785" y="1595620"/>
            <a:ext cx="7697635" cy="4690880"/>
          </a:xfrm>
        </p:spPr>
        <p:txBody>
          <a:bodyPr>
            <a:normAutofit fontScale="85000" lnSpcReduction="20000"/>
          </a:bodyPr>
          <a:lstStyle/>
          <a:p>
            <a:r>
              <a:rPr lang="en-ZA" dirty="0" smtClean="0"/>
              <a:t>Manager</a:t>
            </a:r>
          </a:p>
          <a:p>
            <a:r>
              <a:rPr lang="en-ZA" dirty="0" smtClean="0"/>
              <a:t>Team leader</a:t>
            </a:r>
          </a:p>
          <a:p>
            <a:r>
              <a:rPr lang="en-ZA" dirty="0" smtClean="0"/>
              <a:t>Hardware designer</a:t>
            </a:r>
          </a:p>
          <a:p>
            <a:r>
              <a:rPr lang="en-ZA" dirty="0" smtClean="0"/>
              <a:t>Software designer</a:t>
            </a:r>
          </a:p>
          <a:p>
            <a:r>
              <a:rPr lang="en-ZA" dirty="0" smtClean="0"/>
              <a:t>Implementer / Programmer</a:t>
            </a:r>
          </a:p>
          <a:p>
            <a:r>
              <a:rPr lang="en-ZA" dirty="0" smtClean="0"/>
              <a:t>Engineering Technician</a:t>
            </a:r>
          </a:p>
          <a:p>
            <a:r>
              <a:rPr lang="en-ZA" dirty="0"/>
              <a:t>Test </a:t>
            </a:r>
            <a:r>
              <a:rPr lang="en-ZA" dirty="0" smtClean="0"/>
              <a:t>Designer, Test Analyst</a:t>
            </a:r>
            <a:endParaRPr lang="en-ZA" dirty="0"/>
          </a:p>
          <a:p>
            <a:r>
              <a:rPr lang="en-ZA" dirty="0" smtClean="0"/>
              <a:t>Tester</a:t>
            </a:r>
          </a:p>
          <a:p>
            <a:r>
              <a:rPr lang="en-ZA" dirty="0" smtClean="0"/>
              <a:t>Tool specialist</a:t>
            </a:r>
          </a:p>
          <a:p>
            <a:r>
              <a:rPr lang="en-ZA" dirty="0" smtClean="0"/>
              <a:t>Documentation writer</a:t>
            </a:r>
          </a:p>
          <a:p>
            <a:r>
              <a:rPr lang="en-ZA" dirty="0" smtClean="0"/>
              <a:t>Librarian</a:t>
            </a:r>
          </a:p>
        </p:txBody>
      </p:sp>
    </p:spTree>
    <p:extLst>
      <p:ext uri="{BB962C8B-B14F-4D97-AF65-F5344CB8AC3E}">
        <p14:creationId xmlns:p14="http://schemas.microsoft.com/office/powerpoint/2010/main" val="2106201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HPEC Management</a:t>
            </a:r>
            <a:endParaRPr lang="en-ZA" dirty="0"/>
          </a:p>
        </p:txBody>
      </p:sp>
      <p:sp>
        <p:nvSpPr>
          <p:cNvPr id="3" name="Content Placeholder 2"/>
          <p:cNvSpPr>
            <a:spLocks noGrp="1"/>
          </p:cNvSpPr>
          <p:nvPr>
            <p:ph idx="1"/>
          </p:nvPr>
        </p:nvSpPr>
        <p:spPr>
          <a:xfrm>
            <a:off x="523307" y="1333500"/>
            <a:ext cx="8109920" cy="5041900"/>
          </a:xfrm>
        </p:spPr>
        <p:txBody>
          <a:bodyPr>
            <a:normAutofit fontScale="77500" lnSpcReduction="20000"/>
          </a:bodyPr>
          <a:lstStyle/>
          <a:p>
            <a:r>
              <a:rPr lang="en-ZA" dirty="0"/>
              <a:t>The management of the development must be tailored to meet </a:t>
            </a:r>
            <a:r>
              <a:rPr lang="en-ZA" dirty="0" smtClean="0"/>
              <a:t>the  </a:t>
            </a:r>
            <a:r>
              <a:rPr lang="en-ZA" dirty="0"/>
              <a:t>particular  technology  </a:t>
            </a:r>
            <a:r>
              <a:rPr lang="en-ZA" dirty="0" smtClean="0"/>
              <a:t>choices, which could comprise a variety of technologies and tools… </a:t>
            </a:r>
          </a:p>
          <a:p>
            <a:r>
              <a:rPr lang="en-ZA" dirty="0" smtClean="0"/>
              <a:t>Each  </a:t>
            </a:r>
            <a:r>
              <a:rPr lang="en-ZA" dirty="0"/>
              <a:t>technology  has  its  own  development  cycle,  cost, </a:t>
            </a:r>
            <a:r>
              <a:rPr lang="en-ZA" dirty="0" smtClean="0"/>
              <a:t>technical </a:t>
            </a:r>
            <a:r>
              <a:rPr lang="en-ZA" dirty="0"/>
              <a:t>limitations, and risks</a:t>
            </a:r>
            <a:r>
              <a:rPr lang="en-ZA" dirty="0" smtClean="0"/>
              <a:t>. E.g.: </a:t>
            </a:r>
          </a:p>
          <a:p>
            <a:pPr lvl="1"/>
            <a:r>
              <a:rPr lang="en-ZA" dirty="0" smtClean="0"/>
              <a:t>Developing </a:t>
            </a:r>
            <a:r>
              <a:rPr lang="en-ZA" dirty="0"/>
              <a:t>a custom </a:t>
            </a:r>
            <a:r>
              <a:rPr lang="en-ZA" dirty="0" smtClean="0"/>
              <a:t>ASIC</a:t>
            </a:r>
          </a:p>
          <a:p>
            <a:pPr lvl="2"/>
            <a:r>
              <a:rPr lang="en-ZA" dirty="0" smtClean="0"/>
              <a:t>tends </a:t>
            </a:r>
            <a:r>
              <a:rPr lang="en-ZA" dirty="0"/>
              <a:t>to slow down </a:t>
            </a:r>
            <a:r>
              <a:rPr lang="en-ZA" dirty="0" smtClean="0"/>
              <a:t>the implementation. </a:t>
            </a:r>
          </a:p>
          <a:p>
            <a:pPr lvl="2"/>
            <a:r>
              <a:rPr lang="en-ZA" dirty="0" smtClean="0"/>
              <a:t>Could have high risk (e.g. cannot afford more than one run prior to initial release); </a:t>
            </a:r>
          </a:p>
          <a:p>
            <a:pPr lvl="2"/>
            <a:r>
              <a:rPr lang="en-ZA" dirty="0" smtClean="0"/>
              <a:t>Need strategies to mitigate these potential risks (e.g. backup plan of using an FPGA)</a:t>
            </a:r>
          </a:p>
          <a:p>
            <a:pPr lvl="1"/>
            <a:r>
              <a:rPr lang="en-ZA" dirty="0" smtClean="0"/>
              <a:t>Programmable processors</a:t>
            </a:r>
          </a:p>
          <a:p>
            <a:pPr lvl="2"/>
            <a:r>
              <a:rPr lang="en-ZA" dirty="0" smtClean="0"/>
              <a:t>also have various risks (e.g. licensing tools, what happens if they go out of production).</a:t>
            </a:r>
            <a:endParaRPr lang="en-ZA" dirty="0"/>
          </a:p>
        </p:txBody>
      </p:sp>
    </p:spTree>
    <p:extLst>
      <p:ext uri="{BB962C8B-B14F-4D97-AF65-F5344CB8AC3E}">
        <p14:creationId xmlns:p14="http://schemas.microsoft.com/office/powerpoint/2010/main" val="3237580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HPEC Development Process</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3896300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HPEC Process Model</a:t>
            </a:r>
            <a:endParaRPr lang="en-ZA" dirty="0"/>
          </a:p>
        </p:txBody>
      </p:sp>
      <p:sp>
        <p:nvSpPr>
          <p:cNvPr id="3" name="Content Placeholder 2"/>
          <p:cNvSpPr>
            <a:spLocks noGrp="1"/>
          </p:cNvSpPr>
          <p:nvPr>
            <p:ph idx="1"/>
          </p:nvPr>
        </p:nvSpPr>
        <p:spPr>
          <a:xfrm>
            <a:off x="729785" y="1595620"/>
            <a:ext cx="7697635" cy="5001480"/>
          </a:xfrm>
        </p:spPr>
        <p:txBody>
          <a:bodyPr>
            <a:normAutofit fontScale="85000" lnSpcReduction="10000"/>
          </a:bodyPr>
          <a:lstStyle/>
          <a:p>
            <a:r>
              <a:rPr lang="en-ZA" dirty="0" smtClean="0"/>
              <a:t>Commonly planned broadly with the waterfall model in mind to cover all needed steps</a:t>
            </a:r>
          </a:p>
          <a:p>
            <a:r>
              <a:rPr lang="en-ZA" dirty="0" smtClean="0"/>
              <a:t>Relevant to both the</a:t>
            </a:r>
            <a:br>
              <a:rPr lang="en-ZA" dirty="0" smtClean="0"/>
            </a:br>
            <a:r>
              <a:rPr lang="en-ZA" dirty="0" smtClean="0"/>
              <a:t>software and hardware</a:t>
            </a:r>
            <a:br>
              <a:rPr lang="en-ZA" dirty="0" smtClean="0"/>
            </a:br>
            <a:r>
              <a:rPr lang="en-ZA" dirty="0" smtClean="0"/>
              <a:t>aspects of the system</a:t>
            </a:r>
          </a:p>
          <a:p>
            <a:r>
              <a:rPr lang="en-ZA" dirty="0" smtClean="0"/>
              <a:t>In practice</a:t>
            </a:r>
          </a:p>
          <a:p>
            <a:pPr lvl="1"/>
            <a:r>
              <a:rPr lang="en-ZA" dirty="0" smtClean="0"/>
              <a:t>The </a:t>
            </a:r>
            <a:r>
              <a:rPr lang="en-ZA" dirty="0" smtClean="0">
                <a:solidFill>
                  <a:srgbClr val="FF0000"/>
                </a:solidFill>
              </a:rPr>
              <a:t>spiral model</a:t>
            </a:r>
            <a:r>
              <a:rPr lang="en-ZA" dirty="0"/>
              <a:t> </a:t>
            </a:r>
            <a:r>
              <a:rPr lang="en-ZA" dirty="0" smtClean="0"/>
              <a:t>provides a </a:t>
            </a:r>
            <a:br>
              <a:rPr lang="en-ZA" dirty="0" smtClean="0"/>
            </a:br>
            <a:r>
              <a:rPr lang="en-ZA" dirty="0" smtClean="0"/>
              <a:t>better guide to HPEC projects</a:t>
            </a:r>
            <a:br>
              <a:rPr lang="en-ZA" dirty="0" smtClean="0"/>
            </a:br>
            <a:r>
              <a:rPr lang="en-ZA" dirty="0" smtClean="0"/>
              <a:t>overall, with the waterfall</a:t>
            </a:r>
            <a:br>
              <a:rPr lang="en-ZA" dirty="0" smtClean="0"/>
            </a:br>
            <a:r>
              <a:rPr lang="en-ZA" dirty="0" smtClean="0"/>
              <a:t>model being applicable to</a:t>
            </a:r>
            <a:br>
              <a:rPr lang="en-ZA" dirty="0" smtClean="0"/>
            </a:br>
            <a:r>
              <a:rPr lang="en-ZA" dirty="0" smtClean="0">
                <a:solidFill>
                  <a:srgbClr val="FF0000"/>
                </a:solidFill>
              </a:rPr>
              <a:t>iterations of HW/SW</a:t>
            </a:r>
            <a:br>
              <a:rPr lang="en-ZA" dirty="0" smtClean="0">
                <a:solidFill>
                  <a:srgbClr val="FF0000"/>
                </a:solidFill>
              </a:rPr>
            </a:br>
            <a:r>
              <a:rPr lang="en-ZA" dirty="0" smtClean="0">
                <a:solidFill>
                  <a:srgbClr val="FF0000"/>
                </a:solidFill>
              </a:rPr>
              <a:t>development</a:t>
            </a:r>
            <a:r>
              <a:rPr lang="en-ZA" dirty="0" smtClean="0"/>
              <a:t> within cycles</a:t>
            </a:r>
            <a:br>
              <a:rPr lang="en-ZA" dirty="0" smtClean="0"/>
            </a:br>
            <a:r>
              <a:rPr lang="en-ZA" dirty="0" smtClean="0"/>
              <a:t>of the spiral model</a:t>
            </a:r>
            <a:endParaRPr lang="en-ZA"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9797" y="2868207"/>
            <a:ext cx="3145103" cy="3137221"/>
          </a:xfrm>
          <a:prstGeom prst="rect">
            <a:avLst/>
          </a:prstGeom>
        </p:spPr>
      </p:pic>
      <p:sp>
        <p:nvSpPr>
          <p:cNvPr id="6" name="TextBox 5"/>
          <p:cNvSpPr txBox="1"/>
          <p:nvPr/>
        </p:nvSpPr>
        <p:spPr>
          <a:xfrm>
            <a:off x="5847108" y="6012325"/>
            <a:ext cx="2839692" cy="584775"/>
          </a:xfrm>
          <a:prstGeom prst="rect">
            <a:avLst/>
          </a:prstGeom>
          <a:noFill/>
        </p:spPr>
        <p:txBody>
          <a:bodyPr wrap="square" rtlCol="0">
            <a:spAutoFit/>
          </a:bodyPr>
          <a:lstStyle/>
          <a:p>
            <a:r>
              <a:rPr lang="en-ZA" sz="1600" dirty="0" smtClean="0"/>
              <a:t>Classic representation of the Waterfall model </a:t>
            </a:r>
            <a:endParaRPr lang="en-ZA" sz="1600" dirty="0"/>
          </a:p>
        </p:txBody>
      </p:sp>
    </p:spTree>
    <p:extLst>
      <p:ext uri="{BB962C8B-B14F-4D97-AF65-F5344CB8AC3E}">
        <p14:creationId xmlns:p14="http://schemas.microsoft.com/office/powerpoint/2010/main" val="31676051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5940</TotalTime>
  <Words>3293</Words>
  <Application>Microsoft Office PowerPoint</Application>
  <PresentationFormat>On-screen Show (4:3)</PresentationFormat>
  <Paragraphs>419</Paragraphs>
  <Slides>58</Slides>
  <Notes>7</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4084 Theme</vt:lpstr>
      <vt:lpstr>PowerPoint Presentation</vt:lpstr>
      <vt:lpstr>Lecture Overview</vt:lpstr>
      <vt:lpstr>HPEC System – where work is done</vt:lpstr>
      <vt:lpstr>HPEC Design: Personnel and Division of Labour</vt:lpstr>
      <vt:lpstr>HPEC Design: Personnel and Division of Labour</vt:lpstr>
      <vt:lpstr>Roles for division of labour</vt:lpstr>
      <vt:lpstr>HPEC Management</vt:lpstr>
      <vt:lpstr>HPEC Development Process</vt:lpstr>
      <vt:lpstr>HPEC Process Model</vt:lpstr>
      <vt:lpstr>Spiral Model: the natural way</vt:lpstr>
      <vt:lpstr>Spiral model (Boehm, 1988)</vt:lpstr>
      <vt:lpstr>HPEC System Objectives</vt:lpstr>
      <vt:lpstr>System level goals</vt:lpstr>
      <vt:lpstr>Goals of the Early Cycles</vt:lpstr>
      <vt:lpstr>Costing and Risk management</vt:lpstr>
      <vt:lpstr>Monitoring development progress &amp; productivity</vt:lpstr>
      <vt:lpstr>Monitoring progress</vt:lpstr>
      <vt:lpstr>Monitoring productivity/progress</vt:lpstr>
      <vt:lpstr>Hardware design progress</vt:lpstr>
      <vt:lpstr>Hardware progress</vt:lpstr>
      <vt:lpstr>Hardware progress</vt:lpstr>
      <vt:lpstr>Hardware progress</vt:lpstr>
      <vt:lpstr>Design Complexity Measures</vt:lpstr>
      <vt:lpstr>McCabe’s Cyclomatic Complexity Metric</vt:lpstr>
      <vt:lpstr>PowerPoint Presentation</vt:lpstr>
      <vt:lpstr>Design Productivity Gap</vt:lpstr>
      <vt:lpstr>Software design progress</vt:lpstr>
      <vt:lpstr>Monitoring progress of software</vt:lpstr>
      <vt:lpstr>Difficulty of monitoring progress based on LOC</vt:lpstr>
      <vt:lpstr>Monitoring software progress</vt:lpstr>
      <vt:lpstr>Function Points (my preferred metric)</vt:lpstr>
      <vt:lpstr>Function Points</vt:lpstr>
      <vt:lpstr>Calculating a Function Point</vt:lpstr>
      <vt:lpstr>Function Point Example</vt:lpstr>
      <vt:lpstr>Future Productivity Measurement</vt:lpstr>
      <vt:lpstr>Functional Points Example (cont)</vt:lpstr>
      <vt:lpstr>Functional Point Extensions</vt:lpstr>
      <vt:lpstr>Effort, Productivity and Progress</vt:lpstr>
      <vt:lpstr>Issues of Effort &amp; Productivity</vt:lpstr>
      <vt:lpstr>Expressive Power vs Developer Efficiency</vt:lpstr>
      <vt:lpstr>Mythical man month</vt:lpstr>
      <vt:lpstr>Documentation</vt:lpstr>
      <vt:lpstr>Processes and trends</vt:lpstr>
      <vt:lpstr>Doxygen</vt:lpstr>
      <vt:lpstr>Doxygen – code documentation tool</vt:lpstr>
      <vt:lpstr>Where to get Doxygen</vt:lpstr>
      <vt:lpstr>Using Doxygen</vt:lpstr>
      <vt:lpstr>How to use Doxygen</vt:lpstr>
      <vt:lpstr>How to use Doxygen</vt:lpstr>
      <vt:lpstr>Documenting code</vt:lpstr>
      <vt:lpstr>Doxygen formatting</vt:lpstr>
      <vt:lpstr>Doxygen list example</vt:lpstr>
      <vt:lpstr>Doxygen</vt:lpstr>
      <vt:lpstr>Class Activity on Development Process</vt:lpstr>
      <vt:lpstr>Reflections – short activity</vt:lpstr>
      <vt:lpstr>Todo – group task</vt:lpstr>
      <vt:lpstr>PowerPoint Presentation</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C to HDL automatic conversion</dc:subject>
  <dc:creator>Simon Winberg</dc:creator>
  <cp:lastModifiedBy>Simon Winberg</cp:lastModifiedBy>
  <cp:revision>521</cp:revision>
  <dcterms:created xsi:type="dcterms:W3CDTF">2009-02-10T02:25:54Z</dcterms:created>
  <dcterms:modified xsi:type="dcterms:W3CDTF">2017-04-04T06:55:04Z</dcterms:modified>
  <cp:category>Lectures</cp:category>
</cp:coreProperties>
</file>