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8" r:id="rId1"/>
  </p:sldMasterIdLst>
  <p:notesMasterIdLst>
    <p:notesMasterId r:id="rId39"/>
  </p:notesMasterIdLst>
  <p:sldIdLst>
    <p:sldId id="468" r:id="rId2"/>
    <p:sldId id="273" r:id="rId3"/>
    <p:sldId id="490" r:id="rId4"/>
    <p:sldId id="469" r:id="rId5"/>
    <p:sldId id="471" r:id="rId6"/>
    <p:sldId id="507" r:id="rId7"/>
    <p:sldId id="470" r:id="rId8"/>
    <p:sldId id="509" r:id="rId9"/>
    <p:sldId id="510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522" r:id="rId22"/>
    <p:sldId id="523" r:id="rId23"/>
    <p:sldId id="524" r:id="rId24"/>
    <p:sldId id="525" r:id="rId25"/>
    <p:sldId id="526" r:id="rId26"/>
    <p:sldId id="527" r:id="rId27"/>
    <p:sldId id="528" r:id="rId28"/>
    <p:sldId id="529" r:id="rId29"/>
    <p:sldId id="530" r:id="rId30"/>
    <p:sldId id="531" r:id="rId31"/>
    <p:sldId id="504" r:id="rId32"/>
    <p:sldId id="503" r:id="rId33"/>
    <p:sldId id="532" r:id="rId34"/>
    <p:sldId id="505" r:id="rId35"/>
    <p:sldId id="506" r:id="rId36"/>
    <p:sldId id="495" r:id="rId37"/>
    <p:sldId id="480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C1C1C"/>
    <a:srgbClr val="97FFFF"/>
    <a:srgbClr val="CC0000"/>
    <a:srgbClr val="33CCFF"/>
    <a:srgbClr val="D9FFD9"/>
    <a:srgbClr val="892C19"/>
    <a:srgbClr val="A12F4A"/>
    <a:srgbClr val="33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87" autoAdjust="0"/>
  </p:normalViewPr>
  <p:slideViewPr>
    <p:cSldViewPr snapToGrid="0">
      <p:cViewPr varScale="1">
        <p:scale>
          <a:sx n="56" d="100"/>
          <a:sy n="56" d="100"/>
        </p:scale>
        <p:origin x="109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7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3DEA04-092B-4B28-8229-B9FAAED9B46D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F576CBE-B104-4EA6-AE4C-AF054A78E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50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D03DA4F-E01F-419D-AF46-DCE1C6C4E47B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94631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CA2F805-29D0-4730-B783-CA61F4337B18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8286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13A28BD-CAA4-498F-803B-F523D1D13C39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47244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6B30582-AABE-4D93-A85F-653CE0F7B394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5284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8CEEDBB-6553-4B91-BBF9-6CCF8F7CE629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48633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E856C5A-A7BD-4404-A6B8-E2092E35BAB6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28102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E856C5A-A7BD-4404-A6B8-E2092E35BAB6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584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50F0447-7404-4F62-9AE1-9A9D87924AA2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12844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5FA9776-E3E0-41F8-8364-A431CE472113}" type="slidenum">
              <a:rPr lang="en-US" smtClean="0"/>
              <a:pPr/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22158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E6F2AC-C9B1-431C-94B3-79423F721BE3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441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rgbClr val="188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A112035-0EFF-4F9E-817A-C44C53EA50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5B8BE1-F5A0-486D-8CCE-A9FC59E722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F88969A-6264-4FB1-97A5-5A70F5D76C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solidFill>
                    <a:schemeClr val="tx1"/>
                  </a:solidFill>
                </a:ln>
                <a:solidFill>
                  <a:srgbClr val="1D875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126249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EFE2FBC-4AB5-4436-98CA-30324F563D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C1A01DC-15DB-410C-A688-CAD4A34F61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57077CB-44BF-466A-8001-2B5A02EC77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01707C-844E-45CE-A260-CC81DD1974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B8B8BAB-0B39-4B70-893B-8E397DA533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522115-4468-4BE5-8014-19058CD8B0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rgbClr val="188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E33372C-8C09-45E6-978C-0C8BB41E8C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rgbClr val="188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4B6069-C680-421F-9480-AAFB027F73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6400"/>
            </a:gs>
            <a:gs pos="62000">
              <a:srgbClr val="009900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275030" y="195195"/>
            <a:ext cx="8632664" cy="648300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9114" y="448221"/>
            <a:ext cx="7698306" cy="6922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785" y="1595620"/>
            <a:ext cx="7697635" cy="4519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4955" y="624642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6576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3200" kern="120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800" kern="1200">
          <a:solidFill>
            <a:srgbClr val="188463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800" kern="1200">
          <a:solidFill>
            <a:srgbClr val="1558BB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 baseline="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1558925" y="1873250"/>
            <a:ext cx="6775450" cy="1814513"/>
          </a:xfrm>
          <a:prstGeom prst="rect">
            <a:avLst/>
          </a:prstGeom>
          <a:blipFill dpi="0" rotWithShape="1">
            <a:blip r:embed="rId3">
              <a:alphaModFix amt="28000"/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Rectangle 9"/>
          <p:cNvSpPr>
            <a:spLocks noChangeArrowheads="1"/>
          </p:cNvSpPr>
          <p:nvPr/>
        </p:nvSpPr>
        <p:spPr bwMode="auto">
          <a:xfrm>
            <a:off x="1873250" y="5467350"/>
            <a:ext cx="58324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ZA" sz="2400"/>
              <a:t>Lecturer:</a:t>
            </a:r>
          </a:p>
          <a:p>
            <a:pPr algn="ctr"/>
            <a:r>
              <a:rPr lang="en-ZA" sz="2400"/>
              <a:t>Simon Winberg</a:t>
            </a:r>
            <a:endParaRPr lang="en-US" sz="2400"/>
          </a:p>
        </p:txBody>
      </p:sp>
      <p:pic>
        <p:nvPicPr>
          <p:cNvPr id="3076" name="Picture 9" descr="EEE4084F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43" y="214845"/>
            <a:ext cx="1439862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08648" y="161925"/>
            <a:ext cx="1407955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54529" y="2292965"/>
            <a:ext cx="676659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Digital Systems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17519" y="361295"/>
            <a:ext cx="441819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000" b="1" dirty="0">
                <a:ln w="17780" cmpd="sng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EEE4084F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4294967295"/>
          </p:nvPr>
        </p:nvSpPr>
        <p:spPr>
          <a:xfrm>
            <a:off x="556828" y="3649663"/>
            <a:ext cx="8359775" cy="12366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ZA" sz="3600" dirty="0" smtClean="0">
                <a:solidFill>
                  <a:srgbClr val="FF6600"/>
                </a:solidFill>
              </a:rPr>
              <a:t>Review of EEE4084F 2017</a:t>
            </a:r>
            <a:endParaRPr lang="en-US" sz="3600" dirty="0" smtClean="0">
              <a:solidFill>
                <a:srgbClr val="FF6600"/>
              </a:solidFill>
            </a:endParaRPr>
          </a:p>
        </p:txBody>
      </p:sp>
      <p:pic>
        <p:nvPicPr>
          <p:cNvPr id="1026" name="Picture 2" descr="C:\Users\swinberg\Documents\ACTIVE\EEE4084F\2012\LECTURES\EEE4084F-REVIEW\checkin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135" y="4294414"/>
            <a:ext cx="20383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7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ZA" dirty="0">
                <a:sym typeface="Wingdings" pitchFamily="2" charset="2"/>
              </a:rPr>
              <a:t>Where work is done, </a:t>
            </a:r>
            <a:r>
              <a:rPr lang="en-ZA" dirty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division of labour</a:t>
            </a:r>
          </a:p>
          <a:p>
            <a:pPr>
              <a:defRPr/>
            </a:pPr>
            <a:r>
              <a:rPr lang="en-ZA" dirty="0">
                <a:sym typeface="Wingdings" pitchFamily="2" charset="2"/>
              </a:rPr>
              <a:t>HPEC management</a:t>
            </a:r>
          </a:p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HPEC development process</a:t>
            </a:r>
          </a:p>
          <a:p>
            <a:pPr>
              <a:defRPr/>
            </a:pPr>
            <a:r>
              <a:rPr lang="en-ZA" dirty="0">
                <a:sym typeface="Wingdings" pitchFamily="2" charset="2"/>
              </a:rPr>
              <a:t>Setting system objectives</a:t>
            </a:r>
          </a:p>
          <a:p>
            <a:pPr>
              <a:defRPr/>
            </a:pPr>
            <a:r>
              <a:rPr lang="en-ZA" dirty="0">
                <a:sym typeface="Wingdings" pitchFamily="2" charset="2"/>
              </a:rPr>
              <a:t>Costs &amp; risks</a:t>
            </a:r>
          </a:p>
          <a:p>
            <a:pPr>
              <a:defRPr/>
            </a:pPr>
            <a:r>
              <a:rPr lang="en-ZA" dirty="0"/>
              <a:t>Monitoring progress</a:t>
            </a:r>
          </a:p>
          <a:p>
            <a:pPr>
              <a:defRPr/>
            </a:pPr>
            <a:r>
              <a:rPr lang="en-ZA" dirty="0">
                <a:sym typeface="Wingdings" pitchFamily="2" charset="2"/>
              </a:rPr>
              <a:t>Documentation</a:t>
            </a:r>
          </a:p>
          <a:p>
            <a:pPr>
              <a:defRPr/>
            </a:pPr>
            <a:r>
              <a:rPr lang="en-ZA" dirty="0"/>
              <a:t>Effort, </a:t>
            </a:r>
            <a:r>
              <a:rPr lang="en-ZA" dirty="0" smtClean="0"/>
              <a:t>Productivity and Progress</a:t>
            </a:r>
            <a:endParaRPr lang="en-ZA" dirty="0">
              <a:sym typeface="Wingdings" pitchFamily="2" charset="2"/>
            </a:endParaRPr>
          </a:p>
          <a:p>
            <a:pPr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92998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8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ZA" dirty="0"/>
              <a:t>Brief overview of </a:t>
            </a:r>
            <a:r>
              <a:rPr lang="en-ZA" dirty="0" err="1" smtClean="0"/>
              <a:t>OpenCL</a:t>
            </a:r>
            <a:endParaRPr lang="en-ZA" dirty="0" smtClean="0"/>
          </a:p>
          <a:p>
            <a:pPr>
              <a:defRPr/>
            </a:pPr>
            <a:endParaRPr lang="en-ZA" dirty="0"/>
          </a:p>
          <a:p>
            <a:pPr>
              <a:defRPr/>
            </a:pPr>
            <a:r>
              <a:rPr lang="en-ZA" dirty="0" err="1" smtClean="0">
                <a:solidFill>
                  <a:schemeClr val="accent6">
                    <a:lumMod val="50000"/>
                  </a:schemeClr>
                </a:solidFill>
              </a:rPr>
              <a:t>OpenCL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 won’t be in the exam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ross 3"/>
          <p:cNvSpPr/>
          <p:nvPr/>
        </p:nvSpPr>
        <p:spPr>
          <a:xfrm rot="2700000">
            <a:off x="3315849" y="522911"/>
            <a:ext cx="2524836" cy="2524836"/>
          </a:xfrm>
          <a:prstGeom prst="plus">
            <a:avLst>
              <a:gd name="adj" fmla="val 4283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494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9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Conceptual assignment</a:t>
            </a:r>
          </a:p>
          <a:p>
            <a:endParaRPr lang="en-ZA" dirty="0"/>
          </a:p>
          <a:p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won’t be in the 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exam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ross 3"/>
          <p:cNvSpPr/>
          <p:nvPr/>
        </p:nvSpPr>
        <p:spPr>
          <a:xfrm rot="2700000">
            <a:off x="3315849" y="522911"/>
            <a:ext cx="2524836" cy="2524836"/>
          </a:xfrm>
          <a:prstGeom prst="plus">
            <a:avLst>
              <a:gd name="adj" fmla="val 4283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0751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10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Seems to have been skipped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6343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11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Steps in designing parallel 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solutions: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ZA" dirty="0" smtClean="0"/>
              <a:t>Step </a:t>
            </a:r>
            <a:r>
              <a:rPr lang="en-ZA" dirty="0"/>
              <a:t>1: understanding the problem</a:t>
            </a:r>
          </a:p>
          <a:p>
            <a:pPr>
              <a:defRPr/>
            </a:pPr>
            <a:r>
              <a:rPr lang="en-ZA" dirty="0"/>
              <a:t>Step 2: partitioning</a:t>
            </a:r>
          </a:p>
          <a:p>
            <a:pPr>
              <a:defRPr/>
            </a:pPr>
            <a:r>
              <a:rPr lang="en-ZA" dirty="0"/>
              <a:t>Step 3: decomposition &amp;</a:t>
            </a:r>
            <a:br>
              <a:rPr lang="en-ZA" dirty="0"/>
            </a:br>
            <a:r>
              <a:rPr lang="en-ZA" dirty="0"/>
              <a:t>            </a:t>
            </a:r>
            <a:r>
              <a:rPr lang="en-ZA" dirty="0" smtClean="0"/>
              <a:t>granularity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806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12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195" y="1405719"/>
            <a:ext cx="8407020" cy="4873651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Steps in designing parallel solutions</a:t>
            </a:r>
          </a:p>
          <a:p>
            <a:pPr>
              <a:defRPr/>
            </a:pPr>
            <a:r>
              <a:rPr lang="en-ZA" dirty="0"/>
              <a:t>Step 4: </a:t>
            </a:r>
            <a:r>
              <a:rPr lang="en-ZA" dirty="0" smtClean="0"/>
              <a:t>communication</a:t>
            </a:r>
          </a:p>
          <a:p>
            <a:pPr lvl="1">
              <a:defRPr/>
            </a:pPr>
            <a:r>
              <a:rPr lang="en-ZA" dirty="0"/>
              <a:t>Factors related to Communication</a:t>
            </a:r>
            <a:endParaRPr lang="en-ZA" dirty="0" smtClean="0"/>
          </a:p>
          <a:p>
            <a:pPr lvl="1">
              <a:defRPr/>
            </a:pPr>
            <a:r>
              <a:rPr lang="en-ZA" dirty="0"/>
              <a:t>Cost of </a:t>
            </a:r>
            <a:r>
              <a:rPr lang="en-ZA" dirty="0" smtClean="0"/>
              <a:t>communications</a:t>
            </a:r>
          </a:p>
          <a:p>
            <a:pPr lvl="1">
              <a:defRPr/>
            </a:pPr>
            <a:r>
              <a:rPr lang="en-ZA" dirty="0" smtClean="0"/>
              <a:t>Latency </a:t>
            </a:r>
            <a:r>
              <a:rPr lang="en-ZA" dirty="0"/>
              <a:t>vs. </a:t>
            </a:r>
            <a:r>
              <a:rPr lang="en-ZA" dirty="0" smtClean="0"/>
              <a:t>Bandwidth</a:t>
            </a:r>
          </a:p>
          <a:p>
            <a:pPr lvl="1">
              <a:defRPr/>
            </a:pPr>
            <a:r>
              <a:rPr lang="en-ZA" dirty="0" smtClean="0"/>
              <a:t>Baud </a:t>
            </a:r>
            <a:r>
              <a:rPr lang="en-ZA" dirty="0"/>
              <a:t>rate vs. </a:t>
            </a:r>
            <a:r>
              <a:rPr lang="en-ZA" dirty="0" smtClean="0"/>
              <a:t>Bandwidth</a:t>
            </a:r>
          </a:p>
          <a:p>
            <a:pPr lvl="1"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Effective 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bandwidth</a:t>
            </a:r>
          </a:p>
          <a:p>
            <a:pPr lvl="1">
              <a:defRPr/>
            </a:pPr>
            <a:r>
              <a:rPr lang="en-ZA" dirty="0"/>
              <a:t>Visibility of </a:t>
            </a:r>
            <a:r>
              <a:rPr lang="en-ZA" dirty="0" smtClean="0"/>
              <a:t>Communications</a:t>
            </a:r>
          </a:p>
          <a:p>
            <a:pPr lvl="1">
              <a:defRPr/>
            </a:pPr>
            <a:r>
              <a:rPr lang="en-ZA" dirty="0"/>
              <a:t>Synchronous vs. </a:t>
            </a:r>
            <a:r>
              <a:rPr lang="en-ZA" dirty="0" smtClean="0"/>
              <a:t>asynchronous</a:t>
            </a:r>
          </a:p>
          <a:p>
            <a:pPr lvl="1">
              <a:defRPr/>
            </a:pPr>
            <a:r>
              <a:rPr lang="en-US" dirty="0"/>
              <a:t>Scope of </a:t>
            </a:r>
            <a:r>
              <a:rPr lang="en-US" dirty="0" smtClean="0"/>
              <a:t>communications</a:t>
            </a:r>
            <a:endParaRPr lang="en-ZA" dirty="0"/>
          </a:p>
          <a:p>
            <a:pPr lvl="1">
              <a:defRPr/>
            </a:pPr>
            <a:r>
              <a:rPr lang="en-ZA" dirty="0"/>
              <a:t>Collective </a:t>
            </a:r>
            <a:r>
              <a:rPr lang="en-ZA" dirty="0" smtClean="0"/>
              <a:t>communications</a:t>
            </a:r>
          </a:p>
          <a:p>
            <a:pPr lvl="1">
              <a:defRPr/>
            </a:pPr>
            <a:r>
              <a:rPr lang="en-ZA" dirty="0"/>
              <a:t>Efficiency </a:t>
            </a:r>
            <a:r>
              <a:rPr lang="en-ZA" dirty="0" smtClean="0"/>
              <a:t>of communications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21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13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 err="1"/>
              <a:t>DeepQA</a:t>
            </a:r>
            <a:r>
              <a:rPr lang="en-ZA" dirty="0"/>
              <a:t> – a HPEC case study</a:t>
            </a:r>
          </a:p>
          <a:p>
            <a:pPr>
              <a:defRPr/>
            </a:pPr>
            <a:r>
              <a:rPr lang="en-ZA" dirty="0"/>
              <a:t>Designing parallel </a:t>
            </a:r>
            <a:r>
              <a:rPr lang="en-ZA" dirty="0" smtClean="0"/>
              <a:t>programs (cont.)</a:t>
            </a:r>
            <a:endParaRPr lang="en-ZA" dirty="0"/>
          </a:p>
          <a:p>
            <a:pPr lvl="1">
              <a:defRPr/>
            </a:pPr>
            <a:r>
              <a:rPr lang="en-ZA" dirty="0"/>
              <a:t>Steps 5-8 (see later slide showing steps</a:t>
            </a:r>
            <a:r>
              <a:rPr lang="en-ZA" dirty="0" smtClean="0"/>
              <a:t>)</a:t>
            </a:r>
          </a:p>
          <a:p>
            <a:pPr lvl="1">
              <a:defRPr/>
            </a:pPr>
            <a:r>
              <a:rPr lang="en-ZA" dirty="0" smtClean="0"/>
              <a:t>Step 5: Identify </a:t>
            </a:r>
            <a:r>
              <a:rPr lang="en-ZA" dirty="0"/>
              <a:t>data dependencies</a:t>
            </a:r>
          </a:p>
          <a:p>
            <a:pPr lvl="1">
              <a:defRPr/>
            </a:pPr>
            <a:r>
              <a:rPr lang="en-ZA" dirty="0" smtClean="0"/>
              <a:t>Step 6: Synchronization</a:t>
            </a:r>
            <a:endParaRPr lang="en-ZA" dirty="0"/>
          </a:p>
          <a:p>
            <a:pPr lvl="1">
              <a:defRPr/>
            </a:pPr>
            <a:r>
              <a:rPr lang="en-ZA" dirty="0" smtClean="0"/>
              <a:t>Step 7: Load </a:t>
            </a:r>
            <a:r>
              <a:rPr lang="en-ZA" dirty="0"/>
              <a:t>balancing</a:t>
            </a:r>
          </a:p>
          <a:p>
            <a:pPr lvl="1">
              <a:defRPr/>
            </a:pPr>
            <a:r>
              <a:rPr lang="en-ZA" dirty="0" smtClean="0"/>
              <a:t>Step 8: Performance </a:t>
            </a:r>
            <a:r>
              <a:rPr lang="en-ZA" dirty="0"/>
              <a:t>analysis and tuning</a:t>
            </a:r>
          </a:p>
          <a:p>
            <a:pPr lvl="1"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41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14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/>
              <a:t>Cloud computing</a:t>
            </a:r>
          </a:p>
          <a:p>
            <a:pPr>
              <a:defRPr/>
            </a:pPr>
            <a:r>
              <a:rPr lang="en-ZA" dirty="0" smtClean="0"/>
              <a:t>Virtualization</a:t>
            </a:r>
            <a:endParaRPr lang="en-ZA" dirty="0"/>
          </a:p>
        </p:txBody>
      </p:sp>
      <p:pic>
        <p:nvPicPr>
          <p:cNvPr id="4" name="Picture 5" descr="cloudcomp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924" y="596866"/>
            <a:ext cx="1352496" cy="222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03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15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ZA" dirty="0"/>
              <a:t>MPI vs. </a:t>
            </a:r>
            <a:r>
              <a:rPr lang="en-ZA" dirty="0" err="1" smtClean="0"/>
              <a:t>OpenMP</a:t>
            </a:r>
            <a:endParaRPr lang="en-ZA" dirty="0" smtClean="0"/>
          </a:p>
          <a:p>
            <a:pPr>
              <a:defRPr/>
            </a:pPr>
            <a:r>
              <a:rPr lang="en-ZA" dirty="0"/>
              <a:t>Data parallel</a:t>
            </a:r>
          </a:p>
          <a:p>
            <a:pPr>
              <a:defRPr/>
            </a:pPr>
            <a:r>
              <a:rPr lang="en-ZA" dirty="0"/>
              <a:t>Message Passing (MP) model</a:t>
            </a:r>
          </a:p>
          <a:p>
            <a:pPr>
              <a:defRPr/>
            </a:pPr>
            <a:r>
              <a:rPr lang="en-ZA" dirty="0"/>
              <a:t>Message passing implementations</a:t>
            </a:r>
          </a:p>
          <a:p>
            <a:pPr>
              <a:defRPr/>
            </a:pPr>
            <a:r>
              <a:rPr lang="en-ZA" dirty="0"/>
              <a:t>Two ‘MP’ households</a:t>
            </a:r>
          </a:p>
          <a:p>
            <a:pPr lvl="1">
              <a:defRPr/>
            </a:pPr>
            <a:r>
              <a:rPr lang="en-ZA" dirty="0"/>
              <a:t>Intro to MPI &amp; </a:t>
            </a:r>
            <a:r>
              <a:rPr lang="en-ZA" dirty="0" err="1"/>
              <a:t>OpenMPI</a:t>
            </a:r>
            <a:endParaRPr lang="en-ZA" dirty="0"/>
          </a:p>
          <a:p>
            <a:pPr lvl="1">
              <a:defRPr/>
            </a:pPr>
            <a:r>
              <a:rPr lang="en-ZA" dirty="0"/>
              <a:t>Intro to </a:t>
            </a:r>
            <a:r>
              <a:rPr lang="en-ZA" dirty="0" err="1"/>
              <a:t>OpenMP</a:t>
            </a:r>
            <a:endParaRPr lang="en-ZA" dirty="0"/>
          </a:p>
          <a:p>
            <a:pPr>
              <a:defRPr/>
            </a:pPr>
            <a:r>
              <a:rPr lang="en-ZA" dirty="0" smtClean="0"/>
              <a:t>MPICH</a:t>
            </a:r>
            <a:endParaRPr lang="en-ZA" dirty="0"/>
          </a:p>
        </p:txBody>
      </p:sp>
      <p:grpSp>
        <p:nvGrpSpPr>
          <p:cNvPr id="5" name="Group 4"/>
          <p:cNvGrpSpPr/>
          <p:nvPr/>
        </p:nvGrpSpPr>
        <p:grpSpPr>
          <a:xfrm>
            <a:off x="5816681" y="448221"/>
            <a:ext cx="892563" cy="892563"/>
            <a:chOff x="1939902" y="4745804"/>
            <a:chExt cx="892563" cy="892563"/>
          </a:xfrm>
        </p:grpSpPr>
        <p:pic>
          <p:nvPicPr>
            <p:cNvPr id="6" name="Picture 3" descr="C:\Users\swinberg\Documents\ACTIVE\EEE4084F\2016\LECTURES\Lecture06\Images\fla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9902" y="4745804"/>
              <a:ext cx="892563" cy="892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21423630">
              <a:off x="2085116" y="479418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dirty="0" smtClean="0">
                  <a:latin typeface="Footlight MT Light" panose="0204060206030A020304" pitchFamily="18" charset="0"/>
                </a:rPr>
                <a:t>MPI</a:t>
              </a:r>
              <a:endParaRPr lang="en-ZA" dirty="0">
                <a:latin typeface="Footlight MT Light" panose="0204060206030A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96505" y="448221"/>
            <a:ext cx="892800" cy="959946"/>
            <a:chOff x="6577687" y="4686474"/>
            <a:chExt cx="892800" cy="959946"/>
          </a:xfrm>
        </p:grpSpPr>
        <p:pic>
          <p:nvPicPr>
            <p:cNvPr id="9" name="Picture 3" descr="C:\Users\swinberg\Documents\ACTIVE\EEE4084F\2016\LECTURES\Lecture06\Images\fla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77687" y="4686474"/>
              <a:ext cx="892800" cy="9599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 rot="21423630">
              <a:off x="6590591" y="4765139"/>
              <a:ext cx="8354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400" dirty="0" err="1" smtClean="0">
                  <a:latin typeface="Footlight MT Light" panose="0204060206030A020304" pitchFamily="18" charset="0"/>
                </a:rPr>
                <a:t>OpenMP</a:t>
              </a:r>
              <a:endParaRPr lang="en-ZA" sz="1400" dirty="0">
                <a:latin typeface="Footlight MT Light" panose="0204060206030A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1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16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YODA Project introduction</a:t>
            </a:r>
          </a:p>
          <a:p>
            <a:pPr>
              <a:defRPr/>
            </a:pPr>
            <a:endParaRPr lang="en-ZA" dirty="0"/>
          </a:p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Not examined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ross 4"/>
          <p:cNvSpPr/>
          <p:nvPr/>
        </p:nvSpPr>
        <p:spPr>
          <a:xfrm rot="2700000">
            <a:off x="3315849" y="522911"/>
            <a:ext cx="2524836" cy="2524836"/>
          </a:xfrm>
          <a:prstGeom prst="plus">
            <a:avLst>
              <a:gd name="adj" fmla="val 4283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368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ZA" dirty="0" smtClean="0"/>
              <a:t>Lecture Overview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8438"/>
            <a:ext cx="800735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ZA" dirty="0" smtClean="0"/>
              <a:t>Lecture content covered</a:t>
            </a:r>
          </a:p>
          <a:p>
            <a:pPr eaLnBrk="1" hangingPunct="1">
              <a:defRPr/>
            </a:pPr>
            <a:r>
              <a:rPr lang="en-ZA" dirty="0" smtClean="0">
                <a:sym typeface="Wingdings" pitchFamily="2" charset="2"/>
              </a:rPr>
              <a:t>Readings, seminars, chapters</a:t>
            </a:r>
          </a:p>
        </p:txBody>
      </p:sp>
      <p:pic>
        <p:nvPicPr>
          <p:cNvPr id="4099" name="Picture 3" descr="mosaic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3538538"/>
            <a:ext cx="4471988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full_tan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3430588"/>
            <a:ext cx="2735263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1476375" y="5541963"/>
            <a:ext cx="1301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ZA" b="1" dirty="0">
                <a:solidFill>
                  <a:srgbClr val="1C1C1C"/>
                </a:solidFill>
              </a:rPr>
              <a:t>EEE4084F</a:t>
            </a:r>
            <a:endParaRPr lang="en-US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17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Programmable Logic </a:t>
            </a:r>
            <a:r>
              <a:rPr lang="en-ZA" dirty="0" smtClean="0"/>
              <a:t>Chips</a:t>
            </a:r>
          </a:p>
          <a:p>
            <a:r>
              <a:rPr lang="en-ZA" dirty="0"/>
              <a:t>ASICs vs. Programmable </a:t>
            </a:r>
            <a:r>
              <a:rPr lang="en-ZA" dirty="0" smtClean="0"/>
              <a:t>Chips</a:t>
            </a:r>
          </a:p>
          <a:p>
            <a:r>
              <a:rPr lang="en-ZA" dirty="0"/>
              <a:t>FPGA </a:t>
            </a:r>
            <a:r>
              <a:rPr lang="en-ZA" dirty="0" smtClean="0"/>
              <a:t>families</a:t>
            </a:r>
          </a:p>
          <a:p>
            <a:endParaRPr lang="en-ZA" dirty="0"/>
          </a:p>
          <a:p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(ignore project stuff)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 descr="C:\Users\swinberg\Documents\ACTIVE\EEE4084F\Common\Images_open\Programmable_logic_array-wo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562" y="482582"/>
            <a:ext cx="2053300" cy="177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23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18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/>
              <a:t>FPGA Interns</a:t>
            </a:r>
          </a:p>
          <a:p>
            <a:pPr>
              <a:defRPr/>
            </a:pPr>
            <a:r>
              <a:rPr lang="en-ZA" dirty="0"/>
              <a:t>FPGA vs CPU performance</a:t>
            </a:r>
          </a:p>
        </p:txBody>
      </p:sp>
    </p:spTree>
    <p:extLst>
      <p:ext uri="{BB962C8B-B14F-4D97-AF65-F5344CB8AC3E}">
        <p14:creationId xmlns:p14="http://schemas.microsoft.com/office/powerpoint/2010/main" val="35154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19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785" y="1467979"/>
            <a:ext cx="7697635" cy="497516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ZA" dirty="0"/>
              <a:t>Why Verilog?</a:t>
            </a:r>
          </a:p>
          <a:p>
            <a:pPr>
              <a:defRPr/>
            </a:pPr>
            <a:r>
              <a:rPr lang="en-ZA" dirty="0"/>
              <a:t>Basics of Verilog coding</a:t>
            </a:r>
          </a:p>
          <a:p>
            <a:pPr>
              <a:defRPr/>
            </a:pPr>
            <a:r>
              <a:rPr lang="en-ZA" dirty="0"/>
              <a:t>Exercise</a:t>
            </a:r>
          </a:p>
          <a:p>
            <a:pPr>
              <a:defRPr/>
            </a:pPr>
            <a:r>
              <a:rPr lang="en-ZA" dirty="0"/>
              <a:t>Verilog simulators</a:t>
            </a:r>
          </a:p>
          <a:p>
            <a:pPr>
              <a:defRPr/>
            </a:pPr>
            <a:r>
              <a:rPr lang="en-ZA" dirty="0"/>
              <a:t>Intro to Verilog in</a:t>
            </a:r>
            <a:br>
              <a:rPr lang="en-ZA" dirty="0"/>
            </a:br>
            <a:r>
              <a:rPr lang="en-ZA" dirty="0"/>
              <a:t>ISE/</a:t>
            </a:r>
            <a:r>
              <a:rPr lang="en-ZA" dirty="0" err="1"/>
              <a:t>Vivado</a:t>
            </a:r>
            <a:endParaRPr lang="en-ZA" dirty="0"/>
          </a:p>
          <a:p>
            <a:pPr>
              <a:defRPr/>
            </a:pPr>
            <a:r>
              <a:rPr lang="en-ZA" dirty="0"/>
              <a:t>Test bench</a:t>
            </a:r>
          </a:p>
          <a:p>
            <a:pPr>
              <a:defRPr/>
            </a:pPr>
            <a:r>
              <a:rPr lang="en-ZA" dirty="0"/>
              <a:t>Generating Verilog</a:t>
            </a:r>
            <a:br>
              <a:rPr lang="en-ZA" dirty="0"/>
            </a:br>
            <a:r>
              <a:rPr lang="en-ZA" dirty="0"/>
              <a:t>from Schematic</a:t>
            </a:r>
            <a:br>
              <a:rPr lang="en-ZA" dirty="0"/>
            </a:br>
            <a:r>
              <a:rPr lang="en-ZA" dirty="0"/>
              <a:t>Editors</a:t>
            </a:r>
          </a:p>
          <a:p>
            <a:pPr>
              <a:defRPr/>
            </a:pPr>
            <a:r>
              <a:rPr lang="en-Z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(If you aren’t so strong in Verilog it doesn’t matter too much as I usually give the option to give answers in VHDL if it is preferred)</a:t>
            </a:r>
            <a:endParaRPr lang="en-Z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3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20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More Verilog</a:t>
            </a:r>
          </a:p>
          <a:p>
            <a:pPr>
              <a:defRPr/>
            </a:pPr>
            <a:r>
              <a:rPr lang="en-ZA" dirty="0" smtClean="0"/>
              <a:t>Brief </a:t>
            </a:r>
            <a:r>
              <a:rPr lang="en-ZA" dirty="0"/>
              <a:t>recap</a:t>
            </a:r>
          </a:p>
          <a:p>
            <a:pPr>
              <a:defRPr/>
            </a:pPr>
            <a:r>
              <a:rPr lang="en-ZA" dirty="0"/>
              <a:t>Busses and </a:t>
            </a:r>
            <a:r>
              <a:rPr lang="en-ZA" dirty="0" err="1"/>
              <a:t>endianess</a:t>
            </a:r>
            <a:endParaRPr lang="en-ZA" dirty="0"/>
          </a:p>
          <a:p>
            <a:pPr>
              <a:defRPr/>
            </a:pPr>
            <a:r>
              <a:rPr lang="en-ZA" dirty="0"/>
              <a:t>Functions in Verilog</a:t>
            </a:r>
          </a:p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Implementing state machines</a:t>
            </a:r>
          </a:p>
          <a:p>
            <a:pPr>
              <a:defRPr/>
            </a:pPr>
            <a:r>
              <a:rPr lang="en-ZA" dirty="0"/>
              <a:t>Constraints</a:t>
            </a:r>
          </a:p>
          <a:p>
            <a:pPr>
              <a:defRPr/>
            </a:pPr>
            <a:r>
              <a:rPr lang="en-ZA" dirty="0"/>
              <a:t>UCF </a:t>
            </a:r>
            <a:r>
              <a:rPr lang="en-ZA" dirty="0" smtClean="0"/>
              <a:t>Files</a:t>
            </a: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60067">
            <a:off x="7274267" y="401185"/>
            <a:ext cx="1030967" cy="19336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89949" y="2078386"/>
            <a:ext cx="1404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statemachine</a:t>
            </a:r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21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More Verilog</a:t>
            </a:r>
          </a:p>
          <a:p>
            <a:pPr>
              <a:defRPr/>
            </a:pPr>
            <a:r>
              <a:rPr lang="en-ZA" dirty="0"/>
              <a:t>When to use assign</a:t>
            </a:r>
          </a:p>
          <a:p>
            <a:pPr>
              <a:defRPr/>
            </a:pPr>
            <a:r>
              <a:rPr lang="en-ZA" dirty="0"/>
              <a:t>Blocking &amp; non-blocking simulation and potential pitfalls</a:t>
            </a:r>
          </a:p>
          <a:p>
            <a:pPr>
              <a:defRPr/>
            </a:pPr>
            <a:r>
              <a:rPr lang="en-ZA" dirty="0"/>
              <a:t>The unconditional always</a:t>
            </a:r>
          </a:p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Configuration architectures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ZA" dirty="0"/>
              <a:t>Digital </a:t>
            </a:r>
            <a:r>
              <a:rPr lang="en-ZA" dirty="0" smtClean="0"/>
              <a:t>signals, Interface basics, Using latches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286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22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114" y="1966699"/>
            <a:ext cx="7697635" cy="451997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Interconnection on-chip bus topologies</a:t>
            </a:r>
          </a:p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Interfacing standards</a:t>
            </a:r>
          </a:p>
          <a:p>
            <a:pPr>
              <a:defRPr/>
            </a:pPr>
            <a:r>
              <a:rPr lang="en-ZA" dirty="0"/>
              <a:t>A look at Wishbone and how it works</a:t>
            </a:r>
          </a:p>
          <a:p>
            <a:pPr>
              <a:defRPr/>
            </a:pPr>
            <a:r>
              <a:rPr lang="en-ZA" dirty="0"/>
              <a:t>Standard memory interfaces</a:t>
            </a:r>
          </a:p>
          <a:p>
            <a:pPr>
              <a:defRPr/>
            </a:pPr>
            <a:r>
              <a:rPr lang="en-ZA" dirty="0"/>
              <a:t>DMA transfers</a:t>
            </a:r>
          </a:p>
          <a:p>
            <a:pPr>
              <a:defRPr/>
            </a:pPr>
            <a:r>
              <a:rPr lang="en-ZA" dirty="0"/>
              <a:t>Memory types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122" y="445218"/>
            <a:ext cx="2040862" cy="1342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213" y="696709"/>
            <a:ext cx="1722071" cy="84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15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23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919" y="1625505"/>
            <a:ext cx="8374248" cy="451997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ZA" dirty="0" err="1"/>
              <a:t>Softcore</a:t>
            </a:r>
            <a:r>
              <a:rPr lang="en-ZA" dirty="0"/>
              <a:t> processors</a:t>
            </a:r>
          </a:p>
          <a:p>
            <a:pPr>
              <a:defRPr/>
            </a:pPr>
            <a:r>
              <a:rPr lang="en-ZA" dirty="0"/>
              <a:t>Case studies:</a:t>
            </a:r>
          </a:p>
          <a:p>
            <a:pPr lvl="1">
              <a:defRPr/>
            </a:pPr>
            <a:r>
              <a:rPr lang="en-ZA" dirty="0"/>
              <a:t>Xilinx </a:t>
            </a:r>
            <a:r>
              <a:rPr lang="en-ZA" dirty="0" err="1"/>
              <a:t>Microblaze</a:t>
            </a:r>
            <a:endParaRPr lang="en-ZA" dirty="0"/>
          </a:p>
          <a:p>
            <a:pPr lvl="1">
              <a:defRPr/>
            </a:pPr>
            <a:r>
              <a:rPr lang="en-ZA" dirty="0"/>
              <a:t>Xilinx </a:t>
            </a:r>
            <a:r>
              <a:rPr lang="en-ZA" dirty="0" err="1"/>
              <a:t>Picoblaze</a:t>
            </a:r>
            <a:endParaRPr lang="en-ZA" dirty="0"/>
          </a:p>
          <a:p>
            <a:pPr lvl="1">
              <a:defRPr/>
            </a:pPr>
            <a:r>
              <a:rPr lang="en-ZA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DUGONG </a:t>
            </a:r>
            <a:r>
              <a:rPr lang="en-Z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not examined</a:t>
            </a:r>
          </a:p>
          <a:p>
            <a:pPr lvl="1">
              <a:defRPr/>
            </a:pPr>
            <a:r>
              <a:rPr lang="en-Z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[Optional: Altera/Intel </a:t>
            </a:r>
            <a:r>
              <a:rPr lang="en-ZA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NIOS2</a:t>
            </a:r>
            <a:r>
              <a:rPr lang="en-Z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] : not examined</a:t>
            </a:r>
            <a:endParaRPr lang="en-ZA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4427806" y="1140431"/>
            <a:ext cx="4361657" cy="193899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You don’t really need to know </a:t>
            </a:r>
            <a:r>
              <a:rPr lang="en-ZA" sz="2000" dirty="0" err="1" smtClean="0"/>
              <a:t>know</a:t>
            </a:r>
            <a:r>
              <a:rPr lang="en-ZA" sz="2000" dirty="0" smtClean="0"/>
              <a:t> much specifics about soft core processors,</a:t>
            </a:r>
          </a:p>
          <a:p>
            <a:r>
              <a:rPr lang="en-ZA" sz="2000" dirty="0" smtClean="0"/>
              <a:t>But you should know their names, important standards / bus standards and structures they support.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53011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24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284" y="1707391"/>
            <a:ext cx="7697635" cy="451997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RC </a:t>
            </a: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Platform Case Studies 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part 1 of 2: Tools and </a:t>
            </a:r>
            <a:r>
              <a:rPr lang="en-ZA" dirty="0" err="1" smtClean="0">
                <a:solidFill>
                  <a:schemeClr val="accent6">
                    <a:lumMod val="50000"/>
                  </a:schemeClr>
                </a:solidFill>
              </a:rPr>
              <a:t>toolchain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 considerations</a:t>
            </a:r>
          </a:p>
          <a:p>
            <a:pPr>
              <a:defRPr/>
            </a:pPr>
            <a:r>
              <a:rPr lang="en-ZA" dirty="0" smtClean="0"/>
              <a:t>Detailed </a:t>
            </a:r>
            <a:r>
              <a:rPr lang="en-ZA" dirty="0"/>
              <a:t>case study of RC / heterogeneous computer architecture</a:t>
            </a:r>
          </a:p>
          <a:p>
            <a:pPr lvl="1">
              <a:defRPr/>
            </a:pPr>
            <a:r>
              <a:rPr lang="en-ZA" dirty="0"/>
              <a:t>Purpose of this lecture</a:t>
            </a:r>
          </a:p>
          <a:p>
            <a:pPr lvl="1">
              <a:defRPr/>
            </a:pPr>
            <a:r>
              <a:rPr lang="en-ZA" dirty="0"/>
              <a:t>Cell Processor</a:t>
            </a:r>
          </a:p>
          <a:p>
            <a:pPr lvl="1">
              <a:defRPr/>
            </a:pPr>
            <a:r>
              <a:rPr lang="en-ZA" dirty="0"/>
              <a:t>Cell Processor Programming models</a:t>
            </a:r>
          </a:p>
          <a:p>
            <a:pPr lvl="1">
              <a:defRPr/>
            </a:pPr>
            <a:r>
              <a:rPr lang="en-ZA" dirty="0"/>
              <a:t>IBM </a:t>
            </a:r>
            <a:r>
              <a:rPr lang="en-ZA" dirty="0" smtClean="0"/>
              <a:t>Blade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56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25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284" y="1707391"/>
            <a:ext cx="7697635" cy="4519977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RC </a:t>
            </a: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Platform Case Studies 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part 2 of 2: RC FPGA-based case studies</a:t>
            </a:r>
          </a:p>
          <a:p>
            <a:pPr>
              <a:defRPr/>
            </a:pPr>
            <a:r>
              <a:rPr lang="en-US" dirty="0"/>
              <a:t>Large-scale FPGA-based RC system examples</a:t>
            </a:r>
          </a:p>
          <a:p>
            <a:pPr lvl="1">
              <a:defRPr/>
            </a:pPr>
            <a:r>
              <a:rPr lang="en-US" dirty="0"/>
              <a:t>PAM, VCC, Splash </a:t>
            </a:r>
          </a:p>
          <a:p>
            <a:pPr>
              <a:defRPr/>
            </a:pPr>
            <a:r>
              <a:rPr lang="en-US" dirty="0"/>
              <a:t>Small-scale FPGA-based RC system examples</a:t>
            </a:r>
          </a:p>
          <a:p>
            <a:pPr lvl="1">
              <a:defRPr/>
            </a:pPr>
            <a:r>
              <a:rPr lang="en-ZA" dirty="0"/>
              <a:t>PRISM</a:t>
            </a:r>
          </a:p>
          <a:p>
            <a:pPr lvl="1">
              <a:defRPr/>
            </a:pPr>
            <a:r>
              <a:rPr lang="en-ZA" dirty="0" err="1"/>
              <a:t>Algotronix</a:t>
            </a:r>
            <a:r>
              <a:rPr lang="en-ZA" dirty="0"/>
              <a:t> CAL, </a:t>
            </a:r>
            <a:br>
              <a:rPr lang="en-ZA" dirty="0"/>
            </a:br>
            <a:r>
              <a:rPr lang="en-ZA" dirty="0"/>
              <a:t>XC620,</a:t>
            </a:r>
          </a:p>
          <a:p>
            <a:pPr lvl="1">
              <a:defRPr/>
            </a:pPr>
            <a:r>
              <a:rPr lang="en-ZA" dirty="0"/>
              <a:t>Cray Research XD1, </a:t>
            </a:r>
          </a:p>
          <a:p>
            <a:pPr lvl="1">
              <a:defRPr/>
            </a:pPr>
            <a:r>
              <a:rPr lang="en-ZA" dirty="0"/>
              <a:t>SRC</a:t>
            </a:r>
          </a:p>
          <a:p>
            <a:pPr lvl="1">
              <a:defRPr/>
            </a:pPr>
            <a:r>
              <a:rPr lang="en-ZA" dirty="0"/>
              <a:t>Silicon Graphics </a:t>
            </a:r>
            <a:r>
              <a:rPr lang="en-ZA" dirty="0" smtClean="0"/>
              <a:t>RASP</a:t>
            </a:r>
            <a:endParaRPr lang="en-ZA" dirty="0"/>
          </a:p>
        </p:txBody>
      </p:sp>
      <p:sp>
        <p:nvSpPr>
          <p:cNvPr id="4" name="Cross 3"/>
          <p:cNvSpPr/>
          <p:nvPr/>
        </p:nvSpPr>
        <p:spPr>
          <a:xfrm rot="2700000">
            <a:off x="3001949" y="919633"/>
            <a:ext cx="2524836" cy="2524836"/>
          </a:xfrm>
          <a:prstGeom prst="plus">
            <a:avLst>
              <a:gd name="adj" fmla="val 4283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Rectangle 4"/>
          <p:cNvSpPr/>
          <p:nvPr/>
        </p:nvSpPr>
        <p:spPr>
          <a:xfrm>
            <a:off x="5432960" y="869913"/>
            <a:ext cx="2404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ZA" sz="2800" dirty="0">
                <a:solidFill>
                  <a:srgbClr val="FF0000"/>
                </a:solidFill>
              </a:rPr>
              <a:t>Not </a:t>
            </a:r>
            <a:r>
              <a:rPr lang="en-ZA" sz="2800" dirty="0" smtClean="0">
                <a:solidFill>
                  <a:srgbClr val="FF0000"/>
                </a:solidFill>
              </a:rPr>
              <a:t>examined</a:t>
            </a:r>
            <a:endParaRPr lang="en-Z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05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26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/>
              <a:t>MIPS and FLOPS are not enough…</a:t>
            </a:r>
          </a:p>
          <a:p>
            <a:pPr>
              <a:defRPr/>
            </a:pPr>
            <a:r>
              <a:rPr lang="en-ZA" dirty="0"/>
              <a:t>C </a:t>
            </a:r>
            <a:r>
              <a:rPr lang="en-ZA" dirty="0">
                <a:sym typeface="Wingdings" pitchFamily="2" charset="2"/>
              </a:rPr>
              <a:t> HDL automatic conversion</a:t>
            </a:r>
          </a:p>
          <a:p>
            <a:pPr lvl="1">
              <a:defRPr/>
            </a:pPr>
            <a:r>
              <a:rPr lang="en-ZA" dirty="0">
                <a:sym typeface="Wingdings" pitchFamily="2" charset="2"/>
              </a:rPr>
              <a:t>Overview of conversion process</a:t>
            </a:r>
          </a:p>
          <a:p>
            <a:pPr lvl="1">
              <a:defRPr/>
            </a:pPr>
            <a:r>
              <a:rPr lang="en-ZA" dirty="0">
                <a:sym typeface="Wingdings" pitchFamily="2" charset="2"/>
              </a:rPr>
              <a:t>Limitations</a:t>
            </a:r>
          </a:p>
          <a:p>
            <a:pPr lvl="1">
              <a:defRPr/>
            </a:pPr>
            <a:r>
              <a:rPr lang="en-ZA" dirty="0">
                <a:sym typeface="Wingdings" pitchFamily="2" charset="2"/>
              </a:rPr>
              <a:t>Scenario</a:t>
            </a:r>
          </a:p>
          <a:p>
            <a:pPr lvl="1">
              <a:defRPr/>
            </a:pPr>
            <a:r>
              <a:rPr lang="en-ZA" dirty="0">
                <a:sym typeface="Wingdings" pitchFamily="2" charset="2"/>
              </a:rPr>
              <a:t>Mapping C to</a:t>
            </a:r>
            <a:br>
              <a:rPr lang="en-ZA" dirty="0">
                <a:sym typeface="Wingdings" pitchFamily="2" charset="2"/>
              </a:rPr>
            </a:br>
            <a:r>
              <a:rPr lang="en-ZA" dirty="0">
                <a:sym typeface="Wingdings" pitchFamily="2" charset="2"/>
              </a:rPr>
              <a:t>HDL behavioural</a:t>
            </a:r>
          </a:p>
          <a:p>
            <a:pPr lvl="1">
              <a:defRPr/>
            </a:pPr>
            <a:r>
              <a:rPr lang="en-ZA" dirty="0">
                <a:sym typeface="Wingdings" pitchFamily="2" charset="2"/>
              </a:rPr>
              <a:t>Some </a:t>
            </a:r>
            <a:r>
              <a:rPr lang="en-ZA" dirty="0" smtClean="0">
                <a:sym typeface="Wingdings" pitchFamily="2" charset="2"/>
              </a:rPr>
              <a:t>tools</a:t>
            </a:r>
            <a:endParaRPr lang="en-ZA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04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Lecture Review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EEE4084F Digital Systems</a:t>
            </a:r>
            <a:endParaRPr lang="en-GB" dirty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985838"/>
            <a:ext cx="2211387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21295816">
            <a:off x="2159000" y="1333500"/>
            <a:ext cx="774700" cy="461963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ZA" sz="1200" dirty="0">
                <a:solidFill>
                  <a:schemeClr val="bg1">
                    <a:lumMod val="50000"/>
                  </a:schemeClr>
                </a:solidFill>
              </a:rPr>
              <a:t>Digital</a:t>
            </a:r>
            <a:br>
              <a:rPr lang="en-ZA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ZA" sz="1200" dirty="0">
                <a:solidFill>
                  <a:schemeClr val="bg1">
                    <a:lumMod val="50000"/>
                  </a:schemeClr>
                </a:solidFill>
              </a:rPr>
              <a:t>Systems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Exam safety nets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EEE4084F</a:t>
            </a:r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981" y="4154749"/>
            <a:ext cx="2253131" cy="225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114" y="354215"/>
            <a:ext cx="7698306" cy="692210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Verilog Cheat Sheet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805" y="1074142"/>
            <a:ext cx="4135357" cy="5558220"/>
          </a:xfrm>
        </p:spPr>
      </p:pic>
    </p:spTree>
    <p:extLst>
      <p:ext uri="{BB962C8B-B14F-4D97-AF65-F5344CB8AC3E}">
        <p14:creationId xmlns:p14="http://schemas.microsoft.com/office/powerpoint/2010/main" val="1938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Formulas Cheat Sheet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477" y="1595438"/>
            <a:ext cx="5125333" cy="4519612"/>
          </a:xfrm>
        </p:spPr>
      </p:pic>
    </p:spTree>
    <p:extLst>
      <p:ext uri="{BB962C8B-B14F-4D97-AF65-F5344CB8AC3E}">
        <p14:creationId xmlns:p14="http://schemas.microsoft.com/office/powerpoint/2010/main" val="7525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Other cheat sheets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If needed 	</a:t>
            </a:r>
          </a:p>
          <a:p>
            <a:pPr lvl="1"/>
            <a:r>
              <a:rPr lang="en-ZA" dirty="0" smtClean="0"/>
              <a:t>MPI cheat sheet</a:t>
            </a:r>
          </a:p>
          <a:p>
            <a:pPr lvl="1"/>
            <a:r>
              <a:rPr lang="en-ZA" dirty="0" err="1" smtClean="0"/>
              <a:t>OpenCL</a:t>
            </a:r>
            <a:r>
              <a:rPr lang="en-ZA" dirty="0" smtClean="0"/>
              <a:t> cheat sheet</a:t>
            </a:r>
          </a:p>
          <a:p>
            <a:pPr lvl="1"/>
            <a:r>
              <a:rPr lang="en-ZA" dirty="0" err="1" smtClean="0"/>
              <a:t>HandleC</a:t>
            </a:r>
            <a:r>
              <a:rPr lang="en-ZA" dirty="0" smtClean="0"/>
              <a:t> cheat sheet</a:t>
            </a:r>
          </a:p>
        </p:txBody>
      </p:sp>
    </p:spTree>
    <p:extLst>
      <p:ext uri="{BB962C8B-B14F-4D97-AF65-F5344CB8AC3E}">
        <p14:creationId xmlns:p14="http://schemas.microsoft.com/office/powerpoint/2010/main" val="11416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Chapters / Seminar Review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EEE4084F Digital Systems</a:t>
            </a:r>
            <a:endParaRPr lang="en-GB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726" y="1524830"/>
            <a:ext cx="3375422" cy="127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11609" y="5027406"/>
            <a:ext cx="5506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 smtClean="0"/>
              <a:t>Please see announcement concerning the chapters </a:t>
            </a:r>
            <a:br>
              <a:rPr lang="en-ZA" dirty="0" smtClean="0"/>
            </a:br>
            <a:r>
              <a:rPr lang="en-ZA" dirty="0" smtClean="0"/>
              <a:t>(copied on next slide)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656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383" y="387563"/>
            <a:ext cx="8543661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300" b="1" dirty="0"/>
              <a:t>EEE4084F </a:t>
            </a:r>
            <a:r>
              <a:rPr lang="en-ZA" sz="1300" b="1" dirty="0" smtClean="0"/>
              <a:t>Book Chapter Exam Syllabus 2017</a:t>
            </a:r>
            <a:endParaRPr lang="en-ZA" sz="1300" b="1" dirty="0"/>
          </a:p>
          <a:p>
            <a:endParaRPr lang="en-ZA" sz="1300" b="1" dirty="0"/>
          </a:p>
          <a:p>
            <a:r>
              <a:rPr lang="en-ZA" sz="1300" b="1" dirty="0" smtClean="0"/>
              <a:t>Pages </a:t>
            </a:r>
            <a:r>
              <a:rPr lang="en-ZA" sz="1300" b="1" dirty="0"/>
              <a:t>of text book examinable </a:t>
            </a:r>
          </a:p>
          <a:p>
            <a:endParaRPr lang="en-ZA" sz="1300" dirty="0"/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S2 </a:t>
            </a:r>
            <a:r>
              <a:rPr lang="en-ZA" sz="1300" dirty="0" smtClean="0"/>
              <a:t>Ch1 </a:t>
            </a:r>
            <a:r>
              <a:rPr lang="en-ZA" sz="1300" dirty="0"/>
              <a:t>3-11; 13 (but for this chapter you only really need to read over from pp 3 to half-way though </a:t>
            </a:r>
            <a:r>
              <a:rPr lang="en-ZA" sz="1300" dirty="0" err="1"/>
              <a:t>pg</a:t>
            </a:r>
            <a:r>
              <a:rPr lang="en-ZA" sz="1300" dirty="0"/>
              <a:t> 5).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S2 </a:t>
            </a:r>
            <a:r>
              <a:rPr lang="en-ZA" sz="1300" dirty="0" smtClean="0"/>
              <a:t>Ch2 </a:t>
            </a:r>
            <a:r>
              <a:rPr lang="en-ZA" sz="1300" dirty="0"/>
              <a:t>15-21; 24 (but from sect 2.4 that starts on </a:t>
            </a:r>
            <a:r>
              <a:rPr lang="en-ZA" sz="1300" dirty="0" err="1"/>
              <a:t>pg</a:t>
            </a:r>
            <a:r>
              <a:rPr lang="en-ZA" sz="1300" dirty="0"/>
              <a:t> 23) - 27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S3</a:t>
            </a:r>
            <a:r>
              <a:rPr lang="en-ZA" sz="1300" dirty="0" smtClean="0"/>
              <a:t> Ch3 </a:t>
            </a:r>
            <a:r>
              <a:rPr lang="en-ZA" sz="1300" dirty="0"/>
              <a:t>29-35</a:t>
            </a:r>
          </a:p>
          <a:p>
            <a:r>
              <a:rPr lang="en-ZA" sz="1300" dirty="0" smtClean="0"/>
              <a:t> Ch4 </a:t>
            </a:r>
            <a:r>
              <a:rPr lang="en-ZA" sz="1300" dirty="0"/>
              <a:t>41-45 + sect 4.4 66-69 (but 4.4 you can look over but no need for specifics)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S4</a:t>
            </a:r>
            <a:r>
              <a:rPr lang="en-ZA" sz="1300" dirty="0" smtClean="0"/>
              <a:t> Ch5 </a:t>
            </a:r>
            <a:r>
              <a:rPr lang="en-ZA" sz="1300" dirty="0"/>
              <a:t>73-78; 88-89; 96-101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S6</a:t>
            </a:r>
            <a:r>
              <a:rPr lang="en-ZA" sz="1300" dirty="0" smtClean="0"/>
              <a:t> Ch7 ADC &amp; DAC 149-155</a:t>
            </a:r>
            <a:r>
              <a:rPr lang="en-ZA" sz="1300" dirty="0"/>
              <a:t>; 159-170 (don't need to worry about the trends discussed in 7.5.1-7.5.3 but you need to know what ENOB </a:t>
            </a:r>
            <a:r>
              <a:rPr lang="en-ZA" sz="1300" dirty="0" err="1"/>
              <a:t>etc</a:t>
            </a:r>
            <a:r>
              <a:rPr lang="en-ZA" sz="1300" dirty="0"/>
              <a:t> is)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S7</a:t>
            </a:r>
            <a:r>
              <a:rPr lang="en-ZA" sz="1300" dirty="0" smtClean="0"/>
              <a:t> Ch9 </a:t>
            </a:r>
            <a:r>
              <a:rPr lang="en-ZA" sz="1300" dirty="0"/>
              <a:t>191-196; 200-201; 207 (from sec 9.8) - 210 (</a:t>
            </a:r>
            <a:r>
              <a:rPr lang="en-ZA" sz="1300" dirty="0" err="1"/>
              <a:t>inc.</a:t>
            </a:r>
            <a:r>
              <a:rPr lang="en-ZA" sz="1300" dirty="0"/>
              <a:t> 9.9.3)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S7</a:t>
            </a:r>
            <a:r>
              <a:rPr lang="en-ZA" sz="1300" dirty="0" smtClean="0"/>
              <a:t> Ch10 </a:t>
            </a:r>
            <a:r>
              <a:rPr lang="en-ZA" sz="1300" dirty="0"/>
              <a:t>217-226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S9</a:t>
            </a:r>
            <a:r>
              <a:rPr lang="en-ZA" sz="1300" dirty="0" smtClean="0"/>
              <a:t> Ch13 </a:t>
            </a:r>
            <a:r>
              <a:rPr lang="en-ZA" sz="1300" dirty="0"/>
              <a:t>267-269; 271-272; 274; 276-278 (excluding 13.4.2.3 and 13.4.2.4)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S8</a:t>
            </a:r>
            <a:r>
              <a:rPr lang="en-ZA" sz="1300" dirty="0" smtClean="0"/>
              <a:t> Ch14 </a:t>
            </a:r>
            <a:r>
              <a:rPr lang="en-ZA" sz="1300" dirty="0"/>
              <a:t>283-300 i.e. all relevant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S5</a:t>
            </a:r>
            <a:r>
              <a:rPr lang="en-ZA" sz="1300" dirty="0" smtClean="0"/>
              <a:t> Ch15 </a:t>
            </a:r>
            <a:r>
              <a:rPr lang="en-ZA" sz="1300" dirty="0"/>
              <a:t>Can skip </a:t>
            </a:r>
            <a:r>
              <a:rPr lang="en-ZA" sz="1300" dirty="0" smtClean="0"/>
              <a:t>15.2 and 15.3 except Amdahl, can skip most of 15.4 and 15.6</a:t>
            </a:r>
            <a:br>
              <a:rPr lang="en-ZA" sz="1300" dirty="0" smtClean="0"/>
            </a:br>
            <a:r>
              <a:rPr lang="en-ZA" sz="1300" dirty="0" smtClean="0"/>
              <a:t>                </a:t>
            </a:r>
            <a:r>
              <a:rPr lang="en-ZA" sz="1300" dirty="0" smtClean="0">
                <a:solidFill>
                  <a:schemeClr val="accent6">
                    <a:lumMod val="75000"/>
                  </a:schemeClr>
                </a:solidFill>
              </a:rPr>
              <a:t>(seminar covers important aspects pretty well)</a:t>
            </a:r>
          </a:p>
          <a:p>
            <a:r>
              <a:rPr lang="en-ZA" sz="1300" i="1" dirty="0" smtClean="0">
                <a:solidFill>
                  <a:schemeClr val="bg1">
                    <a:lumMod val="50000"/>
                  </a:schemeClr>
                </a:solidFill>
              </a:rPr>
              <a:t>Ch17 </a:t>
            </a:r>
            <a:r>
              <a:rPr lang="en-ZA" sz="1300" i="1" dirty="0">
                <a:solidFill>
                  <a:schemeClr val="bg1">
                    <a:lumMod val="50000"/>
                  </a:schemeClr>
                </a:solidFill>
              </a:rPr>
              <a:t>347-356 (but you need not know the specifics, e.g. info about the various math libs </a:t>
            </a:r>
            <a:r>
              <a:rPr lang="en-ZA" sz="1300" i="1" dirty="0" smtClean="0">
                <a:solidFill>
                  <a:schemeClr val="bg1">
                    <a:lumMod val="50000"/>
                  </a:schemeClr>
                </a:solidFill>
              </a:rPr>
              <a:t>discussed)  </a:t>
            </a:r>
            <a:r>
              <a:rPr lang="en-ZA" sz="1300" b="1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 </a:t>
            </a:r>
            <a:r>
              <a:rPr lang="en-ZA" sz="1300" b="1" i="1" dirty="0" smtClean="0">
                <a:solidFill>
                  <a:schemeClr val="bg1">
                    <a:lumMod val="50000"/>
                  </a:schemeClr>
                </a:solidFill>
              </a:rPr>
              <a:t>not examined</a:t>
            </a:r>
            <a:endParaRPr lang="en-ZA" sz="1300" b="1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ZA" sz="1300" dirty="0">
                <a:solidFill>
                  <a:schemeClr val="bg1">
                    <a:lumMod val="50000"/>
                  </a:schemeClr>
                </a:solidFill>
              </a:rPr>
              <a:t>Ch18 359-378 (but you can skip the detailed case studies re radar and other specialized details -- the main aspects were anyway covered in the lectures</a:t>
            </a:r>
            <a:r>
              <a:rPr lang="en-ZA" sz="1300" dirty="0" smtClean="0">
                <a:solidFill>
                  <a:schemeClr val="bg1">
                    <a:lumMod val="50000"/>
                  </a:schemeClr>
                </a:solidFill>
              </a:rPr>
              <a:t>)  </a:t>
            </a:r>
            <a:r>
              <a:rPr lang="en-ZA" sz="1300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 </a:t>
            </a:r>
            <a:r>
              <a:rPr lang="en-ZA" sz="1300" b="1" dirty="0" smtClean="0">
                <a:solidFill>
                  <a:schemeClr val="bg1">
                    <a:lumMod val="50000"/>
                  </a:schemeClr>
                </a:solidFill>
              </a:rPr>
              <a:t>have a brief look</a:t>
            </a:r>
            <a:r>
              <a:rPr lang="en-ZA" sz="1300" dirty="0" smtClean="0">
                <a:solidFill>
                  <a:schemeClr val="bg1">
                    <a:lumMod val="50000"/>
                  </a:schemeClr>
                </a:solidFill>
              </a:rPr>
              <a:t>, covered already in lectures / </a:t>
            </a:r>
            <a:r>
              <a:rPr lang="en-ZA" sz="1300" dirty="0" err="1" smtClean="0">
                <a:solidFill>
                  <a:schemeClr val="bg1">
                    <a:lumMod val="50000"/>
                  </a:schemeClr>
                </a:solidFill>
              </a:rPr>
              <a:t>pracs</a:t>
            </a:r>
            <a:endParaRPr lang="en-ZA" sz="13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S10</a:t>
            </a:r>
            <a:r>
              <a:rPr lang="en-ZA" sz="1300" dirty="0" smtClean="0"/>
              <a:t> Ch22 </a:t>
            </a:r>
            <a:r>
              <a:rPr lang="en-ZA" sz="1300" dirty="0"/>
              <a:t>425-436 Should know about the principles, won't be asked to remember in detail for instance how a turbo encoder works but the sort of question on this topic may involve a case study where you'd need to provide </a:t>
            </a:r>
            <a:r>
              <a:rPr lang="en-ZA" sz="1300" dirty="0" err="1"/>
              <a:t>comms</a:t>
            </a:r>
            <a:r>
              <a:rPr lang="en-ZA" sz="1300" dirty="0"/>
              <a:t> advice for instance.</a:t>
            </a:r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S11</a:t>
            </a:r>
            <a:r>
              <a:rPr lang="en-ZA" sz="1300" dirty="0" smtClean="0"/>
              <a:t> Ch24 </a:t>
            </a:r>
            <a:r>
              <a:rPr lang="en-ZA" sz="1300" dirty="0"/>
              <a:t>463-469; 473; 475-476</a:t>
            </a:r>
          </a:p>
          <a:p>
            <a:endParaRPr lang="en-ZA" sz="1300" dirty="0"/>
          </a:p>
          <a:p>
            <a:r>
              <a:rPr lang="en-ZA" sz="1300" dirty="0" smtClean="0">
                <a:solidFill>
                  <a:schemeClr val="accent3">
                    <a:lumMod val="50000"/>
                  </a:schemeClr>
                </a:solidFill>
              </a:rPr>
              <a:t>S1</a:t>
            </a:r>
            <a:r>
              <a:rPr lang="en-ZA" sz="1300" dirty="0" smtClean="0"/>
              <a:t> Berkeley </a:t>
            </a:r>
            <a:r>
              <a:rPr lang="en-ZA" sz="1300" dirty="0"/>
              <a:t>paper (Seminar </a:t>
            </a:r>
            <a:r>
              <a:rPr lang="en-ZA" sz="1300" dirty="0" smtClean="0"/>
              <a:t>#1)</a:t>
            </a:r>
            <a:endParaRPr lang="en-ZA" sz="1300" dirty="0"/>
          </a:p>
          <a:p>
            <a:r>
              <a:rPr lang="en-ZA" sz="1300" dirty="0"/>
              <a:t>R01 Berkeley 2006 - </a:t>
            </a:r>
            <a:r>
              <a:rPr lang="en-ZA" sz="1300" dirty="0" err="1"/>
              <a:t>Landscale</a:t>
            </a:r>
            <a:r>
              <a:rPr lang="en-ZA" sz="1300" dirty="0"/>
              <a:t> of Parallel Computing Research.pdf</a:t>
            </a:r>
          </a:p>
          <a:p>
            <a:r>
              <a:rPr lang="en-ZA" sz="1300" dirty="0"/>
              <a:t>Relevant pages: pp 1-2 ; pp 3-8 (don't need to know what each of the 7 dwarfs are); pp 14-15 (composition of </a:t>
            </a:r>
            <a:r>
              <a:rPr lang="en-ZA" sz="1300" dirty="0" err="1"/>
              <a:t>drawfs</a:t>
            </a:r>
            <a:r>
              <a:rPr lang="en-ZA" sz="1300" dirty="0"/>
              <a:t> is relevant in terms of discussing dwarfs) excl. Sect 4.3; pp 20-22 (ignore 4.1.2); pp 44-45. Note that much of the content of this paper is covered in more detail in the textbook and lectures.</a:t>
            </a:r>
          </a:p>
          <a:p>
            <a:endParaRPr lang="en-ZA" sz="1300" dirty="0"/>
          </a:p>
        </p:txBody>
      </p:sp>
    </p:spTree>
    <p:extLst>
      <p:ext uri="{BB962C8B-B14F-4D97-AF65-F5344CB8AC3E}">
        <p14:creationId xmlns:p14="http://schemas.microsoft.com/office/powerpoint/2010/main" val="227544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finishe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963" y="4535488"/>
            <a:ext cx="2459037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653" name="Straight Connector 6"/>
          <p:cNvCxnSpPr>
            <a:cxnSpLocks noChangeShapeType="1"/>
          </p:cNvCxnSpPr>
          <p:nvPr/>
        </p:nvCxnSpPr>
        <p:spPr bwMode="auto">
          <a:xfrm>
            <a:off x="379413" y="5541963"/>
            <a:ext cx="820261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4" name="Rectangle 3"/>
          <p:cNvSpPr/>
          <p:nvPr/>
        </p:nvSpPr>
        <p:spPr>
          <a:xfrm>
            <a:off x="2422302" y="1784024"/>
            <a:ext cx="4116833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ZA" sz="48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Lectures, </a:t>
            </a:r>
            <a:endParaRPr lang="en-ZA" sz="4800" dirty="0" smtClean="0">
              <a:solidFill>
                <a:schemeClr val="tx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ZA" sz="48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Readings</a:t>
            </a:r>
            <a:r>
              <a:rPr lang="en-ZA" sz="48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endParaRPr lang="en-ZA" sz="4800" dirty="0" smtClean="0">
              <a:solidFill>
                <a:schemeClr val="tx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ZA" sz="48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Seminars </a:t>
            </a:r>
            <a:r>
              <a:rPr lang="en-ZA" sz="4800" dirty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&amp; </a:t>
            </a:r>
            <a:endParaRPr lang="en-ZA" sz="4800" dirty="0" smtClean="0">
              <a:solidFill>
                <a:schemeClr val="tx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ZA" sz="48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Chapters</a:t>
            </a:r>
            <a:endParaRPr lang="en-ZA" sz="4800" dirty="0">
              <a:solidFill>
                <a:schemeClr val="tx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8150" y="505219"/>
            <a:ext cx="3762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  <a:reflection blurRad="6350" stA="60000" endA="900" endPos="58000" dir="5400000" sy="-100000" algn="bl" rotWithShape="0"/>
                </a:effectLst>
              </a:rPr>
              <a:t>Exam Prep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4130" y="3358504"/>
            <a:ext cx="695575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 of</a:t>
            </a:r>
          </a:p>
          <a:p>
            <a:pPr algn="ctr"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EEE4084F Lectures!</a:t>
            </a:r>
          </a:p>
        </p:txBody>
      </p:sp>
      <p:pic>
        <p:nvPicPr>
          <p:cNvPr id="5" name="Picture 4" descr="happ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1082675"/>
            <a:ext cx="2397125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74474" y="5964238"/>
            <a:ext cx="51261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ZA" sz="3600" dirty="0" smtClean="0"/>
              <a:t>Enjoying </a:t>
            </a:r>
            <a:r>
              <a:rPr lang="en-ZA" sz="3600" dirty="0"/>
              <a:t>the Vacation!!!</a:t>
            </a:r>
            <a:endParaRPr lang="en-US" sz="3600" dirty="0"/>
          </a:p>
        </p:txBody>
      </p:sp>
      <p:sp>
        <p:nvSpPr>
          <p:cNvPr id="29701" name="TextBox 9"/>
          <p:cNvSpPr txBox="1">
            <a:spLocks noChangeArrowheads="1"/>
          </p:cNvSpPr>
          <p:nvPr/>
        </p:nvSpPr>
        <p:spPr bwMode="auto">
          <a:xfrm>
            <a:off x="2606172" y="5578475"/>
            <a:ext cx="36423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ZA" sz="2800" dirty="0" smtClean="0"/>
              <a:t>And look forward to…</a:t>
            </a:r>
            <a:endParaRPr lang="en-US" sz="2800" dirty="0"/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2218590" y="5096571"/>
            <a:ext cx="43011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ZA" sz="2800" dirty="0"/>
              <a:t>Good luck with the </a:t>
            </a:r>
            <a:r>
              <a:rPr lang="en-ZA" sz="2800" dirty="0" smtClean="0"/>
              <a:t>exams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Lecture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Nothing of Lecture 1 is examined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Lecture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9938"/>
            <a:ext cx="8007350" cy="4191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ZA" dirty="0" smtClean="0"/>
              <a:t>Terms. </a:t>
            </a:r>
            <a:r>
              <a:rPr lang="en-ZA" i="1" dirty="0" smtClean="0">
                <a:solidFill>
                  <a:schemeClr val="accent6">
                    <a:lumMod val="50000"/>
                  </a:schemeClr>
                </a:solidFill>
              </a:rPr>
              <a:t>Golden Measure</a:t>
            </a:r>
            <a:r>
              <a:rPr lang="en-ZA" i="1" dirty="0" smtClean="0"/>
              <a:t>, Validation and </a:t>
            </a:r>
            <a:r>
              <a:rPr lang="en-ZA" i="1" dirty="0" err="1" smtClean="0"/>
              <a:t>Verilfication</a:t>
            </a:r>
            <a:endParaRPr lang="en-ZA" i="1" dirty="0" smtClean="0"/>
          </a:p>
          <a:p>
            <a:pPr eaLnBrk="1" hangingPunct="1">
              <a:defRPr/>
            </a:pPr>
            <a:r>
              <a:rPr lang="en-ZA" dirty="0" smtClean="0"/>
              <a:t>Temporal &amp; spatial computing</a:t>
            </a:r>
          </a:p>
          <a:p>
            <a:pPr eaLnBrk="1" hangingPunct="1">
              <a:defRPr/>
            </a:pPr>
            <a:r>
              <a:rPr lang="en-ZA" dirty="0" smtClean="0"/>
              <a:t>Correlation</a:t>
            </a:r>
          </a:p>
          <a:p>
            <a:pPr eaLnBrk="1" hangingPunct="1">
              <a:defRPr/>
            </a:pPr>
            <a:r>
              <a:rPr lang="en-ZA" dirty="0" smtClean="0"/>
              <a:t>Simply benchmarking</a:t>
            </a:r>
          </a:p>
        </p:txBody>
      </p:sp>
      <p:pic>
        <p:nvPicPr>
          <p:cNvPr id="8196" name="Picture 3" descr="vector cross produc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3615344"/>
            <a:ext cx="2552700" cy="11731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7" name="Picture 4" descr="gol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249238"/>
            <a:ext cx="143192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Lecture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19" y="1719938"/>
            <a:ext cx="8354231" cy="4191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ZA" dirty="0"/>
              <a:t>Review of quiz </a:t>
            </a:r>
            <a:r>
              <a:rPr lang="en-ZA" dirty="0" smtClean="0"/>
              <a:t>0 (skip)</a:t>
            </a:r>
            <a:endParaRPr lang="en-ZA" dirty="0"/>
          </a:p>
          <a:p>
            <a:pPr>
              <a:defRPr/>
            </a:pPr>
            <a:r>
              <a:rPr lang="en-ZA" dirty="0"/>
              <a:t>UML </a:t>
            </a:r>
            <a:r>
              <a:rPr lang="en-ZA" dirty="0" smtClean="0"/>
              <a:t>blurb (can skip)</a:t>
            </a:r>
            <a:endParaRPr lang="en-ZA" dirty="0"/>
          </a:p>
          <a:p>
            <a:pPr>
              <a:defRPr/>
            </a:pPr>
            <a:r>
              <a:rPr lang="en-ZA" dirty="0"/>
              <a:t>Parallel computing fundamentals</a:t>
            </a:r>
          </a:p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Amdahl’s Law</a:t>
            </a:r>
          </a:p>
          <a:p>
            <a:pPr>
              <a:defRPr/>
            </a:pPr>
            <a:r>
              <a:rPr lang="en-ZA" dirty="0"/>
              <a:t>Base Core</a:t>
            </a:r>
            <a:br>
              <a:rPr lang="en-ZA" dirty="0"/>
            </a:br>
            <a:r>
              <a:rPr lang="en-ZA" dirty="0"/>
              <a:t>Equivalents (BCEs)</a:t>
            </a:r>
          </a:p>
          <a:p>
            <a:pPr>
              <a:defRPr/>
            </a:pPr>
            <a:r>
              <a:rPr lang="en-ZA" dirty="0" smtClean="0"/>
              <a:t>Calculating performance using BCEs</a:t>
            </a:r>
            <a:endParaRPr lang="en-ZA" dirty="0"/>
          </a:p>
        </p:txBody>
      </p:sp>
      <p:pic>
        <p:nvPicPr>
          <p:cNvPr id="6" name="Picture 9" descr="smp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3516" y="995809"/>
            <a:ext cx="2081212" cy="107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337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ZA" dirty="0" smtClean="0"/>
              <a:t>Lecture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005" y="1507485"/>
            <a:ext cx="7962523" cy="451997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ZA" dirty="0"/>
              <a:t>Temporal and Spatial Computation</a:t>
            </a:r>
          </a:p>
          <a:p>
            <a:pPr>
              <a:defRPr/>
            </a:pPr>
            <a:r>
              <a:rPr lang="en-ZA" dirty="0" smtClean="0"/>
              <a:t>Parallel </a:t>
            </a:r>
            <a:r>
              <a:rPr lang="en-ZA" dirty="0"/>
              <a:t>computing programming</a:t>
            </a:r>
          </a:p>
          <a:p>
            <a:pPr>
              <a:defRPr/>
            </a:pPr>
            <a:r>
              <a:rPr lang="en-ZA" dirty="0"/>
              <a:t>Automatic parallelism</a:t>
            </a:r>
          </a:p>
          <a:p>
            <a:pPr>
              <a:defRPr/>
            </a:pPr>
            <a:r>
              <a:rPr lang="en-ZA" dirty="0" smtClean="0"/>
              <a:t>Performance benchmarking</a:t>
            </a:r>
          </a:p>
          <a:p>
            <a:pPr>
              <a:defRPr/>
            </a:pPr>
            <a:r>
              <a:rPr lang="en-ZA" dirty="0" smtClean="0"/>
              <a:t>Wall-clock time</a:t>
            </a:r>
          </a:p>
          <a:p>
            <a:pPr>
              <a:defRPr/>
            </a:pPr>
            <a:r>
              <a:rPr lang="en-ZA" dirty="0" smtClean="0"/>
              <a:t>Benchmarking : what to test</a:t>
            </a:r>
          </a:p>
          <a:p>
            <a:pPr>
              <a:defRPr/>
            </a:pP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Metrics of performance analysis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ZA" dirty="0"/>
              <a:t>Trends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5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ZA" dirty="0"/>
              <a:t>Performance benchmarking consideration</a:t>
            </a:r>
          </a:p>
          <a:p>
            <a:pPr>
              <a:defRPr/>
            </a:pPr>
            <a:r>
              <a:rPr lang="en-ZA" dirty="0"/>
              <a:t>Timing in C</a:t>
            </a:r>
          </a:p>
          <a:p>
            <a:pPr>
              <a:defRPr/>
            </a:pPr>
            <a:r>
              <a:rPr lang="en-ZA" dirty="0"/>
              <a:t>C Example using precision timing</a:t>
            </a:r>
          </a:p>
          <a:p>
            <a:pPr>
              <a:defRPr/>
            </a:pPr>
            <a:r>
              <a:rPr lang="en-ZA" dirty="0"/>
              <a:t>HDL example to contemplate</a:t>
            </a:r>
          </a:p>
          <a:p>
            <a:pPr>
              <a:defRPr/>
            </a:pPr>
            <a:r>
              <a:rPr lang="en-ZA" dirty="0"/>
              <a:t>Parallel Programming Models</a:t>
            </a:r>
          </a:p>
          <a:p>
            <a:pPr>
              <a:defRPr/>
            </a:pPr>
            <a:r>
              <a:rPr lang="en-ZA" dirty="0"/>
              <a:t>Parallel System Approaches</a:t>
            </a:r>
          </a:p>
          <a:p>
            <a:pPr>
              <a:defRPr/>
            </a:pPr>
            <a:r>
              <a:rPr lang="en-ZA" dirty="0"/>
              <a:t>Data vs. Task Parallel</a:t>
            </a:r>
          </a:p>
          <a:p>
            <a:pPr>
              <a:defRPr/>
            </a:pPr>
            <a:r>
              <a:rPr lang="en-US" altLang="en-US" dirty="0"/>
              <a:t>Types of </a:t>
            </a:r>
            <a:r>
              <a:rPr lang="en-US" altLang="en-US" dirty="0" smtClean="0"/>
              <a:t>Data Dependences</a:t>
            </a:r>
            <a:endParaRPr lang="en-US" altLang="en-US" dirty="0"/>
          </a:p>
          <a:p>
            <a:pPr>
              <a:defRPr/>
            </a:pPr>
            <a:r>
              <a:rPr lang="en-US" dirty="0"/>
              <a:t>Using a </a:t>
            </a:r>
            <a:r>
              <a:rPr lang="en-US" dirty="0" err="1"/>
              <a:t>mutex</a:t>
            </a:r>
            <a:endParaRPr lang="en-US" dirty="0"/>
          </a:p>
          <a:p>
            <a:pPr>
              <a:defRPr/>
            </a:pPr>
            <a:r>
              <a:rPr lang="en-US" dirty="0"/>
              <a:t>Shared memory </a:t>
            </a:r>
            <a:r>
              <a:rPr lang="en-US" dirty="0" smtClean="0"/>
              <a:t>partitioning approaches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37276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Lecture 6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ZA" dirty="0"/>
              <a:t>Classic parallel programming techniques</a:t>
            </a:r>
          </a:p>
          <a:p>
            <a:pPr>
              <a:defRPr/>
            </a:pPr>
            <a:r>
              <a:rPr lang="en-ZA" dirty="0"/>
              <a:t>Processor Architecture Types</a:t>
            </a:r>
          </a:p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Von </a:t>
            </a:r>
            <a:r>
              <a:rPr lang="en-ZA" dirty="0" smtClean="0">
                <a:solidFill>
                  <a:schemeClr val="accent6">
                    <a:lumMod val="50000"/>
                  </a:schemeClr>
                </a:solidFill>
              </a:rPr>
              <a:t>Neumann</a:t>
            </a:r>
            <a:endParaRPr lang="en-ZA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ZA" dirty="0"/>
              <a:t>Class activity</a:t>
            </a:r>
          </a:p>
          <a:p>
            <a:pPr>
              <a:defRPr/>
            </a:pPr>
            <a:r>
              <a:rPr lang="en-ZA" dirty="0">
                <a:solidFill>
                  <a:schemeClr val="accent6">
                    <a:lumMod val="50000"/>
                  </a:schemeClr>
                </a:solidFill>
              </a:rPr>
              <a:t>Flynn’s Taxonomy</a:t>
            </a:r>
          </a:p>
          <a:p>
            <a:pPr>
              <a:defRPr/>
            </a:pPr>
            <a:r>
              <a:rPr lang="en-ZA" dirty="0"/>
              <a:t>Memory access architectures</a:t>
            </a:r>
          </a:p>
          <a:p>
            <a:pPr>
              <a:defRPr/>
            </a:pPr>
            <a:r>
              <a:rPr lang="en-ZA" dirty="0"/>
              <a:t>Case Studies of classic </a:t>
            </a:r>
            <a:r>
              <a:rPr lang="en-ZA" dirty="0" smtClean="0"/>
              <a:t>microprocessor</a:t>
            </a:r>
            <a:r>
              <a:rPr lang="en-ZA" dirty="0"/>
              <a:t>/</a:t>
            </a:r>
            <a:br>
              <a:rPr lang="en-ZA" dirty="0"/>
            </a:br>
            <a:r>
              <a:rPr lang="en-ZA" dirty="0" smtClean="0"/>
              <a:t>microcontroller architectures</a:t>
            </a:r>
            <a:endParaRPr lang="en-ZA" dirty="0"/>
          </a:p>
          <a:p>
            <a:pPr>
              <a:defRPr/>
            </a:pPr>
            <a:r>
              <a:rPr lang="en-ZA" dirty="0"/>
              <a:t>Additional readings</a:t>
            </a:r>
          </a:p>
        </p:txBody>
      </p:sp>
    </p:spTree>
    <p:extLst>
      <p:ext uri="{BB962C8B-B14F-4D97-AF65-F5344CB8AC3E}">
        <p14:creationId xmlns:p14="http://schemas.microsoft.com/office/powerpoint/2010/main" val="4001057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084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4084 Theme.thmx</Template>
  <TotalTime>5002</TotalTime>
  <Words>879</Words>
  <Application>Microsoft Office PowerPoint</Application>
  <PresentationFormat>On-screen Show (4:3)</PresentationFormat>
  <Paragraphs>249</Paragraphs>
  <Slides>37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Arial Black</vt:lpstr>
      <vt:lpstr>Calibri</vt:lpstr>
      <vt:lpstr>Century Gothic</vt:lpstr>
      <vt:lpstr>Footlight MT Light</vt:lpstr>
      <vt:lpstr>Tahoma</vt:lpstr>
      <vt:lpstr>Wingdings</vt:lpstr>
      <vt:lpstr>Wingdings 2</vt:lpstr>
      <vt:lpstr>4084 Theme</vt:lpstr>
      <vt:lpstr>PowerPoint Presentation</vt:lpstr>
      <vt:lpstr>Lecture Overview</vt:lpstr>
      <vt:lpstr>Lecture Review</vt:lpstr>
      <vt:lpstr>Lecture 1</vt:lpstr>
      <vt:lpstr>Lecture 2</vt:lpstr>
      <vt:lpstr>Lecture 3</vt:lpstr>
      <vt:lpstr>Lecture 4</vt:lpstr>
      <vt:lpstr>Lecture 5</vt:lpstr>
      <vt:lpstr>Lecture 6</vt:lpstr>
      <vt:lpstr>Lecture 7</vt:lpstr>
      <vt:lpstr>Lecture 8</vt:lpstr>
      <vt:lpstr>Lecture 9</vt:lpstr>
      <vt:lpstr>Lecture 10</vt:lpstr>
      <vt:lpstr>Lecture 11</vt:lpstr>
      <vt:lpstr>Lecture 12</vt:lpstr>
      <vt:lpstr>Lecture 13</vt:lpstr>
      <vt:lpstr>Lecture 14</vt:lpstr>
      <vt:lpstr>Lecture 15</vt:lpstr>
      <vt:lpstr>Lecture 16</vt:lpstr>
      <vt:lpstr>Lecture 17</vt:lpstr>
      <vt:lpstr>Lecture 18</vt:lpstr>
      <vt:lpstr>Lecture 19</vt:lpstr>
      <vt:lpstr>Lecture 20</vt:lpstr>
      <vt:lpstr>Lecture 21</vt:lpstr>
      <vt:lpstr>Lecture 22</vt:lpstr>
      <vt:lpstr>Lecture 23</vt:lpstr>
      <vt:lpstr>Lecture 24</vt:lpstr>
      <vt:lpstr>Lecture 25</vt:lpstr>
      <vt:lpstr>Lecture 26</vt:lpstr>
      <vt:lpstr>Exam safety nets</vt:lpstr>
      <vt:lpstr>Verilog Cheat Sheet</vt:lpstr>
      <vt:lpstr>Formulas Cheat Sheet</vt:lpstr>
      <vt:lpstr>Other cheat sheets</vt:lpstr>
      <vt:lpstr>Chapters / Seminar Review</vt:lpstr>
      <vt:lpstr>PowerPoint Presentation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EEE4084F Digital Systems</dc:title>
  <dc:subject>Review of EEE4084F</dc:subject>
  <dc:creator>Simon Winberg</dc:creator>
  <cp:lastModifiedBy>Simon Winberg</cp:lastModifiedBy>
  <cp:revision>449</cp:revision>
  <dcterms:created xsi:type="dcterms:W3CDTF">2009-02-10T02:25:54Z</dcterms:created>
  <dcterms:modified xsi:type="dcterms:W3CDTF">2017-06-12T14:42:12Z</dcterms:modified>
  <cp:category>Lectures</cp:category>
</cp:coreProperties>
</file>