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7" r:id="rId1"/>
  </p:sldMasterIdLst>
  <p:notesMasterIdLst>
    <p:notesMasterId r:id="rId44"/>
  </p:notesMasterIdLst>
  <p:sldIdLst>
    <p:sldId id="272" r:id="rId2"/>
    <p:sldId id="313" r:id="rId3"/>
    <p:sldId id="314" r:id="rId4"/>
    <p:sldId id="352" r:id="rId5"/>
    <p:sldId id="343" r:id="rId6"/>
    <p:sldId id="344" r:id="rId7"/>
    <p:sldId id="345" r:id="rId8"/>
    <p:sldId id="342" r:id="rId9"/>
    <p:sldId id="298" r:id="rId10"/>
    <p:sldId id="353" r:id="rId11"/>
    <p:sldId id="319" r:id="rId12"/>
    <p:sldId id="340" r:id="rId13"/>
    <p:sldId id="320" r:id="rId14"/>
    <p:sldId id="326" r:id="rId15"/>
    <p:sldId id="325" r:id="rId16"/>
    <p:sldId id="288" r:id="rId17"/>
    <p:sldId id="354" r:id="rId18"/>
    <p:sldId id="355" r:id="rId19"/>
    <p:sldId id="358" r:id="rId20"/>
    <p:sldId id="359" r:id="rId21"/>
    <p:sldId id="361" r:id="rId22"/>
    <p:sldId id="360" r:id="rId23"/>
    <p:sldId id="362" r:id="rId24"/>
    <p:sldId id="363" r:id="rId25"/>
    <p:sldId id="364" r:id="rId26"/>
    <p:sldId id="295" r:id="rId27"/>
    <p:sldId id="369" r:id="rId28"/>
    <p:sldId id="339" r:id="rId29"/>
    <p:sldId id="370" r:id="rId30"/>
    <p:sldId id="341" r:id="rId31"/>
    <p:sldId id="338" r:id="rId32"/>
    <p:sldId id="332" r:id="rId33"/>
    <p:sldId id="335" r:id="rId34"/>
    <p:sldId id="333" r:id="rId35"/>
    <p:sldId id="334" r:id="rId36"/>
    <p:sldId id="346" r:id="rId37"/>
    <p:sldId id="347" r:id="rId38"/>
    <p:sldId id="348" r:id="rId39"/>
    <p:sldId id="349" r:id="rId40"/>
    <p:sldId id="350" r:id="rId41"/>
    <p:sldId id="351" r:id="rId42"/>
    <p:sldId id="336"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E7A"/>
    <a:srgbClr val="126249"/>
    <a:srgbClr val="19754B"/>
    <a:srgbClr val="188463"/>
    <a:srgbClr val="1D8757"/>
    <a:srgbClr val="166843"/>
    <a:srgbClr val="006400"/>
    <a:srgbClr val="1558BB"/>
    <a:srgbClr val="009900"/>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2624" autoAdjust="0"/>
  </p:normalViewPr>
  <p:slideViewPr>
    <p:cSldViewPr snapToGrid="0">
      <p:cViewPr varScale="1">
        <p:scale>
          <a:sx n="90" d="100"/>
          <a:sy n="90" d="100"/>
        </p:scale>
        <p:origin x="-1158" y="-102"/>
      </p:cViewPr>
      <p:guideLst>
        <p:guide orient="horz" pos="2160"/>
        <p:guide pos="2880"/>
      </p:guideLst>
    </p:cSldViewPr>
  </p:slideViewPr>
  <p:outlineViewPr>
    <p:cViewPr>
      <p:scale>
        <a:sx n="33" d="100"/>
        <a:sy n="33" d="100"/>
      </p:scale>
      <p:origin x="0" y="4867"/>
    </p:cViewPr>
  </p:outlineViewPr>
  <p:notesTextViewPr>
    <p:cViewPr>
      <p:scale>
        <a:sx n="3" d="2"/>
        <a:sy n="3" d="2"/>
      </p:scale>
      <p:origin x="0" y="48"/>
    </p:cViewPr>
  </p:notesTextViewPr>
  <p:sorterViewPr>
    <p:cViewPr>
      <p:scale>
        <a:sx n="66" d="100"/>
        <a:sy n="66" d="100"/>
      </p:scale>
      <p:origin x="0" y="344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aoa\Projects\EEE4084F\2010\LECTURES\EEE4084F-Lecture01\Images\Where_jobs_are.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view3D>
      <c:rotX val="15"/>
      <c:rotY val="20"/>
      <c:rAngAx val="0"/>
      <c:perspective val="30"/>
    </c:view3D>
    <c:floor>
      <c:thickness val="0"/>
    </c:floor>
    <c:sideWall>
      <c:thickness val="0"/>
    </c:sideWall>
    <c:backWall>
      <c:thickness val="0"/>
    </c:backWall>
    <c:plotArea>
      <c:layout>
        <c:manualLayout>
          <c:layoutTarget val="inner"/>
          <c:xMode val="edge"/>
          <c:yMode val="edge"/>
          <c:x val="9.3352225573345701E-2"/>
          <c:y val="2.4393939393939398E-2"/>
          <c:w val="0.90012169301459799"/>
          <c:h val="0.82334860415175404"/>
        </c:manualLayout>
      </c:layout>
      <c:bar3DChart>
        <c:barDir val="col"/>
        <c:grouping val="standard"/>
        <c:varyColors val="0"/>
        <c:ser>
          <c:idx val="0"/>
          <c:order val="0"/>
          <c:tx>
            <c:strRef>
              <c:f>Sheet1!$B$1</c:f>
              <c:strCache>
                <c:ptCount val="1"/>
                <c:pt idx="0">
                  <c:v>Responses</c:v>
                </c:pt>
              </c:strCache>
            </c:strRef>
          </c:tx>
          <c:spPr>
            <a:solidFill>
              <a:srgbClr val="FFFF00"/>
            </a:solidFill>
            <a:ln>
              <a:solidFill>
                <a:schemeClr val="tx1">
                  <a:lumMod val="95000"/>
                  <a:lumOff val="5000"/>
                </a:schemeClr>
              </a:solidFill>
            </a:ln>
          </c:spPr>
          <c:invertIfNegative val="0"/>
          <c:dLbls>
            <c:spPr>
              <a:noFill/>
              <a:ln>
                <a:noFill/>
              </a:ln>
              <a:effectLst/>
            </c:spPr>
            <c:txPr>
              <a:bodyPr/>
              <a:lstStyle/>
              <a:p>
                <a:pPr>
                  <a:defRPr sz="1600" b="1">
                    <a:solidFill>
                      <a:schemeClr val="accent5">
                        <a:lumMod val="40000"/>
                        <a:lumOff val="60000"/>
                      </a:schemeClr>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USA</c:v>
                </c:pt>
                <c:pt idx="1">
                  <c:v>Europe</c:v>
                </c:pt>
                <c:pt idx="2">
                  <c:v>Asia/Pacific</c:v>
                </c:pt>
                <c:pt idx="3">
                  <c:v>Canada</c:v>
                </c:pt>
                <c:pt idx="4">
                  <c:v>South America</c:v>
                </c:pt>
                <c:pt idx="5">
                  <c:v>Africa</c:v>
                </c:pt>
              </c:strCache>
            </c:strRef>
          </c:cat>
          <c:val>
            <c:numRef>
              <c:f>Sheet1!$B$2:$B$7</c:f>
              <c:numCache>
                <c:formatCode>0%</c:formatCode>
                <c:ptCount val="6"/>
                <c:pt idx="0">
                  <c:v>0.46</c:v>
                </c:pt>
                <c:pt idx="1">
                  <c:v>0.22</c:v>
                </c:pt>
                <c:pt idx="2">
                  <c:v>0.2</c:v>
                </c:pt>
                <c:pt idx="3">
                  <c:v>8.0000000000000196E-2</c:v>
                </c:pt>
                <c:pt idx="4" formatCode="0.00%">
                  <c:v>2.5000000000000001E-2</c:v>
                </c:pt>
                <c:pt idx="5" formatCode="0.00%">
                  <c:v>1.4999999999999999E-2</c:v>
                </c:pt>
              </c:numCache>
            </c:numRef>
          </c:val>
        </c:ser>
        <c:dLbls>
          <c:showLegendKey val="0"/>
          <c:showVal val="0"/>
          <c:showCatName val="0"/>
          <c:showSerName val="0"/>
          <c:showPercent val="0"/>
          <c:showBubbleSize val="0"/>
        </c:dLbls>
        <c:gapWidth val="150"/>
        <c:shape val="box"/>
        <c:axId val="117913088"/>
        <c:axId val="117914624"/>
        <c:axId val="117627968"/>
      </c:bar3DChart>
      <c:catAx>
        <c:axId val="117913088"/>
        <c:scaling>
          <c:orientation val="minMax"/>
        </c:scaling>
        <c:delete val="0"/>
        <c:axPos val="b"/>
        <c:numFmt formatCode="General" sourceLinked="0"/>
        <c:majorTickMark val="out"/>
        <c:minorTickMark val="none"/>
        <c:tickLblPos val="nextTo"/>
        <c:txPr>
          <a:bodyPr/>
          <a:lstStyle/>
          <a:p>
            <a:pPr>
              <a:defRPr sz="1400"/>
            </a:pPr>
            <a:endParaRPr lang="en-US"/>
          </a:p>
        </c:txPr>
        <c:crossAx val="117914624"/>
        <c:crosses val="autoZero"/>
        <c:auto val="1"/>
        <c:lblAlgn val="ctr"/>
        <c:lblOffset val="100"/>
        <c:noMultiLvlLbl val="0"/>
      </c:catAx>
      <c:valAx>
        <c:axId val="117914624"/>
        <c:scaling>
          <c:orientation val="minMax"/>
        </c:scaling>
        <c:delete val="0"/>
        <c:axPos val="l"/>
        <c:majorGridlines/>
        <c:numFmt formatCode="0%" sourceLinked="1"/>
        <c:majorTickMark val="out"/>
        <c:minorTickMark val="none"/>
        <c:tickLblPos val="nextTo"/>
        <c:txPr>
          <a:bodyPr/>
          <a:lstStyle/>
          <a:p>
            <a:pPr>
              <a:defRPr sz="1400"/>
            </a:pPr>
            <a:endParaRPr lang="en-US"/>
          </a:p>
        </c:txPr>
        <c:crossAx val="117913088"/>
        <c:crosses val="autoZero"/>
        <c:crossBetween val="between"/>
      </c:valAx>
      <c:serAx>
        <c:axId val="117627968"/>
        <c:scaling>
          <c:orientation val="minMax"/>
        </c:scaling>
        <c:delete val="1"/>
        <c:axPos val="b"/>
        <c:majorTickMark val="out"/>
        <c:minorTickMark val="none"/>
        <c:tickLblPos val="none"/>
        <c:crossAx val="117914624"/>
        <c:crosses val="autoZero"/>
      </c:serAx>
      <c:spPr>
        <a:noFill/>
      </c:spPr>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0" hangingPunct="0">
              <a:defRPr sz="1200"/>
            </a:lvl1pPr>
          </a:lstStyle>
          <a:p>
            <a:pPr>
              <a:defRPr/>
            </a:pPr>
            <a:fld id="{3DE21376-B6AF-4341-823F-82C933FAA5A1}" type="datetimeFigureOut">
              <a:rPr lang="en-US"/>
              <a:pPr>
                <a:defRPr/>
              </a:pPr>
              <a:t>3/14/2017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0" hangingPunct="0">
              <a:defRPr sz="1200"/>
            </a:lvl1pPr>
          </a:lstStyle>
          <a:p>
            <a:pPr>
              <a:defRPr/>
            </a:pPr>
            <a:fld id="{3B19CE19-4E65-4CEA-A906-533E92641051}" type="slidenum">
              <a:rPr lang="en-US"/>
              <a:pPr>
                <a:defRPr/>
              </a:pPr>
              <a:t>‹#›</a:t>
            </a:fld>
            <a:endParaRPr lang="en-US"/>
          </a:p>
        </p:txBody>
      </p:sp>
    </p:spTree>
    <p:extLst>
      <p:ext uri="{BB962C8B-B14F-4D97-AF65-F5344CB8AC3E}">
        <p14:creationId xmlns:p14="http://schemas.microsoft.com/office/powerpoint/2010/main" val="7912938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This</a:t>
            </a:r>
            <a:r>
              <a:rPr lang="en-US" baseline="0" dirty="0" smtClean="0"/>
              <a:t> </a:t>
            </a:r>
            <a:r>
              <a:rPr lang="en-US" baseline="0" dirty="0" smtClean="0"/>
              <a:t>initial lecture </a:t>
            </a:r>
            <a:r>
              <a:rPr lang="en-US" baseline="0" dirty="0" smtClean="0"/>
              <a:t>session is intended as an opportunity to meet the class, give everyone a chance to find the venue and ensure the venue is suitable. </a:t>
            </a:r>
            <a:r>
              <a:rPr lang="en-US" baseline="0" dirty="0" err="1" smtClean="0"/>
              <a:t>Prac</a:t>
            </a:r>
            <a:r>
              <a:rPr lang="en-US" baseline="0" dirty="0" smtClean="0"/>
              <a:t> times and general logistics plans about the course should be discussed</a:t>
            </a:r>
            <a:r>
              <a:rPr lang="en-US" dirty="0" smtClean="0"/>
              <a:t>.</a:t>
            </a:r>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ABF5DF-14C1-4F7E-9EFE-36A4638C7DD0}" type="slidenum">
              <a:rPr lang="en-US" smtClean="0"/>
              <a:pPr/>
              <a:t>1</a:t>
            </a:fld>
            <a:endParaRPr lang="en-US" smtClean="0"/>
          </a:p>
        </p:txBody>
      </p:sp>
    </p:spTree>
    <p:extLst>
      <p:ext uri="{BB962C8B-B14F-4D97-AF65-F5344CB8AC3E}">
        <p14:creationId xmlns:p14="http://schemas.microsoft.com/office/powerpoint/2010/main" val="3833438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81E975-2E18-4FA8-88D8-66867ADBF1AD}" type="slidenum">
              <a:rPr lang="en-US" smtClean="0"/>
              <a:pPr/>
              <a:t>14</a:t>
            </a:fld>
            <a:endParaRPr lang="en-US" smtClean="0"/>
          </a:p>
        </p:txBody>
      </p:sp>
    </p:spTree>
    <p:extLst>
      <p:ext uri="{BB962C8B-B14F-4D97-AF65-F5344CB8AC3E}">
        <p14:creationId xmlns:p14="http://schemas.microsoft.com/office/powerpoint/2010/main" val="164065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1954BE-1453-4291-93B0-2B2E900064D3}" type="slidenum">
              <a:rPr lang="en-US" smtClean="0"/>
              <a:pPr/>
              <a:t>16</a:t>
            </a:fld>
            <a:endParaRPr lang="en-US" smtClean="0"/>
          </a:p>
        </p:txBody>
      </p:sp>
    </p:spTree>
    <p:extLst>
      <p:ext uri="{BB962C8B-B14F-4D97-AF65-F5344CB8AC3E}">
        <p14:creationId xmlns:p14="http://schemas.microsoft.com/office/powerpoint/2010/main" val="11307435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title ‘Digital Systems’ is rather misleading, and is something of an anachronism and legacy effect of the course listing with hasn’t been changed in order not to complicate the ECE programme’s accreditation process. A name such as “High Performance Embedded Computing” would be more appropriate. After all, you already know how to develop digital systems; you’ve been doing that since 2</a:t>
            </a:r>
            <a:r>
              <a:rPr lang="en-US" baseline="30000" smtClean="0"/>
              <a:t>nd</a:t>
            </a:r>
            <a:r>
              <a:rPr lang="en-US" smtClean="0"/>
              <a:t> year (albeit starting from a very basic beginning). So, I’ve shown HPEC as a instance of a digital system, which it of course is, although one of the most complex and involved instances of such a system. In essence, the course is meant to be a “capping course”, building upon your existing expertise in designing and developing digital systems, and also giving you a “push” towards honing your abilities and skills for a high-tech future.</a:t>
            </a:r>
          </a:p>
          <a:p>
            <a:endParaRPr lang="en-US" smtClean="0"/>
          </a:p>
          <a:p>
            <a:r>
              <a:rPr lang="en-US" smtClean="0"/>
              <a:t>You can see that the course comprises two main themes: reconfigurable computing, and microprocessor-based parallelism. These themes correspond to the two main trends of HPEC and embedded computing in general. The first theme is about building dedicated systems from scratching, building up to a sophisticated system, using basic underlying digital logic and programmable logic devices. The second theme takes a more top-down approach, repurposing and interconecting larger computing blocks that are comprised of microprocessors or configurable microcontoller systems.</a:t>
            </a:r>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7625AC-092A-42F3-BFB9-509298CAFCAC}" type="slidenum">
              <a:rPr lang="en-US" smtClean="0"/>
              <a:pPr/>
              <a:t>17</a:t>
            </a:fld>
            <a:endParaRPr lang="en-US" smtClean="0"/>
          </a:p>
        </p:txBody>
      </p:sp>
    </p:spTree>
    <p:extLst>
      <p:ext uri="{BB962C8B-B14F-4D97-AF65-F5344CB8AC3E}">
        <p14:creationId xmlns:p14="http://schemas.microsoft.com/office/powerpoint/2010/main" val="1680849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6E69F7-46C7-4B00-9CD2-BDA4B206788F}" type="slidenum">
              <a:rPr lang="en-US" smtClean="0"/>
              <a:pPr/>
              <a:t>18</a:t>
            </a:fld>
            <a:endParaRPr lang="en-US" smtClean="0"/>
          </a:p>
        </p:txBody>
      </p:sp>
    </p:spTree>
    <p:extLst>
      <p:ext uri="{BB962C8B-B14F-4D97-AF65-F5344CB8AC3E}">
        <p14:creationId xmlns:p14="http://schemas.microsoft.com/office/powerpoint/2010/main" val="16896091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8747BE-2F5A-426E-B0C4-26ADE198AF29}" type="slidenum">
              <a:rPr lang="en-US" smtClean="0"/>
              <a:pPr/>
              <a:t>19</a:t>
            </a:fld>
            <a:endParaRPr lang="en-US" smtClean="0"/>
          </a:p>
        </p:txBody>
      </p:sp>
    </p:spTree>
    <p:extLst>
      <p:ext uri="{BB962C8B-B14F-4D97-AF65-F5344CB8AC3E}">
        <p14:creationId xmlns:p14="http://schemas.microsoft.com/office/powerpoint/2010/main" val="15885631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BF54D46-A524-41FD-90D0-87564DEACDA2}" type="slidenum">
              <a:rPr lang="en-US" smtClean="0"/>
              <a:pPr/>
              <a:t>20</a:t>
            </a:fld>
            <a:endParaRPr lang="en-US" smtClean="0"/>
          </a:p>
        </p:txBody>
      </p:sp>
    </p:spTree>
    <p:extLst>
      <p:ext uri="{BB962C8B-B14F-4D97-AF65-F5344CB8AC3E}">
        <p14:creationId xmlns:p14="http://schemas.microsoft.com/office/powerpoint/2010/main" val="2023230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8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9E3221-992B-4661-A7F5-B9566622EA18}" type="slidenum">
              <a:rPr lang="en-US" smtClean="0"/>
              <a:pPr/>
              <a:t>21</a:t>
            </a:fld>
            <a:endParaRPr lang="en-US" smtClean="0"/>
          </a:p>
        </p:txBody>
      </p:sp>
    </p:spTree>
    <p:extLst>
      <p:ext uri="{BB962C8B-B14F-4D97-AF65-F5344CB8AC3E}">
        <p14:creationId xmlns:p14="http://schemas.microsoft.com/office/powerpoint/2010/main" val="41900919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9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078792-451B-4484-92D5-C9BDA3DF99DE}" type="slidenum">
              <a:rPr lang="en-US" smtClean="0"/>
              <a:pPr/>
              <a:t>23</a:t>
            </a:fld>
            <a:endParaRPr lang="en-US" smtClean="0"/>
          </a:p>
        </p:txBody>
      </p:sp>
    </p:spTree>
    <p:extLst>
      <p:ext uri="{BB962C8B-B14F-4D97-AF65-F5344CB8AC3E}">
        <p14:creationId xmlns:p14="http://schemas.microsoft.com/office/powerpoint/2010/main" val="870120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49A6FE-1A4A-427E-B803-416AAC0A053F}" type="slidenum">
              <a:rPr lang="en-US" smtClean="0"/>
              <a:pPr/>
              <a:t>24</a:t>
            </a:fld>
            <a:endParaRPr lang="en-US" smtClean="0"/>
          </a:p>
        </p:txBody>
      </p:sp>
    </p:spTree>
    <p:extLst>
      <p:ext uri="{BB962C8B-B14F-4D97-AF65-F5344CB8AC3E}">
        <p14:creationId xmlns:p14="http://schemas.microsoft.com/office/powerpoint/2010/main" val="3661620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8EDC90-8673-466B-BCDE-B404CB7664F4}" type="slidenum">
              <a:rPr lang="en-US" smtClean="0"/>
              <a:pPr/>
              <a:t>25</a:t>
            </a:fld>
            <a:endParaRPr lang="en-US" smtClean="0"/>
          </a:p>
        </p:txBody>
      </p:sp>
    </p:spTree>
    <p:extLst>
      <p:ext uri="{BB962C8B-B14F-4D97-AF65-F5344CB8AC3E}">
        <p14:creationId xmlns:p14="http://schemas.microsoft.com/office/powerpoint/2010/main" val="3630173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8D5102-1D2F-452C-BFED-EF4E98887A01}" type="slidenum">
              <a:rPr lang="en-US" smtClean="0"/>
              <a:pPr/>
              <a:t>2</a:t>
            </a:fld>
            <a:endParaRPr lang="en-US" smtClean="0"/>
          </a:p>
        </p:txBody>
      </p:sp>
    </p:spTree>
    <p:extLst>
      <p:ext uri="{BB962C8B-B14F-4D97-AF65-F5344CB8AC3E}">
        <p14:creationId xmlns:p14="http://schemas.microsoft.com/office/powerpoint/2010/main" val="38533289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3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7AE1FD-6FF7-44F1-B120-24E532DD6F02}" type="slidenum">
              <a:rPr lang="en-US" smtClean="0"/>
              <a:pPr/>
              <a:t>26</a:t>
            </a:fld>
            <a:endParaRPr lang="en-US" smtClean="0"/>
          </a:p>
        </p:txBody>
      </p:sp>
    </p:spTree>
    <p:extLst>
      <p:ext uri="{BB962C8B-B14F-4D97-AF65-F5344CB8AC3E}">
        <p14:creationId xmlns:p14="http://schemas.microsoft.com/office/powerpoint/2010/main" val="41141627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653E333-6774-41EF-B111-452246083F65}" type="slidenum">
              <a:rPr lang="en-US" smtClean="0"/>
              <a:pPr/>
              <a:t>36</a:t>
            </a:fld>
            <a:endParaRPr lang="en-US" smtClean="0"/>
          </a:p>
        </p:txBody>
      </p:sp>
    </p:spTree>
    <p:extLst>
      <p:ext uri="{BB962C8B-B14F-4D97-AF65-F5344CB8AC3E}">
        <p14:creationId xmlns:p14="http://schemas.microsoft.com/office/powerpoint/2010/main" val="34800125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A1BFF6-26BA-4FB6-90B5-50A863EE1D95}" type="slidenum">
              <a:rPr lang="en-US" smtClean="0"/>
              <a:pPr/>
              <a:t>38</a:t>
            </a:fld>
            <a:endParaRPr lang="en-US" smtClean="0"/>
          </a:p>
        </p:txBody>
      </p:sp>
    </p:spTree>
    <p:extLst>
      <p:ext uri="{BB962C8B-B14F-4D97-AF65-F5344CB8AC3E}">
        <p14:creationId xmlns:p14="http://schemas.microsoft.com/office/powerpoint/2010/main" val="29848011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CB20EA-C1EF-47BD-90BC-610255B4A9E4}" type="slidenum">
              <a:rPr lang="en-US" smtClean="0"/>
              <a:pPr/>
              <a:t>39</a:t>
            </a:fld>
            <a:endParaRPr lang="en-US" smtClean="0"/>
          </a:p>
        </p:txBody>
      </p:sp>
    </p:spTree>
    <p:extLst>
      <p:ext uri="{BB962C8B-B14F-4D97-AF65-F5344CB8AC3E}">
        <p14:creationId xmlns:p14="http://schemas.microsoft.com/office/powerpoint/2010/main" val="3532334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DB9B1C-C6FE-4CA5-B6ED-8FD1BB9643C7}" type="slidenum">
              <a:rPr lang="en-US" smtClean="0"/>
              <a:pPr/>
              <a:t>3</a:t>
            </a:fld>
            <a:endParaRPr lang="en-US" smtClean="0"/>
          </a:p>
        </p:txBody>
      </p:sp>
    </p:spTree>
    <p:extLst>
      <p:ext uri="{BB962C8B-B14F-4D97-AF65-F5344CB8AC3E}">
        <p14:creationId xmlns:p14="http://schemas.microsoft.com/office/powerpoint/2010/main" val="1193516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BB6857-F4A2-42B1-A559-A0A10C9EE6DC}" type="slidenum">
              <a:rPr lang="en-US" smtClean="0"/>
              <a:pPr/>
              <a:t>5</a:t>
            </a:fld>
            <a:endParaRPr lang="en-US" smtClean="0"/>
          </a:p>
        </p:txBody>
      </p:sp>
    </p:spTree>
    <p:extLst>
      <p:ext uri="{BB962C8B-B14F-4D97-AF65-F5344CB8AC3E}">
        <p14:creationId xmlns:p14="http://schemas.microsoft.com/office/powerpoint/2010/main" val="2930663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B5A92A-44A8-431D-BADA-E4D717360FE2}" type="slidenum">
              <a:rPr lang="en-US" smtClean="0"/>
              <a:pPr/>
              <a:t>6</a:t>
            </a:fld>
            <a:endParaRPr lang="en-US" smtClean="0"/>
          </a:p>
        </p:txBody>
      </p:sp>
    </p:spTree>
    <p:extLst>
      <p:ext uri="{BB962C8B-B14F-4D97-AF65-F5344CB8AC3E}">
        <p14:creationId xmlns:p14="http://schemas.microsoft.com/office/powerpoint/2010/main" val="3959691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D01187F-6CF7-4EA8-9FB9-8A0F2F666247}" type="slidenum">
              <a:rPr lang="en-US" smtClean="0"/>
              <a:pPr/>
              <a:t>7</a:t>
            </a:fld>
            <a:endParaRPr lang="en-US" smtClean="0"/>
          </a:p>
        </p:txBody>
      </p:sp>
    </p:spTree>
    <p:extLst>
      <p:ext uri="{BB962C8B-B14F-4D97-AF65-F5344CB8AC3E}">
        <p14:creationId xmlns:p14="http://schemas.microsoft.com/office/powerpoint/2010/main" val="189649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18A6D5-A47E-4FA0-94E8-030C93CFDAA8}" type="slidenum">
              <a:rPr lang="en-US" smtClean="0"/>
              <a:pPr/>
              <a:t>9</a:t>
            </a:fld>
            <a:endParaRPr lang="en-US" smtClean="0"/>
          </a:p>
        </p:txBody>
      </p:sp>
    </p:spTree>
    <p:extLst>
      <p:ext uri="{BB962C8B-B14F-4D97-AF65-F5344CB8AC3E}">
        <p14:creationId xmlns:p14="http://schemas.microsoft.com/office/powerpoint/2010/main" val="3289433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ECAD1E-5C82-47D3-8A1D-5B829D5C91F3}" type="slidenum">
              <a:rPr lang="en-US" smtClean="0"/>
              <a:pPr/>
              <a:t>11</a:t>
            </a:fld>
            <a:endParaRPr lang="en-US" smtClean="0"/>
          </a:p>
        </p:txBody>
      </p:sp>
    </p:spTree>
    <p:extLst>
      <p:ext uri="{BB962C8B-B14F-4D97-AF65-F5344CB8AC3E}">
        <p14:creationId xmlns:p14="http://schemas.microsoft.com/office/powerpoint/2010/main" val="732402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81E975-2E18-4FA8-88D8-66867ADBF1AD}" type="slidenum">
              <a:rPr lang="en-US" smtClean="0"/>
              <a:pPr/>
              <a:t>13</a:t>
            </a:fld>
            <a:endParaRPr lang="en-US" smtClean="0"/>
          </a:p>
        </p:txBody>
      </p:sp>
    </p:spTree>
    <p:extLst>
      <p:ext uri="{BB962C8B-B14F-4D97-AF65-F5344CB8AC3E}">
        <p14:creationId xmlns:p14="http://schemas.microsoft.com/office/powerpoint/2010/main" val="3078807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10C8C738-4EF9-4FCF-AD45-8DF13616542F}"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F5A39B39-732B-41CE-9687-C6A344CA885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24EAD300-7727-4D8E-9D7C-8C3EAF5505C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E710226A-33BB-4E89-9073-81D6640FE278}"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35249152-B060-401B-8C8F-15E2949DBBB6}"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75965EA2-45C3-43A7-B43F-71C5C94B290B}"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E5F97105-945B-41C9-B10F-531761DE328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A193806D-C8D5-4441-B972-C7527ABEB6BB}"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7A0B4717-AF55-4C2D-959C-6C3F54459A0F}"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44C5EAB-30C7-4844-9FBE-AC5AC017F861}"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729F8EAE-E292-4F59-B68E-143D6708E772}"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 id="2147483975" r:id="rId8"/>
    <p:sldLayoutId id="2147483976" r:id="rId9"/>
    <p:sldLayoutId id="2147483977" r:id="rId10"/>
    <p:sldLayoutId id="2147483978"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10" Type="http://schemas.openxmlformats.org/officeDocument/2006/relationships/image" Target="../media/image8.jpeg"/><Relationship Id="rId4" Type="http://schemas.microsoft.com/office/2007/relationships/hdphoto" Target="../media/hdphoto1.wdp"/><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rrsg.ee.uct.ac.za/courses/EEE4084F/" TargetMode="Externa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cplusplus.com/doc/tutorial/"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3.jpeg"/><Relationship Id="rId11" Type="http://schemas.openxmlformats.org/officeDocument/2006/relationships/image" Target="../media/image28.png"/><Relationship Id="rId5" Type="http://schemas.openxmlformats.org/officeDocument/2006/relationships/image" Target="../media/image22.jpeg"/><Relationship Id="rId10" Type="http://schemas.openxmlformats.org/officeDocument/2006/relationships/image" Target="../media/image27.jpeg"/><Relationship Id="rId4" Type="http://schemas.openxmlformats.org/officeDocument/2006/relationships/image" Target="../media/image21.png"/><Relationship Id="rId9"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rrsg.ee.uct.ac.za/courses/EEE4084F/assignments.html"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4" Type="http://schemas.openxmlformats.org/officeDocument/2006/relationships/hyperlink" Target="http://www.rrsg.ee.uct.ac.za/proposals/"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6.xml"/><Relationship Id="rId5" Type="http://schemas.openxmlformats.org/officeDocument/2006/relationships/image" Target="../media/image36.jpeg"/><Relationship Id="rId4" Type="http://schemas.openxmlformats.org/officeDocument/2006/relationships/image" Target="../media/image39.jpeg"/></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chart" Target="../charts/chart1.xml"/><Relationship Id="rId7"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png"/><Relationship Id="rId4" Type="http://schemas.openxmlformats.org/officeDocument/2006/relationships/image" Target="../media/image46.jpeg"/><Relationship Id="rId9" Type="http://schemas.openxmlformats.org/officeDocument/2006/relationships/image" Target="../media/image51.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rrsg.ee.uct.ac.za/courses/EEE4084F/Resources/EEE4084F_Course_Handout_20170301.pdf" TargetMode="Externa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images.content.ubmtechelectronics.com/Web/UBMTechElectronics/%7ba7a91f0e-87c0-4a6d-b861-d4147707f831%7d_2013EmbeddedMarketStudyb.pdf" TargetMode="Externa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hyperlink" Target="http://www.supersaas.com/schedule/swinberg/Consultation" TargetMode="External"/><Relationship Id="rId2" Type="http://schemas.openxmlformats.org/officeDocument/2006/relationships/hyperlink" Target="mailto:simon.winberg@uct.ac.za?subject=EEE4084F" TargetMode="External"/><Relationship Id="rId1" Type="http://schemas.openxmlformats.org/officeDocument/2006/relationships/slideLayout" Target="../slideLayouts/slideLayout6.xml"/><Relationship Id="rId5" Type="http://schemas.openxmlformats.org/officeDocument/2006/relationships/hyperlink" Target="mailto:clsmat002@myuct.ac.za" TargetMode="External"/><Relationship Id="rId4" Type="http://schemas.openxmlformats.org/officeDocument/2006/relationships/hyperlink" Target="mailto:pplcai001@myuct.ac.z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873250"/>
            <a:ext cx="6589652" cy="1460661"/>
          </a:xfrm>
          <a:prstGeom prst="rect">
            <a:avLst/>
          </a:prstGeom>
          <a:blipFill dpi="0" rotWithShape="1">
            <a:blip r:embed="rId3" cstate="print">
              <a:alphaModFix amt="28000"/>
              <a:extLst>
                <a:ext uri="{BEBA8EAE-BF5A-486C-A8C5-ECC9F3942E4B}">
                  <a14:imgProps xmlns:a14="http://schemas.microsoft.com/office/drawing/2010/main">
                    <a14:imgLayer r:embed="rId4">
                      <a14:imgEffect>
                        <a14:sharpenSoften amount="25000"/>
                      </a14:imgEffect>
                      <a14:imgEffect>
                        <a14:brightnessContrast bright="1000" contrast="-20000"/>
                      </a14:imgEffect>
                    </a14:imgLayer>
                  </a14:imgProps>
                </a:ext>
              </a:extLst>
            </a:blip>
            <a:srcRect/>
            <a:tile tx="0" ty="0" sx="100000" sy="100000" flip="none" algn="tl"/>
          </a:blipFill>
          <a:ln w="9525" algn="ctr">
            <a:noFill/>
            <a:round/>
            <a:headEnd/>
            <a:tailEnd/>
          </a:ln>
        </p:spPr>
        <p:txBody>
          <a:bodyPr/>
          <a:lstStyle/>
          <a:p>
            <a:pPr eaLnBrk="0" hangingPunct="0"/>
            <a:endParaRPr lang="en-US"/>
          </a:p>
        </p:txBody>
      </p:sp>
      <p:sp>
        <p:nvSpPr>
          <p:cNvPr id="3075" name="Rectangle 9"/>
          <p:cNvSpPr>
            <a:spLocks noChangeArrowheads="1"/>
          </p:cNvSpPr>
          <p:nvPr/>
        </p:nvSpPr>
        <p:spPr bwMode="auto">
          <a:xfrm>
            <a:off x="1740968" y="5332409"/>
            <a:ext cx="5832475" cy="958850"/>
          </a:xfrm>
          <a:prstGeom prst="rect">
            <a:avLst/>
          </a:prstGeom>
          <a:noFill/>
          <a:ln w="9525" algn="ctr">
            <a:noFill/>
            <a:round/>
            <a:headEnd/>
            <a:tailEnd/>
          </a:ln>
        </p:spPr>
        <p:txBody>
          <a:bodyPr/>
          <a:lstStyle/>
          <a:p>
            <a:pPr algn="ctr" eaLnBrk="0" hangingPunct="0"/>
            <a:r>
              <a:rPr lang="en-ZA" sz="2400" dirty="0"/>
              <a:t>Lecturer:</a:t>
            </a:r>
          </a:p>
          <a:p>
            <a:pPr algn="ctr" eaLnBrk="0" hangingPunct="0"/>
            <a:r>
              <a:rPr lang="en-ZA" sz="2400" dirty="0"/>
              <a:t>Dr. Simon Winberg</a:t>
            </a:r>
            <a:endParaRPr lang="en-US" sz="2400" dirty="0"/>
          </a:p>
        </p:txBody>
      </p:sp>
      <p:pic>
        <p:nvPicPr>
          <p:cNvPr id="3076" name="Picture 9" descr="EEE4084F_logo.jpg"/>
          <p:cNvPicPr>
            <a:picLocks noChangeAspect="1"/>
          </p:cNvPicPr>
          <p:nvPr/>
        </p:nvPicPr>
        <p:blipFill>
          <a:blip r:embed="rId5" cstate="print"/>
          <a:srcRect/>
          <a:stretch>
            <a:fillRect/>
          </a:stretch>
        </p:blipFill>
        <p:spPr bwMode="auto">
          <a:xfrm>
            <a:off x="521438" y="342780"/>
            <a:ext cx="1298261" cy="1295399"/>
          </a:xfrm>
          <a:prstGeom prst="rect">
            <a:avLst/>
          </a:prstGeom>
          <a:noFill/>
          <a:ln w="9525">
            <a:noFill/>
            <a:miter lim="800000"/>
            <a:headEnd/>
            <a:tailEnd/>
          </a:ln>
        </p:spPr>
      </p:pic>
      <p:pic>
        <p:nvPicPr>
          <p:cNvPr id="3077" name="Picture 10" descr="uctlogo.gif"/>
          <p:cNvPicPr>
            <a:picLocks noChangeAspect="1"/>
          </p:cNvPicPr>
          <p:nvPr/>
        </p:nvPicPr>
        <p:blipFill>
          <a:blip r:embed="rId6" cstate="print"/>
          <a:srcRect/>
          <a:stretch>
            <a:fillRect/>
          </a:stretch>
        </p:blipFill>
        <p:spPr bwMode="auto">
          <a:xfrm>
            <a:off x="7537389" y="349308"/>
            <a:ext cx="1222375" cy="1247775"/>
          </a:xfrm>
          <a:prstGeom prst="rect">
            <a:avLst/>
          </a:prstGeom>
          <a:noFill/>
          <a:ln w="9525">
            <a:noFill/>
            <a:miter lim="800000"/>
            <a:headEnd/>
            <a:tailEnd/>
          </a:ln>
        </p:spPr>
      </p:pic>
      <p:sp>
        <p:nvSpPr>
          <p:cNvPr id="9" name="Rectangle 8"/>
          <p:cNvSpPr/>
          <p:nvPr/>
        </p:nvSpPr>
        <p:spPr>
          <a:xfrm>
            <a:off x="1347722" y="2001905"/>
            <a:ext cx="7021474" cy="1015663"/>
          </a:xfrm>
          <a:prstGeom prst="rect">
            <a:avLst/>
          </a:prstGeom>
          <a:noFill/>
        </p:spPr>
        <p:txBody>
          <a:bodyPr wrap="none">
            <a:spAutoFit/>
          </a:bodyPr>
          <a:lstStyle/>
          <a:p>
            <a:pPr algn="ctr" eaLnBrk="0" hangingPunct="0">
              <a:defRPr/>
            </a:pPr>
            <a:r>
              <a:rPr lang="en-US" sz="6000" b="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a:t>
            </a:r>
            <a:r>
              <a:rPr lang="en-US" sz="6000" b="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Systems</a:t>
            </a:r>
            <a:endPar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endParaRPr>
          </a:p>
        </p:txBody>
      </p:sp>
      <p:sp>
        <p:nvSpPr>
          <p:cNvPr id="11" name="Rectangle 10"/>
          <p:cNvSpPr/>
          <p:nvPr/>
        </p:nvSpPr>
        <p:spPr>
          <a:xfrm>
            <a:off x="2530027" y="362994"/>
            <a:ext cx="4418197" cy="1015663"/>
          </a:xfrm>
          <a:prstGeom prst="rect">
            <a:avLst/>
          </a:prstGeom>
          <a:noFill/>
        </p:spPr>
        <p:txBody>
          <a:bodyPr wrap="none">
            <a:spAutoFit/>
          </a:bodyPr>
          <a:lstStyle/>
          <a:p>
            <a:pPr algn="ctr" eaLnBrk="0" hangingPunct="0">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1" name="Picture 12" descr="roach.gif"/>
          <p:cNvPicPr>
            <a:picLocks noChangeAspect="1"/>
          </p:cNvPicPr>
          <p:nvPr/>
        </p:nvPicPr>
        <p:blipFill>
          <a:blip r:embed="rId7" cstate="print"/>
          <a:srcRect/>
          <a:stretch>
            <a:fillRect/>
          </a:stretch>
        </p:blipFill>
        <p:spPr bwMode="auto">
          <a:xfrm rot="1340404">
            <a:off x="-99123" y="5338351"/>
            <a:ext cx="2758708" cy="1607881"/>
          </a:xfrm>
          <a:prstGeom prst="rect">
            <a:avLst/>
          </a:prstGeom>
          <a:noFill/>
          <a:ln w="9525">
            <a:noFill/>
            <a:miter lim="800000"/>
            <a:headEnd/>
            <a:tailEnd/>
          </a:ln>
        </p:spPr>
      </p:pic>
      <p:pic>
        <p:nvPicPr>
          <p:cNvPr id="3082" name="Picture 11" descr="Dini_fpga_acc.gif"/>
          <p:cNvPicPr>
            <a:picLocks noChangeAspect="1"/>
          </p:cNvPicPr>
          <p:nvPr/>
        </p:nvPicPr>
        <p:blipFill>
          <a:blip r:embed="rId8" cstate="print"/>
          <a:srcRect/>
          <a:stretch>
            <a:fillRect/>
          </a:stretch>
        </p:blipFill>
        <p:spPr bwMode="auto">
          <a:xfrm rot="1903110">
            <a:off x="393820" y="4610672"/>
            <a:ext cx="2459463" cy="1256530"/>
          </a:xfrm>
          <a:prstGeom prst="rect">
            <a:avLst/>
          </a:prstGeom>
          <a:noFill/>
          <a:ln w="9525">
            <a:noFill/>
            <a:miter lim="800000"/>
            <a:headEnd/>
            <a:tailEnd/>
          </a:ln>
        </p:spPr>
      </p:pic>
      <p:pic>
        <p:nvPicPr>
          <p:cNvPr id="3083" name="Picture 13" descr="nvidia.gif"/>
          <p:cNvPicPr>
            <a:picLocks noChangeAspect="1"/>
          </p:cNvPicPr>
          <p:nvPr/>
        </p:nvPicPr>
        <p:blipFill>
          <a:blip r:embed="rId9" cstate="print"/>
          <a:srcRect/>
          <a:stretch>
            <a:fillRect/>
          </a:stretch>
        </p:blipFill>
        <p:spPr bwMode="auto">
          <a:xfrm rot="2921207">
            <a:off x="1243589" y="3947264"/>
            <a:ext cx="2020273" cy="1062988"/>
          </a:xfrm>
          <a:prstGeom prst="rect">
            <a:avLst/>
          </a:prstGeom>
          <a:noFill/>
          <a:ln w="9525">
            <a:noFill/>
            <a:miter lim="800000"/>
            <a:headEnd/>
            <a:tailEnd/>
          </a:ln>
        </p:spPr>
      </p:pic>
      <p:sp>
        <p:nvSpPr>
          <p:cNvPr id="5" name="Subtitle 4"/>
          <p:cNvSpPr>
            <a:spLocks noGrp="1"/>
          </p:cNvSpPr>
          <p:nvPr>
            <p:ph type="subTitle" sz="quarter" idx="4294967295"/>
          </p:nvPr>
        </p:nvSpPr>
        <p:spPr>
          <a:xfrm>
            <a:off x="1322703" y="3526631"/>
            <a:ext cx="6781800" cy="1752600"/>
          </a:xfrm>
        </p:spPr>
        <p:txBody>
          <a:bodyPr/>
          <a:lstStyle/>
          <a:p>
            <a:pPr algn="ctr" eaLnBrk="1" hangingPunct="1">
              <a:buFont typeface="Wingdings" pitchFamily="2" charset="2"/>
              <a:buNone/>
              <a:defRPr/>
            </a:pPr>
            <a:r>
              <a:rPr lang="en-ZA" sz="36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rPr>
              <a:t>Lecture 1</a:t>
            </a:r>
          </a:p>
          <a:p>
            <a:pPr algn="ctr" eaLnBrk="1" hangingPunct="1">
              <a:buFont typeface="Wingdings" pitchFamily="2" charset="2"/>
              <a:buNone/>
              <a:defRPr/>
            </a:pPr>
            <a:r>
              <a:rPr lang="en-ZA" sz="36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rPr>
              <a:t>Meet &amp; Greet</a:t>
            </a:r>
            <a:endParaRPr lang="en-US" sz="36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endParaRPr>
          </a:p>
        </p:txBody>
      </p:sp>
      <p:pic>
        <p:nvPicPr>
          <p:cNvPr id="1026" name="Picture 2" descr="C:\Users\swinberg\Documents\ACTIVE\EEE4084F\Common\Images_open\hiking-guide-zoom-flickr.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35440" y="3878987"/>
            <a:ext cx="1676006" cy="25409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156677"/>
            <a:ext cx="7698306" cy="692210"/>
          </a:xfrm>
        </p:spPr>
        <p:txBody>
          <a:bodyPr>
            <a:normAutofit fontScale="90000"/>
          </a:bodyPr>
          <a:lstStyle/>
          <a:p>
            <a:r>
              <a:rPr lang="en-US" dirty="0" smtClean="0"/>
              <a:t>Course Websites</a:t>
            </a:r>
            <a:endParaRPr lang="en-US" dirty="0"/>
          </a:p>
        </p:txBody>
      </p:sp>
      <p:sp>
        <p:nvSpPr>
          <p:cNvPr id="4" name="Rectangle 3"/>
          <p:cNvSpPr/>
          <p:nvPr/>
        </p:nvSpPr>
        <p:spPr>
          <a:xfrm>
            <a:off x="689625" y="750999"/>
            <a:ext cx="7225119" cy="369332"/>
          </a:xfrm>
          <a:prstGeom prst="rect">
            <a:avLst/>
          </a:prstGeom>
        </p:spPr>
        <p:txBody>
          <a:bodyPr wrap="none">
            <a:spAutoFit/>
          </a:bodyPr>
          <a:lstStyle/>
          <a:p>
            <a:r>
              <a:rPr lang="en-US" dirty="0" smtClean="0"/>
              <a:t>Resources, lectures, </a:t>
            </a:r>
            <a:r>
              <a:rPr lang="en-US" dirty="0" err="1" smtClean="0"/>
              <a:t>etc</a:t>
            </a:r>
            <a:r>
              <a:rPr lang="en-US" dirty="0" smtClean="0"/>
              <a:t>: </a:t>
            </a:r>
            <a:r>
              <a:rPr lang="en-US" dirty="0" smtClean="0">
                <a:hlinkClick r:id="rId2"/>
              </a:rPr>
              <a:t>www.rrsg.ee.uct.ac.za/courses/EEE4084F/</a:t>
            </a:r>
            <a:endParaRPr lang="en-US" dirty="0"/>
          </a:p>
        </p:txBody>
      </p:sp>
      <p:sp>
        <p:nvSpPr>
          <p:cNvPr id="6" name="Rectangle 5"/>
          <p:cNvSpPr/>
          <p:nvPr/>
        </p:nvSpPr>
        <p:spPr>
          <a:xfrm>
            <a:off x="1306563" y="6242746"/>
            <a:ext cx="6707927" cy="369332"/>
          </a:xfrm>
          <a:prstGeom prst="rect">
            <a:avLst/>
          </a:prstGeom>
        </p:spPr>
        <p:txBody>
          <a:bodyPr wrap="none">
            <a:spAutoFit/>
          </a:bodyPr>
          <a:lstStyle/>
          <a:p>
            <a:r>
              <a:rPr lang="en-US" dirty="0" err="1" smtClean="0"/>
              <a:t>Vula</a:t>
            </a:r>
            <a:r>
              <a:rPr lang="en-US" dirty="0" smtClean="0"/>
              <a:t> site used for submitting assignments, announcements, etc.</a:t>
            </a:r>
            <a:endParaRPr lang="en-US" dirty="0"/>
          </a:p>
        </p:txBody>
      </p:sp>
      <p:cxnSp>
        <p:nvCxnSpPr>
          <p:cNvPr id="7" name="Straight Connector 6"/>
          <p:cNvCxnSpPr/>
          <p:nvPr/>
        </p:nvCxnSpPr>
        <p:spPr>
          <a:xfrm>
            <a:off x="297481" y="6144636"/>
            <a:ext cx="8544209" cy="0"/>
          </a:xfrm>
          <a:prstGeom prst="line">
            <a:avLst/>
          </a:prstGeom>
          <a:ln w="28575">
            <a:solidFill>
              <a:srgbClr val="19754B"/>
            </a:solidFill>
          </a:ln>
        </p:spPr>
        <p:style>
          <a:lnRef idx="1">
            <a:schemeClr val="accent1"/>
          </a:lnRef>
          <a:fillRef idx="0">
            <a:schemeClr val="accent1"/>
          </a:fillRef>
          <a:effectRef idx="0">
            <a:schemeClr val="accent1"/>
          </a:effectRef>
          <a:fontRef idx="minor">
            <a:schemeClr val="tx1"/>
          </a:fontRef>
        </p:style>
      </p:cxnSp>
      <p:pic>
        <p:nvPicPr>
          <p:cNvPr id="1027" name="Picture 3" descr="C:\Users\swinberg\Documents\ACTIVE\EEE4084F\2014\LECTURES\Lecture01\Images\vul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625" y="6217376"/>
            <a:ext cx="431800" cy="4191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05310" y="6236265"/>
            <a:ext cx="319318" cy="369332"/>
          </a:xfrm>
          <a:prstGeom prst="rect">
            <a:avLst/>
          </a:prstGeom>
        </p:spPr>
        <p:txBody>
          <a:bodyPr wrap="none">
            <a:spAutoFit/>
          </a:bodyPr>
          <a:lstStyle/>
          <a:p>
            <a:r>
              <a:rPr lang="en-US" dirty="0" smtClean="0"/>
              <a:t>+</a:t>
            </a:r>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4578" y="1107268"/>
            <a:ext cx="6481884" cy="4994540"/>
          </a:xfrm>
          <a:prstGeom prst="rect">
            <a:avLst/>
          </a:prstGeom>
        </p:spPr>
      </p:pic>
    </p:spTree>
    <p:extLst>
      <p:ext uri="{BB962C8B-B14F-4D97-AF65-F5344CB8AC3E}">
        <p14:creationId xmlns:p14="http://schemas.microsoft.com/office/powerpoint/2010/main" val="286937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796" y="184585"/>
            <a:ext cx="7664921" cy="836582"/>
          </a:xfrm>
        </p:spPr>
        <p:txBody>
          <a:bodyPr/>
          <a:lstStyle/>
          <a:p>
            <a:pPr>
              <a:defRPr/>
            </a:pPr>
            <a:r>
              <a:rPr lang="en-ZA" dirty="0" smtClean="0"/>
              <a:t>Lecture &amp; Prac times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67540326"/>
              </p:ext>
            </p:extLst>
          </p:nvPr>
        </p:nvGraphicFramePr>
        <p:xfrm>
          <a:off x="469900" y="1640518"/>
          <a:ext cx="8181349" cy="2499264"/>
        </p:xfrm>
        <a:graphic>
          <a:graphicData uri="http://schemas.openxmlformats.org/drawingml/2006/table">
            <a:tbl>
              <a:tblPr firstRow="1" bandRow="1">
                <a:tableStyleId>{5C22544A-7EE6-4342-B048-85BDC9FD1C3A}</a:tableStyleId>
              </a:tblPr>
              <a:tblGrid>
                <a:gridCol w="1725983"/>
                <a:gridCol w="1005019"/>
                <a:gridCol w="2021093"/>
                <a:gridCol w="3429254"/>
              </a:tblGrid>
              <a:tr h="518028">
                <a:tc>
                  <a:txBody>
                    <a:bodyPr/>
                    <a:lstStyle/>
                    <a:p>
                      <a:r>
                        <a:rPr lang="en-ZA" sz="2800" dirty="0" smtClean="0"/>
                        <a:t>Day</a:t>
                      </a:r>
                      <a:endParaRPr lang="en-US" sz="2800" dirty="0"/>
                    </a:p>
                  </a:txBody>
                  <a:tcPr marL="91437" marR="91437" marT="45708" marB="45708"/>
                </a:tc>
                <a:tc>
                  <a:txBody>
                    <a:bodyPr/>
                    <a:lstStyle/>
                    <a:p>
                      <a:r>
                        <a:rPr lang="en-ZA" sz="2800" dirty="0" smtClean="0"/>
                        <a:t>Time</a:t>
                      </a:r>
                      <a:endParaRPr lang="en-US" sz="2800" dirty="0"/>
                    </a:p>
                  </a:txBody>
                  <a:tcPr marL="91437" marR="91437" marT="45708" marB="45708"/>
                </a:tc>
                <a:tc>
                  <a:txBody>
                    <a:bodyPr/>
                    <a:lstStyle/>
                    <a:p>
                      <a:r>
                        <a:rPr lang="en-ZA" sz="2800" dirty="0" smtClean="0"/>
                        <a:t>Venue</a:t>
                      </a:r>
                      <a:endParaRPr lang="en-US" sz="2800" dirty="0"/>
                    </a:p>
                  </a:txBody>
                  <a:tcPr marL="91437" marR="91437" marT="45708" marB="45708"/>
                </a:tc>
                <a:tc>
                  <a:txBody>
                    <a:bodyPr/>
                    <a:lstStyle/>
                    <a:p>
                      <a:r>
                        <a:rPr lang="en-ZA" sz="2800" dirty="0" smtClean="0"/>
                        <a:t>Description</a:t>
                      </a:r>
                      <a:endParaRPr lang="en-US" sz="2800" dirty="0"/>
                    </a:p>
                  </a:txBody>
                  <a:tcPr marL="91437" marR="91437" marT="45708" marB="45708"/>
                </a:tc>
              </a:tr>
              <a:tr h="518028">
                <a:tc>
                  <a:txBody>
                    <a:bodyPr/>
                    <a:lstStyle/>
                    <a:p>
                      <a:r>
                        <a:rPr lang="en-ZA" sz="2800" dirty="0" smtClean="0"/>
                        <a:t>Tuesday</a:t>
                      </a:r>
                      <a:endParaRPr lang="en-US" sz="2800" dirty="0"/>
                    </a:p>
                  </a:txBody>
                  <a:tcPr marL="91437" marR="91437" marT="45708" marB="45708"/>
                </a:tc>
                <a:tc>
                  <a:txBody>
                    <a:bodyPr/>
                    <a:lstStyle/>
                    <a:p>
                      <a:r>
                        <a:rPr lang="en-ZA" sz="2800" dirty="0" smtClean="0"/>
                        <a:t>9am</a:t>
                      </a:r>
                      <a:endParaRPr lang="en-US" sz="2800" dirty="0"/>
                    </a:p>
                  </a:txBody>
                  <a:tcPr marL="91437" marR="91437" marT="45708" marB="45708"/>
                </a:tc>
                <a:tc>
                  <a:txBody>
                    <a:bodyPr/>
                    <a:lstStyle/>
                    <a:p>
                      <a:r>
                        <a:rPr lang="en-US" sz="2400" dirty="0" smtClean="0"/>
                        <a:t>See VULA</a:t>
                      </a:r>
                      <a:endParaRPr lang="en-US" sz="2400" dirty="0"/>
                    </a:p>
                  </a:txBody>
                  <a:tcPr marL="91437" marR="91437" marT="45708" marB="45708"/>
                </a:tc>
                <a:tc>
                  <a:txBody>
                    <a:bodyPr/>
                    <a:lstStyle/>
                    <a:p>
                      <a:r>
                        <a:rPr lang="en-US" sz="2800" dirty="0" smtClean="0"/>
                        <a:t>Lecture</a:t>
                      </a:r>
                      <a:endParaRPr lang="en-US" sz="2800" dirty="0"/>
                    </a:p>
                  </a:txBody>
                  <a:tcPr marL="91437" marR="91437" marT="45708" marB="45708"/>
                </a:tc>
              </a:tr>
              <a:tr h="5180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800" dirty="0" smtClean="0"/>
                        <a:t>Tuesday</a:t>
                      </a:r>
                      <a:endParaRPr lang="en-US" sz="2800" dirty="0"/>
                    </a:p>
                  </a:txBody>
                  <a:tcPr marL="91437" marR="91437" marT="45708" marB="45708"/>
                </a:tc>
                <a:tc>
                  <a:txBody>
                    <a:bodyPr/>
                    <a:lstStyle/>
                    <a:p>
                      <a:r>
                        <a:rPr lang="en-ZA" sz="2800" dirty="0" smtClean="0"/>
                        <a:t>3pm</a:t>
                      </a:r>
                      <a:endParaRPr lang="en-US" sz="2800" dirty="0"/>
                    </a:p>
                  </a:txBody>
                  <a:tcPr marL="91437" marR="91437"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See VULA</a:t>
                      </a:r>
                      <a:endParaRPr lang="en-US" sz="2400" dirty="0"/>
                    </a:p>
                  </a:txBody>
                  <a:tcPr marL="91437" marR="91437" marT="45708" marB="45708"/>
                </a:tc>
                <a:tc>
                  <a:txBody>
                    <a:bodyPr/>
                    <a:lstStyle/>
                    <a:p>
                      <a:r>
                        <a:rPr lang="en-US" sz="2800" dirty="0" smtClean="0"/>
                        <a:t>Seminar</a:t>
                      </a:r>
                      <a:endParaRPr lang="en-US" sz="2800" dirty="0"/>
                    </a:p>
                  </a:txBody>
                  <a:tcPr marL="91437" marR="91437" marT="45708" marB="45708"/>
                </a:tc>
              </a:tr>
              <a:tr h="944640">
                <a:tc>
                  <a:txBody>
                    <a:bodyPr/>
                    <a:lstStyle/>
                    <a:p>
                      <a:r>
                        <a:rPr lang="en-ZA" sz="2800" dirty="0" smtClean="0"/>
                        <a:t>Thursday</a:t>
                      </a:r>
                      <a:endParaRPr lang="en-US" sz="2800" dirty="0"/>
                    </a:p>
                  </a:txBody>
                  <a:tcPr marL="91437" marR="91437" marT="45708" marB="45708"/>
                </a:tc>
                <a:tc>
                  <a:txBody>
                    <a:bodyPr/>
                    <a:lstStyle/>
                    <a:p>
                      <a:r>
                        <a:rPr lang="en-ZA" sz="2800" dirty="0" smtClean="0"/>
                        <a:t>2pm</a:t>
                      </a:r>
                      <a:endParaRPr lang="en-US" sz="2800" dirty="0"/>
                    </a:p>
                  </a:txBody>
                  <a:tcPr marL="91437" marR="91437" marT="45708" marB="45708"/>
                </a:tc>
                <a:tc>
                  <a:txBody>
                    <a:bodyPr/>
                    <a:lstStyle/>
                    <a:p>
                      <a:r>
                        <a:rPr lang="en-US" sz="2400" dirty="0" smtClean="0"/>
                        <a:t>See VULA</a:t>
                      </a:r>
                      <a:endParaRPr lang="en-US" sz="2400" dirty="0"/>
                    </a:p>
                  </a:txBody>
                  <a:tcPr marL="91437" marR="91437" marT="45708" marB="45708"/>
                </a:tc>
                <a:tc>
                  <a:txBody>
                    <a:bodyPr/>
                    <a:lstStyle/>
                    <a:p>
                      <a:r>
                        <a:rPr lang="en-US" sz="2800" dirty="0" smtClean="0"/>
                        <a:t>Lecture / Class Activity / Quiz</a:t>
                      </a:r>
                      <a:endParaRPr lang="en-US" sz="2800" dirty="0"/>
                    </a:p>
                  </a:txBody>
                  <a:tcPr marL="91437" marR="91437" marT="45708" marB="45708"/>
                </a:tc>
              </a:tr>
            </a:tbl>
          </a:graphicData>
        </a:graphic>
      </p:graphicFrame>
      <p:sp>
        <p:nvSpPr>
          <p:cNvPr id="5" name="Rectangle 4"/>
          <p:cNvSpPr/>
          <p:nvPr/>
        </p:nvSpPr>
        <p:spPr>
          <a:xfrm>
            <a:off x="373127" y="983116"/>
            <a:ext cx="1943161" cy="584775"/>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hangingPunct="0">
              <a:defRPr/>
            </a:pPr>
            <a:r>
              <a:rPr lang="en-US" sz="3200" b="1" spc="50" dirty="0">
                <a:ln w="11430"/>
                <a:solidFill>
                  <a:schemeClr val="accent5">
                    <a:lumMod val="50000"/>
                  </a:schemeClr>
                </a:solidFill>
                <a:effectLst>
                  <a:outerShdw blurRad="76200" dist="50800" dir="5400000" algn="tl" rotWithShape="0">
                    <a:srgbClr val="000000">
                      <a:alpha val="65000"/>
                    </a:srgbClr>
                  </a:outerShdw>
                </a:effectLst>
              </a:rPr>
              <a:t>Lectures</a:t>
            </a:r>
          </a:p>
        </p:txBody>
      </p:sp>
      <p:graphicFrame>
        <p:nvGraphicFramePr>
          <p:cNvPr id="6" name="Content Placeholder 3"/>
          <p:cNvGraphicFramePr>
            <a:graphicFrameLocks/>
          </p:cNvGraphicFramePr>
          <p:nvPr>
            <p:extLst>
              <p:ext uri="{D42A27DB-BD31-4B8C-83A1-F6EECF244321}">
                <p14:modId xmlns:p14="http://schemas.microsoft.com/office/powerpoint/2010/main" val="2847067873"/>
              </p:ext>
            </p:extLst>
          </p:nvPr>
        </p:nvGraphicFramePr>
        <p:xfrm>
          <a:off x="469901" y="4851747"/>
          <a:ext cx="8207807" cy="1554426"/>
        </p:xfrm>
        <a:graphic>
          <a:graphicData uri="http://schemas.openxmlformats.org/drawingml/2006/table">
            <a:tbl>
              <a:tblPr firstRow="1" bandRow="1">
                <a:tableStyleId>{5C22544A-7EE6-4342-B048-85BDC9FD1C3A}</a:tableStyleId>
              </a:tblPr>
              <a:tblGrid>
                <a:gridCol w="1879894"/>
                <a:gridCol w="2134070"/>
                <a:gridCol w="1624786"/>
                <a:gridCol w="2569057"/>
              </a:tblGrid>
              <a:tr h="518054">
                <a:tc>
                  <a:txBody>
                    <a:bodyPr/>
                    <a:lstStyle/>
                    <a:p>
                      <a:r>
                        <a:rPr lang="en-ZA" sz="2800" dirty="0" smtClean="0"/>
                        <a:t>Day</a:t>
                      </a:r>
                      <a:endParaRPr lang="en-US" sz="2800" dirty="0"/>
                    </a:p>
                  </a:txBody>
                  <a:tcPr marL="91437" marR="91437" marT="45711" marB="45711"/>
                </a:tc>
                <a:tc>
                  <a:txBody>
                    <a:bodyPr/>
                    <a:lstStyle/>
                    <a:p>
                      <a:r>
                        <a:rPr lang="en-ZA" sz="2800" dirty="0" smtClean="0"/>
                        <a:t>Time</a:t>
                      </a:r>
                      <a:endParaRPr lang="en-US" sz="2800" dirty="0"/>
                    </a:p>
                  </a:txBody>
                  <a:tcPr marL="91437" marR="91437" marT="45711" marB="45711"/>
                </a:tc>
                <a:tc>
                  <a:txBody>
                    <a:bodyPr/>
                    <a:lstStyle/>
                    <a:p>
                      <a:r>
                        <a:rPr lang="en-ZA" sz="2800" dirty="0" smtClean="0"/>
                        <a:t>Venue</a:t>
                      </a:r>
                      <a:endParaRPr lang="en-US" sz="2800" dirty="0"/>
                    </a:p>
                  </a:txBody>
                  <a:tcPr marL="91437" marR="91437" marT="45711" marB="45711"/>
                </a:tc>
                <a:tc>
                  <a:txBody>
                    <a:bodyPr/>
                    <a:lstStyle/>
                    <a:p>
                      <a:r>
                        <a:rPr lang="en-ZA" sz="2800" dirty="0" smtClean="0"/>
                        <a:t>Description</a:t>
                      </a:r>
                      <a:endParaRPr lang="en-US" sz="2800" dirty="0"/>
                    </a:p>
                  </a:txBody>
                  <a:tcPr marL="91437" marR="91437" marT="45711" marB="45711"/>
                </a:tc>
              </a:tr>
              <a:tr h="518054">
                <a:tc>
                  <a:txBody>
                    <a:bodyPr/>
                    <a:lstStyle/>
                    <a:p>
                      <a:r>
                        <a:rPr lang="en-US" sz="2800" dirty="0" smtClean="0"/>
                        <a:t>Monday</a:t>
                      </a:r>
                      <a:endParaRPr lang="en-US" sz="2800" dirty="0"/>
                    </a:p>
                  </a:txBody>
                  <a:tcPr marL="91437" marR="91437" marT="45711" marB="45711"/>
                </a:tc>
                <a:tc>
                  <a:txBody>
                    <a:bodyPr/>
                    <a:lstStyle/>
                    <a:p>
                      <a:r>
                        <a:rPr lang="en-US" sz="2800" dirty="0" smtClean="0"/>
                        <a:t>09-11h00</a:t>
                      </a:r>
                      <a:endParaRPr lang="en-US" sz="2800" dirty="0"/>
                    </a:p>
                  </a:txBody>
                  <a:tcPr marL="91437" marR="91437" marT="45711" marB="45711"/>
                </a:tc>
                <a:tc>
                  <a:txBody>
                    <a:bodyPr/>
                    <a:lstStyle/>
                    <a:p>
                      <a:r>
                        <a:rPr lang="en-US" sz="2800" dirty="0" smtClean="0"/>
                        <a:t>Blue lab</a:t>
                      </a:r>
                      <a:endParaRPr lang="en-US" sz="2800" dirty="0"/>
                    </a:p>
                  </a:txBody>
                  <a:tcPr marL="91437" marR="91437" marT="45711" marB="45711"/>
                </a:tc>
                <a:tc>
                  <a:txBody>
                    <a:bodyPr/>
                    <a:lstStyle/>
                    <a:p>
                      <a:r>
                        <a:rPr lang="en-US" sz="2800" dirty="0" err="1" smtClean="0"/>
                        <a:t>Prac</a:t>
                      </a:r>
                      <a:r>
                        <a:rPr lang="en-US" sz="2800" dirty="0" smtClean="0"/>
                        <a:t> / Project</a:t>
                      </a:r>
                      <a:endParaRPr lang="en-US" sz="2800" dirty="0"/>
                    </a:p>
                  </a:txBody>
                  <a:tcPr marL="91437" marR="91437" marT="45711" marB="45711"/>
                </a:tc>
              </a:tr>
              <a:tr h="518054">
                <a:tc>
                  <a:txBody>
                    <a:bodyPr/>
                    <a:lstStyle/>
                    <a:p>
                      <a:r>
                        <a:rPr lang="en-US" sz="2800" dirty="0" smtClean="0"/>
                        <a:t>Thursday</a:t>
                      </a:r>
                      <a:endParaRPr lang="en-US" sz="2800" dirty="0"/>
                    </a:p>
                  </a:txBody>
                  <a:tcPr marL="91437" marR="91437" marT="45711" marB="45711"/>
                </a:tc>
                <a:tc>
                  <a:txBody>
                    <a:bodyPr/>
                    <a:lstStyle/>
                    <a:p>
                      <a:r>
                        <a:rPr lang="en-US" sz="2800" dirty="0" smtClean="0"/>
                        <a:t>15-16h00 ?</a:t>
                      </a:r>
                      <a:endParaRPr lang="en-US" sz="2800" dirty="0"/>
                    </a:p>
                  </a:txBody>
                  <a:tcPr marL="91437" marR="91437" marT="45711" marB="45711"/>
                </a:tc>
                <a:tc>
                  <a:txBody>
                    <a:bodyPr/>
                    <a:lstStyle/>
                    <a:p>
                      <a:r>
                        <a:rPr lang="en-US" sz="2800" dirty="0" smtClean="0"/>
                        <a:t>Blue</a:t>
                      </a:r>
                      <a:r>
                        <a:rPr lang="en-US" sz="2800" baseline="0" dirty="0" smtClean="0"/>
                        <a:t> lab</a:t>
                      </a:r>
                      <a:endParaRPr lang="en-US" sz="2800" dirty="0"/>
                    </a:p>
                  </a:txBody>
                  <a:tcPr marL="91437" marR="91437" marT="45711" marB="45711"/>
                </a:tc>
                <a:tc>
                  <a:txBody>
                    <a:bodyPr/>
                    <a:lstStyle/>
                    <a:p>
                      <a:r>
                        <a:rPr lang="en-US" sz="2800" dirty="0" err="1" smtClean="0"/>
                        <a:t>Prac</a:t>
                      </a:r>
                      <a:r>
                        <a:rPr lang="en-US" sz="2800" dirty="0" smtClean="0"/>
                        <a:t> / Project</a:t>
                      </a:r>
                      <a:endParaRPr lang="en-US" sz="2800" dirty="0"/>
                    </a:p>
                  </a:txBody>
                  <a:tcPr marL="91437" marR="91437" marT="45711" marB="45711"/>
                </a:tc>
              </a:tr>
            </a:tbl>
          </a:graphicData>
        </a:graphic>
      </p:graphicFrame>
      <p:sp>
        <p:nvSpPr>
          <p:cNvPr id="7" name="Rectangle 6"/>
          <p:cNvSpPr/>
          <p:nvPr/>
        </p:nvSpPr>
        <p:spPr>
          <a:xfrm>
            <a:off x="395311" y="4313602"/>
            <a:ext cx="1334020" cy="584775"/>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hangingPunct="0">
              <a:defRPr/>
            </a:pPr>
            <a:r>
              <a:rPr lang="en-US" sz="3200" b="1" spc="50" dirty="0" err="1">
                <a:ln w="11430"/>
                <a:solidFill>
                  <a:schemeClr val="accent5">
                    <a:lumMod val="50000"/>
                  </a:schemeClr>
                </a:solidFill>
                <a:effectLst>
                  <a:outerShdw blurRad="76200" dist="50800" dir="5400000" algn="tl" rotWithShape="0">
                    <a:srgbClr val="000000">
                      <a:alpha val="65000"/>
                    </a:srgbClr>
                  </a:outerShdw>
                </a:effectLst>
              </a:rPr>
              <a:t>Pracs</a:t>
            </a:r>
            <a:endParaRPr lang="en-US" sz="3200" b="1" spc="50" dirty="0">
              <a:ln w="11430"/>
              <a:solidFill>
                <a:schemeClr val="accent5">
                  <a:lumMod val="50000"/>
                </a:schemeClr>
              </a:solidFill>
              <a:effectLst>
                <a:outerShdw blurRad="76200" dist="50800" dir="5400000" algn="tl" rotWithShape="0">
                  <a:srgbClr val="000000">
                    <a:alpha val="65000"/>
                  </a:srgbClr>
                </a:outerShdw>
              </a:effectLst>
            </a:endParaRPr>
          </a:p>
        </p:txBody>
      </p:sp>
      <p:sp>
        <p:nvSpPr>
          <p:cNvPr id="3" name="Oval Callout 2"/>
          <p:cNvSpPr/>
          <p:nvPr/>
        </p:nvSpPr>
        <p:spPr>
          <a:xfrm>
            <a:off x="3965944" y="4136064"/>
            <a:ext cx="2945219" cy="935665"/>
          </a:xfrm>
          <a:prstGeom prst="wedgeEllipseCallout">
            <a:avLst>
              <a:gd name="adj1" fmla="val -49264"/>
              <a:gd name="adj2" fmla="val 154261"/>
            </a:avLst>
          </a:prstGeom>
          <a:solidFill>
            <a:srgbClr val="FEFE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Any Ideas for 2</a:t>
            </a:r>
            <a:r>
              <a:rPr lang="en-ZA" baseline="30000" dirty="0" smtClean="0">
                <a:solidFill>
                  <a:schemeClr val="tx1"/>
                </a:solidFill>
              </a:rPr>
              <a:t>nd</a:t>
            </a:r>
            <a:r>
              <a:rPr lang="en-ZA" dirty="0" smtClean="0">
                <a:solidFill>
                  <a:schemeClr val="tx1"/>
                </a:solidFill>
              </a:rPr>
              <a:t> </a:t>
            </a:r>
            <a:r>
              <a:rPr lang="en-ZA" dirty="0" err="1" smtClean="0">
                <a:solidFill>
                  <a:schemeClr val="tx1"/>
                </a:solidFill>
              </a:rPr>
              <a:t>prac</a:t>
            </a:r>
            <a:r>
              <a:rPr lang="en-ZA" dirty="0" smtClean="0">
                <a:solidFill>
                  <a:schemeClr val="tx1"/>
                </a:solidFill>
              </a:rPr>
              <a:t> opportunity?</a:t>
            </a:r>
            <a:endParaRPr lang="en-ZA"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446958"/>
            <a:ext cx="7698306" cy="692210"/>
          </a:xfrm>
        </p:spPr>
        <p:txBody>
          <a:bodyPr>
            <a:normAutofit fontScale="90000"/>
          </a:bodyPr>
          <a:lstStyle/>
          <a:p>
            <a:r>
              <a:rPr lang="en-ZA" dirty="0" err="1" smtClean="0"/>
              <a:t>Prac</a:t>
            </a:r>
            <a:r>
              <a:rPr lang="en-ZA" dirty="0" smtClean="0"/>
              <a:t> routine</a:t>
            </a:r>
            <a:endParaRPr lang="en-ZA" dirty="0"/>
          </a:p>
        </p:txBody>
      </p:sp>
      <p:sp>
        <p:nvSpPr>
          <p:cNvPr id="3" name="Content Placeholder 2"/>
          <p:cNvSpPr>
            <a:spLocks noGrp="1"/>
          </p:cNvSpPr>
          <p:nvPr>
            <p:ph idx="1"/>
          </p:nvPr>
        </p:nvSpPr>
        <p:spPr>
          <a:xfrm>
            <a:off x="729785" y="1431980"/>
            <a:ext cx="7697635" cy="4975166"/>
          </a:xfrm>
        </p:spPr>
        <p:txBody>
          <a:bodyPr>
            <a:normAutofit/>
          </a:bodyPr>
          <a:lstStyle/>
          <a:p>
            <a:r>
              <a:rPr lang="en-ZA" dirty="0" smtClean="0"/>
              <a:t>Usually Monday mornings; additional session Thursdays after double period</a:t>
            </a:r>
          </a:p>
          <a:p>
            <a:r>
              <a:rPr lang="en-ZA" dirty="0" smtClean="0"/>
              <a:t>Then you can use the rest of the double period and after to get further with the </a:t>
            </a:r>
            <a:r>
              <a:rPr lang="en-ZA" dirty="0" err="1" smtClean="0"/>
              <a:t>prac</a:t>
            </a:r>
            <a:r>
              <a:rPr lang="en-ZA" dirty="0" smtClean="0"/>
              <a:t> for the following Monday morning</a:t>
            </a:r>
          </a:p>
          <a:p>
            <a:r>
              <a:rPr lang="en-ZA" dirty="0" smtClean="0"/>
              <a:t>There will be more tutorials in Term 1, in Term 2 lab time will be one tutorial on getting started on project work.</a:t>
            </a:r>
            <a:endParaRPr lang="en-ZA" dirty="0"/>
          </a:p>
        </p:txBody>
      </p:sp>
      <p:grpSp>
        <p:nvGrpSpPr>
          <p:cNvPr id="8" name="Group 7"/>
          <p:cNvGrpSpPr/>
          <p:nvPr/>
        </p:nvGrpSpPr>
        <p:grpSpPr>
          <a:xfrm>
            <a:off x="7328453" y="329817"/>
            <a:ext cx="1444486" cy="1059011"/>
            <a:chOff x="-2541144" y="2318325"/>
            <a:chExt cx="3123522" cy="2289981"/>
          </a:xfrm>
        </p:grpSpPr>
        <p:sp>
          <p:nvSpPr>
            <p:cNvPr id="4" name="Curved Down Arrow 3"/>
            <p:cNvSpPr/>
            <p:nvPr/>
          </p:nvSpPr>
          <p:spPr>
            <a:xfrm>
              <a:off x="-2274468" y="2318325"/>
              <a:ext cx="2856846" cy="1118486"/>
            </a:xfrm>
            <a:prstGeom prst="curvedDownArrow">
              <a:avLst>
                <a:gd name="adj1" fmla="val 36663"/>
                <a:gd name="adj2" fmla="val 78663"/>
                <a:gd name="adj3" fmla="val 25000"/>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7" name="Curved Down Arrow 6"/>
            <p:cNvSpPr/>
            <p:nvPr/>
          </p:nvSpPr>
          <p:spPr>
            <a:xfrm rot="10800000">
              <a:off x="-2541144" y="3489820"/>
              <a:ext cx="2856846" cy="1118486"/>
            </a:xfrm>
            <a:prstGeom prst="curvedDownArrow">
              <a:avLst>
                <a:gd name="adj1" fmla="val 36663"/>
                <a:gd name="adj2" fmla="val 78663"/>
                <a:gd name="adj3" fmla="val 25000"/>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grpSp>
    </p:spTree>
    <p:extLst>
      <p:ext uri="{BB962C8B-B14F-4D97-AF65-F5344CB8AC3E}">
        <p14:creationId xmlns:p14="http://schemas.microsoft.com/office/powerpoint/2010/main" val="32489572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When do </a:t>
            </a:r>
            <a:r>
              <a:rPr lang="en-ZA" dirty="0" err="1" smtClean="0"/>
              <a:t>pracs</a:t>
            </a:r>
            <a:r>
              <a:rPr lang="en-ZA" dirty="0" smtClean="0"/>
              <a:t> start?</a:t>
            </a:r>
            <a:endParaRPr lang="en-US" dirty="0"/>
          </a:p>
        </p:txBody>
      </p:sp>
      <p:sp>
        <p:nvSpPr>
          <p:cNvPr id="3" name="Content Placeholder 2"/>
          <p:cNvSpPr>
            <a:spLocks noGrp="1"/>
          </p:cNvSpPr>
          <p:nvPr>
            <p:ph idx="1"/>
          </p:nvPr>
        </p:nvSpPr>
        <p:spPr>
          <a:xfrm>
            <a:off x="462709" y="1595620"/>
            <a:ext cx="8284684" cy="4519977"/>
          </a:xfrm>
        </p:spPr>
        <p:txBody>
          <a:bodyPr>
            <a:normAutofit/>
          </a:bodyPr>
          <a:lstStyle/>
          <a:p>
            <a:pPr>
              <a:defRPr/>
            </a:pPr>
            <a:r>
              <a:rPr lang="en-ZA" dirty="0" smtClean="0"/>
              <a:t>Would like to make a start on </a:t>
            </a:r>
            <a:r>
              <a:rPr lang="en-ZA" dirty="0" err="1" smtClean="0"/>
              <a:t>pracs</a:t>
            </a:r>
            <a:r>
              <a:rPr lang="en-ZA" dirty="0" smtClean="0"/>
              <a:t> in the first week.</a:t>
            </a:r>
          </a:p>
          <a:p>
            <a:pPr>
              <a:defRPr/>
            </a:pPr>
            <a:r>
              <a:rPr lang="en-ZA" dirty="0" err="1" smtClean="0"/>
              <a:t>Prac</a:t>
            </a:r>
            <a:r>
              <a:rPr lang="en-ZA" dirty="0" smtClean="0"/>
              <a:t> 1 starts next Monday</a:t>
            </a:r>
          </a:p>
          <a:p>
            <a:pPr>
              <a:defRPr/>
            </a:pPr>
            <a:r>
              <a:rPr lang="en-ZA" dirty="0" err="1" smtClean="0"/>
              <a:t>Prac</a:t>
            </a:r>
            <a:r>
              <a:rPr lang="en-ZA" dirty="0" smtClean="0"/>
              <a:t> / lab venue: Blue lab</a:t>
            </a:r>
          </a:p>
          <a:p>
            <a:pPr>
              <a:defRPr/>
            </a:pPr>
            <a:r>
              <a:rPr lang="en-ZA" dirty="0" smtClean="0"/>
              <a:t>Lab times: </a:t>
            </a:r>
          </a:p>
          <a:p>
            <a:pPr lvl="1">
              <a:defRPr/>
            </a:pPr>
            <a:r>
              <a:rPr lang="en-ZA" dirty="0" smtClean="0"/>
              <a:t>Monday 9-12h00</a:t>
            </a:r>
          </a:p>
          <a:p>
            <a:pPr lvl="1">
              <a:defRPr/>
            </a:pPr>
            <a:r>
              <a:rPr lang="en-ZA" dirty="0" smtClean="0"/>
              <a:t>Some Thursdays (14-17h00) will be used as </a:t>
            </a:r>
            <a:r>
              <a:rPr lang="en-ZA" dirty="0" err="1" smtClean="0"/>
              <a:t>pracs</a:t>
            </a:r>
            <a:r>
              <a:rPr lang="en-ZA" dirty="0" smtClean="0"/>
              <a:t>, announcements will be made on this</a:t>
            </a:r>
          </a:p>
        </p:txBody>
      </p:sp>
      <p:sp>
        <p:nvSpPr>
          <p:cNvPr id="4" name="TextBox 3"/>
          <p:cNvSpPr txBox="1"/>
          <p:nvPr/>
        </p:nvSpPr>
        <p:spPr>
          <a:xfrm>
            <a:off x="316936" y="6227096"/>
            <a:ext cx="5378395" cy="369332"/>
          </a:xfrm>
          <a:prstGeom prst="rect">
            <a:avLst/>
          </a:prstGeom>
          <a:noFill/>
        </p:spPr>
        <p:txBody>
          <a:bodyPr wrap="none" rtlCol="0">
            <a:spAutoFit/>
          </a:bodyPr>
          <a:lstStyle/>
          <a:p>
            <a:r>
              <a:rPr lang="en-US" dirty="0" smtClean="0"/>
              <a:t>* Or earlier if you want to make a start on your own</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02469" y="4960823"/>
            <a:ext cx="1539717" cy="369332"/>
          </a:xfrm>
          <a:prstGeom prst="rect">
            <a:avLst/>
          </a:prstGeom>
        </p:spPr>
        <p:txBody>
          <a:bodyPr wrap="none">
            <a:spAutoFit/>
          </a:bodyPr>
          <a:lstStyle/>
          <a:p>
            <a:r>
              <a:rPr lang="en-US" b="1" dirty="0"/>
              <a:t>To </a:t>
            </a:r>
            <a:r>
              <a:rPr lang="en-US" b="1" dirty="0" smtClean="0"/>
              <a:t>answer…</a:t>
            </a:r>
            <a:endParaRPr lang="en-US" dirty="0"/>
          </a:p>
        </p:txBody>
      </p:sp>
      <p:sp>
        <p:nvSpPr>
          <p:cNvPr id="2" name="Title 1"/>
          <p:cNvSpPr>
            <a:spLocks noGrp="1"/>
          </p:cNvSpPr>
          <p:nvPr>
            <p:ph type="title"/>
          </p:nvPr>
        </p:nvSpPr>
        <p:spPr>
          <a:xfrm>
            <a:off x="729114" y="368211"/>
            <a:ext cx="7698306" cy="692210"/>
          </a:xfrm>
        </p:spPr>
        <p:txBody>
          <a:bodyPr>
            <a:normAutofit fontScale="90000"/>
          </a:bodyPr>
          <a:lstStyle/>
          <a:p>
            <a:pPr>
              <a:defRPr/>
            </a:pPr>
            <a:r>
              <a:rPr lang="en-ZA" dirty="0" smtClean="0"/>
              <a:t>Do I need to attend lab sessions?</a:t>
            </a:r>
            <a:endParaRPr lang="en-US" dirty="0"/>
          </a:p>
        </p:txBody>
      </p:sp>
      <p:sp>
        <p:nvSpPr>
          <p:cNvPr id="3" name="Content Placeholder 2"/>
          <p:cNvSpPr>
            <a:spLocks noGrp="1"/>
          </p:cNvSpPr>
          <p:nvPr>
            <p:ph idx="1"/>
          </p:nvPr>
        </p:nvSpPr>
        <p:spPr>
          <a:xfrm>
            <a:off x="417747" y="1364264"/>
            <a:ext cx="7697635" cy="4519977"/>
          </a:xfrm>
        </p:spPr>
        <p:txBody>
          <a:bodyPr>
            <a:normAutofit/>
          </a:bodyPr>
          <a:lstStyle/>
          <a:p>
            <a:pPr>
              <a:defRPr/>
            </a:pPr>
            <a:r>
              <a:rPr lang="en-ZA" dirty="0" smtClean="0"/>
              <a:t>To clarify</a:t>
            </a:r>
            <a:r>
              <a:rPr lang="en-ZA" sz="2400" dirty="0" smtClean="0"/>
              <a:t> (for my nomenclature):</a:t>
            </a:r>
            <a:endParaRPr lang="en-ZA" dirty="0" smtClean="0"/>
          </a:p>
          <a:p>
            <a:pPr lvl="1">
              <a:defRPr/>
            </a:pPr>
            <a:r>
              <a:rPr lang="en-ZA" dirty="0" err="1" smtClean="0"/>
              <a:t>Prac</a:t>
            </a:r>
            <a:r>
              <a:rPr lang="en-ZA" dirty="0" smtClean="0"/>
              <a:t> = the assignment you are</a:t>
            </a:r>
            <a:br>
              <a:rPr lang="en-ZA" dirty="0" smtClean="0"/>
            </a:br>
            <a:r>
              <a:rPr lang="en-ZA" dirty="0" smtClean="0"/>
              <a:t>tasked to do (not necessarily </a:t>
            </a:r>
            <a:br>
              <a:rPr lang="en-ZA" dirty="0" smtClean="0"/>
            </a:br>
            <a:r>
              <a:rPr lang="en-ZA" dirty="0" smtClean="0"/>
              <a:t>the place to do it)</a:t>
            </a:r>
          </a:p>
          <a:p>
            <a:pPr lvl="1">
              <a:defRPr/>
            </a:pPr>
            <a:r>
              <a:rPr lang="en-ZA" dirty="0" smtClean="0"/>
              <a:t>Lab / Lab session = the booking of the lab (</a:t>
            </a:r>
            <a:r>
              <a:rPr lang="en-ZA" dirty="0"/>
              <a:t>i.e</a:t>
            </a:r>
            <a:r>
              <a:rPr lang="en-ZA" dirty="0" smtClean="0"/>
              <a:t>., Blue Lab)</a:t>
            </a:r>
          </a:p>
        </p:txBody>
      </p:sp>
      <p:pic>
        <p:nvPicPr>
          <p:cNvPr id="1026" name="Picture 2" descr="C:\Users\swinberg\Documents\ACTIVE\EEE4084F\2013\LECTURES\Lecture01\Images\woman-ques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6540" y="1844840"/>
            <a:ext cx="2233930" cy="1487797"/>
          </a:xfrm>
          <a:prstGeom prst="rect">
            <a:avLst/>
          </a:prstGeom>
          <a:noFill/>
          <a:extLst>
            <a:ext uri="{909E8E84-426E-40DD-AFC4-6F175D3DCCD1}">
              <a14:hiddenFill xmlns:a14="http://schemas.microsoft.com/office/drawing/2010/main">
                <a:solidFill>
                  <a:srgbClr val="FFFFFF"/>
                </a:solidFill>
              </a14:hiddenFill>
            </a:ext>
          </a:extLst>
        </p:spPr>
      </p:pic>
      <p:sp>
        <p:nvSpPr>
          <p:cNvPr id="5" name="Oval Callout 4"/>
          <p:cNvSpPr/>
          <p:nvPr/>
        </p:nvSpPr>
        <p:spPr>
          <a:xfrm>
            <a:off x="6817360" y="1017270"/>
            <a:ext cx="2023110" cy="948690"/>
          </a:xfrm>
          <a:prstGeom prst="wedgeEllipseCallout">
            <a:avLst>
              <a:gd name="adj1" fmla="val -22528"/>
              <a:gd name="adj2" fmla="val 76958"/>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709410" y="1261229"/>
            <a:ext cx="2233931" cy="584775"/>
          </a:xfrm>
          <a:prstGeom prst="rect">
            <a:avLst/>
          </a:prstGeom>
        </p:spPr>
        <p:txBody>
          <a:bodyPr wrap="square">
            <a:spAutoFit/>
          </a:bodyPr>
          <a:lstStyle/>
          <a:p>
            <a:pPr algn="ctr"/>
            <a:r>
              <a:rPr lang="en-ZA" sz="1600" dirty="0" smtClean="0"/>
              <a:t>We know the simple terminology!</a:t>
            </a:r>
            <a:endParaRPr lang="en-US" sz="1600" dirty="0"/>
          </a:p>
        </p:txBody>
      </p:sp>
      <p:sp>
        <p:nvSpPr>
          <p:cNvPr id="7" name="TextBox 6"/>
          <p:cNvSpPr txBox="1"/>
          <p:nvPr/>
        </p:nvSpPr>
        <p:spPr>
          <a:xfrm>
            <a:off x="417747" y="5310392"/>
            <a:ext cx="8321040" cy="1323439"/>
          </a:xfrm>
          <a:prstGeom prst="rect">
            <a:avLst/>
          </a:prstGeom>
          <a:solidFill>
            <a:schemeClr val="bg1"/>
          </a:solidFill>
        </p:spPr>
        <p:txBody>
          <a:bodyPr wrap="square" rtlCol="0">
            <a:spAutoFit/>
          </a:bodyPr>
          <a:lstStyle/>
          <a:p>
            <a:r>
              <a:rPr lang="en-US" sz="2000" b="1" dirty="0" smtClean="0"/>
              <a:t>To answer:</a:t>
            </a:r>
            <a:r>
              <a:rPr lang="en-US" sz="2000" dirty="0" smtClean="0"/>
              <a:t> No, you don’t need to attend lab sessions. Work where you want, when you want. You just might have to use the lab in order to access the required hardware.</a:t>
            </a:r>
          </a:p>
          <a:p>
            <a:r>
              <a:rPr lang="en-US" sz="2000" i="1" dirty="0" smtClean="0"/>
              <a:t>NB:</a:t>
            </a:r>
            <a:r>
              <a:rPr lang="en-US" sz="2000" dirty="0" smtClean="0"/>
              <a:t> But you do need to </a:t>
            </a:r>
            <a:r>
              <a:rPr lang="en-US" sz="2000" u="sng" dirty="0" smtClean="0"/>
              <a:t>complete all the </a:t>
            </a:r>
            <a:r>
              <a:rPr lang="en-US" sz="2000" u="sng" dirty="0" err="1" smtClean="0"/>
              <a:t>pracs</a:t>
            </a:r>
            <a:r>
              <a:rPr lang="en-US" sz="2000" dirty="0" smtClean="0"/>
              <a:t>.</a:t>
            </a:r>
            <a:endParaRPr lang="en-US" sz="2000" dirty="0"/>
          </a:p>
        </p:txBody>
      </p:sp>
      <p:grpSp>
        <p:nvGrpSpPr>
          <p:cNvPr id="4" name="Group 3"/>
          <p:cNvGrpSpPr/>
          <p:nvPr/>
        </p:nvGrpSpPr>
        <p:grpSpPr>
          <a:xfrm>
            <a:off x="5361443" y="4196799"/>
            <a:ext cx="3065642" cy="948690"/>
            <a:chOff x="1140525" y="4214674"/>
            <a:chExt cx="3065642" cy="948690"/>
          </a:xfrm>
        </p:grpSpPr>
        <p:sp>
          <p:nvSpPr>
            <p:cNvPr id="10" name="Oval Callout 9"/>
            <p:cNvSpPr/>
            <p:nvPr/>
          </p:nvSpPr>
          <p:spPr>
            <a:xfrm>
              <a:off x="1140525" y="4214674"/>
              <a:ext cx="3065642" cy="948690"/>
            </a:xfrm>
            <a:prstGeom prst="wedgeEllipseCallout">
              <a:avLst>
                <a:gd name="adj1" fmla="val 50527"/>
                <a:gd name="adj2" fmla="val -114416"/>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367459" y="4335076"/>
              <a:ext cx="2611774" cy="707886"/>
            </a:xfrm>
            <a:prstGeom prst="rect">
              <a:avLst/>
            </a:prstGeom>
          </p:spPr>
          <p:txBody>
            <a:bodyPr wrap="square">
              <a:spAutoFit/>
            </a:bodyPr>
            <a:lstStyle/>
            <a:p>
              <a:pPr algn="ctr"/>
              <a:r>
                <a:rPr lang="en-ZA" sz="2000" i="1" dirty="0" smtClean="0"/>
                <a:t>Question:</a:t>
              </a:r>
              <a:r>
                <a:rPr lang="en-ZA" sz="2000" dirty="0" smtClean="0"/>
                <a:t> Must we attend every lab?</a:t>
              </a:r>
              <a:endParaRPr lang="en-US" sz="2000" dirty="0"/>
            </a:p>
          </p:txBody>
        </p:sp>
      </p:grpSp>
    </p:spTree>
    <p:extLst>
      <p:ext uri="{BB962C8B-B14F-4D97-AF65-F5344CB8AC3E}">
        <p14:creationId xmlns:p14="http://schemas.microsoft.com/office/powerpoint/2010/main" val="3321813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3" y="497640"/>
            <a:ext cx="8216103" cy="692210"/>
          </a:xfrm>
        </p:spPr>
        <p:txBody>
          <a:bodyPr>
            <a:normAutofit fontScale="90000"/>
          </a:bodyPr>
          <a:lstStyle/>
          <a:p>
            <a:pPr>
              <a:defRPr/>
            </a:pPr>
            <a:r>
              <a:rPr lang="en-US" dirty="0" smtClean="0"/>
              <a:t>Which lab session should I attend?</a:t>
            </a:r>
            <a:endParaRPr lang="en-US" dirty="0"/>
          </a:p>
        </p:txBody>
      </p:sp>
      <p:sp>
        <p:nvSpPr>
          <p:cNvPr id="3" name="Content Placeholder 2"/>
          <p:cNvSpPr>
            <a:spLocks noGrp="1"/>
          </p:cNvSpPr>
          <p:nvPr>
            <p:ph idx="1"/>
          </p:nvPr>
        </p:nvSpPr>
        <p:spPr>
          <a:xfrm>
            <a:off x="422770" y="1317805"/>
            <a:ext cx="7697635" cy="4460623"/>
          </a:xfrm>
        </p:spPr>
        <p:txBody>
          <a:bodyPr>
            <a:normAutofit lnSpcReduction="10000"/>
          </a:bodyPr>
          <a:lstStyle/>
          <a:p>
            <a:pPr>
              <a:defRPr/>
            </a:pPr>
            <a:r>
              <a:rPr lang="en-US" dirty="0" smtClean="0"/>
              <a:t>It doesn’t really matter, but consider that:</a:t>
            </a:r>
          </a:p>
          <a:p>
            <a:pPr lvl="1">
              <a:defRPr/>
            </a:pPr>
            <a:r>
              <a:rPr lang="en-US" dirty="0"/>
              <a:t>Monday sessions </a:t>
            </a:r>
            <a:r>
              <a:rPr lang="en-US" dirty="0" smtClean="0"/>
              <a:t>most of the class can make part of but are some other </a:t>
            </a:r>
            <a:r>
              <a:rPr lang="en-US" dirty="0"/>
              <a:t>lectures</a:t>
            </a:r>
            <a:br>
              <a:rPr lang="en-US" dirty="0"/>
            </a:br>
            <a:r>
              <a:rPr lang="en-US" dirty="0"/>
              <a:t>(so there will probably be </a:t>
            </a:r>
            <a:br>
              <a:rPr lang="en-US" dirty="0"/>
            </a:br>
            <a:r>
              <a:rPr lang="en-US" dirty="0"/>
              <a:t>plenty workstations available</a:t>
            </a:r>
            <a:r>
              <a:rPr lang="en-US" dirty="0" smtClean="0"/>
              <a:t>)</a:t>
            </a:r>
          </a:p>
          <a:p>
            <a:pPr lvl="1">
              <a:defRPr/>
            </a:pPr>
            <a:r>
              <a:rPr lang="en-US" dirty="0" smtClean="0"/>
              <a:t>Thursday session ~3pm most of class can make it to the lab (but the lab might not have enough computers for all</a:t>
            </a:r>
            <a:br>
              <a:rPr lang="en-US" dirty="0" smtClean="0"/>
            </a:br>
            <a:r>
              <a:rPr lang="en-US" dirty="0" smtClean="0"/>
              <a:t>unless you double up)</a:t>
            </a:r>
          </a:p>
        </p:txBody>
      </p:sp>
      <p:pic>
        <p:nvPicPr>
          <p:cNvPr id="2050" name="Picture 2" descr="C:\Users\swinberg\Documents\ACTIVE\EEE4084F\2013\LECTURES\Lecture01\Images\bir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0335" y="4905977"/>
            <a:ext cx="2724150" cy="1676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81998" y="5534855"/>
            <a:ext cx="2098651" cy="830997"/>
          </a:xfrm>
          <a:prstGeom prst="rect">
            <a:avLst/>
          </a:prstGeom>
          <a:noFill/>
        </p:spPr>
        <p:txBody>
          <a:bodyPr wrap="none" rtlCol="0">
            <a:spAutoFit/>
          </a:bodyPr>
          <a:lstStyle/>
          <a:p>
            <a:r>
              <a:rPr lang="en-US" sz="1600" i="1" dirty="0" smtClean="0"/>
              <a:t>An example of the</a:t>
            </a:r>
          </a:p>
          <a:p>
            <a:r>
              <a:rPr lang="en-US" sz="1600" i="1" dirty="0" smtClean="0"/>
              <a:t>‘emergence’ </a:t>
            </a:r>
          </a:p>
          <a:p>
            <a:r>
              <a:rPr lang="en-US" sz="1600" i="1" dirty="0" smtClean="0"/>
              <a:t>phenomenon in birds</a:t>
            </a:r>
          </a:p>
        </p:txBody>
      </p:sp>
      <p:sp>
        <p:nvSpPr>
          <p:cNvPr id="5" name="Rectangle 4"/>
          <p:cNvSpPr/>
          <p:nvPr/>
        </p:nvSpPr>
        <p:spPr>
          <a:xfrm>
            <a:off x="94981" y="5670336"/>
            <a:ext cx="5926773" cy="923330"/>
          </a:xfrm>
          <a:prstGeom prst="rect">
            <a:avLst/>
          </a:prstGeom>
        </p:spPr>
        <p:txBody>
          <a:bodyPr wrap="square">
            <a:spAutoFit/>
          </a:bodyPr>
          <a:lstStyle/>
          <a:p>
            <a:pPr lvl="1">
              <a:defRPr/>
            </a:pPr>
            <a:r>
              <a:rPr lang="en-US" i="1" dirty="0">
                <a:solidFill>
                  <a:srgbClr val="126249"/>
                </a:solidFill>
              </a:rPr>
              <a:t>Conclusion:</a:t>
            </a:r>
            <a:r>
              <a:rPr lang="en-US" dirty="0">
                <a:solidFill>
                  <a:srgbClr val="126249"/>
                </a:solidFill>
              </a:rPr>
              <a:t> I’ll leave </a:t>
            </a:r>
            <a:r>
              <a:rPr lang="en-US" dirty="0" smtClean="0">
                <a:solidFill>
                  <a:srgbClr val="126249"/>
                </a:solidFill>
              </a:rPr>
              <a:t>the selection of </a:t>
            </a:r>
            <a:r>
              <a:rPr lang="en-US" dirty="0">
                <a:solidFill>
                  <a:srgbClr val="126249"/>
                </a:solidFill>
              </a:rPr>
              <a:t>labs </a:t>
            </a:r>
            <a:r>
              <a:rPr lang="en-US" dirty="0" smtClean="0">
                <a:solidFill>
                  <a:srgbClr val="126249"/>
                </a:solidFill>
              </a:rPr>
              <a:t>as a fascinating emergent phenomenon to be studied and appreciated at a distance, like seagulls in flight.</a:t>
            </a:r>
            <a:endParaRPr lang="en-US" dirty="0">
              <a:solidFill>
                <a:srgbClr val="126249"/>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extLst>
              <p:ext uri="{D42A27DB-BD31-4B8C-83A1-F6EECF244321}">
                <p14:modId xmlns:p14="http://schemas.microsoft.com/office/powerpoint/2010/main" val="4224652938"/>
              </p:ext>
            </p:extLst>
          </p:nvPr>
        </p:nvGraphicFramePr>
        <p:xfrm>
          <a:off x="522818" y="866934"/>
          <a:ext cx="8157356" cy="4693180"/>
        </p:xfrm>
        <a:graphic>
          <a:graphicData uri="http://schemas.openxmlformats.org/drawingml/2006/table">
            <a:tbl>
              <a:tblPr firstRow="1" bandRow="1">
                <a:tableStyleId>{5C22544A-7EE6-4342-B048-85BDC9FD1C3A}</a:tableStyleId>
              </a:tblPr>
              <a:tblGrid>
                <a:gridCol w="418086"/>
                <a:gridCol w="7739270"/>
              </a:tblGrid>
              <a:tr h="370946">
                <a:tc>
                  <a:txBody>
                    <a:bodyPr/>
                    <a:lstStyle/>
                    <a:p>
                      <a:r>
                        <a:rPr lang="en-ZA" sz="1800" dirty="0" smtClean="0"/>
                        <a:t>#</a:t>
                      </a:r>
                      <a:endParaRPr lang="en-US" sz="1800" dirty="0"/>
                    </a:p>
                  </a:txBody>
                  <a:tcPr marT="45733" marB="45733"/>
                </a:tc>
                <a:tc>
                  <a:txBody>
                    <a:bodyPr/>
                    <a:lstStyle/>
                    <a:p>
                      <a:r>
                        <a:rPr lang="en-ZA" sz="1800" dirty="0" smtClean="0"/>
                        <a:t>Title</a:t>
                      </a:r>
                      <a:endParaRPr lang="en-US" sz="1800" dirty="0"/>
                    </a:p>
                  </a:txBody>
                  <a:tcPr marT="45733" marB="45733"/>
                </a:tc>
              </a:tr>
              <a:tr h="370946">
                <a:tc>
                  <a:txBody>
                    <a:bodyPr/>
                    <a:lstStyle/>
                    <a:p>
                      <a:endParaRPr lang="en-ZA" dirty="0"/>
                    </a:p>
                  </a:txBody>
                  <a:tcPr marL="9525" marR="9525" marT="9525" marB="952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b="1" dirty="0" smtClean="0">
                          <a:effectLst/>
                        </a:rPr>
                        <a:t>TERM 1 PRACS</a:t>
                      </a:r>
                      <a:endParaRPr lang="en-ZA" dirty="0" smtClean="0"/>
                    </a:p>
                  </a:txBody>
                  <a:tcPr marL="9525" marR="9525" marT="9525" marB="9525" anchor="ctr"/>
                </a:tc>
              </a:tr>
              <a:tr h="370946">
                <a:tc>
                  <a:txBody>
                    <a:bodyPr/>
                    <a:lstStyle/>
                    <a:p>
                      <a:r>
                        <a:rPr lang="en-ZA" dirty="0"/>
                        <a:t>1</a:t>
                      </a:r>
                    </a:p>
                  </a:txBody>
                  <a:tcPr marL="9525" marR="9525" marT="9525" marB="9525" anchor="ctr"/>
                </a:tc>
                <a:tc>
                  <a:txBody>
                    <a:bodyPr/>
                    <a:lstStyle/>
                    <a:p>
                      <a:r>
                        <a:rPr lang="en-ZA" i="1" dirty="0"/>
                        <a:t>OCTAVE </a:t>
                      </a:r>
                      <a:r>
                        <a:rPr lang="en-ZA" i="1" dirty="0" smtClean="0"/>
                        <a:t>basic operations</a:t>
                      </a:r>
                      <a:r>
                        <a:rPr lang="en-ZA" i="1" baseline="0" dirty="0" smtClean="0"/>
                        <a:t> and graphing, implementing function.</a:t>
                      </a:r>
                      <a:endParaRPr lang="en-ZA" dirty="0"/>
                    </a:p>
                  </a:txBody>
                  <a:tcPr marL="9525" marR="9525" marT="9525" marB="9525" anchor="ctr"/>
                </a:tc>
              </a:tr>
              <a:tr h="370946">
                <a:tc>
                  <a:txBody>
                    <a:bodyPr/>
                    <a:lstStyle/>
                    <a:p>
                      <a:r>
                        <a:rPr lang="en-ZA"/>
                        <a:t>2</a:t>
                      </a:r>
                    </a:p>
                  </a:txBody>
                  <a:tcPr marL="9525" marR="9525" marT="9525" marB="9525" anchor="ctr"/>
                </a:tc>
                <a:tc>
                  <a:txBody>
                    <a:bodyPr/>
                    <a:lstStyle/>
                    <a:p>
                      <a:r>
                        <a:rPr lang="en-ZA" i="1" dirty="0" err="1"/>
                        <a:t>pThreads</a:t>
                      </a:r>
                      <a:r>
                        <a:rPr lang="en-ZA" i="1" dirty="0"/>
                        <a:t> static</a:t>
                      </a:r>
                      <a:r>
                        <a:rPr lang="en-ZA" dirty="0"/>
                        <a:t>: static block partitioning and speedup relative to the single-thread "golden measure"</a:t>
                      </a:r>
                    </a:p>
                  </a:txBody>
                  <a:tcPr marL="9525" marR="9525" marT="9525" marB="9525" anchor="ctr"/>
                </a:tc>
              </a:tr>
              <a:tr h="370946">
                <a:tc>
                  <a:txBody>
                    <a:bodyPr/>
                    <a:lstStyle/>
                    <a:p>
                      <a:endParaRPr lang="en-ZA" dirty="0"/>
                    </a:p>
                  </a:txBody>
                  <a:tcPr marL="9525" marR="9525" marT="9525" marB="9525" anchor="ctr"/>
                </a:tc>
                <a:tc>
                  <a:txBody>
                    <a:bodyPr/>
                    <a:lstStyle/>
                    <a:p>
                      <a:r>
                        <a:rPr lang="en-ZA" i="1" dirty="0" smtClean="0"/>
                        <a:t>(Optional) </a:t>
                      </a:r>
                      <a:r>
                        <a:rPr lang="en-ZA" i="1" dirty="0" err="1" smtClean="0"/>
                        <a:t>pThreads</a:t>
                      </a:r>
                      <a:r>
                        <a:rPr lang="en-ZA" i="1" dirty="0" smtClean="0"/>
                        <a:t> </a:t>
                      </a:r>
                      <a:r>
                        <a:rPr lang="en-ZA" i="1" dirty="0"/>
                        <a:t>dynamic</a:t>
                      </a:r>
                      <a:r>
                        <a:rPr lang="en-ZA" dirty="0"/>
                        <a:t>: dynamic partitioning and speed comparison to static partitioning</a:t>
                      </a:r>
                    </a:p>
                  </a:txBody>
                  <a:tcPr marL="9525" marR="9525" marT="9525" marB="9525" anchor="ctr"/>
                </a:tc>
              </a:tr>
              <a:tr h="370946">
                <a:tc>
                  <a:txBody>
                    <a:bodyPr/>
                    <a:lstStyle/>
                    <a:p>
                      <a:r>
                        <a:rPr lang="en-ZA" dirty="0" smtClean="0"/>
                        <a:t>3</a:t>
                      </a:r>
                      <a:endParaRPr lang="en-ZA" dirty="0"/>
                    </a:p>
                  </a:txBody>
                  <a:tcPr marL="9525" marR="9525" marT="9525" marB="952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OpenCL and the Amazon</a:t>
                      </a:r>
                      <a:r>
                        <a:rPr lang="en-ZA" baseline="0" dirty="0" smtClean="0"/>
                        <a:t> EC2</a:t>
                      </a:r>
                      <a:r>
                        <a:rPr lang="en-ZA" dirty="0" smtClean="0"/>
                        <a:t>: An introduction to OpenCL and speeding up a computation process using this language</a:t>
                      </a:r>
                      <a:endParaRPr lang="en-ZA" dirty="0"/>
                    </a:p>
                  </a:txBody>
                  <a:tcPr marL="9525" marR="9525" marT="9525" marB="9525" anchor="ctr"/>
                </a:tc>
              </a:tr>
              <a:tr h="370946">
                <a:tc>
                  <a:txBody>
                    <a:bodyPr/>
                    <a:lstStyle/>
                    <a:p>
                      <a:r>
                        <a:rPr lang="en-ZA" dirty="0"/>
                        <a:t>4</a:t>
                      </a:r>
                    </a:p>
                  </a:txBody>
                  <a:tcPr marL="9525" marR="9525" marT="9525" marB="952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MPI </a:t>
                      </a:r>
                      <a:r>
                        <a:rPr lang="en-ZA" i="1" dirty="0" smtClean="0"/>
                        <a:t>median filter</a:t>
                      </a:r>
                      <a:r>
                        <a:rPr lang="en-ZA" dirty="0" smtClean="0"/>
                        <a:t>: make pipelined system running on cluster (can use a single computer with multiple cores).</a:t>
                      </a:r>
                      <a:endParaRPr lang="en-ZA" dirty="0"/>
                    </a:p>
                  </a:txBody>
                  <a:tcPr marL="9525" marR="9525" marT="9525" marB="9525" anchor="ctr"/>
                </a:tc>
              </a:tr>
              <a:tr h="370946">
                <a:tc>
                  <a:txBody>
                    <a:bodyPr/>
                    <a:lstStyle/>
                    <a:p>
                      <a:r>
                        <a:rPr lang="en-ZA" dirty="0"/>
                        <a:t> </a:t>
                      </a:r>
                    </a:p>
                  </a:txBody>
                  <a:tcPr marL="9525" marR="9525" marT="9525" marB="9525" anchor="ctr"/>
                </a:tc>
                <a:tc>
                  <a:txBody>
                    <a:bodyPr/>
                    <a:lstStyle/>
                    <a:p>
                      <a:r>
                        <a:rPr lang="en-ZA" b="1" dirty="0">
                          <a:effectLst/>
                        </a:rPr>
                        <a:t>TERM 2 PRACS</a:t>
                      </a:r>
                      <a:endParaRPr lang="en-ZA" dirty="0"/>
                    </a:p>
                  </a:txBody>
                  <a:tcPr marL="9525" marR="9525" marT="9525" marB="9525" anchor="ctr"/>
                </a:tc>
              </a:tr>
              <a:tr h="370946">
                <a:tc>
                  <a:txBody>
                    <a:bodyPr/>
                    <a:lstStyle/>
                    <a:p>
                      <a:r>
                        <a:rPr lang="en-ZA" dirty="0"/>
                        <a:t>5</a:t>
                      </a:r>
                    </a:p>
                  </a:txBody>
                  <a:tcPr marL="9525" marR="9525" marT="9525" marB="9525" anchor="ctr"/>
                </a:tc>
                <a:tc>
                  <a:txBody>
                    <a:bodyPr/>
                    <a:lstStyle/>
                    <a:p>
                      <a:r>
                        <a:rPr lang="en-ZA" dirty="0"/>
                        <a:t>FPGA </a:t>
                      </a:r>
                      <a:r>
                        <a:rPr lang="en-ZA" dirty="0" smtClean="0"/>
                        <a:t>Introduction</a:t>
                      </a:r>
                      <a:endParaRPr lang="en-ZA" dirty="0"/>
                    </a:p>
                  </a:txBody>
                  <a:tcPr marL="9525" marR="9525" marT="9525" marB="9525" anchor="ctr"/>
                </a:tc>
              </a:tr>
              <a:tr h="370946">
                <a:tc>
                  <a:txBody>
                    <a:bodyPr/>
                    <a:lstStyle/>
                    <a:p>
                      <a:r>
                        <a:rPr lang="en-ZA" dirty="0" smtClean="0"/>
                        <a:t>…</a:t>
                      </a:r>
                      <a:endParaRPr lang="en-ZA" dirty="0"/>
                    </a:p>
                  </a:txBody>
                  <a:tcPr marL="9525" marR="9525" marT="9525" marB="9525" anchor="ctr"/>
                </a:tc>
                <a:tc>
                  <a:txBody>
                    <a:bodyPr/>
                    <a:lstStyle/>
                    <a:p>
                      <a:r>
                        <a:rPr lang="en-ZA" dirty="0"/>
                        <a:t>Remainder of the </a:t>
                      </a:r>
                      <a:r>
                        <a:rPr lang="en-ZA" dirty="0" err="1"/>
                        <a:t>prac</a:t>
                      </a:r>
                      <a:r>
                        <a:rPr lang="en-ZA" dirty="0"/>
                        <a:t> sessions will be working on the Your Own Digital Accelerator (YODA) project.</a:t>
                      </a:r>
                    </a:p>
                  </a:txBody>
                  <a:tcPr marL="9525" marR="9525" marT="9525" marB="9525" anchor="ctr"/>
                </a:tc>
              </a:tr>
            </a:tbl>
          </a:graphicData>
        </a:graphic>
      </p:graphicFrame>
      <p:sp>
        <p:nvSpPr>
          <p:cNvPr id="5" name="Rectangle 4"/>
          <p:cNvSpPr/>
          <p:nvPr/>
        </p:nvSpPr>
        <p:spPr>
          <a:xfrm>
            <a:off x="483062" y="234174"/>
            <a:ext cx="3076483" cy="584775"/>
          </a:xfrm>
          <a:prstGeom prst="rect">
            <a:avLst/>
          </a:prstGeom>
          <a:noFill/>
          <a:ln>
            <a:noFill/>
          </a:ln>
        </p:spPr>
        <p:txBody>
          <a:bodyPr wrap="none">
            <a:spAutoFit/>
          </a:bodyPr>
          <a:lstStyle/>
          <a:p>
            <a:r>
              <a:rPr lang="en-ZA" sz="3200" b="1" dirty="0" smtClean="0">
                <a:ln>
                  <a:solidFill>
                    <a:schemeClr val="tx1"/>
                  </a:solidFill>
                </a:ln>
                <a:solidFill>
                  <a:schemeClr val="accent1">
                    <a:lumMod val="60000"/>
                    <a:lumOff val="40000"/>
                  </a:schemeClr>
                </a:solidFill>
              </a:rPr>
              <a:t>Lab </a:t>
            </a:r>
            <a:r>
              <a:rPr lang="en-ZA" sz="3200" b="1" dirty="0" err="1" smtClean="0">
                <a:ln>
                  <a:solidFill>
                    <a:schemeClr val="tx1"/>
                  </a:solidFill>
                </a:ln>
                <a:solidFill>
                  <a:schemeClr val="accent1">
                    <a:lumMod val="60000"/>
                    <a:lumOff val="40000"/>
                  </a:schemeClr>
                </a:solidFill>
              </a:rPr>
              <a:t>Practicals</a:t>
            </a:r>
            <a:endParaRPr lang="en-US" sz="3200" b="1" dirty="0">
              <a:ln>
                <a:solidFill>
                  <a:schemeClr val="tx1"/>
                </a:solidFill>
              </a:ln>
              <a:solidFill>
                <a:schemeClr val="accent1">
                  <a:lumMod val="60000"/>
                  <a:lumOff val="40000"/>
                </a:schemeClr>
              </a:solidFill>
            </a:endParaRPr>
          </a:p>
        </p:txBody>
      </p:sp>
      <p:sp>
        <p:nvSpPr>
          <p:cNvPr id="2" name="TextBox 1"/>
          <p:cNvSpPr txBox="1"/>
          <p:nvPr/>
        </p:nvSpPr>
        <p:spPr>
          <a:xfrm>
            <a:off x="371061" y="5738866"/>
            <a:ext cx="7814960" cy="369332"/>
          </a:xfrm>
          <a:prstGeom prst="rect">
            <a:avLst/>
          </a:prstGeom>
          <a:noFill/>
        </p:spPr>
        <p:txBody>
          <a:bodyPr wrap="none" rtlCol="0">
            <a:spAutoFit/>
          </a:bodyPr>
          <a:lstStyle/>
          <a:p>
            <a:r>
              <a:rPr lang="en-US" dirty="0" smtClean="0"/>
              <a:t>Links to recommended C / C++ tutorials if you haven’t used C much before</a:t>
            </a:r>
            <a:endParaRPr lang="en-US" dirty="0"/>
          </a:p>
        </p:txBody>
      </p:sp>
      <p:sp>
        <p:nvSpPr>
          <p:cNvPr id="3" name="Rectangle 2"/>
          <p:cNvSpPr/>
          <p:nvPr/>
        </p:nvSpPr>
        <p:spPr>
          <a:xfrm>
            <a:off x="715941" y="6135199"/>
            <a:ext cx="4804325" cy="369332"/>
          </a:xfrm>
          <a:prstGeom prst="rect">
            <a:avLst/>
          </a:prstGeom>
        </p:spPr>
        <p:txBody>
          <a:bodyPr wrap="square">
            <a:spAutoFit/>
          </a:bodyPr>
          <a:lstStyle/>
          <a:p>
            <a:r>
              <a:rPr lang="en-ZA" dirty="0">
                <a:hlinkClick r:id="rId3"/>
              </a:rPr>
              <a:t>http://www.cplusplus.com/doc/tutorial</a:t>
            </a:r>
            <a:r>
              <a:rPr lang="en-ZA" dirty="0" smtClean="0">
                <a:hlinkClick r:id="rId3"/>
              </a:rPr>
              <a:t>/</a:t>
            </a:r>
            <a:endParaRPr lang="en-ZA"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530" name="Straight Connector 73"/>
          <p:cNvCxnSpPr>
            <a:cxnSpLocks noChangeShapeType="1"/>
          </p:cNvCxnSpPr>
          <p:nvPr/>
        </p:nvCxnSpPr>
        <p:spPr bwMode="auto">
          <a:xfrm rot="5400000" flipH="1" flipV="1">
            <a:off x="7681119" y="2823369"/>
            <a:ext cx="673100" cy="11112"/>
          </a:xfrm>
          <a:prstGeom prst="line">
            <a:avLst/>
          </a:prstGeom>
          <a:noFill/>
          <a:ln w="19050" algn="ctr">
            <a:solidFill>
              <a:schemeClr val="tx1"/>
            </a:solidFill>
            <a:round/>
            <a:headEnd/>
            <a:tailEnd/>
          </a:ln>
        </p:spPr>
      </p:cxnSp>
      <p:cxnSp>
        <p:nvCxnSpPr>
          <p:cNvPr id="22531" name="Straight Connector 71"/>
          <p:cNvCxnSpPr>
            <a:cxnSpLocks noChangeShapeType="1"/>
          </p:cNvCxnSpPr>
          <p:nvPr/>
        </p:nvCxnSpPr>
        <p:spPr bwMode="auto">
          <a:xfrm rot="5400000" flipH="1" flipV="1">
            <a:off x="583407" y="2823368"/>
            <a:ext cx="673100" cy="11113"/>
          </a:xfrm>
          <a:prstGeom prst="line">
            <a:avLst/>
          </a:prstGeom>
          <a:noFill/>
          <a:ln w="19050" algn="ctr">
            <a:solidFill>
              <a:schemeClr val="tx1"/>
            </a:solidFill>
            <a:round/>
            <a:headEnd/>
            <a:tailEnd/>
          </a:ln>
        </p:spPr>
      </p:cxnSp>
      <p:cxnSp>
        <p:nvCxnSpPr>
          <p:cNvPr id="22532" name="Straight Connector 66"/>
          <p:cNvCxnSpPr>
            <a:cxnSpLocks noChangeShapeType="1"/>
            <a:endCxn id="63" idx="1"/>
          </p:cNvCxnSpPr>
          <p:nvPr/>
        </p:nvCxnSpPr>
        <p:spPr bwMode="auto">
          <a:xfrm>
            <a:off x="5451475" y="3382963"/>
            <a:ext cx="674688" cy="496887"/>
          </a:xfrm>
          <a:prstGeom prst="line">
            <a:avLst/>
          </a:prstGeom>
          <a:noFill/>
          <a:ln w="19050" algn="ctr">
            <a:solidFill>
              <a:schemeClr val="tx1"/>
            </a:solidFill>
            <a:prstDash val="sysDash"/>
            <a:round/>
            <a:headEnd/>
            <a:tailEnd/>
          </a:ln>
        </p:spPr>
      </p:cxnSp>
      <p:cxnSp>
        <p:nvCxnSpPr>
          <p:cNvPr id="22533" name="Shape 57"/>
          <p:cNvCxnSpPr>
            <a:cxnSpLocks noChangeShapeType="1"/>
            <a:stCxn id="22551" idx="2"/>
            <a:endCxn id="22540" idx="3"/>
          </p:cNvCxnSpPr>
          <p:nvPr/>
        </p:nvCxnSpPr>
        <p:spPr bwMode="auto">
          <a:xfrm rot="5400000">
            <a:off x="6432550" y="1900238"/>
            <a:ext cx="325438" cy="1624012"/>
          </a:xfrm>
          <a:prstGeom prst="bentConnector2">
            <a:avLst/>
          </a:prstGeom>
          <a:noFill/>
          <a:ln w="19050" algn="ctr">
            <a:solidFill>
              <a:schemeClr val="tx1"/>
            </a:solidFill>
            <a:round/>
            <a:headEnd/>
            <a:tailEnd/>
          </a:ln>
        </p:spPr>
      </p:cxnSp>
      <p:cxnSp>
        <p:nvCxnSpPr>
          <p:cNvPr id="22534" name="Shape 54"/>
          <p:cNvCxnSpPr>
            <a:cxnSpLocks noChangeShapeType="1"/>
            <a:stCxn id="22549" idx="2"/>
            <a:endCxn id="22540" idx="1"/>
          </p:cNvCxnSpPr>
          <p:nvPr/>
        </p:nvCxnSpPr>
        <p:spPr bwMode="auto">
          <a:xfrm rot="16200000" flipH="1">
            <a:off x="2215356" y="1912144"/>
            <a:ext cx="325438" cy="1600200"/>
          </a:xfrm>
          <a:prstGeom prst="bentConnector2">
            <a:avLst/>
          </a:prstGeom>
          <a:noFill/>
          <a:ln w="19050" algn="ctr">
            <a:solidFill>
              <a:schemeClr val="tx1"/>
            </a:solidFill>
            <a:round/>
            <a:headEnd/>
            <a:tailEnd/>
          </a:ln>
        </p:spPr>
      </p:cxnSp>
      <p:sp>
        <p:nvSpPr>
          <p:cNvPr id="4" name="Rectangle 3"/>
          <p:cNvSpPr/>
          <p:nvPr/>
        </p:nvSpPr>
        <p:spPr bwMode="auto">
          <a:xfrm>
            <a:off x="4308475" y="5646738"/>
            <a:ext cx="1989138" cy="731837"/>
          </a:xfrm>
          <a:prstGeom prst="rect">
            <a:avLst/>
          </a:prstGeom>
          <a:solidFill>
            <a:schemeClr val="accent6">
              <a:lumMod val="40000"/>
              <a:lumOff val="60000"/>
            </a:schemeClr>
          </a:solidFill>
          <a:ln w="19050" cap="flat" cmpd="sng" algn="ctr">
            <a:solidFill>
              <a:schemeClr val="tx1"/>
            </a:solidFill>
            <a:prstDash val="solid"/>
            <a:round/>
            <a:headEnd type="none" w="med" len="med"/>
            <a:tailEnd type="none" w="med" len="med"/>
          </a:ln>
          <a:effectLst/>
        </p:spPr>
        <p:txBody>
          <a:bodyPr lIns="18000" rIns="18000"/>
          <a:lstStyle/>
          <a:p>
            <a:pPr algn="ctr" eaLnBrk="0" hangingPunct="0">
              <a:defRPr/>
            </a:pPr>
            <a:r>
              <a:rPr lang="en-US" sz="1600" dirty="0"/>
              <a:t>Embedded Systems (EEE3074W)</a:t>
            </a:r>
          </a:p>
        </p:txBody>
      </p:sp>
      <p:sp>
        <p:nvSpPr>
          <p:cNvPr id="5" name="Rectangle 4"/>
          <p:cNvSpPr/>
          <p:nvPr/>
        </p:nvSpPr>
        <p:spPr bwMode="auto">
          <a:xfrm>
            <a:off x="2435225" y="5646737"/>
            <a:ext cx="1782763" cy="846137"/>
          </a:xfrm>
          <a:prstGeom prst="rect">
            <a:avLst/>
          </a:prstGeom>
          <a:solidFill>
            <a:schemeClr val="accent6">
              <a:lumMod val="40000"/>
              <a:lumOff val="60000"/>
            </a:schemeClr>
          </a:solidFill>
          <a:ln w="19050" cap="flat" cmpd="sng" algn="ctr">
            <a:solidFill>
              <a:schemeClr val="tx1"/>
            </a:solidFill>
            <a:prstDash val="solid"/>
            <a:round/>
            <a:headEnd type="none" w="med" len="med"/>
            <a:tailEnd type="none" w="med" len="med"/>
          </a:ln>
          <a:effectLst/>
        </p:spPr>
        <p:txBody>
          <a:bodyPr lIns="18000" rIns="18000"/>
          <a:lstStyle/>
          <a:p>
            <a:pPr algn="ctr" eaLnBrk="0" hangingPunct="0">
              <a:defRPr/>
            </a:pPr>
            <a:r>
              <a:rPr lang="en-US" sz="1600" dirty="0"/>
              <a:t>Digital Logic, etc.</a:t>
            </a:r>
            <a:br>
              <a:rPr lang="en-US" sz="1600" dirty="0"/>
            </a:br>
            <a:r>
              <a:rPr lang="en-US" sz="1600" dirty="0"/>
              <a:t>(from </a:t>
            </a:r>
            <a:r>
              <a:rPr lang="en-US" sz="1600" dirty="0" smtClean="0"/>
              <a:t>EEE2039W or equivalent)</a:t>
            </a:r>
            <a:endParaRPr lang="en-US" sz="1600" dirty="0"/>
          </a:p>
        </p:txBody>
      </p:sp>
      <p:sp>
        <p:nvSpPr>
          <p:cNvPr id="6" name="Rectangle 5"/>
          <p:cNvSpPr/>
          <p:nvPr/>
        </p:nvSpPr>
        <p:spPr bwMode="auto">
          <a:xfrm>
            <a:off x="6332538" y="5635625"/>
            <a:ext cx="2628900" cy="982663"/>
          </a:xfrm>
          <a:prstGeom prst="rect">
            <a:avLst/>
          </a:prstGeom>
          <a:solidFill>
            <a:schemeClr val="accent6">
              <a:lumMod val="40000"/>
              <a:lumOff val="60000"/>
            </a:schemeClr>
          </a:solidFill>
          <a:ln w="19050" cap="flat" cmpd="sng" algn="ctr">
            <a:solidFill>
              <a:schemeClr val="tx1"/>
            </a:solidFill>
            <a:prstDash val="solid"/>
            <a:round/>
            <a:headEnd type="none" w="med" len="med"/>
            <a:tailEnd type="none" w="med" len="med"/>
          </a:ln>
          <a:effectLst/>
        </p:spPr>
        <p:txBody>
          <a:bodyPr lIns="18000" rIns="18000"/>
          <a:lstStyle/>
          <a:p>
            <a:pPr algn="ctr" eaLnBrk="0" hangingPunct="0">
              <a:defRPr/>
            </a:pPr>
            <a:r>
              <a:rPr lang="en-US" sz="1600" dirty="0"/>
              <a:t>Microprocessor and digital circuit design &amp; tools</a:t>
            </a:r>
          </a:p>
          <a:p>
            <a:pPr algn="ctr" eaLnBrk="0" hangingPunct="0">
              <a:defRPr/>
            </a:pPr>
            <a:r>
              <a:rPr lang="en-US" sz="1600" dirty="0"/>
              <a:t>(EEE3017W/EEE3064W)</a:t>
            </a:r>
          </a:p>
        </p:txBody>
      </p:sp>
      <p:sp>
        <p:nvSpPr>
          <p:cNvPr id="7" name="Rectangle 6"/>
          <p:cNvSpPr/>
          <p:nvPr/>
        </p:nvSpPr>
        <p:spPr bwMode="auto">
          <a:xfrm>
            <a:off x="144463" y="5635625"/>
            <a:ext cx="2220912" cy="857250"/>
          </a:xfrm>
          <a:prstGeom prst="rect">
            <a:avLst/>
          </a:prstGeom>
          <a:solidFill>
            <a:schemeClr val="accent6">
              <a:lumMod val="40000"/>
              <a:lumOff val="60000"/>
            </a:schemeClr>
          </a:solidFill>
          <a:ln w="19050" cap="flat" cmpd="sng" algn="ctr">
            <a:solidFill>
              <a:schemeClr val="tx1"/>
            </a:solidFill>
            <a:prstDash val="solid"/>
            <a:round/>
            <a:headEnd type="none" w="med" len="med"/>
            <a:tailEnd type="none" w="med" len="med"/>
          </a:ln>
          <a:effectLst/>
        </p:spPr>
        <p:txBody>
          <a:bodyPr lIns="18000" rIns="18000"/>
          <a:lstStyle/>
          <a:p>
            <a:pPr algn="ctr" eaLnBrk="0" hangingPunct="0">
              <a:defRPr/>
            </a:pPr>
            <a:r>
              <a:rPr lang="en-US" sz="1600" dirty="0"/>
              <a:t>Software Engineering, Programming, etc.</a:t>
            </a:r>
            <a:br>
              <a:rPr lang="en-US" sz="1600" dirty="0"/>
            </a:br>
            <a:r>
              <a:rPr lang="en-US" sz="1600" dirty="0"/>
              <a:t>(CS courses)</a:t>
            </a:r>
          </a:p>
        </p:txBody>
      </p:sp>
      <p:sp>
        <p:nvSpPr>
          <p:cNvPr id="22539" name="Rectangle 8"/>
          <p:cNvSpPr>
            <a:spLocks noChangeArrowheads="1"/>
          </p:cNvSpPr>
          <p:nvPr/>
        </p:nvSpPr>
        <p:spPr bwMode="auto">
          <a:xfrm>
            <a:off x="3551238" y="4149725"/>
            <a:ext cx="1855787" cy="593725"/>
          </a:xfrm>
          <a:prstGeom prst="rect">
            <a:avLst/>
          </a:prstGeom>
          <a:solidFill>
            <a:schemeClr val="accent6">
              <a:lumMod val="60000"/>
              <a:lumOff val="40000"/>
            </a:schemeClr>
          </a:solidFill>
          <a:ln w="19050" algn="ctr">
            <a:solidFill>
              <a:schemeClr val="tx1"/>
            </a:solidFill>
            <a:round/>
            <a:headEnd/>
            <a:tailEnd/>
          </a:ln>
        </p:spPr>
        <p:txBody>
          <a:bodyPr lIns="18000" rIns="18000" anchor="ctr"/>
          <a:lstStyle/>
          <a:p>
            <a:pPr algn="ctr" eaLnBrk="0" hangingPunct="0"/>
            <a:r>
              <a:rPr lang="en-US"/>
              <a:t>Digital Systems</a:t>
            </a:r>
          </a:p>
        </p:txBody>
      </p:sp>
      <p:sp>
        <p:nvSpPr>
          <p:cNvPr id="22540" name="Rectangle 9"/>
          <p:cNvSpPr>
            <a:spLocks noChangeArrowheads="1"/>
          </p:cNvSpPr>
          <p:nvPr/>
        </p:nvSpPr>
        <p:spPr bwMode="auto">
          <a:xfrm>
            <a:off x="3178175" y="2343150"/>
            <a:ext cx="2605088" cy="1063625"/>
          </a:xfrm>
          <a:prstGeom prst="rect">
            <a:avLst/>
          </a:prstGeom>
          <a:solidFill>
            <a:schemeClr val="accent3">
              <a:lumMod val="40000"/>
              <a:lumOff val="60000"/>
            </a:schemeClr>
          </a:solidFill>
          <a:ln w="19050" algn="ctr">
            <a:solidFill>
              <a:schemeClr val="tx1"/>
            </a:solidFill>
            <a:round/>
            <a:headEnd/>
            <a:tailEnd/>
          </a:ln>
        </p:spPr>
        <p:txBody>
          <a:bodyPr lIns="18000" rIns="18000"/>
          <a:lstStyle/>
          <a:p>
            <a:pPr algn="ctr" eaLnBrk="0" hangingPunct="0"/>
            <a:r>
              <a:rPr lang="en-US"/>
              <a:t>High Performance Embedded Computing (HPEC) Systems</a:t>
            </a:r>
          </a:p>
        </p:txBody>
      </p:sp>
      <p:cxnSp>
        <p:nvCxnSpPr>
          <p:cNvPr id="22541" name="Straight Connector 13"/>
          <p:cNvCxnSpPr>
            <a:cxnSpLocks noChangeShapeType="1"/>
            <a:stCxn id="22544" idx="3"/>
            <a:endCxn id="22540" idx="2"/>
          </p:cNvCxnSpPr>
          <p:nvPr/>
        </p:nvCxnSpPr>
        <p:spPr bwMode="auto">
          <a:xfrm rot="5400000" flipH="1" flipV="1">
            <a:off x="4371182" y="3513931"/>
            <a:ext cx="215900" cy="1587"/>
          </a:xfrm>
          <a:prstGeom prst="line">
            <a:avLst/>
          </a:prstGeom>
          <a:noFill/>
          <a:ln w="19050" algn="ctr">
            <a:solidFill>
              <a:schemeClr val="tx1"/>
            </a:solidFill>
            <a:round/>
            <a:headEnd/>
            <a:tailEnd/>
          </a:ln>
        </p:spPr>
      </p:cxnSp>
      <p:cxnSp>
        <p:nvCxnSpPr>
          <p:cNvPr id="22542" name="Straight Connector 15"/>
          <p:cNvCxnSpPr>
            <a:cxnSpLocks noChangeShapeType="1"/>
            <a:stCxn id="22539" idx="0"/>
            <a:endCxn id="22544" idx="0"/>
          </p:cNvCxnSpPr>
          <p:nvPr/>
        </p:nvCxnSpPr>
        <p:spPr bwMode="auto">
          <a:xfrm rot="16200000" flipV="1">
            <a:off x="4414838" y="4086225"/>
            <a:ext cx="127000" cy="0"/>
          </a:xfrm>
          <a:prstGeom prst="line">
            <a:avLst/>
          </a:prstGeom>
          <a:noFill/>
          <a:ln w="19050" algn="ctr">
            <a:solidFill>
              <a:schemeClr val="tx1"/>
            </a:solidFill>
            <a:round/>
            <a:headEnd/>
            <a:tailEnd/>
          </a:ln>
        </p:spPr>
      </p:cxnSp>
      <p:cxnSp>
        <p:nvCxnSpPr>
          <p:cNvPr id="22543" name="Straight Arrow Connector 19"/>
          <p:cNvCxnSpPr>
            <a:cxnSpLocks noChangeShapeType="1"/>
            <a:stCxn id="22539" idx="2"/>
            <a:endCxn id="7" idx="0"/>
          </p:cNvCxnSpPr>
          <p:nvPr/>
        </p:nvCxnSpPr>
        <p:spPr bwMode="auto">
          <a:xfrm rot="5400000">
            <a:off x="2420938" y="3578225"/>
            <a:ext cx="892175" cy="3222625"/>
          </a:xfrm>
          <a:prstGeom prst="straightConnector1">
            <a:avLst/>
          </a:prstGeom>
          <a:noFill/>
          <a:ln w="19050" algn="ctr">
            <a:solidFill>
              <a:schemeClr val="tx1"/>
            </a:solidFill>
            <a:prstDash val="dash"/>
            <a:round/>
            <a:headEnd/>
            <a:tailEnd type="arrow" w="med" len="med"/>
          </a:ln>
        </p:spPr>
      </p:cxnSp>
      <p:sp>
        <p:nvSpPr>
          <p:cNvPr id="22544" name="Isosceles Triangle 11"/>
          <p:cNvSpPr>
            <a:spLocks noChangeArrowheads="1"/>
          </p:cNvSpPr>
          <p:nvPr/>
        </p:nvSpPr>
        <p:spPr bwMode="auto">
          <a:xfrm rot="10800000">
            <a:off x="4229100" y="3622675"/>
            <a:ext cx="498475" cy="400050"/>
          </a:xfrm>
          <a:prstGeom prst="triangle">
            <a:avLst>
              <a:gd name="adj" fmla="val 50000"/>
            </a:avLst>
          </a:prstGeom>
          <a:solidFill>
            <a:schemeClr val="tx1"/>
          </a:solidFill>
          <a:ln w="19050" algn="ctr">
            <a:noFill/>
            <a:round/>
            <a:headEnd/>
            <a:tailEnd/>
          </a:ln>
        </p:spPr>
        <p:txBody>
          <a:bodyPr/>
          <a:lstStyle/>
          <a:p>
            <a:pPr eaLnBrk="0" hangingPunct="0"/>
            <a:endParaRPr lang="en-US"/>
          </a:p>
        </p:txBody>
      </p:sp>
      <p:cxnSp>
        <p:nvCxnSpPr>
          <p:cNvPr id="22545" name="Straight Arrow Connector 20"/>
          <p:cNvCxnSpPr>
            <a:cxnSpLocks noChangeShapeType="1"/>
            <a:stCxn id="22539" idx="2"/>
            <a:endCxn id="5" idx="0"/>
          </p:cNvCxnSpPr>
          <p:nvPr/>
        </p:nvCxnSpPr>
        <p:spPr bwMode="auto">
          <a:xfrm flipH="1">
            <a:off x="3326607" y="4743450"/>
            <a:ext cx="1152525" cy="903287"/>
          </a:xfrm>
          <a:prstGeom prst="straightConnector1">
            <a:avLst/>
          </a:prstGeom>
          <a:noFill/>
          <a:ln w="19050" algn="ctr">
            <a:solidFill>
              <a:schemeClr val="tx1"/>
            </a:solidFill>
            <a:prstDash val="dash"/>
            <a:round/>
            <a:headEnd/>
            <a:tailEnd type="arrow" w="med" len="med"/>
          </a:ln>
        </p:spPr>
      </p:cxnSp>
      <p:cxnSp>
        <p:nvCxnSpPr>
          <p:cNvPr id="22546" name="Straight Arrow Connector 23"/>
          <p:cNvCxnSpPr>
            <a:cxnSpLocks noChangeShapeType="1"/>
            <a:stCxn id="22539" idx="2"/>
            <a:endCxn id="4" idx="0"/>
          </p:cNvCxnSpPr>
          <p:nvPr/>
        </p:nvCxnSpPr>
        <p:spPr bwMode="auto">
          <a:xfrm rot="16200000" flipH="1">
            <a:off x="4439444" y="4782344"/>
            <a:ext cx="903288" cy="825500"/>
          </a:xfrm>
          <a:prstGeom prst="straightConnector1">
            <a:avLst/>
          </a:prstGeom>
          <a:noFill/>
          <a:ln w="19050" algn="ctr">
            <a:solidFill>
              <a:schemeClr val="tx1"/>
            </a:solidFill>
            <a:prstDash val="dash"/>
            <a:round/>
            <a:headEnd/>
            <a:tailEnd type="arrow" w="med" len="med"/>
          </a:ln>
        </p:spPr>
      </p:cxnSp>
      <p:cxnSp>
        <p:nvCxnSpPr>
          <p:cNvPr id="22547" name="Straight Arrow Connector 26"/>
          <p:cNvCxnSpPr>
            <a:cxnSpLocks noChangeShapeType="1"/>
            <a:stCxn id="22539" idx="2"/>
            <a:endCxn id="6" idx="0"/>
          </p:cNvCxnSpPr>
          <p:nvPr/>
        </p:nvCxnSpPr>
        <p:spPr bwMode="auto">
          <a:xfrm rot="16200000" flipH="1">
            <a:off x="5616575" y="3605213"/>
            <a:ext cx="892175" cy="3168650"/>
          </a:xfrm>
          <a:prstGeom prst="straightConnector1">
            <a:avLst/>
          </a:prstGeom>
          <a:noFill/>
          <a:ln w="19050" algn="ctr">
            <a:solidFill>
              <a:schemeClr val="tx1"/>
            </a:solidFill>
            <a:prstDash val="dash"/>
            <a:round/>
            <a:headEnd/>
            <a:tailEnd type="arrow" w="med" len="med"/>
          </a:ln>
        </p:spPr>
      </p:cxnSp>
      <p:sp>
        <p:nvSpPr>
          <p:cNvPr id="22548" name="Rectangle 30"/>
          <p:cNvSpPr>
            <a:spLocks noChangeArrowheads="1"/>
          </p:cNvSpPr>
          <p:nvPr/>
        </p:nvSpPr>
        <p:spPr bwMode="auto">
          <a:xfrm>
            <a:off x="3565525" y="1314450"/>
            <a:ext cx="1828800" cy="720725"/>
          </a:xfrm>
          <a:prstGeom prst="rect">
            <a:avLst/>
          </a:prstGeom>
          <a:solidFill>
            <a:schemeClr val="accent3">
              <a:lumMod val="40000"/>
              <a:lumOff val="60000"/>
            </a:schemeClr>
          </a:solidFill>
          <a:ln w="19050" algn="ctr">
            <a:solidFill>
              <a:schemeClr val="tx1"/>
            </a:solidFill>
            <a:round/>
            <a:headEnd/>
            <a:tailEnd/>
          </a:ln>
        </p:spPr>
        <p:txBody>
          <a:bodyPr lIns="18000" rIns="18000" anchor="ctr"/>
          <a:lstStyle/>
          <a:p>
            <a:pPr algn="ctr" eaLnBrk="0" hangingPunct="0"/>
            <a:r>
              <a:rPr lang="en-US"/>
              <a:t>Parallel Computing</a:t>
            </a:r>
          </a:p>
        </p:txBody>
      </p:sp>
      <p:sp>
        <p:nvSpPr>
          <p:cNvPr id="22549" name="Rectangle 31"/>
          <p:cNvSpPr>
            <a:spLocks noChangeArrowheads="1"/>
          </p:cNvSpPr>
          <p:nvPr/>
        </p:nvSpPr>
        <p:spPr bwMode="auto">
          <a:xfrm>
            <a:off x="377825" y="1336675"/>
            <a:ext cx="2400300" cy="1212850"/>
          </a:xfrm>
          <a:prstGeom prst="rect">
            <a:avLst/>
          </a:prstGeom>
          <a:solidFill>
            <a:schemeClr val="accent3">
              <a:lumMod val="40000"/>
              <a:lumOff val="60000"/>
            </a:schemeClr>
          </a:solidFill>
          <a:ln w="19050" algn="ctr">
            <a:solidFill>
              <a:schemeClr val="tx1"/>
            </a:solidFill>
            <a:round/>
            <a:headEnd/>
            <a:tailEnd/>
          </a:ln>
        </p:spPr>
        <p:txBody>
          <a:bodyPr lIns="18000" rIns="18000" anchor="ctr"/>
          <a:lstStyle/>
          <a:p>
            <a:pPr algn="ctr" eaLnBrk="0" hangingPunct="0"/>
            <a:r>
              <a:rPr lang="en-US" sz="1600" dirty="0">
                <a:solidFill>
                  <a:schemeClr val="accent5">
                    <a:lumMod val="50000"/>
                  </a:schemeClr>
                </a:solidFill>
              </a:rPr>
              <a:t>TERM 1 THEME:</a:t>
            </a:r>
          </a:p>
          <a:p>
            <a:pPr algn="ctr" eaLnBrk="0" hangingPunct="0"/>
            <a:r>
              <a:rPr lang="en-US" dirty="0"/>
              <a:t>Microprocessor-based parallelism &amp; supercomputer design</a:t>
            </a:r>
            <a:endParaRPr lang="en-US" dirty="0">
              <a:solidFill>
                <a:srgbClr val="FFFF00"/>
              </a:solidFill>
            </a:endParaRPr>
          </a:p>
        </p:txBody>
      </p:sp>
      <p:cxnSp>
        <p:nvCxnSpPr>
          <p:cNvPr id="22550" name="Straight Arrow Connector 38"/>
          <p:cNvCxnSpPr>
            <a:cxnSpLocks noChangeShapeType="1"/>
            <a:stCxn id="22540" idx="0"/>
            <a:endCxn id="22548" idx="2"/>
          </p:cNvCxnSpPr>
          <p:nvPr/>
        </p:nvCxnSpPr>
        <p:spPr bwMode="auto">
          <a:xfrm rot="5400000" flipH="1" flipV="1">
            <a:off x="4325937" y="2189163"/>
            <a:ext cx="309563" cy="1588"/>
          </a:xfrm>
          <a:prstGeom prst="straightConnector1">
            <a:avLst/>
          </a:prstGeom>
          <a:noFill/>
          <a:ln w="19050" algn="ctr">
            <a:solidFill>
              <a:schemeClr val="tx1"/>
            </a:solidFill>
            <a:prstDash val="dash"/>
            <a:round/>
            <a:headEnd/>
            <a:tailEnd type="arrow" w="med" len="med"/>
          </a:ln>
        </p:spPr>
      </p:cxnSp>
      <p:sp>
        <p:nvSpPr>
          <p:cNvPr id="22551" name="Rectangle 42"/>
          <p:cNvSpPr>
            <a:spLocks noChangeArrowheads="1"/>
          </p:cNvSpPr>
          <p:nvPr/>
        </p:nvSpPr>
        <p:spPr bwMode="auto">
          <a:xfrm>
            <a:off x="6207125" y="1336675"/>
            <a:ext cx="2400300" cy="1212850"/>
          </a:xfrm>
          <a:prstGeom prst="rect">
            <a:avLst/>
          </a:prstGeom>
          <a:solidFill>
            <a:schemeClr val="accent3">
              <a:lumMod val="40000"/>
              <a:lumOff val="60000"/>
            </a:schemeClr>
          </a:solidFill>
          <a:ln w="19050" algn="ctr">
            <a:solidFill>
              <a:schemeClr val="tx1"/>
            </a:solidFill>
            <a:round/>
            <a:headEnd/>
            <a:tailEnd/>
          </a:ln>
        </p:spPr>
        <p:txBody>
          <a:bodyPr lIns="18000" rIns="18000" anchor="ctr"/>
          <a:lstStyle/>
          <a:p>
            <a:pPr algn="ctr" eaLnBrk="0" hangingPunct="0"/>
            <a:r>
              <a:rPr lang="en-US" sz="1600" dirty="0">
                <a:solidFill>
                  <a:schemeClr val="accent5">
                    <a:lumMod val="50000"/>
                  </a:schemeClr>
                </a:solidFill>
              </a:rPr>
              <a:t>TERM 2 THEME:</a:t>
            </a:r>
          </a:p>
          <a:p>
            <a:pPr algn="ctr" eaLnBrk="0" hangingPunct="0"/>
            <a:r>
              <a:rPr lang="en-US" dirty="0"/>
              <a:t>Reconfigurable</a:t>
            </a:r>
          </a:p>
          <a:p>
            <a:pPr algn="ctr" eaLnBrk="0" hangingPunct="0"/>
            <a:r>
              <a:rPr lang="en-US" dirty="0"/>
              <a:t>Computing using FPGAs</a:t>
            </a:r>
          </a:p>
        </p:txBody>
      </p:sp>
      <p:sp>
        <p:nvSpPr>
          <p:cNvPr id="22552" name="Rectangle 43"/>
          <p:cNvSpPr>
            <a:spLocks noChangeAspect="1"/>
          </p:cNvSpPr>
          <p:nvPr/>
        </p:nvSpPr>
        <p:spPr bwMode="auto">
          <a:xfrm rot="2700000">
            <a:off x="2997994" y="2801144"/>
            <a:ext cx="144463" cy="142875"/>
          </a:xfrm>
          <a:prstGeom prst="rect">
            <a:avLst/>
          </a:prstGeom>
          <a:solidFill>
            <a:schemeClr val="tx1"/>
          </a:solidFill>
          <a:ln w="19050" algn="ctr">
            <a:noFill/>
            <a:round/>
            <a:headEnd/>
            <a:tailEnd/>
          </a:ln>
        </p:spPr>
        <p:txBody>
          <a:bodyPr/>
          <a:lstStyle/>
          <a:p>
            <a:pPr eaLnBrk="0" hangingPunct="0"/>
            <a:endParaRPr lang="en-US"/>
          </a:p>
        </p:txBody>
      </p:sp>
      <p:sp>
        <p:nvSpPr>
          <p:cNvPr id="22553" name="Rectangle 44"/>
          <p:cNvSpPr>
            <a:spLocks noChangeAspect="1"/>
          </p:cNvSpPr>
          <p:nvPr/>
        </p:nvSpPr>
        <p:spPr bwMode="auto">
          <a:xfrm rot="2700000">
            <a:off x="5818187" y="2800351"/>
            <a:ext cx="144463" cy="144462"/>
          </a:xfrm>
          <a:prstGeom prst="rect">
            <a:avLst/>
          </a:prstGeom>
          <a:solidFill>
            <a:schemeClr val="tx1"/>
          </a:solidFill>
          <a:ln w="19050" algn="ctr">
            <a:noFill/>
            <a:round/>
            <a:headEnd/>
            <a:tailEnd/>
          </a:ln>
        </p:spPr>
        <p:txBody>
          <a:bodyPr/>
          <a:lstStyle/>
          <a:p>
            <a:pPr eaLnBrk="0" hangingPunct="0"/>
            <a:endParaRPr lang="en-US"/>
          </a:p>
        </p:txBody>
      </p:sp>
      <p:sp>
        <p:nvSpPr>
          <p:cNvPr id="61" name="Left Brace 60"/>
          <p:cNvSpPr/>
          <p:nvPr/>
        </p:nvSpPr>
        <p:spPr bwMode="auto">
          <a:xfrm rot="2003944">
            <a:off x="1063625" y="4378325"/>
            <a:ext cx="387350" cy="1187450"/>
          </a:xfrm>
          <a:prstGeom prst="leftBrace">
            <a:avLst>
              <a:gd name="adj1" fmla="val 34804"/>
              <a:gd name="adj2" fmla="val 50000"/>
            </a:avLst>
          </a:prstGeom>
          <a:noFill/>
          <a:ln w="19050" cap="flat" cmpd="sng" algn="ctr">
            <a:solidFill>
              <a:schemeClr val="tx1"/>
            </a:solidFill>
            <a:prstDash val="solid"/>
            <a:round/>
            <a:headEnd type="none" w="med" len="med"/>
            <a:tailEnd type="none" w="med" len="med"/>
          </a:ln>
          <a:effectLst/>
        </p:spPr>
        <p:txBody>
          <a:bodyPr/>
          <a:lstStyle/>
          <a:p>
            <a:pPr eaLnBrk="0" hangingPunct="0">
              <a:defRPr/>
            </a:pPr>
            <a:endParaRPr lang="en-US">
              <a:ln w="19050">
                <a:solidFill>
                  <a:schemeClr val="tx1"/>
                </a:solidFill>
              </a:ln>
            </a:endParaRPr>
          </a:p>
        </p:txBody>
      </p:sp>
      <p:sp>
        <p:nvSpPr>
          <p:cNvPr id="22555" name="TextBox 61"/>
          <p:cNvSpPr txBox="1">
            <a:spLocks noChangeArrowheads="1"/>
          </p:cNvSpPr>
          <p:nvPr/>
        </p:nvSpPr>
        <p:spPr bwMode="auto">
          <a:xfrm rot="-3225018">
            <a:off x="-254793" y="4248944"/>
            <a:ext cx="2386012" cy="584200"/>
          </a:xfrm>
          <a:prstGeom prst="rect">
            <a:avLst/>
          </a:prstGeom>
          <a:noFill/>
          <a:ln w="9525">
            <a:noFill/>
            <a:miter lim="800000"/>
            <a:headEnd/>
            <a:tailEnd/>
          </a:ln>
        </p:spPr>
        <p:txBody>
          <a:bodyPr wrap="none">
            <a:spAutoFit/>
          </a:bodyPr>
          <a:lstStyle/>
          <a:p>
            <a:pPr algn="ctr" eaLnBrk="0" hangingPunct="0"/>
            <a:r>
              <a:rPr lang="en-US" sz="1600"/>
              <a:t>Your existing knowledge</a:t>
            </a:r>
            <a:br>
              <a:rPr lang="en-US" sz="1600"/>
            </a:br>
            <a:r>
              <a:rPr lang="en-US" sz="1600"/>
              <a:t>&amp; prerequisites</a:t>
            </a:r>
          </a:p>
        </p:txBody>
      </p:sp>
      <p:sp>
        <p:nvSpPr>
          <p:cNvPr id="63" name="Folded Corner 62"/>
          <p:cNvSpPr/>
          <p:nvPr/>
        </p:nvSpPr>
        <p:spPr bwMode="auto">
          <a:xfrm>
            <a:off x="6126163" y="3521075"/>
            <a:ext cx="2000250" cy="719138"/>
          </a:xfrm>
          <a:prstGeom prst="foldedCorner">
            <a:avLst>
              <a:gd name="adj" fmla="val 35715"/>
            </a:avLst>
          </a:prstGeom>
          <a:solidFill>
            <a:srgbClr val="FEFE7A"/>
          </a:solidFill>
          <a:ln w="19050" cap="flat" cmpd="sng" algn="ctr">
            <a:solidFill>
              <a:schemeClr val="accent4">
                <a:lumMod val="10000"/>
              </a:schemeClr>
            </a:solidFill>
            <a:prstDash val="solid"/>
            <a:round/>
            <a:headEnd type="none" w="med" len="med"/>
            <a:tailEnd type="none" w="med" len="med"/>
          </a:ln>
          <a:effectLst/>
        </p:spPr>
        <p:txBody>
          <a:bodyPr/>
          <a:lstStyle/>
          <a:p>
            <a:pPr eaLnBrk="0" hangingPunct="0">
              <a:defRPr/>
            </a:pPr>
            <a:r>
              <a:rPr lang="en-US" i="1" dirty="0">
                <a:solidFill>
                  <a:schemeClr val="accent4">
                    <a:lumMod val="25000"/>
                  </a:schemeClr>
                </a:solidFill>
                <a:latin typeface="Comic Sans MS" pitchFamily="66" charset="0"/>
              </a:rPr>
              <a:t>Not for the timid.</a:t>
            </a:r>
          </a:p>
        </p:txBody>
      </p:sp>
      <p:sp>
        <p:nvSpPr>
          <p:cNvPr id="68" name="Rectangle 67"/>
          <p:cNvSpPr/>
          <p:nvPr/>
        </p:nvSpPr>
        <p:spPr>
          <a:xfrm>
            <a:off x="464283" y="91440"/>
            <a:ext cx="8098691" cy="830997"/>
          </a:xfrm>
          <a:prstGeom prst="rect">
            <a:avLst/>
          </a:prstGeom>
          <a:noFill/>
        </p:spPr>
        <p:txBody>
          <a:bodyPr wrap="none">
            <a:spAutoFit/>
          </a:bodyPr>
          <a:lstStyle/>
          <a:p>
            <a:pPr algn="ctr" eaLnBrk="0" hangingPunct="0">
              <a:defRPr/>
            </a:pPr>
            <a:r>
              <a:rPr lang="en-US" sz="4800" b="1" dirty="0">
                <a:ln w="19050" cmpd="sng">
                  <a:solidFill>
                    <a:schemeClr val="tx1">
                      <a:lumMod val="85000"/>
                    </a:schemeClr>
                  </a:solidFill>
                  <a:prstDash val="solid"/>
                  <a:miter lim="800000"/>
                </a:ln>
                <a:solidFill>
                  <a:schemeClr val="accent3">
                    <a:lumMod val="50000"/>
                  </a:schemeClr>
                </a:solidFill>
                <a:effectLst>
                  <a:outerShdw blurRad="50800" sx="102000" sy="102000" algn="tl" rotWithShape="0">
                    <a:schemeClr val="bg1">
                      <a:lumMod val="50000"/>
                    </a:schemeClr>
                  </a:outerShdw>
                </a:effectLst>
              </a:rPr>
              <a:t>EEE4084F Syllabus in brief</a:t>
            </a:r>
          </a:p>
        </p:txBody>
      </p:sp>
      <p:sp>
        <p:nvSpPr>
          <p:cNvPr id="70" name="Rectangle 69"/>
          <p:cNvSpPr>
            <a:spLocks noChangeArrowheads="1"/>
          </p:cNvSpPr>
          <p:nvPr/>
        </p:nvSpPr>
        <p:spPr bwMode="auto">
          <a:xfrm>
            <a:off x="331788" y="3028950"/>
            <a:ext cx="1450975" cy="354013"/>
          </a:xfrm>
          <a:prstGeom prst="rect">
            <a:avLst/>
          </a:prstGeom>
          <a:solidFill>
            <a:schemeClr val="accent5">
              <a:lumMod val="40000"/>
              <a:lumOff val="60000"/>
            </a:schemeClr>
          </a:solidFill>
          <a:ln w="19050" algn="ctr">
            <a:solidFill>
              <a:schemeClr val="tx1"/>
            </a:solidFill>
            <a:round/>
            <a:headEnd/>
            <a:tailEnd/>
          </a:ln>
        </p:spPr>
        <p:txBody>
          <a:bodyPr lIns="18000" rIns="18000" anchor="ctr"/>
          <a:lstStyle/>
          <a:p>
            <a:pPr algn="ctr" eaLnBrk="0" hangingPunct="0"/>
            <a:r>
              <a:rPr lang="en-US"/>
              <a:t>Project 1</a:t>
            </a:r>
          </a:p>
        </p:txBody>
      </p:sp>
      <p:sp>
        <p:nvSpPr>
          <p:cNvPr id="71" name="Rectangle 70"/>
          <p:cNvSpPr>
            <a:spLocks noChangeArrowheads="1"/>
          </p:cNvSpPr>
          <p:nvPr/>
        </p:nvSpPr>
        <p:spPr bwMode="auto">
          <a:xfrm>
            <a:off x="7178675" y="3028950"/>
            <a:ext cx="1450975" cy="354013"/>
          </a:xfrm>
          <a:prstGeom prst="rect">
            <a:avLst/>
          </a:prstGeom>
          <a:solidFill>
            <a:schemeClr val="accent5">
              <a:lumMod val="40000"/>
              <a:lumOff val="60000"/>
            </a:schemeClr>
          </a:solidFill>
          <a:ln w="19050" algn="ctr">
            <a:solidFill>
              <a:schemeClr val="tx1"/>
            </a:solidFill>
            <a:round/>
            <a:headEnd/>
            <a:tailEnd/>
          </a:ln>
        </p:spPr>
        <p:txBody>
          <a:bodyPr lIns="18000" rIns="18000" anchor="ctr"/>
          <a:lstStyle/>
          <a:p>
            <a:pPr algn="ctr" eaLnBrk="0" hangingPunct="0"/>
            <a:r>
              <a:rPr lang="en-US"/>
              <a:t>Project 2</a:t>
            </a:r>
          </a:p>
        </p:txBody>
      </p:sp>
    </p:spTree>
    <p:extLst>
      <p:ext uri="{BB962C8B-B14F-4D97-AF65-F5344CB8AC3E}">
        <p14:creationId xmlns:p14="http://schemas.microsoft.com/office/powerpoint/2010/main" val="2939062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fill="hold" grpId="0" nodeType="clickEffect">
                                  <p:stCondLst>
                                    <p:cond delay="0"/>
                                  </p:stCondLst>
                                  <p:childTnLst>
                                    <p:animScale>
                                      <p:cBhvr>
                                        <p:cTn id="6" dur="1000" fill="hold"/>
                                        <p:tgtEl>
                                          <p:spTgt spid="70"/>
                                        </p:tgtEl>
                                      </p:cBhvr>
                                      <p:by x="150000" y="150000"/>
                                    </p:animScale>
                                  </p:childTnLst>
                                </p:cTn>
                              </p:par>
                              <p:par>
                                <p:cTn id="7" presetID="6" presetClass="emph" presetSubtype="0" fill="hold" grpId="0" nodeType="withEffect">
                                  <p:stCondLst>
                                    <p:cond delay="0"/>
                                  </p:stCondLst>
                                  <p:childTnLst>
                                    <p:animScale>
                                      <p:cBhvr>
                                        <p:cTn id="8" dur="1000" fill="hold"/>
                                        <p:tgtEl>
                                          <p:spTgt spid="7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9" descr="scafolding.gif"/>
          <p:cNvPicPr>
            <a:picLocks noChangeAspect="1"/>
          </p:cNvPicPr>
          <p:nvPr/>
        </p:nvPicPr>
        <p:blipFill>
          <a:blip r:embed="rId3" cstate="print"/>
          <a:srcRect/>
          <a:stretch>
            <a:fillRect/>
          </a:stretch>
        </p:blipFill>
        <p:spPr bwMode="auto">
          <a:xfrm>
            <a:off x="2430925" y="2070100"/>
            <a:ext cx="1455737" cy="885825"/>
          </a:xfrm>
          <a:prstGeom prst="rect">
            <a:avLst/>
          </a:prstGeom>
          <a:noFill/>
          <a:ln w="9525">
            <a:noFill/>
            <a:miter lim="800000"/>
            <a:headEnd/>
            <a:tailEnd/>
          </a:ln>
        </p:spPr>
      </p:pic>
      <p:pic>
        <p:nvPicPr>
          <p:cNvPr id="23554" name="Picture 8" descr="scafolding.gif"/>
          <p:cNvPicPr>
            <a:picLocks noChangeAspect="1"/>
          </p:cNvPicPr>
          <p:nvPr/>
        </p:nvPicPr>
        <p:blipFill>
          <a:blip r:embed="rId3" cstate="print"/>
          <a:srcRect/>
          <a:stretch>
            <a:fillRect/>
          </a:stretch>
        </p:blipFill>
        <p:spPr bwMode="auto">
          <a:xfrm>
            <a:off x="628650" y="2070100"/>
            <a:ext cx="1455737" cy="885825"/>
          </a:xfrm>
          <a:prstGeom prst="rect">
            <a:avLst/>
          </a:prstGeom>
          <a:noFill/>
          <a:ln w="9525">
            <a:noFill/>
            <a:miter lim="800000"/>
            <a:headEnd/>
            <a:tailEnd/>
          </a:ln>
        </p:spPr>
      </p:pic>
      <p:sp>
        <p:nvSpPr>
          <p:cNvPr id="2" name="Rectangle 1"/>
          <p:cNvSpPr/>
          <p:nvPr/>
        </p:nvSpPr>
        <p:spPr>
          <a:xfrm>
            <a:off x="568481" y="91440"/>
            <a:ext cx="7890302" cy="830997"/>
          </a:xfrm>
          <a:prstGeom prst="rect">
            <a:avLst/>
          </a:prstGeom>
          <a:noFill/>
        </p:spPr>
        <p:txBody>
          <a:bodyPr wrap="none">
            <a:spAutoFit/>
          </a:bodyPr>
          <a:lstStyle/>
          <a:p>
            <a:pPr algn="ctr" eaLnBrk="0" hangingPunct="0">
              <a:defRPr/>
            </a:pPr>
            <a:r>
              <a:rPr lang="en-US" sz="4800" b="1" dirty="0">
                <a:ln w="19050" cmpd="sng">
                  <a:solidFill>
                    <a:schemeClr val="tx1">
                      <a:lumMod val="85000"/>
                    </a:schemeClr>
                  </a:solidFill>
                  <a:prstDash val="solid"/>
                  <a:miter lim="800000"/>
                </a:ln>
                <a:solidFill>
                  <a:schemeClr val="accent3">
                    <a:lumMod val="50000"/>
                  </a:schemeClr>
                </a:solidFill>
                <a:effectLst>
                  <a:outerShdw blurRad="50800" sx="102000" sy="102000" algn="tl" rotWithShape="0">
                    <a:schemeClr val="bg1">
                      <a:lumMod val="50000"/>
                    </a:schemeClr>
                  </a:outerShdw>
                </a:effectLst>
              </a:rPr>
              <a:t>EEE4084F </a:t>
            </a:r>
            <a:r>
              <a:rPr lang="en-US" sz="4800" b="1" dirty="0" err="1">
                <a:ln w="19050" cmpd="sng">
                  <a:solidFill>
                    <a:schemeClr val="tx1">
                      <a:lumMod val="85000"/>
                    </a:schemeClr>
                  </a:solidFill>
                  <a:prstDash val="solid"/>
                  <a:miter lim="800000"/>
                </a:ln>
                <a:solidFill>
                  <a:schemeClr val="accent3">
                    <a:lumMod val="50000"/>
                  </a:schemeClr>
                </a:solidFill>
                <a:effectLst>
                  <a:outerShdw blurRad="50800" sx="102000" sy="102000" algn="tl" rotWithShape="0">
                    <a:schemeClr val="bg1">
                      <a:lumMod val="50000"/>
                    </a:schemeClr>
                  </a:outerShdw>
                </a:effectLst>
              </a:rPr>
              <a:t>Pracs</a:t>
            </a:r>
            <a:r>
              <a:rPr lang="en-US" sz="4800" b="1" dirty="0">
                <a:ln w="19050" cmpd="sng">
                  <a:solidFill>
                    <a:schemeClr val="tx1">
                      <a:lumMod val="85000"/>
                    </a:schemeClr>
                  </a:solidFill>
                  <a:prstDash val="solid"/>
                  <a:miter lim="800000"/>
                </a:ln>
                <a:solidFill>
                  <a:schemeClr val="accent3">
                    <a:lumMod val="50000"/>
                  </a:schemeClr>
                </a:solidFill>
                <a:effectLst>
                  <a:outerShdw blurRad="50800" sx="102000" sy="102000" algn="tl" rotWithShape="0">
                    <a:schemeClr val="bg1">
                      <a:lumMod val="50000"/>
                    </a:schemeClr>
                  </a:outerShdw>
                </a:effectLst>
              </a:rPr>
              <a:t> &amp; Project</a:t>
            </a:r>
          </a:p>
        </p:txBody>
      </p:sp>
      <p:pic>
        <p:nvPicPr>
          <p:cNvPr id="23556" name="Picture 9" descr="scafolding.gif"/>
          <p:cNvPicPr>
            <a:picLocks noChangeAspect="1"/>
          </p:cNvPicPr>
          <p:nvPr/>
        </p:nvPicPr>
        <p:blipFill>
          <a:blip r:embed="rId3" cstate="print"/>
          <a:srcRect/>
          <a:stretch>
            <a:fillRect/>
          </a:stretch>
        </p:blipFill>
        <p:spPr bwMode="auto">
          <a:xfrm>
            <a:off x="4149186" y="2070100"/>
            <a:ext cx="1455737" cy="885825"/>
          </a:xfrm>
          <a:prstGeom prst="rect">
            <a:avLst/>
          </a:prstGeom>
          <a:noFill/>
          <a:ln w="9525">
            <a:noFill/>
            <a:miter lim="800000"/>
            <a:headEnd/>
            <a:tailEnd/>
          </a:ln>
        </p:spPr>
      </p:pic>
      <p:pic>
        <p:nvPicPr>
          <p:cNvPr id="23557" name="Picture 10" descr="scafolding.gif"/>
          <p:cNvPicPr>
            <a:picLocks noChangeAspect="1"/>
          </p:cNvPicPr>
          <p:nvPr/>
        </p:nvPicPr>
        <p:blipFill>
          <a:blip r:embed="rId3" cstate="print"/>
          <a:srcRect/>
          <a:stretch>
            <a:fillRect/>
          </a:stretch>
        </p:blipFill>
        <p:spPr bwMode="auto">
          <a:xfrm>
            <a:off x="5849938" y="2070100"/>
            <a:ext cx="1455737" cy="885825"/>
          </a:xfrm>
          <a:prstGeom prst="rect">
            <a:avLst/>
          </a:prstGeom>
          <a:noFill/>
          <a:ln w="9525">
            <a:noFill/>
            <a:miter lim="800000"/>
            <a:headEnd/>
            <a:tailEnd/>
          </a:ln>
        </p:spPr>
      </p:pic>
      <p:sp>
        <p:nvSpPr>
          <p:cNvPr id="23558" name="Rectangle 5"/>
          <p:cNvSpPr>
            <a:spLocks noChangeArrowheads="1"/>
          </p:cNvSpPr>
          <p:nvPr/>
        </p:nvSpPr>
        <p:spPr bwMode="auto">
          <a:xfrm>
            <a:off x="628650" y="2752725"/>
            <a:ext cx="1556756" cy="720725"/>
          </a:xfrm>
          <a:prstGeom prst="rect">
            <a:avLst/>
          </a:prstGeom>
          <a:solidFill>
            <a:schemeClr val="accent1">
              <a:lumMod val="60000"/>
              <a:lumOff val="40000"/>
            </a:schemeClr>
          </a:solidFill>
          <a:ln w="19050" algn="ctr">
            <a:solidFill>
              <a:schemeClr val="tx1"/>
            </a:solidFill>
            <a:round/>
            <a:headEnd/>
            <a:tailEnd/>
          </a:ln>
        </p:spPr>
        <p:txBody>
          <a:bodyPr lIns="18000" rIns="18000" anchor="ctr"/>
          <a:lstStyle/>
          <a:p>
            <a:pPr algn="ctr" eaLnBrk="0" hangingPunct="0"/>
            <a:r>
              <a:rPr lang="en-US" dirty="0" err="1" smtClean="0"/>
              <a:t>Prac</a:t>
            </a:r>
            <a:r>
              <a:rPr lang="en-US" dirty="0" smtClean="0"/>
              <a:t> 1:</a:t>
            </a:r>
          </a:p>
          <a:p>
            <a:pPr algn="ctr" eaLnBrk="0" hangingPunct="0"/>
            <a:r>
              <a:rPr lang="en-US" dirty="0" smtClean="0"/>
              <a:t>OCTAVE</a:t>
            </a:r>
            <a:endParaRPr lang="en-US" dirty="0"/>
          </a:p>
        </p:txBody>
      </p:sp>
      <p:sp>
        <p:nvSpPr>
          <p:cNvPr id="23559" name="Rectangle 6"/>
          <p:cNvSpPr>
            <a:spLocks noChangeArrowheads="1"/>
          </p:cNvSpPr>
          <p:nvPr/>
        </p:nvSpPr>
        <p:spPr bwMode="auto">
          <a:xfrm>
            <a:off x="2380416" y="2752725"/>
            <a:ext cx="1556756" cy="720725"/>
          </a:xfrm>
          <a:prstGeom prst="rect">
            <a:avLst/>
          </a:prstGeom>
          <a:solidFill>
            <a:schemeClr val="accent1">
              <a:lumMod val="60000"/>
              <a:lumOff val="40000"/>
            </a:schemeClr>
          </a:solidFill>
          <a:ln w="19050" algn="ctr">
            <a:solidFill>
              <a:schemeClr val="tx1"/>
            </a:solidFill>
            <a:round/>
            <a:headEnd/>
            <a:tailEnd/>
          </a:ln>
        </p:spPr>
        <p:txBody>
          <a:bodyPr lIns="18000" rIns="18000" anchor="ctr"/>
          <a:lstStyle/>
          <a:p>
            <a:pPr algn="ctr" eaLnBrk="0" hangingPunct="0"/>
            <a:r>
              <a:rPr lang="en-US" dirty="0" err="1"/>
              <a:t>Prac</a:t>
            </a:r>
            <a:r>
              <a:rPr lang="en-US" dirty="0"/>
              <a:t> 2:</a:t>
            </a:r>
          </a:p>
          <a:p>
            <a:pPr algn="ctr" eaLnBrk="0" hangingPunct="0"/>
            <a:r>
              <a:rPr lang="en-US" dirty="0" err="1" smtClean="0"/>
              <a:t>PThreads</a:t>
            </a:r>
            <a:endParaRPr lang="en-US" dirty="0"/>
          </a:p>
        </p:txBody>
      </p:sp>
      <p:sp>
        <p:nvSpPr>
          <p:cNvPr id="23560" name="Rectangle 7"/>
          <p:cNvSpPr>
            <a:spLocks noChangeArrowheads="1"/>
          </p:cNvSpPr>
          <p:nvPr/>
        </p:nvSpPr>
        <p:spPr bwMode="auto">
          <a:xfrm>
            <a:off x="4088811" y="2752725"/>
            <a:ext cx="1557959" cy="720725"/>
          </a:xfrm>
          <a:prstGeom prst="rect">
            <a:avLst/>
          </a:prstGeom>
          <a:solidFill>
            <a:schemeClr val="accent1">
              <a:lumMod val="60000"/>
              <a:lumOff val="40000"/>
            </a:schemeClr>
          </a:solidFill>
          <a:ln w="19050" algn="ctr">
            <a:solidFill>
              <a:schemeClr val="tx1"/>
            </a:solidFill>
            <a:round/>
            <a:headEnd/>
            <a:tailEnd/>
          </a:ln>
        </p:spPr>
        <p:txBody>
          <a:bodyPr lIns="18000" rIns="18000" anchor="ctr"/>
          <a:lstStyle/>
          <a:p>
            <a:pPr algn="ctr" eaLnBrk="0" hangingPunct="0"/>
            <a:r>
              <a:rPr lang="en-US" dirty="0" err="1"/>
              <a:t>Prac</a:t>
            </a:r>
            <a:r>
              <a:rPr lang="en-US" dirty="0"/>
              <a:t> 3:</a:t>
            </a:r>
          </a:p>
          <a:p>
            <a:pPr algn="ctr" eaLnBrk="0" hangingPunct="0"/>
            <a:r>
              <a:rPr lang="en-US" dirty="0" smtClean="0"/>
              <a:t>OpenCL</a:t>
            </a:r>
            <a:endParaRPr lang="en-US" dirty="0"/>
          </a:p>
        </p:txBody>
      </p:sp>
      <p:sp>
        <p:nvSpPr>
          <p:cNvPr id="23561" name="Rectangle 2"/>
          <p:cNvSpPr>
            <a:spLocks noChangeArrowheads="1"/>
          </p:cNvSpPr>
          <p:nvPr/>
        </p:nvSpPr>
        <p:spPr bwMode="auto">
          <a:xfrm>
            <a:off x="612775" y="990600"/>
            <a:ext cx="6701846" cy="1174750"/>
          </a:xfrm>
          <a:prstGeom prst="rect">
            <a:avLst/>
          </a:prstGeom>
          <a:solidFill>
            <a:schemeClr val="accent6">
              <a:lumMod val="40000"/>
              <a:lumOff val="60000"/>
            </a:schemeClr>
          </a:solidFill>
          <a:ln w="19050" algn="ctr">
            <a:solidFill>
              <a:schemeClr val="tx1"/>
            </a:solidFill>
            <a:round/>
            <a:headEnd/>
            <a:tailEnd/>
          </a:ln>
        </p:spPr>
        <p:txBody>
          <a:bodyPr lIns="18000" rIns="18000" anchor="ctr"/>
          <a:lstStyle/>
          <a:p>
            <a:pPr eaLnBrk="0" hangingPunct="0"/>
            <a:r>
              <a:rPr lang="en-US" sz="2400" dirty="0"/>
              <a:t>Conceptual assignment. E.g. think and</a:t>
            </a:r>
            <a:br>
              <a:rPr lang="en-US" sz="2400" dirty="0"/>
            </a:br>
            <a:r>
              <a:rPr lang="en-US" sz="2400" dirty="0"/>
              <a:t>writing about a </a:t>
            </a:r>
            <a:r>
              <a:rPr lang="en-US" sz="2400" i="1" dirty="0"/>
              <a:t>DNA seeker algorithm</a:t>
            </a:r>
            <a:r>
              <a:rPr lang="en-US" sz="2400" dirty="0"/>
              <a:t/>
            </a:r>
            <a:br>
              <a:rPr lang="en-US" sz="2400" dirty="0"/>
            </a:br>
            <a:r>
              <a:rPr lang="en-US" sz="2400" dirty="0"/>
              <a:t>that runs on a cluster.</a:t>
            </a:r>
          </a:p>
        </p:txBody>
      </p:sp>
      <p:pic>
        <p:nvPicPr>
          <p:cNvPr id="23562" name="Picture 11" descr="scafolding.gif"/>
          <p:cNvPicPr>
            <a:picLocks noChangeAspect="1"/>
          </p:cNvPicPr>
          <p:nvPr/>
        </p:nvPicPr>
        <p:blipFill>
          <a:blip r:embed="rId3" cstate="print"/>
          <a:srcRect/>
          <a:stretch>
            <a:fillRect/>
          </a:stretch>
        </p:blipFill>
        <p:spPr bwMode="auto">
          <a:xfrm>
            <a:off x="3068638" y="4867275"/>
            <a:ext cx="1455737" cy="885825"/>
          </a:xfrm>
          <a:prstGeom prst="rect">
            <a:avLst/>
          </a:prstGeom>
          <a:noFill/>
          <a:ln w="9525">
            <a:noFill/>
            <a:miter lim="800000"/>
            <a:headEnd/>
            <a:tailEnd/>
          </a:ln>
        </p:spPr>
      </p:pic>
      <p:sp>
        <p:nvSpPr>
          <p:cNvPr id="23563" name="Rectangle 14"/>
          <p:cNvSpPr>
            <a:spLocks noChangeArrowheads="1"/>
          </p:cNvSpPr>
          <p:nvPr/>
        </p:nvSpPr>
        <p:spPr bwMode="auto">
          <a:xfrm>
            <a:off x="2765425" y="5549900"/>
            <a:ext cx="2054225" cy="720725"/>
          </a:xfrm>
          <a:prstGeom prst="rect">
            <a:avLst/>
          </a:prstGeom>
          <a:solidFill>
            <a:schemeClr val="accent1">
              <a:lumMod val="60000"/>
              <a:lumOff val="40000"/>
            </a:schemeClr>
          </a:solidFill>
          <a:ln w="19050" algn="ctr">
            <a:solidFill>
              <a:schemeClr val="tx1"/>
            </a:solidFill>
            <a:round/>
            <a:headEnd/>
            <a:tailEnd/>
          </a:ln>
        </p:spPr>
        <p:txBody>
          <a:bodyPr lIns="18000" rIns="18000" anchor="ctr"/>
          <a:lstStyle/>
          <a:p>
            <a:pPr algn="ctr" eaLnBrk="0" hangingPunct="0"/>
            <a:r>
              <a:rPr lang="en-US" dirty="0" err="1" smtClean="0"/>
              <a:t>Prac</a:t>
            </a:r>
            <a:r>
              <a:rPr lang="en-US" dirty="0" smtClean="0"/>
              <a:t> 5:</a:t>
            </a:r>
            <a:endParaRPr lang="en-US" dirty="0"/>
          </a:p>
          <a:p>
            <a:pPr algn="ctr" eaLnBrk="0" hangingPunct="0"/>
            <a:r>
              <a:rPr lang="en-ZA" dirty="0"/>
              <a:t>FPGA </a:t>
            </a:r>
            <a:r>
              <a:rPr lang="en-ZA" dirty="0" err="1"/>
              <a:t>Prac</a:t>
            </a:r>
            <a:endParaRPr lang="en-US" dirty="0"/>
          </a:p>
        </p:txBody>
      </p:sp>
      <p:sp>
        <p:nvSpPr>
          <p:cNvPr id="23564" name="Rectangle 4"/>
          <p:cNvSpPr>
            <a:spLocks noChangeArrowheads="1"/>
          </p:cNvSpPr>
          <p:nvPr/>
        </p:nvSpPr>
        <p:spPr bwMode="auto">
          <a:xfrm>
            <a:off x="612775" y="3879850"/>
            <a:ext cx="6615113" cy="1176338"/>
          </a:xfrm>
          <a:prstGeom prst="rect">
            <a:avLst/>
          </a:prstGeom>
          <a:solidFill>
            <a:schemeClr val="accent6">
              <a:lumMod val="40000"/>
              <a:lumOff val="60000"/>
            </a:schemeClr>
          </a:solidFill>
          <a:ln w="19050" algn="ctr">
            <a:solidFill>
              <a:schemeClr val="tx1"/>
            </a:solidFill>
            <a:round/>
            <a:headEnd/>
            <a:tailEnd/>
          </a:ln>
        </p:spPr>
        <p:txBody>
          <a:bodyPr lIns="18000" rIns="18000" anchor="ctr"/>
          <a:lstStyle/>
          <a:p>
            <a:pPr eaLnBrk="0" hangingPunct="0"/>
            <a:r>
              <a:rPr lang="en-US" sz="2800" dirty="0"/>
              <a:t>Project “YODA”</a:t>
            </a:r>
          </a:p>
          <a:p>
            <a:pPr eaLnBrk="0" hangingPunct="0"/>
            <a:r>
              <a:rPr lang="en-ZA" sz="2400" dirty="0"/>
              <a:t>Your Own Digital Accelerator (YODA) implemented on a FPGA kit / acc. board</a:t>
            </a:r>
            <a:endParaRPr lang="en-US" sz="2400" dirty="0"/>
          </a:p>
        </p:txBody>
      </p:sp>
      <p:pic>
        <p:nvPicPr>
          <p:cNvPr id="23565" name="Picture 17" descr="dna.gif"/>
          <p:cNvPicPr>
            <a:picLocks noChangeAspect="1"/>
          </p:cNvPicPr>
          <p:nvPr/>
        </p:nvPicPr>
        <p:blipFill>
          <a:blip r:embed="rId4" cstate="print"/>
          <a:srcRect/>
          <a:stretch>
            <a:fillRect/>
          </a:stretch>
        </p:blipFill>
        <p:spPr bwMode="auto">
          <a:xfrm>
            <a:off x="5954713" y="1160463"/>
            <a:ext cx="1125537" cy="1004887"/>
          </a:xfrm>
          <a:prstGeom prst="rect">
            <a:avLst/>
          </a:prstGeom>
          <a:noFill/>
          <a:ln w="9525">
            <a:noFill/>
            <a:miter lim="800000"/>
            <a:headEnd/>
            <a:tailEnd/>
          </a:ln>
        </p:spPr>
      </p:pic>
      <p:pic>
        <p:nvPicPr>
          <p:cNvPr id="23566" name="Picture 18" descr="Yoda.jpg"/>
          <p:cNvPicPr>
            <a:picLocks noChangeAspect="1"/>
          </p:cNvPicPr>
          <p:nvPr/>
        </p:nvPicPr>
        <p:blipFill>
          <a:blip r:embed="rId5" cstate="print"/>
          <a:srcRect/>
          <a:stretch>
            <a:fillRect/>
          </a:stretch>
        </p:blipFill>
        <p:spPr bwMode="auto">
          <a:xfrm>
            <a:off x="6191250" y="3906838"/>
            <a:ext cx="1039813" cy="1152525"/>
          </a:xfrm>
          <a:prstGeom prst="rect">
            <a:avLst/>
          </a:prstGeom>
          <a:noFill/>
          <a:ln w="9525">
            <a:noFill/>
            <a:miter lim="800000"/>
            <a:headEnd/>
            <a:tailEnd/>
          </a:ln>
        </p:spPr>
      </p:pic>
      <p:pic>
        <p:nvPicPr>
          <p:cNvPr id="23567" name="Picture 14" descr="snoopy.jpg"/>
          <p:cNvPicPr>
            <a:picLocks noChangeAspect="1"/>
          </p:cNvPicPr>
          <p:nvPr/>
        </p:nvPicPr>
        <p:blipFill>
          <a:blip r:embed="rId6" cstate="print"/>
          <a:srcRect/>
          <a:stretch>
            <a:fillRect/>
          </a:stretch>
        </p:blipFill>
        <p:spPr bwMode="auto">
          <a:xfrm>
            <a:off x="7977188" y="1001713"/>
            <a:ext cx="595312" cy="781050"/>
          </a:xfrm>
          <a:prstGeom prst="rect">
            <a:avLst/>
          </a:prstGeom>
          <a:noFill/>
          <a:ln w="9525">
            <a:noFill/>
            <a:miter lim="800000"/>
            <a:headEnd/>
            <a:tailEnd/>
          </a:ln>
        </p:spPr>
      </p:pic>
      <p:pic>
        <p:nvPicPr>
          <p:cNvPr id="23568" name="Picture 16" descr="papers.gif"/>
          <p:cNvPicPr>
            <a:picLocks noChangeAspect="1"/>
          </p:cNvPicPr>
          <p:nvPr/>
        </p:nvPicPr>
        <p:blipFill>
          <a:blip r:embed="rId7" cstate="print"/>
          <a:srcRect/>
          <a:stretch>
            <a:fillRect/>
          </a:stretch>
        </p:blipFill>
        <p:spPr bwMode="auto">
          <a:xfrm>
            <a:off x="7951788" y="1793875"/>
            <a:ext cx="762000" cy="752475"/>
          </a:xfrm>
          <a:prstGeom prst="rect">
            <a:avLst/>
          </a:prstGeom>
          <a:noFill/>
          <a:ln w="9525">
            <a:noFill/>
            <a:miter lim="800000"/>
            <a:headEnd/>
            <a:tailEnd/>
          </a:ln>
        </p:spPr>
      </p:pic>
      <p:sp>
        <p:nvSpPr>
          <p:cNvPr id="18" name="Right Arrow 17"/>
          <p:cNvSpPr/>
          <p:nvPr/>
        </p:nvSpPr>
        <p:spPr bwMode="auto">
          <a:xfrm>
            <a:off x="7240588" y="1371600"/>
            <a:ext cx="531812" cy="596900"/>
          </a:xfrm>
          <a:prstGeom prst="rightArrow">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ZA"/>
          </a:p>
        </p:txBody>
      </p:sp>
      <p:sp>
        <p:nvSpPr>
          <p:cNvPr id="19" name="Right Arrow 18"/>
          <p:cNvSpPr/>
          <p:nvPr/>
        </p:nvSpPr>
        <p:spPr bwMode="auto">
          <a:xfrm>
            <a:off x="7305675" y="4059238"/>
            <a:ext cx="531813" cy="596900"/>
          </a:xfrm>
          <a:prstGeom prst="rightArrow">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ZA"/>
          </a:p>
        </p:txBody>
      </p:sp>
      <p:pic>
        <p:nvPicPr>
          <p:cNvPr id="23571" name="Picture 20" descr="board.jpg"/>
          <p:cNvPicPr>
            <a:picLocks noChangeAspect="1"/>
          </p:cNvPicPr>
          <p:nvPr/>
        </p:nvPicPr>
        <p:blipFill>
          <a:blip r:embed="rId8" cstate="print"/>
          <a:srcRect/>
          <a:stretch>
            <a:fillRect/>
          </a:stretch>
        </p:blipFill>
        <p:spPr bwMode="auto">
          <a:xfrm>
            <a:off x="7848600" y="3370263"/>
            <a:ext cx="1127125" cy="844550"/>
          </a:xfrm>
          <a:prstGeom prst="rect">
            <a:avLst/>
          </a:prstGeom>
          <a:noFill/>
          <a:ln w="9525">
            <a:noFill/>
            <a:miter lim="800000"/>
            <a:headEnd/>
            <a:tailEnd/>
          </a:ln>
        </p:spPr>
      </p:pic>
      <p:sp>
        <p:nvSpPr>
          <p:cNvPr id="23" name="TextBox 22"/>
          <p:cNvSpPr txBox="1"/>
          <p:nvPr/>
        </p:nvSpPr>
        <p:spPr>
          <a:xfrm>
            <a:off x="7924800" y="4171950"/>
            <a:ext cx="976313" cy="260350"/>
          </a:xfrm>
          <a:prstGeom prst="rect">
            <a:avLst/>
          </a:prstGeom>
          <a:noFill/>
        </p:spPr>
        <p:txBody>
          <a:bodyPr wrap="none">
            <a:spAutoFit/>
          </a:bodyPr>
          <a:lstStyle/>
          <a:p>
            <a:pPr>
              <a:defRPr/>
            </a:pPr>
            <a:r>
              <a:rPr lang="en-ZA" sz="1100" dirty="0">
                <a:solidFill>
                  <a:schemeClr val="tx1">
                    <a:lumMod val="95000"/>
                  </a:schemeClr>
                </a:solidFill>
              </a:rPr>
              <a:t>Running test</a:t>
            </a:r>
          </a:p>
        </p:txBody>
      </p:sp>
      <p:sp>
        <p:nvSpPr>
          <p:cNvPr id="25" name="TextBox 24"/>
          <p:cNvSpPr txBox="1"/>
          <p:nvPr/>
        </p:nvSpPr>
        <p:spPr>
          <a:xfrm>
            <a:off x="8035925" y="2473325"/>
            <a:ext cx="608013" cy="261938"/>
          </a:xfrm>
          <a:prstGeom prst="rect">
            <a:avLst/>
          </a:prstGeom>
          <a:noFill/>
        </p:spPr>
        <p:txBody>
          <a:bodyPr wrap="none">
            <a:spAutoFit/>
          </a:bodyPr>
          <a:lstStyle/>
          <a:p>
            <a:pPr>
              <a:defRPr/>
            </a:pPr>
            <a:r>
              <a:rPr lang="en-ZA" sz="1100" dirty="0">
                <a:solidFill>
                  <a:schemeClr val="tx1">
                    <a:lumMod val="95000"/>
                  </a:schemeClr>
                </a:solidFill>
              </a:rPr>
              <a:t>Report</a:t>
            </a:r>
          </a:p>
        </p:txBody>
      </p:sp>
      <p:pic>
        <p:nvPicPr>
          <p:cNvPr id="23574" name="Picture 25" descr="sche.jpg"/>
          <p:cNvPicPr>
            <a:picLocks noChangeAspect="1"/>
          </p:cNvPicPr>
          <p:nvPr/>
        </p:nvPicPr>
        <p:blipFill>
          <a:blip r:embed="rId9" cstate="print"/>
          <a:srcRect/>
          <a:stretch>
            <a:fillRect/>
          </a:stretch>
        </p:blipFill>
        <p:spPr bwMode="auto">
          <a:xfrm rot="-1227112">
            <a:off x="7364413" y="4552950"/>
            <a:ext cx="1150937" cy="796925"/>
          </a:xfrm>
          <a:prstGeom prst="rect">
            <a:avLst/>
          </a:prstGeom>
          <a:noFill/>
          <a:ln w="9525">
            <a:noFill/>
            <a:miter lim="800000"/>
            <a:headEnd/>
            <a:tailEnd/>
          </a:ln>
        </p:spPr>
      </p:pic>
      <p:pic>
        <p:nvPicPr>
          <p:cNvPr id="23575" name="Picture 26" descr="vhdl.jpg"/>
          <p:cNvPicPr>
            <a:picLocks noChangeAspect="1"/>
          </p:cNvPicPr>
          <p:nvPr/>
        </p:nvPicPr>
        <p:blipFill>
          <a:blip r:embed="rId10" cstate="print"/>
          <a:srcRect/>
          <a:stretch>
            <a:fillRect/>
          </a:stretch>
        </p:blipFill>
        <p:spPr bwMode="auto">
          <a:xfrm>
            <a:off x="7837488" y="4449763"/>
            <a:ext cx="1176337" cy="868362"/>
          </a:xfrm>
          <a:prstGeom prst="rect">
            <a:avLst/>
          </a:prstGeom>
          <a:noFill/>
          <a:ln w="9525">
            <a:noFill/>
            <a:miter lim="800000"/>
            <a:headEnd/>
            <a:tailEnd/>
          </a:ln>
        </p:spPr>
      </p:pic>
      <p:grpSp>
        <p:nvGrpSpPr>
          <p:cNvPr id="23576" name="Group 23"/>
          <p:cNvGrpSpPr>
            <a:grpSpLocks/>
          </p:cNvGrpSpPr>
          <p:nvPr/>
        </p:nvGrpSpPr>
        <p:grpSpPr bwMode="auto">
          <a:xfrm>
            <a:off x="7673975" y="5100638"/>
            <a:ext cx="704850" cy="1066800"/>
            <a:chOff x="7935881" y="5044655"/>
            <a:chExt cx="704319" cy="1066896"/>
          </a:xfrm>
        </p:grpSpPr>
        <p:pic>
          <p:nvPicPr>
            <p:cNvPr id="23580" name="Picture 19" descr="binder.gif"/>
            <p:cNvPicPr>
              <a:picLocks noChangeAspect="1"/>
            </p:cNvPicPr>
            <p:nvPr/>
          </p:nvPicPr>
          <p:blipFill>
            <a:blip r:embed="rId11" cstate="print"/>
            <a:srcRect/>
            <a:stretch>
              <a:fillRect/>
            </a:stretch>
          </p:blipFill>
          <p:spPr bwMode="auto">
            <a:xfrm>
              <a:off x="7935881" y="5044655"/>
              <a:ext cx="673330" cy="1066896"/>
            </a:xfrm>
            <a:prstGeom prst="rect">
              <a:avLst/>
            </a:prstGeom>
            <a:noFill/>
            <a:ln w="9525">
              <a:noFill/>
              <a:miter lim="800000"/>
              <a:headEnd/>
              <a:tailEnd/>
            </a:ln>
          </p:spPr>
        </p:pic>
        <p:sp>
          <p:nvSpPr>
            <p:cNvPr id="22" name="TextBox 21"/>
            <p:cNvSpPr txBox="1"/>
            <p:nvPr/>
          </p:nvSpPr>
          <p:spPr>
            <a:xfrm rot="21315269">
              <a:off x="8016783" y="5130388"/>
              <a:ext cx="623417" cy="601716"/>
            </a:xfrm>
            <a:prstGeom prst="rect">
              <a:avLst/>
            </a:prstGeom>
            <a:noFill/>
          </p:spPr>
          <p:txBody>
            <a:bodyPr wrap="none">
              <a:spAutoFit/>
            </a:bodyPr>
            <a:lstStyle/>
            <a:p>
              <a:pPr>
                <a:defRPr/>
              </a:pPr>
              <a:r>
                <a:rPr lang="en-ZA" sz="1100" dirty="0">
                  <a:solidFill>
                    <a:schemeClr val="bg2">
                      <a:lumMod val="50000"/>
                    </a:schemeClr>
                  </a:solidFill>
                </a:rPr>
                <a:t>(short)</a:t>
              </a:r>
            </a:p>
            <a:p>
              <a:pPr>
                <a:defRPr/>
              </a:pPr>
              <a:r>
                <a:rPr lang="en-ZA" sz="1100" dirty="0">
                  <a:solidFill>
                    <a:schemeClr val="bg2">
                      <a:lumMod val="50000"/>
                    </a:schemeClr>
                  </a:solidFill>
                </a:rPr>
                <a:t>Project</a:t>
              </a:r>
              <a:br>
                <a:rPr lang="en-ZA" sz="1100" dirty="0">
                  <a:solidFill>
                    <a:schemeClr val="bg2">
                      <a:lumMod val="50000"/>
                    </a:schemeClr>
                  </a:solidFill>
                </a:rPr>
              </a:br>
              <a:r>
                <a:rPr lang="en-ZA" sz="1100" dirty="0">
                  <a:solidFill>
                    <a:schemeClr val="bg2">
                      <a:lumMod val="50000"/>
                    </a:schemeClr>
                  </a:solidFill>
                </a:rPr>
                <a:t>Report</a:t>
              </a:r>
            </a:p>
          </p:txBody>
        </p:sp>
      </p:grpSp>
      <p:sp>
        <p:nvSpPr>
          <p:cNvPr id="28" name="TextBox 27"/>
          <p:cNvSpPr txBox="1"/>
          <p:nvPr/>
        </p:nvSpPr>
        <p:spPr>
          <a:xfrm>
            <a:off x="8278813" y="5272088"/>
            <a:ext cx="914400" cy="261937"/>
          </a:xfrm>
          <a:prstGeom prst="rect">
            <a:avLst/>
          </a:prstGeom>
          <a:noFill/>
        </p:spPr>
        <p:txBody>
          <a:bodyPr wrap="none">
            <a:spAutoFit/>
          </a:bodyPr>
          <a:lstStyle/>
          <a:p>
            <a:pPr>
              <a:defRPr/>
            </a:pPr>
            <a:r>
              <a:rPr lang="en-ZA" sz="1100" dirty="0">
                <a:solidFill>
                  <a:schemeClr val="tx1">
                    <a:lumMod val="95000"/>
                  </a:schemeClr>
                </a:solidFill>
              </a:rPr>
              <a:t>Project files</a:t>
            </a:r>
          </a:p>
        </p:txBody>
      </p:sp>
      <p:sp>
        <p:nvSpPr>
          <p:cNvPr id="23578" name="TextBox 28"/>
          <p:cNvSpPr txBox="1">
            <a:spLocks noChangeArrowheads="1"/>
          </p:cNvSpPr>
          <p:nvPr/>
        </p:nvSpPr>
        <p:spPr bwMode="auto">
          <a:xfrm rot="-5400000">
            <a:off x="-335756" y="2043906"/>
            <a:ext cx="1030287" cy="368301"/>
          </a:xfrm>
          <a:prstGeom prst="rect">
            <a:avLst/>
          </a:prstGeom>
          <a:noFill/>
          <a:ln w="9525">
            <a:noFill/>
            <a:miter lim="800000"/>
            <a:headEnd/>
            <a:tailEnd/>
          </a:ln>
        </p:spPr>
        <p:txBody>
          <a:bodyPr wrap="none">
            <a:spAutoFit/>
          </a:bodyPr>
          <a:lstStyle/>
          <a:p>
            <a:r>
              <a:rPr lang="en-ZA">
                <a:solidFill>
                  <a:schemeClr val="tx2"/>
                </a:solidFill>
              </a:rPr>
              <a:t>TERM 1</a:t>
            </a:r>
          </a:p>
        </p:txBody>
      </p:sp>
      <p:sp>
        <p:nvSpPr>
          <p:cNvPr id="23579" name="TextBox 29"/>
          <p:cNvSpPr txBox="1">
            <a:spLocks noChangeArrowheads="1"/>
          </p:cNvSpPr>
          <p:nvPr/>
        </p:nvSpPr>
        <p:spPr bwMode="auto">
          <a:xfrm rot="-5400000">
            <a:off x="-335756" y="4852193"/>
            <a:ext cx="1030288" cy="368301"/>
          </a:xfrm>
          <a:prstGeom prst="rect">
            <a:avLst/>
          </a:prstGeom>
          <a:noFill/>
          <a:ln w="9525">
            <a:noFill/>
            <a:miter lim="800000"/>
            <a:headEnd/>
            <a:tailEnd/>
          </a:ln>
        </p:spPr>
        <p:txBody>
          <a:bodyPr wrap="none">
            <a:spAutoFit/>
          </a:bodyPr>
          <a:lstStyle/>
          <a:p>
            <a:r>
              <a:rPr lang="en-ZA">
                <a:solidFill>
                  <a:schemeClr val="tx2"/>
                </a:solidFill>
              </a:rPr>
              <a:t>TERM 2</a:t>
            </a:r>
          </a:p>
        </p:txBody>
      </p:sp>
      <p:sp>
        <p:nvSpPr>
          <p:cNvPr id="33" name="Rectangle 6"/>
          <p:cNvSpPr>
            <a:spLocks noChangeArrowheads="1"/>
          </p:cNvSpPr>
          <p:nvPr/>
        </p:nvSpPr>
        <p:spPr bwMode="auto">
          <a:xfrm>
            <a:off x="5757865" y="2752725"/>
            <a:ext cx="1556756" cy="720725"/>
          </a:xfrm>
          <a:prstGeom prst="rect">
            <a:avLst/>
          </a:prstGeom>
          <a:solidFill>
            <a:schemeClr val="accent1">
              <a:lumMod val="60000"/>
              <a:lumOff val="40000"/>
            </a:schemeClr>
          </a:solidFill>
          <a:ln w="19050" algn="ctr">
            <a:solidFill>
              <a:schemeClr val="tx1"/>
            </a:solidFill>
            <a:round/>
            <a:headEnd/>
            <a:tailEnd/>
          </a:ln>
        </p:spPr>
        <p:txBody>
          <a:bodyPr lIns="18000" rIns="18000" anchor="ctr"/>
          <a:lstStyle/>
          <a:p>
            <a:pPr algn="ctr" eaLnBrk="0" hangingPunct="0"/>
            <a:r>
              <a:rPr lang="en-US" dirty="0" err="1"/>
              <a:t>Prac</a:t>
            </a:r>
            <a:r>
              <a:rPr lang="en-US" dirty="0"/>
              <a:t> </a:t>
            </a:r>
            <a:r>
              <a:rPr lang="en-US" dirty="0" smtClean="0"/>
              <a:t>4:</a:t>
            </a:r>
            <a:endParaRPr lang="en-US" dirty="0"/>
          </a:p>
          <a:p>
            <a:pPr algn="ctr" eaLnBrk="0" hangingPunct="0"/>
            <a:r>
              <a:rPr lang="en-US" dirty="0" smtClean="0"/>
              <a:t>MPI</a:t>
            </a:r>
            <a:endParaRPr lang="en-US" dirty="0"/>
          </a:p>
        </p:txBody>
      </p:sp>
    </p:spTree>
    <p:extLst>
      <p:ext uri="{BB962C8B-B14F-4D97-AF65-F5344CB8AC3E}">
        <p14:creationId xmlns:p14="http://schemas.microsoft.com/office/powerpoint/2010/main" val="2010715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128" y="899627"/>
            <a:ext cx="8070360" cy="776773"/>
          </a:xfrm>
        </p:spPr>
        <p:txBody>
          <a:bodyPr/>
          <a:lstStyle/>
          <a:p>
            <a:pPr>
              <a:defRPr/>
            </a:pPr>
            <a:r>
              <a:rPr lang="en-US" dirty="0" smtClean="0"/>
              <a:t>2 Types of Groups</a:t>
            </a:r>
            <a:endParaRPr lang="en-US" dirty="0"/>
          </a:p>
        </p:txBody>
      </p:sp>
      <p:sp>
        <p:nvSpPr>
          <p:cNvPr id="3" name="Content Placeholder 2"/>
          <p:cNvSpPr>
            <a:spLocks noGrp="1"/>
          </p:cNvSpPr>
          <p:nvPr>
            <p:ph idx="1"/>
          </p:nvPr>
        </p:nvSpPr>
        <p:spPr>
          <a:xfrm>
            <a:off x="558288" y="2232570"/>
            <a:ext cx="8007350" cy="4278313"/>
          </a:xfrm>
        </p:spPr>
        <p:txBody>
          <a:bodyPr>
            <a:normAutofit fontScale="92500" lnSpcReduction="10000"/>
          </a:bodyPr>
          <a:lstStyle/>
          <a:p>
            <a:pPr>
              <a:defRPr/>
            </a:pPr>
            <a:r>
              <a:rPr lang="en-US" dirty="0" smtClean="0"/>
              <a:t>Seminar Facilitation Group (SFG)</a:t>
            </a:r>
          </a:p>
          <a:p>
            <a:pPr lvl="1">
              <a:defRPr/>
            </a:pPr>
            <a:r>
              <a:rPr lang="en-US" dirty="0" smtClean="0"/>
              <a:t>Need to be formed ASAP</a:t>
            </a:r>
          </a:p>
          <a:p>
            <a:pPr lvl="1">
              <a:defRPr/>
            </a:pPr>
            <a:r>
              <a:rPr lang="en-US" dirty="0" smtClean="0"/>
              <a:t>Topics are chapters of the textbook</a:t>
            </a:r>
          </a:p>
          <a:p>
            <a:pPr>
              <a:defRPr/>
            </a:pPr>
            <a:r>
              <a:rPr lang="en-US" dirty="0" smtClean="0"/>
              <a:t>Yoda Project group (YPG)</a:t>
            </a:r>
          </a:p>
          <a:p>
            <a:pPr lvl="1">
              <a:defRPr/>
            </a:pPr>
            <a:r>
              <a:rPr lang="en-US" dirty="0" smtClean="0"/>
              <a:t>Formed prior to starting a project</a:t>
            </a:r>
          </a:p>
          <a:p>
            <a:pPr lvl="1">
              <a:defRPr/>
            </a:pPr>
            <a:r>
              <a:rPr lang="en-US" dirty="0" smtClean="0"/>
              <a:t>Can comprise the same or different individuals as to the SFG</a:t>
            </a:r>
          </a:p>
          <a:p>
            <a:pPr>
              <a:defRPr/>
            </a:pPr>
            <a:r>
              <a:rPr lang="en-US" dirty="0" err="1" smtClean="0"/>
              <a:t>Pracs</a:t>
            </a:r>
            <a:endParaRPr lang="en-US" dirty="0" smtClean="0"/>
          </a:p>
          <a:p>
            <a:pPr lvl="1">
              <a:defRPr/>
            </a:pPr>
            <a:r>
              <a:rPr lang="en-US" dirty="0" smtClean="0"/>
              <a:t>Independently or as a team of 2</a:t>
            </a:r>
          </a:p>
        </p:txBody>
      </p:sp>
      <p:pic>
        <p:nvPicPr>
          <p:cNvPr id="31748" name="Picture 4" descr="group-hands.jpg"/>
          <p:cNvPicPr>
            <a:picLocks noChangeAspect="1"/>
          </p:cNvPicPr>
          <p:nvPr/>
        </p:nvPicPr>
        <p:blipFill>
          <a:blip r:embed="rId3" cstate="print"/>
          <a:srcRect/>
          <a:stretch>
            <a:fillRect/>
          </a:stretch>
        </p:blipFill>
        <p:spPr bwMode="auto">
          <a:xfrm>
            <a:off x="5853658" y="404298"/>
            <a:ext cx="2741612" cy="1828800"/>
          </a:xfrm>
          <a:prstGeom prst="rect">
            <a:avLst/>
          </a:prstGeom>
          <a:noFill/>
          <a:ln w="9525">
            <a:noFill/>
            <a:miter lim="800000"/>
            <a:headEnd/>
            <a:tailEnd/>
          </a:ln>
        </p:spPr>
      </p:pic>
    </p:spTree>
    <p:extLst>
      <p:ext uri="{BB962C8B-B14F-4D97-AF65-F5344CB8AC3E}">
        <p14:creationId xmlns:p14="http://schemas.microsoft.com/office/powerpoint/2010/main" val="3428975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2"/>
          <p:cNvSpPr txBox="1">
            <a:spLocks noChangeArrowheads="1"/>
          </p:cNvSpPr>
          <p:nvPr/>
        </p:nvSpPr>
        <p:spPr bwMode="auto">
          <a:xfrm>
            <a:off x="701006" y="529431"/>
            <a:ext cx="5097870" cy="830997"/>
          </a:xfrm>
          <a:prstGeom prst="rect">
            <a:avLst/>
          </a:prstGeom>
          <a:noFill/>
          <a:ln w="9525">
            <a:noFill/>
            <a:miter lim="800000"/>
            <a:headEnd/>
            <a:tailEnd/>
          </a:ln>
        </p:spPr>
        <p:txBody>
          <a:bodyPr wrap="none">
            <a:spAutoFit/>
          </a:bodyPr>
          <a:lstStyle/>
          <a:p>
            <a:pPr eaLnBrk="0" hangingPunct="0"/>
            <a:r>
              <a:rPr lang="en-ZA" sz="2800" dirty="0"/>
              <a:t>“Digital Systems” EEE4084F…</a:t>
            </a:r>
          </a:p>
          <a:p>
            <a:pPr eaLnBrk="0" hangingPunct="0"/>
            <a:endParaRPr lang="en-ZA" sz="2000" dirty="0"/>
          </a:p>
        </p:txBody>
      </p:sp>
      <p:sp>
        <p:nvSpPr>
          <p:cNvPr id="2" name="Cube 1"/>
          <p:cNvSpPr/>
          <p:nvPr/>
        </p:nvSpPr>
        <p:spPr>
          <a:xfrm>
            <a:off x="3298005" y="5386239"/>
            <a:ext cx="616449" cy="1134464"/>
          </a:xfrm>
          <a:prstGeom prst="cube">
            <a:avLst/>
          </a:prstGeom>
          <a:solidFill>
            <a:schemeClr val="accent4">
              <a:lumMod val="60000"/>
              <a:lumOff val="40000"/>
            </a:schemeClr>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ube 3"/>
          <p:cNvSpPr/>
          <p:nvPr/>
        </p:nvSpPr>
        <p:spPr>
          <a:xfrm>
            <a:off x="3863083" y="4969305"/>
            <a:ext cx="616449" cy="1544567"/>
          </a:xfrm>
          <a:prstGeom prst="cube">
            <a:avLst/>
          </a:prstGeom>
          <a:solidFill>
            <a:schemeClr val="accent4">
              <a:lumMod val="60000"/>
              <a:lumOff val="40000"/>
            </a:schemeClr>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be 4"/>
          <p:cNvSpPr/>
          <p:nvPr/>
        </p:nvSpPr>
        <p:spPr>
          <a:xfrm>
            <a:off x="4479532" y="4585719"/>
            <a:ext cx="616449" cy="1928154"/>
          </a:xfrm>
          <a:prstGeom prst="cube">
            <a:avLst/>
          </a:prstGeom>
          <a:solidFill>
            <a:schemeClr val="accent4">
              <a:lumMod val="60000"/>
              <a:lumOff val="40000"/>
            </a:schemeClr>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be 5"/>
          <p:cNvSpPr/>
          <p:nvPr/>
        </p:nvSpPr>
        <p:spPr>
          <a:xfrm>
            <a:off x="5095981" y="3469442"/>
            <a:ext cx="616449" cy="3044432"/>
          </a:xfrm>
          <a:prstGeom prst="cube">
            <a:avLst/>
          </a:prstGeom>
          <a:solidFill>
            <a:schemeClr val="accent4">
              <a:lumMod val="60000"/>
              <a:lumOff val="40000"/>
            </a:schemeClr>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700419" y="1360428"/>
            <a:ext cx="5380512" cy="707886"/>
          </a:xfrm>
          <a:prstGeom prst="rect">
            <a:avLst/>
          </a:prstGeom>
        </p:spPr>
        <p:txBody>
          <a:bodyPr wrap="none">
            <a:spAutoFit/>
          </a:bodyPr>
          <a:lstStyle/>
          <a:p>
            <a:r>
              <a:rPr lang="en-ZA" sz="4000" dirty="0">
                <a:solidFill>
                  <a:srgbClr val="C00000"/>
                </a:solidFill>
                <a:effectLst>
                  <a:outerShdw blurRad="38100" dist="38100" dir="2700000" algn="tl">
                    <a:srgbClr val="000000">
                      <a:alpha val="43137"/>
                    </a:srgbClr>
                  </a:outerShdw>
                </a:effectLst>
                <a:latin typeface="Arial Black" pitchFamily="34" charset="0"/>
              </a:rPr>
              <a:t> Top of the chart…</a:t>
            </a:r>
            <a:endParaRPr lang="en-US" sz="4000" dirty="0"/>
          </a:p>
        </p:txBody>
      </p:sp>
      <p:sp>
        <p:nvSpPr>
          <p:cNvPr id="7" name="Rectangle 6"/>
          <p:cNvSpPr/>
          <p:nvPr/>
        </p:nvSpPr>
        <p:spPr>
          <a:xfrm>
            <a:off x="1795510" y="2211535"/>
            <a:ext cx="5285421" cy="461665"/>
          </a:xfrm>
          <a:prstGeom prst="rect">
            <a:avLst/>
          </a:prstGeom>
        </p:spPr>
        <p:txBody>
          <a:bodyPr wrap="none">
            <a:spAutoFit/>
          </a:bodyPr>
          <a:lstStyle/>
          <a:p>
            <a:pPr eaLnBrk="0" hangingPunct="0"/>
            <a:r>
              <a:rPr lang="en-ZA" sz="2400" dirty="0"/>
              <a:t>for courses with </a:t>
            </a:r>
            <a:r>
              <a:rPr lang="en-ZA" sz="2400" i="1" dirty="0"/>
              <a:t>vague</a:t>
            </a:r>
            <a:r>
              <a:rPr lang="en-ZA" sz="2400" dirty="0"/>
              <a:t> course names</a:t>
            </a:r>
          </a:p>
        </p:txBody>
      </p:sp>
      <p:sp>
        <p:nvSpPr>
          <p:cNvPr id="8" name="TextBox 7"/>
          <p:cNvSpPr txBox="1"/>
          <p:nvPr/>
        </p:nvSpPr>
        <p:spPr>
          <a:xfrm>
            <a:off x="4488091" y="2761556"/>
            <a:ext cx="1909497" cy="707886"/>
          </a:xfrm>
          <a:prstGeom prst="rect">
            <a:avLst/>
          </a:prstGeom>
          <a:noFill/>
        </p:spPr>
        <p:txBody>
          <a:bodyPr wrap="none" rtlCol="0">
            <a:spAutoFit/>
          </a:bodyPr>
          <a:lstStyle/>
          <a:p>
            <a:pPr algn="ctr"/>
            <a:r>
              <a:rPr lang="en-US" sz="2000" b="1" dirty="0" smtClean="0">
                <a:ln>
                  <a:solidFill>
                    <a:schemeClr val="tx1"/>
                  </a:solidFill>
                </a:ln>
                <a:solidFill>
                  <a:schemeClr val="accent4">
                    <a:lumMod val="60000"/>
                    <a:lumOff val="40000"/>
                  </a:schemeClr>
                </a:solidFill>
                <a:latin typeface="Berlin Sans FB Demi" pitchFamily="34" charset="0"/>
              </a:rPr>
              <a:t>EEE4084F</a:t>
            </a:r>
          </a:p>
          <a:p>
            <a:pPr algn="ctr"/>
            <a:r>
              <a:rPr lang="en-US" sz="2000" b="1" dirty="0" smtClean="0">
                <a:ln>
                  <a:solidFill>
                    <a:schemeClr val="tx1"/>
                  </a:solidFill>
                </a:ln>
                <a:solidFill>
                  <a:schemeClr val="accent4">
                    <a:lumMod val="60000"/>
                    <a:lumOff val="40000"/>
                  </a:schemeClr>
                </a:solidFill>
                <a:latin typeface="Berlin Sans FB Demi" pitchFamily="34" charset="0"/>
              </a:rPr>
              <a:t>Digital Systems</a:t>
            </a:r>
            <a:endParaRPr lang="en-US" sz="2000" b="1" dirty="0">
              <a:ln>
                <a:solidFill>
                  <a:schemeClr val="tx1"/>
                </a:solidFill>
              </a:ln>
              <a:solidFill>
                <a:schemeClr val="accent4">
                  <a:lumMod val="60000"/>
                  <a:lumOff val="40000"/>
                </a:schemeClr>
              </a:solidFill>
              <a:latin typeface="Berlin Sans FB Demi" pitchFamily="34" charset="0"/>
            </a:endParaRPr>
          </a:p>
        </p:txBody>
      </p:sp>
      <p:cxnSp>
        <p:nvCxnSpPr>
          <p:cNvPr id="10" name="Straight Connector 9"/>
          <p:cNvCxnSpPr/>
          <p:nvPr/>
        </p:nvCxnSpPr>
        <p:spPr>
          <a:xfrm flipH="1" flipV="1">
            <a:off x="4488091" y="4252511"/>
            <a:ext cx="332654" cy="37727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002439" y="3856374"/>
            <a:ext cx="1837361" cy="584775"/>
          </a:xfrm>
          <a:prstGeom prst="rect">
            <a:avLst/>
          </a:prstGeom>
          <a:noFill/>
        </p:spPr>
        <p:txBody>
          <a:bodyPr wrap="none" rtlCol="0">
            <a:spAutoFit/>
          </a:bodyPr>
          <a:lstStyle/>
          <a:p>
            <a:pPr algn="ctr"/>
            <a:r>
              <a:rPr lang="en-US" sz="1600" b="1" dirty="0" smtClean="0">
                <a:ln>
                  <a:solidFill>
                    <a:schemeClr val="tx1"/>
                  </a:solidFill>
                </a:ln>
                <a:solidFill>
                  <a:schemeClr val="accent4">
                    <a:lumMod val="60000"/>
                    <a:lumOff val="40000"/>
                  </a:schemeClr>
                </a:solidFill>
                <a:latin typeface="Berlin Sans FB Demi" pitchFamily="34" charset="0"/>
              </a:rPr>
              <a:t>Basics of Electrical</a:t>
            </a:r>
          </a:p>
          <a:p>
            <a:pPr algn="ctr"/>
            <a:r>
              <a:rPr lang="en-US" sz="1600" b="1" dirty="0" smtClean="0">
                <a:ln>
                  <a:solidFill>
                    <a:schemeClr val="tx1"/>
                  </a:solidFill>
                </a:ln>
                <a:solidFill>
                  <a:schemeClr val="accent4">
                    <a:lumMod val="60000"/>
                    <a:lumOff val="40000"/>
                  </a:schemeClr>
                </a:solidFill>
                <a:latin typeface="Berlin Sans FB Demi" pitchFamily="34" charset="0"/>
              </a:rPr>
              <a:t>Engineering</a:t>
            </a:r>
            <a:endParaRPr lang="en-US" sz="1600" b="1" dirty="0">
              <a:ln>
                <a:solidFill>
                  <a:schemeClr val="tx1"/>
                </a:solidFill>
              </a:ln>
              <a:solidFill>
                <a:schemeClr val="accent4">
                  <a:lumMod val="60000"/>
                  <a:lumOff val="40000"/>
                </a:schemeClr>
              </a:solidFill>
              <a:latin typeface="Berlin Sans FB Demi" pitchFamily="34" charset="0"/>
            </a:endParaRPr>
          </a:p>
        </p:txBody>
      </p:sp>
      <p:cxnSp>
        <p:nvCxnSpPr>
          <p:cNvPr id="14" name="Straight Connector 13"/>
          <p:cNvCxnSpPr/>
          <p:nvPr/>
        </p:nvCxnSpPr>
        <p:spPr>
          <a:xfrm flipH="1" flipV="1">
            <a:off x="3298005" y="4676557"/>
            <a:ext cx="845996" cy="37727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156994" y="4384530"/>
            <a:ext cx="1218602" cy="584775"/>
          </a:xfrm>
          <a:prstGeom prst="rect">
            <a:avLst/>
          </a:prstGeom>
          <a:noFill/>
        </p:spPr>
        <p:txBody>
          <a:bodyPr wrap="none" rtlCol="0">
            <a:spAutoFit/>
          </a:bodyPr>
          <a:lstStyle/>
          <a:p>
            <a:pPr algn="ctr"/>
            <a:r>
              <a:rPr lang="en-US" sz="1600" b="1" dirty="0" smtClean="0">
                <a:ln>
                  <a:solidFill>
                    <a:schemeClr val="tx1"/>
                  </a:solidFill>
                </a:ln>
                <a:solidFill>
                  <a:schemeClr val="accent4">
                    <a:lumMod val="60000"/>
                    <a:lumOff val="40000"/>
                  </a:schemeClr>
                </a:solidFill>
                <a:latin typeface="Berlin Sans FB Demi" pitchFamily="34" charset="0"/>
              </a:rPr>
              <a:t>Signals and</a:t>
            </a:r>
          </a:p>
          <a:p>
            <a:pPr algn="ctr"/>
            <a:r>
              <a:rPr lang="en-US" sz="1600" b="1" dirty="0" smtClean="0">
                <a:ln>
                  <a:solidFill>
                    <a:schemeClr val="tx1"/>
                  </a:solidFill>
                </a:ln>
                <a:solidFill>
                  <a:schemeClr val="accent4">
                    <a:lumMod val="60000"/>
                    <a:lumOff val="40000"/>
                  </a:schemeClr>
                </a:solidFill>
                <a:latin typeface="Berlin Sans FB Demi" pitchFamily="34" charset="0"/>
              </a:rPr>
              <a:t>Systems</a:t>
            </a:r>
            <a:endParaRPr lang="en-US" sz="1600" b="1" dirty="0">
              <a:ln>
                <a:solidFill>
                  <a:schemeClr val="tx1"/>
                </a:solidFill>
              </a:ln>
              <a:solidFill>
                <a:schemeClr val="accent4">
                  <a:lumMod val="60000"/>
                  <a:lumOff val="40000"/>
                </a:schemeClr>
              </a:solidFill>
              <a:latin typeface="Berlin Sans FB Demi" pitchFamily="34" charset="0"/>
            </a:endParaRPr>
          </a:p>
        </p:txBody>
      </p:sp>
      <p:cxnSp>
        <p:nvCxnSpPr>
          <p:cNvPr id="17" name="Straight Connector 16"/>
          <p:cNvCxnSpPr/>
          <p:nvPr/>
        </p:nvCxnSpPr>
        <p:spPr>
          <a:xfrm flipH="1" flipV="1">
            <a:off x="3249941" y="5275522"/>
            <a:ext cx="356288" cy="18863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014484" y="5005715"/>
            <a:ext cx="1348446" cy="584775"/>
          </a:xfrm>
          <a:prstGeom prst="rect">
            <a:avLst/>
          </a:prstGeom>
          <a:noFill/>
        </p:spPr>
        <p:txBody>
          <a:bodyPr wrap="none" rtlCol="0">
            <a:spAutoFit/>
          </a:bodyPr>
          <a:lstStyle/>
          <a:p>
            <a:pPr algn="ctr"/>
            <a:r>
              <a:rPr lang="en-US" sz="1600" b="1" dirty="0" smtClean="0">
                <a:ln>
                  <a:solidFill>
                    <a:schemeClr val="tx1"/>
                  </a:solidFill>
                </a:ln>
                <a:solidFill>
                  <a:schemeClr val="accent4">
                    <a:lumMod val="60000"/>
                    <a:lumOff val="40000"/>
                  </a:schemeClr>
                </a:solidFill>
                <a:latin typeface="Berlin Sans FB Demi" pitchFamily="34" charset="0"/>
              </a:rPr>
              <a:t>Transmission</a:t>
            </a:r>
          </a:p>
          <a:p>
            <a:pPr algn="ctr"/>
            <a:r>
              <a:rPr lang="en-US" sz="1600" b="1" dirty="0" smtClean="0">
                <a:ln>
                  <a:solidFill>
                    <a:schemeClr val="tx1"/>
                  </a:solidFill>
                </a:ln>
                <a:solidFill>
                  <a:schemeClr val="accent4">
                    <a:lumMod val="60000"/>
                    <a:lumOff val="40000"/>
                  </a:schemeClr>
                </a:solidFill>
                <a:latin typeface="Berlin Sans FB Demi" pitchFamily="34" charset="0"/>
              </a:rPr>
              <a:t>lines</a:t>
            </a:r>
            <a:endParaRPr lang="en-US" sz="1600" b="1" dirty="0">
              <a:ln>
                <a:solidFill>
                  <a:schemeClr val="tx1"/>
                </a:solidFill>
              </a:ln>
              <a:solidFill>
                <a:schemeClr val="accent4">
                  <a:lumMod val="60000"/>
                  <a:lumOff val="40000"/>
                </a:schemeClr>
              </a:solidFill>
              <a:latin typeface="Berlin Sans FB Dem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9388"/>
            <a:ext cx="8385175" cy="1431925"/>
          </a:xfrm>
        </p:spPr>
        <p:txBody>
          <a:bodyPr>
            <a:normAutofit/>
          </a:bodyPr>
          <a:lstStyle/>
          <a:p>
            <a:pPr>
              <a:defRPr/>
            </a:pPr>
            <a:r>
              <a:rPr lang="en-US" dirty="0" smtClean="0"/>
              <a:t>Tuesday Seminars &amp;</a:t>
            </a:r>
            <a:br>
              <a:rPr lang="en-US" dirty="0" smtClean="0"/>
            </a:br>
            <a:r>
              <a:rPr lang="en-US" dirty="0" smtClean="0"/>
              <a:t>The Readings</a:t>
            </a:r>
            <a:endParaRPr lang="en-US" dirty="0"/>
          </a:p>
        </p:txBody>
      </p:sp>
      <p:sp>
        <p:nvSpPr>
          <p:cNvPr id="3" name="Content Placeholder 2"/>
          <p:cNvSpPr>
            <a:spLocks noGrp="1"/>
          </p:cNvSpPr>
          <p:nvPr>
            <p:ph idx="1"/>
          </p:nvPr>
        </p:nvSpPr>
        <p:spPr>
          <a:xfrm>
            <a:off x="811213" y="1689100"/>
            <a:ext cx="8007350" cy="4191000"/>
          </a:xfrm>
        </p:spPr>
        <p:txBody>
          <a:bodyPr>
            <a:normAutofit fontScale="92500" lnSpcReduction="20000"/>
          </a:bodyPr>
          <a:lstStyle/>
          <a:p>
            <a:pPr>
              <a:defRPr/>
            </a:pPr>
            <a:r>
              <a:rPr lang="en-US" dirty="0" smtClean="0"/>
              <a:t>One seminar will be held per week</a:t>
            </a:r>
          </a:p>
          <a:p>
            <a:pPr>
              <a:defRPr/>
            </a:pPr>
            <a:r>
              <a:rPr lang="en-US" dirty="0"/>
              <a:t>Each seminar run by a seminar </a:t>
            </a:r>
            <a:r>
              <a:rPr lang="en-US" dirty="0" smtClean="0"/>
              <a:t>group</a:t>
            </a:r>
          </a:p>
          <a:p>
            <a:pPr>
              <a:defRPr/>
            </a:pPr>
            <a:r>
              <a:rPr lang="en-US" dirty="0" smtClean="0"/>
              <a:t>Each seminar group required to:</a:t>
            </a:r>
          </a:p>
          <a:p>
            <a:pPr lvl="1">
              <a:defRPr/>
            </a:pPr>
            <a:r>
              <a:rPr lang="en-US" dirty="0" smtClean="0"/>
              <a:t>Facilitate one seminar session</a:t>
            </a:r>
          </a:p>
          <a:p>
            <a:pPr lvl="1">
              <a:defRPr/>
            </a:pPr>
            <a:r>
              <a:rPr lang="en-US" dirty="0" smtClean="0"/>
              <a:t>Submit PPT summary slides and/or notes to lecturer on the day or in advance</a:t>
            </a:r>
          </a:p>
          <a:p>
            <a:pPr>
              <a:defRPr/>
            </a:pPr>
            <a:r>
              <a:rPr lang="en-US" dirty="0" smtClean="0"/>
              <a:t>First seminar is next week (by lecturer)</a:t>
            </a:r>
          </a:p>
          <a:p>
            <a:pPr>
              <a:defRPr/>
            </a:pPr>
            <a:r>
              <a:rPr lang="en-US" dirty="0" smtClean="0"/>
              <a:t>Sign up on the roster</a:t>
            </a:r>
          </a:p>
          <a:p>
            <a:pPr>
              <a:defRPr/>
            </a:pPr>
            <a:r>
              <a:rPr lang="en-US" dirty="0" smtClean="0">
                <a:solidFill>
                  <a:srgbClr val="FF6600"/>
                </a:solidFill>
              </a:rPr>
              <a:t>Reward for being first: </a:t>
            </a:r>
            <a:r>
              <a:rPr lang="en-US" dirty="0" smtClean="0"/>
              <a:t>leniently marked</a:t>
            </a:r>
          </a:p>
        </p:txBody>
      </p:sp>
      <p:pic>
        <p:nvPicPr>
          <p:cNvPr id="32772" name="Picture 3" descr="seminar.jpg"/>
          <p:cNvPicPr>
            <a:picLocks noChangeAspect="1"/>
          </p:cNvPicPr>
          <p:nvPr/>
        </p:nvPicPr>
        <p:blipFill>
          <a:blip r:embed="rId3" cstate="print"/>
          <a:srcRect/>
          <a:stretch>
            <a:fillRect/>
          </a:stretch>
        </p:blipFill>
        <p:spPr bwMode="auto">
          <a:xfrm>
            <a:off x="6704070" y="471492"/>
            <a:ext cx="1392237" cy="1085850"/>
          </a:xfrm>
          <a:prstGeom prst="rect">
            <a:avLst/>
          </a:prstGeom>
          <a:noFill/>
          <a:ln w="9525">
            <a:noFill/>
            <a:miter lim="800000"/>
            <a:headEnd/>
            <a:tailEnd/>
          </a:ln>
        </p:spPr>
      </p:pic>
    </p:spTree>
    <p:extLst>
      <p:ext uri="{BB962C8B-B14F-4D97-AF65-F5344CB8AC3E}">
        <p14:creationId xmlns:p14="http://schemas.microsoft.com/office/powerpoint/2010/main" val="615829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Seminar plan</a:t>
            </a:r>
            <a:endParaRPr lang="en-US" dirty="0"/>
          </a:p>
        </p:txBody>
      </p:sp>
      <p:sp>
        <p:nvSpPr>
          <p:cNvPr id="3" name="Content Placeholder 2"/>
          <p:cNvSpPr>
            <a:spLocks noGrp="1"/>
          </p:cNvSpPr>
          <p:nvPr>
            <p:ph idx="1"/>
          </p:nvPr>
        </p:nvSpPr>
        <p:spPr>
          <a:xfrm>
            <a:off x="528810" y="1738489"/>
            <a:ext cx="8086379" cy="4377108"/>
          </a:xfrm>
        </p:spPr>
        <p:txBody>
          <a:bodyPr>
            <a:normAutofit/>
          </a:bodyPr>
          <a:lstStyle/>
          <a:p>
            <a:pPr>
              <a:defRPr/>
            </a:pPr>
            <a:r>
              <a:rPr lang="en-US" dirty="0" smtClean="0"/>
              <a:t>I recommend making notes to yourself or underlining important points (in pencil)</a:t>
            </a:r>
          </a:p>
          <a:p>
            <a:pPr>
              <a:defRPr/>
            </a:pPr>
            <a:r>
              <a:rPr lang="en-US" dirty="0" smtClean="0"/>
              <a:t>Write down questions or comments. Your classmates running the seminar would probably welcome these.</a:t>
            </a:r>
            <a:endParaRPr lang="en-US" dirty="0"/>
          </a:p>
        </p:txBody>
      </p:sp>
      <p:pic>
        <p:nvPicPr>
          <p:cNvPr id="33796" name="Picture 3" descr="seminar.jpg"/>
          <p:cNvPicPr>
            <a:picLocks noChangeAspect="1"/>
          </p:cNvPicPr>
          <p:nvPr/>
        </p:nvPicPr>
        <p:blipFill>
          <a:blip r:embed="rId3" cstate="print"/>
          <a:srcRect/>
          <a:stretch>
            <a:fillRect/>
          </a:stretch>
        </p:blipFill>
        <p:spPr bwMode="auto">
          <a:xfrm>
            <a:off x="6849581" y="524412"/>
            <a:ext cx="1392237" cy="1085850"/>
          </a:xfrm>
          <a:prstGeom prst="rect">
            <a:avLst/>
          </a:prstGeom>
          <a:noFill/>
          <a:ln w="9525">
            <a:noFill/>
            <a:miter lim="800000"/>
            <a:headEnd/>
            <a:tailEnd/>
          </a:ln>
        </p:spPr>
      </p:pic>
    </p:spTree>
    <p:extLst>
      <p:ext uri="{BB962C8B-B14F-4D97-AF65-F5344CB8AC3E}">
        <p14:creationId xmlns:p14="http://schemas.microsoft.com/office/powerpoint/2010/main" val="3449990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251"/>
            <a:ext cx="8385175" cy="680588"/>
          </a:xfrm>
        </p:spPr>
        <p:txBody>
          <a:bodyPr>
            <a:normAutofit fontScale="90000"/>
          </a:bodyPr>
          <a:lstStyle/>
          <a:p>
            <a:r>
              <a:rPr lang="en-ZA" dirty="0" smtClean="0"/>
              <a:t>Seminar Groups</a:t>
            </a:r>
            <a:endParaRPr lang="en-ZA" dirty="0"/>
          </a:p>
        </p:txBody>
      </p:sp>
      <p:sp>
        <p:nvSpPr>
          <p:cNvPr id="3" name="Content Placeholder 2"/>
          <p:cNvSpPr>
            <a:spLocks noGrp="1"/>
          </p:cNvSpPr>
          <p:nvPr>
            <p:ph idx="1"/>
          </p:nvPr>
        </p:nvSpPr>
        <p:spPr>
          <a:xfrm>
            <a:off x="483093" y="813029"/>
            <a:ext cx="8007350" cy="4191000"/>
          </a:xfrm>
        </p:spPr>
        <p:txBody>
          <a:bodyPr/>
          <a:lstStyle/>
          <a:p>
            <a:r>
              <a:rPr lang="en-ZA" dirty="0" smtClean="0"/>
              <a:t>Try to start on formalizing groups</a:t>
            </a:r>
            <a:endParaRPr lang="en-ZA" dirty="0"/>
          </a:p>
        </p:txBody>
      </p:sp>
      <p:graphicFrame>
        <p:nvGraphicFramePr>
          <p:cNvPr id="4" name="Table 3"/>
          <p:cNvGraphicFramePr>
            <a:graphicFrameLocks noGrp="1"/>
          </p:cNvGraphicFramePr>
          <p:nvPr>
            <p:extLst>
              <p:ext uri="{D42A27DB-BD31-4B8C-83A1-F6EECF244321}">
                <p14:modId xmlns:p14="http://schemas.microsoft.com/office/powerpoint/2010/main" val="1836336491"/>
              </p:ext>
            </p:extLst>
          </p:nvPr>
        </p:nvGraphicFramePr>
        <p:xfrm>
          <a:off x="669251" y="1415389"/>
          <a:ext cx="7759557" cy="5116370"/>
        </p:xfrm>
        <a:graphic>
          <a:graphicData uri="http://schemas.openxmlformats.org/drawingml/2006/table">
            <a:tbl>
              <a:tblPr/>
              <a:tblGrid>
                <a:gridCol w="463394"/>
                <a:gridCol w="872269"/>
                <a:gridCol w="2244275"/>
                <a:gridCol w="4179619"/>
              </a:tblGrid>
              <a:tr h="326947">
                <a:tc>
                  <a:txBody>
                    <a:bodyPr/>
                    <a:lstStyle/>
                    <a:p>
                      <a:pPr algn="l" fontAlgn="ctr"/>
                      <a:r>
                        <a:rPr lang="en-ZA" sz="1000" b="1" i="0" u="none" strike="noStrike" dirty="0">
                          <a:solidFill>
                            <a:schemeClr val="tx1"/>
                          </a:solidFill>
                          <a:latin typeface="Trebuchet MS"/>
                        </a:rPr>
                        <a:t>Group</a:t>
                      </a:r>
                    </a:p>
                  </a:txBody>
                  <a:tcPr marL="6732" marR="6732" marT="67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ZA" sz="1000" b="1" i="0" u="none" strike="noStrike">
                          <a:solidFill>
                            <a:schemeClr val="tx1"/>
                          </a:solidFill>
                          <a:latin typeface="Trebuchet MS"/>
                        </a:rPr>
                        <a:t>Date</a:t>
                      </a:r>
                    </a:p>
                  </a:txBody>
                  <a:tcPr marL="6732" marR="6732" marT="67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ZA" sz="1000" b="1" i="0" u="none" strike="noStrike">
                          <a:solidFill>
                            <a:schemeClr val="tx1"/>
                          </a:solidFill>
                          <a:latin typeface="Trebuchet MS"/>
                        </a:rPr>
                        <a:t>Members</a:t>
                      </a:r>
                    </a:p>
                  </a:txBody>
                  <a:tcPr marL="6732" marR="6732" marT="67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ZA" sz="1000" b="1" i="0" u="none" strike="noStrike">
                          <a:solidFill>
                            <a:schemeClr val="tx1"/>
                          </a:solidFill>
                          <a:latin typeface="Trebuchet MS"/>
                        </a:rPr>
                        <a:t>Chapter</a:t>
                      </a:r>
                    </a:p>
                  </a:txBody>
                  <a:tcPr marL="6732" marR="6732" marT="67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67007">
                <a:tc>
                  <a:txBody>
                    <a:bodyPr/>
                    <a:lstStyle/>
                    <a:p>
                      <a:pPr algn="l" fontAlgn="b"/>
                      <a:r>
                        <a:rPr lang="en-ZA" sz="1000" b="0" i="0" u="none" strike="noStrike">
                          <a:solidFill>
                            <a:schemeClr val="tx1"/>
                          </a:solidFill>
                          <a:latin typeface="Trebuchet MS"/>
                        </a:rPr>
                        <a:t> </a:t>
                      </a:r>
                    </a:p>
                  </a:txBody>
                  <a:tcPr marL="6732" marR="6732" marT="67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ZA" sz="1000" b="1" i="0" u="none" strike="noStrike" dirty="0">
                          <a:solidFill>
                            <a:schemeClr val="tx1"/>
                          </a:solidFill>
                          <a:latin typeface="Trebuchet MS"/>
                        </a:rPr>
                        <a:t>TERM1</a:t>
                      </a:r>
                    </a:p>
                  </a:txBody>
                  <a:tcPr marL="6732" marR="6732" marT="67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l" fontAlgn="b"/>
                      <a:r>
                        <a:rPr lang="en-ZA" sz="1000" b="1" i="0" u="none" strike="noStrike">
                          <a:solidFill>
                            <a:schemeClr val="tx1"/>
                          </a:solidFill>
                          <a:latin typeface="Trebuchet MS"/>
                        </a:rPr>
                        <a:t>Microprocessor-based parallel systems</a:t>
                      </a:r>
                    </a:p>
                  </a:txBody>
                  <a:tcPr marL="6732" marR="6732" marT="67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ZA"/>
                    </a:p>
                  </a:txBody>
                  <a:tcPr/>
                </a:tc>
              </a:tr>
              <a:tr h="381475">
                <a:tc>
                  <a:txBody>
                    <a:bodyPr/>
                    <a:lstStyle/>
                    <a:p>
                      <a:pPr algn="ctr" fontAlgn="t"/>
                      <a:r>
                        <a:rPr lang="en-ZA" sz="1000" b="0" i="0" u="none" strike="noStrike" dirty="0">
                          <a:solidFill>
                            <a:schemeClr val="tx1"/>
                          </a:solidFill>
                          <a:latin typeface="Trebuchet MS"/>
                        </a:rPr>
                        <a:t>1</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0" i="0" u="none" strike="noStrike" dirty="0" smtClean="0">
                          <a:solidFill>
                            <a:schemeClr val="tx1"/>
                          </a:solidFill>
                          <a:latin typeface="Trebuchet MS"/>
                        </a:rPr>
                        <a:t>23 Mar</a:t>
                      </a:r>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0" i="0" u="none" strike="noStrike" dirty="0">
                          <a:solidFill>
                            <a:schemeClr val="tx1"/>
                          </a:solidFill>
                          <a:latin typeface="Trebuchet MS"/>
                        </a:rPr>
                        <a:t>S. </a:t>
                      </a:r>
                      <a:r>
                        <a:rPr lang="en-ZA" sz="1000" b="0" i="0" u="none" strike="noStrike" dirty="0" err="1">
                          <a:solidFill>
                            <a:schemeClr val="tx1"/>
                          </a:solidFill>
                          <a:latin typeface="Trebuchet MS"/>
                        </a:rPr>
                        <a:t>Winberg</a:t>
                      </a:r>
                      <a:r>
                        <a:rPr lang="en-ZA" sz="1000" b="0" i="0" u="none" strike="noStrike" dirty="0">
                          <a:solidFill>
                            <a:schemeClr val="tx1"/>
                          </a:solidFill>
                          <a:latin typeface="Trebuchet MS"/>
                        </a:rPr>
                        <a:t> (done by lecturer)</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0" i="0" u="none" strike="noStrike">
                          <a:solidFill>
                            <a:schemeClr val="tx1"/>
                          </a:solidFill>
                          <a:latin typeface="Trebuchet MS"/>
                        </a:rPr>
                        <a:t>The landscape of parallel computing research: a view from Berkeley</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86889">
                <a:tc>
                  <a:txBody>
                    <a:bodyPr/>
                    <a:lstStyle/>
                    <a:p>
                      <a:pPr algn="ctr" fontAlgn="t"/>
                      <a:r>
                        <a:rPr lang="en-ZA" sz="1000" b="0" i="0" u="none" strike="noStrike" dirty="0">
                          <a:solidFill>
                            <a:schemeClr val="tx1"/>
                          </a:solidFill>
                          <a:latin typeface="Trebuchet MS"/>
                        </a:rPr>
                        <a:t>2</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it-IT"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dirty="0">
                          <a:solidFill>
                            <a:schemeClr val="tx1"/>
                          </a:solidFill>
                          <a:latin typeface="Trebuchet MS"/>
                        </a:rPr>
                        <a:t>CH1</a:t>
                      </a:r>
                      <a:r>
                        <a:rPr lang="en-ZA" sz="1000" b="0" i="0" u="none" strike="noStrike" dirty="0">
                          <a:solidFill>
                            <a:schemeClr val="tx1"/>
                          </a:solidFill>
                          <a:latin typeface="Trebuchet MS"/>
                        </a:rPr>
                        <a:t> A Retrospective on High Performance Embedded Computing </a:t>
                      </a:r>
                      <a:r>
                        <a:rPr lang="en-ZA" sz="1000" b="0" i="1" u="none" strike="noStrike" dirty="0">
                          <a:solidFill>
                            <a:schemeClr val="tx1"/>
                          </a:solidFill>
                          <a:latin typeface="Trebuchet MS"/>
                        </a:rPr>
                        <a:t>and</a:t>
                      </a:r>
                      <a:r>
                        <a:rPr lang="en-ZA" sz="1000" b="0" i="0" u="none" strike="noStrike" dirty="0">
                          <a:solidFill>
                            <a:schemeClr val="tx1"/>
                          </a:solidFill>
                          <a:latin typeface="Trebuchet MS"/>
                        </a:rPr>
                        <a:t> </a:t>
                      </a:r>
                      <a:r>
                        <a:rPr lang="en-ZA" sz="1000" b="1" i="0" u="none" strike="noStrike" dirty="0">
                          <a:solidFill>
                            <a:schemeClr val="tx1"/>
                          </a:solidFill>
                          <a:latin typeface="Trebuchet MS"/>
                        </a:rPr>
                        <a:t>CH2</a:t>
                      </a:r>
                      <a:r>
                        <a:rPr lang="en-ZA" sz="1000" b="0" i="0" u="none" strike="noStrike" dirty="0">
                          <a:solidFill>
                            <a:schemeClr val="tx1"/>
                          </a:solidFill>
                          <a:latin typeface="Trebuchet MS"/>
                        </a:rPr>
                        <a:t>Representative Example of a High Performance Embedded Computing System</a:t>
                      </a:r>
                      <a:endParaRPr lang="en-ZA" sz="1000" b="1"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87442">
                <a:tc>
                  <a:txBody>
                    <a:bodyPr/>
                    <a:lstStyle/>
                    <a:p>
                      <a:pPr algn="ctr" fontAlgn="t"/>
                      <a:r>
                        <a:rPr lang="en-ZA" sz="1000" b="0" i="0" u="none" strike="noStrike" dirty="0">
                          <a:solidFill>
                            <a:schemeClr val="tx1"/>
                          </a:solidFill>
                          <a:latin typeface="Trebuchet MS"/>
                        </a:rPr>
                        <a:t>3</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nl-NL"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CH3</a:t>
                      </a:r>
                      <a:r>
                        <a:rPr lang="en-ZA" sz="1000" b="0" i="0" u="none" strike="noStrike">
                          <a:solidFill>
                            <a:schemeClr val="tx1"/>
                          </a:solidFill>
                          <a:latin typeface="Trebuchet MS"/>
                        </a:rPr>
                        <a:t> System Architecture of a Multiprocessor System</a:t>
                      </a:r>
                      <a:endParaRPr lang="en-ZA" sz="1000" b="1"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646830">
                <a:tc>
                  <a:txBody>
                    <a:bodyPr/>
                    <a:lstStyle/>
                    <a:p>
                      <a:pPr algn="ctr" fontAlgn="t"/>
                      <a:r>
                        <a:rPr lang="en-ZA" sz="1000" b="0" i="0" u="none" strike="noStrike" dirty="0">
                          <a:solidFill>
                            <a:schemeClr val="tx1"/>
                          </a:solidFill>
                          <a:latin typeface="Trebuchet MS"/>
                        </a:rPr>
                        <a:t>4</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pl-PL"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CH5</a:t>
                      </a:r>
                      <a:r>
                        <a:rPr lang="en-ZA" sz="1000" b="0" i="0" u="none" strike="noStrike">
                          <a:solidFill>
                            <a:schemeClr val="tx1"/>
                          </a:solidFill>
                          <a:latin typeface="Trebuchet MS"/>
                        </a:rPr>
                        <a:t> Computational Characteristics of High Performance Embedded Algorithms and Applications (optional additional reading: </a:t>
                      </a:r>
                      <a:r>
                        <a:rPr lang="en-ZA" sz="1000" b="1" i="0" u="none" strike="noStrike">
                          <a:solidFill>
                            <a:schemeClr val="tx1"/>
                          </a:solidFill>
                          <a:latin typeface="Trebuchet MS"/>
                        </a:rPr>
                        <a:t>CH15</a:t>
                      </a:r>
                      <a:r>
                        <a:rPr lang="en-ZA" sz="1000" b="0" i="0" u="none" strike="noStrike">
                          <a:solidFill>
                            <a:schemeClr val="tx1"/>
                          </a:solidFill>
                          <a:latin typeface="Trebuchet MS"/>
                        </a:rPr>
                        <a:t> Performance Metrics and Software Architecture)</a:t>
                      </a:r>
                      <a:endParaRPr lang="en-ZA" sz="1000" b="1"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23863">
                <a:tc>
                  <a:txBody>
                    <a:bodyPr/>
                    <a:lstStyle/>
                    <a:p>
                      <a:pPr algn="ctr" fontAlgn="t"/>
                      <a:r>
                        <a:rPr lang="en-ZA" sz="1000" b="0" i="0" u="none" strike="noStrike" dirty="0">
                          <a:solidFill>
                            <a:schemeClr val="tx1"/>
                          </a:solidFill>
                          <a:latin typeface="Trebuchet MS"/>
                        </a:rPr>
                        <a:t>5</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CH13</a:t>
                      </a:r>
                      <a:r>
                        <a:rPr lang="en-ZA" sz="1000" b="0" i="0" u="none" strike="noStrike">
                          <a:solidFill>
                            <a:schemeClr val="tx1"/>
                          </a:solidFill>
                          <a:latin typeface="Trebuchet MS"/>
                        </a:rPr>
                        <a:t> Computing Devices</a:t>
                      </a:r>
                      <a:endParaRPr lang="en-ZA" sz="1000" b="1"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67007">
                <a:tc>
                  <a:txBody>
                    <a:bodyPr/>
                    <a:lstStyle/>
                    <a:p>
                      <a:pPr algn="ctr" fontAlgn="t"/>
                      <a:r>
                        <a:rPr lang="en-ZA" sz="1000" b="0" i="0" u="none" strike="noStrike" dirty="0">
                          <a:solidFill>
                            <a:schemeClr val="tx1"/>
                          </a:solidFill>
                          <a:latin typeface="Trebuchet MS"/>
                        </a:rPr>
                        <a:t> </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TERM2</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l" fontAlgn="t"/>
                      <a:r>
                        <a:rPr lang="en-ZA" sz="1000" b="1" i="0" u="none" strike="noStrike" dirty="0">
                          <a:solidFill>
                            <a:schemeClr val="tx1"/>
                          </a:solidFill>
                          <a:latin typeface="Trebuchet MS"/>
                        </a:rPr>
                        <a:t>FPGA / Reconfigurable parallel systems</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ZA"/>
                    </a:p>
                  </a:txBody>
                  <a:tcPr/>
                </a:tc>
              </a:tr>
              <a:tr h="445056">
                <a:tc>
                  <a:txBody>
                    <a:bodyPr/>
                    <a:lstStyle/>
                    <a:p>
                      <a:pPr algn="ctr" fontAlgn="t"/>
                      <a:r>
                        <a:rPr lang="en-ZA" sz="1000" b="0" i="0" u="none" strike="noStrike" dirty="0">
                          <a:solidFill>
                            <a:schemeClr val="tx1"/>
                          </a:solidFill>
                          <a:latin typeface="Trebuchet MS"/>
                        </a:rPr>
                        <a:t>6</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CH9</a:t>
                      </a:r>
                      <a:r>
                        <a:rPr lang="en-ZA" sz="1000" b="0" i="0" u="none" strike="noStrike">
                          <a:solidFill>
                            <a:schemeClr val="tx1"/>
                          </a:solidFill>
                          <a:latin typeface="Trebuchet MS"/>
                        </a:rPr>
                        <a:t> Application-Specific Integrated Circuits </a:t>
                      </a:r>
                      <a:r>
                        <a:rPr lang="en-ZA" sz="1000" b="0" i="1" u="none" strike="noStrike">
                          <a:solidFill>
                            <a:schemeClr val="tx1"/>
                          </a:solidFill>
                          <a:latin typeface="Trebuchet MS"/>
                        </a:rPr>
                        <a:t>and</a:t>
                      </a:r>
                      <a:r>
                        <a:rPr lang="en-ZA" sz="1000" b="0" i="0" u="none" strike="noStrike">
                          <a:solidFill>
                            <a:schemeClr val="tx1"/>
                          </a:solidFill>
                          <a:latin typeface="Trebuchet MS"/>
                        </a:rPr>
                        <a:t> </a:t>
                      </a:r>
                      <a:r>
                        <a:rPr lang="en-ZA" sz="1000" b="1" i="0" u="none" strike="noStrike">
                          <a:solidFill>
                            <a:schemeClr val="tx1"/>
                          </a:solidFill>
                          <a:latin typeface="Trebuchet MS"/>
                        </a:rPr>
                        <a:t>CH10</a:t>
                      </a:r>
                      <a:r>
                        <a:rPr lang="en-ZA" sz="1000" b="0" i="0" u="none" strike="noStrike">
                          <a:solidFill>
                            <a:schemeClr val="tx1"/>
                          </a:solidFill>
                          <a:latin typeface="Trebuchet MS"/>
                        </a:rPr>
                        <a:t> Field Programmable Gate Arrays</a:t>
                      </a:r>
                      <a:endParaRPr lang="en-ZA" sz="1000" b="1"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60283">
                <a:tc>
                  <a:txBody>
                    <a:bodyPr/>
                    <a:lstStyle/>
                    <a:p>
                      <a:pPr algn="ctr" fontAlgn="t"/>
                      <a:r>
                        <a:rPr lang="en-ZA" sz="1000" b="0" i="0" u="none" strike="noStrike" dirty="0">
                          <a:solidFill>
                            <a:schemeClr val="tx1"/>
                          </a:solidFill>
                          <a:latin typeface="Trebuchet MS"/>
                        </a:rPr>
                        <a:t>7</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pt-BR"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CH7</a:t>
                      </a:r>
                      <a:r>
                        <a:rPr lang="en-ZA" sz="1000" b="0" i="0" u="none" strike="noStrike">
                          <a:solidFill>
                            <a:schemeClr val="tx1"/>
                          </a:solidFill>
                          <a:latin typeface="Trebuchet MS"/>
                        </a:rPr>
                        <a:t> Analog-to-Digital Conversion</a:t>
                      </a:r>
                      <a:endParaRPr lang="en-ZA" sz="1000" b="1"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09735">
                <a:tc>
                  <a:txBody>
                    <a:bodyPr/>
                    <a:lstStyle/>
                    <a:p>
                      <a:pPr algn="ctr" fontAlgn="t"/>
                      <a:r>
                        <a:rPr lang="en-ZA" sz="1000" b="0" i="0" u="none" strike="noStrike" dirty="0">
                          <a:solidFill>
                            <a:schemeClr val="tx1"/>
                          </a:solidFill>
                          <a:latin typeface="Trebuchet MS"/>
                        </a:rPr>
                        <a:t>8</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CH14</a:t>
                      </a:r>
                      <a:r>
                        <a:rPr lang="en-ZA" sz="1000" b="0" i="0" u="none" strike="noStrike">
                          <a:solidFill>
                            <a:schemeClr val="tx1"/>
                          </a:solidFill>
                          <a:latin typeface="Trebuchet MS"/>
                        </a:rPr>
                        <a:t> Interconnection Fabrics</a:t>
                      </a:r>
                      <a:endParaRPr lang="en-ZA" sz="1000" b="1"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86889">
                <a:tc>
                  <a:txBody>
                    <a:bodyPr/>
                    <a:lstStyle/>
                    <a:p>
                      <a:pPr algn="ctr" fontAlgn="t"/>
                      <a:r>
                        <a:rPr lang="en-ZA" sz="1000" b="0" i="0" u="none" strike="noStrike" dirty="0">
                          <a:solidFill>
                            <a:schemeClr val="tx1"/>
                          </a:solidFill>
                          <a:latin typeface="Trebuchet MS"/>
                        </a:rPr>
                        <a:t>9</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dirty="0">
                          <a:solidFill>
                            <a:schemeClr val="tx1"/>
                          </a:solidFill>
                          <a:latin typeface="Trebuchet MS"/>
                        </a:rPr>
                        <a:t>CH24</a:t>
                      </a:r>
                      <a:r>
                        <a:rPr lang="en-ZA" sz="1000" b="0" i="0" u="none" strike="noStrike" dirty="0">
                          <a:solidFill>
                            <a:schemeClr val="tx1"/>
                          </a:solidFill>
                          <a:latin typeface="Trebuchet MS"/>
                        </a:rPr>
                        <a:t> Application and HPEC System Trends </a:t>
                      </a:r>
                      <a:r>
                        <a:rPr lang="en-ZA" sz="1000" b="1" i="0" u="none" strike="noStrike" dirty="0">
                          <a:solidFill>
                            <a:schemeClr val="tx1"/>
                          </a:solidFill>
                          <a:latin typeface="Trebuchet MS"/>
                        </a:rPr>
                        <a:t>NOTE:</a:t>
                      </a:r>
                      <a:r>
                        <a:rPr lang="en-ZA" sz="1000" b="0" i="0" u="none" strike="noStrike" dirty="0">
                          <a:solidFill>
                            <a:schemeClr val="tx1"/>
                          </a:solidFill>
                          <a:latin typeface="Trebuchet MS"/>
                        </a:rPr>
                        <a:t> this last seminar is on a Thursday as the Tues is a holiday</a:t>
                      </a:r>
                      <a:endParaRPr lang="en-ZA" sz="1000" b="1"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26947">
                <a:tc>
                  <a:txBody>
                    <a:bodyPr/>
                    <a:lstStyle/>
                    <a:p>
                      <a:pPr algn="ctr" fontAlgn="t"/>
                      <a:r>
                        <a:rPr lang="en-ZA" sz="1000" b="0" i="0" u="none" strike="noStrike" dirty="0">
                          <a:solidFill>
                            <a:schemeClr val="tx1"/>
                          </a:solidFill>
                          <a:latin typeface="Trebuchet MS"/>
                        </a:rPr>
                        <a:t>10</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0" i="0" u="none" strike="noStrike">
                          <a:solidFill>
                            <a:schemeClr val="tx1"/>
                          </a:solidFill>
                          <a:latin typeface="Trebuchet MS"/>
                        </a:rPr>
                        <a:t> </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dirty="0">
                          <a:solidFill>
                            <a:schemeClr val="tx1"/>
                          </a:solidFill>
                          <a:latin typeface="Trebuchet MS"/>
                        </a:rPr>
                        <a:t>CH20</a:t>
                      </a:r>
                      <a:r>
                        <a:rPr lang="en-ZA" sz="1000" b="0" i="0" u="none" strike="noStrike" dirty="0">
                          <a:solidFill>
                            <a:schemeClr val="tx1"/>
                          </a:solidFill>
                          <a:latin typeface="Trebuchet MS"/>
                        </a:rPr>
                        <a:t> Radar Applications</a:t>
                      </a:r>
                      <a:br>
                        <a:rPr lang="en-ZA" sz="1000" b="0" i="0" u="none" strike="noStrike" dirty="0">
                          <a:solidFill>
                            <a:schemeClr val="tx1"/>
                          </a:solidFill>
                          <a:latin typeface="Trebuchet MS"/>
                        </a:rPr>
                      </a:br>
                      <a:r>
                        <a:rPr lang="en-ZA" sz="1000" b="0" i="0" u="none" strike="noStrike" dirty="0">
                          <a:solidFill>
                            <a:schemeClr val="tx1"/>
                          </a:solidFill>
                          <a:latin typeface="Trebuchet MS"/>
                        </a:rPr>
                        <a:t>(probably discard)</a:t>
                      </a:r>
                      <a:endParaRPr lang="en-ZA" sz="1000" b="1"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4"/>
          <p:cNvSpPr/>
          <p:nvPr/>
        </p:nvSpPr>
        <p:spPr>
          <a:xfrm rot="20354716">
            <a:off x="1176561" y="3020497"/>
            <a:ext cx="5833969" cy="1754326"/>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Will be posted as</a:t>
            </a:r>
          </a:p>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Sign-up on </a:t>
            </a:r>
            <a:r>
              <a:rPr lang="en-US" sz="54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Vula</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61030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Seminar plan</a:t>
            </a:r>
            <a:endParaRPr lang="en-US" dirty="0"/>
          </a:p>
        </p:txBody>
      </p:sp>
      <p:sp>
        <p:nvSpPr>
          <p:cNvPr id="3" name="Content Placeholder 2"/>
          <p:cNvSpPr>
            <a:spLocks noGrp="1"/>
          </p:cNvSpPr>
          <p:nvPr>
            <p:ph idx="1"/>
          </p:nvPr>
        </p:nvSpPr>
        <p:spPr/>
        <p:txBody>
          <a:bodyPr/>
          <a:lstStyle/>
          <a:p>
            <a:pPr>
              <a:defRPr/>
            </a:pPr>
            <a:r>
              <a:rPr lang="en-US" dirty="0" smtClean="0">
                <a:solidFill>
                  <a:srgbClr val="FF6600"/>
                </a:solidFill>
              </a:rPr>
              <a:t>Class register </a:t>
            </a:r>
            <a:r>
              <a:rPr lang="en-US" dirty="0" smtClean="0"/>
              <a:t>passed around</a:t>
            </a:r>
          </a:p>
          <a:p>
            <a:pPr>
              <a:defRPr/>
            </a:pPr>
            <a:r>
              <a:rPr lang="en-US" dirty="0" smtClean="0"/>
              <a:t>Depending on discussion and participation, lecturer or presenters may ask specific individuals to comment on a particular issue related to the reading</a:t>
            </a:r>
          </a:p>
          <a:p>
            <a:pPr>
              <a:defRPr/>
            </a:pPr>
            <a:r>
              <a:rPr lang="en-US" dirty="0" smtClean="0"/>
              <a:t>Suggestion:</a:t>
            </a:r>
          </a:p>
          <a:p>
            <a:pPr lvl="1">
              <a:defRPr/>
            </a:pPr>
            <a:r>
              <a:rPr lang="en-US" dirty="0" smtClean="0">
                <a:solidFill>
                  <a:srgbClr val="FF6600"/>
                </a:solidFill>
              </a:rPr>
              <a:t>Students sit in their seminar groups</a:t>
            </a:r>
            <a:endParaRPr lang="en-US" dirty="0">
              <a:solidFill>
                <a:srgbClr val="FF6600"/>
              </a:solidFill>
            </a:endParaRPr>
          </a:p>
        </p:txBody>
      </p:sp>
      <p:pic>
        <p:nvPicPr>
          <p:cNvPr id="34820" name="Picture 3" descr="seminar.jpg"/>
          <p:cNvPicPr>
            <a:picLocks noChangeAspect="1"/>
          </p:cNvPicPr>
          <p:nvPr/>
        </p:nvPicPr>
        <p:blipFill>
          <a:blip r:embed="rId3" cstate="print"/>
          <a:srcRect/>
          <a:stretch>
            <a:fillRect/>
          </a:stretch>
        </p:blipFill>
        <p:spPr bwMode="auto">
          <a:xfrm>
            <a:off x="6373365" y="550871"/>
            <a:ext cx="1392237" cy="1085850"/>
          </a:xfrm>
          <a:prstGeom prst="rect">
            <a:avLst/>
          </a:prstGeom>
          <a:noFill/>
          <a:ln w="9525">
            <a:noFill/>
            <a:miter lim="800000"/>
            <a:headEnd/>
            <a:tailEnd/>
          </a:ln>
        </p:spPr>
      </p:pic>
    </p:spTree>
    <p:extLst>
      <p:ext uri="{BB962C8B-B14F-4D97-AF65-F5344CB8AC3E}">
        <p14:creationId xmlns:p14="http://schemas.microsoft.com/office/powerpoint/2010/main" val="2041891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Seminar marking</a:t>
            </a:r>
            <a:endParaRPr lang="en-US" dirty="0"/>
          </a:p>
        </p:txBody>
      </p:sp>
      <p:sp>
        <p:nvSpPr>
          <p:cNvPr id="3" name="Content Placeholder 2"/>
          <p:cNvSpPr>
            <a:spLocks noGrp="1"/>
          </p:cNvSpPr>
          <p:nvPr>
            <p:ph idx="1"/>
          </p:nvPr>
        </p:nvSpPr>
        <p:spPr/>
        <p:txBody>
          <a:bodyPr/>
          <a:lstStyle/>
          <a:p>
            <a:pPr>
              <a:defRPr/>
            </a:pPr>
            <a:r>
              <a:rPr lang="en-US" dirty="0" smtClean="0"/>
              <a:t>Presentation mark (80%)</a:t>
            </a:r>
          </a:p>
          <a:p>
            <a:pPr lvl="1">
              <a:defRPr/>
            </a:pPr>
            <a:r>
              <a:rPr lang="en-US" dirty="0" smtClean="0"/>
              <a:t>Group members get the same mark</a:t>
            </a:r>
          </a:p>
          <a:p>
            <a:pPr>
              <a:defRPr/>
            </a:pPr>
            <a:r>
              <a:rPr lang="en-US" dirty="0" smtClean="0"/>
              <a:t>Participation mark (20%)</a:t>
            </a:r>
          </a:p>
          <a:p>
            <a:pPr lvl="1">
              <a:defRPr/>
            </a:pPr>
            <a:r>
              <a:rPr lang="en-US" dirty="0" smtClean="0"/>
              <a:t>Attendance at seminars</a:t>
            </a:r>
          </a:p>
          <a:p>
            <a:pPr>
              <a:defRPr/>
            </a:pPr>
            <a:r>
              <a:rPr lang="en-US" dirty="0" smtClean="0">
                <a:solidFill>
                  <a:srgbClr val="FF6600"/>
                </a:solidFill>
              </a:rPr>
              <a:t>Individuals who regularly don’t attend </a:t>
            </a:r>
            <a:r>
              <a:rPr lang="en-US" dirty="0" smtClean="0"/>
              <a:t>seminars may </a:t>
            </a:r>
            <a:r>
              <a:rPr lang="en-US" dirty="0" smtClean="0">
                <a:solidFill>
                  <a:srgbClr val="FF6600"/>
                </a:solidFill>
              </a:rPr>
              <a:t>get 0 </a:t>
            </a:r>
            <a:r>
              <a:rPr lang="en-US" dirty="0" smtClean="0"/>
              <a:t>for the seminar (and thus loose their DP)</a:t>
            </a:r>
            <a:endParaRPr lang="en-US" dirty="0"/>
          </a:p>
        </p:txBody>
      </p:sp>
    </p:spTree>
    <p:extLst>
      <p:ext uri="{BB962C8B-B14F-4D97-AF65-F5344CB8AC3E}">
        <p14:creationId xmlns:p14="http://schemas.microsoft.com/office/powerpoint/2010/main" val="1062149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590" y="445553"/>
            <a:ext cx="8057518" cy="1089104"/>
          </a:xfrm>
        </p:spPr>
        <p:txBody>
          <a:bodyPr>
            <a:normAutofit fontScale="90000"/>
          </a:bodyPr>
          <a:lstStyle/>
          <a:p>
            <a:pPr>
              <a:defRPr/>
            </a:pPr>
            <a:r>
              <a:rPr lang="en-US" dirty="0" smtClean="0"/>
              <a:t>Seminar presentation timing &amp; marking guide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75746068"/>
              </p:ext>
            </p:extLst>
          </p:nvPr>
        </p:nvGraphicFramePr>
        <p:xfrm>
          <a:off x="542357" y="1669609"/>
          <a:ext cx="8108892" cy="4572000"/>
        </p:xfrm>
        <a:graphic>
          <a:graphicData uri="http://schemas.openxmlformats.org/drawingml/2006/table">
            <a:tbl>
              <a:tblPr firstRow="1" bandRow="1">
                <a:tableStyleId>{5C22544A-7EE6-4342-B048-85BDC9FD1C3A}</a:tableStyleId>
              </a:tblPr>
              <a:tblGrid>
                <a:gridCol w="6965165"/>
                <a:gridCol w="1143727"/>
              </a:tblGrid>
              <a:tr h="389616">
                <a:tc>
                  <a:txBody>
                    <a:bodyPr/>
                    <a:lstStyle/>
                    <a:p>
                      <a:r>
                        <a:rPr lang="en-US" sz="2000" dirty="0" smtClean="0"/>
                        <a:t>Structure of Seminar Presentation</a:t>
                      </a:r>
                    </a:p>
                  </a:txBody>
                  <a:tcPr marL="91441" marR="91441"/>
                </a:tc>
                <a:tc>
                  <a:txBody>
                    <a:bodyPr/>
                    <a:lstStyle/>
                    <a:p>
                      <a:r>
                        <a:rPr lang="en-ZA" sz="2000" dirty="0" smtClean="0"/>
                        <a:t>Mark</a:t>
                      </a:r>
                      <a:endParaRPr lang="en-US" sz="2000" dirty="0" smtClean="0"/>
                    </a:p>
                  </a:txBody>
                  <a:tcPr marL="91441" marR="91441"/>
                </a:tc>
              </a:tr>
              <a:tr h="3896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Introduction of group and topic (~1 min)</a:t>
                      </a:r>
                      <a:endParaRPr lang="en-US" sz="2000" dirty="0"/>
                    </a:p>
                  </a:txBody>
                  <a:tcPr marL="91441" marR="9144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000" dirty="0" smtClean="0"/>
                        <a:t>5</a:t>
                      </a:r>
                      <a:endParaRPr lang="en-US" sz="2000" dirty="0"/>
                    </a:p>
                  </a:txBody>
                  <a:tcPr marL="91441" marR="91441"/>
                </a:tc>
              </a:tr>
              <a:tr h="389616">
                <a:tc>
                  <a:txBody>
                    <a:bodyPr/>
                    <a:lstStyle/>
                    <a:p>
                      <a:r>
                        <a:rPr lang="en-US" sz="2000" dirty="0" smtClean="0"/>
                        <a:t>Summary presentation (~10 min)</a:t>
                      </a:r>
                      <a:endParaRPr lang="en-US" sz="2000" dirty="0"/>
                    </a:p>
                  </a:txBody>
                  <a:tcPr marL="91441" marR="91441"/>
                </a:tc>
                <a:tc>
                  <a:txBody>
                    <a:bodyPr/>
                    <a:lstStyle/>
                    <a:p>
                      <a:r>
                        <a:rPr lang="en-ZA" sz="2000" dirty="0" smtClean="0"/>
                        <a:t>20</a:t>
                      </a:r>
                      <a:endParaRPr lang="en-US" sz="2000" dirty="0"/>
                    </a:p>
                  </a:txBody>
                  <a:tcPr marL="91441" marR="91441"/>
                </a:tc>
              </a:tr>
              <a:tr h="389616">
                <a:tc>
                  <a:txBody>
                    <a:bodyPr/>
                    <a:lstStyle/>
                    <a:p>
                      <a:r>
                        <a:rPr lang="en-US" sz="2000" dirty="0" smtClean="0"/>
                        <a:t>Visual aids / use of images / </a:t>
                      </a:r>
                      <a:r>
                        <a:rPr lang="en-US" sz="2000" dirty="0" err="1" smtClean="0"/>
                        <a:t>mindmaps</a:t>
                      </a:r>
                      <a:r>
                        <a:rPr lang="en-US" sz="2000" dirty="0" smtClean="0"/>
                        <a:t> / etc.</a:t>
                      </a:r>
                      <a:endParaRPr lang="en-US" sz="2000" dirty="0"/>
                    </a:p>
                  </a:txBody>
                  <a:tcPr marL="91441" marR="91441"/>
                </a:tc>
                <a:tc>
                  <a:txBody>
                    <a:bodyPr/>
                    <a:lstStyle/>
                    <a:p>
                      <a:r>
                        <a:rPr lang="en-ZA" sz="2000" dirty="0" smtClean="0"/>
                        <a:t>20</a:t>
                      </a:r>
                      <a:endParaRPr lang="en-US" sz="2000" dirty="0"/>
                    </a:p>
                  </a:txBody>
                  <a:tcPr marL="91441" marR="91441"/>
                </a:tc>
              </a:tr>
              <a:tr h="689321">
                <a:tc>
                  <a:txBody>
                    <a:bodyPr/>
                    <a:lstStyle/>
                    <a:p>
                      <a:r>
                        <a:rPr lang="en-US" sz="2000" dirty="0" smtClean="0"/>
                        <a:t>Reflections (5 – 10 min)</a:t>
                      </a:r>
                    </a:p>
                    <a:p>
                      <a:r>
                        <a:rPr lang="en-US" sz="2000" dirty="0" smtClean="0"/>
                        <a:t>Including group’s viewpoints / comments / critique</a:t>
                      </a:r>
                      <a:endParaRPr lang="en-US" sz="2000" dirty="0"/>
                    </a:p>
                  </a:txBody>
                  <a:tcPr marL="91441" marR="9144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000" dirty="0" smtClean="0"/>
                        <a:t>15</a:t>
                      </a:r>
                      <a:endParaRPr lang="en-US" sz="2000" dirty="0"/>
                    </a:p>
                  </a:txBody>
                  <a:tcPr marL="91441" marR="91441"/>
                </a:tc>
              </a:tr>
              <a:tr h="6893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F</a:t>
                      </a:r>
                      <a:r>
                        <a:rPr lang="en-US" sz="2000" baseline="0" dirty="0" smtClean="0"/>
                        <a:t>acilitation and direction of class </a:t>
                      </a:r>
                      <a:r>
                        <a:rPr lang="en-US" sz="2000" dirty="0" smtClean="0"/>
                        <a:t>discussion &amp; response</a:t>
                      </a:r>
                      <a:r>
                        <a:rPr lang="en-US" sz="2000" baseline="0" dirty="0" smtClean="0"/>
                        <a:t> to</a:t>
                      </a:r>
                      <a:r>
                        <a:rPr lang="en-US" sz="2000" dirty="0" smtClean="0"/>
                        <a:t> questions (10 min)</a:t>
                      </a:r>
                    </a:p>
                  </a:txBody>
                  <a:tcPr marL="91441" marR="9144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000" dirty="0" smtClean="0"/>
                        <a:t>15</a:t>
                      </a:r>
                      <a:endParaRPr lang="en-US" sz="2000" dirty="0" smtClean="0"/>
                    </a:p>
                  </a:txBody>
                  <a:tcPr marL="91441" marR="91441"/>
                </a:tc>
              </a:tr>
              <a:tr h="3896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Quality of questions posed by the presenters</a:t>
                      </a:r>
                    </a:p>
                  </a:txBody>
                  <a:tcPr marL="91441" marR="9144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000" dirty="0" smtClean="0"/>
                        <a:t>10</a:t>
                      </a:r>
                      <a:endParaRPr lang="en-US" sz="2000" dirty="0" smtClean="0"/>
                    </a:p>
                  </a:txBody>
                  <a:tcPr marL="91441" marR="91441"/>
                </a:tc>
              </a:tr>
              <a:tr h="389616">
                <a:tc>
                  <a:txBody>
                    <a:bodyPr/>
                    <a:lstStyle/>
                    <a:p>
                      <a:r>
                        <a:rPr lang="en-US" sz="2000" dirty="0" smtClean="0"/>
                        <a:t>Wrapping up / conclusion (2 min)</a:t>
                      </a:r>
                      <a:endParaRPr lang="en-US" sz="2000" dirty="0"/>
                    </a:p>
                  </a:txBody>
                  <a:tcPr marL="91441" marR="91441"/>
                </a:tc>
                <a:tc>
                  <a:txBody>
                    <a:bodyPr/>
                    <a:lstStyle/>
                    <a:p>
                      <a:r>
                        <a:rPr lang="en-ZA" sz="2000" dirty="0" smtClean="0"/>
                        <a:t>5</a:t>
                      </a:r>
                      <a:endParaRPr lang="en-US" sz="2000" dirty="0"/>
                    </a:p>
                  </a:txBody>
                  <a:tcPr marL="91441" marR="91441"/>
                </a:tc>
              </a:tr>
              <a:tr h="3896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Participation of all members</a:t>
                      </a:r>
                      <a:endParaRPr lang="en-US" sz="2000" dirty="0"/>
                    </a:p>
                  </a:txBody>
                  <a:tcPr marL="91441" marR="9144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000" dirty="0" smtClean="0"/>
                        <a:t>10</a:t>
                      </a:r>
                      <a:endParaRPr lang="en-US" sz="2000" dirty="0"/>
                    </a:p>
                  </a:txBody>
                  <a:tcPr marL="91441" marR="91441"/>
                </a:tc>
              </a:tr>
              <a:tr h="389616">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ZA" sz="2000" dirty="0" smtClean="0"/>
                        <a:t>TOTAL: </a:t>
                      </a:r>
                      <a:endParaRPr lang="en-US" sz="2000" dirty="0"/>
                    </a:p>
                  </a:txBody>
                  <a:tcPr marL="91441" marR="9144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000" dirty="0" smtClean="0"/>
                        <a:t>100</a:t>
                      </a:r>
                      <a:endParaRPr lang="en-US" sz="2000" dirty="0"/>
                    </a:p>
                  </a:txBody>
                  <a:tcPr marL="91441" marR="91441"/>
                </a:tc>
              </a:tr>
            </a:tbl>
          </a:graphicData>
        </a:graphic>
      </p:graphicFrame>
      <p:sp>
        <p:nvSpPr>
          <p:cNvPr id="36902" name="TextBox 4"/>
          <p:cNvSpPr txBox="1">
            <a:spLocks noChangeArrowheads="1"/>
          </p:cNvSpPr>
          <p:nvPr/>
        </p:nvSpPr>
        <p:spPr bwMode="auto">
          <a:xfrm>
            <a:off x="444500" y="6294505"/>
            <a:ext cx="6283964" cy="338554"/>
          </a:xfrm>
          <a:prstGeom prst="rect">
            <a:avLst/>
          </a:prstGeom>
          <a:noFill/>
          <a:ln w="9525">
            <a:noFill/>
            <a:miter lim="800000"/>
            <a:headEnd/>
            <a:tailEnd/>
          </a:ln>
        </p:spPr>
        <p:txBody>
          <a:bodyPr wrap="none">
            <a:spAutoFit/>
          </a:bodyPr>
          <a:lstStyle/>
          <a:p>
            <a:pPr eaLnBrk="0" hangingPunct="0"/>
            <a:r>
              <a:rPr lang="en-ZA" sz="1600" dirty="0"/>
              <a:t>See seminar_marking.pdf </a:t>
            </a:r>
            <a:r>
              <a:rPr lang="en-ZA" sz="1600" dirty="0" smtClean="0"/>
              <a:t>on website in </a:t>
            </a:r>
            <a:r>
              <a:rPr lang="en-ZA" sz="1600" dirty="0" smtClean="0">
                <a:hlinkClick r:id="rId3"/>
              </a:rPr>
              <a:t>Assignments &amp; Resources</a:t>
            </a:r>
            <a:r>
              <a:rPr lang="en-ZA" sz="1600" dirty="0" smtClean="0"/>
              <a:t>.</a:t>
            </a:r>
            <a:endParaRPr lang="en-US" sz="1600" dirty="0"/>
          </a:p>
        </p:txBody>
      </p:sp>
    </p:spTree>
    <p:extLst>
      <p:ext uri="{BB962C8B-B14F-4D97-AF65-F5344CB8AC3E}">
        <p14:creationId xmlns:p14="http://schemas.microsoft.com/office/powerpoint/2010/main" val="1250775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864"/>
            <a:ext cx="8385175" cy="1262330"/>
          </a:xfrm>
        </p:spPr>
        <p:txBody>
          <a:bodyPr/>
          <a:lstStyle/>
          <a:p>
            <a:pPr>
              <a:defRPr/>
            </a:pPr>
            <a:r>
              <a:rPr lang="en-US" dirty="0" smtClean="0"/>
              <a:t>Heads-up on reading task…</a:t>
            </a:r>
            <a:endParaRPr lang="en-US" dirty="0"/>
          </a:p>
        </p:txBody>
      </p:sp>
      <p:sp>
        <p:nvSpPr>
          <p:cNvPr id="3" name="Content Placeholder 2"/>
          <p:cNvSpPr>
            <a:spLocks noGrp="1"/>
          </p:cNvSpPr>
          <p:nvPr>
            <p:ph idx="1"/>
          </p:nvPr>
        </p:nvSpPr>
        <p:spPr>
          <a:xfrm>
            <a:off x="595313" y="1684586"/>
            <a:ext cx="8007350" cy="4191000"/>
          </a:xfrm>
        </p:spPr>
        <p:txBody>
          <a:bodyPr>
            <a:normAutofit/>
          </a:bodyPr>
          <a:lstStyle/>
          <a:p>
            <a:pPr>
              <a:defRPr/>
            </a:pPr>
            <a:r>
              <a:rPr lang="en-US" dirty="0" smtClean="0"/>
              <a:t>Readings for Seminar 1:</a:t>
            </a:r>
          </a:p>
          <a:p>
            <a:pPr lvl="1">
              <a:defRPr/>
            </a:pPr>
            <a:r>
              <a:rPr lang="en-ZA" dirty="0" smtClean="0"/>
              <a:t>See Resources/Readings on </a:t>
            </a:r>
            <a:r>
              <a:rPr lang="en-ZA" dirty="0" err="1" smtClean="0"/>
              <a:t>Vula</a:t>
            </a:r>
            <a:r>
              <a:rPr lang="en-ZA" dirty="0" smtClean="0"/>
              <a:t> site</a:t>
            </a:r>
            <a:endParaRPr lang="en-US" dirty="0" smtClean="0"/>
          </a:p>
          <a:p>
            <a:pPr lvl="1">
              <a:defRPr/>
            </a:pPr>
            <a:r>
              <a:rPr lang="en-US" dirty="0" smtClean="0"/>
              <a:t>R01 handed out:</a:t>
            </a:r>
          </a:p>
          <a:p>
            <a:pPr lvl="2">
              <a:defRPr/>
            </a:pPr>
            <a:r>
              <a:rPr lang="en-US" dirty="0" err="1" smtClean="0"/>
              <a:t>Asanovic</a:t>
            </a:r>
            <a:r>
              <a:rPr lang="en-US" dirty="0" smtClean="0"/>
              <a:t> </a:t>
            </a:r>
            <a:r>
              <a:rPr lang="en-US" i="1" dirty="0" smtClean="0"/>
              <a:t>et al. </a:t>
            </a:r>
            <a:r>
              <a:rPr lang="en-ZA" dirty="0" smtClean="0"/>
              <a:t>“</a:t>
            </a:r>
            <a:r>
              <a:rPr lang="en-US" dirty="0" smtClean="0"/>
              <a:t>The Landscape of Parallel Computing Research: A View from Berkeley</a:t>
            </a:r>
            <a:r>
              <a:rPr lang="en-ZA" dirty="0" smtClean="0"/>
              <a: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Projects</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656870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loud Callout 10"/>
          <p:cNvSpPr/>
          <p:nvPr/>
        </p:nvSpPr>
        <p:spPr>
          <a:xfrm>
            <a:off x="2735317" y="3317846"/>
            <a:ext cx="1333763" cy="731520"/>
          </a:xfrm>
          <a:prstGeom prst="cloudCallout">
            <a:avLst>
              <a:gd name="adj1" fmla="val 113712"/>
              <a:gd name="adj2" fmla="val -25000"/>
            </a:avLst>
          </a:prstGeom>
          <a:solidFill>
            <a:schemeClr val="bg1"/>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4" descr="C:\Users\swinberg\Documents\ACTIVE\EEE4084F\2014\LECTURES\Lecture00\lightb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4488" y="4594541"/>
            <a:ext cx="1316593" cy="2070169"/>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swinberg\Documents\ACTIVE\EEE4084F\2014\LECTURES\Lecture00\youpoint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2477" y="4834254"/>
            <a:ext cx="890955" cy="91503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45770" y="560070"/>
            <a:ext cx="2106667" cy="400110"/>
          </a:xfrm>
          <a:prstGeom prst="rect">
            <a:avLst/>
          </a:prstGeom>
          <a:noFill/>
        </p:spPr>
        <p:txBody>
          <a:bodyPr wrap="none" rtlCol="0">
            <a:spAutoFit/>
          </a:bodyPr>
          <a:lstStyle/>
          <a:p>
            <a:r>
              <a:rPr lang="en-US" sz="2000" b="1" dirty="0" smtClean="0"/>
              <a:t>In this course…</a:t>
            </a:r>
            <a:endParaRPr lang="en-US" sz="2000" b="1" dirty="0"/>
          </a:p>
        </p:txBody>
      </p:sp>
      <p:sp>
        <p:nvSpPr>
          <p:cNvPr id="3" name="TextBox 2"/>
          <p:cNvSpPr txBox="1"/>
          <p:nvPr/>
        </p:nvSpPr>
        <p:spPr>
          <a:xfrm>
            <a:off x="445770" y="3494475"/>
            <a:ext cx="3441968" cy="369332"/>
          </a:xfrm>
          <a:prstGeom prst="rect">
            <a:avLst/>
          </a:prstGeom>
          <a:noFill/>
        </p:spPr>
        <p:txBody>
          <a:bodyPr wrap="none" rtlCol="0">
            <a:spAutoFit/>
          </a:bodyPr>
          <a:lstStyle/>
          <a:p>
            <a:r>
              <a:rPr lang="en-US" b="1" dirty="0" smtClean="0"/>
              <a:t>Final year projects?    </a:t>
            </a:r>
            <a:r>
              <a:rPr lang="en-US" b="1" i="1" dirty="0" err="1" smtClean="0"/>
              <a:t>Eeeek</a:t>
            </a:r>
            <a:r>
              <a:rPr lang="en-US" b="1" i="1" dirty="0" smtClean="0"/>
              <a:t>!!</a:t>
            </a:r>
            <a:endParaRPr lang="en-US" b="1" i="1" dirty="0"/>
          </a:p>
        </p:txBody>
      </p:sp>
      <p:sp>
        <p:nvSpPr>
          <p:cNvPr id="4" name="TextBox 3"/>
          <p:cNvSpPr txBox="1"/>
          <p:nvPr/>
        </p:nvSpPr>
        <p:spPr>
          <a:xfrm>
            <a:off x="731520" y="1143000"/>
            <a:ext cx="3570208" cy="369332"/>
          </a:xfrm>
          <a:prstGeom prst="rect">
            <a:avLst/>
          </a:prstGeom>
          <a:noFill/>
        </p:spPr>
        <p:txBody>
          <a:bodyPr wrap="none" rtlCol="0">
            <a:spAutoFit/>
          </a:bodyPr>
          <a:lstStyle/>
          <a:p>
            <a:r>
              <a:rPr lang="en-US" dirty="0" smtClean="0"/>
              <a:t>2x </a:t>
            </a:r>
            <a:r>
              <a:rPr lang="en-US" b="1" u="sng" dirty="0" smtClean="0"/>
              <a:t>project-based learning</a:t>
            </a:r>
            <a:r>
              <a:rPr lang="en-US" dirty="0" smtClean="0"/>
              <a:t> tasks</a:t>
            </a:r>
            <a:endParaRPr lang="en-US" dirty="0"/>
          </a:p>
        </p:txBody>
      </p:sp>
      <p:sp>
        <p:nvSpPr>
          <p:cNvPr id="5" name="TextBox 4"/>
          <p:cNvSpPr txBox="1"/>
          <p:nvPr/>
        </p:nvSpPr>
        <p:spPr>
          <a:xfrm>
            <a:off x="400051" y="1703070"/>
            <a:ext cx="8467383" cy="369332"/>
          </a:xfrm>
          <a:prstGeom prst="rect">
            <a:avLst/>
          </a:prstGeom>
          <a:noFill/>
        </p:spPr>
        <p:txBody>
          <a:bodyPr wrap="none" rtlCol="0">
            <a:spAutoFit/>
          </a:bodyPr>
          <a:lstStyle/>
          <a:p>
            <a:r>
              <a:rPr lang="en-US" dirty="0" smtClean="0"/>
              <a:t>1x </a:t>
            </a:r>
            <a:r>
              <a:rPr lang="en-US" sz="1200" dirty="0" smtClean="0"/>
              <a:t>small</a:t>
            </a:r>
            <a:r>
              <a:rPr lang="en-US" dirty="0" smtClean="0"/>
              <a:t> project – intellectualizing about design considerations (no implementation)</a:t>
            </a:r>
            <a:endParaRPr lang="en-US" dirty="0"/>
          </a:p>
        </p:txBody>
      </p:sp>
      <p:sp>
        <p:nvSpPr>
          <p:cNvPr id="6" name="TextBox 5"/>
          <p:cNvSpPr txBox="1"/>
          <p:nvPr/>
        </p:nvSpPr>
        <p:spPr>
          <a:xfrm>
            <a:off x="805610" y="2195514"/>
            <a:ext cx="6983002" cy="584775"/>
          </a:xfrm>
          <a:prstGeom prst="rect">
            <a:avLst/>
          </a:prstGeom>
          <a:noFill/>
        </p:spPr>
        <p:txBody>
          <a:bodyPr wrap="none" rtlCol="0">
            <a:spAutoFit/>
          </a:bodyPr>
          <a:lstStyle/>
          <a:p>
            <a:r>
              <a:rPr lang="en-US" dirty="0" smtClean="0"/>
              <a:t>1x </a:t>
            </a:r>
            <a:r>
              <a:rPr lang="en-US" sz="3200" dirty="0" smtClean="0"/>
              <a:t>BIG</a:t>
            </a:r>
            <a:r>
              <a:rPr lang="en-US" dirty="0" smtClean="0"/>
              <a:t> project – implementing a digital accelerator on an FPGA</a:t>
            </a:r>
            <a:endParaRPr lang="en-US" dirty="0"/>
          </a:p>
        </p:txBody>
      </p:sp>
      <p:sp>
        <p:nvSpPr>
          <p:cNvPr id="7" name="TextBox 6"/>
          <p:cNvSpPr txBox="1"/>
          <p:nvPr/>
        </p:nvSpPr>
        <p:spPr>
          <a:xfrm>
            <a:off x="731520" y="4028539"/>
            <a:ext cx="7131183" cy="646331"/>
          </a:xfrm>
          <a:prstGeom prst="rect">
            <a:avLst/>
          </a:prstGeom>
          <a:noFill/>
        </p:spPr>
        <p:txBody>
          <a:bodyPr wrap="none" rtlCol="0">
            <a:spAutoFit/>
          </a:bodyPr>
          <a:lstStyle/>
          <a:p>
            <a:r>
              <a:rPr lang="en-US" dirty="0" smtClean="0"/>
              <a:t>The RRSG group has projects on offer, a initial listing is available at:</a:t>
            </a:r>
          </a:p>
          <a:p>
            <a:r>
              <a:rPr lang="en-US" dirty="0"/>
              <a:t> </a:t>
            </a:r>
            <a:r>
              <a:rPr lang="en-US" dirty="0">
                <a:hlinkClick r:id="rId4"/>
              </a:rPr>
              <a:t>http://www.rrsg.ee.uct.ac.za/proposals</a:t>
            </a:r>
            <a:r>
              <a:rPr lang="en-US" dirty="0" smtClean="0">
                <a:hlinkClick r:id="rId4"/>
              </a:rPr>
              <a:t>/</a:t>
            </a:r>
            <a:r>
              <a:rPr lang="en-US" dirty="0" smtClean="0"/>
              <a:t> </a:t>
            </a:r>
            <a:endParaRPr lang="en-US" dirty="0"/>
          </a:p>
        </p:txBody>
      </p:sp>
      <p:sp>
        <p:nvSpPr>
          <p:cNvPr id="8" name="TextBox 7"/>
          <p:cNvSpPr txBox="1"/>
          <p:nvPr/>
        </p:nvSpPr>
        <p:spPr>
          <a:xfrm>
            <a:off x="400051" y="5426124"/>
            <a:ext cx="8372888" cy="923330"/>
          </a:xfrm>
          <a:prstGeom prst="rect">
            <a:avLst/>
          </a:prstGeom>
          <a:noFill/>
        </p:spPr>
        <p:txBody>
          <a:bodyPr wrap="square" rtlCol="0">
            <a:spAutoFit/>
          </a:bodyPr>
          <a:lstStyle/>
          <a:p>
            <a:r>
              <a:rPr lang="en-US" dirty="0" smtClean="0"/>
              <a:t>If </a:t>
            </a:r>
            <a:r>
              <a:rPr lang="en-US" b="1" dirty="0" smtClean="0"/>
              <a:t>YOU</a:t>
            </a:r>
            <a:r>
              <a:rPr lang="en-US" dirty="0" smtClean="0"/>
              <a:t>           have an idea of a project you want to suggest (within</a:t>
            </a:r>
            <a:br>
              <a:rPr lang="en-US" dirty="0" smtClean="0"/>
            </a:br>
            <a:r>
              <a:rPr lang="en-US" dirty="0" smtClean="0"/>
              <a:t>my area of expertise) I’d consider supervising it and adding it to</a:t>
            </a:r>
            <a:br>
              <a:rPr lang="en-US" dirty="0" smtClean="0"/>
            </a:br>
            <a:r>
              <a:rPr lang="en-US" dirty="0" smtClean="0"/>
              <a:t>my list of BSc projects offered.  *</a:t>
            </a:r>
            <a:endParaRPr lang="en-US" dirty="0"/>
          </a:p>
        </p:txBody>
      </p:sp>
      <p:sp>
        <p:nvSpPr>
          <p:cNvPr id="9" name="Rectangle 8"/>
          <p:cNvSpPr/>
          <p:nvPr/>
        </p:nvSpPr>
        <p:spPr>
          <a:xfrm>
            <a:off x="322634" y="6341864"/>
            <a:ext cx="6428298" cy="307777"/>
          </a:xfrm>
          <a:prstGeom prst="rect">
            <a:avLst/>
          </a:prstGeom>
        </p:spPr>
        <p:txBody>
          <a:bodyPr wrap="none">
            <a:spAutoFit/>
          </a:bodyPr>
          <a:lstStyle/>
          <a:p>
            <a:r>
              <a:rPr lang="en-US" sz="1400" dirty="0" smtClean="0"/>
              <a:t>* Would need to prepare a description and discuss it with me pref. early March.</a:t>
            </a:r>
            <a:endParaRPr lang="en-US" sz="1400" dirty="0"/>
          </a:p>
        </p:txBody>
      </p:sp>
      <p:sp>
        <p:nvSpPr>
          <p:cNvPr id="10" name="Rectangle 9"/>
          <p:cNvSpPr/>
          <p:nvPr/>
        </p:nvSpPr>
        <p:spPr>
          <a:xfrm>
            <a:off x="7381638" y="4659688"/>
            <a:ext cx="1569660" cy="923330"/>
          </a:xfrm>
          <a:prstGeom prst="rect">
            <a:avLst/>
          </a:prstGeom>
          <a:noFill/>
        </p:spPr>
        <p:txBody>
          <a:bodyPr wrap="none" lIns="91440" tIns="45720" rIns="91440" bIns="45720">
            <a:prstTxWarp prst="textArchUp">
              <a:avLst>
                <a:gd name="adj" fmla="val 9929111"/>
              </a:avLst>
            </a:prstTxWarp>
            <a:spAutoFit/>
          </a:bodyPr>
          <a:lstStyle/>
          <a:p>
            <a:pPr algn="ctr"/>
            <a:r>
              <a:rPr lang="en-US" sz="2400" b="1" cap="none" spc="0" dirty="0" smtClean="0">
                <a:ln w="12700">
                  <a:solidFill>
                    <a:schemeClr val="tx1"/>
                  </a:solidFill>
                  <a:prstDash val="solid"/>
                </a:ln>
                <a:solidFill>
                  <a:srgbClr val="FFFF00"/>
                </a:solidFill>
                <a:effectLst>
                  <a:outerShdw blurRad="41275" dist="20320" dir="1800000" algn="tl" rotWithShape="0">
                    <a:srgbClr val="000000">
                      <a:alpha val="40000"/>
                    </a:srgbClr>
                  </a:outerShdw>
                </a:effectLst>
                <a:latin typeface="Bernard MT Condensed" panose="02050806060905020404" pitchFamily="18" charset="0"/>
              </a:rPr>
              <a:t>idea</a:t>
            </a:r>
            <a:endParaRPr lang="en-US" sz="2400" b="1" cap="none" spc="0" dirty="0">
              <a:ln w="12700">
                <a:solidFill>
                  <a:schemeClr val="tx1"/>
                </a:solidFill>
                <a:prstDash val="solid"/>
              </a:ln>
              <a:solidFill>
                <a:srgbClr val="FFFF00"/>
              </a:solidFill>
              <a:effectLst>
                <a:outerShdw blurRad="41275" dist="20320" dir="1800000" algn="tl" rotWithShape="0">
                  <a:srgbClr val="000000">
                    <a:alpha val="40000"/>
                  </a:srgbClr>
                </a:outerShdw>
              </a:effectLst>
              <a:latin typeface="Bernard MT Condensed" panose="02050806060905020404" pitchFamily="18" charset="0"/>
            </a:endParaRPr>
          </a:p>
        </p:txBody>
      </p:sp>
      <p:sp>
        <p:nvSpPr>
          <p:cNvPr id="15" name="TextBox 14"/>
          <p:cNvSpPr txBox="1"/>
          <p:nvPr/>
        </p:nvSpPr>
        <p:spPr>
          <a:xfrm>
            <a:off x="738184" y="2876966"/>
            <a:ext cx="7610481" cy="338554"/>
          </a:xfrm>
          <a:prstGeom prst="rect">
            <a:avLst/>
          </a:prstGeom>
          <a:noFill/>
        </p:spPr>
        <p:txBody>
          <a:bodyPr wrap="none" rtlCol="0">
            <a:spAutoFit/>
          </a:bodyPr>
          <a:lstStyle/>
          <a:p>
            <a:r>
              <a:rPr lang="en-US" sz="1600" dirty="0" smtClean="0">
                <a:latin typeface="Arial Unicode MS" panose="020B0604020202020204" pitchFamily="34" charset="-128"/>
                <a:ea typeface="Arial Unicode MS" panose="020B0604020202020204" pitchFamily="34" charset="-128"/>
                <a:cs typeface="Arial Unicode MS" panose="020B0604020202020204" pitchFamily="34" charset="-128"/>
              </a:rPr>
              <a:t>I’m open for mini project ideas on this too – previous year’s list will be avail. online</a:t>
            </a:r>
            <a:endParaRPr lang="en-US" sz="1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cxnSp>
        <p:nvCxnSpPr>
          <p:cNvPr id="13" name="Straight Connector 12"/>
          <p:cNvCxnSpPr/>
          <p:nvPr/>
        </p:nvCxnSpPr>
        <p:spPr>
          <a:xfrm>
            <a:off x="445770" y="3211830"/>
            <a:ext cx="8195311"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31470" y="3282544"/>
            <a:ext cx="1120820" cy="276999"/>
          </a:xfrm>
          <a:prstGeom prst="rect">
            <a:avLst/>
          </a:prstGeom>
          <a:noFill/>
        </p:spPr>
        <p:txBody>
          <a:bodyPr wrap="none" rtlCol="0">
            <a:spAutoFit/>
          </a:bodyPr>
          <a:lstStyle/>
          <a:p>
            <a:r>
              <a:rPr lang="en-US" sz="1200" b="1" dirty="0" smtClean="0"/>
              <a:t>Thoughts on</a:t>
            </a:r>
            <a:endParaRPr lang="en-US" sz="1200" b="1" i="1" dirty="0"/>
          </a:p>
        </p:txBody>
      </p:sp>
    </p:spTree>
    <p:extLst>
      <p:ext uri="{BB962C8B-B14F-4D97-AF65-F5344CB8AC3E}">
        <p14:creationId xmlns:p14="http://schemas.microsoft.com/office/powerpoint/2010/main" val="18976224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187" y="90238"/>
            <a:ext cx="9013371" cy="2154436"/>
          </a:xfrm>
          <a:prstGeom prst="rect">
            <a:avLst/>
          </a:prstGeom>
          <a:noFill/>
        </p:spPr>
        <p:txBody>
          <a:bodyPr wrap="square" lIns="91440" tIns="45720" rIns="91440" bIns="45720">
            <a:spAutoFit/>
          </a:bodyPr>
          <a:lstStyle/>
          <a:p>
            <a:pPr algn="ctr"/>
            <a:r>
              <a:rPr lang="en-US" sz="5400" b="1" cap="none" spc="0" dirty="0" smtClean="0">
                <a:ln w="28575" cmpd="sng">
                  <a:solidFill>
                    <a:schemeClr val="accent3">
                      <a:lumMod val="50000"/>
                    </a:schemeClr>
                  </a:solidFill>
                  <a:prstDash val="solid"/>
                </a:ln>
                <a:solidFill>
                  <a:srgbClr val="FFFFFF"/>
                </a:solidFill>
                <a:effectLst>
                  <a:outerShdw blurRad="41275" dist="12700" dir="12000000" algn="tl" rotWithShape="0">
                    <a:srgbClr val="000000">
                      <a:alpha val="40000"/>
                    </a:srgbClr>
                  </a:outerShdw>
                </a:effectLst>
              </a:rPr>
              <a:t>YODA Conference:</a:t>
            </a:r>
          </a:p>
          <a:p>
            <a:pPr algn="ctr"/>
            <a:r>
              <a:rPr lang="en-US" sz="4000" b="1" dirty="0" smtClean="0">
                <a:ln w="28575" cmpd="sng">
                  <a:solidFill>
                    <a:schemeClr val="accent3">
                      <a:lumMod val="50000"/>
                    </a:schemeClr>
                  </a:solidFill>
                  <a:prstDash val="solid"/>
                </a:ln>
                <a:solidFill>
                  <a:srgbClr val="FFFFFF"/>
                </a:solidFill>
                <a:effectLst>
                  <a:outerShdw blurRad="41275" dist="12700" dir="12000000" algn="tl" rotWithShape="0">
                    <a:srgbClr val="000000">
                      <a:alpha val="40000"/>
                    </a:srgbClr>
                  </a:outerShdw>
                </a:effectLst>
              </a:rPr>
              <a:t>Conference where each group presents their Digital Accelerator</a:t>
            </a:r>
            <a:endParaRPr lang="en-US" sz="4000" b="1" cap="none" spc="0" dirty="0">
              <a:ln w="28575" cmpd="sng">
                <a:solidFill>
                  <a:schemeClr val="accent3">
                    <a:lumMod val="50000"/>
                  </a:schemeClr>
                </a:solidFill>
                <a:prstDash val="solid"/>
              </a:ln>
              <a:solidFill>
                <a:srgbClr val="FFFFFF"/>
              </a:solidFill>
              <a:effectLst>
                <a:outerShdw blurRad="41275" dist="12700" dir="12000000" algn="tl" rotWithShape="0">
                  <a:srgbClr val="000000">
                    <a:alpha val="40000"/>
                  </a:srgbClr>
                </a:outerShdw>
              </a:effectLs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4192" y="2244674"/>
            <a:ext cx="6088678" cy="365320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19360" y="3043647"/>
            <a:ext cx="4876445" cy="3452350"/>
          </a:xfrm>
          <a:prstGeom prst="rect">
            <a:avLst/>
          </a:prstGeom>
        </p:spPr>
      </p:pic>
    </p:spTree>
    <p:extLst>
      <p:ext uri="{BB962C8B-B14F-4D97-AF65-F5344CB8AC3E}">
        <p14:creationId xmlns:p14="http://schemas.microsoft.com/office/powerpoint/2010/main" val="2932689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1500"/>
                            </p:stCondLst>
                            <p:childTnLst>
                              <p:par>
                                <p:cTn id="9" presetID="10" presetClass="entr" presetSubtype="0" fill="hold" nodeType="afterEffect">
                                  <p:stCondLst>
                                    <p:cond delay="2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995" y="397155"/>
            <a:ext cx="7700791" cy="1321476"/>
          </a:xfrm>
        </p:spPr>
        <p:txBody>
          <a:bodyPr>
            <a:normAutofit fontScale="90000"/>
          </a:bodyPr>
          <a:lstStyle/>
          <a:p>
            <a:pPr>
              <a:defRPr/>
            </a:pPr>
            <a:r>
              <a:rPr lang="en-ZA" sz="4400" dirty="0" smtClean="0"/>
              <a:t>More suitable names</a:t>
            </a:r>
            <a:r>
              <a:rPr lang="en-ZA" dirty="0" smtClean="0"/>
              <a:t/>
            </a:r>
            <a:br>
              <a:rPr lang="en-ZA" dirty="0" smtClean="0"/>
            </a:br>
            <a:r>
              <a:rPr lang="en-ZA" dirty="0"/>
              <a:t> </a:t>
            </a:r>
            <a:r>
              <a:rPr lang="en-ZA" dirty="0" smtClean="0"/>
              <a:t>   for this course…?</a:t>
            </a:r>
            <a:endParaRPr lang="en-ZA" dirty="0"/>
          </a:p>
        </p:txBody>
      </p:sp>
      <p:sp>
        <p:nvSpPr>
          <p:cNvPr id="3" name="Content Placeholder 2"/>
          <p:cNvSpPr>
            <a:spLocks noGrp="1"/>
          </p:cNvSpPr>
          <p:nvPr>
            <p:ph idx="1"/>
          </p:nvPr>
        </p:nvSpPr>
        <p:spPr>
          <a:xfrm>
            <a:off x="527049" y="1878012"/>
            <a:ext cx="8212913" cy="4597215"/>
          </a:xfrm>
        </p:spPr>
        <p:txBody>
          <a:bodyPr>
            <a:normAutofit fontScale="92500"/>
          </a:bodyPr>
          <a:lstStyle/>
          <a:p>
            <a:pPr>
              <a:defRPr/>
            </a:pPr>
            <a:r>
              <a:rPr lang="en-ZA" dirty="0" smtClean="0"/>
              <a:t>“High </a:t>
            </a:r>
            <a:r>
              <a:rPr lang="en-ZA" dirty="0"/>
              <a:t>Performance </a:t>
            </a:r>
            <a:r>
              <a:rPr lang="en-ZA" dirty="0" smtClean="0"/>
              <a:t>Heterogeneous </a:t>
            </a:r>
            <a:r>
              <a:rPr lang="en-ZA" dirty="0"/>
              <a:t>Computing </a:t>
            </a:r>
            <a:r>
              <a:rPr lang="en-ZA" dirty="0" smtClean="0"/>
              <a:t>Systems” </a:t>
            </a:r>
            <a:r>
              <a:rPr lang="en-ZA" dirty="0"/>
              <a:t>(</a:t>
            </a:r>
            <a:r>
              <a:rPr lang="en-ZA" dirty="0" err="1" smtClean="0"/>
              <a:t>HiPeHeS</a:t>
            </a:r>
            <a:r>
              <a:rPr lang="en-ZA" dirty="0" smtClean="0"/>
              <a:t>) </a:t>
            </a:r>
            <a:r>
              <a:rPr lang="en-ZA" dirty="0" smtClean="0">
                <a:sym typeface="Wingdings" panose="05000000000000000000" pitchFamily="2" charset="2"/>
              </a:rPr>
              <a:t> preferred</a:t>
            </a:r>
            <a:endParaRPr lang="en-ZA" dirty="0"/>
          </a:p>
          <a:p>
            <a:pPr>
              <a:defRPr/>
            </a:pPr>
            <a:r>
              <a:rPr lang="en-ZA" dirty="0" smtClean="0"/>
              <a:t>“High performance computing systems for electronic and computer engineers”</a:t>
            </a:r>
          </a:p>
          <a:p>
            <a:pPr>
              <a:defRPr/>
            </a:pPr>
            <a:r>
              <a:rPr lang="en-ZA" dirty="0" smtClean="0"/>
              <a:t>“Design of special-purpose parallel and reconfigurable computer systems”  </a:t>
            </a:r>
          </a:p>
          <a:p>
            <a:pPr>
              <a:defRPr/>
            </a:pPr>
            <a:r>
              <a:rPr lang="en-ZA" dirty="0" smtClean="0"/>
              <a:t>Threads, clusters, clouds, GPUs &amp; FPGA digital accelerators… and other interesting computer stuff.</a:t>
            </a:r>
            <a:endParaRPr lang="en-ZA"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888487"/>
            <a:ext cx="7698306" cy="692210"/>
          </a:xfrm>
        </p:spPr>
        <p:txBody>
          <a:bodyPr>
            <a:normAutofit fontScale="90000"/>
          </a:bodyPr>
          <a:lstStyle/>
          <a:p>
            <a:r>
              <a:rPr lang="en-ZA" dirty="0" smtClean="0"/>
              <a:t>Before we finish lecture1…</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1408" y="3853068"/>
            <a:ext cx="4651513" cy="2325757"/>
          </a:xfrm>
          <a:prstGeom prst="rect">
            <a:avLst/>
          </a:prstGeom>
        </p:spPr>
      </p:pic>
      <p:sp>
        <p:nvSpPr>
          <p:cNvPr id="5" name="Rectangle 4"/>
          <p:cNvSpPr/>
          <p:nvPr/>
        </p:nvSpPr>
        <p:spPr>
          <a:xfrm>
            <a:off x="4288387" y="3879572"/>
            <a:ext cx="1031051" cy="646331"/>
          </a:xfrm>
          <a:prstGeom prst="rect">
            <a:avLst/>
          </a:prstGeom>
          <a:noFill/>
        </p:spPr>
        <p:txBody>
          <a:bodyPr wrap="none" lIns="91440" tIns="45720" rIns="91440" bIns="45720">
            <a:spAutoFit/>
          </a:bodyPr>
          <a:lstStyle/>
          <a:p>
            <a:pPr algn="ctr"/>
            <a:r>
              <a:rPr lang="en-US" sz="36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info</a:t>
            </a:r>
            <a:endParaRPr lang="en-US" sz="36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5589521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3500" y="1344275"/>
            <a:ext cx="5917004" cy="1754326"/>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Some thoughts &amp;</a:t>
            </a:r>
          </a:p>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Inspirations…</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4098" name="Picture 2" descr="C:\Users\swinberg\Documents\ACTIVE\EEE4084F\2014\LECTURES\Lecture00\lightbul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6605" y="3742055"/>
            <a:ext cx="1962150" cy="232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4991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2909" y="198571"/>
            <a:ext cx="8366760" cy="1209011"/>
          </a:xfrm>
        </p:spPr>
        <p:txBody>
          <a:bodyPr>
            <a:normAutofit fontScale="90000"/>
          </a:bodyPr>
          <a:lstStyle/>
          <a:p>
            <a:r>
              <a:rPr lang="en-US" dirty="0" smtClean="0"/>
              <a:t>Some inspiration &amp; </a:t>
            </a:r>
            <a:br>
              <a:rPr lang="en-US" dirty="0" smtClean="0"/>
            </a:br>
            <a:r>
              <a:rPr lang="en-US" dirty="0"/>
              <a:t> </a:t>
            </a:r>
            <a:r>
              <a:rPr lang="en-US" dirty="0" smtClean="0"/>
              <a:t> food for thought…</a:t>
            </a:r>
            <a:endParaRPr lang="en-US" dirty="0"/>
          </a:p>
        </p:txBody>
      </p:sp>
      <p:sp>
        <p:nvSpPr>
          <p:cNvPr id="5" name="Rectangle 4"/>
          <p:cNvSpPr/>
          <p:nvPr/>
        </p:nvSpPr>
        <p:spPr>
          <a:xfrm>
            <a:off x="217551" y="1268006"/>
            <a:ext cx="7071167" cy="4616648"/>
          </a:xfrm>
          <a:prstGeom prst="rect">
            <a:avLst/>
          </a:prstGeom>
          <a:noFill/>
        </p:spPr>
        <p:txBody>
          <a:bodyPr wrap="none" lIns="91440" tIns="45720" rIns="91440" bIns="45720">
            <a:spAutoFit/>
          </a:bodyPr>
          <a:lstStyle/>
          <a:p>
            <a:r>
              <a:rPr lang="en-US"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Considering…</a:t>
            </a:r>
          </a:p>
          <a:p>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Your own </a:t>
            </a: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startup</a:t>
            </a:r>
          </a:p>
          <a:p>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vs.</a:t>
            </a:r>
          </a:p>
          <a:p>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Work for someone</a:t>
            </a:r>
          </a:p>
          <a:p>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vs.</a:t>
            </a:r>
          </a:p>
          <a:p>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Postgraduate work</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3074" name="Picture 2" descr="C:\Users\swinberg\Documents\ACTIVE\EEE4084F\2014\LECTURES\Lecture00\ownbo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6275" y="845820"/>
            <a:ext cx="1537154" cy="215201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490578" y="1702053"/>
            <a:ext cx="704732" cy="923330"/>
          </a:xfrm>
          <a:prstGeom prst="rect">
            <a:avLst/>
          </a:prstGeom>
          <a:noFill/>
        </p:spPr>
        <p:txBody>
          <a:bodyPr wrap="square" rtlCol="0">
            <a:spAutoFit/>
          </a:bodyPr>
          <a:lstStyle/>
          <a:p>
            <a:pPr algn="ctr"/>
            <a:r>
              <a:rPr lang="en-US" dirty="0" smtClean="0">
                <a:solidFill>
                  <a:schemeClr val="bg1">
                    <a:lumMod val="95000"/>
                  </a:schemeClr>
                </a:solidFill>
              </a:rPr>
              <a:t>My</a:t>
            </a:r>
          </a:p>
          <a:p>
            <a:pPr algn="ctr"/>
            <a:endParaRPr lang="en-US" dirty="0" smtClean="0">
              <a:solidFill>
                <a:schemeClr val="bg1">
                  <a:lumMod val="95000"/>
                </a:schemeClr>
              </a:solidFill>
            </a:endParaRPr>
          </a:p>
          <a:p>
            <a:pPr algn="ctr"/>
            <a:r>
              <a:rPr lang="en-US" dirty="0" smtClean="0">
                <a:solidFill>
                  <a:schemeClr val="bg1">
                    <a:lumMod val="95000"/>
                  </a:schemeClr>
                </a:solidFill>
              </a:rPr>
              <a:t>Boss</a:t>
            </a:r>
            <a:endParaRPr lang="en-US" dirty="0">
              <a:solidFill>
                <a:schemeClr val="bg1">
                  <a:lumMod val="95000"/>
                </a:schemeClr>
              </a:solidFill>
            </a:endParaRPr>
          </a:p>
        </p:txBody>
      </p:sp>
      <p:pic>
        <p:nvPicPr>
          <p:cNvPr id="3076" name="Picture 4" descr="C:\Users\swinberg\Documents\ACTIVE\EEE4084F\2014\LECTURES\Lecture00\bi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4486" y="3203098"/>
            <a:ext cx="1795183" cy="1494632"/>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swinberg\Documents\ACTIVE\EEE4084F\2014\LECTURES\Lecture00\direction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3238" y="4999671"/>
            <a:ext cx="1280191" cy="131635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rot="18908053">
            <a:off x="6957695" y="5121888"/>
            <a:ext cx="1207652" cy="307777"/>
          </a:xfrm>
          <a:prstGeom prst="rect">
            <a:avLst/>
          </a:prstGeom>
          <a:noFill/>
        </p:spPr>
        <p:txBody>
          <a:bodyPr wrap="square" rtlCol="0">
            <a:spAutoFit/>
          </a:bodyPr>
          <a:lstStyle/>
          <a:p>
            <a:pPr algn="ctr"/>
            <a:r>
              <a:rPr lang="en-US" sz="1400" dirty="0" smtClean="0">
                <a:solidFill>
                  <a:schemeClr val="bg1">
                    <a:lumMod val="95000"/>
                  </a:schemeClr>
                </a:solidFill>
              </a:rPr>
              <a:t>research</a:t>
            </a:r>
            <a:endParaRPr lang="en-US" sz="1400" dirty="0">
              <a:solidFill>
                <a:schemeClr val="bg1">
                  <a:lumMod val="95000"/>
                </a:schemeClr>
              </a:solidFill>
            </a:endParaRPr>
          </a:p>
        </p:txBody>
      </p:sp>
      <p:sp>
        <p:nvSpPr>
          <p:cNvPr id="12" name="TextBox 11"/>
          <p:cNvSpPr txBox="1"/>
          <p:nvPr/>
        </p:nvSpPr>
        <p:spPr>
          <a:xfrm rot="2700000">
            <a:off x="7694894" y="5121887"/>
            <a:ext cx="1207652" cy="307777"/>
          </a:xfrm>
          <a:prstGeom prst="rect">
            <a:avLst/>
          </a:prstGeom>
          <a:noFill/>
        </p:spPr>
        <p:txBody>
          <a:bodyPr wrap="square" rtlCol="0">
            <a:spAutoFit/>
          </a:bodyPr>
          <a:lstStyle/>
          <a:p>
            <a:pPr algn="ctr"/>
            <a:r>
              <a:rPr lang="en-US" sz="1400" dirty="0" smtClean="0">
                <a:solidFill>
                  <a:schemeClr val="bg1">
                    <a:lumMod val="95000"/>
                  </a:schemeClr>
                </a:solidFill>
              </a:rPr>
              <a:t>industry</a:t>
            </a:r>
            <a:endParaRPr lang="en-US" sz="1400" dirty="0">
              <a:solidFill>
                <a:schemeClr val="bg1">
                  <a:lumMod val="95000"/>
                </a:schemeClr>
              </a:solidFill>
            </a:endParaRPr>
          </a:p>
        </p:txBody>
      </p:sp>
      <p:sp>
        <p:nvSpPr>
          <p:cNvPr id="13" name="Rectangle 3"/>
          <p:cNvSpPr>
            <a:spLocks noChangeArrowheads="1"/>
          </p:cNvSpPr>
          <p:nvPr/>
        </p:nvSpPr>
        <p:spPr bwMode="auto">
          <a:xfrm>
            <a:off x="7406306" y="6301421"/>
            <a:ext cx="1040670" cy="369332"/>
          </a:xfrm>
          <a:prstGeom prst="rect">
            <a:avLst/>
          </a:prstGeom>
          <a:noFill/>
          <a:ln w="9525">
            <a:noFill/>
            <a:miter lim="800000"/>
            <a:headEnd/>
            <a:tailEnd/>
          </a:ln>
        </p:spPr>
        <p:txBody>
          <a:bodyPr wrap="none">
            <a:spAutoFit/>
          </a:bodyPr>
          <a:lstStyle/>
          <a:p>
            <a:r>
              <a:rPr lang="en-ZA" b="1" i="1" dirty="0" smtClean="0">
                <a:latin typeface="Gentium Basic" pitchFamily="2" charset="0"/>
              </a:rPr>
              <a:t>Decide later?</a:t>
            </a:r>
            <a:endParaRPr lang="en-ZA" i="1" dirty="0">
              <a:latin typeface="Gentium Basic" pitchFamily="2" charset="0"/>
            </a:endParaRPr>
          </a:p>
        </p:txBody>
      </p:sp>
      <p:pic>
        <p:nvPicPr>
          <p:cNvPr id="3079" name="Picture 7" descr="C:\Users\swinberg\Documents\ACTIVE\EEE4084F\2014\LECTURES\Lecture00\lightbul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894464">
            <a:off x="5047352" y="262890"/>
            <a:ext cx="711146" cy="84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8339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loud Callout 6"/>
          <p:cNvSpPr/>
          <p:nvPr/>
        </p:nvSpPr>
        <p:spPr>
          <a:xfrm>
            <a:off x="7844928" y="4191823"/>
            <a:ext cx="980661" cy="740876"/>
          </a:xfrm>
          <a:prstGeom prst="cloudCallout">
            <a:avLst>
              <a:gd name="adj1" fmla="val 14302"/>
              <a:gd name="adj2" fmla="val 8396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Title 2"/>
          <p:cNvSpPr>
            <a:spLocks noGrp="1"/>
          </p:cNvSpPr>
          <p:nvPr>
            <p:ph type="title"/>
          </p:nvPr>
        </p:nvSpPr>
        <p:spPr/>
        <p:txBody>
          <a:bodyPr>
            <a:normAutofit fontScale="90000"/>
          </a:bodyPr>
          <a:lstStyle/>
          <a:p>
            <a:r>
              <a:rPr lang="en-US" dirty="0" smtClean="0"/>
              <a:t>Consider the pros &amp; cons</a:t>
            </a:r>
            <a:endParaRPr lang="en-US" dirty="0"/>
          </a:p>
        </p:txBody>
      </p:sp>
      <p:sp>
        <p:nvSpPr>
          <p:cNvPr id="4" name="Content Placeholder 3"/>
          <p:cNvSpPr>
            <a:spLocks noGrp="1"/>
          </p:cNvSpPr>
          <p:nvPr>
            <p:ph idx="1"/>
          </p:nvPr>
        </p:nvSpPr>
        <p:spPr>
          <a:xfrm>
            <a:off x="502920" y="1234440"/>
            <a:ext cx="7989569" cy="5223510"/>
          </a:xfrm>
        </p:spPr>
        <p:txBody>
          <a:bodyPr>
            <a:normAutofit fontScale="92500" lnSpcReduction="20000"/>
          </a:bodyPr>
          <a:lstStyle/>
          <a:p>
            <a:r>
              <a:rPr lang="en-US" dirty="0" smtClean="0"/>
              <a:t>Postgraduate work</a:t>
            </a:r>
          </a:p>
          <a:p>
            <a:pPr lvl="1"/>
            <a:r>
              <a:rPr lang="en-US" dirty="0" smtClean="0"/>
              <a:t>Like researching &amp; experimenting; initially pay not as good though.</a:t>
            </a:r>
          </a:p>
          <a:p>
            <a:pPr lvl="1"/>
            <a:r>
              <a:rPr lang="en-US" dirty="0" smtClean="0"/>
              <a:t>Might want to dev. own product, get support from adviser &amp; community, lab space</a:t>
            </a:r>
          </a:p>
          <a:p>
            <a:pPr lvl="1"/>
            <a:r>
              <a:rPr lang="en-US" dirty="0" smtClean="0"/>
              <a:t>May lead to better job options later</a:t>
            </a:r>
          </a:p>
          <a:p>
            <a:r>
              <a:rPr lang="en-US" dirty="0" smtClean="0"/>
              <a:t>Work for someone</a:t>
            </a:r>
          </a:p>
          <a:p>
            <a:pPr lvl="1"/>
            <a:r>
              <a:rPr lang="en-US" dirty="0" smtClean="0"/>
              <a:t>Gain experience, very beneficial; but likelihood of doing further study tends to diminish over time</a:t>
            </a:r>
          </a:p>
          <a:p>
            <a:r>
              <a:rPr lang="en-US" dirty="0" smtClean="0"/>
              <a:t>Working for yourself? </a:t>
            </a:r>
          </a:p>
          <a:p>
            <a:pPr lvl="1"/>
            <a:r>
              <a:rPr lang="en-US" dirty="0" smtClean="0"/>
              <a:t>Nice idea and big possibilities </a:t>
            </a:r>
            <a:r>
              <a:rPr lang="en-US" dirty="0" smtClean="0">
                <a:sym typeface="Wingdings" panose="05000000000000000000" pitchFamily="2" charset="2"/>
              </a:rPr>
              <a:t>..</a:t>
            </a:r>
            <a:r>
              <a:rPr lang="en-US" dirty="0" smtClean="0"/>
              <a:t> </a:t>
            </a:r>
          </a:p>
          <a:p>
            <a:pPr lvl="1"/>
            <a:r>
              <a:rPr lang="en-US" dirty="0" smtClean="0"/>
              <a:t>but more risky</a:t>
            </a:r>
            <a:r>
              <a:rPr lang="en-US" dirty="0" smtClean="0">
                <a:sym typeface="Wingdings" panose="05000000000000000000" pitchFamily="2" charset="2"/>
              </a:rPr>
              <a:t> </a:t>
            </a:r>
            <a:r>
              <a:rPr lang="en-US" dirty="0">
                <a:sym typeface="Wingdings" panose="05000000000000000000" pitchFamily="2" charset="2"/>
              </a:rPr>
              <a:t></a:t>
            </a: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9815" y="5088833"/>
            <a:ext cx="1701248" cy="1570383"/>
          </a:xfrm>
          <a:prstGeom prst="rect">
            <a:avLst/>
          </a:prstGeom>
        </p:spPr>
      </p:pic>
      <p:sp>
        <p:nvSpPr>
          <p:cNvPr id="6" name="Rectangle 5"/>
          <p:cNvSpPr/>
          <p:nvPr/>
        </p:nvSpPr>
        <p:spPr>
          <a:xfrm>
            <a:off x="7737019" y="4379732"/>
            <a:ext cx="1116966" cy="338554"/>
          </a:xfrm>
          <a:prstGeom prst="rect">
            <a:avLst/>
          </a:prstGeom>
        </p:spPr>
        <p:txBody>
          <a:bodyPr wrap="square">
            <a:spAutoFit/>
          </a:bodyPr>
          <a:lstStyle/>
          <a:p>
            <a:pPr algn="ctr"/>
            <a:r>
              <a:rPr lang="en-ZA" sz="1600" dirty="0" smtClean="0"/>
              <a:t>hmmm</a:t>
            </a:r>
            <a:endParaRPr lang="en-US" sz="1600" dirty="0"/>
          </a:p>
        </p:txBody>
      </p:sp>
    </p:spTree>
    <p:extLst>
      <p:ext uri="{BB962C8B-B14F-4D97-AF65-F5344CB8AC3E}">
        <p14:creationId xmlns:p14="http://schemas.microsoft.com/office/powerpoint/2010/main" val="11733775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9029" y="5506936"/>
            <a:ext cx="899885" cy="575185"/>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8267" y="6070044"/>
            <a:ext cx="340991" cy="530087"/>
          </a:xfrm>
          <a:prstGeom prst="rect">
            <a:avLst/>
          </a:prstGeom>
        </p:spPr>
      </p:pic>
      <p:pic>
        <p:nvPicPr>
          <p:cNvPr id="2050" name="Picture 2" descr="C:\Users\swinberg\Documents\ACTIVE\EEE4084F\2014\LECTURES\Lecture00\askwh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8668" y="2343785"/>
            <a:ext cx="1605139" cy="202247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normAutofit fontScale="90000"/>
          </a:bodyPr>
          <a:lstStyle/>
          <a:p>
            <a:r>
              <a:rPr lang="en-US" dirty="0" smtClean="0"/>
              <a:t>Thinking about your own business</a:t>
            </a:r>
            <a:endParaRPr lang="en-US" dirty="0"/>
          </a:p>
        </p:txBody>
      </p:sp>
      <p:sp>
        <p:nvSpPr>
          <p:cNvPr id="4" name="Content Placeholder 3"/>
          <p:cNvSpPr>
            <a:spLocks noGrp="1"/>
          </p:cNvSpPr>
          <p:nvPr>
            <p:ph idx="1"/>
          </p:nvPr>
        </p:nvSpPr>
        <p:spPr>
          <a:xfrm>
            <a:off x="466895" y="1367020"/>
            <a:ext cx="7697635" cy="4519977"/>
          </a:xfrm>
        </p:spPr>
        <p:txBody>
          <a:bodyPr>
            <a:normAutofit lnSpcReduction="10000"/>
          </a:bodyPr>
          <a:lstStyle/>
          <a:p>
            <a:r>
              <a:rPr lang="en-US" dirty="0" smtClean="0">
                <a:solidFill>
                  <a:srgbClr val="FF0000"/>
                </a:solidFill>
              </a:rPr>
              <a:t>Toying with an idea of starting your</a:t>
            </a:r>
            <a:br>
              <a:rPr lang="en-US" dirty="0" smtClean="0">
                <a:solidFill>
                  <a:srgbClr val="FF0000"/>
                </a:solidFill>
              </a:rPr>
            </a:br>
            <a:r>
              <a:rPr lang="en-US" dirty="0" smtClean="0">
                <a:solidFill>
                  <a:srgbClr val="FF0000"/>
                </a:solidFill>
              </a:rPr>
              <a:t> own business? </a:t>
            </a:r>
            <a:r>
              <a:rPr lang="en-US" dirty="0" smtClean="0"/>
              <a:t>Then ask yourself:</a:t>
            </a:r>
          </a:p>
          <a:p>
            <a:pPr lvl="1"/>
            <a:r>
              <a:rPr lang="en-US" dirty="0" smtClean="0"/>
              <a:t>Why </a:t>
            </a:r>
            <a:r>
              <a:rPr lang="en-US" dirty="0"/>
              <a:t>do you want to go into business? </a:t>
            </a:r>
          </a:p>
          <a:p>
            <a:pPr lvl="1"/>
            <a:r>
              <a:rPr lang="en-US" dirty="0"/>
              <a:t>List your </a:t>
            </a:r>
            <a:r>
              <a:rPr lang="en-US" dirty="0" smtClean="0"/>
              <a:t>reasons; pros &amp; cons..</a:t>
            </a:r>
            <a:endParaRPr lang="en-US" dirty="0"/>
          </a:p>
          <a:p>
            <a:r>
              <a:rPr lang="en-US" dirty="0" smtClean="0"/>
              <a:t>What is the right business for you?</a:t>
            </a:r>
          </a:p>
          <a:p>
            <a:pPr lvl="1"/>
            <a:r>
              <a:rPr lang="en-US" dirty="0" smtClean="0"/>
              <a:t>Your ambitions; your work ethic;</a:t>
            </a:r>
            <a:br>
              <a:rPr lang="en-US" dirty="0" smtClean="0"/>
            </a:br>
            <a:r>
              <a:rPr lang="en-US" dirty="0" smtClean="0"/>
              <a:t>Your emotions; Your connections</a:t>
            </a:r>
            <a:endParaRPr lang="en-US" dirty="0"/>
          </a:p>
          <a:p>
            <a:r>
              <a:rPr lang="en-US" dirty="0" smtClean="0"/>
              <a:t>What niche/new product will you provide?</a:t>
            </a:r>
            <a:endParaRPr lang="en-US" dirty="0"/>
          </a:p>
        </p:txBody>
      </p:sp>
      <p:sp>
        <p:nvSpPr>
          <p:cNvPr id="5" name="Cloud Callout 4"/>
          <p:cNvSpPr/>
          <p:nvPr/>
        </p:nvSpPr>
        <p:spPr>
          <a:xfrm>
            <a:off x="7547927" y="1131570"/>
            <a:ext cx="1280160" cy="1051560"/>
          </a:xfrm>
          <a:prstGeom prst="cloudCallout">
            <a:avLst>
              <a:gd name="adj1" fmla="val 13096"/>
              <a:gd name="adj2" fmla="val 7119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dirty="0" smtClean="0">
                <a:solidFill>
                  <a:schemeClr val="tx1"/>
                </a:solidFill>
              </a:rPr>
              <a:t>Why?!</a:t>
            </a:r>
            <a:endParaRPr lang="en-US" dirty="0">
              <a:solidFill>
                <a:schemeClr val="tx1"/>
              </a:solidFill>
            </a:endParaRPr>
          </a:p>
        </p:txBody>
      </p:sp>
      <p:sp>
        <p:nvSpPr>
          <p:cNvPr id="6" name="Cloud Callout 5"/>
          <p:cNvSpPr/>
          <p:nvPr/>
        </p:nvSpPr>
        <p:spPr>
          <a:xfrm>
            <a:off x="7147259" y="4600848"/>
            <a:ext cx="1479905" cy="1051560"/>
          </a:xfrm>
          <a:prstGeom prst="cloudCallout">
            <a:avLst>
              <a:gd name="adj1" fmla="val 64323"/>
              <a:gd name="adj2" fmla="val -3592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smtClean="0">
                <a:solidFill>
                  <a:schemeClr val="tx1"/>
                </a:solidFill>
              </a:rPr>
              <a:t>And is a business right for you?</a:t>
            </a:r>
            <a:endParaRPr lang="en-US" sz="1200" dirty="0">
              <a:solidFill>
                <a:schemeClr val="tx1"/>
              </a:solidFill>
            </a:endParaRPr>
          </a:p>
        </p:txBody>
      </p:sp>
      <p:cxnSp>
        <p:nvCxnSpPr>
          <p:cNvPr id="7" name="Straight Connector 6"/>
          <p:cNvCxnSpPr/>
          <p:nvPr/>
        </p:nvCxnSpPr>
        <p:spPr>
          <a:xfrm>
            <a:off x="2235200" y="6070044"/>
            <a:ext cx="22066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064655" y="6070044"/>
            <a:ext cx="336276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441803" y="6600131"/>
            <a:ext cx="6228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462155" y="6070043"/>
            <a:ext cx="572603" cy="245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2157440" y="6070043"/>
            <a:ext cx="2316660" cy="261610"/>
          </a:xfrm>
          <a:prstGeom prst="rect">
            <a:avLst/>
          </a:prstGeom>
        </p:spPr>
        <p:txBody>
          <a:bodyPr wrap="none">
            <a:spAutoFit/>
          </a:bodyPr>
          <a:lstStyle/>
          <a:p>
            <a:r>
              <a:rPr lang="en-US" sz="1100" dirty="0" smtClean="0"/>
              <a:t>High-tech products super highway</a:t>
            </a:r>
            <a:endParaRPr lang="en-ZA" sz="1100" dirty="0"/>
          </a:p>
        </p:txBody>
      </p:sp>
    </p:spTree>
    <p:extLst>
      <p:ext uri="{BB962C8B-B14F-4D97-AF65-F5344CB8AC3E}">
        <p14:creationId xmlns:p14="http://schemas.microsoft.com/office/powerpoint/2010/main" val="3510637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48221"/>
            <a:ext cx="8309610" cy="692210"/>
          </a:xfrm>
        </p:spPr>
        <p:txBody>
          <a:bodyPr>
            <a:normAutofit fontScale="90000"/>
          </a:bodyPr>
          <a:lstStyle/>
          <a:p>
            <a:r>
              <a:rPr lang="en-US" dirty="0" smtClean="0"/>
              <a:t>Your own business (harsh) realities</a:t>
            </a:r>
            <a:endParaRPr lang="en-US" dirty="0"/>
          </a:p>
        </p:txBody>
      </p:sp>
      <p:sp>
        <p:nvSpPr>
          <p:cNvPr id="4" name="Content Placeholder 3"/>
          <p:cNvSpPr>
            <a:spLocks noGrp="1"/>
          </p:cNvSpPr>
          <p:nvPr>
            <p:ph idx="1"/>
          </p:nvPr>
        </p:nvSpPr>
        <p:spPr>
          <a:xfrm>
            <a:off x="594361" y="1287010"/>
            <a:ext cx="7833060" cy="4519977"/>
          </a:xfrm>
        </p:spPr>
        <p:txBody>
          <a:bodyPr>
            <a:normAutofit fontScale="92500" lnSpcReduction="10000"/>
          </a:bodyPr>
          <a:lstStyle/>
          <a:p>
            <a:r>
              <a:rPr lang="en-US" dirty="0" smtClean="0"/>
              <a:t>What </a:t>
            </a:r>
            <a:r>
              <a:rPr lang="en-US" dirty="0" smtClean="0">
                <a:solidFill>
                  <a:srgbClr val="FF0000"/>
                </a:solidFill>
              </a:rPr>
              <a:t>resources</a:t>
            </a:r>
            <a:r>
              <a:rPr lang="en-US" dirty="0" smtClean="0"/>
              <a:t> are needed? (equipment, software, people, space)</a:t>
            </a:r>
          </a:p>
          <a:p>
            <a:r>
              <a:rPr lang="en-US" dirty="0" smtClean="0"/>
              <a:t>How long before it’s </a:t>
            </a:r>
            <a:r>
              <a:rPr lang="en-US" dirty="0" smtClean="0">
                <a:solidFill>
                  <a:srgbClr val="FF0000"/>
                </a:solidFill>
              </a:rPr>
              <a:t>self-sustaining</a:t>
            </a:r>
            <a:r>
              <a:rPr lang="en-US" dirty="0" smtClean="0"/>
              <a:t>?</a:t>
            </a:r>
          </a:p>
          <a:p>
            <a:r>
              <a:rPr lang="en-US" dirty="0" smtClean="0"/>
              <a:t>How much </a:t>
            </a:r>
            <a:r>
              <a:rPr lang="en-US" dirty="0" smtClean="0">
                <a:solidFill>
                  <a:srgbClr val="FF0000"/>
                </a:solidFill>
              </a:rPr>
              <a:t>cash</a:t>
            </a:r>
            <a:r>
              <a:rPr lang="en-US" dirty="0" smtClean="0"/>
              <a:t> does it need?</a:t>
            </a:r>
          </a:p>
          <a:p>
            <a:r>
              <a:rPr lang="en-US" dirty="0" smtClean="0"/>
              <a:t>How will it make a </a:t>
            </a:r>
            <a:r>
              <a:rPr lang="en-US" dirty="0" smtClean="0">
                <a:solidFill>
                  <a:srgbClr val="FF0000"/>
                </a:solidFill>
              </a:rPr>
              <a:t>profit</a:t>
            </a:r>
            <a:r>
              <a:rPr lang="en-US" dirty="0" smtClean="0"/>
              <a:t>? (business model)</a:t>
            </a:r>
          </a:p>
          <a:p>
            <a:r>
              <a:rPr lang="en-US" dirty="0" smtClean="0"/>
              <a:t>Where can I get the finances / should I get a business loan? *</a:t>
            </a:r>
          </a:p>
          <a:p>
            <a:r>
              <a:rPr lang="en-US" dirty="0" smtClean="0"/>
              <a:t>All the while maintaining your own living expenses?</a:t>
            </a:r>
            <a:endParaRPr lang="en-US" dirty="0"/>
          </a:p>
        </p:txBody>
      </p:sp>
      <p:sp>
        <p:nvSpPr>
          <p:cNvPr id="2" name="Rectangle 1"/>
          <p:cNvSpPr/>
          <p:nvPr/>
        </p:nvSpPr>
        <p:spPr>
          <a:xfrm>
            <a:off x="314405" y="5545198"/>
            <a:ext cx="8360966" cy="1169551"/>
          </a:xfrm>
          <a:prstGeom prst="rect">
            <a:avLst/>
          </a:prstGeom>
        </p:spPr>
        <p:txBody>
          <a:bodyPr wrap="square">
            <a:spAutoFit/>
          </a:bodyPr>
          <a:lstStyle/>
          <a:p>
            <a:r>
              <a:rPr lang="en-US" sz="1400" dirty="0" smtClean="0"/>
              <a:t>* As a graduate (esp. young graduate like most of you will be soon) with a good idea or IP and promising business plan, then there’s actually many options (at least for SA citizens), where you don’t need to commit your own or family’s hard earned cash, e.g. using an incubator or somehow having the government / venture capitalist give you a chance (but in exchange for a cut of the future earnings and/or demonstrating that you business will be creating jobs).</a:t>
            </a:r>
            <a:endParaRPr lang="en-US" sz="1400" dirty="0"/>
          </a:p>
        </p:txBody>
      </p:sp>
    </p:spTree>
    <p:extLst>
      <p:ext uri="{BB962C8B-B14F-4D97-AF65-F5344CB8AC3E}">
        <p14:creationId xmlns:p14="http://schemas.microsoft.com/office/powerpoint/2010/main" val="12192250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557" y="657229"/>
            <a:ext cx="7024744" cy="1143000"/>
          </a:xfrm>
        </p:spPr>
        <p:txBody>
          <a:bodyPr/>
          <a:lstStyle/>
          <a:p>
            <a:pPr>
              <a:defRPr/>
            </a:pPr>
            <a:r>
              <a:rPr lang="en-US" dirty="0" smtClean="0"/>
              <a:t>Some harsh realities</a:t>
            </a:r>
            <a:endParaRPr lang="en-US" dirty="0"/>
          </a:p>
        </p:txBody>
      </p:sp>
      <p:pic>
        <p:nvPicPr>
          <p:cNvPr id="17411" name="Picture 7" descr="Globe.gif"/>
          <p:cNvPicPr>
            <a:picLocks noChangeAspect="1"/>
          </p:cNvPicPr>
          <p:nvPr/>
        </p:nvPicPr>
        <p:blipFill>
          <a:blip r:embed="rId3" cstate="print"/>
          <a:srcRect/>
          <a:stretch>
            <a:fillRect/>
          </a:stretch>
        </p:blipFill>
        <p:spPr bwMode="auto">
          <a:xfrm>
            <a:off x="6758576" y="1484359"/>
            <a:ext cx="1397000" cy="2197100"/>
          </a:xfrm>
          <a:prstGeom prst="rect">
            <a:avLst/>
          </a:prstGeom>
          <a:noFill/>
          <a:ln w="9525">
            <a:noFill/>
            <a:miter lim="800000"/>
            <a:headEnd/>
            <a:tailEnd/>
          </a:ln>
        </p:spPr>
      </p:pic>
      <p:sp>
        <p:nvSpPr>
          <p:cNvPr id="17412" name="Rectangle 4"/>
          <p:cNvSpPr>
            <a:spLocks noChangeArrowheads="1"/>
          </p:cNvSpPr>
          <p:nvPr/>
        </p:nvSpPr>
        <p:spPr bwMode="auto">
          <a:xfrm>
            <a:off x="968375" y="2151063"/>
            <a:ext cx="6804025" cy="1200150"/>
          </a:xfrm>
          <a:prstGeom prst="rect">
            <a:avLst/>
          </a:prstGeom>
          <a:noFill/>
          <a:ln w="9525">
            <a:noFill/>
            <a:miter lim="800000"/>
            <a:headEnd/>
            <a:tailEnd/>
          </a:ln>
        </p:spPr>
        <p:txBody>
          <a:bodyPr>
            <a:spAutoFit/>
          </a:bodyPr>
          <a:lstStyle/>
          <a:p>
            <a:pPr eaLnBrk="0" hangingPunct="0"/>
            <a:r>
              <a:rPr lang="en-US" sz="3600" dirty="0">
                <a:solidFill>
                  <a:srgbClr val="FF6600"/>
                </a:solidFill>
              </a:rPr>
              <a:t>Where is there work for computer engineers?</a:t>
            </a:r>
          </a:p>
        </p:txBody>
      </p:sp>
      <p:sp>
        <p:nvSpPr>
          <p:cNvPr id="17413" name="Rectangle 5"/>
          <p:cNvSpPr>
            <a:spLocks noChangeArrowheads="1"/>
          </p:cNvSpPr>
          <p:nvPr/>
        </p:nvSpPr>
        <p:spPr bwMode="auto">
          <a:xfrm>
            <a:off x="2273300" y="3690938"/>
            <a:ext cx="6400800" cy="523875"/>
          </a:xfrm>
          <a:prstGeom prst="rect">
            <a:avLst/>
          </a:prstGeom>
          <a:noFill/>
          <a:ln w="9525">
            <a:noFill/>
            <a:miter lim="800000"/>
            <a:headEnd/>
            <a:tailEnd/>
          </a:ln>
        </p:spPr>
        <p:txBody>
          <a:bodyPr>
            <a:spAutoFit/>
          </a:bodyPr>
          <a:lstStyle/>
          <a:p>
            <a:pPr lvl="1" eaLnBrk="0" hangingPunct="0"/>
            <a:r>
              <a:rPr lang="en-US" sz="2800" i="1">
                <a:latin typeface="Book Antiqua" pitchFamily="18" charset="0"/>
              </a:rPr>
              <a:t>(Most especially high-paid ones!) </a:t>
            </a:r>
          </a:p>
        </p:txBody>
      </p:sp>
    </p:spTree>
    <p:extLst>
      <p:ext uri="{BB962C8B-B14F-4D97-AF65-F5344CB8AC3E}">
        <p14:creationId xmlns:p14="http://schemas.microsoft.com/office/powerpoint/2010/main" val="912311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p:cNvPicPr>
          <p:nvPr/>
        </p:nvPicPr>
        <p:blipFill>
          <a:blip r:embed="rId2" cstate="print"/>
          <a:srcRect/>
          <a:stretch>
            <a:fillRect/>
          </a:stretch>
        </p:blipFill>
        <p:spPr bwMode="auto">
          <a:xfrm>
            <a:off x="503238" y="672861"/>
            <a:ext cx="8183562" cy="5905500"/>
          </a:xfrm>
          <a:prstGeom prst="rect">
            <a:avLst/>
          </a:prstGeom>
          <a:noFill/>
          <a:ln w="9525">
            <a:noFill/>
            <a:miter lim="800000"/>
            <a:headEnd/>
            <a:tailEnd/>
          </a:ln>
        </p:spPr>
      </p:pic>
      <p:sp>
        <p:nvSpPr>
          <p:cNvPr id="18435" name="Rectangle 3"/>
          <p:cNvSpPr>
            <a:spLocks noChangeArrowheads="1"/>
          </p:cNvSpPr>
          <p:nvPr/>
        </p:nvSpPr>
        <p:spPr bwMode="auto">
          <a:xfrm>
            <a:off x="503238" y="169863"/>
            <a:ext cx="7412037" cy="522287"/>
          </a:xfrm>
          <a:prstGeom prst="rect">
            <a:avLst/>
          </a:prstGeom>
          <a:noFill/>
          <a:ln w="9525">
            <a:noFill/>
            <a:miter lim="800000"/>
            <a:headEnd/>
            <a:tailEnd/>
          </a:ln>
        </p:spPr>
        <p:txBody>
          <a:bodyPr wrap="none">
            <a:spAutoFit/>
          </a:bodyPr>
          <a:lstStyle/>
          <a:p>
            <a:r>
              <a:rPr lang="en-US" sz="2800" b="1"/>
              <a:t>Map of the world – where are the EC jobs?</a:t>
            </a:r>
          </a:p>
        </p:txBody>
      </p:sp>
      <p:grpSp>
        <p:nvGrpSpPr>
          <p:cNvPr id="7" name="Group 6"/>
          <p:cNvGrpSpPr>
            <a:grpSpLocks/>
          </p:cNvGrpSpPr>
          <p:nvPr/>
        </p:nvGrpSpPr>
        <p:grpSpPr bwMode="auto">
          <a:xfrm>
            <a:off x="3259138" y="4887674"/>
            <a:ext cx="1490662" cy="590550"/>
            <a:chOff x="3258344" y="5037380"/>
            <a:chExt cx="1491186" cy="590053"/>
          </a:xfrm>
        </p:grpSpPr>
        <p:sp>
          <p:nvSpPr>
            <p:cNvPr id="18437" name="Right Arrow 4"/>
            <p:cNvSpPr>
              <a:spLocks noChangeArrowheads="1"/>
            </p:cNvSpPr>
            <p:nvPr/>
          </p:nvSpPr>
          <p:spPr bwMode="auto">
            <a:xfrm rot="-1986338">
              <a:off x="4334073" y="5037380"/>
              <a:ext cx="415457" cy="388698"/>
            </a:xfrm>
            <a:prstGeom prst="rightArrow">
              <a:avLst>
                <a:gd name="adj1" fmla="val 50000"/>
                <a:gd name="adj2" fmla="val 49998"/>
              </a:avLst>
            </a:prstGeom>
            <a:solidFill>
              <a:srgbClr val="FF0000"/>
            </a:solidFill>
            <a:ln w="9525" algn="ctr">
              <a:solidFill>
                <a:schemeClr val="tx1"/>
              </a:solidFill>
              <a:round/>
              <a:headEnd/>
              <a:tailEnd/>
            </a:ln>
          </p:spPr>
          <p:txBody>
            <a:bodyPr/>
            <a:lstStyle/>
            <a:p>
              <a:pPr eaLnBrk="0" hangingPunct="0"/>
              <a:endParaRPr lang="en-US"/>
            </a:p>
          </p:txBody>
        </p:sp>
        <p:sp>
          <p:nvSpPr>
            <p:cNvPr id="18438" name="TextBox 5"/>
            <p:cNvSpPr txBox="1">
              <a:spLocks noChangeArrowheads="1"/>
            </p:cNvSpPr>
            <p:nvPr/>
          </p:nvSpPr>
          <p:spPr bwMode="auto">
            <a:xfrm>
              <a:off x="3258344" y="5288879"/>
              <a:ext cx="1352037" cy="338554"/>
            </a:xfrm>
            <a:prstGeom prst="rect">
              <a:avLst/>
            </a:prstGeom>
            <a:noFill/>
            <a:ln w="9525">
              <a:noFill/>
              <a:miter lim="800000"/>
              <a:headEnd/>
              <a:tailEnd/>
            </a:ln>
          </p:spPr>
          <p:txBody>
            <a:bodyPr wrap="none">
              <a:spAutoFit/>
            </a:bodyPr>
            <a:lstStyle/>
            <a:p>
              <a:r>
                <a:rPr lang="en-US" sz="1600">
                  <a:solidFill>
                    <a:srgbClr val="FF0000"/>
                  </a:solidFill>
                </a:rPr>
                <a:t>You are here</a:t>
              </a:r>
            </a:p>
          </p:txBody>
        </p:sp>
      </p:grpSp>
    </p:spTree>
    <p:extLst>
      <p:ext uri="{BB962C8B-B14F-4D97-AF65-F5344CB8AC3E}">
        <p14:creationId xmlns:p14="http://schemas.microsoft.com/office/powerpoint/2010/main" val="2351430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200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73903" y="194733"/>
            <a:ext cx="7024744" cy="1143000"/>
          </a:xfrm>
        </p:spPr>
        <p:txBody>
          <a:bodyPr/>
          <a:lstStyle/>
          <a:p>
            <a:pPr>
              <a:defRPr/>
            </a:pPr>
            <a:r>
              <a:rPr lang="en-ZA" dirty="0" smtClean="0">
                <a:solidFill>
                  <a:schemeClr val="accent1">
                    <a:lumMod val="20000"/>
                    <a:lumOff val="80000"/>
                  </a:schemeClr>
                </a:solidFill>
              </a:rPr>
              <a:t>Where the jobs are…</a:t>
            </a:r>
            <a:endParaRPr lang="en-ZA" dirty="0">
              <a:solidFill>
                <a:schemeClr val="accent1">
                  <a:lumMod val="20000"/>
                  <a:lumOff val="80000"/>
                </a:schemeClr>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12314388"/>
              </p:ext>
            </p:extLst>
          </p:nvPr>
        </p:nvGraphicFramePr>
        <p:xfrm>
          <a:off x="110005" y="1604891"/>
          <a:ext cx="8536762" cy="4468091"/>
        </p:xfrm>
        <a:graphic>
          <a:graphicData uri="http://schemas.openxmlformats.org/drawingml/2006/chart">
            <c:chart xmlns:c="http://schemas.openxmlformats.org/drawingml/2006/chart" xmlns:r="http://schemas.openxmlformats.org/officeDocument/2006/relationships" r:id="rId3"/>
          </a:graphicData>
        </a:graphic>
      </p:graphicFrame>
      <p:pic>
        <p:nvPicPr>
          <p:cNvPr id="19460" name="Picture 6" descr="USA.jpg"/>
          <p:cNvPicPr>
            <a:picLocks noChangeAspect="1"/>
          </p:cNvPicPr>
          <p:nvPr/>
        </p:nvPicPr>
        <p:blipFill>
          <a:blip r:embed="rId4" cstate="print"/>
          <a:srcRect/>
          <a:stretch>
            <a:fillRect/>
          </a:stretch>
        </p:blipFill>
        <p:spPr bwMode="auto">
          <a:xfrm>
            <a:off x="1407767" y="2597082"/>
            <a:ext cx="969963" cy="727075"/>
          </a:xfrm>
          <a:prstGeom prst="rect">
            <a:avLst/>
          </a:prstGeom>
          <a:noFill/>
          <a:ln w="9525">
            <a:noFill/>
            <a:miter lim="800000"/>
            <a:headEnd/>
            <a:tailEnd/>
          </a:ln>
        </p:spPr>
      </p:pic>
      <p:pic>
        <p:nvPicPr>
          <p:cNvPr id="19461" name="Picture 7" descr="EU.png"/>
          <p:cNvPicPr>
            <a:picLocks noChangeAspect="1"/>
          </p:cNvPicPr>
          <p:nvPr/>
        </p:nvPicPr>
        <p:blipFill>
          <a:blip r:embed="rId5" cstate="print"/>
          <a:srcRect/>
          <a:stretch>
            <a:fillRect/>
          </a:stretch>
        </p:blipFill>
        <p:spPr bwMode="auto">
          <a:xfrm>
            <a:off x="2530130" y="3525770"/>
            <a:ext cx="693737" cy="461962"/>
          </a:xfrm>
          <a:prstGeom prst="rect">
            <a:avLst/>
          </a:prstGeom>
          <a:noFill/>
          <a:ln w="9525">
            <a:noFill/>
            <a:miter lim="800000"/>
            <a:headEnd/>
            <a:tailEnd/>
          </a:ln>
        </p:spPr>
      </p:pic>
      <p:pic>
        <p:nvPicPr>
          <p:cNvPr id="19462" name="Picture 8" descr="india.jpg"/>
          <p:cNvPicPr>
            <a:picLocks noChangeAspect="1"/>
          </p:cNvPicPr>
          <p:nvPr/>
        </p:nvPicPr>
        <p:blipFill>
          <a:blip r:embed="rId6" cstate="print"/>
          <a:srcRect/>
          <a:stretch>
            <a:fillRect/>
          </a:stretch>
        </p:blipFill>
        <p:spPr bwMode="auto">
          <a:xfrm>
            <a:off x="3609630" y="3667057"/>
            <a:ext cx="755650" cy="506413"/>
          </a:xfrm>
          <a:prstGeom prst="rect">
            <a:avLst/>
          </a:prstGeom>
          <a:noFill/>
          <a:ln w="9525">
            <a:noFill/>
            <a:miter lim="800000"/>
            <a:headEnd/>
            <a:tailEnd/>
          </a:ln>
        </p:spPr>
      </p:pic>
      <p:pic>
        <p:nvPicPr>
          <p:cNvPr id="19463" name="Picture 9" descr="south-african-flag.gif"/>
          <p:cNvPicPr>
            <a:picLocks noChangeAspect="1"/>
          </p:cNvPicPr>
          <p:nvPr/>
        </p:nvPicPr>
        <p:blipFill>
          <a:blip r:embed="rId7" cstate="print"/>
          <a:srcRect/>
          <a:stretch>
            <a:fillRect/>
          </a:stretch>
        </p:blipFill>
        <p:spPr bwMode="auto">
          <a:xfrm>
            <a:off x="7440987" y="3795493"/>
            <a:ext cx="625475" cy="415925"/>
          </a:xfrm>
          <a:prstGeom prst="rect">
            <a:avLst/>
          </a:prstGeom>
          <a:noFill/>
          <a:ln w="9525">
            <a:noFill/>
            <a:miter lim="800000"/>
            <a:headEnd/>
            <a:tailEnd/>
          </a:ln>
        </p:spPr>
      </p:pic>
      <p:pic>
        <p:nvPicPr>
          <p:cNvPr id="19464" name="Picture 10" descr="canada.gif"/>
          <p:cNvPicPr>
            <a:picLocks noChangeAspect="1"/>
          </p:cNvPicPr>
          <p:nvPr/>
        </p:nvPicPr>
        <p:blipFill>
          <a:blip r:embed="rId8" cstate="print"/>
          <a:srcRect/>
          <a:stretch>
            <a:fillRect/>
          </a:stretch>
        </p:blipFill>
        <p:spPr bwMode="auto">
          <a:xfrm>
            <a:off x="4951860" y="3367020"/>
            <a:ext cx="668338" cy="336550"/>
          </a:xfrm>
          <a:prstGeom prst="rect">
            <a:avLst/>
          </a:prstGeom>
          <a:noFill/>
          <a:ln w="9525">
            <a:noFill/>
            <a:miter lim="800000"/>
            <a:headEnd/>
            <a:tailEnd/>
          </a:ln>
        </p:spPr>
      </p:pic>
      <p:pic>
        <p:nvPicPr>
          <p:cNvPr id="19465" name="Picture 11" descr="brazil_flag.gif"/>
          <p:cNvPicPr>
            <a:picLocks noChangeAspect="1"/>
          </p:cNvPicPr>
          <p:nvPr/>
        </p:nvPicPr>
        <p:blipFill>
          <a:blip r:embed="rId9" cstate="print"/>
          <a:srcRect/>
          <a:stretch>
            <a:fillRect/>
          </a:stretch>
        </p:blipFill>
        <p:spPr bwMode="auto">
          <a:xfrm>
            <a:off x="6206778" y="3661501"/>
            <a:ext cx="557212" cy="385762"/>
          </a:xfrm>
          <a:prstGeom prst="rect">
            <a:avLst/>
          </a:prstGeom>
          <a:noFill/>
          <a:ln w="9525">
            <a:noFill/>
            <a:miter lim="800000"/>
            <a:headEnd/>
            <a:tailEnd/>
          </a:ln>
        </p:spPr>
      </p:pic>
      <p:sp>
        <p:nvSpPr>
          <p:cNvPr id="19466" name="TextBox 12"/>
          <p:cNvSpPr txBox="1">
            <a:spLocks noChangeArrowheads="1"/>
          </p:cNvSpPr>
          <p:nvPr/>
        </p:nvSpPr>
        <p:spPr bwMode="auto">
          <a:xfrm>
            <a:off x="3973513" y="6518275"/>
            <a:ext cx="5095875" cy="230188"/>
          </a:xfrm>
          <a:prstGeom prst="rect">
            <a:avLst/>
          </a:prstGeom>
          <a:noFill/>
          <a:ln w="9525">
            <a:noFill/>
            <a:miter lim="800000"/>
            <a:headEnd/>
            <a:tailEnd/>
          </a:ln>
        </p:spPr>
        <p:txBody>
          <a:bodyPr wrap="none">
            <a:spAutoFit/>
          </a:bodyPr>
          <a:lstStyle/>
          <a:p>
            <a:pPr eaLnBrk="0" hangingPunct="0"/>
            <a:r>
              <a:rPr lang="en-ZA" sz="900" dirty="0">
                <a:solidFill>
                  <a:schemeClr val="bg1">
                    <a:lumMod val="75000"/>
                  </a:schemeClr>
                </a:solidFill>
              </a:rPr>
              <a:t>Note: in the case of continent the flag represents the country with the largest electronics industry</a:t>
            </a:r>
          </a:p>
        </p:txBody>
      </p:sp>
      <p:sp>
        <p:nvSpPr>
          <p:cNvPr id="19467" name="TextBox 13"/>
          <p:cNvSpPr txBox="1">
            <a:spLocks noChangeArrowheads="1"/>
          </p:cNvSpPr>
          <p:nvPr/>
        </p:nvSpPr>
        <p:spPr bwMode="auto">
          <a:xfrm>
            <a:off x="4373217" y="4825932"/>
            <a:ext cx="1169988" cy="400050"/>
          </a:xfrm>
          <a:prstGeom prst="rect">
            <a:avLst/>
          </a:prstGeom>
          <a:noFill/>
          <a:ln w="9525">
            <a:noFill/>
            <a:miter lim="800000"/>
            <a:headEnd/>
            <a:tailEnd/>
          </a:ln>
        </p:spPr>
        <p:txBody>
          <a:bodyPr wrap="none">
            <a:spAutoFit/>
          </a:bodyPr>
          <a:lstStyle/>
          <a:p>
            <a:pPr algn="ctr" eaLnBrk="0" hangingPunct="0"/>
            <a:r>
              <a:rPr lang="en-ZA" sz="1000" dirty="0">
                <a:solidFill>
                  <a:schemeClr val="bg1"/>
                </a:solidFill>
              </a:rPr>
              <a:t>&amp; other North</a:t>
            </a:r>
          </a:p>
          <a:p>
            <a:pPr algn="ctr" eaLnBrk="0" hangingPunct="0"/>
            <a:r>
              <a:rPr lang="en-ZA" sz="1000" dirty="0">
                <a:solidFill>
                  <a:schemeClr val="bg1"/>
                </a:solidFill>
              </a:rPr>
              <a:t>American nations</a:t>
            </a:r>
          </a:p>
        </p:txBody>
      </p:sp>
      <p:sp>
        <p:nvSpPr>
          <p:cNvPr id="19468" name="TextBox 14"/>
          <p:cNvSpPr txBox="1">
            <a:spLocks noChangeArrowheads="1"/>
          </p:cNvSpPr>
          <p:nvPr/>
        </p:nvSpPr>
        <p:spPr bwMode="auto">
          <a:xfrm>
            <a:off x="3257205" y="4711632"/>
            <a:ext cx="1030287" cy="246063"/>
          </a:xfrm>
          <a:prstGeom prst="rect">
            <a:avLst/>
          </a:prstGeom>
          <a:noFill/>
          <a:ln w="9525">
            <a:noFill/>
            <a:miter lim="800000"/>
            <a:headEnd/>
            <a:tailEnd/>
          </a:ln>
        </p:spPr>
        <p:txBody>
          <a:bodyPr wrap="none">
            <a:spAutoFit/>
          </a:bodyPr>
          <a:lstStyle/>
          <a:p>
            <a:pPr algn="ctr" eaLnBrk="0" hangingPunct="0"/>
            <a:r>
              <a:rPr lang="en-ZA" sz="1000">
                <a:solidFill>
                  <a:schemeClr val="bg1"/>
                </a:solidFill>
              </a:rPr>
              <a:t>(incl. Australia)</a:t>
            </a:r>
          </a:p>
        </p:txBody>
      </p:sp>
      <p:sp>
        <p:nvSpPr>
          <p:cNvPr id="19469" name="TextBox 15"/>
          <p:cNvSpPr txBox="1">
            <a:spLocks noChangeArrowheads="1"/>
          </p:cNvSpPr>
          <p:nvPr/>
        </p:nvSpPr>
        <p:spPr bwMode="auto">
          <a:xfrm>
            <a:off x="484701" y="6144684"/>
            <a:ext cx="4654550" cy="230187"/>
          </a:xfrm>
          <a:prstGeom prst="rect">
            <a:avLst/>
          </a:prstGeom>
          <a:noFill/>
          <a:ln w="9525">
            <a:noFill/>
            <a:miter lim="800000"/>
            <a:headEnd/>
            <a:tailEnd/>
          </a:ln>
        </p:spPr>
        <p:txBody>
          <a:bodyPr wrap="none">
            <a:spAutoFit/>
          </a:bodyPr>
          <a:lstStyle/>
          <a:p>
            <a:pPr eaLnBrk="0" hangingPunct="0"/>
            <a:r>
              <a:rPr lang="en-ZA" sz="900" dirty="0">
                <a:solidFill>
                  <a:schemeClr val="bg1">
                    <a:lumMod val="75000"/>
                  </a:schemeClr>
                </a:solidFill>
              </a:rPr>
              <a:t>Data based on: Cass, S. 2007. “Where the jobs are”, In </a:t>
            </a:r>
            <a:r>
              <a:rPr lang="en-ZA" sz="900" i="1" dirty="0">
                <a:solidFill>
                  <a:schemeClr val="bg1">
                    <a:lumMod val="75000"/>
                  </a:schemeClr>
                </a:solidFill>
              </a:rPr>
              <a:t>IEEE Spectrum: 44(2)</a:t>
            </a:r>
            <a:r>
              <a:rPr lang="en-ZA" sz="900" dirty="0">
                <a:solidFill>
                  <a:schemeClr val="bg1">
                    <a:lumMod val="75000"/>
                  </a:schemeClr>
                </a:solidFill>
              </a:rPr>
              <a:t>. pp 51-57</a:t>
            </a:r>
          </a:p>
        </p:txBody>
      </p:sp>
    </p:spTree>
    <p:extLst>
      <p:ext uri="{BB962C8B-B14F-4D97-AF65-F5344CB8AC3E}">
        <p14:creationId xmlns:p14="http://schemas.microsoft.com/office/powerpoint/2010/main" val="132513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872" y="485242"/>
            <a:ext cx="7024744" cy="1143000"/>
          </a:xfrm>
        </p:spPr>
        <p:txBody>
          <a:bodyPr/>
          <a:lstStyle/>
          <a:p>
            <a:pPr>
              <a:defRPr/>
            </a:pPr>
            <a:r>
              <a:rPr lang="en-US" dirty="0" smtClean="0"/>
              <a:t>Some realities</a:t>
            </a:r>
            <a:endParaRPr lang="en-US" dirty="0"/>
          </a:p>
        </p:txBody>
      </p:sp>
      <p:sp>
        <p:nvSpPr>
          <p:cNvPr id="3" name="Content Placeholder 2"/>
          <p:cNvSpPr>
            <a:spLocks noGrp="1"/>
          </p:cNvSpPr>
          <p:nvPr>
            <p:ph idx="1"/>
          </p:nvPr>
        </p:nvSpPr>
        <p:spPr>
          <a:xfrm>
            <a:off x="532872" y="1714454"/>
            <a:ext cx="8299450" cy="4191000"/>
          </a:xfrm>
        </p:spPr>
        <p:txBody>
          <a:bodyPr>
            <a:normAutofit fontScale="92500" lnSpcReduction="20000"/>
          </a:bodyPr>
          <a:lstStyle/>
          <a:p>
            <a:pPr>
              <a:defRPr/>
            </a:pPr>
            <a:r>
              <a:rPr lang="en-US" sz="2800" dirty="0" smtClean="0"/>
              <a:t>Where is work for computer engineers?</a:t>
            </a:r>
          </a:p>
          <a:p>
            <a:pPr lvl="1">
              <a:defRPr/>
            </a:pPr>
            <a:r>
              <a:rPr lang="en-US" sz="2400" dirty="0" smtClean="0"/>
              <a:t>Most in: </a:t>
            </a:r>
            <a:r>
              <a:rPr lang="en-US" sz="2400" dirty="0" smtClean="0">
                <a:solidFill>
                  <a:srgbClr val="FF6600"/>
                </a:solidFill>
              </a:rPr>
              <a:t>USA, Europe (&amp; UK), China and India</a:t>
            </a:r>
          </a:p>
          <a:p>
            <a:pPr lvl="1">
              <a:defRPr/>
            </a:pPr>
            <a:r>
              <a:rPr lang="en-US" sz="2400" dirty="0" smtClean="0"/>
              <a:t>But opportunities in RSA are growing… </a:t>
            </a:r>
          </a:p>
          <a:p>
            <a:pPr>
              <a:defRPr/>
            </a:pPr>
            <a:r>
              <a:rPr lang="en-US" sz="2800" dirty="0" smtClean="0"/>
              <a:t>Good news:  </a:t>
            </a:r>
            <a:r>
              <a:rPr lang="en-US" sz="2800" i="1" dirty="0" smtClean="0">
                <a:latin typeface="Arial Narrow" pitchFamily="34" charset="0"/>
              </a:rPr>
              <a:t>– if you’re skilled</a:t>
            </a:r>
            <a:endParaRPr lang="en-US" sz="2800" dirty="0" smtClean="0"/>
          </a:p>
          <a:p>
            <a:pPr lvl="1">
              <a:defRPr/>
            </a:pPr>
            <a:r>
              <a:rPr lang="en-US" sz="2400" dirty="0" smtClean="0">
                <a:solidFill>
                  <a:srgbClr val="FF6600"/>
                </a:solidFill>
              </a:rPr>
              <a:t>Outsourcing: 40% </a:t>
            </a:r>
            <a:r>
              <a:rPr lang="en-US" sz="2400" dirty="0" smtClean="0"/>
              <a:t>*  </a:t>
            </a:r>
            <a:r>
              <a:rPr lang="en-US" sz="2000" dirty="0" smtClean="0"/>
              <a:t>(esp. consumer/custom products)</a:t>
            </a:r>
            <a:r>
              <a:rPr lang="en-US" sz="2400" dirty="0" smtClean="0"/>
              <a:t> </a:t>
            </a:r>
          </a:p>
          <a:p>
            <a:pPr lvl="1">
              <a:defRPr/>
            </a:pPr>
            <a:r>
              <a:rPr lang="en-US" sz="2400" dirty="0" smtClean="0"/>
              <a:t>World shortage of good skills in embedded and high-performance developers</a:t>
            </a:r>
          </a:p>
          <a:p>
            <a:pPr lvl="1">
              <a:defRPr/>
            </a:pPr>
            <a:r>
              <a:rPr lang="en-US" sz="2400" dirty="0" smtClean="0"/>
              <a:t>Worldwide desire for electronic products and faster processing</a:t>
            </a:r>
          </a:p>
          <a:p>
            <a:pPr lvl="1">
              <a:defRPr/>
            </a:pPr>
            <a:r>
              <a:rPr lang="en-US" sz="2400" dirty="0" smtClean="0"/>
              <a:t>Increase in specialized/embedded computer systems, getting increasingly complex &amp; interconnected, rather than becoming simplified and easier…</a:t>
            </a:r>
          </a:p>
        </p:txBody>
      </p:sp>
      <p:sp>
        <p:nvSpPr>
          <p:cNvPr id="5" name="Arc 4"/>
          <p:cNvSpPr/>
          <p:nvPr/>
        </p:nvSpPr>
        <p:spPr bwMode="auto">
          <a:xfrm rot="16200000">
            <a:off x="10334" y="3970042"/>
            <a:ext cx="1903413" cy="927100"/>
          </a:xfrm>
          <a:prstGeom prst="arc">
            <a:avLst>
              <a:gd name="adj1" fmla="val 10278769"/>
              <a:gd name="adj2" fmla="val 0"/>
            </a:avLst>
          </a:prstGeom>
          <a:noFill/>
          <a:ln w="28575" cap="flat" cmpd="sng" algn="ctr">
            <a:solidFill>
              <a:schemeClr val="tx1"/>
            </a:solidFill>
            <a:prstDash val="solid"/>
            <a:round/>
            <a:headEnd type="none" w="med" len="med"/>
            <a:tailEnd type="triangle" w="lg" len="med"/>
          </a:ln>
          <a:effectLst/>
        </p:spPr>
        <p:txBody>
          <a:bodyPr/>
          <a:lstStyle/>
          <a:p>
            <a:pPr eaLnBrk="0" hangingPunct="0">
              <a:defRPr/>
            </a:pPr>
            <a:endParaRPr lang="en-US"/>
          </a:p>
        </p:txBody>
      </p:sp>
      <p:sp>
        <p:nvSpPr>
          <p:cNvPr id="6" name="Arc 5"/>
          <p:cNvSpPr/>
          <p:nvPr/>
        </p:nvSpPr>
        <p:spPr bwMode="auto">
          <a:xfrm rot="4158932">
            <a:off x="7976271" y="4168228"/>
            <a:ext cx="933450" cy="1146175"/>
          </a:xfrm>
          <a:prstGeom prst="arc">
            <a:avLst>
              <a:gd name="adj1" fmla="val 11002278"/>
              <a:gd name="adj2" fmla="val 0"/>
            </a:avLst>
          </a:prstGeom>
          <a:noFill/>
          <a:ln w="28575" cap="flat" cmpd="sng" algn="ctr">
            <a:solidFill>
              <a:schemeClr val="tx1"/>
            </a:solidFill>
            <a:prstDash val="solid"/>
            <a:round/>
            <a:headEnd type="none" w="med" len="med"/>
            <a:tailEnd type="triangle" w="lg" len="med"/>
          </a:ln>
          <a:effectLst/>
        </p:spPr>
        <p:txBody>
          <a:bodyPr/>
          <a:lstStyle/>
          <a:p>
            <a:pPr eaLnBrk="0" hangingPunct="0">
              <a:defRPr/>
            </a:pPr>
            <a:endParaRPr lang="en-US"/>
          </a:p>
        </p:txBody>
      </p:sp>
      <p:sp>
        <p:nvSpPr>
          <p:cNvPr id="20487" name="TextBox 6"/>
          <p:cNvSpPr txBox="1">
            <a:spLocks noChangeArrowheads="1"/>
          </p:cNvSpPr>
          <p:nvPr/>
        </p:nvSpPr>
        <p:spPr bwMode="auto">
          <a:xfrm>
            <a:off x="387350" y="6453981"/>
            <a:ext cx="5924550" cy="230188"/>
          </a:xfrm>
          <a:prstGeom prst="rect">
            <a:avLst/>
          </a:prstGeom>
          <a:noFill/>
          <a:ln w="9525">
            <a:noFill/>
            <a:miter lim="800000"/>
            <a:headEnd/>
            <a:tailEnd/>
          </a:ln>
        </p:spPr>
        <p:txBody>
          <a:bodyPr wrap="none">
            <a:spAutoFit/>
          </a:bodyPr>
          <a:lstStyle/>
          <a:p>
            <a:pPr eaLnBrk="0" hangingPunct="0"/>
            <a:r>
              <a:rPr lang="en-ZA" sz="900" dirty="0"/>
              <a:t>* based on statistics of survey done by: Cass, S. 2007. “Where the jobs are”, In </a:t>
            </a:r>
            <a:r>
              <a:rPr lang="en-ZA" sz="900" i="1" dirty="0"/>
              <a:t>IEEE Spectrum: 44(2)</a:t>
            </a:r>
            <a:r>
              <a:rPr lang="en-ZA" sz="900" dirty="0"/>
              <a:t>. </a:t>
            </a:r>
            <a:r>
              <a:rPr lang="en-ZA" sz="900" dirty="0" err="1"/>
              <a:t>pp</a:t>
            </a:r>
            <a:r>
              <a:rPr lang="en-ZA" sz="900" dirty="0"/>
              <a:t> 51-57</a:t>
            </a:r>
          </a:p>
        </p:txBody>
      </p:sp>
    </p:spTree>
    <p:extLst>
      <p:ext uri="{BB962C8B-B14F-4D97-AF65-F5344CB8AC3E}">
        <p14:creationId xmlns:p14="http://schemas.microsoft.com/office/powerpoint/2010/main" val="3071838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7946" y="1226031"/>
            <a:ext cx="4955203"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en-US" sz="5400" b="1" dirty="0">
                <a:ln w="50800"/>
              </a:rPr>
              <a:t>Class handout</a:t>
            </a:r>
          </a:p>
        </p:txBody>
      </p:sp>
      <p:grpSp>
        <p:nvGrpSpPr>
          <p:cNvPr id="6" name="Group 5"/>
          <p:cNvGrpSpPr/>
          <p:nvPr/>
        </p:nvGrpSpPr>
        <p:grpSpPr>
          <a:xfrm>
            <a:off x="3434297" y="3750673"/>
            <a:ext cx="2222500" cy="2260600"/>
            <a:chOff x="3434297" y="3750673"/>
            <a:chExt cx="2222500" cy="2260600"/>
          </a:xfrm>
        </p:grpSpPr>
        <p:pic>
          <p:nvPicPr>
            <p:cNvPr id="1026" name="Picture 2" descr="C:\Users\swinberg\Documents\ACTIVE\EEE4084F\2013\LECTURES\Lecture01\Images\flight hoste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4297" y="3750673"/>
              <a:ext cx="2222500" cy="2260600"/>
            </a:xfrm>
            <a:prstGeom prst="rect">
              <a:avLst/>
            </a:prstGeom>
            <a:noFill/>
            <a:extLst>
              <a:ext uri="{909E8E84-426E-40DD-AFC4-6F175D3DCCD1}">
                <a14:hiddenFill xmlns:a14="http://schemas.microsoft.com/office/drawing/2010/main">
                  <a:solidFill>
                    <a:srgbClr val="FFFFFF"/>
                  </a:solidFill>
                </a14:hiddenFill>
              </a:ext>
            </a:extLst>
          </p:spPr>
        </p:pic>
        <p:sp>
          <p:nvSpPr>
            <p:cNvPr id="4" name="Folded Corner 3"/>
            <p:cNvSpPr/>
            <p:nvPr/>
          </p:nvSpPr>
          <p:spPr>
            <a:xfrm rot="16200000">
              <a:off x="4813060" y="4844648"/>
              <a:ext cx="668426" cy="513547"/>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837151" y="4808304"/>
              <a:ext cx="627095" cy="646331"/>
            </a:xfrm>
            <a:prstGeom prst="rect">
              <a:avLst/>
            </a:prstGeom>
            <a:noFill/>
          </p:spPr>
          <p:txBody>
            <a:bodyPr wrap="none" rtlCol="0">
              <a:spAutoFit/>
            </a:bodyPr>
            <a:lstStyle/>
            <a:p>
              <a:r>
                <a:rPr lang="en-US" sz="1200" dirty="0" smtClean="0"/>
                <a:t>details</a:t>
              </a:r>
            </a:p>
            <a:p>
              <a:r>
                <a:rPr lang="en-US" sz="1200" dirty="0" smtClean="0"/>
                <a:t>boring</a:t>
              </a:r>
            </a:p>
            <a:p>
              <a:r>
                <a:rPr lang="en-US" sz="1200" dirty="0" smtClean="0"/>
                <a:t>details</a:t>
              </a:r>
              <a:endParaRPr lang="en-US" sz="1200" dirty="0"/>
            </a:p>
          </p:txBody>
        </p:sp>
      </p:grpSp>
      <p:sp>
        <p:nvSpPr>
          <p:cNvPr id="3" name="TextBox 2"/>
          <p:cNvSpPr txBox="1"/>
          <p:nvPr/>
        </p:nvSpPr>
        <p:spPr>
          <a:xfrm>
            <a:off x="701750" y="2562447"/>
            <a:ext cx="7432158" cy="661720"/>
          </a:xfrm>
          <a:prstGeom prst="rect">
            <a:avLst/>
          </a:prstGeom>
          <a:noFill/>
        </p:spPr>
        <p:txBody>
          <a:bodyPr wrap="square" rtlCol="0">
            <a:spAutoFit/>
          </a:bodyPr>
          <a:lstStyle/>
          <a:p>
            <a:pPr algn="ctr"/>
            <a:r>
              <a:rPr lang="en-ZA" dirty="0" smtClean="0"/>
              <a:t>Available on the course website:</a:t>
            </a:r>
          </a:p>
          <a:p>
            <a:pPr algn="ctr"/>
            <a:r>
              <a:rPr lang="en-ZA" sz="900" dirty="0"/>
              <a:t> </a:t>
            </a:r>
            <a:endParaRPr lang="en-ZA" sz="900" dirty="0" smtClean="0"/>
          </a:p>
          <a:p>
            <a:pPr algn="ctr"/>
            <a:r>
              <a:rPr lang="en-ZA" sz="1000" dirty="0" smtClean="0">
                <a:hlinkClick r:id="rId3"/>
              </a:rPr>
              <a:t>http</a:t>
            </a:r>
            <a:r>
              <a:rPr lang="en-ZA" sz="1000" dirty="0">
                <a:hlinkClick r:id="rId3"/>
              </a:rPr>
              <a:t>://</a:t>
            </a:r>
            <a:r>
              <a:rPr lang="en-ZA" sz="1000" dirty="0" smtClean="0">
                <a:hlinkClick r:id="rId3"/>
              </a:rPr>
              <a:t>www.rrsg.ee.uct.ac.za/courses/EEE4084F/Resources/EEE4084F_Course_Handout_20170301.pdf</a:t>
            </a:r>
            <a:endParaRPr lang="en-ZA" sz="1000" dirty="0"/>
          </a:p>
        </p:txBody>
      </p:sp>
    </p:spTree>
    <p:extLst>
      <p:ext uri="{BB962C8B-B14F-4D97-AF65-F5344CB8AC3E}">
        <p14:creationId xmlns:p14="http://schemas.microsoft.com/office/powerpoint/2010/main" val="1689723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281" y="306479"/>
            <a:ext cx="7941161" cy="1039053"/>
          </a:xfrm>
        </p:spPr>
        <p:txBody>
          <a:bodyPr>
            <a:normAutofit fontScale="90000"/>
          </a:bodyPr>
          <a:lstStyle/>
          <a:p>
            <a:r>
              <a:rPr lang="en-US" dirty="0" smtClean="0"/>
              <a:t>Are these job statistics</a:t>
            </a:r>
            <a:br>
              <a:rPr lang="en-US" dirty="0" smtClean="0"/>
            </a:br>
            <a:r>
              <a:rPr lang="en-US" dirty="0" smtClean="0"/>
              <a:t>something to worry about?</a:t>
            </a:r>
            <a:endParaRPr lang="en-US" dirty="0"/>
          </a:p>
        </p:txBody>
      </p:sp>
      <p:sp>
        <p:nvSpPr>
          <p:cNvPr id="3" name="Content Placeholder 2"/>
          <p:cNvSpPr>
            <a:spLocks noGrp="1"/>
          </p:cNvSpPr>
          <p:nvPr>
            <p:ph idx="1"/>
          </p:nvPr>
        </p:nvSpPr>
        <p:spPr>
          <a:xfrm>
            <a:off x="451691" y="1501912"/>
            <a:ext cx="8130448" cy="5089792"/>
          </a:xfrm>
        </p:spPr>
        <p:txBody>
          <a:bodyPr>
            <a:normAutofit lnSpcReduction="10000"/>
          </a:bodyPr>
          <a:lstStyle/>
          <a:p>
            <a:r>
              <a:rPr lang="en-US" b="1" dirty="0" smtClean="0"/>
              <a:t>That depends…</a:t>
            </a:r>
          </a:p>
          <a:p>
            <a:pPr lvl="1"/>
            <a:r>
              <a:rPr lang="en-US" u="sng" dirty="0" smtClean="0"/>
              <a:t>Graduate that did well </a:t>
            </a:r>
            <a:r>
              <a:rPr lang="en-US" u="sng" dirty="0"/>
              <a:t>generally </a:t>
            </a:r>
            <a:r>
              <a:rPr lang="en-US" u="sng" dirty="0" smtClean="0"/>
              <a:t>seem to find EC-related work wherever they would like to be</a:t>
            </a:r>
            <a:r>
              <a:rPr lang="en-US" dirty="0" smtClean="0"/>
              <a:t> (with some obvious limitations*).</a:t>
            </a:r>
          </a:p>
          <a:p>
            <a:pPr lvl="1"/>
            <a:r>
              <a:rPr lang="en-US" dirty="0" smtClean="0"/>
              <a:t>Although many of our graduates end up doing nothing related to computer engineering (e.g. financial consultancy), it doesn’t mean there aren’t plenty jobs out there that would use the skills you have learned in the programme.</a:t>
            </a:r>
          </a:p>
          <a:p>
            <a:r>
              <a:rPr lang="en-US" dirty="0" smtClean="0"/>
              <a:t>In all, getting your </a:t>
            </a:r>
            <a:r>
              <a:rPr lang="en-US" dirty="0"/>
              <a:t>BSc </a:t>
            </a:r>
            <a:r>
              <a:rPr lang="en-US" dirty="0" smtClean="0"/>
              <a:t>in ECE will most likely be worth all the effort </a:t>
            </a:r>
            <a:r>
              <a:rPr lang="en-US" dirty="0" smtClean="0">
                <a:sym typeface="Wingdings" pitchFamily="2" charset="2"/>
              </a:rPr>
              <a:t></a:t>
            </a:r>
            <a:endParaRPr lang="en-US" dirty="0"/>
          </a:p>
        </p:txBody>
      </p:sp>
      <p:sp>
        <p:nvSpPr>
          <p:cNvPr id="4" name="Rectangle 3"/>
          <p:cNvSpPr/>
          <p:nvPr/>
        </p:nvSpPr>
        <p:spPr>
          <a:xfrm>
            <a:off x="237993" y="6196082"/>
            <a:ext cx="8612436" cy="523220"/>
          </a:xfrm>
          <a:prstGeom prst="rect">
            <a:avLst/>
          </a:prstGeom>
        </p:spPr>
        <p:txBody>
          <a:bodyPr wrap="square">
            <a:spAutoFit/>
          </a:bodyPr>
          <a:lstStyle/>
          <a:p>
            <a:r>
              <a:rPr lang="en-US" sz="1400" dirty="0" smtClean="0"/>
              <a:t>* Certain countries have next to zero – or less – work going on related to computer system development (by ‘less’ you can interpret however you like; which could be smelting down old machines to extract metals).</a:t>
            </a:r>
            <a:endParaRPr lang="en-US" sz="1400" dirty="0"/>
          </a:p>
        </p:txBody>
      </p:sp>
      <p:pic>
        <p:nvPicPr>
          <p:cNvPr id="4098" name="Picture 2" descr="C:\Users\swinberg\Documents\ACTIVE\EEE4084F\2013\LECTURES\Lecture01\Images\mad-magazi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4353" y="438861"/>
            <a:ext cx="1408780" cy="1415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7116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Suggested reading</a:t>
            </a:r>
            <a:endParaRPr lang="en-ZA" dirty="0"/>
          </a:p>
        </p:txBody>
      </p:sp>
      <p:sp>
        <p:nvSpPr>
          <p:cNvPr id="4" name="Rectangle 3"/>
          <p:cNvSpPr/>
          <p:nvPr/>
        </p:nvSpPr>
        <p:spPr>
          <a:xfrm>
            <a:off x="1138507" y="2050534"/>
            <a:ext cx="4403770" cy="369332"/>
          </a:xfrm>
          <a:prstGeom prst="rect">
            <a:avLst/>
          </a:prstGeom>
        </p:spPr>
        <p:txBody>
          <a:bodyPr wrap="none">
            <a:spAutoFit/>
          </a:bodyPr>
          <a:lstStyle/>
          <a:p>
            <a:r>
              <a:rPr lang="en-ZA" dirty="0">
                <a:solidFill>
                  <a:schemeClr val="tx2">
                    <a:lumMod val="75000"/>
                  </a:schemeClr>
                </a:solidFill>
              </a:rPr>
              <a:t>The Job Market of 2045 - IEEE Spectrum</a:t>
            </a:r>
          </a:p>
        </p:txBody>
      </p:sp>
      <p:sp>
        <p:nvSpPr>
          <p:cNvPr id="7" name="Rectangle 6"/>
          <p:cNvSpPr/>
          <p:nvPr/>
        </p:nvSpPr>
        <p:spPr>
          <a:xfrm>
            <a:off x="668315" y="1504434"/>
            <a:ext cx="5344155" cy="369332"/>
          </a:xfrm>
          <a:prstGeom prst="rect">
            <a:avLst/>
          </a:prstGeom>
        </p:spPr>
        <p:txBody>
          <a:bodyPr wrap="none">
            <a:spAutoFit/>
          </a:bodyPr>
          <a:lstStyle/>
          <a:p>
            <a:r>
              <a:rPr lang="en-ZA" dirty="0" smtClean="0"/>
              <a:t>See folder Supplementary Readings on </a:t>
            </a:r>
            <a:r>
              <a:rPr lang="en-ZA" dirty="0" err="1" smtClean="0"/>
              <a:t>Vula</a:t>
            </a:r>
            <a:r>
              <a:rPr lang="en-ZA" dirty="0" smtClean="0"/>
              <a:t> site:</a:t>
            </a:r>
            <a:endParaRPr lang="en-ZA" dirty="0"/>
          </a:p>
        </p:txBody>
      </p:sp>
      <p:sp>
        <p:nvSpPr>
          <p:cNvPr id="6" name="Rectangle 5"/>
          <p:cNvSpPr/>
          <p:nvPr/>
        </p:nvSpPr>
        <p:spPr>
          <a:xfrm>
            <a:off x="1138507" y="2609334"/>
            <a:ext cx="5814412" cy="369332"/>
          </a:xfrm>
          <a:prstGeom prst="rect">
            <a:avLst/>
          </a:prstGeom>
        </p:spPr>
        <p:txBody>
          <a:bodyPr wrap="none">
            <a:spAutoFit/>
          </a:bodyPr>
          <a:lstStyle/>
          <a:p>
            <a:r>
              <a:rPr lang="en-ZA" dirty="0" smtClean="0">
                <a:solidFill>
                  <a:schemeClr val="tx2">
                    <a:lumMod val="75000"/>
                  </a:schemeClr>
                </a:solidFill>
              </a:rPr>
              <a:t>IEEESpectrum_2013.01.22_16Jobs2045.mp3  podcast</a:t>
            </a:r>
            <a:endParaRPr lang="en-ZA" dirty="0">
              <a:solidFill>
                <a:schemeClr val="tx2">
                  <a:lumMod val="75000"/>
                </a:schemeClr>
              </a:solidFill>
            </a:endParaRPr>
          </a:p>
        </p:txBody>
      </p:sp>
      <p:sp>
        <p:nvSpPr>
          <p:cNvPr id="8" name="Rectangle 7"/>
          <p:cNvSpPr/>
          <p:nvPr/>
        </p:nvSpPr>
        <p:spPr>
          <a:xfrm>
            <a:off x="558800" y="4362966"/>
            <a:ext cx="8178800" cy="923330"/>
          </a:xfrm>
          <a:prstGeom prst="rect">
            <a:avLst/>
          </a:prstGeom>
        </p:spPr>
        <p:txBody>
          <a:bodyPr wrap="square">
            <a:spAutoFit/>
          </a:bodyPr>
          <a:lstStyle/>
          <a:p>
            <a:r>
              <a:rPr lang="en-ZA" dirty="0" smtClean="0">
                <a:hlinkClick r:id="rId2"/>
              </a:rPr>
              <a:t>http</a:t>
            </a:r>
            <a:r>
              <a:rPr lang="en-ZA" dirty="0">
                <a:hlinkClick r:id="rId2"/>
              </a:rPr>
              <a:t>://images.content.ubmtechelectronics.com/Web/UBMTechElectronics/%</a:t>
            </a:r>
            <a:r>
              <a:rPr lang="en-ZA" dirty="0" smtClean="0">
                <a:hlinkClick r:id="rId2"/>
              </a:rPr>
              <a:t>7Ba7a91f0e-87c0-4a6d-b861-d4147707f831%7D_2013EmbeddedMarketStudyb.pdf</a:t>
            </a:r>
            <a:r>
              <a:rPr lang="en-ZA" dirty="0" smtClean="0"/>
              <a:t> </a:t>
            </a:r>
            <a:endParaRPr lang="en-ZA" dirty="0"/>
          </a:p>
        </p:txBody>
      </p:sp>
      <p:sp>
        <p:nvSpPr>
          <p:cNvPr id="10" name="Rectangle 9"/>
          <p:cNvSpPr/>
          <p:nvPr/>
        </p:nvSpPr>
        <p:spPr>
          <a:xfrm>
            <a:off x="558800" y="3888769"/>
            <a:ext cx="5840060" cy="369332"/>
          </a:xfrm>
          <a:prstGeom prst="rect">
            <a:avLst/>
          </a:prstGeom>
        </p:spPr>
        <p:txBody>
          <a:bodyPr wrap="none">
            <a:spAutoFit/>
          </a:bodyPr>
          <a:lstStyle/>
          <a:p>
            <a:r>
              <a:rPr lang="en-ZA" dirty="0" smtClean="0"/>
              <a:t>Other view based on where embedded engineers work:</a:t>
            </a:r>
            <a:endParaRPr lang="en-ZA" dirty="0"/>
          </a:p>
        </p:txBody>
      </p:sp>
    </p:spTree>
    <p:extLst>
      <p:ext uri="{BB962C8B-B14F-4D97-AF65-F5344CB8AC3E}">
        <p14:creationId xmlns:p14="http://schemas.microsoft.com/office/powerpoint/2010/main" val="20607365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82806" y="521315"/>
            <a:ext cx="5378396"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End of lecture 1</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TextBox 4"/>
          <p:cNvSpPr txBox="1"/>
          <p:nvPr/>
        </p:nvSpPr>
        <p:spPr>
          <a:xfrm>
            <a:off x="684902" y="1680210"/>
            <a:ext cx="1236236" cy="369332"/>
          </a:xfrm>
          <a:prstGeom prst="rect">
            <a:avLst/>
          </a:prstGeom>
          <a:noFill/>
        </p:spPr>
        <p:txBody>
          <a:bodyPr wrap="none" rtlCol="0">
            <a:spAutoFit/>
          </a:bodyPr>
          <a:lstStyle/>
          <a:p>
            <a:r>
              <a:rPr lang="en-US" dirty="0" smtClean="0"/>
              <a:t>Summary:</a:t>
            </a:r>
            <a:endParaRPr lang="en-US" dirty="0"/>
          </a:p>
        </p:txBody>
      </p:sp>
      <p:sp>
        <p:nvSpPr>
          <p:cNvPr id="6" name="TextBox 5"/>
          <p:cNvSpPr txBox="1"/>
          <p:nvPr/>
        </p:nvSpPr>
        <p:spPr>
          <a:xfrm>
            <a:off x="684902" y="2408158"/>
            <a:ext cx="6679714" cy="369332"/>
          </a:xfrm>
          <a:prstGeom prst="rect">
            <a:avLst/>
          </a:prstGeom>
          <a:noFill/>
        </p:spPr>
        <p:txBody>
          <a:bodyPr wrap="none" rtlCol="0">
            <a:spAutoFit/>
          </a:bodyPr>
          <a:lstStyle/>
          <a:p>
            <a:r>
              <a:rPr lang="en-US" dirty="0" smtClean="0"/>
              <a:t>You and I </a:t>
            </a:r>
            <a:r>
              <a:rPr lang="en-US" dirty="0"/>
              <a:t>have (hopefully) managed </a:t>
            </a:r>
            <a:r>
              <a:rPr lang="en-US" dirty="0" smtClean="0"/>
              <a:t>to find the correct venue </a:t>
            </a:r>
            <a:r>
              <a:rPr lang="en-US" dirty="0" smtClean="0">
                <a:sym typeface="Wingdings" panose="05000000000000000000" pitchFamily="2" charset="2"/>
              </a:rPr>
              <a:t></a:t>
            </a:r>
            <a:endParaRPr lang="en-US" dirty="0"/>
          </a:p>
        </p:txBody>
      </p:sp>
      <p:sp>
        <p:nvSpPr>
          <p:cNvPr id="7" name="TextBox 6"/>
          <p:cNvSpPr txBox="1"/>
          <p:nvPr/>
        </p:nvSpPr>
        <p:spPr>
          <a:xfrm>
            <a:off x="684902" y="3040380"/>
            <a:ext cx="7323480" cy="369332"/>
          </a:xfrm>
          <a:prstGeom prst="rect">
            <a:avLst/>
          </a:prstGeom>
          <a:noFill/>
        </p:spPr>
        <p:txBody>
          <a:bodyPr wrap="none" rtlCol="0">
            <a:spAutoFit/>
          </a:bodyPr>
          <a:lstStyle/>
          <a:p>
            <a:r>
              <a:rPr lang="en-US" dirty="0" smtClean="0"/>
              <a:t>We discussed a number of relevant, and some not-so pertinent, issues</a:t>
            </a:r>
            <a:endParaRPr lang="en-US" dirty="0"/>
          </a:p>
        </p:txBody>
      </p:sp>
      <p:sp>
        <p:nvSpPr>
          <p:cNvPr id="8" name="TextBox 7"/>
          <p:cNvSpPr txBox="1"/>
          <p:nvPr/>
        </p:nvSpPr>
        <p:spPr>
          <a:xfrm>
            <a:off x="684902" y="3566160"/>
            <a:ext cx="7314823" cy="1200329"/>
          </a:xfrm>
          <a:prstGeom prst="rect">
            <a:avLst/>
          </a:prstGeom>
          <a:noFill/>
        </p:spPr>
        <p:txBody>
          <a:bodyPr wrap="none" rtlCol="0">
            <a:spAutoFit/>
          </a:bodyPr>
          <a:lstStyle/>
          <a:p>
            <a:r>
              <a:rPr lang="en-US" dirty="0" smtClean="0"/>
              <a:t>You’re hopefully been fired up with ideas of</a:t>
            </a:r>
          </a:p>
          <a:p>
            <a:r>
              <a:rPr lang="en-US" dirty="0"/>
              <a:t> - considering projects to work on this </a:t>
            </a:r>
            <a:r>
              <a:rPr lang="en-US" dirty="0" smtClean="0"/>
              <a:t>year</a:t>
            </a:r>
          </a:p>
          <a:p>
            <a:r>
              <a:rPr lang="en-US" dirty="0" smtClean="0"/>
              <a:t>  </a:t>
            </a:r>
            <a:r>
              <a:rPr lang="en-US" dirty="0"/>
              <a:t>- thinking about postgrad study</a:t>
            </a:r>
          </a:p>
          <a:p>
            <a:r>
              <a:rPr lang="en-US" dirty="0" smtClean="0"/>
              <a:t>   - considering your own business / finding work &amp; gaining experience</a:t>
            </a:r>
          </a:p>
        </p:txBody>
      </p:sp>
      <p:pic>
        <p:nvPicPr>
          <p:cNvPr id="6146" name="Picture 2" descr="C:\Users\swinberg\Documents\ACTIVE\EEE4084F\2014\LECTURES\Lecture00\tick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388" y="5942759"/>
            <a:ext cx="509588" cy="498363"/>
          </a:xfrm>
          <a:prstGeom prst="rect">
            <a:avLst/>
          </a:prstGeom>
          <a:noFill/>
          <a:extLst>
            <a:ext uri="{909E8E84-426E-40DD-AFC4-6F175D3DCCD1}">
              <a14:hiddenFill xmlns:a14="http://schemas.microsoft.com/office/drawing/2010/main">
                <a:solidFill>
                  <a:srgbClr val="FFFFFF"/>
                </a:solidFill>
              </a14:hiddenFill>
            </a:ext>
          </a:extLst>
        </p:spPr>
      </p:pic>
      <p:sp>
        <p:nvSpPr>
          <p:cNvPr id="10" name="Subtitle 4"/>
          <p:cNvSpPr txBox="1">
            <a:spLocks/>
          </p:cNvSpPr>
          <p:nvPr/>
        </p:nvSpPr>
        <p:spPr>
          <a:xfrm>
            <a:off x="858832" y="5942944"/>
            <a:ext cx="6781800" cy="834652"/>
          </a:xfrm>
          <a:prstGeom prst="rect">
            <a:avLst/>
          </a:prstGeom>
        </p:spPr>
        <p:txBody>
          <a:bodyPr vert="horz" lIns="91440" tIns="45720" rIns="91440" bIns="45720" rtlCol="0">
            <a:normAutofit/>
          </a:bodyPr>
          <a:lst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fontAlgn="auto">
              <a:spcAft>
                <a:spcPts val="0"/>
              </a:spcAft>
              <a:buFont typeface="Wingdings" pitchFamily="2" charset="2"/>
              <a:buNone/>
              <a:defRPr/>
            </a:pPr>
            <a:r>
              <a:rPr lang="en-ZA" sz="28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rPr>
              <a:t>Lecture 1: Meet &amp; Greet</a:t>
            </a:r>
            <a:endParaRPr lang="en-US" sz="28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endParaRPr>
          </a:p>
        </p:txBody>
      </p:sp>
    </p:spTree>
    <p:extLst>
      <p:ext uri="{BB962C8B-B14F-4D97-AF65-F5344CB8AC3E}">
        <p14:creationId xmlns:p14="http://schemas.microsoft.com/office/powerpoint/2010/main" val="39460395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3574" y="1364045"/>
            <a:ext cx="8124825" cy="630007"/>
          </a:xfrm>
        </p:spPr>
        <p:txBody>
          <a:bodyPr>
            <a:normAutofit fontScale="90000"/>
          </a:bodyPr>
          <a:lstStyle/>
          <a:p>
            <a:pPr>
              <a:defRPr/>
            </a:pPr>
            <a:r>
              <a:rPr lang="en-ZA" dirty="0" smtClean="0"/>
              <a:t>Objectives &amp; …</a:t>
            </a:r>
            <a:endParaRPr lang="en-US" dirty="0"/>
          </a:p>
        </p:txBody>
      </p:sp>
      <p:sp>
        <p:nvSpPr>
          <p:cNvPr id="5" name="Text Placeholder 4"/>
          <p:cNvSpPr>
            <a:spLocks noGrp="1"/>
          </p:cNvSpPr>
          <p:nvPr>
            <p:ph type="body" idx="1"/>
          </p:nvPr>
        </p:nvSpPr>
        <p:spPr>
          <a:xfrm>
            <a:off x="663375" y="562855"/>
            <a:ext cx="6637467" cy="1520413"/>
          </a:xfrm>
        </p:spPr>
        <p:txBody>
          <a:bodyPr/>
          <a:lstStyle/>
          <a:p>
            <a:pPr>
              <a:defRPr/>
            </a:pPr>
            <a:r>
              <a:rPr lang="en-ZA" dirty="0" smtClean="0"/>
              <a:t>EEE4084F Digital Systems</a:t>
            </a:r>
            <a:endParaRPr lang="en-US" dirty="0"/>
          </a:p>
        </p:txBody>
      </p:sp>
      <p:pic>
        <p:nvPicPr>
          <p:cNvPr id="14340" name="Picture 5" descr="Pointing.gif"/>
          <p:cNvPicPr>
            <a:picLocks noChangeAspect="1"/>
          </p:cNvPicPr>
          <p:nvPr/>
        </p:nvPicPr>
        <p:blipFill>
          <a:blip r:embed="rId3" cstate="print"/>
          <a:srcRect/>
          <a:stretch>
            <a:fillRect/>
          </a:stretch>
        </p:blipFill>
        <p:spPr bwMode="auto">
          <a:xfrm>
            <a:off x="4322857" y="3590421"/>
            <a:ext cx="1368425" cy="1419225"/>
          </a:xfrm>
          <a:prstGeom prst="rect">
            <a:avLst/>
          </a:prstGeom>
          <a:noFill/>
          <a:ln w="9525">
            <a:noFill/>
            <a:miter lim="800000"/>
            <a:headEnd/>
            <a:tailEnd/>
          </a:ln>
        </p:spPr>
      </p:pic>
      <p:sp>
        <p:nvSpPr>
          <p:cNvPr id="7" name="Title 3"/>
          <p:cNvSpPr txBox="1">
            <a:spLocks/>
          </p:cNvSpPr>
          <p:nvPr/>
        </p:nvSpPr>
        <p:spPr>
          <a:xfrm>
            <a:off x="563574" y="2486690"/>
            <a:ext cx="8124825" cy="630007"/>
          </a:xfrm>
          <a:prstGeom prst="rect">
            <a:avLst/>
          </a:prstGeom>
        </p:spPr>
        <p:txBody>
          <a:bodyPr vert="horz" lIns="91440" tIns="45720" rIns="91440" bIns="45720" rtlCol="0" anchor="b">
            <a:normAutofit fontScale="90000" lnSpcReduction="10000"/>
          </a:bodyPr>
          <a:lstStyle>
            <a:lvl1pPr algn="l" defTabSz="914400" rtl="0" eaLnBrk="1" latinLnBrk="0" hangingPunct="1">
              <a:spcBef>
                <a:spcPct val="0"/>
              </a:spcBef>
              <a:buNone/>
              <a:defRPr sz="4000" b="0" kern="1200" cap="none" baseline="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dirty="0"/>
              <a:t>Relevance of EEE4084F to You</a:t>
            </a:r>
          </a:p>
        </p:txBody>
      </p:sp>
    </p:spTree>
    <p:extLst>
      <p:ext uri="{BB962C8B-B14F-4D97-AF65-F5344CB8AC3E}">
        <p14:creationId xmlns:p14="http://schemas.microsoft.com/office/powerpoint/2010/main" val="4195186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4340"/>
                                        </p:tgtEl>
                                        <p:attrNameLst>
                                          <p:attrName>style.visibility</p:attrName>
                                        </p:attrNameLst>
                                      </p:cBhvr>
                                      <p:to>
                                        <p:strVal val="visible"/>
                                      </p:to>
                                    </p:set>
                                    <p:anim calcmode="lin" valueType="num">
                                      <p:cBhvr>
                                        <p:cTn id="12" dur="1000" fill="hold"/>
                                        <p:tgtEl>
                                          <p:spTgt spid="14340"/>
                                        </p:tgtEl>
                                        <p:attrNameLst>
                                          <p:attrName>ppt_w</p:attrName>
                                        </p:attrNameLst>
                                      </p:cBhvr>
                                      <p:tavLst>
                                        <p:tav tm="0">
                                          <p:val>
                                            <p:fltVal val="0"/>
                                          </p:val>
                                        </p:tav>
                                        <p:tav tm="100000">
                                          <p:val>
                                            <p:strVal val="#ppt_w"/>
                                          </p:val>
                                        </p:tav>
                                      </p:tavLst>
                                    </p:anim>
                                    <p:anim calcmode="lin" valueType="num">
                                      <p:cBhvr>
                                        <p:cTn id="13" dur="1000" fill="hold"/>
                                        <p:tgtEl>
                                          <p:spTgt spid="14340"/>
                                        </p:tgtEl>
                                        <p:attrNameLst>
                                          <p:attrName>ppt_h</p:attrName>
                                        </p:attrNameLst>
                                      </p:cBhvr>
                                      <p:tavLst>
                                        <p:tav tm="0">
                                          <p:val>
                                            <p:fltVal val="0"/>
                                          </p:val>
                                        </p:tav>
                                        <p:tav tm="100000">
                                          <p:val>
                                            <p:strVal val="#ppt_h"/>
                                          </p:val>
                                        </p:tav>
                                      </p:tavLst>
                                    </p:anim>
                                    <p:anim calcmode="lin" valueType="num">
                                      <p:cBhvr>
                                        <p:cTn id="14" dur="1000" fill="hold"/>
                                        <p:tgtEl>
                                          <p:spTgt spid="14340"/>
                                        </p:tgtEl>
                                        <p:attrNameLst>
                                          <p:attrName>style.rotation</p:attrName>
                                        </p:attrNameLst>
                                      </p:cBhvr>
                                      <p:tavLst>
                                        <p:tav tm="0">
                                          <p:val>
                                            <p:fltVal val="90"/>
                                          </p:val>
                                        </p:tav>
                                        <p:tav tm="100000">
                                          <p:val>
                                            <p:fltVal val="0"/>
                                          </p:val>
                                        </p:tav>
                                      </p:tavLst>
                                    </p:anim>
                                    <p:animEffect transition="in" filter="fade">
                                      <p:cBhvr>
                                        <p:cTn id="15" dur="1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winberg\Documents\ACTIVE\EEE4084F\2013\LECTURES\Lecture01\Images\graduation_ca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667148" flipH="1">
            <a:off x="492918" y="5113939"/>
            <a:ext cx="1491726" cy="105161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46645" y="315124"/>
            <a:ext cx="7024744" cy="741544"/>
          </a:xfrm>
        </p:spPr>
        <p:txBody>
          <a:bodyPr/>
          <a:lstStyle/>
          <a:p>
            <a:pPr>
              <a:defRPr/>
            </a:pPr>
            <a:r>
              <a:rPr lang="en-US" dirty="0" smtClean="0"/>
              <a:t>The Objectives</a:t>
            </a:r>
            <a:endParaRPr lang="en-US" dirty="0"/>
          </a:p>
        </p:txBody>
      </p:sp>
      <p:sp>
        <p:nvSpPr>
          <p:cNvPr id="3" name="Content Placeholder 2"/>
          <p:cNvSpPr>
            <a:spLocks noGrp="1"/>
          </p:cNvSpPr>
          <p:nvPr>
            <p:ph idx="1"/>
          </p:nvPr>
        </p:nvSpPr>
        <p:spPr>
          <a:xfrm>
            <a:off x="553879" y="1274122"/>
            <a:ext cx="7516854" cy="3508977"/>
          </a:xfrm>
        </p:spPr>
        <p:txBody>
          <a:bodyPr>
            <a:normAutofit fontScale="92500"/>
          </a:bodyPr>
          <a:lstStyle/>
          <a:p>
            <a:pPr>
              <a:defRPr/>
            </a:pPr>
            <a:r>
              <a:rPr lang="en-US" dirty="0" smtClean="0"/>
              <a:t>Equip you with expertise and knowledge of the </a:t>
            </a:r>
            <a:r>
              <a:rPr lang="en-US" dirty="0" smtClean="0">
                <a:solidFill>
                  <a:srgbClr val="FF6600"/>
                </a:solidFill>
              </a:rPr>
              <a:t>state-of-the-art</a:t>
            </a:r>
            <a:r>
              <a:rPr lang="en-US" dirty="0" smtClean="0"/>
              <a:t>.</a:t>
            </a:r>
          </a:p>
          <a:p>
            <a:pPr>
              <a:defRPr/>
            </a:pPr>
            <a:r>
              <a:rPr lang="en-US" dirty="0" smtClean="0"/>
              <a:t>Apply and build on knowledge from previous courses, taking it to a </a:t>
            </a:r>
            <a:r>
              <a:rPr lang="en-US" dirty="0" smtClean="0">
                <a:solidFill>
                  <a:srgbClr val="FF6600"/>
                </a:solidFill>
              </a:rPr>
              <a:t>new level</a:t>
            </a:r>
            <a:r>
              <a:rPr lang="en-US" dirty="0" smtClean="0"/>
              <a:t>.</a:t>
            </a:r>
          </a:p>
          <a:p>
            <a:pPr>
              <a:defRPr/>
            </a:pPr>
            <a:r>
              <a:rPr lang="en-US" dirty="0" smtClean="0"/>
              <a:t>Work on </a:t>
            </a:r>
            <a:r>
              <a:rPr lang="en-US" dirty="0" smtClean="0">
                <a:solidFill>
                  <a:srgbClr val="FF6600"/>
                </a:solidFill>
              </a:rPr>
              <a:t>exciting</a:t>
            </a:r>
            <a:r>
              <a:rPr lang="en-US" dirty="0" smtClean="0"/>
              <a:t> and</a:t>
            </a:r>
            <a:br>
              <a:rPr lang="en-US" dirty="0" smtClean="0"/>
            </a:br>
            <a:r>
              <a:rPr lang="en-US" dirty="0" smtClean="0"/>
              <a:t>interesting projects that</a:t>
            </a:r>
            <a:br>
              <a:rPr lang="en-US" dirty="0" smtClean="0"/>
            </a:br>
            <a:r>
              <a:rPr lang="en-US" dirty="0" smtClean="0"/>
              <a:t>will help to…</a:t>
            </a:r>
          </a:p>
        </p:txBody>
      </p:sp>
      <p:sp>
        <p:nvSpPr>
          <p:cNvPr id="4" name="Rectangle 3"/>
          <p:cNvSpPr/>
          <p:nvPr/>
        </p:nvSpPr>
        <p:spPr bwMode="auto">
          <a:xfrm>
            <a:off x="852999" y="6115405"/>
            <a:ext cx="7453719" cy="461664"/>
          </a:xfrm>
          <a:prstGeom prst="rect">
            <a:avLst/>
          </a:prstGeom>
        </p:spPr>
        <p:txBody>
          <a:bodyPr wrap="square">
            <a:spAutoFit/>
          </a:bodyPr>
          <a:lstStyle/>
          <a:p>
            <a:pPr eaLnBrk="0" hangingPunct="0">
              <a:defRPr/>
            </a:pPr>
            <a:r>
              <a:rPr lang="en-US" sz="2400" dirty="0">
                <a:solidFill>
                  <a:srgbClr val="FF0000"/>
                </a:solidFill>
                <a:effectLst>
                  <a:outerShdw blurRad="38100" dist="38100" dir="2700000" algn="tl">
                    <a:srgbClr val="000000">
                      <a:alpha val="43137"/>
                    </a:srgbClr>
                  </a:outerShdw>
                </a:effectLst>
                <a:latin typeface="Arial Rounded MT Bold" pitchFamily="34" charset="0"/>
              </a:rPr>
              <a:t>Prepare you for a high-flying high-tech career!!</a:t>
            </a:r>
          </a:p>
        </p:txBody>
      </p:sp>
      <p:pic>
        <p:nvPicPr>
          <p:cNvPr id="8" name="Picture 7" descr="jet-plane.gif"/>
          <p:cNvPicPr>
            <a:picLocks noChangeAspect="1"/>
          </p:cNvPicPr>
          <p:nvPr/>
        </p:nvPicPr>
        <p:blipFill>
          <a:blip r:embed="rId4" cstate="print"/>
          <a:srcRect/>
          <a:stretch>
            <a:fillRect/>
          </a:stretch>
        </p:blipFill>
        <p:spPr bwMode="auto">
          <a:xfrm>
            <a:off x="5191125" y="4069518"/>
            <a:ext cx="3952875" cy="1427163"/>
          </a:xfrm>
          <a:prstGeom prst="rect">
            <a:avLst/>
          </a:prstGeom>
          <a:noFill/>
          <a:ln w="9525">
            <a:noFill/>
            <a:miter lim="800000"/>
            <a:headEnd/>
            <a:tailEnd/>
          </a:ln>
        </p:spPr>
      </p:pic>
    </p:spTree>
    <p:extLst>
      <p:ext uri="{BB962C8B-B14F-4D97-AF65-F5344CB8AC3E}">
        <p14:creationId xmlns:p14="http://schemas.microsoft.com/office/powerpoint/2010/main" val="2489896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012" y="564621"/>
            <a:ext cx="7024744" cy="1143000"/>
          </a:xfrm>
        </p:spPr>
        <p:txBody>
          <a:bodyPr/>
          <a:lstStyle/>
          <a:p>
            <a:pPr>
              <a:defRPr/>
            </a:pPr>
            <a:r>
              <a:rPr lang="en-US" dirty="0" smtClean="0"/>
              <a:t>Relevance to you…</a:t>
            </a:r>
            <a:endParaRPr lang="en-US" dirty="0"/>
          </a:p>
        </p:txBody>
      </p:sp>
      <p:sp>
        <p:nvSpPr>
          <p:cNvPr id="3" name="Content Placeholder 2"/>
          <p:cNvSpPr>
            <a:spLocks noGrp="1"/>
          </p:cNvSpPr>
          <p:nvPr>
            <p:ph idx="1"/>
          </p:nvPr>
        </p:nvSpPr>
        <p:spPr>
          <a:xfrm>
            <a:off x="712787" y="2006137"/>
            <a:ext cx="7691470" cy="3508977"/>
          </a:xfrm>
        </p:spPr>
        <p:txBody>
          <a:bodyPr>
            <a:normAutofit fontScale="85000" lnSpcReduction="10000"/>
          </a:bodyPr>
          <a:lstStyle/>
          <a:p>
            <a:pPr>
              <a:defRPr/>
            </a:pPr>
            <a:r>
              <a:rPr lang="en-US" dirty="0" smtClean="0"/>
              <a:t>If you’re in the ECE programme, you’ll be expected to graduate with </a:t>
            </a:r>
            <a:r>
              <a:rPr lang="en-US" u="sng" dirty="0" smtClean="0"/>
              <a:t>good knowledge of the fundamental</a:t>
            </a:r>
            <a:r>
              <a:rPr lang="en-US" dirty="0" smtClean="0"/>
              <a:t> + some experience with </a:t>
            </a:r>
            <a:br>
              <a:rPr lang="en-US" dirty="0" smtClean="0"/>
            </a:br>
            <a:r>
              <a:rPr lang="en-US" dirty="0" smtClean="0"/>
              <a:t>the </a:t>
            </a:r>
            <a:r>
              <a:rPr lang="en-US" u="sng" dirty="0" smtClean="0"/>
              <a:t>latest techniques and technology</a:t>
            </a:r>
            <a:r>
              <a:rPr lang="en-US" dirty="0" smtClean="0"/>
              <a:t>.</a:t>
            </a:r>
          </a:p>
          <a:p>
            <a:pPr>
              <a:defRPr/>
            </a:pPr>
            <a:r>
              <a:rPr lang="en-US" dirty="0" smtClean="0"/>
              <a:t>But more than that…</a:t>
            </a:r>
            <a:br>
              <a:rPr lang="en-US" dirty="0" smtClean="0"/>
            </a:br>
            <a:r>
              <a:rPr lang="en-US" sz="2800" dirty="0" smtClean="0"/>
              <a:t>intent as a </a:t>
            </a:r>
            <a:r>
              <a:rPr lang="en-US" sz="2800" dirty="0" smtClean="0">
                <a:solidFill>
                  <a:srgbClr val="FF6600"/>
                </a:solidFill>
              </a:rPr>
              <a:t>“capping course”</a:t>
            </a:r>
            <a:r>
              <a:rPr lang="en-US" sz="2800" dirty="0" smtClean="0"/>
              <a:t>, that draws on prior knowledge; provide an </a:t>
            </a:r>
            <a:r>
              <a:rPr lang="en-US" sz="2800" dirty="0" smtClean="0">
                <a:solidFill>
                  <a:srgbClr val="FF6600"/>
                </a:solidFill>
              </a:rPr>
              <a:t>“upwards push”</a:t>
            </a:r>
            <a:r>
              <a:rPr lang="en-US" sz="2800" dirty="0">
                <a:solidFill>
                  <a:srgbClr val="FFFF00"/>
                </a:solidFill>
              </a:rPr>
              <a:t> </a:t>
            </a:r>
            <a:r>
              <a:rPr lang="en-US" sz="2800" dirty="0" smtClean="0"/>
              <a:t>towards taking things further on your own in</a:t>
            </a:r>
            <a:br>
              <a:rPr lang="en-US" sz="2800" dirty="0" smtClean="0"/>
            </a:br>
            <a:r>
              <a:rPr lang="en-US" sz="2800" dirty="0" smtClean="0"/>
              <a:t>your future career or studies.</a:t>
            </a:r>
            <a:endParaRPr lang="en-US" sz="2800" dirty="0"/>
          </a:p>
        </p:txBody>
      </p:sp>
      <p:pic>
        <p:nvPicPr>
          <p:cNvPr id="16388" name="Picture 4" descr="Pointing.gif"/>
          <p:cNvPicPr>
            <a:picLocks noChangeAspect="1"/>
          </p:cNvPicPr>
          <p:nvPr/>
        </p:nvPicPr>
        <p:blipFill>
          <a:blip r:embed="rId3" cstate="print"/>
          <a:srcRect/>
          <a:stretch>
            <a:fillRect/>
          </a:stretch>
        </p:blipFill>
        <p:spPr bwMode="auto">
          <a:xfrm>
            <a:off x="6948488" y="430213"/>
            <a:ext cx="982662" cy="1019175"/>
          </a:xfrm>
          <a:prstGeom prst="rect">
            <a:avLst/>
          </a:prstGeom>
          <a:noFill/>
          <a:ln w="9525">
            <a:noFill/>
            <a:miter lim="800000"/>
            <a:headEnd/>
            <a:tailEnd/>
          </a:ln>
        </p:spPr>
      </p:pic>
      <p:pic>
        <p:nvPicPr>
          <p:cNvPr id="16389" name="Picture 6" descr="jump.jpg"/>
          <p:cNvPicPr>
            <a:picLocks noChangeAspect="1"/>
          </p:cNvPicPr>
          <p:nvPr/>
        </p:nvPicPr>
        <p:blipFill>
          <a:blip r:embed="rId4" cstate="print"/>
          <a:srcRect/>
          <a:stretch>
            <a:fillRect/>
          </a:stretch>
        </p:blipFill>
        <p:spPr bwMode="auto">
          <a:xfrm>
            <a:off x="6256236" y="4767202"/>
            <a:ext cx="2379378" cy="1550790"/>
          </a:xfrm>
          <a:prstGeom prst="rect">
            <a:avLst/>
          </a:prstGeom>
          <a:noFill/>
          <a:ln w="9525">
            <a:noFill/>
            <a:miter lim="800000"/>
            <a:headEnd/>
            <a:tailEnd/>
          </a:ln>
        </p:spPr>
      </p:pic>
    </p:spTree>
    <p:extLst>
      <p:ext uri="{BB962C8B-B14F-4D97-AF65-F5344CB8AC3E}">
        <p14:creationId xmlns:p14="http://schemas.microsoft.com/office/powerpoint/2010/main" val="843805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1000"/>
                                  </p:stCondLst>
                                  <p:childTnLst>
                                    <p:set>
                                      <p:cBhvr>
                                        <p:cTn id="6" dur="1" fill="hold">
                                          <p:stCondLst>
                                            <p:cond delay="0"/>
                                          </p:stCondLst>
                                        </p:cTn>
                                        <p:tgtEl>
                                          <p:spTgt spid="16389"/>
                                        </p:tgtEl>
                                        <p:attrNameLst>
                                          <p:attrName>style.visibility</p:attrName>
                                        </p:attrNameLst>
                                      </p:cBhvr>
                                      <p:to>
                                        <p:strVal val="visible"/>
                                      </p:to>
                                    </p:set>
                                    <p:anim calcmode="lin" valueType="num">
                                      <p:cBhvr additive="base">
                                        <p:cTn id="7" dur="500" fill="hold"/>
                                        <p:tgtEl>
                                          <p:spTgt spid="16389"/>
                                        </p:tgtEl>
                                        <p:attrNameLst>
                                          <p:attrName>ppt_x</p:attrName>
                                        </p:attrNameLst>
                                      </p:cBhvr>
                                      <p:tavLst>
                                        <p:tav tm="0">
                                          <p:val>
                                            <p:strVal val="1+#ppt_w/2"/>
                                          </p:val>
                                        </p:tav>
                                        <p:tav tm="100000">
                                          <p:val>
                                            <p:strVal val="#ppt_x"/>
                                          </p:val>
                                        </p:tav>
                                      </p:tavLst>
                                    </p:anim>
                                    <p:anim calcmode="lin" valueType="num">
                                      <p:cBhvr additive="base">
                                        <p:cTn id="8" dur="500" fill="hold"/>
                                        <p:tgtEl>
                                          <p:spTgt spid="163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EEE4084F Teaching Staff</a:t>
            </a:r>
            <a:endParaRPr lang="en-ZA" dirty="0"/>
          </a:p>
        </p:txBody>
      </p:sp>
      <p:sp>
        <p:nvSpPr>
          <p:cNvPr id="5" name="Rectangle 4"/>
          <p:cNvSpPr/>
          <p:nvPr/>
        </p:nvSpPr>
        <p:spPr>
          <a:xfrm>
            <a:off x="483345" y="1284814"/>
            <a:ext cx="8189843" cy="4893647"/>
          </a:xfrm>
          <a:prstGeom prst="rect">
            <a:avLst/>
          </a:prstGeom>
        </p:spPr>
        <p:txBody>
          <a:bodyPr wrap="square">
            <a:spAutoFit/>
          </a:bodyPr>
          <a:lstStyle/>
          <a:p>
            <a:r>
              <a:rPr lang="en-ZA" sz="2400" b="1" dirty="0">
                <a:solidFill>
                  <a:srgbClr val="000000"/>
                </a:solidFill>
                <a:latin typeface="Arial" panose="020B0604020202020204" pitchFamily="34" charset="0"/>
              </a:rPr>
              <a:t>Lecturer:</a:t>
            </a:r>
            <a:r>
              <a:rPr lang="en-ZA" sz="2400" dirty="0">
                <a:solidFill>
                  <a:srgbClr val="000000"/>
                </a:solidFill>
                <a:latin typeface="Arial" panose="020B0604020202020204" pitchFamily="34" charset="0"/>
              </a:rPr>
              <a:t> </a:t>
            </a:r>
            <a:r>
              <a:rPr lang="en-ZA" sz="2400" dirty="0" err="1">
                <a:solidFill>
                  <a:srgbClr val="000000"/>
                </a:solidFill>
                <a:latin typeface="Arial" panose="020B0604020202020204" pitchFamily="34" charset="0"/>
              </a:rPr>
              <a:t>Dr.</a:t>
            </a:r>
            <a:r>
              <a:rPr lang="en-ZA" sz="2400"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rPr>
              <a:t>Simon Winberg</a:t>
            </a:r>
            <a:br>
              <a:rPr lang="en-ZA" sz="2400" dirty="0" smtClean="0">
                <a:solidFill>
                  <a:srgbClr val="000000"/>
                </a:solidFill>
                <a:latin typeface="Arial" panose="020B0604020202020204" pitchFamily="34" charset="0"/>
              </a:rPr>
            </a:br>
            <a:r>
              <a:rPr lang="en-ZA" sz="2400" dirty="0" smtClean="0">
                <a:solidFill>
                  <a:srgbClr val="000000"/>
                </a:solidFill>
                <a:latin typeface="Arial" panose="020B0604020202020204" pitchFamily="34" charset="0"/>
              </a:rPr>
              <a:t>   Email</a:t>
            </a:r>
            <a:r>
              <a:rPr lang="en-ZA" sz="2400" dirty="0">
                <a:solidFill>
                  <a:srgbClr val="000000"/>
                </a:solidFill>
                <a:latin typeface="Arial" panose="020B0604020202020204" pitchFamily="34" charset="0"/>
              </a:rPr>
              <a:t>: </a:t>
            </a:r>
            <a:r>
              <a:rPr lang="en-ZA" sz="2400" dirty="0">
                <a:solidFill>
                  <a:srgbClr val="185690"/>
                </a:solidFill>
                <a:latin typeface="Arial" panose="020B0604020202020204" pitchFamily="34" charset="0"/>
                <a:hlinkClick r:id="rId2"/>
              </a:rPr>
              <a:t>simon.winberg@uct.ac.za</a:t>
            </a:r>
            <a:r>
              <a:rPr lang="en-ZA" sz="2400"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rPr>
              <a:t>Office</a:t>
            </a:r>
            <a:r>
              <a:rPr lang="en-ZA" sz="2400" dirty="0">
                <a:solidFill>
                  <a:srgbClr val="000000"/>
                </a:solidFill>
                <a:latin typeface="Arial" panose="020B0604020202020204" pitchFamily="34" charset="0"/>
              </a:rPr>
              <a:t>: 6.13 </a:t>
            </a:r>
            <a:r>
              <a:rPr lang="en-ZA" sz="2400" dirty="0" err="1">
                <a:solidFill>
                  <a:srgbClr val="000000"/>
                </a:solidFill>
                <a:latin typeface="Arial" panose="020B0604020202020204" pitchFamily="34" charset="0"/>
              </a:rPr>
              <a:t>Menzies</a:t>
            </a:r>
            <a:endParaRPr lang="en-ZA" sz="2400" dirty="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a:t>
            </a:r>
            <a:r>
              <a:rPr lang="en-ZA" dirty="0" smtClean="0">
                <a:solidFill>
                  <a:srgbClr val="000000"/>
                </a:solidFill>
                <a:latin typeface="Arial" panose="020B0604020202020204" pitchFamily="34" charset="0"/>
              </a:rPr>
              <a:t>Consultation </a:t>
            </a:r>
            <a:r>
              <a:rPr lang="en-ZA" dirty="0">
                <a:solidFill>
                  <a:srgbClr val="000000"/>
                </a:solidFill>
                <a:latin typeface="Arial" panose="020B0604020202020204" pitchFamily="34" charset="0"/>
              </a:rPr>
              <a:t>times: </a:t>
            </a:r>
            <a:r>
              <a:rPr lang="en-ZA" dirty="0" smtClean="0">
                <a:solidFill>
                  <a:srgbClr val="000000"/>
                </a:solidFill>
                <a:latin typeface="Arial" panose="020B0604020202020204" pitchFamily="34" charset="0"/>
              </a:rPr>
              <a:t>Monday 9h00-11h00 / 14h00-16h00, </a:t>
            </a:r>
            <a:r>
              <a:rPr lang="en-ZA" dirty="0">
                <a:solidFill>
                  <a:srgbClr val="000000"/>
                </a:solidFill>
                <a:latin typeface="Arial" panose="020B0604020202020204" pitchFamily="34" charset="0"/>
              </a:rPr>
              <a:t>Thurs </a:t>
            </a:r>
            <a:r>
              <a:rPr lang="en-ZA" dirty="0" smtClean="0">
                <a:solidFill>
                  <a:srgbClr val="000000"/>
                </a:solidFill>
                <a:latin typeface="Arial" panose="020B0604020202020204" pitchFamily="34" charset="0"/>
              </a:rPr>
              <a:t>9h00-12h30</a:t>
            </a:r>
            <a:r>
              <a:rPr lang="en-ZA"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rPr>
              <a:t/>
            </a:r>
            <a:br>
              <a:rPr lang="en-ZA" sz="2400" dirty="0" smtClean="0">
                <a:solidFill>
                  <a:srgbClr val="000000"/>
                </a:solidFill>
                <a:latin typeface="Arial" panose="020B0604020202020204" pitchFamily="34" charset="0"/>
              </a:rPr>
            </a:br>
            <a:r>
              <a:rPr lang="en-ZA" sz="2400" dirty="0" smtClean="0">
                <a:solidFill>
                  <a:srgbClr val="000000"/>
                </a:solidFill>
                <a:latin typeface="Arial" panose="020B0604020202020204" pitchFamily="34" charset="0"/>
              </a:rPr>
              <a:t>      </a:t>
            </a:r>
            <a:r>
              <a:rPr lang="en-ZA" sz="1600" dirty="0" smtClean="0">
                <a:solidFill>
                  <a:srgbClr val="000000"/>
                </a:solidFill>
                <a:latin typeface="Arial" panose="020B0604020202020204" pitchFamily="34" charset="0"/>
              </a:rPr>
              <a:t>Can </a:t>
            </a:r>
            <a:r>
              <a:rPr lang="en-ZA" sz="1600" dirty="0">
                <a:solidFill>
                  <a:srgbClr val="000000"/>
                </a:solidFill>
                <a:latin typeface="Arial" panose="020B0604020202020204" pitchFamily="34" charset="0"/>
              </a:rPr>
              <a:t>schedule </a:t>
            </a:r>
            <a:r>
              <a:rPr lang="en-ZA" sz="1600" dirty="0" smtClean="0">
                <a:solidFill>
                  <a:srgbClr val="000000"/>
                </a:solidFill>
                <a:latin typeface="Arial" panose="020B0604020202020204" pitchFamily="34" charset="0"/>
              </a:rPr>
              <a:t>alternate appointments using my</a:t>
            </a:r>
            <a:r>
              <a:rPr lang="en-ZA" sz="1600" dirty="0">
                <a:solidFill>
                  <a:srgbClr val="000000"/>
                </a:solidFill>
                <a:latin typeface="Arial" panose="020B0604020202020204" pitchFamily="34" charset="0"/>
              </a:rPr>
              <a:t> </a:t>
            </a:r>
            <a:r>
              <a:rPr lang="en-ZA" sz="1600" dirty="0">
                <a:solidFill>
                  <a:srgbClr val="185690"/>
                </a:solidFill>
                <a:latin typeface="Arial" panose="020B0604020202020204" pitchFamily="34" charset="0"/>
                <a:hlinkClick r:id="rId3"/>
              </a:rPr>
              <a:t>online appointment schedule</a:t>
            </a:r>
            <a:r>
              <a:rPr lang="en-ZA" sz="1600" dirty="0" smtClean="0">
                <a:solidFill>
                  <a:srgbClr val="000000"/>
                </a:solidFill>
                <a:latin typeface="Arial" panose="020B0604020202020204" pitchFamily="34" charset="0"/>
              </a:rPr>
              <a:t>.</a:t>
            </a:r>
          </a:p>
          <a:p>
            <a:endParaRPr lang="en-ZA" sz="2400" dirty="0">
              <a:solidFill>
                <a:srgbClr val="000000"/>
              </a:solidFill>
              <a:latin typeface="Arial" panose="020B0604020202020204" pitchFamily="34" charset="0"/>
            </a:endParaRPr>
          </a:p>
          <a:p>
            <a:r>
              <a:rPr lang="en-ZA" sz="2400" b="1" dirty="0">
                <a:solidFill>
                  <a:srgbClr val="000000"/>
                </a:solidFill>
                <a:latin typeface="Arial" panose="020B0604020202020204" pitchFamily="34" charset="0"/>
              </a:rPr>
              <a:t>Teaching Assistant:</a:t>
            </a:r>
            <a:r>
              <a:rPr lang="en-ZA" sz="2400"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rPr>
              <a:t>None</a:t>
            </a:r>
          </a:p>
          <a:p>
            <a:r>
              <a:rPr lang="en-ZA" sz="2400" dirty="0" smtClean="0">
                <a:solidFill>
                  <a:srgbClr val="000000"/>
                </a:solidFill>
                <a:latin typeface="Arial" panose="020B0604020202020204" pitchFamily="34" charset="0"/>
              </a:rPr>
              <a:t>   Email: </a:t>
            </a:r>
          </a:p>
          <a:p>
            <a:endParaRPr lang="en-ZA" sz="2400" dirty="0" smtClean="0">
              <a:solidFill>
                <a:srgbClr val="000000"/>
              </a:solidFill>
              <a:latin typeface="Arial" panose="020B0604020202020204" pitchFamily="34" charset="0"/>
            </a:endParaRPr>
          </a:p>
          <a:p>
            <a:r>
              <a:rPr lang="en-ZA" sz="2400" b="1" dirty="0" smtClean="0">
                <a:solidFill>
                  <a:srgbClr val="000000"/>
                </a:solidFill>
                <a:latin typeface="Arial" panose="020B0604020202020204" pitchFamily="34" charset="0"/>
              </a:rPr>
              <a:t>Tutors</a:t>
            </a:r>
            <a:r>
              <a:rPr lang="en-ZA" sz="2400" b="1" dirty="0">
                <a:solidFill>
                  <a:srgbClr val="000000"/>
                </a:solidFill>
                <a:latin typeface="Arial" panose="020B0604020202020204" pitchFamily="34" charset="0"/>
              </a:rPr>
              <a:t>: </a:t>
            </a:r>
            <a:endParaRPr lang="en-ZA" sz="2400" dirty="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Tutor </a:t>
            </a:r>
            <a:r>
              <a:rPr lang="en-ZA" sz="2400" dirty="0">
                <a:solidFill>
                  <a:srgbClr val="000000"/>
                </a:solidFill>
                <a:latin typeface="Arial" panose="020B0604020202020204" pitchFamily="34" charset="0"/>
              </a:rPr>
              <a:t>1 Caitlin </a:t>
            </a:r>
            <a:r>
              <a:rPr lang="en-ZA" sz="2400" dirty="0" err="1">
                <a:solidFill>
                  <a:srgbClr val="000000"/>
                </a:solidFill>
                <a:latin typeface="Arial" panose="020B0604020202020204" pitchFamily="34" charset="0"/>
              </a:rPr>
              <a:t>Peplow</a:t>
            </a:r>
            <a:endParaRPr lang="en-ZA" sz="2400" dirty="0" smtClean="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Email</a:t>
            </a:r>
            <a:r>
              <a:rPr lang="en-ZA" sz="2400"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hlinkClick r:id="rId4"/>
              </a:rPr>
              <a:t>pplcai001@myuct.ac.za</a:t>
            </a:r>
            <a:endParaRPr lang="en-ZA" sz="2400" dirty="0" smtClean="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Tutor </a:t>
            </a:r>
            <a:r>
              <a:rPr lang="en-ZA" sz="2400" dirty="0">
                <a:solidFill>
                  <a:srgbClr val="000000"/>
                </a:solidFill>
                <a:latin typeface="Arial" panose="020B0604020202020204" pitchFamily="34" charset="0"/>
              </a:rPr>
              <a:t>2 Matthew Coulson</a:t>
            </a:r>
            <a:endParaRPr lang="en-ZA" sz="2400" dirty="0" smtClean="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Email</a:t>
            </a:r>
            <a:r>
              <a:rPr lang="en-ZA" sz="2400"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hlinkClick r:id="rId5"/>
              </a:rPr>
              <a:t>clsmat002@myuct.ac.za</a:t>
            </a:r>
            <a:endParaRPr lang="en-ZA" sz="24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8239545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82" y="342070"/>
            <a:ext cx="7024744" cy="771113"/>
          </a:xfrm>
        </p:spPr>
        <p:txBody>
          <a:bodyPr/>
          <a:lstStyle/>
          <a:p>
            <a:pPr>
              <a:defRPr/>
            </a:pPr>
            <a:r>
              <a:rPr lang="en-US" dirty="0" smtClean="0"/>
              <a:t>Textbook</a:t>
            </a:r>
            <a:endParaRPr lang="en-US" dirty="0"/>
          </a:p>
        </p:txBody>
      </p:sp>
      <p:sp>
        <p:nvSpPr>
          <p:cNvPr id="3" name="Content Placeholder 2"/>
          <p:cNvSpPr>
            <a:spLocks noGrp="1"/>
          </p:cNvSpPr>
          <p:nvPr>
            <p:ph idx="1"/>
          </p:nvPr>
        </p:nvSpPr>
        <p:spPr>
          <a:xfrm>
            <a:off x="733304" y="1329570"/>
            <a:ext cx="5538411" cy="1242333"/>
          </a:xfrm>
        </p:spPr>
        <p:txBody>
          <a:bodyPr>
            <a:normAutofit/>
          </a:bodyPr>
          <a:lstStyle/>
          <a:p>
            <a:pPr marL="0" indent="0">
              <a:buNone/>
              <a:defRPr/>
            </a:pPr>
            <a:r>
              <a:rPr lang="en-US" sz="2000" dirty="0" smtClean="0"/>
              <a:t>Required textbook: Martinez, Bond &amp; </a:t>
            </a:r>
            <a:r>
              <a:rPr lang="en-US" sz="2000" dirty="0" err="1" smtClean="0"/>
              <a:t>Vai</a:t>
            </a:r>
            <a:r>
              <a:rPr lang="en-US" sz="2000" dirty="0" smtClean="0"/>
              <a:t>, 2008. </a:t>
            </a:r>
            <a:r>
              <a:rPr lang="en-US" sz="2000" i="1" dirty="0" smtClean="0"/>
              <a:t>High Performance Embedded Computing Handbook</a:t>
            </a:r>
            <a:r>
              <a:rPr lang="en-US" sz="2000" dirty="0" smtClean="0"/>
              <a:t>. CRC Press.</a:t>
            </a:r>
          </a:p>
        </p:txBody>
      </p:sp>
      <p:pic>
        <p:nvPicPr>
          <p:cNvPr id="24580" name="Picture 3" descr="TextBook.gif"/>
          <p:cNvPicPr>
            <a:picLocks noChangeAspect="1"/>
          </p:cNvPicPr>
          <p:nvPr/>
        </p:nvPicPr>
        <p:blipFill>
          <a:blip r:embed="rId3" cstate="print"/>
          <a:srcRect/>
          <a:stretch>
            <a:fillRect/>
          </a:stretch>
        </p:blipFill>
        <p:spPr bwMode="auto">
          <a:xfrm>
            <a:off x="6508781" y="885379"/>
            <a:ext cx="1856285" cy="2589579"/>
          </a:xfrm>
          <a:prstGeom prst="rect">
            <a:avLst/>
          </a:prstGeom>
          <a:noFill/>
          <a:ln w="9525">
            <a:noFill/>
            <a:miter lim="800000"/>
            <a:headEnd/>
            <a:tailEnd/>
          </a:ln>
        </p:spPr>
      </p:pic>
      <p:sp>
        <p:nvSpPr>
          <p:cNvPr id="24581" name="Rectangle 4"/>
          <p:cNvSpPr>
            <a:spLocks noChangeArrowheads="1"/>
          </p:cNvSpPr>
          <p:nvPr/>
        </p:nvSpPr>
        <p:spPr bwMode="auto">
          <a:xfrm>
            <a:off x="514382" y="3644066"/>
            <a:ext cx="4150384" cy="1569660"/>
          </a:xfrm>
          <a:prstGeom prst="rect">
            <a:avLst/>
          </a:prstGeom>
          <a:noFill/>
          <a:ln w="9525">
            <a:noFill/>
            <a:miter lim="800000"/>
            <a:headEnd/>
            <a:tailEnd/>
          </a:ln>
        </p:spPr>
        <p:txBody>
          <a:bodyPr wrap="square">
            <a:spAutoFit/>
          </a:bodyPr>
          <a:lstStyle/>
          <a:p>
            <a:pPr marL="0" lvl="1" eaLnBrk="0" hangingPunct="0"/>
            <a:r>
              <a:rPr lang="en-US" sz="2400" dirty="0" smtClean="0"/>
              <a:t>This a selection of academic published papers may be provided in addition, to supplement the textbook.</a:t>
            </a:r>
            <a:endParaRPr lang="en-US" sz="24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2" y="3644066"/>
            <a:ext cx="3591338" cy="26951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4084 Theme.thmx</Template>
  <TotalTime>5196</TotalTime>
  <Words>2433</Words>
  <Application>Microsoft Office PowerPoint</Application>
  <PresentationFormat>On-screen Show (4:3)</PresentationFormat>
  <Paragraphs>408</Paragraphs>
  <Slides>42</Slides>
  <Notes>23</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4084 Theme</vt:lpstr>
      <vt:lpstr>PowerPoint Presentation</vt:lpstr>
      <vt:lpstr>PowerPoint Presentation</vt:lpstr>
      <vt:lpstr>More suitable names     for this course…?</vt:lpstr>
      <vt:lpstr>PowerPoint Presentation</vt:lpstr>
      <vt:lpstr>Objectives &amp; …</vt:lpstr>
      <vt:lpstr>The Objectives</vt:lpstr>
      <vt:lpstr>Relevance to you…</vt:lpstr>
      <vt:lpstr>EEE4084F Teaching Staff</vt:lpstr>
      <vt:lpstr>Textbook</vt:lpstr>
      <vt:lpstr>Course Websites</vt:lpstr>
      <vt:lpstr>Lecture &amp; Prac times</vt:lpstr>
      <vt:lpstr>Prac routine</vt:lpstr>
      <vt:lpstr>When do pracs start?</vt:lpstr>
      <vt:lpstr>Do I need to attend lab sessions?</vt:lpstr>
      <vt:lpstr>Which lab session should I attend?</vt:lpstr>
      <vt:lpstr>PowerPoint Presentation</vt:lpstr>
      <vt:lpstr>PowerPoint Presentation</vt:lpstr>
      <vt:lpstr>PowerPoint Presentation</vt:lpstr>
      <vt:lpstr>2 Types of Groups</vt:lpstr>
      <vt:lpstr>Tuesday Seminars &amp; The Readings</vt:lpstr>
      <vt:lpstr>Seminar plan</vt:lpstr>
      <vt:lpstr>Seminar Groups</vt:lpstr>
      <vt:lpstr>Seminar plan</vt:lpstr>
      <vt:lpstr>Seminar marking</vt:lpstr>
      <vt:lpstr>Seminar presentation timing &amp; marking guide</vt:lpstr>
      <vt:lpstr>Heads-up on reading task…</vt:lpstr>
      <vt:lpstr>Projects</vt:lpstr>
      <vt:lpstr>PowerPoint Presentation</vt:lpstr>
      <vt:lpstr>PowerPoint Presentation</vt:lpstr>
      <vt:lpstr>Before we finish lecture1…</vt:lpstr>
      <vt:lpstr>PowerPoint Presentation</vt:lpstr>
      <vt:lpstr>Some inspiration &amp;    food for thought…</vt:lpstr>
      <vt:lpstr>Consider the pros &amp; cons</vt:lpstr>
      <vt:lpstr>Thinking about your own business</vt:lpstr>
      <vt:lpstr>Your own business (harsh) realities</vt:lpstr>
      <vt:lpstr>Some harsh realities</vt:lpstr>
      <vt:lpstr>PowerPoint Presentation</vt:lpstr>
      <vt:lpstr>Where the jobs are…</vt:lpstr>
      <vt:lpstr>Some realities</vt:lpstr>
      <vt:lpstr>Are these job statistics something to worry about?</vt:lpstr>
      <vt:lpstr>Suggested reading</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Introduction</dc:subject>
  <dc:creator>Simon Winberg</dc:creator>
  <cp:lastModifiedBy>Simon Winberg</cp:lastModifiedBy>
  <cp:revision>337</cp:revision>
  <dcterms:created xsi:type="dcterms:W3CDTF">2009-02-10T02:25:54Z</dcterms:created>
  <dcterms:modified xsi:type="dcterms:W3CDTF">2017-03-14T08:04:28Z</dcterms:modified>
  <cp:category>Lectures</cp:category>
</cp:coreProperties>
</file>