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3" r:id="rId1"/>
  </p:sldMasterIdLst>
  <p:notesMasterIdLst>
    <p:notesMasterId r:id="rId56"/>
  </p:notesMasterIdLst>
  <p:sldIdLst>
    <p:sldId id="438" r:id="rId2"/>
    <p:sldId id="273" r:id="rId3"/>
    <p:sldId id="436" r:id="rId4"/>
    <p:sldId id="399" r:id="rId5"/>
    <p:sldId id="437" r:id="rId6"/>
    <p:sldId id="400" r:id="rId7"/>
    <p:sldId id="401" r:id="rId8"/>
    <p:sldId id="414" r:id="rId9"/>
    <p:sldId id="415" r:id="rId10"/>
    <p:sldId id="416" r:id="rId11"/>
    <p:sldId id="419" r:id="rId12"/>
    <p:sldId id="420" r:id="rId13"/>
    <p:sldId id="421" r:id="rId14"/>
    <p:sldId id="422" r:id="rId15"/>
    <p:sldId id="453" r:id="rId16"/>
    <p:sldId id="451" r:id="rId17"/>
    <p:sldId id="452" r:id="rId18"/>
    <p:sldId id="433" r:id="rId19"/>
    <p:sldId id="423" r:id="rId20"/>
    <p:sldId id="424" r:id="rId21"/>
    <p:sldId id="425" r:id="rId22"/>
    <p:sldId id="426" r:id="rId23"/>
    <p:sldId id="427" r:id="rId24"/>
    <p:sldId id="428" r:id="rId25"/>
    <p:sldId id="429" r:id="rId26"/>
    <p:sldId id="430" r:id="rId27"/>
    <p:sldId id="431" r:id="rId28"/>
    <p:sldId id="439" r:id="rId29"/>
    <p:sldId id="440" r:id="rId30"/>
    <p:sldId id="403" r:id="rId31"/>
    <p:sldId id="394" r:id="rId32"/>
    <p:sldId id="441" r:id="rId33"/>
    <p:sldId id="455" r:id="rId34"/>
    <p:sldId id="442" r:id="rId35"/>
    <p:sldId id="443" r:id="rId36"/>
    <p:sldId id="444" r:id="rId37"/>
    <p:sldId id="445" r:id="rId38"/>
    <p:sldId id="446" r:id="rId39"/>
    <p:sldId id="447" r:id="rId40"/>
    <p:sldId id="448" r:id="rId41"/>
    <p:sldId id="449" r:id="rId42"/>
    <p:sldId id="450" r:id="rId43"/>
    <p:sldId id="456" r:id="rId44"/>
    <p:sldId id="457" r:id="rId45"/>
    <p:sldId id="459" r:id="rId46"/>
    <p:sldId id="460" r:id="rId47"/>
    <p:sldId id="461" r:id="rId48"/>
    <p:sldId id="462" r:id="rId49"/>
    <p:sldId id="463" r:id="rId50"/>
    <p:sldId id="466" r:id="rId51"/>
    <p:sldId id="467" r:id="rId52"/>
    <p:sldId id="464" r:id="rId53"/>
    <p:sldId id="465" r:id="rId54"/>
    <p:sldId id="393" r:id="rId5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1008B8"/>
    <a:srgbClr val="FFCCFF"/>
    <a:srgbClr val="66FF99"/>
    <a:srgbClr val="1C1C1C"/>
    <a:srgbClr val="FFFF00"/>
    <a:srgbClr val="3663F2"/>
    <a:srgbClr val="3024CE"/>
    <a:srgbClr val="2E8D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87" autoAdjust="0"/>
  </p:normalViewPr>
  <p:slideViewPr>
    <p:cSldViewPr snapToGrid="0">
      <p:cViewPr varScale="1">
        <p:scale>
          <a:sx n="75" d="100"/>
          <a:sy n="75" d="100"/>
        </p:scale>
        <p:origin x="1128" y="30"/>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B0B5E431-874C-4F9E-A78C-72F9E39C8BBB}" type="datetimeFigureOut">
              <a:rPr lang="en-US"/>
              <a:pPr>
                <a:defRPr/>
              </a:pPr>
              <a:t>3/26/2017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2789BAF0-14F8-4ACC-89AE-4B98652CF13D}" type="slidenum">
              <a:rPr lang="en-US"/>
              <a:pPr>
                <a:defRPr/>
              </a:pPr>
              <a:t>‹#›</a:t>
            </a:fld>
            <a:endParaRPr lang="en-US"/>
          </a:p>
        </p:txBody>
      </p:sp>
    </p:spTree>
    <p:extLst>
      <p:ext uri="{BB962C8B-B14F-4D97-AF65-F5344CB8AC3E}">
        <p14:creationId xmlns:p14="http://schemas.microsoft.com/office/powerpoint/2010/main" val="42524490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02C9CC-8B50-4FE5-9B56-D8D46E7DF01A}" type="slidenum">
              <a:rPr lang="en-US" smtClean="0"/>
              <a:pPr/>
              <a:t>1</a:t>
            </a:fld>
            <a:endParaRPr lang="en-US" smtClean="0"/>
          </a:p>
        </p:txBody>
      </p:sp>
    </p:spTree>
    <p:extLst>
      <p:ext uri="{BB962C8B-B14F-4D97-AF65-F5344CB8AC3E}">
        <p14:creationId xmlns:p14="http://schemas.microsoft.com/office/powerpoint/2010/main" val="19318359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BFD77C2-A852-4DAD-847B-54E8DC361AB7}" type="slidenum">
              <a:rPr lang="en-US" smtClean="0"/>
              <a:pPr/>
              <a:t>13</a:t>
            </a:fld>
            <a:endParaRPr lang="en-US" smtClean="0"/>
          </a:p>
        </p:txBody>
      </p:sp>
    </p:spTree>
    <p:extLst>
      <p:ext uri="{BB962C8B-B14F-4D97-AF65-F5344CB8AC3E}">
        <p14:creationId xmlns:p14="http://schemas.microsoft.com/office/powerpoint/2010/main" val="150645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39562F7-8D5B-40D0-86A7-95C1C07FB704}" type="slidenum">
              <a:rPr lang="en-US" smtClean="0"/>
              <a:pPr/>
              <a:t>16</a:t>
            </a:fld>
            <a:endParaRPr lang="en-US" smtClean="0"/>
          </a:p>
        </p:txBody>
      </p:sp>
    </p:spTree>
    <p:extLst>
      <p:ext uri="{BB962C8B-B14F-4D97-AF65-F5344CB8AC3E}">
        <p14:creationId xmlns:p14="http://schemas.microsoft.com/office/powerpoint/2010/main" val="1585087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A44F480-07B8-4625-BF86-E4DCE01108D5}" type="slidenum">
              <a:rPr lang="en-US" smtClean="0"/>
              <a:pPr/>
              <a:t>18</a:t>
            </a:fld>
            <a:endParaRPr lang="en-US" smtClean="0"/>
          </a:p>
        </p:txBody>
      </p:sp>
    </p:spTree>
    <p:extLst>
      <p:ext uri="{BB962C8B-B14F-4D97-AF65-F5344CB8AC3E}">
        <p14:creationId xmlns:p14="http://schemas.microsoft.com/office/powerpoint/2010/main" val="1156192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3A0A192-F1C8-43F2-8596-03B22C89E234}" type="slidenum">
              <a:rPr lang="en-US" smtClean="0"/>
              <a:pPr/>
              <a:t>19</a:t>
            </a:fld>
            <a:endParaRPr lang="en-US" smtClean="0"/>
          </a:p>
        </p:txBody>
      </p:sp>
    </p:spTree>
    <p:extLst>
      <p:ext uri="{BB962C8B-B14F-4D97-AF65-F5344CB8AC3E}">
        <p14:creationId xmlns:p14="http://schemas.microsoft.com/office/powerpoint/2010/main" val="3834021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2F248DF-03C7-4411-B087-033ACE507958}" type="slidenum">
              <a:rPr lang="en-US" smtClean="0"/>
              <a:pPr/>
              <a:t>20</a:t>
            </a:fld>
            <a:endParaRPr lang="en-US" smtClean="0"/>
          </a:p>
        </p:txBody>
      </p:sp>
    </p:spTree>
    <p:extLst>
      <p:ext uri="{BB962C8B-B14F-4D97-AF65-F5344CB8AC3E}">
        <p14:creationId xmlns:p14="http://schemas.microsoft.com/office/powerpoint/2010/main" val="4204042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3F141E6-E278-4B9D-AA18-ED01C26720E5}" type="slidenum">
              <a:rPr lang="en-US" smtClean="0"/>
              <a:pPr/>
              <a:t>21</a:t>
            </a:fld>
            <a:endParaRPr lang="en-US" smtClean="0"/>
          </a:p>
        </p:txBody>
      </p:sp>
    </p:spTree>
    <p:extLst>
      <p:ext uri="{BB962C8B-B14F-4D97-AF65-F5344CB8AC3E}">
        <p14:creationId xmlns:p14="http://schemas.microsoft.com/office/powerpoint/2010/main" val="1594548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859C5D7-EC93-4D47-9D92-D3826FD5696A}" type="slidenum">
              <a:rPr lang="en-US" smtClean="0"/>
              <a:pPr/>
              <a:t>22</a:t>
            </a:fld>
            <a:endParaRPr lang="en-US" smtClean="0"/>
          </a:p>
        </p:txBody>
      </p:sp>
    </p:spTree>
    <p:extLst>
      <p:ext uri="{BB962C8B-B14F-4D97-AF65-F5344CB8AC3E}">
        <p14:creationId xmlns:p14="http://schemas.microsoft.com/office/powerpoint/2010/main" val="1402703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FE7206F-E837-4305-A1A6-4A208404DC71}" type="slidenum">
              <a:rPr lang="en-US" smtClean="0"/>
              <a:pPr/>
              <a:t>23</a:t>
            </a:fld>
            <a:endParaRPr lang="en-US" smtClean="0"/>
          </a:p>
        </p:txBody>
      </p:sp>
    </p:spTree>
    <p:extLst>
      <p:ext uri="{BB962C8B-B14F-4D97-AF65-F5344CB8AC3E}">
        <p14:creationId xmlns:p14="http://schemas.microsoft.com/office/powerpoint/2010/main" val="1721499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D341336-9D92-4A7F-A171-2AED02E8EEE3}" type="slidenum">
              <a:rPr lang="en-US" smtClean="0"/>
              <a:pPr/>
              <a:t>24</a:t>
            </a:fld>
            <a:endParaRPr lang="en-US" smtClean="0"/>
          </a:p>
        </p:txBody>
      </p:sp>
    </p:spTree>
    <p:extLst>
      <p:ext uri="{BB962C8B-B14F-4D97-AF65-F5344CB8AC3E}">
        <p14:creationId xmlns:p14="http://schemas.microsoft.com/office/powerpoint/2010/main" val="25927386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169BBFF-7A03-46C2-9659-C2129E527762}" type="slidenum">
              <a:rPr lang="en-US" smtClean="0"/>
              <a:pPr/>
              <a:t>25</a:t>
            </a:fld>
            <a:endParaRPr lang="en-US" smtClean="0"/>
          </a:p>
        </p:txBody>
      </p:sp>
    </p:spTree>
    <p:extLst>
      <p:ext uri="{BB962C8B-B14F-4D97-AF65-F5344CB8AC3E}">
        <p14:creationId xmlns:p14="http://schemas.microsoft.com/office/powerpoint/2010/main" val="3989593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B5A8CBC-EA5F-427A-90CC-D01B46FAFBFA}" type="slidenum">
              <a:rPr lang="en-US" smtClean="0"/>
              <a:pPr/>
              <a:t>2</a:t>
            </a:fld>
            <a:endParaRPr lang="en-US" smtClean="0"/>
          </a:p>
        </p:txBody>
      </p:sp>
    </p:spTree>
    <p:extLst>
      <p:ext uri="{BB962C8B-B14F-4D97-AF65-F5344CB8AC3E}">
        <p14:creationId xmlns:p14="http://schemas.microsoft.com/office/powerpoint/2010/main" val="3343035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9B1C7EB-A40F-45E5-BDAC-2D4B8B27DFE5}" type="slidenum">
              <a:rPr lang="en-US" smtClean="0"/>
              <a:pPr/>
              <a:t>26</a:t>
            </a:fld>
            <a:endParaRPr lang="en-US" smtClean="0"/>
          </a:p>
        </p:txBody>
      </p:sp>
    </p:spTree>
    <p:extLst>
      <p:ext uri="{BB962C8B-B14F-4D97-AF65-F5344CB8AC3E}">
        <p14:creationId xmlns:p14="http://schemas.microsoft.com/office/powerpoint/2010/main" val="41851604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68604AB-AC97-41DD-8A1B-FA81BE404C42}" type="slidenum">
              <a:rPr lang="en-US" smtClean="0"/>
              <a:pPr/>
              <a:t>27</a:t>
            </a:fld>
            <a:endParaRPr lang="en-US" smtClean="0"/>
          </a:p>
        </p:txBody>
      </p:sp>
    </p:spTree>
    <p:extLst>
      <p:ext uri="{BB962C8B-B14F-4D97-AF65-F5344CB8AC3E}">
        <p14:creationId xmlns:p14="http://schemas.microsoft.com/office/powerpoint/2010/main" val="2858527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02B5D7C-2B8A-4533-A1C2-C3F113FE2BB9}" type="slidenum">
              <a:rPr lang="en-US" smtClean="0"/>
              <a:pPr/>
              <a:t>28</a:t>
            </a:fld>
            <a:endParaRPr lang="en-US" smtClean="0"/>
          </a:p>
        </p:txBody>
      </p:sp>
    </p:spTree>
    <p:extLst>
      <p:ext uri="{BB962C8B-B14F-4D97-AF65-F5344CB8AC3E}">
        <p14:creationId xmlns:p14="http://schemas.microsoft.com/office/powerpoint/2010/main" val="24413490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EB7CCF7-996F-48F0-8335-077201AD1A7C}" type="slidenum">
              <a:rPr lang="en-US" smtClean="0"/>
              <a:pPr/>
              <a:t>29</a:t>
            </a:fld>
            <a:endParaRPr lang="en-US" smtClean="0"/>
          </a:p>
        </p:txBody>
      </p:sp>
    </p:spTree>
    <p:extLst>
      <p:ext uri="{BB962C8B-B14F-4D97-AF65-F5344CB8AC3E}">
        <p14:creationId xmlns:p14="http://schemas.microsoft.com/office/powerpoint/2010/main" val="765260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9A1E42-39B6-4585-A580-47B0BA944902}" type="slidenum">
              <a:rPr lang="en-US" smtClean="0"/>
              <a:pPr/>
              <a:t>30</a:t>
            </a:fld>
            <a:endParaRPr lang="en-US" smtClean="0"/>
          </a:p>
        </p:txBody>
      </p:sp>
    </p:spTree>
    <p:extLst>
      <p:ext uri="{BB962C8B-B14F-4D97-AF65-F5344CB8AC3E}">
        <p14:creationId xmlns:p14="http://schemas.microsoft.com/office/powerpoint/2010/main" val="3853796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B8DB813-3453-4800-8277-9E2B224A88AB}" type="slidenum">
              <a:rPr lang="en-US" smtClean="0"/>
              <a:pPr/>
              <a:t>32</a:t>
            </a:fld>
            <a:endParaRPr lang="en-US" smtClean="0"/>
          </a:p>
        </p:txBody>
      </p:sp>
    </p:spTree>
    <p:extLst>
      <p:ext uri="{BB962C8B-B14F-4D97-AF65-F5344CB8AC3E}">
        <p14:creationId xmlns:p14="http://schemas.microsoft.com/office/powerpoint/2010/main" val="10960765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9A1E42-39B6-4585-A580-47B0BA944902}" type="slidenum">
              <a:rPr lang="en-US" smtClean="0"/>
              <a:pPr/>
              <a:t>33</a:t>
            </a:fld>
            <a:endParaRPr lang="en-US" smtClean="0"/>
          </a:p>
        </p:txBody>
      </p:sp>
    </p:spTree>
    <p:extLst>
      <p:ext uri="{BB962C8B-B14F-4D97-AF65-F5344CB8AC3E}">
        <p14:creationId xmlns:p14="http://schemas.microsoft.com/office/powerpoint/2010/main" val="454089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C6D5FF2-3319-4267-8624-F3D115DF2DE8}" type="slidenum">
              <a:rPr lang="en-US" smtClean="0"/>
              <a:pPr/>
              <a:t>34</a:t>
            </a:fld>
            <a:endParaRPr lang="en-US" smtClean="0"/>
          </a:p>
        </p:txBody>
      </p:sp>
    </p:spTree>
    <p:extLst>
      <p:ext uri="{BB962C8B-B14F-4D97-AF65-F5344CB8AC3E}">
        <p14:creationId xmlns:p14="http://schemas.microsoft.com/office/powerpoint/2010/main" val="20222645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C9DF5B9-AD59-4736-8C11-25F1ADC21809}" type="slidenum">
              <a:rPr lang="en-US" smtClean="0"/>
              <a:pPr/>
              <a:t>35</a:t>
            </a:fld>
            <a:endParaRPr lang="en-US" smtClean="0"/>
          </a:p>
        </p:txBody>
      </p:sp>
    </p:spTree>
    <p:extLst>
      <p:ext uri="{BB962C8B-B14F-4D97-AF65-F5344CB8AC3E}">
        <p14:creationId xmlns:p14="http://schemas.microsoft.com/office/powerpoint/2010/main" val="32804297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8B02A44-4607-4D8D-B1EB-F62D664DFC52}" type="slidenum">
              <a:rPr lang="en-US" smtClean="0"/>
              <a:pPr/>
              <a:t>36</a:t>
            </a:fld>
            <a:endParaRPr lang="en-US" smtClean="0"/>
          </a:p>
        </p:txBody>
      </p:sp>
    </p:spTree>
    <p:extLst>
      <p:ext uri="{BB962C8B-B14F-4D97-AF65-F5344CB8AC3E}">
        <p14:creationId xmlns:p14="http://schemas.microsoft.com/office/powerpoint/2010/main" val="278260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68FE9A1-39C6-405D-93DD-505CA4DBF776}" type="slidenum">
              <a:rPr lang="en-US" smtClean="0"/>
              <a:pPr/>
              <a:t>4</a:t>
            </a:fld>
            <a:endParaRPr lang="en-US" smtClean="0"/>
          </a:p>
        </p:txBody>
      </p:sp>
    </p:spTree>
    <p:extLst>
      <p:ext uri="{BB962C8B-B14F-4D97-AF65-F5344CB8AC3E}">
        <p14:creationId xmlns:p14="http://schemas.microsoft.com/office/powerpoint/2010/main" val="8600368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C6B1B2F-172C-4174-86F7-B4E185D9D61D}" type="slidenum">
              <a:rPr lang="en-US" smtClean="0"/>
              <a:pPr/>
              <a:t>37</a:t>
            </a:fld>
            <a:endParaRPr lang="en-US" smtClean="0"/>
          </a:p>
        </p:txBody>
      </p:sp>
    </p:spTree>
    <p:extLst>
      <p:ext uri="{BB962C8B-B14F-4D97-AF65-F5344CB8AC3E}">
        <p14:creationId xmlns:p14="http://schemas.microsoft.com/office/powerpoint/2010/main" val="19912234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88087B-6EFB-41DB-AE93-EEC43893DBB8}" type="slidenum">
              <a:rPr lang="en-US" smtClean="0"/>
              <a:pPr/>
              <a:t>38</a:t>
            </a:fld>
            <a:endParaRPr lang="en-US" smtClean="0"/>
          </a:p>
        </p:txBody>
      </p:sp>
    </p:spTree>
    <p:extLst>
      <p:ext uri="{BB962C8B-B14F-4D97-AF65-F5344CB8AC3E}">
        <p14:creationId xmlns:p14="http://schemas.microsoft.com/office/powerpoint/2010/main" val="16795397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E6D3B69-A7F0-4D80-9420-0653971ABFDB}" type="slidenum">
              <a:rPr lang="en-US" smtClean="0"/>
              <a:pPr/>
              <a:t>39</a:t>
            </a:fld>
            <a:endParaRPr lang="en-US" smtClean="0"/>
          </a:p>
        </p:txBody>
      </p:sp>
    </p:spTree>
    <p:extLst>
      <p:ext uri="{BB962C8B-B14F-4D97-AF65-F5344CB8AC3E}">
        <p14:creationId xmlns:p14="http://schemas.microsoft.com/office/powerpoint/2010/main" val="338018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347CBA8-EF29-4F5C-8155-8EEEE0600E0B}" type="slidenum">
              <a:rPr lang="en-US" smtClean="0"/>
              <a:pPr/>
              <a:t>40</a:t>
            </a:fld>
            <a:endParaRPr lang="en-US" smtClean="0"/>
          </a:p>
        </p:txBody>
      </p:sp>
    </p:spTree>
    <p:extLst>
      <p:ext uri="{BB962C8B-B14F-4D97-AF65-F5344CB8AC3E}">
        <p14:creationId xmlns:p14="http://schemas.microsoft.com/office/powerpoint/2010/main" val="10466481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CF50A03-7710-4B0B-BB59-558E80482CE2}" type="slidenum">
              <a:rPr lang="en-US" smtClean="0"/>
              <a:pPr/>
              <a:t>41</a:t>
            </a:fld>
            <a:endParaRPr lang="en-US" smtClean="0"/>
          </a:p>
        </p:txBody>
      </p:sp>
    </p:spTree>
    <p:extLst>
      <p:ext uri="{BB962C8B-B14F-4D97-AF65-F5344CB8AC3E}">
        <p14:creationId xmlns:p14="http://schemas.microsoft.com/office/powerpoint/2010/main" val="1044914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83AB72F-B387-4131-A948-680AA7FD2C04}" type="slidenum">
              <a:rPr lang="en-US" smtClean="0"/>
              <a:pPr/>
              <a:t>42</a:t>
            </a:fld>
            <a:endParaRPr lang="en-US" smtClean="0"/>
          </a:p>
        </p:txBody>
      </p:sp>
    </p:spTree>
    <p:extLst>
      <p:ext uri="{BB962C8B-B14F-4D97-AF65-F5344CB8AC3E}">
        <p14:creationId xmlns:p14="http://schemas.microsoft.com/office/powerpoint/2010/main" val="2802764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9A1E42-39B6-4585-A580-47B0BA944902}" type="slidenum">
              <a:rPr lang="en-US" smtClean="0"/>
              <a:pPr/>
              <a:t>43</a:t>
            </a:fld>
            <a:endParaRPr lang="en-US" smtClean="0"/>
          </a:p>
        </p:txBody>
      </p:sp>
    </p:spTree>
    <p:extLst>
      <p:ext uri="{BB962C8B-B14F-4D97-AF65-F5344CB8AC3E}">
        <p14:creationId xmlns:p14="http://schemas.microsoft.com/office/powerpoint/2010/main" val="27681251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9A1E42-39B6-4585-A580-47B0BA944902}" type="slidenum">
              <a:rPr lang="en-US" smtClean="0"/>
              <a:pPr/>
              <a:t>49</a:t>
            </a:fld>
            <a:endParaRPr lang="en-US" smtClean="0"/>
          </a:p>
        </p:txBody>
      </p:sp>
    </p:spTree>
    <p:extLst>
      <p:ext uri="{BB962C8B-B14F-4D97-AF65-F5344CB8AC3E}">
        <p14:creationId xmlns:p14="http://schemas.microsoft.com/office/powerpoint/2010/main" val="238987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A47BFDF-2F71-47EF-9B8C-2A33988427C9}" type="slidenum">
              <a:rPr lang="en-US" smtClean="0"/>
              <a:pPr/>
              <a:t>6</a:t>
            </a:fld>
            <a:endParaRPr lang="en-US" smtClean="0"/>
          </a:p>
        </p:txBody>
      </p:sp>
    </p:spTree>
    <p:extLst>
      <p:ext uri="{BB962C8B-B14F-4D97-AF65-F5344CB8AC3E}">
        <p14:creationId xmlns:p14="http://schemas.microsoft.com/office/powerpoint/2010/main" val="3120917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8BF06D6-82E3-49C0-860D-50EC1907E191}" type="slidenum">
              <a:rPr lang="en-US" smtClean="0"/>
              <a:pPr/>
              <a:t>7</a:t>
            </a:fld>
            <a:endParaRPr lang="en-US" smtClean="0"/>
          </a:p>
        </p:txBody>
      </p:sp>
    </p:spTree>
    <p:extLst>
      <p:ext uri="{BB962C8B-B14F-4D97-AF65-F5344CB8AC3E}">
        <p14:creationId xmlns:p14="http://schemas.microsoft.com/office/powerpoint/2010/main" val="2019736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A44F480-07B8-4625-BF86-E4DCE01108D5}" type="slidenum">
              <a:rPr lang="en-US" smtClean="0"/>
              <a:pPr/>
              <a:t>8</a:t>
            </a:fld>
            <a:endParaRPr lang="en-US" smtClean="0"/>
          </a:p>
        </p:txBody>
      </p:sp>
    </p:spTree>
    <p:extLst>
      <p:ext uri="{BB962C8B-B14F-4D97-AF65-F5344CB8AC3E}">
        <p14:creationId xmlns:p14="http://schemas.microsoft.com/office/powerpoint/2010/main" val="1128233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39562F7-8D5B-40D0-86A7-95C1C07FB704}" type="slidenum">
              <a:rPr lang="en-US" smtClean="0"/>
              <a:pPr/>
              <a:t>9</a:t>
            </a:fld>
            <a:endParaRPr lang="en-US" smtClean="0"/>
          </a:p>
        </p:txBody>
      </p:sp>
    </p:spTree>
    <p:extLst>
      <p:ext uri="{BB962C8B-B14F-4D97-AF65-F5344CB8AC3E}">
        <p14:creationId xmlns:p14="http://schemas.microsoft.com/office/powerpoint/2010/main" val="1017275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F978A61-28B1-43B1-ACFD-7ED3F70B1F49}" type="slidenum">
              <a:rPr lang="en-US" smtClean="0"/>
              <a:pPr/>
              <a:t>11</a:t>
            </a:fld>
            <a:endParaRPr lang="en-US" smtClean="0"/>
          </a:p>
        </p:txBody>
      </p:sp>
    </p:spTree>
    <p:extLst>
      <p:ext uri="{BB962C8B-B14F-4D97-AF65-F5344CB8AC3E}">
        <p14:creationId xmlns:p14="http://schemas.microsoft.com/office/powerpoint/2010/main" val="408886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40AA02F-507C-40FE-9BFF-0CC61D04AEC7}" type="slidenum">
              <a:rPr lang="en-US" smtClean="0"/>
              <a:pPr/>
              <a:t>12</a:t>
            </a:fld>
            <a:endParaRPr lang="en-US" smtClean="0"/>
          </a:p>
        </p:txBody>
      </p:sp>
    </p:spTree>
    <p:extLst>
      <p:ext uri="{BB962C8B-B14F-4D97-AF65-F5344CB8AC3E}">
        <p14:creationId xmlns:p14="http://schemas.microsoft.com/office/powerpoint/2010/main" val="1445640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B10B0255-C858-422F-A4EC-FDADC96DA122}"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7CC1FF7-788F-42ED-BE83-FF18342B5BF9}"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EE988DE-77AE-4848-BE51-B5E8389D6F4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CC766553-0B54-48B6-8047-6B9C5468D13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40FFABE4-504C-4534-84B4-C086694149E4}"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FA178AE-207E-4037-A841-1881832B71AD}"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39E1287-0AD2-483F-A84D-D2B0FB1956D2}"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562EDD02-B81A-47BF-B5D3-65A0F21A837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2CE2B562-8035-4B5D-91F3-C2A7FB81A043}"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08E54F0E-1ACD-4FCA-9FBE-A5B0BEF81116}"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5E159D2F-7205-4C9D-87DC-83BA04DEF8D6}"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hyperlink" Target="http://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Po3vwMq_2xA"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DMiEgKZ-qCw"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4ObouwCHk8w"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dx.doi.org/10.1109/IISWC.2015.32"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dx.doi.org/10.1109/IWIA.2001.955202"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lker.com/clipart-1975.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258888" y="1873250"/>
            <a:ext cx="6775450" cy="1814513"/>
          </a:xfrm>
          <a:prstGeom prst="rect">
            <a:avLst/>
          </a:prstGeom>
          <a:blipFill dpi="0" rotWithShape="1">
            <a:blip r:embed="rId3">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1088571" y="5102139"/>
            <a:ext cx="7705470" cy="1139825"/>
          </a:xfrm>
        </p:spPr>
        <p:txBody>
          <a:bodyPr>
            <a:normAutofit fontScale="70000" lnSpcReduction="20000"/>
          </a:bodyPr>
          <a:lstStyle/>
          <a:p>
            <a:pPr algn="ctr">
              <a:buNone/>
              <a:defRPr/>
            </a:pPr>
            <a:r>
              <a:rPr lang="en-ZA" sz="3600" dirty="0" smtClean="0">
                <a:solidFill>
                  <a:srgbClr val="FF6600"/>
                </a:solidFill>
              </a:rPr>
              <a:t>Lecture 6:</a:t>
            </a:r>
          </a:p>
          <a:p>
            <a:pPr algn="ctr">
              <a:buNone/>
              <a:defRPr/>
            </a:pPr>
            <a:r>
              <a:rPr lang="en-ZA" sz="3600" dirty="0" smtClean="0">
                <a:solidFill>
                  <a:srgbClr val="FF6600"/>
                </a:solidFill>
              </a:rPr>
              <a:t>Architectures Types, Memory </a:t>
            </a:r>
            <a:r>
              <a:rPr lang="en-ZA" sz="3600" dirty="0">
                <a:solidFill>
                  <a:srgbClr val="FF6600"/>
                </a:solidFill>
              </a:rPr>
              <a:t>Access </a:t>
            </a:r>
            <a:r>
              <a:rPr lang="en-ZA" sz="3600" dirty="0" smtClean="0">
                <a:solidFill>
                  <a:srgbClr val="FF6600"/>
                </a:solidFill>
              </a:rPr>
              <a:t>Architectures, Classic Microcontroller Case Studies</a:t>
            </a:r>
            <a:endParaRPr lang="en-ZA" sz="3600" dirty="0">
              <a:solidFill>
                <a:srgbClr val="FF6600"/>
              </a:solidFill>
            </a:endParaRPr>
          </a:p>
        </p:txBody>
      </p:sp>
      <p:pic>
        <p:nvPicPr>
          <p:cNvPr id="3077" name="Picture 9" descr="EEE4084F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7434" y="214844"/>
            <a:ext cx="1439862"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602271" y="156325"/>
            <a:ext cx="1268412" cy="129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725047" y="850163"/>
            <a:ext cx="6108087" cy="923330"/>
          </a:xfrm>
          <a:prstGeom prst="rect">
            <a:avLst/>
          </a:prstGeom>
          <a:noFill/>
        </p:spPr>
        <p:txBody>
          <a:bodyPr wrap="none">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61493"/>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1" name="Picture 9" descr="california-highspeed-train-0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7399" y="1790614"/>
            <a:ext cx="4899025"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C:\Users\swinberg\Documents\ACTIVE\EEE4084F\Common\Images_open\CC-SA.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830" y="6375970"/>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13488" y="647818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extLst>
      <p:ext uri="{BB962C8B-B14F-4D97-AF65-F5344CB8AC3E}">
        <p14:creationId xmlns:p14="http://schemas.microsoft.com/office/powerpoint/2010/main" val="3875155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448221"/>
            <a:ext cx="8349343" cy="956036"/>
          </a:xfrm>
        </p:spPr>
        <p:txBody>
          <a:bodyPr>
            <a:normAutofit fontScale="90000"/>
          </a:bodyPr>
          <a:lstStyle/>
          <a:p>
            <a:r>
              <a:rPr lang="en-US" dirty="0" smtClean="0"/>
              <a:t>John von </a:t>
            </a:r>
            <a:r>
              <a:rPr lang="en-US" dirty="0"/>
              <a:t>Neumann </a:t>
            </a:r>
            <a:r>
              <a:rPr lang="en-US" dirty="0" smtClean="0"/>
              <a:t>&amp; </a:t>
            </a:r>
            <a:br>
              <a:rPr lang="en-US" dirty="0" smtClean="0"/>
            </a:br>
            <a:r>
              <a:rPr lang="en-US" dirty="0" smtClean="0"/>
              <a:t>                              the </a:t>
            </a:r>
            <a:r>
              <a:rPr lang="en-US" dirty="0" err="1" smtClean="0"/>
              <a:t>JvN</a:t>
            </a:r>
            <a:r>
              <a:rPr lang="en-US" dirty="0" smtClean="0"/>
              <a:t> Machine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3360" y="1965944"/>
            <a:ext cx="2711896" cy="2982154"/>
          </a:xfrm>
        </p:spPr>
      </p:pic>
      <p:sp>
        <p:nvSpPr>
          <p:cNvPr id="5" name="Rectangle 4"/>
          <p:cNvSpPr/>
          <p:nvPr/>
        </p:nvSpPr>
        <p:spPr>
          <a:xfrm>
            <a:off x="1415142" y="5435769"/>
            <a:ext cx="6128658" cy="369332"/>
          </a:xfrm>
          <a:prstGeom prst="rect">
            <a:avLst/>
          </a:prstGeom>
        </p:spPr>
        <p:txBody>
          <a:bodyPr wrap="square">
            <a:spAutoFit/>
          </a:bodyPr>
          <a:lstStyle/>
          <a:p>
            <a:pPr algn="ctr"/>
            <a:r>
              <a:rPr lang="en-US" dirty="0" smtClean="0"/>
              <a:t>“The </a:t>
            </a:r>
            <a:r>
              <a:rPr lang="en-US" dirty="0"/>
              <a:t>Greatest Computer Programmer Was Its First</a:t>
            </a:r>
            <a:r>
              <a:rPr lang="en-US" dirty="0" smtClean="0"/>
              <a:t>!”</a:t>
            </a:r>
            <a:endParaRPr lang="en-US" dirty="0"/>
          </a:p>
        </p:txBody>
      </p:sp>
      <p:sp>
        <p:nvSpPr>
          <p:cNvPr id="3" name="Rectangle 2"/>
          <p:cNvSpPr/>
          <p:nvPr/>
        </p:nvSpPr>
        <p:spPr>
          <a:xfrm>
            <a:off x="1373578" y="6055806"/>
            <a:ext cx="6338454" cy="338554"/>
          </a:xfrm>
          <a:prstGeom prst="rect">
            <a:avLst/>
          </a:prstGeom>
        </p:spPr>
        <p:txBody>
          <a:bodyPr wrap="square">
            <a:spAutoFit/>
          </a:bodyPr>
          <a:lstStyle/>
          <a:p>
            <a:pPr algn="ctr"/>
            <a:r>
              <a:rPr lang="en-ZA" sz="1600" dirty="0">
                <a:hlinkClick r:id="rId3"/>
              </a:rPr>
              <a:t>https://</a:t>
            </a:r>
            <a:r>
              <a:rPr lang="en-ZA" sz="1600" dirty="0" smtClean="0">
                <a:hlinkClick r:id="rId3"/>
              </a:rPr>
              <a:t>www.youtube.com/watch?v=Po3vwMq_2xA</a:t>
            </a:r>
            <a:endParaRPr lang="en-ZA" sz="1600" dirty="0"/>
          </a:p>
        </p:txBody>
      </p:sp>
    </p:spTree>
    <p:extLst>
      <p:ext uri="{BB962C8B-B14F-4D97-AF65-F5344CB8AC3E}">
        <p14:creationId xmlns:p14="http://schemas.microsoft.com/office/powerpoint/2010/main" val="1242823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674715"/>
            <a:ext cx="8732837" cy="657705"/>
          </a:xfrm>
        </p:spPr>
        <p:txBody>
          <a:bodyPr>
            <a:normAutofit fontScale="90000"/>
          </a:bodyPr>
          <a:lstStyle/>
          <a:p>
            <a:pPr>
              <a:defRPr/>
            </a:pPr>
            <a:r>
              <a:rPr lang="en-US" dirty="0" smtClean="0"/>
              <a:t>von Neumann Architecture</a:t>
            </a:r>
            <a:endParaRPr lang="en-US" dirty="0"/>
          </a:p>
        </p:txBody>
      </p:sp>
      <p:sp>
        <p:nvSpPr>
          <p:cNvPr id="3" name="Content Placeholder 2"/>
          <p:cNvSpPr>
            <a:spLocks noGrp="1"/>
          </p:cNvSpPr>
          <p:nvPr>
            <p:ph idx="1"/>
          </p:nvPr>
        </p:nvSpPr>
        <p:spPr>
          <a:xfrm>
            <a:off x="723900" y="1539875"/>
            <a:ext cx="8007350" cy="4191000"/>
          </a:xfrm>
        </p:spPr>
        <p:txBody>
          <a:bodyPr/>
          <a:lstStyle/>
          <a:p>
            <a:pPr>
              <a:defRPr/>
            </a:pPr>
            <a:r>
              <a:rPr lang="en-US" dirty="0" smtClean="0"/>
              <a:t>The von Neumann computer comprises the following four components: </a:t>
            </a:r>
          </a:p>
          <a:p>
            <a:pPr lvl="1">
              <a:defRPr/>
            </a:pPr>
            <a:r>
              <a:rPr lang="en-US" dirty="0" smtClean="0"/>
              <a:t>Memory</a:t>
            </a:r>
          </a:p>
          <a:p>
            <a:pPr lvl="1">
              <a:defRPr/>
            </a:pPr>
            <a:r>
              <a:rPr lang="en-US" dirty="0" smtClean="0"/>
              <a:t>Control Unit</a:t>
            </a:r>
          </a:p>
          <a:p>
            <a:pPr lvl="1">
              <a:defRPr/>
            </a:pPr>
            <a:r>
              <a:rPr lang="en-US" dirty="0" smtClean="0"/>
              <a:t>Arithmetic Logic</a:t>
            </a:r>
            <a:br>
              <a:rPr lang="en-US" dirty="0" smtClean="0"/>
            </a:br>
            <a:r>
              <a:rPr lang="en-US" dirty="0" smtClean="0"/>
              <a:t>Unit (ALU)</a:t>
            </a:r>
          </a:p>
          <a:p>
            <a:pPr lvl="1">
              <a:defRPr/>
            </a:pPr>
            <a:r>
              <a:rPr lang="en-US" dirty="0" err="1" smtClean="0"/>
              <a:t>Input/Output</a:t>
            </a:r>
            <a:endParaRPr lang="en-US" dirty="0" smtClean="0"/>
          </a:p>
        </p:txBody>
      </p:sp>
      <p:pic>
        <p:nvPicPr>
          <p:cNvPr id="8196" name="Picture 3" descr="vonneumann.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19675" y="2697163"/>
            <a:ext cx="3727450" cy="341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4"/>
          <p:cNvSpPr>
            <a:spLocks noChangeArrowheads="1"/>
          </p:cNvSpPr>
          <p:nvPr/>
        </p:nvSpPr>
        <p:spPr bwMode="auto">
          <a:xfrm>
            <a:off x="4926013" y="6097588"/>
            <a:ext cx="4114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t>Figure 1: The Von Neumann architecture*</a:t>
            </a:r>
          </a:p>
        </p:txBody>
      </p:sp>
      <p:sp>
        <p:nvSpPr>
          <p:cNvPr id="8198" name="Rectangle 5"/>
          <p:cNvSpPr>
            <a:spLocks noChangeArrowheads="1"/>
          </p:cNvSpPr>
          <p:nvPr/>
        </p:nvSpPr>
        <p:spPr bwMode="auto">
          <a:xfrm>
            <a:off x="-48128" y="6605839"/>
            <a:ext cx="6926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dirty="0"/>
              <a:t>(* image adapted from  http://en.wikipedia.org/w/index.php?title=Von_Neumann_architecture)</a:t>
            </a:r>
          </a:p>
        </p:txBody>
      </p:sp>
      <p:sp>
        <p:nvSpPr>
          <p:cNvPr id="8199" name="Rectangle 6"/>
          <p:cNvSpPr>
            <a:spLocks noChangeArrowheads="1"/>
          </p:cNvSpPr>
          <p:nvPr/>
        </p:nvSpPr>
        <p:spPr bwMode="auto">
          <a:xfrm>
            <a:off x="503238" y="5435600"/>
            <a:ext cx="41148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t>See 1-page reading in Resources on VULA</a:t>
            </a:r>
          </a:p>
        </p:txBody>
      </p:sp>
    </p:spTree>
    <p:extLst>
      <p:ext uri="{BB962C8B-B14F-4D97-AF65-F5344CB8AC3E}">
        <p14:creationId xmlns:p14="http://schemas.microsoft.com/office/powerpoint/2010/main" val="15189452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919" y="198438"/>
            <a:ext cx="8845550" cy="1431925"/>
          </a:xfrm>
        </p:spPr>
        <p:txBody>
          <a:bodyPr/>
          <a:lstStyle/>
          <a:p>
            <a:pPr>
              <a:defRPr/>
            </a:pPr>
            <a:r>
              <a:rPr lang="en-US" dirty="0" smtClean="0"/>
              <a:t>von Neumann Architecture:</a:t>
            </a:r>
            <a:br>
              <a:rPr lang="en-US" dirty="0" smtClean="0"/>
            </a:br>
            <a:r>
              <a:rPr lang="en-US" dirty="0" smtClean="0"/>
              <a:t>Memory</a:t>
            </a:r>
            <a:endParaRPr lang="en-US" dirty="0"/>
          </a:p>
        </p:txBody>
      </p:sp>
      <p:sp>
        <p:nvSpPr>
          <p:cNvPr id="3" name="Content Placeholder 2"/>
          <p:cNvSpPr>
            <a:spLocks noGrp="1"/>
          </p:cNvSpPr>
          <p:nvPr>
            <p:ph idx="1"/>
          </p:nvPr>
        </p:nvSpPr>
        <p:spPr>
          <a:xfrm>
            <a:off x="723900" y="1665288"/>
            <a:ext cx="8007350" cy="4191000"/>
          </a:xfrm>
        </p:spPr>
        <p:txBody>
          <a:bodyPr/>
          <a:lstStyle/>
          <a:p>
            <a:pPr>
              <a:defRPr/>
            </a:pPr>
            <a:r>
              <a:rPr lang="en-US" dirty="0" smtClean="0"/>
              <a:t>Random access, read/write memory stores </a:t>
            </a:r>
            <a:r>
              <a:rPr lang="en-US" i="1" dirty="0" smtClean="0"/>
              <a:t>both</a:t>
            </a:r>
            <a:r>
              <a:rPr lang="en-US" dirty="0" smtClean="0"/>
              <a:t> programs and data </a:t>
            </a:r>
          </a:p>
          <a:p>
            <a:pPr>
              <a:defRPr/>
            </a:pPr>
            <a:r>
              <a:rPr lang="en-US" dirty="0" smtClean="0"/>
              <a:t>Program comprises instructions (von Neumann termed ‘machine instructions’) that tells the computer what do.</a:t>
            </a:r>
          </a:p>
          <a:p>
            <a:pPr>
              <a:defRPr/>
            </a:pPr>
            <a:r>
              <a:rPr lang="en-US" dirty="0" smtClean="0"/>
              <a:t>Data is simply information to be used by the program</a:t>
            </a:r>
          </a:p>
        </p:txBody>
      </p:sp>
    </p:spTree>
    <p:extLst>
      <p:ext uri="{BB962C8B-B14F-4D97-AF65-F5344CB8AC3E}">
        <p14:creationId xmlns:p14="http://schemas.microsoft.com/office/powerpoint/2010/main" val="32173398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919" y="198438"/>
            <a:ext cx="8845550" cy="1431925"/>
          </a:xfrm>
        </p:spPr>
        <p:txBody>
          <a:bodyPr/>
          <a:lstStyle/>
          <a:p>
            <a:pPr>
              <a:defRPr/>
            </a:pPr>
            <a:r>
              <a:rPr lang="en-US" dirty="0" smtClean="0"/>
              <a:t>von Neumann Architecture:</a:t>
            </a:r>
            <a:br>
              <a:rPr lang="en-US" dirty="0" smtClean="0"/>
            </a:br>
            <a:r>
              <a:rPr lang="en-US" dirty="0" smtClean="0"/>
              <a:t>Operation</a:t>
            </a:r>
            <a:endParaRPr lang="en-US" dirty="0"/>
          </a:p>
        </p:txBody>
      </p:sp>
      <p:sp>
        <p:nvSpPr>
          <p:cNvPr id="3" name="Content Placeholder 2"/>
          <p:cNvSpPr>
            <a:spLocks noGrp="1"/>
          </p:cNvSpPr>
          <p:nvPr>
            <p:ph idx="1"/>
          </p:nvPr>
        </p:nvSpPr>
        <p:spPr>
          <a:xfrm>
            <a:off x="723900" y="1630363"/>
            <a:ext cx="8007350" cy="4873625"/>
          </a:xfrm>
        </p:spPr>
        <p:txBody>
          <a:bodyPr>
            <a:normAutofit lnSpcReduction="10000"/>
          </a:bodyPr>
          <a:lstStyle/>
          <a:p>
            <a:pPr>
              <a:defRPr/>
            </a:pPr>
            <a:r>
              <a:rPr lang="en-US" dirty="0" smtClean="0"/>
              <a:t>Control unit fetches instruction or data from memory, decodes and executes the instruction, sequentially completes sub-operations for the instruction</a:t>
            </a:r>
          </a:p>
          <a:p>
            <a:pPr>
              <a:defRPr/>
            </a:pPr>
            <a:r>
              <a:rPr lang="en-US" dirty="0" smtClean="0"/>
              <a:t>Arithmetic Unit performs basic arithmetic operations </a:t>
            </a:r>
            <a:r>
              <a:rPr lang="en-US" sz="2800" dirty="0" smtClean="0"/>
              <a:t>(earlier CPUs didn’t have multiply or divide; had few instructions, e.g. LOAD, STORE, ADD, IN, OUT and JUMP on flags)</a:t>
            </a:r>
          </a:p>
          <a:p>
            <a:pPr>
              <a:defRPr/>
            </a:pPr>
            <a:r>
              <a:rPr lang="en-US" dirty="0" err="1" smtClean="0"/>
              <a:t>Input/Output</a:t>
            </a:r>
            <a:r>
              <a:rPr lang="en-US" dirty="0" smtClean="0"/>
              <a:t> is interface to other systems and human operator</a:t>
            </a:r>
            <a:endParaRPr lang="en-US" dirty="0"/>
          </a:p>
        </p:txBody>
      </p:sp>
    </p:spTree>
    <p:extLst>
      <p:ext uri="{BB962C8B-B14F-4D97-AF65-F5344CB8AC3E}">
        <p14:creationId xmlns:p14="http://schemas.microsoft.com/office/powerpoint/2010/main" val="29634616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Suggested further learning</a:t>
            </a:r>
            <a:endParaRPr lang="en-US" dirty="0"/>
          </a:p>
        </p:txBody>
      </p:sp>
      <p:sp>
        <p:nvSpPr>
          <p:cNvPr id="3" name="Content Placeholder 2"/>
          <p:cNvSpPr>
            <a:spLocks noGrp="1"/>
          </p:cNvSpPr>
          <p:nvPr>
            <p:ph idx="1"/>
          </p:nvPr>
        </p:nvSpPr>
        <p:spPr/>
        <p:txBody>
          <a:bodyPr/>
          <a:lstStyle/>
          <a:p>
            <a:r>
              <a:rPr lang="en-US" dirty="0" smtClean="0"/>
              <a:t>Simple recap of Von Neumann Arch:</a:t>
            </a:r>
          </a:p>
          <a:p>
            <a:pPr lvl="1"/>
            <a:r>
              <a:rPr lang="en-US" dirty="0" smtClean="0">
                <a:hlinkClick r:id="rId2"/>
              </a:rPr>
              <a:t>http</a:t>
            </a:r>
            <a:r>
              <a:rPr lang="en-US" dirty="0">
                <a:hlinkClick r:id="rId2"/>
              </a:rPr>
              <a:t>://</a:t>
            </a:r>
            <a:r>
              <a:rPr lang="en-US" dirty="0" smtClean="0">
                <a:hlinkClick r:id="rId2"/>
              </a:rPr>
              <a:t>www.youtube.com/watch?v=DMiEgKZ-qCw</a:t>
            </a:r>
            <a:endParaRPr lang="en-US" dirty="0" smtClean="0"/>
          </a:p>
          <a:p>
            <a:r>
              <a:rPr lang="en-US" dirty="0" smtClean="0"/>
              <a:t>Some history of Von Neumann leading towards his machine: </a:t>
            </a:r>
            <a:r>
              <a:rPr lang="en-US" sz="2000" dirty="0" smtClean="0"/>
              <a:t>(not examined!)</a:t>
            </a:r>
            <a:endParaRPr lang="en-US" dirty="0" smtClean="0"/>
          </a:p>
          <a:p>
            <a:pPr lvl="1"/>
            <a:r>
              <a:rPr lang="en-US" dirty="0" smtClean="0"/>
              <a:t>“The Greatest Computer Programmer Was Its First”</a:t>
            </a:r>
          </a:p>
          <a:p>
            <a:pPr lvl="1"/>
            <a:r>
              <a:rPr lang="en-US" dirty="0" smtClean="0"/>
              <a:t>http</a:t>
            </a:r>
            <a:r>
              <a:rPr lang="en-US" dirty="0"/>
              <a:t>://www.youtube.com/watch?v=Po3vwMq_2xA</a:t>
            </a:r>
          </a:p>
        </p:txBody>
      </p:sp>
    </p:spTree>
    <p:extLst>
      <p:ext uri="{BB962C8B-B14F-4D97-AF65-F5344CB8AC3E}">
        <p14:creationId xmlns:p14="http://schemas.microsoft.com/office/powerpoint/2010/main" val="2091901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3612029"/>
            <a:ext cx="6637468" cy="1362075"/>
          </a:xfrm>
        </p:spPr>
        <p:txBody>
          <a:bodyPr/>
          <a:lstStyle/>
          <a:p>
            <a:r>
              <a:rPr lang="en-ZA" dirty="0" smtClean="0"/>
              <a:t>The Harvard Architecture</a:t>
            </a:r>
            <a:endParaRPr lang="en-ZA" dirty="0"/>
          </a:p>
        </p:txBody>
      </p:sp>
      <p:sp>
        <p:nvSpPr>
          <p:cNvPr id="5" name="Text Placeholder 4"/>
          <p:cNvSpPr>
            <a:spLocks noGrp="1"/>
          </p:cNvSpPr>
          <p:nvPr>
            <p:ph type="body" idx="1"/>
          </p:nvPr>
        </p:nvSpPr>
        <p:spPr>
          <a:xfrm>
            <a:off x="1258645" y="4978400"/>
            <a:ext cx="6637467" cy="1520413"/>
          </a:xfrm>
        </p:spPr>
        <p:txBody>
          <a:bodyPr/>
          <a:lstStyle/>
          <a:p>
            <a:r>
              <a:rPr lang="en-ZA" dirty="0" smtClean="0"/>
              <a:t>EEE4084F</a:t>
            </a:r>
            <a:endParaRPr lang="en-ZA"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1800" y="744220"/>
            <a:ext cx="2959100" cy="2416598"/>
          </a:xfrm>
          <a:prstGeom prst="rect">
            <a:avLst/>
          </a:prstGeom>
        </p:spPr>
      </p:pic>
      <p:sp>
        <p:nvSpPr>
          <p:cNvPr id="7" name="Rectangle 6"/>
          <p:cNvSpPr/>
          <p:nvPr/>
        </p:nvSpPr>
        <p:spPr>
          <a:xfrm rot="19892553">
            <a:off x="160086" y="1377892"/>
            <a:ext cx="3591432" cy="707886"/>
          </a:xfrm>
          <a:prstGeom prst="rect">
            <a:avLst/>
          </a:prstGeom>
          <a:noFill/>
        </p:spPr>
        <p:txBody>
          <a:bodyPr wrap="none" lIns="91440" tIns="45720" rIns="91440" bIns="45720">
            <a:spAutoFit/>
          </a:bodyPr>
          <a:lstStyle/>
          <a:p>
            <a:pPr algn="ctr"/>
            <a:r>
              <a:rPr lang="en-US"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Von Neumann</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Rectangle 7"/>
          <p:cNvSpPr/>
          <p:nvPr/>
        </p:nvSpPr>
        <p:spPr>
          <a:xfrm rot="1800000">
            <a:off x="6084463" y="1377892"/>
            <a:ext cx="2124299" cy="707886"/>
          </a:xfrm>
          <a:prstGeom prst="rect">
            <a:avLst/>
          </a:prstGeom>
          <a:noFill/>
        </p:spPr>
        <p:txBody>
          <a:bodyPr wrap="none" lIns="91440" tIns="45720" rIns="91440" bIns="45720">
            <a:spAutoFit/>
          </a:bodyPr>
          <a:lstStyle/>
          <a:p>
            <a:pPr algn="ctr"/>
            <a:r>
              <a:rPr lang="en-US"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Harvard</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9" name="TextBox 8"/>
          <p:cNvSpPr txBox="1"/>
          <p:nvPr/>
        </p:nvSpPr>
        <p:spPr>
          <a:xfrm>
            <a:off x="2766521" y="3737384"/>
            <a:ext cx="3345788" cy="461665"/>
          </a:xfrm>
          <a:prstGeom prst="rect">
            <a:avLst/>
          </a:prstGeom>
          <a:noFill/>
        </p:spPr>
        <p:txBody>
          <a:bodyPr wrap="none" rtlCol="0">
            <a:spAutoFit/>
          </a:bodyPr>
          <a:lstStyle/>
          <a:p>
            <a:r>
              <a:rPr lang="en-ZA" sz="2400" b="1" dirty="0" smtClean="0">
                <a:solidFill>
                  <a:srgbClr val="0070C0"/>
                </a:solidFill>
              </a:rPr>
              <a:t>The Big Competitor…</a:t>
            </a:r>
            <a:endParaRPr lang="en-ZA" sz="2400" b="1" dirty="0">
              <a:solidFill>
                <a:srgbClr val="0070C0"/>
              </a:solidFill>
            </a:endParaRPr>
          </a:p>
        </p:txBody>
      </p:sp>
    </p:spTree>
    <p:extLst>
      <p:ext uri="{BB962C8B-B14F-4D97-AF65-F5344CB8AC3E}">
        <p14:creationId xmlns:p14="http://schemas.microsoft.com/office/powerpoint/2010/main" val="424243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44475"/>
            <a:ext cx="8732837" cy="778209"/>
          </a:xfrm>
        </p:spPr>
        <p:txBody>
          <a:bodyPr/>
          <a:lstStyle/>
          <a:p>
            <a:pPr>
              <a:defRPr/>
            </a:pPr>
            <a:r>
              <a:rPr lang="en-US" dirty="0" smtClean="0"/>
              <a:t>The Harvard Architecture</a:t>
            </a:r>
            <a:endParaRPr lang="en-US" dirty="0"/>
          </a:p>
        </p:txBody>
      </p:sp>
      <p:sp>
        <p:nvSpPr>
          <p:cNvPr id="3" name="Content Placeholder 2"/>
          <p:cNvSpPr>
            <a:spLocks noGrp="1"/>
          </p:cNvSpPr>
          <p:nvPr>
            <p:ph idx="1"/>
          </p:nvPr>
        </p:nvSpPr>
        <p:spPr>
          <a:xfrm>
            <a:off x="264685" y="1091616"/>
            <a:ext cx="8482273" cy="3936838"/>
          </a:xfrm>
        </p:spPr>
        <p:txBody>
          <a:bodyPr>
            <a:normAutofit fontScale="77500" lnSpcReduction="20000"/>
          </a:bodyPr>
          <a:lstStyle/>
          <a:p>
            <a:pPr>
              <a:defRPr/>
            </a:pPr>
            <a:r>
              <a:rPr lang="en-ZA" dirty="0" smtClean="0"/>
              <a:t>The </a:t>
            </a:r>
            <a:r>
              <a:rPr lang="en-ZA" dirty="0"/>
              <a:t>Harvard architecture </a:t>
            </a:r>
            <a:r>
              <a:rPr lang="en-ZA" dirty="0" smtClean="0"/>
              <a:t>physically </a:t>
            </a:r>
            <a:r>
              <a:rPr lang="en-ZA" dirty="0" smtClean="0">
                <a:solidFill>
                  <a:srgbClr val="FF0000"/>
                </a:solidFill>
              </a:rPr>
              <a:t>separates </a:t>
            </a:r>
            <a:r>
              <a:rPr lang="en-ZA" dirty="0">
                <a:solidFill>
                  <a:srgbClr val="FF0000"/>
                </a:solidFill>
              </a:rPr>
              <a:t>storage and </a:t>
            </a:r>
            <a:r>
              <a:rPr lang="en-ZA" dirty="0" smtClean="0">
                <a:solidFill>
                  <a:srgbClr val="FF0000"/>
                </a:solidFill>
              </a:rPr>
              <a:t>signal lines for </a:t>
            </a:r>
            <a:r>
              <a:rPr lang="en-ZA" dirty="0">
                <a:solidFill>
                  <a:srgbClr val="FF0000"/>
                </a:solidFill>
              </a:rPr>
              <a:t>instructions and </a:t>
            </a:r>
            <a:r>
              <a:rPr lang="en-ZA" dirty="0" smtClean="0">
                <a:solidFill>
                  <a:srgbClr val="FF0000"/>
                </a:solidFill>
              </a:rPr>
              <a:t>data</a:t>
            </a:r>
            <a:r>
              <a:rPr lang="en-ZA" dirty="0" smtClean="0"/>
              <a:t>.</a:t>
            </a:r>
          </a:p>
          <a:p>
            <a:pPr>
              <a:defRPr/>
            </a:pPr>
            <a:r>
              <a:rPr lang="en-ZA" dirty="0" smtClean="0"/>
              <a:t>The </a:t>
            </a:r>
            <a:r>
              <a:rPr lang="en-ZA" dirty="0"/>
              <a:t>term originated from the </a:t>
            </a:r>
            <a:r>
              <a:rPr lang="en-ZA" dirty="0" smtClean="0"/>
              <a:t>“Harvard </a:t>
            </a:r>
            <a:r>
              <a:rPr lang="en-ZA" dirty="0"/>
              <a:t>Mark </a:t>
            </a:r>
            <a:r>
              <a:rPr lang="en-ZA" dirty="0" smtClean="0"/>
              <a:t>I” </a:t>
            </a:r>
            <a:r>
              <a:rPr lang="en-ZA" u="sng" dirty="0"/>
              <a:t>relay-based </a:t>
            </a:r>
            <a:r>
              <a:rPr lang="en-ZA" u="sng" dirty="0" smtClean="0"/>
              <a:t>computer</a:t>
            </a:r>
            <a:r>
              <a:rPr lang="en-ZA" dirty="0" smtClean="0"/>
              <a:t> that stored </a:t>
            </a:r>
            <a:r>
              <a:rPr lang="en-ZA" dirty="0"/>
              <a:t>instructions on </a:t>
            </a:r>
            <a:r>
              <a:rPr lang="en-ZA" dirty="0" smtClean="0"/>
              <a:t>(24-bits </a:t>
            </a:r>
            <a:r>
              <a:rPr lang="en-ZA" dirty="0"/>
              <a:t>wide) punched tape </a:t>
            </a:r>
            <a:r>
              <a:rPr lang="en-ZA" dirty="0" smtClean="0"/>
              <a:t>and </a:t>
            </a:r>
            <a:r>
              <a:rPr lang="en-ZA" dirty="0"/>
              <a:t>data in electro-mechanical </a:t>
            </a:r>
            <a:r>
              <a:rPr lang="en-ZA" dirty="0" smtClean="0"/>
              <a:t>counters.</a:t>
            </a:r>
          </a:p>
          <a:p>
            <a:pPr>
              <a:defRPr/>
            </a:pPr>
            <a:r>
              <a:rPr lang="en-ZA" dirty="0" smtClean="0"/>
              <a:t>Data </a:t>
            </a:r>
            <a:r>
              <a:rPr lang="en-ZA" dirty="0"/>
              <a:t>storage entirely contained within the central processing unit, and provided </a:t>
            </a:r>
            <a:r>
              <a:rPr lang="en-ZA" u="sng" dirty="0"/>
              <a:t>no access to the instruction storage as </a:t>
            </a:r>
            <a:r>
              <a:rPr lang="en-ZA" u="sng" dirty="0" smtClean="0"/>
              <a:t>data</a:t>
            </a:r>
            <a:r>
              <a:rPr lang="en-ZA" dirty="0" smtClean="0"/>
              <a:t>.</a:t>
            </a:r>
          </a:p>
          <a:p>
            <a:pPr>
              <a:defRPr/>
            </a:pPr>
            <a:r>
              <a:rPr lang="en-ZA" dirty="0" smtClean="0"/>
              <a:t>(for the original </a:t>
            </a:r>
            <a:r>
              <a:rPr lang="en-ZA" dirty="0" err="1" smtClean="0"/>
              <a:t>MarkI</a:t>
            </a:r>
            <a:r>
              <a:rPr lang="en-ZA" dirty="0" smtClean="0"/>
              <a:t>) programs </a:t>
            </a:r>
            <a:r>
              <a:rPr lang="en-ZA" dirty="0"/>
              <a:t>needed to be loaded by an </a:t>
            </a:r>
            <a:r>
              <a:rPr lang="en-ZA" dirty="0" smtClean="0"/>
              <a:t>operator as </a:t>
            </a:r>
            <a:r>
              <a:rPr lang="en-ZA" dirty="0"/>
              <a:t>the processor could not initialize itself</a:t>
            </a:r>
            <a:r>
              <a:rPr lang="en-ZA" dirty="0" smtClean="0"/>
              <a:t>.</a:t>
            </a:r>
            <a:endParaRPr lang="en-ZA" dirty="0"/>
          </a:p>
        </p:txBody>
      </p:sp>
      <p:grpSp>
        <p:nvGrpSpPr>
          <p:cNvPr id="10" name="Group 9"/>
          <p:cNvGrpSpPr/>
          <p:nvPr/>
        </p:nvGrpSpPr>
        <p:grpSpPr>
          <a:xfrm>
            <a:off x="5581316" y="4788406"/>
            <a:ext cx="3178342" cy="1739394"/>
            <a:chOff x="4822658" y="3861463"/>
            <a:chExt cx="3924300" cy="2147630"/>
          </a:xfrm>
        </p:grpSpPr>
        <p:sp>
          <p:nvSpPr>
            <p:cNvPr id="4" name="Rectangle 3"/>
            <p:cNvSpPr/>
            <p:nvPr/>
          </p:nvSpPr>
          <p:spPr>
            <a:xfrm>
              <a:off x="6372058" y="3861463"/>
              <a:ext cx="850900" cy="5152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dirty="0" smtClean="0">
                  <a:solidFill>
                    <a:schemeClr val="tx1"/>
                  </a:solidFill>
                </a:rPr>
                <a:t>ALU</a:t>
              </a:r>
              <a:endParaRPr lang="en-ZA" sz="1200" dirty="0">
                <a:solidFill>
                  <a:schemeClr val="tx1"/>
                </a:solidFill>
              </a:endParaRPr>
            </a:p>
          </p:txBody>
        </p:sp>
        <p:sp>
          <p:nvSpPr>
            <p:cNvPr id="6" name="Rectangle 5"/>
            <p:cNvSpPr/>
            <p:nvPr/>
          </p:nvSpPr>
          <p:spPr>
            <a:xfrm>
              <a:off x="6283158" y="4691732"/>
              <a:ext cx="1003300" cy="5152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dirty="0" smtClean="0">
                  <a:solidFill>
                    <a:schemeClr val="tx1"/>
                  </a:solidFill>
                </a:rPr>
                <a:t>Control Unit</a:t>
              </a:r>
              <a:endParaRPr lang="en-ZA" sz="1200" dirty="0">
                <a:solidFill>
                  <a:schemeClr val="tx1"/>
                </a:solidFill>
              </a:endParaRPr>
            </a:p>
          </p:txBody>
        </p:sp>
        <p:sp>
          <p:nvSpPr>
            <p:cNvPr id="7" name="Rectangle 6"/>
            <p:cNvSpPr/>
            <p:nvPr/>
          </p:nvSpPr>
          <p:spPr>
            <a:xfrm>
              <a:off x="4822658" y="4691732"/>
              <a:ext cx="1130300" cy="5152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Instruction memory</a:t>
              </a:r>
              <a:endParaRPr lang="en-ZA" sz="1100" dirty="0">
                <a:solidFill>
                  <a:schemeClr val="tx1"/>
                </a:solidFill>
              </a:endParaRPr>
            </a:p>
          </p:txBody>
        </p:sp>
        <p:sp>
          <p:nvSpPr>
            <p:cNvPr id="8" name="Rectangle 7"/>
            <p:cNvSpPr/>
            <p:nvPr/>
          </p:nvSpPr>
          <p:spPr>
            <a:xfrm>
              <a:off x="7616658" y="4691732"/>
              <a:ext cx="1130300" cy="5152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Data memory</a:t>
              </a:r>
              <a:endParaRPr lang="en-ZA" sz="1100" dirty="0">
                <a:solidFill>
                  <a:schemeClr val="tx1"/>
                </a:solidFill>
              </a:endParaRPr>
            </a:p>
          </p:txBody>
        </p:sp>
        <p:sp>
          <p:nvSpPr>
            <p:cNvPr id="9" name="Rectangle 8"/>
            <p:cNvSpPr/>
            <p:nvPr/>
          </p:nvSpPr>
          <p:spPr>
            <a:xfrm>
              <a:off x="6372058" y="5493825"/>
              <a:ext cx="850900" cy="5152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dirty="0" smtClean="0">
                  <a:solidFill>
                    <a:schemeClr val="tx1"/>
                  </a:solidFill>
                </a:rPr>
                <a:t>I/O</a:t>
              </a:r>
              <a:endParaRPr lang="en-ZA" sz="1200" dirty="0">
                <a:solidFill>
                  <a:schemeClr val="tx1"/>
                </a:solidFill>
              </a:endParaRPr>
            </a:p>
          </p:txBody>
        </p:sp>
        <p:sp>
          <p:nvSpPr>
            <p:cNvPr id="5" name="Left-Right Arrow 4"/>
            <p:cNvSpPr/>
            <p:nvPr/>
          </p:nvSpPr>
          <p:spPr>
            <a:xfrm>
              <a:off x="5927723" y="4752998"/>
              <a:ext cx="380670" cy="392736"/>
            </a:xfrm>
            <a:prstGeom prst="leftRightArrow">
              <a:avLst>
                <a:gd name="adj1" fmla="val 47635"/>
                <a:gd name="adj2" fmla="val 2989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400"/>
            </a:p>
          </p:txBody>
        </p:sp>
        <p:sp>
          <p:nvSpPr>
            <p:cNvPr id="11" name="Left-Right Arrow 10"/>
            <p:cNvSpPr/>
            <p:nvPr/>
          </p:nvSpPr>
          <p:spPr>
            <a:xfrm>
              <a:off x="7262643" y="4752998"/>
              <a:ext cx="380670" cy="392736"/>
            </a:xfrm>
            <a:prstGeom prst="leftRightArrow">
              <a:avLst>
                <a:gd name="adj1" fmla="val 47635"/>
                <a:gd name="adj2" fmla="val 2989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400"/>
            </a:p>
          </p:txBody>
        </p:sp>
        <p:sp>
          <p:nvSpPr>
            <p:cNvPr id="12" name="Left-Right Arrow 11"/>
            <p:cNvSpPr/>
            <p:nvPr/>
          </p:nvSpPr>
          <p:spPr>
            <a:xfrm rot="16200000">
              <a:off x="6607173" y="4331845"/>
              <a:ext cx="380670" cy="392736"/>
            </a:xfrm>
            <a:prstGeom prst="leftRightArrow">
              <a:avLst>
                <a:gd name="adj1" fmla="val 47635"/>
                <a:gd name="adj2" fmla="val 2989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400"/>
            </a:p>
          </p:txBody>
        </p:sp>
        <p:sp>
          <p:nvSpPr>
            <p:cNvPr id="13" name="Left-Right Arrow 12"/>
            <p:cNvSpPr/>
            <p:nvPr/>
          </p:nvSpPr>
          <p:spPr>
            <a:xfrm rot="16200000">
              <a:off x="6607173" y="5148301"/>
              <a:ext cx="380670" cy="392736"/>
            </a:xfrm>
            <a:prstGeom prst="leftRightArrow">
              <a:avLst>
                <a:gd name="adj1" fmla="val 47635"/>
                <a:gd name="adj2" fmla="val 2989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400"/>
            </a:p>
          </p:txBody>
        </p:sp>
      </p:grpSp>
      <p:sp>
        <p:nvSpPr>
          <p:cNvPr id="14" name="Rectangle 13"/>
          <p:cNvSpPr/>
          <p:nvPr/>
        </p:nvSpPr>
        <p:spPr>
          <a:xfrm>
            <a:off x="660400" y="4892816"/>
            <a:ext cx="5136186" cy="1569660"/>
          </a:xfrm>
          <a:prstGeom prst="rect">
            <a:avLst/>
          </a:prstGeom>
        </p:spPr>
        <p:txBody>
          <a:bodyPr wrap="square">
            <a:spAutoFit/>
          </a:bodyPr>
          <a:lstStyle/>
          <a:p>
            <a:pPr>
              <a:defRPr/>
            </a:pPr>
            <a:r>
              <a:rPr lang="en-ZA" sz="1600" dirty="0"/>
              <a:t>Nowadays this general </a:t>
            </a:r>
            <a:r>
              <a:rPr lang="en-ZA" sz="1600" dirty="0" smtClean="0"/>
              <a:t>architecture (albeit </a:t>
            </a:r>
            <a:r>
              <a:rPr lang="en-ZA" sz="1600" dirty="0"/>
              <a:t>greatly enhanced) is </a:t>
            </a:r>
            <a:r>
              <a:rPr lang="en-ZA" sz="1600" dirty="0" smtClean="0"/>
              <a:t>still relevant! They </a:t>
            </a:r>
            <a:r>
              <a:rPr lang="en-ZA" sz="1600" dirty="0"/>
              <a:t>are technically referred to </a:t>
            </a:r>
            <a:r>
              <a:rPr lang="en-ZA" sz="1600" dirty="0" smtClean="0"/>
              <a:t>as </a:t>
            </a:r>
            <a:r>
              <a:rPr lang="en-ZA" sz="1600" dirty="0" smtClean="0">
                <a:solidFill>
                  <a:srgbClr val="FF0000"/>
                </a:solidFill>
              </a:rPr>
              <a:t>“modified Harvard architecture</a:t>
            </a:r>
            <a:r>
              <a:rPr lang="en-ZA" sz="1600" dirty="0">
                <a:solidFill>
                  <a:srgbClr val="FF0000"/>
                </a:solidFill>
              </a:rPr>
              <a:t>”</a:t>
            </a:r>
            <a:r>
              <a:rPr lang="en-ZA" sz="1600" dirty="0"/>
              <a:t>. </a:t>
            </a:r>
            <a:r>
              <a:rPr lang="en-ZA" sz="1600" dirty="0" smtClean="0"/>
              <a:t>Many processors today (especially </a:t>
            </a:r>
            <a:r>
              <a:rPr lang="en-ZA" sz="1600" dirty="0"/>
              <a:t>embedded ones) still implement this separation of data and storage for performance and reliability reasons.</a:t>
            </a:r>
            <a:endParaRPr lang="en-US" sz="1600" dirty="0"/>
          </a:p>
        </p:txBody>
      </p:sp>
      <p:sp>
        <p:nvSpPr>
          <p:cNvPr id="15" name="Rectangle 14"/>
          <p:cNvSpPr/>
          <p:nvPr/>
        </p:nvSpPr>
        <p:spPr>
          <a:xfrm>
            <a:off x="7638933" y="6062406"/>
            <a:ext cx="1279517" cy="584775"/>
          </a:xfrm>
          <a:prstGeom prst="rect">
            <a:avLst/>
          </a:prstGeom>
        </p:spPr>
        <p:txBody>
          <a:bodyPr wrap="none">
            <a:spAutoFit/>
          </a:bodyPr>
          <a:lstStyle/>
          <a:p>
            <a:r>
              <a:rPr lang="en-ZA" sz="1600" dirty="0" smtClean="0"/>
              <a:t>Harvard</a:t>
            </a:r>
            <a:br>
              <a:rPr lang="en-ZA" sz="1600" dirty="0" smtClean="0"/>
            </a:br>
            <a:r>
              <a:rPr lang="en-ZA" sz="1600" dirty="0" smtClean="0"/>
              <a:t>Architecture</a:t>
            </a:r>
            <a:endParaRPr lang="en-ZA" sz="1600" dirty="0"/>
          </a:p>
        </p:txBody>
      </p:sp>
    </p:spTree>
    <p:extLst>
      <p:ext uri="{BB962C8B-B14F-4D97-AF65-F5344CB8AC3E}">
        <p14:creationId xmlns:p14="http://schemas.microsoft.com/office/powerpoint/2010/main" val="1541495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448221"/>
            <a:ext cx="8349343" cy="956036"/>
          </a:xfrm>
        </p:spPr>
        <p:txBody>
          <a:bodyPr>
            <a:normAutofit/>
          </a:bodyPr>
          <a:lstStyle/>
          <a:p>
            <a:r>
              <a:rPr lang="en-US" dirty="0" smtClean="0"/>
              <a:t>The Harvard Mark 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3360" y="1965944"/>
            <a:ext cx="2711896" cy="2982154"/>
          </a:xfrm>
        </p:spPr>
      </p:pic>
      <p:sp>
        <p:nvSpPr>
          <p:cNvPr id="5" name="Rectangle 4"/>
          <p:cNvSpPr/>
          <p:nvPr/>
        </p:nvSpPr>
        <p:spPr>
          <a:xfrm>
            <a:off x="1415142" y="5435769"/>
            <a:ext cx="6128658" cy="369332"/>
          </a:xfrm>
          <a:prstGeom prst="rect">
            <a:avLst/>
          </a:prstGeom>
        </p:spPr>
        <p:txBody>
          <a:bodyPr wrap="square">
            <a:spAutoFit/>
          </a:bodyPr>
          <a:lstStyle/>
          <a:p>
            <a:pPr algn="ctr"/>
            <a:r>
              <a:rPr lang="en-US" dirty="0"/>
              <a:t>“Harvard Mark </a:t>
            </a:r>
            <a:r>
              <a:rPr lang="en-US" dirty="0" smtClean="0"/>
              <a:t>I”</a:t>
            </a:r>
            <a:endParaRPr lang="en-US" dirty="0"/>
          </a:p>
        </p:txBody>
      </p:sp>
      <p:sp>
        <p:nvSpPr>
          <p:cNvPr id="3" name="Rectangle 2"/>
          <p:cNvSpPr/>
          <p:nvPr/>
        </p:nvSpPr>
        <p:spPr>
          <a:xfrm>
            <a:off x="1152071" y="5984995"/>
            <a:ext cx="6654800" cy="307777"/>
          </a:xfrm>
          <a:prstGeom prst="rect">
            <a:avLst/>
          </a:prstGeom>
        </p:spPr>
        <p:txBody>
          <a:bodyPr wrap="square">
            <a:spAutoFit/>
          </a:bodyPr>
          <a:lstStyle/>
          <a:p>
            <a:pPr algn="ctr"/>
            <a:r>
              <a:rPr lang="en-ZA" sz="1400" dirty="0">
                <a:hlinkClick r:id="rId3"/>
              </a:rPr>
              <a:t>https://</a:t>
            </a:r>
            <a:r>
              <a:rPr lang="en-ZA" sz="1400" dirty="0" smtClean="0">
                <a:hlinkClick r:id="rId3"/>
              </a:rPr>
              <a:t>www.youtube.com/watch?v=4ObouwCHk8w</a:t>
            </a:r>
            <a:endParaRPr lang="en-ZA" sz="1400" dirty="0"/>
          </a:p>
        </p:txBody>
      </p:sp>
    </p:spTree>
    <p:extLst>
      <p:ext uri="{BB962C8B-B14F-4D97-AF65-F5344CB8AC3E}">
        <p14:creationId xmlns:p14="http://schemas.microsoft.com/office/powerpoint/2010/main" val="36337523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5105624"/>
            <a:ext cx="8124825" cy="1362075"/>
          </a:xfrm>
        </p:spPr>
        <p:txBody>
          <a:bodyPr/>
          <a:lstStyle/>
          <a:p>
            <a:pPr>
              <a:defRPr/>
            </a:pPr>
            <a:r>
              <a:rPr lang="en-US" dirty="0" err="1" smtClean="0"/>
              <a:t>Flynns</a:t>
            </a:r>
            <a:r>
              <a:rPr lang="en-US" dirty="0" smtClean="0"/>
              <a:t> Taxonomy of Processor Architectures</a:t>
            </a:r>
            <a:endParaRPr lang="en-US" dirty="0"/>
          </a:p>
        </p:txBody>
      </p:sp>
      <p:sp>
        <p:nvSpPr>
          <p:cNvPr id="5" name="Text Placeholder 4"/>
          <p:cNvSpPr>
            <a:spLocks noGrp="1"/>
          </p:cNvSpPr>
          <p:nvPr>
            <p:ph type="body" idx="1"/>
          </p:nvPr>
        </p:nvSpPr>
        <p:spPr>
          <a:xfrm>
            <a:off x="729261" y="4820652"/>
            <a:ext cx="6637467" cy="1520413"/>
          </a:xfrm>
        </p:spPr>
        <p:txBody>
          <a:bodyPr/>
          <a:lstStyle/>
          <a:p>
            <a:pPr>
              <a:defRPr/>
            </a:pPr>
            <a:r>
              <a:rPr lang="en-US" dirty="0" smtClean="0"/>
              <a:t>EEE4084F</a:t>
            </a:r>
            <a:endParaRPr lang="en-US" dirty="0"/>
          </a:p>
        </p:txBody>
      </p:sp>
      <p:grpSp>
        <p:nvGrpSpPr>
          <p:cNvPr id="3" name="Group 2"/>
          <p:cNvGrpSpPr/>
          <p:nvPr/>
        </p:nvGrpSpPr>
        <p:grpSpPr>
          <a:xfrm>
            <a:off x="2491241" y="1814739"/>
            <a:ext cx="3473450" cy="2647950"/>
            <a:chOff x="2491241" y="1814739"/>
            <a:chExt cx="3473450" cy="2647950"/>
          </a:xfrm>
        </p:grpSpPr>
        <p:pic>
          <p:nvPicPr>
            <p:cNvPr id="1027" name="Picture 3" descr="C:\Users\swinberg\Documents\ACTIVE\EEE4084F\Common\Images_open\PlasticParts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1241" y="1814739"/>
              <a:ext cx="3473450" cy="2647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51595" y="3138714"/>
              <a:ext cx="517641" cy="461665"/>
            </a:xfrm>
            <a:prstGeom prst="rect">
              <a:avLst/>
            </a:prstGeom>
            <a:noFill/>
          </p:spPr>
          <p:txBody>
            <a:bodyPr wrap="none" rtlCol="0">
              <a:spAutoFit/>
            </a:bodyPr>
            <a:lstStyle/>
            <a:p>
              <a:pPr algn="ctr"/>
              <a:r>
                <a:rPr lang="en-US" sz="1200" dirty="0" smtClean="0"/>
                <a:t>Type</a:t>
              </a:r>
            </a:p>
            <a:p>
              <a:pPr algn="ctr"/>
              <a:r>
                <a:rPr lang="en-US" sz="1200" dirty="0"/>
                <a:t>A</a:t>
              </a:r>
            </a:p>
          </p:txBody>
        </p:sp>
        <p:sp>
          <p:nvSpPr>
            <p:cNvPr id="7" name="TextBox 6"/>
            <p:cNvSpPr txBox="1"/>
            <p:nvPr/>
          </p:nvSpPr>
          <p:spPr>
            <a:xfrm>
              <a:off x="3469236" y="3138713"/>
              <a:ext cx="517641" cy="461665"/>
            </a:xfrm>
            <a:prstGeom prst="rect">
              <a:avLst/>
            </a:prstGeom>
            <a:noFill/>
          </p:spPr>
          <p:txBody>
            <a:bodyPr wrap="none" rtlCol="0">
              <a:spAutoFit/>
            </a:bodyPr>
            <a:lstStyle/>
            <a:p>
              <a:pPr algn="ctr"/>
              <a:r>
                <a:rPr lang="en-US" sz="1200" dirty="0" smtClean="0"/>
                <a:t>Type</a:t>
              </a:r>
            </a:p>
            <a:p>
              <a:pPr algn="ctr"/>
              <a:r>
                <a:rPr lang="en-US" sz="1200" dirty="0" smtClean="0"/>
                <a:t>B</a:t>
              </a:r>
              <a:endParaRPr lang="en-US" sz="1200" dirty="0"/>
            </a:p>
          </p:txBody>
        </p:sp>
        <p:sp>
          <p:nvSpPr>
            <p:cNvPr id="8" name="TextBox 7"/>
            <p:cNvSpPr txBox="1"/>
            <p:nvPr/>
          </p:nvSpPr>
          <p:spPr>
            <a:xfrm>
              <a:off x="3943333"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C</a:t>
              </a:r>
              <a:endParaRPr lang="en-US" sz="1200" dirty="0"/>
            </a:p>
          </p:txBody>
        </p:sp>
        <p:sp>
          <p:nvSpPr>
            <p:cNvPr id="9" name="TextBox 8"/>
            <p:cNvSpPr txBox="1"/>
            <p:nvPr/>
          </p:nvSpPr>
          <p:spPr>
            <a:xfrm>
              <a:off x="4421740"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D</a:t>
              </a:r>
              <a:endParaRPr lang="en-US" sz="1200" dirty="0"/>
            </a:p>
          </p:txBody>
        </p:sp>
        <p:sp>
          <p:nvSpPr>
            <p:cNvPr id="10" name="TextBox 9"/>
            <p:cNvSpPr txBox="1"/>
            <p:nvPr/>
          </p:nvSpPr>
          <p:spPr>
            <a:xfrm>
              <a:off x="4939381"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E</a:t>
              </a:r>
              <a:endParaRPr lang="en-US" sz="1200" dirty="0"/>
            </a:p>
          </p:txBody>
        </p:sp>
        <p:sp>
          <p:nvSpPr>
            <p:cNvPr id="11" name="TextBox 10"/>
            <p:cNvSpPr txBox="1"/>
            <p:nvPr/>
          </p:nvSpPr>
          <p:spPr>
            <a:xfrm>
              <a:off x="2886279" y="3737428"/>
              <a:ext cx="517641" cy="461665"/>
            </a:xfrm>
            <a:prstGeom prst="rect">
              <a:avLst/>
            </a:prstGeom>
            <a:noFill/>
          </p:spPr>
          <p:txBody>
            <a:bodyPr wrap="none" rtlCol="0">
              <a:spAutoFit/>
            </a:bodyPr>
            <a:lstStyle/>
            <a:p>
              <a:pPr algn="ctr"/>
              <a:r>
                <a:rPr lang="en-US" sz="1200" dirty="0" smtClean="0"/>
                <a:t>Type</a:t>
              </a:r>
            </a:p>
            <a:p>
              <a:pPr algn="ctr"/>
              <a:r>
                <a:rPr lang="en-US" sz="1200" dirty="0" smtClean="0"/>
                <a:t>F</a:t>
              </a:r>
              <a:endParaRPr lang="en-US" sz="1200" dirty="0"/>
            </a:p>
          </p:txBody>
        </p:sp>
        <p:sp>
          <p:nvSpPr>
            <p:cNvPr id="12" name="TextBox 11"/>
            <p:cNvSpPr txBox="1"/>
            <p:nvPr/>
          </p:nvSpPr>
          <p:spPr>
            <a:xfrm>
              <a:off x="3425692" y="3737427"/>
              <a:ext cx="517641" cy="461665"/>
            </a:xfrm>
            <a:prstGeom prst="rect">
              <a:avLst/>
            </a:prstGeom>
            <a:noFill/>
          </p:spPr>
          <p:txBody>
            <a:bodyPr wrap="none" rtlCol="0">
              <a:spAutoFit/>
            </a:bodyPr>
            <a:lstStyle/>
            <a:p>
              <a:pPr algn="ctr"/>
              <a:r>
                <a:rPr lang="en-US" sz="1200" dirty="0" smtClean="0"/>
                <a:t>Type</a:t>
              </a:r>
            </a:p>
            <a:p>
              <a:pPr algn="ctr"/>
              <a:r>
                <a:rPr lang="en-US" sz="1200" dirty="0" smtClean="0"/>
                <a:t>G</a:t>
              </a:r>
              <a:endParaRPr lang="en-US" sz="1200" dirty="0"/>
            </a:p>
          </p:txBody>
        </p:sp>
        <p:sp>
          <p:nvSpPr>
            <p:cNvPr id="13" name="TextBox 12"/>
            <p:cNvSpPr txBox="1"/>
            <p:nvPr/>
          </p:nvSpPr>
          <p:spPr>
            <a:xfrm>
              <a:off x="3921561"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H</a:t>
              </a:r>
              <a:endParaRPr lang="en-US" sz="1200" dirty="0"/>
            </a:p>
          </p:txBody>
        </p:sp>
        <p:sp>
          <p:nvSpPr>
            <p:cNvPr id="14" name="TextBox 13"/>
            <p:cNvSpPr txBox="1"/>
            <p:nvPr/>
          </p:nvSpPr>
          <p:spPr>
            <a:xfrm>
              <a:off x="4443512"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I</a:t>
              </a:r>
              <a:endParaRPr lang="en-US" sz="1200" dirty="0"/>
            </a:p>
          </p:txBody>
        </p:sp>
        <p:sp>
          <p:nvSpPr>
            <p:cNvPr id="15" name="TextBox 14"/>
            <p:cNvSpPr txBox="1"/>
            <p:nvPr/>
          </p:nvSpPr>
          <p:spPr>
            <a:xfrm>
              <a:off x="4961153"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J</a:t>
              </a:r>
              <a:endParaRPr lang="en-US" sz="1200" dirty="0"/>
            </a:p>
          </p:txBody>
        </p:sp>
      </p:grpSp>
    </p:spTree>
    <p:extLst>
      <p:ext uri="{BB962C8B-B14F-4D97-AF65-F5344CB8AC3E}">
        <p14:creationId xmlns:p14="http://schemas.microsoft.com/office/powerpoint/2010/main" val="1601827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2106"/>
            <a:ext cx="8385175" cy="579922"/>
          </a:xfrm>
        </p:spPr>
        <p:txBody>
          <a:bodyPr>
            <a:normAutofit fontScale="90000"/>
          </a:bodyPr>
          <a:lstStyle/>
          <a:p>
            <a:pPr>
              <a:defRPr/>
            </a:pPr>
            <a:r>
              <a:rPr lang="en-US" dirty="0" smtClean="0"/>
              <a:t>Flynn’s taxonomy</a:t>
            </a:r>
            <a:endParaRPr lang="en-US" dirty="0"/>
          </a:p>
        </p:txBody>
      </p:sp>
      <p:sp>
        <p:nvSpPr>
          <p:cNvPr id="3" name="Content Placeholder 2"/>
          <p:cNvSpPr>
            <a:spLocks noGrp="1"/>
          </p:cNvSpPr>
          <p:nvPr>
            <p:ph idx="1"/>
          </p:nvPr>
        </p:nvSpPr>
        <p:spPr>
          <a:xfrm>
            <a:off x="644525" y="1319213"/>
            <a:ext cx="8007350" cy="4191000"/>
          </a:xfrm>
        </p:spPr>
        <p:txBody>
          <a:bodyPr/>
          <a:lstStyle/>
          <a:p>
            <a:pPr>
              <a:defRPr/>
            </a:pPr>
            <a:r>
              <a:rPr lang="en-US" dirty="0" smtClean="0"/>
              <a:t>Flynn’s (1966) taxonomy was developed as a means to classify parallel computer architectures</a:t>
            </a:r>
          </a:p>
          <a:p>
            <a:pPr>
              <a:defRPr/>
            </a:pPr>
            <a:r>
              <a:rPr lang="en-US" dirty="0" smtClean="0"/>
              <a:t>Computer system can be fit into one of the following four forms: </a:t>
            </a:r>
          </a:p>
        </p:txBody>
      </p:sp>
      <p:sp>
        <p:nvSpPr>
          <p:cNvPr id="4" name="Rectangle 3"/>
          <p:cNvSpPr/>
          <p:nvPr/>
        </p:nvSpPr>
        <p:spPr bwMode="auto">
          <a:xfrm>
            <a:off x="1846616" y="4011613"/>
            <a:ext cx="2514600" cy="97155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SISD</a:t>
            </a:r>
          </a:p>
          <a:p>
            <a:pPr algn="ctr">
              <a:defRPr/>
            </a:pPr>
            <a:r>
              <a:rPr lang="en-US" dirty="0">
                <a:solidFill>
                  <a:srgbClr val="1C1C1C"/>
                </a:solidFill>
              </a:rPr>
              <a:t>Single Instruction Single Data</a:t>
            </a:r>
          </a:p>
        </p:txBody>
      </p:sp>
      <p:sp>
        <p:nvSpPr>
          <p:cNvPr id="5" name="Rectangle 4"/>
          <p:cNvSpPr/>
          <p:nvPr/>
        </p:nvSpPr>
        <p:spPr bwMode="auto">
          <a:xfrm>
            <a:off x="4350103" y="4011613"/>
            <a:ext cx="2514600" cy="97155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SIMD</a:t>
            </a:r>
          </a:p>
          <a:p>
            <a:pPr algn="ctr">
              <a:defRPr/>
            </a:pPr>
            <a:r>
              <a:rPr lang="en-US" dirty="0">
                <a:solidFill>
                  <a:srgbClr val="1C1C1C"/>
                </a:solidFill>
              </a:rPr>
              <a:t>Single Instruction Multiple Data</a:t>
            </a:r>
          </a:p>
        </p:txBody>
      </p:sp>
      <p:sp>
        <p:nvSpPr>
          <p:cNvPr id="6" name="Rectangle 5"/>
          <p:cNvSpPr/>
          <p:nvPr/>
        </p:nvSpPr>
        <p:spPr bwMode="auto">
          <a:xfrm>
            <a:off x="1846616" y="4983163"/>
            <a:ext cx="2514600" cy="97155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MISD</a:t>
            </a:r>
          </a:p>
          <a:p>
            <a:pPr algn="ctr">
              <a:defRPr/>
            </a:pPr>
            <a:r>
              <a:rPr lang="en-US" dirty="0">
                <a:solidFill>
                  <a:srgbClr val="1C1C1C"/>
                </a:solidFill>
              </a:rPr>
              <a:t>Multiple Instructions Single Data</a:t>
            </a:r>
          </a:p>
        </p:txBody>
      </p:sp>
      <p:sp>
        <p:nvSpPr>
          <p:cNvPr id="7" name="Rectangle 6"/>
          <p:cNvSpPr/>
          <p:nvPr/>
        </p:nvSpPr>
        <p:spPr bwMode="auto">
          <a:xfrm>
            <a:off x="4350103" y="4983163"/>
            <a:ext cx="2514600" cy="97155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MIMD</a:t>
            </a:r>
          </a:p>
          <a:p>
            <a:pPr algn="ctr">
              <a:defRPr/>
            </a:pPr>
            <a:r>
              <a:rPr lang="en-US" dirty="0">
                <a:solidFill>
                  <a:srgbClr val="1C1C1C"/>
                </a:solidFill>
              </a:rPr>
              <a:t>Multiple Instructions Multiple Data</a:t>
            </a:r>
          </a:p>
        </p:txBody>
      </p:sp>
      <p:sp>
        <p:nvSpPr>
          <p:cNvPr id="11272" name="Rectangle 7"/>
          <p:cNvSpPr>
            <a:spLocks noChangeArrowheads="1"/>
          </p:cNvSpPr>
          <p:nvPr/>
        </p:nvSpPr>
        <p:spPr bwMode="auto">
          <a:xfrm>
            <a:off x="236538" y="6082235"/>
            <a:ext cx="84947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t>Not to be confused with the terms of “Single Program Multiple Data (SPMD)” and </a:t>
            </a:r>
            <a:br>
              <a:rPr lang="en-US" dirty="0"/>
            </a:br>
            <a:r>
              <a:rPr lang="en-US" dirty="0"/>
              <a:t>“</a:t>
            </a:r>
            <a:r>
              <a:rPr lang="en-ZA" dirty="0"/>
              <a:t>Multiple Program Multiple Data (MPMD)”.</a:t>
            </a:r>
            <a:endParaRPr lang="en-US" dirty="0"/>
          </a:p>
        </p:txBody>
      </p:sp>
      <p:pic>
        <p:nvPicPr>
          <p:cNvPr id="1026" name="Picture 2" descr="C:\Users\swinberg\Documents\ACTIVE\EEE4084F\Common\Images_open\box-cc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333" y="4753505"/>
            <a:ext cx="1206677" cy="120667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506135">
            <a:off x="7445145" y="5327076"/>
            <a:ext cx="633507" cy="430887"/>
          </a:xfrm>
          <a:prstGeom prst="rect">
            <a:avLst/>
          </a:prstGeom>
          <a:noFill/>
        </p:spPr>
        <p:txBody>
          <a:bodyPr wrap="none" rtlCol="0">
            <a:spAutoFit/>
          </a:bodyPr>
          <a:lstStyle/>
          <a:p>
            <a:r>
              <a:rPr lang="en-US" sz="1100" dirty="0" smtClean="0"/>
              <a:t>Flynn’s</a:t>
            </a:r>
          </a:p>
          <a:p>
            <a:r>
              <a:rPr lang="en-US" sz="1100" dirty="0" smtClean="0"/>
              <a:t>Taxon.</a:t>
            </a:r>
            <a:endParaRPr lang="en-US" sz="1100" dirty="0"/>
          </a:p>
        </p:txBody>
      </p:sp>
      <p:pic>
        <p:nvPicPr>
          <p:cNvPr id="1027" name="Picture 3" descr="C:\Users\swinberg\Documents\ACTIVE\EEE4084F\Common\Images_open\pcbox_whit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4577" y="4206625"/>
            <a:ext cx="1230659" cy="107631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975295" y="5277573"/>
            <a:ext cx="385042" cy="400110"/>
          </a:xfrm>
          <a:prstGeom prst="rect">
            <a:avLst/>
          </a:prstGeom>
          <a:noFill/>
        </p:spPr>
        <p:txBody>
          <a:bodyPr wrap="none" rtlCol="0">
            <a:spAutoFit/>
          </a:bodyPr>
          <a:lstStyle/>
          <a:p>
            <a:r>
              <a:rPr lang="en-US" sz="1000" dirty="0" smtClean="0"/>
              <a:t>MI</a:t>
            </a:r>
          </a:p>
          <a:p>
            <a:r>
              <a:rPr lang="en-US" sz="1000" dirty="0" smtClean="0"/>
              <a:t>MD</a:t>
            </a:r>
            <a:endParaRPr lang="en-US" sz="1000" dirty="0"/>
          </a:p>
        </p:txBody>
      </p:sp>
    </p:spTree>
    <p:extLst>
      <p:ext uri="{BB962C8B-B14F-4D97-AF65-F5344CB8AC3E}">
        <p14:creationId xmlns:p14="http://schemas.microsoft.com/office/powerpoint/2010/main" val="1450715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452437" y="1224632"/>
            <a:ext cx="8176407" cy="5328568"/>
          </a:xfrm>
        </p:spPr>
        <p:txBody>
          <a:bodyPr>
            <a:normAutofit fontScale="92500" lnSpcReduction="10000"/>
          </a:bodyPr>
          <a:lstStyle/>
          <a:p>
            <a:pPr eaLnBrk="1" hangingPunct="1">
              <a:defRPr/>
            </a:pPr>
            <a:r>
              <a:rPr lang="en-ZA" dirty="0" smtClean="0"/>
              <a:t>Classic parallel programming techniques</a:t>
            </a:r>
          </a:p>
          <a:p>
            <a:pPr eaLnBrk="1" hangingPunct="1">
              <a:defRPr/>
            </a:pPr>
            <a:r>
              <a:rPr lang="en-ZA" dirty="0" smtClean="0"/>
              <a:t>Processor Architecture Types</a:t>
            </a:r>
          </a:p>
          <a:p>
            <a:pPr>
              <a:defRPr/>
            </a:pPr>
            <a:r>
              <a:rPr lang="en-ZA" dirty="0"/>
              <a:t>Von Neumann; Flynn’s </a:t>
            </a:r>
            <a:r>
              <a:rPr lang="en-ZA" dirty="0" smtClean="0"/>
              <a:t>taxonomy</a:t>
            </a:r>
          </a:p>
          <a:p>
            <a:pPr>
              <a:defRPr/>
            </a:pPr>
            <a:r>
              <a:rPr lang="en-ZA" dirty="0" smtClean="0"/>
              <a:t>Class activity</a:t>
            </a:r>
          </a:p>
          <a:p>
            <a:pPr>
              <a:defRPr/>
            </a:pPr>
            <a:r>
              <a:rPr lang="en-ZA" dirty="0" smtClean="0"/>
              <a:t>Flynn’s Taxonomy</a:t>
            </a:r>
          </a:p>
          <a:p>
            <a:pPr eaLnBrk="1" hangingPunct="1">
              <a:defRPr/>
            </a:pPr>
            <a:r>
              <a:rPr lang="en-ZA" dirty="0" smtClean="0"/>
              <a:t>Memory access architectures</a:t>
            </a:r>
          </a:p>
          <a:p>
            <a:pPr>
              <a:defRPr/>
            </a:pPr>
            <a:r>
              <a:rPr lang="en-ZA" dirty="0"/>
              <a:t>Case </a:t>
            </a:r>
            <a:r>
              <a:rPr lang="en-ZA" dirty="0" smtClean="0"/>
              <a:t>Studies </a:t>
            </a:r>
            <a:r>
              <a:rPr lang="en-ZA" dirty="0"/>
              <a:t>of </a:t>
            </a:r>
            <a:r>
              <a:rPr lang="en-ZA" dirty="0" smtClean="0"/>
              <a:t>classic </a:t>
            </a:r>
            <a:br>
              <a:rPr lang="en-ZA" dirty="0" smtClean="0"/>
            </a:br>
            <a:r>
              <a:rPr lang="en-ZA" dirty="0" smtClean="0"/>
              <a:t>microprocessor/</a:t>
            </a:r>
            <a:br>
              <a:rPr lang="en-ZA" dirty="0" smtClean="0"/>
            </a:br>
            <a:r>
              <a:rPr lang="en-ZA" dirty="0" smtClean="0"/>
              <a:t>microcontroller</a:t>
            </a:r>
            <a:br>
              <a:rPr lang="en-ZA" dirty="0" smtClean="0"/>
            </a:br>
            <a:r>
              <a:rPr lang="en-ZA" dirty="0" smtClean="0"/>
              <a:t>architectures</a:t>
            </a:r>
          </a:p>
          <a:p>
            <a:pPr>
              <a:defRPr/>
            </a:pPr>
            <a:r>
              <a:rPr lang="en-ZA" dirty="0" smtClean="0"/>
              <a:t>Additional readings</a:t>
            </a:r>
          </a:p>
        </p:txBody>
      </p:sp>
      <p:pic>
        <p:nvPicPr>
          <p:cNvPr id="4099" name="Picture 3" descr="mosaic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30076" y="4367380"/>
            <a:ext cx="3590622" cy="249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368" y="661411"/>
            <a:ext cx="7698306" cy="692210"/>
          </a:xfrm>
        </p:spPr>
        <p:txBody>
          <a:bodyPr>
            <a:normAutofit fontScale="90000"/>
          </a:bodyPr>
          <a:lstStyle/>
          <a:p>
            <a:pPr>
              <a:defRPr/>
            </a:pPr>
            <a:r>
              <a:rPr lang="en-US" dirty="0" smtClean="0"/>
              <a:t>Single Instruction Single Data (SISD)</a:t>
            </a:r>
            <a:endParaRPr lang="en-US" dirty="0"/>
          </a:p>
        </p:txBody>
      </p:sp>
      <p:sp>
        <p:nvSpPr>
          <p:cNvPr id="3" name="Content Placeholder 2"/>
          <p:cNvSpPr>
            <a:spLocks noGrp="1"/>
          </p:cNvSpPr>
          <p:nvPr>
            <p:ph idx="1"/>
          </p:nvPr>
        </p:nvSpPr>
        <p:spPr>
          <a:xfrm>
            <a:off x="718454" y="1722211"/>
            <a:ext cx="8007350" cy="4191000"/>
          </a:xfrm>
        </p:spPr>
        <p:txBody>
          <a:bodyPr>
            <a:normAutofit lnSpcReduction="10000"/>
          </a:bodyPr>
          <a:lstStyle/>
          <a:p>
            <a:pPr>
              <a:defRPr/>
            </a:pPr>
            <a:r>
              <a:rPr lang="en-US" sz="2800" dirty="0" smtClean="0"/>
              <a:t>This is (obviously) the classic von Neumann Computer: serial (not parallel) computer, e.g.:</a:t>
            </a:r>
          </a:p>
          <a:p>
            <a:pPr lvl="1">
              <a:defRPr/>
            </a:pPr>
            <a:r>
              <a:rPr lang="en-US" sz="2400" dirty="0" smtClean="0"/>
              <a:t>Old style single core PC CPUs, e.g. i486</a:t>
            </a:r>
          </a:p>
          <a:p>
            <a:pPr>
              <a:defRPr/>
            </a:pPr>
            <a:r>
              <a:rPr lang="en-US" sz="2800" dirty="0" smtClean="0"/>
              <a:t>Single instruction </a:t>
            </a:r>
            <a:r>
              <a:rPr lang="en-US" sz="2800" dirty="0" smtClean="0">
                <a:sym typeface="Wingdings" pitchFamily="2" charset="2"/>
              </a:rPr>
              <a:t></a:t>
            </a:r>
            <a:r>
              <a:rPr lang="en-US" sz="2800" dirty="0" smtClean="0"/>
              <a:t> </a:t>
            </a:r>
          </a:p>
          <a:p>
            <a:pPr lvl="1">
              <a:defRPr/>
            </a:pPr>
            <a:r>
              <a:rPr lang="en-US" sz="2400" dirty="0" smtClean="0"/>
              <a:t>One </a:t>
            </a:r>
            <a:r>
              <a:rPr lang="en-US" sz="2400" dirty="0" smtClean="0">
                <a:solidFill>
                  <a:schemeClr val="tx2">
                    <a:lumMod val="75000"/>
                  </a:schemeClr>
                </a:solidFill>
              </a:rPr>
              <a:t>instruction stream</a:t>
            </a:r>
            <a:r>
              <a:rPr lang="en-US" sz="2400" dirty="0" smtClean="0"/>
              <a:t> acted on by</a:t>
            </a:r>
            <a:br>
              <a:rPr lang="en-US" sz="2400" dirty="0" smtClean="0"/>
            </a:br>
            <a:r>
              <a:rPr lang="en-US" sz="2400" dirty="0" smtClean="0"/>
              <a:t>the CPU during any one clock cycle </a:t>
            </a:r>
          </a:p>
          <a:p>
            <a:pPr>
              <a:defRPr/>
            </a:pPr>
            <a:r>
              <a:rPr lang="en-US" sz="2800" dirty="0" smtClean="0"/>
              <a:t>Single data </a:t>
            </a:r>
            <a:r>
              <a:rPr lang="en-US" sz="2800" dirty="0" smtClean="0">
                <a:sym typeface="Wingdings" pitchFamily="2" charset="2"/>
              </a:rPr>
              <a:t></a:t>
            </a:r>
          </a:p>
          <a:p>
            <a:pPr lvl="1">
              <a:defRPr/>
            </a:pPr>
            <a:r>
              <a:rPr lang="en-US" sz="2400" dirty="0" smtClean="0"/>
              <a:t>Only one input </a:t>
            </a:r>
            <a:r>
              <a:rPr lang="en-US" sz="2400" dirty="0" smtClean="0">
                <a:solidFill>
                  <a:schemeClr val="tx2">
                    <a:lumMod val="75000"/>
                  </a:schemeClr>
                </a:solidFill>
              </a:rPr>
              <a:t>data stream</a:t>
            </a:r>
            <a:r>
              <a:rPr lang="en-US" sz="2400" dirty="0" smtClean="0"/>
              <a:t> for any</a:t>
            </a:r>
            <a:br>
              <a:rPr lang="en-US" sz="2400" dirty="0" smtClean="0"/>
            </a:br>
            <a:r>
              <a:rPr lang="en-US" sz="2400" dirty="0" smtClean="0"/>
              <a:t>one clock cycle </a:t>
            </a:r>
          </a:p>
          <a:p>
            <a:pPr>
              <a:defRPr/>
            </a:pPr>
            <a:r>
              <a:rPr lang="en-US" sz="2800" dirty="0" smtClean="0"/>
              <a:t>Deterministic execution</a:t>
            </a:r>
          </a:p>
        </p:txBody>
      </p:sp>
      <p:sp>
        <p:nvSpPr>
          <p:cNvPr id="4" name="Rectangle 3"/>
          <p:cNvSpPr/>
          <p:nvPr/>
        </p:nvSpPr>
        <p:spPr bwMode="auto">
          <a:xfrm>
            <a:off x="6555692" y="4046311"/>
            <a:ext cx="754062" cy="33020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0x1000</a:t>
            </a:r>
          </a:p>
        </p:txBody>
      </p:sp>
      <p:sp>
        <p:nvSpPr>
          <p:cNvPr id="5" name="Rectangle 4"/>
          <p:cNvSpPr/>
          <p:nvPr/>
        </p:nvSpPr>
        <p:spPr bwMode="auto">
          <a:xfrm>
            <a:off x="7263717" y="4046311"/>
            <a:ext cx="1485900" cy="33020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A,[0x2002]</a:t>
            </a:r>
          </a:p>
        </p:txBody>
      </p:sp>
      <p:sp>
        <p:nvSpPr>
          <p:cNvPr id="6" name="Rectangle 5"/>
          <p:cNvSpPr/>
          <p:nvPr/>
        </p:nvSpPr>
        <p:spPr bwMode="auto">
          <a:xfrm>
            <a:off x="6555692" y="4365399"/>
            <a:ext cx="754062"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0x1003</a:t>
            </a:r>
          </a:p>
        </p:txBody>
      </p:sp>
      <p:sp>
        <p:nvSpPr>
          <p:cNvPr id="7" name="Rectangle 6"/>
          <p:cNvSpPr/>
          <p:nvPr/>
        </p:nvSpPr>
        <p:spPr bwMode="auto">
          <a:xfrm>
            <a:off x="7263717" y="4365399"/>
            <a:ext cx="1485900"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B,[0x2004]</a:t>
            </a:r>
          </a:p>
        </p:txBody>
      </p:sp>
      <p:sp>
        <p:nvSpPr>
          <p:cNvPr id="8" name="Rectangle 7"/>
          <p:cNvSpPr/>
          <p:nvPr/>
        </p:nvSpPr>
        <p:spPr bwMode="auto">
          <a:xfrm>
            <a:off x="6555692" y="4662261"/>
            <a:ext cx="754062"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0x1006</a:t>
            </a:r>
          </a:p>
        </p:txBody>
      </p:sp>
      <p:sp>
        <p:nvSpPr>
          <p:cNvPr id="9" name="Rectangle 8"/>
          <p:cNvSpPr/>
          <p:nvPr/>
        </p:nvSpPr>
        <p:spPr bwMode="auto">
          <a:xfrm>
            <a:off x="7263717" y="4662261"/>
            <a:ext cx="1485900"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ADD A,B</a:t>
            </a:r>
          </a:p>
        </p:txBody>
      </p:sp>
      <p:sp>
        <p:nvSpPr>
          <p:cNvPr id="10" name="Rectangle 9"/>
          <p:cNvSpPr/>
          <p:nvPr/>
        </p:nvSpPr>
        <p:spPr bwMode="auto">
          <a:xfrm>
            <a:off x="6555692" y="4982936"/>
            <a:ext cx="754062"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0x1007</a:t>
            </a:r>
          </a:p>
        </p:txBody>
      </p:sp>
      <p:sp>
        <p:nvSpPr>
          <p:cNvPr id="11" name="Rectangle 10"/>
          <p:cNvSpPr/>
          <p:nvPr/>
        </p:nvSpPr>
        <p:spPr bwMode="auto">
          <a:xfrm>
            <a:off x="7263717" y="4982936"/>
            <a:ext cx="1485900"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SHL A,1</a:t>
            </a:r>
          </a:p>
        </p:txBody>
      </p:sp>
      <p:sp>
        <p:nvSpPr>
          <p:cNvPr id="13" name="Rectangle 12"/>
          <p:cNvSpPr/>
          <p:nvPr/>
        </p:nvSpPr>
        <p:spPr bwMode="auto">
          <a:xfrm>
            <a:off x="6555692" y="5314724"/>
            <a:ext cx="754062"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0x1008</a:t>
            </a:r>
          </a:p>
        </p:txBody>
      </p:sp>
      <p:sp>
        <p:nvSpPr>
          <p:cNvPr id="14" name="Rectangle 13"/>
          <p:cNvSpPr/>
          <p:nvPr/>
        </p:nvSpPr>
        <p:spPr bwMode="auto">
          <a:xfrm>
            <a:off x="7263717" y="5314724"/>
            <a:ext cx="1485900"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ST A,[0x2000]</a:t>
            </a:r>
          </a:p>
        </p:txBody>
      </p:sp>
      <p:cxnSp>
        <p:nvCxnSpPr>
          <p:cNvPr id="16" name="Straight Arrow Connector 15"/>
          <p:cNvCxnSpPr/>
          <p:nvPr/>
        </p:nvCxnSpPr>
        <p:spPr bwMode="auto">
          <a:xfrm rot="5400000">
            <a:off x="7480410" y="3874068"/>
            <a:ext cx="320675" cy="1588"/>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sp>
        <p:nvSpPr>
          <p:cNvPr id="12" name="Rectangle 11"/>
          <p:cNvSpPr/>
          <p:nvPr/>
        </p:nvSpPr>
        <p:spPr bwMode="auto">
          <a:xfrm>
            <a:off x="6555692" y="3439886"/>
            <a:ext cx="2171700" cy="331788"/>
          </a:xfrm>
          <a:prstGeom prst="rect">
            <a:avLst/>
          </a:prstGeom>
          <a:solidFill>
            <a:schemeClr val="bg2">
              <a:lumMod val="20000"/>
              <a:lumOff val="80000"/>
            </a:schemeClr>
          </a:solidFill>
          <a:ln w="19050" cap="flat" cmpd="sng" algn="ctr">
            <a:solidFill>
              <a:schemeClr val="accent6">
                <a:lumMod val="75000"/>
              </a:schemeClr>
            </a:solidFill>
            <a:prstDash val="solid"/>
            <a:round/>
            <a:headEnd type="none" w="med" len="med"/>
            <a:tailEnd type="none" w="med" len="med"/>
          </a:ln>
          <a:effectLst/>
        </p:spPr>
        <p:txBody>
          <a:bodyPr lIns="54000" rIns="54000"/>
          <a:lstStyle/>
          <a:p>
            <a:pPr>
              <a:defRPr/>
            </a:pPr>
            <a:r>
              <a:rPr lang="en-US" sz="1400" dirty="0">
                <a:solidFill>
                  <a:srgbClr val="1C1C1C"/>
                </a:solidFill>
              </a:rPr>
              <a:t>x = 2 * (y + z);</a:t>
            </a:r>
          </a:p>
        </p:txBody>
      </p:sp>
    </p:spTree>
    <p:extLst>
      <p:ext uri="{BB962C8B-B14F-4D97-AF65-F5344CB8AC3E}">
        <p14:creationId xmlns:p14="http://schemas.microsoft.com/office/powerpoint/2010/main" val="763414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166" y="646671"/>
            <a:ext cx="7698306" cy="692210"/>
          </a:xfrm>
        </p:spPr>
        <p:txBody>
          <a:bodyPr>
            <a:normAutofit fontScale="90000"/>
          </a:bodyPr>
          <a:lstStyle/>
          <a:p>
            <a:pPr>
              <a:defRPr/>
            </a:pPr>
            <a:r>
              <a:rPr lang="en-US" dirty="0" smtClean="0"/>
              <a:t>Single Instruction Multiple Data (SIMD)</a:t>
            </a:r>
            <a:endParaRPr lang="en-US" dirty="0"/>
          </a:p>
        </p:txBody>
      </p:sp>
      <p:sp>
        <p:nvSpPr>
          <p:cNvPr id="3" name="Content Placeholder 2"/>
          <p:cNvSpPr>
            <a:spLocks noGrp="1"/>
          </p:cNvSpPr>
          <p:nvPr>
            <p:ph idx="1"/>
          </p:nvPr>
        </p:nvSpPr>
        <p:spPr>
          <a:xfrm>
            <a:off x="334277" y="1676400"/>
            <a:ext cx="8007350" cy="4964113"/>
          </a:xfrm>
        </p:spPr>
        <p:txBody>
          <a:bodyPr>
            <a:normAutofit lnSpcReduction="10000"/>
          </a:bodyPr>
          <a:lstStyle/>
          <a:p>
            <a:pPr>
              <a:defRPr/>
            </a:pPr>
            <a:r>
              <a:rPr lang="en-US" sz="2800" dirty="0" smtClean="0"/>
              <a:t>A form of parallel computer</a:t>
            </a:r>
          </a:p>
          <a:p>
            <a:pPr lvl="1">
              <a:defRPr/>
            </a:pPr>
            <a:r>
              <a:rPr lang="en-US" sz="2400" dirty="0" smtClean="0"/>
              <a:t>Early supercomputers used this model first</a:t>
            </a:r>
          </a:p>
          <a:p>
            <a:pPr lvl="1">
              <a:defRPr/>
            </a:pPr>
            <a:r>
              <a:rPr lang="en-US" sz="2400" dirty="0" smtClean="0"/>
              <a:t>Nowadays it has become common – e.g., used in modern computers on GPUs</a:t>
            </a:r>
          </a:p>
          <a:p>
            <a:pPr>
              <a:defRPr/>
            </a:pPr>
            <a:r>
              <a:rPr lang="en-US" sz="2800" dirty="0" smtClean="0"/>
              <a:t>Single instruction </a:t>
            </a:r>
            <a:r>
              <a:rPr lang="en-US" sz="2800" dirty="0" smtClean="0">
                <a:sym typeface="Wingdings" pitchFamily="2" charset="2"/>
              </a:rPr>
              <a:t></a:t>
            </a:r>
          </a:p>
          <a:p>
            <a:pPr lvl="1">
              <a:defRPr/>
            </a:pPr>
            <a:r>
              <a:rPr lang="en-US" sz="2400" dirty="0" smtClean="0"/>
              <a:t>All processing units execute the</a:t>
            </a:r>
            <a:br>
              <a:rPr lang="en-US" sz="2400" dirty="0" smtClean="0"/>
            </a:br>
            <a:r>
              <a:rPr lang="en-US" sz="2400" dirty="0" smtClean="0"/>
              <a:t>same instruction for any given</a:t>
            </a:r>
            <a:br>
              <a:rPr lang="en-US" sz="2400" dirty="0" smtClean="0"/>
            </a:br>
            <a:r>
              <a:rPr lang="en-US" sz="2400" dirty="0" smtClean="0"/>
              <a:t>clock cycle </a:t>
            </a:r>
          </a:p>
          <a:p>
            <a:pPr>
              <a:defRPr/>
            </a:pPr>
            <a:r>
              <a:rPr lang="en-US" sz="2800" dirty="0" smtClean="0"/>
              <a:t>Multiple data </a:t>
            </a:r>
            <a:r>
              <a:rPr lang="en-US" sz="2800" dirty="0" smtClean="0">
                <a:sym typeface="Wingdings" pitchFamily="2" charset="2"/>
              </a:rPr>
              <a:t></a:t>
            </a:r>
          </a:p>
          <a:p>
            <a:pPr lvl="1">
              <a:defRPr/>
            </a:pPr>
            <a:r>
              <a:rPr lang="en-US" sz="2400" dirty="0" smtClean="0"/>
              <a:t>Each processing unit can</a:t>
            </a:r>
            <a:br>
              <a:rPr lang="en-US" sz="2400" dirty="0" smtClean="0"/>
            </a:br>
            <a:r>
              <a:rPr lang="en-US" sz="2400" dirty="0" smtClean="0"/>
              <a:t>operate on a different data</a:t>
            </a:r>
            <a:br>
              <a:rPr lang="en-US" sz="2400" dirty="0" smtClean="0"/>
            </a:br>
            <a:r>
              <a:rPr lang="en-US" sz="2400" dirty="0" smtClean="0"/>
              <a:t>element</a:t>
            </a:r>
          </a:p>
        </p:txBody>
      </p:sp>
      <p:sp>
        <p:nvSpPr>
          <p:cNvPr id="4" name="Rectangle 3"/>
          <p:cNvSpPr/>
          <p:nvPr/>
        </p:nvSpPr>
        <p:spPr bwMode="auto">
          <a:xfrm>
            <a:off x="5519052" y="4365625"/>
            <a:ext cx="1393825"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AX,[DX+0]</a:t>
            </a:r>
          </a:p>
        </p:txBody>
      </p:sp>
      <p:sp>
        <p:nvSpPr>
          <p:cNvPr id="5" name="Rectangle 4"/>
          <p:cNvSpPr/>
          <p:nvPr/>
        </p:nvSpPr>
        <p:spPr bwMode="auto">
          <a:xfrm>
            <a:off x="5519052" y="4686300"/>
            <a:ext cx="1393825"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BX,[EX+0]</a:t>
            </a:r>
          </a:p>
        </p:txBody>
      </p:sp>
      <p:sp>
        <p:nvSpPr>
          <p:cNvPr id="6" name="Rectangle 5"/>
          <p:cNvSpPr/>
          <p:nvPr/>
        </p:nvSpPr>
        <p:spPr bwMode="auto">
          <a:xfrm>
            <a:off x="5519052" y="4983163"/>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ADD AX,BX</a:t>
            </a:r>
          </a:p>
        </p:txBody>
      </p:sp>
      <p:sp>
        <p:nvSpPr>
          <p:cNvPr id="7" name="Rectangle 6"/>
          <p:cNvSpPr/>
          <p:nvPr/>
        </p:nvSpPr>
        <p:spPr bwMode="auto">
          <a:xfrm>
            <a:off x="5519052" y="5303838"/>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SHL AX,1</a:t>
            </a:r>
          </a:p>
        </p:txBody>
      </p:sp>
      <p:sp>
        <p:nvSpPr>
          <p:cNvPr id="8" name="Rectangle 7"/>
          <p:cNvSpPr/>
          <p:nvPr/>
        </p:nvSpPr>
        <p:spPr bwMode="auto">
          <a:xfrm>
            <a:off x="5519052" y="5635625"/>
            <a:ext cx="1393825" cy="33020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ST AX,[CX+0]</a:t>
            </a:r>
          </a:p>
        </p:txBody>
      </p:sp>
      <p:sp>
        <p:nvSpPr>
          <p:cNvPr id="9" name="Rectangle 8"/>
          <p:cNvSpPr/>
          <p:nvPr/>
        </p:nvSpPr>
        <p:spPr bwMode="auto">
          <a:xfrm>
            <a:off x="5873065" y="3246438"/>
            <a:ext cx="2171700" cy="811212"/>
          </a:xfrm>
          <a:prstGeom prst="rect">
            <a:avLst/>
          </a:prstGeom>
          <a:solidFill>
            <a:schemeClr val="bg2">
              <a:lumMod val="20000"/>
              <a:lumOff val="80000"/>
            </a:schemeClr>
          </a:solidFill>
          <a:ln w="19050" cap="flat" cmpd="sng" algn="ctr">
            <a:solidFill>
              <a:schemeClr val="accent6">
                <a:lumMod val="75000"/>
              </a:schemeClr>
            </a:solidFill>
            <a:prstDash val="solid"/>
            <a:round/>
            <a:headEnd type="none" w="med" len="med"/>
            <a:tailEnd type="none" w="med" len="med"/>
          </a:ln>
          <a:effectLst/>
        </p:spPr>
        <p:txBody>
          <a:bodyPr lIns="54000" rIns="54000"/>
          <a:lstStyle/>
          <a:p>
            <a:pPr>
              <a:defRPr/>
            </a:pPr>
            <a:r>
              <a:rPr lang="en-US" sz="1400" dirty="0">
                <a:solidFill>
                  <a:srgbClr val="1C1C1C"/>
                </a:solidFill>
              </a:rPr>
              <a:t>y= [1 2 3 4]</a:t>
            </a:r>
          </a:p>
          <a:p>
            <a:pPr>
              <a:defRPr/>
            </a:pPr>
            <a:r>
              <a:rPr lang="en-US" sz="1400" dirty="0">
                <a:solidFill>
                  <a:srgbClr val="1C1C1C"/>
                </a:solidFill>
              </a:rPr>
              <a:t>z = [2 3 4 5]</a:t>
            </a:r>
          </a:p>
          <a:p>
            <a:pPr>
              <a:defRPr/>
            </a:pPr>
            <a:r>
              <a:rPr lang="en-US" sz="1400" dirty="0">
                <a:solidFill>
                  <a:srgbClr val="1C1C1C"/>
                </a:solidFill>
              </a:rPr>
              <a:t>x = 2 * (y + z)</a:t>
            </a:r>
          </a:p>
        </p:txBody>
      </p:sp>
      <p:sp>
        <p:nvSpPr>
          <p:cNvPr id="11" name="Rectangle 10"/>
          <p:cNvSpPr/>
          <p:nvPr/>
        </p:nvSpPr>
        <p:spPr bwMode="auto">
          <a:xfrm>
            <a:off x="5519052" y="5954713"/>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lgn="ctr">
              <a:defRPr/>
            </a:pPr>
            <a:r>
              <a:rPr lang="en-US" sz="1400" dirty="0">
                <a:solidFill>
                  <a:srgbClr val="1C1C1C"/>
                </a:solidFill>
              </a:rPr>
              <a:t>…</a:t>
            </a:r>
          </a:p>
        </p:txBody>
      </p:sp>
      <p:sp>
        <p:nvSpPr>
          <p:cNvPr id="12" name="Rectangle 11"/>
          <p:cNvSpPr/>
          <p:nvPr/>
        </p:nvSpPr>
        <p:spPr bwMode="auto">
          <a:xfrm>
            <a:off x="7405002" y="4365625"/>
            <a:ext cx="1393825"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AX,[DX+3]</a:t>
            </a:r>
          </a:p>
        </p:txBody>
      </p:sp>
      <p:sp>
        <p:nvSpPr>
          <p:cNvPr id="13" name="Rectangle 12"/>
          <p:cNvSpPr/>
          <p:nvPr/>
        </p:nvSpPr>
        <p:spPr bwMode="auto">
          <a:xfrm>
            <a:off x="7405002" y="4686300"/>
            <a:ext cx="1393825" cy="33178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LD BX,[EX+3]</a:t>
            </a:r>
          </a:p>
        </p:txBody>
      </p:sp>
      <p:sp>
        <p:nvSpPr>
          <p:cNvPr id="14" name="Rectangle 13"/>
          <p:cNvSpPr/>
          <p:nvPr/>
        </p:nvSpPr>
        <p:spPr bwMode="auto">
          <a:xfrm>
            <a:off x="7405002" y="4983163"/>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ADD AX,BX</a:t>
            </a:r>
          </a:p>
        </p:txBody>
      </p:sp>
      <p:sp>
        <p:nvSpPr>
          <p:cNvPr id="15" name="Rectangle 14"/>
          <p:cNvSpPr/>
          <p:nvPr/>
        </p:nvSpPr>
        <p:spPr bwMode="auto">
          <a:xfrm>
            <a:off x="7405002" y="5303838"/>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SHL AX,1</a:t>
            </a:r>
          </a:p>
        </p:txBody>
      </p:sp>
      <p:sp>
        <p:nvSpPr>
          <p:cNvPr id="16" name="Rectangle 15"/>
          <p:cNvSpPr/>
          <p:nvPr/>
        </p:nvSpPr>
        <p:spPr bwMode="auto">
          <a:xfrm>
            <a:off x="7405002" y="5635625"/>
            <a:ext cx="1393825" cy="330200"/>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defRPr/>
            </a:pPr>
            <a:r>
              <a:rPr lang="en-US" sz="1400" dirty="0">
                <a:solidFill>
                  <a:srgbClr val="1C1C1C"/>
                </a:solidFill>
              </a:rPr>
              <a:t>ST AX,[CX+3]</a:t>
            </a:r>
          </a:p>
        </p:txBody>
      </p:sp>
      <p:sp>
        <p:nvSpPr>
          <p:cNvPr id="17" name="Rectangle 16"/>
          <p:cNvSpPr/>
          <p:nvPr/>
        </p:nvSpPr>
        <p:spPr bwMode="auto">
          <a:xfrm>
            <a:off x="7405002" y="5954713"/>
            <a:ext cx="1393825" cy="331787"/>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lIns="54000" rIns="54000"/>
          <a:lstStyle/>
          <a:p>
            <a:pPr algn="ctr">
              <a:defRPr/>
            </a:pPr>
            <a:r>
              <a:rPr lang="en-US" sz="1400" dirty="0">
                <a:solidFill>
                  <a:srgbClr val="1C1C1C"/>
                </a:solidFill>
              </a:rPr>
              <a:t>…</a:t>
            </a:r>
          </a:p>
        </p:txBody>
      </p:sp>
      <p:sp>
        <p:nvSpPr>
          <p:cNvPr id="13329" name="Rectangle 17"/>
          <p:cNvSpPr>
            <a:spLocks noChangeArrowheads="1"/>
          </p:cNvSpPr>
          <p:nvPr/>
        </p:nvSpPr>
        <p:spPr bwMode="auto">
          <a:xfrm>
            <a:off x="6950977" y="5016500"/>
            <a:ext cx="415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a:t>
            </a:r>
          </a:p>
        </p:txBody>
      </p:sp>
      <p:sp>
        <p:nvSpPr>
          <p:cNvPr id="13330" name="TextBox 18"/>
          <p:cNvSpPr txBox="1">
            <a:spLocks noChangeArrowheads="1"/>
          </p:cNvSpPr>
          <p:nvPr/>
        </p:nvSpPr>
        <p:spPr bwMode="auto">
          <a:xfrm>
            <a:off x="5747652" y="6343650"/>
            <a:ext cx="714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t>CPU 1</a:t>
            </a:r>
          </a:p>
        </p:txBody>
      </p:sp>
      <p:sp>
        <p:nvSpPr>
          <p:cNvPr id="13331" name="TextBox 19"/>
          <p:cNvSpPr txBox="1">
            <a:spLocks noChangeArrowheads="1"/>
          </p:cNvSpPr>
          <p:nvPr/>
        </p:nvSpPr>
        <p:spPr bwMode="auto">
          <a:xfrm>
            <a:off x="7759015" y="6343650"/>
            <a:ext cx="714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t>CPU 4</a:t>
            </a:r>
          </a:p>
        </p:txBody>
      </p:sp>
      <p:cxnSp>
        <p:nvCxnSpPr>
          <p:cNvPr id="21" name="Straight Arrow Connector 20"/>
          <p:cNvCxnSpPr>
            <a:endCxn id="4" idx="0"/>
          </p:cNvCxnSpPr>
          <p:nvPr/>
        </p:nvCxnSpPr>
        <p:spPr bwMode="auto">
          <a:xfrm rot="10800000" flipV="1">
            <a:off x="6215965" y="4046538"/>
            <a:ext cx="847725" cy="31908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cxnSp>
        <p:nvCxnSpPr>
          <p:cNvPr id="23" name="Straight Arrow Connector 22"/>
          <p:cNvCxnSpPr/>
          <p:nvPr/>
        </p:nvCxnSpPr>
        <p:spPr bwMode="auto">
          <a:xfrm rot="5400000">
            <a:off x="6857315" y="4171950"/>
            <a:ext cx="331787" cy="80963"/>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cxnSp>
        <p:nvCxnSpPr>
          <p:cNvPr id="25" name="Straight Arrow Connector 24"/>
          <p:cNvCxnSpPr/>
          <p:nvPr/>
        </p:nvCxnSpPr>
        <p:spPr bwMode="auto">
          <a:xfrm rot="16200000" flipH="1">
            <a:off x="6965265" y="4144963"/>
            <a:ext cx="331787" cy="13493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cxnSp>
        <p:nvCxnSpPr>
          <p:cNvPr id="27" name="Straight Arrow Connector 26"/>
          <p:cNvCxnSpPr>
            <a:endCxn id="12" idx="0"/>
          </p:cNvCxnSpPr>
          <p:nvPr/>
        </p:nvCxnSpPr>
        <p:spPr bwMode="auto">
          <a:xfrm>
            <a:off x="7063690" y="4046538"/>
            <a:ext cx="1038225" cy="319087"/>
          </a:xfrm>
          <a:prstGeom prst="straightConnector1">
            <a:avLst/>
          </a:prstGeom>
          <a:solidFill>
            <a:schemeClr val="accent1"/>
          </a:solidFill>
          <a:ln w="9525" cap="flat" cmpd="sng" algn="ctr">
            <a:solidFill>
              <a:schemeClr val="accent4">
                <a:lumMod val="10000"/>
              </a:schemeClr>
            </a:solidFill>
            <a:prstDash val="solid"/>
            <a:round/>
            <a:headEnd type="none" w="med" len="med"/>
            <a:tailEnd type="arrow"/>
          </a:ln>
          <a:effectLst/>
        </p:spPr>
      </p:cxnSp>
    </p:spTree>
    <p:extLst>
      <p:ext uri="{BB962C8B-B14F-4D97-AF65-F5344CB8AC3E}">
        <p14:creationId xmlns:p14="http://schemas.microsoft.com/office/powerpoint/2010/main" val="4179371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46671"/>
            <a:ext cx="7698306" cy="692210"/>
          </a:xfrm>
        </p:spPr>
        <p:txBody>
          <a:bodyPr>
            <a:normAutofit fontScale="90000"/>
          </a:bodyPr>
          <a:lstStyle/>
          <a:p>
            <a:pPr>
              <a:defRPr/>
            </a:pPr>
            <a:r>
              <a:rPr lang="en-US" dirty="0" smtClean="0"/>
              <a:t>Single Instruction Multiple Data (SIMD)</a:t>
            </a:r>
            <a:endParaRPr lang="en-US" dirty="0"/>
          </a:p>
        </p:txBody>
      </p:sp>
      <p:sp>
        <p:nvSpPr>
          <p:cNvPr id="3" name="Content Placeholder 2"/>
          <p:cNvSpPr>
            <a:spLocks noGrp="1"/>
          </p:cNvSpPr>
          <p:nvPr>
            <p:ph idx="1"/>
          </p:nvPr>
        </p:nvSpPr>
        <p:spPr>
          <a:xfrm>
            <a:off x="838200" y="1419578"/>
            <a:ext cx="8007350" cy="4746625"/>
          </a:xfrm>
        </p:spPr>
        <p:txBody>
          <a:bodyPr/>
          <a:lstStyle/>
          <a:p>
            <a:pPr>
              <a:defRPr/>
            </a:pPr>
            <a:r>
              <a:rPr lang="en-US" sz="2800" dirty="0" smtClean="0"/>
              <a:t>Runs in lockstep (i.e., all elements synchronized)</a:t>
            </a:r>
          </a:p>
          <a:p>
            <a:pPr>
              <a:defRPr/>
            </a:pPr>
            <a:r>
              <a:rPr lang="en-US" sz="2800" dirty="0" smtClean="0"/>
              <a:t>Works well for algorithms with a lot of regularity; e.g. graphics processing.</a:t>
            </a:r>
          </a:p>
          <a:p>
            <a:pPr>
              <a:defRPr/>
            </a:pPr>
            <a:r>
              <a:rPr lang="en-US" sz="2800" dirty="0" smtClean="0"/>
              <a:t>Two main types:</a:t>
            </a:r>
          </a:p>
          <a:p>
            <a:pPr lvl="1">
              <a:defRPr/>
            </a:pPr>
            <a:r>
              <a:rPr lang="en-US" sz="2400" dirty="0" smtClean="0"/>
              <a:t>Processor arrays</a:t>
            </a:r>
          </a:p>
          <a:p>
            <a:pPr lvl="1">
              <a:defRPr/>
            </a:pPr>
            <a:r>
              <a:rPr lang="en-US" sz="2400" dirty="0" smtClean="0"/>
              <a:t>Vector pipelines</a:t>
            </a:r>
          </a:p>
          <a:p>
            <a:pPr>
              <a:defRPr/>
            </a:pPr>
            <a:r>
              <a:rPr lang="en-US" sz="2800" dirty="0" smtClean="0"/>
              <a:t>Still highly deterministic (know the same operation is applied to specific set of data – but more data to keep track of per instruction) </a:t>
            </a:r>
            <a:endParaRPr lang="en-US" sz="2800" dirty="0"/>
          </a:p>
        </p:txBody>
      </p:sp>
    </p:spTree>
    <p:extLst>
      <p:ext uri="{BB962C8B-B14F-4D97-AF65-F5344CB8AC3E}">
        <p14:creationId xmlns:p14="http://schemas.microsoft.com/office/powerpoint/2010/main" val="350048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73131"/>
            <a:ext cx="7698306" cy="692210"/>
          </a:xfrm>
        </p:spPr>
        <p:txBody>
          <a:bodyPr>
            <a:normAutofit fontScale="90000"/>
          </a:bodyPr>
          <a:lstStyle/>
          <a:p>
            <a:pPr>
              <a:defRPr/>
            </a:pPr>
            <a:r>
              <a:rPr lang="en-US" dirty="0" smtClean="0"/>
              <a:t>Single Instruction Multiple Data (SIMD) Examples</a:t>
            </a:r>
            <a:endParaRPr lang="en-US" dirty="0"/>
          </a:p>
        </p:txBody>
      </p:sp>
      <p:sp>
        <p:nvSpPr>
          <p:cNvPr id="3" name="Content Placeholder 2"/>
          <p:cNvSpPr>
            <a:spLocks noGrp="1"/>
          </p:cNvSpPr>
          <p:nvPr>
            <p:ph idx="1"/>
          </p:nvPr>
        </p:nvSpPr>
        <p:spPr/>
        <p:txBody>
          <a:bodyPr/>
          <a:lstStyle/>
          <a:p>
            <a:pPr>
              <a:defRPr/>
            </a:pPr>
            <a:r>
              <a:rPr lang="en-US" sz="2800" dirty="0" smtClean="0"/>
              <a:t>Vector pipelines</a:t>
            </a:r>
          </a:p>
          <a:p>
            <a:pPr lvl="1">
              <a:defRPr/>
            </a:pPr>
            <a:r>
              <a:rPr lang="en-US" sz="2400" dirty="0" smtClean="0"/>
              <a:t>IBM 9000, Cray X-MP,</a:t>
            </a:r>
            <a:br>
              <a:rPr lang="en-US" sz="2400" dirty="0" smtClean="0"/>
            </a:br>
            <a:r>
              <a:rPr lang="en-US" sz="2400" dirty="0" smtClean="0"/>
              <a:t>Fujitsu vector processor,</a:t>
            </a:r>
            <a:br>
              <a:rPr lang="en-US" sz="2400" dirty="0" smtClean="0"/>
            </a:br>
            <a:r>
              <a:rPr lang="en-US" sz="2400" dirty="0" smtClean="0"/>
              <a:t>NEC SX-2, Hitachi S820, ETA10</a:t>
            </a:r>
          </a:p>
          <a:p>
            <a:pPr>
              <a:defRPr/>
            </a:pPr>
            <a:r>
              <a:rPr lang="en-US" sz="2800" dirty="0" smtClean="0"/>
              <a:t>Processor arrays</a:t>
            </a:r>
          </a:p>
          <a:p>
            <a:pPr lvl="1">
              <a:defRPr/>
            </a:pPr>
            <a:r>
              <a:rPr lang="en-US" sz="2400" dirty="0" smtClean="0"/>
              <a:t>Thinking Machine CM2,</a:t>
            </a:r>
            <a:br>
              <a:rPr lang="en-US" sz="2400" dirty="0" smtClean="0"/>
            </a:br>
            <a:r>
              <a:rPr lang="en-US" sz="2400" dirty="0" err="1" smtClean="0"/>
              <a:t>MasPar</a:t>
            </a:r>
            <a:r>
              <a:rPr lang="en-US" sz="2400" dirty="0" smtClean="0"/>
              <a:t> MP-1 &amp; MP-2,</a:t>
            </a:r>
            <a:br>
              <a:rPr lang="en-US" sz="2400" dirty="0" smtClean="0"/>
            </a:br>
            <a:r>
              <a:rPr lang="en-US" sz="2400" dirty="0" smtClean="0"/>
              <a:t>ILLIAC IV </a:t>
            </a:r>
          </a:p>
          <a:p>
            <a:pPr>
              <a:defRPr/>
            </a:pPr>
            <a:r>
              <a:rPr lang="en-US" sz="2800" dirty="0" smtClean="0"/>
              <a:t>Graphics processor units usually use SIMD</a:t>
            </a:r>
            <a:endParaRPr lang="en-US" sz="2800" dirty="0"/>
          </a:p>
        </p:txBody>
      </p:sp>
      <p:pic>
        <p:nvPicPr>
          <p:cNvPr id="15364" name="Picture 3" descr="crayXMP_200pix.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57950" y="1715733"/>
            <a:ext cx="12795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4"/>
          <p:cNvSpPr>
            <a:spLocks noChangeArrowheads="1"/>
          </p:cNvSpPr>
          <p:nvPr/>
        </p:nvSpPr>
        <p:spPr bwMode="auto">
          <a:xfrm>
            <a:off x="7686675" y="1669695"/>
            <a:ext cx="1238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ym typeface="Wingdings" pitchFamily="2" charset="2"/>
              </a:rPr>
              <a:t></a:t>
            </a:r>
            <a:r>
              <a:rPr lang="en-US" sz="1400"/>
              <a:t>Cray X-MP</a:t>
            </a:r>
          </a:p>
        </p:txBody>
      </p:sp>
      <p:pic>
        <p:nvPicPr>
          <p:cNvPr id="15366" name="Picture 5" descr="MasPar_200pix.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59413" y="3449283"/>
            <a:ext cx="1406525"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6"/>
          <p:cNvSpPr>
            <a:spLocks noChangeArrowheads="1"/>
          </p:cNvSpPr>
          <p:nvPr/>
        </p:nvSpPr>
        <p:spPr bwMode="auto">
          <a:xfrm>
            <a:off x="6875463" y="3452458"/>
            <a:ext cx="14557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ym typeface="Wingdings" pitchFamily="2" charset="2"/>
              </a:rPr>
              <a:t></a:t>
            </a:r>
            <a:r>
              <a:rPr lang="en-US" sz="1400"/>
              <a:t>MasPar MP-1</a:t>
            </a:r>
          </a:p>
        </p:txBody>
      </p:sp>
    </p:spTree>
    <p:extLst>
      <p:ext uri="{BB962C8B-B14F-4D97-AF65-F5344CB8AC3E}">
        <p14:creationId xmlns:p14="http://schemas.microsoft.com/office/powerpoint/2010/main" val="3588694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369" y="244475"/>
            <a:ext cx="8591550" cy="1431925"/>
          </a:xfrm>
        </p:spPr>
        <p:txBody>
          <a:bodyPr/>
          <a:lstStyle/>
          <a:p>
            <a:pPr>
              <a:defRPr/>
            </a:pPr>
            <a:r>
              <a:rPr lang="en-US" dirty="0" smtClean="0"/>
              <a:t>Multiple Instruction Single Data (MISD)</a:t>
            </a:r>
            <a:endParaRPr lang="en-US" dirty="0"/>
          </a:p>
        </p:txBody>
      </p:sp>
      <p:sp>
        <p:nvSpPr>
          <p:cNvPr id="3" name="Content Placeholder 2"/>
          <p:cNvSpPr>
            <a:spLocks noGrp="1"/>
          </p:cNvSpPr>
          <p:nvPr>
            <p:ph idx="1"/>
          </p:nvPr>
        </p:nvSpPr>
        <p:spPr/>
        <p:txBody>
          <a:bodyPr/>
          <a:lstStyle/>
          <a:p>
            <a:pPr>
              <a:defRPr/>
            </a:pPr>
            <a:r>
              <a:rPr lang="en-US" dirty="0" smtClean="0"/>
              <a:t>Single data stream fed into multiple processing units</a:t>
            </a:r>
          </a:p>
          <a:p>
            <a:pPr>
              <a:defRPr/>
            </a:pPr>
            <a:r>
              <a:rPr lang="en-US" dirty="0" smtClean="0"/>
              <a:t>Each processing unit works on data independently via independent instruction streams</a:t>
            </a:r>
          </a:p>
          <a:p>
            <a:pPr>
              <a:defRPr/>
            </a:pPr>
            <a:r>
              <a:rPr lang="en-US" dirty="0" smtClean="0"/>
              <a:t>Few actual examples of this class of parallel computer have ever existed</a:t>
            </a:r>
          </a:p>
        </p:txBody>
      </p:sp>
    </p:spTree>
    <p:extLst>
      <p:ext uri="{BB962C8B-B14F-4D97-AF65-F5344CB8AC3E}">
        <p14:creationId xmlns:p14="http://schemas.microsoft.com/office/powerpoint/2010/main" val="1041267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3"/>
          <p:cNvSpPr>
            <a:spLocks noChangeArrowheads="1"/>
          </p:cNvSpPr>
          <p:nvPr/>
        </p:nvSpPr>
        <p:spPr bwMode="auto">
          <a:xfrm>
            <a:off x="579013" y="4066664"/>
            <a:ext cx="8201025" cy="2514600"/>
          </a:xfrm>
          <a:prstGeom prst="rect">
            <a:avLst/>
          </a:prstGeom>
          <a:ln/>
          <a:extLst/>
        </p:spPr>
        <p:style>
          <a:lnRef idx="2">
            <a:schemeClr val="accent1"/>
          </a:lnRef>
          <a:fillRef idx="1">
            <a:schemeClr val="lt1"/>
          </a:fillRef>
          <a:effectRef idx="0">
            <a:schemeClr val="accent1"/>
          </a:effectRef>
          <a:fontRef idx="minor">
            <a:schemeClr val="dk1"/>
          </a:fontRef>
        </p:style>
        <p:txBody>
          <a:bodyPr/>
          <a:lstStyle/>
          <a:p>
            <a:endParaRPr lang="en-US"/>
          </a:p>
        </p:txBody>
      </p:sp>
      <p:sp>
        <p:nvSpPr>
          <p:cNvPr id="17411" name="Freeform 59"/>
          <p:cNvSpPr>
            <a:spLocks noChangeArrowheads="1"/>
          </p:cNvSpPr>
          <p:nvPr/>
        </p:nvSpPr>
        <p:spPr bwMode="auto">
          <a:xfrm>
            <a:off x="3190451" y="6066914"/>
            <a:ext cx="3932237" cy="460375"/>
          </a:xfrm>
          <a:custGeom>
            <a:avLst/>
            <a:gdLst>
              <a:gd name="T0" fmla="*/ 3933501 w 3931920"/>
              <a:gd name="T1" fmla="*/ 0 h 461010"/>
              <a:gd name="T2" fmla="*/ 2790041 w 3931920"/>
              <a:gd name="T3" fmla="*/ 397303 h 461010"/>
              <a:gd name="T4" fmla="*/ 0 w 3931920"/>
              <a:gd name="T5" fmla="*/ 363248 h 461010"/>
              <a:gd name="T6" fmla="*/ 0 60000 65536"/>
              <a:gd name="T7" fmla="*/ 0 60000 65536"/>
              <a:gd name="T8" fmla="*/ 0 60000 65536"/>
              <a:gd name="T9" fmla="*/ 0 w 3931920"/>
              <a:gd name="T10" fmla="*/ 0 h 461010"/>
              <a:gd name="T11" fmla="*/ 3931920 w 3931920"/>
              <a:gd name="T12" fmla="*/ 461010 h 461010"/>
            </a:gdLst>
            <a:ahLst/>
            <a:cxnLst>
              <a:cxn ang="T6">
                <a:pos x="T0" y="T1"/>
              </a:cxn>
              <a:cxn ang="T7">
                <a:pos x="T2" y="T3"/>
              </a:cxn>
              <a:cxn ang="T8">
                <a:pos x="T4" y="T5"/>
              </a:cxn>
            </a:cxnLst>
            <a:rect l="T9" t="T10" r="T11" b="T12"/>
            <a:pathLst>
              <a:path w="3931920" h="461010">
                <a:moveTo>
                  <a:pt x="3931920" y="0"/>
                </a:moveTo>
                <a:cubicBezTo>
                  <a:pt x="3688080" y="169545"/>
                  <a:pt x="3444240" y="339090"/>
                  <a:pt x="2788920" y="400050"/>
                </a:cubicBezTo>
                <a:cubicBezTo>
                  <a:pt x="2133600" y="461010"/>
                  <a:pt x="0" y="365760"/>
                  <a:pt x="0" y="365760"/>
                </a:cubicBezTo>
              </a:path>
            </a:pathLst>
          </a:custGeom>
          <a:ln>
            <a:headEnd/>
            <a:tailEnd/>
          </a:ln>
          <a:extLst/>
        </p:spPr>
        <p:style>
          <a:lnRef idx="2">
            <a:schemeClr val="accent1"/>
          </a:lnRef>
          <a:fillRef idx="1">
            <a:schemeClr val="lt1"/>
          </a:fillRef>
          <a:effectRef idx="0">
            <a:schemeClr val="accent1"/>
          </a:effectRef>
          <a:fontRef idx="minor">
            <a:schemeClr val="dk1"/>
          </a:fontRef>
        </p:style>
        <p:txBody>
          <a:bodyPr/>
          <a:lstStyle/>
          <a:p>
            <a:endParaRPr lang="en-US"/>
          </a:p>
        </p:txBody>
      </p:sp>
      <p:sp>
        <p:nvSpPr>
          <p:cNvPr id="17412" name="Freeform 58"/>
          <p:cNvSpPr>
            <a:spLocks noChangeArrowheads="1"/>
          </p:cNvSpPr>
          <p:nvPr/>
        </p:nvSpPr>
        <p:spPr bwMode="auto">
          <a:xfrm>
            <a:off x="1658513" y="5855777"/>
            <a:ext cx="3463925" cy="671512"/>
          </a:xfrm>
          <a:custGeom>
            <a:avLst/>
            <a:gdLst>
              <a:gd name="T0" fmla="*/ 3812043 w 3398088"/>
              <a:gd name="T1" fmla="*/ 290981 h 591206"/>
              <a:gd name="T2" fmla="*/ 3535263 w 3398088"/>
              <a:gd name="T3" fmla="*/ 118114 h 591206"/>
              <a:gd name="T4" fmla="*/ 2150384 w 3398088"/>
              <a:gd name="T5" fmla="*/ 999661 h 591206"/>
              <a:gd name="T6" fmla="*/ 0 w 3398088"/>
              <a:gd name="T7" fmla="*/ 835951 h 591206"/>
              <a:gd name="T8" fmla="*/ 0 60000 65536"/>
              <a:gd name="T9" fmla="*/ 0 60000 65536"/>
              <a:gd name="T10" fmla="*/ 0 60000 65536"/>
              <a:gd name="T11" fmla="*/ 0 60000 65536"/>
              <a:gd name="T12" fmla="*/ 0 w 3398088"/>
              <a:gd name="T13" fmla="*/ 0 h 591206"/>
              <a:gd name="T14" fmla="*/ 3398088 w 3398088"/>
              <a:gd name="T15" fmla="*/ 591206 h 591206"/>
            </a:gdLst>
            <a:ahLst/>
            <a:cxnLst>
              <a:cxn ang="T8">
                <a:pos x="T0" y="T1"/>
              </a:cxn>
              <a:cxn ang="T9">
                <a:pos x="T2" y="T3"/>
              </a:cxn>
              <a:cxn ang="T10">
                <a:pos x="T4" y="T5"/>
              </a:cxn>
              <a:cxn ang="T11">
                <a:pos x="T6" y="T7"/>
              </a:cxn>
            </a:cxnLst>
            <a:rect l="T12" t="T13" r="T14" b="T15"/>
            <a:pathLst>
              <a:path w="3398088" h="591206">
                <a:moveTo>
                  <a:pt x="3397945" y="135541"/>
                </a:moveTo>
                <a:cubicBezTo>
                  <a:pt x="3397945" y="137218"/>
                  <a:pt x="3398088" y="0"/>
                  <a:pt x="3151229" y="55018"/>
                </a:cubicBezTo>
                <a:cubicBezTo>
                  <a:pt x="2904370" y="110036"/>
                  <a:pt x="2441994" y="450178"/>
                  <a:pt x="1916789" y="465646"/>
                </a:cubicBezTo>
                <a:cubicBezTo>
                  <a:pt x="1188145" y="591206"/>
                  <a:pt x="638930" y="414808"/>
                  <a:pt x="0" y="389389"/>
                </a:cubicBezTo>
              </a:path>
            </a:pathLst>
          </a:custGeom>
          <a:ln>
            <a:headEnd/>
            <a:tailEnd/>
          </a:ln>
          <a:extLst/>
        </p:spPr>
        <p:style>
          <a:lnRef idx="2">
            <a:schemeClr val="accent1"/>
          </a:lnRef>
          <a:fillRef idx="1">
            <a:schemeClr val="lt1"/>
          </a:fillRef>
          <a:effectRef idx="0">
            <a:schemeClr val="accent1"/>
          </a:effectRef>
          <a:fontRef idx="minor">
            <a:schemeClr val="dk1"/>
          </a:fontRef>
        </p:style>
        <p:txBody>
          <a:bodyPr/>
          <a:lstStyle/>
          <a:p>
            <a:endParaRPr lang="en-US"/>
          </a:p>
        </p:txBody>
      </p:sp>
      <p:sp>
        <p:nvSpPr>
          <p:cNvPr id="36" name="Rectangle 35"/>
          <p:cNvSpPr/>
          <p:nvPr/>
        </p:nvSpPr>
        <p:spPr bwMode="auto">
          <a:xfrm>
            <a:off x="6082876" y="5803389"/>
            <a:ext cx="2033587" cy="3095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tIns="0"/>
          <a:lstStyle/>
          <a:p>
            <a:pPr>
              <a:defRPr/>
            </a:pPr>
            <a:r>
              <a:rPr lang="en-US" dirty="0">
                <a:solidFill>
                  <a:srgbClr val="1C1C1C"/>
                </a:solidFill>
              </a:rPr>
              <a:t>…</a:t>
            </a:r>
          </a:p>
        </p:txBody>
      </p:sp>
      <p:sp>
        <p:nvSpPr>
          <p:cNvPr id="34" name="Rectangle 33"/>
          <p:cNvSpPr/>
          <p:nvPr/>
        </p:nvSpPr>
        <p:spPr bwMode="auto">
          <a:xfrm>
            <a:off x="3944513" y="5803389"/>
            <a:ext cx="1909763" cy="3095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tIns="0"/>
          <a:lstStyle/>
          <a:p>
            <a:pPr>
              <a:defRPr/>
            </a:pPr>
            <a:r>
              <a:rPr lang="en-US" dirty="0">
                <a:solidFill>
                  <a:srgbClr val="1C1C1C"/>
                </a:solidFill>
              </a:rPr>
              <a:t>…</a:t>
            </a:r>
          </a:p>
        </p:txBody>
      </p:sp>
      <p:sp>
        <p:nvSpPr>
          <p:cNvPr id="30" name="Rectangle 29"/>
          <p:cNvSpPr/>
          <p:nvPr/>
        </p:nvSpPr>
        <p:spPr bwMode="auto">
          <a:xfrm>
            <a:off x="1671213" y="5803389"/>
            <a:ext cx="2057400" cy="3095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tIns="0"/>
          <a:lstStyle/>
          <a:p>
            <a:pPr>
              <a:defRPr/>
            </a:pPr>
            <a:r>
              <a:rPr lang="en-US" dirty="0">
                <a:solidFill>
                  <a:srgbClr val="1C1C1C"/>
                </a:solidFill>
              </a:rPr>
              <a:t>…</a:t>
            </a:r>
          </a:p>
        </p:txBody>
      </p:sp>
      <p:sp>
        <p:nvSpPr>
          <p:cNvPr id="2" name="Title 1"/>
          <p:cNvSpPr>
            <a:spLocks noGrp="1"/>
          </p:cNvSpPr>
          <p:nvPr>
            <p:ph type="title"/>
          </p:nvPr>
        </p:nvSpPr>
        <p:spPr>
          <a:xfrm>
            <a:off x="294369" y="30909"/>
            <a:ext cx="8591550" cy="1431925"/>
          </a:xfrm>
        </p:spPr>
        <p:txBody>
          <a:bodyPr/>
          <a:lstStyle/>
          <a:p>
            <a:pPr>
              <a:defRPr/>
            </a:pPr>
            <a:r>
              <a:rPr lang="en-US" dirty="0" smtClean="0"/>
              <a:t>Multiple Instruction Single Data (MISD) Example</a:t>
            </a:r>
            <a:endParaRPr lang="en-US" dirty="0"/>
          </a:p>
        </p:txBody>
      </p:sp>
      <p:sp>
        <p:nvSpPr>
          <p:cNvPr id="3" name="Content Placeholder 2"/>
          <p:cNvSpPr>
            <a:spLocks noGrp="1"/>
          </p:cNvSpPr>
          <p:nvPr>
            <p:ph idx="1"/>
          </p:nvPr>
        </p:nvSpPr>
        <p:spPr>
          <a:xfrm>
            <a:off x="838200" y="1436931"/>
            <a:ext cx="8007350" cy="4191000"/>
          </a:xfrm>
        </p:spPr>
        <p:txBody>
          <a:bodyPr/>
          <a:lstStyle/>
          <a:p>
            <a:pPr>
              <a:defRPr/>
            </a:pPr>
            <a:r>
              <a:rPr lang="en-US" sz="2800" dirty="0" smtClean="0"/>
              <a:t>Possible uses? Somewhat intellectual?</a:t>
            </a:r>
          </a:p>
          <a:p>
            <a:pPr lvl="1">
              <a:defRPr/>
            </a:pPr>
            <a:r>
              <a:rPr lang="en-US" sz="2400" dirty="0" smtClean="0"/>
              <a:t>Maybe redundant! (see next slide)</a:t>
            </a:r>
          </a:p>
          <a:p>
            <a:pPr>
              <a:defRPr/>
            </a:pPr>
            <a:r>
              <a:rPr lang="en-US" sz="2800" dirty="0" smtClean="0"/>
              <a:t>Possible example application:</a:t>
            </a:r>
          </a:p>
          <a:p>
            <a:pPr lvl="1">
              <a:defRPr/>
            </a:pPr>
            <a:r>
              <a:rPr lang="en-US" sz="2400" dirty="0" smtClean="0"/>
              <a:t>Different set of signal processing operations working the same signal stream</a:t>
            </a:r>
          </a:p>
        </p:txBody>
      </p:sp>
      <p:sp>
        <p:nvSpPr>
          <p:cNvPr id="4" name="Rectangle 3"/>
          <p:cNvSpPr/>
          <p:nvPr/>
        </p:nvSpPr>
        <p:spPr bwMode="auto">
          <a:xfrm>
            <a:off x="1671213" y="5095364"/>
            <a:ext cx="2057400"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x = +MAXINT</a:t>
            </a:r>
          </a:p>
        </p:txBody>
      </p:sp>
      <p:sp>
        <p:nvSpPr>
          <p:cNvPr id="17419" name="Rectangle 4"/>
          <p:cNvSpPr>
            <a:spLocks noChangeArrowheads="1"/>
          </p:cNvSpPr>
          <p:nvPr/>
        </p:nvSpPr>
        <p:spPr bwMode="auto">
          <a:xfrm>
            <a:off x="579013" y="3688839"/>
            <a:ext cx="8186738" cy="606425"/>
          </a:xfrm>
          <a:prstGeom prst="rect">
            <a:avLst/>
          </a:prstGeom>
          <a:ln/>
          <a:extLst/>
        </p:spPr>
        <p:style>
          <a:lnRef idx="2">
            <a:schemeClr val="accent1"/>
          </a:lnRef>
          <a:fillRef idx="1">
            <a:schemeClr val="lt1"/>
          </a:fillRef>
          <a:effectRef idx="0">
            <a:schemeClr val="accent1"/>
          </a:effectRef>
          <a:fontRef idx="minor">
            <a:schemeClr val="dk1"/>
          </a:fontRef>
        </p:style>
        <p:txBody>
          <a:bodyPr/>
          <a:lstStyle/>
          <a:p>
            <a:r>
              <a:rPr lang="en-US" dirty="0">
                <a:solidFill>
                  <a:srgbClr val="1C1C1C"/>
                </a:solidFill>
              </a:rPr>
              <a:t>Example:</a:t>
            </a:r>
          </a:p>
          <a:p>
            <a:r>
              <a:rPr lang="en-US" dirty="0">
                <a:solidFill>
                  <a:srgbClr val="1C1C1C"/>
                </a:solidFill>
              </a:rPr>
              <a:t>Simultaneously find the min and max input, and do a sum of inputs.</a:t>
            </a:r>
          </a:p>
        </p:txBody>
      </p:sp>
      <p:sp>
        <p:nvSpPr>
          <p:cNvPr id="6" name="Rectangle 5"/>
          <p:cNvSpPr/>
          <p:nvPr/>
        </p:nvSpPr>
        <p:spPr bwMode="auto">
          <a:xfrm>
            <a:off x="3944513" y="5095364"/>
            <a:ext cx="1909763"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x = -MAXINT</a:t>
            </a:r>
          </a:p>
        </p:txBody>
      </p:sp>
      <p:sp>
        <p:nvSpPr>
          <p:cNvPr id="7" name="Rectangle 6"/>
          <p:cNvSpPr/>
          <p:nvPr/>
        </p:nvSpPr>
        <p:spPr bwMode="auto">
          <a:xfrm>
            <a:off x="6082876" y="5095364"/>
            <a:ext cx="2033587"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x = 0</a:t>
            </a:r>
          </a:p>
        </p:txBody>
      </p:sp>
      <p:sp>
        <p:nvSpPr>
          <p:cNvPr id="8" name="Rectangle 7"/>
          <p:cNvSpPr/>
          <p:nvPr/>
        </p:nvSpPr>
        <p:spPr bwMode="auto">
          <a:xfrm>
            <a:off x="1671213" y="5495414"/>
            <a:ext cx="2057400"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If A&lt;x then x = A</a:t>
            </a:r>
          </a:p>
        </p:txBody>
      </p:sp>
      <p:sp>
        <p:nvSpPr>
          <p:cNvPr id="9" name="Rectangle 8"/>
          <p:cNvSpPr/>
          <p:nvPr/>
        </p:nvSpPr>
        <p:spPr bwMode="auto">
          <a:xfrm>
            <a:off x="3944513" y="5495414"/>
            <a:ext cx="1909763"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If A&gt;x then x = A</a:t>
            </a:r>
          </a:p>
        </p:txBody>
      </p:sp>
      <p:sp>
        <p:nvSpPr>
          <p:cNvPr id="10" name="Rectangle 9"/>
          <p:cNvSpPr/>
          <p:nvPr/>
        </p:nvSpPr>
        <p:spPr bwMode="auto">
          <a:xfrm>
            <a:off x="6082876" y="5495414"/>
            <a:ext cx="2033587" cy="41116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US" dirty="0">
                <a:solidFill>
                  <a:srgbClr val="1C1C1C"/>
                </a:solidFill>
              </a:rPr>
              <a:t>x = x + A</a:t>
            </a:r>
          </a:p>
        </p:txBody>
      </p:sp>
      <p:sp>
        <p:nvSpPr>
          <p:cNvPr id="11" name="Rectangle 10"/>
          <p:cNvSpPr/>
          <p:nvPr/>
        </p:nvSpPr>
        <p:spPr bwMode="auto">
          <a:xfrm>
            <a:off x="3739726" y="4488939"/>
            <a:ext cx="2297112" cy="41275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en-US" dirty="0">
                <a:solidFill>
                  <a:srgbClr val="1C1C1C"/>
                </a:solidFill>
              </a:rPr>
              <a:t>A = input</a:t>
            </a:r>
          </a:p>
        </p:txBody>
      </p:sp>
      <p:cxnSp>
        <p:nvCxnSpPr>
          <p:cNvPr id="14" name="Straight Arrow Connector 13"/>
          <p:cNvCxnSpPr>
            <a:stCxn id="11" idx="2"/>
            <a:endCxn id="4" idx="0"/>
          </p:cNvCxnSpPr>
          <p:nvPr/>
        </p:nvCxnSpPr>
        <p:spPr bwMode="auto">
          <a:xfrm rot="5400000">
            <a:off x="3696863" y="3904739"/>
            <a:ext cx="193675" cy="2187575"/>
          </a:xfrm>
          <a:prstGeom prst="straightConnector1">
            <a:avLst/>
          </a:prstGeom>
          <a:ln>
            <a:headEnd type="none" w="med" len="med"/>
            <a:tailEnd type="arrow"/>
          </a:ln>
        </p:spPr>
        <p:style>
          <a:lnRef idx="2">
            <a:schemeClr val="accent1"/>
          </a:lnRef>
          <a:fillRef idx="1">
            <a:schemeClr val="lt1"/>
          </a:fillRef>
          <a:effectRef idx="0">
            <a:schemeClr val="accent1"/>
          </a:effectRef>
          <a:fontRef idx="minor">
            <a:schemeClr val="dk1"/>
          </a:fontRef>
        </p:style>
      </p:cxnSp>
      <p:cxnSp>
        <p:nvCxnSpPr>
          <p:cNvPr id="17" name="Straight Arrow Connector 16"/>
          <p:cNvCxnSpPr>
            <a:stCxn id="11" idx="2"/>
            <a:endCxn id="6" idx="0"/>
          </p:cNvCxnSpPr>
          <p:nvPr/>
        </p:nvCxnSpPr>
        <p:spPr bwMode="auto">
          <a:xfrm rot="16200000" flipH="1">
            <a:off x="4797000" y="4992177"/>
            <a:ext cx="193675" cy="12700"/>
          </a:xfrm>
          <a:prstGeom prst="straightConnector1">
            <a:avLst/>
          </a:prstGeom>
          <a:ln>
            <a:headEnd type="none" w="med" len="med"/>
            <a:tailEnd type="arrow"/>
          </a:ln>
        </p:spPr>
        <p:style>
          <a:lnRef idx="2">
            <a:schemeClr val="accent1"/>
          </a:lnRef>
          <a:fillRef idx="1">
            <a:schemeClr val="lt1"/>
          </a:fillRef>
          <a:effectRef idx="0">
            <a:schemeClr val="accent1"/>
          </a:effectRef>
          <a:fontRef idx="minor">
            <a:schemeClr val="dk1"/>
          </a:fontRef>
        </p:style>
      </p:cxnSp>
      <p:cxnSp>
        <p:nvCxnSpPr>
          <p:cNvPr id="20" name="Straight Arrow Connector 19"/>
          <p:cNvCxnSpPr>
            <a:stCxn id="11" idx="2"/>
            <a:endCxn id="7" idx="0"/>
          </p:cNvCxnSpPr>
          <p:nvPr/>
        </p:nvCxnSpPr>
        <p:spPr bwMode="auto">
          <a:xfrm rot="16200000" flipH="1">
            <a:off x="5897138" y="3892039"/>
            <a:ext cx="193675" cy="2212975"/>
          </a:xfrm>
          <a:prstGeom prst="straightConnector1">
            <a:avLst/>
          </a:prstGeom>
          <a:ln>
            <a:headEnd type="none" w="med" len="med"/>
            <a:tailEnd type="arrow"/>
          </a:ln>
        </p:spPr>
        <p:style>
          <a:lnRef idx="2">
            <a:schemeClr val="accent1"/>
          </a:lnRef>
          <a:fillRef idx="1">
            <a:schemeClr val="lt1"/>
          </a:fillRef>
          <a:effectRef idx="0">
            <a:schemeClr val="accent1"/>
          </a:effectRef>
          <a:fontRef idx="minor">
            <a:schemeClr val="dk1"/>
          </a:fontRef>
        </p:style>
      </p:cxnSp>
      <p:sp>
        <p:nvSpPr>
          <p:cNvPr id="17429" name="TextBox 32"/>
          <p:cNvSpPr txBox="1">
            <a:spLocks noChangeArrowheads="1"/>
          </p:cNvSpPr>
          <p:nvPr/>
        </p:nvSpPr>
        <p:spPr bwMode="auto">
          <a:xfrm>
            <a:off x="3087263" y="6078027"/>
            <a:ext cx="714375" cy="307975"/>
          </a:xfrm>
          <a:prstGeom prst="rect">
            <a:avLst/>
          </a:prstGeom>
          <a:ln/>
          <a:extLst/>
        </p:spPr>
        <p:style>
          <a:lnRef idx="2">
            <a:schemeClr val="accent1"/>
          </a:lnRef>
          <a:fillRef idx="1">
            <a:schemeClr val="lt1"/>
          </a:fillRef>
          <a:effectRef idx="0">
            <a:schemeClr val="accent1"/>
          </a:effectRef>
          <a:fontRef idx="minor">
            <a:schemeClr val="dk1"/>
          </a:fontRef>
        </p:style>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solidFill>
                  <a:srgbClr val="1C1C1C"/>
                </a:solidFill>
              </a:rPr>
              <a:t>CPU 1</a:t>
            </a:r>
          </a:p>
        </p:txBody>
      </p:sp>
      <p:sp>
        <p:nvSpPr>
          <p:cNvPr id="17430" name="TextBox 36"/>
          <p:cNvSpPr txBox="1">
            <a:spLocks noChangeArrowheads="1"/>
          </p:cNvSpPr>
          <p:nvPr/>
        </p:nvSpPr>
        <p:spPr bwMode="auto">
          <a:xfrm>
            <a:off x="5157363" y="6078027"/>
            <a:ext cx="712788" cy="307975"/>
          </a:xfrm>
          <a:prstGeom prst="rect">
            <a:avLst/>
          </a:prstGeom>
          <a:ln/>
          <a:extLst/>
        </p:spPr>
        <p:style>
          <a:lnRef idx="2">
            <a:schemeClr val="accent1"/>
          </a:lnRef>
          <a:fillRef idx="1">
            <a:schemeClr val="lt1"/>
          </a:fillRef>
          <a:effectRef idx="0">
            <a:schemeClr val="accent1"/>
          </a:effectRef>
          <a:fontRef idx="minor">
            <a:schemeClr val="dk1"/>
          </a:fontRef>
        </p:style>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solidFill>
                  <a:srgbClr val="1C1C1C"/>
                </a:solidFill>
              </a:rPr>
              <a:t>CPU 2</a:t>
            </a:r>
          </a:p>
        </p:txBody>
      </p:sp>
      <p:sp>
        <p:nvSpPr>
          <p:cNvPr id="17431" name="TextBox 37"/>
          <p:cNvSpPr txBox="1">
            <a:spLocks noChangeArrowheads="1"/>
          </p:cNvSpPr>
          <p:nvPr/>
        </p:nvSpPr>
        <p:spPr bwMode="auto">
          <a:xfrm>
            <a:off x="7408438" y="6078027"/>
            <a:ext cx="714375" cy="307975"/>
          </a:xfrm>
          <a:prstGeom prst="rect">
            <a:avLst/>
          </a:prstGeom>
          <a:ln/>
          <a:extLst/>
        </p:spPr>
        <p:style>
          <a:lnRef idx="2">
            <a:schemeClr val="accent1"/>
          </a:lnRef>
          <a:fillRef idx="1">
            <a:schemeClr val="lt1"/>
          </a:fillRef>
          <a:effectRef idx="0">
            <a:schemeClr val="accent1"/>
          </a:effectRef>
          <a:fontRef idx="minor">
            <a:schemeClr val="dk1"/>
          </a:fontRef>
        </p:style>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solidFill>
                  <a:srgbClr val="1C1C1C"/>
                </a:solidFill>
              </a:rPr>
              <a:t>CPU 3</a:t>
            </a:r>
          </a:p>
        </p:txBody>
      </p:sp>
      <p:cxnSp>
        <p:nvCxnSpPr>
          <p:cNvPr id="40" name="Shape 39"/>
          <p:cNvCxnSpPr/>
          <p:nvPr/>
        </p:nvCxnSpPr>
        <p:spPr bwMode="auto">
          <a:xfrm rot="5400000" flipH="1" flipV="1">
            <a:off x="2430832" y="4804058"/>
            <a:ext cx="1417637" cy="1222375"/>
          </a:xfrm>
          <a:prstGeom prst="curvedConnector4">
            <a:avLst>
              <a:gd name="adj1" fmla="val -12097"/>
              <a:gd name="adj2" fmla="val -139721"/>
            </a:avLst>
          </a:prstGeom>
          <a:ln>
            <a:headEnd type="none" w="med" len="med"/>
            <a:tailEnd type="arrow"/>
          </a:ln>
        </p:spPr>
        <p:style>
          <a:lnRef idx="2">
            <a:schemeClr val="accent1"/>
          </a:lnRef>
          <a:fillRef idx="1">
            <a:schemeClr val="lt1"/>
          </a:fillRef>
          <a:effectRef idx="0">
            <a:schemeClr val="accent1"/>
          </a:effectRef>
          <a:fontRef idx="minor">
            <a:schemeClr val="dk1"/>
          </a:fontRef>
        </p:style>
      </p:cxnSp>
    </p:spTree>
    <p:extLst>
      <p:ext uri="{BB962C8B-B14F-4D97-AF65-F5344CB8AC3E}">
        <p14:creationId xmlns:p14="http://schemas.microsoft.com/office/powerpoint/2010/main" val="5012915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5175" cy="1431925"/>
          </a:xfrm>
        </p:spPr>
        <p:txBody>
          <a:bodyPr/>
          <a:lstStyle/>
          <a:p>
            <a:pPr>
              <a:defRPr/>
            </a:pPr>
            <a:r>
              <a:rPr lang="fr-FR" dirty="0" smtClean="0"/>
              <a:t>Multiple Instruction Multiple Data (MIMD)</a:t>
            </a:r>
            <a:endParaRPr lang="en-US" dirty="0"/>
          </a:p>
        </p:txBody>
      </p:sp>
      <p:sp>
        <p:nvSpPr>
          <p:cNvPr id="3" name="Content Placeholder 2"/>
          <p:cNvSpPr>
            <a:spLocks noGrp="1"/>
          </p:cNvSpPr>
          <p:nvPr>
            <p:ph idx="1"/>
          </p:nvPr>
        </p:nvSpPr>
        <p:spPr>
          <a:xfrm>
            <a:off x="495300" y="1687513"/>
            <a:ext cx="8466138" cy="4191000"/>
          </a:xfrm>
        </p:spPr>
        <p:txBody>
          <a:bodyPr>
            <a:normAutofit fontScale="92500" lnSpcReduction="10000"/>
          </a:bodyPr>
          <a:lstStyle/>
          <a:p>
            <a:pPr>
              <a:defRPr/>
            </a:pPr>
            <a:r>
              <a:rPr lang="en-US" sz="2800" dirty="0" smtClean="0"/>
              <a:t>The most common type of parallel computer (most late model computers, e.g. Intel Core Duo, in this category)</a:t>
            </a:r>
          </a:p>
          <a:p>
            <a:pPr>
              <a:defRPr/>
            </a:pPr>
            <a:r>
              <a:rPr lang="en-US" sz="2800" dirty="0" smtClean="0"/>
              <a:t>Multiple Instruction </a:t>
            </a:r>
            <a:r>
              <a:rPr lang="en-US" sz="2800" dirty="0" smtClean="0">
                <a:sym typeface="Wingdings" pitchFamily="2" charset="2"/>
              </a:rPr>
              <a:t></a:t>
            </a:r>
          </a:p>
          <a:p>
            <a:pPr lvl="1">
              <a:defRPr/>
            </a:pPr>
            <a:r>
              <a:rPr lang="en-US" sz="2400" dirty="0" smtClean="0"/>
              <a:t>Each processor can be executing a different instruction stream</a:t>
            </a:r>
          </a:p>
          <a:p>
            <a:pPr>
              <a:defRPr/>
            </a:pPr>
            <a:r>
              <a:rPr lang="en-US" sz="2800" dirty="0" smtClean="0"/>
              <a:t>Multiple Data </a:t>
            </a:r>
            <a:r>
              <a:rPr lang="en-US" sz="2800" dirty="0" smtClean="0">
                <a:sym typeface="Wingdings" pitchFamily="2" charset="2"/>
              </a:rPr>
              <a:t></a:t>
            </a:r>
          </a:p>
          <a:p>
            <a:pPr lvl="1">
              <a:defRPr/>
            </a:pPr>
            <a:r>
              <a:rPr lang="en-US" sz="2400" dirty="0" smtClean="0"/>
              <a:t>Every processor may be working with a different data stream</a:t>
            </a:r>
          </a:p>
          <a:p>
            <a:pPr>
              <a:defRPr/>
            </a:pPr>
            <a:r>
              <a:rPr lang="en-US" sz="2800" dirty="0" smtClean="0"/>
              <a:t>Execution can be asynchronous or synchronous; non-deterministic or deterministic</a:t>
            </a:r>
          </a:p>
        </p:txBody>
      </p:sp>
    </p:spTree>
    <p:extLst>
      <p:ext uri="{BB962C8B-B14F-4D97-AF65-F5344CB8AC3E}">
        <p14:creationId xmlns:p14="http://schemas.microsoft.com/office/powerpoint/2010/main" val="28122367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138"/>
            <a:ext cx="8385175" cy="1431925"/>
          </a:xfrm>
        </p:spPr>
        <p:txBody>
          <a:bodyPr/>
          <a:lstStyle/>
          <a:p>
            <a:pPr>
              <a:defRPr/>
            </a:pPr>
            <a:r>
              <a:rPr lang="fr-FR" dirty="0" smtClean="0"/>
              <a:t>Multiple Instruction Multiple Data (MIMD)</a:t>
            </a:r>
            <a:endParaRPr lang="en-US" dirty="0"/>
          </a:p>
        </p:txBody>
      </p:sp>
      <p:sp>
        <p:nvSpPr>
          <p:cNvPr id="3" name="Content Placeholder 2"/>
          <p:cNvSpPr>
            <a:spLocks noGrp="1"/>
          </p:cNvSpPr>
          <p:nvPr>
            <p:ph idx="1"/>
          </p:nvPr>
        </p:nvSpPr>
        <p:spPr>
          <a:xfrm>
            <a:off x="427038" y="1550988"/>
            <a:ext cx="8007350" cy="5124450"/>
          </a:xfrm>
        </p:spPr>
        <p:txBody>
          <a:bodyPr/>
          <a:lstStyle/>
          <a:p>
            <a:pPr>
              <a:defRPr/>
            </a:pPr>
            <a:r>
              <a:rPr lang="en-US" sz="2800" dirty="0" smtClean="0"/>
              <a:t>Examples</a:t>
            </a:r>
          </a:p>
          <a:p>
            <a:pPr lvl="1">
              <a:defRPr/>
            </a:pPr>
            <a:r>
              <a:rPr lang="en-US" sz="2400" dirty="0" smtClean="0"/>
              <a:t>Many of the current supercomputers</a:t>
            </a:r>
          </a:p>
          <a:p>
            <a:pPr lvl="1">
              <a:defRPr/>
            </a:pPr>
            <a:r>
              <a:rPr lang="en-US" sz="2400" dirty="0" smtClean="0"/>
              <a:t>Networked parallel computer clusters</a:t>
            </a:r>
          </a:p>
          <a:p>
            <a:pPr lvl="1">
              <a:defRPr/>
            </a:pPr>
            <a:r>
              <a:rPr lang="en-US" sz="2400" dirty="0" smtClean="0"/>
              <a:t>SMP computers</a:t>
            </a:r>
          </a:p>
          <a:p>
            <a:pPr lvl="1">
              <a:defRPr/>
            </a:pPr>
            <a:r>
              <a:rPr lang="en-US" sz="2400" dirty="0" smtClean="0"/>
              <a:t>multi-core PCs</a:t>
            </a:r>
          </a:p>
          <a:p>
            <a:pPr>
              <a:defRPr/>
            </a:pPr>
            <a:r>
              <a:rPr lang="en-US" sz="2800" dirty="0" smtClean="0"/>
              <a:t>MIMD architectures could include</a:t>
            </a:r>
            <a:br>
              <a:rPr lang="en-US" sz="2800" dirty="0" smtClean="0"/>
            </a:br>
            <a:r>
              <a:rPr lang="en-US" sz="2800" dirty="0" smtClean="0"/>
              <a:t>all the other models. e.g., </a:t>
            </a:r>
          </a:p>
          <a:p>
            <a:pPr lvl="1">
              <a:defRPr/>
            </a:pPr>
            <a:r>
              <a:rPr lang="en-US" sz="2000" dirty="0" smtClean="0"/>
              <a:t>SISD – just one CPU active, others running NOP</a:t>
            </a:r>
          </a:p>
          <a:p>
            <a:pPr lvl="1">
              <a:defRPr/>
            </a:pPr>
            <a:r>
              <a:rPr lang="en-US" sz="2000" dirty="0" smtClean="0"/>
              <a:t>SIMD – all CPUs load the same instruction but</a:t>
            </a:r>
            <a:br>
              <a:rPr lang="en-US" sz="2000" dirty="0" smtClean="0"/>
            </a:br>
            <a:r>
              <a:rPr lang="en-US" sz="2000" dirty="0" smtClean="0"/>
              <a:t>apply to different data</a:t>
            </a:r>
          </a:p>
          <a:p>
            <a:pPr lvl="1">
              <a:defRPr/>
            </a:pPr>
            <a:r>
              <a:rPr lang="en-US" sz="2000" dirty="0" smtClean="0"/>
              <a:t>MISD – all CPUs load  different instructions</a:t>
            </a:r>
            <a:br>
              <a:rPr lang="en-US" sz="2000" dirty="0" smtClean="0"/>
            </a:br>
            <a:r>
              <a:rPr lang="en-US" sz="2000" dirty="0" smtClean="0"/>
              <a:t>but apply it to the same data</a:t>
            </a:r>
            <a:endParaRPr lang="en-US" sz="2000" dirty="0"/>
          </a:p>
        </p:txBody>
      </p:sp>
      <p:pic>
        <p:nvPicPr>
          <p:cNvPr id="19460" name="Picture 3" descr="opteronCluster_200pix.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37327" y="1530350"/>
            <a:ext cx="2411412"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4"/>
          <p:cNvSpPr>
            <a:spLocks noChangeArrowheads="1"/>
          </p:cNvSpPr>
          <p:nvPr/>
        </p:nvSpPr>
        <p:spPr bwMode="auto">
          <a:xfrm>
            <a:off x="6521450" y="3117850"/>
            <a:ext cx="1439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t>AMD Opteron</a:t>
            </a:r>
          </a:p>
        </p:txBody>
      </p:sp>
      <p:pic>
        <p:nvPicPr>
          <p:cNvPr id="19462" name="Picture 5" descr="ibm_bluegen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59625" y="3854450"/>
            <a:ext cx="1592263"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6"/>
          <p:cNvSpPr>
            <a:spLocks noChangeArrowheads="1"/>
          </p:cNvSpPr>
          <p:nvPr/>
        </p:nvSpPr>
        <p:spPr bwMode="auto">
          <a:xfrm>
            <a:off x="7378700" y="5930900"/>
            <a:ext cx="1517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t>IBM BlueGene</a:t>
            </a:r>
          </a:p>
        </p:txBody>
      </p:sp>
    </p:spTree>
    <p:extLst>
      <p:ext uri="{BB962C8B-B14F-4D97-AF65-F5344CB8AC3E}">
        <p14:creationId xmlns:p14="http://schemas.microsoft.com/office/powerpoint/2010/main" val="39104266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62000">
              <a:schemeClr val="accent1">
                <a:lumMod val="20000"/>
                <a:lumOff val="80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8385175" cy="922338"/>
          </a:xfrm>
        </p:spPr>
        <p:txBody>
          <a:bodyPr/>
          <a:lstStyle/>
          <a:p>
            <a:pPr>
              <a:defRPr/>
            </a:pPr>
            <a:r>
              <a:rPr lang="en-US" dirty="0" smtClean="0">
                <a:solidFill>
                  <a:schemeClr val="tx1"/>
                </a:solidFill>
              </a:rPr>
              <a:t>Class Activity</a:t>
            </a:r>
            <a:endParaRPr lang="en-US" dirty="0">
              <a:solidFill>
                <a:schemeClr val="tx1"/>
              </a:solidFill>
            </a:endParaRPr>
          </a:p>
        </p:txBody>
      </p:sp>
      <p:sp>
        <p:nvSpPr>
          <p:cNvPr id="20483" name="TextBox 4"/>
          <p:cNvSpPr txBox="1">
            <a:spLocks noChangeArrowheads="1"/>
          </p:cNvSpPr>
          <p:nvPr/>
        </p:nvSpPr>
        <p:spPr bwMode="auto">
          <a:xfrm>
            <a:off x="149225" y="4826000"/>
            <a:ext cx="51530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Consider the types of programming models:</a:t>
            </a:r>
          </a:p>
          <a:p>
            <a:pPr>
              <a:buFont typeface="Arial" charset="0"/>
              <a:buChar char="•"/>
            </a:pPr>
            <a:r>
              <a:rPr lang="en-US" sz="2000" dirty="0"/>
              <a:t> Sequential / non-parallel</a:t>
            </a:r>
          </a:p>
          <a:p>
            <a:pPr>
              <a:buFont typeface="Arial" charset="0"/>
              <a:buChar char="•"/>
            </a:pPr>
            <a:r>
              <a:rPr lang="en-US" sz="2000" dirty="0"/>
              <a:t> Data parallel model</a:t>
            </a:r>
          </a:p>
          <a:p>
            <a:pPr>
              <a:buFont typeface="Arial" charset="0"/>
              <a:buChar char="•"/>
            </a:pPr>
            <a:r>
              <a:rPr lang="en-US" sz="2000" dirty="0"/>
              <a:t> Message passing model</a:t>
            </a:r>
          </a:p>
          <a:p>
            <a:pPr>
              <a:buFont typeface="Arial" charset="0"/>
              <a:buChar char="•"/>
            </a:pPr>
            <a:r>
              <a:rPr lang="en-US" sz="2000" dirty="0"/>
              <a:t> Shared memory model</a:t>
            </a:r>
          </a:p>
          <a:p>
            <a:pPr>
              <a:buFont typeface="Arial" charset="0"/>
              <a:buChar char="•"/>
            </a:pPr>
            <a:r>
              <a:rPr lang="en-US" sz="2000" dirty="0"/>
              <a:t> Hybrid models</a:t>
            </a:r>
          </a:p>
        </p:txBody>
      </p:sp>
      <p:grpSp>
        <p:nvGrpSpPr>
          <p:cNvPr id="20484" name="Group 26"/>
          <p:cNvGrpSpPr>
            <a:grpSpLocks/>
          </p:cNvGrpSpPr>
          <p:nvPr/>
        </p:nvGrpSpPr>
        <p:grpSpPr bwMode="auto">
          <a:xfrm>
            <a:off x="4389438" y="1922463"/>
            <a:ext cx="4583112" cy="2320925"/>
            <a:chOff x="4103370" y="2251710"/>
            <a:chExt cx="4584065" cy="2319973"/>
          </a:xfrm>
        </p:grpSpPr>
        <p:sp>
          <p:nvSpPr>
            <p:cNvPr id="6" name="TextBox 5"/>
            <p:cNvSpPr txBox="1"/>
            <p:nvPr/>
          </p:nvSpPr>
          <p:spPr>
            <a:xfrm>
              <a:off x="5121169" y="2251710"/>
              <a:ext cx="3529747" cy="399886"/>
            </a:xfrm>
            <a:prstGeom prst="rect">
              <a:avLst/>
            </a:prstGeom>
            <a:solidFill>
              <a:schemeClr val="accent5">
                <a:lumMod val="20000"/>
                <a:lumOff val="80000"/>
              </a:schemeClr>
            </a:solidFill>
          </p:spPr>
          <p:txBody>
            <a:bodyPr wrap="none">
              <a:spAutoFit/>
            </a:bodyPr>
            <a:lstStyle/>
            <a:p>
              <a:pPr>
                <a:defRPr/>
              </a:pPr>
              <a:r>
                <a:rPr lang="en-US" sz="2000" dirty="0">
                  <a:solidFill>
                    <a:schemeClr val="bg1">
                      <a:lumMod val="50000"/>
                    </a:schemeClr>
                  </a:solidFill>
                </a:rPr>
                <a:t>Types of architecture models</a:t>
              </a:r>
            </a:p>
          </p:txBody>
        </p:sp>
        <p:sp>
          <p:nvSpPr>
            <p:cNvPr id="7" name="Rectangle 6"/>
            <p:cNvSpPr/>
            <p:nvPr/>
          </p:nvSpPr>
          <p:spPr bwMode="auto">
            <a:xfrm>
              <a:off x="4103370" y="2627793"/>
              <a:ext cx="2297590" cy="972739"/>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SISD</a:t>
              </a:r>
            </a:p>
            <a:p>
              <a:pPr algn="ctr">
                <a:defRPr/>
              </a:pPr>
              <a:r>
                <a:rPr lang="en-US" dirty="0">
                  <a:solidFill>
                    <a:srgbClr val="1C1C1C"/>
                  </a:solidFill>
                </a:rPr>
                <a:t>Single Instruction Single Data</a:t>
              </a:r>
            </a:p>
          </p:txBody>
        </p:sp>
        <p:sp>
          <p:nvSpPr>
            <p:cNvPr id="8" name="Rectangle 7"/>
            <p:cNvSpPr/>
            <p:nvPr/>
          </p:nvSpPr>
          <p:spPr bwMode="auto">
            <a:xfrm>
              <a:off x="6389845" y="2627793"/>
              <a:ext cx="2297590" cy="972739"/>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SIMD</a:t>
              </a:r>
            </a:p>
            <a:p>
              <a:pPr algn="ctr">
                <a:defRPr/>
              </a:pPr>
              <a:r>
                <a:rPr lang="en-US" dirty="0">
                  <a:solidFill>
                    <a:srgbClr val="1C1C1C"/>
                  </a:solidFill>
                </a:rPr>
                <a:t>Single Instruction Multiple Data</a:t>
              </a:r>
            </a:p>
          </p:txBody>
        </p:sp>
        <p:sp>
          <p:nvSpPr>
            <p:cNvPr id="9" name="Rectangle 8"/>
            <p:cNvSpPr/>
            <p:nvPr/>
          </p:nvSpPr>
          <p:spPr bwMode="auto">
            <a:xfrm>
              <a:off x="4103370" y="3600532"/>
              <a:ext cx="2297590" cy="971151"/>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MISD</a:t>
              </a:r>
            </a:p>
            <a:p>
              <a:pPr algn="ctr">
                <a:defRPr/>
              </a:pPr>
              <a:r>
                <a:rPr lang="en-US" dirty="0">
                  <a:solidFill>
                    <a:srgbClr val="1C1C1C"/>
                  </a:solidFill>
                </a:rPr>
                <a:t>Multiple Instructions Single Data</a:t>
              </a:r>
            </a:p>
          </p:txBody>
        </p:sp>
        <p:sp>
          <p:nvSpPr>
            <p:cNvPr id="10" name="Rectangle 9"/>
            <p:cNvSpPr/>
            <p:nvPr/>
          </p:nvSpPr>
          <p:spPr bwMode="auto">
            <a:xfrm>
              <a:off x="6389845" y="3600532"/>
              <a:ext cx="2297590" cy="971151"/>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MIMD</a:t>
              </a:r>
            </a:p>
            <a:p>
              <a:pPr algn="ctr">
                <a:defRPr/>
              </a:pPr>
              <a:r>
                <a:rPr lang="en-US" dirty="0">
                  <a:solidFill>
                    <a:srgbClr val="1C1C1C"/>
                  </a:solidFill>
                </a:rPr>
                <a:t>Multiple Instructions Multiple Data</a:t>
              </a:r>
            </a:p>
          </p:txBody>
        </p:sp>
      </p:grpSp>
      <p:sp>
        <p:nvSpPr>
          <p:cNvPr id="12" name="TextBox 11"/>
          <p:cNvSpPr txBox="1"/>
          <p:nvPr/>
        </p:nvSpPr>
        <p:spPr>
          <a:xfrm>
            <a:off x="114300" y="1635125"/>
            <a:ext cx="4387850" cy="2246313"/>
          </a:xfrm>
          <a:prstGeom prst="rect">
            <a:avLst/>
          </a:prstGeom>
          <a:noFill/>
        </p:spPr>
        <p:txBody>
          <a:bodyPr wrap="none">
            <a:spAutoFit/>
          </a:bodyPr>
          <a:lstStyle/>
          <a:p>
            <a:pPr>
              <a:defRPr/>
            </a:pPr>
            <a:r>
              <a:rPr lang="en-US" sz="2000" dirty="0"/>
              <a:t>Consider an application:</a:t>
            </a:r>
          </a:p>
          <a:p>
            <a:pPr marL="457200" indent="-457200">
              <a:buFont typeface="+mj-lt"/>
              <a:buAutoNum type="arabicPeriod"/>
              <a:defRPr/>
            </a:pPr>
            <a:r>
              <a:rPr lang="en-US" sz="2000" dirty="0"/>
              <a:t> Transaction processing</a:t>
            </a:r>
          </a:p>
          <a:p>
            <a:pPr marL="457200" indent="-457200">
              <a:buFont typeface="+mj-lt"/>
              <a:buAutoNum type="arabicPeriod"/>
              <a:defRPr/>
            </a:pPr>
            <a:r>
              <a:rPr lang="en-US" sz="2000" dirty="0"/>
              <a:t> Face recognition</a:t>
            </a:r>
          </a:p>
          <a:p>
            <a:pPr marL="457200" indent="-457200">
              <a:buFont typeface="+mj-lt"/>
              <a:buAutoNum type="arabicPeriod"/>
              <a:defRPr/>
            </a:pPr>
            <a:r>
              <a:rPr lang="en-US" sz="2000" dirty="0"/>
              <a:t> 3D graphics rendering</a:t>
            </a:r>
          </a:p>
          <a:p>
            <a:pPr marL="457200" indent="-457200">
              <a:buFont typeface="+mj-lt"/>
              <a:buAutoNum type="arabicPeriod"/>
              <a:defRPr/>
            </a:pPr>
            <a:r>
              <a:rPr lang="en-US" sz="2000" dirty="0"/>
              <a:t> Pattern search (or string search)</a:t>
            </a:r>
          </a:p>
          <a:p>
            <a:pPr marL="457200" indent="-457200">
              <a:buFont typeface="+mj-lt"/>
              <a:buAutoNum type="arabicPeriod"/>
              <a:defRPr/>
            </a:pPr>
            <a:r>
              <a:rPr lang="en-US" sz="2000" dirty="0"/>
              <a:t> Radar</a:t>
            </a:r>
          </a:p>
          <a:p>
            <a:pPr marL="457200" indent="-457200">
              <a:buFont typeface="+mj-lt"/>
              <a:buAutoNum type="arabicPeriod"/>
              <a:defRPr/>
            </a:pPr>
            <a:r>
              <a:rPr lang="en-US" sz="2000" dirty="0"/>
              <a:t> Database queries</a:t>
            </a:r>
          </a:p>
        </p:txBody>
      </p:sp>
      <p:cxnSp>
        <p:nvCxnSpPr>
          <p:cNvPr id="20486" name="Straight Arrow Connector 13"/>
          <p:cNvCxnSpPr>
            <a:cxnSpLocks noChangeShapeType="1"/>
          </p:cNvCxnSpPr>
          <p:nvPr/>
        </p:nvCxnSpPr>
        <p:spPr bwMode="auto">
          <a:xfrm rot="16200000" flipH="1">
            <a:off x="285750" y="1485901"/>
            <a:ext cx="261937" cy="2397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7" name="Rectangle 16"/>
          <p:cNvSpPr/>
          <p:nvPr/>
        </p:nvSpPr>
        <p:spPr>
          <a:xfrm>
            <a:off x="0" y="1174750"/>
            <a:ext cx="3211513" cy="369888"/>
          </a:xfrm>
          <a:prstGeom prst="rect">
            <a:avLst/>
          </a:prstGeom>
        </p:spPr>
        <p:txBody>
          <a:bodyPr>
            <a:spAutoFit/>
          </a:bodyPr>
          <a:lstStyle/>
          <a:p>
            <a:pPr>
              <a:defRPr/>
            </a:pPr>
            <a:r>
              <a:rPr lang="en-US" dirty="0">
                <a:solidFill>
                  <a:schemeClr val="tx2">
                    <a:lumMod val="75000"/>
                  </a:schemeClr>
                </a:solidFill>
              </a:rPr>
              <a:t>Step 1: choose an application</a:t>
            </a:r>
          </a:p>
        </p:txBody>
      </p:sp>
      <p:cxnSp>
        <p:nvCxnSpPr>
          <p:cNvPr id="20488" name="Straight Arrow Connector 17"/>
          <p:cNvCxnSpPr>
            <a:cxnSpLocks noChangeShapeType="1"/>
          </p:cNvCxnSpPr>
          <p:nvPr/>
        </p:nvCxnSpPr>
        <p:spPr bwMode="auto">
          <a:xfrm rot="5400000">
            <a:off x="251619" y="4309269"/>
            <a:ext cx="1039813" cy="793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0" name="Rectangle 19"/>
          <p:cNvSpPr/>
          <p:nvPr/>
        </p:nvSpPr>
        <p:spPr>
          <a:xfrm>
            <a:off x="742950" y="4216400"/>
            <a:ext cx="3275013" cy="646113"/>
          </a:xfrm>
          <a:prstGeom prst="rect">
            <a:avLst/>
          </a:prstGeom>
        </p:spPr>
        <p:txBody>
          <a:bodyPr wrap="none">
            <a:spAutoFit/>
          </a:bodyPr>
          <a:lstStyle/>
          <a:p>
            <a:pPr>
              <a:defRPr/>
            </a:pPr>
            <a:r>
              <a:rPr lang="en-US" dirty="0">
                <a:solidFill>
                  <a:schemeClr val="tx2">
                    <a:lumMod val="75000"/>
                  </a:schemeClr>
                </a:solidFill>
              </a:rPr>
              <a:t>Step 2: which programming</a:t>
            </a:r>
            <a:br>
              <a:rPr lang="en-US" dirty="0">
                <a:solidFill>
                  <a:schemeClr val="tx2">
                    <a:lumMod val="75000"/>
                  </a:schemeClr>
                </a:solidFill>
              </a:rPr>
            </a:br>
            <a:r>
              <a:rPr lang="en-US" dirty="0">
                <a:solidFill>
                  <a:schemeClr val="tx2">
                    <a:lumMod val="75000"/>
                  </a:schemeClr>
                </a:solidFill>
              </a:rPr>
              <a:t>  model would you like to use?</a:t>
            </a:r>
          </a:p>
        </p:txBody>
      </p:sp>
      <p:sp>
        <p:nvSpPr>
          <p:cNvPr id="25" name="Rectangle 24"/>
          <p:cNvSpPr/>
          <p:nvPr/>
        </p:nvSpPr>
        <p:spPr>
          <a:xfrm>
            <a:off x="5800725" y="4541838"/>
            <a:ext cx="3157538" cy="646112"/>
          </a:xfrm>
          <a:prstGeom prst="rect">
            <a:avLst/>
          </a:prstGeom>
        </p:spPr>
        <p:txBody>
          <a:bodyPr>
            <a:spAutoFit/>
          </a:bodyPr>
          <a:lstStyle/>
          <a:p>
            <a:pPr>
              <a:defRPr/>
            </a:pPr>
            <a:r>
              <a:rPr lang="en-US" dirty="0">
                <a:solidFill>
                  <a:schemeClr val="tx2">
                    <a:lumMod val="75000"/>
                  </a:schemeClr>
                </a:solidFill>
              </a:rPr>
              <a:t>Step 3: which computer</a:t>
            </a:r>
            <a:br>
              <a:rPr lang="en-US" dirty="0">
                <a:solidFill>
                  <a:schemeClr val="tx2">
                    <a:lumMod val="75000"/>
                  </a:schemeClr>
                </a:solidFill>
              </a:rPr>
            </a:br>
            <a:r>
              <a:rPr lang="en-US" dirty="0">
                <a:solidFill>
                  <a:schemeClr val="tx2">
                    <a:lumMod val="75000"/>
                  </a:schemeClr>
                </a:solidFill>
              </a:rPr>
              <a:t>architecture would you use?</a:t>
            </a:r>
          </a:p>
        </p:txBody>
      </p:sp>
      <p:sp>
        <p:nvSpPr>
          <p:cNvPr id="28" name="Rectangle 27"/>
          <p:cNvSpPr/>
          <p:nvPr/>
        </p:nvSpPr>
        <p:spPr>
          <a:xfrm>
            <a:off x="4954588" y="5648325"/>
            <a:ext cx="3890962" cy="1200150"/>
          </a:xfrm>
          <a:prstGeom prst="rect">
            <a:avLst/>
          </a:prstGeom>
        </p:spPr>
        <p:txBody>
          <a:bodyPr wrap="none">
            <a:spAutoFit/>
          </a:bodyPr>
          <a:lstStyle/>
          <a:p>
            <a:pPr>
              <a:defRPr/>
            </a:pPr>
            <a:r>
              <a:rPr lang="en-US" b="1" i="1" dirty="0">
                <a:solidFill>
                  <a:schemeClr val="tx2">
                    <a:lumMod val="75000"/>
                  </a:schemeClr>
                </a:solidFill>
              </a:rPr>
              <a:t>TODO: Work in groups. Follow</a:t>
            </a:r>
            <a:br>
              <a:rPr lang="en-US" b="1" i="1" dirty="0">
                <a:solidFill>
                  <a:schemeClr val="tx2">
                    <a:lumMod val="75000"/>
                  </a:schemeClr>
                </a:solidFill>
              </a:rPr>
            </a:br>
            <a:r>
              <a:rPr lang="en-US" b="1" i="1" dirty="0">
                <a:solidFill>
                  <a:schemeClr val="tx2">
                    <a:lumMod val="75000"/>
                  </a:schemeClr>
                </a:solidFill>
              </a:rPr>
              <a:t>steps 1-3 shown for a selection of</a:t>
            </a:r>
            <a:br>
              <a:rPr lang="en-US" b="1" i="1" dirty="0">
                <a:solidFill>
                  <a:schemeClr val="tx2">
                    <a:lumMod val="75000"/>
                  </a:schemeClr>
                </a:solidFill>
              </a:rPr>
            </a:br>
            <a:r>
              <a:rPr lang="en-US" b="1" i="1" dirty="0">
                <a:solidFill>
                  <a:schemeClr val="tx2">
                    <a:lumMod val="75000"/>
                  </a:schemeClr>
                </a:solidFill>
              </a:rPr>
              <a:t>the applications listed in step 1.</a:t>
            </a:r>
          </a:p>
          <a:p>
            <a:pPr>
              <a:defRPr/>
            </a:pPr>
            <a:r>
              <a:rPr lang="en-ZA" b="1" i="1" dirty="0">
                <a:solidFill>
                  <a:schemeClr val="tx2">
                    <a:lumMod val="75000"/>
                  </a:schemeClr>
                </a:solidFill>
              </a:rPr>
              <a:t>We will them vote on the choices.</a:t>
            </a:r>
            <a:endParaRPr lang="en-US" b="1" i="1" dirty="0">
              <a:solidFill>
                <a:schemeClr val="tx2">
                  <a:lumMod val="75000"/>
                </a:schemeClr>
              </a:solidFill>
            </a:endParaRPr>
          </a:p>
        </p:txBody>
      </p:sp>
      <p:pic>
        <p:nvPicPr>
          <p:cNvPr id="20492" name="Picture 28" descr="discussion-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51700" y="211138"/>
            <a:ext cx="1635125"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28"/>
          <p:cNvSpPr/>
          <p:nvPr/>
        </p:nvSpPr>
        <p:spPr bwMode="auto">
          <a:xfrm>
            <a:off x="3786188" y="4457700"/>
            <a:ext cx="2057400" cy="1243013"/>
          </a:xfrm>
          <a:custGeom>
            <a:avLst/>
            <a:gdLst>
              <a:gd name="connsiteX0" fmla="*/ 0 w 2457450"/>
              <a:gd name="connsiteY0" fmla="*/ 1243013 h 1243013"/>
              <a:gd name="connsiteX1" fmla="*/ 1743075 w 2457450"/>
              <a:gd name="connsiteY1" fmla="*/ 942975 h 1243013"/>
              <a:gd name="connsiteX2" fmla="*/ 2457450 w 2457450"/>
              <a:gd name="connsiteY2" fmla="*/ 0 h 1243013"/>
            </a:gdLst>
            <a:ahLst/>
            <a:cxnLst>
              <a:cxn ang="0">
                <a:pos x="connsiteX0" y="connsiteY0"/>
              </a:cxn>
              <a:cxn ang="0">
                <a:pos x="connsiteX1" y="connsiteY1"/>
              </a:cxn>
              <a:cxn ang="0">
                <a:pos x="connsiteX2" y="connsiteY2"/>
              </a:cxn>
            </a:cxnLst>
            <a:rect l="l" t="t" r="r" b="b"/>
            <a:pathLst>
              <a:path w="2457450" h="1243013">
                <a:moveTo>
                  <a:pt x="0" y="1243013"/>
                </a:moveTo>
                <a:cubicBezTo>
                  <a:pt x="666750" y="1196578"/>
                  <a:pt x="1333500" y="1150144"/>
                  <a:pt x="1743075" y="942975"/>
                </a:cubicBezTo>
                <a:cubicBezTo>
                  <a:pt x="2152650" y="735806"/>
                  <a:pt x="2305050" y="367903"/>
                  <a:pt x="2457450" y="0"/>
                </a:cubicBezTo>
              </a:path>
            </a:pathLst>
          </a:custGeom>
          <a:noFill/>
          <a:ln w="19050" cap="flat" cmpd="sng" algn="ctr">
            <a:solidFill>
              <a:schemeClr val="tx1"/>
            </a:solidFill>
            <a:prstDash val="solid"/>
            <a:round/>
            <a:headEnd type="none" w="med" len="med"/>
            <a:tailEnd type="arrow" w="med" len="med"/>
          </a:ln>
          <a:effectLst/>
        </p:spPr>
        <p:txBody>
          <a:bodyPr/>
          <a:lstStyle/>
          <a:p>
            <a:pPr>
              <a:defRPr/>
            </a:pPr>
            <a:endParaRPr lang="en-US">
              <a:ln>
                <a:solidFill>
                  <a:schemeClr val="tx1"/>
                </a:solidFill>
              </a:ln>
            </a:endParaRPr>
          </a:p>
        </p:txBody>
      </p:sp>
      <p:sp>
        <p:nvSpPr>
          <p:cNvPr id="20494" name="Left Arrow 29"/>
          <p:cNvSpPr>
            <a:spLocks noChangeArrowheads="1"/>
          </p:cNvSpPr>
          <p:nvPr/>
        </p:nvSpPr>
        <p:spPr bwMode="auto">
          <a:xfrm flipH="1">
            <a:off x="3614738" y="5815013"/>
            <a:ext cx="1371600" cy="757237"/>
          </a:xfrm>
          <a:prstGeom prst="leftArrow">
            <a:avLst>
              <a:gd name="adj1" fmla="val 50000"/>
              <a:gd name="adj2" fmla="val 49996"/>
            </a:avLst>
          </a:prstGeom>
          <a:solidFill>
            <a:srgbClr val="FFFF00"/>
          </a:solidFill>
          <a:ln w="9525" algn="ctr">
            <a:solidFill>
              <a:schemeClr val="tx1"/>
            </a:solidFill>
            <a:round/>
            <a:headEnd/>
            <a:tailEnd/>
          </a:ln>
        </p:spPr>
        <p:txBody>
          <a:bodyPr anchor="ctr"/>
          <a:lstStyle/>
          <a:p>
            <a:r>
              <a:rPr lang="en-ZA">
                <a:solidFill>
                  <a:srgbClr val="1C1C1C"/>
                </a:solidFill>
              </a:rPr>
              <a:t>Your task</a:t>
            </a:r>
            <a:endParaRPr lang="en-US">
              <a:solidFill>
                <a:srgbClr val="1C1C1C"/>
              </a:solidFill>
            </a:endParaRPr>
          </a:p>
        </p:txBody>
      </p:sp>
      <p:sp>
        <p:nvSpPr>
          <p:cNvPr id="20495" name="Rectangle 20"/>
          <p:cNvSpPr>
            <a:spLocks noChangeArrowheads="1"/>
          </p:cNvSpPr>
          <p:nvPr/>
        </p:nvSpPr>
        <p:spPr bwMode="auto">
          <a:xfrm>
            <a:off x="6353175" y="3016250"/>
            <a:ext cx="373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1">
                <a:solidFill>
                  <a:srgbClr val="1C1C1C"/>
                </a:solidFill>
              </a:rPr>
              <a:t>(1)</a:t>
            </a:r>
            <a:endParaRPr lang="en-US" sz="1200"/>
          </a:p>
        </p:txBody>
      </p:sp>
      <p:sp>
        <p:nvSpPr>
          <p:cNvPr id="20496" name="Rectangle 21"/>
          <p:cNvSpPr>
            <a:spLocks noChangeArrowheads="1"/>
          </p:cNvSpPr>
          <p:nvPr/>
        </p:nvSpPr>
        <p:spPr bwMode="auto">
          <a:xfrm>
            <a:off x="8672513" y="3016250"/>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1">
                <a:solidFill>
                  <a:srgbClr val="1C1C1C"/>
                </a:solidFill>
              </a:rPr>
              <a:t>(2)</a:t>
            </a:r>
            <a:endParaRPr lang="en-US" sz="1200"/>
          </a:p>
        </p:txBody>
      </p:sp>
      <p:sp>
        <p:nvSpPr>
          <p:cNvPr id="20497" name="Rectangle 22"/>
          <p:cNvSpPr>
            <a:spLocks noChangeArrowheads="1"/>
          </p:cNvSpPr>
          <p:nvPr/>
        </p:nvSpPr>
        <p:spPr bwMode="auto">
          <a:xfrm>
            <a:off x="6329363" y="3944938"/>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1">
                <a:solidFill>
                  <a:srgbClr val="1C1C1C"/>
                </a:solidFill>
              </a:rPr>
              <a:t>(3)</a:t>
            </a:r>
            <a:endParaRPr lang="en-US" sz="1200"/>
          </a:p>
        </p:txBody>
      </p:sp>
      <p:sp>
        <p:nvSpPr>
          <p:cNvPr id="20498" name="Rectangle 23"/>
          <p:cNvSpPr>
            <a:spLocks noChangeArrowheads="1"/>
          </p:cNvSpPr>
          <p:nvPr/>
        </p:nvSpPr>
        <p:spPr bwMode="auto">
          <a:xfrm>
            <a:off x="8672513" y="3944938"/>
            <a:ext cx="371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1">
                <a:solidFill>
                  <a:srgbClr val="1C1C1C"/>
                </a:solidFill>
              </a:rPr>
              <a:t>(4)</a:t>
            </a:r>
            <a:endParaRPr lang="en-US" sz="1200"/>
          </a:p>
        </p:txBody>
      </p:sp>
    </p:spTree>
    <p:extLst>
      <p:ext uri="{BB962C8B-B14F-4D97-AF65-F5344CB8AC3E}">
        <p14:creationId xmlns:p14="http://schemas.microsoft.com/office/powerpoint/2010/main" val="8160024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016" y="423168"/>
            <a:ext cx="7698306" cy="692210"/>
          </a:xfrm>
        </p:spPr>
        <p:txBody>
          <a:bodyPr>
            <a:normAutofit fontScale="90000"/>
          </a:bodyPr>
          <a:lstStyle/>
          <a:p>
            <a:pPr>
              <a:defRPr/>
            </a:pPr>
            <a:r>
              <a:rPr lang="en-ZA" dirty="0" smtClean="0"/>
              <a:t>Voting for Flynn’s</a:t>
            </a:r>
            <a:endParaRPr lang="en-US" dirty="0"/>
          </a:p>
        </p:txBody>
      </p:sp>
      <p:grpSp>
        <p:nvGrpSpPr>
          <p:cNvPr id="21507" name="Group 26"/>
          <p:cNvGrpSpPr>
            <a:grpSpLocks/>
          </p:cNvGrpSpPr>
          <p:nvPr/>
        </p:nvGrpSpPr>
        <p:grpSpPr bwMode="auto">
          <a:xfrm>
            <a:off x="4146550" y="1078392"/>
            <a:ext cx="4583113" cy="1944687"/>
            <a:chOff x="4103370" y="2627793"/>
            <a:chExt cx="4584065" cy="1943890"/>
          </a:xfrm>
        </p:grpSpPr>
        <p:sp>
          <p:nvSpPr>
            <p:cNvPr id="5" name="Rectangle 4"/>
            <p:cNvSpPr/>
            <p:nvPr/>
          </p:nvSpPr>
          <p:spPr bwMode="auto">
            <a:xfrm>
              <a:off x="4103370" y="2627793"/>
              <a:ext cx="2297590" cy="97273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SISD</a:t>
              </a:r>
            </a:p>
            <a:p>
              <a:pPr algn="ctr">
                <a:defRPr/>
              </a:pPr>
              <a:r>
                <a:rPr lang="en-US" dirty="0">
                  <a:solidFill>
                    <a:srgbClr val="1C1C1C"/>
                  </a:solidFill>
                </a:rPr>
                <a:t>Single Instruction Single Data</a:t>
              </a:r>
            </a:p>
          </p:txBody>
        </p:sp>
        <p:sp>
          <p:nvSpPr>
            <p:cNvPr id="6" name="Rectangle 5"/>
            <p:cNvSpPr/>
            <p:nvPr/>
          </p:nvSpPr>
          <p:spPr bwMode="auto">
            <a:xfrm>
              <a:off x="6389845" y="2627793"/>
              <a:ext cx="2297590" cy="972738"/>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SIMD</a:t>
              </a:r>
            </a:p>
            <a:p>
              <a:pPr algn="ctr">
                <a:defRPr/>
              </a:pPr>
              <a:r>
                <a:rPr lang="en-US" dirty="0">
                  <a:solidFill>
                    <a:srgbClr val="1C1C1C"/>
                  </a:solidFill>
                </a:rPr>
                <a:t>Single Instruction Multiple Data</a:t>
              </a:r>
            </a:p>
          </p:txBody>
        </p:sp>
        <p:sp>
          <p:nvSpPr>
            <p:cNvPr id="7" name="Rectangle 6"/>
            <p:cNvSpPr/>
            <p:nvPr/>
          </p:nvSpPr>
          <p:spPr bwMode="auto">
            <a:xfrm>
              <a:off x="4103370" y="3600531"/>
              <a:ext cx="2297590" cy="971152"/>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MISD</a:t>
              </a:r>
            </a:p>
            <a:p>
              <a:pPr algn="ctr">
                <a:defRPr/>
              </a:pPr>
              <a:r>
                <a:rPr lang="en-US" dirty="0">
                  <a:solidFill>
                    <a:srgbClr val="1C1C1C"/>
                  </a:solidFill>
                </a:rPr>
                <a:t>Multiple Instructions Single Data</a:t>
              </a:r>
            </a:p>
          </p:txBody>
        </p:sp>
        <p:sp>
          <p:nvSpPr>
            <p:cNvPr id="8" name="Rectangle 7"/>
            <p:cNvSpPr/>
            <p:nvPr/>
          </p:nvSpPr>
          <p:spPr bwMode="auto">
            <a:xfrm>
              <a:off x="6389845" y="3600531"/>
              <a:ext cx="2297590" cy="971152"/>
            </a:xfrm>
            <a:prstGeom prst="rect">
              <a:avLst/>
            </a:prstGeom>
            <a:solidFill>
              <a:schemeClr val="accent5">
                <a:lumMod val="20000"/>
                <a:lumOff val="80000"/>
              </a:schemeClr>
            </a:solidFill>
            <a:ln w="19050" cap="flat" cmpd="sng" algn="ctr">
              <a:solidFill>
                <a:schemeClr val="bg2">
                  <a:lumMod val="50000"/>
                </a:schemeClr>
              </a:solidFill>
              <a:prstDash val="solid"/>
              <a:round/>
              <a:headEnd type="none" w="med" len="med"/>
              <a:tailEnd type="none" w="med" len="med"/>
            </a:ln>
            <a:effectLst/>
          </p:spPr>
          <p:txBody>
            <a:bodyPr/>
            <a:lstStyle/>
            <a:p>
              <a:pPr algn="ctr">
                <a:defRPr/>
              </a:pPr>
              <a:r>
                <a:rPr lang="en-US" b="1" dirty="0">
                  <a:solidFill>
                    <a:srgbClr val="1C1C1C"/>
                  </a:solidFill>
                </a:rPr>
                <a:t>MIMD</a:t>
              </a:r>
            </a:p>
            <a:p>
              <a:pPr algn="ctr">
                <a:defRPr/>
              </a:pPr>
              <a:r>
                <a:rPr lang="en-US" dirty="0">
                  <a:solidFill>
                    <a:srgbClr val="1C1C1C"/>
                  </a:solidFill>
                </a:rPr>
                <a:t>Multiple Instructions Multiple Data</a:t>
              </a:r>
            </a:p>
          </p:txBody>
        </p:sp>
      </p:grpSp>
      <p:sp>
        <p:nvSpPr>
          <p:cNvPr id="21508" name="Rectangle 8"/>
          <p:cNvSpPr>
            <a:spLocks noChangeArrowheads="1"/>
          </p:cNvSpPr>
          <p:nvPr/>
        </p:nvSpPr>
        <p:spPr bwMode="auto">
          <a:xfrm>
            <a:off x="6010275" y="1681642"/>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1C1C1C"/>
                </a:solidFill>
              </a:rPr>
              <a:t>(1)</a:t>
            </a:r>
            <a:endParaRPr lang="en-US"/>
          </a:p>
        </p:txBody>
      </p:sp>
      <p:sp>
        <p:nvSpPr>
          <p:cNvPr id="21509" name="Rectangle 12"/>
          <p:cNvSpPr>
            <a:spLocks noChangeArrowheads="1"/>
          </p:cNvSpPr>
          <p:nvPr/>
        </p:nvSpPr>
        <p:spPr bwMode="auto">
          <a:xfrm>
            <a:off x="8334375" y="1681642"/>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1C1C1C"/>
                </a:solidFill>
              </a:rPr>
              <a:t>(2)</a:t>
            </a:r>
            <a:endParaRPr lang="en-US"/>
          </a:p>
        </p:txBody>
      </p:sp>
      <p:sp>
        <p:nvSpPr>
          <p:cNvPr id="21510" name="Rectangle 13"/>
          <p:cNvSpPr>
            <a:spLocks noChangeArrowheads="1"/>
          </p:cNvSpPr>
          <p:nvPr/>
        </p:nvSpPr>
        <p:spPr bwMode="auto">
          <a:xfrm>
            <a:off x="6019800" y="2667479"/>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1C1C1C"/>
                </a:solidFill>
              </a:rPr>
              <a:t>(3)</a:t>
            </a:r>
            <a:endParaRPr lang="en-US"/>
          </a:p>
        </p:txBody>
      </p:sp>
      <p:sp>
        <p:nvSpPr>
          <p:cNvPr id="21511" name="Rectangle 14"/>
          <p:cNvSpPr>
            <a:spLocks noChangeArrowheads="1"/>
          </p:cNvSpPr>
          <p:nvPr/>
        </p:nvSpPr>
        <p:spPr bwMode="auto">
          <a:xfrm>
            <a:off x="8334375" y="2667479"/>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1C1C1C"/>
                </a:solidFill>
              </a:rPr>
              <a:t>(4)</a:t>
            </a:r>
            <a:endParaRPr lang="en-US"/>
          </a:p>
        </p:txBody>
      </p:sp>
      <p:graphicFrame>
        <p:nvGraphicFramePr>
          <p:cNvPr id="17" name="Table 16"/>
          <p:cNvGraphicFramePr>
            <a:graphicFrameLocks noGrp="1"/>
          </p:cNvGraphicFramePr>
          <p:nvPr>
            <p:extLst/>
          </p:nvPr>
        </p:nvGraphicFramePr>
        <p:xfrm>
          <a:off x="357188" y="3165563"/>
          <a:ext cx="8401049" cy="2984499"/>
        </p:xfrm>
        <a:graphic>
          <a:graphicData uri="http://schemas.openxmlformats.org/drawingml/2006/table">
            <a:tbl>
              <a:tblPr firstRow="1" bandRow="1">
                <a:tableStyleId>{5940675A-B579-460E-94D1-54222C63F5DA}</a:tableStyleId>
              </a:tblPr>
              <a:tblGrid>
                <a:gridCol w="3083521"/>
                <a:gridCol w="1329382"/>
                <a:gridCol w="1329382"/>
                <a:gridCol w="1329382"/>
                <a:gridCol w="1329382"/>
              </a:tblGrid>
              <a:tr h="426357">
                <a:tc>
                  <a:txBody>
                    <a:bodyPr/>
                    <a:lstStyle/>
                    <a:p>
                      <a:r>
                        <a:rPr lang="en-ZA" sz="2000" b="1" dirty="0" smtClean="0">
                          <a:solidFill>
                            <a:srgbClr val="1C1C1C"/>
                          </a:solidFill>
                        </a:rPr>
                        <a:t>Program</a:t>
                      </a:r>
                      <a:endParaRPr lang="en-US" sz="2000" b="1" dirty="0">
                        <a:solidFill>
                          <a:srgbClr val="1C1C1C"/>
                        </a:solidFill>
                      </a:endParaRPr>
                    </a:p>
                  </a:txBody>
                  <a:tcPr marT="45715" marB="45715">
                    <a:lnR w="19050" cap="flat" cmpd="sng" algn="ctr">
                      <a:solidFill>
                        <a:srgbClr val="1C1C1C"/>
                      </a:solidFill>
                      <a:prstDash val="solid"/>
                      <a:round/>
                      <a:headEnd type="none" w="med" len="med"/>
                      <a:tailEnd type="none" w="med" len="med"/>
                    </a:lnR>
                    <a:lnB w="19050" cap="flat" cmpd="sng" algn="ctr">
                      <a:solidFill>
                        <a:srgbClr val="1C1C1C"/>
                      </a:solidFill>
                      <a:prstDash val="solid"/>
                      <a:round/>
                      <a:headEnd type="none" w="med" len="med"/>
                      <a:tailEnd type="none" w="med" len="med"/>
                    </a:lnB>
                    <a:noFill/>
                  </a:tcPr>
                </a:tc>
                <a:tc>
                  <a:txBody>
                    <a:bodyPr/>
                    <a:lstStyle/>
                    <a:p>
                      <a:r>
                        <a:rPr lang="en-ZA" sz="2000" b="1" dirty="0" smtClean="0">
                          <a:solidFill>
                            <a:srgbClr val="1C1C1C"/>
                          </a:solidFill>
                        </a:rPr>
                        <a:t>SISD(1)</a:t>
                      </a:r>
                      <a:endParaRPr lang="en-US" sz="2000" b="1"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B w="19050" cap="flat" cmpd="sng" algn="ctr">
                      <a:solidFill>
                        <a:srgbClr val="1C1C1C"/>
                      </a:solidFill>
                      <a:prstDash val="solid"/>
                      <a:round/>
                      <a:headEnd type="none" w="med" len="med"/>
                      <a:tailEnd type="none" w="med" len="med"/>
                    </a:lnB>
                    <a:noFill/>
                  </a:tcPr>
                </a:tc>
                <a:tc>
                  <a:txBody>
                    <a:bodyPr/>
                    <a:lstStyle/>
                    <a:p>
                      <a:r>
                        <a:rPr lang="en-ZA" sz="2000" b="1" dirty="0" smtClean="0">
                          <a:solidFill>
                            <a:srgbClr val="1C1C1C"/>
                          </a:solidFill>
                        </a:rPr>
                        <a:t>SIMD(2)</a:t>
                      </a:r>
                      <a:endParaRPr lang="en-US" sz="2000" b="1"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B w="19050" cap="flat" cmpd="sng" algn="ctr">
                      <a:solidFill>
                        <a:srgbClr val="1C1C1C"/>
                      </a:solidFill>
                      <a:prstDash val="solid"/>
                      <a:round/>
                      <a:headEnd type="none" w="med" len="med"/>
                      <a:tailEnd type="none" w="med" len="med"/>
                    </a:lnB>
                    <a:noFill/>
                  </a:tcPr>
                </a:tc>
                <a:tc>
                  <a:txBody>
                    <a:bodyPr/>
                    <a:lstStyle/>
                    <a:p>
                      <a:r>
                        <a:rPr lang="en-ZA" sz="2000" b="1" dirty="0" smtClean="0">
                          <a:solidFill>
                            <a:srgbClr val="1C1C1C"/>
                          </a:solidFill>
                        </a:rPr>
                        <a:t>MISD(3)</a:t>
                      </a:r>
                      <a:endParaRPr lang="en-US" sz="2000" b="1"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B w="19050" cap="flat" cmpd="sng" algn="ctr">
                      <a:solidFill>
                        <a:srgbClr val="1C1C1C"/>
                      </a:solidFill>
                      <a:prstDash val="solid"/>
                      <a:round/>
                      <a:headEnd type="none" w="med" len="med"/>
                      <a:tailEnd type="none" w="med" len="med"/>
                    </a:lnB>
                    <a:noFill/>
                  </a:tcPr>
                </a:tc>
                <a:tc>
                  <a:txBody>
                    <a:bodyPr/>
                    <a:lstStyle/>
                    <a:p>
                      <a:r>
                        <a:rPr lang="en-ZA" sz="2000" b="1" dirty="0" smtClean="0">
                          <a:solidFill>
                            <a:srgbClr val="1C1C1C"/>
                          </a:solidFill>
                        </a:rPr>
                        <a:t>MIMD(4)</a:t>
                      </a:r>
                      <a:endParaRPr lang="en-US" sz="2000" b="1" dirty="0">
                        <a:solidFill>
                          <a:srgbClr val="1C1C1C"/>
                        </a:solidFill>
                      </a:endParaRPr>
                    </a:p>
                  </a:txBody>
                  <a:tcPr marT="45715" marB="45715">
                    <a:lnL w="19050" cap="flat" cmpd="sng" algn="ctr">
                      <a:solidFill>
                        <a:srgbClr val="1C1C1C"/>
                      </a:solidFill>
                      <a:prstDash val="solid"/>
                      <a:round/>
                      <a:headEnd type="none" w="med" len="med"/>
                      <a:tailEnd type="none" w="med" len="med"/>
                    </a:lnL>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Transaction processing</a:t>
                      </a: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Face recognition</a:t>
                      </a:r>
                      <a:endParaRPr lang="en-US" sz="2000" dirty="0">
                        <a:solidFill>
                          <a:srgbClr val="1C1C1C"/>
                        </a:solidFill>
                      </a:endParaRP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3D graphics rendering</a:t>
                      </a:r>
                      <a:endParaRPr lang="en-US" sz="2000" dirty="0">
                        <a:solidFill>
                          <a:srgbClr val="1C1C1C"/>
                        </a:solidFill>
                      </a:endParaRP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Pattern search</a:t>
                      </a: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Radar</a:t>
                      </a: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lnB w="19050" cap="flat" cmpd="sng" algn="ctr">
                      <a:solidFill>
                        <a:srgbClr val="1C1C1C"/>
                      </a:solidFill>
                      <a:prstDash val="solid"/>
                      <a:round/>
                      <a:headEnd type="none" w="med" len="med"/>
                      <a:tailEnd type="none" w="med" len="med"/>
                    </a:lnB>
                    <a:noFill/>
                  </a:tcPr>
                </a:tc>
              </a:tr>
              <a:tr h="426357">
                <a:tc>
                  <a:txBody>
                    <a:bodyPr/>
                    <a:lstStyle/>
                    <a:p>
                      <a:r>
                        <a:rPr lang="en-US" sz="2000" dirty="0" smtClean="0">
                          <a:solidFill>
                            <a:srgbClr val="1C1C1C"/>
                          </a:solidFill>
                        </a:rPr>
                        <a:t>Database queries</a:t>
                      </a:r>
                    </a:p>
                  </a:txBody>
                  <a:tcPr marT="45715" marB="45715">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R w="19050" cap="flat" cmpd="sng" algn="ctr">
                      <a:solidFill>
                        <a:srgbClr val="1C1C1C"/>
                      </a:solidFill>
                      <a:prstDash val="solid"/>
                      <a:round/>
                      <a:headEnd type="none" w="med" len="med"/>
                      <a:tailEnd type="none" w="med" len="med"/>
                    </a:lnR>
                    <a:lnT w="19050" cap="flat" cmpd="sng" algn="ctr">
                      <a:solidFill>
                        <a:srgbClr val="1C1C1C"/>
                      </a:solidFill>
                      <a:prstDash val="solid"/>
                      <a:round/>
                      <a:headEnd type="none" w="med" len="med"/>
                      <a:tailEnd type="none" w="med" len="med"/>
                    </a:lnT>
                    <a:noFill/>
                  </a:tcPr>
                </a:tc>
                <a:tc>
                  <a:txBody>
                    <a:bodyPr/>
                    <a:lstStyle/>
                    <a:p>
                      <a:endParaRPr lang="en-US" sz="2000" dirty="0">
                        <a:solidFill>
                          <a:srgbClr val="1C1C1C"/>
                        </a:solidFill>
                      </a:endParaRPr>
                    </a:p>
                  </a:txBody>
                  <a:tcPr marT="45715" marB="45715">
                    <a:lnL w="19050" cap="flat" cmpd="sng" algn="ctr">
                      <a:solidFill>
                        <a:srgbClr val="1C1C1C"/>
                      </a:solidFill>
                      <a:prstDash val="solid"/>
                      <a:round/>
                      <a:headEnd type="none" w="med" len="med"/>
                      <a:tailEnd type="none" w="med" len="med"/>
                    </a:lnL>
                    <a:lnT w="19050" cap="flat" cmpd="sng" algn="ctr">
                      <a:solidFill>
                        <a:srgbClr val="1C1C1C"/>
                      </a:solidFill>
                      <a:prstDash val="solid"/>
                      <a:round/>
                      <a:headEnd type="none" w="med" len="med"/>
                      <a:tailEnd type="none" w="med" len="med"/>
                    </a:lnT>
                    <a:noFill/>
                  </a:tcPr>
                </a:tc>
              </a:tr>
            </a:tbl>
          </a:graphicData>
        </a:graphic>
      </p:graphicFrame>
      <p:sp>
        <p:nvSpPr>
          <p:cNvPr id="3" name="Rectangle 2"/>
          <p:cNvSpPr/>
          <p:nvPr/>
        </p:nvSpPr>
        <p:spPr>
          <a:xfrm>
            <a:off x="457200" y="1078392"/>
            <a:ext cx="4572000" cy="1477328"/>
          </a:xfrm>
          <a:prstGeom prst="rect">
            <a:avLst/>
          </a:prstGeom>
        </p:spPr>
        <p:txBody>
          <a:bodyPr>
            <a:spAutoFit/>
          </a:bodyPr>
          <a:lstStyle/>
          <a:p>
            <a:pPr lvl="0"/>
            <a:r>
              <a:rPr lang="en-US" dirty="0"/>
              <a:t>SQ = Sequential / non-parallel</a:t>
            </a:r>
            <a:endParaRPr lang="en-ZA" dirty="0"/>
          </a:p>
          <a:p>
            <a:pPr lvl="0"/>
            <a:r>
              <a:rPr lang="en-US" dirty="0"/>
              <a:t>DP = Data parallel model</a:t>
            </a:r>
            <a:endParaRPr lang="en-ZA" dirty="0"/>
          </a:p>
          <a:p>
            <a:pPr lvl="0"/>
            <a:r>
              <a:rPr lang="en-US" dirty="0"/>
              <a:t>MP = Message passing model</a:t>
            </a:r>
            <a:endParaRPr lang="en-ZA" dirty="0"/>
          </a:p>
          <a:p>
            <a:pPr lvl="0"/>
            <a:r>
              <a:rPr lang="en-US" dirty="0"/>
              <a:t>SM = Shared memory model</a:t>
            </a:r>
            <a:endParaRPr lang="en-ZA" dirty="0"/>
          </a:p>
          <a:p>
            <a:pPr lvl="0"/>
            <a:r>
              <a:rPr lang="en-US" dirty="0"/>
              <a:t>HM = Hybrid models</a:t>
            </a:r>
            <a:endParaRPr lang="en-ZA" dirty="0"/>
          </a:p>
        </p:txBody>
      </p:sp>
      <p:sp>
        <p:nvSpPr>
          <p:cNvPr id="4" name="TextBox 3"/>
          <p:cNvSpPr txBox="1"/>
          <p:nvPr/>
        </p:nvSpPr>
        <p:spPr>
          <a:xfrm>
            <a:off x="3732756" y="3610721"/>
            <a:ext cx="518091" cy="369332"/>
          </a:xfrm>
          <a:prstGeom prst="rect">
            <a:avLst/>
          </a:prstGeom>
          <a:noFill/>
        </p:spPr>
        <p:txBody>
          <a:bodyPr wrap="none" rtlCol="0">
            <a:spAutoFit/>
          </a:bodyPr>
          <a:lstStyle/>
          <a:p>
            <a:r>
              <a:rPr lang="en-ZA" dirty="0" smtClean="0"/>
              <a:t>SQ</a:t>
            </a:r>
            <a:endParaRPr lang="en-ZA" dirty="0"/>
          </a:p>
        </p:txBody>
      </p:sp>
      <p:sp>
        <p:nvSpPr>
          <p:cNvPr id="15" name="TextBox 14"/>
          <p:cNvSpPr txBox="1"/>
          <p:nvPr/>
        </p:nvSpPr>
        <p:spPr>
          <a:xfrm>
            <a:off x="7365304" y="4033381"/>
            <a:ext cx="1499128" cy="369332"/>
          </a:xfrm>
          <a:prstGeom prst="rect">
            <a:avLst/>
          </a:prstGeom>
          <a:noFill/>
        </p:spPr>
        <p:txBody>
          <a:bodyPr wrap="none" rtlCol="0">
            <a:spAutoFit/>
          </a:bodyPr>
          <a:lstStyle/>
          <a:p>
            <a:r>
              <a:rPr lang="en-ZA" dirty="0" smtClean="0"/>
              <a:t>MH: SM+MP</a:t>
            </a:r>
            <a:endParaRPr lang="en-ZA" dirty="0"/>
          </a:p>
        </p:txBody>
      </p:sp>
      <p:sp>
        <p:nvSpPr>
          <p:cNvPr id="16" name="TextBox 15"/>
          <p:cNvSpPr txBox="1"/>
          <p:nvPr/>
        </p:nvSpPr>
        <p:spPr>
          <a:xfrm>
            <a:off x="5129843" y="4487543"/>
            <a:ext cx="530915" cy="369332"/>
          </a:xfrm>
          <a:prstGeom prst="rect">
            <a:avLst/>
          </a:prstGeom>
          <a:noFill/>
        </p:spPr>
        <p:txBody>
          <a:bodyPr wrap="none" rtlCol="0">
            <a:spAutoFit/>
          </a:bodyPr>
          <a:lstStyle/>
          <a:p>
            <a:r>
              <a:rPr lang="en-ZA" dirty="0" smtClean="0"/>
              <a:t>SM</a:t>
            </a:r>
            <a:endParaRPr lang="en-ZA" dirty="0"/>
          </a:p>
        </p:txBody>
      </p:sp>
      <p:sp>
        <p:nvSpPr>
          <p:cNvPr id="18" name="TextBox 17"/>
          <p:cNvSpPr txBox="1"/>
          <p:nvPr/>
        </p:nvSpPr>
        <p:spPr>
          <a:xfrm>
            <a:off x="5129843" y="4900902"/>
            <a:ext cx="505267" cy="369332"/>
          </a:xfrm>
          <a:prstGeom prst="rect">
            <a:avLst/>
          </a:prstGeom>
          <a:noFill/>
        </p:spPr>
        <p:txBody>
          <a:bodyPr wrap="none" rtlCol="0">
            <a:spAutoFit/>
          </a:bodyPr>
          <a:lstStyle/>
          <a:p>
            <a:r>
              <a:rPr lang="en-ZA" dirty="0" smtClean="0"/>
              <a:t>DP</a:t>
            </a:r>
            <a:endParaRPr lang="en-ZA" dirty="0"/>
          </a:p>
        </p:txBody>
      </p:sp>
      <p:sp>
        <p:nvSpPr>
          <p:cNvPr id="19" name="TextBox 18"/>
          <p:cNvSpPr txBox="1"/>
          <p:nvPr/>
        </p:nvSpPr>
        <p:spPr>
          <a:xfrm>
            <a:off x="6486525" y="5311036"/>
            <a:ext cx="530915" cy="369332"/>
          </a:xfrm>
          <a:prstGeom prst="rect">
            <a:avLst/>
          </a:prstGeom>
          <a:noFill/>
        </p:spPr>
        <p:txBody>
          <a:bodyPr wrap="none" rtlCol="0">
            <a:spAutoFit/>
          </a:bodyPr>
          <a:lstStyle/>
          <a:p>
            <a:r>
              <a:rPr lang="en-ZA" dirty="0" smtClean="0"/>
              <a:t>MP</a:t>
            </a:r>
            <a:endParaRPr lang="en-ZA" dirty="0"/>
          </a:p>
        </p:txBody>
      </p:sp>
      <p:sp>
        <p:nvSpPr>
          <p:cNvPr id="20" name="TextBox 19"/>
          <p:cNvSpPr txBox="1"/>
          <p:nvPr/>
        </p:nvSpPr>
        <p:spPr>
          <a:xfrm>
            <a:off x="7581106" y="5323561"/>
            <a:ext cx="684803" cy="369332"/>
          </a:xfrm>
          <a:prstGeom prst="rect">
            <a:avLst/>
          </a:prstGeom>
          <a:noFill/>
        </p:spPr>
        <p:txBody>
          <a:bodyPr wrap="none" rtlCol="0">
            <a:spAutoFit/>
          </a:bodyPr>
          <a:lstStyle/>
          <a:p>
            <a:r>
              <a:rPr lang="en-ZA" dirty="0" smtClean="0"/>
              <a:t>(MP)</a:t>
            </a:r>
            <a:endParaRPr lang="en-ZA" dirty="0"/>
          </a:p>
        </p:txBody>
      </p:sp>
      <p:sp>
        <p:nvSpPr>
          <p:cNvPr id="21" name="TextBox 20"/>
          <p:cNvSpPr txBox="1"/>
          <p:nvPr/>
        </p:nvSpPr>
        <p:spPr>
          <a:xfrm>
            <a:off x="5165632" y="5761972"/>
            <a:ext cx="505267" cy="369332"/>
          </a:xfrm>
          <a:prstGeom prst="rect">
            <a:avLst/>
          </a:prstGeom>
          <a:noFill/>
        </p:spPr>
        <p:txBody>
          <a:bodyPr wrap="none" rtlCol="0">
            <a:spAutoFit/>
          </a:bodyPr>
          <a:lstStyle/>
          <a:p>
            <a:r>
              <a:rPr lang="en-ZA" dirty="0" smtClean="0"/>
              <a:t>DP</a:t>
            </a:r>
            <a:endParaRPr lang="en-ZA" dirty="0"/>
          </a:p>
        </p:txBody>
      </p:sp>
      <p:sp>
        <p:nvSpPr>
          <p:cNvPr id="9" name="TextBox 8"/>
          <p:cNvSpPr txBox="1"/>
          <p:nvPr/>
        </p:nvSpPr>
        <p:spPr>
          <a:xfrm>
            <a:off x="457200" y="2667479"/>
            <a:ext cx="3605474" cy="338554"/>
          </a:xfrm>
          <a:prstGeom prst="rect">
            <a:avLst/>
          </a:prstGeom>
          <a:noFill/>
        </p:spPr>
        <p:txBody>
          <a:bodyPr wrap="none" rtlCol="0">
            <a:spAutoFit/>
          </a:bodyPr>
          <a:lstStyle/>
          <a:p>
            <a:r>
              <a:rPr lang="en-ZA" sz="1600" i="1" dirty="0" smtClean="0"/>
              <a:t>Click to see my suggested answers…</a:t>
            </a:r>
            <a:endParaRPr lang="en-ZA" sz="1600" i="1" dirty="0"/>
          </a:p>
        </p:txBody>
      </p:sp>
      <p:sp>
        <p:nvSpPr>
          <p:cNvPr id="22" name="TextBox 21"/>
          <p:cNvSpPr txBox="1"/>
          <p:nvPr/>
        </p:nvSpPr>
        <p:spPr>
          <a:xfrm>
            <a:off x="281835" y="6262449"/>
            <a:ext cx="8447828" cy="461665"/>
          </a:xfrm>
          <a:prstGeom prst="rect">
            <a:avLst/>
          </a:prstGeom>
          <a:noFill/>
        </p:spPr>
        <p:txBody>
          <a:bodyPr wrap="square" rtlCol="0">
            <a:spAutoFit/>
          </a:bodyPr>
          <a:lstStyle/>
          <a:p>
            <a:r>
              <a:rPr lang="en-ZA" sz="1200" i="1" dirty="0" smtClean="0"/>
              <a:t>Many of these are somewhat debatable. In a quiz situation it would probably be a good idea to add comments to your answer motivating your choices.</a:t>
            </a:r>
            <a:endParaRPr lang="en-ZA" sz="1200" i="1" dirty="0"/>
          </a:p>
        </p:txBody>
      </p:sp>
    </p:spTree>
    <p:extLst>
      <p:ext uri="{BB962C8B-B14F-4D97-AF65-F5344CB8AC3E}">
        <p14:creationId xmlns:p14="http://schemas.microsoft.com/office/powerpoint/2010/main" val="386815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childTnLst>
                          </p:cTn>
                        </p:par>
                        <p:par>
                          <p:cTn id="30" fill="hold">
                            <p:stCondLst>
                              <p:cond delay="0"/>
                            </p:stCondLst>
                            <p:childTnLst>
                              <p:par>
                                <p:cTn id="31" presetID="2" presetClass="entr" presetSubtype="4"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P spid="18" grpId="0"/>
      <p:bldP spid="19" grpId="0"/>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Classic Parallel</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1547117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95856" y="3230540"/>
            <a:ext cx="7772400" cy="2928960"/>
          </a:xfrm>
        </p:spPr>
        <p:txBody>
          <a:bodyPr>
            <a:normAutofit/>
          </a:bodyPr>
          <a:lstStyle/>
          <a:p>
            <a:pPr>
              <a:defRPr/>
            </a:pPr>
            <a:r>
              <a:rPr lang="en-ZA" dirty="0" smtClean="0"/>
              <a:t>Memory Architectures &amp;</a:t>
            </a:r>
            <a:br>
              <a:rPr lang="en-ZA" dirty="0" smtClean="0"/>
            </a:br>
            <a:r>
              <a:rPr lang="en-ZA" dirty="0" smtClean="0"/>
              <a:t>Case Studies of classic micro-controller/processor architectures</a:t>
            </a:r>
            <a:endParaRPr lang="en-US" dirty="0"/>
          </a:p>
        </p:txBody>
      </p:sp>
      <p:sp>
        <p:nvSpPr>
          <p:cNvPr id="4" name="Text Placeholder 3"/>
          <p:cNvSpPr>
            <a:spLocks noGrp="1"/>
          </p:cNvSpPr>
          <p:nvPr>
            <p:ph type="body" idx="1"/>
          </p:nvPr>
        </p:nvSpPr>
        <p:spPr>
          <a:xfrm>
            <a:off x="722313" y="2206625"/>
            <a:ext cx="7772400" cy="1500188"/>
          </a:xfrm>
        </p:spPr>
        <p:txBody>
          <a:bodyPr/>
          <a:lstStyle/>
          <a:p>
            <a:pPr>
              <a:defRPr/>
            </a:pPr>
            <a:r>
              <a:rPr lang="en-ZA" dirty="0" smtClean="0">
                <a:solidFill>
                  <a:schemeClr val="tx2">
                    <a:lumMod val="75000"/>
                  </a:schemeClr>
                </a:solidFill>
              </a:rPr>
              <a:t>EEE4084F</a:t>
            </a:r>
            <a:endParaRPr lang="en-US" dirty="0">
              <a:solidFill>
                <a:schemeClr val="tx2">
                  <a:lumMod val="75000"/>
                </a:schemeClr>
              </a:solidFill>
            </a:endParaRPr>
          </a:p>
        </p:txBody>
      </p:sp>
      <p:sp>
        <p:nvSpPr>
          <p:cNvPr id="2" name="Rectangle 1"/>
          <p:cNvSpPr/>
          <p:nvPr/>
        </p:nvSpPr>
        <p:spPr>
          <a:xfrm>
            <a:off x="511482" y="1075035"/>
            <a:ext cx="5301644"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To follow later….</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66490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7489" y="2673824"/>
            <a:ext cx="6186309"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Long Intermission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688862" y="3901723"/>
            <a:ext cx="1428596" cy="369332"/>
          </a:xfrm>
          <a:prstGeom prst="rect">
            <a:avLst/>
          </a:prstGeom>
          <a:noFill/>
        </p:spPr>
        <p:txBody>
          <a:bodyPr wrap="none" rtlCol="0">
            <a:spAutoFit/>
          </a:bodyPr>
          <a:lstStyle/>
          <a:p>
            <a:r>
              <a:rPr lang="en-US" i="1" dirty="0" smtClean="0"/>
              <a:t>Next period:</a:t>
            </a:r>
            <a:endParaRPr lang="en-US" i="1" dirty="0"/>
          </a:p>
        </p:txBody>
      </p:sp>
      <p:sp>
        <p:nvSpPr>
          <p:cNvPr id="6" name="TextBox 5"/>
          <p:cNvSpPr txBox="1"/>
          <p:nvPr/>
        </p:nvSpPr>
        <p:spPr>
          <a:xfrm>
            <a:off x="1061396" y="4432301"/>
            <a:ext cx="6904454" cy="369332"/>
          </a:xfrm>
          <a:prstGeom prst="rect">
            <a:avLst/>
          </a:prstGeom>
          <a:noFill/>
        </p:spPr>
        <p:txBody>
          <a:bodyPr wrap="none" rtlCol="0">
            <a:spAutoFit/>
          </a:bodyPr>
          <a:lstStyle/>
          <a:p>
            <a:r>
              <a:rPr lang="en-US" dirty="0" smtClean="0"/>
              <a:t>Considerations of reading based on shared memory and </a:t>
            </a:r>
            <a:r>
              <a:rPr lang="en-US" dirty="0" err="1" smtClean="0"/>
              <a:t>pthreads</a:t>
            </a:r>
            <a:endParaRPr lang="en-US" dirty="0"/>
          </a:p>
        </p:txBody>
      </p:sp>
      <p:sp>
        <p:nvSpPr>
          <p:cNvPr id="7" name="TextBox 6"/>
          <p:cNvSpPr txBox="1"/>
          <p:nvPr/>
        </p:nvSpPr>
        <p:spPr>
          <a:xfrm>
            <a:off x="1061396" y="4994724"/>
            <a:ext cx="7307904" cy="1477328"/>
          </a:xfrm>
          <a:prstGeom prst="rect">
            <a:avLst/>
          </a:prstGeom>
          <a:noFill/>
        </p:spPr>
        <p:txBody>
          <a:bodyPr wrap="square" rtlCol="0">
            <a:spAutoFit/>
          </a:bodyPr>
          <a:lstStyle/>
          <a:p>
            <a:pPr marL="285750" indent="-285750">
              <a:buFont typeface="Arial" panose="020B0604020202020204" pitchFamily="34" charset="0"/>
              <a:buChar char="•"/>
            </a:pPr>
            <a:r>
              <a:rPr lang="en-ZA" dirty="0" smtClean="0"/>
              <a:t>“An </a:t>
            </a:r>
            <a:r>
              <a:rPr lang="en-ZA" dirty="0"/>
              <a:t>architecture of on-chip-memory multi-threading </a:t>
            </a:r>
            <a:r>
              <a:rPr lang="en-ZA" dirty="0" smtClean="0"/>
              <a:t>processor” by T </a:t>
            </a:r>
            <a:r>
              <a:rPr lang="en-ZA" dirty="0" err="1"/>
              <a:t>Matsuzaki</a:t>
            </a:r>
            <a:r>
              <a:rPr lang="en-ZA" dirty="0"/>
              <a:t>, H </a:t>
            </a:r>
            <a:r>
              <a:rPr lang="en-ZA" dirty="0" err="1"/>
              <a:t>Tomiyasu</a:t>
            </a:r>
            <a:r>
              <a:rPr lang="en-ZA" dirty="0"/>
              <a:t> and M </a:t>
            </a:r>
            <a:r>
              <a:rPr lang="en-ZA" dirty="0" err="1" smtClean="0"/>
              <a:t>Amamiya</a:t>
            </a:r>
            <a:endParaRPr lang="en-ZA" dirty="0" smtClean="0"/>
          </a:p>
          <a:p>
            <a:pPr marL="285750" indent="-285750">
              <a:buFont typeface="Arial" panose="020B0604020202020204" pitchFamily="34" charset="0"/>
              <a:buChar char="•"/>
            </a:pPr>
            <a:r>
              <a:rPr lang="en-ZA" dirty="0" smtClean="0"/>
              <a:t>“Quantifying </a:t>
            </a:r>
            <a:r>
              <a:rPr lang="en-ZA" dirty="0"/>
              <a:t>the Performance Impact of Memory Latency </a:t>
            </a:r>
            <a:r>
              <a:rPr lang="en-ZA" dirty="0" smtClean="0"/>
              <a:t>and Bandwidth </a:t>
            </a:r>
            <a:r>
              <a:rPr lang="en-ZA" dirty="0"/>
              <a:t>for </a:t>
            </a:r>
            <a:r>
              <a:rPr lang="en-ZA" dirty="0" smtClean="0"/>
              <a:t>Big Data Workloads” by R </a:t>
            </a:r>
            <a:r>
              <a:rPr lang="en-ZA" dirty="0"/>
              <a:t>Clapp, M </a:t>
            </a:r>
            <a:r>
              <a:rPr lang="en-ZA" dirty="0" err="1"/>
              <a:t>Dimitrov</a:t>
            </a:r>
            <a:r>
              <a:rPr lang="en-ZA" dirty="0"/>
              <a:t>, K Kumar, V </a:t>
            </a:r>
            <a:r>
              <a:rPr lang="en-ZA" dirty="0" err="1"/>
              <a:t>Viswanathan</a:t>
            </a:r>
            <a:r>
              <a:rPr lang="en-ZA" dirty="0"/>
              <a:t> and T </a:t>
            </a:r>
            <a:r>
              <a:rPr lang="en-ZA" dirty="0" err="1"/>
              <a:t>Willhalm</a:t>
            </a:r>
            <a:endParaRPr lang="en-US" dirty="0"/>
          </a:p>
        </p:txBody>
      </p:sp>
    </p:spTree>
    <p:extLst>
      <p:ext uri="{BB962C8B-B14F-4D97-AF65-F5344CB8AC3E}">
        <p14:creationId xmlns:p14="http://schemas.microsoft.com/office/powerpoint/2010/main" val="28081015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633441"/>
            <a:ext cx="7698306" cy="692210"/>
          </a:xfrm>
        </p:spPr>
        <p:txBody>
          <a:bodyPr>
            <a:normAutofit fontScale="90000"/>
          </a:bodyPr>
          <a:lstStyle/>
          <a:p>
            <a:pPr>
              <a:defRPr/>
            </a:pPr>
            <a:r>
              <a:rPr lang="en-US" dirty="0" smtClean="0"/>
              <a:t>Parallel computer memory architectures</a:t>
            </a:r>
            <a:endParaRPr lang="en-US" dirty="0"/>
          </a:p>
        </p:txBody>
      </p:sp>
      <p:sp>
        <p:nvSpPr>
          <p:cNvPr id="5" name="Content Placeholder 4"/>
          <p:cNvSpPr>
            <a:spLocks noGrp="1"/>
          </p:cNvSpPr>
          <p:nvPr>
            <p:ph idx="1"/>
          </p:nvPr>
        </p:nvSpPr>
        <p:spPr/>
        <p:txBody>
          <a:bodyPr/>
          <a:lstStyle/>
          <a:p>
            <a:pPr>
              <a:defRPr/>
            </a:pPr>
            <a:r>
              <a:rPr lang="en-US" dirty="0" smtClean="0"/>
              <a:t>The choice of memory architecture is not necessarily dependent on the ‘Flynn classification’</a:t>
            </a:r>
          </a:p>
          <a:p>
            <a:pPr>
              <a:defRPr/>
            </a:pPr>
            <a:r>
              <a:rPr lang="en-US" dirty="0" smtClean="0"/>
              <a:t>For a SISM computer, this aspect is largely irrelevant (but consider a PC with GPU and DMA as not being in the SISM category)</a:t>
            </a:r>
            <a:endParaRPr lang="en-US" dirty="0"/>
          </a:p>
        </p:txBody>
      </p:sp>
      <p:pic>
        <p:nvPicPr>
          <p:cNvPr id="6"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5784" y="241639"/>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70269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winberg\Documents\ACTIVE\EEE4084F\2016\LECTURES\Lecture03\Images\thought bubb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5815" y="1174750"/>
            <a:ext cx="1656970" cy="18034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695856" y="3636940"/>
            <a:ext cx="7772400" cy="1362075"/>
          </a:xfrm>
        </p:spPr>
        <p:txBody>
          <a:bodyPr/>
          <a:lstStyle/>
          <a:p>
            <a:pPr>
              <a:defRPr/>
            </a:pPr>
            <a:r>
              <a:rPr lang="en-ZA" dirty="0" smtClean="0"/>
              <a:t>Shared Memory Architecture</a:t>
            </a:r>
            <a:endParaRPr lang="en-US" dirty="0"/>
          </a:p>
        </p:txBody>
      </p:sp>
      <p:sp>
        <p:nvSpPr>
          <p:cNvPr id="4" name="Text Placeholder 3"/>
          <p:cNvSpPr>
            <a:spLocks noGrp="1"/>
          </p:cNvSpPr>
          <p:nvPr>
            <p:ph type="body" idx="1"/>
          </p:nvPr>
        </p:nvSpPr>
        <p:spPr>
          <a:xfrm>
            <a:off x="722313" y="3657600"/>
            <a:ext cx="7772400" cy="1500188"/>
          </a:xfrm>
        </p:spPr>
        <p:txBody>
          <a:bodyPr/>
          <a:lstStyle/>
          <a:p>
            <a:pPr>
              <a:defRPr/>
            </a:pPr>
            <a:r>
              <a:rPr lang="en-ZA" dirty="0" smtClean="0">
                <a:solidFill>
                  <a:schemeClr val="tx2">
                    <a:lumMod val="75000"/>
                  </a:schemeClr>
                </a:solidFill>
              </a:rPr>
              <a:t>EEE4084F</a:t>
            </a:r>
            <a:endParaRPr lang="en-US" dirty="0">
              <a:solidFill>
                <a:schemeClr val="tx2">
                  <a:lumMod val="75000"/>
                </a:schemeClr>
              </a:solidFill>
            </a:endParaRPr>
          </a:p>
        </p:txBody>
      </p:sp>
      <p:pic>
        <p:nvPicPr>
          <p:cNvPr id="1026" name="Picture 2" descr="C:\Users\swinberg\Documents\ACTIVE\EEE4084F\2016\LECTURES\Lecture03\Images\happy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550" y="2978150"/>
            <a:ext cx="2857500" cy="13589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684806" y="1476286"/>
            <a:ext cx="1131794" cy="730348"/>
          </a:xfrm>
          <a:prstGeom prst="rect">
            <a:avLst/>
          </a:prstGeom>
          <a:noFill/>
        </p:spPr>
        <p:txBody>
          <a:bodyPr wrap="none" lIns="91440" tIns="45720" rIns="91440" bIns="45720">
            <a:prstTxWarp prst="textChevronInverted">
              <a:avLst>
                <a:gd name="adj" fmla="val 92987"/>
              </a:avLst>
            </a:prstTxWarp>
            <a:spAutoFit/>
          </a:bodyPr>
          <a:lstStyle/>
          <a:p>
            <a:pPr algn="ctr"/>
            <a: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t>happy </a:t>
            </a:r>
            <a:b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br>
            <a: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t>memories</a:t>
            </a:r>
            <a:endParaRPr lang="en-US" b="1" cap="none" spc="0" dirty="0">
              <a:ln w="10541" cmpd="sng">
                <a:solidFill>
                  <a:schemeClr val="accent1">
                    <a:shade val="88000"/>
                    <a:satMod val="110000"/>
                  </a:schemeClr>
                </a:solidFill>
                <a:prstDash val="solid"/>
              </a:ln>
              <a:solidFill>
                <a:schemeClr val="accent5">
                  <a:lumMod val="40000"/>
                  <a:lumOff val="60000"/>
                </a:schemeClr>
              </a:solidFill>
              <a:effectLst/>
            </a:endParaRPr>
          </a:p>
        </p:txBody>
      </p:sp>
    </p:spTree>
    <p:extLst>
      <p:ext uri="{BB962C8B-B14F-4D97-AF65-F5344CB8AC3E}">
        <p14:creationId xmlns:p14="http://schemas.microsoft.com/office/powerpoint/2010/main" val="4015112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Shared Memory Architectures</a:t>
            </a:r>
            <a:endParaRPr lang="en-US" dirty="0"/>
          </a:p>
        </p:txBody>
      </p:sp>
      <p:sp>
        <p:nvSpPr>
          <p:cNvPr id="3" name="Content Placeholder 2"/>
          <p:cNvSpPr>
            <a:spLocks noGrp="1"/>
          </p:cNvSpPr>
          <p:nvPr>
            <p:ph idx="1"/>
          </p:nvPr>
        </p:nvSpPr>
        <p:spPr>
          <a:xfrm>
            <a:off x="499548" y="1647423"/>
            <a:ext cx="8423275" cy="4724400"/>
          </a:xfrm>
        </p:spPr>
        <p:txBody>
          <a:bodyPr/>
          <a:lstStyle/>
          <a:p>
            <a:pPr>
              <a:defRPr/>
            </a:pPr>
            <a:r>
              <a:rPr lang="en-US" sz="2800" dirty="0" smtClean="0"/>
              <a:t>Generally, all processors have access to all memory in a global address space.</a:t>
            </a:r>
          </a:p>
          <a:p>
            <a:pPr>
              <a:defRPr/>
            </a:pPr>
            <a:r>
              <a:rPr lang="en-US" sz="2800" dirty="0" smtClean="0"/>
              <a:t>Processors operate independently, but they can share the same global memory. </a:t>
            </a:r>
          </a:p>
          <a:p>
            <a:pPr>
              <a:defRPr/>
            </a:pPr>
            <a:r>
              <a:rPr lang="en-US" sz="2800" dirty="0" smtClean="0"/>
              <a:t>Changes to global memory done by one processor are seen by the other processors.</a:t>
            </a:r>
          </a:p>
          <a:p>
            <a:pPr>
              <a:defRPr/>
            </a:pPr>
            <a:r>
              <a:rPr lang="en-US" sz="2800" dirty="0" smtClean="0"/>
              <a:t>Shared memory machines can be divided into two types, depending on when memory is accessed:</a:t>
            </a:r>
          </a:p>
          <a:p>
            <a:pPr lvl="1">
              <a:defRPr/>
            </a:pPr>
            <a:r>
              <a:rPr lang="en-US" sz="2400" dirty="0" smtClean="0"/>
              <a:t>Uniform Memory Access (UMA) or</a:t>
            </a:r>
          </a:p>
          <a:p>
            <a:pPr lvl="1">
              <a:defRPr/>
            </a:pPr>
            <a:r>
              <a:rPr lang="en-US" sz="2400" dirty="0" smtClean="0"/>
              <a:t>Non-uniform Memory Access (NUMA)</a:t>
            </a:r>
            <a:endParaRPr lang="en-US" sz="2400" dirty="0"/>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5657" y="254678"/>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95455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967" y="427142"/>
            <a:ext cx="8385175" cy="728622"/>
          </a:xfrm>
        </p:spPr>
        <p:txBody>
          <a:bodyPr/>
          <a:lstStyle/>
          <a:p>
            <a:pPr>
              <a:defRPr/>
            </a:pPr>
            <a:r>
              <a:rPr lang="en-US" dirty="0" smtClean="0"/>
              <a:t>Uniform Memory Access (UMA)</a:t>
            </a:r>
            <a:endParaRPr lang="en-US" dirty="0"/>
          </a:p>
        </p:txBody>
      </p:sp>
      <p:sp>
        <p:nvSpPr>
          <p:cNvPr id="3" name="Content Placeholder 2"/>
          <p:cNvSpPr>
            <a:spLocks noGrp="1"/>
          </p:cNvSpPr>
          <p:nvPr>
            <p:ph idx="1"/>
          </p:nvPr>
        </p:nvSpPr>
        <p:spPr>
          <a:xfrm>
            <a:off x="349686" y="1458913"/>
            <a:ext cx="8007350" cy="4873625"/>
          </a:xfrm>
        </p:spPr>
        <p:txBody>
          <a:bodyPr>
            <a:normAutofit fontScale="92500" lnSpcReduction="20000"/>
          </a:bodyPr>
          <a:lstStyle/>
          <a:p>
            <a:pPr>
              <a:defRPr/>
            </a:pPr>
            <a:r>
              <a:rPr lang="en-US" dirty="0" smtClean="0"/>
              <a:t>Common today in form of Symmetric Multi-Processor (SMP) machines</a:t>
            </a:r>
          </a:p>
          <a:p>
            <a:pPr lvl="1">
              <a:defRPr/>
            </a:pPr>
            <a:r>
              <a:rPr lang="en-US" dirty="0" smtClean="0"/>
              <a:t>Identical processors</a:t>
            </a:r>
          </a:p>
          <a:p>
            <a:pPr lvl="1">
              <a:defRPr/>
            </a:pPr>
            <a:r>
              <a:rPr lang="en-US" dirty="0" smtClean="0"/>
              <a:t>Equal access and access</a:t>
            </a:r>
            <a:br>
              <a:rPr lang="en-US" dirty="0" smtClean="0"/>
            </a:br>
            <a:r>
              <a:rPr lang="en-US" dirty="0" smtClean="0"/>
              <a:t>times to memory</a:t>
            </a:r>
          </a:p>
          <a:p>
            <a:pPr lvl="1">
              <a:defRPr/>
            </a:pPr>
            <a:r>
              <a:rPr lang="en-US" dirty="0" smtClean="0"/>
              <a:t>Cache coherent</a:t>
            </a:r>
          </a:p>
          <a:p>
            <a:pPr>
              <a:defRPr/>
            </a:pPr>
            <a:r>
              <a:rPr lang="en-US" dirty="0" smtClean="0"/>
              <a:t>Cache coherent =</a:t>
            </a:r>
            <a:endParaRPr lang="en-US" dirty="0" smtClean="0">
              <a:sym typeface="Wingdings" pitchFamily="2" charset="2"/>
            </a:endParaRPr>
          </a:p>
          <a:p>
            <a:pPr lvl="2">
              <a:defRPr/>
            </a:pPr>
            <a:r>
              <a:rPr lang="en-US" dirty="0" smtClean="0"/>
              <a:t>When one processor writes a location</a:t>
            </a:r>
            <a:br>
              <a:rPr lang="en-US" dirty="0" smtClean="0"/>
            </a:br>
            <a:r>
              <a:rPr lang="en-US" dirty="0" smtClean="0"/>
              <a:t>in shared memory, all other processors are updated.</a:t>
            </a:r>
          </a:p>
          <a:p>
            <a:pPr lvl="2">
              <a:defRPr/>
            </a:pPr>
            <a:r>
              <a:rPr lang="en-US" dirty="0" smtClean="0"/>
              <a:t>Cache coherency is implemented at the hardware level.</a:t>
            </a:r>
            <a:endParaRPr lang="en-US" dirty="0"/>
          </a:p>
        </p:txBody>
      </p:sp>
      <p:sp>
        <p:nvSpPr>
          <p:cNvPr id="25604" name="Rectangle 3"/>
          <p:cNvSpPr>
            <a:spLocks noChangeArrowheads="1"/>
          </p:cNvSpPr>
          <p:nvPr/>
        </p:nvSpPr>
        <p:spPr bwMode="auto">
          <a:xfrm>
            <a:off x="6622659" y="2640949"/>
            <a:ext cx="1303338" cy="949325"/>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MEMORY</a:t>
            </a:r>
          </a:p>
        </p:txBody>
      </p:sp>
      <p:sp>
        <p:nvSpPr>
          <p:cNvPr id="25605" name="Rectangle 4"/>
          <p:cNvSpPr>
            <a:spLocks noChangeArrowheads="1"/>
          </p:cNvSpPr>
          <p:nvPr/>
        </p:nvSpPr>
        <p:spPr bwMode="auto">
          <a:xfrm>
            <a:off x="5778109" y="2836212"/>
            <a:ext cx="700088" cy="560387"/>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5606" name="Rectangle 5"/>
          <p:cNvSpPr>
            <a:spLocks noChangeArrowheads="1"/>
          </p:cNvSpPr>
          <p:nvPr/>
        </p:nvSpPr>
        <p:spPr bwMode="auto">
          <a:xfrm>
            <a:off x="6921109" y="1910699"/>
            <a:ext cx="700088" cy="571500"/>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5607" name="Rectangle 6"/>
          <p:cNvSpPr>
            <a:spLocks noChangeArrowheads="1"/>
          </p:cNvSpPr>
          <p:nvPr/>
        </p:nvSpPr>
        <p:spPr bwMode="auto">
          <a:xfrm>
            <a:off x="8086334" y="2836212"/>
            <a:ext cx="700088" cy="560387"/>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5608" name="Rectangle 7"/>
          <p:cNvSpPr>
            <a:spLocks noChangeArrowheads="1"/>
          </p:cNvSpPr>
          <p:nvPr/>
        </p:nvSpPr>
        <p:spPr bwMode="auto">
          <a:xfrm>
            <a:off x="6932222" y="3739499"/>
            <a:ext cx="700087" cy="593725"/>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cxnSp>
        <p:nvCxnSpPr>
          <p:cNvPr id="25609" name="Straight Connector 9"/>
          <p:cNvCxnSpPr>
            <a:cxnSpLocks noChangeShapeType="1"/>
            <a:stCxn id="25606" idx="2"/>
            <a:endCxn id="25604" idx="0"/>
          </p:cNvCxnSpPr>
          <p:nvPr/>
        </p:nvCxnSpPr>
        <p:spPr bwMode="auto">
          <a:xfrm rot="16200000" flipH="1">
            <a:off x="7193366" y="2559192"/>
            <a:ext cx="158750" cy="4763"/>
          </a:xfrm>
          <a:prstGeom prst="line">
            <a:avLst/>
          </a:prstGeom>
          <a:noFill/>
          <a:ln w="28575" algn="ctr">
            <a:solidFill>
              <a:srgbClr val="1008B8"/>
            </a:solidFill>
            <a:round/>
            <a:headEnd/>
            <a:tailEnd/>
          </a:ln>
          <a:extLst>
            <a:ext uri="{909E8E84-426E-40DD-AFC4-6F175D3DCCD1}">
              <a14:hiddenFill xmlns:a14="http://schemas.microsoft.com/office/drawing/2010/main">
                <a:noFill/>
              </a14:hiddenFill>
            </a:ext>
          </a:extLst>
        </p:spPr>
      </p:cxnSp>
      <p:cxnSp>
        <p:nvCxnSpPr>
          <p:cNvPr id="25610" name="Straight Connector 10"/>
          <p:cNvCxnSpPr>
            <a:cxnSpLocks noChangeShapeType="1"/>
            <a:stCxn id="25604" idx="2"/>
            <a:endCxn id="25608" idx="0"/>
          </p:cNvCxnSpPr>
          <p:nvPr/>
        </p:nvCxnSpPr>
        <p:spPr bwMode="auto">
          <a:xfrm rot="16200000" flipH="1">
            <a:off x="7203684" y="3661712"/>
            <a:ext cx="149225" cy="6350"/>
          </a:xfrm>
          <a:prstGeom prst="line">
            <a:avLst/>
          </a:prstGeom>
          <a:noFill/>
          <a:ln w="28575" algn="ctr">
            <a:solidFill>
              <a:srgbClr val="1008B8"/>
            </a:solidFill>
            <a:round/>
            <a:headEnd/>
            <a:tailEnd/>
          </a:ln>
          <a:extLst>
            <a:ext uri="{909E8E84-426E-40DD-AFC4-6F175D3DCCD1}">
              <a14:hiddenFill xmlns:a14="http://schemas.microsoft.com/office/drawing/2010/main">
                <a:noFill/>
              </a14:hiddenFill>
            </a:ext>
          </a:extLst>
        </p:spPr>
      </p:cxnSp>
      <p:cxnSp>
        <p:nvCxnSpPr>
          <p:cNvPr id="25611" name="Straight Connector 16"/>
          <p:cNvCxnSpPr>
            <a:cxnSpLocks noChangeShapeType="1"/>
            <a:stCxn id="25605" idx="3"/>
            <a:endCxn id="25604" idx="1"/>
          </p:cNvCxnSpPr>
          <p:nvPr/>
        </p:nvCxnSpPr>
        <p:spPr bwMode="auto">
          <a:xfrm>
            <a:off x="6478197" y="3115612"/>
            <a:ext cx="144462" cy="1587"/>
          </a:xfrm>
          <a:prstGeom prst="line">
            <a:avLst/>
          </a:prstGeom>
          <a:noFill/>
          <a:ln w="28575" algn="ctr">
            <a:solidFill>
              <a:srgbClr val="1008B8"/>
            </a:solidFill>
            <a:round/>
            <a:headEnd/>
            <a:tailEnd/>
          </a:ln>
          <a:extLst>
            <a:ext uri="{909E8E84-426E-40DD-AFC4-6F175D3DCCD1}">
              <a14:hiddenFill xmlns:a14="http://schemas.microsoft.com/office/drawing/2010/main">
                <a:noFill/>
              </a14:hiddenFill>
            </a:ext>
          </a:extLst>
        </p:spPr>
      </p:cxnSp>
      <p:cxnSp>
        <p:nvCxnSpPr>
          <p:cNvPr id="25612" name="Straight Connector 19"/>
          <p:cNvCxnSpPr>
            <a:cxnSpLocks noChangeShapeType="1"/>
            <a:stCxn id="25604" idx="3"/>
            <a:endCxn id="25607" idx="1"/>
          </p:cNvCxnSpPr>
          <p:nvPr/>
        </p:nvCxnSpPr>
        <p:spPr bwMode="auto">
          <a:xfrm>
            <a:off x="7925997" y="3115612"/>
            <a:ext cx="160337" cy="1587"/>
          </a:xfrm>
          <a:prstGeom prst="line">
            <a:avLst/>
          </a:prstGeom>
          <a:noFill/>
          <a:ln w="28575" algn="ctr">
            <a:solidFill>
              <a:srgbClr val="1008B8"/>
            </a:solidFill>
            <a:round/>
            <a:headEnd/>
            <a:tailEnd/>
          </a:ln>
          <a:extLst>
            <a:ext uri="{909E8E84-426E-40DD-AFC4-6F175D3DCCD1}">
              <a14:hiddenFill xmlns:a14="http://schemas.microsoft.com/office/drawing/2010/main">
                <a:noFill/>
              </a14:hiddenFill>
            </a:ext>
          </a:extLst>
        </p:spPr>
      </p:cxnSp>
      <p:pic>
        <p:nvPicPr>
          <p:cNvPr id="13"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0686" y="278739"/>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297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626" name="Straight Connector 10"/>
          <p:cNvCxnSpPr>
            <a:cxnSpLocks noChangeShapeType="1"/>
          </p:cNvCxnSpPr>
          <p:nvPr/>
        </p:nvCxnSpPr>
        <p:spPr bwMode="auto">
          <a:xfrm flipV="1">
            <a:off x="2373313" y="5802313"/>
            <a:ext cx="2198687" cy="3175"/>
          </a:xfrm>
          <a:prstGeom prst="line">
            <a:avLst/>
          </a:prstGeom>
          <a:noFill/>
          <a:ln w="38100" algn="ctr">
            <a:solidFill>
              <a:srgbClr val="1008B8"/>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29114" y="606981"/>
            <a:ext cx="7698306" cy="692210"/>
          </a:xfrm>
        </p:spPr>
        <p:txBody>
          <a:bodyPr>
            <a:normAutofit fontScale="90000"/>
          </a:bodyPr>
          <a:lstStyle/>
          <a:p>
            <a:pPr>
              <a:defRPr/>
            </a:pPr>
            <a:r>
              <a:rPr lang="en-US" dirty="0" smtClean="0"/>
              <a:t>Non-Uniform Memory Access (NUMA)</a:t>
            </a:r>
            <a:endParaRPr lang="en-US" dirty="0"/>
          </a:p>
        </p:txBody>
      </p:sp>
      <p:sp>
        <p:nvSpPr>
          <p:cNvPr id="3" name="Content Placeholder 2"/>
          <p:cNvSpPr>
            <a:spLocks noGrp="1"/>
          </p:cNvSpPr>
          <p:nvPr>
            <p:ph idx="1"/>
          </p:nvPr>
        </p:nvSpPr>
        <p:spPr>
          <a:xfrm>
            <a:off x="827088" y="1939925"/>
            <a:ext cx="8007350" cy="4191000"/>
          </a:xfrm>
        </p:spPr>
        <p:txBody>
          <a:bodyPr/>
          <a:lstStyle/>
          <a:p>
            <a:pPr>
              <a:defRPr/>
            </a:pPr>
            <a:r>
              <a:rPr lang="en-US" dirty="0" smtClean="0"/>
              <a:t>Not all processors have the same access time to all the memories </a:t>
            </a:r>
          </a:p>
          <a:p>
            <a:pPr>
              <a:defRPr/>
            </a:pPr>
            <a:r>
              <a:rPr lang="en-US" dirty="0" smtClean="0"/>
              <a:t>Memory access across link is slower </a:t>
            </a:r>
          </a:p>
          <a:p>
            <a:pPr>
              <a:defRPr/>
            </a:pPr>
            <a:r>
              <a:rPr lang="en-US" dirty="0" smtClean="0"/>
              <a:t>If cache coherency is maintained, then may also be called CC-NUMA - Cache Coherent NUMA</a:t>
            </a:r>
            <a:endParaRPr lang="en-US" dirty="0"/>
          </a:p>
        </p:txBody>
      </p:sp>
      <p:sp>
        <p:nvSpPr>
          <p:cNvPr id="26629" name="Rectangle 4"/>
          <p:cNvSpPr>
            <a:spLocks noChangeArrowheads="1"/>
          </p:cNvSpPr>
          <p:nvPr/>
        </p:nvSpPr>
        <p:spPr bwMode="auto">
          <a:xfrm>
            <a:off x="4005263" y="5805488"/>
            <a:ext cx="701675" cy="560387"/>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6630" name="Rectangle 16"/>
          <p:cNvSpPr>
            <a:spLocks noChangeArrowheads="1"/>
          </p:cNvSpPr>
          <p:nvPr/>
        </p:nvSpPr>
        <p:spPr bwMode="auto">
          <a:xfrm>
            <a:off x="4695825" y="5246688"/>
            <a:ext cx="1303338" cy="1130300"/>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MEMORY</a:t>
            </a:r>
          </a:p>
        </p:txBody>
      </p:sp>
      <p:sp>
        <p:nvSpPr>
          <p:cNvPr id="26631" name="Rectangle 18"/>
          <p:cNvSpPr>
            <a:spLocks noChangeArrowheads="1"/>
          </p:cNvSpPr>
          <p:nvPr/>
        </p:nvSpPr>
        <p:spPr bwMode="auto">
          <a:xfrm>
            <a:off x="4005263" y="5246688"/>
            <a:ext cx="701675" cy="558800"/>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6632" name="Rectangle 21"/>
          <p:cNvSpPr>
            <a:spLocks noChangeArrowheads="1"/>
          </p:cNvSpPr>
          <p:nvPr/>
        </p:nvSpPr>
        <p:spPr bwMode="auto">
          <a:xfrm>
            <a:off x="1801813" y="5805488"/>
            <a:ext cx="700087" cy="560387"/>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6633" name="Rectangle 22"/>
          <p:cNvSpPr>
            <a:spLocks noChangeArrowheads="1"/>
          </p:cNvSpPr>
          <p:nvPr/>
        </p:nvSpPr>
        <p:spPr bwMode="auto">
          <a:xfrm>
            <a:off x="487363" y="5246688"/>
            <a:ext cx="1303337" cy="1130300"/>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MEMORY</a:t>
            </a:r>
          </a:p>
        </p:txBody>
      </p:sp>
      <p:sp>
        <p:nvSpPr>
          <p:cNvPr id="26634" name="Rectangle 23"/>
          <p:cNvSpPr>
            <a:spLocks noChangeArrowheads="1"/>
          </p:cNvSpPr>
          <p:nvPr/>
        </p:nvSpPr>
        <p:spPr bwMode="auto">
          <a:xfrm>
            <a:off x="1801813" y="5246688"/>
            <a:ext cx="700087" cy="558800"/>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6635" name="Rectangle 27"/>
          <p:cNvSpPr>
            <a:spLocks noChangeArrowheads="1"/>
          </p:cNvSpPr>
          <p:nvPr/>
        </p:nvSpPr>
        <p:spPr bwMode="auto">
          <a:xfrm>
            <a:off x="2536825" y="5776913"/>
            <a:ext cx="1508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t>Interconnect bus</a:t>
            </a:r>
          </a:p>
        </p:txBody>
      </p:sp>
      <p:sp>
        <p:nvSpPr>
          <p:cNvPr id="26636" name="Rectangle 28"/>
          <p:cNvSpPr>
            <a:spLocks noChangeArrowheads="1"/>
          </p:cNvSpPr>
          <p:nvPr/>
        </p:nvSpPr>
        <p:spPr bwMode="auto">
          <a:xfrm>
            <a:off x="1106488" y="6421438"/>
            <a:ext cx="720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t>SMP 1</a:t>
            </a:r>
          </a:p>
        </p:txBody>
      </p:sp>
      <p:sp>
        <p:nvSpPr>
          <p:cNvPr id="26637" name="Rectangle 29"/>
          <p:cNvSpPr>
            <a:spLocks noChangeArrowheads="1"/>
          </p:cNvSpPr>
          <p:nvPr/>
        </p:nvSpPr>
        <p:spPr bwMode="auto">
          <a:xfrm>
            <a:off x="4576763" y="6421438"/>
            <a:ext cx="720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t>SMP 2</a:t>
            </a:r>
          </a:p>
        </p:txBody>
      </p:sp>
      <p:sp>
        <p:nvSpPr>
          <p:cNvPr id="26638" name="Rectangle 30"/>
          <p:cNvSpPr>
            <a:spLocks noChangeArrowheads="1"/>
          </p:cNvSpPr>
          <p:nvPr/>
        </p:nvSpPr>
        <p:spPr bwMode="auto">
          <a:xfrm>
            <a:off x="6218238" y="4838700"/>
            <a:ext cx="27495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t>This architecture has two SMPs</a:t>
            </a:r>
          </a:p>
          <a:p>
            <a:r>
              <a:rPr lang="en-US" sz="1400"/>
              <a:t>connected via a bus. When a CPU on SMP1 needs to access memory connected to SMP2, there will be some form of lag which may be a few times slower than access to SMP1’s own memory.</a:t>
            </a:r>
          </a:p>
        </p:txBody>
      </p:sp>
      <p:pic>
        <p:nvPicPr>
          <p:cNvPr id="15"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3661" y="254678"/>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3529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893" y="383664"/>
            <a:ext cx="8983662" cy="739739"/>
          </a:xfrm>
        </p:spPr>
        <p:txBody>
          <a:bodyPr/>
          <a:lstStyle/>
          <a:p>
            <a:pPr>
              <a:defRPr/>
            </a:pPr>
            <a:r>
              <a:rPr lang="en-US" dirty="0" smtClean="0"/>
              <a:t>Shared memory pros &amp; cons</a:t>
            </a:r>
            <a:endParaRPr lang="en-US" dirty="0"/>
          </a:p>
        </p:txBody>
      </p:sp>
      <p:sp>
        <p:nvSpPr>
          <p:cNvPr id="3" name="Content Placeholder 2"/>
          <p:cNvSpPr>
            <a:spLocks noGrp="1"/>
          </p:cNvSpPr>
          <p:nvPr>
            <p:ph idx="1"/>
          </p:nvPr>
        </p:nvSpPr>
        <p:spPr>
          <a:xfrm>
            <a:off x="320675" y="1204913"/>
            <a:ext cx="8524875" cy="4781550"/>
          </a:xfrm>
        </p:spPr>
        <p:txBody>
          <a:bodyPr>
            <a:normAutofit lnSpcReduction="10000"/>
          </a:bodyPr>
          <a:lstStyle/>
          <a:p>
            <a:pPr>
              <a:defRPr/>
            </a:pPr>
            <a:r>
              <a:rPr lang="en-US" sz="2800" dirty="0" smtClean="0"/>
              <a:t>Advantages</a:t>
            </a:r>
          </a:p>
          <a:p>
            <a:pPr lvl="1">
              <a:defRPr/>
            </a:pPr>
            <a:r>
              <a:rPr lang="en-US" sz="2400" dirty="0" smtClean="0"/>
              <a:t>Global address space gives a </a:t>
            </a:r>
            <a:r>
              <a:rPr lang="en-US" sz="2400" dirty="0" smtClean="0">
                <a:solidFill>
                  <a:srgbClr val="002060"/>
                </a:solidFill>
              </a:rPr>
              <a:t>user-friendly</a:t>
            </a:r>
            <a:r>
              <a:rPr lang="en-US" sz="2400" dirty="0" smtClean="0"/>
              <a:t> programming </a:t>
            </a:r>
            <a:r>
              <a:rPr lang="en-US" sz="2400" dirty="0" smtClean="0">
                <a:solidFill>
                  <a:srgbClr val="002060"/>
                </a:solidFill>
              </a:rPr>
              <a:t>approach </a:t>
            </a:r>
            <a:r>
              <a:rPr lang="en-US" sz="2400" dirty="0" smtClean="0"/>
              <a:t>(as discussed in shared memory programming model)</a:t>
            </a:r>
          </a:p>
          <a:p>
            <a:pPr lvl="1">
              <a:defRPr/>
            </a:pPr>
            <a:r>
              <a:rPr lang="en-US" sz="2400" dirty="0" smtClean="0"/>
              <a:t>Sharing data between tasks is </a:t>
            </a:r>
            <a:r>
              <a:rPr lang="en-US" sz="2400" dirty="0" smtClean="0">
                <a:solidFill>
                  <a:srgbClr val="002060"/>
                </a:solidFill>
              </a:rPr>
              <a:t>fast </a:t>
            </a:r>
            <a:r>
              <a:rPr lang="en-US" sz="2400" dirty="0" smtClean="0"/>
              <a:t>and </a:t>
            </a:r>
            <a:r>
              <a:rPr lang="en-US" sz="2400" dirty="0" smtClean="0">
                <a:solidFill>
                  <a:srgbClr val="002060"/>
                </a:solidFill>
              </a:rPr>
              <a:t>uniform </a:t>
            </a:r>
            <a:r>
              <a:rPr lang="en-US" sz="2400" dirty="0" smtClean="0"/>
              <a:t>due to the proximity of memory to CPUs </a:t>
            </a:r>
          </a:p>
          <a:p>
            <a:pPr>
              <a:defRPr/>
            </a:pPr>
            <a:r>
              <a:rPr lang="en-US" sz="2800" dirty="0" smtClean="0"/>
              <a:t> Disadvantages: </a:t>
            </a:r>
          </a:p>
          <a:p>
            <a:pPr lvl="1">
              <a:defRPr/>
            </a:pPr>
            <a:r>
              <a:rPr lang="en-US" sz="2400" dirty="0" smtClean="0"/>
              <a:t>Major drawback: lack of scalability between memory and CPUs.</a:t>
            </a:r>
          </a:p>
          <a:p>
            <a:pPr lvl="1">
              <a:defRPr/>
            </a:pPr>
            <a:r>
              <a:rPr lang="en-US" sz="2400" dirty="0" smtClean="0"/>
              <a:t>Adding CPUs can increases traffic on shared memory-CPU path (for cache coherent systems also increases traffic associated with cache/memory management)</a:t>
            </a:r>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1751" y="264692"/>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8996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50" y="396895"/>
            <a:ext cx="8983662" cy="686820"/>
          </a:xfrm>
        </p:spPr>
        <p:txBody>
          <a:bodyPr>
            <a:normAutofit fontScale="90000"/>
          </a:bodyPr>
          <a:lstStyle/>
          <a:p>
            <a:pPr>
              <a:defRPr/>
            </a:pPr>
            <a:r>
              <a:rPr lang="en-US" dirty="0" smtClean="0"/>
              <a:t>Shared memory pros &amp; cons</a:t>
            </a:r>
            <a:endParaRPr lang="en-US" dirty="0"/>
          </a:p>
        </p:txBody>
      </p:sp>
      <p:sp>
        <p:nvSpPr>
          <p:cNvPr id="3" name="Content Placeholder 2"/>
          <p:cNvSpPr>
            <a:spLocks noGrp="1"/>
          </p:cNvSpPr>
          <p:nvPr>
            <p:ph idx="1"/>
          </p:nvPr>
        </p:nvSpPr>
        <p:spPr>
          <a:xfrm>
            <a:off x="320675" y="1204913"/>
            <a:ext cx="8524875" cy="4781550"/>
          </a:xfrm>
        </p:spPr>
        <p:txBody>
          <a:bodyPr/>
          <a:lstStyle/>
          <a:p>
            <a:pPr>
              <a:defRPr/>
            </a:pPr>
            <a:r>
              <a:rPr lang="en-ZA" dirty="0" smtClean="0"/>
              <a:t>Disadvantages</a:t>
            </a:r>
            <a:endParaRPr lang="en-US" dirty="0" smtClean="0"/>
          </a:p>
          <a:p>
            <a:pPr lvl="1">
              <a:defRPr/>
            </a:pPr>
            <a:r>
              <a:rPr lang="en-US" dirty="0" smtClean="0"/>
              <a:t>Programmer </a:t>
            </a:r>
            <a:r>
              <a:rPr lang="en-US" dirty="0" smtClean="0">
                <a:solidFill>
                  <a:srgbClr val="002060"/>
                </a:solidFill>
              </a:rPr>
              <a:t>responsible </a:t>
            </a:r>
            <a:r>
              <a:rPr lang="en-US" dirty="0" smtClean="0"/>
              <a:t>for implementing/using synchronization constructs to make sure that correct access of global memory is done. </a:t>
            </a:r>
          </a:p>
          <a:p>
            <a:pPr lvl="1">
              <a:defRPr/>
            </a:pPr>
            <a:r>
              <a:rPr lang="en-US" dirty="0" smtClean="0"/>
              <a:t>Becomes more </a:t>
            </a:r>
            <a:r>
              <a:rPr lang="en-US" dirty="0" smtClean="0">
                <a:solidFill>
                  <a:srgbClr val="002060"/>
                </a:solidFill>
              </a:rPr>
              <a:t>difficult </a:t>
            </a:r>
            <a:r>
              <a:rPr lang="en-US" dirty="0" smtClean="0"/>
              <a:t>and </a:t>
            </a:r>
            <a:r>
              <a:rPr lang="en-US" dirty="0" smtClean="0">
                <a:solidFill>
                  <a:srgbClr val="002060"/>
                </a:solidFill>
              </a:rPr>
              <a:t>expensive </a:t>
            </a:r>
            <a:r>
              <a:rPr lang="en-US" dirty="0" smtClean="0"/>
              <a:t>to design and construct shared memory machines with ever increasing numbers of processors.</a:t>
            </a:r>
            <a:endParaRPr lang="en-US" dirty="0"/>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1694" y="254677"/>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1474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698" name="Straight Connector 10"/>
          <p:cNvCxnSpPr>
            <a:cxnSpLocks noChangeShapeType="1"/>
          </p:cNvCxnSpPr>
          <p:nvPr/>
        </p:nvCxnSpPr>
        <p:spPr bwMode="auto">
          <a:xfrm rot="5400000" flipH="1" flipV="1">
            <a:off x="7604919" y="3596482"/>
            <a:ext cx="663575" cy="14287"/>
          </a:xfrm>
          <a:prstGeom prst="line">
            <a:avLst/>
          </a:prstGeom>
          <a:noFill/>
          <a:ln w="38100" algn="ctr">
            <a:solidFill>
              <a:srgbClr val="1008B8"/>
            </a:solidFill>
            <a:round/>
            <a:headEnd/>
            <a:tailEnd/>
          </a:ln>
          <a:extLst>
            <a:ext uri="{909E8E84-426E-40DD-AFC4-6F175D3DCCD1}">
              <a14:hiddenFill xmlns:a14="http://schemas.microsoft.com/office/drawing/2010/main">
                <a:noFill/>
              </a14:hiddenFill>
            </a:ext>
          </a:extLst>
        </p:spPr>
      </p:cxnSp>
      <p:cxnSp>
        <p:nvCxnSpPr>
          <p:cNvPr id="29699" name="Straight Connector 10"/>
          <p:cNvCxnSpPr>
            <a:cxnSpLocks noChangeShapeType="1"/>
          </p:cNvCxnSpPr>
          <p:nvPr/>
        </p:nvCxnSpPr>
        <p:spPr bwMode="auto">
          <a:xfrm rot="5400000" flipH="1" flipV="1">
            <a:off x="3902075" y="3595688"/>
            <a:ext cx="663575" cy="15875"/>
          </a:xfrm>
          <a:prstGeom prst="line">
            <a:avLst/>
          </a:prstGeom>
          <a:noFill/>
          <a:ln w="38100" algn="ctr">
            <a:solidFill>
              <a:srgbClr val="1008B8"/>
            </a:solidFill>
            <a:round/>
            <a:headEnd/>
            <a:tailEnd/>
          </a:ln>
          <a:extLst>
            <a:ext uri="{909E8E84-426E-40DD-AFC4-6F175D3DCCD1}">
              <a14:hiddenFill xmlns:a14="http://schemas.microsoft.com/office/drawing/2010/main">
                <a:noFill/>
              </a14:hiddenFill>
            </a:ext>
          </a:extLst>
        </p:spPr>
      </p:cxnSp>
      <p:cxnSp>
        <p:nvCxnSpPr>
          <p:cNvPr id="29700" name="Straight Connector 10"/>
          <p:cNvCxnSpPr>
            <a:cxnSpLocks noChangeShapeType="1"/>
          </p:cNvCxnSpPr>
          <p:nvPr/>
        </p:nvCxnSpPr>
        <p:spPr bwMode="auto">
          <a:xfrm rot="5400000" flipH="1" flipV="1">
            <a:off x="1478756" y="3596482"/>
            <a:ext cx="663575" cy="14288"/>
          </a:xfrm>
          <a:prstGeom prst="line">
            <a:avLst/>
          </a:prstGeom>
          <a:noFill/>
          <a:ln w="38100" algn="ctr">
            <a:solidFill>
              <a:srgbClr val="1008B8"/>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normAutofit fontScale="90000"/>
          </a:bodyPr>
          <a:lstStyle/>
          <a:p>
            <a:pPr>
              <a:defRPr/>
            </a:pPr>
            <a:r>
              <a:rPr lang="en-ZA" dirty="0" smtClean="0"/>
              <a:t>Distributed memory architecture</a:t>
            </a:r>
            <a:endParaRPr lang="en-US" dirty="0"/>
          </a:p>
        </p:txBody>
      </p:sp>
      <p:sp>
        <p:nvSpPr>
          <p:cNvPr id="3" name="Content Placeholder 2"/>
          <p:cNvSpPr>
            <a:spLocks noGrp="1"/>
          </p:cNvSpPr>
          <p:nvPr>
            <p:ph idx="1"/>
          </p:nvPr>
        </p:nvSpPr>
        <p:spPr>
          <a:xfrm>
            <a:off x="534988" y="1577975"/>
            <a:ext cx="8310562" cy="4191000"/>
          </a:xfrm>
        </p:spPr>
        <p:txBody>
          <a:bodyPr/>
          <a:lstStyle/>
          <a:p>
            <a:pPr>
              <a:defRPr/>
            </a:pPr>
            <a:r>
              <a:rPr lang="en-ZA" sz="2800" dirty="0" smtClean="0"/>
              <a:t>Similar to shared memory, but requires a communications network to share memory</a:t>
            </a:r>
            <a:endParaRPr lang="en-US" sz="2800" dirty="0"/>
          </a:p>
        </p:txBody>
      </p:sp>
      <p:sp>
        <p:nvSpPr>
          <p:cNvPr id="29703" name="Rectangle 4"/>
          <p:cNvSpPr>
            <a:spLocks noChangeArrowheads="1"/>
          </p:cNvSpPr>
          <p:nvPr/>
        </p:nvSpPr>
        <p:spPr bwMode="auto">
          <a:xfrm>
            <a:off x="509588" y="2686050"/>
            <a:ext cx="1084262" cy="841375"/>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Local Memory</a:t>
            </a:r>
          </a:p>
        </p:txBody>
      </p:sp>
      <p:sp>
        <p:nvSpPr>
          <p:cNvPr id="29704" name="Rectangle 23"/>
          <p:cNvSpPr>
            <a:spLocks noChangeArrowheads="1"/>
          </p:cNvSpPr>
          <p:nvPr/>
        </p:nvSpPr>
        <p:spPr bwMode="auto">
          <a:xfrm>
            <a:off x="1592263" y="2690813"/>
            <a:ext cx="771525" cy="836612"/>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cxnSp>
        <p:nvCxnSpPr>
          <p:cNvPr id="29705" name="Straight Connector 10"/>
          <p:cNvCxnSpPr>
            <a:cxnSpLocks noChangeShapeType="1"/>
          </p:cNvCxnSpPr>
          <p:nvPr/>
        </p:nvCxnSpPr>
        <p:spPr bwMode="auto">
          <a:xfrm>
            <a:off x="1798638" y="3924300"/>
            <a:ext cx="6143625" cy="7938"/>
          </a:xfrm>
          <a:prstGeom prst="line">
            <a:avLst/>
          </a:prstGeom>
          <a:noFill/>
          <a:ln w="38100" algn="ctr">
            <a:solidFill>
              <a:srgbClr val="1008B8"/>
            </a:solidFill>
            <a:round/>
            <a:headEnd/>
            <a:tailEnd/>
          </a:ln>
          <a:extLst>
            <a:ext uri="{909E8E84-426E-40DD-AFC4-6F175D3DCCD1}">
              <a14:hiddenFill xmlns:a14="http://schemas.microsoft.com/office/drawing/2010/main">
                <a:noFill/>
              </a14:hiddenFill>
            </a:ext>
          </a:extLst>
        </p:spPr>
      </p:cxnSp>
      <p:sp>
        <p:nvSpPr>
          <p:cNvPr id="29706" name="Rectangle 27"/>
          <p:cNvSpPr>
            <a:spLocks noChangeArrowheads="1"/>
          </p:cNvSpPr>
          <p:nvPr/>
        </p:nvSpPr>
        <p:spPr bwMode="auto">
          <a:xfrm>
            <a:off x="1962150" y="3935413"/>
            <a:ext cx="21955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t>Communications network</a:t>
            </a:r>
          </a:p>
        </p:txBody>
      </p:sp>
      <p:sp>
        <p:nvSpPr>
          <p:cNvPr id="29707" name="Rectangle 9"/>
          <p:cNvSpPr>
            <a:spLocks noChangeArrowheads="1"/>
          </p:cNvSpPr>
          <p:nvPr/>
        </p:nvSpPr>
        <p:spPr bwMode="auto">
          <a:xfrm>
            <a:off x="2743200" y="2686050"/>
            <a:ext cx="1084263" cy="841375"/>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Local Memory</a:t>
            </a:r>
          </a:p>
        </p:txBody>
      </p:sp>
      <p:sp>
        <p:nvSpPr>
          <p:cNvPr id="29708" name="Rectangle 23"/>
          <p:cNvSpPr>
            <a:spLocks noChangeArrowheads="1"/>
          </p:cNvSpPr>
          <p:nvPr/>
        </p:nvSpPr>
        <p:spPr bwMode="auto">
          <a:xfrm>
            <a:off x="3825875" y="2690813"/>
            <a:ext cx="771525" cy="836612"/>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9709" name="Rectangle 11"/>
          <p:cNvSpPr>
            <a:spLocks noChangeArrowheads="1"/>
          </p:cNvSpPr>
          <p:nvPr/>
        </p:nvSpPr>
        <p:spPr bwMode="auto">
          <a:xfrm>
            <a:off x="6530975" y="2686050"/>
            <a:ext cx="1084263" cy="841375"/>
          </a:xfrm>
          <a:prstGeom prst="rect">
            <a:avLst/>
          </a:prstGeom>
          <a:solidFill>
            <a:srgbClr val="66FF99"/>
          </a:solidFill>
          <a:ln w="9525" algn="ctr">
            <a:solidFill>
              <a:schemeClr val="tx1"/>
            </a:solidFill>
            <a:round/>
            <a:headEnd/>
            <a:tailEnd/>
          </a:ln>
        </p:spPr>
        <p:txBody>
          <a:bodyPr anchor="ctr"/>
          <a:lstStyle/>
          <a:p>
            <a:pPr algn="ctr"/>
            <a:r>
              <a:rPr lang="en-US">
                <a:solidFill>
                  <a:srgbClr val="1C1C1C"/>
                </a:solidFill>
              </a:rPr>
              <a:t>Local Memory</a:t>
            </a:r>
          </a:p>
        </p:txBody>
      </p:sp>
      <p:sp>
        <p:nvSpPr>
          <p:cNvPr id="29710" name="Rectangle 23"/>
          <p:cNvSpPr>
            <a:spLocks noChangeArrowheads="1"/>
          </p:cNvSpPr>
          <p:nvPr/>
        </p:nvSpPr>
        <p:spPr bwMode="auto">
          <a:xfrm>
            <a:off x="7615238" y="2690813"/>
            <a:ext cx="771525" cy="836612"/>
          </a:xfrm>
          <a:prstGeom prst="rect">
            <a:avLst/>
          </a:prstGeom>
          <a:solidFill>
            <a:srgbClr val="8CA1F8"/>
          </a:solidFill>
          <a:ln w="9525" algn="ctr">
            <a:solidFill>
              <a:schemeClr val="tx1"/>
            </a:solidFill>
            <a:round/>
            <a:headEnd/>
            <a:tailEnd/>
          </a:ln>
        </p:spPr>
        <p:txBody>
          <a:bodyPr anchor="ctr"/>
          <a:lstStyle/>
          <a:p>
            <a:pPr algn="ctr"/>
            <a:r>
              <a:rPr lang="en-US">
                <a:solidFill>
                  <a:srgbClr val="1C1C1C"/>
                </a:solidFill>
              </a:rPr>
              <a:t>CPU</a:t>
            </a:r>
          </a:p>
        </p:txBody>
      </p:sp>
      <p:sp>
        <p:nvSpPr>
          <p:cNvPr id="29711" name="TextBox 21"/>
          <p:cNvSpPr txBox="1">
            <a:spLocks noChangeArrowheads="1"/>
          </p:cNvSpPr>
          <p:nvPr/>
        </p:nvSpPr>
        <p:spPr bwMode="auto">
          <a:xfrm>
            <a:off x="5186363" y="2768600"/>
            <a:ext cx="492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2400" b="1"/>
              <a:t>…</a:t>
            </a:r>
            <a:endParaRPr lang="en-US" sz="2400" b="1"/>
          </a:p>
        </p:txBody>
      </p:sp>
      <p:sp>
        <p:nvSpPr>
          <p:cNvPr id="29712" name="Rectangle 22"/>
          <p:cNvSpPr>
            <a:spLocks noChangeArrowheads="1"/>
          </p:cNvSpPr>
          <p:nvPr/>
        </p:nvSpPr>
        <p:spPr bwMode="auto">
          <a:xfrm>
            <a:off x="385763" y="4194175"/>
            <a:ext cx="8431212"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charset="0"/>
              <a:buChar char="•"/>
            </a:pPr>
            <a:r>
              <a:rPr lang="en-ZA"/>
              <a:t> Each processor has its own local memory (not directly accessible by the</a:t>
            </a:r>
            <a:br>
              <a:rPr lang="en-ZA"/>
            </a:br>
            <a:r>
              <a:rPr lang="en-ZA"/>
              <a:t>  other processors’ memory addresses)</a:t>
            </a:r>
          </a:p>
          <a:p>
            <a:pPr>
              <a:buFont typeface="Arial" charset="0"/>
              <a:buChar char="•"/>
            </a:pPr>
            <a:r>
              <a:rPr lang="en-ZA"/>
              <a:t> Processors connected via a communication network – the communication network fabric varies; could simply be Ethernet.</a:t>
            </a:r>
          </a:p>
          <a:p>
            <a:pPr>
              <a:buFont typeface="Arial" charset="0"/>
              <a:buChar char="•"/>
            </a:pPr>
            <a:r>
              <a:rPr lang="en-ZA"/>
              <a:t> Cache coherency does not apply (when a CPU changes its local memory, the hardware does not notify the other processors – if needed the programmer needs to provide this functionality)</a:t>
            </a:r>
          </a:p>
          <a:p>
            <a:pPr>
              <a:buFont typeface="Arial" charset="0"/>
              <a:buChar char="•"/>
            </a:pPr>
            <a:r>
              <a:rPr lang="en-ZA"/>
              <a:t> Programmer responsible for implementing methods by which one processor can access memory of a different processor.</a:t>
            </a:r>
          </a:p>
        </p:txBody>
      </p:sp>
      <p:pic>
        <p:nvPicPr>
          <p:cNvPr id="17"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0547" y="276724"/>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3012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514" y="359320"/>
            <a:ext cx="7698306" cy="1101179"/>
          </a:xfrm>
        </p:spPr>
        <p:txBody>
          <a:bodyPr>
            <a:normAutofit fontScale="90000"/>
          </a:bodyPr>
          <a:lstStyle/>
          <a:p>
            <a:pPr>
              <a:defRPr/>
            </a:pPr>
            <a:r>
              <a:rPr lang="en-ZA" dirty="0" smtClean="0"/>
              <a:t>Classic techniques for parallel programming*</a:t>
            </a:r>
            <a:endParaRPr lang="en-US" dirty="0"/>
          </a:p>
        </p:txBody>
      </p:sp>
      <p:sp>
        <p:nvSpPr>
          <p:cNvPr id="3" name="Content Placeholder 2"/>
          <p:cNvSpPr>
            <a:spLocks noGrp="1"/>
          </p:cNvSpPr>
          <p:nvPr>
            <p:ph idx="1"/>
          </p:nvPr>
        </p:nvSpPr>
        <p:spPr>
          <a:xfrm>
            <a:off x="576263" y="1643062"/>
            <a:ext cx="8007350" cy="4611171"/>
          </a:xfrm>
        </p:spPr>
        <p:txBody>
          <a:bodyPr>
            <a:normAutofit fontScale="77500" lnSpcReduction="20000"/>
          </a:bodyPr>
          <a:lstStyle/>
          <a:p>
            <a:pPr>
              <a:defRPr/>
            </a:pPr>
            <a:r>
              <a:rPr lang="en-US" dirty="0" smtClean="0"/>
              <a:t>Single Program Multiple Data (SPMD)</a:t>
            </a:r>
          </a:p>
          <a:p>
            <a:pPr lvl="1">
              <a:defRPr/>
            </a:pPr>
            <a:r>
              <a:rPr lang="en-ZA" dirty="0" smtClean="0"/>
              <a:t>Consider it as running the same program, on different data inputs, on different computers (possibly) at the same time</a:t>
            </a:r>
          </a:p>
          <a:p>
            <a:pPr>
              <a:defRPr/>
            </a:pPr>
            <a:r>
              <a:rPr lang="en-ZA" dirty="0" smtClean="0"/>
              <a:t>Multiple Program Multiple Data (MPMD)</a:t>
            </a:r>
          </a:p>
          <a:p>
            <a:pPr lvl="1">
              <a:defRPr/>
            </a:pPr>
            <a:r>
              <a:rPr lang="en-ZA" dirty="0" smtClean="0"/>
              <a:t>Consider this one as running the same program with different parameters settings, or recompiling the same code with different sections of code included (e.g., </a:t>
            </a:r>
            <a:r>
              <a:rPr lang="en-ZA" dirty="0" err="1" smtClean="0"/>
              <a:t>uisng</a:t>
            </a:r>
            <a:r>
              <a:rPr lang="en-ZA" dirty="0" smtClean="0"/>
              <a:t> #</a:t>
            </a:r>
            <a:r>
              <a:rPr lang="en-ZA" dirty="0" err="1" smtClean="0"/>
              <a:t>ifdef</a:t>
            </a:r>
            <a:r>
              <a:rPr lang="en-ZA" dirty="0" smtClean="0"/>
              <a:t> and #</a:t>
            </a:r>
            <a:r>
              <a:rPr lang="en-ZA" dirty="0" err="1" smtClean="0"/>
              <a:t>endif</a:t>
            </a:r>
            <a:r>
              <a:rPr lang="en-ZA" dirty="0" smtClean="0"/>
              <a:t> to  do this)</a:t>
            </a:r>
          </a:p>
          <a:p>
            <a:pPr>
              <a:defRPr/>
            </a:pPr>
            <a:r>
              <a:rPr lang="en-US" dirty="0" smtClean="0"/>
              <a:t>Following this approach performance statistics can be gathered (without necessarily any parallel code being written) and then evaluated after the effect to deem the feasibility of implementing a parallel (e.g. actual </a:t>
            </a:r>
            <a:r>
              <a:rPr lang="en-US" dirty="0" err="1" smtClean="0"/>
              <a:t>pthreads</a:t>
            </a:r>
            <a:r>
              <a:rPr lang="en-US" dirty="0" smtClean="0"/>
              <a:t> version) of the program.</a:t>
            </a:r>
            <a:endParaRPr lang="en-US" dirty="0"/>
          </a:p>
        </p:txBody>
      </p:sp>
      <p:sp>
        <p:nvSpPr>
          <p:cNvPr id="4" name="Rectangle 3"/>
          <p:cNvSpPr/>
          <p:nvPr/>
        </p:nvSpPr>
        <p:spPr>
          <a:xfrm>
            <a:off x="291569" y="6254234"/>
            <a:ext cx="5981125" cy="369332"/>
          </a:xfrm>
          <a:prstGeom prst="rect">
            <a:avLst/>
          </a:prstGeom>
        </p:spPr>
        <p:txBody>
          <a:bodyPr wrap="none">
            <a:spAutoFit/>
          </a:bodyPr>
          <a:lstStyle/>
          <a:p>
            <a:r>
              <a:rPr lang="en-ZA" dirty="0" smtClean="0"/>
              <a:t>*Informally know as the lazy parallel programming model.</a:t>
            </a:r>
            <a:endParaRPr lang="en-ZA" dirty="0"/>
          </a:p>
        </p:txBody>
      </p:sp>
    </p:spTree>
    <p:extLst>
      <p:ext uri="{BB962C8B-B14F-4D97-AF65-F5344CB8AC3E}">
        <p14:creationId xmlns:p14="http://schemas.microsoft.com/office/powerpoint/2010/main" val="32798844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410124"/>
            <a:ext cx="8712200" cy="1239816"/>
          </a:xfrm>
        </p:spPr>
        <p:txBody>
          <a:bodyPr>
            <a:normAutofit fontScale="90000"/>
          </a:bodyPr>
          <a:lstStyle/>
          <a:p>
            <a:pPr>
              <a:defRPr/>
            </a:pPr>
            <a:r>
              <a:rPr lang="en-ZA" sz="4000" dirty="0" smtClean="0"/>
              <a:t>Distributed Memory architectures: </a:t>
            </a:r>
            <a:br>
              <a:rPr lang="en-ZA" sz="4000" dirty="0" smtClean="0"/>
            </a:br>
            <a:r>
              <a:rPr lang="en-ZA" sz="4000" dirty="0" smtClean="0"/>
              <a:t>Pros &amp; Cons</a:t>
            </a:r>
            <a:endParaRPr lang="en-US" sz="4000" dirty="0"/>
          </a:p>
        </p:txBody>
      </p:sp>
      <p:sp>
        <p:nvSpPr>
          <p:cNvPr id="3" name="Content Placeholder 2"/>
          <p:cNvSpPr>
            <a:spLocks noGrp="1"/>
          </p:cNvSpPr>
          <p:nvPr>
            <p:ph idx="1"/>
          </p:nvPr>
        </p:nvSpPr>
        <p:spPr/>
        <p:txBody>
          <a:bodyPr/>
          <a:lstStyle/>
          <a:p>
            <a:pPr>
              <a:defRPr/>
            </a:pPr>
            <a:r>
              <a:rPr lang="en-US" dirty="0" smtClean="0"/>
              <a:t>Advantages:</a:t>
            </a:r>
          </a:p>
          <a:p>
            <a:pPr lvl="1">
              <a:defRPr/>
            </a:pPr>
            <a:r>
              <a:rPr lang="en-US" dirty="0" smtClean="0"/>
              <a:t>Memory scalable with number of processors</a:t>
            </a:r>
          </a:p>
          <a:p>
            <a:pPr lvl="1">
              <a:defRPr/>
            </a:pPr>
            <a:r>
              <a:rPr lang="en-US" dirty="0" smtClean="0"/>
              <a:t>Each processor can access own memory quickly without communication overheads or maintaining cache coherency (for UMA).</a:t>
            </a:r>
          </a:p>
          <a:p>
            <a:pPr lvl="1">
              <a:defRPr/>
            </a:pPr>
            <a:r>
              <a:rPr lang="en-US" dirty="0" smtClean="0"/>
              <a:t>Cost benefits: use of commercial off-the-shelf (COTS) processors and networks</a:t>
            </a:r>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1753" y="253671"/>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94924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7313"/>
            <a:ext cx="8385175" cy="1431925"/>
          </a:xfrm>
        </p:spPr>
        <p:txBody>
          <a:bodyPr/>
          <a:lstStyle/>
          <a:p>
            <a:pPr>
              <a:defRPr/>
            </a:pPr>
            <a:r>
              <a:rPr lang="en-ZA" sz="4000" dirty="0" smtClean="0"/>
              <a:t>Distributed Memory: </a:t>
            </a:r>
            <a:br>
              <a:rPr lang="en-ZA" sz="4000" dirty="0" smtClean="0"/>
            </a:br>
            <a:r>
              <a:rPr lang="en-ZA" sz="4000" dirty="0" smtClean="0"/>
              <a:t>Pros &amp; Cons</a:t>
            </a:r>
            <a:endParaRPr lang="en-US" sz="4000" dirty="0"/>
          </a:p>
        </p:txBody>
      </p:sp>
      <p:sp>
        <p:nvSpPr>
          <p:cNvPr id="3" name="Content Placeholder 2"/>
          <p:cNvSpPr>
            <a:spLocks noGrp="1"/>
          </p:cNvSpPr>
          <p:nvPr>
            <p:ph idx="1"/>
          </p:nvPr>
        </p:nvSpPr>
        <p:spPr>
          <a:xfrm>
            <a:off x="603250" y="1473200"/>
            <a:ext cx="8007350" cy="5384800"/>
          </a:xfrm>
        </p:spPr>
        <p:txBody>
          <a:bodyPr/>
          <a:lstStyle/>
          <a:p>
            <a:pPr>
              <a:defRPr/>
            </a:pPr>
            <a:r>
              <a:rPr lang="en-US" sz="2800" dirty="0" smtClean="0"/>
              <a:t>Disadvantages:</a:t>
            </a:r>
          </a:p>
          <a:p>
            <a:pPr lvl="1">
              <a:defRPr/>
            </a:pPr>
            <a:r>
              <a:rPr lang="en-US" sz="2400" dirty="0" smtClean="0"/>
              <a:t>Programmer takes on responsibility for data consistency, synchronization and communication between processors.</a:t>
            </a:r>
          </a:p>
          <a:p>
            <a:pPr lvl="1">
              <a:defRPr/>
            </a:pPr>
            <a:r>
              <a:rPr lang="en-US" sz="2400" dirty="0" smtClean="0"/>
              <a:t>Existing (legacy) programs based on shared global memory may be difficult to port to this model.</a:t>
            </a:r>
          </a:p>
          <a:p>
            <a:pPr lvl="1">
              <a:defRPr/>
            </a:pPr>
            <a:r>
              <a:rPr lang="en-ZA" sz="2400" dirty="0" smtClean="0"/>
              <a:t>May be more difficult to write applications for distributed memory systems than it is for shared memory systems.</a:t>
            </a:r>
          </a:p>
          <a:p>
            <a:pPr lvl="1">
              <a:defRPr/>
            </a:pPr>
            <a:r>
              <a:rPr lang="en-ZA" sz="2400" dirty="0" smtClean="0"/>
              <a:t>Restricted by </a:t>
            </a:r>
            <a:r>
              <a:rPr lang="en-US" sz="2400" dirty="0" smtClean="0"/>
              <a:t>non-uniform memory access (NUMA) performance (meaning a memory access bottle neck that may be many times slower than shared memory systems)</a:t>
            </a:r>
            <a:endParaRPr lang="en-US" sz="2400" dirty="0"/>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1751" y="241639"/>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91300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338" y="219075"/>
            <a:ext cx="8672512" cy="1431925"/>
          </a:xfrm>
        </p:spPr>
        <p:txBody>
          <a:bodyPr/>
          <a:lstStyle/>
          <a:p>
            <a:pPr>
              <a:defRPr/>
            </a:pPr>
            <a:r>
              <a:rPr lang="en-ZA" sz="4000" dirty="0" smtClean="0"/>
              <a:t>Distributed Shared Memory (i.e. Hybrid) System</a:t>
            </a:r>
            <a:endParaRPr lang="en-US" sz="4000" dirty="0"/>
          </a:p>
        </p:txBody>
      </p:sp>
      <p:sp>
        <p:nvSpPr>
          <p:cNvPr id="3" name="Content Placeholder 2"/>
          <p:cNvSpPr>
            <a:spLocks noGrp="1"/>
          </p:cNvSpPr>
          <p:nvPr>
            <p:ph idx="1"/>
          </p:nvPr>
        </p:nvSpPr>
        <p:spPr>
          <a:xfrm>
            <a:off x="838200" y="1709738"/>
            <a:ext cx="8007350" cy="4953000"/>
          </a:xfrm>
        </p:spPr>
        <p:txBody>
          <a:bodyPr/>
          <a:lstStyle/>
          <a:p>
            <a:pPr>
              <a:defRPr/>
            </a:pPr>
            <a:r>
              <a:rPr lang="en-ZA" dirty="0" smtClean="0"/>
              <a:t>Simply a network of shared memory systems (possibly in one computer or a cluster of separated computers)</a:t>
            </a:r>
          </a:p>
          <a:p>
            <a:pPr>
              <a:defRPr/>
            </a:pPr>
            <a:r>
              <a:rPr lang="en-ZA" dirty="0" smtClean="0"/>
              <a:t>Use in many modern supercomputer designs today</a:t>
            </a:r>
          </a:p>
          <a:p>
            <a:pPr>
              <a:defRPr/>
            </a:pPr>
            <a:r>
              <a:rPr lang="en-ZA" dirty="0" smtClean="0"/>
              <a:t>Shared memory part is usually UMA (cache coherent)</a:t>
            </a:r>
          </a:p>
          <a:p>
            <a:pPr>
              <a:defRPr/>
            </a:pPr>
            <a:r>
              <a:rPr lang="en-ZA" dirty="0" smtClean="0"/>
              <a:t>Pros &amp; Cons? – Best and Worst of two worlds.</a:t>
            </a:r>
            <a:endParaRPr lang="en-US" dirty="0"/>
          </a:p>
        </p:txBody>
      </p:sp>
      <p:pic>
        <p:nvPicPr>
          <p:cNvPr id="4" name="Picture 6" descr="agenda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9721" y="253671"/>
            <a:ext cx="537456" cy="45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95917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95856" y="3230540"/>
            <a:ext cx="7772400" cy="1362075"/>
          </a:xfrm>
        </p:spPr>
        <p:txBody>
          <a:bodyPr>
            <a:normAutofit/>
          </a:bodyPr>
          <a:lstStyle/>
          <a:p>
            <a:pPr>
              <a:defRPr/>
            </a:pPr>
            <a:r>
              <a:rPr lang="en-ZA" dirty="0" smtClean="0"/>
              <a:t>A look at some classic microprocessor architectures</a:t>
            </a:r>
            <a:endParaRPr lang="en-US" dirty="0"/>
          </a:p>
        </p:txBody>
      </p:sp>
      <p:sp>
        <p:nvSpPr>
          <p:cNvPr id="4" name="Text Placeholder 3"/>
          <p:cNvSpPr>
            <a:spLocks noGrp="1"/>
          </p:cNvSpPr>
          <p:nvPr>
            <p:ph type="body" idx="1"/>
          </p:nvPr>
        </p:nvSpPr>
        <p:spPr>
          <a:xfrm>
            <a:off x="722313" y="2206625"/>
            <a:ext cx="7772400" cy="1500188"/>
          </a:xfrm>
        </p:spPr>
        <p:txBody>
          <a:bodyPr/>
          <a:lstStyle/>
          <a:p>
            <a:pPr>
              <a:defRPr/>
            </a:pPr>
            <a:r>
              <a:rPr lang="en-ZA" dirty="0" smtClean="0">
                <a:solidFill>
                  <a:schemeClr val="tx2">
                    <a:lumMod val="75000"/>
                  </a:schemeClr>
                </a:solidFill>
              </a:rPr>
              <a:t>EEE4084F</a:t>
            </a:r>
            <a:endParaRPr lang="en-US" dirty="0">
              <a:solidFill>
                <a:schemeClr val="tx2">
                  <a:lumMod val="75000"/>
                </a:schemeClr>
              </a:solidFill>
            </a:endParaRPr>
          </a:p>
        </p:txBody>
      </p:sp>
    </p:spTree>
    <p:extLst>
      <p:ext uri="{BB962C8B-B14F-4D97-AF65-F5344CB8AC3E}">
        <p14:creationId xmlns:p14="http://schemas.microsoft.com/office/powerpoint/2010/main" val="24988433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The PIC  - an 8bit example</a:t>
            </a:r>
            <a:endParaRPr lang="en-ZA"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69734" y="1332236"/>
            <a:ext cx="4222092" cy="4979367"/>
          </a:xfrm>
        </p:spPr>
      </p:pic>
      <p:sp>
        <p:nvSpPr>
          <p:cNvPr id="10" name="TextBox 9"/>
          <p:cNvSpPr txBox="1"/>
          <p:nvPr/>
        </p:nvSpPr>
        <p:spPr>
          <a:xfrm>
            <a:off x="6528987" y="3888336"/>
            <a:ext cx="1915909" cy="923330"/>
          </a:xfrm>
          <a:prstGeom prst="rect">
            <a:avLst/>
          </a:prstGeom>
          <a:noFill/>
        </p:spPr>
        <p:txBody>
          <a:bodyPr wrap="none" rtlCol="0">
            <a:spAutoFit/>
          </a:bodyPr>
          <a:lstStyle/>
          <a:p>
            <a:r>
              <a:rPr lang="en-ZA" dirty="0" smtClean="0"/>
              <a:t>Let’s focus</a:t>
            </a:r>
            <a:br>
              <a:rPr lang="en-ZA" dirty="0" smtClean="0"/>
            </a:br>
            <a:r>
              <a:rPr lang="en-ZA" dirty="0" smtClean="0"/>
              <a:t>in a bit on the</a:t>
            </a:r>
            <a:br>
              <a:rPr lang="en-ZA" dirty="0" smtClean="0"/>
            </a:br>
            <a:r>
              <a:rPr lang="en-ZA" dirty="0" smtClean="0"/>
              <a:t>main elements…</a:t>
            </a:r>
            <a:endParaRPr lang="en-ZA" dirty="0"/>
          </a:p>
        </p:txBody>
      </p:sp>
      <p:sp>
        <p:nvSpPr>
          <p:cNvPr id="5" name="TextBox 4"/>
          <p:cNvSpPr txBox="1"/>
          <p:nvPr/>
        </p:nvSpPr>
        <p:spPr>
          <a:xfrm>
            <a:off x="410198" y="5759865"/>
            <a:ext cx="2339167" cy="369332"/>
          </a:xfrm>
          <a:prstGeom prst="rect">
            <a:avLst/>
          </a:prstGeom>
          <a:noFill/>
        </p:spPr>
        <p:txBody>
          <a:bodyPr wrap="none" rtlCol="0">
            <a:spAutoFit/>
          </a:bodyPr>
          <a:lstStyle/>
          <a:p>
            <a:r>
              <a:rPr lang="en-ZA" dirty="0" smtClean="0"/>
              <a:t>Q: Architecture type?</a:t>
            </a:r>
            <a:endParaRPr lang="en-ZA" dirty="0"/>
          </a:p>
        </p:txBody>
      </p:sp>
      <p:sp>
        <p:nvSpPr>
          <p:cNvPr id="6" name="TextBox 5"/>
          <p:cNvSpPr txBox="1"/>
          <p:nvPr/>
        </p:nvSpPr>
        <p:spPr>
          <a:xfrm>
            <a:off x="410198" y="6246975"/>
            <a:ext cx="4891083" cy="369332"/>
          </a:xfrm>
          <a:prstGeom prst="rect">
            <a:avLst/>
          </a:prstGeom>
          <a:noFill/>
        </p:spPr>
        <p:txBody>
          <a:bodyPr wrap="none" rtlCol="0">
            <a:spAutoFit/>
          </a:bodyPr>
          <a:lstStyle/>
          <a:p>
            <a:r>
              <a:rPr lang="en-ZA" dirty="0" smtClean="0">
                <a:solidFill>
                  <a:srgbClr val="1DD98D"/>
                </a:solidFill>
              </a:rPr>
              <a:t>A: Harvard (or modified Harvard architecture)</a:t>
            </a:r>
            <a:endParaRPr lang="en-ZA" dirty="0">
              <a:solidFill>
                <a:srgbClr val="1DD98D"/>
              </a:solidFill>
            </a:endParaRPr>
          </a:p>
        </p:txBody>
      </p:sp>
    </p:spTree>
    <p:extLst>
      <p:ext uri="{BB962C8B-B14F-4D97-AF65-F5344CB8AC3E}">
        <p14:creationId xmlns:p14="http://schemas.microsoft.com/office/powerpoint/2010/main" val="21559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The PIC  - I/O structure</a:t>
            </a:r>
            <a:endParaRPr lang="en-ZA"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03163" y="1651201"/>
            <a:ext cx="5355258" cy="4691952"/>
          </a:xfrm>
        </p:spPr>
      </p:pic>
      <p:sp>
        <p:nvSpPr>
          <p:cNvPr id="2" name="TextBox 1"/>
          <p:cNvSpPr txBox="1"/>
          <p:nvPr/>
        </p:nvSpPr>
        <p:spPr>
          <a:xfrm>
            <a:off x="734938" y="1170774"/>
            <a:ext cx="6096541" cy="369332"/>
          </a:xfrm>
          <a:prstGeom prst="rect">
            <a:avLst/>
          </a:prstGeom>
          <a:noFill/>
        </p:spPr>
        <p:txBody>
          <a:bodyPr wrap="none" rtlCol="0">
            <a:spAutoFit/>
          </a:bodyPr>
          <a:lstStyle/>
          <a:p>
            <a:r>
              <a:rPr lang="en-ZA" dirty="0" smtClean="0"/>
              <a:t>How the IO ports are connected up and interrupt system.</a:t>
            </a:r>
            <a:endParaRPr lang="en-ZA" dirty="0"/>
          </a:p>
        </p:txBody>
      </p:sp>
    </p:spTree>
    <p:extLst>
      <p:ext uri="{BB962C8B-B14F-4D97-AF65-F5344CB8AC3E}">
        <p14:creationId xmlns:p14="http://schemas.microsoft.com/office/powerpoint/2010/main" val="1581943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The AVR tiny84</a:t>
            </a:r>
            <a:endParaRPr lang="en-ZA"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20706" y="1149830"/>
            <a:ext cx="3937238" cy="4979367"/>
          </a:xfrm>
        </p:spPr>
      </p:pic>
      <p:sp>
        <p:nvSpPr>
          <p:cNvPr id="2" name="TextBox 1"/>
          <p:cNvSpPr txBox="1"/>
          <p:nvPr/>
        </p:nvSpPr>
        <p:spPr>
          <a:xfrm>
            <a:off x="410198" y="5759865"/>
            <a:ext cx="2339167" cy="369332"/>
          </a:xfrm>
          <a:prstGeom prst="rect">
            <a:avLst/>
          </a:prstGeom>
          <a:noFill/>
        </p:spPr>
        <p:txBody>
          <a:bodyPr wrap="none" rtlCol="0">
            <a:spAutoFit/>
          </a:bodyPr>
          <a:lstStyle/>
          <a:p>
            <a:r>
              <a:rPr lang="en-ZA" dirty="0" smtClean="0"/>
              <a:t>Q: Architecture type?</a:t>
            </a:r>
            <a:endParaRPr lang="en-ZA" dirty="0"/>
          </a:p>
        </p:txBody>
      </p:sp>
      <p:sp>
        <p:nvSpPr>
          <p:cNvPr id="5" name="TextBox 4"/>
          <p:cNvSpPr txBox="1"/>
          <p:nvPr/>
        </p:nvSpPr>
        <p:spPr>
          <a:xfrm>
            <a:off x="410198" y="6246975"/>
            <a:ext cx="4891083" cy="369332"/>
          </a:xfrm>
          <a:prstGeom prst="rect">
            <a:avLst/>
          </a:prstGeom>
          <a:noFill/>
        </p:spPr>
        <p:txBody>
          <a:bodyPr wrap="none" rtlCol="0">
            <a:spAutoFit/>
          </a:bodyPr>
          <a:lstStyle/>
          <a:p>
            <a:r>
              <a:rPr lang="en-ZA" dirty="0" smtClean="0">
                <a:solidFill>
                  <a:srgbClr val="1DD98D"/>
                </a:solidFill>
              </a:rPr>
              <a:t>A: Harvard (or modified Harvard architecture)</a:t>
            </a:r>
            <a:endParaRPr lang="en-ZA" dirty="0">
              <a:solidFill>
                <a:srgbClr val="1DD98D"/>
              </a:solidFill>
            </a:endParaRPr>
          </a:p>
        </p:txBody>
      </p:sp>
      <p:sp>
        <p:nvSpPr>
          <p:cNvPr id="7" name="TextBox 6"/>
          <p:cNvSpPr txBox="1"/>
          <p:nvPr/>
        </p:nvSpPr>
        <p:spPr>
          <a:xfrm>
            <a:off x="6537533" y="6246975"/>
            <a:ext cx="1210588" cy="369332"/>
          </a:xfrm>
          <a:prstGeom prst="rect">
            <a:avLst/>
          </a:prstGeom>
          <a:noFill/>
        </p:spPr>
        <p:txBody>
          <a:bodyPr wrap="none" rtlCol="0">
            <a:spAutoFit/>
          </a:bodyPr>
          <a:lstStyle/>
          <a:p>
            <a:r>
              <a:rPr lang="en-ZA" dirty="0" smtClean="0"/>
              <a:t>focus in…</a:t>
            </a:r>
            <a:endParaRPr lang="en-ZA" dirty="0"/>
          </a:p>
        </p:txBody>
      </p:sp>
    </p:spTree>
    <p:extLst>
      <p:ext uri="{BB962C8B-B14F-4D97-AF65-F5344CB8AC3E}">
        <p14:creationId xmlns:p14="http://schemas.microsoft.com/office/powerpoint/2010/main" val="74087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10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The AVR tiny84 focusing in…</a:t>
            </a:r>
            <a:endParaRPr lang="en-ZA"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69431" y="1289678"/>
            <a:ext cx="3937238" cy="4957297"/>
          </a:xfrm>
        </p:spPr>
      </p:pic>
    </p:spTree>
    <p:extLst>
      <p:ext uri="{BB962C8B-B14F-4D97-AF65-F5344CB8AC3E}">
        <p14:creationId xmlns:p14="http://schemas.microsoft.com/office/powerpoint/2010/main" val="12242865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The 8086</a:t>
            </a:r>
            <a:endParaRPr lang="en-ZA"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78279" y="1679943"/>
            <a:ext cx="4222092" cy="3919140"/>
          </a:xfrm>
        </p:spPr>
      </p:pic>
      <p:sp>
        <p:nvSpPr>
          <p:cNvPr id="2" name="TextBox 1"/>
          <p:cNvSpPr txBox="1"/>
          <p:nvPr/>
        </p:nvSpPr>
        <p:spPr>
          <a:xfrm>
            <a:off x="410198" y="5759865"/>
            <a:ext cx="2339167" cy="369332"/>
          </a:xfrm>
          <a:prstGeom prst="rect">
            <a:avLst/>
          </a:prstGeom>
          <a:noFill/>
        </p:spPr>
        <p:txBody>
          <a:bodyPr wrap="none" rtlCol="0">
            <a:spAutoFit/>
          </a:bodyPr>
          <a:lstStyle/>
          <a:p>
            <a:r>
              <a:rPr lang="en-ZA" dirty="0" smtClean="0"/>
              <a:t>Q: Architecture type?</a:t>
            </a:r>
            <a:endParaRPr lang="en-ZA" dirty="0"/>
          </a:p>
        </p:txBody>
      </p:sp>
      <p:sp>
        <p:nvSpPr>
          <p:cNvPr id="5" name="TextBox 4"/>
          <p:cNvSpPr txBox="1"/>
          <p:nvPr/>
        </p:nvSpPr>
        <p:spPr>
          <a:xfrm>
            <a:off x="410198" y="6246975"/>
            <a:ext cx="1928798" cy="369332"/>
          </a:xfrm>
          <a:prstGeom prst="rect">
            <a:avLst/>
          </a:prstGeom>
          <a:noFill/>
        </p:spPr>
        <p:txBody>
          <a:bodyPr wrap="none" rtlCol="0">
            <a:spAutoFit/>
          </a:bodyPr>
          <a:lstStyle/>
          <a:p>
            <a:r>
              <a:rPr lang="en-ZA" dirty="0" smtClean="0">
                <a:solidFill>
                  <a:srgbClr val="1DD98D"/>
                </a:solidFill>
              </a:rPr>
              <a:t>A: Von Neumann</a:t>
            </a:r>
            <a:endParaRPr lang="en-ZA" dirty="0">
              <a:solidFill>
                <a:srgbClr val="1DD98D"/>
              </a:solidFill>
            </a:endParaRPr>
          </a:p>
        </p:txBody>
      </p:sp>
      <p:pic>
        <p:nvPicPr>
          <p:cNvPr id="5122" name="Picture 2" descr="KL Intel D80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0262" y="370629"/>
            <a:ext cx="2095500" cy="107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79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95856" y="3230540"/>
            <a:ext cx="7772400" cy="1362075"/>
          </a:xfrm>
        </p:spPr>
        <p:txBody>
          <a:bodyPr>
            <a:normAutofit/>
          </a:bodyPr>
          <a:lstStyle/>
          <a:p>
            <a:pPr>
              <a:defRPr/>
            </a:pPr>
            <a:r>
              <a:rPr lang="en-ZA" dirty="0" smtClean="0"/>
              <a:t>Further (more complex) architecture case study</a:t>
            </a:r>
            <a:endParaRPr lang="en-US" dirty="0"/>
          </a:p>
        </p:txBody>
      </p:sp>
      <p:sp>
        <p:nvSpPr>
          <p:cNvPr id="4" name="Text Placeholder 3"/>
          <p:cNvSpPr>
            <a:spLocks noGrp="1"/>
          </p:cNvSpPr>
          <p:nvPr>
            <p:ph type="body" idx="1"/>
          </p:nvPr>
        </p:nvSpPr>
        <p:spPr>
          <a:xfrm>
            <a:off x="722313" y="2206625"/>
            <a:ext cx="7772400" cy="1500188"/>
          </a:xfrm>
        </p:spPr>
        <p:txBody>
          <a:bodyPr/>
          <a:lstStyle/>
          <a:p>
            <a:pPr>
              <a:defRPr/>
            </a:pPr>
            <a:r>
              <a:rPr lang="en-ZA" dirty="0" smtClean="0">
                <a:solidFill>
                  <a:schemeClr val="tx2">
                    <a:lumMod val="75000"/>
                  </a:schemeClr>
                </a:solidFill>
              </a:rPr>
              <a:t>EEE4084F</a:t>
            </a:r>
            <a:endParaRPr lang="en-US" dirty="0">
              <a:solidFill>
                <a:schemeClr val="tx2">
                  <a:lumMod val="75000"/>
                </a:schemeClr>
              </a:solidFill>
            </a:endParaRPr>
          </a:p>
        </p:txBody>
      </p:sp>
    </p:spTree>
    <p:extLst>
      <p:ext uri="{BB962C8B-B14F-4D97-AF65-F5344CB8AC3E}">
        <p14:creationId xmlns:p14="http://schemas.microsoft.com/office/powerpoint/2010/main" val="1883465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Terms</a:t>
            </a:r>
            <a:endParaRPr lang="en-ZA" dirty="0"/>
          </a:p>
        </p:txBody>
      </p:sp>
      <p:sp>
        <p:nvSpPr>
          <p:cNvPr id="5" name="Text Placeholder 4"/>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40279938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Sony Play Station (</a:t>
            </a:r>
            <a:r>
              <a:rPr lang="en-ZA" dirty="0" err="1" smtClean="0"/>
              <a:t>ver</a:t>
            </a:r>
            <a:r>
              <a:rPr lang="en-ZA" dirty="0" smtClean="0"/>
              <a:t> 2)</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1800" y="1502580"/>
            <a:ext cx="6303962" cy="4880757"/>
          </a:xfrm>
          <a:prstGeom prst="rect">
            <a:avLst/>
          </a:prstGeom>
        </p:spPr>
      </p:pic>
      <p:sp>
        <p:nvSpPr>
          <p:cNvPr id="6" name="Rectangle 5"/>
          <p:cNvSpPr/>
          <p:nvPr/>
        </p:nvSpPr>
        <p:spPr>
          <a:xfrm>
            <a:off x="218280" y="6471176"/>
            <a:ext cx="8519319" cy="261610"/>
          </a:xfrm>
          <a:prstGeom prst="rect">
            <a:avLst/>
          </a:prstGeom>
        </p:spPr>
        <p:txBody>
          <a:bodyPr wrap="square">
            <a:spAutoFit/>
          </a:bodyPr>
          <a:lstStyle/>
          <a:p>
            <a:r>
              <a:rPr lang="en-ZA" sz="1100" dirty="0"/>
              <a:t>* Slides adapted from </a:t>
            </a:r>
            <a:r>
              <a:rPr lang="en-ZA" sz="1100" dirty="0" smtClean="0"/>
              <a:t>“memory3 case study” by Z</a:t>
            </a:r>
            <a:r>
              <a:rPr lang="en-ZA" sz="1100" dirty="0"/>
              <a:t>. Jerry </a:t>
            </a:r>
            <a:r>
              <a:rPr lang="en-ZA" sz="1100" dirty="0" smtClean="0"/>
              <a:t>Shi, University </a:t>
            </a:r>
            <a:r>
              <a:rPr lang="en-ZA" sz="1100" dirty="0"/>
              <a:t>of Connecticut</a:t>
            </a:r>
          </a:p>
        </p:txBody>
      </p:sp>
    </p:spTree>
    <p:extLst>
      <p:ext uri="{BB962C8B-B14F-4D97-AF65-F5344CB8AC3E}">
        <p14:creationId xmlns:p14="http://schemas.microsoft.com/office/powerpoint/2010/main" val="15439553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9114" y="716286"/>
            <a:ext cx="7698306" cy="692210"/>
          </a:xfrm>
        </p:spPr>
        <p:txBody>
          <a:bodyPr>
            <a:normAutofit fontScale="90000"/>
          </a:bodyPr>
          <a:lstStyle/>
          <a:p>
            <a:r>
              <a:rPr lang="en-ZA" dirty="0" smtClean="0"/>
              <a:t>Sony Play Station 2</a:t>
            </a:r>
            <a:br>
              <a:rPr lang="en-ZA" dirty="0" smtClean="0"/>
            </a:br>
            <a:r>
              <a:rPr lang="en-ZA" dirty="0" smtClean="0"/>
              <a:t>Caches and scratch memory</a:t>
            </a:r>
            <a:endParaRPr lang="en-Z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114" y="1803401"/>
            <a:ext cx="7492451" cy="4570174"/>
          </a:xfrm>
          <a:prstGeom prst="rect">
            <a:avLst/>
          </a:prstGeom>
        </p:spPr>
      </p:pic>
      <p:sp>
        <p:nvSpPr>
          <p:cNvPr id="6" name="Rectangle 5"/>
          <p:cNvSpPr/>
          <p:nvPr/>
        </p:nvSpPr>
        <p:spPr>
          <a:xfrm>
            <a:off x="218280" y="6471176"/>
            <a:ext cx="8519319" cy="261610"/>
          </a:xfrm>
          <a:prstGeom prst="rect">
            <a:avLst/>
          </a:prstGeom>
        </p:spPr>
        <p:txBody>
          <a:bodyPr wrap="square">
            <a:spAutoFit/>
          </a:bodyPr>
          <a:lstStyle/>
          <a:p>
            <a:r>
              <a:rPr lang="en-ZA" sz="1100" dirty="0"/>
              <a:t>* Slides adapted from </a:t>
            </a:r>
            <a:r>
              <a:rPr lang="en-ZA" sz="1100" dirty="0" smtClean="0"/>
              <a:t>“memory3 case study” by Z</a:t>
            </a:r>
            <a:r>
              <a:rPr lang="en-ZA" sz="1100" dirty="0"/>
              <a:t>. Jerry </a:t>
            </a:r>
            <a:r>
              <a:rPr lang="en-ZA" sz="1100" dirty="0" smtClean="0"/>
              <a:t>Shi, University </a:t>
            </a:r>
            <a:r>
              <a:rPr lang="en-ZA" sz="1100" dirty="0"/>
              <a:t>of Connecticut</a:t>
            </a:r>
          </a:p>
        </p:txBody>
      </p:sp>
      <p:sp>
        <p:nvSpPr>
          <p:cNvPr id="2" name="Rectangle 1"/>
          <p:cNvSpPr/>
          <p:nvPr/>
        </p:nvSpPr>
        <p:spPr>
          <a:xfrm>
            <a:off x="3511467" y="4461594"/>
            <a:ext cx="4710098" cy="1774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ZA" dirty="0" smtClean="0">
                <a:solidFill>
                  <a:schemeClr val="tx2">
                    <a:lumMod val="50000"/>
                  </a:schemeClr>
                </a:solidFill>
              </a:rPr>
              <a:t>Somewhat like L1 cache</a:t>
            </a:r>
          </a:p>
          <a:p>
            <a:pPr marL="285750" indent="-285750">
              <a:buFont typeface="Arial" panose="020B0604020202020204" pitchFamily="34" charset="0"/>
              <a:buChar char="•"/>
            </a:pPr>
            <a:r>
              <a:rPr lang="en-ZA" dirty="0" smtClean="0">
                <a:solidFill>
                  <a:schemeClr val="tx2">
                    <a:lumMod val="50000"/>
                  </a:schemeClr>
                </a:solidFill>
              </a:rPr>
              <a:t>PS2 has small caches since it was expected the system would be very dynamic and data  would not be in the cache for long</a:t>
            </a:r>
            <a:endParaRPr lang="en-ZA" dirty="0">
              <a:solidFill>
                <a:schemeClr val="tx2">
                  <a:lumMod val="50000"/>
                </a:schemeClr>
              </a:solidFill>
            </a:endParaRPr>
          </a:p>
        </p:txBody>
      </p:sp>
    </p:spTree>
    <p:extLst>
      <p:ext uri="{BB962C8B-B14F-4D97-AF65-F5344CB8AC3E}">
        <p14:creationId xmlns:p14="http://schemas.microsoft.com/office/powerpoint/2010/main" val="27438327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L06 - Linked Reading</a:t>
            </a:r>
            <a:endParaRPr lang="en-ZA" dirty="0"/>
          </a:p>
        </p:txBody>
      </p:sp>
      <p:sp>
        <p:nvSpPr>
          <p:cNvPr id="3" name="Content Placeholder 2"/>
          <p:cNvSpPr>
            <a:spLocks noGrp="1"/>
          </p:cNvSpPr>
          <p:nvPr>
            <p:ph idx="1"/>
          </p:nvPr>
        </p:nvSpPr>
        <p:spPr>
          <a:xfrm>
            <a:off x="729785" y="1593119"/>
            <a:ext cx="7697635" cy="3661461"/>
          </a:xfrm>
        </p:spPr>
        <p:txBody>
          <a:bodyPr>
            <a:noAutofit/>
          </a:bodyPr>
          <a:lstStyle/>
          <a:p>
            <a:pPr marL="0" indent="0" algn="ctr">
              <a:buNone/>
            </a:pPr>
            <a:r>
              <a:rPr lang="en-ZA" sz="1100" b="1" dirty="0" smtClean="0"/>
              <a:t>Quantifying </a:t>
            </a:r>
            <a:r>
              <a:rPr lang="en-ZA" sz="1100" b="1" dirty="0"/>
              <a:t>the Performance Impact of Memory Latency and Bandwidth for </a:t>
            </a:r>
            <a:r>
              <a:rPr lang="en-ZA" sz="1100" b="1" dirty="0" smtClean="0"/>
              <a:t>Big Data Workloads</a:t>
            </a:r>
            <a:endParaRPr lang="en-ZA" sz="1100" b="1" dirty="0"/>
          </a:p>
          <a:p>
            <a:pPr marL="0" indent="0" algn="ctr">
              <a:buNone/>
            </a:pPr>
            <a:r>
              <a:rPr lang="en-ZA" sz="1100" dirty="0" smtClean="0"/>
              <a:t>R </a:t>
            </a:r>
            <a:r>
              <a:rPr lang="en-ZA" sz="1100" dirty="0"/>
              <a:t>Clapp, M </a:t>
            </a:r>
            <a:r>
              <a:rPr lang="en-ZA" sz="1100" dirty="0" err="1"/>
              <a:t>Dimitrov</a:t>
            </a:r>
            <a:r>
              <a:rPr lang="en-ZA" sz="1100" dirty="0"/>
              <a:t>, K Kumar, V </a:t>
            </a:r>
            <a:r>
              <a:rPr lang="en-ZA" sz="1100" dirty="0" err="1"/>
              <a:t>Viswanathan</a:t>
            </a:r>
            <a:r>
              <a:rPr lang="en-ZA" sz="1100" dirty="0"/>
              <a:t> and T </a:t>
            </a:r>
            <a:r>
              <a:rPr lang="en-ZA" sz="1100" dirty="0" err="1" smtClean="0"/>
              <a:t>Willhalm</a:t>
            </a:r>
            <a:r>
              <a:rPr lang="en-ZA" sz="1100" dirty="0" smtClean="0"/>
              <a:t/>
            </a:r>
            <a:br>
              <a:rPr lang="en-ZA" sz="1100" dirty="0" smtClean="0"/>
            </a:br>
            <a:r>
              <a:rPr lang="en-ZA" sz="1100" dirty="0" smtClean="0"/>
              <a:t>Pub date: 2005</a:t>
            </a:r>
          </a:p>
          <a:p>
            <a:pPr marL="0" indent="0" algn="ctr">
              <a:buNone/>
            </a:pPr>
            <a:endParaRPr lang="en-ZA" sz="1100" dirty="0" smtClean="0"/>
          </a:p>
          <a:p>
            <a:pPr marL="0" indent="0">
              <a:buNone/>
            </a:pPr>
            <a:r>
              <a:rPr lang="en-ZA" sz="1100" dirty="0" smtClean="0"/>
              <a:t>In </a:t>
            </a:r>
            <a:r>
              <a:rPr lang="en-ZA" sz="1100" dirty="0"/>
              <a:t>recent years, DRAM technology improvements have scaled </a:t>
            </a:r>
            <a:r>
              <a:rPr lang="en-ZA" sz="1100" dirty="0" smtClean="0"/>
              <a:t>at a </a:t>
            </a:r>
            <a:r>
              <a:rPr lang="en-ZA" sz="1100" dirty="0"/>
              <a:t>much slower pace than processors. While server processor </a:t>
            </a:r>
            <a:r>
              <a:rPr lang="en-ZA" sz="1100" dirty="0" smtClean="0"/>
              <a:t>core counts </a:t>
            </a:r>
            <a:r>
              <a:rPr lang="en-ZA" sz="1100" dirty="0"/>
              <a:t>grow from 33% to 50% on a yearly cadence, </a:t>
            </a:r>
            <a:r>
              <a:rPr lang="en-ZA" sz="1100" dirty="0" smtClean="0"/>
              <a:t>DDR 3/4 memory </a:t>
            </a:r>
            <a:r>
              <a:rPr lang="en-ZA" sz="1100" dirty="0"/>
              <a:t>channel bandwidth has grown at a slower rate, and </a:t>
            </a:r>
            <a:r>
              <a:rPr lang="en-ZA" sz="1100" dirty="0" smtClean="0"/>
              <a:t>memory latency </a:t>
            </a:r>
            <a:r>
              <a:rPr lang="en-ZA" sz="1100" dirty="0"/>
              <a:t>has remained relatively ﬂat for some time. </a:t>
            </a:r>
            <a:r>
              <a:rPr lang="en-ZA" sz="1100" dirty="0" smtClean="0"/>
              <a:t>Combined with </a:t>
            </a:r>
            <a:r>
              <a:rPr lang="en-ZA" sz="1100" dirty="0"/>
              <a:t>new computing paradigms such as big data analytics, </a:t>
            </a:r>
            <a:r>
              <a:rPr lang="en-ZA" sz="1100" dirty="0" smtClean="0"/>
              <a:t>which involves </a:t>
            </a:r>
            <a:r>
              <a:rPr lang="en-ZA" sz="1100" dirty="0" err="1"/>
              <a:t>analyzing</a:t>
            </a:r>
            <a:r>
              <a:rPr lang="en-ZA" sz="1100" dirty="0"/>
              <a:t> massive volumes of data in real time, there </a:t>
            </a:r>
            <a:r>
              <a:rPr lang="en-ZA" sz="1100" dirty="0" smtClean="0"/>
              <a:t>is a </a:t>
            </a:r>
            <a:r>
              <a:rPr lang="en-ZA" sz="1100" dirty="0"/>
              <a:t>trend of increasing pressure on the memory subsystem. </a:t>
            </a:r>
            <a:r>
              <a:rPr lang="en-ZA" sz="1100" dirty="0" smtClean="0"/>
              <a:t>This makes </a:t>
            </a:r>
            <a:r>
              <a:rPr lang="en-ZA" sz="1100" dirty="0"/>
              <a:t>it important for computer architects to understand </a:t>
            </a:r>
            <a:r>
              <a:rPr lang="en-ZA" sz="1100" dirty="0" smtClean="0"/>
              <a:t>the sensitivity </a:t>
            </a:r>
            <a:r>
              <a:rPr lang="en-ZA" sz="1100" dirty="0"/>
              <a:t>of the performance of big data workloads to </a:t>
            </a:r>
            <a:r>
              <a:rPr lang="en-ZA" sz="1100" dirty="0" smtClean="0"/>
              <a:t>memory bandwidth </a:t>
            </a:r>
            <a:r>
              <a:rPr lang="en-ZA" sz="1100" dirty="0"/>
              <a:t>and latency, and how these workloads compare to more </a:t>
            </a:r>
            <a:r>
              <a:rPr lang="en-ZA" sz="1100" dirty="0" smtClean="0"/>
              <a:t>conventional workloads</a:t>
            </a:r>
            <a:r>
              <a:rPr lang="en-ZA" sz="1100" dirty="0"/>
              <a:t>. To address this, we present </a:t>
            </a:r>
            <a:r>
              <a:rPr lang="en-ZA" sz="1100" dirty="0" smtClean="0"/>
              <a:t>straightforward analytic </a:t>
            </a:r>
            <a:r>
              <a:rPr lang="en-ZA" sz="1100" dirty="0"/>
              <a:t>equations to quantify the impact of memory </a:t>
            </a:r>
            <a:r>
              <a:rPr lang="en-ZA" sz="1100" dirty="0" smtClean="0"/>
              <a:t>bandwidth and </a:t>
            </a:r>
            <a:r>
              <a:rPr lang="en-ZA" sz="1100" dirty="0"/>
              <a:t>latency on workload performance, </a:t>
            </a:r>
            <a:r>
              <a:rPr lang="en-ZA" sz="1100" dirty="0" smtClean="0"/>
              <a:t>leveraging measured data from </a:t>
            </a:r>
            <a:r>
              <a:rPr lang="en-ZA" sz="1100" dirty="0"/>
              <a:t>performance counters on real systems. We demonstrate </a:t>
            </a:r>
            <a:r>
              <a:rPr lang="en-ZA" sz="1100" dirty="0" smtClean="0"/>
              <a:t>how the </a:t>
            </a:r>
            <a:r>
              <a:rPr lang="en-ZA" sz="1100" dirty="0"/>
              <a:t>values of the components of these equations can be used </a:t>
            </a:r>
            <a:r>
              <a:rPr lang="en-ZA" sz="1100" dirty="0" smtClean="0"/>
              <a:t>to classify </a:t>
            </a:r>
            <a:r>
              <a:rPr lang="en-ZA" sz="1100" dirty="0"/>
              <a:t>diﬀerent workloads according to their inherent </a:t>
            </a:r>
            <a:r>
              <a:rPr lang="en-ZA" sz="1100" dirty="0" smtClean="0"/>
              <a:t>bandwidth requirement </a:t>
            </a:r>
            <a:r>
              <a:rPr lang="en-ZA" sz="1100" dirty="0"/>
              <a:t>and latency sensitivity. Using this performance </a:t>
            </a:r>
            <a:r>
              <a:rPr lang="en-ZA" sz="1100" dirty="0" smtClean="0"/>
              <a:t>model, we </a:t>
            </a:r>
            <a:r>
              <a:rPr lang="en-ZA" sz="1100" dirty="0"/>
              <a:t>show the relative sensitivities of big data, </a:t>
            </a:r>
            <a:r>
              <a:rPr lang="en-ZA" sz="1100" dirty="0" smtClean="0"/>
              <a:t>high-performance computing</a:t>
            </a:r>
            <a:r>
              <a:rPr lang="en-ZA" sz="1100" dirty="0"/>
              <a:t>, and enterprise workload classes to changes in </a:t>
            </a:r>
            <a:r>
              <a:rPr lang="en-ZA" sz="1100" dirty="0" smtClean="0"/>
              <a:t>memory bandwidth </a:t>
            </a:r>
            <a:r>
              <a:rPr lang="en-ZA" sz="1100" dirty="0"/>
              <a:t>and latency</a:t>
            </a:r>
            <a:r>
              <a:rPr lang="en-ZA" sz="1100" dirty="0" smtClean="0"/>
              <a:t>.</a:t>
            </a:r>
          </a:p>
          <a:p>
            <a:pPr marL="0" indent="0">
              <a:buNone/>
            </a:pPr>
            <a:endParaRPr lang="en-ZA" sz="1100" dirty="0"/>
          </a:p>
          <a:p>
            <a:pPr marL="0" indent="0">
              <a:buNone/>
            </a:pPr>
            <a:r>
              <a:rPr lang="en-ZA" sz="1100" dirty="0"/>
              <a:t>File</a:t>
            </a:r>
            <a:r>
              <a:rPr lang="en-ZA" sz="1100" dirty="0" smtClean="0"/>
              <a:t>: 07314167.pdf</a:t>
            </a:r>
          </a:p>
          <a:p>
            <a:pPr marL="0" indent="0">
              <a:buNone/>
            </a:pPr>
            <a:r>
              <a:rPr lang="en-ZA" sz="1100" dirty="0">
                <a:hlinkClick r:id="rId2"/>
              </a:rPr>
              <a:t>http://</a:t>
            </a:r>
            <a:r>
              <a:rPr lang="en-ZA" sz="1100" dirty="0" smtClean="0">
                <a:hlinkClick r:id="rId2"/>
              </a:rPr>
              <a:t>dx.doi.org/10.1109/IISWC.2015.32</a:t>
            </a:r>
            <a:r>
              <a:rPr lang="en-ZA" sz="1100" dirty="0" smtClean="0"/>
              <a:t>  </a:t>
            </a:r>
          </a:p>
        </p:txBody>
      </p:sp>
      <p:sp>
        <p:nvSpPr>
          <p:cNvPr id="4" name="Rectangle 3"/>
          <p:cNvSpPr/>
          <p:nvPr/>
        </p:nvSpPr>
        <p:spPr>
          <a:xfrm>
            <a:off x="636494" y="5374455"/>
            <a:ext cx="8050306" cy="1077218"/>
          </a:xfrm>
          <a:prstGeom prst="rect">
            <a:avLst/>
          </a:prstGeom>
          <a:solidFill>
            <a:srgbClr val="FEFE7A"/>
          </a:solidFill>
        </p:spPr>
        <p:txBody>
          <a:bodyPr wrap="square">
            <a:spAutoFit/>
          </a:bodyPr>
          <a:lstStyle/>
          <a:p>
            <a:r>
              <a:rPr lang="en-ZA" sz="1600" dirty="0" smtClean="0"/>
              <a:t>This paper gives a useful insights into memory architectures in relation to big data processing. Note re studying this paper: the different classifications of workload models don’t need to be remembered for tests </a:t>
            </a:r>
            <a:r>
              <a:rPr lang="en-ZA" sz="1600" dirty="0" err="1" smtClean="0"/>
              <a:t>etc</a:t>
            </a:r>
            <a:r>
              <a:rPr lang="en-ZA" sz="1600" dirty="0" smtClean="0"/>
              <a:t>, you’d be given a scenario description; the useful learning is more insights into approaches for the different scenarios presented.</a:t>
            </a:r>
            <a:endParaRPr lang="en-ZA" sz="1600" dirty="0"/>
          </a:p>
        </p:txBody>
      </p:sp>
      <p:pic>
        <p:nvPicPr>
          <p:cNvPr id="1026" name="Picture 2" descr="C:\Users\swinberg\Documents\ACTIVE\EEE4084F\2016\LECTURES\Lecture01\Images\read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4494" y="340660"/>
            <a:ext cx="1192306" cy="1192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0568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L06 - Linked Reading</a:t>
            </a:r>
            <a:endParaRPr lang="en-ZA" dirty="0"/>
          </a:p>
        </p:txBody>
      </p:sp>
      <p:sp>
        <p:nvSpPr>
          <p:cNvPr id="3" name="Content Placeholder 2"/>
          <p:cNvSpPr>
            <a:spLocks noGrp="1"/>
          </p:cNvSpPr>
          <p:nvPr>
            <p:ph idx="1"/>
          </p:nvPr>
        </p:nvSpPr>
        <p:spPr>
          <a:xfrm>
            <a:off x="729785" y="1593119"/>
            <a:ext cx="7697635" cy="4381501"/>
          </a:xfrm>
        </p:spPr>
        <p:txBody>
          <a:bodyPr>
            <a:normAutofit fontScale="47500" lnSpcReduction="20000"/>
          </a:bodyPr>
          <a:lstStyle/>
          <a:p>
            <a:pPr marL="0" indent="0" algn="ctr">
              <a:buNone/>
            </a:pPr>
            <a:r>
              <a:rPr lang="en-ZA" b="1" dirty="0"/>
              <a:t>An architecture of on-chip-memory multi-threading processor</a:t>
            </a:r>
          </a:p>
          <a:p>
            <a:pPr marL="0" indent="0" algn="ctr">
              <a:buNone/>
            </a:pPr>
            <a:r>
              <a:rPr lang="en-ZA" dirty="0"/>
              <a:t>T </a:t>
            </a:r>
            <a:r>
              <a:rPr lang="en-ZA" dirty="0" err="1"/>
              <a:t>Matsuzaki</a:t>
            </a:r>
            <a:r>
              <a:rPr lang="en-ZA" dirty="0"/>
              <a:t>, H </a:t>
            </a:r>
            <a:r>
              <a:rPr lang="en-ZA" dirty="0" err="1"/>
              <a:t>Tomiyasu</a:t>
            </a:r>
            <a:r>
              <a:rPr lang="en-ZA" dirty="0"/>
              <a:t> and M </a:t>
            </a:r>
            <a:r>
              <a:rPr lang="en-ZA" dirty="0" err="1" smtClean="0"/>
              <a:t>Amamiya</a:t>
            </a:r>
            <a:r>
              <a:rPr lang="en-ZA" dirty="0" smtClean="0"/>
              <a:t/>
            </a:r>
            <a:br>
              <a:rPr lang="en-ZA" dirty="0" smtClean="0"/>
            </a:br>
            <a:r>
              <a:rPr lang="en-ZA" dirty="0" smtClean="0"/>
              <a:t>Pub date: 2001</a:t>
            </a:r>
          </a:p>
          <a:p>
            <a:pPr marL="0" indent="0" algn="ctr">
              <a:buNone/>
            </a:pPr>
            <a:endParaRPr lang="en-ZA" dirty="0" smtClean="0"/>
          </a:p>
          <a:p>
            <a:pPr marL="0" indent="0">
              <a:buNone/>
            </a:pPr>
            <a:r>
              <a:rPr lang="en-ZA" dirty="0" smtClean="0"/>
              <a:t>This  </a:t>
            </a:r>
            <a:r>
              <a:rPr lang="en-ZA" dirty="0"/>
              <a:t>paper  proposes  an  on-chip-memory  processor  </a:t>
            </a:r>
            <a:r>
              <a:rPr lang="en-ZA" dirty="0" smtClean="0"/>
              <a:t>architecture: FUCE</a:t>
            </a:r>
            <a:r>
              <a:rPr lang="en-ZA" dirty="0"/>
              <a:t>. FUCE means Fusion of Communication and Execution.  </a:t>
            </a:r>
            <a:r>
              <a:rPr lang="en-ZA" dirty="0" smtClean="0"/>
              <a:t>The goal  </a:t>
            </a:r>
            <a:r>
              <a:rPr lang="en-ZA" dirty="0"/>
              <a:t>of  the  FUCE  processor  project  is  fusing  the  intra  </a:t>
            </a:r>
            <a:r>
              <a:rPr lang="en-ZA" dirty="0" smtClean="0"/>
              <a:t>processor execution </a:t>
            </a:r>
            <a:r>
              <a:rPr lang="en-ZA" dirty="0"/>
              <a:t>and inter processor communication.   In order to </a:t>
            </a:r>
            <a:r>
              <a:rPr lang="en-ZA" dirty="0" smtClean="0"/>
              <a:t>achieve this   </a:t>
            </a:r>
            <a:r>
              <a:rPr lang="en-ZA" dirty="0"/>
              <a:t>goal,   the   FUCE   processor   integrates   the   processor   </a:t>
            </a:r>
            <a:r>
              <a:rPr lang="en-ZA" dirty="0" smtClean="0"/>
              <a:t>units, memory </a:t>
            </a:r>
            <a:r>
              <a:rPr lang="en-ZA" dirty="0"/>
              <a:t>units and communication units into a chip. FUCE </a:t>
            </a:r>
            <a:r>
              <a:rPr lang="en-ZA" dirty="0" smtClean="0"/>
              <a:t>Processor provides  </a:t>
            </a:r>
            <a:r>
              <a:rPr lang="en-ZA" dirty="0"/>
              <a:t>a  next  generation  memory  system  architecture. In this architecture,   no  data  cache  memory  is  required,   since  </a:t>
            </a:r>
            <a:r>
              <a:rPr lang="en-ZA" dirty="0" smtClean="0"/>
              <a:t>memory access </a:t>
            </a:r>
            <a:r>
              <a:rPr lang="en-ZA" dirty="0"/>
              <a:t>latency can be hidden due to the simultaneous </a:t>
            </a:r>
            <a:r>
              <a:rPr lang="en-ZA" dirty="0" smtClean="0"/>
              <a:t>multithreading mechanism </a:t>
            </a:r>
            <a:r>
              <a:rPr lang="en-ZA" dirty="0"/>
              <a:t>and the on-chip-memory system with </a:t>
            </a:r>
            <a:r>
              <a:rPr lang="en-ZA" dirty="0" smtClean="0"/>
              <a:t>broad-bandwidth low  </a:t>
            </a:r>
            <a:r>
              <a:rPr lang="en-ZA" dirty="0"/>
              <a:t>latency  internal  bus  of  FUCE  Processor.   This  approach  </a:t>
            </a:r>
            <a:r>
              <a:rPr lang="en-ZA" dirty="0" smtClean="0"/>
              <a:t>can reduce  the performance  </a:t>
            </a:r>
            <a:r>
              <a:rPr lang="en-ZA" dirty="0"/>
              <a:t>gap  between  instruction  execution,  </a:t>
            </a:r>
            <a:r>
              <a:rPr lang="en-ZA" dirty="0" smtClean="0"/>
              <a:t>and memory </a:t>
            </a:r>
            <a:r>
              <a:rPr lang="en-ZA" dirty="0"/>
              <a:t>and network </a:t>
            </a:r>
            <a:r>
              <a:rPr lang="en-ZA" dirty="0" smtClean="0"/>
              <a:t>accesses.</a:t>
            </a:r>
          </a:p>
          <a:p>
            <a:pPr marL="0" indent="0">
              <a:buNone/>
            </a:pPr>
            <a:endParaRPr lang="en-ZA" dirty="0"/>
          </a:p>
          <a:p>
            <a:pPr marL="0" indent="0">
              <a:buNone/>
            </a:pPr>
            <a:r>
              <a:rPr lang="en-ZA" dirty="0" smtClean="0"/>
              <a:t>File</a:t>
            </a:r>
            <a:r>
              <a:rPr lang="en-ZA" dirty="0"/>
              <a:t>: 00955202.pdf </a:t>
            </a:r>
            <a:endParaRPr lang="en-ZA" dirty="0" smtClean="0"/>
          </a:p>
          <a:p>
            <a:pPr marL="0" indent="0">
              <a:buNone/>
            </a:pPr>
            <a:r>
              <a:rPr lang="en-ZA" dirty="0" smtClean="0">
                <a:hlinkClick r:id="rId2"/>
              </a:rPr>
              <a:t>http</a:t>
            </a:r>
            <a:r>
              <a:rPr lang="en-ZA" dirty="0">
                <a:hlinkClick r:id="rId2"/>
              </a:rPr>
              <a:t>://</a:t>
            </a:r>
            <a:r>
              <a:rPr lang="en-ZA" dirty="0" smtClean="0">
                <a:hlinkClick r:id="rId2"/>
              </a:rPr>
              <a:t>dx.doi.org/10.1109/IWIA.2001.955202</a:t>
            </a:r>
            <a:r>
              <a:rPr lang="en-ZA" dirty="0" smtClean="0"/>
              <a:t> </a:t>
            </a:r>
          </a:p>
        </p:txBody>
      </p:sp>
      <p:sp>
        <p:nvSpPr>
          <p:cNvPr id="4" name="Rectangle 3"/>
          <p:cNvSpPr/>
          <p:nvPr/>
        </p:nvSpPr>
        <p:spPr>
          <a:xfrm>
            <a:off x="636494" y="5219908"/>
            <a:ext cx="8050306" cy="1323439"/>
          </a:xfrm>
          <a:prstGeom prst="rect">
            <a:avLst/>
          </a:prstGeom>
          <a:solidFill>
            <a:srgbClr val="FEFE7A"/>
          </a:solidFill>
        </p:spPr>
        <p:txBody>
          <a:bodyPr wrap="square">
            <a:spAutoFit/>
          </a:bodyPr>
          <a:lstStyle/>
          <a:p>
            <a:r>
              <a:rPr lang="en-ZA" sz="1600" dirty="0" smtClean="0"/>
              <a:t>This paper gives a useful case study discussing the FUCE processor. I recommend have a brief look through this paper to get a sense of the architecture and particularly the approach these authors take to explain their design and discuss the performance of the system.   </a:t>
            </a:r>
            <a:r>
              <a:rPr lang="en-ZA" sz="1600" i="1" dirty="0" smtClean="0"/>
              <a:t>Unlikely any test/exam questions would ask specific questions about this paper/ </a:t>
            </a:r>
            <a:r>
              <a:rPr lang="en-ZA" sz="1600" i="1" dirty="0" err="1" smtClean="0"/>
              <a:t>archtitecture</a:t>
            </a:r>
            <a:endParaRPr lang="en-ZA" sz="1600" i="1" dirty="0"/>
          </a:p>
        </p:txBody>
      </p:sp>
      <p:pic>
        <p:nvPicPr>
          <p:cNvPr id="1026" name="Picture 2" descr="C:\Users\swinberg\Documents\ACTIVE\EEE4084F\2016\LECTURES\Lecture01\Images\read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4494" y="340660"/>
            <a:ext cx="1192306" cy="1192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7308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923330"/>
          </a:xfrm>
          <a:prstGeom prst="rect">
            <a:avLst/>
          </a:prstGeom>
          <a:noFill/>
        </p:spPr>
        <p:txBody>
          <a:bodyPr wrap="square" rtlCol="0">
            <a:spAutoFit/>
          </a:bodyPr>
          <a:lstStyle/>
          <a:p>
            <a:r>
              <a:rPr lang="en-US" i="1" dirty="0" smtClean="0"/>
              <a:t>Image sources:</a:t>
            </a:r>
          </a:p>
          <a:p>
            <a:r>
              <a:rPr lang="en-US" dirty="0"/>
              <a:t> </a:t>
            </a:r>
            <a:r>
              <a:rPr lang="en-US" dirty="0" smtClean="0"/>
              <a:t>Stop watch slides 1 &amp;  14, Gold bar: Wikipedia (open commons)</a:t>
            </a:r>
          </a:p>
          <a:p>
            <a:r>
              <a:rPr lang="en-US" dirty="0" smtClean="0"/>
              <a:t> books clipart: </a:t>
            </a:r>
            <a:r>
              <a:rPr lang="en-US" dirty="0" smtClean="0">
                <a:hlinkClick r:id="rId2"/>
              </a:rPr>
              <a:t>http</a:t>
            </a:r>
            <a:r>
              <a:rPr lang="en-US" dirty="0">
                <a:hlinkClick r:id="rId2"/>
              </a:rPr>
              <a:t>://</a:t>
            </a:r>
            <a:r>
              <a:rPr lang="en-US" dirty="0" smtClean="0">
                <a:hlinkClick r:id="rId2"/>
              </a:rPr>
              <a:t>www.clker.com</a:t>
            </a:r>
            <a:r>
              <a:rPr lang="en-US" dirty="0" smtClean="0"/>
              <a:t> (</a:t>
            </a:r>
            <a:r>
              <a:rPr lang="en-ZA" dirty="0" smtClean="0"/>
              <a:t>open commons)</a:t>
            </a:r>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227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Terms (reminders)</a:t>
            </a:r>
            <a:endParaRPr lang="en-US" dirty="0"/>
          </a:p>
        </p:txBody>
      </p:sp>
      <p:sp>
        <p:nvSpPr>
          <p:cNvPr id="3" name="Content Placeholder 2"/>
          <p:cNvSpPr>
            <a:spLocks noGrp="1"/>
          </p:cNvSpPr>
          <p:nvPr>
            <p:ph idx="1"/>
          </p:nvPr>
        </p:nvSpPr>
        <p:spPr>
          <a:xfrm>
            <a:off x="838200" y="1422399"/>
            <a:ext cx="8007350" cy="4980825"/>
          </a:xfrm>
        </p:spPr>
        <p:txBody>
          <a:bodyPr>
            <a:normAutofit fontScale="92500" lnSpcReduction="20000"/>
          </a:bodyPr>
          <a:lstStyle/>
          <a:p>
            <a:pPr>
              <a:defRPr/>
            </a:pPr>
            <a:r>
              <a:rPr lang="en-US" dirty="0" smtClean="0"/>
              <a:t>Observed speedup =</a:t>
            </a:r>
          </a:p>
          <a:p>
            <a:pPr>
              <a:defRPr/>
            </a:pPr>
            <a:endParaRPr lang="en-ZA" dirty="0" smtClean="0"/>
          </a:p>
          <a:p>
            <a:pPr>
              <a:defRPr/>
            </a:pPr>
            <a:endParaRPr lang="en-ZA" dirty="0" smtClean="0"/>
          </a:p>
          <a:p>
            <a:pPr>
              <a:defRPr/>
            </a:pPr>
            <a:r>
              <a:rPr lang="en-ZA" dirty="0" smtClean="0"/>
              <a:t>Parallel overhead:</a:t>
            </a:r>
          </a:p>
          <a:p>
            <a:pPr lvl="1">
              <a:defRPr/>
            </a:pPr>
            <a:r>
              <a:rPr lang="en-US" dirty="0" smtClean="0"/>
              <a:t>Amount of time to coordinate parallel tasks (excludes time doing useful work). </a:t>
            </a:r>
          </a:p>
          <a:p>
            <a:pPr lvl="1">
              <a:defRPr/>
            </a:pPr>
            <a:r>
              <a:rPr lang="en-US" dirty="0" smtClean="0"/>
              <a:t>Parallel overhead includes operations such as: Task/co-processor start-up time, Synchronizations, communications, parallelization libraries (e.g., </a:t>
            </a:r>
            <a:r>
              <a:rPr lang="en-US" dirty="0" err="1" smtClean="0"/>
              <a:t>OpenMP</a:t>
            </a:r>
            <a:r>
              <a:rPr lang="en-US" dirty="0" smtClean="0"/>
              <a:t>, </a:t>
            </a:r>
            <a:r>
              <a:rPr lang="en-US" dirty="0" err="1" smtClean="0"/>
              <a:t>Pthreads.so</a:t>
            </a:r>
            <a:r>
              <a:rPr lang="en-US" dirty="0" smtClean="0"/>
              <a:t>), tools, operating system, task termination and clean-up time</a:t>
            </a:r>
            <a:endParaRPr lang="en-US" dirty="0"/>
          </a:p>
        </p:txBody>
      </p:sp>
      <p:sp>
        <p:nvSpPr>
          <p:cNvPr id="30724" name="TextBox 3"/>
          <p:cNvSpPr txBox="1">
            <a:spLocks noChangeArrowheads="1"/>
          </p:cNvSpPr>
          <p:nvPr/>
        </p:nvSpPr>
        <p:spPr bwMode="auto">
          <a:xfrm>
            <a:off x="1565275" y="1973263"/>
            <a:ext cx="3049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dirty="0" err="1"/>
              <a:t>Wallclock</a:t>
            </a:r>
            <a:r>
              <a:rPr lang="en-ZA" dirty="0"/>
              <a:t> time initial version</a:t>
            </a:r>
          </a:p>
        </p:txBody>
      </p:sp>
      <p:sp>
        <p:nvSpPr>
          <p:cNvPr id="30725" name="TextBox 4"/>
          <p:cNvSpPr txBox="1">
            <a:spLocks noChangeArrowheads="1"/>
          </p:cNvSpPr>
          <p:nvPr/>
        </p:nvSpPr>
        <p:spPr bwMode="auto">
          <a:xfrm>
            <a:off x="1476375" y="2351088"/>
            <a:ext cx="3227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a:t>Wallclock time refined version</a:t>
            </a:r>
            <a:endParaRPr lang="en-US"/>
          </a:p>
        </p:txBody>
      </p:sp>
      <p:cxnSp>
        <p:nvCxnSpPr>
          <p:cNvPr id="30726" name="Straight Connector 6"/>
          <p:cNvCxnSpPr>
            <a:cxnSpLocks noChangeShapeType="1"/>
          </p:cNvCxnSpPr>
          <p:nvPr/>
        </p:nvCxnSpPr>
        <p:spPr bwMode="auto">
          <a:xfrm>
            <a:off x="1397000" y="2325688"/>
            <a:ext cx="3397250"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30727" name="TextBox 7"/>
          <p:cNvSpPr txBox="1">
            <a:spLocks noChangeArrowheads="1"/>
          </p:cNvSpPr>
          <p:nvPr/>
        </p:nvSpPr>
        <p:spPr bwMode="auto">
          <a:xfrm>
            <a:off x="5164138" y="1973263"/>
            <a:ext cx="3689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a:t>Wallclock time sequential (or </a:t>
            </a:r>
            <a:r>
              <a:rPr lang="en-ZA" i="1"/>
              <a:t>gold</a:t>
            </a:r>
            <a:r>
              <a:rPr lang="en-ZA"/>
              <a:t>)</a:t>
            </a:r>
          </a:p>
        </p:txBody>
      </p:sp>
      <p:sp>
        <p:nvSpPr>
          <p:cNvPr id="30728" name="TextBox 8"/>
          <p:cNvSpPr txBox="1">
            <a:spLocks noChangeArrowheads="1"/>
          </p:cNvSpPr>
          <p:nvPr/>
        </p:nvSpPr>
        <p:spPr bwMode="auto">
          <a:xfrm>
            <a:off x="5375275" y="2351088"/>
            <a:ext cx="3267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a:t>Wallclock time parallel version</a:t>
            </a:r>
            <a:endParaRPr lang="en-US"/>
          </a:p>
        </p:txBody>
      </p:sp>
      <p:cxnSp>
        <p:nvCxnSpPr>
          <p:cNvPr id="30729" name="Straight Connector 9"/>
          <p:cNvCxnSpPr>
            <a:cxnSpLocks noChangeShapeType="1"/>
          </p:cNvCxnSpPr>
          <p:nvPr/>
        </p:nvCxnSpPr>
        <p:spPr bwMode="auto">
          <a:xfrm>
            <a:off x="5316538" y="2325688"/>
            <a:ext cx="339566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30730" name="TextBox 10"/>
          <p:cNvSpPr txBox="1">
            <a:spLocks noChangeArrowheads="1"/>
          </p:cNvSpPr>
          <p:nvPr/>
        </p:nvSpPr>
        <p:spPr bwMode="auto">
          <a:xfrm>
            <a:off x="4903788" y="2128838"/>
            <a:ext cx="319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a:t>=</a:t>
            </a:r>
          </a:p>
        </p:txBody>
      </p:sp>
      <p:pic>
        <p:nvPicPr>
          <p:cNvPr id="3074" name="Picture 2" descr="C:\Users\swinberg\Documents\ACTIVE\EEE4084F\2014\LECTURES\Lecture04\books-flick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11" y="352432"/>
            <a:ext cx="1547989" cy="104333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3"/>
          <p:cNvSpPr txBox="1">
            <a:spLocks noChangeArrowheads="1"/>
          </p:cNvSpPr>
          <p:nvPr/>
        </p:nvSpPr>
        <p:spPr bwMode="auto">
          <a:xfrm>
            <a:off x="270190" y="6161972"/>
            <a:ext cx="86893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sz="1400" dirty="0" smtClean="0"/>
              <a:t>The parallel overhead of the lazy parallel model could clearly be extreme, considering that is would rely on manual intervention to (e.g.) partition and prepare the data before the program runs.</a:t>
            </a:r>
            <a:endParaRPr lang="en-ZA" sz="1400" dirty="0"/>
          </a:p>
        </p:txBody>
      </p:sp>
    </p:spTree>
    <p:extLst>
      <p:ext uri="{BB962C8B-B14F-4D97-AF65-F5344CB8AC3E}">
        <p14:creationId xmlns:p14="http://schemas.microsoft.com/office/powerpoint/2010/main" val="2476903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Some terms</a:t>
            </a:r>
            <a:endParaRPr lang="en-US" dirty="0"/>
          </a:p>
        </p:txBody>
      </p:sp>
      <p:sp>
        <p:nvSpPr>
          <p:cNvPr id="3" name="Content Placeholder 2"/>
          <p:cNvSpPr>
            <a:spLocks noGrp="1"/>
          </p:cNvSpPr>
          <p:nvPr>
            <p:ph idx="1"/>
          </p:nvPr>
        </p:nvSpPr>
        <p:spPr>
          <a:xfrm>
            <a:off x="431800" y="1663700"/>
            <a:ext cx="8413750" cy="4737100"/>
          </a:xfrm>
        </p:spPr>
        <p:txBody>
          <a:bodyPr>
            <a:normAutofit fontScale="85000" lnSpcReduction="20000"/>
          </a:bodyPr>
          <a:lstStyle/>
          <a:p>
            <a:pPr>
              <a:defRPr/>
            </a:pPr>
            <a:r>
              <a:rPr lang="en-US" dirty="0" smtClean="0"/>
              <a:t>Embarrassingly Parallel</a:t>
            </a:r>
          </a:p>
          <a:p>
            <a:pPr lvl="1">
              <a:defRPr/>
            </a:pPr>
            <a:r>
              <a:rPr lang="en-US" dirty="0" smtClean="0"/>
              <a:t>Simultaneously performing many similar, independent tasks, with little to no coordination between tasks.</a:t>
            </a:r>
          </a:p>
          <a:p>
            <a:pPr>
              <a:defRPr/>
            </a:pPr>
            <a:r>
              <a:rPr lang="en-US" dirty="0" smtClean="0"/>
              <a:t>Massively Parallel</a:t>
            </a:r>
          </a:p>
          <a:p>
            <a:pPr lvl="1">
              <a:defRPr/>
            </a:pPr>
            <a:r>
              <a:rPr lang="en-US" dirty="0" smtClean="0"/>
              <a:t>Hardware that has very many processors (execution of parallel tasks). Can consider this classification of 100 000+ parallel tasks.</a:t>
            </a:r>
          </a:p>
          <a:p>
            <a:pPr>
              <a:defRPr/>
            </a:pPr>
            <a:r>
              <a:rPr lang="en-US" dirty="0" smtClean="0"/>
              <a:t>{ Stupidly Parallel }</a:t>
            </a:r>
          </a:p>
          <a:p>
            <a:pPr lvl="1">
              <a:defRPr/>
            </a:pPr>
            <a:r>
              <a:rPr lang="en-US" dirty="0" smtClean="0"/>
              <a:t>While this isn’t really an official term it typically relates to instances where a big (and possibly very complex) coding effort is put into developing a solution that in practice has negligible savings or worse is a whole lot slower (and possibly erroneous/buggy) than if it was just a simpler sequential implementation.</a:t>
            </a:r>
            <a:endParaRPr lang="en-US" dirty="0"/>
          </a:p>
        </p:txBody>
      </p:sp>
      <p:pic>
        <p:nvPicPr>
          <p:cNvPr id="5" name="Picture 2" descr="C:\Users\swinberg\Documents\ACTIVE\EEE4084F\2014\LECTURES\Lecture04\books-flick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11" y="352432"/>
            <a:ext cx="1547989" cy="1043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653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0"/>
            <a:ext cx="8124825" cy="1362075"/>
          </a:xfrm>
        </p:spPr>
        <p:txBody>
          <a:bodyPr/>
          <a:lstStyle/>
          <a:p>
            <a:pPr>
              <a:defRPr/>
            </a:pPr>
            <a:r>
              <a:rPr lang="en-US" dirty="0" smtClean="0"/>
              <a:t>Types of Processor Architecture</a:t>
            </a:r>
            <a:endParaRPr lang="en-US" dirty="0"/>
          </a:p>
        </p:txBody>
      </p:sp>
      <p:sp>
        <p:nvSpPr>
          <p:cNvPr id="5" name="Text Placeholder 4"/>
          <p:cNvSpPr>
            <a:spLocks noGrp="1"/>
          </p:cNvSpPr>
          <p:nvPr>
            <p:ph type="body" idx="1"/>
          </p:nvPr>
        </p:nvSpPr>
        <p:spPr>
          <a:xfrm>
            <a:off x="729261" y="4820652"/>
            <a:ext cx="6637467" cy="1520413"/>
          </a:xfrm>
        </p:spPr>
        <p:txBody>
          <a:bodyPr/>
          <a:lstStyle/>
          <a:p>
            <a:pPr>
              <a:defRPr/>
            </a:pPr>
            <a:r>
              <a:rPr lang="en-US" dirty="0" smtClean="0"/>
              <a:t>EEE4084F</a:t>
            </a:r>
            <a:endParaRPr lang="en-US" dirty="0"/>
          </a:p>
        </p:txBody>
      </p:sp>
      <p:grpSp>
        <p:nvGrpSpPr>
          <p:cNvPr id="3" name="Group 2"/>
          <p:cNvGrpSpPr/>
          <p:nvPr/>
        </p:nvGrpSpPr>
        <p:grpSpPr>
          <a:xfrm>
            <a:off x="2491241" y="1814739"/>
            <a:ext cx="3473450" cy="2647950"/>
            <a:chOff x="2491241" y="1814739"/>
            <a:chExt cx="3473450" cy="2647950"/>
          </a:xfrm>
        </p:grpSpPr>
        <p:pic>
          <p:nvPicPr>
            <p:cNvPr id="1027" name="Picture 3" descr="C:\Users\swinberg\Documents\ACTIVE\EEE4084F\Common\Images_open\PlasticParts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1241" y="1814739"/>
              <a:ext cx="3473450" cy="2647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51595" y="3138714"/>
              <a:ext cx="517641" cy="461665"/>
            </a:xfrm>
            <a:prstGeom prst="rect">
              <a:avLst/>
            </a:prstGeom>
            <a:noFill/>
          </p:spPr>
          <p:txBody>
            <a:bodyPr wrap="none" rtlCol="0">
              <a:spAutoFit/>
            </a:bodyPr>
            <a:lstStyle/>
            <a:p>
              <a:pPr algn="ctr"/>
              <a:r>
                <a:rPr lang="en-US" sz="1200" dirty="0" smtClean="0"/>
                <a:t>Type</a:t>
              </a:r>
            </a:p>
            <a:p>
              <a:pPr algn="ctr"/>
              <a:r>
                <a:rPr lang="en-US" sz="1200" dirty="0"/>
                <a:t>A</a:t>
              </a:r>
            </a:p>
          </p:txBody>
        </p:sp>
        <p:sp>
          <p:nvSpPr>
            <p:cNvPr id="7" name="TextBox 6"/>
            <p:cNvSpPr txBox="1"/>
            <p:nvPr/>
          </p:nvSpPr>
          <p:spPr>
            <a:xfrm>
              <a:off x="3469236" y="3138713"/>
              <a:ext cx="517641" cy="461665"/>
            </a:xfrm>
            <a:prstGeom prst="rect">
              <a:avLst/>
            </a:prstGeom>
            <a:noFill/>
          </p:spPr>
          <p:txBody>
            <a:bodyPr wrap="none" rtlCol="0">
              <a:spAutoFit/>
            </a:bodyPr>
            <a:lstStyle/>
            <a:p>
              <a:pPr algn="ctr"/>
              <a:r>
                <a:rPr lang="en-US" sz="1200" dirty="0" smtClean="0"/>
                <a:t>Type</a:t>
              </a:r>
            </a:p>
            <a:p>
              <a:pPr algn="ctr"/>
              <a:r>
                <a:rPr lang="en-US" sz="1200" dirty="0" smtClean="0"/>
                <a:t>B</a:t>
              </a:r>
              <a:endParaRPr lang="en-US" sz="1200" dirty="0"/>
            </a:p>
          </p:txBody>
        </p:sp>
        <p:sp>
          <p:nvSpPr>
            <p:cNvPr id="8" name="TextBox 7"/>
            <p:cNvSpPr txBox="1"/>
            <p:nvPr/>
          </p:nvSpPr>
          <p:spPr>
            <a:xfrm>
              <a:off x="3943333"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C</a:t>
              </a:r>
              <a:endParaRPr lang="en-US" sz="1200" dirty="0"/>
            </a:p>
          </p:txBody>
        </p:sp>
        <p:sp>
          <p:nvSpPr>
            <p:cNvPr id="9" name="TextBox 8"/>
            <p:cNvSpPr txBox="1"/>
            <p:nvPr/>
          </p:nvSpPr>
          <p:spPr>
            <a:xfrm>
              <a:off x="4421740"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D</a:t>
              </a:r>
              <a:endParaRPr lang="en-US" sz="1200" dirty="0"/>
            </a:p>
          </p:txBody>
        </p:sp>
        <p:sp>
          <p:nvSpPr>
            <p:cNvPr id="10" name="TextBox 9"/>
            <p:cNvSpPr txBox="1"/>
            <p:nvPr/>
          </p:nvSpPr>
          <p:spPr>
            <a:xfrm>
              <a:off x="4939381" y="3138712"/>
              <a:ext cx="517641" cy="461665"/>
            </a:xfrm>
            <a:prstGeom prst="rect">
              <a:avLst/>
            </a:prstGeom>
            <a:noFill/>
          </p:spPr>
          <p:txBody>
            <a:bodyPr wrap="none" rtlCol="0">
              <a:spAutoFit/>
            </a:bodyPr>
            <a:lstStyle/>
            <a:p>
              <a:pPr algn="ctr"/>
              <a:r>
                <a:rPr lang="en-US" sz="1200" dirty="0" smtClean="0"/>
                <a:t>Type</a:t>
              </a:r>
            </a:p>
            <a:p>
              <a:pPr algn="ctr"/>
              <a:r>
                <a:rPr lang="en-US" sz="1200" dirty="0" smtClean="0"/>
                <a:t>E</a:t>
              </a:r>
              <a:endParaRPr lang="en-US" sz="1200" dirty="0"/>
            </a:p>
          </p:txBody>
        </p:sp>
        <p:sp>
          <p:nvSpPr>
            <p:cNvPr id="11" name="TextBox 10"/>
            <p:cNvSpPr txBox="1"/>
            <p:nvPr/>
          </p:nvSpPr>
          <p:spPr>
            <a:xfrm>
              <a:off x="2886279" y="3737428"/>
              <a:ext cx="517641" cy="461665"/>
            </a:xfrm>
            <a:prstGeom prst="rect">
              <a:avLst/>
            </a:prstGeom>
            <a:noFill/>
          </p:spPr>
          <p:txBody>
            <a:bodyPr wrap="none" rtlCol="0">
              <a:spAutoFit/>
            </a:bodyPr>
            <a:lstStyle/>
            <a:p>
              <a:pPr algn="ctr"/>
              <a:r>
                <a:rPr lang="en-US" sz="1200" dirty="0" smtClean="0"/>
                <a:t>Type</a:t>
              </a:r>
            </a:p>
            <a:p>
              <a:pPr algn="ctr"/>
              <a:r>
                <a:rPr lang="en-US" sz="1200" dirty="0" smtClean="0"/>
                <a:t>F</a:t>
              </a:r>
              <a:endParaRPr lang="en-US" sz="1200" dirty="0"/>
            </a:p>
          </p:txBody>
        </p:sp>
        <p:sp>
          <p:nvSpPr>
            <p:cNvPr id="12" name="TextBox 11"/>
            <p:cNvSpPr txBox="1"/>
            <p:nvPr/>
          </p:nvSpPr>
          <p:spPr>
            <a:xfrm>
              <a:off x="3425692" y="3737427"/>
              <a:ext cx="517641" cy="461665"/>
            </a:xfrm>
            <a:prstGeom prst="rect">
              <a:avLst/>
            </a:prstGeom>
            <a:noFill/>
          </p:spPr>
          <p:txBody>
            <a:bodyPr wrap="none" rtlCol="0">
              <a:spAutoFit/>
            </a:bodyPr>
            <a:lstStyle/>
            <a:p>
              <a:pPr algn="ctr"/>
              <a:r>
                <a:rPr lang="en-US" sz="1200" dirty="0" smtClean="0"/>
                <a:t>Type</a:t>
              </a:r>
            </a:p>
            <a:p>
              <a:pPr algn="ctr"/>
              <a:r>
                <a:rPr lang="en-US" sz="1200" dirty="0" smtClean="0"/>
                <a:t>G</a:t>
              </a:r>
              <a:endParaRPr lang="en-US" sz="1200" dirty="0"/>
            </a:p>
          </p:txBody>
        </p:sp>
        <p:sp>
          <p:nvSpPr>
            <p:cNvPr id="13" name="TextBox 12"/>
            <p:cNvSpPr txBox="1"/>
            <p:nvPr/>
          </p:nvSpPr>
          <p:spPr>
            <a:xfrm>
              <a:off x="3921561"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H</a:t>
              </a:r>
              <a:endParaRPr lang="en-US" sz="1200" dirty="0"/>
            </a:p>
          </p:txBody>
        </p:sp>
        <p:sp>
          <p:nvSpPr>
            <p:cNvPr id="14" name="TextBox 13"/>
            <p:cNvSpPr txBox="1"/>
            <p:nvPr/>
          </p:nvSpPr>
          <p:spPr>
            <a:xfrm>
              <a:off x="4443512"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I</a:t>
              </a:r>
              <a:endParaRPr lang="en-US" sz="1200" dirty="0"/>
            </a:p>
          </p:txBody>
        </p:sp>
        <p:sp>
          <p:nvSpPr>
            <p:cNvPr id="15" name="TextBox 14"/>
            <p:cNvSpPr txBox="1"/>
            <p:nvPr/>
          </p:nvSpPr>
          <p:spPr>
            <a:xfrm>
              <a:off x="4961153" y="3737426"/>
              <a:ext cx="517641" cy="461665"/>
            </a:xfrm>
            <a:prstGeom prst="rect">
              <a:avLst/>
            </a:prstGeom>
            <a:noFill/>
          </p:spPr>
          <p:txBody>
            <a:bodyPr wrap="none" rtlCol="0">
              <a:spAutoFit/>
            </a:bodyPr>
            <a:lstStyle/>
            <a:p>
              <a:pPr algn="ctr"/>
              <a:r>
                <a:rPr lang="en-US" sz="1200" dirty="0" smtClean="0"/>
                <a:t>Type</a:t>
              </a:r>
            </a:p>
            <a:p>
              <a:pPr algn="ctr"/>
              <a:r>
                <a:rPr lang="en-US" sz="1200" dirty="0" smtClean="0"/>
                <a:t>J</a:t>
              </a:r>
              <a:endParaRPr lang="en-US" sz="1200" dirty="0"/>
            </a:p>
          </p:txBody>
        </p:sp>
      </p:grpSp>
    </p:spTree>
    <p:extLst>
      <p:ext uri="{BB962C8B-B14F-4D97-AF65-F5344CB8AC3E}">
        <p14:creationId xmlns:p14="http://schemas.microsoft.com/office/powerpoint/2010/main" val="33588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44475"/>
            <a:ext cx="8732837" cy="778209"/>
          </a:xfrm>
        </p:spPr>
        <p:txBody>
          <a:bodyPr/>
          <a:lstStyle/>
          <a:p>
            <a:pPr>
              <a:defRPr/>
            </a:pPr>
            <a:r>
              <a:rPr lang="en-US" dirty="0" smtClean="0"/>
              <a:t>von Neumann Architecture</a:t>
            </a:r>
            <a:endParaRPr lang="en-US" dirty="0"/>
          </a:p>
        </p:txBody>
      </p:sp>
      <p:sp>
        <p:nvSpPr>
          <p:cNvPr id="3" name="Content Placeholder 2"/>
          <p:cNvSpPr>
            <a:spLocks noGrp="1"/>
          </p:cNvSpPr>
          <p:nvPr>
            <p:ph idx="1"/>
          </p:nvPr>
        </p:nvSpPr>
        <p:spPr>
          <a:xfrm>
            <a:off x="264685" y="1155116"/>
            <a:ext cx="8482273" cy="4191000"/>
          </a:xfrm>
        </p:spPr>
        <p:txBody>
          <a:bodyPr>
            <a:normAutofit fontScale="92500" lnSpcReduction="10000"/>
          </a:bodyPr>
          <a:lstStyle/>
          <a:p>
            <a:pPr>
              <a:defRPr/>
            </a:pPr>
            <a:r>
              <a:rPr lang="en-US" dirty="0" smtClean="0"/>
              <a:t>Named after </a:t>
            </a:r>
            <a:r>
              <a:rPr lang="en-US" dirty="0" smtClean="0">
                <a:solidFill>
                  <a:srgbClr val="FF6600"/>
                </a:solidFill>
              </a:rPr>
              <a:t>John von Neumann </a:t>
            </a:r>
          </a:p>
          <a:p>
            <a:pPr lvl="1">
              <a:defRPr/>
            </a:pPr>
            <a:r>
              <a:rPr lang="en-US" dirty="0" smtClean="0"/>
              <a:t>A Hungarian mathematician. He was the</a:t>
            </a:r>
            <a:br>
              <a:rPr lang="en-US" dirty="0" smtClean="0"/>
            </a:br>
            <a:r>
              <a:rPr lang="en-US" dirty="0" smtClean="0"/>
              <a:t>first to write about requirements for an</a:t>
            </a:r>
            <a:br>
              <a:rPr lang="en-US" dirty="0" smtClean="0"/>
            </a:br>
            <a:r>
              <a:rPr lang="en-US" dirty="0" smtClean="0"/>
              <a:t>electronic computer (done in 1945).</a:t>
            </a:r>
          </a:p>
          <a:p>
            <a:pPr>
              <a:defRPr/>
            </a:pPr>
            <a:r>
              <a:rPr lang="en-US" dirty="0" smtClean="0"/>
              <a:t>The ‘von Neumann computer’ </a:t>
            </a:r>
            <a:br>
              <a:rPr lang="en-US" dirty="0" smtClean="0"/>
            </a:br>
            <a:r>
              <a:rPr lang="en-US" dirty="0" smtClean="0"/>
              <a:t>differed from earlier computers that </a:t>
            </a:r>
            <a:br>
              <a:rPr lang="en-US" dirty="0" smtClean="0"/>
            </a:br>
            <a:r>
              <a:rPr lang="en-US" dirty="0" smtClean="0"/>
              <a:t>were programmed by hard wiring.</a:t>
            </a:r>
          </a:p>
          <a:p>
            <a:pPr>
              <a:defRPr/>
            </a:pPr>
            <a:r>
              <a:rPr lang="en-US" dirty="0" smtClean="0"/>
              <a:t>Most computers since then have followed this design</a:t>
            </a:r>
          </a:p>
        </p:txBody>
      </p:sp>
      <p:pic>
        <p:nvPicPr>
          <p:cNvPr id="2050" name="Picture 2" descr="C:\Users\swinberg\Documents\ACTIVE\EEE4084F\2014\LECTURES\Lecture05\Images\John von Neuman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725" y="1126457"/>
            <a:ext cx="1876425"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9212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4154</TotalTime>
  <Words>2878</Words>
  <Application>Microsoft Office PowerPoint</Application>
  <PresentationFormat>On-screen Show (4:3)</PresentationFormat>
  <Paragraphs>504</Paragraphs>
  <Slides>54</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Arial Black</vt:lpstr>
      <vt:lpstr>Calibri</vt:lpstr>
      <vt:lpstr>Century Gothic</vt:lpstr>
      <vt:lpstr>Tahoma</vt:lpstr>
      <vt:lpstr>Wingdings</vt:lpstr>
      <vt:lpstr>Wingdings 2</vt:lpstr>
      <vt:lpstr>4084 Theme</vt:lpstr>
      <vt:lpstr>PowerPoint Presentation</vt:lpstr>
      <vt:lpstr>Lecture Overview</vt:lpstr>
      <vt:lpstr>Classic Parallel</vt:lpstr>
      <vt:lpstr>Classic techniques for parallel programming*</vt:lpstr>
      <vt:lpstr>Terms</vt:lpstr>
      <vt:lpstr>Terms (reminders)</vt:lpstr>
      <vt:lpstr>Some terms</vt:lpstr>
      <vt:lpstr>Types of Processor Architecture</vt:lpstr>
      <vt:lpstr>von Neumann Architecture</vt:lpstr>
      <vt:lpstr>John von Neumann &amp;                                the JvN Machine</vt:lpstr>
      <vt:lpstr>von Neumann Architecture</vt:lpstr>
      <vt:lpstr>von Neumann Architecture: Memory</vt:lpstr>
      <vt:lpstr>von Neumann Architecture: Operation</vt:lpstr>
      <vt:lpstr>Suggested further learning</vt:lpstr>
      <vt:lpstr>The Harvard Architecture</vt:lpstr>
      <vt:lpstr>The Harvard Architecture</vt:lpstr>
      <vt:lpstr>The Harvard Mark I</vt:lpstr>
      <vt:lpstr>Flynns Taxonomy of Processor Architectures</vt:lpstr>
      <vt:lpstr>Flynn’s taxonomy</vt:lpstr>
      <vt:lpstr>Single Instruction Single Data (SISD)</vt:lpstr>
      <vt:lpstr>Single Instruction Multiple Data (SIMD)</vt:lpstr>
      <vt:lpstr>Single Instruction Multiple Data (SIMD)</vt:lpstr>
      <vt:lpstr>Single Instruction Multiple Data (SIMD) Examples</vt:lpstr>
      <vt:lpstr>Multiple Instruction Single Data (MISD)</vt:lpstr>
      <vt:lpstr>Multiple Instruction Single Data (MISD) Example</vt:lpstr>
      <vt:lpstr>Multiple Instruction Multiple Data (MIMD)</vt:lpstr>
      <vt:lpstr>Multiple Instruction Multiple Data (MIMD)</vt:lpstr>
      <vt:lpstr>Class Activity</vt:lpstr>
      <vt:lpstr>Voting for Flynn’s</vt:lpstr>
      <vt:lpstr>Memory Architectures &amp; Case Studies of classic micro-controller/processor architectures</vt:lpstr>
      <vt:lpstr>PowerPoint Presentation</vt:lpstr>
      <vt:lpstr>Parallel computer memory architectures</vt:lpstr>
      <vt:lpstr>Shared Memory Architecture</vt:lpstr>
      <vt:lpstr>Shared Memory Architectures</vt:lpstr>
      <vt:lpstr>Uniform Memory Access (UMA)</vt:lpstr>
      <vt:lpstr>Non-Uniform Memory Access (NUMA)</vt:lpstr>
      <vt:lpstr>Shared memory pros &amp; cons</vt:lpstr>
      <vt:lpstr>Shared memory pros &amp; cons</vt:lpstr>
      <vt:lpstr>Distributed memory architecture</vt:lpstr>
      <vt:lpstr>Distributed Memory architectures:  Pros &amp; Cons</vt:lpstr>
      <vt:lpstr>Distributed Memory:  Pros &amp; Cons</vt:lpstr>
      <vt:lpstr>Distributed Shared Memory (i.e. Hybrid) System</vt:lpstr>
      <vt:lpstr>A look at some classic microprocessor architectures</vt:lpstr>
      <vt:lpstr>The PIC  - an 8bit example</vt:lpstr>
      <vt:lpstr>The PIC  - I/O structure</vt:lpstr>
      <vt:lpstr>The AVR tiny84</vt:lpstr>
      <vt:lpstr>The AVR tiny84 focusing in…</vt:lpstr>
      <vt:lpstr>The 8086</vt:lpstr>
      <vt:lpstr>Further (more complex) architecture case study</vt:lpstr>
      <vt:lpstr>Sony Play Station (ver 2)</vt:lpstr>
      <vt:lpstr>Sony Play Station 2 Caches and scratch memory</vt:lpstr>
      <vt:lpstr>L06 - Linked Reading</vt:lpstr>
      <vt:lpstr>L06 - Linked Reading</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GPUs CUDA Timing</dc:subject>
  <dc:creator>Simon Winberg</dc:creator>
  <cp:lastModifiedBy>SW</cp:lastModifiedBy>
  <cp:revision>348</cp:revision>
  <dcterms:created xsi:type="dcterms:W3CDTF">2009-02-10T02:25:54Z</dcterms:created>
  <dcterms:modified xsi:type="dcterms:W3CDTF">2017-03-26T14:51:24Z</dcterms:modified>
  <cp:category>Lectures</cp:category>
</cp:coreProperties>
</file>