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97" r:id="rId1"/>
  </p:sldMasterIdLst>
  <p:notesMasterIdLst>
    <p:notesMasterId r:id="rId60"/>
  </p:notesMasterIdLst>
  <p:sldIdLst>
    <p:sldId id="335" r:id="rId2"/>
    <p:sldId id="383" r:id="rId3"/>
    <p:sldId id="337" r:id="rId4"/>
    <p:sldId id="338" r:id="rId5"/>
    <p:sldId id="336" r:id="rId6"/>
    <p:sldId id="340" r:id="rId7"/>
    <p:sldId id="341" r:id="rId8"/>
    <p:sldId id="344" r:id="rId9"/>
    <p:sldId id="345" r:id="rId10"/>
    <p:sldId id="347" r:id="rId11"/>
    <p:sldId id="348" r:id="rId12"/>
    <p:sldId id="349" r:id="rId13"/>
    <p:sldId id="408" r:id="rId14"/>
    <p:sldId id="350" r:id="rId15"/>
    <p:sldId id="353" r:id="rId16"/>
    <p:sldId id="356" r:id="rId17"/>
    <p:sldId id="357" r:id="rId18"/>
    <p:sldId id="364" r:id="rId19"/>
    <p:sldId id="358" r:id="rId20"/>
    <p:sldId id="359" r:id="rId21"/>
    <p:sldId id="360" r:id="rId22"/>
    <p:sldId id="404" r:id="rId23"/>
    <p:sldId id="409" r:id="rId24"/>
    <p:sldId id="362" r:id="rId25"/>
    <p:sldId id="391" r:id="rId26"/>
    <p:sldId id="393" r:id="rId27"/>
    <p:sldId id="406" r:id="rId28"/>
    <p:sldId id="411" r:id="rId29"/>
    <p:sldId id="384" r:id="rId30"/>
    <p:sldId id="385" r:id="rId31"/>
    <p:sldId id="395" r:id="rId32"/>
    <p:sldId id="396" r:id="rId33"/>
    <p:sldId id="397" r:id="rId34"/>
    <p:sldId id="405" r:id="rId35"/>
    <p:sldId id="399" r:id="rId36"/>
    <p:sldId id="400" r:id="rId37"/>
    <p:sldId id="401" r:id="rId38"/>
    <p:sldId id="402" r:id="rId39"/>
    <p:sldId id="403" r:id="rId40"/>
    <p:sldId id="398" r:id="rId41"/>
    <p:sldId id="394" r:id="rId42"/>
    <p:sldId id="386" r:id="rId43"/>
    <p:sldId id="387" r:id="rId44"/>
    <p:sldId id="388" r:id="rId45"/>
    <p:sldId id="389" r:id="rId46"/>
    <p:sldId id="390" r:id="rId47"/>
    <p:sldId id="361" r:id="rId48"/>
    <p:sldId id="392" r:id="rId49"/>
    <p:sldId id="342" r:id="rId50"/>
    <p:sldId id="343" r:id="rId51"/>
    <p:sldId id="346" r:id="rId52"/>
    <p:sldId id="352" r:id="rId53"/>
    <p:sldId id="351" r:id="rId54"/>
    <p:sldId id="354" r:id="rId55"/>
    <p:sldId id="355" r:id="rId56"/>
    <p:sldId id="365" r:id="rId57"/>
    <p:sldId id="410" r:id="rId58"/>
    <p:sldId id="366" r:id="rId59"/>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a:srgbClr val="FF6600"/>
    <a:srgbClr val="0066FF"/>
    <a:srgbClr val="1C1C1C"/>
    <a:srgbClr val="CCECFF"/>
    <a:srgbClr val="0000FF"/>
    <a:srgbClr val="1008B8"/>
    <a:srgbClr val="CCFFFF"/>
    <a:srgbClr val="D9FFD9"/>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857" autoAdjust="0"/>
    <p:restoredTop sz="94703" autoAdjust="0"/>
  </p:normalViewPr>
  <p:slideViewPr>
    <p:cSldViewPr snapToGrid="0">
      <p:cViewPr varScale="1">
        <p:scale>
          <a:sx n="75" d="100"/>
          <a:sy n="75" d="100"/>
        </p:scale>
        <p:origin x="498" y="54"/>
      </p:cViewPr>
      <p:guideLst>
        <p:guide orient="horz" pos="2160"/>
        <p:guide pos="2880"/>
      </p:guideLst>
    </p:cSldViewPr>
  </p:slideViewPr>
  <p:outlineViewPr>
    <p:cViewPr>
      <p:scale>
        <a:sx n="33" d="100"/>
        <a:sy n="33" d="100"/>
      </p:scale>
      <p:origin x="0" y="173"/>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C0F3465A-0DD1-402D-B81F-4176D818DCB1}" type="datetimeFigureOut">
              <a:rPr lang="en-US"/>
              <a:pPr>
                <a:defRPr/>
              </a:pPr>
              <a:t>5/14/2017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A1C551BA-1CC4-4099-9E12-9438D4EF993B}" type="slidenum">
              <a:rPr lang="en-US"/>
              <a:pPr>
                <a:defRPr/>
              </a:pPr>
              <a:t>‹#›</a:t>
            </a:fld>
            <a:endParaRPr lang="en-US"/>
          </a:p>
        </p:txBody>
      </p:sp>
    </p:spTree>
    <p:extLst>
      <p:ext uri="{BB962C8B-B14F-4D97-AF65-F5344CB8AC3E}">
        <p14:creationId xmlns:p14="http://schemas.microsoft.com/office/powerpoint/2010/main" val="243731025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76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45CE98C-24CF-4151-8932-628FB9F01F9B}" type="slidenum">
              <a:rPr lang="en-US" smtClean="0"/>
              <a:pPr/>
              <a:t>1</a:t>
            </a:fld>
            <a:endParaRPr lang="en-US" smtClean="0"/>
          </a:p>
        </p:txBody>
      </p:sp>
    </p:spTree>
    <p:extLst>
      <p:ext uri="{BB962C8B-B14F-4D97-AF65-F5344CB8AC3E}">
        <p14:creationId xmlns:p14="http://schemas.microsoft.com/office/powerpoint/2010/main" val="33698456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A1C551BA-1CC4-4099-9E12-9438D4EF993B}" type="slidenum">
              <a:rPr lang="en-US" smtClean="0"/>
              <a:pPr>
                <a:defRPr/>
              </a:pPr>
              <a:t>10</a:t>
            </a:fld>
            <a:endParaRPr lang="en-US"/>
          </a:p>
        </p:txBody>
      </p:sp>
    </p:spTree>
    <p:extLst>
      <p:ext uri="{BB962C8B-B14F-4D97-AF65-F5344CB8AC3E}">
        <p14:creationId xmlns:p14="http://schemas.microsoft.com/office/powerpoint/2010/main" val="36638396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A1C551BA-1CC4-4099-9E12-9438D4EF993B}" type="slidenum">
              <a:rPr lang="en-US" smtClean="0"/>
              <a:pPr>
                <a:defRPr/>
              </a:pPr>
              <a:t>11</a:t>
            </a:fld>
            <a:endParaRPr lang="en-US"/>
          </a:p>
        </p:txBody>
      </p:sp>
    </p:spTree>
    <p:extLst>
      <p:ext uri="{BB962C8B-B14F-4D97-AF65-F5344CB8AC3E}">
        <p14:creationId xmlns:p14="http://schemas.microsoft.com/office/powerpoint/2010/main" val="3598698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A1C551BA-1CC4-4099-9E12-9438D4EF993B}" type="slidenum">
              <a:rPr lang="en-US" smtClean="0"/>
              <a:pPr>
                <a:defRPr/>
              </a:pPr>
              <a:t>12</a:t>
            </a:fld>
            <a:endParaRPr lang="en-US"/>
          </a:p>
        </p:txBody>
      </p:sp>
    </p:spTree>
    <p:extLst>
      <p:ext uri="{BB962C8B-B14F-4D97-AF65-F5344CB8AC3E}">
        <p14:creationId xmlns:p14="http://schemas.microsoft.com/office/powerpoint/2010/main" val="184704271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A1C551BA-1CC4-4099-9E12-9438D4EF993B}" type="slidenum">
              <a:rPr lang="en-US" smtClean="0"/>
              <a:pPr>
                <a:defRPr/>
              </a:pPr>
              <a:t>13</a:t>
            </a:fld>
            <a:endParaRPr lang="en-US"/>
          </a:p>
        </p:txBody>
      </p:sp>
    </p:spTree>
    <p:extLst>
      <p:ext uri="{BB962C8B-B14F-4D97-AF65-F5344CB8AC3E}">
        <p14:creationId xmlns:p14="http://schemas.microsoft.com/office/powerpoint/2010/main" val="37051935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A1C551BA-1CC4-4099-9E12-9438D4EF993B}" type="slidenum">
              <a:rPr lang="en-US" smtClean="0"/>
              <a:pPr>
                <a:defRPr/>
              </a:pPr>
              <a:t>14</a:t>
            </a:fld>
            <a:endParaRPr lang="en-US"/>
          </a:p>
        </p:txBody>
      </p:sp>
    </p:spTree>
    <p:extLst>
      <p:ext uri="{BB962C8B-B14F-4D97-AF65-F5344CB8AC3E}">
        <p14:creationId xmlns:p14="http://schemas.microsoft.com/office/powerpoint/2010/main" val="31456648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A1C551BA-1CC4-4099-9E12-9438D4EF993B}" type="slidenum">
              <a:rPr lang="en-US" smtClean="0"/>
              <a:pPr>
                <a:defRPr/>
              </a:pPr>
              <a:t>15</a:t>
            </a:fld>
            <a:endParaRPr lang="en-US"/>
          </a:p>
        </p:txBody>
      </p:sp>
    </p:spTree>
    <p:extLst>
      <p:ext uri="{BB962C8B-B14F-4D97-AF65-F5344CB8AC3E}">
        <p14:creationId xmlns:p14="http://schemas.microsoft.com/office/powerpoint/2010/main" val="14144930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A1C551BA-1CC4-4099-9E12-9438D4EF993B}" type="slidenum">
              <a:rPr lang="en-US" smtClean="0"/>
              <a:pPr>
                <a:defRPr/>
              </a:pPr>
              <a:t>16</a:t>
            </a:fld>
            <a:endParaRPr lang="en-US"/>
          </a:p>
        </p:txBody>
      </p:sp>
    </p:spTree>
    <p:extLst>
      <p:ext uri="{BB962C8B-B14F-4D97-AF65-F5344CB8AC3E}">
        <p14:creationId xmlns:p14="http://schemas.microsoft.com/office/powerpoint/2010/main" val="13920321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A1C551BA-1CC4-4099-9E12-9438D4EF993B}" type="slidenum">
              <a:rPr lang="en-US" smtClean="0"/>
              <a:pPr>
                <a:defRPr/>
              </a:pPr>
              <a:t>17</a:t>
            </a:fld>
            <a:endParaRPr lang="en-US"/>
          </a:p>
        </p:txBody>
      </p:sp>
    </p:spTree>
    <p:extLst>
      <p:ext uri="{BB962C8B-B14F-4D97-AF65-F5344CB8AC3E}">
        <p14:creationId xmlns:p14="http://schemas.microsoft.com/office/powerpoint/2010/main" val="331735941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A1C551BA-1CC4-4099-9E12-9438D4EF993B}" type="slidenum">
              <a:rPr lang="en-US" smtClean="0"/>
              <a:pPr>
                <a:defRPr/>
              </a:pPr>
              <a:t>19</a:t>
            </a:fld>
            <a:endParaRPr lang="en-US"/>
          </a:p>
        </p:txBody>
      </p:sp>
    </p:spTree>
    <p:extLst>
      <p:ext uri="{BB962C8B-B14F-4D97-AF65-F5344CB8AC3E}">
        <p14:creationId xmlns:p14="http://schemas.microsoft.com/office/powerpoint/2010/main" val="19196045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A1C551BA-1CC4-4099-9E12-9438D4EF993B}" type="slidenum">
              <a:rPr lang="en-US" smtClean="0"/>
              <a:pPr>
                <a:defRPr/>
              </a:pPr>
              <a:t>20</a:t>
            </a:fld>
            <a:endParaRPr lang="en-US"/>
          </a:p>
        </p:txBody>
      </p:sp>
    </p:spTree>
    <p:extLst>
      <p:ext uri="{BB962C8B-B14F-4D97-AF65-F5344CB8AC3E}">
        <p14:creationId xmlns:p14="http://schemas.microsoft.com/office/powerpoint/2010/main" val="2638507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86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90AE34E-0793-41F5-ACC9-2D4F114B77F5}" type="slidenum">
              <a:rPr lang="en-US" smtClean="0"/>
              <a:pPr/>
              <a:t>2</a:t>
            </a:fld>
            <a:endParaRPr lang="en-US" smtClean="0"/>
          </a:p>
        </p:txBody>
      </p:sp>
    </p:spTree>
    <p:extLst>
      <p:ext uri="{BB962C8B-B14F-4D97-AF65-F5344CB8AC3E}">
        <p14:creationId xmlns:p14="http://schemas.microsoft.com/office/powerpoint/2010/main" val="104067020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A1C551BA-1CC4-4099-9E12-9438D4EF993B}" type="slidenum">
              <a:rPr lang="en-US" smtClean="0"/>
              <a:pPr>
                <a:defRPr/>
              </a:pPr>
              <a:t>21</a:t>
            </a:fld>
            <a:endParaRPr lang="en-US"/>
          </a:p>
        </p:txBody>
      </p:sp>
    </p:spTree>
    <p:extLst>
      <p:ext uri="{BB962C8B-B14F-4D97-AF65-F5344CB8AC3E}">
        <p14:creationId xmlns:p14="http://schemas.microsoft.com/office/powerpoint/2010/main" val="273468980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type="dt" idx="1"/>
          </p:nvPr>
        </p:nvSpPr>
        <p:spPr>
          <a:ln/>
        </p:spPr>
        <p:txBody>
          <a:bodyPr/>
          <a:lstStyle/>
          <a:p>
            <a:fld id="{4C96F605-C4DE-4DD2-9405-DBA904B5BBF7}" type="datetime1">
              <a:rPr lang="en-US"/>
              <a:pPr/>
              <a:t>5/14/2017</a:t>
            </a:fld>
            <a:endParaRPr lang="en-US"/>
          </a:p>
        </p:txBody>
      </p:sp>
      <p:sp>
        <p:nvSpPr>
          <p:cNvPr id="6" name="Rectangle 7"/>
          <p:cNvSpPr>
            <a:spLocks noGrp="1" noChangeArrowheads="1"/>
          </p:cNvSpPr>
          <p:nvPr>
            <p:ph type="sldNum" sz="quarter" idx="5"/>
          </p:nvPr>
        </p:nvSpPr>
        <p:spPr>
          <a:ln/>
        </p:spPr>
        <p:txBody>
          <a:bodyPr/>
          <a:lstStyle/>
          <a:p>
            <a:fld id="{601B69F8-EE09-4FE5-9F9D-B133034E3281}" type="slidenum">
              <a:rPr lang="en-US"/>
              <a:pPr/>
              <a:t>22</a:t>
            </a:fld>
            <a:endParaRPr lang="en-US"/>
          </a:p>
        </p:txBody>
      </p:sp>
      <p:sp>
        <p:nvSpPr>
          <p:cNvPr id="410626" name="Rectangle 2"/>
          <p:cNvSpPr>
            <a:spLocks noGrp="1" noRot="1" noChangeAspect="1" noChangeArrowheads="1" noTextEdit="1"/>
          </p:cNvSpPr>
          <p:nvPr>
            <p:ph type="sldImg"/>
          </p:nvPr>
        </p:nvSpPr>
        <p:spPr>
          <a:ln/>
        </p:spPr>
      </p:sp>
      <p:sp>
        <p:nvSpPr>
          <p:cNvPr id="410627"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5743490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A1C551BA-1CC4-4099-9E12-9438D4EF993B}" type="slidenum">
              <a:rPr lang="en-US" smtClean="0"/>
              <a:pPr>
                <a:defRPr/>
              </a:pPr>
              <a:t>24</a:t>
            </a:fld>
            <a:endParaRPr lang="en-US"/>
          </a:p>
        </p:txBody>
      </p:sp>
    </p:spTree>
    <p:extLst>
      <p:ext uri="{BB962C8B-B14F-4D97-AF65-F5344CB8AC3E}">
        <p14:creationId xmlns:p14="http://schemas.microsoft.com/office/powerpoint/2010/main" val="233107383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A1C551BA-1CC4-4099-9E12-9438D4EF993B}" type="slidenum">
              <a:rPr lang="en-US" smtClean="0"/>
              <a:pPr>
                <a:defRPr/>
              </a:pPr>
              <a:t>47</a:t>
            </a:fld>
            <a:endParaRPr lang="en-US"/>
          </a:p>
        </p:txBody>
      </p:sp>
    </p:spTree>
    <p:extLst>
      <p:ext uri="{BB962C8B-B14F-4D97-AF65-F5344CB8AC3E}">
        <p14:creationId xmlns:p14="http://schemas.microsoft.com/office/powerpoint/2010/main" val="297241032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A1C551BA-1CC4-4099-9E12-9438D4EF993B}" type="slidenum">
              <a:rPr lang="en-US" smtClean="0"/>
              <a:pPr>
                <a:defRPr/>
              </a:pPr>
              <a:t>49</a:t>
            </a:fld>
            <a:endParaRPr lang="en-US"/>
          </a:p>
        </p:txBody>
      </p:sp>
    </p:spTree>
    <p:extLst>
      <p:ext uri="{BB962C8B-B14F-4D97-AF65-F5344CB8AC3E}">
        <p14:creationId xmlns:p14="http://schemas.microsoft.com/office/powerpoint/2010/main" val="352635535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A1C551BA-1CC4-4099-9E12-9438D4EF993B}" type="slidenum">
              <a:rPr lang="en-US" smtClean="0"/>
              <a:pPr>
                <a:defRPr/>
              </a:pPr>
              <a:t>50</a:t>
            </a:fld>
            <a:endParaRPr lang="en-US"/>
          </a:p>
        </p:txBody>
      </p:sp>
    </p:spTree>
    <p:extLst>
      <p:ext uri="{BB962C8B-B14F-4D97-AF65-F5344CB8AC3E}">
        <p14:creationId xmlns:p14="http://schemas.microsoft.com/office/powerpoint/2010/main" val="204561845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A1C551BA-1CC4-4099-9E12-9438D4EF993B}" type="slidenum">
              <a:rPr lang="en-US" smtClean="0"/>
              <a:pPr>
                <a:defRPr/>
              </a:pPr>
              <a:t>51</a:t>
            </a:fld>
            <a:endParaRPr lang="en-US"/>
          </a:p>
        </p:txBody>
      </p:sp>
    </p:spTree>
    <p:extLst>
      <p:ext uri="{BB962C8B-B14F-4D97-AF65-F5344CB8AC3E}">
        <p14:creationId xmlns:p14="http://schemas.microsoft.com/office/powerpoint/2010/main" val="284699752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A1C551BA-1CC4-4099-9E12-9438D4EF993B}" type="slidenum">
              <a:rPr lang="en-US" smtClean="0"/>
              <a:pPr>
                <a:defRPr/>
              </a:pPr>
              <a:t>52</a:t>
            </a:fld>
            <a:endParaRPr lang="en-US"/>
          </a:p>
        </p:txBody>
      </p:sp>
    </p:spTree>
    <p:extLst>
      <p:ext uri="{BB962C8B-B14F-4D97-AF65-F5344CB8AC3E}">
        <p14:creationId xmlns:p14="http://schemas.microsoft.com/office/powerpoint/2010/main" val="62153612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A1C551BA-1CC4-4099-9E12-9438D4EF993B}" type="slidenum">
              <a:rPr lang="en-US" smtClean="0"/>
              <a:pPr>
                <a:defRPr/>
              </a:pPr>
              <a:t>53</a:t>
            </a:fld>
            <a:endParaRPr lang="en-US"/>
          </a:p>
        </p:txBody>
      </p:sp>
    </p:spTree>
    <p:extLst>
      <p:ext uri="{BB962C8B-B14F-4D97-AF65-F5344CB8AC3E}">
        <p14:creationId xmlns:p14="http://schemas.microsoft.com/office/powerpoint/2010/main" val="375333832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A1C551BA-1CC4-4099-9E12-9438D4EF993B}" type="slidenum">
              <a:rPr lang="en-US" smtClean="0"/>
              <a:pPr>
                <a:defRPr/>
              </a:pPr>
              <a:t>54</a:t>
            </a:fld>
            <a:endParaRPr lang="en-US"/>
          </a:p>
        </p:txBody>
      </p:sp>
    </p:spTree>
    <p:extLst>
      <p:ext uri="{BB962C8B-B14F-4D97-AF65-F5344CB8AC3E}">
        <p14:creationId xmlns:p14="http://schemas.microsoft.com/office/powerpoint/2010/main" val="10059368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2C44475-5326-4E8C-A9DC-0A0F6FE69331}" type="slidenum">
              <a:rPr lang="en-US"/>
              <a:pPr/>
              <a:t>3</a:t>
            </a:fld>
            <a:endParaRPr lang="en-US"/>
          </a:p>
        </p:txBody>
      </p:sp>
      <p:sp>
        <p:nvSpPr>
          <p:cNvPr id="30722" name="Rectangle 2"/>
          <p:cNvSpPr>
            <a:spLocks noGrp="1" noRot="1" noChangeAspect="1" noChangeArrowheads="1" noTextEdit="1"/>
          </p:cNvSpPr>
          <p:nvPr>
            <p:ph type="sldImg"/>
          </p:nvPr>
        </p:nvSpPr>
        <p:spPr>
          <a:ln/>
        </p:spPr>
      </p:sp>
      <p:sp>
        <p:nvSpPr>
          <p:cNvPr id="3072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34807058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A1C551BA-1CC4-4099-9E12-9438D4EF993B}" type="slidenum">
              <a:rPr lang="en-US" smtClean="0"/>
              <a:pPr>
                <a:defRPr/>
              </a:pPr>
              <a:t>55</a:t>
            </a:fld>
            <a:endParaRPr lang="en-US"/>
          </a:p>
        </p:txBody>
      </p:sp>
    </p:spTree>
    <p:extLst>
      <p:ext uri="{BB962C8B-B14F-4D97-AF65-F5344CB8AC3E}">
        <p14:creationId xmlns:p14="http://schemas.microsoft.com/office/powerpoint/2010/main" val="36585975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2C44475-5326-4E8C-A9DC-0A0F6FE69331}" type="slidenum">
              <a:rPr lang="en-US"/>
              <a:pPr/>
              <a:t>4</a:t>
            </a:fld>
            <a:endParaRPr lang="en-US"/>
          </a:p>
        </p:txBody>
      </p:sp>
      <p:sp>
        <p:nvSpPr>
          <p:cNvPr id="30722" name="Rectangle 2"/>
          <p:cNvSpPr>
            <a:spLocks noGrp="1" noRot="1" noChangeAspect="1" noChangeArrowheads="1" noTextEdit="1"/>
          </p:cNvSpPr>
          <p:nvPr>
            <p:ph type="sldImg"/>
          </p:nvPr>
        </p:nvSpPr>
        <p:spPr>
          <a:ln/>
        </p:spPr>
      </p:sp>
      <p:sp>
        <p:nvSpPr>
          <p:cNvPr id="3072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8139667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A1C551BA-1CC4-4099-9E12-9438D4EF993B}" type="slidenum">
              <a:rPr lang="en-US" smtClean="0"/>
              <a:pPr>
                <a:defRPr/>
              </a:pPr>
              <a:t>5</a:t>
            </a:fld>
            <a:endParaRPr lang="en-US"/>
          </a:p>
        </p:txBody>
      </p:sp>
    </p:spTree>
    <p:extLst>
      <p:ext uri="{BB962C8B-B14F-4D97-AF65-F5344CB8AC3E}">
        <p14:creationId xmlns:p14="http://schemas.microsoft.com/office/powerpoint/2010/main" val="30804922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A1C551BA-1CC4-4099-9E12-9438D4EF993B}" type="slidenum">
              <a:rPr lang="en-US" smtClean="0"/>
              <a:pPr>
                <a:defRPr/>
              </a:pPr>
              <a:t>6</a:t>
            </a:fld>
            <a:endParaRPr lang="en-US"/>
          </a:p>
        </p:txBody>
      </p:sp>
    </p:spTree>
    <p:extLst>
      <p:ext uri="{BB962C8B-B14F-4D97-AF65-F5344CB8AC3E}">
        <p14:creationId xmlns:p14="http://schemas.microsoft.com/office/powerpoint/2010/main" val="32915466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A1C551BA-1CC4-4099-9E12-9438D4EF993B}" type="slidenum">
              <a:rPr lang="en-US" smtClean="0"/>
              <a:pPr>
                <a:defRPr/>
              </a:pPr>
              <a:t>7</a:t>
            </a:fld>
            <a:endParaRPr lang="en-US"/>
          </a:p>
        </p:txBody>
      </p:sp>
    </p:spTree>
    <p:extLst>
      <p:ext uri="{BB962C8B-B14F-4D97-AF65-F5344CB8AC3E}">
        <p14:creationId xmlns:p14="http://schemas.microsoft.com/office/powerpoint/2010/main" val="42472029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A1C551BA-1CC4-4099-9E12-9438D4EF993B}" type="slidenum">
              <a:rPr lang="en-US" smtClean="0"/>
              <a:pPr>
                <a:defRPr/>
              </a:pPr>
              <a:t>8</a:t>
            </a:fld>
            <a:endParaRPr lang="en-US"/>
          </a:p>
        </p:txBody>
      </p:sp>
    </p:spTree>
    <p:extLst>
      <p:ext uri="{BB962C8B-B14F-4D97-AF65-F5344CB8AC3E}">
        <p14:creationId xmlns:p14="http://schemas.microsoft.com/office/powerpoint/2010/main" val="25311288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A1C551BA-1CC4-4099-9E12-9438D4EF993B}" type="slidenum">
              <a:rPr lang="en-US" smtClean="0"/>
              <a:pPr>
                <a:defRPr/>
              </a:pPr>
              <a:t>9</a:t>
            </a:fld>
            <a:endParaRPr lang="en-US"/>
          </a:p>
        </p:txBody>
      </p:sp>
    </p:spTree>
    <p:extLst>
      <p:ext uri="{BB962C8B-B14F-4D97-AF65-F5344CB8AC3E}">
        <p14:creationId xmlns:p14="http://schemas.microsoft.com/office/powerpoint/2010/main" val="23756817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rgbClr val="1884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a:prstGeom prst="rect">
            <a:avLst/>
          </a:prstGeom>
        </p:spPr>
        <p:txBody>
          <a:bodyPr anchor="b"/>
          <a:lstStyle>
            <a:lvl1pPr algn="l">
              <a:defRPr sz="2400"/>
            </a:lvl1pPr>
          </a:lstStyle>
          <a:p>
            <a:pPr>
              <a:defRPr/>
            </a:pPr>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pPr>
              <a:defRPr/>
            </a:pPr>
            <a:endParaRPr lang="en-US"/>
          </a:p>
        </p:txBody>
      </p:sp>
      <p:sp>
        <p:nvSpPr>
          <p:cNvPr id="6" name="Slide Number Placeholder 5"/>
          <p:cNvSpPr>
            <a:spLocks noGrp="1"/>
          </p:cNvSpPr>
          <p:nvPr>
            <p:ph type="sldNum" sz="quarter" idx="12"/>
          </p:nvPr>
        </p:nvSpPr>
        <p:spPr>
          <a:xfrm>
            <a:off x="4649096" y="5719966"/>
            <a:ext cx="643666" cy="365125"/>
          </a:xfrm>
          <a:prstGeom prst="rect">
            <a:avLst/>
          </a:prstGeom>
        </p:spPr>
        <p:txBody>
          <a:bodyPr/>
          <a:lstStyle>
            <a:lvl1pPr>
              <a:defRPr>
                <a:solidFill>
                  <a:schemeClr val="accent1"/>
                </a:solidFill>
              </a:defRPr>
            </a:lvl1pPr>
          </a:lstStyle>
          <a:p>
            <a:pPr>
              <a:defRPr/>
            </a:pPr>
            <a:fld id="{2F0D8A37-C3A8-49EE-8EAA-4A6F0130AB16}" type="slidenum">
              <a:rPr lang="en-US" smtClean="0"/>
              <a:pPr>
                <a:defRPr/>
              </a:pPr>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4649096" y="224491"/>
            <a:ext cx="1332156" cy="365125"/>
          </a:xfrm>
          <a:prstGeom prst="rect">
            <a:avLst/>
          </a:prstGeom>
        </p:spPr>
        <p:txBody>
          <a:bodyPr/>
          <a:lstStyle/>
          <a:p>
            <a:pPr>
              <a:defRPr/>
            </a:pPr>
            <a:fld id="{D105C730-1DB4-471D-B19D-B94542C3D894}"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4649096" y="224491"/>
            <a:ext cx="1332156" cy="365125"/>
          </a:xfrm>
          <a:prstGeom prst="rect">
            <a:avLst/>
          </a:prstGeom>
        </p:spPr>
        <p:txBody>
          <a:bodyPr/>
          <a:lstStyle/>
          <a:p>
            <a:pPr>
              <a:defRPr/>
            </a:pPr>
            <a:fld id="{936A608F-5873-4E37-9C1F-3E753349BA0A}"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n>
                  <a:solidFill>
                    <a:schemeClr val="tx1"/>
                  </a:solidFill>
                </a:ln>
                <a:solidFill>
                  <a:srgbClr val="1D8757"/>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2pPr>
              <a:defRPr>
                <a:solidFill>
                  <a:srgbClr val="126249"/>
                </a:solidFill>
              </a:defRPr>
            </a:lvl2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4649096" y="224491"/>
            <a:ext cx="1332156" cy="365125"/>
          </a:xfrm>
          <a:prstGeom prst="rect">
            <a:avLst/>
          </a:prstGeom>
        </p:spPr>
        <p:txBody>
          <a:bodyPr/>
          <a:lstStyle/>
          <a:p>
            <a:pPr>
              <a:defRPr/>
            </a:pPr>
            <a:fld id="{100D2CE3-A1CB-45EE-BBFD-C19D2EBB4F92}" type="slidenum">
              <a:rPr 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4649096" y="224491"/>
            <a:ext cx="1332156" cy="365125"/>
          </a:xfrm>
          <a:prstGeom prst="rect">
            <a:avLst/>
          </a:prstGeom>
        </p:spPr>
        <p:txBody>
          <a:bodyPr/>
          <a:lstStyle/>
          <a:p>
            <a:pPr>
              <a:defRPr/>
            </a:pPr>
            <a:fld id="{BECE1F6A-29EA-4FAB-A19C-8B1CDE10AD72}" type="slidenum">
              <a:rPr lang="en-US" smtClean="0"/>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a:xfrm>
            <a:off x="4649096" y="224491"/>
            <a:ext cx="1332156" cy="365125"/>
          </a:xfrm>
          <a:prstGeom prst="rect">
            <a:avLst/>
          </a:prstGeom>
        </p:spPr>
        <p:txBody>
          <a:bodyPr/>
          <a:lstStyle/>
          <a:p>
            <a:pPr>
              <a:defRPr/>
            </a:pPr>
            <a:fld id="{F4254D2E-986A-4C1A-A47C-E2A14B82BA0E}" type="slidenum">
              <a:rPr lang="en-US" smtClean="0"/>
              <a:pPr>
                <a:defRPr/>
              </a:pPr>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a:xfrm>
            <a:off x="4649096" y="224491"/>
            <a:ext cx="1332156" cy="365125"/>
          </a:xfrm>
          <a:prstGeom prst="rect">
            <a:avLst/>
          </a:prstGeom>
        </p:spPr>
        <p:txBody>
          <a:bodyPr/>
          <a:lstStyle/>
          <a:p>
            <a:pPr>
              <a:defRPr/>
            </a:pPr>
            <a:fld id="{0D9E4611-D595-4CFF-929E-41B69296D0AD}" type="slidenum">
              <a:rPr lang="en-US" smtClean="0"/>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a:xfrm>
            <a:off x="4649096" y="224491"/>
            <a:ext cx="1332156" cy="365125"/>
          </a:xfrm>
          <a:prstGeom prst="rect">
            <a:avLst/>
          </a:prstGeom>
        </p:spPr>
        <p:txBody>
          <a:bodyPr/>
          <a:lstStyle/>
          <a:p>
            <a:pPr>
              <a:defRPr/>
            </a:pPr>
            <a:fld id="{4EBABD55-8A6B-4D6D-A6AC-501F5BFC5A7D}"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a:xfrm>
            <a:off x="4649096" y="224491"/>
            <a:ext cx="1332156" cy="365125"/>
          </a:xfrm>
          <a:prstGeom prst="rect">
            <a:avLst/>
          </a:prstGeom>
        </p:spPr>
        <p:txBody>
          <a:bodyPr/>
          <a:lstStyle/>
          <a:p>
            <a:pPr>
              <a:defRPr/>
            </a:pPr>
            <a:fld id="{CA857910-A8A5-4259-8927-FB742B01615B}"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rgbClr val="1884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7" name="Slide Number Placeholder 6"/>
          <p:cNvSpPr>
            <a:spLocks noGrp="1"/>
          </p:cNvSpPr>
          <p:nvPr>
            <p:ph type="sldNum" sz="quarter" idx="12"/>
          </p:nvPr>
        </p:nvSpPr>
        <p:spPr>
          <a:xfrm>
            <a:off x="4649096" y="224491"/>
            <a:ext cx="1332156" cy="365125"/>
          </a:xfrm>
          <a:prstGeom prst="rect">
            <a:avLst/>
          </a:prstGeom>
        </p:spPr>
        <p:txBody>
          <a:bodyPr/>
          <a:lstStyle/>
          <a:p>
            <a:pPr>
              <a:defRPr/>
            </a:pPr>
            <a:fld id="{1CCA689A-F721-4693-AD5A-7026F57F9643}" type="slidenum">
              <a:rPr lang="en-US" smtClean="0"/>
              <a:pPr>
                <a:defRPr/>
              </a:pPr>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pPr>
              <a:defRPr/>
            </a:pPr>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rgbClr val="1884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pPr>
              <a:defRPr/>
            </a:pPr>
            <a:endParaRPr lang="en-US"/>
          </a:p>
        </p:txBody>
      </p:sp>
      <p:sp>
        <p:nvSpPr>
          <p:cNvPr id="7" name="Slide Number Placeholder 6"/>
          <p:cNvSpPr>
            <a:spLocks noGrp="1"/>
          </p:cNvSpPr>
          <p:nvPr>
            <p:ph type="sldNum" sz="quarter" idx="12"/>
          </p:nvPr>
        </p:nvSpPr>
        <p:spPr>
          <a:xfrm>
            <a:off x="4649096" y="224491"/>
            <a:ext cx="1332156" cy="365125"/>
          </a:xfrm>
          <a:prstGeom prst="rect">
            <a:avLst/>
          </a:prstGeom>
        </p:spPr>
        <p:txBody>
          <a:bodyPr/>
          <a:lstStyle/>
          <a:p>
            <a:pPr>
              <a:defRPr/>
            </a:pPr>
            <a:fld id="{88E6C528-BBE6-4108-A022-D17289AB5C0F}" type="slidenum">
              <a:rPr lang="en-US" smtClean="0"/>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06400"/>
            </a:gs>
            <a:gs pos="62000">
              <a:srgbClr val="009900"/>
            </a:gs>
            <a:gs pos="100000">
              <a:schemeClr val="bg1"/>
            </a:gs>
          </a:gsLst>
          <a:lin ang="5400000" scaled="0"/>
          <a:tileRect/>
        </a:gradFill>
        <a:effectLst/>
      </p:bgPr>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275030" y="195195"/>
            <a:ext cx="8632664" cy="648300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729114" y="448221"/>
            <a:ext cx="7698306" cy="69221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29785" y="1595620"/>
            <a:ext cx="7697635" cy="4519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3"/>
          </p:nvPr>
        </p:nvSpPr>
        <p:spPr>
          <a:xfrm>
            <a:off x="4914955" y="6246420"/>
            <a:ext cx="3502152" cy="365125"/>
          </a:xfrm>
          <a:prstGeom prst="rect">
            <a:avLst/>
          </a:prstGeom>
        </p:spPr>
        <p:txBody>
          <a:bodyPr vert="horz" lIns="91440" tIns="45720" rIns="91440" bIns="45720" rtlCol="0" anchor="ctr"/>
          <a:lstStyle>
            <a:lvl1pPr algn="r">
              <a:defRPr sz="1200">
                <a:solidFill>
                  <a:schemeClr val="accent1"/>
                </a:solidFill>
              </a:defRPr>
            </a:lvl1pPr>
          </a:lstStyle>
          <a:p>
            <a:pPr>
              <a:defRPr/>
            </a:pPr>
            <a:endParaRPr lang="en-US"/>
          </a:p>
        </p:txBody>
      </p:sp>
    </p:spTree>
  </p:cSld>
  <p:clrMap bg1="lt1" tx1="dk1" bg2="lt2" tx2="dk2" accent1="accent1" accent2="accent2" accent3="accent3" accent4="accent4" accent5="accent5" accent6="accent6" hlink="hlink" folHlink="folHlink"/>
  <p:sldLayoutIdLst>
    <p:sldLayoutId id="2147483898" r:id="rId1"/>
    <p:sldLayoutId id="2147483899" r:id="rId2"/>
    <p:sldLayoutId id="2147483900" r:id="rId3"/>
    <p:sldLayoutId id="2147483901" r:id="rId4"/>
    <p:sldLayoutId id="2147483902" r:id="rId5"/>
    <p:sldLayoutId id="2147483903" r:id="rId6"/>
    <p:sldLayoutId id="2147483904" r:id="rId7"/>
    <p:sldLayoutId id="2147483905" r:id="rId8"/>
    <p:sldLayoutId id="2147483906" r:id="rId9"/>
    <p:sldLayoutId id="2147483907" r:id="rId10"/>
    <p:sldLayoutId id="2147483908" r:id="rId11"/>
  </p:sldLayoutIdLst>
  <p:txStyles>
    <p:titleStyle>
      <a:lvl1pPr algn="l" defTabSz="914400" rtl="0" eaLnBrk="1" latinLnBrk="0" hangingPunct="1">
        <a:spcBef>
          <a:spcPct val="0"/>
        </a:spcBef>
        <a:buNone/>
        <a:defRPr sz="4000" b="1"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65760" algn="l" defTabSz="914400" rtl="0" eaLnBrk="1" latinLnBrk="0" hangingPunct="1">
        <a:spcBef>
          <a:spcPct val="20000"/>
        </a:spcBef>
        <a:buClr>
          <a:schemeClr val="accent1"/>
        </a:buClr>
        <a:buSzPct val="76000"/>
        <a:buFont typeface="Wingdings 2" pitchFamily="18" charset="2"/>
        <a:buChar char=""/>
        <a:defRPr sz="3200" kern="1200">
          <a:solidFill>
            <a:schemeClr val="tx2"/>
          </a:solidFill>
          <a:latin typeface="Tahoma" pitchFamily="34" charset="0"/>
          <a:ea typeface="Tahoma" pitchFamily="34" charset="0"/>
          <a:cs typeface="Tahoma" pitchFamily="34" charset="0"/>
        </a:defRPr>
      </a:lvl1pPr>
      <a:lvl2pPr marL="640080" indent="-274320" algn="l" defTabSz="914400" rtl="0" eaLnBrk="1" latinLnBrk="0" hangingPunct="1">
        <a:spcBef>
          <a:spcPct val="20000"/>
        </a:spcBef>
        <a:buClr>
          <a:schemeClr val="accent1"/>
        </a:buClr>
        <a:buSzPct val="76000"/>
        <a:buFont typeface="Wingdings 2" pitchFamily="18" charset="2"/>
        <a:buChar char=""/>
        <a:defRPr sz="2800" kern="1200">
          <a:solidFill>
            <a:srgbClr val="188463"/>
          </a:solidFill>
          <a:latin typeface="Tahoma" pitchFamily="34" charset="0"/>
          <a:ea typeface="Tahoma" pitchFamily="34" charset="0"/>
          <a:cs typeface="Tahoma" pitchFamily="34" charset="0"/>
        </a:defRPr>
      </a:lvl2pPr>
      <a:lvl3pPr marL="914400" indent="-228600" algn="l" defTabSz="914400" rtl="0" eaLnBrk="1" latinLnBrk="0" hangingPunct="1">
        <a:spcBef>
          <a:spcPct val="20000"/>
        </a:spcBef>
        <a:buClr>
          <a:schemeClr val="accent1"/>
        </a:buClr>
        <a:buSzPct val="76000"/>
        <a:buFont typeface="Wingdings 2" pitchFamily="18" charset="2"/>
        <a:buChar char=""/>
        <a:defRPr sz="2800" kern="1200">
          <a:solidFill>
            <a:srgbClr val="1558BB"/>
          </a:solidFill>
          <a:latin typeface="Tahoma" pitchFamily="34" charset="0"/>
          <a:ea typeface="Tahoma" pitchFamily="34" charset="0"/>
          <a:cs typeface="Tahoma" pitchFamily="34" charset="0"/>
        </a:defRPr>
      </a:lvl3pPr>
      <a:lvl4pPr marL="1124712" indent="-22860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Tahoma" pitchFamily="34" charset="0"/>
          <a:ea typeface="Tahoma" pitchFamily="34" charset="0"/>
          <a:cs typeface="Tahoma" pitchFamily="34" charset="0"/>
        </a:defRPr>
      </a:lvl4pPr>
      <a:lvl5pPr marL="1325880" indent="-228600" algn="l" defTabSz="914400" rtl="0" eaLnBrk="1" latinLnBrk="0" hangingPunct="1">
        <a:spcBef>
          <a:spcPct val="20000"/>
        </a:spcBef>
        <a:buClr>
          <a:schemeClr val="accent1"/>
        </a:buClr>
        <a:buSzPct val="76000"/>
        <a:buFont typeface="Wingdings 2" pitchFamily="18" charset="2"/>
        <a:buChar char=""/>
        <a:defRPr sz="2000" kern="1200" baseline="0">
          <a:solidFill>
            <a:schemeClr val="tx2"/>
          </a:solidFill>
          <a:latin typeface="Tahoma" pitchFamily="34" charset="0"/>
          <a:ea typeface="Tahoma" pitchFamily="34" charset="0"/>
          <a:cs typeface="Tahoma" pitchFamily="34" charset="0"/>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hyperlink" Target="http://creativecommons.org/licenses/by-sa/4.0/" TargetMode="External"/><Relationship Id="rId5" Type="http://schemas.openxmlformats.org/officeDocument/2006/relationships/image" Target="../media/image4.gif"/><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www.asic-world.com/code/hdl_models/mux_2to1_gates.v"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1.gi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http://www.asic-world.com/code/hdl_models/mux_using_assign.v" TargetMode="Externa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hyperlink" Target="http://www.edaboard.com/" TargetMode="External"/><Relationship Id="rId2" Type="http://schemas.openxmlformats.org/officeDocument/2006/relationships/hyperlink" Target="http://www.asic-world.com/examples/verilog/" TargetMode="External"/><Relationship Id="rId1" Type="http://schemas.openxmlformats.org/officeDocument/2006/relationships/slideLayout" Target="../slideLayouts/slideLayout2.xml"/><Relationship Id="rId4" Type="http://schemas.openxmlformats.org/officeDocument/2006/relationships/hyperlink" Target="https://www.aldec.com/en/products/fpga_simulation/active_hdl_student"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6.xml"/><Relationship Id="rId4" Type="http://schemas.openxmlformats.org/officeDocument/2006/relationships/image" Target="../media/image15.jp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hyperlink" Target="http://www.asic-world.com/examples/verilog/simple_counter.html#8-Bit_Simple_Up_Counter" TargetMode="Externa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20.jp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hyperlink" Target="http://www.asic-world.com/examples/verilog" TargetMode="Externa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7.xml"/><Relationship Id="rId4" Type="http://schemas.openxmlformats.org/officeDocument/2006/relationships/image" Target="../media/image31.jpeg"/></Relationships>
</file>

<file path=ppt/slides/_rels/slide46.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6.xml"/><Relationship Id="rId5" Type="http://schemas.openxmlformats.org/officeDocument/2006/relationships/hyperlink" Target="http://stackoverflow.com/questions/8968982/how-to-generate-vhdl-code-from-a-schematic-in-xilinx" TargetMode="External"/><Relationship Id="rId4" Type="http://schemas.openxmlformats.org/officeDocument/2006/relationships/hyperlink" Target="http://www.edaboard.com/thread217131.html" TargetMode="External"/></Relationships>
</file>

<file path=ppt/slides/_rels/slide47.xml.rels><?xml version="1.0" encoding="UTF-8" standalone="yes"?>
<Relationships xmlns="http://schemas.openxmlformats.org/package/2006/relationships"><Relationship Id="rId3" Type="http://schemas.openxmlformats.org/officeDocument/2006/relationships/image" Target="../media/image34.gif"/><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24.xml"/><Relationship Id="rId1" Type="http://schemas.openxmlformats.org/officeDocument/2006/relationships/slideLayout" Target="../slideLayouts/slideLayout6.xml"/><Relationship Id="rId4" Type="http://schemas.openxmlformats.org/officeDocument/2006/relationships/image" Target="../media/image36.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27.xml"/><Relationship Id="rId1" Type="http://schemas.openxmlformats.org/officeDocument/2006/relationships/slideLayout" Target="../slideLayouts/slideLayout6.xml"/><Relationship Id="rId4" Type="http://schemas.openxmlformats.org/officeDocument/2006/relationships/image" Target="../media/image40.jpeg"/></Relationships>
</file>

<file path=ppt/slides/_rels/slide53.xml.rels><?xml version="1.0" encoding="UTF-8" standalone="yes"?>
<Relationships xmlns="http://schemas.openxmlformats.org/package/2006/relationships"><Relationship Id="rId8" Type="http://schemas.openxmlformats.org/officeDocument/2006/relationships/hyperlink" Target="http://www.asic-world.com/verilog/tools.html" TargetMode="External"/><Relationship Id="rId3" Type="http://schemas.openxmlformats.org/officeDocument/2006/relationships/hyperlink" Target="http://www.verilogtutorial.info/" TargetMode="External"/><Relationship Id="rId7" Type="http://schemas.openxmlformats.org/officeDocument/2006/relationships/image" Target="../media/image41.gif"/><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hyperlink" Target="http://www.veripool.org/wiki/verilator" TargetMode="External"/><Relationship Id="rId5" Type="http://schemas.openxmlformats.org/officeDocument/2006/relationships/hyperlink" Target="http://sourceforge.net/projects/gplcver/" TargetMode="External"/><Relationship Id="rId4" Type="http://schemas.openxmlformats.org/officeDocument/2006/relationships/hyperlink" Target="http://iverilog.icarus.com/" TargetMode="External"/></Relationships>
</file>

<file path=ppt/slides/_rels/slide54.xml.rels><?xml version="1.0" encoding="UTF-8" standalone="yes"?>
<Relationships xmlns="http://schemas.openxmlformats.org/package/2006/relationships"><Relationship Id="rId3" Type="http://schemas.openxmlformats.org/officeDocument/2006/relationships/image" Target="../media/image41.gif"/><Relationship Id="rId2" Type="http://schemas.openxmlformats.org/officeDocument/2006/relationships/notesSlide" Target="../notesSlides/notesSlide29.xml"/><Relationship Id="rId1" Type="http://schemas.openxmlformats.org/officeDocument/2006/relationships/slideLayout" Target="../slideLayouts/slideLayout6.xml"/><Relationship Id="rId5" Type="http://schemas.openxmlformats.org/officeDocument/2006/relationships/image" Target="../media/image42.gif"/><Relationship Id="rId4" Type="http://schemas.openxmlformats.org/officeDocument/2006/relationships/hyperlink" Target="http://iverilog.icarus.com/" TargetMode="External"/></Relationships>
</file>

<file path=ppt/slides/_rels/slide55.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30.xml"/><Relationship Id="rId1" Type="http://schemas.openxmlformats.org/officeDocument/2006/relationships/slideLayout" Target="../slideLayouts/slideLayout6.xml"/><Relationship Id="rId4" Type="http://schemas.openxmlformats.org/officeDocument/2006/relationships/image" Target="../media/image44.jpeg"/></Relationships>
</file>

<file path=ppt/slides/_rels/slide56.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hyperlink" Target="https://www.youtube.com/watch?v=pkJAWpkaiHg" TargetMode="External"/><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3" Type="http://schemas.openxmlformats.org/officeDocument/2006/relationships/image" Target="../media/image46.jpg"/><Relationship Id="rId2" Type="http://schemas.openxmlformats.org/officeDocument/2006/relationships/hyperlink" Target="http://www.youtube.com/watch?v=H6W4HKbjnaQ" TargetMode="External"/><Relationship Id="rId1" Type="http://schemas.openxmlformats.org/officeDocument/2006/relationships/slideLayout" Target="../slideLayouts/slideLayout6.xml"/><Relationship Id="rId4" Type="http://schemas.openxmlformats.org/officeDocument/2006/relationships/image" Target="../media/image45.jpeg"/></Relationships>
</file>

<file path=ppt/slides/_rels/slide5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pixabay.com/" TargetMode="External"/><Relationship Id="rId1" Type="http://schemas.openxmlformats.org/officeDocument/2006/relationships/slideLayout" Target="../slideLayouts/slideLayout7.xml"/><Relationship Id="rId4" Type="http://schemas.openxmlformats.org/officeDocument/2006/relationships/hyperlink" Target="http://www.asic-world.com/examples/verilog"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9.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8"/>
          <p:cNvSpPr>
            <a:spLocks noChangeArrowheads="1"/>
          </p:cNvSpPr>
          <p:nvPr/>
        </p:nvSpPr>
        <p:spPr bwMode="auto">
          <a:xfrm>
            <a:off x="1558925" y="1851478"/>
            <a:ext cx="6775450" cy="1814513"/>
          </a:xfrm>
          <a:prstGeom prst="rect">
            <a:avLst/>
          </a:prstGeom>
          <a:blipFill dpi="0" rotWithShape="1">
            <a:blip r:embed="rId3" cstate="print">
              <a:alphaModFix amt="28000"/>
            </a:blip>
            <a:srcRect/>
            <a:tile tx="0" ty="0" sx="100000" sy="100000" flip="none" algn="tl"/>
          </a:blipFill>
          <a:ln w="9525" algn="ctr">
            <a:noFill/>
            <a:round/>
            <a:headEnd/>
            <a:tailEnd/>
          </a:ln>
        </p:spPr>
        <p:txBody>
          <a:bodyPr/>
          <a:lstStyle/>
          <a:p>
            <a:endParaRPr lang="en-US"/>
          </a:p>
        </p:txBody>
      </p:sp>
      <p:sp>
        <p:nvSpPr>
          <p:cNvPr id="5" name="Subtitle 4"/>
          <p:cNvSpPr>
            <a:spLocks noGrp="1"/>
          </p:cNvSpPr>
          <p:nvPr>
            <p:ph type="subTitle" sz="quarter" idx="4294967295"/>
          </p:nvPr>
        </p:nvSpPr>
        <p:spPr>
          <a:xfrm>
            <a:off x="374563" y="3601001"/>
            <a:ext cx="8359775" cy="1752600"/>
          </a:xfrm>
        </p:spPr>
        <p:txBody>
          <a:bodyPr>
            <a:normAutofit/>
          </a:bodyPr>
          <a:lstStyle/>
          <a:p>
            <a:pPr algn="ctr" eaLnBrk="1" hangingPunct="1">
              <a:buFont typeface="Wingdings" pitchFamily="2" charset="2"/>
              <a:buNone/>
              <a:defRPr/>
            </a:pPr>
            <a:r>
              <a:rPr lang="en-ZA" sz="3600" dirty="0" smtClean="0">
                <a:solidFill>
                  <a:srgbClr val="FF6600"/>
                </a:solidFill>
              </a:rPr>
              <a:t>Lecture 19</a:t>
            </a:r>
          </a:p>
          <a:p>
            <a:pPr algn="ctr">
              <a:buNone/>
              <a:defRPr/>
            </a:pPr>
            <a:r>
              <a:rPr lang="en-ZA" dirty="0" smtClean="0">
                <a:solidFill>
                  <a:srgbClr val="FF6600"/>
                </a:solidFill>
              </a:rPr>
              <a:t>Coding in Verilog</a:t>
            </a:r>
            <a:endParaRPr lang="en-US" sz="2400" dirty="0" smtClean="0">
              <a:solidFill>
                <a:srgbClr val="FF6600"/>
              </a:solidFill>
            </a:endParaRPr>
          </a:p>
        </p:txBody>
      </p:sp>
      <p:sp>
        <p:nvSpPr>
          <p:cNvPr id="3076" name="Rectangle 9"/>
          <p:cNvSpPr>
            <a:spLocks noChangeArrowheads="1"/>
          </p:cNvSpPr>
          <p:nvPr/>
        </p:nvSpPr>
        <p:spPr bwMode="auto">
          <a:xfrm>
            <a:off x="1755684" y="5672130"/>
            <a:ext cx="5832475" cy="914400"/>
          </a:xfrm>
          <a:prstGeom prst="rect">
            <a:avLst/>
          </a:prstGeom>
          <a:noFill/>
          <a:ln w="9525" algn="ctr">
            <a:noFill/>
            <a:round/>
            <a:headEnd/>
            <a:tailEnd/>
          </a:ln>
        </p:spPr>
        <p:txBody>
          <a:bodyPr/>
          <a:lstStyle/>
          <a:p>
            <a:pPr algn="ctr"/>
            <a:r>
              <a:rPr lang="en-ZA" sz="2400" dirty="0"/>
              <a:t>Lecturer:</a:t>
            </a:r>
          </a:p>
          <a:p>
            <a:pPr algn="ctr"/>
            <a:r>
              <a:rPr lang="en-ZA" sz="2400" dirty="0"/>
              <a:t>Simon Winberg</a:t>
            </a:r>
            <a:endParaRPr lang="en-US" sz="2400" dirty="0"/>
          </a:p>
        </p:txBody>
      </p:sp>
      <p:pic>
        <p:nvPicPr>
          <p:cNvPr id="3077" name="Picture 9" descr="EEE4084F_logo.jpg"/>
          <p:cNvPicPr>
            <a:picLocks noChangeAspect="1"/>
          </p:cNvPicPr>
          <p:nvPr/>
        </p:nvPicPr>
        <p:blipFill>
          <a:blip r:embed="rId4" cstate="print"/>
          <a:srcRect/>
          <a:stretch>
            <a:fillRect/>
          </a:stretch>
        </p:blipFill>
        <p:spPr bwMode="auto">
          <a:xfrm>
            <a:off x="360084" y="257507"/>
            <a:ext cx="1439862" cy="1436688"/>
          </a:xfrm>
          <a:prstGeom prst="rect">
            <a:avLst/>
          </a:prstGeom>
          <a:noFill/>
          <a:ln w="9525">
            <a:noFill/>
            <a:miter lim="800000"/>
            <a:headEnd/>
            <a:tailEnd/>
          </a:ln>
        </p:spPr>
      </p:pic>
      <p:sp>
        <p:nvSpPr>
          <p:cNvPr id="9" name="Rectangle 8"/>
          <p:cNvSpPr/>
          <p:nvPr/>
        </p:nvSpPr>
        <p:spPr>
          <a:xfrm>
            <a:off x="1554529" y="2064716"/>
            <a:ext cx="6766596" cy="1015663"/>
          </a:xfrm>
          <a:prstGeom prst="rect">
            <a:avLst/>
          </a:prstGeom>
          <a:noFill/>
        </p:spPr>
        <p:txBody>
          <a:bodyPr wrap="none">
            <a:spAutoFit/>
          </a:bodyPr>
          <a:lstStyle/>
          <a:p>
            <a:pPr algn="ctr">
              <a:defRPr/>
            </a:pPr>
            <a:r>
              <a:rPr lang="en-US" sz="6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rial Black" pitchFamily="34" charset="0"/>
              </a:rPr>
              <a:t>Digital Systems</a:t>
            </a:r>
          </a:p>
        </p:txBody>
      </p:sp>
      <p:sp>
        <p:nvSpPr>
          <p:cNvPr id="11" name="Rectangle 10"/>
          <p:cNvSpPr/>
          <p:nvPr/>
        </p:nvSpPr>
        <p:spPr>
          <a:xfrm>
            <a:off x="2617519" y="361295"/>
            <a:ext cx="4418197" cy="1015663"/>
          </a:xfrm>
          <a:prstGeom prst="rect">
            <a:avLst/>
          </a:prstGeom>
          <a:noFill/>
        </p:spPr>
        <p:txBody>
          <a:bodyPr wrap="none">
            <a:spAutoFit/>
          </a:bodyPr>
          <a:lstStyle/>
          <a:p>
            <a:pPr algn="ctr">
              <a:defRPr/>
            </a:pPr>
            <a:r>
              <a:rPr lang="en-US" sz="6000" b="1" dirty="0">
                <a:ln w="17780" cmpd="sng">
                  <a:solidFill>
                    <a:schemeClr val="bg1">
                      <a:lumMod val="60000"/>
                      <a:lumOff val="40000"/>
                    </a:schemeClr>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rial Black" pitchFamily="34" charset="0"/>
              </a:rPr>
              <a:t>EEE4084F</a:t>
            </a:r>
          </a:p>
        </p:txBody>
      </p:sp>
      <p:pic>
        <p:nvPicPr>
          <p:cNvPr id="3081" name="Picture 9" descr="C:\Users\swinberg\Documents\ACTIVE\EEE4084F\Common\Images\uctlogo_sm.gif"/>
          <p:cNvPicPr>
            <a:picLocks noChangeAspect="1" noChangeArrowheads="1"/>
          </p:cNvPicPr>
          <p:nvPr/>
        </p:nvPicPr>
        <p:blipFill>
          <a:blip r:embed="rId5" cstate="print"/>
          <a:srcRect/>
          <a:stretch>
            <a:fillRect/>
          </a:stretch>
        </p:blipFill>
        <p:spPr bwMode="auto">
          <a:xfrm>
            <a:off x="7390022" y="228577"/>
            <a:ext cx="1465263" cy="1495165"/>
          </a:xfrm>
          <a:prstGeom prst="rect">
            <a:avLst/>
          </a:prstGeom>
          <a:noFill/>
        </p:spPr>
      </p:pic>
      <p:sp>
        <p:nvSpPr>
          <p:cNvPr id="10" name="TextBox 9"/>
          <p:cNvSpPr txBox="1"/>
          <p:nvPr/>
        </p:nvSpPr>
        <p:spPr>
          <a:xfrm>
            <a:off x="1793101" y="4943408"/>
            <a:ext cx="5984331" cy="1169551"/>
          </a:xfrm>
          <a:prstGeom prst="rect">
            <a:avLst/>
          </a:prstGeom>
          <a:noFill/>
        </p:spPr>
        <p:txBody>
          <a:bodyPr wrap="none" rtlCol="0">
            <a:spAutoFit/>
          </a:bodyPr>
          <a:lstStyle/>
          <a:p>
            <a:r>
              <a:rPr lang="en-ZA" sz="1400" dirty="0" smtClean="0">
                <a:latin typeface="Courier New" pitchFamily="49" charset="0"/>
                <a:cs typeface="Courier New" pitchFamily="49" charset="0"/>
              </a:rPr>
              <a:t>module </a:t>
            </a:r>
            <a:r>
              <a:rPr lang="en-ZA" sz="1400" dirty="0" err="1" smtClean="0">
                <a:latin typeface="Courier New" pitchFamily="49" charset="0"/>
                <a:cs typeface="Courier New" pitchFamily="49" charset="0"/>
              </a:rPr>
              <a:t>myveriloglecture</a:t>
            </a:r>
            <a:r>
              <a:rPr lang="en-ZA" sz="1400" dirty="0" smtClean="0">
                <a:latin typeface="Courier New" pitchFamily="49" charset="0"/>
                <a:cs typeface="Courier New" pitchFamily="49" charset="0"/>
              </a:rPr>
              <a:t> </a:t>
            </a:r>
            <a:r>
              <a:rPr lang="en-ZA" sz="1400" dirty="0" smtClean="0">
                <a:latin typeface="Courier New" pitchFamily="49" charset="0"/>
                <a:cs typeface="Courier New" pitchFamily="49" charset="0"/>
              </a:rPr>
              <a:t>( </a:t>
            </a:r>
            <a:r>
              <a:rPr lang="en-ZA" sz="1400" dirty="0" err="1" smtClean="0">
                <a:latin typeface="Courier New" pitchFamily="49" charset="0"/>
                <a:cs typeface="Courier New" pitchFamily="49" charset="0"/>
              </a:rPr>
              <a:t>wishes_in</a:t>
            </a:r>
            <a:r>
              <a:rPr lang="en-ZA" sz="1400" dirty="0">
                <a:latin typeface="Courier New" pitchFamily="49" charset="0"/>
                <a:cs typeface="Courier New" pitchFamily="49" charset="0"/>
              </a:rPr>
              <a:t>, </a:t>
            </a:r>
            <a:r>
              <a:rPr lang="en-ZA" sz="1400" dirty="0" err="1">
                <a:latin typeface="Courier New" pitchFamily="49" charset="0"/>
                <a:cs typeface="Courier New" pitchFamily="49" charset="0"/>
              </a:rPr>
              <a:t>techniques_out</a:t>
            </a:r>
            <a:r>
              <a:rPr lang="en-ZA" sz="1400" dirty="0">
                <a:latin typeface="Courier New" pitchFamily="49" charset="0"/>
                <a:cs typeface="Courier New" pitchFamily="49" charset="0"/>
              </a:rPr>
              <a:t> </a:t>
            </a:r>
            <a:r>
              <a:rPr lang="en-ZA" sz="1400" dirty="0" smtClean="0">
                <a:latin typeface="Courier New" pitchFamily="49" charset="0"/>
                <a:cs typeface="Courier New" pitchFamily="49" charset="0"/>
              </a:rPr>
              <a:t>);</a:t>
            </a:r>
          </a:p>
          <a:p>
            <a:r>
              <a:rPr lang="en-ZA" sz="1400" dirty="0" smtClean="0">
                <a:latin typeface="Courier New" pitchFamily="49" charset="0"/>
                <a:cs typeface="Courier New" pitchFamily="49" charset="0"/>
              </a:rPr>
              <a:t>   … </a:t>
            </a:r>
          </a:p>
          <a:p>
            <a:r>
              <a:rPr lang="en-ZA" sz="1400" dirty="0" smtClean="0">
                <a:latin typeface="Courier New" pitchFamily="49" charset="0"/>
                <a:cs typeface="Courier New" pitchFamily="49" charset="0"/>
              </a:rPr>
              <a:t>     // implementation of today’s lecture</a:t>
            </a:r>
          </a:p>
          <a:p>
            <a:r>
              <a:rPr lang="en-ZA" sz="1400" dirty="0" smtClean="0">
                <a:latin typeface="Courier New" pitchFamily="49" charset="0"/>
                <a:cs typeface="Courier New" pitchFamily="49" charset="0"/>
              </a:rPr>
              <a:t>   …</a:t>
            </a:r>
          </a:p>
          <a:p>
            <a:r>
              <a:rPr lang="en-ZA" sz="1400" dirty="0" err="1" smtClean="0">
                <a:latin typeface="Courier New" pitchFamily="49" charset="0"/>
                <a:cs typeface="Courier New" pitchFamily="49" charset="0"/>
              </a:rPr>
              <a:t>endmodule</a:t>
            </a:r>
            <a:endParaRPr lang="en-GB" sz="1400" dirty="0">
              <a:latin typeface="Courier New" pitchFamily="49" charset="0"/>
              <a:cs typeface="Courier New" pitchFamily="49" charset="0"/>
            </a:endParaRPr>
          </a:p>
        </p:txBody>
      </p:sp>
      <p:sp>
        <p:nvSpPr>
          <p:cNvPr id="2" name="Rectangle 1"/>
          <p:cNvSpPr/>
          <p:nvPr/>
        </p:nvSpPr>
        <p:spPr>
          <a:xfrm>
            <a:off x="6051937" y="5660115"/>
            <a:ext cx="2740109" cy="923330"/>
          </a:xfrm>
          <a:prstGeom prst="rect">
            <a:avLst/>
          </a:prstGeom>
        </p:spPr>
        <p:txBody>
          <a:bodyPr wrap="none">
            <a:spAutoFit/>
          </a:bodyPr>
          <a:lstStyle/>
          <a:p>
            <a:r>
              <a:rPr lang="en-ZA" i="1" dirty="0" smtClean="0">
                <a:solidFill>
                  <a:schemeClr val="accent1">
                    <a:lumMod val="75000"/>
                  </a:schemeClr>
                </a:solidFill>
                <a:latin typeface="Calibri" pitchFamily="34" charset="0"/>
              </a:rPr>
              <a:t>Learning Verilog with</a:t>
            </a:r>
            <a:br>
              <a:rPr lang="en-ZA" i="1" dirty="0" smtClean="0">
                <a:solidFill>
                  <a:schemeClr val="accent1">
                    <a:lumMod val="75000"/>
                  </a:schemeClr>
                </a:solidFill>
                <a:latin typeface="Calibri" pitchFamily="34" charset="0"/>
              </a:rPr>
            </a:br>
            <a:r>
              <a:rPr lang="en-ZA" i="1" dirty="0">
                <a:solidFill>
                  <a:schemeClr val="accent1">
                    <a:lumMod val="75000"/>
                  </a:schemeClr>
                </a:solidFill>
                <a:latin typeface="Calibri" pitchFamily="34" charset="0"/>
              </a:rPr>
              <a:t>Xilinx </a:t>
            </a:r>
            <a:r>
              <a:rPr lang="en-ZA" i="1" dirty="0" smtClean="0">
                <a:solidFill>
                  <a:schemeClr val="accent1">
                    <a:lumMod val="75000"/>
                  </a:schemeClr>
                </a:solidFill>
                <a:latin typeface="Calibri" pitchFamily="34" charset="0"/>
              </a:rPr>
              <a:t>ISE, </a:t>
            </a:r>
            <a:r>
              <a:rPr lang="en-ZA" i="1" dirty="0">
                <a:solidFill>
                  <a:schemeClr val="accent1">
                    <a:lumMod val="75000"/>
                  </a:schemeClr>
                </a:solidFill>
                <a:latin typeface="Calibri" pitchFamily="34" charset="0"/>
              </a:rPr>
              <a:t>Icarus </a:t>
            </a:r>
            <a:r>
              <a:rPr lang="en-ZA" i="1" dirty="0" smtClean="0">
                <a:solidFill>
                  <a:schemeClr val="accent1">
                    <a:lumMod val="75000"/>
                  </a:schemeClr>
                </a:solidFill>
                <a:latin typeface="Calibri" pitchFamily="34" charset="0"/>
              </a:rPr>
              <a:t>Verilog or </a:t>
            </a:r>
            <a:br>
              <a:rPr lang="en-ZA" i="1" dirty="0" smtClean="0">
                <a:solidFill>
                  <a:schemeClr val="accent1">
                    <a:lumMod val="75000"/>
                  </a:schemeClr>
                </a:solidFill>
                <a:latin typeface="Calibri" pitchFamily="34" charset="0"/>
              </a:rPr>
            </a:br>
            <a:r>
              <a:rPr lang="en-ZA" i="1" dirty="0" smtClean="0">
                <a:solidFill>
                  <a:schemeClr val="accent1">
                    <a:lumMod val="75000"/>
                  </a:schemeClr>
                </a:solidFill>
                <a:latin typeface="Calibri" pitchFamily="34" charset="0"/>
              </a:rPr>
              <a:t>Altera </a:t>
            </a:r>
            <a:r>
              <a:rPr lang="en-ZA" i="1" dirty="0" err="1">
                <a:solidFill>
                  <a:schemeClr val="accent1">
                    <a:lumMod val="75000"/>
                  </a:schemeClr>
                </a:solidFill>
                <a:latin typeface="Calibri" pitchFamily="34" charset="0"/>
              </a:rPr>
              <a:t>Quartus</a:t>
            </a:r>
            <a:r>
              <a:rPr lang="en-ZA" i="1" dirty="0">
                <a:solidFill>
                  <a:schemeClr val="accent1">
                    <a:lumMod val="75000"/>
                  </a:schemeClr>
                </a:solidFill>
                <a:latin typeface="Calibri" pitchFamily="34" charset="0"/>
              </a:rPr>
              <a:t> </a:t>
            </a:r>
            <a:r>
              <a:rPr lang="en-ZA" i="1" dirty="0" smtClean="0">
                <a:solidFill>
                  <a:schemeClr val="accent1">
                    <a:lumMod val="75000"/>
                  </a:schemeClr>
                </a:solidFill>
                <a:latin typeface="Calibri" pitchFamily="34" charset="0"/>
              </a:rPr>
              <a:t>II</a:t>
            </a:r>
            <a:endParaRPr lang="en-US" i="1" dirty="0">
              <a:solidFill>
                <a:schemeClr val="accent1">
                  <a:lumMod val="75000"/>
                </a:schemeClr>
              </a:solidFill>
              <a:latin typeface="Calibri" pitchFamily="34" charset="0"/>
            </a:endParaRPr>
          </a:p>
        </p:txBody>
      </p:sp>
      <p:pic>
        <p:nvPicPr>
          <p:cNvPr id="12" name="Picture 3" descr="C:\Users\swinberg\Documents\ACTIVE\EEE4084F\Common\Images_open\CC-SA.png">
            <a:hlinkClick r:id="rId6"/>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1830" y="6364681"/>
            <a:ext cx="776741" cy="273625"/>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12"/>
          <p:cNvSpPr/>
          <p:nvPr/>
        </p:nvSpPr>
        <p:spPr>
          <a:xfrm>
            <a:off x="1013488" y="6466892"/>
            <a:ext cx="4572000" cy="230832"/>
          </a:xfrm>
          <a:prstGeom prst="rect">
            <a:avLst/>
          </a:prstGeom>
        </p:spPr>
        <p:txBody>
          <a:bodyPr>
            <a:spAutoFit/>
          </a:bodyPr>
          <a:lstStyle/>
          <a:p>
            <a:r>
              <a:rPr lang="en-ZA" sz="900" dirty="0"/>
              <a:t>Attribution-</a:t>
            </a:r>
            <a:r>
              <a:rPr lang="en-ZA" sz="900" dirty="0" err="1"/>
              <a:t>ShareAlike</a:t>
            </a:r>
            <a:r>
              <a:rPr lang="en-ZA" sz="900" dirty="0"/>
              <a:t> 4.0 International (CC BY-SA 4.0)</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Registers</a:t>
            </a:r>
            <a:endParaRPr lang="en-GB" dirty="0"/>
          </a:p>
        </p:txBody>
      </p:sp>
      <p:sp>
        <p:nvSpPr>
          <p:cNvPr id="3" name="Content Placeholder 2"/>
          <p:cNvSpPr>
            <a:spLocks noGrp="1"/>
          </p:cNvSpPr>
          <p:nvPr>
            <p:ph idx="1"/>
          </p:nvPr>
        </p:nvSpPr>
        <p:spPr/>
        <p:txBody>
          <a:bodyPr/>
          <a:lstStyle/>
          <a:p>
            <a:r>
              <a:rPr lang="en-ZA" dirty="0" smtClean="0"/>
              <a:t>Registers store data</a:t>
            </a:r>
          </a:p>
          <a:p>
            <a:r>
              <a:rPr lang="en-ZA" dirty="0" smtClean="0"/>
              <a:t>Registers retain their data until another value is put into them (i.e. works like a FF or latch)</a:t>
            </a:r>
          </a:p>
          <a:p>
            <a:r>
              <a:rPr lang="en-ZA" dirty="0" smtClean="0"/>
              <a:t>A register needs no continuous driver</a:t>
            </a:r>
            <a:endParaRPr lang="en-GB" dirty="0"/>
          </a:p>
        </p:txBody>
      </p:sp>
      <p:sp>
        <p:nvSpPr>
          <p:cNvPr id="4" name="TextBox 3"/>
          <p:cNvSpPr txBox="1"/>
          <p:nvPr/>
        </p:nvSpPr>
        <p:spPr>
          <a:xfrm>
            <a:off x="1430594" y="5147187"/>
            <a:ext cx="6813084" cy="1015663"/>
          </a:xfrm>
          <a:prstGeom prst="rect">
            <a:avLst/>
          </a:prstGeom>
          <a:noFill/>
        </p:spPr>
        <p:txBody>
          <a:bodyPr wrap="none" rtlCol="0">
            <a:spAutoFit/>
          </a:bodyPr>
          <a:lstStyle/>
          <a:p>
            <a:r>
              <a:rPr lang="en-ZA" sz="2000" dirty="0" smtClean="0"/>
              <a:t>reg </a:t>
            </a:r>
            <a:r>
              <a:rPr lang="en-ZA" sz="2000" dirty="0" err="1" smtClean="0"/>
              <a:t>myregister</a:t>
            </a:r>
            <a:r>
              <a:rPr lang="en-ZA" sz="2000" dirty="0" smtClean="0"/>
              <a:t>;  // declare a new register  (defaults to 1 bit)</a:t>
            </a:r>
          </a:p>
          <a:p>
            <a:endParaRPr lang="en-ZA" sz="2000" dirty="0" smtClean="0"/>
          </a:p>
          <a:p>
            <a:r>
              <a:rPr lang="en-ZA" sz="2000" dirty="0" err="1" smtClean="0"/>
              <a:t>myregister</a:t>
            </a:r>
            <a:r>
              <a:rPr lang="en-ZA" sz="2000" dirty="0" smtClean="0"/>
              <a:t> = 1'b1;  // set the value to 1</a:t>
            </a:r>
            <a:endParaRPr lang="en-GB" sz="20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Vectors of wires and registers</a:t>
            </a:r>
            <a:endParaRPr lang="en-GB" dirty="0"/>
          </a:p>
        </p:txBody>
      </p:sp>
      <p:sp>
        <p:nvSpPr>
          <p:cNvPr id="3" name="Content Placeholder 2"/>
          <p:cNvSpPr>
            <a:spLocks noGrp="1"/>
          </p:cNvSpPr>
          <p:nvPr>
            <p:ph idx="1"/>
          </p:nvPr>
        </p:nvSpPr>
        <p:spPr>
          <a:xfrm>
            <a:off x="663677" y="1905000"/>
            <a:ext cx="8181873" cy="4191000"/>
          </a:xfrm>
        </p:spPr>
        <p:txBody>
          <a:bodyPr/>
          <a:lstStyle/>
          <a:p>
            <a:pPr>
              <a:buNone/>
            </a:pPr>
            <a:r>
              <a:rPr lang="en-ZA" b="1" dirty="0" smtClean="0"/>
              <a:t>// Define some wires:</a:t>
            </a:r>
          </a:p>
          <a:p>
            <a:pPr>
              <a:buNone/>
            </a:pPr>
            <a:r>
              <a:rPr lang="en-ZA" dirty="0" smtClean="0"/>
              <a:t>wire a;  // a bit wire</a:t>
            </a:r>
          </a:p>
          <a:p>
            <a:pPr>
              <a:buNone/>
            </a:pPr>
            <a:r>
              <a:rPr lang="en-ZA" dirty="0" smtClean="0"/>
              <a:t>wire [7:0] </a:t>
            </a:r>
            <a:r>
              <a:rPr lang="en-ZA" dirty="0" err="1" smtClean="0"/>
              <a:t>abus</a:t>
            </a:r>
            <a:r>
              <a:rPr lang="en-ZA" dirty="0" smtClean="0"/>
              <a:t>;  // an 8-bit bus</a:t>
            </a:r>
          </a:p>
          <a:p>
            <a:pPr>
              <a:buNone/>
            </a:pPr>
            <a:r>
              <a:rPr lang="en-ZA" dirty="0" smtClean="0"/>
              <a:t>wire [15:0] bus1, bus2; // two 16-bit busses</a:t>
            </a:r>
          </a:p>
          <a:p>
            <a:pPr>
              <a:buNone/>
            </a:pPr>
            <a:r>
              <a:rPr lang="en-ZA" b="1" dirty="0" smtClean="0"/>
              <a:t>// Define some registers</a:t>
            </a:r>
          </a:p>
          <a:p>
            <a:pPr>
              <a:buNone/>
            </a:pPr>
            <a:r>
              <a:rPr lang="en-ZA" dirty="0" smtClean="0"/>
              <a:t>reg active; // a single bit register</a:t>
            </a:r>
          </a:p>
          <a:p>
            <a:pPr>
              <a:buNone/>
            </a:pPr>
            <a:r>
              <a:rPr lang="en-ZA" dirty="0" smtClean="0"/>
              <a:t>reg [0:17] count; // a vector of 18 bits</a:t>
            </a:r>
            <a:endParaRPr lang="en-GB"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Non-synthesisable Data types</a:t>
            </a:r>
            <a:endParaRPr lang="en-GB" dirty="0"/>
          </a:p>
        </p:txBody>
      </p:sp>
      <p:sp>
        <p:nvSpPr>
          <p:cNvPr id="3" name="Content Placeholder 2"/>
          <p:cNvSpPr>
            <a:spLocks noGrp="1"/>
          </p:cNvSpPr>
          <p:nvPr>
            <p:ph idx="1"/>
          </p:nvPr>
        </p:nvSpPr>
        <p:spPr>
          <a:xfrm>
            <a:off x="356839" y="1905000"/>
            <a:ext cx="8488711" cy="4191000"/>
          </a:xfrm>
        </p:spPr>
        <p:txBody>
          <a:bodyPr/>
          <a:lstStyle/>
          <a:p>
            <a:r>
              <a:rPr lang="en-ZA" dirty="0" smtClean="0">
                <a:solidFill>
                  <a:srgbClr val="FF6600"/>
                </a:solidFill>
              </a:rPr>
              <a:t>Integer</a:t>
            </a:r>
            <a:r>
              <a:rPr lang="en-ZA" dirty="0" smtClean="0">
                <a:solidFill>
                  <a:srgbClr val="FFFF00"/>
                </a:solidFill>
              </a:rPr>
              <a:t> </a:t>
            </a:r>
            <a:r>
              <a:rPr lang="en-ZA" dirty="0" smtClean="0"/>
              <a:t>  32-bit value</a:t>
            </a:r>
          </a:p>
          <a:p>
            <a:pPr lvl="1">
              <a:buNone/>
            </a:pPr>
            <a:r>
              <a:rPr lang="en-ZA" dirty="0" smtClean="0"/>
              <a:t>integer </a:t>
            </a:r>
            <a:r>
              <a:rPr lang="en-ZA" dirty="0" err="1" smtClean="0"/>
              <a:t>i</a:t>
            </a:r>
            <a:r>
              <a:rPr lang="en-ZA" dirty="0" smtClean="0"/>
              <a:t>;  // e.g. used as a counter</a:t>
            </a:r>
          </a:p>
          <a:p>
            <a:r>
              <a:rPr lang="en-ZA" dirty="0" smtClean="0">
                <a:solidFill>
                  <a:srgbClr val="FF6600"/>
                </a:solidFill>
              </a:rPr>
              <a:t>Real</a:t>
            </a:r>
            <a:r>
              <a:rPr lang="en-ZA" dirty="0" smtClean="0"/>
              <a:t>   32-bit floating point value</a:t>
            </a:r>
            <a:endParaRPr lang="en-ZA" dirty="0" smtClean="0">
              <a:solidFill>
                <a:srgbClr val="FFFF00"/>
              </a:solidFill>
            </a:endParaRPr>
          </a:p>
          <a:p>
            <a:pPr lvl="1">
              <a:buNone/>
            </a:pPr>
            <a:r>
              <a:rPr lang="en-ZA" dirty="0" smtClean="0"/>
              <a:t>real r;  // e.g. floating point value for calculation</a:t>
            </a:r>
          </a:p>
          <a:p>
            <a:r>
              <a:rPr lang="en-ZA" dirty="0" smtClean="0">
                <a:solidFill>
                  <a:srgbClr val="FF6600"/>
                </a:solidFill>
              </a:rPr>
              <a:t>Time</a:t>
            </a:r>
            <a:r>
              <a:rPr lang="en-ZA" dirty="0" smtClean="0"/>
              <a:t>  64-bit value</a:t>
            </a:r>
          </a:p>
          <a:p>
            <a:pPr lvl="1">
              <a:buNone/>
            </a:pPr>
            <a:r>
              <a:rPr lang="en-ZA" dirty="0" smtClean="0"/>
              <a:t>time t;   // e.g. used in simulation for delays</a:t>
            </a:r>
          </a:p>
        </p:txBody>
      </p:sp>
      <p:sp>
        <p:nvSpPr>
          <p:cNvPr id="4" name="Rectangle 3"/>
          <p:cNvSpPr/>
          <p:nvPr/>
        </p:nvSpPr>
        <p:spPr>
          <a:xfrm>
            <a:off x="749580" y="1225965"/>
            <a:ext cx="7178938" cy="646331"/>
          </a:xfrm>
          <a:prstGeom prst="rect">
            <a:avLst/>
          </a:prstGeom>
        </p:spPr>
        <p:txBody>
          <a:bodyPr wrap="square">
            <a:spAutoFit/>
          </a:bodyPr>
          <a:lstStyle/>
          <a:p>
            <a:r>
              <a:rPr lang="en-ZA" dirty="0" smtClean="0"/>
              <a:t>These datatypes are used both during the compilation and simulation stages to do various things like checking loops, calculations.</a:t>
            </a:r>
            <a:endParaRPr lang="en-ZA"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Memory jogger…</a:t>
            </a:r>
            <a:endParaRPr lang="en-GB" dirty="0"/>
          </a:p>
        </p:txBody>
      </p:sp>
      <p:sp>
        <p:nvSpPr>
          <p:cNvPr id="4" name="TextBox 3"/>
          <p:cNvSpPr txBox="1"/>
          <p:nvPr/>
        </p:nvSpPr>
        <p:spPr>
          <a:xfrm>
            <a:off x="1091381" y="2123768"/>
            <a:ext cx="5507277" cy="461665"/>
          </a:xfrm>
          <a:prstGeom prst="rect">
            <a:avLst/>
          </a:prstGeom>
          <a:noFill/>
        </p:spPr>
        <p:txBody>
          <a:bodyPr wrap="none" rtlCol="0">
            <a:spAutoFit/>
          </a:bodyPr>
          <a:lstStyle/>
          <a:p>
            <a:r>
              <a:rPr lang="en-ZA" sz="2400" b="1" dirty="0" smtClean="0"/>
              <a:t>Q:</a:t>
            </a:r>
            <a:r>
              <a:rPr lang="en-ZA" sz="2400" dirty="0" smtClean="0"/>
              <a:t>  Explain the Verilog value 10’h10  …</a:t>
            </a:r>
            <a:endParaRPr lang="en-GB" sz="2400" dirty="0"/>
          </a:p>
        </p:txBody>
      </p:sp>
      <p:sp>
        <p:nvSpPr>
          <p:cNvPr id="5" name="TextBox 4"/>
          <p:cNvSpPr txBox="1"/>
          <p:nvPr/>
        </p:nvSpPr>
        <p:spPr>
          <a:xfrm>
            <a:off x="1091381" y="2743200"/>
            <a:ext cx="510076" cy="461665"/>
          </a:xfrm>
          <a:prstGeom prst="rect">
            <a:avLst/>
          </a:prstGeom>
          <a:noFill/>
        </p:spPr>
        <p:txBody>
          <a:bodyPr wrap="none" rtlCol="0">
            <a:spAutoFit/>
          </a:bodyPr>
          <a:lstStyle/>
          <a:p>
            <a:r>
              <a:rPr lang="en-ZA" sz="2400" b="1" dirty="0" smtClean="0"/>
              <a:t>A:</a:t>
            </a:r>
            <a:endParaRPr lang="en-GB" sz="2400" dirty="0"/>
          </a:p>
        </p:txBody>
      </p:sp>
      <p:sp>
        <p:nvSpPr>
          <p:cNvPr id="7" name="TextBox 6"/>
          <p:cNvSpPr txBox="1"/>
          <p:nvPr/>
        </p:nvSpPr>
        <p:spPr>
          <a:xfrm>
            <a:off x="1808418" y="2743200"/>
            <a:ext cx="2980303" cy="461665"/>
          </a:xfrm>
          <a:prstGeom prst="rect">
            <a:avLst/>
          </a:prstGeom>
          <a:noFill/>
        </p:spPr>
        <p:txBody>
          <a:bodyPr wrap="none" rtlCol="0">
            <a:spAutoFit/>
          </a:bodyPr>
          <a:lstStyle/>
          <a:p>
            <a:r>
              <a:rPr lang="en-ZA" sz="2400" b="1" dirty="0" smtClean="0"/>
              <a:t>(a)</a:t>
            </a:r>
            <a:r>
              <a:rPr lang="en-ZA" sz="2400" dirty="0" smtClean="0"/>
              <a:t>  10-bit value 10</a:t>
            </a:r>
            <a:r>
              <a:rPr lang="en-ZA" sz="2400" baseline="-25000" dirty="0" smtClean="0"/>
              <a:t>10</a:t>
            </a:r>
            <a:endParaRPr lang="en-GB" sz="2400" baseline="-25000" dirty="0"/>
          </a:p>
        </p:txBody>
      </p:sp>
      <p:sp>
        <p:nvSpPr>
          <p:cNvPr id="9" name="TextBox 8"/>
          <p:cNvSpPr txBox="1"/>
          <p:nvPr/>
        </p:nvSpPr>
        <p:spPr>
          <a:xfrm>
            <a:off x="1808418" y="3264270"/>
            <a:ext cx="4005264" cy="461665"/>
          </a:xfrm>
          <a:prstGeom prst="rect">
            <a:avLst/>
          </a:prstGeom>
          <a:noFill/>
        </p:spPr>
        <p:txBody>
          <a:bodyPr wrap="none" rtlCol="0">
            <a:spAutoFit/>
          </a:bodyPr>
          <a:lstStyle/>
          <a:p>
            <a:r>
              <a:rPr lang="en-ZA" sz="2400" b="1" dirty="0" smtClean="0"/>
              <a:t>(b)</a:t>
            </a:r>
            <a:r>
              <a:rPr lang="en-ZA" sz="2400" dirty="0" smtClean="0"/>
              <a:t>  Arbitrary size </a:t>
            </a:r>
            <a:r>
              <a:rPr lang="en-ZA" sz="2400" dirty="0"/>
              <a:t>value </a:t>
            </a:r>
            <a:r>
              <a:rPr lang="en-ZA" sz="2400" dirty="0" smtClean="0"/>
              <a:t>16</a:t>
            </a:r>
            <a:r>
              <a:rPr lang="en-ZA" sz="2400" baseline="-25000" dirty="0" smtClean="0"/>
              <a:t>10</a:t>
            </a:r>
            <a:endParaRPr lang="en-GB" sz="2400" dirty="0"/>
          </a:p>
        </p:txBody>
      </p:sp>
      <p:sp>
        <p:nvSpPr>
          <p:cNvPr id="10" name="TextBox 9"/>
          <p:cNvSpPr txBox="1"/>
          <p:nvPr/>
        </p:nvSpPr>
        <p:spPr>
          <a:xfrm>
            <a:off x="1808418" y="3799750"/>
            <a:ext cx="2980303" cy="461665"/>
          </a:xfrm>
          <a:prstGeom prst="rect">
            <a:avLst/>
          </a:prstGeom>
          <a:noFill/>
        </p:spPr>
        <p:txBody>
          <a:bodyPr wrap="none" rtlCol="0">
            <a:spAutoFit/>
          </a:bodyPr>
          <a:lstStyle/>
          <a:p>
            <a:r>
              <a:rPr lang="en-ZA" sz="2400" b="1" dirty="0" smtClean="0"/>
              <a:t>(c) </a:t>
            </a:r>
            <a:r>
              <a:rPr lang="en-ZA" sz="2400" dirty="0" smtClean="0"/>
              <a:t> 10-bit value 10</a:t>
            </a:r>
            <a:r>
              <a:rPr lang="en-ZA" sz="2400" baseline="-25000" dirty="0" smtClean="0"/>
              <a:t>16</a:t>
            </a:r>
            <a:endParaRPr lang="en-GB" sz="2400" dirty="0"/>
          </a:p>
        </p:txBody>
      </p:sp>
      <p:sp>
        <p:nvSpPr>
          <p:cNvPr id="3" name="Oval 2"/>
          <p:cNvSpPr/>
          <p:nvPr/>
        </p:nvSpPr>
        <p:spPr>
          <a:xfrm>
            <a:off x="1601457" y="3799750"/>
            <a:ext cx="899410" cy="63139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70700" y="326602"/>
            <a:ext cx="2152126" cy="1627658"/>
          </a:xfrm>
          <a:prstGeom prst="rect">
            <a:avLst/>
          </a:prstGeom>
        </p:spPr>
      </p:pic>
      <p:sp>
        <p:nvSpPr>
          <p:cNvPr id="13" name="TextBox 12"/>
          <p:cNvSpPr txBox="1"/>
          <p:nvPr/>
        </p:nvSpPr>
        <p:spPr>
          <a:xfrm>
            <a:off x="1808418" y="4356535"/>
            <a:ext cx="5899372" cy="461665"/>
          </a:xfrm>
          <a:prstGeom prst="rect">
            <a:avLst/>
          </a:prstGeom>
          <a:noFill/>
        </p:spPr>
        <p:txBody>
          <a:bodyPr wrap="none" rtlCol="0">
            <a:spAutoFit/>
          </a:bodyPr>
          <a:lstStyle/>
          <a:p>
            <a:r>
              <a:rPr lang="en-ZA" sz="2400" b="1" dirty="0" smtClean="0"/>
              <a:t>(d) </a:t>
            </a:r>
            <a:r>
              <a:rPr lang="en-ZA" sz="2400" dirty="0" smtClean="0"/>
              <a:t> array [16,16,16,16,16,16,16,16,16,16]</a:t>
            </a:r>
            <a:endParaRPr lang="en-GB" sz="2400" baseline="30000" dirty="0"/>
          </a:p>
        </p:txBody>
      </p:sp>
    </p:spTree>
    <p:extLst>
      <p:ext uri="{BB962C8B-B14F-4D97-AF65-F5344CB8AC3E}">
        <p14:creationId xmlns:p14="http://schemas.microsoft.com/office/powerpoint/2010/main" val="1344143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from="(-#ppt_w/2)" to="(#ppt_x)" calcmode="lin" valueType="num">
                                      <p:cBhvr>
                                        <p:cTn id="7" dur="600" fill="hold">
                                          <p:stCondLst>
                                            <p:cond delay="0"/>
                                          </p:stCondLst>
                                        </p:cTn>
                                        <p:tgtEl>
                                          <p:spTgt spid="4"/>
                                        </p:tgtEl>
                                        <p:attrNameLst>
                                          <p:attrName>ppt_x</p:attrName>
                                        </p:attrNameLst>
                                      </p:cBhvr>
                                    </p:anim>
                                    <p:anim from="0" to="-1.0" calcmode="lin" valueType="num">
                                      <p:cBhvr>
                                        <p:cTn id="8" dur="200" decel="50000" autoRev="1" fill="hold">
                                          <p:stCondLst>
                                            <p:cond delay="600"/>
                                          </p:stCondLst>
                                        </p:cTn>
                                        <p:tgtEl>
                                          <p:spTgt spid="4"/>
                                        </p:tgtEl>
                                        <p:attrNameLst>
                                          <p:attrName>xshear</p:attrName>
                                        </p:attrNameLst>
                                      </p:cBhvr>
                                    </p:anim>
                                    <p:animScale>
                                      <p:cBhvr>
                                        <p:cTn id="9" dur="200" decel="100000" autoRev="1" fill="hold">
                                          <p:stCondLst>
                                            <p:cond delay="600"/>
                                          </p:stCondLst>
                                        </p:cTn>
                                        <p:tgtEl>
                                          <p:spTgt spid="4"/>
                                        </p:tgtEl>
                                      </p:cBhvr>
                                      <p:from x="100000" y="100000"/>
                                      <p:to x="80000" y="100000"/>
                                    </p:animScale>
                                    <p:anim by="(#ppt_h/3+#ppt_w*0.1)" calcmode="lin" valueType="num">
                                      <p:cBhvr additive="sum">
                                        <p:cTn id="10" dur="200" decel="100000" autoRev="1" fill="hold">
                                          <p:stCondLst>
                                            <p:cond delay="600"/>
                                          </p:stCondLst>
                                        </p:cTn>
                                        <p:tgtEl>
                                          <p:spTgt spid="4"/>
                                        </p:tgtEl>
                                        <p:attrNameLst>
                                          <p:attrName>ppt_x</p:attrName>
                                        </p:attrNameLst>
                                      </p:cBhvr>
                                    </p:anim>
                                  </p:childTnLst>
                                </p:cTn>
                              </p:par>
                            </p:childTnLst>
                          </p:cTn>
                        </p:par>
                        <p:par>
                          <p:cTn id="11" fill="hold">
                            <p:stCondLst>
                              <p:cond delay="1000"/>
                            </p:stCondLst>
                            <p:childTnLst>
                              <p:par>
                                <p:cTn id="12" presetID="9" presetClass="entr" presetSubtype="0" fill="hold" grpId="0" nodeType="afterEffect">
                                  <p:stCondLst>
                                    <p:cond delay="500"/>
                                  </p:stCondLst>
                                  <p:childTnLst>
                                    <p:set>
                                      <p:cBhvr>
                                        <p:cTn id="13" dur="1" fill="hold">
                                          <p:stCondLst>
                                            <p:cond delay="0"/>
                                          </p:stCondLst>
                                        </p:cTn>
                                        <p:tgtEl>
                                          <p:spTgt spid="5"/>
                                        </p:tgtEl>
                                        <p:attrNameLst>
                                          <p:attrName>style.visibility</p:attrName>
                                        </p:attrNameLst>
                                      </p:cBhvr>
                                      <p:to>
                                        <p:strVal val="visible"/>
                                      </p:to>
                                    </p:set>
                                    <p:animEffect transition="in" filter="dissolve">
                                      <p:cBhvr>
                                        <p:cTn id="14" dur="500"/>
                                        <p:tgtEl>
                                          <p:spTgt spid="5"/>
                                        </p:tgtEl>
                                      </p:cBhvr>
                                    </p:animEffect>
                                  </p:childTnLst>
                                </p:cTn>
                              </p:par>
                            </p:childTnLst>
                          </p:cTn>
                        </p:par>
                        <p:par>
                          <p:cTn id="15" fill="hold">
                            <p:stCondLst>
                              <p:cond delay="2000"/>
                            </p:stCondLst>
                            <p:childTnLst>
                              <p:par>
                                <p:cTn id="16" presetID="9" presetClass="entr" presetSubtype="0"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dissolve">
                                      <p:cBhvr>
                                        <p:cTn id="18" dur="500"/>
                                        <p:tgtEl>
                                          <p:spTgt spid="7"/>
                                        </p:tgtEl>
                                      </p:cBhvr>
                                    </p:animEffect>
                                  </p:childTnLst>
                                </p:cTn>
                              </p:par>
                              <p:par>
                                <p:cTn id="19" presetID="9"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dissolve">
                                      <p:cBhvr>
                                        <p:cTn id="21" dur="500"/>
                                        <p:tgtEl>
                                          <p:spTgt spid="9"/>
                                        </p:tgtEl>
                                      </p:cBhvr>
                                    </p:animEffect>
                                  </p:childTnLst>
                                </p:cTn>
                              </p:par>
                              <p:par>
                                <p:cTn id="22" presetID="9" presetClass="entr" presetSubtype="0" fill="hold" grpId="0" nodeType="with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dissolve">
                                      <p:cBhvr>
                                        <p:cTn id="24" dur="500"/>
                                        <p:tgtEl>
                                          <p:spTgt spid="10"/>
                                        </p:tgtEl>
                                      </p:cBhvr>
                                    </p:animEffect>
                                  </p:childTnLst>
                                </p:cTn>
                              </p:par>
                              <p:par>
                                <p:cTn id="25" presetID="9" presetClass="entr" presetSubtype="0"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dissolve">
                                      <p:cBhvr>
                                        <p:cTn id="27" dur="500"/>
                                        <p:tgtEl>
                                          <p:spTgt spid="13"/>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3"/>
                                        </p:tgtEl>
                                        <p:attrNameLst>
                                          <p:attrName>style.visibility</p:attrName>
                                        </p:attrNameLst>
                                      </p:cBhvr>
                                      <p:to>
                                        <p:strVal val="visible"/>
                                      </p:to>
                                    </p:set>
                                    <p:animEffect transition="in" filter="wipe(down)">
                                      <p:cBhvr>
                                        <p:cTn id="3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P spid="9" grpId="0"/>
      <p:bldP spid="10" grpId="0"/>
      <p:bldP spid="3" grpId="0" animBg="1"/>
      <p:bldP spid="1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Verilog Parameters &amp; Initial block</a:t>
            </a:r>
            <a:endParaRPr lang="en-GB" dirty="0"/>
          </a:p>
        </p:txBody>
      </p:sp>
      <p:sp>
        <p:nvSpPr>
          <p:cNvPr id="3" name="Content Placeholder 2"/>
          <p:cNvSpPr>
            <a:spLocks noGrp="1"/>
          </p:cNvSpPr>
          <p:nvPr>
            <p:ph idx="1"/>
          </p:nvPr>
        </p:nvSpPr>
        <p:spPr>
          <a:xfrm>
            <a:off x="239276" y="1646608"/>
            <a:ext cx="8675733" cy="4397353"/>
          </a:xfrm>
        </p:spPr>
        <p:txBody>
          <a:bodyPr>
            <a:normAutofit fontScale="85000" lnSpcReduction="10000"/>
          </a:bodyPr>
          <a:lstStyle/>
          <a:p>
            <a:r>
              <a:rPr lang="en-ZA" dirty="0" smtClean="0">
                <a:solidFill>
                  <a:srgbClr val="FF6600"/>
                </a:solidFill>
              </a:rPr>
              <a:t>Parameter: </a:t>
            </a:r>
            <a:r>
              <a:rPr lang="en-ZA" dirty="0" smtClean="0"/>
              <a:t>the rather obscurely named ‘parameter’ works more like a constant in C (or </a:t>
            </a:r>
            <a:r>
              <a:rPr lang="en-ZA" b="1" dirty="0" smtClean="0"/>
              <a:t>generic</a:t>
            </a:r>
            <a:r>
              <a:rPr lang="en-ZA" dirty="0" smtClean="0"/>
              <a:t> in VHLD)</a:t>
            </a:r>
          </a:p>
          <a:p>
            <a:pPr lvl="1"/>
            <a:r>
              <a:rPr lang="en-ZA" dirty="0"/>
              <a:t>Parameters can be used in implementation of both synthesisable and simulation </a:t>
            </a:r>
            <a:r>
              <a:rPr lang="en-ZA" dirty="0" smtClean="0"/>
              <a:t>code</a:t>
            </a:r>
          </a:p>
          <a:p>
            <a:r>
              <a:rPr lang="en-ZA" dirty="0" smtClean="0">
                <a:solidFill>
                  <a:srgbClr val="FF6600"/>
                </a:solidFill>
              </a:rPr>
              <a:t>Initial: </a:t>
            </a:r>
            <a:r>
              <a:rPr lang="en-ZA" dirty="0" smtClean="0"/>
              <a:t>used to initialize parameters or registers or describe a process for initializing a module (i.e. like constructor in C++)</a:t>
            </a:r>
          </a:p>
          <a:p>
            <a:pPr lvl="1"/>
            <a:r>
              <a:rPr lang="en-ZA" dirty="0"/>
              <a:t>An initial block is effectively an always@ block that is triggered on the start </a:t>
            </a:r>
            <a:r>
              <a:rPr lang="en-ZA" dirty="0" smtClean="0"/>
              <a:t>of simulation </a:t>
            </a:r>
            <a:r>
              <a:rPr lang="en-ZA" dirty="0"/>
              <a:t>(NB: it is </a:t>
            </a:r>
            <a:r>
              <a:rPr lang="en-ZA" dirty="0" smtClean="0"/>
              <a:t>not synthesisable)</a:t>
            </a:r>
          </a:p>
          <a:p>
            <a:pPr lvl="1"/>
            <a:r>
              <a:rPr lang="en-ZA" dirty="0" smtClean="0"/>
              <a:t>Initial can only be used in simulation code</a:t>
            </a:r>
            <a:endParaRPr lang="en-GB"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Straight Connector 6"/>
          <p:cNvCxnSpPr/>
          <p:nvPr/>
        </p:nvCxnSpPr>
        <p:spPr bwMode="auto">
          <a:xfrm>
            <a:off x="4807131" y="4859383"/>
            <a:ext cx="1005840" cy="0"/>
          </a:xfrm>
          <a:prstGeom prst="line">
            <a:avLst/>
          </a:prstGeom>
          <a:solidFill>
            <a:schemeClr val="accent1"/>
          </a:solidFill>
          <a:ln w="28575" cap="flat" cmpd="sng" algn="ctr">
            <a:solidFill>
              <a:schemeClr val="bg2">
                <a:lumMod val="50000"/>
              </a:schemeClr>
            </a:solidFill>
            <a:prstDash val="solid"/>
            <a:round/>
            <a:headEnd type="none" w="med" len="med"/>
            <a:tailEnd type="arrow" w="med" len="med"/>
          </a:ln>
          <a:effectLst/>
        </p:spPr>
      </p:cxnSp>
      <p:cxnSp>
        <p:nvCxnSpPr>
          <p:cNvPr id="11" name="Straight Connector 10"/>
          <p:cNvCxnSpPr/>
          <p:nvPr/>
        </p:nvCxnSpPr>
        <p:spPr bwMode="auto">
          <a:xfrm>
            <a:off x="7354388" y="5146766"/>
            <a:ext cx="1005840" cy="0"/>
          </a:xfrm>
          <a:prstGeom prst="line">
            <a:avLst/>
          </a:prstGeom>
          <a:solidFill>
            <a:schemeClr val="accent1"/>
          </a:solidFill>
          <a:ln w="28575" cap="flat" cmpd="sng" algn="ctr">
            <a:solidFill>
              <a:schemeClr val="bg2">
                <a:lumMod val="50000"/>
              </a:schemeClr>
            </a:solidFill>
            <a:prstDash val="solid"/>
            <a:round/>
            <a:headEnd type="none" w="med" len="med"/>
            <a:tailEnd type="arrow" w="med" len="med"/>
          </a:ln>
          <a:effectLst/>
        </p:spPr>
      </p:cxnSp>
      <p:sp>
        <p:nvSpPr>
          <p:cNvPr id="2" name="Title 1"/>
          <p:cNvSpPr>
            <a:spLocks noGrp="1"/>
          </p:cNvSpPr>
          <p:nvPr>
            <p:ph type="title"/>
          </p:nvPr>
        </p:nvSpPr>
        <p:spPr/>
        <p:txBody>
          <a:bodyPr>
            <a:normAutofit fontScale="90000"/>
          </a:bodyPr>
          <a:lstStyle/>
          <a:p>
            <a:r>
              <a:rPr lang="en-ZA" dirty="0" smtClean="0"/>
              <a:t>Ports</a:t>
            </a:r>
            <a:endParaRPr lang="en-GB" dirty="0"/>
          </a:p>
        </p:txBody>
      </p:sp>
      <p:sp>
        <p:nvSpPr>
          <p:cNvPr id="3" name="Content Placeholder 2"/>
          <p:cNvSpPr>
            <a:spLocks noGrp="1"/>
          </p:cNvSpPr>
          <p:nvPr>
            <p:ph idx="1"/>
          </p:nvPr>
        </p:nvSpPr>
        <p:spPr>
          <a:xfrm>
            <a:off x="390200" y="1552303"/>
            <a:ext cx="8509819" cy="4191000"/>
          </a:xfrm>
        </p:spPr>
        <p:txBody>
          <a:bodyPr/>
          <a:lstStyle/>
          <a:p>
            <a:r>
              <a:rPr lang="en-ZA" dirty="0" smtClean="0"/>
              <a:t>The tradition is to </a:t>
            </a:r>
            <a:r>
              <a:rPr lang="en-ZA" dirty="0" smtClean="0">
                <a:solidFill>
                  <a:srgbClr val="FF6600"/>
                </a:solidFill>
              </a:rPr>
              <a:t>list input ports first</a:t>
            </a:r>
            <a:r>
              <a:rPr lang="en-ZA" dirty="0" smtClean="0"/>
              <a:t> and then output ports. This makes reading of code easier. i.e.:</a:t>
            </a:r>
          </a:p>
          <a:p>
            <a:pPr>
              <a:buNone/>
            </a:pPr>
            <a:r>
              <a:rPr lang="en-ZA" dirty="0" err="1" smtClean="0">
                <a:solidFill>
                  <a:srgbClr val="FF6600"/>
                </a:solidFill>
              </a:rPr>
              <a:t>ModuleName</a:t>
            </a:r>
            <a:r>
              <a:rPr lang="en-ZA" dirty="0" smtClean="0">
                <a:solidFill>
                  <a:srgbClr val="FF6600"/>
                </a:solidFill>
              </a:rPr>
              <a:t> ( &lt;input ports&gt; &lt;output ports&gt;);</a:t>
            </a:r>
            <a:endParaRPr lang="en-GB" dirty="0">
              <a:solidFill>
                <a:srgbClr val="FF6600"/>
              </a:solidFill>
            </a:endParaRPr>
          </a:p>
        </p:txBody>
      </p:sp>
      <p:sp>
        <p:nvSpPr>
          <p:cNvPr id="4" name="Rectangle 3"/>
          <p:cNvSpPr/>
          <p:nvPr/>
        </p:nvSpPr>
        <p:spPr>
          <a:xfrm>
            <a:off x="1624992" y="4219256"/>
            <a:ext cx="3676049" cy="2462213"/>
          </a:xfrm>
          <a:prstGeom prst="rect">
            <a:avLst/>
          </a:prstGeom>
        </p:spPr>
        <p:txBody>
          <a:bodyPr wrap="square">
            <a:spAutoFit/>
          </a:bodyPr>
          <a:lstStyle/>
          <a:p>
            <a:r>
              <a:rPr lang="en-US" sz="1400" dirty="0" smtClean="0"/>
              <a:t>module </a:t>
            </a:r>
            <a:r>
              <a:rPr lang="en-US" sz="1400" dirty="0" err="1" smtClean="0"/>
              <a:t>mygate</a:t>
            </a:r>
            <a:r>
              <a:rPr lang="en-US" sz="1400" dirty="0" smtClean="0"/>
              <a:t> (</a:t>
            </a:r>
          </a:p>
          <a:p>
            <a:r>
              <a:rPr lang="en-US" sz="1400" dirty="0" smtClean="0"/>
              <a:t>       reset, // reset line if used</a:t>
            </a:r>
          </a:p>
          <a:p>
            <a:r>
              <a:rPr lang="en-US" sz="1400" dirty="0" smtClean="0"/>
              <a:t>       </a:t>
            </a:r>
            <a:r>
              <a:rPr lang="en-US" sz="1400" dirty="0" err="1" smtClean="0"/>
              <a:t>clk</a:t>
            </a:r>
            <a:r>
              <a:rPr lang="en-US" sz="1400" dirty="0" smtClean="0"/>
              <a:t> ,     // clock input</a:t>
            </a:r>
          </a:p>
          <a:p>
            <a:r>
              <a:rPr lang="en-US" sz="1400" dirty="0" smtClean="0"/>
              <a:t>       </a:t>
            </a:r>
            <a:r>
              <a:rPr lang="en-US" sz="1400" dirty="0" err="1"/>
              <a:t>xout</a:t>
            </a:r>
            <a:r>
              <a:rPr lang="en-US" sz="1400" dirty="0"/>
              <a:t>,    // 1 bit output</a:t>
            </a:r>
            <a:endParaRPr lang="en-US" sz="1400" dirty="0" smtClean="0"/>
          </a:p>
          <a:p>
            <a:r>
              <a:rPr lang="en-US" sz="1400" dirty="0" smtClean="0"/>
              <a:t>       </a:t>
            </a:r>
            <a:r>
              <a:rPr lang="en-US" sz="1400" dirty="0" err="1" smtClean="0"/>
              <a:t>ain</a:t>
            </a:r>
            <a:r>
              <a:rPr lang="en-US" sz="1400" dirty="0" smtClean="0"/>
              <a:t>   );  // a 1 bit input </a:t>
            </a:r>
          </a:p>
          <a:p>
            <a:r>
              <a:rPr lang="en-US" sz="1400" dirty="0" smtClean="0"/>
              <a:t>   </a:t>
            </a:r>
            <a:r>
              <a:rPr lang="en-US" sz="1400" dirty="0"/>
              <a:t>// define inputs</a:t>
            </a:r>
          </a:p>
          <a:p>
            <a:r>
              <a:rPr lang="en-US" sz="1400" dirty="0"/>
              <a:t>   input reset, </a:t>
            </a:r>
            <a:r>
              <a:rPr lang="en-US" sz="1400" dirty="0" err="1"/>
              <a:t>clk</a:t>
            </a:r>
            <a:r>
              <a:rPr lang="en-US" sz="1400" dirty="0"/>
              <a:t>, </a:t>
            </a:r>
            <a:r>
              <a:rPr lang="en-US" sz="1400" dirty="0" err="1"/>
              <a:t>ain</a:t>
            </a:r>
            <a:r>
              <a:rPr lang="en-US" sz="1400" dirty="0"/>
              <a:t>;</a:t>
            </a:r>
          </a:p>
          <a:p>
            <a:r>
              <a:rPr lang="en-US" sz="1400" dirty="0" smtClean="0"/>
              <a:t>   // define outputs</a:t>
            </a:r>
          </a:p>
          <a:p>
            <a:r>
              <a:rPr lang="en-US" sz="1400" dirty="0" smtClean="0"/>
              <a:t>   output </a:t>
            </a:r>
            <a:r>
              <a:rPr lang="en-US" sz="1400" dirty="0" err="1" smtClean="0"/>
              <a:t>xout</a:t>
            </a:r>
            <a:r>
              <a:rPr lang="en-US" sz="1400" dirty="0" smtClean="0"/>
              <a:t>;</a:t>
            </a:r>
          </a:p>
          <a:p>
            <a:r>
              <a:rPr lang="en-US" sz="1400" dirty="0" smtClean="0"/>
              <a:t>… rest of implementation …</a:t>
            </a:r>
          </a:p>
          <a:p>
            <a:r>
              <a:rPr lang="en-US" sz="1400" dirty="0" err="1" smtClean="0"/>
              <a:t>endmodule</a:t>
            </a:r>
            <a:endParaRPr lang="en-GB" sz="1400" dirty="0"/>
          </a:p>
        </p:txBody>
      </p:sp>
      <p:sp>
        <p:nvSpPr>
          <p:cNvPr id="5" name="Rectangle 4"/>
          <p:cNvSpPr/>
          <p:nvPr/>
        </p:nvSpPr>
        <p:spPr bwMode="auto">
          <a:xfrm>
            <a:off x="5786847" y="4284617"/>
            <a:ext cx="1593668" cy="1711234"/>
          </a:xfrm>
          <a:prstGeom prst="rect">
            <a:avLst/>
          </a:prstGeom>
          <a:solidFill>
            <a:schemeClr val="accent2">
              <a:lumMod val="20000"/>
              <a:lumOff val="80000"/>
            </a:schemeClr>
          </a:solidFill>
          <a:ln w="28575" cap="flat" cmpd="sng" algn="ctr">
            <a:solidFill>
              <a:schemeClr val="bg2">
                <a:lumMod val="5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ZA" sz="2400" dirty="0" err="1" smtClean="0">
                <a:solidFill>
                  <a:schemeClr val="accent4">
                    <a:lumMod val="10000"/>
                  </a:schemeClr>
                </a:solidFill>
              </a:rPr>
              <a:t>mygate</a:t>
            </a:r>
            <a:endParaRPr kumimoji="0" lang="en-GB" sz="1800" b="0" i="0" u="none" strike="noStrike" cap="none" normalizeH="0" baseline="0" dirty="0" smtClean="0">
              <a:ln>
                <a:noFill/>
              </a:ln>
              <a:solidFill>
                <a:schemeClr val="accent4">
                  <a:lumMod val="10000"/>
                </a:schemeClr>
              </a:solidFill>
              <a:effectLst/>
              <a:latin typeface="Arial" charset="0"/>
            </a:endParaRPr>
          </a:p>
        </p:txBody>
      </p:sp>
      <p:sp>
        <p:nvSpPr>
          <p:cNvPr id="8" name="Rectangle 7"/>
          <p:cNvSpPr/>
          <p:nvPr/>
        </p:nvSpPr>
        <p:spPr>
          <a:xfrm>
            <a:off x="5094136" y="4511431"/>
            <a:ext cx="466794" cy="369332"/>
          </a:xfrm>
          <a:prstGeom prst="rect">
            <a:avLst/>
          </a:prstGeom>
        </p:spPr>
        <p:txBody>
          <a:bodyPr wrap="none">
            <a:spAutoFit/>
          </a:bodyPr>
          <a:lstStyle/>
          <a:p>
            <a:r>
              <a:rPr lang="en-ZA" dirty="0" err="1" smtClean="0">
                <a:solidFill>
                  <a:schemeClr val="accent4">
                    <a:lumMod val="10000"/>
                  </a:schemeClr>
                </a:solidFill>
              </a:rPr>
              <a:t>clk</a:t>
            </a:r>
            <a:endParaRPr lang="en-GB" dirty="0"/>
          </a:p>
        </p:txBody>
      </p:sp>
      <p:cxnSp>
        <p:nvCxnSpPr>
          <p:cNvPr id="9" name="Straight Connector 8"/>
          <p:cNvCxnSpPr/>
          <p:nvPr/>
        </p:nvCxnSpPr>
        <p:spPr bwMode="auto">
          <a:xfrm>
            <a:off x="4807131" y="5447211"/>
            <a:ext cx="1005840" cy="0"/>
          </a:xfrm>
          <a:prstGeom prst="line">
            <a:avLst/>
          </a:prstGeom>
          <a:solidFill>
            <a:schemeClr val="accent1"/>
          </a:solidFill>
          <a:ln w="28575" cap="flat" cmpd="sng" algn="ctr">
            <a:solidFill>
              <a:schemeClr val="bg2">
                <a:lumMod val="50000"/>
              </a:schemeClr>
            </a:solidFill>
            <a:prstDash val="solid"/>
            <a:round/>
            <a:headEnd type="none" w="med" len="med"/>
            <a:tailEnd type="arrow" w="med" len="med"/>
          </a:ln>
          <a:effectLst/>
        </p:spPr>
      </p:cxnSp>
      <p:sp>
        <p:nvSpPr>
          <p:cNvPr id="10" name="Rectangle 9"/>
          <p:cNvSpPr/>
          <p:nvPr/>
        </p:nvSpPr>
        <p:spPr>
          <a:xfrm>
            <a:off x="5094136" y="5099259"/>
            <a:ext cx="492443" cy="369332"/>
          </a:xfrm>
          <a:prstGeom prst="rect">
            <a:avLst/>
          </a:prstGeom>
        </p:spPr>
        <p:txBody>
          <a:bodyPr wrap="none">
            <a:spAutoFit/>
          </a:bodyPr>
          <a:lstStyle/>
          <a:p>
            <a:r>
              <a:rPr lang="en-ZA" dirty="0" smtClean="0">
                <a:solidFill>
                  <a:schemeClr val="accent4">
                    <a:lumMod val="10000"/>
                  </a:schemeClr>
                </a:solidFill>
              </a:rPr>
              <a:t>ain</a:t>
            </a:r>
            <a:endParaRPr lang="en-GB" dirty="0"/>
          </a:p>
        </p:txBody>
      </p:sp>
      <p:sp>
        <p:nvSpPr>
          <p:cNvPr id="12" name="Rectangle 11"/>
          <p:cNvSpPr/>
          <p:nvPr/>
        </p:nvSpPr>
        <p:spPr>
          <a:xfrm>
            <a:off x="7641393" y="4798814"/>
            <a:ext cx="620683" cy="369332"/>
          </a:xfrm>
          <a:prstGeom prst="rect">
            <a:avLst/>
          </a:prstGeom>
        </p:spPr>
        <p:txBody>
          <a:bodyPr wrap="none">
            <a:spAutoFit/>
          </a:bodyPr>
          <a:lstStyle/>
          <a:p>
            <a:r>
              <a:rPr lang="en-ZA" dirty="0" err="1" smtClean="0">
                <a:solidFill>
                  <a:schemeClr val="accent4">
                    <a:lumMod val="10000"/>
                  </a:schemeClr>
                </a:solidFill>
              </a:rPr>
              <a:t>xout</a:t>
            </a:r>
            <a:endParaRPr lang="en-GB" dirty="0"/>
          </a:p>
        </p:txBody>
      </p:sp>
      <p:sp>
        <p:nvSpPr>
          <p:cNvPr id="13" name="Isosceles Triangle 12"/>
          <p:cNvSpPr/>
          <p:nvPr/>
        </p:nvSpPr>
        <p:spPr bwMode="auto">
          <a:xfrm rot="5400000">
            <a:off x="5772101" y="4690065"/>
            <a:ext cx="325381" cy="298266"/>
          </a:xfrm>
          <a:prstGeom prst="triangle">
            <a:avLst/>
          </a:prstGeom>
          <a:noFill/>
          <a:ln w="28575" cap="flat" cmpd="sng" algn="ctr">
            <a:solidFill>
              <a:schemeClr val="bg2">
                <a:lumMod val="5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cxnSp>
        <p:nvCxnSpPr>
          <p:cNvPr id="14" name="Straight Connector 13"/>
          <p:cNvCxnSpPr/>
          <p:nvPr/>
        </p:nvCxnSpPr>
        <p:spPr bwMode="auto">
          <a:xfrm flipV="1">
            <a:off x="6658639" y="5990116"/>
            <a:ext cx="0" cy="555650"/>
          </a:xfrm>
          <a:prstGeom prst="line">
            <a:avLst/>
          </a:prstGeom>
          <a:solidFill>
            <a:schemeClr val="accent1"/>
          </a:solidFill>
          <a:ln w="28575" cap="flat" cmpd="sng" algn="ctr">
            <a:solidFill>
              <a:schemeClr val="bg2">
                <a:lumMod val="50000"/>
              </a:schemeClr>
            </a:solidFill>
            <a:prstDash val="solid"/>
            <a:round/>
            <a:headEnd type="none" w="med" len="med"/>
            <a:tailEnd type="arrow" w="med" len="med"/>
          </a:ln>
          <a:effectLst/>
        </p:spPr>
      </p:cxnSp>
      <p:sp>
        <p:nvSpPr>
          <p:cNvPr id="15" name="Rectangle 14"/>
          <p:cNvSpPr/>
          <p:nvPr/>
        </p:nvSpPr>
        <p:spPr>
          <a:xfrm>
            <a:off x="6658639" y="6168434"/>
            <a:ext cx="1459449" cy="369332"/>
          </a:xfrm>
          <a:prstGeom prst="rect">
            <a:avLst/>
          </a:prstGeom>
        </p:spPr>
        <p:txBody>
          <a:bodyPr wrap="square">
            <a:spAutoFit/>
          </a:bodyPr>
          <a:lstStyle/>
          <a:p>
            <a:r>
              <a:rPr lang="en-ZA" dirty="0" smtClean="0">
                <a:solidFill>
                  <a:schemeClr val="accent4">
                    <a:lumMod val="10000"/>
                  </a:schemeClr>
                </a:solidFill>
              </a:rPr>
              <a:t>reset</a:t>
            </a:r>
            <a:endParaRPr lang="en-GB"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bwMode="auto">
          <a:xfrm>
            <a:off x="1725882" y="5419992"/>
            <a:ext cx="2172789" cy="252549"/>
          </a:xfrm>
          <a:prstGeom prst="rect">
            <a:avLst/>
          </a:prstGeom>
          <a:solidFill>
            <a:srgbClr val="FFFF99"/>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sp>
        <p:nvSpPr>
          <p:cNvPr id="2" name="Title 1"/>
          <p:cNvSpPr>
            <a:spLocks noGrp="1"/>
          </p:cNvSpPr>
          <p:nvPr>
            <p:ph type="title"/>
          </p:nvPr>
        </p:nvSpPr>
        <p:spPr/>
        <p:txBody>
          <a:bodyPr>
            <a:normAutofit fontScale="90000"/>
          </a:bodyPr>
          <a:lstStyle/>
          <a:p>
            <a:r>
              <a:rPr lang="en-ZA" dirty="0" smtClean="0"/>
              <a:t>Register Output Ports</a:t>
            </a:r>
            <a:endParaRPr lang="en-GB" dirty="0"/>
          </a:p>
        </p:txBody>
      </p:sp>
      <p:sp>
        <p:nvSpPr>
          <p:cNvPr id="3" name="Content Placeholder 2"/>
          <p:cNvSpPr>
            <a:spLocks noGrp="1"/>
          </p:cNvSpPr>
          <p:nvPr>
            <p:ph idx="1"/>
          </p:nvPr>
        </p:nvSpPr>
        <p:spPr>
          <a:xfrm>
            <a:off x="729114" y="1414049"/>
            <a:ext cx="8007350" cy="4191000"/>
          </a:xfrm>
        </p:spPr>
        <p:txBody>
          <a:bodyPr/>
          <a:lstStyle/>
          <a:p>
            <a:r>
              <a:rPr lang="en-ZA" dirty="0" smtClean="0"/>
              <a:t>These are output port that hold their value. An essential feature needed to construct things like timers and flip flops</a:t>
            </a:r>
            <a:endParaRPr lang="en-GB" dirty="0"/>
          </a:p>
        </p:txBody>
      </p:sp>
      <p:sp>
        <p:nvSpPr>
          <p:cNvPr id="4" name="Rectangle 3"/>
          <p:cNvSpPr/>
          <p:nvPr/>
        </p:nvSpPr>
        <p:spPr>
          <a:xfrm>
            <a:off x="1210260" y="3170566"/>
            <a:ext cx="6648995" cy="3139321"/>
          </a:xfrm>
          <a:prstGeom prst="rect">
            <a:avLst/>
          </a:prstGeom>
        </p:spPr>
        <p:txBody>
          <a:bodyPr wrap="square">
            <a:spAutoFit/>
          </a:bodyPr>
          <a:lstStyle/>
          <a:p>
            <a:r>
              <a:rPr lang="en-US" dirty="0" smtClean="0"/>
              <a:t>module </a:t>
            </a:r>
            <a:r>
              <a:rPr lang="en-US" dirty="0" err="1" smtClean="0"/>
              <a:t>mycounter</a:t>
            </a:r>
            <a:r>
              <a:rPr lang="en-US" dirty="0" smtClean="0"/>
              <a:t> (</a:t>
            </a:r>
          </a:p>
          <a:p>
            <a:r>
              <a:rPr lang="en-US" dirty="0" smtClean="0"/>
              <a:t>       </a:t>
            </a:r>
            <a:r>
              <a:rPr lang="en-US" dirty="0" err="1" smtClean="0"/>
              <a:t>clk</a:t>
            </a:r>
            <a:r>
              <a:rPr lang="en-US" dirty="0" smtClean="0"/>
              <a:t>,             // Clock </a:t>
            </a:r>
            <a:r>
              <a:rPr lang="en-US" dirty="0"/>
              <a:t>input of the design</a:t>
            </a:r>
          </a:p>
          <a:p>
            <a:r>
              <a:rPr lang="en-US" dirty="0" smtClean="0"/>
              <a:t>       </a:t>
            </a:r>
            <a:r>
              <a:rPr lang="en-US" dirty="0" err="1" smtClean="0"/>
              <a:t>count_out</a:t>
            </a:r>
            <a:r>
              <a:rPr lang="en-US" dirty="0" smtClean="0"/>
              <a:t>  // 8 bit vector output of the</a:t>
            </a:r>
          </a:p>
          <a:p>
            <a:r>
              <a:rPr lang="en-US" dirty="0" smtClean="0"/>
              <a:t>       </a:t>
            </a:r>
            <a:r>
              <a:rPr lang="en-US" dirty="0"/>
              <a:t>);</a:t>
            </a:r>
            <a:endParaRPr lang="en-US" dirty="0" smtClean="0"/>
          </a:p>
          <a:p>
            <a:r>
              <a:rPr lang="en-US" dirty="0" smtClean="0"/>
              <a:t>       </a:t>
            </a:r>
            <a:r>
              <a:rPr lang="en-US" dirty="0"/>
              <a:t>// Inputs:</a:t>
            </a:r>
          </a:p>
          <a:p>
            <a:r>
              <a:rPr lang="en-US" dirty="0"/>
              <a:t>       input </a:t>
            </a:r>
            <a:r>
              <a:rPr lang="en-US" dirty="0" err="1"/>
              <a:t>clk</a:t>
            </a:r>
            <a:r>
              <a:rPr lang="en-US" dirty="0"/>
              <a:t>;</a:t>
            </a:r>
            <a:endParaRPr lang="en-US" dirty="0" smtClean="0">
              <a:solidFill>
                <a:schemeClr val="accent4">
                  <a:lumMod val="10000"/>
                </a:schemeClr>
              </a:solidFill>
            </a:endParaRPr>
          </a:p>
          <a:p>
            <a:r>
              <a:rPr lang="en-US" dirty="0" smtClean="0">
                <a:solidFill>
                  <a:schemeClr val="accent4">
                    <a:lumMod val="10000"/>
                  </a:schemeClr>
                </a:solidFill>
              </a:rPr>
              <a:t>       output [7:0] </a:t>
            </a:r>
            <a:r>
              <a:rPr lang="en-US" dirty="0" err="1" smtClean="0">
                <a:solidFill>
                  <a:schemeClr val="accent4">
                    <a:lumMod val="10000"/>
                  </a:schemeClr>
                </a:solidFill>
              </a:rPr>
              <a:t>count_out</a:t>
            </a:r>
            <a:r>
              <a:rPr lang="en-US" dirty="0" smtClean="0">
                <a:solidFill>
                  <a:schemeClr val="accent4">
                    <a:lumMod val="10000"/>
                  </a:schemeClr>
                </a:solidFill>
              </a:rPr>
              <a:t>; // 8-bit counter output</a:t>
            </a:r>
          </a:p>
          <a:p>
            <a:r>
              <a:rPr lang="en-US" dirty="0" smtClean="0"/>
              <a:t>       // All the outputs are registers</a:t>
            </a:r>
          </a:p>
          <a:p>
            <a:r>
              <a:rPr lang="en-US" dirty="0" smtClean="0"/>
              <a:t>       </a:t>
            </a:r>
            <a:r>
              <a:rPr lang="en-US" dirty="0" err="1" smtClean="0">
                <a:solidFill>
                  <a:schemeClr val="accent4">
                    <a:lumMod val="10000"/>
                  </a:schemeClr>
                </a:solidFill>
              </a:rPr>
              <a:t>reg</a:t>
            </a:r>
            <a:r>
              <a:rPr lang="en-US" dirty="0" smtClean="0">
                <a:solidFill>
                  <a:schemeClr val="accent4">
                    <a:lumMod val="10000"/>
                  </a:schemeClr>
                </a:solidFill>
              </a:rPr>
              <a:t> [7:0] </a:t>
            </a:r>
            <a:r>
              <a:rPr lang="en-US" dirty="0" err="1" smtClean="0">
                <a:solidFill>
                  <a:schemeClr val="accent4">
                    <a:lumMod val="10000"/>
                  </a:schemeClr>
                </a:solidFill>
              </a:rPr>
              <a:t>count_out</a:t>
            </a:r>
            <a:r>
              <a:rPr lang="en-US" dirty="0" smtClean="0">
                <a:solidFill>
                  <a:schemeClr val="accent4">
                    <a:lumMod val="10000"/>
                  </a:schemeClr>
                </a:solidFill>
              </a:rPr>
              <a:t>;</a:t>
            </a:r>
          </a:p>
          <a:p>
            <a:r>
              <a:rPr lang="en-US" dirty="0" smtClean="0"/>
              <a:t>…</a:t>
            </a:r>
          </a:p>
          <a:p>
            <a:r>
              <a:rPr lang="en-US" dirty="0" err="1" smtClean="0"/>
              <a:t>endmodule</a:t>
            </a:r>
            <a:endParaRPr lang="en-US"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extBox 33"/>
          <p:cNvSpPr txBox="1"/>
          <p:nvPr/>
        </p:nvSpPr>
        <p:spPr>
          <a:xfrm rot="19542946">
            <a:off x="2461" y="3256935"/>
            <a:ext cx="1338828" cy="369332"/>
          </a:xfrm>
          <a:prstGeom prst="rect">
            <a:avLst/>
          </a:prstGeom>
          <a:solidFill>
            <a:srgbClr val="FFFF99"/>
          </a:solidFill>
        </p:spPr>
        <p:txBody>
          <a:bodyPr wrap="none" rtlCol="0">
            <a:spAutoFit/>
          </a:bodyPr>
          <a:lstStyle/>
          <a:p>
            <a:r>
              <a:rPr lang="en-ZA" dirty="0" smtClean="0">
                <a:solidFill>
                  <a:schemeClr val="accent4">
                    <a:lumMod val="10000"/>
                  </a:schemeClr>
                </a:solidFill>
                <a:latin typeface="Comic Sans MS" pitchFamily="66" charset="0"/>
              </a:rPr>
              <a:t>EXAMPLE:</a:t>
            </a:r>
            <a:endParaRPr lang="en-GB" dirty="0">
              <a:solidFill>
                <a:schemeClr val="accent4">
                  <a:lumMod val="10000"/>
                </a:schemeClr>
              </a:solidFill>
              <a:latin typeface="Comic Sans MS" pitchFamily="66" charset="0"/>
            </a:endParaRPr>
          </a:p>
        </p:txBody>
      </p:sp>
      <p:sp>
        <p:nvSpPr>
          <p:cNvPr id="2" name="Title 1"/>
          <p:cNvSpPr>
            <a:spLocks noGrp="1"/>
          </p:cNvSpPr>
          <p:nvPr>
            <p:ph type="title"/>
          </p:nvPr>
        </p:nvSpPr>
        <p:spPr>
          <a:xfrm>
            <a:off x="457200" y="22404"/>
            <a:ext cx="8385175" cy="1431925"/>
          </a:xfrm>
        </p:spPr>
        <p:txBody>
          <a:bodyPr/>
          <a:lstStyle/>
          <a:p>
            <a:r>
              <a:rPr lang="en-ZA" dirty="0" smtClean="0"/>
              <a:t>Instantiating modules and connecting up ports</a:t>
            </a:r>
            <a:endParaRPr lang="en-GB" dirty="0"/>
          </a:p>
        </p:txBody>
      </p:sp>
      <p:sp>
        <p:nvSpPr>
          <p:cNvPr id="3" name="Content Placeholder 2"/>
          <p:cNvSpPr>
            <a:spLocks noGrp="1"/>
          </p:cNvSpPr>
          <p:nvPr>
            <p:ph idx="1"/>
          </p:nvPr>
        </p:nvSpPr>
        <p:spPr>
          <a:xfrm>
            <a:off x="561703" y="1410784"/>
            <a:ext cx="8425543" cy="4191000"/>
          </a:xfrm>
        </p:spPr>
        <p:txBody>
          <a:bodyPr/>
          <a:lstStyle/>
          <a:p>
            <a:r>
              <a:rPr lang="en-ZA" dirty="0" smtClean="0"/>
              <a:t>These two tasks usually done in one go…</a:t>
            </a:r>
          </a:p>
          <a:p>
            <a:r>
              <a:rPr lang="en-ZA" dirty="0" smtClean="0"/>
              <a:t>Modules are instantiated within modules</a:t>
            </a:r>
          </a:p>
        </p:txBody>
      </p:sp>
      <p:sp>
        <p:nvSpPr>
          <p:cNvPr id="4" name="Rectangle 3"/>
          <p:cNvSpPr/>
          <p:nvPr/>
        </p:nvSpPr>
        <p:spPr>
          <a:xfrm>
            <a:off x="1031966" y="3131291"/>
            <a:ext cx="5394960" cy="3170099"/>
          </a:xfrm>
          <a:prstGeom prst="rect">
            <a:avLst/>
          </a:prstGeom>
        </p:spPr>
        <p:txBody>
          <a:bodyPr wrap="square">
            <a:spAutoFit/>
          </a:bodyPr>
          <a:lstStyle/>
          <a:p>
            <a:r>
              <a:rPr lang="en-ZA" sz="2000" dirty="0" smtClean="0"/>
              <a:t>// Multiplexer implemented using gates only*</a:t>
            </a:r>
            <a:endParaRPr lang="en-GB" sz="2000" dirty="0" smtClean="0"/>
          </a:p>
          <a:p>
            <a:r>
              <a:rPr lang="en-GB" sz="2000" dirty="0" smtClean="0"/>
              <a:t>module mux2to1 (</a:t>
            </a:r>
            <a:r>
              <a:rPr lang="en-GB" sz="2000" dirty="0" err="1" smtClean="0"/>
              <a:t>a,b,sel,y</a:t>
            </a:r>
            <a:r>
              <a:rPr lang="en-GB" sz="2000" dirty="0" smtClean="0"/>
              <a:t>);</a:t>
            </a:r>
          </a:p>
          <a:p>
            <a:r>
              <a:rPr lang="en-GB" sz="2000" dirty="0" smtClean="0"/>
              <a:t>  input </a:t>
            </a:r>
            <a:r>
              <a:rPr lang="en-GB" sz="2000" dirty="0" err="1" smtClean="0"/>
              <a:t>a,b,sel</a:t>
            </a:r>
            <a:r>
              <a:rPr lang="en-GB" sz="2000" dirty="0" smtClean="0"/>
              <a:t>;</a:t>
            </a:r>
          </a:p>
          <a:p>
            <a:r>
              <a:rPr lang="en-GB" sz="2000" dirty="0" smtClean="0"/>
              <a:t>  output y;</a:t>
            </a:r>
          </a:p>
          <a:p>
            <a:r>
              <a:rPr lang="en-GB" sz="2000" dirty="0" smtClean="0"/>
              <a:t>  wire </a:t>
            </a:r>
            <a:r>
              <a:rPr lang="en-GB" sz="2000" dirty="0" err="1" smtClean="0">
                <a:solidFill>
                  <a:schemeClr val="tx1">
                    <a:lumMod val="95000"/>
                  </a:schemeClr>
                </a:solidFill>
              </a:rPr>
              <a:t>sel</a:t>
            </a:r>
            <a:r>
              <a:rPr lang="en-GB" sz="2000" dirty="0" err="1" smtClean="0"/>
              <a:t>,</a:t>
            </a:r>
            <a:r>
              <a:rPr lang="en-GB" sz="2000" dirty="0" err="1" smtClean="0">
                <a:solidFill>
                  <a:srgbClr val="C00000"/>
                </a:solidFill>
              </a:rPr>
              <a:t>asel</a:t>
            </a:r>
            <a:r>
              <a:rPr lang="en-GB" sz="2000" dirty="0" err="1" smtClean="0"/>
              <a:t>,</a:t>
            </a:r>
            <a:r>
              <a:rPr lang="en-GB" sz="2000" dirty="0" err="1" smtClean="0">
                <a:solidFill>
                  <a:srgbClr val="C00000"/>
                </a:solidFill>
              </a:rPr>
              <a:t>bsel</a:t>
            </a:r>
            <a:r>
              <a:rPr lang="en-GB" sz="2000" dirty="0" err="1" smtClean="0"/>
              <a:t>,</a:t>
            </a:r>
            <a:r>
              <a:rPr lang="en-GB" sz="2000" dirty="0" err="1" smtClean="0">
                <a:solidFill>
                  <a:srgbClr val="C00000"/>
                </a:solidFill>
              </a:rPr>
              <a:t>invsel</a:t>
            </a:r>
            <a:r>
              <a:rPr lang="en-GB" sz="2000" dirty="0" smtClean="0"/>
              <a:t>;</a:t>
            </a:r>
          </a:p>
          <a:p>
            <a:r>
              <a:rPr lang="en-GB" sz="2000" dirty="0" smtClean="0"/>
              <a:t>  not </a:t>
            </a:r>
            <a:r>
              <a:rPr lang="en-GB" sz="2000" dirty="0" err="1" smtClean="0">
                <a:solidFill>
                  <a:srgbClr val="1008B8"/>
                </a:solidFill>
              </a:rPr>
              <a:t>U_inv</a:t>
            </a:r>
            <a:r>
              <a:rPr lang="en-GB" sz="2000" dirty="0" smtClean="0"/>
              <a:t> (</a:t>
            </a:r>
            <a:r>
              <a:rPr lang="en-GB" sz="2000" dirty="0" err="1" smtClean="0"/>
              <a:t>invsel,sel</a:t>
            </a:r>
            <a:r>
              <a:rPr lang="en-GB" sz="2000" dirty="0" smtClean="0"/>
              <a:t>); </a:t>
            </a:r>
          </a:p>
          <a:p>
            <a:r>
              <a:rPr lang="en-GB" sz="2000" dirty="0" smtClean="0"/>
              <a:t>  and </a:t>
            </a:r>
            <a:r>
              <a:rPr lang="en-GB" sz="2000" dirty="0" err="1" smtClean="0">
                <a:solidFill>
                  <a:srgbClr val="1008B8"/>
                </a:solidFill>
              </a:rPr>
              <a:t>U_anda</a:t>
            </a:r>
            <a:r>
              <a:rPr lang="en-GB" sz="2000" dirty="0" smtClean="0"/>
              <a:t> (</a:t>
            </a:r>
            <a:r>
              <a:rPr lang="en-GB" sz="2000" dirty="0" err="1" smtClean="0"/>
              <a:t>asel,a,invsel</a:t>
            </a:r>
            <a:r>
              <a:rPr lang="en-GB" sz="2000" dirty="0" smtClean="0"/>
              <a:t>),</a:t>
            </a:r>
          </a:p>
          <a:p>
            <a:r>
              <a:rPr lang="en-GB" sz="2000" dirty="0" smtClean="0"/>
              <a:t>      </a:t>
            </a:r>
            <a:r>
              <a:rPr lang="en-GB" sz="2000" dirty="0" err="1" smtClean="0">
                <a:solidFill>
                  <a:srgbClr val="1008B8"/>
                </a:solidFill>
              </a:rPr>
              <a:t>U_andb</a:t>
            </a:r>
            <a:r>
              <a:rPr lang="en-GB" sz="2000" dirty="0" smtClean="0"/>
              <a:t> (</a:t>
            </a:r>
            <a:r>
              <a:rPr lang="en-GB" sz="2000" dirty="0" err="1" smtClean="0"/>
              <a:t>bsel,b,sel</a:t>
            </a:r>
            <a:r>
              <a:rPr lang="en-GB" sz="2000" dirty="0" smtClean="0"/>
              <a:t>);</a:t>
            </a:r>
          </a:p>
          <a:p>
            <a:r>
              <a:rPr lang="en-GB" sz="2000" dirty="0" smtClean="0"/>
              <a:t>  or </a:t>
            </a:r>
            <a:r>
              <a:rPr lang="en-GB" sz="2000" dirty="0" err="1" smtClean="0">
                <a:solidFill>
                  <a:srgbClr val="1008B8"/>
                </a:solidFill>
              </a:rPr>
              <a:t>U_or</a:t>
            </a:r>
            <a:r>
              <a:rPr lang="en-GB" sz="2000" dirty="0" smtClean="0"/>
              <a:t> (</a:t>
            </a:r>
            <a:r>
              <a:rPr lang="en-GB" sz="2000" dirty="0" err="1" smtClean="0"/>
              <a:t>y,asel,bsel</a:t>
            </a:r>
            <a:r>
              <a:rPr lang="en-GB" sz="2000" dirty="0" smtClean="0"/>
              <a:t>);</a:t>
            </a:r>
          </a:p>
          <a:p>
            <a:r>
              <a:rPr lang="en-GB" sz="2000" dirty="0" err="1" smtClean="0"/>
              <a:t>endmodule</a:t>
            </a:r>
            <a:endParaRPr lang="en-GB" sz="2000" dirty="0"/>
          </a:p>
        </p:txBody>
      </p:sp>
      <p:sp>
        <p:nvSpPr>
          <p:cNvPr id="5" name="Rectangle 4"/>
          <p:cNvSpPr/>
          <p:nvPr/>
        </p:nvSpPr>
        <p:spPr>
          <a:xfrm>
            <a:off x="2079166" y="6432358"/>
            <a:ext cx="6831874" cy="276999"/>
          </a:xfrm>
          <a:prstGeom prst="rect">
            <a:avLst/>
          </a:prstGeom>
        </p:spPr>
        <p:txBody>
          <a:bodyPr wrap="square">
            <a:spAutoFit/>
          </a:bodyPr>
          <a:lstStyle/>
          <a:p>
            <a:pPr algn="r"/>
            <a:r>
              <a:rPr lang="en-GB" sz="1200" dirty="0" smtClean="0"/>
              <a:t>* Based on source: </a:t>
            </a:r>
            <a:r>
              <a:rPr lang="en-GB" sz="1200" dirty="0" smtClean="0">
                <a:hlinkClick r:id="rId3"/>
              </a:rPr>
              <a:t>http://www.asic-world.com/code/hdl_models/mux_2to1_gates.v</a:t>
            </a:r>
            <a:r>
              <a:rPr lang="en-GB" sz="1200" dirty="0" smtClean="0"/>
              <a:t> </a:t>
            </a:r>
            <a:endParaRPr lang="en-GB" sz="1200" dirty="0"/>
          </a:p>
        </p:txBody>
      </p:sp>
      <p:sp>
        <p:nvSpPr>
          <p:cNvPr id="6" name="Rectangle 5"/>
          <p:cNvSpPr/>
          <p:nvPr/>
        </p:nvSpPr>
        <p:spPr>
          <a:xfrm>
            <a:off x="444136" y="2585496"/>
            <a:ext cx="8608423" cy="461665"/>
          </a:xfrm>
          <a:prstGeom prst="rect">
            <a:avLst/>
          </a:prstGeom>
        </p:spPr>
        <p:txBody>
          <a:bodyPr wrap="square">
            <a:spAutoFit/>
          </a:bodyPr>
          <a:lstStyle/>
          <a:p>
            <a:pPr marL="0" lvl="1"/>
            <a:r>
              <a:rPr lang="en-ZA" sz="2400" dirty="0" smtClean="0">
                <a:solidFill>
                  <a:schemeClr val="tx2">
                    <a:lumMod val="75000"/>
                  </a:schemeClr>
                </a:solidFill>
              </a:rPr>
              <a:t>Syntax:  &lt;module name&gt; &lt;instance name&gt;  (&lt;arguments&gt;)</a:t>
            </a:r>
          </a:p>
        </p:txBody>
      </p:sp>
      <p:grpSp>
        <p:nvGrpSpPr>
          <p:cNvPr id="22" name="Group 21"/>
          <p:cNvGrpSpPr/>
          <p:nvPr/>
        </p:nvGrpSpPr>
        <p:grpSpPr>
          <a:xfrm>
            <a:off x="4637314" y="3573080"/>
            <a:ext cx="4114435" cy="2149639"/>
            <a:chOff x="4637314" y="3649282"/>
            <a:chExt cx="4114435" cy="2149639"/>
          </a:xfrm>
        </p:grpSpPr>
        <p:sp>
          <p:nvSpPr>
            <p:cNvPr id="9" name="TextBox 8"/>
            <p:cNvSpPr txBox="1"/>
            <p:nvPr/>
          </p:nvSpPr>
          <p:spPr>
            <a:xfrm>
              <a:off x="4637314" y="3892732"/>
              <a:ext cx="479618" cy="369332"/>
            </a:xfrm>
            <a:prstGeom prst="rect">
              <a:avLst/>
            </a:prstGeom>
            <a:noFill/>
          </p:spPr>
          <p:txBody>
            <a:bodyPr wrap="none" rtlCol="0">
              <a:spAutoFit/>
            </a:bodyPr>
            <a:lstStyle/>
            <a:p>
              <a:r>
                <a:rPr lang="en-ZA" dirty="0" err="1" smtClean="0">
                  <a:solidFill>
                    <a:schemeClr val="accent4">
                      <a:lumMod val="10000"/>
                    </a:schemeClr>
                  </a:solidFill>
                </a:rPr>
                <a:t>sel</a:t>
              </a:r>
              <a:endParaRPr lang="en-GB" dirty="0">
                <a:solidFill>
                  <a:schemeClr val="accent4">
                    <a:lumMod val="10000"/>
                  </a:schemeClr>
                </a:solidFill>
              </a:endParaRPr>
            </a:p>
          </p:txBody>
        </p:sp>
        <p:sp>
          <p:nvSpPr>
            <p:cNvPr id="10" name="TextBox 9"/>
            <p:cNvSpPr txBox="1"/>
            <p:nvPr/>
          </p:nvSpPr>
          <p:spPr>
            <a:xfrm>
              <a:off x="4794068" y="4493623"/>
              <a:ext cx="312906" cy="369332"/>
            </a:xfrm>
            <a:prstGeom prst="rect">
              <a:avLst/>
            </a:prstGeom>
            <a:noFill/>
          </p:spPr>
          <p:txBody>
            <a:bodyPr wrap="none" rtlCol="0">
              <a:spAutoFit/>
            </a:bodyPr>
            <a:lstStyle/>
            <a:p>
              <a:r>
                <a:rPr lang="en-ZA" dirty="0" smtClean="0">
                  <a:solidFill>
                    <a:schemeClr val="accent4">
                      <a:lumMod val="10000"/>
                    </a:schemeClr>
                  </a:solidFill>
                </a:rPr>
                <a:t>a</a:t>
              </a:r>
              <a:endParaRPr lang="en-GB" dirty="0">
                <a:solidFill>
                  <a:schemeClr val="accent4">
                    <a:lumMod val="10000"/>
                  </a:schemeClr>
                </a:solidFill>
              </a:endParaRPr>
            </a:p>
          </p:txBody>
        </p:sp>
        <p:sp>
          <p:nvSpPr>
            <p:cNvPr id="11" name="TextBox 10"/>
            <p:cNvSpPr txBox="1"/>
            <p:nvPr/>
          </p:nvSpPr>
          <p:spPr>
            <a:xfrm>
              <a:off x="4794068" y="5264332"/>
              <a:ext cx="312906" cy="369332"/>
            </a:xfrm>
            <a:prstGeom prst="rect">
              <a:avLst/>
            </a:prstGeom>
            <a:noFill/>
          </p:spPr>
          <p:txBody>
            <a:bodyPr wrap="none" rtlCol="0">
              <a:spAutoFit/>
            </a:bodyPr>
            <a:lstStyle/>
            <a:p>
              <a:r>
                <a:rPr lang="en-ZA" dirty="0" smtClean="0">
                  <a:solidFill>
                    <a:schemeClr val="accent4">
                      <a:lumMod val="10000"/>
                    </a:schemeClr>
                  </a:solidFill>
                </a:rPr>
                <a:t>b</a:t>
              </a:r>
              <a:endParaRPr lang="en-GB" dirty="0">
                <a:solidFill>
                  <a:schemeClr val="accent4">
                    <a:lumMod val="10000"/>
                  </a:schemeClr>
                </a:solidFill>
              </a:endParaRPr>
            </a:p>
          </p:txBody>
        </p:sp>
        <p:sp>
          <p:nvSpPr>
            <p:cNvPr id="12" name="TextBox 11"/>
            <p:cNvSpPr txBox="1"/>
            <p:nvPr/>
          </p:nvSpPr>
          <p:spPr>
            <a:xfrm>
              <a:off x="8451667" y="4728755"/>
              <a:ext cx="300082" cy="369332"/>
            </a:xfrm>
            <a:prstGeom prst="rect">
              <a:avLst/>
            </a:prstGeom>
            <a:noFill/>
          </p:spPr>
          <p:txBody>
            <a:bodyPr wrap="none" rtlCol="0">
              <a:spAutoFit/>
            </a:bodyPr>
            <a:lstStyle/>
            <a:p>
              <a:r>
                <a:rPr lang="en-ZA" dirty="0" smtClean="0">
                  <a:solidFill>
                    <a:schemeClr val="accent4">
                      <a:lumMod val="10000"/>
                    </a:schemeClr>
                  </a:solidFill>
                </a:rPr>
                <a:t>y</a:t>
              </a:r>
              <a:endParaRPr lang="en-GB" dirty="0">
                <a:solidFill>
                  <a:schemeClr val="accent4">
                    <a:lumMod val="10000"/>
                  </a:schemeClr>
                </a:solidFill>
              </a:endParaRPr>
            </a:p>
          </p:txBody>
        </p:sp>
        <p:pic>
          <p:nvPicPr>
            <p:cNvPr id="3076" name="Picture 4" descr="C:\Users\swinberg\Documents\ACTIVE\EEE4084F\2012\LECTURES\EEE4084F-Lecture15\Images\mux000.gif"/>
            <p:cNvPicPr>
              <a:picLocks noChangeAspect="1" noChangeArrowheads="1"/>
            </p:cNvPicPr>
            <p:nvPr/>
          </p:nvPicPr>
          <p:blipFill>
            <a:blip r:embed="rId4" cstate="print"/>
            <a:srcRect/>
            <a:stretch>
              <a:fillRect/>
            </a:stretch>
          </p:blipFill>
          <p:spPr bwMode="auto">
            <a:xfrm>
              <a:off x="5086759" y="3856219"/>
              <a:ext cx="3573870" cy="1786935"/>
            </a:xfrm>
            <a:prstGeom prst="rect">
              <a:avLst/>
            </a:prstGeom>
            <a:noFill/>
          </p:spPr>
        </p:pic>
        <p:sp>
          <p:nvSpPr>
            <p:cNvPr id="14" name="Rectangle 13"/>
            <p:cNvSpPr/>
            <p:nvPr/>
          </p:nvSpPr>
          <p:spPr>
            <a:xfrm>
              <a:off x="5882885" y="3649282"/>
              <a:ext cx="643125" cy="307777"/>
            </a:xfrm>
            <a:prstGeom prst="rect">
              <a:avLst/>
            </a:prstGeom>
          </p:spPr>
          <p:txBody>
            <a:bodyPr wrap="none">
              <a:spAutoFit/>
            </a:bodyPr>
            <a:lstStyle/>
            <a:p>
              <a:r>
                <a:rPr lang="en-GB" sz="1400" dirty="0" err="1" smtClean="0">
                  <a:solidFill>
                    <a:srgbClr val="1008B8"/>
                  </a:solidFill>
                </a:rPr>
                <a:t>U_inv</a:t>
              </a:r>
              <a:endParaRPr lang="en-GB" sz="1400" dirty="0">
                <a:solidFill>
                  <a:srgbClr val="1008B8"/>
                </a:solidFill>
              </a:endParaRPr>
            </a:p>
          </p:txBody>
        </p:sp>
        <p:sp>
          <p:nvSpPr>
            <p:cNvPr id="15" name="Rectangle 14"/>
            <p:cNvSpPr/>
            <p:nvPr/>
          </p:nvSpPr>
          <p:spPr>
            <a:xfrm>
              <a:off x="7698622" y="4446117"/>
              <a:ext cx="572593" cy="307777"/>
            </a:xfrm>
            <a:prstGeom prst="rect">
              <a:avLst/>
            </a:prstGeom>
          </p:spPr>
          <p:txBody>
            <a:bodyPr wrap="none">
              <a:spAutoFit/>
            </a:bodyPr>
            <a:lstStyle/>
            <a:p>
              <a:r>
                <a:rPr lang="en-GB" sz="1400" dirty="0" err="1" smtClean="0">
                  <a:solidFill>
                    <a:srgbClr val="1008B8"/>
                  </a:solidFill>
                </a:rPr>
                <a:t>U_or</a:t>
              </a:r>
              <a:endParaRPr lang="en-GB" sz="1400" dirty="0">
                <a:solidFill>
                  <a:srgbClr val="1008B8"/>
                </a:solidFill>
              </a:endParaRPr>
            </a:p>
          </p:txBody>
        </p:sp>
        <p:sp>
          <p:nvSpPr>
            <p:cNvPr id="16" name="Rectangle 15"/>
            <p:cNvSpPr/>
            <p:nvPr/>
          </p:nvSpPr>
          <p:spPr>
            <a:xfrm>
              <a:off x="6705845" y="4093419"/>
              <a:ext cx="811441" cy="307777"/>
            </a:xfrm>
            <a:prstGeom prst="rect">
              <a:avLst/>
            </a:prstGeom>
          </p:spPr>
          <p:txBody>
            <a:bodyPr wrap="none">
              <a:spAutoFit/>
            </a:bodyPr>
            <a:lstStyle/>
            <a:p>
              <a:r>
                <a:rPr lang="en-GB" sz="1400" dirty="0" err="1" smtClean="0">
                  <a:solidFill>
                    <a:srgbClr val="1008B8"/>
                  </a:solidFill>
                </a:rPr>
                <a:t>U_anda</a:t>
              </a:r>
              <a:endParaRPr lang="en-GB" sz="1400" dirty="0">
                <a:solidFill>
                  <a:srgbClr val="1008B8"/>
                </a:solidFill>
              </a:endParaRPr>
            </a:p>
          </p:txBody>
        </p:sp>
        <p:sp>
          <p:nvSpPr>
            <p:cNvPr id="17" name="Rectangle 16"/>
            <p:cNvSpPr/>
            <p:nvPr/>
          </p:nvSpPr>
          <p:spPr>
            <a:xfrm>
              <a:off x="6718908" y="5491144"/>
              <a:ext cx="811441" cy="307777"/>
            </a:xfrm>
            <a:prstGeom prst="rect">
              <a:avLst/>
            </a:prstGeom>
          </p:spPr>
          <p:txBody>
            <a:bodyPr wrap="none">
              <a:spAutoFit/>
            </a:bodyPr>
            <a:lstStyle/>
            <a:p>
              <a:r>
                <a:rPr lang="en-GB" sz="1400" dirty="0" err="1" smtClean="0">
                  <a:solidFill>
                    <a:srgbClr val="1008B8"/>
                  </a:solidFill>
                </a:rPr>
                <a:t>U_andb</a:t>
              </a:r>
              <a:endParaRPr lang="en-GB" sz="1400" dirty="0">
                <a:solidFill>
                  <a:srgbClr val="1008B8"/>
                </a:solidFill>
              </a:endParaRPr>
            </a:p>
          </p:txBody>
        </p:sp>
        <p:sp>
          <p:nvSpPr>
            <p:cNvPr id="19" name="Rectangle 18"/>
            <p:cNvSpPr/>
            <p:nvPr/>
          </p:nvSpPr>
          <p:spPr>
            <a:xfrm rot="16200000">
              <a:off x="6246086" y="3845224"/>
              <a:ext cx="643125" cy="307777"/>
            </a:xfrm>
            <a:prstGeom prst="rect">
              <a:avLst/>
            </a:prstGeom>
          </p:spPr>
          <p:txBody>
            <a:bodyPr wrap="none">
              <a:spAutoFit/>
            </a:bodyPr>
            <a:lstStyle/>
            <a:p>
              <a:r>
                <a:rPr lang="en-GB" sz="1400" dirty="0" err="1" smtClean="0">
                  <a:solidFill>
                    <a:srgbClr val="C00000"/>
                  </a:solidFill>
                </a:rPr>
                <a:t>invsel</a:t>
              </a:r>
              <a:endParaRPr lang="en-GB" sz="1400" dirty="0">
                <a:solidFill>
                  <a:srgbClr val="C00000"/>
                </a:solidFill>
              </a:endParaRPr>
            </a:p>
          </p:txBody>
        </p:sp>
        <p:sp>
          <p:nvSpPr>
            <p:cNvPr id="20" name="Rectangle 19"/>
            <p:cNvSpPr/>
            <p:nvPr/>
          </p:nvSpPr>
          <p:spPr>
            <a:xfrm>
              <a:off x="7254485" y="5229888"/>
              <a:ext cx="513282" cy="307777"/>
            </a:xfrm>
            <a:prstGeom prst="rect">
              <a:avLst/>
            </a:prstGeom>
          </p:spPr>
          <p:txBody>
            <a:bodyPr wrap="none">
              <a:spAutoFit/>
            </a:bodyPr>
            <a:lstStyle/>
            <a:p>
              <a:r>
                <a:rPr lang="en-GB" sz="1400" dirty="0" err="1" smtClean="0">
                  <a:solidFill>
                    <a:srgbClr val="C00000"/>
                  </a:solidFill>
                </a:rPr>
                <a:t>bsel</a:t>
              </a:r>
              <a:endParaRPr lang="en-GB" sz="1400" dirty="0">
                <a:solidFill>
                  <a:srgbClr val="C00000"/>
                </a:solidFill>
              </a:endParaRPr>
            </a:p>
          </p:txBody>
        </p:sp>
        <p:sp>
          <p:nvSpPr>
            <p:cNvPr id="21" name="Rectangle 20"/>
            <p:cNvSpPr/>
            <p:nvPr/>
          </p:nvSpPr>
          <p:spPr>
            <a:xfrm>
              <a:off x="7254485" y="4315488"/>
              <a:ext cx="513282" cy="307777"/>
            </a:xfrm>
            <a:prstGeom prst="rect">
              <a:avLst/>
            </a:prstGeom>
          </p:spPr>
          <p:txBody>
            <a:bodyPr wrap="none">
              <a:spAutoFit/>
            </a:bodyPr>
            <a:lstStyle/>
            <a:p>
              <a:r>
                <a:rPr lang="en-GB" sz="1400" dirty="0" err="1" smtClean="0">
                  <a:solidFill>
                    <a:srgbClr val="C00000"/>
                  </a:solidFill>
                </a:rPr>
                <a:t>asel</a:t>
              </a:r>
              <a:endParaRPr lang="en-GB" sz="1400" dirty="0">
                <a:solidFill>
                  <a:srgbClr val="C00000"/>
                </a:solidFill>
              </a:endParaRPr>
            </a:p>
          </p:txBody>
        </p:sp>
      </p:grpSp>
      <p:grpSp>
        <p:nvGrpSpPr>
          <p:cNvPr id="32" name="Group 31"/>
          <p:cNvGrpSpPr/>
          <p:nvPr/>
        </p:nvGrpSpPr>
        <p:grpSpPr>
          <a:xfrm>
            <a:off x="0" y="4967746"/>
            <a:ext cx="1725561" cy="1056066"/>
            <a:chOff x="0" y="5043948"/>
            <a:chExt cx="1725561" cy="1056066"/>
          </a:xfrm>
        </p:grpSpPr>
        <p:cxnSp>
          <p:nvCxnSpPr>
            <p:cNvPr id="24" name="Straight Arrow Connector 23"/>
            <p:cNvCxnSpPr/>
            <p:nvPr/>
          </p:nvCxnSpPr>
          <p:spPr bwMode="auto">
            <a:xfrm flipV="1">
              <a:off x="766916" y="5043948"/>
              <a:ext cx="958645" cy="221226"/>
            </a:xfrm>
            <a:prstGeom prst="straightConnector1">
              <a:avLst/>
            </a:prstGeom>
            <a:solidFill>
              <a:schemeClr val="accent1"/>
            </a:solidFill>
            <a:ln w="9525" cap="flat" cmpd="sng" algn="ctr">
              <a:solidFill>
                <a:srgbClr val="0000FF"/>
              </a:solidFill>
              <a:prstDash val="solid"/>
              <a:round/>
              <a:headEnd type="none" w="med" len="med"/>
              <a:tailEnd type="arrow"/>
            </a:ln>
            <a:effectLst/>
          </p:spPr>
        </p:cxnSp>
        <p:sp>
          <p:nvSpPr>
            <p:cNvPr id="26" name="TextBox 25"/>
            <p:cNvSpPr txBox="1"/>
            <p:nvPr/>
          </p:nvSpPr>
          <p:spPr>
            <a:xfrm>
              <a:off x="0" y="5176684"/>
              <a:ext cx="1563329" cy="923330"/>
            </a:xfrm>
            <a:prstGeom prst="rect">
              <a:avLst/>
            </a:prstGeom>
            <a:noFill/>
          </p:spPr>
          <p:txBody>
            <a:bodyPr wrap="square" rtlCol="0">
              <a:spAutoFit/>
            </a:bodyPr>
            <a:lstStyle/>
            <a:p>
              <a:r>
                <a:rPr lang="en-ZA" dirty="0" smtClean="0">
                  <a:solidFill>
                    <a:srgbClr val="0000FF"/>
                  </a:solidFill>
                </a:rPr>
                <a:t>Module instance names</a:t>
              </a:r>
              <a:endParaRPr lang="en-GB" dirty="0">
                <a:solidFill>
                  <a:srgbClr val="0000FF"/>
                </a:solidFill>
              </a:endParaRPr>
            </a:p>
          </p:txBody>
        </p:sp>
      </p:grpSp>
      <p:grpSp>
        <p:nvGrpSpPr>
          <p:cNvPr id="33" name="Group 32"/>
          <p:cNvGrpSpPr/>
          <p:nvPr/>
        </p:nvGrpSpPr>
        <p:grpSpPr>
          <a:xfrm>
            <a:off x="3908326" y="5277463"/>
            <a:ext cx="2698953" cy="1174059"/>
            <a:chOff x="3908326" y="5353665"/>
            <a:chExt cx="2698953" cy="1174059"/>
          </a:xfrm>
        </p:grpSpPr>
        <p:cxnSp>
          <p:nvCxnSpPr>
            <p:cNvPr id="28" name="Straight Arrow Connector 27"/>
            <p:cNvCxnSpPr/>
            <p:nvPr/>
          </p:nvCxnSpPr>
          <p:spPr bwMode="auto">
            <a:xfrm rot="16200000" flipV="1">
              <a:off x="3856705" y="5405286"/>
              <a:ext cx="560439" cy="457198"/>
            </a:xfrm>
            <a:prstGeom prst="straightConnector1">
              <a:avLst/>
            </a:prstGeom>
            <a:solidFill>
              <a:schemeClr val="accent1"/>
            </a:solidFill>
            <a:ln w="9525" cap="flat" cmpd="sng" algn="ctr">
              <a:solidFill>
                <a:schemeClr val="tx2">
                  <a:lumMod val="90000"/>
                </a:schemeClr>
              </a:solidFill>
              <a:prstDash val="solid"/>
              <a:round/>
              <a:headEnd type="none" w="med" len="med"/>
              <a:tailEnd type="arrow"/>
            </a:ln>
            <a:effectLst/>
          </p:spPr>
        </p:cxnSp>
        <p:sp>
          <p:nvSpPr>
            <p:cNvPr id="31" name="TextBox 30"/>
            <p:cNvSpPr txBox="1"/>
            <p:nvPr/>
          </p:nvSpPr>
          <p:spPr>
            <a:xfrm>
              <a:off x="4277033" y="5604394"/>
              <a:ext cx="2330246" cy="923330"/>
            </a:xfrm>
            <a:prstGeom prst="rect">
              <a:avLst/>
            </a:prstGeom>
            <a:noFill/>
          </p:spPr>
          <p:txBody>
            <a:bodyPr wrap="square" rtlCol="0">
              <a:spAutoFit/>
            </a:bodyPr>
            <a:lstStyle/>
            <a:p>
              <a:r>
                <a:rPr lang="en-ZA" dirty="0" smtClean="0">
                  <a:solidFill>
                    <a:schemeClr val="tx2">
                      <a:lumMod val="90000"/>
                    </a:schemeClr>
                  </a:solidFill>
                </a:rPr>
                <a:t>Port mapping (like arguments in a  C function call)</a:t>
              </a:r>
              <a:endParaRPr lang="en-GB" dirty="0">
                <a:solidFill>
                  <a:schemeClr val="tx2">
                    <a:lumMod val="90000"/>
                  </a:schemeClr>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1000"/>
                                  </p:stCondLst>
                                  <p:childTnLst>
                                    <p:set>
                                      <p:cBhvr>
                                        <p:cTn id="6" dur="1" fill="hold">
                                          <p:stCondLst>
                                            <p:cond delay="0"/>
                                          </p:stCondLst>
                                        </p:cTn>
                                        <p:tgtEl>
                                          <p:spTgt spid="34"/>
                                        </p:tgtEl>
                                        <p:attrNameLst>
                                          <p:attrName>style.visibility</p:attrName>
                                        </p:attrNameLst>
                                      </p:cBhvr>
                                      <p:to>
                                        <p:strVal val="visible"/>
                                      </p:to>
                                    </p:set>
                                    <p:animEffect transition="in" filter="wipe(left)">
                                      <p:cBhvr>
                                        <p:cTn id="7" dur="500"/>
                                        <p:tgtEl>
                                          <p:spTgt spid="34"/>
                                        </p:tgtEl>
                                      </p:cBhvr>
                                    </p:animEffect>
                                  </p:childTnLst>
                                </p:cTn>
                              </p:par>
                            </p:childTnLst>
                          </p:cTn>
                        </p:par>
                        <p:par>
                          <p:cTn id="8" fill="hold">
                            <p:stCondLst>
                              <p:cond delay="1500"/>
                            </p:stCondLst>
                            <p:childTnLst>
                              <p:par>
                                <p:cTn id="9" presetID="22" presetClass="entr" presetSubtype="8" fill="hold" nodeType="afterEffect">
                                  <p:stCondLst>
                                    <p:cond delay="1000"/>
                                  </p:stCondLst>
                                  <p:childTnLst>
                                    <p:set>
                                      <p:cBhvr>
                                        <p:cTn id="10" dur="1" fill="hold">
                                          <p:stCondLst>
                                            <p:cond delay="0"/>
                                          </p:stCondLst>
                                        </p:cTn>
                                        <p:tgtEl>
                                          <p:spTgt spid="32"/>
                                        </p:tgtEl>
                                        <p:attrNameLst>
                                          <p:attrName>style.visibility</p:attrName>
                                        </p:attrNameLst>
                                      </p:cBhvr>
                                      <p:to>
                                        <p:strVal val="visible"/>
                                      </p:to>
                                    </p:set>
                                    <p:animEffect transition="in" filter="wipe(left)">
                                      <p:cBhvr>
                                        <p:cTn id="11" dur="500"/>
                                        <p:tgtEl>
                                          <p:spTgt spid="32"/>
                                        </p:tgtEl>
                                      </p:cBhvr>
                                    </p:animEffect>
                                  </p:childTnLst>
                                </p:cTn>
                              </p:par>
                            </p:childTnLst>
                          </p:cTn>
                        </p:par>
                        <p:par>
                          <p:cTn id="12" fill="hold">
                            <p:stCondLst>
                              <p:cond delay="3000"/>
                            </p:stCondLst>
                            <p:childTnLst>
                              <p:par>
                                <p:cTn id="13" presetID="22" presetClass="entr" presetSubtype="2" fill="hold"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wipe(right)">
                                      <p:cBhvr>
                                        <p:cTn id="15" dur="500"/>
                                        <p:tgtEl>
                                          <p:spTgt spid="33"/>
                                        </p:tgtEl>
                                      </p:cBhvr>
                                    </p:animEffect>
                                  </p:childTnLst>
                                </p:cTn>
                              </p:par>
                            </p:childTnLst>
                          </p:cTn>
                        </p:par>
                        <p:par>
                          <p:cTn id="16" fill="hold">
                            <p:stCondLst>
                              <p:cond delay="3500"/>
                            </p:stCondLst>
                            <p:childTnLst>
                              <p:par>
                                <p:cTn id="17" presetID="9" presetClass="entr" presetSubtype="0" fill="hold" nodeType="afterEffect">
                                  <p:stCondLst>
                                    <p:cond delay="1000"/>
                                  </p:stCondLst>
                                  <p:childTnLst>
                                    <p:set>
                                      <p:cBhvr>
                                        <p:cTn id="18" dur="1" fill="hold">
                                          <p:stCondLst>
                                            <p:cond delay="0"/>
                                          </p:stCondLst>
                                        </p:cTn>
                                        <p:tgtEl>
                                          <p:spTgt spid="22"/>
                                        </p:tgtEl>
                                        <p:attrNameLst>
                                          <p:attrName>style.visibility</p:attrName>
                                        </p:attrNameLst>
                                      </p:cBhvr>
                                      <p:to>
                                        <p:strVal val="visible"/>
                                      </p:to>
                                    </p:set>
                                    <p:animEffect transition="in" filter="dissolve">
                                      <p:cBhvr>
                                        <p:cTn id="1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Instantiating modules</a:t>
            </a:r>
            <a:endParaRPr lang="en-US" dirty="0"/>
          </a:p>
        </p:txBody>
      </p:sp>
      <p:sp>
        <p:nvSpPr>
          <p:cNvPr id="3" name="Content Placeholder 2"/>
          <p:cNvSpPr>
            <a:spLocks noGrp="1"/>
          </p:cNvSpPr>
          <p:nvPr>
            <p:ph idx="1"/>
          </p:nvPr>
        </p:nvSpPr>
        <p:spPr/>
        <p:txBody>
          <a:bodyPr/>
          <a:lstStyle/>
          <a:p>
            <a:r>
              <a:rPr lang="en-US" dirty="0" smtClean="0"/>
              <a:t>Why give instances names?</a:t>
            </a:r>
          </a:p>
          <a:p>
            <a:pPr lvl="1"/>
            <a:r>
              <a:rPr lang="en-US" dirty="0" smtClean="0"/>
              <a:t>In Verilog 2001 you can do:</a:t>
            </a:r>
          </a:p>
          <a:p>
            <a:pPr marL="720000" indent="0">
              <a:buNone/>
            </a:pPr>
            <a:r>
              <a:rPr lang="en-GB" sz="2000" dirty="0" smtClean="0"/>
              <a:t>module </a:t>
            </a:r>
            <a:r>
              <a:rPr lang="en-GB" sz="2000" dirty="0"/>
              <a:t>mux2to1 </a:t>
            </a:r>
            <a:r>
              <a:rPr lang="en-GB" sz="2000" dirty="0" smtClean="0"/>
              <a:t>(input a, input b, input </a:t>
            </a:r>
            <a:r>
              <a:rPr lang="en-GB" sz="2000" dirty="0" err="1" smtClean="0"/>
              <a:t>sel</a:t>
            </a:r>
            <a:r>
              <a:rPr lang="en-GB" sz="2000" dirty="0" smtClean="0"/>
              <a:t>, output y</a:t>
            </a:r>
            <a:r>
              <a:rPr lang="en-GB" sz="2000" dirty="0"/>
              <a:t>);</a:t>
            </a:r>
          </a:p>
          <a:p>
            <a:pPr marL="720000" indent="0">
              <a:buNone/>
            </a:pPr>
            <a:r>
              <a:rPr lang="en-GB" sz="2000" dirty="0" smtClean="0"/>
              <a:t>  …</a:t>
            </a:r>
          </a:p>
          <a:p>
            <a:pPr marL="720000" indent="0">
              <a:buNone/>
            </a:pPr>
            <a:r>
              <a:rPr lang="en-GB" sz="2000" dirty="0"/>
              <a:t> </a:t>
            </a:r>
            <a:r>
              <a:rPr lang="en-GB" sz="2000" dirty="0" smtClean="0"/>
              <a:t> and (</a:t>
            </a:r>
            <a:r>
              <a:rPr lang="en-GB" sz="2000" dirty="0" err="1" smtClean="0"/>
              <a:t>asel,a,invsel</a:t>
            </a:r>
            <a:r>
              <a:rPr lang="en-GB" sz="2000" dirty="0" smtClean="0"/>
              <a:t>),    // can have unnamed instance</a:t>
            </a:r>
            <a:endParaRPr lang="en-GB" sz="2000" dirty="0"/>
          </a:p>
          <a:p>
            <a:pPr marL="720000" indent="0">
              <a:buNone/>
            </a:pPr>
            <a:r>
              <a:rPr lang="en-GB" sz="2000" dirty="0"/>
              <a:t>  </a:t>
            </a:r>
            <a:r>
              <a:rPr lang="en-GB" sz="2000" dirty="0" smtClean="0"/>
              <a:t>…</a:t>
            </a:r>
            <a:endParaRPr lang="en-GB" sz="2000" dirty="0"/>
          </a:p>
          <a:p>
            <a:pPr marL="720000" indent="0">
              <a:buNone/>
            </a:pPr>
            <a:r>
              <a:rPr lang="en-GB" sz="2000" dirty="0" err="1"/>
              <a:t>endmodule</a:t>
            </a:r>
            <a:endParaRPr lang="en-GB" sz="2000" dirty="0"/>
          </a:p>
        </p:txBody>
      </p:sp>
      <p:sp>
        <p:nvSpPr>
          <p:cNvPr id="4" name="TextBox 3"/>
          <p:cNvSpPr txBox="1"/>
          <p:nvPr/>
        </p:nvSpPr>
        <p:spPr>
          <a:xfrm>
            <a:off x="859972" y="5061857"/>
            <a:ext cx="7620000" cy="1477328"/>
          </a:xfrm>
          <a:prstGeom prst="rect">
            <a:avLst/>
          </a:prstGeom>
          <a:noFill/>
        </p:spPr>
        <p:txBody>
          <a:bodyPr wrap="square" rtlCol="0">
            <a:spAutoFit/>
          </a:bodyPr>
          <a:lstStyle/>
          <a:p>
            <a:r>
              <a:rPr lang="en-US" dirty="0" smtClean="0"/>
              <a:t>Major reason for putting a name in is when it comes to debugging: Xilinx tends to assign instance names arbitrarily, like the and above might be called XXYY01 and then you might get a error message saying something like “cannot connect signals to XXYY01” and then you spend ages trying to track down which gate is giving the problem.</a:t>
            </a:r>
            <a:endParaRPr lang="en-US" dirty="0"/>
          </a:p>
        </p:txBody>
      </p:sp>
    </p:spTree>
    <p:extLst>
      <p:ext uri="{BB962C8B-B14F-4D97-AF65-F5344CB8AC3E}">
        <p14:creationId xmlns:p14="http://schemas.microsoft.com/office/powerpoint/2010/main" val="17276227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200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Verilog Primitive Gates</a:t>
            </a:r>
            <a:endParaRPr lang="en-GB" dirty="0"/>
          </a:p>
        </p:txBody>
      </p:sp>
      <p:sp>
        <p:nvSpPr>
          <p:cNvPr id="4" name="TextBox 3"/>
          <p:cNvSpPr txBox="1"/>
          <p:nvPr/>
        </p:nvSpPr>
        <p:spPr>
          <a:xfrm>
            <a:off x="1401097" y="2418736"/>
            <a:ext cx="699230" cy="461665"/>
          </a:xfrm>
          <a:prstGeom prst="rect">
            <a:avLst/>
          </a:prstGeom>
          <a:noFill/>
        </p:spPr>
        <p:txBody>
          <a:bodyPr wrap="none" rtlCol="0">
            <a:spAutoFit/>
          </a:bodyPr>
          <a:lstStyle/>
          <a:p>
            <a:r>
              <a:rPr lang="en-ZA" sz="2400" dirty="0" smtClean="0"/>
              <a:t>and</a:t>
            </a:r>
            <a:endParaRPr lang="en-GB" sz="2400" dirty="0"/>
          </a:p>
        </p:txBody>
      </p:sp>
      <p:sp>
        <p:nvSpPr>
          <p:cNvPr id="5" name="TextBox 4"/>
          <p:cNvSpPr txBox="1"/>
          <p:nvPr/>
        </p:nvSpPr>
        <p:spPr>
          <a:xfrm>
            <a:off x="2816942" y="2418736"/>
            <a:ext cx="458780" cy="461665"/>
          </a:xfrm>
          <a:prstGeom prst="rect">
            <a:avLst/>
          </a:prstGeom>
          <a:noFill/>
        </p:spPr>
        <p:txBody>
          <a:bodyPr wrap="none" rtlCol="0">
            <a:spAutoFit/>
          </a:bodyPr>
          <a:lstStyle/>
          <a:p>
            <a:r>
              <a:rPr lang="en-ZA" sz="2400" dirty="0" smtClean="0"/>
              <a:t>or</a:t>
            </a:r>
            <a:endParaRPr lang="en-GB" sz="2400" dirty="0"/>
          </a:p>
        </p:txBody>
      </p:sp>
      <p:sp>
        <p:nvSpPr>
          <p:cNvPr id="6" name="TextBox 5"/>
          <p:cNvSpPr txBox="1"/>
          <p:nvPr/>
        </p:nvSpPr>
        <p:spPr>
          <a:xfrm>
            <a:off x="3996813" y="2418736"/>
            <a:ext cx="612668" cy="461665"/>
          </a:xfrm>
          <a:prstGeom prst="rect">
            <a:avLst/>
          </a:prstGeom>
          <a:noFill/>
        </p:spPr>
        <p:txBody>
          <a:bodyPr wrap="none" rtlCol="0">
            <a:spAutoFit/>
          </a:bodyPr>
          <a:lstStyle/>
          <a:p>
            <a:r>
              <a:rPr lang="en-ZA" sz="2400" dirty="0" smtClean="0"/>
              <a:t>not</a:t>
            </a:r>
            <a:endParaRPr lang="en-GB" sz="2400" dirty="0"/>
          </a:p>
        </p:txBody>
      </p:sp>
      <p:sp>
        <p:nvSpPr>
          <p:cNvPr id="7" name="TextBox 6"/>
          <p:cNvSpPr txBox="1"/>
          <p:nvPr/>
        </p:nvSpPr>
        <p:spPr>
          <a:xfrm>
            <a:off x="1401097" y="3038169"/>
            <a:ext cx="870751" cy="461665"/>
          </a:xfrm>
          <a:prstGeom prst="rect">
            <a:avLst/>
          </a:prstGeom>
          <a:noFill/>
        </p:spPr>
        <p:txBody>
          <a:bodyPr wrap="none" rtlCol="0">
            <a:spAutoFit/>
          </a:bodyPr>
          <a:lstStyle/>
          <a:p>
            <a:r>
              <a:rPr lang="en-ZA" sz="2400" dirty="0" err="1" smtClean="0"/>
              <a:t>nand</a:t>
            </a:r>
            <a:endParaRPr lang="en-GB" sz="2400" dirty="0"/>
          </a:p>
        </p:txBody>
      </p:sp>
      <p:sp>
        <p:nvSpPr>
          <p:cNvPr id="8" name="TextBox 7"/>
          <p:cNvSpPr txBox="1"/>
          <p:nvPr/>
        </p:nvSpPr>
        <p:spPr>
          <a:xfrm>
            <a:off x="2816941" y="3038169"/>
            <a:ext cx="630301" cy="461665"/>
          </a:xfrm>
          <a:prstGeom prst="rect">
            <a:avLst/>
          </a:prstGeom>
          <a:noFill/>
        </p:spPr>
        <p:txBody>
          <a:bodyPr wrap="none" rtlCol="0">
            <a:spAutoFit/>
          </a:bodyPr>
          <a:lstStyle/>
          <a:p>
            <a:r>
              <a:rPr lang="en-ZA" sz="2400" dirty="0" smtClean="0"/>
              <a:t>nor</a:t>
            </a:r>
            <a:endParaRPr lang="en-GB" sz="2400" dirty="0"/>
          </a:p>
        </p:txBody>
      </p:sp>
      <p:sp>
        <p:nvSpPr>
          <p:cNvPr id="9" name="TextBox 8"/>
          <p:cNvSpPr txBox="1"/>
          <p:nvPr/>
        </p:nvSpPr>
        <p:spPr>
          <a:xfrm>
            <a:off x="4011560" y="3038169"/>
            <a:ext cx="612668" cy="461665"/>
          </a:xfrm>
          <a:prstGeom prst="rect">
            <a:avLst/>
          </a:prstGeom>
          <a:noFill/>
        </p:spPr>
        <p:txBody>
          <a:bodyPr wrap="none" rtlCol="0">
            <a:spAutoFit/>
          </a:bodyPr>
          <a:lstStyle/>
          <a:p>
            <a:r>
              <a:rPr lang="en-ZA" sz="2400" dirty="0" err="1" smtClean="0"/>
              <a:t>xor</a:t>
            </a:r>
            <a:endParaRPr lang="en-GB" sz="2400" dirty="0"/>
          </a:p>
        </p:txBody>
      </p:sp>
      <p:sp>
        <p:nvSpPr>
          <p:cNvPr id="10" name="TextBox 9"/>
          <p:cNvSpPr txBox="1"/>
          <p:nvPr/>
        </p:nvSpPr>
        <p:spPr>
          <a:xfrm>
            <a:off x="840658" y="4011562"/>
            <a:ext cx="4520020" cy="461665"/>
          </a:xfrm>
          <a:prstGeom prst="rect">
            <a:avLst/>
          </a:prstGeom>
          <a:noFill/>
        </p:spPr>
        <p:txBody>
          <a:bodyPr wrap="none" rtlCol="0">
            <a:spAutoFit/>
          </a:bodyPr>
          <a:lstStyle/>
          <a:p>
            <a:r>
              <a:rPr lang="en-ZA" sz="2400" dirty="0" smtClean="0"/>
              <a:t>Buffer (i.e. 1-bit FIFO or splitter)</a:t>
            </a:r>
            <a:endParaRPr lang="en-GB" sz="2400" dirty="0"/>
          </a:p>
        </p:txBody>
      </p:sp>
      <p:sp>
        <p:nvSpPr>
          <p:cNvPr id="11" name="TextBox 10"/>
          <p:cNvSpPr txBox="1"/>
          <p:nvPr/>
        </p:nvSpPr>
        <p:spPr>
          <a:xfrm>
            <a:off x="1401097" y="4719485"/>
            <a:ext cx="612668" cy="461665"/>
          </a:xfrm>
          <a:prstGeom prst="rect">
            <a:avLst/>
          </a:prstGeom>
          <a:noFill/>
        </p:spPr>
        <p:txBody>
          <a:bodyPr wrap="none" rtlCol="0">
            <a:spAutoFit/>
          </a:bodyPr>
          <a:lstStyle/>
          <a:p>
            <a:r>
              <a:rPr lang="en-ZA" sz="2400" dirty="0" err="1" smtClean="0"/>
              <a:t>buf</a:t>
            </a:r>
            <a:endParaRPr lang="en-GB" sz="2400" dirty="0"/>
          </a:p>
        </p:txBody>
      </p:sp>
      <p:sp>
        <p:nvSpPr>
          <p:cNvPr id="12" name="TextBox 11"/>
          <p:cNvSpPr txBox="1"/>
          <p:nvPr/>
        </p:nvSpPr>
        <p:spPr>
          <a:xfrm>
            <a:off x="5476218" y="2168014"/>
            <a:ext cx="1622560" cy="461665"/>
          </a:xfrm>
          <a:prstGeom prst="rect">
            <a:avLst/>
          </a:prstGeom>
          <a:noFill/>
        </p:spPr>
        <p:txBody>
          <a:bodyPr wrap="none" rtlCol="0">
            <a:spAutoFit/>
          </a:bodyPr>
          <a:lstStyle/>
          <a:p>
            <a:r>
              <a:rPr lang="en-ZA" sz="2400" u="sng" dirty="0" smtClean="0"/>
              <a:t>Examples:</a:t>
            </a:r>
            <a:endParaRPr lang="en-GB" sz="2400" u="sng" dirty="0"/>
          </a:p>
        </p:txBody>
      </p:sp>
      <p:sp>
        <p:nvSpPr>
          <p:cNvPr id="13" name="TextBox 12"/>
          <p:cNvSpPr txBox="1"/>
          <p:nvPr/>
        </p:nvSpPr>
        <p:spPr>
          <a:xfrm>
            <a:off x="5486404" y="2684207"/>
            <a:ext cx="3330912" cy="461665"/>
          </a:xfrm>
          <a:prstGeom prst="rect">
            <a:avLst/>
          </a:prstGeom>
          <a:noFill/>
        </p:spPr>
        <p:txBody>
          <a:bodyPr wrap="none" rtlCol="0">
            <a:spAutoFit/>
          </a:bodyPr>
          <a:lstStyle/>
          <a:p>
            <a:r>
              <a:rPr lang="en-ZA" sz="2400" dirty="0" smtClean="0"/>
              <a:t>and a1  (OUT,IN1,IN2);</a:t>
            </a:r>
            <a:endParaRPr lang="en-GB" sz="2400" dirty="0"/>
          </a:p>
        </p:txBody>
      </p:sp>
      <p:sp>
        <p:nvSpPr>
          <p:cNvPr id="14" name="TextBox 13"/>
          <p:cNvSpPr txBox="1"/>
          <p:nvPr/>
        </p:nvSpPr>
        <p:spPr>
          <a:xfrm>
            <a:off x="5486404" y="3185652"/>
            <a:ext cx="2508572" cy="461665"/>
          </a:xfrm>
          <a:prstGeom prst="rect">
            <a:avLst/>
          </a:prstGeom>
          <a:noFill/>
        </p:spPr>
        <p:txBody>
          <a:bodyPr wrap="none" rtlCol="0">
            <a:spAutoFit/>
          </a:bodyPr>
          <a:lstStyle/>
          <a:p>
            <a:r>
              <a:rPr lang="en-ZA" sz="2400" dirty="0" smtClean="0"/>
              <a:t>not n1  (OUT,IN);</a:t>
            </a:r>
            <a:endParaRPr lang="en-GB" sz="2400" dirty="0"/>
          </a:p>
        </p:txBody>
      </p:sp>
      <p:sp>
        <p:nvSpPr>
          <p:cNvPr id="15" name="TextBox 14"/>
          <p:cNvSpPr txBox="1"/>
          <p:nvPr/>
        </p:nvSpPr>
        <p:spPr>
          <a:xfrm>
            <a:off x="3362633" y="4719485"/>
            <a:ext cx="1468672" cy="461665"/>
          </a:xfrm>
          <a:prstGeom prst="rect">
            <a:avLst/>
          </a:prstGeom>
          <a:noFill/>
        </p:spPr>
        <p:txBody>
          <a:bodyPr wrap="none" rtlCol="0">
            <a:spAutoFit/>
          </a:bodyPr>
          <a:lstStyle/>
          <a:p>
            <a:r>
              <a:rPr lang="en-ZA" sz="2400" dirty="0" smtClean="0"/>
              <a:t>Example:</a:t>
            </a:r>
            <a:endParaRPr lang="en-GB" sz="2400" dirty="0"/>
          </a:p>
        </p:txBody>
      </p:sp>
      <p:sp>
        <p:nvSpPr>
          <p:cNvPr id="16" name="Rectangle 15"/>
          <p:cNvSpPr/>
          <p:nvPr/>
        </p:nvSpPr>
        <p:spPr>
          <a:xfrm>
            <a:off x="3522975" y="5323857"/>
            <a:ext cx="2723887" cy="369332"/>
          </a:xfrm>
          <a:prstGeom prst="rect">
            <a:avLst/>
          </a:prstGeom>
        </p:spPr>
        <p:txBody>
          <a:bodyPr wrap="none">
            <a:spAutoFit/>
          </a:bodyPr>
          <a:lstStyle/>
          <a:p>
            <a:r>
              <a:rPr lang="en-ZA" dirty="0" err="1" smtClean="0"/>
              <a:t>buf</a:t>
            </a:r>
            <a:r>
              <a:rPr lang="en-ZA" dirty="0" smtClean="0"/>
              <a:t> </a:t>
            </a:r>
            <a:r>
              <a:rPr lang="en-ZA" dirty="0" err="1" smtClean="0"/>
              <a:t>onelinkbuf</a:t>
            </a:r>
            <a:r>
              <a:rPr lang="en-ZA" dirty="0" smtClean="0"/>
              <a:t> (OUT, IN);</a:t>
            </a:r>
            <a:endParaRPr lang="en-GB" dirty="0"/>
          </a:p>
        </p:txBody>
      </p:sp>
      <p:sp>
        <p:nvSpPr>
          <p:cNvPr id="17" name="Rectangle 16"/>
          <p:cNvSpPr/>
          <p:nvPr/>
        </p:nvSpPr>
        <p:spPr>
          <a:xfrm>
            <a:off x="3522975" y="5766309"/>
            <a:ext cx="3595856" cy="369332"/>
          </a:xfrm>
          <a:prstGeom prst="rect">
            <a:avLst/>
          </a:prstGeom>
        </p:spPr>
        <p:txBody>
          <a:bodyPr wrap="none">
            <a:spAutoFit/>
          </a:bodyPr>
          <a:lstStyle/>
          <a:p>
            <a:r>
              <a:rPr lang="en-ZA" dirty="0" err="1" smtClean="0"/>
              <a:t>buf</a:t>
            </a:r>
            <a:r>
              <a:rPr lang="en-ZA" dirty="0" smtClean="0"/>
              <a:t> </a:t>
            </a:r>
            <a:r>
              <a:rPr lang="en-ZA" dirty="0" err="1" smtClean="0"/>
              <a:t>twolinkbuf</a:t>
            </a:r>
            <a:r>
              <a:rPr lang="en-ZA" dirty="0" smtClean="0"/>
              <a:t> (OUT1, OUT2, IN);</a:t>
            </a:r>
            <a:endParaRPr lang="en-GB"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hangingPunct="1">
              <a:defRPr/>
            </a:pPr>
            <a:r>
              <a:rPr lang="en-ZA" dirty="0" smtClean="0"/>
              <a:t>Lecture Overview</a:t>
            </a:r>
            <a:endParaRPr lang="en-US" dirty="0" smtClean="0"/>
          </a:p>
        </p:txBody>
      </p:sp>
      <p:sp>
        <p:nvSpPr>
          <p:cNvPr id="3" name="Content Placeholder 2"/>
          <p:cNvSpPr>
            <a:spLocks noGrp="1"/>
          </p:cNvSpPr>
          <p:nvPr>
            <p:ph idx="1"/>
          </p:nvPr>
        </p:nvSpPr>
        <p:spPr>
          <a:xfrm>
            <a:off x="729785" y="1257300"/>
            <a:ext cx="7697635" cy="4792981"/>
          </a:xfrm>
        </p:spPr>
        <p:txBody>
          <a:bodyPr>
            <a:normAutofit fontScale="92500" lnSpcReduction="10000"/>
          </a:bodyPr>
          <a:lstStyle/>
          <a:p>
            <a:pPr eaLnBrk="1" hangingPunct="1">
              <a:defRPr/>
            </a:pPr>
            <a:r>
              <a:rPr lang="en-ZA" dirty="0" smtClean="0"/>
              <a:t>Why Verilog?</a:t>
            </a:r>
          </a:p>
          <a:p>
            <a:pPr eaLnBrk="1" hangingPunct="1">
              <a:defRPr/>
            </a:pPr>
            <a:r>
              <a:rPr lang="en-ZA" dirty="0" smtClean="0"/>
              <a:t>Basics of Verilog coding</a:t>
            </a:r>
          </a:p>
          <a:p>
            <a:pPr eaLnBrk="1" hangingPunct="1">
              <a:defRPr/>
            </a:pPr>
            <a:r>
              <a:rPr lang="en-ZA" dirty="0" smtClean="0"/>
              <a:t>Exercise</a:t>
            </a:r>
          </a:p>
          <a:p>
            <a:pPr eaLnBrk="1" hangingPunct="1">
              <a:defRPr/>
            </a:pPr>
            <a:r>
              <a:rPr lang="en-ZA" dirty="0" smtClean="0"/>
              <a:t>Verilog simulators</a:t>
            </a:r>
          </a:p>
          <a:p>
            <a:pPr>
              <a:defRPr/>
            </a:pPr>
            <a:r>
              <a:rPr lang="en-ZA" dirty="0" smtClean="0"/>
              <a:t>Intro to Verilog in</a:t>
            </a:r>
            <a:br>
              <a:rPr lang="en-ZA" dirty="0" smtClean="0"/>
            </a:br>
            <a:r>
              <a:rPr lang="en-ZA" dirty="0" smtClean="0"/>
              <a:t>ISE/</a:t>
            </a:r>
            <a:r>
              <a:rPr lang="en-ZA" dirty="0" err="1" smtClean="0"/>
              <a:t>Vivado</a:t>
            </a:r>
            <a:endParaRPr lang="en-ZA" dirty="0" smtClean="0"/>
          </a:p>
          <a:p>
            <a:pPr>
              <a:defRPr/>
            </a:pPr>
            <a:r>
              <a:rPr lang="en-ZA" dirty="0" smtClean="0"/>
              <a:t>Test bench</a:t>
            </a:r>
          </a:p>
          <a:p>
            <a:pPr>
              <a:defRPr/>
            </a:pPr>
            <a:r>
              <a:rPr lang="en-ZA" dirty="0"/>
              <a:t>Generating </a:t>
            </a:r>
            <a:r>
              <a:rPr lang="en-ZA" dirty="0" smtClean="0"/>
              <a:t>Verilog</a:t>
            </a:r>
            <a:br>
              <a:rPr lang="en-ZA" dirty="0" smtClean="0"/>
            </a:br>
            <a:r>
              <a:rPr lang="en-ZA" dirty="0" smtClean="0"/>
              <a:t>from Schematic</a:t>
            </a:r>
            <a:br>
              <a:rPr lang="en-ZA" dirty="0" smtClean="0"/>
            </a:br>
            <a:r>
              <a:rPr lang="en-ZA" dirty="0" smtClean="0"/>
              <a:t>Editors</a:t>
            </a:r>
          </a:p>
        </p:txBody>
      </p:sp>
      <p:pic>
        <p:nvPicPr>
          <p:cNvPr id="4099" name="Picture 3" descr="mosaic01.gif"/>
          <p:cNvPicPr>
            <a:picLocks noChangeAspect="1"/>
          </p:cNvPicPr>
          <p:nvPr/>
        </p:nvPicPr>
        <p:blipFill>
          <a:blip r:embed="rId3" cstate="print"/>
          <a:srcRect/>
          <a:stretch>
            <a:fillRect/>
          </a:stretch>
        </p:blipFill>
        <p:spPr bwMode="auto">
          <a:xfrm>
            <a:off x="4403725" y="3538538"/>
            <a:ext cx="4471988" cy="3101975"/>
          </a:xfrm>
          <a:prstGeom prst="rect">
            <a:avLst/>
          </a:prstGeom>
          <a:noFill/>
          <a:ln w="9525">
            <a:noFill/>
            <a:miter lim="800000"/>
            <a:headEnd/>
            <a:tailEnd/>
          </a:ln>
        </p:spPr>
      </p:pic>
    </p:spTree>
    <p:extLst>
      <p:ext uri="{BB962C8B-B14F-4D97-AF65-F5344CB8AC3E}">
        <p14:creationId xmlns:p14="http://schemas.microsoft.com/office/powerpoint/2010/main" val="236503241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7315"/>
            <a:ext cx="8385175" cy="959485"/>
          </a:xfrm>
        </p:spPr>
        <p:txBody>
          <a:bodyPr/>
          <a:lstStyle/>
          <a:p>
            <a:r>
              <a:rPr lang="en-ZA" dirty="0" err="1" smtClean="0"/>
              <a:t>BufIf</a:t>
            </a:r>
            <a:r>
              <a:rPr lang="en-ZA" dirty="0" smtClean="0"/>
              <a:t>  (hardware if gate)</a:t>
            </a:r>
            <a:endParaRPr lang="en-GB" dirty="0"/>
          </a:p>
        </p:txBody>
      </p:sp>
      <p:cxnSp>
        <p:nvCxnSpPr>
          <p:cNvPr id="5" name="Straight Connector 4"/>
          <p:cNvCxnSpPr>
            <a:endCxn id="3" idx="3"/>
          </p:cNvCxnSpPr>
          <p:nvPr/>
        </p:nvCxnSpPr>
        <p:spPr bwMode="auto">
          <a:xfrm flipV="1">
            <a:off x="923544" y="3513562"/>
            <a:ext cx="852654" cy="785"/>
          </a:xfrm>
          <a:prstGeom prst="line">
            <a:avLst/>
          </a:prstGeom>
          <a:solidFill>
            <a:schemeClr val="accent1"/>
          </a:solidFill>
          <a:ln w="28575" cap="flat" cmpd="sng" algn="ctr">
            <a:solidFill>
              <a:srgbClr val="1C1C1C"/>
            </a:solidFill>
            <a:prstDash val="solid"/>
            <a:round/>
            <a:headEnd type="none" w="med" len="med"/>
            <a:tailEnd type="none" w="med" len="med"/>
          </a:ln>
          <a:effectLst/>
        </p:spPr>
      </p:cxnSp>
      <p:cxnSp>
        <p:nvCxnSpPr>
          <p:cNvPr id="9" name="Straight Connector 8"/>
          <p:cNvCxnSpPr/>
          <p:nvPr/>
        </p:nvCxnSpPr>
        <p:spPr bwMode="auto">
          <a:xfrm flipV="1">
            <a:off x="3032760" y="3513562"/>
            <a:ext cx="852654" cy="785"/>
          </a:xfrm>
          <a:prstGeom prst="line">
            <a:avLst/>
          </a:prstGeom>
          <a:solidFill>
            <a:schemeClr val="accent1"/>
          </a:solidFill>
          <a:ln w="28575" cap="flat" cmpd="sng" algn="ctr">
            <a:solidFill>
              <a:srgbClr val="1C1C1C"/>
            </a:solidFill>
            <a:prstDash val="solid"/>
            <a:round/>
            <a:headEnd type="none" w="med" len="med"/>
            <a:tailEnd type="none" w="med" len="med"/>
          </a:ln>
          <a:effectLst/>
        </p:spPr>
      </p:cxnSp>
      <p:sp>
        <p:nvSpPr>
          <p:cNvPr id="10" name="TextBox 9"/>
          <p:cNvSpPr txBox="1"/>
          <p:nvPr/>
        </p:nvSpPr>
        <p:spPr>
          <a:xfrm>
            <a:off x="441960" y="3215643"/>
            <a:ext cx="701040" cy="523220"/>
          </a:xfrm>
          <a:prstGeom prst="rect">
            <a:avLst/>
          </a:prstGeom>
          <a:noFill/>
        </p:spPr>
        <p:txBody>
          <a:bodyPr wrap="square" rtlCol="0">
            <a:spAutoFit/>
          </a:bodyPr>
          <a:lstStyle/>
          <a:p>
            <a:r>
              <a:rPr lang="en-ZA" sz="2800" dirty="0" smtClean="0">
                <a:solidFill>
                  <a:schemeClr val="accent4">
                    <a:lumMod val="10000"/>
                  </a:schemeClr>
                </a:solidFill>
              </a:rPr>
              <a:t>in</a:t>
            </a:r>
            <a:endParaRPr lang="en-GB" sz="2800" dirty="0">
              <a:solidFill>
                <a:schemeClr val="accent4">
                  <a:lumMod val="10000"/>
                </a:schemeClr>
              </a:solidFill>
            </a:endParaRPr>
          </a:p>
        </p:txBody>
      </p:sp>
      <p:sp>
        <p:nvSpPr>
          <p:cNvPr id="11" name="TextBox 10"/>
          <p:cNvSpPr txBox="1"/>
          <p:nvPr/>
        </p:nvSpPr>
        <p:spPr>
          <a:xfrm>
            <a:off x="3855720" y="3215643"/>
            <a:ext cx="777240" cy="523220"/>
          </a:xfrm>
          <a:prstGeom prst="rect">
            <a:avLst/>
          </a:prstGeom>
          <a:noFill/>
        </p:spPr>
        <p:txBody>
          <a:bodyPr wrap="square" rtlCol="0">
            <a:spAutoFit/>
          </a:bodyPr>
          <a:lstStyle/>
          <a:p>
            <a:r>
              <a:rPr lang="en-ZA" sz="2800" dirty="0" smtClean="0">
                <a:solidFill>
                  <a:schemeClr val="accent4">
                    <a:lumMod val="10000"/>
                  </a:schemeClr>
                </a:solidFill>
              </a:rPr>
              <a:t>out</a:t>
            </a:r>
            <a:endParaRPr lang="en-GB" sz="2800" dirty="0">
              <a:solidFill>
                <a:schemeClr val="accent4">
                  <a:lumMod val="10000"/>
                </a:schemeClr>
              </a:solidFill>
            </a:endParaRPr>
          </a:p>
        </p:txBody>
      </p:sp>
      <p:cxnSp>
        <p:nvCxnSpPr>
          <p:cNvPr id="13" name="Straight Connector 12"/>
          <p:cNvCxnSpPr/>
          <p:nvPr/>
        </p:nvCxnSpPr>
        <p:spPr bwMode="auto">
          <a:xfrm flipV="1">
            <a:off x="1371600" y="4504162"/>
            <a:ext cx="852654" cy="785"/>
          </a:xfrm>
          <a:prstGeom prst="line">
            <a:avLst/>
          </a:prstGeom>
          <a:solidFill>
            <a:schemeClr val="accent1"/>
          </a:solidFill>
          <a:ln w="28575" cap="flat" cmpd="sng" algn="ctr">
            <a:solidFill>
              <a:srgbClr val="1C1C1C"/>
            </a:solidFill>
            <a:prstDash val="solid"/>
            <a:round/>
            <a:headEnd type="none" w="med" len="med"/>
            <a:tailEnd type="none" w="med" len="med"/>
          </a:ln>
          <a:effectLst/>
        </p:spPr>
      </p:cxnSp>
      <p:cxnSp>
        <p:nvCxnSpPr>
          <p:cNvPr id="14" name="Straight Connector 13"/>
          <p:cNvCxnSpPr/>
          <p:nvPr/>
        </p:nvCxnSpPr>
        <p:spPr bwMode="auto">
          <a:xfrm rot="5400000" flipH="1" flipV="1">
            <a:off x="1847088" y="4142236"/>
            <a:ext cx="755905" cy="0"/>
          </a:xfrm>
          <a:prstGeom prst="line">
            <a:avLst/>
          </a:prstGeom>
          <a:solidFill>
            <a:schemeClr val="accent1"/>
          </a:solidFill>
          <a:ln w="28575" cap="flat" cmpd="sng" algn="ctr">
            <a:solidFill>
              <a:srgbClr val="1C1C1C"/>
            </a:solidFill>
            <a:prstDash val="solid"/>
            <a:round/>
            <a:headEnd type="none" w="med" len="med"/>
            <a:tailEnd type="none" w="med" len="med"/>
          </a:ln>
          <a:effectLst/>
        </p:spPr>
      </p:cxnSp>
      <p:sp>
        <p:nvSpPr>
          <p:cNvPr id="16" name="TextBox 15"/>
          <p:cNvSpPr txBox="1"/>
          <p:nvPr/>
        </p:nvSpPr>
        <p:spPr>
          <a:xfrm>
            <a:off x="716280" y="4206243"/>
            <a:ext cx="701040" cy="523220"/>
          </a:xfrm>
          <a:prstGeom prst="rect">
            <a:avLst/>
          </a:prstGeom>
          <a:noFill/>
        </p:spPr>
        <p:txBody>
          <a:bodyPr wrap="square" rtlCol="0">
            <a:spAutoFit/>
          </a:bodyPr>
          <a:lstStyle/>
          <a:p>
            <a:r>
              <a:rPr lang="en-ZA" sz="2800" dirty="0" err="1" smtClean="0">
                <a:solidFill>
                  <a:schemeClr val="accent4">
                    <a:lumMod val="10000"/>
                  </a:schemeClr>
                </a:solidFill>
              </a:rPr>
              <a:t>ctr</a:t>
            </a:r>
            <a:endParaRPr lang="en-GB" sz="2800" dirty="0">
              <a:solidFill>
                <a:schemeClr val="accent4">
                  <a:lumMod val="10000"/>
                </a:schemeClr>
              </a:solidFill>
            </a:endParaRPr>
          </a:p>
        </p:txBody>
      </p:sp>
      <p:sp>
        <p:nvSpPr>
          <p:cNvPr id="3" name="Isosceles Triangle 2"/>
          <p:cNvSpPr/>
          <p:nvPr/>
        </p:nvSpPr>
        <p:spPr bwMode="auto">
          <a:xfrm rot="5400000">
            <a:off x="1790946" y="2879381"/>
            <a:ext cx="1238864" cy="1268361"/>
          </a:xfrm>
          <a:prstGeom prst="triangle">
            <a:avLst/>
          </a:prstGeom>
          <a:solidFill>
            <a:schemeClr val="tx1"/>
          </a:solidFill>
          <a:ln w="28575" cap="flat" cmpd="sng" algn="ctr">
            <a:solidFill>
              <a:srgbClr val="1C1C1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sp>
        <p:nvSpPr>
          <p:cNvPr id="17" name="TextBox 16"/>
          <p:cNvSpPr txBox="1"/>
          <p:nvPr/>
        </p:nvSpPr>
        <p:spPr>
          <a:xfrm>
            <a:off x="1021080" y="4724403"/>
            <a:ext cx="3124200" cy="523220"/>
          </a:xfrm>
          <a:prstGeom prst="rect">
            <a:avLst/>
          </a:prstGeom>
          <a:noFill/>
        </p:spPr>
        <p:txBody>
          <a:bodyPr wrap="square" rtlCol="0">
            <a:spAutoFit/>
          </a:bodyPr>
          <a:lstStyle/>
          <a:p>
            <a:r>
              <a:rPr lang="en-ZA" sz="2800" dirty="0" smtClean="0">
                <a:solidFill>
                  <a:schemeClr val="accent4">
                    <a:lumMod val="10000"/>
                  </a:schemeClr>
                </a:solidFill>
              </a:rPr>
              <a:t>bufif1  (out, in, </a:t>
            </a:r>
            <a:r>
              <a:rPr lang="en-ZA" sz="2800" dirty="0" err="1" smtClean="0">
                <a:solidFill>
                  <a:schemeClr val="accent4">
                    <a:lumMod val="10000"/>
                  </a:schemeClr>
                </a:solidFill>
              </a:rPr>
              <a:t>ctr</a:t>
            </a:r>
            <a:r>
              <a:rPr lang="en-ZA" sz="2800" dirty="0" smtClean="0">
                <a:solidFill>
                  <a:schemeClr val="accent4">
                    <a:lumMod val="10000"/>
                  </a:schemeClr>
                </a:solidFill>
              </a:rPr>
              <a:t>)</a:t>
            </a:r>
            <a:endParaRPr lang="en-GB" sz="2800" dirty="0">
              <a:solidFill>
                <a:schemeClr val="accent4">
                  <a:lumMod val="10000"/>
                </a:schemeClr>
              </a:solidFill>
            </a:endParaRPr>
          </a:p>
        </p:txBody>
      </p:sp>
      <p:sp>
        <p:nvSpPr>
          <p:cNvPr id="18" name="TextBox 17"/>
          <p:cNvSpPr txBox="1"/>
          <p:nvPr/>
        </p:nvSpPr>
        <p:spPr>
          <a:xfrm>
            <a:off x="4937760" y="3352803"/>
            <a:ext cx="3124200" cy="523220"/>
          </a:xfrm>
          <a:prstGeom prst="rect">
            <a:avLst/>
          </a:prstGeom>
          <a:noFill/>
        </p:spPr>
        <p:txBody>
          <a:bodyPr wrap="square" rtlCol="0">
            <a:spAutoFit/>
          </a:bodyPr>
          <a:lstStyle/>
          <a:p>
            <a:r>
              <a:rPr lang="en-ZA" sz="2800" dirty="0" smtClean="0">
                <a:solidFill>
                  <a:schemeClr val="accent4">
                    <a:lumMod val="10000"/>
                  </a:schemeClr>
                </a:solidFill>
              </a:rPr>
              <a:t>bufif1  operation</a:t>
            </a:r>
            <a:endParaRPr lang="en-GB" sz="2800" dirty="0">
              <a:solidFill>
                <a:schemeClr val="accent4">
                  <a:lumMod val="10000"/>
                </a:schemeClr>
              </a:solidFill>
            </a:endParaRPr>
          </a:p>
        </p:txBody>
      </p:sp>
      <p:graphicFrame>
        <p:nvGraphicFramePr>
          <p:cNvPr id="19" name="Table 18"/>
          <p:cNvGraphicFramePr>
            <a:graphicFrameLocks noGrp="1"/>
          </p:cNvGraphicFramePr>
          <p:nvPr/>
        </p:nvGraphicFramePr>
        <p:xfrm>
          <a:off x="4935217" y="4206242"/>
          <a:ext cx="3274485" cy="1813560"/>
        </p:xfrm>
        <a:graphic>
          <a:graphicData uri="http://schemas.openxmlformats.org/drawingml/2006/table">
            <a:tbl>
              <a:tblPr/>
              <a:tblGrid>
                <a:gridCol w="654897"/>
                <a:gridCol w="654897"/>
                <a:gridCol w="654897"/>
                <a:gridCol w="654897"/>
                <a:gridCol w="654897"/>
              </a:tblGrid>
              <a:tr h="362712">
                <a:tc>
                  <a:txBody>
                    <a:bodyPr/>
                    <a:lstStyle/>
                    <a:p>
                      <a:pPr algn="l" fontAlgn="b"/>
                      <a:r>
                        <a:rPr lang="en-GB" sz="22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2200" b="0" i="0" u="none" strike="noStrike">
                          <a:solidFill>
                            <a:srgbClr val="000000"/>
                          </a:solidFill>
                          <a:latin typeface="Calibri"/>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2200" b="0" i="0" u="none" strike="noStrike">
                          <a:solidFill>
                            <a:srgbClr val="000000"/>
                          </a:solidFill>
                          <a:latin typeface="Calibri"/>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2200" b="0" i="0" u="none" strike="noStrike">
                          <a:solidFill>
                            <a:srgbClr val="000000"/>
                          </a:solidFill>
                          <a:latin typeface="Calibri"/>
                        </a:rPr>
                        <a:t>x</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2200" b="0" i="0" u="none" strike="noStrike">
                          <a:solidFill>
                            <a:srgbClr val="000000"/>
                          </a:solidFill>
                          <a:latin typeface="Calibri"/>
                        </a:rPr>
                        <a:t>z</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62712">
                <a:tc>
                  <a:txBody>
                    <a:bodyPr/>
                    <a:lstStyle/>
                    <a:p>
                      <a:pPr algn="ctr" fontAlgn="ctr"/>
                      <a:r>
                        <a:rPr lang="en-GB" sz="2200" b="0" i="0" u="none" strike="noStrike">
                          <a:solidFill>
                            <a:srgbClr val="000000"/>
                          </a:solidFill>
                          <a:latin typeface="Calibri"/>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2200" b="0" i="0" u="none" strike="noStrike">
                          <a:solidFill>
                            <a:srgbClr val="000000"/>
                          </a:solidFill>
                          <a:latin typeface="Calibri"/>
                        </a:rPr>
                        <a:t>z</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2200" b="0" i="0" u="none" strike="noStrike">
                          <a:solidFill>
                            <a:srgbClr val="000000"/>
                          </a:solidFill>
                          <a:latin typeface="Calibri"/>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2200" b="0" i="0" u="none" strike="noStrike">
                          <a:solidFill>
                            <a:srgbClr val="000000"/>
                          </a:solidFill>
                          <a:latin typeface="Calibri"/>
                        </a:rPr>
                        <a:t>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2200" b="0" i="0" u="none" strike="noStrike">
                          <a:solidFill>
                            <a:srgbClr val="000000"/>
                          </a:solidFill>
                          <a:latin typeface="Calibri"/>
                        </a:rPr>
                        <a:t>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62712">
                <a:tc>
                  <a:txBody>
                    <a:bodyPr/>
                    <a:lstStyle/>
                    <a:p>
                      <a:pPr algn="ctr" fontAlgn="ctr"/>
                      <a:r>
                        <a:rPr lang="en-GB" sz="2200" b="0" i="0" u="none" strike="noStrike">
                          <a:solidFill>
                            <a:srgbClr val="000000"/>
                          </a:solidFill>
                          <a:latin typeface="Calibri"/>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2200" b="0" i="0" u="none" strike="noStrike">
                          <a:solidFill>
                            <a:srgbClr val="000000"/>
                          </a:solidFill>
                          <a:latin typeface="Calibri"/>
                        </a:rPr>
                        <a:t>z</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2200" b="0" i="0" u="none" strike="noStrike">
                          <a:solidFill>
                            <a:srgbClr val="000000"/>
                          </a:solidFill>
                          <a:latin typeface="Calibri"/>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2200" b="0" i="0" u="none" strike="noStrike">
                          <a:solidFill>
                            <a:srgbClr val="000000"/>
                          </a:solidFill>
                          <a:latin typeface="Calibri"/>
                        </a:rPr>
                        <a:t>H</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2200" b="0" i="0" u="none" strike="noStrike">
                          <a:solidFill>
                            <a:srgbClr val="000000"/>
                          </a:solidFill>
                          <a:latin typeface="Calibri"/>
                        </a:rPr>
                        <a:t>H</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62712">
                <a:tc>
                  <a:txBody>
                    <a:bodyPr/>
                    <a:lstStyle/>
                    <a:p>
                      <a:pPr algn="ctr" fontAlgn="ctr"/>
                      <a:r>
                        <a:rPr lang="en-GB" sz="2200" b="0" i="0" u="none" strike="noStrike">
                          <a:solidFill>
                            <a:srgbClr val="000000"/>
                          </a:solidFill>
                          <a:latin typeface="Calibri"/>
                        </a:rPr>
                        <a:t>x</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2200" b="0" i="0" u="none" strike="noStrike">
                          <a:solidFill>
                            <a:srgbClr val="000000"/>
                          </a:solidFill>
                          <a:latin typeface="Calibri"/>
                        </a:rPr>
                        <a:t>z</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2200" b="0" i="0" u="none" strike="noStrike">
                          <a:solidFill>
                            <a:srgbClr val="000000"/>
                          </a:solidFill>
                          <a:latin typeface="Calibri"/>
                        </a:rPr>
                        <a:t>x</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2200" b="0" i="0" u="none" strike="noStrike">
                          <a:solidFill>
                            <a:srgbClr val="000000"/>
                          </a:solidFill>
                          <a:latin typeface="Calibri"/>
                        </a:rPr>
                        <a:t>x</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2200" b="0" i="0" u="none" strike="noStrike">
                          <a:solidFill>
                            <a:srgbClr val="000000"/>
                          </a:solidFill>
                          <a:latin typeface="Calibri"/>
                        </a:rPr>
                        <a:t>x</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62712">
                <a:tc>
                  <a:txBody>
                    <a:bodyPr/>
                    <a:lstStyle/>
                    <a:p>
                      <a:pPr algn="ctr" fontAlgn="ctr"/>
                      <a:r>
                        <a:rPr lang="en-GB" sz="2200" b="0" i="0" u="none" strike="noStrike">
                          <a:solidFill>
                            <a:srgbClr val="000000"/>
                          </a:solidFill>
                          <a:latin typeface="Calibri"/>
                        </a:rPr>
                        <a:t>z</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2200" b="0" i="0" u="none" strike="noStrike">
                          <a:solidFill>
                            <a:srgbClr val="000000"/>
                          </a:solidFill>
                          <a:latin typeface="Calibri"/>
                        </a:rPr>
                        <a:t>z</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2200" b="0" i="0" u="none" strike="noStrike">
                          <a:solidFill>
                            <a:srgbClr val="000000"/>
                          </a:solidFill>
                          <a:latin typeface="Calibri"/>
                        </a:rPr>
                        <a:t>x</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2200" b="0" i="0" u="none" strike="noStrike">
                          <a:solidFill>
                            <a:srgbClr val="000000"/>
                          </a:solidFill>
                          <a:latin typeface="Calibri"/>
                        </a:rPr>
                        <a:t>x</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2200" b="0" i="0" u="none" strike="noStrike" dirty="0">
                          <a:solidFill>
                            <a:srgbClr val="000000"/>
                          </a:solidFill>
                          <a:latin typeface="Calibri"/>
                        </a:rPr>
                        <a:t>x</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20" name="TextBox 19"/>
          <p:cNvSpPr txBox="1"/>
          <p:nvPr/>
        </p:nvSpPr>
        <p:spPr>
          <a:xfrm>
            <a:off x="5562600" y="3825243"/>
            <a:ext cx="1325880" cy="400110"/>
          </a:xfrm>
          <a:prstGeom prst="rect">
            <a:avLst/>
          </a:prstGeom>
          <a:noFill/>
        </p:spPr>
        <p:txBody>
          <a:bodyPr wrap="square" rtlCol="0">
            <a:spAutoFit/>
          </a:bodyPr>
          <a:lstStyle/>
          <a:p>
            <a:r>
              <a:rPr lang="en-ZA" sz="2000" dirty="0" err="1" smtClean="0">
                <a:solidFill>
                  <a:schemeClr val="accent4">
                    <a:lumMod val="10000"/>
                  </a:schemeClr>
                </a:solidFill>
              </a:rPr>
              <a:t>ctr</a:t>
            </a:r>
            <a:r>
              <a:rPr lang="en-ZA" sz="2000" dirty="0" smtClean="0">
                <a:solidFill>
                  <a:schemeClr val="accent4">
                    <a:lumMod val="10000"/>
                  </a:schemeClr>
                </a:solidFill>
              </a:rPr>
              <a:t> </a:t>
            </a:r>
            <a:r>
              <a:rPr lang="en-ZA" sz="2000" dirty="0" smtClean="0">
                <a:solidFill>
                  <a:schemeClr val="accent4">
                    <a:lumMod val="10000"/>
                  </a:schemeClr>
                </a:solidFill>
                <a:sym typeface="Wingdings" pitchFamily="2" charset="2"/>
              </a:rPr>
              <a:t></a:t>
            </a:r>
            <a:endParaRPr lang="en-GB" sz="2000" dirty="0">
              <a:solidFill>
                <a:schemeClr val="accent4">
                  <a:lumMod val="10000"/>
                </a:schemeClr>
              </a:solidFill>
            </a:endParaRPr>
          </a:p>
        </p:txBody>
      </p:sp>
      <p:sp>
        <p:nvSpPr>
          <p:cNvPr id="21" name="TextBox 20"/>
          <p:cNvSpPr txBox="1"/>
          <p:nvPr/>
        </p:nvSpPr>
        <p:spPr>
          <a:xfrm rot="5400000">
            <a:off x="4797758" y="4163365"/>
            <a:ext cx="965804" cy="400110"/>
          </a:xfrm>
          <a:prstGeom prst="rect">
            <a:avLst/>
          </a:prstGeom>
          <a:noFill/>
        </p:spPr>
        <p:txBody>
          <a:bodyPr wrap="square" rtlCol="0">
            <a:spAutoFit/>
          </a:bodyPr>
          <a:lstStyle/>
          <a:p>
            <a:r>
              <a:rPr lang="en-ZA" sz="2000" dirty="0" smtClean="0">
                <a:solidFill>
                  <a:schemeClr val="accent4">
                    <a:lumMod val="10000"/>
                  </a:schemeClr>
                </a:solidFill>
              </a:rPr>
              <a:t>in </a:t>
            </a:r>
            <a:r>
              <a:rPr lang="en-ZA" sz="2000" dirty="0" smtClean="0">
                <a:solidFill>
                  <a:schemeClr val="accent4">
                    <a:lumMod val="10000"/>
                  </a:schemeClr>
                </a:solidFill>
                <a:sym typeface="Wingdings" pitchFamily="2" charset="2"/>
              </a:rPr>
              <a:t></a:t>
            </a:r>
            <a:endParaRPr lang="en-GB" sz="2000" dirty="0">
              <a:solidFill>
                <a:schemeClr val="accent4">
                  <a:lumMod val="10000"/>
                </a:schemeClr>
              </a:solidFill>
            </a:endParaRPr>
          </a:p>
        </p:txBody>
      </p:sp>
      <p:sp>
        <p:nvSpPr>
          <p:cNvPr id="22" name="TextBox 21"/>
          <p:cNvSpPr txBox="1"/>
          <p:nvPr/>
        </p:nvSpPr>
        <p:spPr>
          <a:xfrm>
            <a:off x="502920" y="1432560"/>
            <a:ext cx="7879080" cy="1200329"/>
          </a:xfrm>
          <a:prstGeom prst="rect">
            <a:avLst/>
          </a:prstGeom>
          <a:noFill/>
        </p:spPr>
        <p:txBody>
          <a:bodyPr wrap="square" rtlCol="0">
            <a:spAutoFit/>
          </a:bodyPr>
          <a:lstStyle/>
          <a:p>
            <a:r>
              <a:rPr lang="en-ZA" sz="2400" dirty="0" smtClean="0"/>
              <a:t>Tri-state buffer. Can choose to drive out with value of in (if </a:t>
            </a:r>
            <a:r>
              <a:rPr lang="en-ZA" sz="2400" dirty="0" err="1" smtClean="0"/>
              <a:t>ctr</a:t>
            </a:r>
            <a:r>
              <a:rPr lang="en-ZA" sz="2400" dirty="0" smtClean="0"/>
              <a:t> = 1) or don’t drive anything to out (i.e. if </a:t>
            </a:r>
            <a:r>
              <a:rPr lang="en-ZA" sz="2400" dirty="0" err="1" smtClean="0"/>
              <a:t>ctr</a:t>
            </a:r>
            <a:r>
              <a:rPr lang="en-ZA" sz="2400" dirty="0" smtClean="0"/>
              <a:t> = 0 connect high impedance to out)</a:t>
            </a:r>
            <a:endParaRPr lang="en-GB" sz="2400" dirty="0"/>
          </a:p>
        </p:txBody>
      </p:sp>
      <p:sp>
        <p:nvSpPr>
          <p:cNvPr id="23" name="Rectangle 22"/>
          <p:cNvSpPr/>
          <p:nvPr/>
        </p:nvSpPr>
        <p:spPr>
          <a:xfrm>
            <a:off x="529198" y="6216134"/>
            <a:ext cx="7513595" cy="369332"/>
          </a:xfrm>
          <a:prstGeom prst="rect">
            <a:avLst/>
          </a:prstGeom>
        </p:spPr>
        <p:txBody>
          <a:bodyPr wrap="none">
            <a:spAutoFit/>
          </a:bodyPr>
          <a:lstStyle/>
          <a:p>
            <a:r>
              <a:rPr lang="en-ZA" dirty="0" smtClean="0"/>
              <a:t>See also </a:t>
            </a:r>
            <a:r>
              <a:rPr lang="en-ZA" dirty="0" err="1" smtClean="0"/>
              <a:t>notif</a:t>
            </a:r>
            <a:r>
              <a:rPr lang="en-ZA" dirty="0" smtClean="0"/>
              <a:t>  (works in the apposite way: if </a:t>
            </a:r>
            <a:r>
              <a:rPr lang="en-ZA" dirty="0" err="1" smtClean="0"/>
              <a:t>ctr</a:t>
            </a:r>
            <a:r>
              <a:rPr lang="en-ZA" dirty="0" smtClean="0"/>
              <a:t>=0 then drive out with in)</a:t>
            </a:r>
            <a:endParaRPr lang="en-GB"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Where to go from here…</a:t>
            </a:r>
            <a:endParaRPr lang="en-GB" dirty="0"/>
          </a:p>
        </p:txBody>
      </p:sp>
      <p:sp>
        <p:nvSpPr>
          <p:cNvPr id="3" name="Content Placeholder 2"/>
          <p:cNvSpPr>
            <a:spLocks noGrp="1"/>
          </p:cNvSpPr>
          <p:nvPr>
            <p:ph idx="1"/>
          </p:nvPr>
        </p:nvSpPr>
        <p:spPr>
          <a:xfrm>
            <a:off x="792480" y="1691640"/>
            <a:ext cx="8007350" cy="4191000"/>
          </a:xfrm>
        </p:spPr>
        <p:txBody>
          <a:bodyPr/>
          <a:lstStyle/>
          <a:p>
            <a:r>
              <a:rPr lang="en-ZA" dirty="0" smtClean="0"/>
              <a:t>The preceding slides have given a very brief look at Verilog, but has covered much of the major things that are used most commonly.</a:t>
            </a:r>
          </a:p>
          <a:p>
            <a:r>
              <a:rPr lang="en-ZA" dirty="0" smtClean="0"/>
              <a:t>It’s best to get stuck into experimenting and testing code in order to learn this language</a:t>
            </a:r>
            <a:endParaRPr lang="en-GB" dirty="0"/>
          </a:p>
        </p:txBody>
      </p:sp>
      <p:sp>
        <p:nvSpPr>
          <p:cNvPr id="4" name="TextBox 3"/>
          <p:cNvSpPr txBox="1"/>
          <p:nvPr/>
        </p:nvSpPr>
        <p:spPr>
          <a:xfrm>
            <a:off x="792480" y="6002020"/>
            <a:ext cx="7909538" cy="523220"/>
          </a:xfrm>
          <a:prstGeom prst="rect">
            <a:avLst/>
          </a:prstGeom>
          <a:noFill/>
        </p:spPr>
        <p:txBody>
          <a:bodyPr wrap="none" rtlCol="0">
            <a:spAutoFit/>
          </a:bodyPr>
          <a:lstStyle/>
          <a:p>
            <a:r>
              <a:rPr lang="en-ZA" sz="2800" i="1" dirty="0" smtClean="0">
                <a:solidFill>
                  <a:srgbClr val="FF6600"/>
                </a:solidFill>
                <a:latin typeface="Comic Sans MS" pitchFamily="66" charset="0"/>
                <a:cs typeface="Courier New" pitchFamily="49" charset="0"/>
              </a:rPr>
              <a:t>Some thoughts for experimenting to do soon…</a:t>
            </a:r>
            <a:endParaRPr lang="en-GB" sz="2800" i="1" dirty="0">
              <a:solidFill>
                <a:srgbClr val="FF6600"/>
              </a:solidFill>
              <a:latin typeface="Comic Sans MS" pitchFamily="66" charset="0"/>
              <a:cs typeface="Courier New" pitchFamily="49"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666" name="Rectangle 2"/>
          <p:cNvSpPr>
            <a:spLocks noGrp="1" noChangeArrowheads="1"/>
          </p:cNvSpPr>
          <p:nvPr>
            <p:ph type="title"/>
          </p:nvPr>
        </p:nvSpPr>
        <p:spPr>
          <a:xfrm>
            <a:off x="431074" y="209006"/>
            <a:ext cx="8385175" cy="1162594"/>
          </a:xfrm>
        </p:spPr>
        <p:txBody>
          <a:bodyPr>
            <a:normAutofit fontScale="90000"/>
          </a:bodyPr>
          <a:lstStyle/>
          <a:p>
            <a:r>
              <a:rPr lang="en-US" dirty="0" smtClean="0"/>
              <a:t>Verilog Recommended Coding Styles</a:t>
            </a:r>
            <a:endParaRPr lang="en-US" dirty="0"/>
          </a:p>
        </p:txBody>
      </p:sp>
      <p:sp>
        <p:nvSpPr>
          <p:cNvPr id="369667" name="Rectangle 3"/>
          <p:cNvSpPr>
            <a:spLocks noGrp="1" noChangeArrowheads="1"/>
          </p:cNvSpPr>
          <p:nvPr>
            <p:ph idx="1"/>
          </p:nvPr>
        </p:nvSpPr>
        <p:spPr>
          <a:xfrm>
            <a:off x="420189" y="1421675"/>
            <a:ext cx="8007350" cy="4191000"/>
          </a:xfrm>
          <a:ln/>
        </p:spPr>
        <p:txBody>
          <a:bodyPr>
            <a:normAutofit fontScale="92500"/>
          </a:bodyPr>
          <a:lstStyle/>
          <a:p>
            <a:r>
              <a:rPr lang="en-US" dirty="0" smtClean="0"/>
              <a:t>Consistent </a:t>
            </a:r>
            <a:r>
              <a:rPr lang="en-US" dirty="0"/>
              <a:t>indentation</a:t>
            </a:r>
          </a:p>
          <a:p>
            <a:r>
              <a:rPr lang="en-US" dirty="0"/>
              <a:t>Align code vertically on </a:t>
            </a:r>
            <a:r>
              <a:rPr lang="en-US" dirty="0" smtClean="0"/>
              <a:t>the = operator</a:t>
            </a:r>
            <a:endParaRPr lang="en-US" dirty="0"/>
          </a:p>
          <a:p>
            <a:r>
              <a:rPr lang="en-US" dirty="0"/>
              <a:t>Use meaningful </a:t>
            </a:r>
            <a:r>
              <a:rPr lang="en-US" dirty="0" smtClean="0"/>
              <a:t>variable names</a:t>
            </a:r>
            <a:endParaRPr lang="en-US" dirty="0"/>
          </a:p>
          <a:p>
            <a:r>
              <a:rPr lang="en-US" dirty="0" smtClean="0"/>
              <a:t>Include comments  (i.e. C-style // or /**/ )</a:t>
            </a:r>
          </a:p>
          <a:p>
            <a:pPr lvl="1"/>
            <a:r>
              <a:rPr lang="en-US" dirty="0" smtClean="0"/>
              <a:t>brief descriptions, </a:t>
            </a:r>
            <a:r>
              <a:rPr lang="en-US" dirty="0"/>
              <a:t>reference </a:t>
            </a:r>
            <a:r>
              <a:rPr lang="en-US" dirty="0" smtClean="0"/>
              <a:t>to documents</a:t>
            </a:r>
          </a:p>
          <a:p>
            <a:pPr lvl="1"/>
            <a:r>
              <a:rPr lang="en-US" dirty="0" smtClean="0"/>
              <a:t>Can also be used to assist in separating parts of the code (e.g. indicate row of /*****/ to separate different module implementations)</a:t>
            </a:r>
            <a:endParaRPr lang="en-US" dirty="0"/>
          </a:p>
        </p:txBody>
      </p:sp>
      <p:sp>
        <p:nvSpPr>
          <p:cNvPr id="4" name="Footer Placeholder 3"/>
          <p:cNvSpPr>
            <a:spLocks noGrp="1"/>
          </p:cNvSpPr>
          <p:nvPr>
            <p:ph type="ftr" sz="quarter" idx="11"/>
          </p:nvPr>
        </p:nvSpPr>
        <p:spPr>
          <a:xfrm>
            <a:off x="0" y="6544490"/>
            <a:ext cx="8305800" cy="313509"/>
          </a:xfrm>
        </p:spPr>
        <p:txBody>
          <a:bodyPr/>
          <a:lstStyle/>
          <a:p>
            <a:r>
              <a:rPr lang="en-US" sz="1200" dirty="0" smtClean="0"/>
              <a:t>Source: Coram</a:t>
            </a:r>
            <a:r>
              <a:rPr lang="en-US" sz="1200" dirty="0"/>
              <a:t>: Verilog-A Introduction for Compact Modelers (MOS-AK </a:t>
            </a:r>
            <a:r>
              <a:rPr lang="en-US" sz="1200" dirty="0" err="1"/>
              <a:t>Montreux</a:t>
            </a:r>
            <a:r>
              <a:rPr lang="en-US" sz="1200" dirty="0"/>
              <a:t> 2006)</a:t>
            </a:r>
          </a:p>
        </p:txBody>
      </p:sp>
    </p:spTree>
    <p:extLst>
      <p:ext uri="{BB962C8B-B14F-4D97-AF65-F5344CB8AC3E}">
        <p14:creationId xmlns:p14="http://schemas.microsoft.com/office/powerpoint/2010/main" val="3280189302"/>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Code Example</a:t>
            </a:r>
            <a:endParaRPr lang="en-ZA" dirty="0"/>
          </a:p>
        </p:txBody>
      </p:sp>
      <p:sp>
        <p:nvSpPr>
          <p:cNvPr id="5" name="TextBox 4"/>
          <p:cNvSpPr txBox="1"/>
          <p:nvPr/>
        </p:nvSpPr>
        <p:spPr>
          <a:xfrm>
            <a:off x="602114" y="1214062"/>
            <a:ext cx="7005186" cy="4832092"/>
          </a:xfrm>
          <a:prstGeom prst="rect">
            <a:avLst/>
          </a:prstGeom>
          <a:noFill/>
        </p:spPr>
        <p:txBody>
          <a:bodyPr wrap="square" rtlCol="0">
            <a:spAutoFit/>
          </a:bodyPr>
          <a:lstStyle/>
          <a:p>
            <a:r>
              <a:rPr lang="en-ZA" sz="1400" dirty="0">
                <a:latin typeface="Courier"/>
              </a:rPr>
              <a:t>//-----------------------------------------------------</a:t>
            </a:r>
          </a:p>
          <a:p>
            <a:r>
              <a:rPr lang="en-ZA" sz="1400" dirty="0">
                <a:latin typeface="Courier"/>
              </a:rPr>
              <a:t>// Design Name : </a:t>
            </a:r>
            <a:r>
              <a:rPr lang="en-ZA" sz="1400" dirty="0" err="1">
                <a:latin typeface="Courier"/>
              </a:rPr>
              <a:t>mux_using_assign</a:t>
            </a:r>
            <a:endParaRPr lang="en-ZA" sz="1400" dirty="0">
              <a:latin typeface="Courier"/>
            </a:endParaRPr>
          </a:p>
          <a:p>
            <a:r>
              <a:rPr lang="en-ZA" sz="1400" dirty="0">
                <a:latin typeface="Courier"/>
              </a:rPr>
              <a:t>// File Name   : </a:t>
            </a:r>
            <a:r>
              <a:rPr lang="en-ZA" sz="1400" dirty="0" err="1">
                <a:latin typeface="Courier"/>
              </a:rPr>
              <a:t>mux_using_assign.v</a:t>
            </a:r>
            <a:endParaRPr lang="en-ZA" sz="1400" dirty="0">
              <a:latin typeface="Courier"/>
            </a:endParaRPr>
          </a:p>
          <a:p>
            <a:r>
              <a:rPr lang="en-ZA" sz="1400" dirty="0">
                <a:latin typeface="Courier"/>
              </a:rPr>
              <a:t>// Function    : 2:1 Mux using Assign</a:t>
            </a:r>
          </a:p>
          <a:p>
            <a:r>
              <a:rPr lang="en-ZA" sz="1400" dirty="0">
                <a:latin typeface="Courier"/>
              </a:rPr>
              <a:t>// Coder       : Deepak Kumar </a:t>
            </a:r>
            <a:r>
              <a:rPr lang="en-ZA" sz="1400" dirty="0" err="1">
                <a:latin typeface="Courier"/>
              </a:rPr>
              <a:t>Tala</a:t>
            </a:r>
            <a:endParaRPr lang="en-ZA" sz="1400" dirty="0">
              <a:latin typeface="Courier"/>
            </a:endParaRPr>
          </a:p>
          <a:p>
            <a:r>
              <a:rPr lang="en-ZA" sz="1400" dirty="0">
                <a:latin typeface="Courier"/>
              </a:rPr>
              <a:t>//-----------------------------------------------------</a:t>
            </a:r>
          </a:p>
          <a:p>
            <a:r>
              <a:rPr lang="en-ZA" sz="1400" dirty="0">
                <a:latin typeface="Courier"/>
              </a:rPr>
              <a:t>module  </a:t>
            </a:r>
            <a:r>
              <a:rPr lang="en-ZA" sz="1400" dirty="0" err="1">
                <a:latin typeface="Courier"/>
              </a:rPr>
              <a:t>mux_using_assign</a:t>
            </a:r>
            <a:r>
              <a:rPr lang="en-ZA" sz="1400" dirty="0">
                <a:latin typeface="Courier"/>
              </a:rPr>
              <a:t>(</a:t>
            </a:r>
          </a:p>
          <a:p>
            <a:r>
              <a:rPr lang="en-ZA" sz="1400" dirty="0" smtClean="0">
                <a:latin typeface="Courier"/>
              </a:rPr>
              <a:t>  din_0  , </a:t>
            </a:r>
            <a:r>
              <a:rPr lang="en-ZA" sz="1400" dirty="0">
                <a:latin typeface="Courier"/>
              </a:rPr>
              <a:t>// Mux first input</a:t>
            </a:r>
          </a:p>
          <a:p>
            <a:r>
              <a:rPr lang="en-ZA" sz="1400" dirty="0" smtClean="0">
                <a:latin typeface="Courier"/>
              </a:rPr>
              <a:t>  din_1  , </a:t>
            </a:r>
            <a:r>
              <a:rPr lang="en-ZA" sz="1400" dirty="0">
                <a:latin typeface="Courier"/>
              </a:rPr>
              <a:t>// Mux </a:t>
            </a:r>
            <a:r>
              <a:rPr lang="en-ZA" sz="1400" dirty="0" smtClean="0">
                <a:latin typeface="Courier"/>
              </a:rPr>
              <a:t>second input</a:t>
            </a:r>
          </a:p>
          <a:p>
            <a:r>
              <a:rPr lang="en-ZA" sz="1400" dirty="0" smtClean="0">
                <a:latin typeface="Courier"/>
              </a:rPr>
              <a:t>  </a:t>
            </a:r>
            <a:r>
              <a:rPr lang="en-ZA" sz="1400" dirty="0" err="1" smtClean="0">
                <a:latin typeface="Courier"/>
              </a:rPr>
              <a:t>sel</a:t>
            </a:r>
            <a:r>
              <a:rPr lang="en-ZA" sz="1400" dirty="0" smtClean="0">
                <a:latin typeface="Courier"/>
              </a:rPr>
              <a:t>    , </a:t>
            </a:r>
            <a:r>
              <a:rPr lang="en-ZA" sz="1400" dirty="0">
                <a:latin typeface="Courier"/>
              </a:rPr>
              <a:t>// Select </a:t>
            </a:r>
            <a:r>
              <a:rPr lang="en-ZA" sz="1400" dirty="0" smtClean="0">
                <a:latin typeface="Courier"/>
              </a:rPr>
              <a:t>input</a:t>
            </a:r>
          </a:p>
          <a:p>
            <a:r>
              <a:rPr lang="en-ZA" sz="1400" dirty="0" smtClean="0">
                <a:latin typeface="Courier"/>
              </a:rPr>
              <a:t>  </a:t>
            </a:r>
            <a:r>
              <a:rPr lang="en-ZA" sz="1400" dirty="0" err="1" smtClean="0">
                <a:latin typeface="Courier"/>
              </a:rPr>
              <a:t>mux_out</a:t>
            </a:r>
            <a:r>
              <a:rPr lang="en-ZA" sz="1400" dirty="0" smtClean="0">
                <a:latin typeface="Courier"/>
              </a:rPr>
              <a:t>  </a:t>
            </a:r>
            <a:r>
              <a:rPr lang="en-ZA" sz="1400" dirty="0">
                <a:latin typeface="Courier"/>
              </a:rPr>
              <a:t>// Mux output</a:t>
            </a:r>
          </a:p>
          <a:p>
            <a:r>
              <a:rPr lang="en-ZA" sz="1400" dirty="0" smtClean="0">
                <a:latin typeface="Courier"/>
              </a:rPr>
              <a:t>);</a:t>
            </a:r>
            <a:endParaRPr lang="en-ZA" sz="1400" dirty="0">
              <a:latin typeface="Courier"/>
            </a:endParaRPr>
          </a:p>
          <a:p>
            <a:r>
              <a:rPr lang="en-ZA" sz="1400" dirty="0">
                <a:latin typeface="Courier"/>
              </a:rPr>
              <a:t>//-----------Input Ports---------------</a:t>
            </a:r>
          </a:p>
          <a:p>
            <a:r>
              <a:rPr lang="en-ZA" sz="1400" dirty="0">
                <a:latin typeface="Courier"/>
              </a:rPr>
              <a:t>input din_0, din_1, </a:t>
            </a:r>
            <a:r>
              <a:rPr lang="en-ZA" sz="1400" dirty="0" err="1">
                <a:latin typeface="Courier"/>
              </a:rPr>
              <a:t>sel</a:t>
            </a:r>
            <a:r>
              <a:rPr lang="en-ZA" sz="1400" dirty="0">
                <a:latin typeface="Courier"/>
              </a:rPr>
              <a:t> ;</a:t>
            </a:r>
          </a:p>
          <a:p>
            <a:r>
              <a:rPr lang="en-ZA" sz="1400" dirty="0">
                <a:latin typeface="Courier"/>
              </a:rPr>
              <a:t>//-----------Output Ports---------------</a:t>
            </a:r>
          </a:p>
          <a:p>
            <a:r>
              <a:rPr lang="en-ZA" sz="1400" dirty="0">
                <a:latin typeface="Courier"/>
              </a:rPr>
              <a:t>output </a:t>
            </a:r>
            <a:r>
              <a:rPr lang="en-ZA" sz="1400" dirty="0" err="1">
                <a:latin typeface="Courier"/>
              </a:rPr>
              <a:t>mux_out</a:t>
            </a:r>
            <a:r>
              <a:rPr lang="en-ZA" sz="1400" dirty="0">
                <a:latin typeface="Courier"/>
              </a:rPr>
              <a:t>;</a:t>
            </a:r>
          </a:p>
          <a:p>
            <a:r>
              <a:rPr lang="en-ZA" sz="1400" dirty="0">
                <a:latin typeface="Courier"/>
              </a:rPr>
              <a:t>//------------Internal Variables--------</a:t>
            </a:r>
          </a:p>
          <a:p>
            <a:r>
              <a:rPr lang="en-ZA" sz="1400" dirty="0">
                <a:latin typeface="Courier"/>
              </a:rPr>
              <a:t>wire  </a:t>
            </a:r>
            <a:r>
              <a:rPr lang="en-ZA" sz="1400" dirty="0" err="1">
                <a:latin typeface="Courier"/>
              </a:rPr>
              <a:t>mux_out</a:t>
            </a:r>
            <a:r>
              <a:rPr lang="en-ZA" sz="1400" dirty="0">
                <a:latin typeface="Courier"/>
              </a:rPr>
              <a:t>;</a:t>
            </a:r>
          </a:p>
          <a:p>
            <a:r>
              <a:rPr lang="en-ZA" sz="1400" dirty="0">
                <a:latin typeface="Courier"/>
              </a:rPr>
              <a:t>//-------------Code Start-----------------</a:t>
            </a:r>
          </a:p>
          <a:p>
            <a:r>
              <a:rPr lang="en-ZA" sz="1400" dirty="0">
                <a:latin typeface="Courier"/>
              </a:rPr>
              <a:t>assign </a:t>
            </a:r>
            <a:r>
              <a:rPr lang="en-ZA" sz="1400" dirty="0" err="1">
                <a:latin typeface="Courier"/>
              </a:rPr>
              <a:t>mux_out</a:t>
            </a:r>
            <a:r>
              <a:rPr lang="en-ZA" sz="1400" dirty="0">
                <a:latin typeface="Courier"/>
              </a:rPr>
              <a:t> = (</a:t>
            </a:r>
            <a:r>
              <a:rPr lang="en-ZA" sz="1400" dirty="0" err="1">
                <a:latin typeface="Courier"/>
              </a:rPr>
              <a:t>sel</a:t>
            </a:r>
            <a:r>
              <a:rPr lang="en-ZA" sz="1400" dirty="0">
                <a:latin typeface="Courier"/>
              </a:rPr>
              <a:t>) ? din_1 : din_0;</a:t>
            </a:r>
          </a:p>
          <a:p>
            <a:endParaRPr lang="en-ZA" sz="1400" dirty="0">
              <a:latin typeface="Courier"/>
            </a:endParaRPr>
          </a:p>
          <a:p>
            <a:r>
              <a:rPr lang="en-ZA" sz="1400" dirty="0" err="1">
                <a:latin typeface="Courier"/>
              </a:rPr>
              <a:t>endmodule</a:t>
            </a:r>
            <a:r>
              <a:rPr lang="en-ZA" sz="1400" dirty="0">
                <a:latin typeface="Courier"/>
              </a:rPr>
              <a:t> //End Of Module mux</a:t>
            </a:r>
          </a:p>
        </p:txBody>
      </p:sp>
      <p:sp>
        <p:nvSpPr>
          <p:cNvPr id="7" name="Rectangle 6"/>
          <p:cNvSpPr/>
          <p:nvPr/>
        </p:nvSpPr>
        <p:spPr>
          <a:xfrm>
            <a:off x="419100" y="6269335"/>
            <a:ext cx="8166100" cy="307777"/>
          </a:xfrm>
          <a:prstGeom prst="rect">
            <a:avLst/>
          </a:prstGeom>
        </p:spPr>
        <p:txBody>
          <a:bodyPr wrap="square">
            <a:spAutoFit/>
          </a:bodyPr>
          <a:lstStyle/>
          <a:p>
            <a:r>
              <a:rPr lang="en-ZA" sz="1400" dirty="0" smtClean="0"/>
              <a:t>Adapted from source: </a:t>
            </a:r>
            <a:r>
              <a:rPr lang="en-ZA" sz="1400" dirty="0" smtClean="0">
                <a:hlinkClick r:id="rId2"/>
              </a:rPr>
              <a:t>http</a:t>
            </a:r>
            <a:r>
              <a:rPr lang="en-ZA" sz="1400" dirty="0">
                <a:hlinkClick r:id="rId2"/>
              </a:rPr>
              <a:t>://</a:t>
            </a:r>
            <a:r>
              <a:rPr lang="en-ZA" sz="1400" dirty="0" smtClean="0">
                <a:hlinkClick r:id="rId2"/>
              </a:rPr>
              <a:t>www.asic-world.com/code/hdl_models/mux_using_assign.v</a:t>
            </a:r>
            <a:endParaRPr lang="en-ZA" sz="1400" dirty="0"/>
          </a:p>
        </p:txBody>
      </p:sp>
      <p:cxnSp>
        <p:nvCxnSpPr>
          <p:cNvPr id="9" name="Straight Arrow Connector 8"/>
          <p:cNvCxnSpPr/>
          <p:nvPr/>
        </p:nvCxnSpPr>
        <p:spPr>
          <a:xfrm flipH="1">
            <a:off x="6578600" y="1214062"/>
            <a:ext cx="431800" cy="3556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6937071" y="988312"/>
            <a:ext cx="1902129" cy="738664"/>
          </a:xfrm>
          <a:prstGeom prst="rect">
            <a:avLst/>
          </a:prstGeom>
          <a:noFill/>
        </p:spPr>
        <p:txBody>
          <a:bodyPr wrap="square" rtlCol="0">
            <a:spAutoFit/>
          </a:bodyPr>
          <a:lstStyle/>
          <a:p>
            <a:r>
              <a:rPr lang="en-ZA" sz="1400" dirty="0" smtClean="0"/>
              <a:t>Do get into a habit of providing a preamble for each file.</a:t>
            </a:r>
            <a:endParaRPr lang="en-ZA" sz="1400" dirty="0"/>
          </a:p>
        </p:txBody>
      </p:sp>
      <p:cxnSp>
        <p:nvCxnSpPr>
          <p:cNvPr id="11" name="Straight Arrow Connector 10"/>
          <p:cNvCxnSpPr/>
          <p:nvPr/>
        </p:nvCxnSpPr>
        <p:spPr>
          <a:xfrm flipH="1">
            <a:off x="4105151" y="2817624"/>
            <a:ext cx="517649" cy="11664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6937071" y="1863517"/>
            <a:ext cx="1902129" cy="954107"/>
          </a:xfrm>
          <a:prstGeom prst="rect">
            <a:avLst/>
          </a:prstGeom>
          <a:noFill/>
        </p:spPr>
        <p:txBody>
          <a:bodyPr wrap="square" rtlCol="0">
            <a:spAutoFit/>
          </a:bodyPr>
          <a:lstStyle/>
          <a:p>
            <a:r>
              <a:rPr lang="en-ZA" sz="1400" dirty="0" smtClean="0"/>
              <a:t>Do make use of divider lines to separate different pieces of the code</a:t>
            </a:r>
            <a:endParaRPr lang="en-ZA" sz="1400" dirty="0"/>
          </a:p>
        </p:txBody>
      </p:sp>
      <p:cxnSp>
        <p:nvCxnSpPr>
          <p:cNvPr id="15" name="Straight Arrow Connector 14"/>
          <p:cNvCxnSpPr/>
          <p:nvPr/>
        </p:nvCxnSpPr>
        <p:spPr>
          <a:xfrm flipH="1">
            <a:off x="6475226" y="2013881"/>
            <a:ext cx="461845" cy="32668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4630586" y="2525486"/>
            <a:ext cx="1902129" cy="1169551"/>
          </a:xfrm>
          <a:prstGeom prst="rect">
            <a:avLst/>
          </a:prstGeom>
          <a:noFill/>
        </p:spPr>
        <p:txBody>
          <a:bodyPr wrap="square" rtlCol="0">
            <a:spAutoFit/>
          </a:bodyPr>
          <a:lstStyle/>
          <a:p>
            <a:r>
              <a:rPr lang="en-ZA" sz="1400" dirty="0" smtClean="0"/>
              <a:t>Do try to provide useful comments especially if the argument names are not very obvious</a:t>
            </a:r>
            <a:endParaRPr lang="en-ZA" sz="1400" dirty="0"/>
          </a:p>
        </p:txBody>
      </p:sp>
      <p:cxnSp>
        <p:nvCxnSpPr>
          <p:cNvPr id="19" name="Straight Arrow Connector 18"/>
          <p:cNvCxnSpPr/>
          <p:nvPr/>
        </p:nvCxnSpPr>
        <p:spPr>
          <a:xfrm flipH="1">
            <a:off x="5102101" y="4113024"/>
            <a:ext cx="517649" cy="11664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5633975" y="3918218"/>
            <a:ext cx="1902129" cy="523220"/>
          </a:xfrm>
          <a:prstGeom prst="rect">
            <a:avLst/>
          </a:prstGeom>
          <a:noFill/>
        </p:spPr>
        <p:txBody>
          <a:bodyPr wrap="square" rtlCol="0">
            <a:spAutoFit/>
          </a:bodyPr>
          <a:lstStyle/>
          <a:p>
            <a:r>
              <a:rPr lang="en-ZA" sz="1400" dirty="0" smtClean="0"/>
              <a:t>For older versions of Verilog (before 2001)</a:t>
            </a:r>
            <a:endParaRPr lang="en-ZA" sz="1400" dirty="0"/>
          </a:p>
        </p:txBody>
      </p:sp>
    </p:spTree>
    <p:extLst>
      <p:ext uri="{BB962C8B-B14F-4D97-AF65-F5344CB8AC3E}">
        <p14:creationId xmlns:p14="http://schemas.microsoft.com/office/powerpoint/2010/main" val="43572658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ZA" dirty="0" smtClean="0"/>
              <a:t>Learning Verilog By Example</a:t>
            </a:r>
            <a:endParaRPr lang="en-GB" dirty="0"/>
          </a:p>
        </p:txBody>
      </p:sp>
      <p:sp>
        <p:nvSpPr>
          <p:cNvPr id="7" name="Text Placeholder 6"/>
          <p:cNvSpPr>
            <a:spLocks noGrp="1"/>
          </p:cNvSpPr>
          <p:nvPr>
            <p:ph type="body" idx="1"/>
          </p:nvPr>
        </p:nvSpPr>
        <p:spPr/>
        <p:txBody>
          <a:bodyPr/>
          <a:lstStyle/>
          <a:p>
            <a:r>
              <a:rPr lang="en-ZA" dirty="0" smtClean="0"/>
              <a:t>EEE4084F</a:t>
            </a:r>
            <a:endParaRPr lang="en-GB"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ZA" dirty="0" smtClean="0"/>
              <a:t>Learning Verilog</a:t>
            </a:r>
            <a:endParaRPr lang="en-ZA" dirty="0"/>
          </a:p>
        </p:txBody>
      </p:sp>
      <p:sp>
        <p:nvSpPr>
          <p:cNvPr id="5" name="Content Placeholder 4"/>
          <p:cNvSpPr>
            <a:spLocks noGrp="1"/>
          </p:cNvSpPr>
          <p:nvPr>
            <p:ph idx="1"/>
          </p:nvPr>
        </p:nvSpPr>
        <p:spPr>
          <a:xfrm>
            <a:off x="512749" y="1595620"/>
            <a:ext cx="8229600" cy="4519977"/>
          </a:xfrm>
        </p:spPr>
        <p:txBody>
          <a:bodyPr>
            <a:normAutofit fontScale="77500" lnSpcReduction="20000"/>
          </a:bodyPr>
          <a:lstStyle/>
          <a:p>
            <a:r>
              <a:rPr lang="en-ZA" dirty="0" smtClean="0"/>
              <a:t>The best approach is starting small, and there are lots of example Verilog programs on line that you can test, have a look at sites such as:</a:t>
            </a:r>
          </a:p>
          <a:p>
            <a:pPr lvl="1"/>
            <a:r>
              <a:rPr lang="en-ZA" dirty="0">
                <a:hlinkClick r:id="rId2"/>
              </a:rPr>
              <a:t>http://www.asic-world.com/examples/verilog</a:t>
            </a:r>
            <a:r>
              <a:rPr lang="en-ZA" dirty="0" smtClean="0">
                <a:hlinkClick r:id="rId2"/>
              </a:rPr>
              <a:t>/</a:t>
            </a:r>
            <a:endParaRPr lang="en-ZA" dirty="0" smtClean="0"/>
          </a:p>
          <a:p>
            <a:pPr lvl="1"/>
            <a:r>
              <a:rPr lang="en-ZA" dirty="0">
                <a:hlinkClick r:id="rId3"/>
              </a:rPr>
              <a:t>http://www.edaboard.com</a:t>
            </a:r>
            <a:r>
              <a:rPr lang="en-ZA" dirty="0" smtClean="0">
                <a:hlinkClick r:id="rId3"/>
              </a:rPr>
              <a:t>/</a:t>
            </a:r>
            <a:endParaRPr lang="en-ZA" dirty="0" smtClean="0"/>
          </a:p>
          <a:p>
            <a:r>
              <a:rPr lang="en-ZA" dirty="0" smtClean="0"/>
              <a:t>Free </a:t>
            </a:r>
            <a:r>
              <a:rPr lang="en-ZA" dirty="0"/>
              <a:t>for students </a:t>
            </a:r>
            <a:r>
              <a:rPr lang="en-ZA" dirty="0" smtClean="0"/>
              <a:t>Active-HDL (includes nice simulator, takes less space than ISE)</a:t>
            </a:r>
          </a:p>
          <a:p>
            <a:pPr lvl="1"/>
            <a:r>
              <a:rPr lang="en-ZA" dirty="0" smtClean="0">
                <a:hlinkClick r:id="rId4"/>
              </a:rPr>
              <a:t>https</a:t>
            </a:r>
            <a:r>
              <a:rPr lang="en-ZA" dirty="0">
                <a:hlinkClick r:id="rId4"/>
              </a:rPr>
              <a:t>://</a:t>
            </a:r>
            <a:r>
              <a:rPr lang="en-ZA" dirty="0" smtClean="0">
                <a:hlinkClick r:id="rId4"/>
              </a:rPr>
              <a:t>www.aldec.com/en/products/fpga_simulation/active_hdl_student</a:t>
            </a:r>
            <a:r>
              <a:rPr lang="en-ZA" dirty="0" smtClean="0"/>
              <a:t> </a:t>
            </a:r>
            <a:endParaRPr lang="en-ZA" dirty="0"/>
          </a:p>
          <a:p>
            <a:r>
              <a:rPr lang="en-ZA" dirty="0" smtClean="0"/>
              <a:t>You can also generate Verilog from the schematic editor, which can help in deciding the syntax to use… short example of how to do this follows… </a:t>
            </a:r>
            <a:r>
              <a:rPr lang="en-ZA" sz="1900" dirty="0" smtClean="0"/>
              <a:t>(at least this can be useful for quickly generating gate-based / architectural combinational logic designs)</a:t>
            </a:r>
          </a:p>
          <a:p>
            <a:endParaRPr lang="en-ZA" dirty="0"/>
          </a:p>
        </p:txBody>
      </p:sp>
    </p:spTree>
    <p:extLst>
      <p:ext uri="{BB962C8B-B14F-4D97-AF65-F5344CB8AC3E}">
        <p14:creationId xmlns:p14="http://schemas.microsoft.com/office/powerpoint/2010/main" val="21416519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Learning Verilog with Xilinx ISE</a:t>
            </a:r>
            <a:endParaRPr lang="en-ZA" dirty="0"/>
          </a:p>
        </p:txBody>
      </p:sp>
      <p:sp>
        <p:nvSpPr>
          <p:cNvPr id="3" name="Content Placeholder 2"/>
          <p:cNvSpPr>
            <a:spLocks noGrp="1"/>
          </p:cNvSpPr>
          <p:nvPr>
            <p:ph idx="1"/>
          </p:nvPr>
        </p:nvSpPr>
        <p:spPr/>
        <p:txBody>
          <a:bodyPr/>
          <a:lstStyle/>
          <a:p>
            <a:r>
              <a:rPr lang="en-ZA" dirty="0" smtClean="0"/>
              <a:t>If you are using ISE to practice you can do so with or without a platform connected; but you still need to set up a desired target platform in order to start a project (so might as well specify an available platform – this example uses a Nexys2 but you could select a different option if you just want to use the simulator)</a:t>
            </a:r>
            <a:endParaRPr lang="en-ZA" dirty="0"/>
          </a:p>
        </p:txBody>
      </p:sp>
    </p:spTree>
    <p:extLst>
      <p:ext uri="{BB962C8B-B14F-4D97-AF65-F5344CB8AC3E}">
        <p14:creationId xmlns:p14="http://schemas.microsoft.com/office/powerpoint/2010/main" val="166076374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Implementing an 8-bit counter</a:t>
            </a:r>
            <a:endParaRPr lang="en-ZA" dirty="0"/>
          </a:p>
        </p:txBody>
      </p:sp>
      <p:sp>
        <p:nvSpPr>
          <p:cNvPr id="5" name="Rectangle 4"/>
          <p:cNvSpPr/>
          <p:nvPr/>
        </p:nvSpPr>
        <p:spPr>
          <a:xfrm>
            <a:off x="3060700" y="2006600"/>
            <a:ext cx="2044700" cy="1917700"/>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dirty="0" smtClean="0">
                <a:solidFill>
                  <a:schemeClr val="tx1"/>
                </a:solidFill>
              </a:rPr>
              <a:t>Count8w</a:t>
            </a:r>
            <a:endParaRPr lang="en-ZA" dirty="0">
              <a:solidFill>
                <a:schemeClr val="tx1"/>
              </a:solidFill>
            </a:endParaRPr>
          </a:p>
        </p:txBody>
      </p:sp>
      <p:cxnSp>
        <p:nvCxnSpPr>
          <p:cNvPr id="7" name="Straight Connector 6"/>
          <p:cNvCxnSpPr/>
          <p:nvPr/>
        </p:nvCxnSpPr>
        <p:spPr>
          <a:xfrm>
            <a:off x="2603500" y="2552700"/>
            <a:ext cx="457200" cy="0"/>
          </a:xfrm>
          <a:prstGeom prst="line">
            <a:avLst/>
          </a:prstGeom>
          <a:ln w="1270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5517542" y="2383423"/>
            <a:ext cx="470000" cy="338554"/>
          </a:xfrm>
          <a:prstGeom prst="rect">
            <a:avLst/>
          </a:prstGeom>
        </p:spPr>
        <p:txBody>
          <a:bodyPr wrap="none">
            <a:spAutoFit/>
          </a:bodyPr>
          <a:lstStyle/>
          <a:p>
            <a:r>
              <a:rPr lang="en-ZA" sz="1600" dirty="0" smtClean="0"/>
              <a:t>out</a:t>
            </a:r>
            <a:endParaRPr lang="en-ZA" sz="1600" dirty="0"/>
          </a:p>
        </p:txBody>
      </p:sp>
      <p:sp>
        <p:nvSpPr>
          <p:cNvPr id="9" name="Rectangle 8"/>
          <p:cNvSpPr/>
          <p:nvPr/>
        </p:nvSpPr>
        <p:spPr>
          <a:xfrm>
            <a:off x="2650806" y="2176046"/>
            <a:ext cx="298480" cy="338554"/>
          </a:xfrm>
          <a:prstGeom prst="rect">
            <a:avLst/>
          </a:prstGeom>
        </p:spPr>
        <p:txBody>
          <a:bodyPr wrap="none">
            <a:spAutoFit/>
          </a:bodyPr>
          <a:lstStyle/>
          <a:p>
            <a:r>
              <a:rPr lang="en-ZA" sz="1600" dirty="0" smtClean="0"/>
              <a:t>8</a:t>
            </a:r>
            <a:endParaRPr lang="en-ZA" sz="1600" dirty="0"/>
          </a:p>
        </p:txBody>
      </p:sp>
      <p:cxnSp>
        <p:nvCxnSpPr>
          <p:cNvPr id="11" name="Straight Connector 10"/>
          <p:cNvCxnSpPr/>
          <p:nvPr/>
        </p:nvCxnSpPr>
        <p:spPr>
          <a:xfrm flipH="1">
            <a:off x="2714306" y="2438400"/>
            <a:ext cx="149240" cy="20737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2603500" y="3075404"/>
            <a:ext cx="457200" cy="0"/>
          </a:xfrm>
          <a:prstGeom prst="line">
            <a:avLst/>
          </a:prstGeom>
          <a:ln w="1270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1804883" y="2906127"/>
            <a:ext cx="798617" cy="338554"/>
          </a:xfrm>
          <a:prstGeom prst="rect">
            <a:avLst/>
          </a:prstGeom>
        </p:spPr>
        <p:txBody>
          <a:bodyPr wrap="none">
            <a:spAutoFit/>
          </a:bodyPr>
          <a:lstStyle/>
          <a:p>
            <a:r>
              <a:rPr lang="en-ZA" sz="1600" dirty="0" smtClean="0"/>
              <a:t>enable</a:t>
            </a:r>
            <a:endParaRPr lang="en-ZA" sz="1600" dirty="0"/>
          </a:p>
        </p:txBody>
      </p:sp>
      <p:cxnSp>
        <p:nvCxnSpPr>
          <p:cNvPr id="14" name="Straight Connector 13"/>
          <p:cNvCxnSpPr/>
          <p:nvPr/>
        </p:nvCxnSpPr>
        <p:spPr>
          <a:xfrm>
            <a:off x="2603500" y="3570536"/>
            <a:ext cx="457200" cy="0"/>
          </a:xfrm>
          <a:prstGeom prst="line">
            <a:avLst/>
          </a:prstGeom>
          <a:ln w="1270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2113059" y="3401259"/>
            <a:ext cx="434734" cy="338554"/>
          </a:xfrm>
          <a:prstGeom prst="rect">
            <a:avLst/>
          </a:prstGeom>
        </p:spPr>
        <p:txBody>
          <a:bodyPr wrap="none">
            <a:spAutoFit/>
          </a:bodyPr>
          <a:lstStyle/>
          <a:p>
            <a:r>
              <a:rPr lang="en-ZA" sz="1600" dirty="0" err="1" smtClean="0"/>
              <a:t>clk</a:t>
            </a:r>
            <a:endParaRPr lang="en-ZA" sz="1600" dirty="0"/>
          </a:p>
        </p:txBody>
      </p:sp>
      <p:cxnSp>
        <p:nvCxnSpPr>
          <p:cNvPr id="16" name="Straight Connector 15"/>
          <p:cNvCxnSpPr/>
          <p:nvPr/>
        </p:nvCxnSpPr>
        <p:spPr>
          <a:xfrm>
            <a:off x="5106008" y="2552700"/>
            <a:ext cx="457200" cy="0"/>
          </a:xfrm>
          <a:prstGeom prst="line">
            <a:avLst/>
          </a:prstGeom>
          <a:ln w="1270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7" name="Rectangle 16"/>
          <p:cNvSpPr/>
          <p:nvPr/>
        </p:nvSpPr>
        <p:spPr>
          <a:xfrm>
            <a:off x="5153314" y="2176046"/>
            <a:ext cx="298480" cy="338554"/>
          </a:xfrm>
          <a:prstGeom prst="rect">
            <a:avLst/>
          </a:prstGeom>
        </p:spPr>
        <p:txBody>
          <a:bodyPr wrap="none">
            <a:spAutoFit/>
          </a:bodyPr>
          <a:lstStyle/>
          <a:p>
            <a:r>
              <a:rPr lang="en-ZA" sz="1600" dirty="0" smtClean="0"/>
              <a:t>8</a:t>
            </a:r>
            <a:endParaRPr lang="en-ZA" sz="1600" dirty="0"/>
          </a:p>
        </p:txBody>
      </p:sp>
      <p:cxnSp>
        <p:nvCxnSpPr>
          <p:cNvPr id="18" name="Straight Connector 17"/>
          <p:cNvCxnSpPr/>
          <p:nvPr/>
        </p:nvCxnSpPr>
        <p:spPr>
          <a:xfrm flipH="1">
            <a:off x="5216814" y="2438400"/>
            <a:ext cx="149240" cy="20737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105400" y="3075404"/>
            <a:ext cx="457200" cy="0"/>
          </a:xfrm>
          <a:prstGeom prst="line">
            <a:avLst/>
          </a:prstGeom>
          <a:ln w="1270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20" name="Rectangle 19"/>
          <p:cNvSpPr/>
          <p:nvPr/>
        </p:nvSpPr>
        <p:spPr>
          <a:xfrm>
            <a:off x="5543526" y="2906127"/>
            <a:ext cx="970137" cy="338554"/>
          </a:xfrm>
          <a:prstGeom prst="rect">
            <a:avLst/>
          </a:prstGeom>
        </p:spPr>
        <p:txBody>
          <a:bodyPr wrap="none">
            <a:spAutoFit/>
          </a:bodyPr>
          <a:lstStyle/>
          <a:p>
            <a:r>
              <a:rPr lang="en-ZA" sz="1600" dirty="0" smtClean="0"/>
              <a:t>wrapped</a:t>
            </a:r>
            <a:endParaRPr lang="en-ZA" sz="1600" dirty="0"/>
          </a:p>
        </p:txBody>
      </p:sp>
      <p:sp>
        <p:nvSpPr>
          <p:cNvPr id="21" name="Rectangle 20"/>
          <p:cNvSpPr/>
          <p:nvPr/>
        </p:nvSpPr>
        <p:spPr>
          <a:xfrm>
            <a:off x="503674" y="4043907"/>
            <a:ext cx="4636940" cy="2585323"/>
          </a:xfrm>
          <a:prstGeom prst="rect">
            <a:avLst/>
          </a:prstGeom>
        </p:spPr>
        <p:txBody>
          <a:bodyPr wrap="square">
            <a:spAutoFit/>
          </a:bodyPr>
          <a:lstStyle/>
          <a:p>
            <a:r>
              <a:rPr lang="en-ZA" dirty="0" smtClean="0"/>
              <a:t>Requirements:</a:t>
            </a:r>
          </a:p>
          <a:p>
            <a:r>
              <a:rPr lang="en-ZA" dirty="0" smtClean="0"/>
              <a:t>INPUTS</a:t>
            </a:r>
          </a:p>
          <a:p>
            <a:pPr marL="285750" indent="-285750">
              <a:buFont typeface="Arial" panose="020B0604020202020204" pitchFamily="34" charset="0"/>
              <a:buChar char="•"/>
            </a:pPr>
            <a:r>
              <a:rPr lang="en-ZA" dirty="0" smtClean="0"/>
              <a:t>Want a counter that counts up for each positive edge clock pulse on </a:t>
            </a:r>
            <a:r>
              <a:rPr lang="en-ZA" i="1" dirty="0" err="1" smtClean="0"/>
              <a:t>clk</a:t>
            </a:r>
            <a:endParaRPr lang="en-ZA" i="1" dirty="0" smtClean="0"/>
          </a:p>
          <a:p>
            <a:pPr marL="285750" indent="-285750">
              <a:buFont typeface="Arial" panose="020B0604020202020204" pitchFamily="34" charset="0"/>
              <a:buChar char="•"/>
            </a:pPr>
            <a:r>
              <a:rPr lang="en-ZA" dirty="0" smtClean="0"/>
              <a:t>Input line </a:t>
            </a:r>
            <a:r>
              <a:rPr lang="en-ZA" i="1" dirty="0" smtClean="0"/>
              <a:t>enable</a:t>
            </a:r>
            <a:r>
              <a:rPr lang="en-ZA" dirty="0" smtClean="0"/>
              <a:t> that to enables (1) or disables (0) the count operation</a:t>
            </a:r>
          </a:p>
          <a:p>
            <a:pPr marL="285750" indent="-285750">
              <a:buFont typeface="Arial" panose="020B0604020202020204" pitchFamily="34" charset="0"/>
              <a:buChar char="•"/>
            </a:pPr>
            <a:r>
              <a:rPr lang="en-ZA" dirty="0" smtClean="0"/>
              <a:t>An 8-bit </a:t>
            </a:r>
            <a:r>
              <a:rPr lang="en-ZA" i="1" dirty="0" smtClean="0"/>
              <a:t>start</a:t>
            </a:r>
            <a:r>
              <a:rPr lang="en-ZA" dirty="0" smtClean="0"/>
              <a:t> value that specifies the starting value for the counter and is loaded when </a:t>
            </a:r>
            <a:r>
              <a:rPr lang="en-ZA" i="1" dirty="0" smtClean="0"/>
              <a:t>enable</a:t>
            </a:r>
            <a:r>
              <a:rPr lang="en-ZA" dirty="0" smtClean="0"/>
              <a:t> is 0</a:t>
            </a:r>
            <a:endParaRPr lang="en-ZA" dirty="0"/>
          </a:p>
        </p:txBody>
      </p:sp>
      <p:sp>
        <p:nvSpPr>
          <p:cNvPr id="22" name="Rectangle 21"/>
          <p:cNvSpPr/>
          <p:nvPr/>
        </p:nvSpPr>
        <p:spPr>
          <a:xfrm>
            <a:off x="1990964" y="2383423"/>
            <a:ext cx="585417" cy="338554"/>
          </a:xfrm>
          <a:prstGeom prst="rect">
            <a:avLst/>
          </a:prstGeom>
        </p:spPr>
        <p:txBody>
          <a:bodyPr wrap="none">
            <a:spAutoFit/>
          </a:bodyPr>
          <a:lstStyle/>
          <a:p>
            <a:r>
              <a:rPr lang="en-ZA" sz="1600" dirty="0" smtClean="0"/>
              <a:t>start</a:t>
            </a:r>
            <a:endParaRPr lang="en-ZA" sz="1600" dirty="0"/>
          </a:p>
        </p:txBody>
      </p:sp>
      <p:sp>
        <p:nvSpPr>
          <p:cNvPr id="23" name="Rectangle 22"/>
          <p:cNvSpPr/>
          <p:nvPr/>
        </p:nvSpPr>
        <p:spPr>
          <a:xfrm>
            <a:off x="5216814" y="4043907"/>
            <a:ext cx="3558886" cy="2308324"/>
          </a:xfrm>
          <a:prstGeom prst="rect">
            <a:avLst/>
          </a:prstGeom>
        </p:spPr>
        <p:txBody>
          <a:bodyPr wrap="square">
            <a:spAutoFit/>
          </a:bodyPr>
          <a:lstStyle/>
          <a:p>
            <a:endParaRPr lang="en-ZA" dirty="0" smtClean="0"/>
          </a:p>
          <a:p>
            <a:r>
              <a:rPr lang="en-ZA" dirty="0" smtClean="0"/>
              <a:t>OUTPUTS</a:t>
            </a:r>
          </a:p>
          <a:p>
            <a:pPr marL="285750" indent="-285750">
              <a:buFont typeface="Arial" panose="020B0604020202020204" pitchFamily="34" charset="0"/>
              <a:buChar char="•"/>
            </a:pPr>
            <a:r>
              <a:rPr lang="en-ZA" dirty="0" smtClean="0"/>
              <a:t>B-bit output </a:t>
            </a:r>
            <a:r>
              <a:rPr lang="en-ZA" i="1" dirty="0" smtClean="0"/>
              <a:t>out</a:t>
            </a:r>
            <a:r>
              <a:rPr lang="en-ZA" dirty="0" smtClean="0"/>
              <a:t> that provides the current counter value.</a:t>
            </a:r>
          </a:p>
          <a:p>
            <a:pPr marL="285750" indent="-285750">
              <a:buFont typeface="Arial" panose="020B0604020202020204" pitchFamily="34" charset="0"/>
              <a:buChar char="•"/>
            </a:pPr>
            <a:r>
              <a:rPr lang="en-ZA" i="1" dirty="0" smtClean="0"/>
              <a:t>Wrapped</a:t>
            </a:r>
            <a:r>
              <a:rPr lang="en-ZA" dirty="0" smtClean="0"/>
              <a:t> changes from 0 to 1 each time the counter wraps (i.e. goes from 255 to 0).</a:t>
            </a:r>
          </a:p>
          <a:p>
            <a:pPr marL="285750" indent="-285750">
              <a:buFont typeface="Arial" panose="020B0604020202020204" pitchFamily="34" charset="0"/>
              <a:buChar char="•"/>
            </a:pPr>
            <a:endParaRPr lang="en-ZA" dirty="0"/>
          </a:p>
        </p:txBody>
      </p:sp>
    </p:spTree>
    <p:extLst>
      <p:ext uri="{BB962C8B-B14F-4D97-AF65-F5344CB8AC3E}">
        <p14:creationId xmlns:p14="http://schemas.microsoft.com/office/powerpoint/2010/main" val="247487446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88967" y="1948033"/>
            <a:ext cx="5772233" cy="4653458"/>
          </a:xfrm>
          <a:prstGeom prst="rect">
            <a:avLst/>
          </a:prstGeom>
        </p:spPr>
      </p:pic>
      <p:sp>
        <p:nvSpPr>
          <p:cNvPr id="2" name="Title 1"/>
          <p:cNvSpPr>
            <a:spLocks noGrp="1"/>
          </p:cNvSpPr>
          <p:nvPr>
            <p:ph type="title"/>
          </p:nvPr>
        </p:nvSpPr>
        <p:spPr/>
        <p:txBody>
          <a:bodyPr>
            <a:normAutofit fontScale="90000"/>
          </a:bodyPr>
          <a:lstStyle/>
          <a:p>
            <a:r>
              <a:rPr lang="en-ZA" dirty="0" smtClean="0"/>
              <a:t>The </a:t>
            </a:r>
            <a:r>
              <a:rPr lang="en-ZA" dirty="0" err="1" smtClean="0"/>
              <a:t>Nexys</a:t>
            </a:r>
            <a:r>
              <a:rPr lang="en-ZA" dirty="0" smtClean="0"/>
              <a:t> Reference Manual</a:t>
            </a:r>
            <a:endParaRPr lang="en-ZA" dirty="0"/>
          </a:p>
        </p:txBody>
      </p:sp>
      <p:sp>
        <p:nvSpPr>
          <p:cNvPr id="3" name="TextBox 2"/>
          <p:cNvSpPr txBox="1"/>
          <p:nvPr/>
        </p:nvSpPr>
        <p:spPr>
          <a:xfrm>
            <a:off x="729114" y="1140431"/>
            <a:ext cx="8032968" cy="923330"/>
          </a:xfrm>
          <a:prstGeom prst="rect">
            <a:avLst/>
          </a:prstGeom>
          <a:noFill/>
        </p:spPr>
        <p:txBody>
          <a:bodyPr wrap="none" rtlCol="0">
            <a:spAutoFit/>
          </a:bodyPr>
          <a:lstStyle/>
          <a:p>
            <a:r>
              <a:rPr lang="en-ZA" dirty="0" smtClean="0"/>
              <a:t>You need to get hold of the right reference manual for the </a:t>
            </a:r>
            <a:r>
              <a:rPr lang="en-ZA" dirty="0" err="1" smtClean="0"/>
              <a:t>Nexys</a:t>
            </a:r>
            <a:r>
              <a:rPr lang="en-ZA" dirty="0" smtClean="0"/>
              <a:t> board that</a:t>
            </a:r>
          </a:p>
          <a:p>
            <a:r>
              <a:rPr lang="en-ZA" dirty="0" smtClean="0"/>
              <a:t>you are using, see resources for Prac5. Needed for pin assignments etc.</a:t>
            </a:r>
          </a:p>
          <a:p>
            <a:r>
              <a:rPr lang="en-ZA" dirty="0" smtClean="0"/>
              <a:t>Named </a:t>
            </a:r>
            <a:r>
              <a:rPr lang="en-ZA" dirty="0"/>
              <a:t>e.g. </a:t>
            </a:r>
            <a:r>
              <a:rPr lang="en-ZA" dirty="0" smtClean="0"/>
              <a:t>“Nexys3_rm_V2.pdf” for the Nexys3 reference manual.</a:t>
            </a:r>
            <a:endParaRPr lang="en-ZA" dirty="0"/>
          </a:p>
        </p:txBody>
      </p:sp>
    </p:spTree>
    <p:extLst>
      <p:ext uri="{BB962C8B-B14F-4D97-AF65-F5344CB8AC3E}">
        <p14:creationId xmlns:p14="http://schemas.microsoft.com/office/powerpoint/2010/main" val="148378370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29114" y="217479"/>
            <a:ext cx="7698306" cy="692210"/>
          </a:xfrm>
        </p:spPr>
        <p:txBody>
          <a:bodyPr>
            <a:normAutofit fontScale="90000"/>
          </a:bodyPr>
          <a:lstStyle/>
          <a:p>
            <a:r>
              <a:rPr lang="en-ZA" dirty="0" smtClean="0"/>
              <a:t>Starting with Verilog in ISE</a:t>
            </a:r>
            <a:endParaRPr lang="en-ZA" dirty="0"/>
          </a:p>
        </p:txBody>
      </p:sp>
      <p:pic>
        <p:nvPicPr>
          <p:cNvPr id="5" name="Picture 4" descr="NEXYS2_Board.jpg"/>
          <p:cNvPicPr/>
          <p:nvPr/>
        </p:nvPicPr>
        <p:blipFill>
          <a:blip r:embed="rId2" cstate="print"/>
          <a:stretch>
            <a:fillRect/>
          </a:stretch>
        </p:blipFill>
        <p:spPr>
          <a:xfrm>
            <a:off x="7118647" y="615105"/>
            <a:ext cx="1539580" cy="1404998"/>
          </a:xfrm>
          <a:prstGeom prst="rect">
            <a:avLst/>
          </a:prstGeom>
        </p:spPr>
      </p:pic>
      <p:pic>
        <p:nvPicPr>
          <p:cNvPr id="6" name="Picture 5" descr="screen4.jpg"/>
          <p:cNvPicPr/>
          <p:nvPr/>
        </p:nvPicPr>
        <p:blipFill>
          <a:blip r:embed="rId3" cstate="print"/>
          <a:stretch>
            <a:fillRect/>
          </a:stretch>
        </p:blipFill>
        <p:spPr>
          <a:xfrm>
            <a:off x="1339039" y="1398706"/>
            <a:ext cx="5561965" cy="5000625"/>
          </a:xfrm>
          <a:prstGeom prst="rect">
            <a:avLst/>
          </a:prstGeom>
        </p:spPr>
      </p:pic>
      <p:cxnSp>
        <p:nvCxnSpPr>
          <p:cNvPr id="8" name="Straight Arrow Connector 7"/>
          <p:cNvCxnSpPr/>
          <p:nvPr/>
        </p:nvCxnSpPr>
        <p:spPr>
          <a:xfrm flipH="1" flipV="1">
            <a:off x="6102647" y="4691641"/>
            <a:ext cx="1034041" cy="452927"/>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7290512" y="5144568"/>
            <a:ext cx="1507144" cy="938719"/>
          </a:xfrm>
          <a:prstGeom prst="rect">
            <a:avLst/>
          </a:prstGeom>
          <a:noFill/>
        </p:spPr>
        <p:txBody>
          <a:bodyPr wrap="none" rtlCol="0">
            <a:spAutoFit/>
          </a:bodyPr>
          <a:lstStyle/>
          <a:p>
            <a:r>
              <a:rPr lang="en-ZA" sz="1100" b="1" dirty="0" smtClean="0"/>
              <a:t>Change to Verilog</a:t>
            </a:r>
            <a:r>
              <a:rPr lang="en-ZA" sz="1100" dirty="0" smtClean="0"/>
              <a:t/>
            </a:r>
            <a:br>
              <a:rPr lang="en-ZA" sz="1100" dirty="0" smtClean="0"/>
            </a:br>
            <a:r>
              <a:rPr lang="en-ZA" sz="1100" dirty="0" smtClean="0"/>
              <a:t>(optional as you can</a:t>
            </a:r>
          </a:p>
          <a:p>
            <a:r>
              <a:rPr lang="en-ZA" sz="1100" dirty="0" smtClean="0"/>
              <a:t>add in Verilog to a</a:t>
            </a:r>
            <a:br>
              <a:rPr lang="en-ZA" sz="1100" dirty="0" smtClean="0"/>
            </a:br>
            <a:r>
              <a:rPr lang="en-ZA" sz="1100" dirty="0" smtClean="0"/>
              <a:t>project with preferred</a:t>
            </a:r>
            <a:br>
              <a:rPr lang="en-ZA" sz="1100" dirty="0" smtClean="0"/>
            </a:br>
            <a:r>
              <a:rPr lang="en-ZA" sz="1100" dirty="0" smtClean="0"/>
              <a:t>language VHDL)</a:t>
            </a:r>
            <a:endParaRPr lang="en-ZA" sz="1100" dirty="0"/>
          </a:p>
        </p:txBody>
      </p:sp>
      <p:sp>
        <p:nvSpPr>
          <p:cNvPr id="10" name="TextBox 9"/>
          <p:cNvSpPr txBox="1"/>
          <p:nvPr/>
        </p:nvSpPr>
        <p:spPr>
          <a:xfrm>
            <a:off x="380278" y="899863"/>
            <a:ext cx="5179623" cy="307777"/>
          </a:xfrm>
          <a:prstGeom prst="rect">
            <a:avLst/>
          </a:prstGeom>
          <a:noFill/>
        </p:spPr>
        <p:txBody>
          <a:bodyPr wrap="none" rtlCol="0">
            <a:spAutoFit/>
          </a:bodyPr>
          <a:lstStyle/>
          <a:p>
            <a:r>
              <a:rPr lang="en-ZA" sz="1400" dirty="0" smtClean="0"/>
              <a:t>Starting with a new project…  (can use an existing project also)</a:t>
            </a:r>
            <a:endParaRPr lang="en-ZA" sz="1400" dirty="0"/>
          </a:p>
        </p:txBody>
      </p:sp>
      <p:sp>
        <p:nvSpPr>
          <p:cNvPr id="2" name="TextBox 1"/>
          <p:cNvSpPr txBox="1"/>
          <p:nvPr/>
        </p:nvSpPr>
        <p:spPr>
          <a:xfrm>
            <a:off x="278679" y="1625600"/>
            <a:ext cx="1207222" cy="923330"/>
          </a:xfrm>
          <a:prstGeom prst="rect">
            <a:avLst/>
          </a:prstGeom>
          <a:noFill/>
        </p:spPr>
        <p:txBody>
          <a:bodyPr wrap="square" rtlCol="0">
            <a:spAutoFit/>
          </a:bodyPr>
          <a:lstStyle/>
          <a:p>
            <a:r>
              <a:rPr lang="en-ZA" dirty="0" smtClean="0"/>
              <a:t>Example using a Nexys2</a:t>
            </a:r>
            <a:endParaRPr lang="en-ZA" dirty="0"/>
          </a:p>
        </p:txBody>
      </p:sp>
      <p:cxnSp>
        <p:nvCxnSpPr>
          <p:cNvPr id="11" name="Straight Arrow Connector 10"/>
          <p:cNvCxnSpPr/>
          <p:nvPr/>
        </p:nvCxnSpPr>
        <p:spPr>
          <a:xfrm flipV="1">
            <a:off x="7290512" y="1439068"/>
            <a:ext cx="551318" cy="80639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7182392" y="2095500"/>
            <a:ext cx="1450435" cy="430887"/>
          </a:xfrm>
          <a:prstGeom prst="rect">
            <a:avLst/>
          </a:prstGeom>
          <a:noFill/>
        </p:spPr>
        <p:txBody>
          <a:bodyPr wrap="square" rtlCol="0">
            <a:spAutoFit/>
          </a:bodyPr>
          <a:lstStyle/>
          <a:p>
            <a:r>
              <a:rPr lang="en-ZA" sz="1100" b="1" dirty="0" smtClean="0"/>
              <a:t>Can read off FPGA device name here</a:t>
            </a:r>
            <a:endParaRPr lang="en-ZA" sz="1100" dirty="0"/>
          </a:p>
        </p:txBody>
      </p:sp>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49977" y="2803180"/>
            <a:ext cx="1675747" cy="1032297"/>
          </a:xfrm>
          <a:prstGeom prst="rect">
            <a:avLst/>
          </a:prstGeom>
        </p:spPr>
      </p:pic>
      <p:cxnSp>
        <p:nvCxnSpPr>
          <p:cNvPr id="13" name="Straight Arrow Connector 12"/>
          <p:cNvCxnSpPr/>
          <p:nvPr/>
        </p:nvCxnSpPr>
        <p:spPr>
          <a:xfrm flipV="1">
            <a:off x="7566171" y="3432282"/>
            <a:ext cx="322266" cy="80639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7290512" y="4238672"/>
            <a:ext cx="1507144" cy="769441"/>
          </a:xfrm>
          <a:prstGeom prst="rect">
            <a:avLst/>
          </a:prstGeom>
          <a:noFill/>
        </p:spPr>
        <p:txBody>
          <a:bodyPr wrap="square" rtlCol="0">
            <a:spAutoFit/>
          </a:bodyPr>
          <a:lstStyle/>
          <a:p>
            <a:r>
              <a:rPr lang="en-ZA" sz="1100" dirty="0" smtClean="0"/>
              <a:t>Or pg1 of </a:t>
            </a:r>
            <a:r>
              <a:rPr lang="en-ZA" sz="1100" b="1" dirty="0" smtClean="0"/>
              <a:t>reference manual</a:t>
            </a:r>
            <a:r>
              <a:rPr lang="en-ZA" sz="1100" dirty="0" smtClean="0"/>
              <a:t> should have the device name indicated</a:t>
            </a:r>
            <a:endParaRPr lang="en-ZA" sz="1100" dirty="0"/>
          </a:p>
        </p:txBody>
      </p:sp>
    </p:spTree>
    <p:extLst>
      <p:ext uri="{BB962C8B-B14F-4D97-AF65-F5344CB8AC3E}">
        <p14:creationId xmlns:p14="http://schemas.microsoft.com/office/powerpoint/2010/main" val="14043339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normAutofit fontScale="90000"/>
          </a:bodyPr>
          <a:lstStyle/>
          <a:p>
            <a:r>
              <a:rPr lang="en-US" dirty="0" smtClean="0"/>
              <a:t>Why consider Verilog?</a:t>
            </a:r>
            <a:endParaRPr lang="en-US" dirty="0"/>
          </a:p>
        </p:txBody>
      </p:sp>
      <p:sp>
        <p:nvSpPr>
          <p:cNvPr id="8195" name="Rectangle 3"/>
          <p:cNvSpPr>
            <a:spLocks noGrp="1" noChangeArrowheads="1"/>
          </p:cNvSpPr>
          <p:nvPr>
            <p:ph idx="1"/>
          </p:nvPr>
        </p:nvSpPr>
        <p:spPr>
          <a:xfrm>
            <a:off x="799011" y="1996439"/>
            <a:ext cx="8007350" cy="4191000"/>
          </a:xfrm>
        </p:spPr>
        <p:txBody>
          <a:bodyPr/>
          <a:lstStyle/>
          <a:p>
            <a:r>
              <a:rPr lang="en-US" dirty="0" smtClean="0"/>
              <a:t>Becoming more popular than VHDL</a:t>
            </a:r>
          </a:p>
          <a:p>
            <a:r>
              <a:rPr lang="en-US" dirty="0" smtClean="0"/>
              <a:t>Verilog is used mostly in USA</a:t>
            </a:r>
            <a:r>
              <a:rPr lang="en-US" dirty="0"/>
              <a:t>. VHDL is used widely in </a:t>
            </a:r>
            <a:r>
              <a:rPr lang="en-US" dirty="0" smtClean="0"/>
              <a:t>Europe, so </a:t>
            </a:r>
            <a:r>
              <a:rPr lang="en-US" dirty="0"/>
              <a:t>is </a:t>
            </a:r>
            <a:r>
              <a:rPr lang="en-US" dirty="0" smtClean="0"/>
              <a:t>Verilog.</a:t>
            </a:r>
          </a:p>
          <a:p>
            <a:r>
              <a:rPr lang="en-US" dirty="0" smtClean="0"/>
              <a:t>Easier to learn since it is similar to C</a:t>
            </a:r>
          </a:p>
          <a:p>
            <a:endParaRPr lang="en-US" sz="2400" dirty="0" smtClean="0"/>
          </a:p>
        </p:txBody>
      </p:sp>
      <p:sp>
        <p:nvSpPr>
          <p:cNvPr id="2" name="Rectangle 1"/>
          <p:cNvSpPr/>
          <p:nvPr/>
        </p:nvSpPr>
        <p:spPr>
          <a:xfrm>
            <a:off x="619946" y="1479034"/>
            <a:ext cx="1895071" cy="400110"/>
          </a:xfrm>
          <a:prstGeom prst="rect">
            <a:avLst/>
          </a:prstGeom>
        </p:spPr>
        <p:txBody>
          <a:bodyPr wrap="none">
            <a:spAutoFit/>
          </a:bodyPr>
          <a:lstStyle/>
          <a:p>
            <a:r>
              <a:rPr lang="en-US" sz="2000" dirty="0" smtClean="0">
                <a:solidFill>
                  <a:schemeClr val="tx2">
                    <a:lumMod val="50000"/>
                  </a:schemeClr>
                </a:solidFill>
              </a:rPr>
              <a:t>Because it is…</a:t>
            </a:r>
            <a:endParaRPr lang="en-ZA" sz="2000" dirty="0">
              <a:solidFill>
                <a:schemeClr val="tx2">
                  <a:lumMod val="50000"/>
                </a:schemeClr>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creen5.jpg"/>
          <p:cNvPicPr/>
          <p:nvPr/>
        </p:nvPicPr>
        <p:blipFill>
          <a:blip r:embed="rId2" cstate="print"/>
          <a:stretch>
            <a:fillRect/>
          </a:stretch>
        </p:blipFill>
        <p:spPr>
          <a:xfrm>
            <a:off x="1412725" y="1044450"/>
            <a:ext cx="7204105" cy="5327208"/>
          </a:xfrm>
          <a:prstGeom prst="rect">
            <a:avLst/>
          </a:prstGeom>
        </p:spPr>
      </p:pic>
      <p:sp>
        <p:nvSpPr>
          <p:cNvPr id="4" name="TextBox 3"/>
          <p:cNvSpPr txBox="1"/>
          <p:nvPr/>
        </p:nvSpPr>
        <p:spPr>
          <a:xfrm>
            <a:off x="1025495" y="675118"/>
            <a:ext cx="4480714" cy="369332"/>
          </a:xfrm>
          <a:prstGeom prst="rect">
            <a:avLst/>
          </a:prstGeom>
          <a:noFill/>
        </p:spPr>
        <p:txBody>
          <a:bodyPr wrap="none" rtlCol="0">
            <a:spAutoFit/>
          </a:bodyPr>
          <a:lstStyle/>
          <a:p>
            <a:r>
              <a:rPr lang="en-ZA" dirty="0" smtClean="0"/>
              <a:t>Should get something like this displayed…</a:t>
            </a:r>
            <a:endParaRPr lang="en-ZA" dirty="0"/>
          </a:p>
        </p:txBody>
      </p:sp>
      <p:cxnSp>
        <p:nvCxnSpPr>
          <p:cNvPr id="5" name="Straight Arrow Connector 4"/>
          <p:cNvCxnSpPr/>
          <p:nvPr/>
        </p:nvCxnSpPr>
        <p:spPr>
          <a:xfrm flipV="1">
            <a:off x="1025495" y="2362200"/>
            <a:ext cx="774461" cy="20320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259223" y="2562858"/>
            <a:ext cx="1252077" cy="938719"/>
          </a:xfrm>
          <a:prstGeom prst="rect">
            <a:avLst/>
          </a:prstGeom>
          <a:noFill/>
        </p:spPr>
        <p:txBody>
          <a:bodyPr wrap="square" rtlCol="0">
            <a:spAutoFit/>
          </a:bodyPr>
          <a:lstStyle/>
          <a:p>
            <a:r>
              <a:rPr lang="en-ZA" sz="1100" dirty="0" smtClean="0"/>
              <a:t>Implementation view of hierarchy should confirm which device you are using</a:t>
            </a:r>
            <a:endParaRPr lang="en-ZA" sz="1100" dirty="0"/>
          </a:p>
        </p:txBody>
      </p:sp>
    </p:spTree>
    <p:extLst>
      <p:ext uri="{BB962C8B-B14F-4D97-AF65-F5344CB8AC3E}">
        <p14:creationId xmlns:p14="http://schemas.microsoft.com/office/powerpoint/2010/main" val="387707351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swinberg\Documents\ACTIVE\EEE4084F\2016\LECTURES\Lecture15\Images\im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3795" y="1640791"/>
            <a:ext cx="3908761" cy="4597204"/>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5144569" y="1640791"/>
            <a:ext cx="3418318" cy="923330"/>
          </a:xfrm>
          <a:prstGeom prst="rect">
            <a:avLst/>
          </a:prstGeom>
          <a:noFill/>
        </p:spPr>
        <p:txBody>
          <a:bodyPr wrap="square" rtlCol="0">
            <a:spAutoFit/>
          </a:bodyPr>
          <a:lstStyle/>
          <a:p>
            <a:r>
              <a:rPr lang="en-ZA" dirty="0" smtClean="0"/>
              <a:t>Add in a new file by right-clicking On the project object in the design hierarchy view</a:t>
            </a:r>
            <a:endParaRPr lang="en-ZA" dirty="0"/>
          </a:p>
        </p:txBody>
      </p:sp>
      <p:sp>
        <p:nvSpPr>
          <p:cNvPr id="5" name="TextBox 4"/>
          <p:cNvSpPr txBox="1"/>
          <p:nvPr/>
        </p:nvSpPr>
        <p:spPr>
          <a:xfrm>
            <a:off x="5144569" y="3179035"/>
            <a:ext cx="3418318" cy="369332"/>
          </a:xfrm>
          <a:prstGeom prst="rect">
            <a:avLst/>
          </a:prstGeom>
          <a:noFill/>
        </p:spPr>
        <p:txBody>
          <a:bodyPr wrap="square" rtlCol="0">
            <a:spAutoFit/>
          </a:bodyPr>
          <a:lstStyle/>
          <a:p>
            <a:r>
              <a:rPr lang="en-ZA" dirty="0" smtClean="0"/>
              <a:t>Select add a Verilog file</a:t>
            </a:r>
            <a:endParaRPr lang="en-ZA" dirty="0"/>
          </a:p>
        </p:txBody>
      </p:sp>
      <p:pic>
        <p:nvPicPr>
          <p:cNvPr id="2051" name="Picture 3" descr="C:\Users\swinberg\Documents\ACTIVE\EEE4084F\2016\LECTURES\Lecture15\Images\im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97552" y="3548367"/>
            <a:ext cx="3112351" cy="244366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1025495" y="675118"/>
            <a:ext cx="2146806" cy="369332"/>
          </a:xfrm>
          <a:prstGeom prst="rect">
            <a:avLst/>
          </a:prstGeom>
          <a:noFill/>
        </p:spPr>
        <p:txBody>
          <a:bodyPr wrap="none" rtlCol="0">
            <a:spAutoFit/>
          </a:bodyPr>
          <a:lstStyle/>
          <a:p>
            <a:r>
              <a:rPr lang="en-ZA" dirty="0" smtClean="0"/>
              <a:t>Add a Verilog file…</a:t>
            </a:r>
            <a:endParaRPr lang="en-ZA" dirty="0"/>
          </a:p>
        </p:txBody>
      </p:sp>
      <p:cxnSp>
        <p:nvCxnSpPr>
          <p:cNvPr id="8" name="Straight Arrow Connector 7"/>
          <p:cNvCxnSpPr/>
          <p:nvPr/>
        </p:nvCxnSpPr>
        <p:spPr>
          <a:xfrm flipV="1">
            <a:off x="762000" y="2526022"/>
            <a:ext cx="501948" cy="140978"/>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9951411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descr="C:\Users\swinberg\Documents\ACTIVE\EEE4084F\2016\LECTURES\Lecture15\Images\im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9520" y="2144993"/>
            <a:ext cx="3777565" cy="296725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025496" y="675118"/>
            <a:ext cx="7494662" cy="1200329"/>
          </a:xfrm>
          <a:prstGeom prst="rect">
            <a:avLst/>
          </a:prstGeom>
          <a:noFill/>
        </p:spPr>
        <p:txBody>
          <a:bodyPr wrap="square" rtlCol="0">
            <a:spAutoFit/>
          </a:bodyPr>
          <a:lstStyle/>
          <a:p>
            <a:r>
              <a:rPr lang="en-ZA" dirty="0" smtClean="0"/>
              <a:t>You can use the Define Module form if you want to specify the ports</a:t>
            </a:r>
          </a:p>
          <a:p>
            <a:r>
              <a:rPr lang="en-ZA" dirty="0" smtClean="0"/>
              <a:t>without typing in manually, but you may prefer to skip this and define the</a:t>
            </a:r>
            <a:br>
              <a:rPr lang="en-ZA" dirty="0" smtClean="0"/>
            </a:br>
            <a:r>
              <a:rPr lang="en-ZA" dirty="0" smtClean="0"/>
              <a:t>ports in the code (especially as this is something that may need to be edited later)</a:t>
            </a:r>
            <a:endParaRPr lang="en-ZA" dirty="0"/>
          </a:p>
        </p:txBody>
      </p:sp>
      <p:sp>
        <p:nvSpPr>
          <p:cNvPr id="3" name="TextBox 2"/>
          <p:cNvSpPr txBox="1"/>
          <p:nvPr/>
        </p:nvSpPr>
        <p:spPr>
          <a:xfrm>
            <a:off x="5460762" y="2274691"/>
            <a:ext cx="3153399" cy="3808735"/>
          </a:xfrm>
          <a:prstGeom prst="rect">
            <a:avLst/>
          </a:prstGeom>
          <a:noFill/>
        </p:spPr>
        <p:txBody>
          <a:bodyPr wrap="square" rtlCol="0">
            <a:spAutoFit/>
          </a:bodyPr>
          <a:lstStyle/>
          <a:p>
            <a:r>
              <a:rPr lang="en-ZA" sz="1050" b="1" dirty="0"/>
              <a:t>`timescale 1ns / 1ps</a:t>
            </a:r>
          </a:p>
          <a:p>
            <a:r>
              <a:rPr lang="en-ZA" sz="1050" dirty="0"/>
              <a:t>//////////////////////////////////////////////////////////////////////////////////</a:t>
            </a:r>
          </a:p>
          <a:p>
            <a:r>
              <a:rPr lang="en-ZA" sz="1050" dirty="0"/>
              <a:t>// Company: </a:t>
            </a:r>
          </a:p>
          <a:p>
            <a:r>
              <a:rPr lang="en-ZA" sz="1050" dirty="0" smtClean="0"/>
              <a:t>…</a:t>
            </a:r>
          </a:p>
          <a:p>
            <a:r>
              <a:rPr lang="en-ZA" sz="1050" dirty="0" smtClean="0"/>
              <a:t>// </a:t>
            </a:r>
            <a:r>
              <a:rPr lang="en-ZA" sz="1050" dirty="0"/>
              <a:t>Design Name: </a:t>
            </a:r>
          </a:p>
          <a:p>
            <a:r>
              <a:rPr lang="en-ZA" sz="1050" dirty="0"/>
              <a:t>// Module Name: Count8w</a:t>
            </a:r>
          </a:p>
          <a:p>
            <a:r>
              <a:rPr lang="en-ZA" sz="1050" dirty="0"/>
              <a:t>// Project Name: </a:t>
            </a:r>
          </a:p>
          <a:p>
            <a:r>
              <a:rPr lang="en-ZA" sz="1050" dirty="0" smtClean="0"/>
              <a:t>…</a:t>
            </a:r>
            <a:endParaRPr lang="en-ZA" sz="1050" dirty="0"/>
          </a:p>
          <a:p>
            <a:r>
              <a:rPr lang="en-ZA" sz="1050" dirty="0"/>
              <a:t>//</a:t>
            </a:r>
          </a:p>
          <a:p>
            <a:r>
              <a:rPr lang="en-ZA" sz="1050" dirty="0"/>
              <a:t>//////////////////////////////////////////////////////////////////////////////////</a:t>
            </a:r>
          </a:p>
          <a:p>
            <a:r>
              <a:rPr lang="en-ZA" sz="1050" dirty="0"/>
              <a:t>module Count8w(</a:t>
            </a:r>
          </a:p>
          <a:p>
            <a:r>
              <a:rPr lang="en-ZA" sz="1050" dirty="0"/>
              <a:t>    input [7:0] start,</a:t>
            </a:r>
          </a:p>
          <a:p>
            <a:r>
              <a:rPr lang="en-ZA" sz="1050" dirty="0"/>
              <a:t>    input enable,</a:t>
            </a:r>
          </a:p>
          <a:p>
            <a:r>
              <a:rPr lang="en-ZA" sz="1050" dirty="0"/>
              <a:t>    input </a:t>
            </a:r>
            <a:r>
              <a:rPr lang="en-ZA" sz="1050" dirty="0" err="1"/>
              <a:t>clk</a:t>
            </a:r>
            <a:r>
              <a:rPr lang="en-ZA" sz="1050" dirty="0"/>
              <a:t>,</a:t>
            </a:r>
          </a:p>
          <a:p>
            <a:r>
              <a:rPr lang="en-ZA" sz="1050" dirty="0"/>
              <a:t>    output [7:0] out,</a:t>
            </a:r>
          </a:p>
          <a:p>
            <a:r>
              <a:rPr lang="en-ZA" sz="1050" dirty="0"/>
              <a:t>    output wrapped</a:t>
            </a:r>
          </a:p>
          <a:p>
            <a:r>
              <a:rPr lang="en-ZA" sz="1050" dirty="0"/>
              <a:t>    );</a:t>
            </a:r>
          </a:p>
          <a:p>
            <a:endParaRPr lang="en-ZA" sz="1050" dirty="0"/>
          </a:p>
          <a:p>
            <a:endParaRPr lang="en-ZA" sz="1050" dirty="0"/>
          </a:p>
          <a:p>
            <a:r>
              <a:rPr lang="en-ZA" sz="1050" dirty="0" err="1"/>
              <a:t>endmodule</a:t>
            </a:r>
            <a:endParaRPr lang="en-ZA" sz="1050" dirty="0"/>
          </a:p>
          <a:p>
            <a:endParaRPr lang="en-ZA" sz="1050" dirty="0"/>
          </a:p>
        </p:txBody>
      </p:sp>
      <p:sp>
        <p:nvSpPr>
          <p:cNvPr id="7" name="Rectangle 6"/>
          <p:cNvSpPr/>
          <p:nvPr/>
        </p:nvSpPr>
        <p:spPr>
          <a:xfrm>
            <a:off x="4398183" y="2949779"/>
            <a:ext cx="951484" cy="553998"/>
          </a:xfrm>
          <a:prstGeom prst="rect">
            <a:avLst/>
          </a:prstGeom>
        </p:spPr>
        <p:txBody>
          <a:bodyPr wrap="square">
            <a:spAutoFit/>
          </a:bodyPr>
          <a:lstStyle/>
          <a:p>
            <a:r>
              <a:rPr lang="en-ZA" sz="1000" b="1" dirty="0" smtClean="0">
                <a:solidFill>
                  <a:schemeClr val="tx2"/>
                </a:solidFill>
              </a:rPr>
              <a:t>Generates a starting file like this</a:t>
            </a:r>
            <a:endParaRPr lang="en-ZA" sz="1000" b="1" dirty="0">
              <a:solidFill>
                <a:schemeClr val="tx2"/>
              </a:solidFill>
            </a:endParaRPr>
          </a:p>
        </p:txBody>
      </p:sp>
      <p:sp>
        <p:nvSpPr>
          <p:cNvPr id="10" name="Rectangle 9"/>
          <p:cNvSpPr/>
          <p:nvPr/>
        </p:nvSpPr>
        <p:spPr>
          <a:xfrm>
            <a:off x="4297085" y="2274691"/>
            <a:ext cx="951484" cy="553998"/>
          </a:xfrm>
          <a:prstGeom prst="rect">
            <a:avLst/>
          </a:prstGeom>
        </p:spPr>
        <p:txBody>
          <a:bodyPr wrap="square">
            <a:spAutoFit/>
          </a:bodyPr>
          <a:lstStyle/>
          <a:p>
            <a:r>
              <a:rPr lang="en-ZA" sz="1000" dirty="0" smtClean="0"/>
              <a:t>Specifies some</a:t>
            </a:r>
            <a:br>
              <a:rPr lang="en-ZA" sz="1000" dirty="0" smtClean="0"/>
            </a:br>
            <a:r>
              <a:rPr lang="en-ZA" sz="1000" dirty="0" smtClean="0"/>
              <a:t>busses</a:t>
            </a:r>
            <a:endParaRPr lang="en-ZA" sz="1000" dirty="0"/>
          </a:p>
        </p:txBody>
      </p:sp>
      <p:cxnSp>
        <p:nvCxnSpPr>
          <p:cNvPr id="11" name="Straight Arrow Connector 10"/>
          <p:cNvCxnSpPr/>
          <p:nvPr/>
        </p:nvCxnSpPr>
        <p:spPr>
          <a:xfrm flipH="1">
            <a:off x="3631963" y="2737063"/>
            <a:ext cx="665122" cy="55306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flipV="1">
            <a:off x="3631963" y="3503777"/>
            <a:ext cx="752030" cy="2905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4398183" y="3725965"/>
            <a:ext cx="951484" cy="861774"/>
          </a:xfrm>
          <a:prstGeom prst="rect">
            <a:avLst/>
          </a:prstGeom>
        </p:spPr>
        <p:txBody>
          <a:bodyPr wrap="square">
            <a:spAutoFit/>
          </a:bodyPr>
          <a:lstStyle/>
          <a:p>
            <a:r>
              <a:rPr lang="en-ZA" sz="1000" dirty="0" smtClean="0"/>
              <a:t>These two are just single</a:t>
            </a:r>
            <a:br>
              <a:rPr lang="en-ZA" sz="1000" dirty="0" smtClean="0"/>
            </a:br>
            <a:r>
              <a:rPr lang="en-ZA" sz="1000" dirty="0" smtClean="0"/>
              <a:t>bit / wire ports</a:t>
            </a:r>
            <a:endParaRPr lang="en-ZA" sz="1000" dirty="0"/>
          </a:p>
        </p:txBody>
      </p:sp>
      <p:sp>
        <p:nvSpPr>
          <p:cNvPr id="17" name="Right Arrow 16"/>
          <p:cNvSpPr/>
          <p:nvPr/>
        </p:nvSpPr>
        <p:spPr>
          <a:xfrm>
            <a:off x="4680273" y="3392683"/>
            <a:ext cx="606752" cy="290556"/>
          </a:xfrm>
          <a:prstGeom prst="rightArrow">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cxnSp>
        <p:nvCxnSpPr>
          <p:cNvPr id="12" name="Straight Arrow Connector 11"/>
          <p:cNvCxnSpPr/>
          <p:nvPr/>
        </p:nvCxnSpPr>
        <p:spPr>
          <a:xfrm flipH="1">
            <a:off x="5635799" y="2082529"/>
            <a:ext cx="277892" cy="215784"/>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5913691" y="1540861"/>
            <a:ext cx="2993697" cy="600164"/>
          </a:xfrm>
          <a:prstGeom prst="rect">
            <a:avLst/>
          </a:prstGeom>
          <a:noFill/>
        </p:spPr>
        <p:txBody>
          <a:bodyPr wrap="square" rtlCol="0">
            <a:spAutoFit/>
          </a:bodyPr>
          <a:lstStyle/>
          <a:p>
            <a:r>
              <a:rPr lang="en-ZA" sz="1100" dirty="0" smtClean="0"/>
              <a:t>Simulation configuration setting:</a:t>
            </a:r>
          </a:p>
          <a:p>
            <a:r>
              <a:rPr lang="en-ZA" sz="1100" dirty="0"/>
              <a:t>timescale &lt;</a:t>
            </a:r>
            <a:r>
              <a:rPr lang="en-ZA" sz="1100" dirty="0" err="1"/>
              <a:t>reference_time</a:t>
            </a:r>
            <a:r>
              <a:rPr lang="en-ZA" sz="1100" dirty="0"/>
              <a:t>&gt;/ &lt;precision</a:t>
            </a:r>
            <a:r>
              <a:rPr lang="en-ZA" sz="1100" dirty="0" smtClean="0"/>
              <a:t>&gt;</a:t>
            </a:r>
          </a:p>
          <a:p>
            <a:r>
              <a:rPr lang="en-ZA" sz="1100" dirty="0" smtClean="0"/>
              <a:t>Each 1ns step simulated with 1ps precision *</a:t>
            </a:r>
            <a:endParaRPr lang="en-ZA" sz="1100" dirty="0"/>
          </a:p>
        </p:txBody>
      </p:sp>
      <p:sp>
        <p:nvSpPr>
          <p:cNvPr id="5" name="Rectangle 4"/>
          <p:cNvSpPr/>
          <p:nvPr/>
        </p:nvSpPr>
        <p:spPr>
          <a:xfrm>
            <a:off x="350378" y="5786656"/>
            <a:ext cx="4572000" cy="923330"/>
          </a:xfrm>
          <a:prstGeom prst="rect">
            <a:avLst/>
          </a:prstGeom>
        </p:spPr>
        <p:txBody>
          <a:bodyPr>
            <a:spAutoFit/>
          </a:bodyPr>
          <a:lstStyle/>
          <a:p>
            <a:r>
              <a:rPr lang="en-ZA" sz="900" dirty="0" smtClean="0">
                <a:solidFill>
                  <a:srgbClr val="333333"/>
                </a:solidFill>
                <a:latin typeface="Verdana" panose="020B0604030504040204" pitchFamily="34" charset="0"/>
              </a:rPr>
              <a:t>* Example of timescale use:</a:t>
            </a:r>
          </a:p>
          <a:p>
            <a:r>
              <a:rPr lang="en-ZA" sz="900" dirty="0" smtClean="0">
                <a:solidFill>
                  <a:srgbClr val="333333"/>
                </a:solidFill>
                <a:latin typeface="Verdana" panose="020B0604030504040204" pitchFamily="34" charset="0"/>
              </a:rPr>
              <a:t>`timescale </a:t>
            </a:r>
            <a:r>
              <a:rPr lang="en-ZA" sz="900" dirty="0">
                <a:solidFill>
                  <a:srgbClr val="333333"/>
                </a:solidFill>
                <a:latin typeface="Verdana" panose="020B0604030504040204" pitchFamily="34" charset="0"/>
              </a:rPr>
              <a:t>1ns/1ps</a:t>
            </a:r>
            <a:r>
              <a:rPr lang="en-ZA" sz="900" dirty="0"/>
              <a:t/>
            </a:r>
            <a:br>
              <a:rPr lang="en-ZA" sz="900" dirty="0"/>
            </a:br>
            <a:r>
              <a:rPr lang="en-ZA" sz="900" dirty="0" smtClean="0">
                <a:solidFill>
                  <a:srgbClr val="333333"/>
                </a:solidFill>
                <a:latin typeface="Verdana" panose="020B0604030504040204" pitchFamily="34" charset="0"/>
              </a:rPr>
              <a:t>means time </a:t>
            </a:r>
            <a:r>
              <a:rPr lang="en-ZA" sz="900" dirty="0">
                <a:solidFill>
                  <a:srgbClr val="333333"/>
                </a:solidFill>
                <a:latin typeface="Verdana" panose="020B0604030504040204" pitchFamily="34" charset="0"/>
              </a:rPr>
              <a:t>scale is </a:t>
            </a:r>
            <a:r>
              <a:rPr lang="en-ZA" sz="900" dirty="0" smtClean="0">
                <a:solidFill>
                  <a:srgbClr val="333333"/>
                </a:solidFill>
                <a:latin typeface="Verdana" panose="020B0604030504040204" pitchFamily="34" charset="0"/>
              </a:rPr>
              <a:t>1ns </a:t>
            </a:r>
            <a:r>
              <a:rPr lang="en-ZA" sz="900" dirty="0">
                <a:solidFill>
                  <a:srgbClr val="333333"/>
                </a:solidFill>
                <a:latin typeface="Verdana" panose="020B0604030504040204" pitchFamily="34" charset="0"/>
              </a:rPr>
              <a:t>with resolution </a:t>
            </a:r>
            <a:r>
              <a:rPr lang="en-ZA" sz="900" dirty="0" smtClean="0">
                <a:solidFill>
                  <a:srgbClr val="333333"/>
                </a:solidFill>
                <a:latin typeface="Verdana" panose="020B0604030504040204" pitchFamily="34" charset="0"/>
              </a:rPr>
              <a:t>or </a:t>
            </a:r>
            <a:r>
              <a:rPr lang="en-ZA" sz="900" dirty="0">
                <a:solidFill>
                  <a:srgbClr val="333333"/>
                </a:solidFill>
                <a:latin typeface="Verdana" panose="020B0604030504040204" pitchFamily="34" charset="0"/>
              </a:rPr>
              <a:t>least count of 1ps</a:t>
            </a:r>
            <a:r>
              <a:rPr lang="en-ZA" sz="900" dirty="0"/>
              <a:t/>
            </a:r>
            <a:br>
              <a:rPr lang="en-ZA" sz="900" dirty="0"/>
            </a:br>
            <a:r>
              <a:rPr lang="en-ZA" sz="900" dirty="0" smtClean="0">
                <a:solidFill>
                  <a:srgbClr val="333333"/>
                </a:solidFill>
                <a:latin typeface="Verdana" panose="020B0604030504040204" pitchFamily="34" charset="0"/>
              </a:rPr>
              <a:t>#</a:t>
            </a:r>
            <a:r>
              <a:rPr lang="en-ZA" sz="900" dirty="0">
                <a:solidFill>
                  <a:srgbClr val="333333"/>
                </a:solidFill>
                <a:latin typeface="Verdana" panose="020B0604030504040204" pitchFamily="34" charset="0"/>
              </a:rPr>
              <a:t>1 ; // 1ns delay</a:t>
            </a:r>
            <a:r>
              <a:rPr lang="en-ZA" sz="900" dirty="0"/>
              <a:t/>
            </a:r>
            <a:br>
              <a:rPr lang="en-ZA" sz="900" dirty="0"/>
            </a:br>
            <a:r>
              <a:rPr lang="en-ZA" sz="900" dirty="0">
                <a:solidFill>
                  <a:srgbClr val="333333"/>
                </a:solidFill>
                <a:latin typeface="Verdana" panose="020B0604030504040204" pitchFamily="34" charset="0"/>
              </a:rPr>
              <a:t>#0.001; // 0.001 ns this is the minimum delay </a:t>
            </a:r>
            <a:r>
              <a:rPr lang="en-ZA" sz="900" dirty="0" smtClean="0">
                <a:solidFill>
                  <a:srgbClr val="333333"/>
                </a:solidFill>
                <a:latin typeface="Verdana" panose="020B0604030504040204" pitchFamily="34" charset="0"/>
              </a:rPr>
              <a:t>at this </a:t>
            </a:r>
            <a:r>
              <a:rPr lang="en-ZA" sz="900" dirty="0">
                <a:solidFill>
                  <a:srgbClr val="333333"/>
                </a:solidFill>
                <a:latin typeface="Verdana" panose="020B0604030504040204" pitchFamily="34" charset="0"/>
              </a:rPr>
              <a:t>time </a:t>
            </a:r>
            <a:r>
              <a:rPr lang="en-ZA" sz="900" dirty="0" smtClean="0">
                <a:solidFill>
                  <a:srgbClr val="333333"/>
                </a:solidFill>
                <a:latin typeface="Verdana" panose="020B0604030504040204" pitchFamily="34" charset="0"/>
              </a:rPr>
              <a:t>scale</a:t>
            </a:r>
            <a:r>
              <a:rPr lang="en-ZA" sz="900" dirty="0"/>
              <a:t/>
            </a:r>
            <a:br>
              <a:rPr lang="en-ZA" sz="900" dirty="0"/>
            </a:br>
            <a:r>
              <a:rPr lang="en-ZA" sz="900" dirty="0">
                <a:solidFill>
                  <a:srgbClr val="333333"/>
                </a:solidFill>
                <a:latin typeface="Verdana" panose="020B0604030504040204" pitchFamily="34" charset="0"/>
              </a:rPr>
              <a:t>#0.0001; // </a:t>
            </a:r>
            <a:r>
              <a:rPr lang="en-ZA" sz="900" dirty="0" smtClean="0">
                <a:solidFill>
                  <a:srgbClr val="333333"/>
                </a:solidFill>
                <a:latin typeface="Verdana" panose="020B0604030504040204" pitchFamily="34" charset="0"/>
              </a:rPr>
              <a:t>give </a:t>
            </a:r>
            <a:r>
              <a:rPr lang="en-ZA" sz="900" dirty="0">
                <a:solidFill>
                  <a:srgbClr val="333333"/>
                </a:solidFill>
                <a:latin typeface="Verdana" panose="020B0604030504040204" pitchFamily="34" charset="0"/>
              </a:rPr>
              <a:t>0 ns delay</a:t>
            </a:r>
            <a:r>
              <a:rPr lang="en-ZA" sz="900" dirty="0" smtClean="0">
                <a:solidFill>
                  <a:srgbClr val="333333"/>
                </a:solidFill>
                <a:latin typeface="Verdana" panose="020B0604030504040204" pitchFamily="34" charset="0"/>
              </a:rPr>
              <a:t>!! (not simulating to this fine a resolution)</a:t>
            </a:r>
            <a:endParaRPr lang="en-ZA" sz="900" dirty="0"/>
          </a:p>
        </p:txBody>
      </p:sp>
    </p:spTree>
    <p:extLst>
      <p:ext uri="{BB962C8B-B14F-4D97-AF65-F5344CB8AC3E}">
        <p14:creationId xmlns:p14="http://schemas.microsoft.com/office/powerpoint/2010/main" val="352985644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52784" y="1223558"/>
            <a:ext cx="6819545" cy="3808735"/>
          </a:xfrm>
          <a:prstGeom prst="rect">
            <a:avLst/>
          </a:prstGeom>
          <a:noFill/>
        </p:spPr>
        <p:txBody>
          <a:bodyPr wrap="square" rtlCol="0">
            <a:spAutoFit/>
          </a:bodyPr>
          <a:lstStyle/>
          <a:p>
            <a:r>
              <a:rPr lang="en-ZA" sz="1050" dirty="0">
                <a:latin typeface="Courier" pitchFamily="49" charset="0"/>
              </a:rPr>
              <a:t>// Additional Comments: counter with start input and wrap detection</a:t>
            </a:r>
          </a:p>
          <a:p>
            <a:endParaRPr lang="en-ZA" sz="1050" dirty="0">
              <a:latin typeface="Courier" pitchFamily="49" charset="0"/>
            </a:endParaRPr>
          </a:p>
          <a:p>
            <a:r>
              <a:rPr lang="en-ZA" sz="1050" b="1" dirty="0" smtClean="0">
                <a:latin typeface="Courier" pitchFamily="49" charset="0"/>
              </a:rPr>
              <a:t>module</a:t>
            </a:r>
            <a:r>
              <a:rPr lang="en-ZA" sz="1050" dirty="0" smtClean="0">
                <a:latin typeface="Courier" pitchFamily="49" charset="0"/>
              </a:rPr>
              <a:t> </a:t>
            </a:r>
            <a:r>
              <a:rPr lang="en-ZA" sz="1050" dirty="0">
                <a:latin typeface="Courier" pitchFamily="49" charset="0"/>
              </a:rPr>
              <a:t>Count8w(</a:t>
            </a:r>
          </a:p>
          <a:p>
            <a:r>
              <a:rPr lang="en-ZA" sz="1050" dirty="0">
                <a:latin typeface="Courier" pitchFamily="49" charset="0"/>
              </a:rPr>
              <a:t>    input [7:0] start,</a:t>
            </a:r>
          </a:p>
          <a:p>
            <a:r>
              <a:rPr lang="en-ZA" sz="1050" dirty="0">
                <a:latin typeface="Courier" pitchFamily="49" charset="0"/>
              </a:rPr>
              <a:t>    input enable,</a:t>
            </a:r>
          </a:p>
          <a:p>
            <a:r>
              <a:rPr lang="en-ZA" sz="1050" dirty="0">
                <a:latin typeface="Courier" pitchFamily="49" charset="0"/>
              </a:rPr>
              <a:t>    input </a:t>
            </a:r>
            <a:r>
              <a:rPr lang="en-ZA" sz="1050" dirty="0" err="1">
                <a:latin typeface="Courier" pitchFamily="49" charset="0"/>
              </a:rPr>
              <a:t>clk</a:t>
            </a:r>
            <a:r>
              <a:rPr lang="en-ZA" sz="1050" dirty="0">
                <a:latin typeface="Courier" pitchFamily="49" charset="0"/>
              </a:rPr>
              <a:t>,</a:t>
            </a:r>
          </a:p>
          <a:p>
            <a:r>
              <a:rPr lang="en-ZA" sz="1050" dirty="0">
                <a:latin typeface="Courier" pitchFamily="49" charset="0"/>
              </a:rPr>
              <a:t>    output </a:t>
            </a:r>
            <a:r>
              <a:rPr lang="en-ZA" sz="1050" dirty="0" err="1" smtClean="0">
                <a:latin typeface="Courier" pitchFamily="49" charset="0"/>
              </a:rPr>
              <a:t>reg</a:t>
            </a:r>
            <a:r>
              <a:rPr lang="en-ZA" sz="1050" dirty="0" smtClean="0">
                <a:latin typeface="Courier" pitchFamily="49" charset="0"/>
              </a:rPr>
              <a:t> [7:0</a:t>
            </a:r>
            <a:r>
              <a:rPr lang="en-ZA" sz="1050" dirty="0">
                <a:latin typeface="Courier" pitchFamily="49" charset="0"/>
              </a:rPr>
              <a:t>] out, // this one needs to be a register to keep its </a:t>
            </a:r>
            <a:r>
              <a:rPr lang="en-ZA" sz="1050" dirty="0" smtClean="0">
                <a:latin typeface="Courier" pitchFamily="49" charset="0"/>
              </a:rPr>
              <a:t>data</a:t>
            </a:r>
            <a:endParaRPr lang="en-ZA" sz="1050" dirty="0">
              <a:latin typeface="Courier" pitchFamily="49" charset="0"/>
            </a:endParaRPr>
          </a:p>
          <a:p>
            <a:r>
              <a:rPr lang="en-ZA" sz="1050" dirty="0">
                <a:latin typeface="Courier" pitchFamily="49" charset="0"/>
              </a:rPr>
              <a:t>    output </a:t>
            </a:r>
            <a:r>
              <a:rPr lang="en-ZA" sz="1050" dirty="0" err="1" smtClean="0">
                <a:latin typeface="Courier" pitchFamily="49" charset="0"/>
              </a:rPr>
              <a:t>reg</a:t>
            </a:r>
            <a:r>
              <a:rPr lang="en-ZA" sz="1050" dirty="0" smtClean="0">
                <a:latin typeface="Courier" pitchFamily="49" charset="0"/>
              </a:rPr>
              <a:t> </a:t>
            </a:r>
            <a:r>
              <a:rPr lang="en-ZA" sz="1050" dirty="0">
                <a:latin typeface="Courier" pitchFamily="49" charset="0"/>
              </a:rPr>
              <a:t>wrapped </a:t>
            </a:r>
            <a:r>
              <a:rPr lang="en-ZA" sz="1050" dirty="0" smtClean="0">
                <a:latin typeface="Courier" pitchFamily="49" charset="0"/>
              </a:rPr>
              <a:t>   // </a:t>
            </a:r>
            <a:r>
              <a:rPr lang="en-ZA" sz="1050" dirty="0">
                <a:latin typeface="Courier" pitchFamily="49" charset="0"/>
              </a:rPr>
              <a:t>set to true if gone past start </a:t>
            </a:r>
          </a:p>
          <a:p>
            <a:r>
              <a:rPr lang="en-ZA" sz="1050" dirty="0">
                <a:latin typeface="Courier" pitchFamily="49" charset="0"/>
              </a:rPr>
              <a:t>    );</a:t>
            </a:r>
          </a:p>
          <a:p>
            <a:r>
              <a:rPr lang="en-ZA" sz="1050" dirty="0" smtClean="0">
                <a:latin typeface="Courier" pitchFamily="49" charset="0"/>
              </a:rPr>
              <a:t>  </a:t>
            </a:r>
            <a:r>
              <a:rPr lang="en-ZA" sz="1050" dirty="0" err="1" smtClean="0">
                <a:latin typeface="Courier" pitchFamily="49" charset="0"/>
              </a:rPr>
              <a:t>reg</a:t>
            </a:r>
            <a:r>
              <a:rPr lang="en-ZA" sz="1050" dirty="0" smtClean="0">
                <a:latin typeface="Courier" pitchFamily="49" charset="0"/>
              </a:rPr>
              <a:t> </a:t>
            </a:r>
            <a:r>
              <a:rPr lang="en-ZA" sz="1050" dirty="0" err="1">
                <a:latin typeface="Courier" pitchFamily="49" charset="0"/>
              </a:rPr>
              <a:t>org_start</a:t>
            </a:r>
            <a:r>
              <a:rPr lang="en-ZA" sz="1050" dirty="0">
                <a:latin typeface="Courier" pitchFamily="49" charset="0"/>
              </a:rPr>
              <a:t>; // save the original start value</a:t>
            </a:r>
          </a:p>
          <a:p>
            <a:r>
              <a:rPr lang="en-ZA" sz="1050" dirty="0">
                <a:latin typeface="Courier" pitchFamily="49" charset="0"/>
              </a:rPr>
              <a:t>  // start an always </a:t>
            </a:r>
            <a:r>
              <a:rPr lang="en-ZA" sz="1050" dirty="0" smtClean="0">
                <a:latin typeface="Courier" pitchFamily="49" charset="0"/>
              </a:rPr>
              <a:t>loop </a:t>
            </a:r>
            <a:r>
              <a:rPr lang="en-ZA" sz="1050" dirty="0">
                <a:latin typeface="Courier" pitchFamily="49" charset="0"/>
              </a:rPr>
              <a:t>-- is activated for each </a:t>
            </a:r>
            <a:r>
              <a:rPr lang="en-ZA" sz="1050" dirty="0" err="1">
                <a:latin typeface="Courier" pitchFamily="49" charset="0"/>
              </a:rPr>
              <a:t>clk</a:t>
            </a:r>
            <a:r>
              <a:rPr lang="en-ZA" sz="1050" dirty="0">
                <a:latin typeface="Courier" pitchFamily="49" charset="0"/>
              </a:rPr>
              <a:t> positive edge</a:t>
            </a:r>
          </a:p>
          <a:p>
            <a:r>
              <a:rPr lang="en-ZA" sz="1050" dirty="0">
                <a:latin typeface="Courier" pitchFamily="49" charset="0"/>
              </a:rPr>
              <a:t>  always @(</a:t>
            </a:r>
            <a:r>
              <a:rPr lang="en-ZA" sz="1050" dirty="0" err="1">
                <a:latin typeface="Courier" pitchFamily="49" charset="0"/>
              </a:rPr>
              <a:t>posedge</a:t>
            </a:r>
            <a:r>
              <a:rPr lang="en-ZA" sz="1050" dirty="0">
                <a:latin typeface="Courier" pitchFamily="49" charset="0"/>
              </a:rPr>
              <a:t> </a:t>
            </a:r>
            <a:r>
              <a:rPr lang="en-ZA" sz="1050" dirty="0" err="1">
                <a:latin typeface="Courier" pitchFamily="49" charset="0"/>
              </a:rPr>
              <a:t>clk</a:t>
            </a:r>
            <a:r>
              <a:rPr lang="en-ZA" sz="1050" dirty="0">
                <a:latin typeface="Courier" pitchFamily="49" charset="0"/>
              </a:rPr>
              <a:t>)</a:t>
            </a:r>
          </a:p>
          <a:p>
            <a:r>
              <a:rPr lang="en-ZA" sz="1050" dirty="0">
                <a:latin typeface="Courier" pitchFamily="49" charset="0"/>
              </a:rPr>
              <a:t>  if (~enable) begin</a:t>
            </a:r>
          </a:p>
          <a:p>
            <a:r>
              <a:rPr lang="en-ZA" sz="1050" dirty="0">
                <a:latin typeface="Courier" pitchFamily="49" charset="0"/>
              </a:rPr>
              <a:t>      out &lt;= start;  // the output is set to start if enable if low</a:t>
            </a:r>
          </a:p>
          <a:p>
            <a:r>
              <a:rPr lang="en-ZA" sz="1050" dirty="0" smtClean="0">
                <a:latin typeface="Courier" pitchFamily="49" charset="0"/>
              </a:rPr>
              <a:t>      </a:t>
            </a:r>
            <a:r>
              <a:rPr lang="en-ZA" sz="1050" dirty="0" err="1" smtClean="0">
                <a:latin typeface="Courier" pitchFamily="49" charset="0"/>
              </a:rPr>
              <a:t>org_start</a:t>
            </a:r>
            <a:r>
              <a:rPr lang="en-ZA" sz="1050" dirty="0" smtClean="0">
                <a:latin typeface="Courier" pitchFamily="49" charset="0"/>
              </a:rPr>
              <a:t> &lt;= start;</a:t>
            </a:r>
            <a:endParaRPr lang="en-ZA" sz="1050" dirty="0">
              <a:latin typeface="Courier" pitchFamily="49" charset="0"/>
            </a:endParaRPr>
          </a:p>
          <a:p>
            <a:r>
              <a:rPr lang="en-ZA" sz="1050" dirty="0" smtClean="0">
                <a:latin typeface="Courier" pitchFamily="49" charset="0"/>
              </a:rPr>
              <a:t>      wrapped &lt;= </a:t>
            </a:r>
            <a:r>
              <a:rPr lang="en-ZA" sz="1050" dirty="0">
                <a:latin typeface="Courier" pitchFamily="49" charset="0"/>
              </a:rPr>
              <a:t>0;</a:t>
            </a:r>
          </a:p>
          <a:p>
            <a:r>
              <a:rPr lang="en-ZA" sz="1050" dirty="0" smtClean="0">
                <a:latin typeface="Courier" pitchFamily="49" charset="0"/>
              </a:rPr>
              <a:t>   end </a:t>
            </a:r>
            <a:r>
              <a:rPr lang="en-ZA" sz="1050" dirty="0">
                <a:latin typeface="Courier" pitchFamily="49" charset="0"/>
              </a:rPr>
              <a:t>else begin</a:t>
            </a:r>
          </a:p>
          <a:p>
            <a:r>
              <a:rPr lang="en-ZA" sz="1050" dirty="0" smtClean="0">
                <a:latin typeface="Courier" pitchFamily="49" charset="0"/>
              </a:rPr>
              <a:t>      out </a:t>
            </a:r>
            <a:r>
              <a:rPr lang="en-ZA" sz="1050" dirty="0">
                <a:latin typeface="Courier" pitchFamily="49" charset="0"/>
              </a:rPr>
              <a:t>&lt;= out + 1;</a:t>
            </a:r>
          </a:p>
          <a:p>
            <a:r>
              <a:rPr lang="en-ZA" sz="1050" dirty="0" smtClean="0">
                <a:latin typeface="Courier" pitchFamily="49" charset="0"/>
              </a:rPr>
              <a:t>      if </a:t>
            </a:r>
            <a:r>
              <a:rPr lang="en-ZA" sz="1050" dirty="0">
                <a:latin typeface="Courier" pitchFamily="49" charset="0"/>
              </a:rPr>
              <a:t>(out == start) begin</a:t>
            </a:r>
          </a:p>
          <a:p>
            <a:r>
              <a:rPr lang="en-ZA" sz="1050" dirty="0" smtClean="0">
                <a:latin typeface="Courier" pitchFamily="49" charset="0"/>
              </a:rPr>
              <a:t>         wrapped </a:t>
            </a:r>
            <a:r>
              <a:rPr lang="en-ZA" sz="1050" dirty="0">
                <a:latin typeface="Courier" pitchFamily="49" charset="0"/>
              </a:rPr>
              <a:t>&lt;= 1;</a:t>
            </a:r>
          </a:p>
          <a:p>
            <a:r>
              <a:rPr lang="en-ZA" sz="1050" dirty="0" smtClean="0">
                <a:latin typeface="Courier" pitchFamily="49" charset="0"/>
              </a:rPr>
              <a:t>      end</a:t>
            </a:r>
            <a:endParaRPr lang="en-ZA" sz="1050" dirty="0">
              <a:latin typeface="Courier" pitchFamily="49" charset="0"/>
            </a:endParaRPr>
          </a:p>
          <a:p>
            <a:r>
              <a:rPr lang="en-ZA" sz="1050" dirty="0">
                <a:latin typeface="Courier" pitchFamily="49" charset="0"/>
              </a:rPr>
              <a:t>  </a:t>
            </a:r>
            <a:r>
              <a:rPr lang="en-ZA" sz="1050" dirty="0" smtClean="0">
                <a:latin typeface="Courier" pitchFamily="49" charset="0"/>
              </a:rPr>
              <a:t> end</a:t>
            </a:r>
            <a:endParaRPr lang="en-ZA" sz="1050" dirty="0">
              <a:latin typeface="Courier" pitchFamily="49" charset="0"/>
            </a:endParaRPr>
          </a:p>
          <a:p>
            <a:r>
              <a:rPr lang="en-ZA" sz="1050" b="1" dirty="0" err="1">
                <a:latin typeface="Courier" pitchFamily="49" charset="0"/>
              </a:rPr>
              <a:t>endmodule</a:t>
            </a:r>
            <a:endParaRPr lang="en-ZA" sz="1050" b="1" dirty="0">
              <a:latin typeface="Courier" pitchFamily="49" charset="0"/>
            </a:endParaRPr>
          </a:p>
        </p:txBody>
      </p:sp>
      <p:sp>
        <p:nvSpPr>
          <p:cNvPr id="3" name="TextBox 2"/>
          <p:cNvSpPr txBox="1"/>
          <p:nvPr/>
        </p:nvSpPr>
        <p:spPr>
          <a:xfrm>
            <a:off x="888763" y="367470"/>
            <a:ext cx="7494662" cy="369332"/>
          </a:xfrm>
          <a:prstGeom prst="rect">
            <a:avLst/>
          </a:prstGeom>
          <a:noFill/>
        </p:spPr>
        <p:txBody>
          <a:bodyPr wrap="square" rtlCol="0">
            <a:spAutoFit/>
          </a:bodyPr>
          <a:lstStyle/>
          <a:p>
            <a:r>
              <a:rPr lang="en-ZA" dirty="0" smtClean="0"/>
              <a:t>Expand on the Verilog design…</a:t>
            </a:r>
            <a:endParaRPr lang="en-ZA" dirty="0"/>
          </a:p>
        </p:txBody>
      </p:sp>
      <p:sp>
        <p:nvSpPr>
          <p:cNvPr id="4" name="Rectangle 3"/>
          <p:cNvSpPr/>
          <p:nvPr/>
        </p:nvSpPr>
        <p:spPr>
          <a:xfrm>
            <a:off x="290556" y="6223283"/>
            <a:ext cx="8503066" cy="430887"/>
          </a:xfrm>
          <a:prstGeom prst="rect">
            <a:avLst/>
          </a:prstGeom>
        </p:spPr>
        <p:txBody>
          <a:bodyPr wrap="square">
            <a:spAutoFit/>
          </a:bodyPr>
          <a:lstStyle/>
          <a:p>
            <a:r>
              <a:rPr lang="en-ZA" sz="1050" dirty="0" smtClean="0"/>
              <a:t>This is an adaptation of a more standard counter, as can be found on </a:t>
            </a:r>
            <a:r>
              <a:rPr lang="en-ZA" sz="1050" dirty="0" smtClean="0">
                <a:hlinkClick r:id="rId2"/>
              </a:rPr>
              <a:t>http</a:t>
            </a:r>
            <a:r>
              <a:rPr lang="en-ZA" sz="1050" dirty="0">
                <a:hlinkClick r:id="rId2"/>
              </a:rPr>
              <a:t>://</a:t>
            </a:r>
            <a:r>
              <a:rPr lang="en-ZA" sz="1050" dirty="0" smtClean="0">
                <a:hlinkClick r:id="rId2"/>
              </a:rPr>
              <a:t>www.asic-world.com/examples/verilog/simple_counter.html#8-Bit_Simple_Up_Counter</a:t>
            </a:r>
            <a:r>
              <a:rPr lang="en-ZA" sz="1050" dirty="0" smtClean="0"/>
              <a:t> </a:t>
            </a:r>
            <a:endParaRPr lang="en-ZA" sz="1050" dirty="0"/>
          </a:p>
        </p:txBody>
      </p:sp>
    </p:spTree>
    <p:extLst>
      <p:ext uri="{BB962C8B-B14F-4D97-AF65-F5344CB8AC3E}">
        <p14:creationId xmlns:p14="http://schemas.microsoft.com/office/powerpoint/2010/main" val="411225657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Test Bench</a:t>
            </a:r>
            <a:endParaRPr lang="en-ZA" dirty="0"/>
          </a:p>
        </p:txBody>
      </p:sp>
      <p:sp>
        <p:nvSpPr>
          <p:cNvPr id="3" name="Content Placeholder 2"/>
          <p:cNvSpPr>
            <a:spLocks noGrp="1"/>
          </p:cNvSpPr>
          <p:nvPr>
            <p:ph idx="1"/>
          </p:nvPr>
        </p:nvSpPr>
        <p:spPr/>
        <p:txBody>
          <a:bodyPr>
            <a:normAutofit lnSpcReduction="10000"/>
          </a:bodyPr>
          <a:lstStyle/>
          <a:p>
            <a:r>
              <a:rPr lang="en-ZA" dirty="0" smtClean="0">
                <a:solidFill>
                  <a:srgbClr val="FF6600"/>
                </a:solidFill>
              </a:rPr>
              <a:t>A Test </a:t>
            </a:r>
            <a:r>
              <a:rPr lang="en-ZA" dirty="0">
                <a:solidFill>
                  <a:srgbClr val="FF6600"/>
                </a:solidFill>
              </a:rPr>
              <a:t>Bench is a </a:t>
            </a:r>
            <a:r>
              <a:rPr lang="en-ZA" dirty="0" smtClean="0">
                <a:solidFill>
                  <a:srgbClr val="FF6600"/>
                </a:solidFill>
              </a:rPr>
              <a:t>HDL program </a:t>
            </a:r>
            <a:r>
              <a:rPr lang="en-ZA" dirty="0">
                <a:solidFill>
                  <a:srgbClr val="FF6600"/>
                </a:solidFill>
              </a:rPr>
              <a:t>that verifies the functional correctness of the hardware design</a:t>
            </a:r>
            <a:r>
              <a:rPr lang="en-ZA" dirty="0" smtClean="0">
                <a:solidFill>
                  <a:srgbClr val="FF6600"/>
                </a:solidFill>
              </a:rPr>
              <a:t>.</a:t>
            </a:r>
          </a:p>
          <a:p>
            <a:r>
              <a:rPr lang="en-ZA" dirty="0"/>
              <a:t>The test bench program checks whether the hardware model does what it is supposed to </a:t>
            </a:r>
            <a:r>
              <a:rPr lang="en-ZA" dirty="0" smtClean="0"/>
              <a:t>do.</a:t>
            </a:r>
          </a:p>
          <a:p>
            <a:r>
              <a:rPr lang="en-ZA" dirty="0" smtClean="0"/>
              <a:t>Used with the simulator, tends to need addition of simulator commands such as using the delay (#n) operation</a:t>
            </a:r>
            <a:endParaRPr lang="en-ZA" dirty="0"/>
          </a:p>
          <a:p>
            <a:endParaRPr lang="en-ZA" dirty="0"/>
          </a:p>
        </p:txBody>
      </p:sp>
    </p:spTree>
    <p:extLst>
      <p:ext uri="{BB962C8B-B14F-4D97-AF65-F5344CB8AC3E}">
        <p14:creationId xmlns:p14="http://schemas.microsoft.com/office/powerpoint/2010/main" val="111276360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77764" y="357601"/>
            <a:ext cx="7494662" cy="369332"/>
          </a:xfrm>
          <a:prstGeom prst="rect">
            <a:avLst/>
          </a:prstGeom>
          <a:noFill/>
        </p:spPr>
        <p:txBody>
          <a:bodyPr wrap="square" rtlCol="0">
            <a:spAutoFit/>
          </a:bodyPr>
          <a:lstStyle/>
          <a:p>
            <a:r>
              <a:rPr lang="en-ZA" dirty="0" smtClean="0"/>
              <a:t>Adding this to the simulator…</a:t>
            </a:r>
            <a:endParaRPr lang="en-ZA" dirty="0"/>
          </a:p>
        </p:txBody>
      </p:sp>
      <p:sp>
        <p:nvSpPr>
          <p:cNvPr id="3" name="TextBox 2"/>
          <p:cNvSpPr txBox="1"/>
          <p:nvPr/>
        </p:nvSpPr>
        <p:spPr>
          <a:xfrm>
            <a:off x="477764" y="726933"/>
            <a:ext cx="2238690" cy="276999"/>
          </a:xfrm>
          <a:prstGeom prst="rect">
            <a:avLst/>
          </a:prstGeom>
          <a:noFill/>
        </p:spPr>
        <p:txBody>
          <a:bodyPr wrap="none" rtlCol="0">
            <a:spAutoFit/>
          </a:bodyPr>
          <a:lstStyle/>
          <a:p>
            <a:r>
              <a:rPr lang="en-ZA" sz="1200" dirty="0" smtClean="0"/>
              <a:t>Creating a Verilog Test Fixture</a:t>
            </a:r>
            <a:endParaRPr lang="en-ZA" sz="12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7797" y="1212267"/>
            <a:ext cx="6124575" cy="5191125"/>
          </a:xfrm>
          <a:prstGeom prst="rect">
            <a:avLst/>
          </a:prstGeom>
        </p:spPr>
      </p:pic>
      <p:sp>
        <p:nvSpPr>
          <p:cNvPr id="6" name="TextBox 5"/>
          <p:cNvSpPr txBox="1"/>
          <p:nvPr/>
        </p:nvSpPr>
        <p:spPr>
          <a:xfrm>
            <a:off x="3908749" y="496100"/>
            <a:ext cx="4034631" cy="461665"/>
          </a:xfrm>
          <a:prstGeom prst="rect">
            <a:avLst/>
          </a:prstGeom>
          <a:noFill/>
        </p:spPr>
        <p:txBody>
          <a:bodyPr wrap="none" rtlCol="0">
            <a:spAutoFit/>
          </a:bodyPr>
          <a:lstStyle/>
          <a:p>
            <a:r>
              <a:rPr lang="en-ZA" sz="1200" dirty="0" smtClean="0"/>
              <a:t>.. And put in a suitable name for the resultant file, usually</a:t>
            </a:r>
          </a:p>
          <a:p>
            <a:r>
              <a:rPr lang="en-ZA" sz="1200" dirty="0" smtClean="0"/>
              <a:t>It is followed by _</a:t>
            </a:r>
            <a:r>
              <a:rPr lang="en-ZA" sz="1200" dirty="0" err="1" smtClean="0"/>
              <a:t>tb</a:t>
            </a:r>
            <a:r>
              <a:rPr lang="en-ZA" sz="1200" dirty="0" smtClean="0"/>
              <a:t> to show it is a test bench.</a:t>
            </a:r>
            <a:endParaRPr lang="en-ZA" sz="1200" dirty="0"/>
          </a:p>
        </p:txBody>
      </p:sp>
      <p:cxnSp>
        <p:nvCxnSpPr>
          <p:cNvPr id="7" name="Straight Arrow Connector 6"/>
          <p:cNvCxnSpPr/>
          <p:nvPr/>
        </p:nvCxnSpPr>
        <p:spPr>
          <a:xfrm flipH="1">
            <a:off x="4671791" y="3441429"/>
            <a:ext cx="277892" cy="215784"/>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4949683" y="3010542"/>
            <a:ext cx="1438417" cy="430887"/>
          </a:xfrm>
          <a:prstGeom prst="rect">
            <a:avLst/>
          </a:prstGeom>
          <a:noFill/>
        </p:spPr>
        <p:txBody>
          <a:bodyPr wrap="square" rtlCol="0">
            <a:spAutoFit/>
          </a:bodyPr>
          <a:lstStyle/>
          <a:p>
            <a:r>
              <a:rPr lang="en-ZA" sz="1100" dirty="0" smtClean="0"/>
              <a:t>Provide it a useful file name</a:t>
            </a:r>
            <a:endParaRPr lang="en-ZA" sz="1100" dirty="0"/>
          </a:p>
        </p:txBody>
      </p:sp>
      <p:cxnSp>
        <p:nvCxnSpPr>
          <p:cNvPr id="9" name="Straight Arrow Connector 8"/>
          <p:cNvCxnSpPr/>
          <p:nvPr/>
        </p:nvCxnSpPr>
        <p:spPr>
          <a:xfrm flipH="1">
            <a:off x="2321056" y="3625134"/>
            <a:ext cx="277892" cy="215784"/>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nvGrpSpPr>
          <p:cNvPr id="12" name="Group 11"/>
          <p:cNvGrpSpPr/>
          <p:nvPr/>
        </p:nvGrpSpPr>
        <p:grpSpPr>
          <a:xfrm>
            <a:off x="5390999" y="4295139"/>
            <a:ext cx="3576714" cy="2314795"/>
            <a:chOff x="5390999" y="4295139"/>
            <a:chExt cx="3576714" cy="2314795"/>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26064" y="5064580"/>
              <a:ext cx="3041649" cy="1545354"/>
            </a:xfrm>
            <a:prstGeom prst="rect">
              <a:avLst/>
            </a:prstGeom>
          </p:spPr>
        </p:pic>
        <p:cxnSp>
          <p:nvCxnSpPr>
            <p:cNvPr id="10" name="Straight Arrow Connector 9"/>
            <p:cNvCxnSpPr/>
            <p:nvPr/>
          </p:nvCxnSpPr>
          <p:spPr>
            <a:xfrm flipH="1">
              <a:off x="5390999" y="5409929"/>
              <a:ext cx="277892" cy="215784"/>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6852372" y="4295139"/>
              <a:ext cx="2024928" cy="769441"/>
            </a:xfrm>
            <a:prstGeom prst="rect">
              <a:avLst/>
            </a:prstGeom>
            <a:noFill/>
          </p:spPr>
          <p:txBody>
            <a:bodyPr wrap="square" rtlCol="0">
              <a:spAutoFit/>
            </a:bodyPr>
            <a:lstStyle/>
            <a:p>
              <a:r>
                <a:rPr lang="en-ZA" sz="1100" dirty="0" smtClean="0"/>
                <a:t>Next window lets you associate to a file, choose Count8w, should finally show summary of tile to add:</a:t>
              </a:r>
              <a:endParaRPr lang="en-ZA" sz="1100" dirty="0"/>
            </a:p>
          </p:txBody>
        </p:sp>
      </p:grpSp>
    </p:spTree>
    <p:extLst>
      <p:ext uri="{BB962C8B-B14F-4D97-AF65-F5344CB8AC3E}">
        <p14:creationId xmlns:p14="http://schemas.microsoft.com/office/powerpoint/2010/main" val="38319787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77764" y="357601"/>
            <a:ext cx="7494662" cy="369332"/>
          </a:xfrm>
          <a:prstGeom prst="rect">
            <a:avLst/>
          </a:prstGeom>
          <a:noFill/>
        </p:spPr>
        <p:txBody>
          <a:bodyPr wrap="square" rtlCol="0">
            <a:spAutoFit/>
          </a:bodyPr>
          <a:lstStyle/>
          <a:p>
            <a:r>
              <a:rPr lang="en-ZA" dirty="0" smtClean="0"/>
              <a:t>This is test bench file generated…</a:t>
            </a:r>
            <a:endParaRPr lang="en-ZA" dirty="0"/>
          </a:p>
        </p:txBody>
      </p:sp>
      <p:sp>
        <p:nvSpPr>
          <p:cNvPr id="3" name="TextBox 2"/>
          <p:cNvSpPr txBox="1"/>
          <p:nvPr/>
        </p:nvSpPr>
        <p:spPr>
          <a:xfrm>
            <a:off x="477764" y="726933"/>
            <a:ext cx="2238690" cy="276999"/>
          </a:xfrm>
          <a:prstGeom prst="rect">
            <a:avLst/>
          </a:prstGeom>
          <a:noFill/>
        </p:spPr>
        <p:txBody>
          <a:bodyPr wrap="none" rtlCol="0">
            <a:spAutoFit/>
          </a:bodyPr>
          <a:lstStyle/>
          <a:p>
            <a:r>
              <a:rPr lang="en-ZA" sz="1200" dirty="0" smtClean="0"/>
              <a:t>Creating a Verilog Test Fixture</a:t>
            </a:r>
            <a:endParaRPr lang="en-ZA" sz="1200" dirty="0"/>
          </a:p>
        </p:txBody>
      </p:sp>
      <p:sp>
        <p:nvSpPr>
          <p:cNvPr id="6" name="TextBox 5"/>
          <p:cNvSpPr txBox="1"/>
          <p:nvPr/>
        </p:nvSpPr>
        <p:spPr>
          <a:xfrm>
            <a:off x="3908749" y="496100"/>
            <a:ext cx="4034631" cy="461665"/>
          </a:xfrm>
          <a:prstGeom prst="rect">
            <a:avLst/>
          </a:prstGeom>
          <a:noFill/>
        </p:spPr>
        <p:txBody>
          <a:bodyPr wrap="none" rtlCol="0">
            <a:spAutoFit/>
          </a:bodyPr>
          <a:lstStyle/>
          <a:p>
            <a:r>
              <a:rPr lang="en-ZA" sz="1200" dirty="0" smtClean="0"/>
              <a:t>.. And put in a suitable name for the resultant file, usually</a:t>
            </a:r>
          </a:p>
          <a:p>
            <a:r>
              <a:rPr lang="en-ZA" sz="1200" dirty="0" smtClean="0"/>
              <a:t>It is followed by _</a:t>
            </a:r>
            <a:r>
              <a:rPr lang="en-ZA" sz="1200" dirty="0" err="1" smtClean="0"/>
              <a:t>tb</a:t>
            </a:r>
            <a:r>
              <a:rPr lang="en-ZA" sz="1200" dirty="0" smtClean="0"/>
              <a:t> to show it is a test bench.</a:t>
            </a:r>
            <a:endParaRPr lang="en-ZA" sz="1200"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2571" y="1373264"/>
            <a:ext cx="7461812" cy="4890878"/>
          </a:xfrm>
          <a:prstGeom prst="rect">
            <a:avLst/>
          </a:prstGeom>
        </p:spPr>
      </p:pic>
      <p:grpSp>
        <p:nvGrpSpPr>
          <p:cNvPr id="13" name="Group 12"/>
          <p:cNvGrpSpPr/>
          <p:nvPr/>
        </p:nvGrpSpPr>
        <p:grpSpPr>
          <a:xfrm>
            <a:off x="4803820" y="3557896"/>
            <a:ext cx="3773510" cy="2318197"/>
            <a:chOff x="4803820" y="2176530"/>
            <a:chExt cx="3773510" cy="2318197"/>
          </a:xfrm>
        </p:grpSpPr>
        <p:sp>
          <p:nvSpPr>
            <p:cNvPr id="7" name="Rectangle 6"/>
            <p:cNvSpPr/>
            <p:nvPr/>
          </p:nvSpPr>
          <p:spPr>
            <a:xfrm>
              <a:off x="5628067" y="2176530"/>
              <a:ext cx="2949263" cy="231819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ZA" dirty="0" smtClean="0">
                  <a:solidFill>
                    <a:schemeClr val="tx1"/>
                  </a:solidFill>
                </a:rPr>
                <a:t>This is the part you want to edit to generate simulation ‘stimulus’ (i.e. toggling lines etc.)</a:t>
              </a:r>
            </a:p>
            <a:p>
              <a:endParaRPr lang="en-ZA" dirty="0">
                <a:solidFill>
                  <a:schemeClr val="tx1"/>
                </a:solidFill>
              </a:endParaRPr>
            </a:p>
            <a:p>
              <a:r>
                <a:rPr lang="en-ZA" dirty="0" smtClean="0">
                  <a:solidFill>
                    <a:schemeClr val="tx1"/>
                  </a:solidFill>
                </a:rPr>
                <a:t>Use #100 to simulate waiting for 100 time units (typically 100ns)</a:t>
              </a:r>
              <a:endParaRPr lang="en-ZA" dirty="0">
                <a:solidFill>
                  <a:schemeClr val="tx1"/>
                </a:solidFill>
              </a:endParaRPr>
            </a:p>
          </p:txBody>
        </p:sp>
        <p:cxnSp>
          <p:nvCxnSpPr>
            <p:cNvPr id="9" name="Straight Connector 8"/>
            <p:cNvCxnSpPr/>
            <p:nvPr/>
          </p:nvCxnSpPr>
          <p:spPr>
            <a:xfrm>
              <a:off x="4816699" y="2852670"/>
              <a:ext cx="0" cy="1133341"/>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a:stCxn id="7" idx="1"/>
            </p:cNvCxnSpPr>
            <p:nvPr/>
          </p:nvCxnSpPr>
          <p:spPr>
            <a:xfrm flipH="1" flipV="1">
              <a:off x="4803820" y="3335628"/>
              <a:ext cx="824247"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grpSp>
        <p:nvGrpSpPr>
          <p:cNvPr id="14" name="Group 13"/>
          <p:cNvGrpSpPr/>
          <p:nvPr/>
        </p:nvGrpSpPr>
        <p:grpSpPr>
          <a:xfrm>
            <a:off x="4803820" y="2116863"/>
            <a:ext cx="3773510" cy="1804029"/>
            <a:chOff x="4803820" y="3566461"/>
            <a:chExt cx="3773510" cy="1804029"/>
          </a:xfrm>
        </p:grpSpPr>
        <p:sp>
          <p:nvSpPr>
            <p:cNvPr id="15" name="Rectangle 14"/>
            <p:cNvSpPr/>
            <p:nvPr/>
          </p:nvSpPr>
          <p:spPr>
            <a:xfrm>
              <a:off x="5628067" y="3566461"/>
              <a:ext cx="2949263" cy="92826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ZA" dirty="0" smtClean="0">
                  <a:solidFill>
                    <a:schemeClr val="tx1"/>
                  </a:solidFill>
                </a:rPr>
                <a:t>This creates an instance of the module.</a:t>
              </a:r>
              <a:endParaRPr lang="en-ZA" dirty="0">
                <a:solidFill>
                  <a:schemeClr val="tx1"/>
                </a:solidFill>
              </a:endParaRPr>
            </a:p>
          </p:txBody>
        </p:sp>
        <p:cxnSp>
          <p:nvCxnSpPr>
            <p:cNvPr id="16" name="Straight Connector 15"/>
            <p:cNvCxnSpPr/>
            <p:nvPr/>
          </p:nvCxnSpPr>
          <p:spPr>
            <a:xfrm>
              <a:off x="4803820" y="4636394"/>
              <a:ext cx="0" cy="734096"/>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stCxn id="15" idx="1"/>
            </p:cNvCxnSpPr>
            <p:nvPr/>
          </p:nvCxnSpPr>
          <p:spPr>
            <a:xfrm flipH="1">
              <a:off x="4816699" y="4030594"/>
              <a:ext cx="811368" cy="83346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3071080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150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500"/>
                                        <p:tgtEl>
                                          <p:spTgt spid="13"/>
                                        </p:tgtEl>
                                      </p:cBhvr>
                                    </p:animEffect>
                                  </p:childTnLst>
                                </p:cTn>
                              </p:par>
                            </p:childTnLst>
                          </p:cTn>
                        </p:par>
                        <p:par>
                          <p:cTn id="8" fill="hold">
                            <p:stCondLst>
                              <p:cond delay="2000"/>
                            </p:stCondLst>
                            <p:childTnLst>
                              <p:par>
                                <p:cTn id="9" presetID="22" presetClass="entr" presetSubtype="4" fill="hold" nodeType="afterEffect">
                                  <p:stCondLst>
                                    <p:cond delay="1500"/>
                                  </p:stCondLst>
                                  <p:childTnLst>
                                    <p:set>
                                      <p:cBhvr>
                                        <p:cTn id="10" dur="1" fill="hold">
                                          <p:stCondLst>
                                            <p:cond delay="0"/>
                                          </p:stCondLst>
                                        </p:cTn>
                                        <p:tgtEl>
                                          <p:spTgt spid="14"/>
                                        </p:tgtEl>
                                        <p:attrNameLst>
                                          <p:attrName>style.visibility</p:attrName>
                                        </p:attrNameLst>
                                      </p:cBhvr>
                                      <p:to>
                                        <p:strVal val="visible"/>
                                      </p:to>
                                    </p:set>
                                    <p:animEffect transition="in" filter="wipe(down)">
                                      <p:cBhvr>
                                        <p:cTn id="1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77764" y="357601"/>
            <a:ext cx="7494662" cy="369332"/>
          </a:xfrm>
          <a:prstGeom prst="rect">
            <a:avLst/>
          </a:prstGeom>
          <a:noFill/>
        </p:spPr>
        <p:txBody>
          <a:bodyPr wrap="square" rtlCol="0">
            <a:spAutoFit/>
          </a:bodyPr>
          <a:lstStyle/>
          <a:p>
            <a:r>
              <a:rPr lang="en-ZA" dirty="0" smtClean="0"/>
              <a:t>Example test bench</a:t>
            </a:r>
            <a:endParaRPr lang="en-ZA" dirty="0"/>
          </a:p>
        </p:txBody>
      </p:sp>
      <p:sp>
        <p:nvSpPr>
          <p:cNvPr id="3" name="Rectangle 2"/>
          <p:cNvSpPr/>
          <p:nvPr/>
        </p:nvSpPr>
        <p:spPr>
          <a:xfrm>
            <a:off x="790977" y="977540"/>
            <a:ext cx="4572000" cy="5509200"/>
          </a:xfrm>
          <a:prstGeom prst="rect">
            <a:avLst/>
          </a:prstGeom>
        </p:spPr>
        <p:txBody>
          <a:bodyPr>
            <a:spAutoFit/>
          </a:bodyPr>
          <a:lstStyle/>
          <a:p>
            <a:r>
              <a:rPr lang="en-ZA" sz="1600" dirty="0"/>
              <a:t>`timescale 1ns / </a:t>
            </a:r>
            <a:r>
              <a:rPr lang="en-ZA" sz="1600" dirty="0" smtClean="0"/>
              <a:t>1ps   // simulation precision</a:t>
            </a:r>
            <a:endParaRPr lang="en-ZA" sz="1600" dirty="0"/>
          </a:p>
          <a:p>
            <a:r>
              <a:rPr lang="en-ZA" sz="1600" dirty="0" smtClean="0"/>
              <a:t> …</a:t>
            </a:r>
          </a:p>
          <a:p>
            <a:r>
              <a:rPr lang="en-ZA" sz="1600" dirty="0" smtClean="0"/>
              <a:t>initial </a:t>
            </a:r>
            <a:r>
              <a:rPr lang="en-ZA" sz="1600" dirty="0"/>
              <a:t>begin</a:t>
            </a:r>
          </a:p>
          <a:p>
            <a:r>
              <a:rPr lang="en-ZA" sz="1600" dirty="0"/>
              <a:t>	</a:t>
            </a:r>
            <a:r>
              <a:rPr lang="en-ZA" sz="1600" dirty="0" smtClean="0"/>
              <a:t>// </a:t>
            </a:r>
            <a:r>
              <a:rPr lang="en-ZA" sz="1600" dirty="0"/>
              <a:t>Initialize Inputs</a:t>
            </a:r>
          </a:p>
          <a:p>
            <a:r>
              <a:rPr lang="en-ZA" sz="1600" dirty="0"/>
              <a:t>	</a:t>
            </a:r>
            <a:r>
              <a:rPr lang="en-ZA" sz="1600" dirty="0" smtClean="0"/>
              <a:t>start </a:t>
            </a:r>
            <a:r>
              <a:rPr lang="en-ZA" sz="1600" dirty="0"/>
              <a:t>= 0;</a:t>
            </a:r>
          </a:p>
          <a:p>
            <a:r>
              <a:rPr lang="en-ZA" sz="1600" dirty="0"/>
              <a:t>	</a:t>
            </a:r>
            <a:r>
              <a:rPr lang="en-ZA" sz="1600" dirty="0" smtClean="0"/>
              <a:t>enable </a:t>
            </a:r>
            <a:r>
              <a:rPr lang="en-ZA" sz="1600" dirty="0"/>
              <a:t>= 0;</a:t>
            </a:r>
          </a:p>
          <a:p>
            <a:r>
              <a:rPr lang="en-ZA" sz="1600" dirty="0"/>
              <a:t>	</a:t>
            </a:r>
            <a:r>
              <a:rPr lang="en-ZA" sz="1600" dirty="0" err="1" smtClean="0"/>
              <a:t>clk</a:t>
            </a:r>
            <a:r>
              <a:rPr lang="en-ZA" sz="1600" dirty="0" smtClean="0"/>
              <a:t> </a:t>
            </a:r>
            <a:r>
              <a:rPr lang="en-ZA" sz="1600" dirty="0"/>
              <a:t>= 0</a:t>
            </a:r>
            <a:r>
              <a:rPr lang="en-ZA" sz="1600" dirty="0" smtClean="0"/>
              <a:t>;</a:t>
            </a:r>
          </a:p>
          <a:p>
            <a:endParaRPr lang="en-ZA" sz="1600" dirty="0"/>
          </a:p>
          <a:p>
            <a:r>
              <a:rPr lang="en-ZA" sz="1600" dirty="0"/>
              <a:t>	// Wait 100 ns for global reset to finish</a:t>
            </a:r>
          </a:p>
          <a:p>
            <a:r>
              <a:rPr lang="en-ZA" sz="1600" dirty="0"/>
              <a:t>	#100;</a:t>
            </a:r>
          </a:p>
          <a:p>
            <a:r>
              <a:rPr lang="en-ZA" sz="1600" dirty="0" smtClean="0"/>
              <a:t>       </a:t>
            </a:r>
            <a:endParaRPr lang="en-ZA" sz="1600" dirty="0"/>
          </a:p>
          <a:p>
            <a:r>
              <a:rPr lang="en-ZA" sz="1600" dirty="0"/>
              <a:t>	// Add stimulus here</a:t>
            </a:r>
          </a:p>
          <a:p>
            <a:r>
              <a:rPr lang="en-ZA" sz="1600" dirty="0"/>
              <a:t>	start = </a:t>
            </a:r>
            <a:r>
              <a:rPr lang="en-ZA" sz="1600" dirty="0" smtClean="0"/>
              <a:t>'d10;</a:t>
            </a:r>
            <a:endParaRPr lang="en-ZA" sz="1600" dirty="0"/>
          </a:p>
          <a:p>
            <a:r>
              <a:rPr lang="en-ZA" sz="1600" dirty="0"/>
              <a:t>	enable = 'b0;</a:t>
            </a:r>
          </a:p>
          <a:p>
            <a:r>
              <a:rPr lang="en-ZA" sz="1600" dirty="0"/>
              <a:t>	</a:t>
            </a:r>
            <a:r>
              <a:rPr lang="en-ZA" sz="1600" dirty="0" err="1"/>
              <a:t>clk</a:t>
            </a:r>
            <a:r>
              <a:rPr lang="en-ZA" sz="1600" dirty="0"/>
              <a:t>    = 1;</a:t>
            </a:r>
          </a:p>
          <a:p>
            <a:r>
              <a:rPr lang="en-ZA" sz="1600" dirty="0"/>
              <a:t>	#10; // delay 10ns</a:t>
            </a:r>
          </a:p>
          <a:p>
            <a:r>
              <a:rPr lang="en-ZA" sz="1600" dirty="0"/>
              <a:t>		</a:t>
            </a:r>
          </a:p>
          <a:p>
            <a:r>
              <a:rPr lang="en-ZA" sz="1600" dirty="0"/>
              <a:t>	// Add stimulus here</a:t>
            </a:r>
          </a:p>
          <a:p>
            <a:r>
              <a:rPr lang="en-ZA" sz="1600" dirty="0"/>
              <a:t>	enable = 'b1;</a:t>
            </a:r>
          </a:p>
          <a:p>
            <a:r>
              <a:rPr lang="en-ZA" sz="1600" dirty="0"/>
              <a:t>	</a:t>
            </a:r>
            <a:r>
              <a:rPr lang="en-ZA" sz="1600" dirty="0" err="1"/>
              <a:t>clk</a:t>
            </a:r>
            <a:r>
              <a:rPr lang="en-ZA" sz="1600" dirty="0"/>
              <a:t>    = 0;</a:t>
            </a:r>
          </a:p>
          <a:p>
            <a:r>
              <a:rPr lang="en-ZA" sz="1600" dirty="0"/>
              <a:t>	#10; // delay 10ns</a:t>
            </a:r>
          </a:p>
          <a:p>
            <a:r>
              <a:rPr lang="en-ZA" sz="1600" dirty="0" smtClean="0"/>
              <a:t>end</a:t>
            </a:r>
            <a:endParaRPr lang="en-ZA" sz="1600" dirty="0"/>
          </a:p>
        </p:txBody>
      </p:sp>
      <p:sp>
        <p:nvSpPr>
          <p:cNvPr id="4" name="TextBox 3"/>
          <p:cNvSpPr txBox="1"/>
          <p:nvPr/>
        </p:nvSpPr>
        <p:spPr>
          <a:xfrm>
            <a:off x="5981701" y="1104900"/>
            <a:ext cx="2590799" cy="2308324"/>
          </a:xfrm>
          <a:prstGeom prst="rect">
            <a:avLst/>
          </a:prstGeom>
          <a:noFill/>
        </p:spPr>
        <p:txBody>
          <a:bodyPr wrap="square" rtlCol="0">
            <a:spAutoFit/>
          </a:bodyPr>
          <a:lstStyle/>
          <a:p>
            <a:r>
              <a:rPr lang="en-ZA" dirty="0" smtClean="0"/>
              <a:t>In the Altera simulator the waveform editor allows initial conditions of lines to be set and addition of clock lines, but in test bench code you need to implement this behaviour</a:t>
            </a:r>
            <a:endParaRPr lang="en-ZA" dirty="0"/>
          </a:p>
        </p:txBody>
      </p:sp>
    </p:spTree>
    <p:extLst>
      <p:ext uri="{BB962C8B-B14F-4D97-AF65-F5344CB8AC3E}">
        <p14:creationId xmlns:p14="http://schemas.microsoft.com/office/powerpoint/2010/main" val="337785564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0549" y="726933"/>
            <a:ext cx="8138200" cy="4826142"/>
          </a:xfrm>
          <a:prstGeom prst="rect">
            <a:avLst/>
          </a:prstGeom>
        </p:spPr>
      </p:pic>
      <p:sp>
        <p:nvSpPr>
          <p:cNvPr id="3" name="TextBox 2"/>
          <p:cNvSpPr txBox="1"/>
          <p:nvPr/>
        </p:nvSpPr>
        <p:spPr>
          <a:xfrm>
            <a:off x="477764" y="357601"/>
            <a:ext cx="7494662" cy="369332"/>
          </a:xfrm>
          <a:prstGeom prst="rect">
            <a:avLst/>
          </a:prstGeom>
          <a:noFill/>
        </p:spPr>
        <p:txBody>
          <a:bodyPr wrap="square" rtlCol="0">
            <a:spAutoFit/>
          </a:bodyPr>
          <a:lstStyle/>
          <a:p>
            <a:r>
              <a:rPr lang="en-ZA" dirty="0" smtClean="0"/>
              <a:t>Click on Simulator and then double click simulate behavioural model</a:t>
            </a:r>
            <a:endParaRPr lang="en-ZA" dirty="0"/>
          </a:p>
        </p:txBody>
      </p:sp>
      <p:cxnSp>
        <p:nvCxnSpPr>
          <p:cNvPr id="5" name="Straight Arrow Connector 4"/>
          <p:cNvCxnSpPr/>
          <p:nvPr/>
        </p:nvCxnSpPr>
        <p:spPr>
          <a:xfrm flipH="1">
            <a:off x="2151979" y="3114809"/>
            <a:ext cx="321972" cy="19318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flipH="1" flipV="1">
            <a:off x="1762916" y="1456656"/>
            <a:ext cx="321972" cy="37348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H="1" flipV="1">
            <a:off x="2151979" y="3449660"/>
            <a:ext cx="160986" cy="42500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1820737" y="3872114"/>
            <a:ext cx="1010213" cy="276999"/>
          </a:xfrm>
          <a:prstGeom prst="rect">
            <a:avLst/>
          </a:prstGeom>
          <a:noFill/>
        </p:spPr>
        <p:txBody>
          <a:bodyPr wrap="none" rtlCol="0">
            <a:spAutoFit/>
          </a:bodyPr>
          <a:lstStyle/>
          <a:p>
            <a:r>
              <a:rPr lang="en-ZA" sz="1200" dirty="0" smtClean="0">
                <a:solidFill>
                  <a:srgbClr val="FF0000"/>
                </a:solidFill>
              </a:rPr>
              <a:t>Double click</a:t>
            </a:r>
            <a:endParaRPr lang="en-ZA" sz="1200" dirty="0">
              <a:solidFill>
                <a:srgbClr val="FF0000"/>
              </a:solidFill>
            </a:endParaRPr>
          </a:p>
        </p:txBody>
      </p:sp>
      <p:sp>
        <p:nvSpPr>
          <p:cNvPr id="10" name="TextBox 9"/>
          <p:cNvSpPr txBox="1"/>
          <p:nvPr/>
        </p:nvSpPr>
        <p:spPr>
          <a:xfrm>
            <a:off x="815305" y="5694743"/>
            <a:ext cx="7688687" cy="923330"/>
          </a:xfrm>
          <a:prstGeom prst="rect">
            <a:avLst/>
          </a:prstGeom>
          <a:noFill/>
        </p:spPr>
        <p:txBody>
          <a:bodyPr wrap="square" rtlCol="0">
            <a:spAutoFit/>
          </a:bodyPr>
          <a:lstStyle/>
          <a:p>
            <a:r>
              <a:rPr lang="en-ZA" dirty="0" err="1" smtClean="0"/>
              <a:t>Testbench</a:t>
            </a:r>
            <a:r>
              <a:rPr lang="en-ZA" dirty="0" smtClean="0"/>
              <a:t> can be further refined to simulate behaviour of other inputs</a:t>
            </a:r>
            <a:br>
              <a:rPr lang="en-ZA" dirty="0" smtClean="0"/>
            </a:br>
            <a:r>
              <a:rPr lang="en-ZA" dirty="0" smtClean="0"/>
              <a:t>and continue the clock for longer (e.g. using always or ‘forever begin’ simulation commands.</a:t>
            </a:r>
            <a:endParaRPr lang="en-ZA" dirty="0"/>
          </a:p>
        </p:txBody>
      </p:sp>
    </p:spTree>
    <p:extLst>
      <p:ext uri="{BB962C8B-B14F-4D97-AF65-F5344CB8AC3E}">
        <p14:creationId xmlns:p14="http://schemas.microsoft.com/office/powerpoint/2010/main" val="393393152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4800" y="990600"/>
            <a:ext cx="7728000" cy="4673600"/>
          </a:xfrm>
          <a:prstGeom prst="rect">
            <a:avLst/>
          </a:prstGeom>
        </p:spPr>
      </p:pic>
    </p:spTree>
    <p:extLst>
      <p:ext uri="{BB962C8B-B14F-4D97-AF65-F5344CB8AC3E}">
        <p14:creationId xmlns:p14="http://schemas.microsoft.com/office/powerpoint/2010/main" val="12460191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normAutofit fontScale="90000"/>
          </a:bodyPr>
          <a:lstStyle/>
          <a:p>
            <a:r>
              <a:rPr lang="en-US" dirty="0" smtClean="0"/>
              <a:t>Lead in to Verilog…</a:t>
            </a:r>
            <a:endParaRPr lang="en-US" dirty="0"/>
          </a:p>
        </p:txBody>
      </p:sp>
      <p:sp>
        <p:nvSpPr>
          <p:cNvPr id="8195" name="Rectangle 3"/>
          <p:cNvSpPr>
            <a:spLocks noGrp="1" noChangeArrowheads="1"/>
          </p:cNvSpPr>
          <p:nvPr>
            <p:ph idx="1"/>
          </p:nvPr>
        </p:nvSpPr>
        <p:spPr>
          <a:xfrm>
            <a:off x="381000" y="1308100"/>
            <a:ext cx="8273686" cy="5372100"/>
          </a:xfrm>
        </p:spPr>
        <p:txBody>
          <a:bodyPr>
            <a:normAutofit fontScale="85000" lnSpcReduction="20000"/>
          </a:bodyPr>
          <a:lstStyle/>
          <a:p>
            <a:r>
              <a:rPr lang="en-US" dirty="0" smtClean="0"/>
              <a:t>History </a:t>
            </a:r>
            <a:r>
              <a:rPr lang="en-US" dirty="0"/>
              <a:t>of </a:t>
            </a:r>
            <a:r>
              <a:rPr lang="en-US" dirty="0" smtClean="0"/>
              <a:t>Verilog</a:t>
            </a:r>
          </a:p>
          <a:p>
            <a:pPr lvl="1"/>
            <a:r>
              <a:rPr lang="en-US" dirty="0" smtClean="0"/>
              <a:t>1980 Verilog developed </a:t>
            </a:r>
            <a:r>
              <a:rPr lang="en-US" dirty="0"/>
              <a:t>by Gateway Design </a:t>
            </a:r>
            <a:r>
              <a:rPr lang="en-US" dirty="0" smtClean="0"/>
              <a:t/>
            </a:r>
            <a:br>
              <a:rPr lang="en-US" dirty="0" smtClean="0"/>
            </a:br>
            <a:r>
              <a:rPr lang="en-US" dirty="0" smtClean="0"/>
              <a:t>Automation (but kept as their own ‘secret weapon’)</a:t>
            </a:r>
          </a:p>
          <a:p>
            <a:pPr lvl="1"/>
            <a:r>
              <a:rPr lang="en-US" dirty="0" smtClean="0"/>
              <a:t>1990 Verilog was made public</a:t>
            </a:r>
          </a:p>
          <a:p>
            <a:pPr lvl="1"/>
            <a:r>
              <a:rPr lang="en-US" dirty="0" smtClean="0"/>
              <a:t>1995 adopted </a:t>
            </a:r>
            <a:r>
              <a:rPr lang="en-US" dirty="0"/>
              <a:t>as </a:t>
            </a:r>
            <a:r>
              <a:rPr lang="en-US" dirty="0" smtClean="0"/>
              <a:t>IEEE standard 1364-1995</a:t>
            </a:r>
            <a:br>
              <a:rPr lang="en-US" dirty="0" smtClean="0"/>
            </a:br>
            <a:r>
              <a:rPr lang="en-US" dirty="0" smtClean="0"/>
              <a:t>(Verilog 95)</a:t>
            </a:r>
          </a:p>
          <a:p>
            <a:pPr lvl="1"/>
            <a:r>
              <a:rPr lang="en-US" dirty="0" smtClean="0"/>
              <a:t>2001 enhanced version: </a:t>
            </a:r>
            <a:r>
              <a:rPr lang="en-US" dirty="0"/>
              <a:t>Verilog </a:t>
            </a:r>
            <a:r>
              <a:rPr lang="en-US" dirty="0" smtClean="0"/>
              <a:t>2001</a:t>
            </a:r>
          </a:p>
          <a:p>
            <a:pPr lvl="2"/>
            <a:r>
              <a:rPr lang="en-US" dirty="0" smtClean="0"/>
              <a:t>Particularly built-in operators </a:t>
            </a:r>
            <a:r>
              <a:rPr lang="en-ZA" dirty="0" smtClean="0"/>
              <a:t>+, </a:t>
            </a:r>
            <a:r>
              <a:rPr lang="en-ZA" dirty="0"/>
              <a:t>-, /, *, &gt;&gt;&gt;. </a:t>
            </a:r>
            <a:r>
              <a:rPr lang="en-ZA" dirty="0" smtClean="0"/>
              <a:t/>
            </a:r>
            <a:br>
              <a:rPr lang="en-ZA" dirty="0" smtClean="0"/>
            </a:br>
            <a:r>
              <a:rPr lang="en-ZA" dirty="0" smtClean="0"/>
              <a:t>Named parameter overrides, </a:t>
            </a:r>
            <a:r>
              <a:rPr lang="en-ZA" dirty="0"/>
              <a:t>always, </a:t>
            </a:r>
            <a:r>
              <a:rPr lang="en-ZA" dirty="0" smtClean="0"/>
              <a:t>@*</a:t>
            </a:r>
            <a:endParaRPr lang="en-US" dirty="0" smtClean="0"/>
          </a:p>
          <a:p>
            <a:pPr lvl="1"/>
            <a:r>
              <a:rPr lang="en-US" dirty="0" smtClean="0"/>
              <a:t>2005 even more refined version: Verilog 2005</a:t>
            </a:r>
            <a:br>
              <a:rPr lang="en-US" dirty="0" smtClean="0"/>
            </a:br>
            <a:r>
              <a:rPr lang="en-US" dirty="0" smtClean="0"/>
              <a:t>   (is not same as </a:t>
            </a:r>
            <a:r>
              <a:rPr lang="en-US" dirty="0" err="1" smtClean="0"/>
              <a:t>SystemVerilog</a:t>
            </a:r>
            <a:r>
              <a:rPr lang="en-US" dirty="0" smtClean="0"/>
              <a:t>!)</a:t>
            </a:r>
          </a:p>
          <a:p>
            <a:pPr lvl="1"/>
            <a:r>
              <a:rPr lang="en-ZA" dirty="0" err="1"/>
              <a:t>SystemVerilog</a:t>
            </a:r>
            <a:r>
              <a:rPr lang="en-ZA" dirty="0"/>
              <a:t> </a:t>
            </a:r>
            <a:r>
              <a:rPr lang="en-ZA" dirty="0" smtClean="0"/>
              <a:t>(superset of Verilog-2005) </a:t>
            </a:r>
            <a:r>
              <a:rPr lang="en-ZA" dirty="0"/>
              <a:t>with </a:t>
            </a:r>
            <a:r>
              <a:rPr lang="en-ZA" dirty="0" smtClean="0"/>
              <a:t>new features. </a:t>
            </a:r>
            <a:r>
              <a:rPr lang="en-ZA" dirty="0" err="1" smtClean="0"/>
              <a:t>SystemVerilog</a:t>
            </a:r>
            <a:r>
              <a:rPr lang="en-ZA" dirty="0" smtClean="0"/>
              <a:t> </a:t>
            </a:r>
            <a:r>
              <a:rPr lang="en-ZA" dirty="0"/>
              <a:t>and Verilog language standards were merged into </a:t>
            </a:r>
            <a:r>
              <a:rPr lang="en-ZA" dirty="0" err="1"/>
              <a:t>SystemVerilog</a:t>
            </a:r>
            <a:r>
              <a:rPr lang="en-ZA" dirty="0"/>
              <a:t> 2009 (IEEE Standard </a:t>
            </a:r>
            <a:r>
              <a:rPr lang="en-ZA" dirty="0" smtClean="0"/>
              <a:t>1800-2009, the current </a:t>
            </a:r>
            <a:r>
              <a:rPr lang="en-ZA" dirty="0"/>
              <a:t>version is IEEE standard </a:t>
            </a:r>
            <a:r>
              <a:rPr lang="en-ZA" dirty="0" smtClean="0"/>
              <a:t>1800-2012).</a:t>
            </a:r>
            <a:endParaRPr lang="en-US" dirty="0"/>
          </a:p>
        </p:txBody>
      </p:sp>
      <p:pic>
        <p:nvPicPr>
          <p:cNvPr id="49153" name="Picture 1" descr="C:\Users\swinberg\Documents\ACTIVE\EEE4084F\2012\LECTURES\EEE4084F-Lecture15\Images\history.gif"/>
          <p:cNvPicPr>
            <a:picLocks noChangeAspect="1" noChangeArrowheads="1"/>
          </p:cNvPicPr>
          <p:nvPr/>
        </p:nvPicPr>
        <p:blipFill>
          <a:blip r:embed="rId3" cstate="print"/>
          <a:srcRect/>
          <a:stretch>
            <a:fillRect/>
          </a:stretch>
        </p:blipFill>
        <p:spPr bwMode="auto">
          <a:xfrm>
            <a:off x="7137093" y="387555"/>
            <a:ext cx="1381125" cy="1476375"/>
          </a:xfrm>
          <a:prstGeom prst="rect">
            <a:avLst/>
          </a:prstGeom>
          <a:noFill/>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2299" y="1258176"/>
            <a:ext cx="8028774" cy="1200329"/>
          </a:xfrm>
          <a:prstGeom prst="rect">
            <a:avLst/>
          </a:prstGeom>
        </p:spPr>
        <p:txBody>
          <a:bodyPr wrap="square">
            <a:spAutoFit/>
          </a:bodyPr>
          <a:lstStyle/>
          <a:p>
            <a:r>
              <a:rPr lang="en-ZA" dirty="0" smtClean="0"/>
              <a:t>Further examples to try using simulators or on the actual hardware:</a:t>
            </a:r>
          </a:p>
          <a:p>
            <a:endParaRPr lang="en-ZA" dirty="0" smtClean="0"/>
          </a:p>
          <a:p>
            <a:r>
              <a:rPr lang="en-ZA" dirty="0" smtClean="0"/>
              <a:t>More </a:t>
            </a:r>
            <a:r>
              <a:rPr lang="en-ZA" dirty="0" smtClean="0">
                <a:hlinkClick r:id="rId2"/>
              </a:rPr>
              <a:t>http</a:t>
            </a:r>
            <a:r>
              <a:rPr lang="en-ZA" dirty="0">
                <a:hlinkClick r:id="rId2"/>
              </a:rPr>
              <a:t>://</a:t>
            </a:r>
            <a:r>
              <a:rPr lang="en-ZA" dirty="0" smtClean="0">
                <a:hlinkClick r:id="rId2"/>
              </a:rPr>
              <a:t>www.asic-world.com/examples/verilog</a:t>
            </a:r>
            <a:r>
              <a:rPr lang="en-ZA" dirty="0" smtClean="0"/>
              <a:t>  (these also provide examples that can be run using </a:t>
            </a:r>
            <a:r>
              <a:rPr lang="en-ZA" dirty="0" err="1" smtClean="0"/>
              <a:t>iVerilog</a:t>
            </a:r>
            <a:r>
              <a:rPr lang="en-ZA" dirty="0" smtClean="0"/>
              <a:t>)</a:t>
            </a:r>
            <a:endParaRPr lang="en-ZA" dirty="0"/>
          </a:p>
        </p:txBody>
      </p:sp>
    </p:spTree>
    <p:extLst>
      <p:ext uri="{BB962C8B-B14F-4D97-AF65-F5344CB8AC3E}">
        <p14:creationId xmlns:p14="http://schemas.microsoft.com/office/powerpoint/2010/main" val="169543601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78564" y="0"/>
            <a:ext cx="8297136" cy="692210"/>
          </a:xfrm>
        </p:spPr>
        <p:txBody>
          <a:bodyPr>
            <a:normAutofit/>
          </a:bodyPr>
          <a:lstStyle/>
          <a:p>
            <a:r>
              <a:rPr lang="en-ZA" sz="2800" dirty="0" smtClean="0"/>
              <a:t>Generating Verilog from the Schematic Editor</a:t>
            </a:r>
            <a:endParaRPr lang="en-ZA" sz="2800" dirty="0"/>
          </a:p>
        </p:txBody>
      </p:sp>
      <p:pic>
        <p:nvPicPr>
          <p:cNvPr id="5" name="Picture 4" descr="NEXYS2_Board.jpg"/>
          <p:cNvPicPr/>
          <p:nvPr/>
        </p:nvPicPr>
        <p:blipFill>
          <a:blip r:embed="rId2" cstate="print"/>
          <a:stretch>
            <a:fillRect/>
          </a:stretch>
        </p:blipFill>
        <p:spPr>
          <a:xfrm>
            <a:off x="7118647" y="1340671"/>
            <a:ext cx="1539580" cy="1404998"/>
          </a:xfrm>
          <a:prstGeom prst="rect">
            <a:avLst/>
          </a:prstGeom>
        </p:spPr>
      </p:pic>
      <p:pic>
        <p:nvPicPr>
          <p:cNvPr id="6" name="Picture 5" descr="screen4.jpg"/>
          <p:cNvPicPr/>
          <p:nvPr/>
        </p:nvPicPr>
        <p:blipFill>
          <a:blip r:embed="rId3" cstate="print"/>
          <a:stretch>
            <a:fillRect/>
          </a:stretch>
        </p:blipFill>
        <p:spPr>
          <a:xfrm>
            <a:off x="1440639" y="1578172"/>
            <a:ext cx="5561965" cy="5000625"/>
          </a:xfrm>
          <a:prstGeom prst="rect">
            <a:avLst/>
          </a:prstGeom>
        </p:spPr>
      </p:pic>
      <p:cxnSp>
        <p:nvCxnSpPr>
          <p:cNvPr id="8" name="Straight Arrow Connector 7"/>
          <p:cNvCxnSpPr/>
          <p:nvPr/>
        </p:nvCxnSpPr>
        <p:spPr>
          <a:xfrm flipH="1" flipV="1">
            <a:off x="6204247" y="4871107"/>
            <a:ext cx="1034041" cy="452927"/>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7392112" y="5324034"/>
            <a:ext cx="1507144" cy="938719"/>
          </a:xfrm>
          <a:prstGeom prst="rect">
            <a:avLst/>
          </a:prstGeom>
          <a:noFill/>
        </p:spPr>
        <p:txBody>
          <a:bodyPr wrap="none" rtlCol="0">
            <a:spAutoFit/>
          </a:bodyPr>
          <a:lstStyle/>
          <a:p>
            <a:r>
              <a:rPr lang="en-ZA" sz="1100" b="1" dirty="0" smtClean="0"/>
              <a:t>Change to Verilog</a:t>
            </a:r>
            <a:r>
              <a:rPr lang="en-ZA" sz="1100" dirty="0" smtClean="0"/>
              <a:t/>
            </a:r>
            <a:br>
              <a:rPr lang="en-ZA" sz="1100" dirty="0" smtClean="0"/>
            </a:br>
            <a:r>
              <a:rPr lang="en-ZA" sz="1100" dirty="0" smtClean="0"/>
              <a:t>(optional as you can</a:t>
            </a:r>
          </a:p>
          <a:p>
            <a:r>
              <a:rPr lang="en-ZA" sz="1100" dirty="0" smtClean="0"/>
              <a:t>add in Verilog to a</a:t>
            </a:r>
            <a:br>
              <a:rPr lang="en-ZA" sz="1100" dirty="0" smtClean="0"/>
            </a:br>
            <a:r>
              <a:rPr lang="en-ZA" sz="1100" dirty="0" smtClean="0"/>
              <a:t>project with preferred</a:t>
            </a:r>
            <a:br>
              <a:rPr lang="en-ZA" sz="1100" dirty="0" smtClean="0"/>
            </a:br>
            <a:r>
              <a:rPr lang="en-ZA" sz="1100" dirty="0" smtClean="0"/>
              <a:t>language VHDL)</a:t>
            </a:r>
            <a:endParaRPr lang="en-ZA" sz="1100" dirty="0"/>
          </a:p>
        </p:txBody>
      </p:sp>
      <p:sp>
        <p:nvSpPr>
          <p:cNvPr id="10" name="TextBox 9"/>
          <p:cNvSpPr txBox="1"/>
          <p:nvPr/>
        </p:nvSpPr>
        <p:spPr>
          <a:xfrm>
            <a:off x="380278" y="1223605"/>
            <a:ext cx="5179623" cy="307777"/>
          </a:xfrm>
          <a:prstGeom prst="rect">
            <a:avLst/>
          </a:prstGeom>
          <a:noFill/>
        </p:spPr>
        <p:txBody>
          <a:bodyPr wrap="none" rtlCol="0">
            <a:spAutoFit/>
          </a:bodyPr>
          <a:lstStyle/>
          <a:p>
            <a:r>
              <a:rPr lang="en-ZA" sz="1400" dirty="0" smtClean="0"/>
              <a:t>Starting with a new project…  (can use an existing project also)</a:t>
            </a:r>
            <a:endParaRPr lang="en-ZA" sz="1400" dirty="0"/>
          </a:p>
        </p:txBody>
      </p:sp>
      <p:sp>
        <p:nvSpPr>
          <p:cNvPr id="11" name="TextBox 10"/>
          <p:cNvSpPr txBox="1"/>
          <p:nvPr/>
        </p:nvSpPr>
        <p:spPr>
          <a:xfrm>
            <a:off x="380278" y="709052"/>
            <a:ext cx="7885236" cy="523220"/>
          </a:xfrm>
          <a:prstGeom prst="rect">
            <a:avLst/>
          </a:prstGeom>
          <a:noFill/>
        </p:spPr>
        <p:txBody>
          <a:bodyPr wrap="none" rtlCol="0">
            <a:spAutoFit/>
          </a:bodyPr>
          <a:lstStyle/>
          <a:p>
            <a:r>
              <a:rPr lang="en-ZA" sz="1400" dirty="0" smtClean="0"/>
              <a:t>It can occasionally be useful to generate a Verilog code file from an existing schematic, e.g. if you</a:t>
            </a:r>
          </a:p>
          <a:p>
            <a:r>
              <a:rPr lang="en-ZA" sz="1400" dirty="0" smtClean="0"/>
              <a:t>started with a schematic and then wanted to change to using the Verilog code directly.</a:t>
            </a:r>
            <a:endParaRPr lang="en-ZA" sz="1400" dirty="0"/>
          </a:p>
        </p:txBody>
      </p:sp>
    </p:spTree>
    <p:extLst>
      <p:ext uri="{BB962C8B-B14F-4D97-AF65-F5344CB8AC3E}">
        <p14:creationId xmlns:p14="http://schemas.microsoft.com/office/powerpoint/2010/main" val="10148926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swinberg\Documents\ACTIVE\EEE4084F\2016\LECTURES\Lecture15\Images\image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8292" y="1137517"/>
            <a:ext cx="5360353" cy="4233753"/>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1025495" y="675118"/>
            <a:ext cx="3441968" cy="369332"/>
          </a:xfrm>
          <a:prstGeom prst="rect">
            <a:avLst/>
          </a:prstGeom>
          <a:noFill/>
        </p:spPr>
        <p:txBody>
          <a:bodyPr wrap="none" rtlCol="0">
            <a:spAutoFit/>
          </a:bodyPr>
          <a:lstStyle/>
          <a:p>
            <a:r>
              <a:rPr lang="en-ZA" dirty="0" smtClean="0"/>
              <a:t>Click to create a new source file</a:t>
            </a:r>
            <a:endParaRPr lang="en-ZA" dirty="0"/>
          </a:p>
        </p:txBody>
      </p:sp>
      <p:pic>
        <p:nvPicPr>
          <p:cNvPr id="2051" name="Picture 3" descr="C:\Users\swinberg\Documents\ACTIVE\EEE4084F\2016\LECTURES\Lecture15\Images\image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34810" y="2512462"/>
            <a:ext cx="5343390" cy="4187099"/>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572568" y="5787077"/>
            <a:ext cx="2351926" cy="646331"/>
          </a:xfrm>
          <a:prstGeom prst="rect">
            <a:avLst/>
          </a:prstGeom>
          <a:noFill/>
        </p:spPr>
        <p:txBody>
          <a:bodyPr wrap="none" rtlCol="0">
            <a:spAutoFit/>
          </a:bodyPr>
          <a:lstStyle/>
          <a:p>
            <a:r>
              <a:rPr lang="en-ZA" dirty="0" smtClean="0"/>
              <a:t>Can add a schematic</a:t>
            </a:r>
            <a:br>
              <a:rPr lang="en-ZA" dirty="0" smtClean="0"/>
            </a:br>
            <a:r>
              <a:rPr lang="en-ZA" dirty="0" smtClean="0"/>
              <a:t>to start with…</a:t>
            </a:r>
            <a:endParaRPr lang="en-ZA" dirty="0"/>
          </a:p>
        </p:txBody>
      </p:sp>
      <p:cxnSp>
        <p:nvCxnSpPr>
          <p:cNvPr id="6" name="Straight Arrow Connector 5"/>
          <p:cNvCxnSpPr/>
          <p:nvPr/>
        </p:nvCxnSpPr>
        <p:spPr>
          <a:xfrm flipH="1" flipV="1">
            <a:off x="5283498" y="4102758"/>
            <a:ext cx="209252" cy="126342"/>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402008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1250"/>
                                  </p:stCondLst>
                                  <p:childTnLst>
                                    <p:set>
                                      <p:cBhvr>
                                        <p:cTn id="6" dur="1" fill="hold">
                                          <p:stCondLst>
                                            <p:cond delay="0"/>
                                          </p:stCondLst>
                                        </p:cTn>
                                        <p:tgtEl>
                                          <p:spTgt spid="2051"/>
                                        </p:tgtEl>
                                        <p:attrNameLst>
                                          <p:attrName>style.visibility</p:attrName>
                                        </p:attrNameLst>
                                      </p:cBhvr>
                                      <p:to>
                                        <p:strVal val="visible"/>
                                      </p:to>
                                    </p:set>
                                    <p:animEffect transition="in" filter="fade">
                                      <p:cBhvr>
                                        <p:cTn id="7" dur="500"/>
                                        <p:tgtEl>
                                          <p:spTgt spid="2051"/>
                                        </p:tgtEl>
                                      </p:cBhvr>
                                    </p:animEffect>
                                  </p:childTnLst>
                                </p:cTn>
                              </p:par>
                            </p:childTnLst>
                          </p:cTn>
                        </p:par>
                        <p:par>
                          <p:cTn id="8" fill="hold">
                            <p:stCondLst>
                              <p:cond delay="1750"/>
                            </p:stCondLst>
                            <p:childTnLst>
                              <p:par>
                                <p:cTn id="9" presetID="53" presetClass="entr" presetSubtype="16"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animEffect transition="in" filter="fade">
                                      <p:cBhvr>
                                        <p:cTn id="13" dur="500"/>
                                        <p:tgtEl>
                                          <p:spTgt spid="5"/>
                                        </p:tgtEl>
                                      </p:cBhvr>
                                    </p:animEffect>
                                  </p:childTnLst>
                                </p:cTn>
                              </p:par>
                            </p:childTnLst>
                          </p:cTn>
                        </p:par>
                        <p:par>
                          <p:cTn id="14" fill="hold">
                            <p:stCondLst>
                              <p:cond delay="2250"/>
                            </p:stCondLst>
                            <p:childTnLst>
                              <p:par>
                                <p:cTn id="15" presetID="1" presetClass="entr" presetSubtype="0"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25495" y="675118"/>
            <a:ext cx="1813317" cy="369332"/>
          </a:xfrm>
          <a:prstGeom prst="rect">
            <a:avLst/>
          </a:prstGeom>
          <a:noFill/>
        </p:spPr>
        <p:txBody>
          <a:bodyPr wrap="none" rtlCol="0">
            <a:spAutoFit/>
          </a:bodyPr>
          <a:lstStyle/>
          <a:p>
            <a:r>
              <a:rPr lang="en-ZA" dirty="0" smtClean="0"/>
              <a:t>Add a symbol…</a:t>
            </a:r>
            <a:endParaRPr lang="en-ZA" dirty="0"/>
          </a:p>
        </p:txBody>
      </p:sp>
      <p:pic>
        <p:nvPicPr>
          <p:cNvPr id="3074" name="Picture 2" descr="C:\Users\swinberg\Documents\ACTIVE\EEE4084F\2016\LECTURES\Lecture15\Images\image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7114" y="1230593"/>
            <a:ext cx="5492452" cy="4457033"/>
          </a:xfrm>
          <a:prstGeom prst="rect">
            <a:avLst/>
          </a:prstGeom>
          <a:noFill/>
          <a:extLst>
            <a:ext uri="{909E8E84-426E-40DD-AFC4-6F175D3DCCD1}">
              <a14:hiddenFill xmlns:a14="http://schemas.microsoft.com/office/drawing/2010/main">
                <a:solidFill>
                  <a:srgbClr val="FFFFFF"/>
                </a:solidFill>
              </a14:hiddenFill>
            </a:ext>
          </a:extLst>
        </p:spPr>
      </p:pic>
      <p:cxnSp>
        <p:nvCxnSpPr>
          <p:cNvPr id="4" name="Straight Arrow Connector 3"/>
          <p:cNvCxnSpPr/>
          <p:nvPr/>
        </p:nvCxnSpPr>
        <p:spPr>
          <a:xfrm flipH="1" flipV="1">
            <a:off x="3179036" y="2743200"/>
            <a:ext cx="239282" cy="51275"/>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flipH="1" flipV="1">
            <a:off x="2050991" y="2452643"/>
            <a:ext cx="239282" cy="51275"/>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H="1" flipV="1">
            <a:off x="2050991" y="3307223"/>
            <a:ext cx="239282" cy="51275"/>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H="1" flipV="1">
            <a:off x="3965249" y="2897025"/>
            <a:ext cx="239282" cy="51275"/>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4273519" y="2888480"/>
            <a:ext cx="1306768" cy="261610"/>
          </a:xfrm>
          <a:prstGeom prst="rect">
            <a:avLst/>
          </a:prstGeom>
          <a:noFill/>
        </p:spPr>
        <p:txBody>
          <a:bodyPr wrap="none" rtlCol="0">
            <a:spAutoFit/>
          </a:bodyPr>
          <a:lstStyle/>
          <a:p>
            <a:r>
              <a:rPr lang="en-ZA" sz="1050" dirty="0" smtClean="0"/>
              <a:t>Place somewhere</a:t>
            </a:r>
            <a:endParaRPr lang="en-ZA" sz="1050" dirty="0"/>
          </a:p>
        </p:txBody>
      </p:sp>
    </p:spTree>
    <p:extLst>
      <p:ext uri="{BB962C8B-B14F-4D97-AF65-F5344CB8AC3E}">
        <p14:creationId xmlns:p14="http://schemas.microsoft.com/office/powerpoint/2010/main" val="12994247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1000"/>
                                        <p:tgtEl>
                                          <p:spTgt spid="4"/>
                                        </p:tgtEl>
                                      </p:cBhvr>
                                    </p:animEffect>
                                  </p:childTnLst>
                                </p:cTn>
                              </p:par>
                            </p:childTnLst>
                          </p:cTn>
                        </p:par>
                        <p:par>
                          <p:cTn id="8" fill="hold">
                            <p:stCondLst>
                              <p:cond delay="1000"/>
                            </p:stCondLst>
                            <p:childTnLst>
                              <p:par>
                                <p:cTn id="9" presetID="22" presetClass="exit" presetSubtype="4" fill="hold" nodeType="afterEffect">
                                  <p:stCondLst>
                                    <p:cond delay="250"/>
                                  </p:stCondLst>
                                  <p:childTnLst>
                                    <p:animEffect transition="out" filter="wipe(down)">
                                      <p:cBhvr>
                                        <p:cTn id="10" dur="500"/>
                                        <p:tgtEl>
                                          <p:spTgt spid="4"/>
                                        </p:tgtEl>
                                      </p:cBhvr>
                                    </p:animEffect>
                                    <p:set>
                                      <p:cBhvr>
                                        <p:cTn id="11" dur="1" fill="hold">
                                          <p:stCondLst>
                                            <p:cond delay="499"/>
                                          </p:stCondLst>
                                        </p:cTn>
                                        <p:tgtEl>
                                          <p:spTgt spid="4"/>
                                        </p:tgtEl>
                                        <p:attrNameLst>
                                          <p:attrName>style.visibility</p:attrName>
                                        </p:attrNameLst>
                                      </p:cBhvr>
                                      <p:to>
                                        <p:strVal val="hidden"/>
                                      </p:to>
                                    </p:set>
                                  </p:childTnLst>
                                </p:cTn>
                              </p:par>
                            </p:childTnLst>
                          </p:cTn>
                        </p:par>
                        <p:par>
                          <p:cTn id="12" fill="hold">
                            <p:stCondLst>
                              <p:cond delay="1750"/>
                            </p:stCondLst>
                            <p:childTnLst>
                              <p:par>
                                <p:cTn id="13" presetID="22" presetClass="entr" presetSubtype="4"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down)">
                                      <p:cBhvr>
                                        <p:cTn id="15" dur="1000"/>
                                        <p:tgtEl>
                                          <p:spTgt spid="7"/>
                                        </p:tgtEl>
                                      </p:cBhvr>
                                    </p:animEffect>
                                  </p:childTnLst>
                                </p:cTn>
                              </p:par>
                            </p:childTnLst>
                          </p:cTn>
                        </p:par>
                        <p:par>
                          <p:cTn id="16" fill="hold">
                            <p:stCondLst>
                              <p:cond delay="2750"/>
                            </p:stCondLst>
                            <p:childTnLst>
                              <p:par>
                                <p:cTn id="17" presetID="22" presetClass="exit" presetSubtype="4" fill="hold" nodeType="afterEffect">
                                  <p:stCondLst>
                                    <p:cond delay="250"/>
                                  </p:stCondLst>
                                  <p:childTnLst>
                                    <p:animEffect transition="out" filter="wipe(down)">
                                      <p:cBhvr>
                                        <p:cTn id="18" dur="500"/>
                                        <p:tgtEl>
                                          <p:spTgt spid="7"/>
                                        </p:tgtEl>
                                      </p:cBhvr>
                                    </p:animEffect>
                                    <p:set>
                                      <p:cBhvr>
                                        <p:cTn id="19" dur="1" fill="hold">
                                          <p:stCondLst>
                                            <p:cond delay="499"/>
                                          </p:stCondLst>
                                        </p:cTn>
                                        <p:tgtEl>
                                          <p:spTgt spid="7"/>
                                        </p:tgtEl>
                                        <p:attrNameLst>
                                          <p:attrName>style.visibility</p:attrName>
                                        </p:attrNameLst>
                                      </p:cBhvr>
                                      <p:to>
                                        <p:strVal val="hidden"/>
                                      </p:to>
                                    </p:set>
                                  </p:childTnLst>
                                </p:cTn>
                              </p:par>
                            </p:childTnLst>
                          </p:cTn>
                        </p:par>
                        <p:par>
                          <p:cTn id="20" fill="hold">
                            <p:stCondLst>
                              <p:cond delay="3500"/>
                            </p:stCondLst>
                            <p:childTnLst>
                              <p:par>
                                <p:cTn id="21" presetID="22" presetClass="entr" presetSubtype="4"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down)">
                                      <p:cBhvr>
                                        <p:cTn id="23" dur="1000"/>
                                        <p:tgtEl>
                                          <p:spTgt spid="8"/>
                                        </p:tgtEl>
                                      </p:cBhvr>
                                    </p:animEffect>
                                  </p:childTnLst>
                                </p:cTn>
                              </p:par>
                            </p:childTnLst>
                          </p:cTn>
                        </p:par>
                        <p:par>
                          <p:cTn id="24" fill="hold">
                            <p:stCondLst>
                              <p:cond delay="4500"/>
                            </p:stCondLst>
                            <p:childTnLst>
                              <p:par>
                                <p:cTn id="25" presetID="22" presetClass="exit" presetSubtype="4" fill="hold" nodeType="afterEffect">
                                  <p:stCondLst>
                                    <p:cond delay="250"/>
                                  </p:stCondLst>
                                  <p:childTnLst>
                                    <p:animEffect transition="out" filter="wipe(down)">
                                      <p:cBhvr>
                                        <p:cTn id="26" dur="500"/>
                                        <p:tgtEl>
                                          <p:spTgt spid="8"/>
                                        </p:tgtEl>
                                      </p:cBhvr>
                                    </p:animEffect>
                                    <p:set>
                                      <p:cBhvr>
                                        <p:cTn id="27" dur="1" fill="hold">
                                          <p:stCondLst>
                                            <p:cond delay="499"/>
                                          </p:stCondLst>
                                        </p:cTn>
                                        <p:tgtEl>
                                          <p:spTgt spid="8"/>
                                        </p:tgtEl>
                                        <p:attrNameLst>
                                          <p:attrName>style.visibility</p:attrName>
                                        </p:attrNameLst>
                                      </p:cBhvr>
                                      <p:to>
                                        <p:strVal val="hidden"/>
                                      </p:to>
                                    </p:set>
                                  </p:childTnLst>
                                </p:cTn>
                              </p:par>
                            </p:childTnLst>
                          </p:cTn>
                        </p:par>
                        <p:par>
                          <p:cTn id="28" fill="hold">
                            <p:stCondLst>
                              <p:cond delay="5250"/>
                            </p:stCondLst>
                            <p:childTnLst>
                              <p:par>
                                <p:cTn id="29" presetID="22" presetClass="entr" presetSubtype="4" fill="hold"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down)">
                                      <p:cBhvr>
                                        <p:cTn id="31" dur="1000"/>
                                        <p:tgtEl>
                                          <p:spTgt spid="9"/>
                                        </p:tgtEl>
                                      </p:cBhvr>
                                    </p:animEffect>
                                  </p:childTnLst>
                                </p:cTn>
                              </p:par>
                            </p:childTnLst>
                          </p:cTn>
                        </p:par>
                        <p:par>
                          <p:cTn id="32" fill="hold">
                            <p:stCondLst>
                              <p:cond delay="6250"/>
                            </p:stCondLst>
                            <p:childTnLst>
                              <p:par>
                                <p:cTn id="33" presetID="22" presetClass="exit" presetSubtype="4" fill="hold" nodeType="afterEffect">
                                  <p:stCondLst>
                                    <p:cond delay="250"/>
                                  </p:stCondLst>
                                  <p:childTnLst>
                                    <p:animEffect transition="out" filter="wipe(down)">
                                      <p:cBhvr>
                                        <p:cTn id="34" dur="500"/>
                                        <p:tgtEl>
                                          <p:spTgt spid="9"/>
                                        </p:tgtEl>
                                      </p:cBhvr>
                                    </p:animEffect>
                                    <p:set>
                                      <p:cBhvr>
                                        <p:cTn id="35" dur="1" fill="hold">
                                          <p:stCondLst>
                                            <p:cond delay="499"/>
                                          </p:stCondLst>
                                        </p:cTn>
                                        <p:tgtEl>
                                          <p:spTgt spid="9"/>
                                        </p:tgtEl>
                                        <p:attrNameLst>
                                          <p:attrName>style.visibility</p:attrName>
                                        </p:attrNameLst>
                                      </p:cBhvr>
                                      <p:to>
                                        <p:strVal val="hidden"/>
                                      </p:to>
                                    </p:set>
                                  </p:childTnLst>
                                </p:cTn>
                              </p:par>
                            </p:childTnLst>
                          </p:cTn>
                        </p:par>
                        <p:par>
                          <p:cTn id="36" fill="hold">
                            <p:stCondLst>
                              <p:cond delay="7000"/>
                            </p:stCondLst>
                            <p:childTnLst>
                              <p:par>
                                <p:cTn id="37" presetID="1" presetClass="entr" presetSubtype="0" fill="hold" grpId="0" nodeType="afterEffect">
                                  <p:stCondLst>
                                    <p:cond delay="0"/>
                                  </p:stCondLst>
                                  <p:childTnLst>
                                    <p:set>
                                      <p:cBhvr>
                                        <p:cTn id="3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25495" y="675118"/>
            <a:ext cx="2864887" cy="369332"/>
          </a:xfrm>
          <a:prstGeom prst="rect">
            <a:avLst/>
          </a:prstGeom>
          <a:noFill/>
        </p:spPr>
        <p:txBody>
          <a:bodyPr wrap="none" rtlCol="0">
            <a:spAutoFit/>
          </a:bodyPr>
          <a:lstStyle/>
          <a:p>
            <a:r>
              <a:rPr lang="en-ZA" dirty="0" smtClean="0"/>
              <a:t>Add an IO marker or three</a:t>
            </a:r>
            <a:endParaRPr lang="en-ZA" dirty="0"/>
          </a:p>
        </p:txBody>
      </p:sp>
      <p:pic>
        <p:nvPicPr>
          <p:cNvPr id="4098" name="Picture 2" descr="C:\Users\swinberg\Documents\ACTIVE\EEE4084F\2016\LECTURES\Lecture15\Images\image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0952" y="1492103"/>
            <a:ext cx="6011878" cy="3585190"/>
          </a:xfrm>
          <a:prstGeom prst="rect">
            <a:avLst/>
          </a:prstGeom>
          <a:noFill/>
          <a:extLst>
            <a:ext uri="{909E8E84-426E-40DD-AFC4-6F175D3DCCD1}">
              <a14:hiddenFill xmlns:a14="http://schemas.microsoft.com/office/drawing/2010/main">
                <a:solidFill>
                  <a:srgbClr val="FFFFFF"/>
                </a:solidFill>
              </a14:hiddenFill>
            </a:ext>
          </a:extLst>
        </p:spPr>
      </p:pic>
      <p:cxnSp>
        <p:nvCxnSpPr>
          <p:cNvPr id="4" name="Straight Arrow Connector 3"/>
          <p:cNvCxnSpPr/>
          <p:nvPr/>
        </p:nvCxnSpPr>
        <p:spPr>
          <a:xfrm flipH="1" flipV="1">
            <a:off x="3179036" y="2580830"/>
            <a:ext cx="239282" cy="51275"/>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5" name="Straight Arrow Connector 4"/>
          <p:cNvCxnSpPr/>
          <p:nvPr/>
        </p:nvCxnSpPr>
        <p:spPr>
          <a:xfrm flipH="1" flipV="1">
            <a:off x="5212935" y="3293244"/>
            <a:ext cx="239282" cy="51275"/>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6" name="Rectangle 5"/>
          <p:cNvSpPr/>
          <p:nvPr/>
        </p:nvSpPr>
        <p:spPr>
          <a:xfrm>
            <a:off x="4734370" y="2999573"/>
            <a:ext cx="598206" cy="31930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Tree>
    <p:extLst>
      <p:ext uri="{BB962C8B-B14F-4D97-AF65-F5344CB8AC3E}">
        <p14:creationId xmlns:p14="http://schemas.microsoft.com/office/powerpoint/2010/main" val="2900451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1000"/>
                                        <p:tgtEl>
                                          <p:spTgt spid="4"/>
                                        </p:tgtEl>
                                      </p:cBhvr>
                                    </p:animEffect>
                                  </p:childTnLst>
                                </p:cTn>
                              </p:par>
                            </p:childTnLst>
                          </p:cTn>
                        </p:par>
                        <p:par>
                          <p:cTn id="8" fill="hold">
                            <p:stCondLst>
                              <p:cond delay="1000"/>
                            </p:stCondLst>
                            <p:childTnLst>
                              <p:par>
                                <p:cTn id="9" presetID="22" presetClass="exit" presetSubtype="4" fill="hold" nodeType="afterEffect">
                                  <p:stCondLst>
                                    <p:cond delay="250"/>
                                  </p:stCondLst>
                                  <p:childTnLst>
                                    <p:animEffect transition="out" filter="wipe(down)">
                                      <p:cBhvr>
                                        <p:cTn id="10" dur="500"/>
                                        <p:tgtEl>
                                          <p:spTgt spid="4"/>
                                        </p:tgtEl>
                                      </p:cBhvr>
                                    </p:animEffect>
                                    <p:set>
                                      <p:cBhvr>
                                        <p:cTn id="11" dur="1" fill="hold">
                                          <p:stCondLst>
                                            <p:cond delay="499"/>
                                          </p:stCondLst>
                                        </p:cTn>
                                        <p:tgtEl>
                                          <p:spTgt spid="4"/>
                                        </p:tgtEl>
                                        <p:attrNameLst>
                                          <p:attrName>style.visibility</p:attrName>
                                        </p:attrNameLst>
                                      </p:cBhvr>
                                      <p:to>
                                        <p:strVal val="hidden"/>
                                      </p:to>
                                    </p:set>
                                  </p:childTnLst>
                                </p:cTn>
                              </p:par>
                            </p:childTnLst>
                          </p:cTn>
                        </p:par>
                        <p:par>
                          <p:cTn id="12" fill="hold">
                            <p:stCondLst>
                              <p:cond delay="1750"/>
                            </p:stCondLst>
                            <p:childTnLst>
                              <p:par>
                                <p:cTn id="13" presetID="22" presetClass="entr" presetSubtype="4"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down)">
                                      <p:cBhvr>
                                        <p:cTn id="15" dur="1000"/>
                                        <p:tgtEl>
                                          <p:spTgt spid="5"/>
                                        </p:tgtEl>
                                      </p:cBhvr>
                                    </p:animEffect>
                                  </p:childTnLst>
                                </p:cTn>
                              </p:par>
                            </p:childTnLst>
                          </p:cTn>
                        </p:par>
                        <p:par>
                          <p:cTn id="16" fill="hold">
                            <p:stCondLst>
                              <p:cond delay="2750"/>
                            </p:stCondLst>
                            <p:childTnLst>
                              <p:par>
                                <p:cTn id="17" presetID="22" presetClass="exit" presetSubtype="4" fill="hold" nodeType="afterEffect">
                                  <p:stCondLst>
                                    <p:cond delay="250"/>
                                  </p:stCondLst>
                                  <p:childTnLst>
                                    <p:animEffect transition="out" filter="wipe(down)">
                                      <p:cBhvr>
                                        <p:cTn id="18" dur="500"/>
                                        <p:tgtEl>
                                          <p:spTgt spid="5"/>
                                        </p:tgtEl>
                                      </p:cBhvr>
                                    </p:animEffect>
                                    <p:set>
                                      <p:cBhvr>
                                        <p:cTn id="19" dur="1" fill="hold">
                                          <p:stCondLst>
                                            <p:cond delay="499"/>
                                          </p:stCondLst>
                                        </p:cTn>
                                        <p:tgtEl>
                                          <p:spTgt spid="5"/>
                                        </p:tgtEl>
                                        <p:attrNameLst>
                                          <p:attrName>style.visibility</p:attrName>
                                        </p:attrNameLst>
                                      </p:cBhvr>
                                      <p:to>
                                        <p:strVal val="hidden"/>
                                      </p:to>
                                    </p:set>
                                  </p:childTnLst>
                                </p:cTn>
                              </p:par>
                            </p:childTnLst>
                          </p:cTn>
                        </p:par>
                        <p:par>
                          <p:cTn id="20" fill="hold">
                            <p:stCondLst>
                              <p:cond delay="3500"/>
                            </p:stCondLst>
                            <p:childTnLst>
                              <p:par>
                                <p:cTn id="21" presetID="22" presetClass="entr" presetSubtype="4"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down)">
                                      <p:cBhvr>
                                        <p:cTn id="23" dur="500"/>
                                        <p:tgtEl>
                                          <p:spTgt spid="6"/>
                                        </p:tgtEl>
                                      </p:cBhvr>
                                    </p:animEffect>
                                  </p:childTnLst>
                                </p:cTn>
                              </p:par>
                            </p:childTnLst>
                          </p:cTn>
                        </p:par>
                        <p:par>
                          <p:cTn id="24" fill="hold">
                            <p:stCondLst>
                              <p:cond delay="4000"/>
                            </p:stCondLst>
                            <p:childTnLst>
                              <p:par>
                                <p:cTn id="25" presetID="22" presetClass="exit" presetSubtype="8" fill="hold" grpId="1" nodeType="afterEffect">
                                  <p:stCondLst>
                                    <p:cond delay="0"/>
                                  </p:stCondLst>
                                  <p:childTnLst>
                                    <p:animEffect transition="out" filter="wipe(left)">
                                      <p:cBhvr>
                                        <p:cTn id="26" dur="500"/>
                                        <p:tgtEl>
                                          <p:spTgt spid="6"/>
                                        </p:tgtEl>
                                      </p:cBhvr>
                                    </p:animEffect>
                                    <p:set>
                                      <p:cBhvr>
                                        <p:cTn id="27"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25495" y="675118"/>
            <a:ext cx="2813591" cy="369332"/>
          </a:xfrm>
          <a:prstGeom prst="rect">
            <a:avLst/>
          </a:prstGeom>
          <a:noFill/>
        </p:spPr>
        <p:txBody>
          <a:bodyPr wrap="none" rtlCol="0">
            <a:spAutoFit/>
          </a:bodyPr>
          <a:lstStyle/>
          <a:p>
            <a:r>
              <a:rPr lang="en-ZA" dirty="0" smtClean="0"/>
              <a:t>Put in some better names</a:t>
            </a:r>
            <a:endParaRPr lang="en-ZA" dirty="0"/>
          </a:p>
        </p:txBody>
      </p:sp>
      <p:pic>
        <p:nvPicPr>
          <p:cNvPr id="5122" name="Picture 2" descr="C:\Users\swinberg\Documents\ACTIVE\EEE4084F\2016\LECTURES\Lecture15\Images\image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8691" y="1332410"/>
            <a:ext cx="4884882" cy="3735763"/>
          </a:xfrm>
          <a:prstGeom prst="rect">
            <a:avLst/>
          </a:prstGeom>
          <a:noFill/>
          <a:extLst>
            <a:ext uri="{909E8E84-426E-40DD-AFC4-6F175D3DCCD1}">
              <a14:hiddenFill xmlns:a14="http://schemas.microsoft.com/office/drawing/2010/main">
                <a:solidFill>
                  <a:srgbClr val="FFFFFF"/>
                </a:solidFill>
              </a14:hiddenFill>
            </a:ext>
          </a:extLst>
        </p:spPr>
      </p:pic>
      <p:pic>
        <p:nvPicPr>
          <p:cNvPr id="5123" name="Picture 3" descr="C:\Users\swinberg\Documents\ACTIVE\EEE4084F\2016\LECTURES\Lecture15\Images\image7.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87038" y="2343970"/>
            <a:ext cx="3448595" cy="3318891"/>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C:\Users\swinberg\Documents\ACTIVE\EEE4084F\2016\LECTURES\Lecture15\Images\image8.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33897" y="2605227"/>
            <a:ext cx="3954875" cy="29595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688367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750"/>
                                  </p:stCondLst>
                                  <p:childTnLst>
                                    <p:set>
                                      <p:cBhvr>
                                        <p:cTn id="6" dur="1" fill="hold">
                                          <p:stCondLst>
                                            <p:cond delay="0"/>
                                          </p:stCondLst>
                                        </p:cTn>
                                        <p:tgtEl>
                                          <p:spTgt spid="5123"/>
                                        </p:tgtEl>
                                        <p:attrNameLst>
                                          <p:attrName>style.visibility</p:attrName>
                                        </p:attrNameLst>
                                      </p:cBhvr>
                                      <p:to>
                                        <p:strVal val="visible"/>
                                      </p:to>
                                    </p:set>
                                    <p:animEffect transition="in" filter="fade">
                                      <p:cBhvr>
                                        <p:cTn id="7" dur="500"/>
                                        <p:tgtEl>
                                          <p:spTgt spid="5123"/>
                                        </p:tgtEl>
                                      </p:cBhvr>
                                    </p:animEffect>
                                  </p:childTnLst>
                                </p:cTn>
                              </p:par>
                            </p:childTnLst>
                          </p:cTn>
                        </p:par>
                        <p:par>
                          <p:cTn id="8" fill="hold">
                            <p:stCondLst>
                              <p:cond delay="1250"/>
                            </p:stCondLst>
                            <p:childTnLst>
                              <p:par>
                                <p:cTn id="9" presetID="22" presetClass="entr" presetSubtype="4" fill="hold" nodeType="afterEffect">
                                  <p:stCondLst>
                                    <p:cond delay="1000"/>
                                  </p:stCondLst>
                                  <p:childTnLst>
                                    <p:set>
                                      <p:cBhvr>
                                        <p:cTn id="10" dur="1" fill="hold">
                                          <p:stCondLst>
                                            <p:cond delay="0"/>
                                          </p:stCondLst>
                                        </p:cTn>
                                        <p:tgtEl>
                                          <p:spTgt spid="5124"/>
                                        </p:tgtEl>
                                        <p:attrNameLst>
                                          <p:attrName>style.visibility</p:attrName>
                                        </p:attrNameLst>
                                      </p:cBhvr>
                                      <p:to>
                                        <p:strVal val="visible"/>
                                      </p:to>
                                    </p:set>
                                    <p:animEffect transition="in" filter="wipe(down)">
                                      <p:cBhvr>
                                        <p:cTn id="11" dur="500"/>
                                        <p:tgtEl>
                                          <p:spTgt spid="51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Generating the Verilog…</a:t>
            </a:r>
            <a:endParaRPr lang="en-ZA" dirty="0"/>
          </a:p>
        </p:txBody>
      </p:sp>
      <p:sp>
        <p:nvSpPr>
          <p:cNvPr id="3" name="TextBox 2"/>
          <p:cNvSpPr txBox="1"/>
          <p:nvPr/>
        </p:nvSpPr>
        <p:spPr>
          <a:xfrm>
            <a:off x="828943" y="1273323"/>
            <a:ext cx="7990318" cy="646331"/>
          </a:xfrm>
          <a:prstGeom prst="rect">
            <a:avLst/>
          </a:prstGeom>
          <a:noFill/>
        </p:spPr>
        <p:txBody>
          <a:bodyPr wrap="square" rtlCol="0">
            <a:spAutoFit/>
          </a:bodyPr>
          <a:lstStyle/>
          <a:p>
            <a:r>
              <a:rPr lang="en-ZA" dirty="0" smtClean="0"/>
              <a:t>You need to run synthesis to generate the Verilog code (only works if you chose Verilog as preferred language)</a:t>
            </a:r>
            <a:endParaRPr lang="en-ZA" dirty="0"/>
          </a:p>
        </p:txBody>
      </p:sp>
      <p:sp>
        <p:nvSpPr>
          <p:cNvPr id="4" name="TextBox 3"/>
          <p:cNvSpPr txBox="1"/>
          <p:nvPr/>
        </p:nvSpPr>
        <p:spPr>
          <a:xfrm>
            <a:off x="828943" y="1945291"/>
            <a:ext cx="7990318" cy="369332"/>
          </a:xfrm>
          <a:prstGeom prst="rect">
            <a:avLst/>
          </a:prstGeom>
          <a:noFill/>
        </p:spPr>
        <p:txBody>
          <a:bodyPr wrap="square" rtlCol="0">
            <a:spAutoFit/>
          </a:bodyPr>
          <a:lstStyle/>
          <a:p>
            <a:r>
              <a:rPr lang="en-ZA" dirty="0" smtClean="0"/>
              <a:t>Once done, look for the VF file with the same name as the schematic file.</a:t>
            </a:r>
            <a:endParaRPr lang="en-ZA" dirty="0"/>
          </a:p>
        </p:txBody>
      </p:sp>
      <p:pic>
        <p:nvPicPr>
          <p:cNvPr id="6146" name="Picture 2" descr="C:\Users\swinberg\Documents\ACTIVE\EEE4084F\2016\LECTURES\Lecture15\Images\image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9532" y="2485538"/>
            <a:ext cx="5636707" cy="2764093"/>
          </a:xfrm>
          <a:prstGeom prst="rect">
            <a:avLst/>
          </a:prstGeom>
          <a:noFill/>
          <a:extLst>
            <a:ext uri="{909E8E84-426E-40DD-AFC4-6F175D3DCCD1}">
              <a14:hiddenFill xmlns:a14="http://schemas.microsoft.com/office/drawing/2010/main">
                <a:solidFill>
                  <a:srgbClr val="FFFFFF"/>
                </a:solidFill>
              </a14:hiddenFill>
            </a:ext>
          </a:extLst>
        </p:spPr>
      </p:pic>
      <p:pic>
        <p:nvPicPr>
          <p:cNvPr id="6147" name="Picture 3" descr="C:\Users\swinberg\Documents\ACTIVE\EEE4084F\2016\LECTURES\Lecture15\Images\image1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45759" y="3126344"/>
            <a:ext cx="3578492" cy="3086449"/>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290557" y="6371823"/>
            <a:ext cx="8699620" cy="369332"/>
          </a:xfrm>
          <a:prstGeom prst="rect">
            <a:avLst/>
          </a:prstGeom>
        </p:spPr>
        <p:txBody>
          <a:bodyPr wrap="square">
            <a:spAutoFit/>
          </a:bodyPr>
          <a:lstStyle/>
          <a:p>
            <a:r>
              <a:rPr lang="en-ZA" sz="900" dirty="0" smtClean="0"/>
              <a:t>Further discussion about Schematic to Verilog:   </a:t>
            </a:r>
            <a:r>
              <a:rPr lang="en-ZA" sz="900" dirty="0" smtClean="0">
                <a:hlinkClick r:id="rId4"/>
              </a:rPr>
              <a:t>http</a:t>
            </a:r>
            <a:r>
              <a:rPr lang="en-ZA" sz="900" dirty="0">
                <a:hlinkClick r:id="rId4"/>
              </a:rPr>
              <a:t>://</a:t>
            </a:r>
            <a:r>
              <a:rPr lang="en-ZA" sz="900" dirty="0" smtClean="0">
                <a:hlinkClick r:id="rId4"/>
              </a:rPr>
              <a:t>www.edaboard.com/thread217131.html</a:t>
            </a:r>
            <a:r>
              <a:rPr lang="en-ZA" sz="900" dirty="0" smtClean="0"/>
              <a:t>  </a:t>
            </a:r>
          </a:p>
          <a:p>
            <a:r>
              <a:rPr lang="en-ZA" sz="900" dirty="0"/>
              <a:t> and </a:t>
            </a:r>
            <a:r>
              <a:rPr lang="en-ZA" sz="900" dirty="0" smtClean="0"/>
              <a:t>Schematic to VHDL: </a:t>
            </a:r>
            <a:r>
              <a:rPr lang="en-ZA" sz="900" dirty="0" smtClean="0">
                <a:hlinkClick r:id="rId5"/>
              </a:rPr>
              <a:t>http</a:t>
            </a:r>
            <a:r>
              <a:rPr lang="en-ZA" sz="900" dirty="0">
                <a:hlinkClick r:id="rId5"/>
              </a:rPr>
              <a:t>://</a:t>
            </a:r>
            <a:r>
              <a:rPr lang="en-ZA" sz="900" dirty="0" smtClean="0">
                <a:hlinkClick r:id="rId5"/>
              </a:rPr>
              <a:t>stackoverflow.com/questions/8968982/how-to-generate-vhdl-code-from-a-schematic-in-xilinx</a:t>
            </a:r>
            <a:r>
              <a:rPr lang="en-ZA" sz="900" dirty="0" smtClean="0"/>
              <a:t> </a:t>
            </a:r>
            <a:endParaRPr lang="en-ZA" sz="900" dirty="0"/>
          </a:p>
        </p:txBody>
      </p:sp>
      <p:sp>
        <p:nvSpPr>
          <p:cNvPr id="9" name="TextBox 8"/>
          <p:cNvSpPr txBox="1"/>
          <p:nvPr/>
        </p:nvSpPr>
        <p:spPr>
          <a:xfrm>
            <a:off x="5650098" y="4961191"/>
            <a:ext cx="2096901" cy="1015663"/>
          </a:xfrm>
          <a:prstGeom prst="rect">
            <a:avLst/>
          </a:prstGeom>
          <a:solidFill>
            <a:srgbClr val="FFFF99"/>
          </a:solidFill>
        </p:spPr>
        <p:txBody>
          <a:bodyPr wrap="square" rtlCol="0">
            <a:spAutoFit/>
          </a:bodyPr>
          <a:lstStyle/>
          <a:p>
            <a:r>
              <a:rPr lang="en-ZA" sz="1200" b="1" dirty="0" smtClean="0"/>
              <a:t>Code is fairly human readable although some obscure, automatically generated symbols names </a:t>
            </a:r>
            <a:r>
              <a:rPr lang="en-ZA" sz="1200" b="1" dirty="0"/>
              <a:t>are added (e.g. XLXI_2)</a:t>
            </a:r>
          </a:p>
        </p:txBody>
      </p:sp>
    </p:spTree>
    <p:extLst>
      <p:ext uri="{BB962C8B-B14F-4D97-AF65-F5344CB8AC3E}">
        <p14:creationId xmlns:p14="http://schemas.microsoft.com/office/powerpoint/2010/main" val="296047704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ZA" dirty="0" smtClean="0"/>
              <a:t>Suggested assignment</a:t>
            </a:r>
            <a:endParaRPr lang="en-GB" dirty="0"/>
          </a:p>
        </p:txBody>
      </p:sp>
      <p:sp>
        <p:nvSpPr>
          <p:cNvPr id="6" name="TextBox 5"/>
          <p:cNvSpPr txBox="1"/>
          <p:nvPr/>
        </p:nvSpPr>
        <p:spPr>
          <a:xfrm>
            <a:off x="1075649" y="4879258"/>
            <a:ext cx="6365973" cy="369332"/>
          </a:xfrm>
          <a:prstGeom prst="rect">
            <a:avLst/>
          </a:prstGeom>
          <a:noFill/>
        </p:spPr>
        <p:txBody>
          <a:bodyPr wrap="none" rtlCol="0">
            <a:spAutoFit/>
          </a:bodyPr>
          <a:lstStyle/>
          <a:p>
            <a:r>
              <a:rPr lang="en-ZA" dirty="0" smtClean="0"/>
              <a:t>This is a 4-bit adder design. Try to convert this into Verilog.</a:t>
            </a:r>
            <a:endParaRPr lang="en-GB" dirty="0"/>
          </a:p>
        </p:txBody>
      </p:sp>
      <p:grpSp>
        <p:nvGrpSpPr>
          <p:cNvPr id="17" name="Group 16"/>
          <p:cNvGrpSpPr/>
          <p:nvPr/>
        </p:nvGrpSpPr>
        <p:grpSpPr>
          <a:xfrm>
            <a:off x="1113790" y="1561148"/>
            <a:ext cx="6886575" cy="3095625"/>
            <a:chOff x="1113790" y="1561148"/>
            <a:chExt cx="6886575" cy="3095625"/>
          </a:xfrm>
        </p:grpSpPr>
        <p:pic>
          <p:nvPicPr>
            <p:cNvPr id="70658" name="Picture 2" descr="C:\Users\swinberg\Documents\ACTIVE\EEE4084F\2012\LECTURES\EEE4084F-Lecture15\Images\4bitadded.gif"/>
            <p:cNvPicPr>
              <a:picLocks noChangeAspect="1" noChangeArrowheads="1"/>
            </p:cNvPicPr>
            <p:nvPr/>
          </p:nvPicPr>
          <p:blipFill>
            <a:blip r:embed="rId3" cstate="print"/>
            <a:srcRect/>
            <a:stretch>
              <a:fillRect/>
            </a:stretch>
          </p:blipFill>
          <p:spPr bwMode="auto">
            <a:xfrm>
              <a:off x="1113790" y="1561148"/>
              <a:ext cx="6886575" cy="3095625"/>
            </a:xfrm>
            <a:prstGeom prst="rect">
              <a:avLst/>
            </a:prstGeom>
          </p:spPr>
          <p:style>
            <a:lnRef idx="2">
              <a:schemeClr val="accent1"/>
            </a:lnRef>
            <a:fillRef idx="1">
              <a:schemeClr val="lt1"/>
            </a:fillRef>
            <a:effectRef idx="0">
              <a:schemeClr val="accent1"/>
            </a:effectRef>
            <a:fontRef idx="minor">
              <a:schemeClr val="dk1"/>
            </a:fontRef>
          </p:style>
        </p:pic>
        <p:sp>
          <p:nvSpPr>
            <p:cNvPr id="8" name="TextBox 7"/>
            <p:cNvSpPr txBox="1"/>
            <p:nvPr/>
          </p:nvSpPr>
          <p:spPr>
            <a:xfrm>
              <a:off x="1249680" y="3870960"/>
              <a:ext cx="351378" cy="369332"/>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lang="en-ZA" b="1" dirty="0" smtClean="0">
                  <a:solidFill>
                    <a:srgbClr val="1C1C1C"/>
                  </a:solidFill>
                </a:rPr>
                <a:t>C</a:t>
              </a:r>
              <a:endParaRPr lang="en-GB" b="1" dirty="0">
                <a:solidFill>
                  <a:srgbClr val="1C1C1C"/>
                </a:solidFill>
              </a:endParaRPr>
            </a:p>
          </p:txBody>
        </p:sp>
        <p:sp>
          <p:nvSpPr>
            <p:cNvPr id="10" name="TextBox 9"/>
            <p:cNvSpPr txBox="1"/>
            <p:nvPr/>
          </p:nvSpPr>
          <p:spPr>
            <a:xfrm>
              <a:off x="1249680" y="1813560"/>
              <a:ext cx="351378" cy="369332"/>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lang="en-ZA" b="1" dirty="0" smtClean="0">
                  <a:solidFill>
                    <a:srgbClr val="1C1C1C"/>
                  </a:solidFill>
                </a:rPr>
                <a:t>A</a:t>
              </a:r>
              <a:endParaRPr lang="en-GB" b="1" dirty="0">
                <a:solidFill>
                  <a:srgbClr val="1C1C1C"/>
                </a:solidFill>
              </a:endParaRPr>
            </a:p>
          </p:txBody>
        </p:sp>
        <p:sp>
          <p:nvSpPr>
            <p:cNvPr id="11" name="TextBox 10"/>
            <p:cNvSpPr txBox="1"/>
            <p:nvPr/>
          </p:nvSpPr>
          <p:spPr>
            <a:xfrm>
              <a:off x="1249680" y="2103120"/>
              <a:ext cx="351378" cy="369332"/>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lang="en-ZA" b="1" dirty="0" smtClean="0">
                  <a:solidFill>
                    <a:srgbClr val="1C1C1C"/>
                  </a:solidFill>
                </a:rPr>
                <a:t>B</a:t>
              </a:r>
              <a:endParaRPr lang="en-GB" b="1" dirty="0">
                <a:solidFill>
                  <a:srgbClr val="1C1C1C"/>
                </a:solidFill>
              </a:endParaRPr>
            </a:p>
          </p:txBody>
        </p:sp>
        <p:sp>
          <p:nvSpPr>
            <p:cNvPr id="12" name="TextBox 11"/>
            <p:cNvSpPr txBox="1"/>
            <p:nvPr/>
          </p:nvSpPr>
          <p:spPr>
            <a:xfrm>
              <a:off x="7345680" y="2103120"/>
              <a:ext cx="500137" cy="349702"/>
            </a:xfrm>
            <a:prstGeom prst="rect">
              <a:avLst/>
            </a:prstGeom>
          </p:spPr>
          <p:style>
            <a:lnRef idx="2">
              <a:schemeClr val="accent1"/>
            </a:lnRef>
            <a:fillRef idx="1">
              <a:schemeClr val="lt1"/>
            </a:fillRef>
            <a:effectRef idx="0">
              <a:schemeClr val="accent1"/>
            </a:effectRef>
            <a:fontRef idx="minor">
              <a:schemeClr val="dk1"/>
            </a:fontRef>
          </p:style>
          <p:txBody>
            <a:bodyPr wrap="none" lIns="0" tIns="36000" rIns="0" bIns="36000" rtlCol="0">
              <a:spAutoFit/>
            </a:bodyPr>
            <a:lstStyle/>
            <a:p>
              <a:r>
                <a:rPr lang="en-ZA" b="1" dirty="0" smtClean="0">
                  <a:solidFill>
                    <a:srgbClr val="1C1C1C"/>
                  </a:solidFill>
                </a:rPr>
                <a:t>Sum</a:t>
              </a:r>
              <a:endParaRPr lang="en-GB" b="1" dirty="0">
                <a:solidFill>
                  <a:srgbClr val="1C1C1C"/>
                </a:solidFill>
              </a:endParaRPr>
            </a:p>
          </p:txBody>
        </p:sp>
        <p:sp>
          <p:nvSpPr>
            <p:cNvPr id="13" name="TextBox 12"/>
            <p:cNvSpPr txBox="1"/>
            <p:nvPr/>
          </p:nvSpPr>
          <p:spPr>
            <a:xfrm>
              <a:off x="7345680" y="3383280"/>
              <a:ext cx="602729" cy="349702"/>
            </a:xfrm>
            <a:prstGeom prst="rect">
              <a:avLst/>
            </a:prstGeom>
          </p:spPr>
          <p:style>
            <a:lnRef idx="2">
              <a:schemeClr val="accent1"/>
            </a:lnRef>
            <a:fillRef idx="1">
              <a:schemeClr val="lt1"/>
            </a:fillRef>
            <a:effectRef idx="0">
              <a:schemeClr val="accent1"/>
            </a:effectRef>
            <a:fontRef idx="minor">
              <a:schemeClr val="dk1"/>
            </a:fontRef>
          </p:style>
          <p:txBody>
            <a:bodyPr wrap="none" lIns="0" tIns="36000" rIns="0" bIns="36000" rtlCol="0">
              <a:spAutoFit/>
            </a:bodyPr>
            <a:lstStyle/>
            <a:p>
              <a:r>
                <a:rPr lang="en-ZA" b="1" dirty="0" smtClean="0">
                  <a:solidFill>
                    <a:srgbClr val="1C1C1C"/>
                  </a:solidFill>
                </a:rPr>
                <a:t>Carry</a:t>
              </a:r>
              <a:endParaRPr lang="en-GB" b="1" dirty="0">
                <a:solidFill>
                  <a:srgbClr val="1C1C1C"/>
                </a:solidFill>
              </a:endParaRPr>
            </a:p>
          </p:txBody>
        </p:sp>
        <p:sp>
          <p:nvSpPr>
            <p:cNvPr id="14" name="Rectangle 13"/>
            <p:cNvSpPr/>
            <p:nvPr/>
          </p:nvSpPr>
          <p:spPr bwMode="auto">
            <a:xfrm>
              <a:off x="3703320" y="1955800"/>
              <a:ext cx="381000" cy="198120"/>
            </a:xfrm>
            <a:prstGeom prst="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sp>
          <p:nvSpPr>
            <p:cNvPr id="15" name="Rectangle 14"/>
            <p:cNvSpPr/>
            <p:nvPr/>
          </p:nvSpPr>
          <p:spPr bwMode="auto">
            <a:xfrm>
              <a:off x="3703320" y="2758440"/>
              <a:ext cx="381000" cy="198120"/>
            </a:xfrm>
            <a:prstGeom prst="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sp>
          <p:nvSpPr>
            <p:cNvPr id="16" name="Rectangle 15"/>
            <p:cNvSpPr/>
            <p:nvPr/>
          </p:nvSpPr>
          <p:spPr bwMode="auto">
            <a:xfrm>
              <a:off x="5542280" y="2921000"/>
              <a:ext cx="381000" cy="198120"/>
            </a:xfrm>
            <a:prstGeom prst="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grpSp>
      <p:sp>
        <p:nvSpPr>
          <p:cNvPr id="18" name="TextBox 17"/>
          <p:cNvSpPr txBox="1"/>
          <p:nvPr/>
        </p:nvSpPr>
        <p:spPr>
          <a:xfrm>
            <a:off x="1075649" y="5277464"/>
            <a:ext cx="7832016" cy="369332"/>
          </a:xfrm>
          <a:prstGeom prst="rect">
            <a:avLst/>
          </a:prstGeom>
          <a:noFill/>
        </p:spPr>
        <p:txBody>
          <a:bodyPr wrap="none" rtlCol="0">
            <a:spAutoFit/>
          </a:bodyPr>
          <a:lstStyle/>
          <a:p>
            <a:r>
              <a:rPr lang="en-ZA" dirty="0" smtClean="0"/>
              <a:t>Try to run on one or a few of the simulation tools presented in next slides…</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50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childTnLst>
                                </p:cTn>
                              </p:par>
                            </p:childTnLst>
                          </p:cTn>
                        </p:par>
                        <p:par>
                          <p:cTn id="9" fill="hold">
                            <p:stCondLst>
                              <p:cond delay="1000"/>
                            </p:stCondLst>
                            <p:childTnLst>
                              <p:par>
                                <p:cTn id="10" presetID="10" presetClass="entr" presetSubtype="0"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2000"/>
                                        <p:tgtEl>
                                          <p:spTgt spid="6"/>
                                        </p:tgtEl>
                                      </p:cBhvr>
                                    </p:animEffect>
                                  </p:childTnLst>
                                </p:cTn>
                              </p:par>
                            </p:childTnLst>
                          </p:cTn>
                        </p:par>
                        <p:par>
                          <p:cTn id="13" fill="hold">
                            <p:stCondLst>
                              <p:cond delay="3000"/>
                            </p:stCondLst>
                            <p:childTnLst>
                              <p:par>
                                <p:cTn id="14" presetID="10" presetClass="entr" presetSubtype="0" fill="hold" grpId="0" nodeType="after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fade">
                                      <p:cBhvr>
                                        <p:cTn id="16" dur="2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8"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Supplement</a:t>
            </a:r>
            <a:endParaRPr lang="en-ZA" dirty="0"/>
          </a:p>
        </p:txBody>
      </p:sp>
      <p:sp>
        <p:nvSpPr>
          <p:cNvPr id="3" name="TextBox 2"/>
          <p:cNvSpPr txBox="1"/>
          <p:nvPr/>
        </p:nvSpPr>
        <p:spPr>
          <a:xfrm>
            <a:off x="880217" y="1461330"/>
            <a:ext cx="7776673" cy="1477328"/>
          </a:xfrm>
          <a:prstGeom prst="rect">
            <a:avLst/>
          </a:prstGeom>
          <a:noFill/>
        </p:spPr>
        <p:txBody>
          <a:bodyPr wrap="square" rtlCol="0">
            <a:spAutoFit/>
          </a:bodyPr>
          <a:lstStyle/>
          <a:p>
            <a:r>
              <a:rPr lang="en-ZA" dirty="0" smtClean="0"/>
              <a:t>If you have </a:t>
            </a:r>
            <a:r>
              <a:rPr lang="en-ZA" dirty="0" err="1" smtClean="0"/>
              <a:t>QuartusII</a:t>
            </a:r>
            <a:r>
              <a:rPr lang="en-ZA" dirty="0" smtClean="0"/>
              <a:t> installed already you could of course also use it for experimenting and generating Verilog…</a:t>
            </a:r>
          </a:p>
          <a:p>
            <a:endParaRPr lang="en-ZA" dirty="0"/>
          </a:p>
          <a:p>
            <a:r>
              <a:rPr lang="en-ZA" dirty="0" smtClean="0"/>
              <a:t>You may find the </a:t>
            </a:r>
            <a:r>
              <a:rPr lang="en-ZA" dirty="0" err="1" smtClean="0"/>
              <a:t>QuartusII</a:t>
            </a:r>
            <a:r>
              <a:rPr lang="en-ZA" dirty="0" smtClean="0"/>
              <a:t> simulator easier to use, which could be a reason to use this tool.</a:t>
            </a:r>
            <a:endParaRPr lang="en-ZA" dirty="0"/>
          </a:p>
        </p:txBody>
      </p:sp>
    </p:spTree>
    <p:extLst>
      <p:ext uri="{BB962C8B-B14F-4D97-AF65-F5344CB8AC3E}">
        <p14:creationId xmlns:p14="http://schemas.microsoft.com/office/powerpoint/2010/main" val="261126580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6492"/>
            <a:ext cx="8385175" cy="773164"/>
          </a:xfrm>
        </p:spPr>
        <p:txBody>
          <a:bodyPr/>
          <a:lstStyle/>
          <a:p>
            <a:r>
              <a:rPr lang="en-ZA" dirty="0" smtClean="0"/>
              <a:t>Learning Verilog in </a:t>
            </a:r>
            <a:r>
              <a:rPr lang="en-ZA" dirty="0" err="1" smtClean="0"/>
              <a:t>QuartusII</a:t>
            </a:r>
            <a:endParaRPr lang="en-GB" dirty="0"/>
          </a:p>
        </p:txBody>
      </p:sp>
      <p:pic>
        <p:nvPicPr>
          <p:cNvPr id="4" name="Picture 3" descr="ToVerilog_1.jpg"/>
          <p:cNvPicPr>
            <a:picLocks noChangeAspect="1"/>
          </p:cNvPicPr>
          <p:nvPr/>
        </p:nvPicPr>
        <p:blipFill>
          <a:blip r:embed="rId3" cstate="print"/>
          <a:stretch>
            <a:fillRect/>
          </a:stretch>
        </p:blipFill>
        <p:spPr>
          <a:xfrm>
            <a:off x="722670" y="1569041"/>
            <a:ext cx="7226710" cy="5200471"/>
          </a:xfrm>
          <a:prstGeom prst="rect">
            <a:avLst/>
          </a:prstGeom>
        </p:spPr>
      </p:pic>
      <p:sp>
        <p:nvSpPr>
          <p:cNvPr id="5" name="TextBox 4"/>
          <p:cNvSpPr txBox="1"/>
          <p:nvPr/>
        </p:nvSpPr>
        <p:spPr>
          <a:xfrm>
            <a:off x="368710" y="840659"/>
            <a:ext cx="8177495" cy="707886"/>
          </a:xfrm>
          <a:prstGeom prst="rect">
            <a:avLst/>
          </a:prstGeom>
          <a:noFill/>
        </p:spPr>
        <p:txBody>
          <a:bodyPr wrap="none" rtlCol="0">
            <a:spAutoFit/>
          </a:bodyPr>
          <a:lstStyle/>
          <a:p>
            <a:r>
              <a:rPr lang="en-ZA" sz="2000" dirty="0" smtClean="0"/>
              <a:t>One approach is using a block diagram and converting to Verilog HDL.</a:t>
            </a:r>
          </a:p>
          <a:p>
            <a:r>
              <a:rPr lang="en-ZA" sz="2000" dirty="0" smtClean="0"/>
              <a:t>E.g. using Altera Quartus II</a:t>
            </a:r>
            <a:endParaRPr lang="en-GB" sz="2000" dirty="0"/>
          </a:p>
        </p:txBody>
      </p:sp>
      <p:pic>
        <p:nvPicPr>
          <p:cNvPr id="6" name="Picture 5" descr="ToVerilog_2.jpg"/>
          <p:cNvPicPr>
            <a:picLocks noChangeAspect="1"/>
          </p:cNvPicPr>
          <p:nvPr/>
        </p:nvPicPr>
        <p:blipFill>
          <a:blip r:embed="rId4" cstate="print"/>
          <a:stretch>
            <a:fillRect/>
          </a:stretch>
        </p:blipFill>
        <p:spPr>
          <a:xfrm>
            <a:off x="4468760" y="2893960"/>
            <a:ext cx="3974691" cy="2127865"/>
          </a:xfrm>
          <a:prstGeom prst="rect">
            <a:avLst/>
          </a:prstGeom>
        </p:spPr>
      </p:pic>
      <p:sp>
        <p:nvSpPr>
          <p:cNvPr id="7" name="TextBox 6"/>
          <p:cNvSpPr txBox="1"/>
          <p:nvPr/>
        </p:nvSpPr>
        <p:spPr>
          <a:xfrm>
            <a:off x="4560694" y="1240972"/>
            <a:ext cx="4100803" cy="338554"/>
          </a:xfrm>
          <a:prstGeom prst="rect">
            <a:avLst/>
          </a:prstGeom>
          <a:noFill/>
        </p:spPr>
        <p:txBody>
          <a:bodyPr wrap="none" rtlCol="0">
            <a:spAutoFit/>
          </a:bodyPr>
          <a:lstStyle/>
          <a:p>
            <a:r>
              <a:rPr lang="en-ZA" sz="1600" dirty="0" smtClean="0">
                <a:solidFill>
                  <a:schemeClr val="accent2">
                    <a:lumMod val="60000"/>
                    <a:lumOff val="40000"/>
                  </a:schemeClr>
                </a:solidFill>
              </a:rPr>
              <a:t>(See test1.zip for example Quartus project)</a:t>
            </a:r>
            <a:endParaRPr lang="en-GB" sz="1600" dirty="0">
              <a:solidFill>
                <a:schemeClr val="accent2">
                  <a:lumMod val="60000"/>
                  <a:lumOff val="4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par>
                          <p:cTn id="8" fill="hold">
                            <p:stCondLst>
                              <p:cond delay="500"/>
                            </p:stCondLst>
                            <p:childTnLst>
                              <p:par>
                                <p:cTn id="9" presetID="1" presetClass="entr" presetSubtype="0" fill="hold" nodeType="afterEffect">
                                  <p:stCondLst>
                                    <p:cond delay="400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8103" y="154303"/>
            <a:ext cx="8385175" cy="1431925"/>
          </a:xfrm>
        </p:spPr>
        <p:txBody>
          <a:bodyPr/>
          <a:lstStyle/>
          <a:p>
            <a:r>
              <a:rPr lang="en-ZA" dirty="0" smtClean="0"/>
              <a:t>Module: Building block</a:t>
            </a:r>
            <a:br>
              <a:rPr lang="en-ZA" dirty="0" smtClean="0"/>
            </a:br>
            <a:r>
              <a:rPr lang="en-ZA" dirty="0" smtClean="0"/>
              <a:t> of Verilog Programs</a:t>
            </a:r>
            <a:endParaRPr lang="en-GB" dirty="0"/>
          </a:p>
        </p:txBody>
      </p:sp>
      <p:sp>
        <p:nvSpPr>
          <p:cNvPr id="3" name="Content Placeholder 2"/>
          <p:cNvSpPr>
            <a:spLocks noGrp="1"/>
          </p:cNvSpPr>
          <p:nvPr>
            <p:ph idx="1"/>
          </p:nvPr>
        </p:nvSpPr>
        <p:spPr>
          <a:xfrm>
            <a:off x="799012" y="1852749"/>
            <a:ext cx="8007350" cy="4191000"/>
          </a:xfrm>
        </p:spPr>
        <p:txBody>
          <a:bodyPr/>
          <a:lstStyle/>
          <a:p>
            <a:r>
              <a:rPr lang="en-ZA" sz="2800" u="sng" dirty="0" smtClean="0"/>
              <a:t>Module:</a:t>
            </a:r>
            <a:r>
              <a:rPr lang="en-ZA" sz="2800" dirty="0" smtClean="0"/>
              <a:t> the basic block that does something and can be connected to (i.e. equivalent to entity in VHDL) </a:t>
            </a:r>
          </a:p>
          <a:p>
            <a:r>
              <a:rPr lang="en-ZA" sz="2800" u="sng" dirty="0" smtClean="0"/>
              <a:t>Modules are hierarchical</a:t>
            </a:r>
            <a:r>
              <a:rPr lang="en-ZA" sz="2800" dirty="0" smtClean="0"/>
              <a:t>. They can be individual elements (e.g. comprise standard gates) or can be a composition of other modules.</a:t>
            </a:r>
          </a:p>
          <a:p>
            <a:endParaRPr lang="en-GB" sz="2800" dirty="0"/>
          </a:p>
        </p:txBody>
      </p:sp>
      <p:sp>
        <p:nvSpPr>
          <p:cNvPr id="4" name="TextBox 3"/>
          <p:cNvSpPr txBox="1"/>
          <p:nvPr/>
        </p:nvSpPr>
        <p:spPr>
          <a:xfrm>
            <a:off x="1750423" y="5094514"/>
            <a:ext cx="5275803" cy="1477328"/>
          </a:xfrm>
          <a:prstGeom prst="rect">
            <a:avLst/>
          </a:prstGeom>
          <a:noFill/>
        </p:spPr>
        <p:txBody>
          <a:bodyPr wrap="none" rtlCol="0">
            <a:spAutoFit/>
          </a:bodyPr>
          <a:lstStyle/>
          <a:p>
            <a:r>
              <a:rPr lang="en-ZA" b="1" dirty="0" smtClean="0"/>
              <a:t>module</a:t>
            </a:r>
            <a:r>
              <a:rPr lang="en-ZA" dirty="0" smtClean="0"/>
              <a:t> &lt;</a:t>
            </a:r>
            <a:r>
              <a:rPr lang="en-ZA" i="1" dirty="0" err="1" smtClean="0"/>
              <a:t>module</a:t>
            </a:r>
            <a:r>
              <a:rPr lang="en-ZA" i="1" dirty="0" smtClean="0"/>
              <a:t> name</a:t>
            </a:r>
            <a:r>
              <a:rPr lang="en-ZA" dirty="0" smtClean="0"/>
              <a:t>&gt; (&lt;</a:t>
            </a:r>
            <a:r>
              <a:rPr lang="en-ZA" i="1" dirty="0" smtClean="0"/>
              <a:t>module terminal list</a:t>
            </a:r>
            <a:r>
              <a:rPr lang="en-ZA" dirty="0" smtClean="0"/>
              <a:t>&gt;);</a:t>
            </a:r>
          </a:p>
          <a:p>
            <a:r>
              <a:rPr lang="en-ZA" dirty="0" smtClean="0"/>
              <a:t>  …</a:t>
            </a:r>
          </a:p>
          <a:p>
            <a:r>
              <a:rPr lang="en-ZA" dirty="0" smtClean="0"/>
              <a:t>   &lt;</a:t>
            </a:r>
            <a:r>
              <a:rPr lang="en-ZA" i="1" dirty="0" smtClean="0"/>
              <a:t>module implementation</a:t>
            </a:r>
            <a:r>
              <a:rPr lang="en-ZA" dirty="0" smtClean="0"/>
              <a:t>&gt;</a:t>
            </a:r>
          </a:p>
          <a:p>
            <a:r>
              <a:rPr lang="en-ZA" dirty="0" smtClean="0"/>
              <a:t>  …</a:t>
            </a:r>
          </a:p>
          <a:p>
            <a:r>
              <a:rPr lang="en-ZA" b="1" dirty="0" err="1" smtClean="0"/>
              <a:t>endmodule</a:t>
            </a:r>
            <a:endParaRPr lang="en-GB" b="1" dirty="0"/>
          </a:p>
        </p:txBody>
      </p:sp>
      <p:sp>
        <p:nvSpPr>
          <p:cNvPr id="5" name="TextBox 4"/>
          <p:cNvSpPr txBox="1"/>
          <p:nvPr/>
        </p:nvSpPr>
        <p:spPr>
          <a:xfrm>
            <a:off x="274319" y="5133703"/>
            <a:ext cx="1154996" cy="369332"/>
          </a:xfrm>
          <a:prstGeom prst="rect">
            <a:avLst/>
          </a:prstGeom>
          <a:noFill/>
        </p:spPr>
        <p:txBody>
          <a:bodyPr wrap="none" rtlCol="0">
            <a:spAutoFit/>
          </a:bodyPr>
          <a:lstStyle/>
          <a:p>
            <a:r>
              <a:rPr lang="en-ZA" dirty="0" smtClean="0">
                <a:solidFill>
                  <a:srgbClr val="FF6600"/>
                </a:solidFill>
              </a:rPr>
              <a:t>SYNTAX:</a:t>
            </a:r>
            <a:endParaRPr lang="en-GB" dirty="0">
              <a:solidFill>
                <a:srgbClr val="FF6600"/>
              </a:solidFill>
            </a:endParaRPr>
          </a:p>
        </p:txBody>
      </p:sp>
      <p:grpSp>
        <p:nvGrpSpPr>
          <p:cNvPr id="12" name="Group 11"/>
          <p:cNvGrpSpPr/>
          <p:nvPr/>
        </p:nvGrpSpPr>
        <p:grpSpPr>
          <a:xfrm>
            <a:off x="7063677" y="206477"/>
            <a:ext cx="1829601" cy="1504337"/>
            <a:chOff x="7152967" y="4984957"/>
            <a:chExt cx="1991033" cy="1637070"/>
          </a:xfrm>
        </p:grpSpPr>
        <p:sp>
          <p:nvSpPr>
            <p:cNvPr id="6" name="Cube 5"/>
            <p:cNvSpPr/>
            <p:nvPr/>
          </p:nvSpPr>
          <p:spPr bwMode="auto">
            <a:xfrm>
              <a:off x="7152967" y="6017343"/>
              <a:ext cx="1415845" cy="604684"/>
            </a:xfrm>
            <a:prstGeom prst="cube">
              <a:avLst/>
            </a:prstGeom>
            <a:solidFill>
              <a:schemeClr val="accent2">
                <a:lumMod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sp>
          <p:nvSpPr>
            <p:cNvPr id="7" name="Cube 6"/>
            <p:cNvSpPr/>
            <p:nvPr/>
          </p:nvSpPr>
          <p:spPr bwMode="auto">
            <a:xfrm>
              <a:off x="7506928" y="5515899"/>
              <a:ext cx="1415845" cy="604684"/>
            </a:xfrm>
            <a:prstGeom prst="cube">
              <a:avLst/>
            </a:prstGeom>
            <a:solidFill>
              <a:srgbClr val="0066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sp>
          <p:nvSpPr>
            <p:cNvPr id="8" name="Rectangle 7"/>
            <p:cNvSpPr/>
            <p:nvPr/>
          </p:nvSpPr>
          <p:spPr>
            <a:xfrm>
              <a:off x="7211951" y="6194011"/>
              <a:ext cx="1069525" cy="369332"/>
            </a:xfrm>
            <a:prstGeom prst="rect">
              <a:avLst/>
            </a:prstGeom>
          </p:spPr>
          <p:txBody>
            <a:bodyPr wrap="none">
              <a:spAutoFit/>
            </a:bodyPr>
            <a:lstStyle/>
            <a:p>
              <a:r>
                <a:rPr lang="en-ZA" dirty="0" smtClean="0"/>
                <a:t>module1</a:t>
              </a:r>
              <a:endParaRPr lang="en-GB" dirty="0"/>
            </a:p>
          </p:txBody>
        </p:sp>
        <p:sp>
          <p:nvSpPr>
            <p:cNvPr id="9" name="Rectangle 8"/>
            <p:cNvSpPr/>
            <p:nvPr/>
          </p:nvSpPr>
          <p:spPr>
            <a:xfrm>
              <a:off x="7576759" y="5707314"/>
              <a:ext cx="1069525" cy="369332"/>
            </a:xfrm>
            <a:prstGeom prst="rect">
              <a:avLst/>
            </a:prstGeom>
          </p:spPr>
          <p:txBody>
            <a:bodyPr wrap="none">
              <a:spAutoFit/>
            </a:bodyPr>
            <a:lstStyle/>
            <a:p>
              <a:r>
                <a:rPr lang="en-ZA" dirty="0" smtClean="0"/>
                <a:t>module2</a:t>
              </a:r>
              <a:endParaRPr lang="en-GB" dirty="0"/>
            </a:p>
          </p:txBody>
        </p:sp>
        <p:sp>
          <p:nvSpPr>
            <p:cNvPr id="10" name="Cube 9"/>
            <p:cNvSpPr/>
            <p:nvPr/>
          </p:nvSpPr>
          <p:spPr bwMode="auto">
            <a:xfrm>
              <a:off x="7728155" y="4984957"/>
              <a:ext cx="1415845" cy="604684"/>
            </a:xfrm>
            <a:prstGeom prst="cube">
              <a:avLst/>
            </a:prstGeom>
            <a:solidFill>
              <a:srgbClr val="C0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sp>
          <p:nvSpPr>
            <p:cNvPr id="11" name="Rectangle 10"/>
            <p:cNvSpPr/>
            <p:nvPr/>
          </p:nvSpPr>
          <p:spPr>
            <a:xfrm>
              <a:off x="8073002" y="5176372"/>
              <a:ext cx="415498" cy="369332"/>
            </a:xfrm>
            <a:prstGeom prst="rect">
              <a:avLst/>
            </a:prstGeom>
          </p:spPr>
          <p:txBody>
            <a:bodyPr wrap="none">
              <a:spAutoFit/>
            </a:bodyPr>
            <a:lstStyle/>
            <a:p>
              <a:r>
                <a:rPr lang="en-ZA" dirty="0" smtClean="0"/>
                <a:t>…</a:t>
              </a:r>
              <a:endParaRPr lang="en-GB"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100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03"/>
            <a:ext cx="8385175" cy="964893"/>
          </a:xfrm>
        </p:spPr>
        <p:txBody>
          <a:bodyPr/>
          <a:lstStyle/>
          <a:p>
            <a:r>
              <a:rPr lang="en-ZA" dirty="0" smtClean="0"/>
              <a:t>Learning Verilog</a:t>
            </a:r>
            <a:endParaRPr lang="en-GB" dirty="0"/>
          </a:p>
        </p:txBody>
      </p:sp>
      <p:sp>
        <p:nvSpPr>
          <p:cNvPr id="3" name="TextBox 2"/>
          <p:cNvSpPr txBox="1"/>
          <p:nvPr/>
        </p:nvSpPr>
        <p:spPr>
          <a:xfrm>
            <a:off x="368710" y="840659"/>
            <a:ext cx="8177495" cy="707886"/>
          </a:xfrm>
          <a:prstGeom prst="rect">
            <a:avLst/>
          </a:prstGeom>
          <a:noFill/>
        </p:spPr>
        <p:txBody>
          <a:bodyPr wrap="none" rtlCol="0">
            <a:spAutoFit/>
          </a:bodyPr>
          <a:lstStyle/>
          <a:p>
            <a:r>
              <a:rPr lang="en-ZA" sz="2000" dirty="0" smtClean="0"/>
              <a:t>One approach is using a block diagram and converting to Verilog HDL.</a:t>
            </a:r>
          </a:p>
          <a:p>
            <a:r>
              <a:rPr lang="en-ZA" sz="2000" dirty="0" smtClean="0"/>
              <a:t>E.g. using Altera Quartus II</a:t>
            </a:r>
            <a:endParaRPr lang="en-GB" sz="2000" dirty="0"/>
          </a:p>
        </p:txBody>
      </p:sp>
      <p:pic>
        <p:nvPicPr>
          <p:cNvPr id="4" name="Picture 3" descr="ToVerilog_3.jpg"/>
          <p:cNvPicPr>
            <a:picLocks noChangeAspect="1"/>
          </p:cNvPicPr>
          <p:nvPr/>
        </p:nvPicPr>
        <p:blipFill>
          <a:blip r:embed="rId3" cstate="print"/>
          <a:stretch>
            <a:fillRect/>
          </a:stretch>
        </p:blipFill>
        <p:spPr>
          <a:xfrm>
            <a:off x="899650" y="1562764"/>
            <a:ext cx="7226709" cy="5206743"/>
          </a:xfrm>
          <a:prstGeom prst="rect">
            <a:avLst/>
          </a:prstGeom>
        </p:spPr>
      </p:pic>
      <p:grpSp>
        <p:nvGrpSpPr>
          <p:cNvPr id="10" name="Group 9"/>
          <p:cNvGrpSpPr/>
          <p:nvPr/>
        </p:nvGrpSpPr>
        <p:grpSpPr>
          <a:xfrm>
            <a:off x="5029200" y="2993923"/>
            <a:ext cx="2965900" cy="584775"/>
            <a:chOff x="5029200" y="2993923"/>
            <a:chExt cx="2965900" cy="584775"/>
          </a:xfrm>
        </p:grpSpPr>
        <p:cxnSp>
          <p:nvCxnSpPr>
            <p:cNvPr id="6" name="Straight Arrow Connector 5"/>
            <p:cNvCxnSpPr/>
            <p:nvPr/>
          </p:nvCxnSpPr>
          <p:spPr bwMode="auto">
            <a:xfrm rot="10800000" flipV="1">
              <a:off x="5029200" y="3229897"/>
              <a:ext cx="442452" cy="147484"/>
            </a:xfrm>
            <a:prstGeom prst="straightConnector1">
              <a:avLst/>
            </a:prstGeom>
            <a:solidFill>
              <a:schemeClr val="accent1"/>
            </a:solidFill>
            <a:ln w="9525" cap="flat" cmpd="sng" algn="ctr">
              <a:solidFill>
                <a:srgbClr val="FF0000"/>
              </a:solidFill>
              <a:prstDash val="solid"/>
              <a:round/>
              <a:headEnd type="none" w="med" len="med"/>
              <a:tailEnd type="arrow"/>
            </a:ln>
            <a:effectLst/>
          </p:spPr>
        </p:cxnSp>
        <p:sp>
          <p:nvSpPr>
            <p:cNvPr id="8" name="TextBox 7"/>
            <p:cNvSpPr txBox="1"/>
            <p:nvPr/>
          </p:nvSpPr>
          <p:spPr>
            <a:xfrm>
              <a:off x="5471652" y="2993923"/>
              <a:ext cx="2523448" cy="584775"/>
            </a:xfrm>
            <a:prstGeom prst="rect">
              <a:avLst/>
            </a:prstGeom>
            <a:noFill/>
          </p:spPr>
          <p:txBody>
            <a:bodyPr wrap="none" rtlCol="0">
              <a:spAutoFit/>
            </a:bodyPr>
            <a:lstStyle/>
            <a:p>
              <a:r>
                <a:rPr lang="en-ZA" sz="1600" dirty="0" smtClean="0">
                  <a:solidFill>
                    <a:srgbClr val="FF0000"/>
                  </a:solidFill>
                </a:rPr>
                <a:t>See how </a:t>
              </a:r>
              <a:r>
                <a:rPr lang="en-ZA" sz="1600" dirty="0" err="1" smtClean="0">
                  <a:solidFill>
                    <a:srgbClr val="FF0000"/>
                  </a:solidFill>
                </a:rPr>
                <a:t>param</a:t>
              </a:r>
              <a:r>
                <a:rPr lang="en-ZA" sz="1600" dirty="0" smtClean="0">
                  <a:solidFill>
                    <a:srgbClr val="FF0000"/>
                  </a:solidFill>
                </a:rPr>
                <a:t> types are</a:t>
              </a:r>
            </a:p>
            <a:p>
              <a:r>
                <a:rPr lang="en-ZA" sz="1600" dirty="0" smtClean="0">
                  <a:solidFill>
                    <a:srgbClr val="FF0000"/>
                  </a:solidFill>
                </a:rPr>
                <a:t>specified</a:t>
              </a:r>
              <a:endParaRPr lang="en-GB" sz="1600" dirty="0">
                <a:solidFill>
                  <a:srgbClr val="FF0000"/>
                </a:solidFill>
              </a:endParaRPr>
            </a:p>
          </p:txBody>
        </p:sp>
      </p:grpSp>
      <p:grpSp>
        <p:nvGrpSpPr>
          <p:cNvPr id="11" name="Group 10"/>
          <p:cNvGrpSpPr/>
          <p:nvPr/>
        </p:nvGrpSpPr>
        <p:grpSpPr>
          <a:xfrm>
            <a:off x="5383164" y="4173792"/>
            <a:ext cx="3367135" cy="2062103"/>
            <a:chOff x="5383165" y="4173792"/>
            <a:chExt cx="2772694" cy="2062103"/>
          </a:xfrm>
        </p:grpSpPr>
        <p:cxnSp>
          <p:nvCxnSpPr>
            <p:cNvPr id="7" name="Straight Arrow Connector 6"/>
            <p:cNvCxnSpPr/>
            <p:nvPr/>
          </p:nvCxnSpPr>
          <p:spPr bwMode="auto">
            <a:xfrm rot="10800000" flipV="1">
              <a:off x="5383165" y="4454013"/>
              <a:ext cx="442452" cy="147484"/>
            </a:xfrm>
            <a:prstGeom prst="straightConnector1">
              <a:avLst/>
            </a:prstGeom>
            <a:solidFill>
              <a:schemeClr val="accent1"/>
            </a:solidFill>
            <a:ln w="9525" cap="flat" cmpd="sng" algn="ctr">
              <a:solidFill>
                <a:srgbClr val="FF0000"/>
              </a:solidFill>
              <a:prstDash val="solid"/>
              <a:round/>
              <a:headEnd type="none" w="med" len="med"/>
              <a:tailEnd type="arrow"/>
            </a:ln>
            <a:effectLst/>
          </p:spPr>
        </p:cxnSp>
        <p:sp>
          <p:nvSpPr>
            <p:cNvPr id="9" name="TextBox 8"/>
            <p:cNvSpPr txBox="1"/>
            <p:nvPr/>
          </p:nvSpPr>
          <p:spPr>
            <a:xfrm>
              <a:off x="5751872" y="4173792"/>
              <a:ext cx="2403987" cy="2062103"/>
            </a:xfrm>
            <a:prstGeom prst="rect">
              <a:avLst/>
            </a:prstGeom>
            <a:noFill/>
          </p:spPr>
          <p:txBody>
            <a:bodyPr wrap="square" rtlCol="0">
              <a:spAutoFit/>
            </a:bodyPr>
            <a:lstStyle/>
            <a:p>
              <a:r>
                <a:rPr lang="en-ZA" sz="1600" dirty="0" smtClean="0">
                  <a:solidFill>
                    <a:srgbClr val="FF0000"/>
                  </a:solidFill>
                </a:rPr>
                <a:t>See how in </a:t>
              </a:r>
              <a:r>
                <a:rPr lang="en-ZA" sz="1600" dirty="0" err="1" smtClean="0">
                  <a:solidFill>
                    <a:srgbClr val="FF0000"/>
                  </a:solidFill>
                </a:rPr>
                <a:t>QuartusII</a:t>
              </a:r>
              <a:r>
                <a:rPr lang="en-ZA" sz="1600" dirty="0" smtClean="0">
                  <a:solidFill>
                    <a:srgbClr val="FF0000"/>
                  </a:solidFill>
                </a:rPr>
                <a:t> included modules are instantiated and ports explicitly mapped (Xilinx chose not to do the explicit port mapping when converting from schematic to code)</a:t>
              </a:r>
              <a:endParaRPr lang="en-GB" sz="1600" dirty="0">
                <a:solidFill>
                  <a:srgbClr val="FF0000"/>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100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p:stCondLst>
                              <p:cond delay="1500"/>
                            </p:stCondLst>
                            <p:childTnLst>
                              <p:par>
                                <p:cTn id="9" presetID="22" presetClass="entr" presetSubtype="8"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4465" y="314047"/>
            <a:ext cx="8385175" cy="885743"/>
          </a:xfrm>
        </p:spPr>
        <p:txBody>
          <a:bodyPr/>
          <a:lstStyle/>
          <a:p>
            <a:r>
              <a:rPr lang="en-ZA" dirty="0" smtClean="0"/>
              <a:t>Checking syntax</a:t>
            </a:r>
            <a:endParaRPr lang="en-GB" dirty="0"/>
          </a:p>
        </p:txBody>
      </p:sp>
      <p:pic>
        <p:nvPicPr>
          <p:cNvPr id="3" name="Picture 2" descr="Analyze.jpg"/>
          <p:cNvPicPr>
            <a:picLocks noChangeAspect="1"/>
          </p:cNvPicPr>
          <p:nvPr/>
        </p:nvPicPr>
        <p:blipFill>
          <a:blip r:embed="rId3" cstate="print"/>
          <a:stretch>
            <a:fillRect/>
          </a:stretch>
        </p:blipFill>
        <p:spPr>
          <a:xfrm>
            <a:off x="2418735" y="1326720"/>
            <a:ext cx="6151343" cy="5295306"/>
          </a:xfrm>
          <a:prstGeom prst="rect">
            <a:avLst/>
          </a:prstGeom>
        </p:spPr>
      </p:pic>
      <p:sp>
        <p:nvSpPr>
          <p:cNvPr id="4" name="TextBox 3"/>
          <p:cNvSpPr txBox="1"/>
          <p:nvPr/>
        </p:nvSpPr>
        <p:spPr>
          <a:xfrm>
            <a:off x="265473" y="1696068"/>
            <a:ext cx="1961535" cy="3785652"/>
          </a:xfrm>
          <a:prstGeom prst="rect">
            <a:avLst/>
          </a:prstGeom>
          <a:noFill/>
        </p:spPr>
        <p:txBody>
          <a:bodyPr wrap="square" rtlCol="0">
            <a:spAutoFit/>
          </a:bodyPr>
          <a:lstStyle/>
          <a:p>
            <a:r>
              <a:rPr lang="en-ZA" sz="2000" dirty="0" smtClean="0"/>
              <a:t>I find a handy tool is the file analyser tool in Quartus II. This can be used to check the syntax of the file without having to go through the whole build process.</a:t>
            </a:r>
            <a:endParaRPr lang="en-GB" sz="2000" dirty="0"/>
          </a:p>
        </p:txBody>
      </p:sp>
      <p:cxnSp>
        <p:nvCxnSpPr>
          <p:cNvPr id="6" name="Straight Arrow Connector 5"/>
          <p:cNvCxnSpPr/>
          <p:nvPr/>
        </p:nvCxnSpPr>
        <p:spPr bwMode="auto">
          <a:xfrm flipV="1">
            <a:off x="2227008" y="4395019"/>
            <a:ext cx="309716" cy="162233"/>
          </a:xfrm>
          <a:prstGeom prst="straightConnector1">
            <a:avLst/>
          </a:prstGeom>
          <a:solidFill>
            <a:schemeClr val="accent1"/>
          </a:solidFill>
          <a:ln w="19050" cap="flat" cmpd="sng" algn="ctr">
            <a:solidFill>
              <a:srgbClr val="FF0000"/>
            </a:solidFill>
            <a:prstDash val="solid"/>
            <a:round/>
            <a:headEnd type="none" w="med" len="med"/>
            <a:tailEnd type="arrow"/>
          </a:ln>
          <a:effectLst/>
        </p:spPr>
      </p:cxn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0154"/>
            <a:ext cx="8385175" cy="735239"/>
          </a:xfrm>
        </p:spPr>
        <p:txBody>
          <a:bodyPr/>
          <a:lstStyle/>
          <a:p>
            <a:r>
              <a:rPr lang="en-ZA" dirty="0" smtClean="0"/>
              <a:t>Testing</a:t>
            </a:r>
            <a:endParaRPr lang="en-GB" dirty="0"/>
          </a:p>
        </p:txBody>
      </p:sp>
      <p:sp>
        <p:nvSpPr>
          <p:cNvPr id="3" name="TextBox 2"/>
          <p:cNvSpPr txBox="1"/>
          <p:nvPr/>
        </p:nvSpPr>
        <p:spPr>
          <a:xfrm>
            <a:off x="4534569" y="326572"/>
            <a:ext cx="4609432" cy="584775"/>
          </a:xfrm>
          <a:prstGeom prst="rect">
            <a:avLst/>
          </a:prstGeom>
          <a:noFill/>
        </p:spPr>
        <p:txBody>
          <a:bodyPr wrap="square" rtlCol="0">
            <a:spAutoFit/>
          </a:bodyPr>
          <a:lstStyle/>
          <a:p>
            <a:r>
              <a:rPr lang="en-ZA" sz="1600" dirty="0" smtClean="0">
                <a:solidFill>
                  <a:srgbClr val="FF6600"/>
                </a:solidFill>
              </a:rPr>
              <a:t>(See test2.zip for example Quartus project that contains only Verilog files and waveform file)</a:t>
            </a:r>
            <a:endParaRPr lang="en-GB" sz="1600" dirty="0">
              <a:solidFill>
                <a:srgbClr val="FF6600"/>
              </a:solidFill>
            </a:endParaRPr>
          </a:p>
        </p:txBody>
      </p:sp>
      <p:pic>
        <p:nvPicPr>
          <p:cNvPr id="1026" name="Picture 2" descr="C:\Users\swinberg\Documents\ACTIVE\EEE4084F\2012\LECTURES\EEE4084F-Lecture15\Images\Sim1.jpg"/>
          <p:cNvPicPr>
            <a:picLocks noChangeAspect="1" noChangeArrowheads="1"/>
          </p:cNvPicPr>
          <p:nvPr/>
        </p:nvPicPr>
        <p:blipFill>
          <a:blip r:embed="rId3" cstate="print"/>
          <a:srcRect/>
          <a:stretch>
            <a:fillRect/>
          </a:stretch>
        </p:blipFill>
        <p:spPr bwMode="auto">
          <a:xfrm>
            <a:off x="457182" y="914618"/>
            <a:ext cx="6689894" cy="4819976"/>
          </a:xfrm>
          <a:prstGeom prst="rect">
            <a:avLst/>
          </a:prstGeom>
          <a:noFill/>
        </p:spPr>
      </p:pic>
      <p:sp>
        <p:nvSpPr>
          <p:cNvPr id="5" name="TextBox 4"/>
          <p:cNvSpPr txBox="1"/>
          <p:nvPr/>
        </p:nvSpPr>
        <p:spPr>
          <a:xfrm>
            <a:off x="365762" y="5747657"/>
            <a:ext cx="3775166" cy="923330"/>
          </a:xfrm>
          <a:prstGeom prst="rect">
            <a:avLst/>
          </a:prstGeom>
          <a:noFill/>
        </p:spPr>
        <p:txBody>
          <a:bodyPr wrap="square" rtlCol="0">
            <a:spAutoFit/>
          </a:bodyPr>
          <a:lstStyle/>
          <a:p>
            <a:r>
              <a:rPr lang="en-ZA" dirty="0" smtClean="0"/>
              <a:t>Load the Test2 file, if using Quartus make sure that </a:t>
            </a:r>
            <a:r>
              <a:rPr lang="en-ZA" dirty="0" err="1" smtClean="0"/>
              <a:t>mynand</a:t>
            </a:r>
            <a:r>
              <a:rPr lang="en-ZA" dirty="0" smtClean="0"/>
              <a:t> is the top level Entity</a:t>
            </a:r>
            <a:endParaRPr lang="en-GB" dirty="0"/>
          </a:p>
        </p:txBody>
      </p:sp>
      <p:pic>
        <p:nvPicPr>
          <p:cNvPr id="1027" name="Picture 3" descr="C:\Users\swinberg\Documents\ACTIVE\EEE4084F\2012\LECTURES\EEE4084F-Lecture15\Images\Sim2.jpg"/>
          <p:cNvPicPr>
            <a:picLocks noChangeAspect="1" noChangeArrowheads="1"/>
          </p:cNvPicPr>
          <p:nvPr/>
        </p:nvPicPr>
        <p:blipFill>
          <a:blip r:embed="rId4" cstate="print"/>
          <a:srcRect/>
          <a:stretch>
            <a:fillRect/>
          </a:stretch>
        </p:blipFill>
        <p:spPr bwMode="auto">
          <a:xfrm>
            <a:off x="1508813" y="1277559"/>
            <a:ext cx="7315200" cy="5270500"/>
          </a:xfrm>
          <a:prstGeom prst="rect">
            <a:avLst/>
          </a:prstGeom>
          <a:noFill/>
        </p:spPr>
      </p:pic>
      <p:sp>
        <p:nvSpPr>
          <p:cNvPr id="7" name="TextBox 6"/>
          <p:cNvSpPr txBox="1"/>
          <p:nvPr/>
        </p:nvSpPr>
        <p:spPr>
          <a:xfrm>
            <a:off x="4510059" y="5260960"/>
            <a:ext cx="3775166" cy="923330"/>
          </a:xfrm>
          <a:prstGeom prst="rect">
            <a:avLst/>
          </a:prstGeom>
          <a:solidFill>
            <a:schemeClr val="accent6">
              <a:lumMod val="40000"/>
              <a:lumOff val="60000"/>
            </a:schemeClr>
          </a:solidFill>
        </p:spPr>
        <p:txBody>
          <a:bodyPr wrap="square" rtlCol="0">
            <a:spAutoFit/>
          </a:bodyPr>
          <a:lstStyle/>
          <a:p>
            <a:r>
              <a:rPr lang="en-ZA" dirty="0" smtClean="0">
                <a:solidFill>
                  <a:schemeClr val="accent4">
                    <a:lumMod val="10000"/>
                  </a:schemeClr>
                </a:solidFill>
              </a:rPr>
              <a:t>Running the simulation should allow you to verify the design is working as planned (i.e. </a:t>
            </a:r>
            <a:r>
              <a:rPr lang="en-ZA" dirty="0" err="1" smtClean="0">
                <a:solidFill>
                  <a:schemeClr val="accent4">
                    <a:lumMod val="10000"/>
                  </a:schemeClr>
                </a:solidFill>
              </a:rPr>
              <a:t>NANDing</a:t>
            </a:r>
            <a:r>
              <a:rPr lang="en-ZA" dirty="0" smtClean="0">
                <a:solidFill>
                  <a:schemeClr val="accent4">
                    <a:lumMod val="10000"/>
                  </a:schemeClr>
                </a:solidFill>
              </a:rPr>
              <a:t>)</a:t>
            </a:r>
            <a:endParaRPr lang="en-GB" dirty="0">
              <a:solidFill>
                <a:schemeClr val="accent4">
                  <a:lumMod val="10000"/>
                </a:schemeClr>
              </a:solidFill>
            </a:endParaRPr>
          </a:p>
        </p:txBody>
      </p:sp>
      <p:cxnSp>
        <p:nvCxnSpPr>
          <p:cNvPr id="9" name="Straight Arrow Connector 8"/>
          <p:cNvCxnSpPr/>
          <p:nvPr/>
        </p:nvCxnSpPr>
        <p:spPr bwMode="auto">
          <a:xfrm flipV="1">
            <a:off x="5412658" y="1755058"/>
            <a:ext cx="309716" cy="294968"/>
          </a:xfrm>
          <a:prstGeom prst="straightConnector1">
            <a:avLst/>
          </a:prstGeom>
          <a:solidFill>
            <a:schemeClr val="accent1"/>
          </a:solidFill>
          <a:ln w="28575" cap="flat" cmpd="sng" algn="ctr">
            <a:solidFill>
              <a:srgbClr val="FF0000"/>
            </a:solidFill>
            <a:prstDash val="solid"/>
            <a:round/>
            <a:headEnd type="none" w="med" len="med"/>
            <a:tailEnd type="arrow"/>
          </a:ln>
          <a:effectLst/>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animEffect transition="in" filter="dissolve">
                                      <p:cBhvr>
                                        <p:cTn id="7" dur="500"/>
                                        <p:tgtEl>
                                          <p:spTgt spid="1027"/>
                                        </p:tgtEl>
                                      </p:cBhvr>
                                    </p:animEffect>
                                  </p:childTnLst>
                                </p:cTn>
                              </p:par>
                            </p:childTnLst>
                          </p:cTn>
                        </p:par>
                        <p:par>
                          <p:cTn id="8" fill="hold">
                            <p:stCondLst>
                              <p:cond delay="500"/>
                            </p:stCondLst>
                            <p:childTnLst>
                              <p:par>
                                <p:cTn id="9" presetID="22" presetClass="entr" presetSubtype="4" fill="hold" nodeType="afterEffect">
                                  <p:stCondLst>
                                    <p:cond delay="100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500"/>
                                        <p:tgtEl>
                                          <p:spTgt spid="9"/>
                                        </p:tgtEl>
                                      </p:cBhvr>
                                    </p:animEffect>
                                  </p:childTnLst>
                                </p:cTn>
                              </p:par>
                            </p:childTnLst>
                          </p:cTn>
                        </p:par>
                        <p:par>
                          <p:cTn id="12" fill="hold">
                            <p:stCondLst>
                              <p:cond delay="2000"/>
                            </p:stCondLst>
                            <p:childTnLst>
                              <p:par>
                                <p:cTn id="13" presetID="22" presetClass="entr" presetSubtype="4"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down)">
                                      <p:cBhvr>
                                        <p:cTn id="1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2697" y="0"/>
            <a:ext cx="8385175" cy="862149"/>
          </a:xfrm>
        </p:spPr>
        <p:txBody>
          <a:bodyPr/>
          <a:lstStyle/>
          <a:p>
            <a:r>
              <a:rPr lang="en-ZA" dirty="0" smtClean="0"/>
              <a:t>Suggested study ideas…</a:t>
            </a:r>
            <a:endParaRPr lang="en-GB" dirty="0"/>
          </a:p>
        </p:txBody>
      </p:sp>
      <p:sp>
        <p:nvSpPr>
          <p:cNvPr id="3" name="Content Placeholder 2"/>
          <p:cNvSpPr>
            <a:spLocks noGrp="1"/>
          </p:cNvSpPr>
          <p:nvPr>
            <p:ph idx="1"/>
          </p:nvPr>
        </p:nvSpPr>
        <p:spPr>
          <a:xfrm>
            <a:off x="470263" y="846907"/>
            <a:ext cx="8490857" cy="5423263"/>
          </a:xfrm>
        </p:spPr>
        <p:txBody>
          <a:bodyPr>
            <a:normAutofit lnSpcReduction="10000"/>
          </a:bodyPr>
          <a:lstStyle/>
          <a:p>
            <a:r>
              <a:rPr lang="en-ZA" dirty="0" smtClean="0"/>
              <a:t>See </a:t>
            </a:r>
            <a:r>
              <a:rPr lang="en-ZA" dirty="0" smtClean="0">
                <a:solidFill>
                  <a:srgbClr val="FF6600"/>
                </a:solidFill>
              </a:rPr>
              <a:t>Verilog tutorials </a:t>
            </a:r>
            <a:r>
              <a:rPr lang="en-ZA" dirty="0" smtClean="0"/>
              <a:t>online, e.g.:</a:t>
            </a:r>
          </a:p>
          <a:p>
            <a:pPr lvl="1"/>
            <a:r>
              <a:rPr lang="en-GB" sz="2000" dirty="0" smtClean="0">
                <a:hlinkClick r:id="rId3"/>
              </a:rPr>
              <a:t>http://www.verilogtutorial.info/</a:t>
            </a:r>
            <a:endParaRPr lang="en-ZA" sz="2000" dirty="0" smtClean="0"/>
          </a:p>
          <a:p>
            <a:r>
              <a:rPr lang="en-ZA" dirty="0" err="1" smtClean="0">
                <a:solidFill>
                  <a:srgbClr val="FF6600"/>
                </a:solidFill>
              </a:rPr>
              <a:t>Icarus</a:t>
            </a:r>
            <a:r>
              <a:rPr lang="en-ZA" dirty="0" smtClean="0">
                <a:solidFill>
                  <a:srgbClr val="FF6600"/>
                </a:solidFill>
              </a:rPr>
              <a:t> Verilog </a:t>
            </a:r>
            <a:r>
              <a:rPr lang="en-ZA" dirty="0" smtClean="0"/>
              <a:t>– An open-source Verilog compiler and simulator </a:t>
            </a:r>
          </a:p>
          <a:p>
            <a:pPr lvl="1"/>
            <a:r>
              <a:rPr lang="en-GB" sz="2000" dirty="0" smtClean="0">
                <a:hlinkClick r:id="rId4"/>
              </a:rPr>
              <a:t>http://iverilog.icarus.com/</a:t>
            </a:r>
            <a:endParaRPr lang="en-ZA" sz="2000" dirty="0" smtClean="0">
              <a:solidFill>
                <a:srgbClr val="FFFF00"/>
              </a:solidFill>
            </a:endParaRPr>
          </a:p>
          <a:p>
            <a:pPr lvl="1"/>
            <a:r>
              <a:rPr lang="en-ZA" dirty="0" smtClean="0"/>
              <a:t>Try </a:t>
            </a:r>
            <a:r>
              <a:rPr lang="en-ZA" dirty="0" err="1" smtClean="0">
                <a:solidFill>
                  <a:srgbClr val="FF6600"/>
                </a:solidFill>
              </a:rPr>
              <a:t>iverilog</a:t>
            </a:r>
            <a:r>
              <a:rPr lang="en-ZA" dirty="0" smtClean="0"/>
              <a:t> on </a:t>
            </a:r>
            <a:r>
              <a:rPr lang="en-ZA" dirty="0" err="1" smtClean="0"/>
              <a:t>forge.ee</a:t>
            </a:r>
            <a:endParaRPr lang="en-ZA" dirty="0" smtClean="0"/>
          </a:p>
          <a:p>
            <a:r>
              <a:rPr lang="en-ZA" dirty="0" err="1" smtClean="0">
                <a:solidFill>
                  <a:srgbClr val="FF6600"/>
                </a:solidFill>
              </a:rPr>
              <a:t>Gplcver</a:t>
            </a:r>
            <a:r>
              <a:rPr lang="en-ZA" dirty="0" smtClean="0"/>
              <a:t> – Open-source Verilog interpreter</a:t>
            </a:r>
          </a:p>
          <a:p>
            <a:pPr lvl="1"/>
            <a:r>
              <a:rPr lang="en-GB" sz="2000" dirty="0" smtClean="0">
                <a:hlinkClick r:id="rId5"/>
              </a:rPr>
              <a:t>http://sourceforge.net/projects/gplcver/</a:t>
            </a:r>
            <a:endParaRPr lang="en-GB" sz="2000" dirty="0" smtClean="0"/>
          </a:p>
          <a:p>
            <a:pPr lvl="1"/>
            <a:r>
              <a:rPr lang="en-ZA" dirty="0" smtClean="0"/>
              <a:t>Try </a:t>
            </a:r>
            <a:r>
              <a:rPr lang="en-ZA" dirty="0" err="1" smtClean="0">
                <a:solidFill>
                  <a:srgbClr val="FF6600"/>
                </a:solidFill>
              </a:rPr>
              <a:t>cver</a:t>
            </a:r>
            <a:r>
              <a:rPr lang="en-ZA" dirty="0" smtClean="0"/>
              <a:t> on </a:t>
            </a:r>
            <a:r>
              <a:rPr lang="en-ZA" dirty="0" err="1" smtClean="0"/>
              <a:t>forge.ee</a:t>
            </a:r>
            <a:endParaRPr lang="en-ZA" dirty="0" smtClean="0"/>
          </a:p>
          <a:p>
            <a:r>
              <a:rPr lang="en-ZA" dirty="0" err="1" smtClean="0">
                <a:solidFill>
                  <a:srgbClr val="FF6600"/>
                </a:solidFill>
              </a:rPr>
              <a:t>Verilator</a:t>
            </a:r>
            <a:r>
              <a:rPr lang="en-ZA" dirty="0" smtClean="0"/>
              <a:t> – An open-source Verilog optimizer and simulator</a:t>
            </a:r>
          </a:p>
          <a:p>
            <a:pPr lvl="1"/>
            <a:r>
              <a:rPr lang="en-ZA" sz="2000" dirty="0" smtClean="0">
                <a:hlinkClick r:id="rId6"/>
              </a:rPr>
              <a:t>http://www.veripool.org/wiki/verilator</a:t>
            </a:r>
            <a:r>
              <a:rPr lang="en-ZA" sz="2000" dirty="0" smtClean="0"/>
              <a:t> </a:t>
            </a:r>
            <a:endParaRPr lang="en-GB" sz="2000" dirty="0"/>
          </a:p>
        </p:txBody>
      </p:sp>
      <p:pic>
        <p:nvPicPr>
          <p:cNvPr id="2050" name="Picture 2" descr="C:\Users\swinberg\Documents\ACTIVE\EEE4084F\2012\LECTURES\EEE4084F-Lecture15\Images\Icarus_Verilog.gif"/>
          <p:cNvPicPr>
            <a:picLocks noChangeAspect="1" noChangeArrowheads="1"/>
          </p:cNvPicPr>
          <p:nvPr/>
        </p:nvPicPr>
        <p:blipFill>
          <a:blip r:embed="rId7" cstate="print"/>
          <a:srcRect/>
          <a:stretch>
            <a:fillRect/>
          </a:stretch>
        </p:blipFill>
        <p:spPr bwMode="auto">
          <a:xfrm>
            <a:off x="5382239" y="2250068"/>
            <a:ext cx="1123950" cy="1409700"/>
          </a:xfrm>
          <a:prstGeom prst="rect">
            <a:avLst/>
          </a:prstGeom>
          <a:noFill/>
        </p:spPr>
      </p:pic>
      <p:sp>
        <p:nvSpPr>
          <p:cNvPr id="5" name="Rectangle 4"/>
          <p:cNvSpPr/>
          <p:nvPr/>
        </p:nvSpPr>
        <p:spPr>
          <a:xfrm>
            <a:off x="3813718" y="6301503"/>
            <a:ext cx="5018310" cy="338554"/>
          </a:xfrm>
          <a:prstGeom prst="rect">
            <a:avLst/>
          </a:prstGeom>
        </p:spPr>
        <p:txBody>
          <a:bodyPr wrap="square">
            <a:spAutoFit/>
          </a:bodyPr>
          <a:lstStyle/>
          <a:p>
            <a:pPr algn="r"/>
            <a:r>
              <a:rPr lang="en-GB" sz="1600" dirty="0" smtClean="0">
                <a:hlinkClick r:id="rId8"/>
              </a:rPr>
              <a:t>http://www.asic-world.com/verilog/tools.html</a:t>
            </a:r>
            <a:endParaRPr lang="en-GB" sz="1600" dirty="0"/>
          </a:p>
        </p:txBody>
      </p:sp>
      <p:sp>
        <p:nvSpPr>
          <p:cNvPr id="6" name="TextBox 5"/>
          <p:cNvSpPr txBox="1"/>
          <p:nvPr/>
        </p:nvSpPr>
        <p:spPr>
          <a:xfrm>
            <a:off x="5751865" y="6043369"/>
            <a:ext cx="3206327" cy="338554"/>
          </a:xfrm>
          <a:prstGeom prst="rect">
            <a:avLst/>
          </a:prstGeom>
          <a:noFill/>
        </p:spPr>
        <p:txBody>
          <a:bodyPr wrap="none" rtlCol="0">
            <a:spAutoFit/>
          </a:bodyPr>
          <a:lstStyle/>
          <a:p>
            <a:r>
              <a:rPr lang="en-ZA" sz="1600" dirty="0" smtClean="0"/>
              <a:t>Comprehensive list of simulators:</a:t>
            </a:r>
            <a:endParaRPr lang="en-GB" sz="1600"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93914"/>
            <a:ext cx="8385175" cy="772886"/>
          </a:xfrm>
        </p:spPr>
        <p:txBody>
          <a:bodyPr/>
          <a:lstStyle/>
          <a:p>
            <a:r>
              <a:rPr lang="en-ZA" dirty="0" err="1" smtClean="0"/>
              <a:t>Icarus</a:t>
            </a:r>
            <a:r>
              <a:rPr lang="en-ZA" dirty="0" smtClean="0"/>
              <a:t> Verilog</a:t>
            </a:r>
            <a:endParaRPr lang="en-GB" dirty="0"/>
          </a:p>
        </p:txBody>
      </p:sp>
      <p:pic>
        <p:nvPicPr>
          <p:cNvPr id="3" name="Picture 2" descr="C:\Users\swinberg\Documents\ACTIVE\EEE4084F\2012\LECTURES\EEE4084F-Lecture15\Images\Icarus_Verilog.gif"/>
          <p:cNvPicPr>
            <a:picLocks noChangeAspect="1" noChangeArrowheads="1"/>
          </p:cNvPicPr>
          <p:nvPr/>
        </p:nvPicPr>
        <p:blipFill>
          <a:blip r:embed="rId3" cstate="print"/>
          <a:srcRect/>
          <a:stretch>
            <a:fillRect/>
          </a:stretch>
        </p:blipFill>
        <p:spPr bwMode="auto">
          <a:xfrm>
            <a:off x="7681302" y="262574"/>
            <a:ext cx="1123950" cy="1409700"/>
          </a:xfrm>
          <a:prstGeom prst="rect">
            <a:avLst/>
          </a:prstGeom>
          <a:noFill/>
        </p:spPr>
      </p:pic>
      <p:sp>
        <p:nvSpPr>
          <p:cNvPr id="4" name="TextBox 3"/>
          <p:cNvSpPr txBox="1"/>
          <p:nvPr/>
        </p:nvSpPr>
        <p:spPr>
          <a:xfrm>
            <a:off x="444137" y="1171297"/>
            <a:ext cx="7554825" cy="1200329"/>
          </a:xfrm>
          <a:prstGeom prst="rect">
            <a:avLst/>
          </a:prstGeom>
          <a:noFill/>
        </p:spPr>
        <p:txBody>
          <a:bodyPr wrap="none" rtlCol="0">
            <a:spAutoFit/>
          </a:bodyPr>
          <a:lstStyle/>
          <a:p>
            <a:r>
              <a:rPr lang="en-ZA" sz="2400" dirty="0" smtClean="0"/>
              <a:t>Probably the easiest free open-source tool available</a:t>
            </a:r>
          </a:p>
          <a:p>
            <a:r>
              <a:rPr lang="en-ZA" sz="2400" dirty="0" smtClean="0"/>
              <a:t>Excellent for doing quick tests.</a:t>
            </a:r>
          </a:p>
          <a:p>
            <a:r>
              <a:rPr lang="en-ZA" sz="2400" dirty="0" smtClean="0"/>
              <a:t>Takes very little space (a few megs) &amp; runs pretty fast.</a:t>
            </a:r>
            <a:endParaRPr lang="en-GB" sz="2400" dirty="0"/>
          </a:p>
        </p:txBody>
      </p:sp>
      <p:sp>
        <p:nvSpPr>
          <p:cNvPr id="5" name="Rectangle 4"/>
          <p:cNvSpPr/>
          <p:nvPr/>
        </p:nvSpPr>
        <p:spPr>
          <a:xfrm>
            <a:off x="0" y="6283714"/>
            <a:ext cx="3478837" cy="400110"/>
          </a:xfrm>
          <a:prstGeom prst="rect">
            <a:avLst/>
          </a:prstGeom>
        </p:spPr>
        <p:txBody>
          <a:bodyPr wrap="none">
            <a:spAutoFit/>
          </a:bodyPr>
          <a:lstStyle/>
          <a:p>
            <a:pPr lvl="1"/>
            <a:r>
              <a:rPr lang="en-GB" sz="2000" dirty="0" smtClean="0">
                <a:hlinkClick r:id="rId4"/>
              </a:rPr>
              <a:t>http://iverilog.icarus.com/</a:t>
            </a:r>
            <a:endParaRPr lang="en-ZA" sz="2000" dirty="0" smtClean="0">
              <a:solidFill>
                <a:srgbClr val="FFFF00"/>
              </a:solidFill>
            </a:endParaRPr>
          </a:p>
        </p:txBody>
      </p:sp>
      <p:sp>
        <p:nvSpPr>
          <p:cNvPr id="6" name="TextBox 5"/>
          <p:cNvSpPr txBox="1"/>
          <p:nvPr/>
        </p:nvSpPr>
        <p:spPr>
          <a:xfrm>
            <a:off x="444137" y="2407588"/>
            <a:ext cx="8543109" cy="1200329"/>
          </a:xfrm>
          <a:prstGeom prst="rect">
            <a:avLst/>
          </a:prstGeom>
          <a:noFill/>
        </p:spPr>
        <p:txBody>
          <a:bodyPr wrap="square" rtlCol="0">
            <a:spAutoFit/>
          </a:bodyPr>
          <a:lstStyle/>
          <a:p>
            <a:r>
              <a:rPr lang="en-ZA" sz="2400" dirty="0" smtClean="0"/>
              <a:t>Installed on </a:t>
            </a:r>
            <a:r>
              <a:rPr lang="en-ZA" sz="2400" dirty="0" err="1" smtClean="0"/>
              <a:t>forge.ee</a:t>
            </a:r>
            <a:endParaRPr lang="en-ZA" sz="2400" dirty="0" smtClean="0"/>
          </a:p>
          <a:p>
            <a:r>
              <a:rPr lang="en-ZA" sz="2400" dirty="0" smtClean="0"/>
              <a:t>For </a:t>
            </a:r>
            <a:r>
              <a:rPr lang="en-ZA" sz="2400" dirty="0" err="1" smtClean="0"/>
              <a:t>Ubuntu</a:t>
            </a:r>
            <a:r>
              <a:rPr lang="en-ZA" sz="2400" dirty="0" smtClean="0"/>
              <a:t> or </a:t>
            </a:r>
            <a:r>
              <a:rPr lang="en-ZA" sz="2400" dirty="0" err="1" smtClean="0"/>
              <a:t>Debian</a:t>
            </a:r>
            <a:r>
              <a:rPr lang="en-ZA" sz="2400" dirty="0" smtClean="0"/>
              <a:t> you can install it (if you’re linked to the leg server), using: </a:t>
            </a:r>
            <a:r>
              <a:rPr lang="en-ZA" sz="2400" dirty="0" smtClean="0">
                <a:solidFill>
                  <a:schemeClr val="accent2"/>
                </a:solidFill>
              </a:rPr>
              <a:t> </a:t>
            </a:r>
            <a:r>
              <a:rPr lang="en-ZA" sz="2400" dirty="0" smtClean="0">
                <a:solidFill>
                  <a:schemeClr val="accent2"/>
                </a:solidFill>
                <a:latin typeface="Courier New" pitchFamily="49" charset="0"/>
                <a:cs typeface="Courier New" pitchFamily="49" charset="0"/>
              </a:rPr>
              <a:t>apt-get install </a:t>
            </a:r>
            <a:r>
              <a:rPr lang="en-ZA" sz="2400" dirty="0" err="1" smtClean="0">
                <a:solidFill>
                  <a:schemeClr val="accent2"/>
                </a:solidFill>
                <a:latin typeface="Courier New" pitchFamily="49" charset="0"/>
                <a:cs typeface="Courier New" pitchFamily="49" charset="0"/>
              </a:rPr>
              <a:t>iverilog</a:t>
            </a:r>
            <a:endParaRPr lang="en-GB" sz="2400" dirty="0">
              <a:solidFill>
                <a:schemeClr val="accent2"/>
              </a:solidFill>
              <a:latin typeface="Courier New" pitchFamily="49" charset="0"/>
              <a:cs typeface="Courier New" pitchFamily="49" charset="0"/>
            </a:endParaRPr>
          </a:p>
        </p:txBody>
      </p:sp>
      <p:sp>
        <p:nvSpPr>
          <p:cNvPr id="7" name="TextBox 6"/>
          <p:cNvSpPr txBox="1"/>
          <p:nvPr/>
        </p:nvSpPr>
        <p:spPr>
          <a:xfrm>
            <a:off x="512767" y="3610346"/>
            <a:ext cx="8440164" cy="646331"/>
          </a:xfrm>
          <a:prstGeom prst="rect">
            <a:avLst/>
          </a:prstGeom>
          <a:noFill/>
        </p:spPr>
        <p:txBody>
          <a:bodyPr wrap="square" rtlCol="0">
            <a:spAutoFit/>
          </a:bodyPr>
          <a:lstStyle/>
          <a:p>
            <a:r>
              <a:rPr lang="en-ZA" dirty="0" err="1" smtClean="0"/>
              <a:t>Iverilog</a:t>
            </a:r>
            <a:r>
              <a:rPr lang="en-ZA" dirty="0" smtClean="0"/>
              <a:t> parsing the Verilog code and generates an executable the PC can run (called </a:t>
            </a:r>
            <a:r>
              <a:rPr lang="en-ZA" dirty="0" err="1" smtClean="0"/>
              <a:t>a.out</a:t>
            </a:r>
            <a:r>
              <a:rPr lang="en-ZA" dirty="0" smtClean="0"/>
              <a:t> if you don’t use the flags to change the output executable file name)</a:t>
            </a:r>
            <a:endParaRPr lang="en-GB" dirty="0"/>
          </a:p>
        </p:txBody>
      </p:sp>
      <p:sp>
        <p:nvSpPr>
          <p:cNvPr id="8" name="TextBox 7"/>
          <p:cNvSpPr txBox="1"/>
          <p:nvPr/>
        </p:nvSpPr>
        <p:spPr>
          <a:xfrm>
            <a:off x="471822" y="4579339"/>
            <a:ext cx="3308607" cy="1569660"/>
          </a:xfrm>
          <a:prstGeom prst="rect">
            <a:avLst/>
          </a:prstGeom>
          <a:noFill/>
        </p:spPr>
        <p:txBody>
          <a:bodyPr wrap="square" rtlCol="0">
            <a:spAutoFit/>
          </a:bodyPr>
          <a:lstStyle/>
          <a:p>
            <a:r>
              <a:rPr lang="en-ZA" sz="1600" dirty="0" smtClean="0"/>
              <a:t>I suggest the following to get to know </a:t>
            </a:r>
            <a:r>
              <a:rPr lang="en-ZA" sz="1600" dirty="0" err="1" smtClean="0"/>
              <a:t>iverilog</a:t>
            </a:r>
            <a:r>
              <a:rPr lang="en-ZA" sz="1600" dirty="0" smtClean="0"/>
              <a:t>… upload </a:t>
            </a:r>
            <a:r>
              <a:rPr lang="en-ZA" sz="1600" dirty="0" err="1" smtClean="0"/>
              <a:t>mynand.v</a:t>
            </a:r>
            <a:r>
              <a:rPr lang="en-ZA" sz="1600" dirty="0" smtClean="0"/>
              <a:t> example to </a:t>
            </a:r>
            <a:r>
              <a:rPr lang="en-ZA" sz="1600" dirty="0" err="1" smtClean="0"/>
              <a:t>forge.ee</a:t>
            </a:r>
            <a:r>
              <a:rPr lang="en-ZA" sz="1600" dirty="0" smtClean="0"/>
              <a:t>, compile it with </a:t>
            </a:r>
            <a:r>
              <a:rPr lang="en-ZA" sz="1600" dirty="0" err="1" smtClean="0"/>
              <a:t>iverilog</a:t>
            </a:r>
            <a:r>
              <a:rPr lang="en-ZA" sz="1600" dirty="0" smtClean="0"/>
              <a:t>. Run it. Try changing the </a:t>
            </a:r>
            <a:r>
              <a:rPr lang="en-ZA" sz="1600" dirty="0" err="1" smtClean="0"/>
              <a:t>testbest</a:t>
            </a:r>
            <a:r>
              <a:rPr lang="en-ZA" sz="1600" dirty="0" smtClean="0"/>
              <a:t>  code, put in some more operations</a:t>
            </a:r>
            <a:endParaRPr lang="en-GB" sz="1600" dirty="0"/>
          </a:p>
        </p:txBody>
      </p:sp>
      <p:pic>
        <p:nvPicPr>
          <p:cNvPr id="1026" name="Picture 2" descr="C:\Users\swinberg\Documents\ACTIVE\EEE4084F\2012\LECTURES\EEE4084F-Lecture15\Images\iverilog_run.gif"/>
          <p:cNvPicPr>
            <a:picLocks noChangeAspect="1" noChangeArrowheads="1"/>
          </p:cNvPicPr>
          <p:nvPr/>
        </p:nvPicPr>
        <p:blipFill>
          <a:blip r:embed="rId5" cstate="print"/>
          <a:srcRect/>
          <a:stretch>
            <a:fillRect/>
          </a:stretch>
        </p:blipFill>
        <p:spPr bwMode="auto">
          <a:xfrm>
            <a:off x="3966027" y="4360531"/>
            <a:ext cx="4895851" cy="2257425"/>
          </a:xfrm>
          <a:prstGeom prst="rect">
            <a:avLst/>
          </a:prstGeom>
          <a:noFill/>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8086" y="20225"/>
            <a:ext cx="8385175" cy="970371"/>
          </a:xfrm>
        </p:spPr>
        <p:txBody>
          <a:bodyPr/>
          <a:lstStyle/>
          <a:p>
            <a:r>
              <a:rPr lang="en-ZA" dirty="0" smtClean="0"/>
              <a:t>More Experimenting</a:t>
            </a:r>
            <a:endParaRPr lang="en-GB" dirty="0"/>
          </a:p>
        </p:txBody>
      </p:sp>
      <p:pic>
        <p:nvPicPr>
          <p:cNvPr id="2050" name="Picture 2" descr="C:\Users\swinberg\Documents\ACTIVE\EEE4084F\2012\LECTURES\EEE4084F-Lecture15\Images\ToVerilog_4.jpg"/>
          <p:cNvPicPr>
            <a:picLocks noChangeAspect="1" noChangeArrowheads="1"/>
          </p:cNvPicPr>
          <p:nvPr/>
        </p:nvPicPr>
        <p:blipFill>
          <a:blip r:embed="rId3" cstate="print"/>
          <a:srcRect/>
          <a:stretch>
            <a:fillRect/>
          </a:stretch>
        </p:blipFill>
        <p:spPr bwMode="auto">
          <a:xfrm>
            <a:off x="403101" y="1522814"/>
            <a:ext cx="6802674" cy="4895327"/>
          </a:xfrm>
          <a:prstGeom prst="rect">
            <a:avLst/>
          </a:prstGeom>
          <a:noFill/>
        </p:spPr>
      </p:pic>
      <p:sp>
        <p:nvSpPr>
          <p:cNvPr id="4" name="TextBox 3"/>
          <p:cNvSpPr txBox="1"/>
          <p:nvPr/>
        </p:nvSpPr>
        <p:spPr>
          <a:xfrm>
            <a:off x="347791" y="1170358"/>
            <a:ext cx="8687122" cy="369332"/>
          </a:xfrm>
          <a:prstGeom prst="rect">
            <a:avLst/>
          </a:prstGeom>
          <a:noFill/>
        </p:spPr>
        <p:txBody>
          <a:bodyPr wrap="none" rtlCol="0">
            <a:spAutoFit/>
          </a:bodyPr>
          <a:lstStyle/>
          <a:p>
            <a:r>
              <a:rPr lang="en-ZA" dirty="0" smtClean="0"/>
              <a:t>Experiment with using both Altera </a:t>
            </a:r>
            <a:r>
              <a:rPr lang="en-ZA" dirty="0" err="1" smtClean="0"/>
              <a:t>Qauartus</a:t>
            </a:r>
            <a:r>
              <a:rPr lang="en-ZA" dirty="0" smtClean="0"/>
              <a:t> II, </a:t>
            </a:r>
            <a:r>
              <a:rPr lang="en-ZA" dirty="0" err="1" smtClean="0"/>
              <a:t>Icarus</a:t>
            </a:r>
            <a:r>
              <a:rPr lang="en-ZA" dirty="0" smtClean="0"/>
              <a:t> Verilog, and </a:t>
            </a:r>
            <a:r>
              <a:rPr lang="en-ZA" dirty="0" err="1" smtClean="0"/>
              <a:t>Xilinx</a:t>
            </a:r>
            <a:r>
              <a:rPr lang="en-ZA" dirty="0" smtClean="0"/>
              <a:t> ISE </a:t>
            </a:r>
            <a:r>
              <a:rPr lang="en-ZA" dirty="0" err="1" smtClean="0"/>
              <a:t>ISim</a:t>
            </a:r>
            <a:endParaRPr lang="en-GB" dirty="0"/>
          </a:p>
        </p:txBody>
      </p:sp>
      <p:sp>
        <p:nvSpPr>
          <p:cNvPr id="5" name="TextBox 4"/>
          <p:cNvSpPr txBox="1"/>
          <p:nvPr/>
        </p:nvSpPr>
        <p:spPr>
          <a:xfrm>
            <a:off x="347791" y="896036"/>
            <a:ext cx="6459910" cy="369332"/>
          </a:xfrm>
          <a:prstGeom prst="rect">
            <a:avLst/>
          </a:prstGeom>
          <a:noFill/>
        </p:spPr>
        <p:txBody>
          <a:bodyPr wrap="none" rtlCol="0">
            <a:spAutoFit/>
          </a:bodyPr>
          <a:lstStyle/>
          <a:p>
            <a:r>
              <a:rPr lang="en-ZA" dirty="0" smtClean="0"/>
              <a:t>Try </a:t>
            </a:r>
            <a:r>
              <a:rPr lang="en-ZA" dirty="0" smtClean="0">
                <a:solidFill>
                  <a:schemeClr val="accent2"/>
                </a:solidFill>
              </a:rPr>
              <a:t>test3</a:t>
            </a:r>
            <a:r>
              <a:rPr lang="en-ZA" dirty="0" smtClean="0"/>
              <a:t> or </a:t>
            </a:r>
            <a:r>
              <a:rPr lang="en-ZA" dirty="0" err="1" smtClean="0">
                <a:solidFill>
                  <a:schemeClr val="accent2"/>
                </a:solidFill>
              </a:rPr>
              <a:t>mycounter.v</a:t>
            </a:r>
            <a:r>
              <a:rPr lang="en-ZA" dirty="0" smtClean="0"/>
              <a:t> as a more involved program and test</a:t>
            </a:r>
            <a:endParaRPr lang="en-GB" dirty="0"/>
          </a:p>
        </p:txBody>
      </p:sp>
      <p:pic>
        <p:nvPicPr>
          <p:cNvPr id="2051" name="Picture 3" descr="C:\Users\swinberg\Documents\ACTIVE\EEE4084F\2012\LECTURES\EEE4084F-Lecture15\Images\Icarus_Verilog2.jpg"/>
          <p:cNvPicPr>
            <a:picLocks noChangeAspect="1" noChangeArrowheads="1"/>
          </p:cNvPicPr>
          <p:nvPr/>
        </p:nvPicPr>
        <p:blipFill>
          <a:blip r:embed="rId4" cstate="print"/>
          <a:srcRect/>
          <a:stretch>
            <a:fillRect/>
          </a:stretch>
        </p:blipFill>
        <p:spPr bwMode="auto">
          <a:xfrm>
            <a:off x="3540034" y="3851249"/>
            <a:ext cx="5165958" cy="2812934"/>
          </a:xfrm>
          <a:prstGeom prst="rect">
            <a:avLst/>
          </a:prstGeom>
          <a:noFill/>
        </p:spPr>
      </p:pic>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2543" y="393793"/>
            <a:ext cx="7698306" cy="692210"/>
          </a:xfrm>
        </p:spPr>
        <p:txBody>
          <a:bodyPr>
            <a:normAutofit fontScale="90000"/>
          </a:bodyPr>
          <a:lstStyle/>
          <a:p>
            <a:r>
              <a:rPr lang="en-US" dirty="0" smtClean="0"/>
              <a:t>Intro to Xilinx ISE using simulation</a:t>
            </a:r>
            <a:endParaRPr lang="en-US" dirty="0"/>
          </a:p>
        </p:txBody>
      </p:sp>
      <p:sp>
        <p:nvSpPr>
          <p:cNvPr id="3" name="Rectangle 2"/>
          <p:cNvSpPr/>
          <p:nvPr/>
        </p:nvSpPr>
        <p:spPr>
          <a:xfrm>
            <a:off x="1636486" y="6158593"/>
            <a:ext cx="6008914" cy="338554"/>
          </a:xfrm>
          <a:prstGeom prst="rect">
            <a:avLst/>
          </a:prstGeom>
        </p:spPr>
        <p:txBody>
          <a:bodyPr wrap="square">
            <a:spAutoFit/>
          </a:bodyPr>
          <a:lstStyle/>
          <a:p>
            <a:pPr algn="ctr"/>
            <a:r>
              <a:rPr lang="en-US" sz="1600" dirty="0">
                <a:hlinkClick r:id="rId2"/>
              </a:rPr>
              <a:t>https://</a:t>
            </a:r>
            <a:r>
              <a:rPr lang="en-US" sz="1600" dirty="0" smtClean="0">
                <a:hlinkClick r:id="rId2"/>
              </a:rPr>
              <a:t>www.youtube.com/watch?v=pkJAWpkaiHg</a:t>
            </a:r>
            <a:endParaRPr lang="en-US" sz="1600" dirty="0"/>
          </a:p>
        </p:txBody>
      </p:sp>
      <p:pic>
        <p:nvPicPr>
          <p:cNvPr id="1026" name="Picture 2" descr="C:\Users\swinberg\Documents\ACTIVE\EEE4084F\2013\LECTURES\Lecture07\Images\vide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8505" y="2042196"/>
            <a:ext cx="1644876" cy="1644876"/>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1582056" y="5743565"/>
            <a:ext cx="6008914" cy="369332"/>
          </a:xfrm>
          <a:prstGeom prst="rect">
            <a:avLst/>
          </a:prstGeom>
        </p:spPr>
        <p:txBody>
          <a:bodyPr wrap="square">
            <a:spAutoFit/>
          </a:bodyPr>
          <a:lstStyle/>
          <a:p>
            <a:pPr algn="ctr"/>
            <a:r>
              <a:rPr lang="en-US" dirty="0" smtClean="0"/>
              <a:t>Short video</a:t>
            </a:r>
            <a:endParaRPr lang="en-US" dirty="0"/>
          </a:p>
        </p:txBody>
      </p:sp>
      <p:sp>
        <p:nvSpPr>
          <p:cNvPr id="5" name="Rectangle 4"/>
          <p:cNvSpPr/>
          <p:nvPr/>
        </p:nvSpPr>
        <p:spPr>
          <a:xfrm>
            <a:off x="2748390" y="3815834"/>
            <a:ext cx="3647217" cy="369332"/>
          </a:xfrm>
          <a:prstGeom prst="rect">
            <a:avLst/>
          </a:prstGeom>
        </p:spPr>
        <p:txBody>
          <a:bodyPr wrap="none">
            <a:spAutoFit/>
          </a:bodyPr>
          <a:lstStyle/>
          <a:p>
            <a:r>
              <a:rPr lang="en-ZA" dirty="0"/>
              <a:t>Xilinx ISE Simulation Tutorial.mp4</a:t>
            </a:r>
          </a:p>
        </p:txBody>
      </p:sp>
    </p:spTree>
    <p:extLst>
      <p:ext uri="{BB962C8B-B14F-4D97-AF65-F5344CB8AC3E}">
        <p14:creationId xmlns:p14="http://schemas.microsoft.com/office/powerpoint/2010/main" val="1786812011"/>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2543" y="393793"/>
            <a:ext cx="7698306" cy="692210"/>
          </a:xfrm>
        </p:spPr>
        <p:txBody>
          <a:bodyPr>
            <a:normAutofit fontScale="90000"/>
          </a:bodyPr>
          <a:lstStyle/>
          <a:p>
            <a:r>
              <a:rPr lang="en-US" dirty="0" smtClean="0"/>
              <a:t>Intro to Xilinx </a:t>
            </a:r>
            <a:r>
              <a:rPr lang="en-US" dirty="0" err="1" smtClean="0"/>
              <a:t>Vivado</a:t>
            </a:r>
            <a:endParaRPr lang="en-US" dirty="0"/>
          </a:p>
        </p:txBody>
      </p:sp>
      <p:sp>
        <p:nvSpPr>
          <p:cNvPr id="3" name="Rectangle 2"/>
          <p:cNvSpPr/>
          <p:nvPr/>
        </p:nvSpPr>
        <p:spPr>
          <a:xfrm>
            <a:off x="1636486" y="6158593"/>
            <a:ext cx="6008914" cy="338554"/>
          </a:xfrm>
          <a:prstGeom prst="rect">
            <a:avLst/>
          </a:prstGeom>
        </p:spPr>
        <p:txBody>
          <a:bodyPr wrap="square">
            <a:spAutoFit/>
          </a:bodyPr>
          <a:lstStyle/>
          <a:p>
            <a:pPr algn="ctr"/>
            <a:r>
              <a:rPr lang="en-US" sz="1600" dirty="0">
                <a:hlinkClick r:id="rId2"/>
              </a:rPr>
              <a:t>http://</a:t>
            </a:r>
            <a:r>
              <a:rPr lang="en-US" sz="1600" dirty="0" smtClean="0">
                <a:hlinkClick r:id="rId2"/>
              </a:rPr>
              <a:t>www.youtube.com/watch?v=H6W4HKbjnaQ</a:t>
            </a:r>
            <a:r>
              <a:rPr lang="en-US" sz="1600" dirty="0" smtClean="0"/>
              <a:t> </a:t>
            </a:r>
            <a:endParaRPr lang="en-US" sz="16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70201" y="1317162"/>
            <a:ext cx="3541485" cy="2656114"/>
          </a:xfrm>
          <a:prstGeom prst="rect">
            <a:avLst/>
          </a:prstGeom>
        </p:spPr>
      </p:pic>
      <p:pic>
        <p:nvPicPr>
          <p:cNvPr id="1026" name="Picture 2" descr="C:\Users\swinberg\Documents\ACTIVE\EEE4084F\2013\LECTURES\Lecture07\Images\video.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8505" y="4112296"/>
            <a:ext cx="1644876" cy="1644876"/>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1582056" y="5743565"/>
            <a:ext cx="6008914" cy="369332"/>
          </a:xfrm>
          <a:prstGeom prst="rect">
            <a:avLst/>
          </a:prstGeom>
        </p:spPr>
        <p:txBody>
          <a:bodyPr wrap="square">
            <a:spAutoFit/>
          </a:bodyPr>
          <a:lstStyle/>
          <a:p>
            <a:pPr algn="ctr"/>
            <a:r>
              <a:rPr lang="en-US" dirty="0" smtClean="0"/>
              <a:t>Short video</a:t>
            </a:r>
            <a:endParaRPr lang="en-US" dirty="0"/>
          </a:p>
        </p:txBody>
      </p:sp>
    </p:spTree>
    <p:extLst>
      <p:ext uri="{BB962C8B-B14F-4D97-AF65-F5344CB8AC3E}">
        <p14:creationId xmlns:p14="http://schemas.microsoft.com/office/powerpoint/2010/main" val="2565179930"/>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06401" y="3526966"/>
            <a:ext cx="8657594" cy="923330"/>
          </a:xfrm>
          <a:prstGeom prst="rect">
            <a:avLst/>
          </a:prstGeom>
          <a:noFill/>
        </p:spPr>
        <p:txBody>
          <a:bodyPr wrap="square" rtlCol="0">
            <a:spAutoFit/>
          </a:bodyPr>
          <a:lstStyle/>
          <a:p>
            <a:r>
              <a:rPr lang="en-US" i="1" dirty="0" smtClean="0"/>
              <a:t>Image sources:</a:t>
            </a:r>
          </a:p>
          <a:p>
            <a:r>
              <a:rPr lang="en-US" dirty="0" smtClean="0"/>
              <a:t> man working on laptop – </a:t>
            </a:r>
            <a:r>
              <a:rPr lang="en-US" dirty="0" err="1" smtClean="0"/>
              <a:t>flickr</a:t>
            </a:r>
            <a:endParaRPr lang="en-US" dirty="0" smtClean="0"/>
          </a:p>
          <a:p>
            <a:r>
              <a:rPr lang="en-US" dirty="0"/>
              <a:t> </a:t>
            </a:r>
            <a:r>
              <a:rPr lang="en-US" dirty="0" smtClean="0"/>
              <a:t>scroll, video reel, big question mark </a:t>
            </a:r>
            <a:r>
              <a:rPr lang="en-US" dirty="0"/>
              <a:t>– </a:t>
            </a:r>
            <a:r>
              <a:rPr lang="en-US" dirty="0" err="1"/>
              <a:t>Pixabay</a:t>
            </a:r>
            <a:r>
              <a:rPr lang="en-US" dirty="0"/>
              <a:t> </a:t>
            </a:r>
            <a:r>
              <a:rPr lang="en-US" dirty="0">
                <a:hlinkClick r:id="rId2"/>
              </a:rPr>
              <a:t>http://pixabay.com/</a:t>
            </a:r>
            <a:r>
              <a:rPr lang="en-US" dirty="0"/>
              <a:t>  (public domain</a:t>
            </a:r>
            <a:r>
              <a:rPr lang="en-US" dirty="0" smtClean="0"/>
              <a:t>)</a:t>
            </a:r>
          </a:p>
        </p:txBody>
      </p:sp>
      <p:sp>
        <p:nvSpPr>
          <p:cNvPr id="2" name="Rectangle 1"/>
          <p:cNvSpPr/>
          <p:nvPr/>
        </p:nvSpPr>
        <p:spPr>
          <a:xfrm>
            <a:off x="420915" y="443077"/>
            <a:ext cx="4929555" cy="369332"/>
          </a:xfrm>
          <a:prstGeom prst="rect">
            <a:avLst/>
          </a:prstGeom>
        </p:spPr>
        <p:txBody>
          <a:bodyPr wrap="none">
            <a:spAutoFit/>
          </a:bodyPr>
          <a:lstStyle/>
          <a:p>
            <a:r>
              <a:rPr lang="en-US" b="1" i="1" dirty="0" smtClean="0"/>
              <a:t>Disclaimers and copyright/licensing details</a:t>
            </a:r>
            <a:endParaRPr lang="en-US" b="1" i="1" dirty="0"/>
          </a:p>
        </p:txBody>
      </p:sp>
      <p:sp>
        <p:nvSpPr>
          <p:cNvPr id="5" name="Rectangle 4"/>
          <p:cNvSpPr/>
          <p:nvPr/>
        </p:nvSpPr>
        <p:spPr>
          <a:xfrm>
            <a:off x="420916" y="893026"/>
            <a:ext cx="8258628" cy="2554545"/>
          </a:xfrm>
          <a:prstGeom prst="rect">
            <a:avLst/>
          </a:prstGeom>
        </p:spPr>
        <p:txBody>
          <a:bodyPr wrap="square">
            <a:spAutoFit/>
          </a:bodyPr>
          <a:lstStyle/>
          <a:p>
            <a:r>
              <a:rPr lang="en-US" sz="1600" dirty="0" smtClean="0"/>
              <a:t>I have tried to follow the correct practices concerning copyright and licensing of material, particularly image sources that have been used in this presentation. I have put much effort into trying to make this material open access so that it can be of benefit to others in their teaching and learning practice. Any mistakes or omissions with regards to these issues I will correct when notified. To the best of my understanding the material in these slides can be shared according to the Creative Commons “</a:t>
            </a:r>
            <a:r>
              <a:rPr lang="en-ZA" sz="1600" dirty="0"/>
              <a:t>Attribution-</a:t>
            </a:r>
            <a:r>
              <a:rPr lang="en-ZA" sz="1600" dirty="0" err="1"/>
              <a:t>ShareAlike</a:t>
            </a:r>
            <a:r>
              <a:rPr lang="en-ZA" sz="1600" dirty="0"/>
              <a:t> 4.0 International (CC BY-SA 4.0)</a:t>
            </a:r>
            <a:r>
              <a:rPr lang="en-US" sz="1600" dirty="0" smtClean="0"/>
              <a:t>” license, and that is why I selected that license to apply to this presentation (it’s not because I particularly want my slides referenced but more to acknowledge the sources and generosity of others who have provided free material such as the images I have used).</a:t>
            </a:r>
            <a:endParaRPr lang="en-US" sz="1600" dirty="0"/>
          </a:p>
        </p:txBody>
      </p:sp>
      <p:pic>
        <p:nvPicPr>
          <p:cNvPr id="3074" name="Picture 2" descr="C:\Users\swinberg\Documents\ACTIVE\EEE4084F\Common\Images_open\CC-SA.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61944" y="6102803"/>
            <a:ext cx="1117600" cy="39370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420915" y="4722551"/>
            <a:ext cx="8975758" cy="646331"/>
          </a:xfrm>
          <a:prstGeom prst="rect">
            <a:avLst/>
          </a:prstGeom>
        </p:spPr>
        <p:txBody>
          <a:bodyPr wrap="square">
            <a:spAutoFit/>
          </a:bodyPr>
          <a:lstStyle/>
          <a:p>
            <a:r>
              <a:rPr lang="en-ZA" dirty="0" smtClean="0"/>
              <a:t>References: Verilog code adapted from</a:t>
            </a:r>
            <a:br>
              <a:rPr lang="en-ZA" dirty="0" smtClean="0"/>
            </a:br>
            <a:r>
              <a:rPr lang="en-ZA" dirty="0" smtClean="0"/>
              <a:t>   </a:t>
            </a:r>
            <a:r>
              <a:rPr lang="en-ZA" dirty="0">
                <a:hlinkClick r:id="rId4"/>
              </a:rPr>
              <a:t>http://www.asic-world.com/examples/verilog</a:t>
            </a:r>
            <a:r>
              <a:rPr lang="en-ZA" dirty="0"/>
              <a:t> </a:t>
            </a:r>
          </a:p>
        </p:txBody>
      </p:sp>
    </p:spTree>
    <p:extLst>
      <p:ext uri="{BB962C8B-B14F-4D97-AF65-F5344CB8AC3E}">
        <p14:creationId xmlns:p14="http://schemas.microsoft.com/office/powerpoint/2010/main" val="118901094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6017" y="190500"/>
            <a:ext cx="8633369" cy="986388"/>
          </a:xfrm>
        </p:spPr>
        <p:txBody>
          <a:bodyPr/>
          <a:lstStyle/>
          <a:p>
            <a:r>
              <a:rPr lang="en-ZA" dirty="0" smtClean="0"/>
              <a:t>Module Abstraction Levels</a:t>
            </a:r>
            <a:endParaRPr lang="en-GB" dirty="0"/>
          </a:p>
        </p:txBody>
      </p:sp>
      <p:sp>
        <p:nvSpPr>
          <p:cNvPr id="3" name="Content Placeholder 2"/>
          <p:cNvSpPr>
            <a:spLocks noGrp="1"/>
          </p:cNvSpPr>
          <p:nvPr>
            <p:ph idx="1"/>
          </p:nvPr>
        </p:nvSpPr>
        <p:spPr>
          <a:xfrm>
            <a:off x="246017" y="1735184"/>
            <a:ext cx="8752115" cy="4191000"/>
          </a:xfrm>
        </p:spPr>
        <p:txBody>
          <a:bodyPr>
            <a:normAutofit fontScale="92500" lnSpcReduction="10000"/>
          </a:bodyPr>
          <a:lstStyle/>
          <a:p>
            <a:r>
              <a:rPr lang="en-US" sz="2800" dirty="0" smtClean="0">
                <a:solidFill>
                  <a:srgbClr val="FF6600"/>
                </a:solidFill>
              </a:rPr>
              <a:t>Switch Level Abstraction (lowest level)</a:t>
            </a:r>
          </a:p>
          <a:p>
            <a:pPr lvl="1"/>
            <a:r>
              <a:rPr lang="en-US" sz="2400" dirty="0" smtClean="0"/>
              <a:t>Implementing using only switches and interconnects. </a:t>
            </a:r>
          </a:p>
          <a:p>
            <a:r>
              <a:rPr lang="en-US" sz="2800" dirty="0" smtClean="0">
                <a:solidFill>
                  <a:srgbClr val="FF6600"/>
                </a:solidFill>
              </a:rPr>
              <a:t>Gate Level (slightly higher level)</a:t>
            </a:r>
          </a:p>
          <a:p>
            <a:pPr lvl="1"/>
            <a:r>
              <a:rPr lang="en-US" sz="2400" dirty="0" smtClean="0"/>
              <a:t>Implementing terms of gates like (i.e., AND, NOT, OR etc) and using interconnects between gates.</a:t>
            </a:r>
          </a:p>
          <a:p>
            <a:r>
              <a:rPr lang="en-US" sz="2800" dirty="0" smtClean="0">
                <a:solidFill>
                  <a:srgbClr val="FF6600"/>
                </a:solidFill>
              </a:rPr>
              <a:t>Dataflow Level</a:t>
            </a:r>
          </a:p>
          <a:p>
            <a:pPr lvl="1"/>
            <a:r>
              <a:rPr lang="en-US" sz="2400" dirty="0" smtClean="0"/>
              <a:t>Implementing in terms of dataflow between registers</a:t>
            </a:r>
          </a:p>
          <a:p>
            <a:r>
              <a:rPr lang="en-US" sz="2800" dirty="0" smtClean="0">
                <a:solidFill>
                  <a:srgbClr val="FF6600"/>
                </a:solidFill>
              </a:rPr>
              <a:t>Behavioral Level (highest level)</a:t>
            </a:r>
          </a:p>
          <a:p>
            <a:pPr lvl="1"/>
            <a:r>
              <a:rPr lang="en-US" sz="2400" dirty="0" smtClean="0"/>
              <a:t>Implementing module in terms of algorithms, not worrying about hardware issues (much). Close to C programming.</a:t>
            </a:r>
            <a:endParaRPr lang="en-GB" sz="2400" dirty="0"/>
          </a:p>
        </p:txBody>
      </p:sp>
      <p:grpSp>
        <p:nvGrpSpPr>
          <p:cNvPr id="6" name="Group 5"/>
          <p:cNvGrpSpPr/>
          <p:nvPr/>
        </p:nvGrpSpPr>
        <p:grpSpPr>
          <a:xfrm>
            <a:off x="415835" y="4868092"/>
            <a:ext cx="8595359" cy="988421"/>
            <a:chOff x="339635" y="4911636"/>
            <a:chExt cx="8595359" cy="1946364"/>
          </a:xfrm>
        </p:grpSpPr>
        <p:sp>
          <p:nvSpPr>
            <p:cNvPr id="4" name="Freeform 3"/>
            <p:cNvSpPr/>
            <p:nvPr/>
          </p:nvSpPr>
          <p:spPr bwMode="auto">
            <a:xfrm>
              <a:off x="339635" y="4911636"/>
              <a:ext cx="8595359" cy="1593668"/>
            </a:xfrm>
            <a:custGeom>
              <a:avLst/>
              <a:gdLst>
                <a:gd name="connsiteX0" fmla="*/ 875211 w 8417833"/>
                <a:gd name="connsiteY0" fmla="*/ 0 h 1815737"/>
                <a:gd name="connsiteX1" fmla="*/ 875211 w 8417833"/>
                <a:gd name="connsiteY1" fmla="*/ 0 h 1815737"/>
                <a:gd name="connsiteX2" fmla="*/ 404948 w 8417833"/>
                <a:gd name="connsiteY2" fmla="*/ 13062 h 1815737"/>
                <a:gd name="connsiteX3" fmla="*/ 365760 w 8417833"/>
                <a:gd name="connsiteY3" fmla="*/ 26125 h 1815737"/>
                <a:gd name="connsiteX4" fmla="*/ 326571 w 8417833"/>
                <a:gd name="connsiteY4" fmla="*/ 52251 h 1815737"/>
                <a:gd name="connsiteX5" fmla="*/ 248194 w 8417833"/>
                <a:gd name="connsiteY5" fmla="*/ 156754 h 1815737"/>
                <a:gd name="connsiteX6" fmla="*/ 78377 w 8417833"/>
                <a:gd name="connsiteY6" fmla="*/ 365760 h 1815737"/>
                <a:gd name="connsiteX7" fmla="*/ 65314 w 8417833"/>
                <a:gd name="connsiteY7" fmla="*/ 431074 h 1815737"/>
                <a:gd name="connsiteX8" fmla="*/ 39188 w 8417833"/>
                <a:gd name="connsiteY8" fmla="*/ 535577 h 1815737"/>
                <a:gd name="connsiteX9" fmla="*/ 26125 w 8417833"/>
                <a:gd name="connsiteY9" fmla="*/ 613954 h 1815737"/>
                <a:gd name="connsiteX10" fmla="*/ 0 w 8417833"/>
                <a:gd name="connsiteY10" fmla="*/ 731520 h 1815737"/>
                <a:gd name="connsiteX11" fmla="*/ 13063 w 8417833"/>
                <a:gd name="connsiteY11" fmla="*/ 1031965 h 1815737"/>
                <a:gd name="connsiteX12" fmla="*/ 91440 w 8417833"/>
                <a:gd name="connsiteY12" fmla="*/ 1254034 h 1815737"/>
                <a:gd name="connsiteX13" fmla="*/ 561703 w 8417833"/>
                <a:gd name="connsiteY13" fmla="*/ 1567542 h 1815737"/>
                <a:gd name="connsiteX14" fmla="*/ 600891 w 8417833"/>
                <a:gd name="connsiteY14" fmla="*/ 1580605 h 1815737"/>
                <a:gd name="connsiteX15" fmla="*/ 718457 w 8417833"/>
                <a:gd name="connsiteY15" fmla="*/ 1632857 h 1815737"/>
                <a:gd name="connsiteX16" fmla="*/ 1345474 w 8417833"/>
                <a:gd name="connsiteY16" fmla="*/ 1815737 h 1815737"/>
                <a:gd name="connsiteX17" fmla="*/ 3566160 w 8417833"/>
                <a:gd name="connsiteY17" fmla="*/ 1802674 h 1815737"/>
                <a:gd name="connsiteX18" fmla="*/ 3931920 w 8417833"/>
                <a:gd name="connsiteY18" fmla="*/ 1789611 h 1815737"/>
                <a:gd name="connsiteX19" fmla="*/ 4767943 w 8417833"/>
                <a:gd name="connsiteY19" fmla="*/ 1776548 h 1815737"/>
                <a:gd name="connsiteX20" fmla="*/ 5434148 w 8417833"/>
                <a:gd name="connsiteY20" fmla="*/ 1763485 h 1815737"/>
                <a:gd name="connsiteX21" fmla="*/ 5956663 w 8417833"/>
                <a:gd name="connsiteY21" fmla="*/ 1737360 h 1815737"/>
                <a:gd name="connsiteX22" fmla="*/ 6923314 w 8417833"/>
                <a:gd name="connsiteY22" fmla="*/ 1711234 h 1815737"/>
                <a:gd name="connsiteX23" fmla="*/ 7667897 w 8417833"/>
                <a:gd name="connsiteY23" fmla="*/ 1502228 h 1815737"/>
                <a:gd name="connsiteX24" fmla="*/ 7720148 w 8417833"/>
                <a:gd name="connsiteY24" fmla="*/ 1463040 h 1815737"/>
                <a:gd name="connsiteX25" fmla="*/ 7889965 w 8417833"/>
                <a:gd name="connsiteY25" fmla="*/ 1397725 h 1815737"/>
                <a:gd name="connsiteX26" fmla="*/ 8281851 w 8417833"/>
                <a:gd name="connsiteY26" fmla="*/ 1071154 h 1815737"/>
                <a:gd name="connsiteX27" fmla="*/ 8347165 w 8417833"/>
                <a:gd name="connsiteY27" fmla="*/ 953588 h 1815737"/>
                <a:gd name="connsiteX28" fmla="*/ 8334103 w 8417833"/>
                <a:gd name="connsiteY28" fmla="*/ 418011 h 1815737"/>
                <a:gd name="connsiteX29" fmla="*/ 8268788 w 8417833"/>
                <a:gd name="connsiteY29" fmla="*/ 339634 h 1815737"/>
                <a:gd name="connsiteX30" fmla="*/ 8059783 w 8417833"/>
                <a:gd name="connsiteY30" fmla="*/ 235131 h 1815737"/>
                <a:gd name="connsiteX31" fmla="*/ 6648994 w 8417833"/>
                <a:gd name="connsiteY31" fmla="*/ 156754 h 1815737"/>
                <a:gd name="connsiteX32" fmla="*/ 5381897 w 8417833"/>
                <a:gd name="connsiteY32" fmla="*/ 143691 h 1815737"/>
                <a:gd name="connsiteX33" fmla="*/ 5264331 w 8417833"/>
                <a:gd name="connsiteY33" fmla="*/ 117565 h 1815737"/>
                <a:gd name="connsiteX34" fmla="*/ 4924697 w 8417833"/>
                <a:gd name="connsiteY34" fmla="*/ 91440 h 1815737"/>
                <a:gd name="connsiteX35" fmla="*/ 4624251 w 8417833"/>
                <a:gd name="connsiteY35" fmla="*/ 78377 h 1815737"/>
                <a:gd name="connsiteX36" fmla="*/ 888274 w 8417833"/>
                <a:gd name="connsiteY36" fmla="*/ 65314 h 1815737"/>
                <a:gd name="connsiteX37" fmla="*/ 822960 w 8417833"/>
                <a:gd name="connsiteY37" fmla="*/ 13062 h 1815737"/>
                <a:gd name="connsiteX38" fmla="*/ 862148 w 8417833"/>
                <a:gd name="connsiteY38" fmla="*/ 52251 h 1815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8417833" h="1815737">
                  <a:moveTo>
                    <a:pt x="875211" y="0"/>
                  </a:moveTo>
                  <a:lnTo>
                    <a:pt x="875211" y="0"/>
                  </a:lnTo>
                  <a:cubicBezTo>
                    <a:pt x="718457" y="4354"/>
                    <a:pt x="561557" y="5031"/>
                    <a:pt x="404948" y="13062"/>
                  </a:cubicBezTo>
                  <a:cubicBezTo>
                    <a:pt x="391197" y="13767"/>
                    <a:pt x="378076" y="19967"/>
                    <a:pt x="365760" y="26125"/>
                  </a:cubicBezTo>
                  <a:cubicBezTo>
                    <a:pt x="351718" y="33146"/>
                    <a:pt x="338632" y="42200"/>
                    <a:pt x="326571" y="52251"/>
                  </a:cubicBezTo>
                  <a:cubicBezTo>
                    <a:pt x="263121" y="105126"/>
                    <a:pt x="305558" y="81463"/>
                    <a:pt x="248194" y="156754"/>
                  </a:cubicBezTo>
                  <a:cubicBezTo>
                    <a:pt x="193792" y="228157"/>
                    <a:pt x="78377" y="365760"/>
                    <a:pt x="78377" y="365760"/>
                  </a:cubicBezTo>
                  <a:cubicBezTo>
                    <a:pt x="74023" y="387531"/>
                    <a:pt x="70306" y="409440"/>
                    <a:pt x="65314" y="431074"/>
                  </a:cubicBezTo>
                  <a:cubicBezTo>
                    <a:pt x="57240" y="466061"/>
                    <a:pt x="46712" y="500468"/>
                    <a:pt x="39188" y="535577"/>
                  </a:cubicBezTo>
                  <a:cubicBezTo>
                    <a:pt x="33638" y="561475"/>
                    <a:pt x="31319" y="587982"/>
                    <a:pt x="26125" y="613954"/>
                  </a:cubicBezTo>
                  <a:cubicBezTo>
                    <a:pt x="18252" y="653319"/>
                    <a:pt x="8708" y="692331"/>
                    <a:pt x="0" y="731520"/>
                  </a:cubicBezTo>
                  <a:cubicBezTo>
                    <a:pt x="4354" y="831668"/>
                    <a:pt x="3407" y="932188"/>
                    <a:pt x="13063" y="1031965"/>
                  </a:cubicBezTo>
                  <a:cubicBezTo>
                    <a:pt x="19462" y="1098090"/>
                    <a:pt x="60587" y="1199184"/>
                    <a:pt x="91440" y="1254034"/>
                  </a:cubicBezTo>
                  <a:cubicBezTo>
                    <a:pt x="197772" y="1443069"/>
                    <a:pt x="323087" y="1441216"/>
                    <a:pt x="561703" y="1567542"/>
                  </a:cubicBezTo>
                  <a:cubicBezTo>
                    <a:pt x="573872" y="1573984"/>
                    <a:pt x="588181" y="1575309"/>
                    <a:pt x="600891" y="1580605"/>
                  </a:cubicBezTo>
                  <a:cubicBezTo>
                    <a:pt x="640477" y="1597099"/>
                    <a:pt x="677980" y="1618690"/>
                    <a:pt x="718457" y="1632857"/>
                  </a:cubicBezTo>
                  <a:cubicBezTo>
                    <a:pt x="1081672" y="1759982"/>
                    <a:pt x="1046522" y="1745395"/>
                    <a:pt x="1345474" y="1815737"/>
                  </a:cubicBezTo>
                  <a:lnTo>
                    <a:pt x="3566160" y="1802674"/>
                  </a:lnTo>
                  <a:cubicBezTo>
                    <a:pt x="3688152" y="1801442"/>
                    <a:pt x="3809951" y="1792263"/>
                    <a:pt x="3931920" y="1789611"/>
                  </a:cubicBezTo>
                  <a:lnTo>
                    <a:pt x="4767943" y="1776548"/>
                  </a:lnTo>
                  <a:lnTo>
                    <a:pt x="5434148" y="1763485"/>
                  </a:lnTo>
                  <a:lnTo>
                    <a:pt x="5956663" y="1737360"/>
                  </a:lnTo>
                  <a:lnTo>
                    <a:pt x="6923314" y="1711234"/>
                  </a:lnTo>
                  <a:cubicBezTo>
                    <a:pt x="7158515" y="1649339"/>
                    <a:pt x="7450924" y="1574552"/>
                    <a:pt x="7667897" y="1502228"/>
                  </a:cubicBezTo>
                  <a:cubicBezTo>
                    <a:pt x="7688551" y="1495343"/>
                    <a:pt x="7700449" y="1472310"/>
                    <a:pt x="7720148" y="1463040"/>
                  </a:cubicBezTo>
                  <a:cubicBezTo>
                    <a:pt x="7775024" y="1437216"/>
                    <a:pt x="7838366" y="1429595"/>
                    <a:pt x="7889965" y="1397725"/>
                  </a:cubicBezTo>
                  <a:cubicBezTo>
                    <a:pt x="7963215" y="1352482"/>
                    <a:pt x="8201189" y="1174863"/>
                    <a:pt x="8281851" y="1071154"/>
                  </a:cubicBezTo>
                  <a:cubicBezTo>
                    <a:pt x="8309374" y="1035767"/>
                    <a:pt x="8325394" y="992777"/>
                    <a:pt x="8347165" y="953588"/>
                  </a:cubicBezTo>
                  <a:cubicBezTo>
                    <a:pt x="8393631" y="705774"/>
                    <a:pt x="8417833" y="706414"/>
                    <a:pt x="8334103" y="418011"/>
                  </a:cubicBezTo>
                  <a:cubicBezTo>
                    <a:pt x="8324621" y="385351"/>
                    <a:pt x="8293952" y="362510"/>
                    <a:pt x="8268788" y="339634"/>
                  </a:cubicBezTo>
                  <a:cubicBezTo>
                    <a:pt x="8224650" y="299509"/>
                    <a:pt x="8110146" y="242078"/>
                    <a:pt x="8059783" y="235131"/>
                  </a:cubicBezTo>
                  <a:cubicBezTo>
                    <a:pt x="7675491" y="182126"/>
                    <a:pt x="7015174" y="163751"/>
                    <a:pt x="6648994" y="156754"/>
                  </a:cubicBezTo>
                  <a:lnTo>
                    <a:pt x="5381897" y="143691"/>
                  </a:lnTo>
                  <a:cubicBezTo>
                    <a:pt x="5342708" y="134982"/>
                    <a:pt x="5303984" y="123826"/>
                    <a:pt x="5264331" y="117565"/>
                  </a:cubicBezTo>
                  <a:cubicBezTo>
                    <a:pt x="5189559" y="105759"/>
                    <a:pt x="4977479" y="94147"/>
                    <a:pt x="4924697" y="91440"/>
                  </a:cubicBezTo>
                  <a:cubicBezTo>
                    <a:pt x="4824585" y="86306"/>
                    <a:pt x="4724492" y="79026"/>
                    <a:pt x="4624251" y="78377"/>
                  </a:cubicBezTo>
                  <a:lnTo>
                    <a:pt x="888274" y="65314"/>
                  </a:lnTo>
                  <a:cubicBezTo>
                    <a:pt x="832944" y="9983"/>
                    <a:pt x="860655" y="13062"/>
                    <a:pt x="822960" y="13062"/>
                  </a:cubicBezTo>
                  <a:lnTo>
                    <a:pt x="862148" y="52251"/>
                  </a:lnTo>
                </a:path>
              </a:pathLst>
            </a:custGeom>
            <a:noFill/>
            <a:ln w="28575" cap="flat" cmpd="sng" algn="ctr">
              <a:solidFill>
                <a:srgbClr val="0000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sp>
          <p:nvSpPr>
            <p:cNvPr id="5" name="TextBox 4"/>
            <p:cNvSpPr txBox="1"/>
            <p:nvPr/>
          </p:nvSpPr>
          <p:spPr>
            <a:xfrm>
              <a:off x="4010297" y="6488668"/>
              <a:ext cx="4083234" cy="369332"/>
            </a:xfrm>
            <a:prstGeom prst="rect">
              <a:avLst/>
            </a:prstGeom>
            <a:noFill/>
          </p:spPr>
          <p:txBody>
            <a:bodyPr wrap="none" rtlCol="0">
              <a:spAutoFit/>
            </a:bodyPr>
            <a:lstStyle/>
            <a:p>
              <a:r>
                <a:rPr lang="en-ZA" dirty="0" smtClean="0">
                  <a:solidFill>
                    <a:srgbClr val="0000FF"/>
                  </a:solidFill>
                </a:rPr>
                <a:t>Arguably the best thing about Verilog!!</a:t>
              </a:r>
              <a:endParaRPr lang="en-GB" dirty="0">
                <a:solidFill>
                  <a:srgbClr val="0000FF"/>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par>
                          <p:cTn id="27" fill="hold">
                            <p:stCondLst>
                              <p:cond delay="0"/>
                            </p:stCondLst>
                            <p:childTnLst>
                              <p:par>
                                <p:cTn id="28" presetID="9" presetClass="entr" presetSubtype="0" fill="hold" nodeType="afterEffect">
                                  <p:stCondLst>
                                    <p:cond delay="5000"/>
                                  </p:stCondLst>
                                  <p:childTnLst>
                                    <p:set>
                                      <p:cBhvr>
                                        <p:cTn id="29" dur="1" fill="hold">
                                          <p:stCondLst>
                                            <p:cond delay="0"/>
                                          </p:stCondLst>
                                        </p:cTn>
                                        <p:tgtEl>
                                          <p:spTgt spid="6"/>
                                        </p:tgtEl>
                                        <p:attrNameLst>
                                          <p:attrName>style.visibility</p:attrName>
                                        </p:attrNameLst>
                                      </p:cBhvr>
                                      <p:to>
                                        <p:strVal val="visible"/>
                                      </p:to>
                                    </p:set>
                                    <p:animEffect transition="in" filter="dissolve">
                                      <p:cBhvr>
                                        <p:cTn id="3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5974" y="92075"/>
            <a:ext cx="8650646" cy="1431925"/>
          </a:xfrm>
        </p:spPr>
        <p:txBody>
          <a:bodyPr/>
          <a:lstStyle/>
          <a:p>
            <a:r>
              <a:rPr lang="en-ZA" dirty="0" smtClean="0"/>
              <a:t>Syntactic issues:</a:t>
            </a:r>
            <a:br>
              <a:rPr lang="en-ZA" dirty="0" smtClean="0"/>
            </a:br>
            <a:r>
              <a:rPr lang="en-ZA" dirty="0" smtClean="0"/>
              <a:t>Constant Values in Verilog</a:t>
            </a:r>
            <a:endParaRPr lang="en-GB" dirty="0"/>
          </a:p>
        </p:txBody>
      </p:sp>
      <p:sp>
        <p:nvSpPr>
          <p:cNvPr id="3" name="Content Placeholder 2"/>
          <p:cNvSpPr>
            <a:spLocks noGrp="1"/>
          </p:cNvSpPr>
          <p:nvPr>
            <p:ph idx="1"/>
          </p:nvPr>
        </p:nvSpPr>
        <p:spPr>
          <a:xfrm>
            <a:off x="838200" y="1516629"/>
            <a:ext cx="8007350" cy="4191000"/>
          </a:xfrm>
        </p:spPr>
        <p:txBody>
          <a:bodyPr/>
          <a:lstStyle/>
          <a:p>
            <a:r>
              <a:rPr lang="en-ZA" dirty="0" smtClean="0"/>
              <a:t>Number format:</a:t>
            </a:r>
          </a:p>
          <a:p>
            <a:pPr>
              <a:buNone/>
            </a:pPr>
            <a:r>
              <a:rPr lang="en-ZA" dirty="0" smtClean="0"/>
              <a:t>   &lt;size&gt;’&lt;base&gt;&lt;number&gt;</a:t>
            </a:r>
          </a:p>
          <a:p>
            <a:r>
              <a:rPr lang="en-ZA" dirty="0" smtClean="0"/>
              <a:t>Some examples:</a:t>
            </a:r>
          </a:p>
          <a:p>
            <a:pPr lvl="1"/>
            <a:r>
              <a:rPr lang="en-ZA" dirty="0" smtClean="0">
                <a:solidFill>
                  <a:srgbClr val="FF6600"/>
                </a:solidFill>
              </a:rPr>
              <a:t>3’b111  – a three bit number (i.e. 7</a:t>
            </a:r>
            <a:r>
              <a:rPr lang="en-ZA" baseline="-25000" dirty="0" smtClean="0">
                <a:solidFill>
                  <a:srgbClr val="FF6600"/>
                </a:solidFill>
              </a:rPr>
              <a:t>10</a:t>
            </a:r>
            <a:r>
              <a:rPr lang="en-ZA" dirty="0" smtClean="0">
                <a:solidFill>
                  <a:srgbClr val="FF6600"/>
                </a:solidFill>
              </a:rPr>
              <a:t>)</a:t>
            </a:r>
          </a:p>
          <a:p>
            <a:pPr lvl="1"/>
            <a:r>
              <a:rPr lang="en-ZA" dirty="0" smtClean="0">
                <a:solidFill>
                  <a:srgbClr val="FF6600"/>
                </a:solidFill>
              </a:rPr>
              <a:t>8’ha1  – a hexadecimal (i.e. A1</a:t>
            </a:r>
            <a:r>
              <a:rPr lang="en-ZA" baseline="-25000" dirty="0" smtClean="0">
                <a:solidFill>
                  <a:srgbClr val="FF6600"/>
                </a:solidFill>
              </a:rPr>
              <a:t>16</a:t>
            </a:r>
            <a:r>
              <a:rPr lang="en-ZA" dirty="0" smtClean="0">
                <a:solidFill>
                  <a:srgbClr val="FF6600"/>
                </a:solidFill>
              </a:rPr>
              <a:t> = 161</a:t>
            </a:r>
            <a:r>
              <a:rPr lang="en-ZA" baseline="-25000" dirty="0" smtClean="0">
                <a:solidFill>
                  <a:srgbClr val="FF6600"/>
                </a:solidFill>
              </a:rPr>
              <a:t>10</a:t>
            </a:r>
            <a:r>
              <a:rPr lang="en-ZA" dirty="0" smtClean="0">
                <a:solidFill>
                  <a:srgbClr val="FF6600"/>
                </a:solidFill>
              </a:rPr>
              <a:t>) </a:t>
            </a:r>
          </a:p>
          <a:p>
            <a:pPr lvl="1"/>
            <a:r>
              <a:rPr lang="en-ZA" dirty="0" smtClean="0">
                <a:solidFill>
                  <a:srgbClr val="FF6600"/>
                </a:solidFill>
              </a:rPr>
              <a:t>24’d165 – a decimal number (i.e. 165</a:t>
            </a:r>
            <a:r>
              <a:rPr lang="en-ZA" baseline="-25000" dirty="0" smtClean="0">
                <a:solidFill>
                  <a:srgbClr val="FF6600"/>
                </a:solidFill>
              </a:rPr>
              <a:t>10</a:t>
            </a:r>
            <a:r>
              <a:rPr lang="en-ZA" dirty="0" smtClean="0">
                <a:solidFill>
                  <a:srgbClr val="FF6600"/>
                </a:solidFill>
              </a:rPr>
              <a:t>)</a:t>
            </a:r>
            <a:endParaRPr lang="en-GB" dirty="0">
              <a:solidFill>
                <a:srgbClr val="FF6600"/>
              </a:solidFill>
            </a:endParaRPr>
          </a:p>
        </p:txBody>
      </p:sp>
      <p:sp>
        <p:nvSpPr>
          <p:cNvPr id="4" name="TextBox 3"/>
          <p:cNvSpPr txBox="1"/>
          <p:nvPr/>
        </p:nvSpPr>
        <p:spPr>
          <a:xfrm>
            <a:off x="870154" y="4803061"/>
            <a:ext cx="1502334" cy="461665"/>
          </a:xfrm>
          <a:prstGeom prst="rect">
            <a:avLst/>
          </a:prstGeom>
          <a:noFill/>
        </p:spPr>
        <p:txBody>
          <a:bodyPr wrap="none" rtlCol="0">
            <a:spAutoFit/>
          </a:bodyPr>
          <a:lstStyle/>
          <a:p>
            <a:r>
              <a:rPr lang="en-ZA" sz="2400" b="1" dirty="0" smtClean="0"/>
              <a:t>Defaults:</a:t>
            </a:r>
            <a:endParaRPr lang="en-GB" sz="2400" b="1" dirty="0"/>
          </a:p>
        </p:txBody>
      </p:sp>
      <p:sp>
        <p:nvSpPr>
          <p:cNvPr id="5" name="TextBox 4"/>
          <p:cNvSpPr txBox="1"/>
          <p:nvPr/>
        </p:nvSpPr>
        <p:spPr>
          <a:xfrm>
            <a:off x="1032383" y="5260258"/>
            <a:ext cx="7423827" cy="461665"/>
          </a:xfrm>
          <a:prstGeom prst="rect">
            <a:avLst/>
          </a:prstGeom>
          <a:noFill/>
        </p:spPr>
        <p:txBody>
          <a:bodyPr wrap="none" rtlCol="0">
            <a:spAutoFit/>
          </a:bodyPr>
          <a:lstStyle/>
          <a:p>
            <a:r>
              <a:rPr lang="en-ZA" sz="2400" dirty="0" smtClean="0">
                <a:solidFill>
                  <a:srgbClr val="FF6600"/>
                </a:solidFill>
              </a:rPr>
              <a:t>100  –   32-bit decimal by default if you don’t have a ‘</a:t>
            </a:r>
            <a:endParaRPr lang="en-GB" sz="2400" dirty="0">
              <a:solidFill>
                <a:srgbClr val="FF6600"/>
              </a:solidFill>
            </a:endParaRPr>
          </a:p>
        </p:txBody>
      </p:sp>
      <p:sp>
        <p:nvSpPr>
          <p:cNvPr id="6" name="TextBox 5"/>
          <p:cNvSpPr txBox="1"/>
          <p:nvPr/>
        </p:nvSpPr>
        <p:spPr>
          <a:xfrm>
            <a:off x="1032383" y="5658465"/>
            <a:ext cx="6026009" cy="461665"/>
          </a:xfrm>
          <a:prstGeom prst="rect">
            <a:avLst/>
          </a:prstGeom>
          <a:noFill/>
        </p:spPr>
        <p:txBody>
          <a:bodyPr wrap="none" rtlCol="0">
            <a:spAutoFit/>
          </a:bodyPr>
          <a:lstStyle/>
          <a:p>
            <a:r>
              <a:rPr lang="en-ZA" sz="2400" dirty="0" smtClean="0">
                <a:solidFill>
                  <a:srgbClr val="FF6600"/>
                </a:solidFill>
              </a:rPr>
              <a:t>‘hab  –  32-bit hexadecimal unsigned value</a:t>
            </a:r>
            <a:endParaRPr lang="en-GB" sz="2400" dirty="0">
              <a:solidFill>
                <a:srgbClr val="FF6600"/>
              </a:solidFill>
            </a:endParaRPr>
          </a:p>
        </p:txBody>
      </p:sp>
      <p:sp>
        <p:nvSpPr>
          <p:cNvPr id="7" name="TextBox 6"/>
          <p:cNvSpPr txBox="1"/>
          <p:nvPr/>
        </p:nvSpPr>
        <p:spPr>
          <a:xfrm>
            <a:off x="1032383" y="6041923"/>
            <a:ext cx="7893508" cy="461665"/>
          </a:xfrm>
          <a:prstGeom prst="rect">
            <a:avLst/>
          </a:prstGeom>
          <a:noFill/>
        </p:spPr>
        <p:txBody>
          <a:bodyPr wrap="none" rtlCol="0">
            <a:spAutoFit/>
          </a:bodyPr>
          <a:lstStyle/>
          <a:p>
            <a:r>
              <a:rPr lang="en-ZA" sz="2400" dirty="0" smtClean="0">
                <a:solidFill>
                  <a:srgbClr val="FF6600"/>
                </a:solidFill>
              </a:rPr>
              <a:t>‘o77  –  32-bit hexadecimal unsigned value  (77</a:t>
            </a:r>
            <a:r>
              <a:rPr lang="en-ZA" sz="2400" baseline="-25000" dirty="0" smtClean="0">
                <a:solidFill>
                  <a:srgbClr val="FF6600"/>
                </a:solidFill>
              </a:rPr>
              <a:t>8 </a:t>
            </a:r>
            <a:r>
              <a:rPr lang="en-ZA" sz="2400" dirty="0" smtClean="0">
                <a:solidFill>
                  <a:srgbClr val="FF6600"/>
                </a:solidFill>
              </a:rPr>
              <a:t>= 63</a:t>
            </a:r>
            <a:r>
              <a:rPr lang="en-ZA" sz="2400" baseline="-25000" dirty="0" smtClean="0">
                <a:solidFill>
                  <a:srgbClr val="FF6600"/>
                </a:solidFill>
              </a:rPr>
              <a:t>10</a:t>
            </a:r>
            <a:r>
              <a:rPr lang="en-ZA" sz="2400" dirty="0" smtClean="0">
                <a:solidFill>
                  <a:srgbClr val="FF6600"/>
                </a:solidFill>
              </a:rPr>
              <a:t>)</a:t>
            </a:r>
            <a:endParaRPr lang="en-GB" sz="2400" dirty="0">
              <a:solidFill>
                <a:srgbClr val="FF6600"/>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5974" y="244475"/>
            <a:ext cx="8650646" cy="1431925"/>
          </a:xfrm>
        </p:spPr>
        <p:txBody>
          <a:bodyPr/>
          <a:lstStyle/>
          <a:p>
            <a:r>
              <a:rPr lang="en-ZA" dirty="0" smtClean="0"/>
              <a:t>Syntactic issues:</a:t>
            </a:r>
            <a:br>
              <a:rPr lang="en-ZA" dirty="0" smtClean="0"/>
            </a:br>
            <a:r>
              <a:rPr lang="en-ZA" dirty="0" smtClean="0"/>
              <a:t>Constant Values in Verilog</a:t>
            </a:r>
            <a:endParaRPr lang="en-GB" dirty="0"/>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1201079410"/>
              </p:ext>
            </p:extLst>
          </p:nvPr>
        </p:nvGraphicFramePr>
        <p:xfrm>
          <a:off x="690716" y="2228902"/>
          <a:ext cx="8007350" cy="1955800"/>
        </p:xfrm>
        <a:graphic>
          <a:graphicData uri="http://schemas.openxmlformats.org/drawingml/2006/table">
            <a:tbl>
              <a:tblPr firstRow="1" bandRow="1">
                <a:tableStyleId>{073A0DAA-6AF3-43AB-8588-CEC1D06C72B9}</a:tableStyleId>
              </a:tblPr>
              <a:tblGrid>
                <a:gridCol w="2214716"/>
                <a:gridCol w="5792634"/>
              </a:tblGrid>
              <a:tr h="370840">
                <a:tc>
                  <a:txBody>
                    <a:bodyPr/>
                    <a:lstStyle/>
                    <a:p>
                      <a:pPr algn="ctr"/>
                      <a:r>
                        <a:rPr lang="en-ZA" dirty="0" smtClean="0"/>
                        <a:t>Constant</a:t>
                      </a:r>
                      <a:endParaRPr lang="en-GB" dirty="0">
                        <a:solidFill>
                          <a:schemeClr val="accent4">
                            <a:lumMod val="10000"/>
                          </a:schemeClr>
                        </a:solidFill>
                      </a:endParaRPr>
                    </a:p>
                  </a:txBody>
                  <a:tcPr/>
                </a:tc>
                <a:tc>
                  <a:txBody>
                    <a:bodyPr/>
                    <a:lstStyle/>
                    <a:p>
                      <a:r>
                        <a:rPr lang="en-ZA" dirty="0" smtClean="0"/>
                        <a:t>Hardware Condition</a:t>
                      </a:r>
                      <a:endParaRPr lang="en-GB" dirty="0">
                        <a:solidFill>
                          <a:schemeClr val="accent4">
                            <a:lumMod val="10000"/>
                          </a:schemeClr>
                        </a:solidFill>
                      </a:endParaRPr>
                    </a:p>
                  </a:txBody>
                  <a:tcPr/>
                </a:tc>
              </a:tr>
              <a:tr h="370840">
                <a:tc>
                  <a:txBody>
                    <a:bodyPr/>
                    <a:lstStyle/>
                    <a:p>
                      <a:pPr algn="ctr"/>
                      <a:r>
                        <a:rPr lang="en-ZA" sz="2000" dirty="0" smtClean="0"/>
                        <a:t>0</a:t>
                      </a:r>
                      <a:endParaRPr lang="en-GB" sz="2000" b="1" dirty="0">
                        <a:solidFill>
                          <a:schemeClr val="accent4">
                            <a:lumMod val="10000"/>
                          </a:schemeClr>
                        </a:solidFill>
                      </a:endParaRPr>
                    </a:p>
                  </a:txBody>
                  <a:tcPr/>
                </a:tc>
                <a:tc>
                  <a:txBody>
                    <a:bodyPr/>
                    <a:lstStyle/>
                    <a:p>
                      <a:r>
                        <a:rPr lang="en-ZA" dirty="0" smtClean="0"/>
                        <a:t>Low / Logic zero / False</a:t>
                      </a:r>
                      <a:endParaRPr lang="en-GB" dirty="0">
                        <a:solidFill>
                          <a:schemeClr val="accent4">
                            <a:lumMod val="10000"/>
                          </a:schemeClr>
                        </a:solidFill>
                      </a:endParaRPr>
                    </a:p>
                  </a:txBody>
                  <a:tcPr/>
                </a:tc>
              </a:tr>
              <a:tr h="370840">
                <a:tc>
                  <a:txBody>
                    <a:bodyPr/>
                    <a:lstStyle/>
                    <a:p>
                      <a:pPr algn="ctr"/>
                      <a:r>
                        <a:rPr lang="en-ZA" sz="2000" dirty="0" smtClean="0"/>
                        <a:t>1</a:t>
                      </a:r>
                      <a:endParaRPr lang="en-GB" sz="2000" b="1" dirty="0">
                        <a:solidFill>
                          <a:schemeClr val="accent4">
                            <a:lumMod val="10000"/>
                          </a:schemeClr>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ZA" dirty="0" smtClean="0"/>
                        <a:t>High / Logic one / True</a:t>
                      </a:r>
                      <a:endParaRPr lang="en-GB" dirty="0">
                        <a:solidFill>
                          <a:schemeClr val="accent4">
                            <a:lumMod val="10000"/>
                          </a:schemeClr>
                        </a:solidFill>
                      </a:endParaRPr>
                    </a:p>
                  </a:txBody>
                  <a:tcPr/>
                </a:tc>
              </a:tr>
              <a:tr h="370840">
                <a:tc>
                  <a:txBody>
                    <a:bodyPr/>
                    <a:lstStyle/>
                    <a:p>
                      <a:pPr algn="ctr"/>
                      <a:r>
                        <a:rPr lang="en-ZA" sz="2000" dirty="0" smtClean="0"/>
                        <a:t>x </a:t>
                      </a:r>
                      <a:endParaRPr lang="en-GB" sz="2000" b="1" dirty="0">
                        <a:solidFill>
                          <a:schemeClr val="accent4">
                            <a:lumMod val="10000"/>
                          </a:schemeClr>
                        </a:solidFill>
                      </a:endParaRPr>
                    </a:p>
                  </a:txBody>
                  <a:tcPr/>
                </a:tc>
                <a:tc>
                  <a:txBody>
                    <a:bodyPr/>
                    <a:lstStyle/>
                    <a:p>
                      <a:r>
                        <a:rPr lang="en-ZA" dirty="0" smtClean="0"/>
                        <a:t>Unknown</a:t>
                      </a:r>
                      <a:endParaRPr lang="en-GB" dirty="0">
                        <a:solidFill>
                          <a:schemeClr val="accent4">
                            <a:lumMod val="10000"/>
                          </a:schemeClr>
                        </a:solidFill>
                      </a:endParaRPr>
                    </a:p>
                  </a:txBody>
                  <a:tcPr/>
                </a:tc>
              </a:tr>
              <a:tr h="370840">
                <a:tc>
                  <a:txBody>
                    <a:bodyPr/>
                    <a:lstStyle/>
                    <a:p>
                      <a:pPr algn="ctr"/>
                      <a:r>
                        <a:rPr lang="en-ZA" sz="2000" dirty="0" smtClean="0"/>
                        <a:t>z </a:t>
                      </a:r>
                      <a:endParaRPr lang="en-GB" sz="2000" b="1" dirty="0">
                        <a:solidFill>
                          <a:schemeClr val="accent4">
                            <a:lumMod val="10000"/>
                          </a:schemeClr>
                        </a:solidFill>
                      </a:endParaRPr>
                    </a:p>
                  </a:txBody>
                  <a:tcPr/>
                </a:tc>
                <a:tc>
                  <a:txBody>
                    <a:bodyPr/>
                    <a:lstStyle/>
                    <a:p>
                      <a:r>
                        <a:rPr lang="en-ZA" dirty="0" smtClean="0"/>
                        <a:t>Floating / High impedance</a:t>
                      </a:r>
                      <a:endParaRPr lang="en-GB" dirty="0">
                        <a:solidFill>
                          <a:schemeClr val="accent4">
                            <a:lumMod val="10000"/>
                          </a:schemeClr>
                        </a:solidFill>
                      </a:endParaRPr>
                    </a:p>
                  </a:txBody>
                  <a:tcP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bwMode="auto">
          <a:xfrm>
            <a:off x="1725561" y="4218040"/>
            <a:ext cx="3849329" cy="2197510"/>
          </a:xfrm>
          <a:prstGeom prst="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normAutofit fontScale="90000"/>
          </a:bodyPr>
          <a:lstStyle/>
          <a:p>
            <a:r>
              <a:rPr lang="en-ZA" dirty="0" smtClean="0"/>
              <a:t>Wires</a:t>
            </a:r>
            <a:endParaRPr lang="en-GB" dirty="0"/>
          </a:p>
        </p:txBody>
      </p:sp>
      <p:sp>
        <p:nvSpPr>
          <p:cNvPr id="3" name="Content Placeholder 2"/>
          <p:cNvSpPr>
            <a:spLocks noGrp="1"/>
          </p:cNvSpPr>
          <p:nvPr>
            <p:ph idx="1"/>
          </p:nvPr>
        </p:nvSpPr>
        <p:spPr/>
        <p:txBody>
          <a:bodyPr/>
          <a:lstStyle/>
          <a:p>
            <a:r>
              <a:rPr lang="en-ZA" dirty="0" smtClean="0"/>
              <a:t>Wires (or nets) are used to connect elements (e.g. ports of modules)</a:t>
            </a:r>
          </a:p>
          <a:p>
            <a:r>
              <a:rPr lang="en-ZA" dirty="0" smtClean="0"/>
              <a:t>Wires have values continuously driven onto them by outputs they connect to</a:t>
            </a:r>
            <a:endParaRPr lang="en-GB" dirty="0"/>
          </a:p>
        </p:txBody>
      </p:sp>
      <p:grpSp>
        <p:nvGrpSpPr>
          <p:cNvPr id="7" name="Group 6"/>
          <p:cNvGrpSpPr/>
          <p:nvPr/>
        </p:nvGrpSpPr>
        <p:grpSpPr>
          <a:xfrm>
            <a:off x="2103181" y="4652142"/>
            <a:ext cx="3158152" cy="1314450"/>
            <a:chOff x="2663620" y="4637394"/>
            <a:chExt cx="3158152" cy="1314450"/>
          </a:xfrm>
        </p:grpSpPr>
        <p:pic>
          <p:nvPicPr>
            <p:cNvPr id="1027" name="Picture 3" descr="C:\Users\swinberg\Documents\ACTIVE\EEE4084F\2011\EXAM\Images\AND.gif"/>
            <p:cNvPicPr>
              <a:picLocks noChangeAspect="1" noChangeArrowheads="1"/>
            </p:cNvPicPr>
            <p:nvPr/>
          </p:nvPicPr>
          <p:blipFill>
            <a:blip r:embed="rId3" cstate="print"/>
            <a:srcRect/>
            <a:stretch>
              <a:fillRect/>
            </a:stretch>
          </p:blipFill>
          <p:spPr bwMode="auto">
            <a:xfrm>
              <a:off x="2663620" y="4723581"/>
              <a:ext cx="1781175" cy="1171575"/>
            </a:xfrm>
            <a:prstGeom prst="rect">
              <a:avLst/>
            </a:prstGeom>
            <a:noFill/>
          </p:spPr>
        </p:pic>
        <p:pic>
          <p:nvPicPr>
            <p:cNvPr id="1028" name="Picture 4" descr="C:\Users\swinberg\Documents\ACTIVE\EEE4084F\2011\EXAM\Images\NOT.gif"/>
            <p:cNvPicPr>
              <a:picLocks noChangeAspect="1" noChangeArrowheads="1"/>
            </p:cNvPicPr>
            <p:nvPr/>
          </p:nvPicPr>
          <p:blipFill>
            <a:blip r:embed="rId4" cstate="print"/>
            <a:srcRect/>
            <a:stretch>
              <a:fillRect/>
            </a:stretch>
          </p:blipFill>
          <p:spPr bwMode="auto">
            <a:xfrm>
              <a:off x="4412072" y="4637394"/>
              <a:ext cx="1409700" cy="1314450"/>
            </a:xfrm>
            <a:prstGeom prst="rect">
              <a:avLst/>
            </a:prstGeom>
            <a:noFill/>
          </p:spPr>
        </p:pic>
      </p:grpSp>
      <p:sp>
        <p:nvSpPr>
          <p:cNvPr id="9" name="TextBox 8"/>
          <p:cNvSpPr txBox="1"/>
          <p:nvPr/>
        </p:nvSpPr>
        <p:spPr>
          <a:xfrm>
            <a:off x="1784555" y="4689989"/>
            <a:ext cx="356188" cy="461665"/>
          </a:xfrm>
          <a:prstGeom prst="rect">
            <a:avLst/>
          </a:prstGeom>
          <a:noFill/>
        </p:spPr>
        <p:txBody>
          <a:bodyPr wrap="none" rtlCol="0">
            <a:spAutoFit/>
          </a:bodyPr>
          <a:lstStyle/>
          <a:p>
            <a:r>
              <a:rPr lang="en-ZA" sz="2400" dirty="0" smtClean="0">
                <a:solidFill>
                  <a:schemeClr val="accent4">
                    <a:lumMod val="10000"/>
                  </a:schemeClr>
                </a:solidFill>
              </a:rPr>
              <a:t>a</a:t>
            </a:r>
            <a:endParaRPr lang="en-GB" sz="2400" dirty="0">
              <a:solidFill>
                <a:schemeClr val="accent4">
                  <a:lumMod val="10000"/>
                </a:schemeClr>
              </a:solidFill>
            </a:endParaRPr>
          </a:p>
        </p:txBody>
      </p:sp>
      <p:sp>
        <p:nvSpPr>
          <p:cNvPr id="10" name="TextBox 9"/>
          <p:cNvSpPr txBox="1"/>
          <p:nvPr/>
        </p:nvSpPr>
        <p:spPr>
          <a:xfrm>
            <a:off x="1784555" y="5412660"/>
            <a:ext cx="356188" cy="461665"/>
          </a:xfrm>
          <a:prstGeom prst="rect">
            <a:avLst/>
          </a:prstGeom>
          <a:noFill/>
        </p:spPr>
        <p:txBody>
          <a:bodyPr wrap="none" rtlCol="0">
            <a:spAutoFit/>
          </a:bodyPr>
          <a:lstStyle/>
          <a:p>
            <a:r>
              <a:rPr lang="en-ZA" sz="2400" dirty="0" smtClean="0">
                <a:solidFill>
                  <a:schemeClr val="accent4">
                    <a:lumMod val="10000"/>
                  </a:schemeClr>
                </a:solidFill>
              </a:rPr>
              <a:t>b</a:t>
            </a:r>
            <a:endParaRPr lang="en-GB" sz="2400" dirty="0">
              <a:solidFill>
                <a:schemeClr val="accent4">
                  <a:lumMod val="10000"/>
                </a:schemeClr>
              </a:solidFill>
            </a:endParaRPr>
          </a:p>
        </p:txBody>
      </p:sp>
      <p:sp>
        <p:nvSpPr>
          <p:cNvPr id="11" name="TextBox 10"/>
          <p:cNvSpPr txBox="1"/>
          <p:nvPr/>
        </p:nvSpPr>
        <p:spPr>
          <a:xfrm>
            <a:off x="3687097" y="4925963"/>
            <a:ext cx="338554" cy="461665"/>
          </a:xfrm>
          <a:prstGeom prst="rect">
            <a:avLst/>
          </a:prstGeom>
          <a:noFill/>
        </p:spPr>
        <p:txBody>
          <a:bodyPr wrap="none" rtlCol="0">
            <a:spAutoFit/>
          </a:bodyPr>
          <a:lstStyle/>
          <a:p>
            <a:r>
              <a:rPr lang="en-ZA" sz="2400" dirty="0" smtClean="0">
                <a:solidFill>
                  <a:schemeClr val="accent4">
                    <a:lumMod val="10000"/>
                  </a:schemeClr>
                </a:solidFill>
              </a:rPr>
              <a:t>c</a:t>
            </a:r>
            <a:endParaRPr lang="en-GB" sz="2400" dirty="0">
              <a:solidFill>
                <a:schemeClr val="accent4">
                  <a:lumMod val="10000"/>
                </a:schemeClr>
              </a:solidFill>
            </a:endParaRPr>
          </a:p>
        </p:txBody>
      </p:sp>
      <p:sp>
        <p:nvSpPr>
          <p:cNvPr id="12" name="TextBox 11"/>
          <p:cNvSpPr txBox="1"/>
          <p:nvPr/>
        </p:nvSpPr>
        <p:spPr>
          <a:xfrm>
            <a:off x="5206181" y="5088195"/>
            <a:ext cx="356188" cy="461665"/>
          </a:xfrm>
          <a:prstGeom prst="rect">
            <a:avLst/>
          </a:prstGeom>
          <a:noFill/>
        </p:spPr>
        <p:txBody>
          <a:bodyPr wrap="none" rtlCol="0">
            <a:spAutoFit/>
          </a:bodyPr>
          <a:lstStyle/>
          <a:p>
            <a:r>
              <a:rPr lang="en-ZA" sz="2400" dirty="0" smtClean="0">
                <a:solidFill>
                  <a:schemeClr val="accent4">
                    <a:lumMod val="10000"/>
                  </a:schemeClr>
                </a:solidFill>
              </a:rPr>
              <a:t>d</a:t>
            </a:r>
            <a:endParaRPr lang="en-GB" sz="2400" dirty="0">
              <a:solidFill>
                <a:schemeClr val="accent4">
                  <a:lumMod val="10000"/>
                </a:schemeClr>
              </a:solidFill>
            </a:endParaRPr>
          </a:p>
        </p:txBody>
      </p:sp>
      <p:sp>
        <p:nvSpPr>
          <p:cNvPr id="13" name="TextBox 12"/>
          <p:cNvSpPr txBox="1"/>
          <p:nvPr/>
        </p:nvSpPr>
        <p:spPr>
          <a:xfrm>
            <a:off x="6002594" y="5132440"/>
            <a:ext cx="1757212" cy="830997"/>
          </a:xfrm>
          <a:prstGeom prst="rect">
            <a:avLst/>
          </a:prstGeom>
          <a:noFill/>
        </p:spPr>
        <p:txBody>
          <a:bodyPr wrap="none" rtlCol="0">
            <a:spAutoFit/>
          </a:bodyPr>
          <a:lstStyle/>
          <a:p>
            <a:r>
              <a:rPr lang="en-ZA" sz="2400" dirty="0" smtClean="0">
                <a:solidFill>
                  <a:schemeClr val="tx1">
                    <a:lumMod val="95000"/>
                  </a:schemeClr>
                </a:solidFill>
              </a:rPr>
              <a:t>wire a;</a:t>
            </a:r>
          </a:p>
          <a:p>
            <a:r>
              <a:rPr lang="en-ZA" sz="2400" dirty="0" smtClean="0">
                <a:solidFill>
                  <a:schemeClr val="tx1">
                    <a:lumMod val="95000"/>
                  </a:schemeClr>
                </a:solidFill>
              </a:rPr>
              <a:t>wire a, b, c;</a:t>
            </a:r>
            <a:endParaRPr lang="en-GB" sz="2400" dirty="0">
              <a:solidFill>
                <a:schemeClr val="tx1">
                  <a:lumMod val="95000"/>
                </a:schemeClr>
              </a:solidFill>
            </a:endParaRPr>
          </a:p>
        </p:txBody>
      </p:sp>
      <p:sp>
        <p:nvSpPr>
          <p:cNvPr id="14" name="TextBox 13"/>
          <p:cNvSpPr txBox="1"/>
          <p:nvPr/>
        </p:nvSpPr>
        <p:spPr>
          <a:xfrm>
            <a:off x="6002594" y="4144298"/>
            <a:ext cx="2934929" cy="830997"/>
          </a:xfrm>
          <a:prstGeom prst="rect">
            <a:avLst/>
          </a:prstGeom>
          <a:noFill/>
        </p:spPr>
        <p:txBody>
          <a:bodyPr wrap="square" rtlCol="0">
            <a:spAutoFit/>
          </a:bodyPr>
          <a:lstStyle/>
          <a:p>
            <a:r>
              <a:rPr lang="en-ZA" sz="2400" dirty="0" smtClean="0">
                <a:solidFill>
                  <a:schemeClr val="tx1">
                    <a:lumMod val="95000"/>
                  </a:schemeClr>
                </a:solidFill>
              </a:rPr>
              <a:t>// Defining the wires</a:t>
            </a:r>
          </a:p>
          <a:p>
            <a:r>
              <a:rPr lang="en-ZA" sz="2400" dirty="0" smtClean="0">
                <a:solidFill>
                  <a:schemeClr val="tx1">
                    <a:lumMod val="95000"/>
                  </a:schemeClr>
                </a:solidFill>
              </a:rPr>
              <a:t>// for this circuit:</a:t>
            </a:r>
            <a:endParaRPr lang="en-GB" sz="2400" dirty="0">
              <a:solidFill>
                <a:schemeClr val="tx1">
                  <a:lumMod val="95000"/>
                </a:schemeClr>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4084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4084 Theme.thmx</Template>
  <TotalTime>4995</TotalTime>
  <Words>3492</Words>
  <Application>Microsoft Office PowerPoint</Application>
  <PresentationFormat>On-screen Show (4:3)</PresentationFormat>
  <Paragraphs>549</Paragraphs>
  <Slides>58</Slides>
  <Notes>30</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58</vt:i4>
      </vt:variant>
    </vt:vector>
  </HeadingPairs>
  <TitlesOfParts>
    <vt:vector size="70" baseType="lpstr">
      <vt:lpstr>Arial</vt:lpstr>
      <vt:lpstr>Arial Black</vt:lpstr>
      <vt:lpstr>Calibri</vt:lpstr>
      <vt:lpstr>Century Gothic</vt:lpstr>
      <vt:lpstr>Comic Sans MS</vt:lpstr>
      <vt:lpstr>Courier</vt:lpstr>
      <vt:lpstr>Courier New</vt:lpstr>
      <vt:lpstr>Tahoma</vt:lpstr>
      <vt:lpstr>Verdana</vt:lpstr>
      <vt:lpstr>Wingdings</vt:lpstr>
      <vt:lpstr>Wingdings 2</vt:lpstr>
      <vt:lpstr>4084 Theme</vt:lpstr>
      <vt:lpstr>PowerPoint Presentation</vt:lpstr>
      <vt:lpstr>Lecture Overview</vt:lpstr>
      <vt:lpstr>Why consider Verilog?</vt:lpstr>
      <vt:lpstr>Lead in to Verilog…</vt:lpstr>
      <vt:lpstr>Module: Building block  of Verilog Programs</vt:lpstr>
      <vt:lpstr>Module Abstraction Levels</vt:lpstr>
      <vt:lpstr>Syntactic issues: Constant Values in Verilog</vt:lpstr>
      <vt:lpstr>Syntactic issues: Constant Values in Verilog</vt:lpstr>
      <vt:lpstr>Wires</vt:lpstr>
      <vt:lpstr>Registers</vt:lpstr>
      <vt:lpstr>Vectors of wires and registers</vt:lpstr>
      <vt:lpstr>Non-synthesisable Data types</vt:lpstr>
      <vt:lpstr>Memory jogger…</vt:lpstr>
      <vt:lpstr>Verilog Parameters &amp; Initial block</vt:lpstr>
      <vt:lpstr>Ports</vt:lpstr>
      <vt:lpstr>Register Output Ports</vt:lpstr>
      <vt:lpstr>Instantiating modules and connecting up ports</vt:lpstr>
      <vt:lpstr>Instantiating modules</vt:lpstr>
      <vt:lpstr>Verilog Primitive Gates</vt:lpstr>
      <vt:lpstr>BufIf  (hardware if gate)</vt:lpstr>
      <vt:lpstr>Where to go from here…</vt:lpstr>
      <vt:lpstr>Verilog Recommended Coding Styles</vt:lpstr>
      <vt:lpstr>Code Example</vt:lpstr>
      <vt:lpstr>Learning Verilog By Example</vt:lpstr>
      <vt:lpstr>Learning Verilog</vt:lpstr>
      <vt:lpstr>Learning Verilog with Xilinx ISE</vt:lpstr>
      <vt:lpstr>Implementing an 8-bit counter</vt:lpstr>
      <vt:lpstr>The Nexys Reference Manual</vt:lpstr>
      <vt:lpstr>Starting with Verilog in ISE</vt:lpstr>
      <vt:lpstr>PowerPoint Presentation</vt:lpstr>
      <vt:lpstr>PowerPoint Presentation</vt:lpstr>
      <vt:lpstr>PowerPoint Presentation</vt:lpstr>
      <vt:lpstr>PowerPoint Presentation</vt:lpstr>
      <vt:lpstr>Test Bench</vt:lpstr>
      <vt:lpstr>PowerPoint Presentation</vt:lpstr>
      <vt:lpstr>PowerPoint Presentation</vt:lpstr>
      <vt:lpstr>PowerPoint Presentation</vt:lpstr>
      <vt:lpstr>PowerPoint Presentation</vt:lpstr>
      <vt:lpstr>PowerPoint Presentation</vt:lpstr>
      <vt:lpstr>PowerPoint Presentation</vt:lpstr>
      <vt:lpstr>Generating Verilog from the Schematic Editor</vt:lpstr>
      <vt:lpstr>PowerPoint Presentation</vt:lpstr>
      <vt:lpstr>PowerPoint Presentation</vt:lpstr>
      <vt:lpstr>PowerPoint Presentation</vt:lpstr>
      <vt:lpstr>PowerPoint Presentation</vt:lpstr>
      <vt:lpstr>Generating the Verilog…</vt:lpstr>
      <vt:lpstr>Suggested assignment</vt:lpstr>
      <vt:lpstr>Supplement</vt:lpstr>
      <vt:lpstr>Learning Verilog in QuartusII</vt:lpstr>
      <vt:lpstr>Learning Verilog</vt:lpstr>
      <vt:lpstr>Checking syntax</vt:lpstr>
      <vt:lpstr>Testing</vt:lpstr>
      <vt:lpstr>Suggested study ideas…</vt:lpstr>
      <vt:lpstr>Icarus Verilog</vt:lpstr>
      <vt:lpstr>More Experimenting</vt:lpstr>
      <vt:lpstr>Intro to Xilinx ISE using simulation</vt:lpstr>
      <vt:lpstr>Intro to Xilinx Vivado</vt:lpstr>
      <vt:lpstr>PowerPoint Presentation</vt:lpstr>
    </vt:vector>
  </TitlesOfParts>
  <Company>University of Cape Town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EEE4084F Digital Systems</dc:title>
  <dc:subject>RC Basics and the YODA Project cont</dc:subject>
  <dc:creator>Simon Winberg</dc:creator>
  <cp:lastModifiedBy>SW</cp:lastModifiedBy>
  <cp:revision>394</cp:revision>
  <dcterms:created xsi:type="dcterms:W3CDTF">2009-02-10T02:25:54Z</dcterms:created>
  <dcterms:modified xsi:type="dcterms:W3CDTF">2017-05-14T16:23:37Z</dcterms:modified>
  <cp:category>Lectures</cp:category>
</cp:coreProperties>
</file>