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notesMasterIdLst>
    <p:notesMasterId r:id="rId44"/>
  </p:notesMasterIdLst>
  <p:handoutMasterIdLst>
    <p:handoutMasterId r:id="rId45"/>
  </p:handoutMasterIdLst>
  <p:sldIdLst>
    <p:sldId id="324" r:id="rId2"/>
    <p:sldId id="399" r:id="rId3"/>
    <p:sldId id="372" r:id="rId4"/>
    <p:sldId id="373" r:id="rId5"/>
    <p:sldId id="374" r:id="rId6"/>
    <p:sldId id="382" r:id="rId7"/>
    <p:sldId id="383" r:id="rId8"/>
    <p:sldId id="375" r:id="rId9"/>
    <p:sldId id="376" r:id="rId10"/>
    <p:sldId id="377" r:id="rId11"/>
    <p:sldId id="378" r:id="rId12"/>
    <p:sldId id="379" r:id="rId13"/>
    <p:sldId id="380" r:id="rId14"/>
    <p:sldId id="381" r:id="rId15"/>
    <p:sldId id="388" r:id="rId16"/>
    <p:sldId id="389" r:id="rId17"/>
    <p:sldId id="391" r:id="rId18"/>
    <p:sldId id="390" r:id="rId19"/>
    <p:sldId id="392" r:id="rId20"/>
    <p:sldId id="393" r:id="rId21"/>
    <p:sldId id="394" r:id="rId22"/>
    <p:sldId id="387" r:id="rId23"/>
    <p:sldId id="384" r:id="rId24"/>
    <p:sldId id="385" r:id="rId25"/>
    <p:sldId id="396" r:id="rId26"/>
    <p:sldId id="395" r:id="rId27"/>
    <p:sldId id="397" r:id="rId28"/>
    <p:sldId id="410" r:id="rId29"/>
    <p:sldId id="400" r:id="rId30"/>
    <p:sldId id="408" r:id="rId31"/>
    <p:sldId id="409" r:id="rId32"/>
    <p:sldId id="401" r:id="rId33"/>
    <p:sldId id="402" r:id="rId34"/>
    <p:sldId id="403" r:id="rId35"/>
    <p:sldId id="404" r:id="rId36"/>
    <p:sldId id="405" r:id="rId37"/>
    <p:sldId id="406" r:id="rId38"/>
    <p:sldId id="407" r:id="rId39"/>
    <p:sldId id="411" r:id="rId40"/>
    <p:sldId id="412" r:id="rId41"/>
    <p:sldId id="386" r:id="rId42"/>
    <p:sldId id="398" r:id="rId43"/>
  </p:sldIdLst>
  <p:sldSz cx="9144000" cy="6858000" type="screen4x3"/>
  <p:notesSz cx="6794500" cy="9931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262946"/>
    <a:srgbClr val="0780BD"/>
    <a:srgbClr val="AD4186"/>
    <a:srgbClr val="159384"/>
    <a:srgbClr val="8CA1F8"/>
    <a:srgbClr val="FFCCCC"/>
    <a:srgbClr val="B7B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87" autoAdjust="0"/>
  </p:normalViewPr>
  <p:slideViewPr>
    <p:cSldViewPr snapToGrid="0">
      <p:cViewPr>
        <p:scale>
          <a:sx n="100" d="100"/>
          <a:sy n="100" d="100"/>
        </p:scale>
        <p:origin x="-858" y="-6"/>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3472C37F-1F2F-433D-88C3-3226B80931D4}" type="datetimeFigureOut">
              <a:rPr lang="en-ZA" smtClean="0"/>
              <a:t>2017/03/14</a:t>
            </a:fld>
            <a:endParaRPr lang="en-ZA"/>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1100325B-9817-4C17-ACE0-25450F9351E8}" type="slidenum">
              <a:rPr lang="en-ZA" smtClean="0"/>
              <a:t>‹#›</a:t>
            </a:fld>
            <a:endParaRPr lang="en-ZA"/>
          </a:p>
        </p:txBody>
      </p:sp>
    </p:spTree>
    <p:extLst>
      <p:ext uri="{BB962C8B-B14F-4D97-AF65-F5344CB8AC3E}">
        <p14:creationId xmlns:p14="http://schemas.microsoft.com/office/powerpoint/2010/main" val="1071334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atin typeface="Arial" charset="0"/>
              </a:defRPr>
            </a:lvl1pPr>
          </a:lstStyle>
          <a:p>
            <a:pPr>
              <a:defRPr/>
            </a:pPr>
            <a:fld id="{BF8D156F-764F-4695-B1C5-E727D3041F15}" type="datetimeFigureOut">
              <a:rPr lang="en-US"/>
              <a:pPr>
                <a:defRPr/>
              </a:pPr>
              <a:t>3/14/2017</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atin typeface="Arial" charset="0"/>
              </a:defRPr>
            </a:lvl1pPr>
          </a:lstStyle>
          <a:p>
            <a:pPr>
              <a:defRPr/>
            </a:pPr>
            <a:fld id="{9201F57C-B1AD-42CE-8A45-D61EF6A43D46}" type="slidenum">
              <a:rPr lang="en-US"/>
              <a:pPr>
                <a:defRPr/>
              </a:pPr>
              <a:t>‹#›</a:t>
            </a:fld>
            <a:endParaRPr lang="en-US"/>
          </a:p>
        </p:txBody>
      </p:sp>
    </p:spTree>
    <p:extLst>
      <p:ext uri="{BB962C8B-B14F-4D97-AF65-F5344CB8AC3E}">
        <p14:creationId xmlns:p14="http://schemas.microsoft.com/office/powerpoint/2010/main" val="17378008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7C3B841-AD11-444A-9A16-E4A274B27553}" type="slidenum">
              <a:rPr lang="en-US" smtClean="0"/>
              <a:pPr/>
              <a:t>1</a:t>
            </a:fld>
            <a:endParaRPr lang="en-US" smtClean="0"/>
          </a:p>
        </p:txBody>
      </p:sp>
    </p:spTree>
    <p:extLst>
      <p:ext uri="{BB962C8B-B14F-4D97-AF65-F5344CB8AC3E}">
        <p14:creationId xmlns:p14="http://schemas.microsoft.com/office/powerpoint/2010/main" val="596050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A115585-EE9E-4EBA-8E14-13AD373313F8}" type="slidenum">
              <a:rPr lang="en-US" smtClean="0"/>
              <a:pPr/>
              <a:t>14</a:t>
            </a:fld>
            <a:endParaRPr lang="en-US" smtClean="0"/>
          </a:p>
        </p:txBody>
      </p:sp>
    </p:spTree>
    <p:extLst>
      <p:ext uri="{BB962C8B-B14F-4D97-AF65-F5344CB8AC3E}">
        <p14:creationId xmlns:p14="http://schemas.microsoft.com/office/powerpoint/2010/main" val="3379168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B66387-28F6-4E11-A57F-0F97594F8C09}" type="slidenum">
              <a:rPr lang="en-US" smtClean="0"/>
              <a:pPr/>
              <a:t>15</a:t>
            </a:fld>
            <a:endParaRPr lang="en-US" smtClean="0"/>
          </a:p>
        </p:txBody>
      </p:sp>
    </p:spTree>
    <p:extLst>
      <p:ext uri="{BB962C8B-B14F-4D97-AF65-F5344CB8AC3E}">
        <p14:creationId xmlns:p14="http://schemas.microsoft.com/office/powerpoint/2010/main" val="2943301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BE7632-126D-4D41-997F-2C47F1568A63}" type="slidenum">
              <a:rPr lang="en-US" smtClean="0"/>
              <a:pPr/>
              <a:t>16</a:t>
            </a:fld>
            <a:endParaRPr lang="en-US" smtClean="0"/>
          </a:p>
        </p:txBody>
      </p:sp>
    </p:spTree>
    <p:extLst>
      <p:ext uri="{BB962C8B-B14F-4D97-AF65-F5344CB8AC3E}">
        <p14:creationId xmlns:p14="http://schemas.microsoft.com/office/powerpoint/2010/main" val="2786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67BAAA-B353-4823-88F9-03CE32660E59}" type="slidenum">
              <a:rPr lang="en-US" smtClean="0"/>
              <a:pPr/>
              <a:t>20</a:t>
            </a:fld>
            <a:endParaRPr lang="en-US" smtClean="0"/>
          </a:p>
        </p:txBody>
      </p:sp>
    </p:spTree>
    <p:extLst>
      <p:ext uri="{BB962C8B-B14F-4D97-AF65-F5344CB8AC3E}">
        <p14:creationId xmlns:p14="http://schemas.microsoft.com/office/powerpoint/2010/main" val="2627050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60EE86-B8F1-4CB9-B6B8-D25649DC7FA3}" type="slidenum">
              <a:rPr lang="en-US" smtClean="0"/>
              <a:pPr/>
              <a:t>22</a:t>
            </a:fld>
            <a:endParaRPr lang="en-US" smtClean="0"/>
          </a:p>
        </p:txBody>
      </p:sp>
    </p:spTree>
    <p:extLst>
      <p:ext uri="{BB962C8B-B14F-4D97-AF65-F5344CB8AC3E}">
        <p14:creationId xmlns:p14="http://schemas.microsoft.com/office/powerpoint/2010/main" val="3982926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E69F08-0125-4D9B-87CA-11AA1A00640E}" type="slidenum">
              <a:rPr lang="en-US" smtClean="0"/>
              <a:pPr/>
              <a:t>4</a:t>
            </a:fld>
            <a:endParaRPr lang="en-US" smtClean="0"/>
          </a:p>
        </p:txBody>
      </p:sp>
    </p:spTree>
    <p:extLst>
      <p:ext uri="{BB962C8B-B14F-4D97-AF65-F5344CB8AC3E}">
        <p14:creationId xmlns:p14="http://schemas.microsoft.com/office/powerpoint/2010/main" val="229587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CEDEFB-C552-4734-B8B5-D1058B26D112}" type="slidenum">
              <a:rPr lang="en-US" smtClean="0"/>
              <a:pPr/>
              <a:t>5</a:t>
            </a:fld>
            <a:endParaRPr lang="en-US" smtClean="0"/>
          </a:p>
        </p:txBody>
      </p:sp>
    </p:spTree>
    <p:extLst>
      <p:ext uri="{BB962C8B-B14F-4D97-AF65-F5344CB8AC3E}">
        <p14:creationId xmlns:p14="http://schemas.microsoft.com/office/powerpoint/2010/main" val="821799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8DCCB64-E742-42FA-BF1D-038F1A5EEF8C}" type="slidenum">
              <a:rPr lang="en-US" smtClean="0"/>
              <a:pPr/>
              <a:t>8</a:t>
            </a:fld>
            <a:endParaRPr lang="en-US" smtClean="0"/>
          </a:p>
        </p:txBody>
      </p:sp>
    </p:spTree>
    <p:extLst>
      <p:ext uri="{BB962C8B-B14F-4D97-AF65-F5344CB8AC3E}">
        <p14:creationId xmlns:p14="http://schemas.microsoft.com/office/powerpoint/2010/main" val="2815567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199ADF7-18A3-4146-8F2C-AC4F7B7EE9AB}" type="slidenum">
              <a:rPr lang="en-US" smtClean="0"/>
              <a:pPr/>
              <a:t>9</a:t>
            </a:fld>
            <a:endParaRPr lang="en-US" smtClean="0"/>
          </a:p>
        </p:txBody>
      </p:sp>
    </p:spTree>
    <p:extLst>
      <p:ext uri="{BB962C8B-B14F-4D97-AF65-F5344CB8AC3E}">
        <p14:creationId xmlns:p14="http://schemas.microsoft.com/office/powerpoint/2010/main" val="1866187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212042A-14F7-4415-96FA-2C32D1511FFA}" type="slidenum">
              <a:rPr lang="en-US" smtClean="0"/>
              <a:pPr/>
              <a:t>10</a:t>
            </a:fld>
            <a:endParaRPr lang="en-US" smtClean="0"/>
          </a:p>
        </p:txBody>
      </p:sp>
    </p:spTree>
    <p:extLst>
      <p:ext uri="{BB962C8B-B14F-4D97-AF65-F5344CB8AC3E}">
        <p14:creationId xmlns:p14="http://schemas.microsoft.com/office/powerpoint/2010/main" val="2148581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E24FBAF-4993-41D4-9026-828AE5D7CEBF}" type="slidenum">
              <a:rPr lang="en-US" smtClean="0"/>
              <a:pPr/>
              <a:t>11</a:t>
            </a:fld>
            <a:endParaRPr lang="en-US" smtClean="0"/>
          </a:p>
        </p:txBody>
      </p:sp>
    </p:spTree>
    <p:extLst>
      <p:ext uri="{BB962C8B-B14F-4D97-AF65-F5344CB8AC3E}">
        <p14:creationId xmlns:p14="http://schemas.microsoft.com/office/powerpoint/2010/main" val="3368958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7663AF2-26C5-4E90-BFCF-8AC61CB7A335}" type="slidenum">
              <a:rPr lang="en-US" smtClean="0"/>
              <a:pPr/>
              <a:t>12</a:t>
            </a:fld>
            <a:endParaRPr lang="en-US" smtClean="0"/>
          </a:p>
        </p:txBody>
      </p:sp>
    </p:spTree>
    <p:extLst>
      <p:ext uri="{BB962C8B-B14F-4D97-AF65-F5344CB8AC3E}">
        <p14:creationId xmlns:p14="http://schemas.microsoft.com/office/powerpoint/2010/main" val="3836585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59D662B-29C5-4218-8542-81D32F48E1E0}" type="slidenum">
              <a:rPr lang="en-US" smtClean="0"/>
              <a:pPr/>
              <a:t>13</a:t>
            </a:fld>
            <a:endParaRPr lang="en-US" smtClean="0"/>
          </a:p>
        </p:txBody>
      </p:sp>
    </p:spTree>
    <p:extLst>
      <p:ext uri="{BB962C8B-B14F-4D97-AF65-F5344CB8AC3E}">
        <p14:creationId xmlns:p14="http://schemas.microsoft.com/office/powerpoint/2010/main" val="2226910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CE114376-ACFC-4634-9DD3-DBEE48388D3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797E0B0-0C94-4547-83CD-2A390788D8A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7155BA7D-9DDA-4CAE-A37F-DADF61AB5AB1}"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E3C20EC-6E65-4DF9-82E7-BC2A5EBEB3D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015B618-3B73-4DB7-A05F-FC76D85BC458}"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6D4442F0-F0B7-4DF1-8AF3-A1BEB09A5E95}"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3847B8E3-0A6A-4286-A5BA-DD6845A657CE}"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FD86DB28-71AB-48E2-8B48-E285E68A8FC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623BCBF4-CA00-4975-925F-AC153BE158F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1EE94CDC-694E-40AA-A23D-CA3B5AACECA2}"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E4D5D9C7-7936-4E98-B62F-E552D2CBF534}"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rrsg.ee.uct.ac.za/courses/EEE4084F/Practical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gnu.org/software/octave/doc/v4.0.0/Introduction.html" TargetMode="External"/><Relationship Id="rId2" Type="http://schemas.openxmlformats.org/officeDocument/2006/relationships/hyperlink" Target="https://www.gnu.org/software/octave/download.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tex.stackexchange.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jpg"/><Relationship Id="rId5" Type="http://schemas.openxmlformats.org/officeDocument/2006/relationships/image" Target="../media/image14.jpeg"/><Relationship Id="rId4" Type="http://schemas.openxmlformats.org/officeDocument/2006/relationships/image" Target="../media/image1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73250"/>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485794" y="3729055"/>
            <a:ext cx="8359775" cy="1752600"/>
          </a:xfrm>
        </p:spPr>
        <p:txBody>
          <a:bodyPr>
            <a:normAutofit/>
          </a:bodyPr>
          <a:lstStyle/>
          <a:p>
            <a:pPr algn="ctr">
              <a:buNone/>
              <a:defRPr/>
            </a:pPr>
            <a:r>
              <a:rPr lang="en-ZA" sz="3600" dirty="0" smtClean="0">
                <a:solidFill>
                  <a:srgbClr val="FF6600"/>
                </a:solidFill>
              </a:rPr>
              <a:t>Lect2</a:t>
            </a:r>
            <a:r>
              <a:rPr lang="en-ZA" sz="3600" dirty="0">
                <a:solidFill>
                  <a:srgbClr val="FF6600"/>
                </a:solidFill>
              </a:rPr>
              <a:t>: </a:t>
            </a:r>
            <a:r>
              <a:rPr lang="en-ZA" sz="3600" dirty="0" smtClean="0">
                <a:solidFill>
                  <a:srgbClr val="FF6600"/>
                </a:solidFill>
              </a:rPr>
              <a:t>Terms, Golden Measure</a:t>
            </a:r>
            <a:br>
              <a:rPr lang="en-ZA" sz="3600" dirty="0" smtClean="0">
                <a:solidFill>
                  <a:srgbClr val="FF6600"/>
                </a:solidFill>
              </a:rPr>
            </a:br>
            <a:r>
              <a:rPr lang="en-ZA" sz="3600" dirty="0" smtClean="0">
                <a:solidFill>
                  <a:srgbClr val="FF6600"/>
                </a:solidFill>
              </a:rPr>
              <a:t>Prac1 Preparation</a:t>
            </a:r>
            <a:endParaRPr lang="en-ZA" sz="3600" dirty="0">
              <a:solidFill>
                <a:srgbClr val="FF6600"/>
              </a:solidFill>
            </a:endParaRPr>
          </a:p>
          <a:p>
            <a:pPr algn="ctr">
              <a:buNone/>
              <a:defRPr/>
            </a:pPr>
            <a:endParaRPr lang="en-ZA" sz="3600" dirty="0">
              <a:solidFill>
                <a:srgbClr val="FF6600"/>
              </a:solidFill>
            </a:endParaRPr>
          </a:p>
          <a:p>
            <a:pPr algn="ctr">
              <a:buNone/>
              <a:defRPr/>
            </a:pPr>
            <a:endParaRPr lang="en-ZA" sz="3600" dirty="0">
              <a:solidFill>
                <a:srgbClr val="FF6600"/>
              </a:solidFill>
            </a:endParaRPr>
          </a:p>
          <a:p>
            <a:pPr algn="ctr" eaLnBrk="1" hangingPunct="1">
              <a:buFont typeface="Wingdings" pitchFamily="2" charset="2"/>
              <a:buNone/>
              <a:defRPr/>
            </a:pPr>
            <a:endParaRPr lang="en-US" sz="3600" dirty="0" smtClean="0">
              <a:solidFill>
                <a:srgbClr val="FF6600"/>
              </a:solidFill>
            </a:endParaRPr>
          </a:p>
        </p:txBody>
      </p:sp>
      <p:sp>
        <p:nvSpPr>
          <p:cNvPr id="3076" name="Rectangle 9"/>
          <p:cNvSpPr>
            <a:spLocks noChangeArrowheads="1"/>
          </p:cNvSpPr>
          <p:nvPr/>
        </p:nvSpPr>
        <p:spPr bwMode="auto">
          <a:xfrm>
            <a:off x="1873250" y="5467350"/>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a:t>Lecturer:</a:t>
            </a:r>
          </a:p>
          <a:p>
            <a:pPr algn="ctr"/>
            <a:r>
              <a:rPr lang="en-ZA" sz="2400"/>
              <a:t>Simon Winberg</a:t>
            </a:r>
            <a:endParaRPr lang="en-US" sz="240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845" y="24130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1026" name="Picture 2" descr="C:\Users\swinberg\Documents\ACTIVE\EEE4084F\Common\Images\uctlogo_sm.gif"/>
          <p:cNvPicPr>
            <a:picLocks noChangeAspect="1" noChangeArrowheads="1"/>
          </p:cNvPicPr>
          <p:nvPr/>
        </p:nvPicPr>
        <p:blipFill>
          <a:blip r:embed="rId5" cstate="print"/>
          <a:srcRect/>
          <a:stretch>
            <a:fillRect/>
          </a:stretch>
        </p:blipFill>
        <p:spPr bwMode="auto">
          <a:xfrm>
            <a:off x="7314998" y="229643"/>
            <a:ext cx="1490364" cy="1520780"/>
          </a:xfrm>
          <a:prstGeom prst="rect">
            <a:avLst/>
          </a:prstGeom>
          <a:noFill/>
        </p:spPr>
      </p:pic>
      <p:pic>
        <p:nvPicPr>
          <p:cNvPr id="10"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86" y="436584"/>
            <a:ext cx="9378950" cy="754034"/>
          </a:xfrm>
        </p:spPr>
        <p:txBody>
          <a:bodyPr>
            <a:normAutofit/>
          </a:bodyPr>
          <a:lstStyle/>
          <a:p>
            <a:pPr>
              <a:defRPr/>
            </a:pPr>
            <a:r>
              <a:rPr lang="en-ZA" dirty="0" smtClean="0"/>
              <a:t>Verification before validation</a:t>
            </a:r>
            <a:endParaRPr lang="en-US" dirty="0"/>
          </a:p>
        </p:txBody>
      </p:sp>
      <p:sp>
        <p:nvSpPr>
          <p:cNvPr id="3" name="Content Placeholder 2"/>
          <p:cNvSpPr>
            <a:spLocks noGrp="1"/>
          </p:cNvSpPr>
          <p:nvPr>
            <p:ph idx="1"/>
          </p:nvPr>
        </p:nvSpPr>
        <p:spPr>
          <a:xfrm>
            <a:off x="250825" y="1284288"/>
            <a:ext cx="8566150" cy="5403850"/>
          </a:xfrm>
        </p:spPr>
        <p:txBody>
          <a:bodyPr>
            <a:normAutofit/>
          </a:bodyPr>
          <a:lstStyle/>
          <a:p>
            <a:pPr>
              <a:defRPr/>
            </a:pPr>
            <a:r>
              <a:rPr lang="en-ZA" sz="2800" dirty="0" smtClean="0"/>
              <a:t>The RC engineer (i.e., you) are effectively designing both custom hardware and custom software for the RC platform</a:t>
            </a:r>
          </a:p>
          <a:p>
            <a:pPr>
              <a:defRPr/>
            </a:pPr>
            <a:r>
              <a:rPr lang="en-ZA" sz="2800" dirty="0" smtClean="0"/>
              <a:t>Before attempting to make claims about the </a:t>
            </a:r>
            <a:r>
              <a:rPr lang="en-ZA" sz="2800" i="1" dirty="0" smtClean="0"/>
              <a:t>validity</a:t>
            </a:r>
            <a:r>
              <a:rPr lang="en-ZA" sz="2800" dirty="0" smtClean="0"/>
              <a:t> of your system, it’s usually best practice to establish your own (or team’s) confidence in what your system is doing, i.e. be sure that:</a:t>
            </a:r>
          </a:p>
          <a:p>
            <a:pPr lvl="1">
              <a:defRPr/>
            </a:pPr>
            <a:r>
              <a:rPr lang="en-ZA" sz="2400" dirty="0" smtClean="0"/>
              <a:t>The custom hardware working;</a:t>
            </a:r>
          </a:p>
          <a:p>
            <a:pPr lvl="1">
              <a:defRPr/>
            </a:pPr>
            <a:r>
              <a:rPr lang="en-ZA" sz="2400" dirty="0" smtClean="0"/>
              <a:t>The software implementation is doing what it was designed to do; and</a:t>
            </a:r>
          </a:p>
          <a:p>
            <a:pPr lvl="1">
              <a:defRPr/>
            </a:pPr>
            <a:r>
              <a:rPr lang="en-ZA" sz="2400" dirty="0" smtClean="0"/>
              <a:t>The custom software runs reliably on the custom hardware.</a:t>
            </a:r>
            <a:endParaRPr lang="en-US" sz="2400" dirty="0"/>
          </a:p>
        </p:txBody>
      </p:sp>
    </p:spTree>
    <p:extLst>
      <p:ext uri="{BB962C8B-B14F-4D97-AF65-F5344CB8AC3E}">
        <p14:creationId xmlns:p14="http://schemas.microsoft.com/office/powerpoint/2010/main" val="206924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113" y="423354"/>
            <a:ext cx="8385175" cy="631779"/>
          </a:xfrm>
        </p:spPr>
        <p:txBody>
          <a:bodyPr>
            <a:normAutofit fontScale="90000"/>
          </a:bodyPr>
          <a:lstStyle/>
          <a:p>
            <a:pPr>
              <a:defRPr/>
            </a:pPr>
            <a:r>
              <a:rPr lang="en-ZA" dirty="0" smtClean="0"/>
              <a:t>Verification</a:t>
            </a:r>
            <a:endParaRPr lang="en-US" dirty="0"/>
          </a:p>
        </p:txBody>
      </p:sp>
      <p:sp>
        <p:nvSpPr>
          <p:cNvPr id="3" name="Content Placeholder 2"/>
          <p:cNvSpPr>
            <a:spLocks noGrp="1"/>
          </p:cNvSpPr>
          <p:nvPr>
            <p:ph idx="1"/>
          </p:nvPr>
        </p:nvSpPr>
        <p:spPr>
          <a:xfrm>
            <a:off x="514350" y="1244600"/>
            <a:ext cx="8007350" cy="4191000"/>
          </a:xfrm>
        </p:spPr>
        <p:txBody>
          <a:bodyPr>
            <a:normAutofit fontScale="92500" lnSpcReduction="20000"/>
          </a:bodyPr>
          <a:lstStyle/>
          <a:p>
            <a:pPr>
              <a:defRPr/>
            </a:pPr>
            <a:r>
              <a:rPr lang="en-ZA" dirty="0" smtClean="0"/>
              <a:t>Checking plans, documents, code, requirements and specifications</a:t>
            </a:r>
          </a:p>
          <a:p>
            <a:pPr>
              <a:defRPr/>
            </a:pPr>
            <a:r>
              <a:rPr lang="en-ZA" dirty="0" smtClean="0"/>
              <a:t>Is everything that you need there?</a:t>
            </a:r>
          </a:p>
          <a:p>
            <a:pPr>
              <a:defRPr/>
            </a:pPr>
            <a:r>
              <a:rPr lang="en-ZA" dirty="0" smtClean="0"/>
              <a:t>Algorithms/functions working properly?</a:t>
            </a:r>
          </a:p>
          <a:p>
            <a:pPr>
              <a:defRPr/>
            </a:pPr>
            <a:r>
              <a:rPr lang="en-ZA" dirty="0" smtClean="0"/>
              <a:t>Done during phase interval (e.g., design =&gt; implementation)</a:t>
            </a:r>
          </a:p>
          <a:p>
            <a:pPr>
              <a:defRPr/>
            </a:pPr>
            <a:r>
              <a:rPr lang="en-ZA" dirty="0" smtClean="0"/>
              <a:t>Activities:</a:t>
            </a:r>
          </a:p>
          <a:p>
            <a:pPr lvl="1">
              <a:defRPr/>
            </a:pPr>
            <a:r>
              <a:rPr lang="en-ZA" dirty="0" smtClean="0"/>
              <a:t>Review meetings, walkthroughs, inspections</a:t>
            </a:r>
          </a:p>
          <a:p>
            <a:pPr lvl="1">
              <a:defRPr/>
            </a:pPr>
            <a:r>
              <a:rPr lang="en-ZA" dirty="0" smtClean="0"/>
              <a:t>Informal demonstrations</a:t>
            </a:r>
          </a:p>
        </p:txBody>
      </p:sp>
      <p:cxnSp>
        <p:nvCxnSpPr>
          <p:cNvPr id="9220" name="Straight Arrow Connector 5"/>
          <p:cNvCxnSpPr>
            <a:cxnSpLocks noChangeShapeType="1"/>
          </p:cNvCxnSpPr>
          <p:nvPr/>
        </p:nvCxnSpPr>
        <p:spPr bwMode="auto">
          <a:xfrm rot="10800000" flipV="1">
            <a:off x="6845255" y="1933303"/>
            <a:ext cx="665888" cy="333738"/>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221" name="Rectangle 8"/>
          <p:cNvSpPr>
            <a:spLocks noChangeArrowheads="1"/>
          </p:cNvSpPr>
          <p:nvPr/>
        </p:nvSpPr>
        <p:spPr bwMode="auto">
          <a:xfrm>
            <a:off x="7589838" y="1646238"/>
            <a:ext cx="1508125"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r>
              <a:rPr lang="en-ZA" sz="2000"/>
              <a:t>Focus of</a:t>
            </a:r>
          </a:p>
          <a:p>
            <a:r>
              <a:rPr lang="en-ZA" sz="2000"/>
              <a:t>project</a:t>
            </a:r>
            <a:endParaRPr lang="en-US" sz="2000"/>
          </a:p>
        </p:txBody>
      </p:sp>
      <p:cxnSp>
        <p:nvCxnSpPr>
          <p:cNvPr id="9222" name="Straight Arrow Connector 16"/>
          <p:cNvCxnSpPr>
            <a:cxnSpLocks noChangeShapeType="1"/>
          </p:cNvCxnSpPr>
          <p:nvPr/>
        </p:nvCxnSpPr>
        <p:spPr bwMode="auto">
          <a:xfrm rot="10800000" flipV="1">
            <a:off x="7563395" y="2378074"/>
            <a:ext cx="559845" cy="391251"/>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223" name="Rectangle 18"/>
          <p:cNvSpPr>
            <a:spLocks noChangeArrowheads="1"/>
          </p:cNvSpPr>
          <p:nvPr/>
        </p:nvSpPr>
        <p:spPr bwMode="auto">
          <a:xfrm>
            <a:off x="5388747" y="4834799"/>
            <a:ext cx="2501219"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r>
              <a:rPr lang="en-ZA" sz="2000" dirty="0"/>
              <a:t>Focus of project</a:t>
            </a:r>
            <a:endParaRPr lang="en-US" sz="2000" dirty="0"/>
          </a:p>
        </p:txBody>
      </p:sp>
      <p:cxnSp>
        <p:nvCxnSpPr>
          <p:cNvPr id="9224" name="Straight Arrow Connector 19"/>
          <p:cNvCxnSpPr>
            <a:cxnSpLocks noChangeShapeType="1"/>
          </p:cNvCxnSpPr>
          <p:nvPr/>
        </p:nvCxnSpPr>
        <p:spPr bwMode="auto">
          <a:xfrm rot="10800000">
            <a:off x="4898890" y="4830446"/>
            <a:ext cx="496070" cy="15956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2648315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430" y="712821"/>
            <a:ext cx="7698306" cy="692210"/>
          </a:xfrm>
        </p:spPr>
        <p:txBody>
          <a:bodyPr>
            <a:normAutofit fontScale="90000"/>
          </a:bodyPr>
          <a:lstStyle/>
          <a:p>
            <a:pPr>
              <a:defRPr/>
            </a:pPr>
            <a:r>
              <a:rPr lang="en-ZA" dirty="0" smtClean="0"/>
              <a:t>Commonly used verification methods</a:t>
            </a:r>
            <a:endParaRPr lang="en-US" dirty="0"/>
          </a:p>
        </p:txBody>
      </p:sp>
      <p:sp>
        <p:nvSpPr>
          <p:cNvPr id="3" name="Content Placeholder 2"/>
          <p:cNvSpPr>
            <a:spLocks noGrp="1"/>
          </p:cNvSpPr>
          <p:nvPr>
            <p:ph idx="1"/>
          </p:nvPr>
        </p:nvSpPr>
        <p:spPr>
          <a:xfrm>
            <a:off x="287338" y="1529280"/>
            <a:ext cx="8558212" cy="4191000"/>
          </a:xfrm>
        </p:spPr>
        <p:txBody>
          <a:bodyPr/>
          <a:lstStyle/>
          <a:p>
            <a:pPr marL="514350" indent="-514350">
              <a:buFont typeface="+mj-lt"/>
              <a:buAutoNum type="arabicPeriod"/>
              <a:defRPr/>
            </a:pPr>
            <a:r>
              <a:rPr lang="en-US" dirty="0" smtClean="0"/>
              <a:t>Dual processing, producing two result sets</a:t>
            </a:r>
          </a:p>
          <a:p>
            <a:pPr marL="914400" lvl="1" indent="-514350">
              <a:buFont typeface="+mj-lt"/>
              <a:buAutoNum type="arabicPeriod"/>
              <a:defRPr/>
            </a:pPr>
            <a:r>
              <a:rPr lang="en-US" sz="2400" dirty="0" smtClean="0"/>
              <a:t>One version using PC &amp; simulation only; </a:t>
            </a:r>
          </a:p>
          <a:p>
            <a:pPr marL="914400" lvl="1" indent="-514350">
              <a:buFont typeface="+mj-lt"/>
              <a:buAutoNum type="arabicPeriod"/>
              <a:defRPr/>
            </a:pPr>
            <a:r>
              <a:rPr lang="en-US" sz="2400" dirty="0" smtClean="0"/>
              <a:t>Other version including RC platform</a:t>
            </a:r>
          </a:p>
          <a:p>
            <a:pPr marL="514350" indent="-514350">
              <a:buFont typeface="+mj-lt"/>
              <a:buAutoNum type="arabicPeriod"/>
              <a:defRPr/>
            </a:pPr>
            <a:r>
              <a:rPr lang="en-ZA" dirty="0" smtClean="0"/>
              <a:t>Assume the PC version is the correct one (i.e., the gold measure)</a:t>
            </a:r>
            <a:endParaRPr lang="en-US" dirty="0" smtClean="0"/>
          </a:p>
          <a:p>
            <a:pPr marL="514350" indent="-514350">
              <a:buFont typeface="+mj-lt"/>
              <a:buAutoNum type="arabicPeriod"/>
              <a:defRPr/>
            </a:pPr>
            <a:r>
              <a:rPr lang="en-US" dirty="0" smtClean="0"/>
              <a:t>Correlate the results to establish correlation coefficients</a:t>
            </a:r>
          </a:p>
          <a:p>
            <a:pPr marL="914400" lvl="1" indent="0">
              <a:buFont typeface="Wingdings" pitchFamily="2" charset="2"/>
              <a:buNone/>
              <a:defRPr/>
            </a:pPr>
            <a:r>
              <a:rPr lang="en-US" sz="1600" dirty="0" smtClean="0"/>
              <a:t>(complex systems may have many different sets of possibly multidimensional data that need to be compared)</a:t>
            </a:r>
          </a:p>
        </p:txBody>
      </p:sp>
      <p:sp>
        <p:nvSpPr>
          <p:cNvPr id="10244" name="Rectangle 3"/>
          <p:cNvSpPr>
            <a:spLocks noChangeArrowheads="1"/>
          </p:cNvSpPr>
          <p:nvPr/>
        </p:nvSpPr>
        <p:spPr bwMode="auto">
          <a:xfrm>
            <a:off x="327025" y="5732455"/>
            <a:ext cx="88169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t>The correlation coefficients can be used as a kind of ‘confidence factor’ </a:t>
            </a:r>
          </a:p>
        </p:txBody>
      </p:sp>
    </p:spTree>
    <p:extLst>
      <p:ext uri="{BB962C8B-B14F-4D97-AF65-F5344CB8AC3E}">
        <p14:creationId xmlns:p14="http://schemas.microsoft.com/office/powerpoint/2010/main" val="2513161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Validation</a:t>
            </a:r>
            <a:endParaRPr lang="en-US" dirty="0"/>
          </a:p>
        </p:txBody>
      </p:sp>
      <p:sp>
        <p:nvSpPr>
          <p:cNvPr id="3" name="Content Placeholder 2"/>
          <p:cNvSpPr>
            <a:spLocks noGrp="1"/>
          </p:cNvSpPr>
          <p:nvPr>
            <p:ph idx="1"/>
          </p:nvPr>
        </p:nvSpPr>
        <p:spPr>
          <a:xfrm>
            <a:off x="514350" y="1447800"/>
            <a:ext cx="8007350" cy="3987800"/>
          </a:xfrm>
        </p:spPr>
        <p:txBody>
          <a:bodyPr>
            <a:normAutofit lnSpcReduction="10000"/>
          </a:bodyPr>
          <a:lstStyle/>
          <a:p>
            <a:pPr>
              <a:defRPr/>
            </a:pPr>
            <a:r>
              <a:rPr lang="en-ZA" dirty="0" smtClean="0"/>
              <a:t>Testing of the whole product / system</a:t>
            </a:r>
          </a:p>
          <a:p>
            <a:pPr>
              <a:defRPr/>
            </a:pPr>
            <a:r>
              <a:rPr lang="en-ZA" dirty="0" smtClean="0"/>
              <a:t>Input: checklist of things to test or list of issues that need to have been provided/fixed</a:t>
            </a:r>
          </a:p>
          <a:p>
            <a:pPr>
              <a:defRPr/>
            </a:pPr>
            <a:r>
              <a:rPr lang="en-ZA" dirty="0" smtClean="0"/>
              <a:t>Towards end of project</a:t>
            </a:r>
          </a:p>
          <a:p>
            <a:pPr>
              <a:defRPr/>
            </a:pPr>
            <a:r>
              <a:rPr lang="en-ZA" dirty="0" smtClean="0"/>
              <a:t>Activities:</a:t>
            </a:r>
          </a:p>
          <a:p>
            <a:pPr lvl="1">
              <a:defRPr/>
            </a:pPr>
            <a:r>
              <a:rPr lang="en-ZA" dirty="0" smtClean="0"/>
              <a:t>Formal demonstrations</a:t>
            </a:r>
          </a:p>
          <a:p>
            <a:pPr lvl="1">
              <a:defRPr/>
            </a:pPr>
            <a:r>
              <a:rPr lang="en-ZA" dirty="0" smtClean="0"/>
              <a:t>Factory Acceptance Test</a:t>
            </a:r>
          </a:p>
        </p:txBody>
      </p:sp>
      <p:cxnSp>
        <p:nvCxnSpPr>
          <p:cNvPr id="11268" name="Straight Arrow Connector 5"/>
          <p:cNvCxnSpPr>
            <a:cxnSpLocks noChangeShapeType="1"/>
            <a:stCxn id="11269" idx="1"/>
          </p:cNvCxnSpPr>
          <p:nvPr/>
        </p:nvCxnSpPr>
        <p:spPr bwMode="auto">
          <a:xfrm rot="10800000" flipV="1">
            <a:off x="6218238" y="952500"/>
            <a:ext cx="609600" cy="495300"/>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1269" name="Rectangle 8"/>
          <p:cNvSpPr>
            <a:spLocks noChangeArrowheads="1"/>
          </p:cNvSpPr>
          <p:nvPr/>
        </p:nvSpPr>
        <p:spPr bwMode="auto">
          <a:xfrm>
            <a:off x="6827838" y="411163"/>
            <a:ext cx="1508125"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r>
              <a:rPr lang="en-ZA" sz="2000"/>
              <a:t>Focus of project</a:t>
            </a:r>
            <a:endParaRPr lang="en-US" sz="2000"/>
          </a:p>
        </p:txBody>
      </p:sp>
    </p:spTree>
    <p:extLst>
      <p:ext uri="{BB962C8B-B14F-4D97-AF65-F5344CB8AC3E}">
        <p14:creationId xmlns:p14="http://schemas.microsoft.com/office/powerpoint/2010/main" val="36091591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Testing and Correctness proofs</a:t>
            </a:r>
            <a:endParaRPr lang="en-US" dirty="0"/>
          </a:p>
        </p:txBody>
      </p:sp>
      <p:sp>
        <p:nvSpPr>
          <p:cNvPr id="3" name="Content Placeholder 2"/>
          <p:cNvSpPr>
            <a:spLocks noGrp="1"/>
          </p:cNvSpPr>
          <p:nvPr>
            <p:ph idx="1"/>
          </p:nvPr>
        </p:nvSpPr>
        <p:spPr>
          <a:xfrm>
            <a:off x="838200" y="1676400"/>
            <a:ext cx="8007350" cy="4539343"/>
          </a:xfrm>
        </p:spPr>
        <p:txBody>
          <a:bodyPr>
            <a:normAutofit fontScale="92500" lnSpcReduction="20000"/>
          </a:bodyPr>
          <a:lstStyle/>
          <a:p>
            <a:pPr>
              <a:defRPr/>
            </a:pPr>
            <a:r>
              <a:rPr lang="en-ZA" sz="2800" dirty="0" smtClean="0"/>
              <a:t>Testing</a:t>
            </a:r>
          </a:p>
          <a:p>
            <a:pPr lvl="1">
              <a:defRPr/>
            </a:pPr>
            <a:r>
              <a:rPr lang="en-ZA" sz="2400" dirty="0" smtClean="0"/>
              <a:t>Generally refers to aspects of </a:t>
            </a:r>
            <a:r>
              <a:rPr lang="en-ZA" sz="2400" i="1" dirty="0" smtClean="0"/>
              <a:t>dynamic validation</a:t>
            </a:r>
            <a:r>
              <a:rPr lang="en-ZA" sz="2400" dirty="0" smtClean="0"/>
              <a:t> in which a program is executed and the results analysed</a:t>
            </a:r>
          </a:p>
          <a:p>
            <a:pPr>
              <a:defRPr/>
            </a:pPr>
            <a:r>
              <a:rPr lang="en-ZA" sz="2800" dirty="0" smtClean="0"/>
              <a:t>Correctness proofs / formal verification</a:t>
            </a:r>
          </a:p>
          <a:p>
            <a:pPr lvl="1">
              <a:defRPr/>
            </a:pPr>
            <a:r>
              <a:rPr lang="en-ZA" sz="2400" dirty="0" smtClean="0"/>
              <a:t>More a mathematical approach</a:t>
            </a:r>
          </a:p>
          <a:p>
            <a:pPr lvl="1">
              <a:defRPr/>
            </a:pPr>
            <a:r>
              <a:rPr lang="en-ZA" sz="2400" dirty="0" smtClean="0"/>
              <a:t>Exhaustive test =&gt; specification guaranteed correct</a:t>
            </a:r>
          </a:p>
          <a:p>
            <a:pPr lvl="1">
              <a:defRPr/>
            </a:pPr>
            <a:r>
              <a:rPr lang="en-ZA" sz="2400" dirty="0" smtClean="0"/>
              <a:t>Formal verification of hardware is especially relevant to RC. Formal methods include:</a:t>
            </a:r>
          </a:p>
          <a:p>
            <a:pPr lvl="2">
              <a:defRPr/>
            </a:pPr>
            <a:r>
              <a:rPr lang="en-ZA" dirty="0" smtClean="0"/>
              <a:t>Model checking / state space exploration </a:t>
            </a:r>
          </a:p>
          <a:p>
            <a:pPr lvl="2">
              <a:defRPr/>
            </a:pPr>
            <a:r>
              <a:rPr lang="en-ZA" dirty="0" smtClean="0"/>
              <a:t>Use of linear temporal logic and computational tree logic</a:t>
            </a:r>
          </a:p>
          <a:p>
            <a:pPr lvl="2">
              <a:defRPr/>
            </a:pPr>
            <a:r>
              <a:rPr lang="en-ZA" dirty="0" smtClean="0"/>
              <a:t>Mathematical proof (e.g. proof by induction)</a:t>
            </a:r>
            <a:endParaRPr lang="en-US" dirty="0"/>
          </a:p>
        </p:txBody>
      </p:sp>
    </p:spTree>
    <p:extLst>
      <p:ext uri="{BB962C8B-B14F-4D97-AF65-F5344CB8AC3E}">
        <p14:creationId xmlns:p14="http://schemas.microsoft.com/office/powerpoint/2010/main" val="31322064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b="1" dirty="0" smtClean="0">
                <a:ln>
                  <a:solidFill>
                    <a:schemeClr val="tx1"/>
                  </a:solidFill>
                </a:ln>
              </a:rPr>
              <a:t>TODO …</a:t>
            </a:r>
            <a:endParaRPr lang="en-US" b="1" dirty="0">
              <a:ln>
                <a:solidFill>
                  <a:schemeClr val="tx1"/>
                </a:solidFill>
              </a:ln>
            </a:endParaRPr>
          </a:p>
        </p:txBody>
      </p:sp>
      <p:sp>
        <p:nvSpPr>
          <p:cNvPr id="5" name="Text Placeholder 4"/>
          <p:cNvSpPr>
            <a:spLocks noGrp="1"/>
          </p:cNvSpPr>
          <p:nvPr>
            <p:ph type="body" idx="1"/>
          </p:nvPr>
        </p:nvSpPr>
        <p:spPr/>
        <p:txBody>
          <a:bodyPr/>
          <a:lstStyle/>
          <a:p>
            <a:pPr>
              <a:defRPr/>
            </a:pPr>
            <a:r>
              <a:rPr lang="en-US" dirty="0" smtClean="0"/>
              <a:t>EEE4084F Digital Systems</a:t>
            </a:r>
            <a:endParaRPr lang="en-US" dirty="0"/>
          </a:p>
        </p:txBody>
      </p:sp>
    </p:spTree>
    <p:extLst>
      <p:ext uri="{BB962C8B-B14F-4D97-AF65-F5344CB8AC3E}">
        <p14:creationId xmlns:p14="http://schemas.microsoft.com/office/powerpoint/2010/main" val="1353883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Class Activity</a:t>
            </a:r>
            <a:endParaRPr lang="en-US" dirty="0"/>
          </a:p>
        </p:txBody>
      </p:sp>
      <p:sp>
        <p:nvSpPr>
          <p:cNvPr id="3" name="Content Placeholder 2"/>
          <p:cNvSpPr>
            <a:spLocks noGrp="1"/>
          </p:cNvSpPr>
          <p:nvPr>
            <p:ph idx="1"/>
          </p:nvPr>
        </p:nvSpPr>
        <p:spPr>
          <a:xfrm>
            <a:off x="729785" y="1892300"/>
            <a:ext cx="7697635" cy="4519977"/>
          </a:xfrm>
        </p:spPr>
        <p:txBody>
          <a:bodyPr/>
          <a:lstStyle/>
          <a:p>
            <a:pPr>
              <a:defRPr/>
            </a:pPr>
            <a:r>
              <a:rPr lang="en-US" b="1" dirty="0" smtClean="0"/>
              <a:t>Quiz #0  -  “</a:t>
            </a:r>
            <a:r>
              <a:rPr lang="en-US" b="1" i="1" dirty="0" smtClean="0"/>
              <a:t>Initial impressions”</a:t>
            </a:r>
          </a:p>
          <a:p>
            <a:pPr>
              <a:defRPr/>
            </a:pPr>
            <a:r>
              <a:rPr lang="en-US" dirty="0" smtClean="0"/>
              <a:t>10 minutes to complete a few simple survey questions and prerequisite tests.</a:t>
            </a:r>
          </a:p>
          <a:p>
            <a:pPr>
              <a:defRPr/>
            </a:pPr>
            <a:r>
              <a:rPr lang="en-US" dirty="0" smtClean="0"/>
              <a:t>This quiz is not for marks</a:t>
            </a:r>
          </a:p>
          <a:p>
            <a:pPr>
              <a:defRPr/>
            </a:pPr>
            <a:r>
              <a:rPr lang="en-US" dirty="0" smtClean="0"/>
              <a:t>Name &amp; student number voluntary</a:t>
            </a:r>
            <a:endParaRPr lang="en-US" dirty="0"/>
          </a:p>
        </p:txBody>
      </p:sp>
      <p:pic>
        <p:nvPicPr>
          <p:cNvPr id="25604" name="Picture 4" descr="writing.jpg"/>
          <p:cNvPicPr>
            <a:picLocks noChangeAspect="1"/>
          </p:cNvPicPr>
          <p:nvPr/>
        </p:nvPicPr>
        <p:blipFill>
          <a:blip r:embed="rId3" cstate="print"/>
          <a:srcRect/>
          <a:stretch>
            <a:fillRect/>
          </a:stretch>
        </p:blipFill>
        <p:spPr bwMode="auto">
          <a:xfrm>
            <a:off x="6634163" y="411163"/>
            <a:ext cx="1974850" cy="1481137"/>
          </a:xfrm>
          <a:prstGeom prst="rect">
            <a:avLst/>
          </a:prstGeom>
          <a:noFill/>
          <a:ln w="9525">
            <a:noFill/>
            <a:miter lim="800000"/>
            <a:headEnd/>
            <a:tailEnd/>
          </a:ln>
        </p:spPr>
      </p:pic>
    </p:spTree>
    <p:extLst>
      <p:ext uri="{BB962C8B-B14F-4D97-AF65-F5344CB8AC3E}">
        <p14:creationId xmlns:p14="http://schemas.microsoft.com/office/powerpoint/2010/main" val="2317408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Marking of Quiz0?</a:t>
            </a:r>
            <a:endParaRPr lang="en-US" dirty="0"/>
          </a:p>
        </p:txBody>
      </p:sp>
      <p:sp>
        <p:nvSpPr>
          <p:cNvPr id="3" name="Content Placeholder 2"/>
          <p:cNvSpPr>
            <a:spLocks noGrp="1"/>
          </p:cNvSpPr>
          <p:nvPr>
            <p:ph idx="1"/>
          </p:nvPr>
        </p:nvSpPr>
        <p:spPr/>
        <p:txBody>
          <a:bodyPr/>
          <a:lstStyle/>
          <a:p>
            <a:r>
              <a:rPr lang="en-US" dirty="0" smtClean="0"/>
              <a:t>Please hand back your Quiz0</a:t>
            </a:r>
          </a:p>
          <a:p>
            <a:r>
              <a:rPr lang="en-US" dirty="0" smtClean="0"/>
              <a:t>Next lecture I’ll </a:t>
            </a:r>
            <a:r>
              <a:rPr lang="en-US" dirty="0" smtClean="0"/>
              <a:t>show you the correct solutions </a:t>
            </a:r>
            <a:r>
              <a:rPr lang="en-US" dirty="0" smtClean="0">
                <a:sym typeface="Wingdings" panose="05000000000000000000" pitchFamily="2" charset="2"/>
              </a:rPr>
              <a:t></a:t>
            </a:r>
            <a:r>
              <a:rPr lang="en-US" dirty="0" smtClean="0"/>
              <a:t> </a:t>
            </a:r>
            <a:r>
              <a:rPr lang="en-US" sz="2400" dirty="0" smtClean="0"/>
              <a:t>(or if you are impatient, which is partly why I set the quiz, you can search for answers online and at the same time probably encounter other interesting computing terms).</a:t>
            </a:r>
            <a:endParaRPr lang="en-US" dirty="0"/>
          </a:p>
        </p:txBody>
      </p:sp>
    </p:spTree>
    <p:extLst>
      <p:ext uri="{BB962C8B-B14F-4D97-AF65-F5344CB8AC3E}">
        <p14:creationId xmlns:p14="http://schemas.microsoft.com/office/powerpoint/2010/main" val="26385520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PRAC1</a:t>
            </a:r>
            <a:endParaRPr lang="en-ZA" dirty="0"/>
          </a:p>
        </p:txBody>
      </p:sp>
      <p:sp>
        <p:nvSpPr>
          <p:cNvPr id="5" name="Text Placeholder 4"/>
          <p:cNvSpPr>
            <a:spLocks noGrp="1"/>
          </p:cNvSpPr>
          <p:nvPr>
            <p:ph type="body" idx="1"/>
          </p:nvPr>
        </p:nvSpPr>
        <p:spPr/>
        <p:txBody>
          <a:bodyPr/>
          <a:lstStyle/>
          <a:p>
            <a:r>
              <a:rPr lang="en-ZA" dirty="0" smtClean="0"/>
              <a:t>Using OCTAVE</a:t>
            </a:r>
            <a:endParaRPr lang="en-ZA" dirty="0"/>
          </a:p>
        </p:txBody>
      </p:sp>
    </p:spTree>
    <p:extLst>
      <p:ext uri="{BB962C8B-B14F-4D97-AF65-F5344CB8AC3E}">
        <p14:creationId xmlns:p14="http://schemas.microsoft.com/office/powerpoint/2010/main" val="23190779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Planning for 20-24 Mar</a:t>
            </a:r>
            <a:endParaRPr lang="en-US" dirty="0"/>
          </a:p>
        </p:txBody>
      </p:sp>
      <p:sp>
        <p:nvSpPr>
          <p:cNvPr id="5" name="Content Placeholder 4"/>
          <p:cNvSpPr>
            <a:spLocks noGrp="1"/>
          </p:cNvSpPr>
          <p:nvPr>
            <p:ph idx="1"/>
          </p:nvPr>
        </p:nvSpPr>
        <p:spPr/>
        <p:txBody>
          <a:bodyPr/>
          <a:lstStyle/>
          <a:p>
            <a:r>
              <a:rPr lang="en-US" dirty="0" smtClean="0"/>
              <a:t>Prac1 avail for you to work on. Experiment with C or OCTAVE (note includes a report that is for marks and to be submitted online using </a:t>
            </a:r>
            <a:r>
              <a:rPr lang="en-US" dirty="0" err="1" smtClean="0"/>
              <a:t>Vula</a:t>
            </a:r>
            <a:r>
              <a:rPr lang="en-US" dirty="0" smtClean="0"/>
              <a:t>)</a:t>
            </a:r>
          </a:p>
          <a:p>
            <a:r>
              <a:rPr lang="en-US" dirty="0" smtClean="0"/>
              <a:t>3pm afternoon lecture today:</a:t>
            </a:r>
          </a:p>
          <a:p>
            <a:pPr lvl="1"/>
            <a:r>
              <a:rPr lang="en-US" dirty="0" smtClean="0"/>
              <a:t>to cover </a:t>
            </a:r>
            <a:r>
              <a:rPr lang="en-ZA" dirty="0" smtClean="0"/>
              <a:t>Terms, Amdahl's Law etc.</a:t>
            </a:r>
            <a:endParaRPr lang="en-US" dirty="0"/>
          </a:p>
        </p:txBody>
      </p:sp>
    </p:spTree>
    <p:extLst>
      <p:ext uri="{BB962C8B-B14F-4D97-AF65-F5344CB8AC3E}">
        <p14:creationId xmlns:p14="http://schemas.microsoft.com/office/powerpoint/2010/main" val="3767399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ZA" dirty="0" smtClean="0"/>
              <a:t>Outline for Lecture</a:t>
            </a:r>
            <a:endParaRPr lang="en-ZA" dirty="0"/>
          </a:p>
        </p:txBody>
      </p:sp>
      <p:sp>
        <p:nvSpPr>
          <p:cNvPr id="4" name="Content Placeholder 3"/>
          <p:cNvSpPr>
            <a:spLocks noGrp="1"/>
          </p:cNvSpPr>
          <p:nvPr>
            <p:ph idx="1"/>
          </p:nvPr>
        </p:nvSpPr>
        <p:spPr/>
        <p:txBody>
          <a:bodyPr/>
          <a:lstStyle/>
          <a:p>
            <a:r>
              <a:rPr lang="en-ZA" dirty="0" smtClean="0"/>
              <a:t>Terms</a:t>
            </a:r>
          </a:p>
          <a:p>
            <a:r>
              <a:rPr lang="en-ZA" dirty="0" smtClean="0"/>
              <a:t>Validation vs. Verification</a:t>
            </a:r>
          </a:p>
          <a:p>
            <a:r>
              <a:rPr lang="en-ZA" dirty="0"/>
              <a:t>Commonly used verification </a:t>
            </a:r>
            <a:r>
              <a:rPr lang="en-ZA" dirty="0" smtClean="0"/>
              <a:t>methods</a:t>
            </a:r>
          </a:p>
          <a:p>
            <a:r>
              <a:rPr lang="en-ZA" dirty="0" smtClean="0"/>
              <a:t>Class Activity – Quiz#0</a:t>
            </a:r>
          </a:p>
          <a:p>
            <a:r>
              <a:rPr lang="en-ZA" dirty="0" err="1" smtClean="0"/>
              <a:t>Prac</a:t>
            </a:r>
            <a:r>
              <a:rPr lang="en-ZA" dirty="0" smtClean="0"/>
              <a:t> 1</a:t>
            </a:r>
          </a:p>
          <a:p>
            <a:r>
              <a:rPr lang="en-ZA" dirty="0" smtClean="0"/>
              <a:t>Latex</a:t>
            </a:r>
            <a:endParaRPr lang="en-ZA" dirty="0"/>
          </a:p>
        </p:txBody>
      </p:sp>
    </p:spTree>
    <p:extLst>
      <p:ext uri="{BB962C8B-B14F-4D97-AF65-F5344CB8AC3E}">
        <p14:creationId xmlns:p14="http://schemas.microsoft.com/office/powerpoint/2010/main" val="2595108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945" y="396607"/>
            <a:ext cx="7698306" cy="1316701"/>
          </a:xfrm>
        </p:spPr>
        <p:txBody>
          <a:bodyPr>
            <a:normAutofit/>
          </a:bodyPr>
          <a:lstStyle/>
          <a:p>
            <a:pPr>
              <a:defRPr/>
            </a:pPr>
            <a:r>
              <a:rPr lang="en-US" dirty="0" smtClean="0"/>
              <a:t>Prac1:</a:t>
            </a:r>
            <a:br>
              <a:rPr lang="en-US" dirty="0" smtClean="0"/>
            </a:br>
            <a:r>
              <a:rPr lang="en-US" dirty="0" smtClean="0"/>
              <a:t>OCTAVE &amp; Correlations</a:t>
            </a:r>
            <a:endParaRPr lang="en-US" dirty="0"/>
          </a:p>
        </p:txBody>
      </p:sp>
      <p:sp>
        <p:nvSpPr>
          <p:cNvPr id="3" name="Content Placeholder 2"/>
          <p:cNvSpPr>
            <a:spLocks noGrp="1"/>
          </p:cNvSpPr>
          <p:nvPr>
            <p:ph idx="1"/>
          </p:nvPr>
        </p:nvSpPr>
        <p:spPr>
          <a:xfrm>
            <a:off x="650843" y="1815957"/>
            <a:ext cx="7832145" cy="4519977"/>
          </a:xfrm>
        </p:spPr>
        <p:txBody>
          <a:bodyPr/>
          <a:lstStyle/>
          <a:p>
            <a:pPr>
              <a:defRPr/>
            </a:pPr>
            <a:r>
              <a:rPr lang="en-ZA" dirty="0" smtClean="0"/>
              <a:t>See Assignments on the course website</a:t>
            </a:r>
            <a:endParaRPr lang="en-US" dirty="0" smtClean="0"/>
          </a:p>
        </p:txBody>
      </p:sp>
      <p:sp>
        <p:nvSpPr>
          <p:cNvPr id="39940" name="Rectangle 3"/>
          <p:cNvSpPr>
            <a:spLocks noChangeArrowheads="1"/>
          </p:cNvSpPr>
          <p:nvPr/>
        </p:nvSpPr>
        <p:spPr bwMode="auto">
          <a:xfrm>
            <a:off x="3282950" y="5540375"/>
            <a:ext cx="2121093" cy="369332"/>
          </a:xfrm>
          <a:prstGeom prst="rect">
            <a:avLst/>
          </a:prstGeom>
          <a:noFill/>
          <a:ln w="9525">
            <a:noFill/>
            <a:miter lim="800000"/>
            <a:headEnd/>
            <a:tailEnd/>
          </a:ln>
        </p:spPr>
        <p:txBody>
          <a:bodyPr wrap="none">
            <a:spAutoFit/>
          </a:bodyPr>
          <a:lstStyle/>
          <a:p>
            <a:r>
              <a:rPr lang="en-ZA" b="1" i="1" dirty="0">
                <a:latin typeface="Gentium Basic" pitchFamily="2" charset="0"/>
              </a:rPr>
              <a:t>See you all on </a:t>
            </a:r>
            <a:r>
              <a:rPr lang="en-ZA" b="1" i="1" dirty="0" smtClean="0">
                <a:latin typeface="Gentium Basic" pitchFamily="2" charset="0"/>
              </a:rPr>
              <a:t>Monday  9am</a:t>
            </a:r>
            <a:endParaRPr lang="en-ZA" i="1" dirty="0">
              <a:latin typeface="Gentium Basic" pitchFamily="2" charset="0"/>
            </a:endParaRPr>
          </a:p>
        </p:txBody>
      </p:sp>
      <p:pic>
        <p:nvPicPr>
          <p:cNvPr id="5122" name="Picture 2" descr="C:\Users\swinberg\Documents\ACTIVE\EEE4084F\2013\LECTURES\Lecture01\Images\timetab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297" y="3999398"/>
            <a:ext cx="1850527" cy="1386109"/>
          </a:xfrm>
          <a:prstGeom prst="rect">
            <a:avLst/>
          </a:prstGeom>
          <a:noFill/>
          <a:extLst>
            <a:ext uri="{909E8E84-426E-40DD-AFC4-6F175D3DCCD1}">
              <a14:hiddenFill xmlns:a14="http://schemas.microsoft.com/office/drawing/2010/main">
                <a:solidFill>
                  <a:srgbClr val="FFFFFF"/>
                </a:solidFill>
              </a14:hiddenFill>
            </a:ext>
          </a:extLst>
        </p:spPr>
      </p:pic>
      <p:sp>
        <p:nvSpPr>
          <p:cNvPr id="4" name="Folded Corner 3"/>
          <p:cNvSpPr/>
          <p:nvPr/>
        </p:nvSpPr>
        <p:spPr>
          <a:xfrm rot="11968322">
            <a:off x="4553909" y="4040064"/>
            <a:ext cx="561061" cy="847923"/>
          </a:xfrm>
          <a:prstGeom prst="foldedCorner">
            <a:avLst>
              <a:gd name="adj" fmla="val 26000"/>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rot="1275764">
            <a:off x="4539062" y="4131630"/>
            <a:ext cx="582211" cy="738664"/>
          </a:xfrm>
          <a:prstGeom prst="rect">
            <a:avLst/>
          </a:prstGeom>
        </p:spPr>
        <p:txBody>
          <a:bodyPr wrap="none">
            <a:spAutoFit/>
          </a:bodyPr>
          <a:lstStyle/>
          <a:p>
            <a:r>
              <a:rPr lang="en-US" sz="1400" dirty="0" smtClean="0"/>
              <a:t>rem.</a:t>
            </a:r>
          </a:p>
          <a:p>
            <a:r>
              <a:rPr lang="en-US" sz="1400" dirty="0" smtClean="0"/>
              <a:t>to do</a:t>
            </a:r>
          </a:p>
          <a:p>
            <a:r>
              <a:rPr lang="en-US" sz="1400" dirty="0" smtClean="0"/>
              <a:t>h/w</a:t>
            </a:r>
          </a:p>
        </p:txBody>
      </p:sp>
      <p:sp>
        <p:nvSpPr>
          <p:cNvPr id="6" name="Rectangle 5"/>
          <p:cNvSpPr/>
          <p:nvPr/>
        </p:nvSpPr>
        <p:spPr>
          <a:xfrm>
            <a:off x="1004694" y="2509746"/>
            <a:ext cx="7650945" cy="369332"/>
          </a:xfrm>
          <a:prstGeom prst="rect">
            <a:avLst/>
          </a:prstGeom>
        </p:spPr>
        <p:txBody>
          <a:bodyPr wrap="square">
            <a:spAutoFit/>
          </a:bodyPr>
          <a:lstStyle/>
          <a:p>
            <a:r>
              <a:rPr lang="en-ZA" dirty="0">
                <a:hlinkClick r:id="rId4"/>
              </a:rPr>
              <a:t>http://</a:t>
            </a:r>
            <a:r>
              <a:rPr lang="en-ZA" dirty="0" smtClean="0">
                <a:hlinkClick r:id="rId4"/>
              </a:rPr>
              <a:t>www.rrsg.ee.uct.ac.za/courses/EEE4084F/Practicals.html</a:t>
            </a:r>
            <a:endParaRPr lang="en-ZA" dirty="0"/>
          </a:p>
        </p:txBody>
      </p:sp>
    </p:spTree>
    <p:extLst>
      <p:ext uri="{BB962C8B-B14F-4D97-AF65-F5344CB8AC3E}">
        <p14:creationId xmlns:p14="http://schemas.microsoft.com/office/powerpoint/2010/main" val="4054404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Towards Prac1</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Prac1 involves OCTAVE</a:t>
            </a:r>
          </a:p>
          <a:p>
            <a:r>
              <a:rPr lang="en-ZA" dirty="0" smtClean="0"/>
              <a:t>OCTAVE is like a free version of MATLAB</a:t>
            </a:r>
          </a:p>
          <a:p>
            <a:r>
              <a:rPr lang="en-ZA" dirty="0" smtClean="0"/>
              <a:t>You can install OCTAVE on your own PC you you’d like to see:</a:t>
            </a:r>
          </a:p>
          <a:p>
            <a:pPr lvl="1"/>
            <a:r>
              <a:rPr lang="en-ZA" dirty="0">
                <a:hlinkClick r:id="rId2"/>
              </a:rPr>
              <a:t>https://</a:t>
            </a:r>
            <a:r>
              <a:rPr lang="en-ZA" dirty="0" smtClean="0">
                <a:hlinkClick r:id="rId2"/>
              </a:rPr>
              <a:t>www.gnu.org/software/octave/download.html</a:t>
            </a:r>
            <a:endParaRPr lang="en-ZA" dirty="0" smtClean="0"/>
          </a:p>
          <a:p>
            <a:r>
              <a:rPr lang="en-ZA" dirty="0" smtClean="0"/>
              <a:t>A suggested OCTAVE tutorial to help you prepare for Prac1</a:t>
            </a:r>
          </a:p>
          <a:p>
            <a:pPr lvl="2"/>
            <a:r>
              <a:rPr lang="en-ZA" dirty="0"/>
              <a:t>Brief intro to OCTAVE: </a:t>
            </a:r>
            <a:r>
              <a:rPr lang="en-ZA" dirty="0">
                <a:hlinkClick r:id="rId3"/>
              </a:rPr>
              <a:t>https://</a:t>
            </a:r>
            <a:r>
              <a:rPr lang="en-ZA" dirty="0" smtClean="0">
                <a:hlinkClick r:id="rId3"/>
              </a:rPr>
              <a:t>www.gnu.org/software/octave/doc/v4.0.0/Introduction.html</a:t>
            </a:r>
            <a:endParaRPr lang="en-ZA" dirty="0"/>
          </a:p>
          <a:p>
            <a:endParaRPr lang="en-ZA" dirty="0"/>
          </a:p>
        </p:txBody>
      </p:sp>
    </p:spTree>
    <p:extLst>
      <p:ext uri="{BB962C8B-B14F-4D97-AF65-F5344CB8AC3E}">
        <p14:creationId xmlns:p14="http://schemas.microsoft.com/office/powerpoint/2010/main" val="19674984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Parts of the </a:t>
            </a:r>
            <a:r>
              <a:rPr lang="en-ZA" dirty="0" err="1" smtClean="0"/>
              <a:t>Pracs</a:t>
            </a:r>
            <a:endParaRPr lang="en-US" dirty="0"/>
          </a:p>
        </p:txBody>
      </p:sp>
      <p:sp>
        <p:nvSpPr>
          <p:cNvPr id="3" name="Content Placeholder 2"/>
          <p:cNvSpPr>
            <a:spLocks noGrp="1"/>
          </p:cNvSpPr>
          <p:nvPr>
            <p:ph idx="1"/>
          </p:nvPr>
        </p:nvSpPr>
        <p:spPr/>
        <p:txBody>
          <a:bodyPr/>
          <a:lstStyle/>
          <a:p>
            <a:pPr>
              <a:defRPr/>
            </a:pPr>
            <a:r>
              <a:rPr lang="en-ZA" dirty="0" smtClean="0"/>
              <a:t>Initial Parts (e.g. Part A)</a:t>
            </a:r>
          </a:p>
          <a:p>
            <a:pPr lvl="1">
              <a:defRPr/>
            </a:pPr>
            <a:r>
              <a:rPr lang="en-ZA" dirty="0" smtClean="0"/>
              <a:t>Example program that helps get you started quicker</a:t>
            </a:r>
          </a:p>
          <a:p>
            <a:pPr>
              <a:defRPr/>
            </a:pPr>
            <a:r>
              <a:rPr lang="en-ZA" dirty="0" smtClean="0"/>
              <a:t>Subsequent Parts</a:t>
            </a:r>
          </a:p>
          <a:p>
            <a:pPr lvl="1">
              <a:defRPr/>
            </a:pPr>
            <a:r>
              <a:rPr lang="en-ZA" dirty="0" smtClean="0"/>
              <a:t>The main part, where you provide a parallelized solution </a:t>
            </a:r>
          </a:p>
        </p:txBody>
      </p:sp>
    </p:spTree>
    <p:extLst>
      <p:ext uri="{BB962C8B-B14F-4D97-AF65-F5344CB8AC3E}">
        <p14:creationId xmlns:p14="http://schemas.microsoft.com/office/powerpoint/2010/main" val="3425529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Prac1: Why OCTAVE</a:t>
            </a:r>
            <a:endParaRPr lang="en-ZA" dirty="0"/>
          </a:p>
        </p:txBody>
      </p:sp>
      <p:sp>
        <p:nvSpPr>
          <p:cNvPr id="3" name="Content Placeholder 2"/>
          <p:cNvSpPr>
            <a:spLocks noGrp="1"/>
          </p:cNvSpPr>
          <p:nvPr>
            <p:ph idx="1"/>
          </p:nvPr>
        </p:nvSpPr>
        <p:spPr/>
        <p:txBody>
          <a:bodyPr/>
          <a:lstStyle/>
          <a:p>
            <a:r>
              <a:rPr lang="en-ZA" dirty="0" smtClean="0"/>
              <a:t>The idea of starting you out with OCTAVE is that it is a useful (free!) tool that you can use later, e.g. in further </a:t>
            </a:r>
            <a:r>
              <a:rPr lang="en-ZA" dirty="0" err="1" smtClean="0"/>
              <a:t>pracs</a:t>
            </a:r>
            <a:r>
              <a:rPr lang="en-ZA" dirty="0" smtClean="0"/>
              <a:t> to verify calculations etc.</a:t>
            </a:r>
            <a:endParaRPr lang="en-ZA" dirty="0"/>
          </a:p>
        </p:txBody>
      </p:sp>
    </p:spTree>
    <p:extLst>
      <p:ext uri="{BB962C8B-B14F-4D97-AF65-F5344CB8AC3E}">
        <p14:creationId xmlns:p14="http://schemas.microsoft.com/office/powerpoint/2010/main" val="14857161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Prac</a:t>
            </a:r>
            <a:r>
              <a:rPr lang="en-ZA" dirty="0" smtClean="0"/>
              <a:t> 1</a:t>
            </a:r>
            <a:endParaRPr lang="en-ZA" dirty="0"/>
          </a:p>
        </p:txBody>
      </p:sp>
      <p:sp>
        <p:nvSpPr>
          <p:cNvPr id="3" name="Content Placeholder 2"/>
          <p:cNvSpPr>
            <a:spLocks noGrp="1"/>
          </p:cNvSpPr>
          <p:nvPr>
            <p:ph idx="1"/>
          </p:nvPr>
        </p:nvSpPr>
        <p:spPr>
          <a:xfrm>
            <a:off x="729785" y="1427356"/>
            <a:ext cx="7697635" cy="4688241"/>
          </a:xfrm>
        </p:spPr>
        <p:txBody>
          <a:bodyPr>
            <a:normAutofit lnSpcReduction="10000"/>
          </a:bodyPr>
          <a:lstStyle/>
          <a:p>
            <a:r>
              <a:rPr lang="en-ZA" dirty="0" smtClean="0"/>
              <a:t>Contains 4 parts</a:t>
            </a:r>
          </a:p>
          <a:p>
            <a:pPr lvl="1"/>
            <a:r>
              <a:rPr lang="en-ZA" dirty="0"/>
              <a:t>Part 1: </a:t>
            </a:r>
            <a:r>
              <a:rPr lang="en-ZA" dirty="0" smtClean="0"/>
              <a:t>Starting </a:t>
            </a:r>
            <a:r>
              <a:rPr lang="en-ZA" dirty="0"/>
              <a:t>out in </a:t>
            </a:r>
            <a:r>
              <a:rPr lang="en-ZA" dirty="0" smtClean="0"/>
              <a:t>OCTAVE, generating matrices, doing plots, saving data</a:t>
            </a:r>
          </a:p>
          <a:p>
            <a:pPr lvl="1"/>
            <a:r>
              <a:rPr lang="en-ZA" dirty="0"/>
              <a:t>Part 2: </a:t>
            </a:r>
            <a:r>
              <a:rPr lang="en-ZA" dirty="0" smtClean="0"/>
              <a:t>Working </a:t>
            </a:r>
            <a:r>
              <a:rPr lang="en-ZA" dirty="0"/>
              <a:t>with </a:t>
            </a:r>
            <a:r>
              <a:rPr lang="en-ZA" dirty="0" smtClean="0"/>
              <a:t>ﬁles</a:t>
            </a:r>
          </a:p>
          <a:p>
            <a:pPr lvl="1"/>
            <a:r>
              <a:rPr lang="en-ZA" dirty="0"/>
              <a:t>Part 3:  Measuring execution time with </a:t>
            </a:r>
            <a:r>
              <a:rPr lang="en-ZA" b="1" dirty="0"/>
              <a:t>tic</a:t>
            </a:r>
            <a:r>
              <a:rPr lang="en-ZA" dirty="0"/>
              <a:t> and </a:t>
            </a:r>
            <a:r>
              <a:rPr lang="en-ZA" b="1" dirty="0" smtClean="0"/>
              <a:t>toc</a:t>
            </a:r>
          </a:p>
          <a:p>
            <a:pPr lvl="1"/>
            <a:r>
              <a:rPr lang="en-ZA" dirty="0"/>
              <a:t>Part 4:  Implementing a Correlation routine</a:t>
            </a:r>
            <a:endParaRPr lang="en-ZA" dirty="0" smtClean="0"/>
          </a:p>
          <a:p>
            <a:r>
              <a:rPr lang="en-ZA" dirty="0" smtClean="0"/>
              <a:t>What to hand in</a:t>
            </a:r>
          </a:p>
          <a:p>
            <a:pPr lvl="1"/>
            <a:r>
              <a:rPr lang="en-ZA" dirty="0"/>
              <a:t>Hand in a short report </a:t>
            </a:r>
            <a:r>
              <a:rPr lang="en-ZA" dirty="0" smtClean="0"/>
              <a:t>brieﬂy </a:t>
            </a:r>
            <a:r>
              <a:rPr lang="en-ZA" dirty="0"/>
              <a:t>describing your </a:t>
            </a:r>
            <a:r>
              <a:rPr lang="en-ZA" dirty="0" smtClean="0"/>
              <a:t>solutions for </a:t>
            </a:r>
            <a:r>
              <a:rPr lang="en-ZA" dirty="0"/>
              <a:t>Part 3 step #</a:t>
            </a:r>
            <a:r>
              <a:rPr lang="en-ZA" dirty="0" smtClean="0"/>
              <a:t>4 and Part 4</a:t>
            </a:r>
            <a:endParaRPr lang="en-ZA" dirty="0"/>
          </a:p>
        </p:txBody>
      </p:sp>
    </p:spTree>
    <p:extLst>
      <p:ext uri="{BB962C8B-B14F-4D97-AF65-F5344CB8AC3E}">
        <p14:creationId xmlns:p14="http://schemas.microsoft.com/office/powerpoint/2010/main" val="13802276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err="1" smtClean="0"/>
              <a:t>Prac</a:t>
            </a:r>
            <a:r>
              <a:rPr lang="en-ZA" dirty="0" smtClean="0"/>
              <a:t> Reports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16073601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Using Latex</a:t>
            </a:r>
            <a:endParaRPr lang="en-ZA" dirty="0"/>
          </a:p>
        </p:txBody>
      </p:sp>
      <p:sp>
        <p:nvSpPr>
          <p:cNvPr id="3" name="Content Placeholder 2"/>
          <p:cNvSpPr>
            <a:spLocks noGrp="1"/>
          </p:cNvSpPr>
          <p:nvPr>
            <p:ph idx="1"/>
          </p:nvPr>
        </p:nvSpPr>
        <p:spPr>
          <a:xfrm>
            <a:off x="600891" y="1319350"/>
            <a:ext cx="7826530" cy="5185954"/>
          </a:xfrm>
        </p:spPr>
        <p:txBody>
          <a:bodyPr>
            <a:normAutofit fontScale="85000" lnSpcReduction="20000"/>
          </a:bodyPr>
          <a:lstStyle/>
          <a:p>
            <a:r>
              <a:rPr lang="en-ZA" dirty="0" smtClean="0"/>
              <a:t>For </a:t>
            </a:r>
            <a:r>
              <a:rPr lang="en-ZA" dirty="0" err="1" smtClean="0"/>
              <a:t>Prac</a:t>
            </a:r>
            <a:r>
              <a:rPr lang="en-ZA" dirty="0" smtClean="0"/>
              <a:t> 1 you’re all expected to use Latex.</a:t>
            </a:r>
          </a:p>
          <a:p>
            <a:pPr lvl="1"/>
            <a:r>
              <a:rPr lang="en-ZA" dirty="0" smtClean="0"/>
              <a:t>Use </a:t>
            </a:r>
            <a:r>
              <a:rPr lang="en-ZA" dirty="0" err="1" smtClean="0"/>
              <a:t>TexStudio</a:t>
            </a:r>
            <a:r>
              <a:rPr lang="en-ZA" dirty="0" smtClean="0"/>
              <a:t> or </a:t>
            </a:r>
            <a:r>
              <a:rPr lang="en-ZA" dirty="0" err="1" smtClean="0"/>
              <a:t>TexMaker</a:t>
            </a:r>
            <a:r>
              <a:rPr lang="en-ZA" dirty="0" smtClean="0"/>
              <a:t>, these are easy to use tools for writing documents in latex.</a:t>
            </a:r>
          </a:p>
          <a:p>
            <a:r>
              <a:rPr lang="en-ZA" dirty="0" smtClean="0"/>
              <a:t>It is quite straightforward unless you want to do fancy things, such as</a:t>
            </a:r>
          </a:p>
          <a:p>
            <a:pPr lvl="1"/>
            <a:r>
              <a:rPr lang="en-ZA" dirty="0" smtClean="0"/>
              <a:t>Adding equations</a:t>
            </a:r>
          </a:p>
          <a:p>
            <a:pPr lvl="1"/>
            <a:r>
              <a:rPr lang="en-ZA" dirty="0" smtClean="0"/>
              <a:t>Positioning text in non-standard ways (e.g. indenting)</a:t>
            </a:r>
          </a:p>
          <a:p>
            <a:pPr lvl="1"/>
            <a:r>
              <a:rPr lang="en-ZA" dirty="0" smtClean="0"/>
              <a:t>Getting images / tables / listings to be where you want them (as opposed to where Latex decides they should be placed).</a:t>
            </a:r>
          </a:p>
          <a:p>
            <a:pPr lvl="1"/>
            <a:r>
              <a:rPr lang="en-ZA" dirty="0" smtClean="0"/>
              <a:t>With some practice you’ll see it isn’t so difficult and could actually be a big help in the </a:t>
            </a:r>
            <a:r>
              <a:rPr lang="en-ZA" dirty="0" err="1" smtClean="0"/>
              <a:t>longrun</a:t>
            </a:r>
            <a:r>
              <a:rPr lang="en-ZA" dirty="0" smtClean="0"/>
              <a:t> for example for writing your BSc final year project report.</a:t>
            </a:r>
            <a:endParaRPr lang="en-Z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97965" y="318560"/>
            <a:ext cx="2401897" cy="1000790"/>
          </a:xfrm>
          <a:prstGeom prst="rect">
            <a:avLst/>
          </a:prstGeom>
        </p:spPr>
      </p:pic>
    </p:spTree>
    <p:extLst>
      <p:ext uri="{BB962C8B-B14F-4D97-AF65-F5344CB8AC3E}">
        <p14:creationId xmlns:p14="http://schemas.microsoft.com/office/powerpoint/2010/main" val="4192867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TexStudio</a:t>
            </a:r>
            <a:r>
              <a:rPr lang="en-ZA" dirty="0" smtClean="0"/>
              <a:t> – suggested tool to use!</a:t>
            </a:r>
            <a:endParaRPr lang="en-Z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9708" y="1140430"/>
            <a:ext cx="8468959" cy="5412770"/>
          </a:xfrm>
        </p:spPr>
      </p:pic>
    </p:spTree>
    <p:extLst>
      <p:ext uri="{BB962C8B-B14F-4D97-AF65-F5344CB8AC3E}">
        <p14:creationId xmlns:p14="http://schemas.microsoft.com/office/powerpoint/2010/main" val="2553517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7540" y="2575985"/>
            <a:ext cx="2401897" cy="1000790"/>
          </a:xfrm>
          <a:prstGeom prst="rect">
            <a:avLst/>
          </a:prstGeom>
        </p:spPr>
      </p:pic>
      <p:sp>
        <p:nvSpPr>
          <p:cNvPr id="6" name="Rectangle 5"/>
          <p:cNvSpPr/>
          <p:nvPr/>
        </p:nvSpPr>
        <p:spPr>
          <a:xfrm>
            <a:off x="2547989" y="1386185"/>
            <a:ext cx="1762022" cy="923330"/>
          </a:xfrm>
          <a:prstGeom prst="rect">
            <a:avLst/>
          </a:prstGeom>
          <a:solidFill>
            <a:schemeClr val="bg1"/>
          </a:solidFill>
          <a:ln w="12700">
            <a:noFill/>
          </a:ln>
        </p:spPr>
        <p:txBody>
          <a:bodyPr wrap="none" lIns="91440" tIns="45720" rIns="91440" bIns="45720">
            <a:spAutoFit/>
          </a:bodyPr>
          <a:lstStyle/>
          <a:p>
            <a:pPr algn="ctr"/>
            <a:r>
              <a:rPr lang="en-US" sz="5400" b="1" cap="none" spc="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Brief</a:t>
            </a:r>
            <a:endParaRPr lang="en-US" sz="5400" b="1" cap="none" spc="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p:cNvSpPr/>
          <p:nvPr/>
        </p:nvSpPr>
        <p:spPr>
          <a:xfrm>
            <a:off x="4426277" y="3767275"/>
            <a:ext cx="2108270" cy="923330"/>
          </a:xfrm>
          <a:prstGeom prst="rect">
            <a:avLst/>
          </a:prstGeom>
          <a:solidFill>
            <a:schemeClr val="bg1"/>
          </a:solidFill>
          <a:ln w="12700">
            <a:noFill/>
          </a:ln>
        </p:spPr>
        <p:txBody>
          <a:bodyPr wrap="none" lIns="91440" tIns="45720" rIns="91440" bIns="45720">
            <a:spAutoFit/>
          </a:bodyPr>
          <a:lstStyle/>
          <a:p>
            <a:pPr algn="ctr"/>
            <a:r>
              <a:rPr lang="en-US" sz="5400" b="1" cap="none" spc="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Demo</a:t>
            </a:r>
            <a:endParaRPr lang="en-US" sz="5400" b="1" cap="none" spc="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7"/>
          <p:cNvSpPr/>
          <p:nvPr/>
        </p:nvSpPr>
        <p:spPr>
          <a:xfrm>
            <a:off x="5060020" y="5691760"/>
            <a:ext cx="3385863" cy="584775"/>
          </a:xfrm>
          <a:prstGeom prst="rect">
            <a:avLst/>
          </a:prstGeom>
          <a:solidFill>
            <a:schemeClr val="bg1"/>
          </a:solidFill>
          <a:ln w="12700">
            <a:noFill/>
          </a:ln>
        </p:spPr>
        <p:txBody>
          <a:bodyPr wrap="none" lIns="91440" tIns="45720" rIns="91440" bIns="45720">
            <a:spAutoFit/>
          </a:bodyPr>
          <a:lstStyle/>
          <a:p>
            <a:pPr algn="ctr"/>
            <a:r>
              <a:rPr lang="en-US" sz="3200" b="1" cap="none" spc="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Using </a:t>
            </a:r>
            <a:r>
              <a:rPr lang="en-US" sz="3200" b="1" cap="none" spc="0" dirty="0" err="1"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TexStudio</a:t>
            </a:r>
            <a:endParaRPr lang="en-US" sz="3200" b="1" cap="none" spc="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9780614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Latex Help</a:t>
            </a:r>
            <a:endParaRPr lang="en-ZA" dirty="0"/>
          </a:p>
        </p:txBody>
      </p:sp>
      <p:sp>
        <p:nvSpPr>
          <p:cNvPr id="3" name="Content Placeholder 2"/>
          <p:cNvSpPr>
            <a:spLocks noGrp="1"/>
          </p:cNvSpPr>
          <p:nvPr>
            <p:ph idx="1"/>
          </p:nvPr>
        </p:nvSpPr>
        <p:spPr/>
        <p:txBody>
          <a:bodyPr/>
          <a:lstStyle/>
          <a:p>
            <a:r>
              <a:rPr lang="en-ZA" dirty="0" smtClean="0"/>
              <a:t>Latex Stack Exchange</a:t>
            </a:r>
          </a:p>
          <a:p>
            <a:pPr lvl="1"/>
            <a:r>
              <a:rPr lang="en-ZA" dirty="0">
                <a:hlinkClick r:id="rId2"/>
              </a:rPr>
              <a:t>http://tex.stackexchange.com</a:t>
            </a:r>
            <a:r>
              <a:rPr lang="en-ZA" dirty="0" smtClean="0">
                <a:hlinkClick r:id="rId2"/>
              </a:rPr>
              <a:t>/</a:t>
            </a:r>
            <a:endParaRPr lang="en-ZA" dirty="0" smtClean="0"/>
          </a:p>
          <a:p>
            <a:pPr lvl="1"/>
            <a:r>
              <a:rPr lang="en-ZA" dirty="0" smtClean="0"/>
              <a:t>This is essentially the go-to place for help in solving Latex problems easy or hard.</a:t>
            </a:r>
          </a:p>
          <a:p>
            <a:r>
              <a:rPr lang="en-ZA" dirty="0" smtClean="0"/>
              <a:t>Online manuals/guide</a:t>
            </a:r>
          </a:p>
          <a:p>
            <a:pPr lvl="1"/>
            <a:r>
              <a:rPr lang="en-ZA" dirty="0"/>
              <a:t>Tobias </a:t>
            </a:r>
            <a:r>
              <a:rPr lang="en-ZA" dirty="0" err="1"/>
              <a:t>Oetiker's</a:t>
            </a:r>
            <a:r>
              <a:rPr lang="en-ZA" dirty="0"/>
              <a:t> Guide to </a:t>
            </a:r>
            <a:r>
              <a:rPr lang="en-ZA" dirty="0" smtClean="0"/>
              <a:t>Latex</a:t>
            </a:r>
          </a:p>
          <a:p>
            <a:pPr lvl="1"/>
            <a:r>
              <a:rPr lang="en-ZA" dirty="0" smtClean="0"/>
              <a:t>Latex </a:t>
            </a:r>
            <a:r>
              <a:rPr lang="en-ZA" dirty="0" err="1" smtClean="0"/>
              <a:t>WikiBook</a:t>
            </a:r>
            <a:r>
              <a:rPr lang="en-ZA" dirty="0" smtClean="0"/>
              <a:t>:</a:t>
            </a:r>
          </a:p>
          <a:p>
            <a:pPr lvl="2"/>
            <a:r>
              <a:rPr lang="en-ZA" dirty="0"/>
              <a:t>https://en.wikibooks.org/wiki/LaTeX</a:t>
            </a:r>
          </a:p>
        </p:txBody>
      </p:sp>
    </p:spTree>
    <p:extLst>
      <p:ext uri="{BB962C8B-B14F-4D97-AF65-F5344CB8AC3E}">
        <p14:creationId xmlns:p14="http://schemas.microsoft.com/office/powerpoint/2010/main" val="300951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winberg\Documents\ACTIVE\EEE4084F\2016\LECTURES\Lecture01\Images\signpos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032" y="1397906"/>
            <a:ext cx="5952391" cy="297619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004647" y="2395833"/>
            <a:ext cx="2608407" cy="923330"/>
          </a:xfrm>
          <a:prstGeom prst="rect">
            <a:avLst/>
          </a:prstGeom>
          <a:noFill/>
        </p:spPr>
        <p:txBody>
          <a:bodyPr wrap="none" lIns="91440" tIns="45720" rIns="91440" bIns="45720">
            <a:spAutoFit/>
          </a:bodyPr>
          <a:lstStyle/>
          <a:p>
            <a:pPr algn="ctr"/>
            <a:r>
              <a:rPr lang="en-US" sz="5400" b="1" cap="none" spc="0" dirty="0" smtClean="0">
                <a:ln w="17780" cmpd="sng">
                  <a:solidFill>
                    <a:srgbClr val="002060"/>
                  </a:solidFill>
                  <a:prstDash val="solid"/>
                  <a:miter lim="800000"/>
                </a:ln>
                <a:solidFill>
                  <a:schemeClr val="bg1"/>
                </a:solidFill>
                <a:effectLst>
                  <a:outerShdw blurRad="50800" algn="tl" rotWithShape="0">
                    <a:srgbClr val="000000"/>
                  </a:outerShdw>
                </a:effectLst>
              </a:rPr>
              <a:t>TERMS</a:t>
            </a:r>
            <a:endParaRPr lang="en-US" sz="5400" b="1" cap="none" spc="0" dirty="0">
              <a:ln w="17780" cmpd="sng">
                <a:solidFill>
                  <a:srgbClr val="002060"/>
                </a:solidFill>
                <a:prstDash val="solid"/>
                <a:miter lim="800000"/>
              </a:ln>
              <a:solidFill>
                <a:schemeClr val="bg1"/>
              </a:solidFill>
              <a:effectLst>
                <a:outerShdw blurRad="50800" algn="tl" rotWithShape="0">
                  <a:srgbClr val="000000"/>
                </a:outerShdw>
              </a:effectLst>
            </a:endParaRPr>
          </a:p>
        </p:txBody>
      </p:sp>
      <p:pic>
        <p:nvPicPr>
          <p:cNvPr id="5" name="Picture 2" descr="C:\Users\swinberg\Documents\ACTIVE\EEE4084F\2016\LECTURES\Lecture01\Images\signpos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565032" y="3464099"/>
            <a:ext cx="5952391" cy="297619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108364" y="4490532"/>
            <a:ext cx="3031599" cy="923330"/>
          </a:xfrm>
          <a:prstGeom prst="rect">
            <a:avLst/>
          </a:prstGeom>
          <a:noFill/>
        </p:spPr>
        <p:txBody>
          <a:bodyPr wrap="none" lIns="91440" tIns="45720" rIns="91440" bIns="45720">
            <a:spAutoFit/>
          </a:bodyPr>
          <a:lstStyle/>
          <a:p>
            <a:pPr algn="ctr"/>
            <a:r>
              <a:rPr lang="en-US" sz="5400" b="1" cap="none" spc="0" dirty="0" smtClean="0">
                <a:ln w="17780" cmpd="sng">
                  <a:solidFill>
                    <a:srgbClr val="002060"/>
                  </a:solidFill>
                  <a:prstDash val="solid"/>
                  <a:miter lim="800000"/>
                </a:ln>
                <a:solidFill>
                  <a:schemeClr val="bg1"/>
                </a:solidFill>
                <a:effectLst>
                  <a:outerShdw blurRad="50800" algn="tl" rotWithShape="0">
                    <a:srgbClr val="000000"/>
                  </a:outerShdw>
                </a:effectLst>
              </a:rPr>
              <a:t>TRENDS</a:t>
            </a:r>
            <a:endParaRPr lang="en-US" sz="5400" b="1" cap="none" spc="0" dirty="0">
              <a:ln w="17780" cmpd="sng">
                <a:solidFill>
                  <a:srgbClr val="002060"/>
                </a:solidFill>
                <a:prstDash val="solid"/>
                <a:miter lim="800000"/>
              </a:ln>
              <a:solidFill>
                <a:schemeClr val="bg1"/>
              </a:solidFill>
              <a:effectLst>
                <a:outerShdw blurRad="50800" algn="tl" rotWithShape="0">
                  <a:srgbClr val="000000"/>
                </a:outerShdw>
              </a:effectLst>
            </a:endParaRPr>
          </a:p>
        </p:txBody>
      </p:sp>
    </p:spTree>
    <p:extLst>
      <p:ext uri="{BB962C8B-B14F-4D97-AF65-F5344CB8AC3E}">
        <p14:creationId xmlns:p14="http://schemas.microsoft.com/office/powerpoint/2010/main" val="17518004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Correlation recap</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279946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0064" y="667296"/>
            <a:ext cx="7698306" cy="692210"/>
          </a:xfrm>
        </p:spPr>
        <p:txBody>
          <a:bodyPr>
            <a:noAutofit/>
          </a:bodyPr>
          <a:lstStyle/>
          <a:p>
            <a:r>
              <a:rPr lang="en-ZA" sz="3600" dirty="0" smtClean="0"/>
              <a:t>Why is Correlation important in this course?</a:t>
            </a:r>
            <a:endParaRPr lang="en-ZA" sz="3600" dirty="0"/>
          </a:p>
        </p:txBody>
      </p:sp>
      <p:sp>
        <p:nvSpPr>
          <p:cNvPr id="5" name="Content Placeholder 4"/>
          <p:cNvSpPr>
            <a:spLocks noGrp="1"/>
          </p:cNvSpPr>
          <p:nvPr>
            <p:ph idx="1"/>
          </p:nvPr>
        </p:nvSpPr>
        <p:spPr>
          <a:xfrm>
            <a:off x="523875" y="1595620"/>
            <a:ext cx="8124825" cy="4519977"/>
          </a:xfrm>
        </p:spPr>
        <p:txBody>
          <a:bodyPr/>
          <a:lstStyle/>
          <a:p>
            <a:r>
              <a:rPr lang="en-ZA" dirty="0" smtClean="0"/>
              <a:t>Correlation is used as a means to objectively tell how accurate your experimental solution is measured against a known good solution (the </a:t>
            </a:r>
            <a:r>
              <a:rPr lang="en-ZA" i="1" dirty="0" smtClean="0"/>
              <a:t>Golden Measure</a:t>
            </a:r>
            <a:r>
              <a:rPr lang="en-ZA" dirty="0" smtClean="0"/>
              <a:t>)</a:t>
            </a:r>
          </a:p>
          <a:p>
            <a:r>
              <a:rPr lang="en-ZA" dirty="0" smtClean="0"/>
              <a:t>Typically used to get a sense </a:t>
            </a:r>
            <a:r>
              <a:rPr lang="en-ZA" strike="sngStrike" dirty="0" smtClean="0"/>
              <a:t>(confirm)</a:t>
            </a:r>
            <a:r>
              <a:rPr lang="en-ZA" dirty="0" smtClean="0"/>
              <a:t> that your experimental system is adequately correct</a:t>
            </a:r>
            <a:endParaRPr lang="en-ZA" dirty="0"/>
          </a:p>
        </p:txBody>
      </p:sp>
    </p:spTree>
    <p:extLst>
      <p:ext uri="{BB962C8B-B14F-4D97-AF65-F5344CB8AC3E}">
        <p14:creationId xmlns:p14="http://schemas.microsoft.com/office/powerpoint/2010/main" val="36549599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Correlation</a:t>
            </a:r>
            <a:endParaRPr lang="en-ZA" dirty="0"/>
          </a:p>
        </p:txBody>
      </p:sp>
      <p:sp>
        <p:nvSpPr>
          <p:cNvPr id="3" name="Content Placeholder 2"/>
          <p:cNvSpPr>
            <a:spLocks noGrp="1"/>
          </p:cNvSpPr>
          <p:nvPr>
            <p:ph idx="1"/>
          </p:nvPr>
        </p:nvSpPr>
        <p:spPr/>
        <p:txBody>
          <a:bodyPr/>
          <a:lstStyle/>
          <a:p>
            <a:r>
              <a:rPr lang="en-ZA" dirty="0"/>
              <a:t>Finding the relationship between two quantitative </a:t>
            </a:r>
            <a:r>
              <a:rPr lang="en-ZA" dirty="0" smtClean="0"/>
              <a:t>variables, e.g. the price of cheese to the age of cheese.</a:t>
            </a:r>
          </a:p>
          <a:p>
            <a:r>
              <a:rPr lang="en-ZA" dirty="0" smtClean="0"/>
              <a:t>Correlation </a:t>
            </a:r>
            <a:r>
              <a:rPr lang="en-ZA" dirty="0"/>
              <a:t>is a statistical technique used to determine the degree to which two variables are </a:t>
            </a:r>
            <a:r>
              <a:rPr lang="en-ZA" dirty="0" smtClean="0"/>
              <a:t>related</a:t>
            </a:r>
            <a:endParaRPr lang="en-ZA" dirty="0"/>
          </a:p>
        </p:txBody>
      </p:sp>
    </p:spTree>
    <p:extLst>
      <p:ext uri="{BB962C8B-B14F-4D97-AF65-F5344CB8AC3E}">
        <p14:creationId xmlns:p14="http://schemas.microsoft.com/office/powerpoint/2010/main" val="1178867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Correlation</a:t>
            </a:r>
            <a:endParaRPr lang="en-ZA" dirty="0"/>
          </a:p>
        </p:txBody>
      </p:sp>
      <p:sp>
        <p:nvSpPr>
          <p:cNvPr id="3" name="Content Placeholder 2"/>
          <p:cNvSpPr>
            <a:spLocks noGrp="1"/>
          </p:cNvSpPr>
          <p:nvPr>
            <p:ph idx="1"/>
          </p:nvPr>
        </p:nvSpPr>
        <p:spPr/>
        <p:txBody>
          <a:bodyPr/>
          <a:lstStyle/>
          <a:p>
            <a:r>
              <a:rPr lang="en-ZA" dirty="0" smtClean="0"/>
              <a:t>Looking at a scatter diagram gives an impression of how variables are related…</a:t>
            </a:r>
            <a:endParaRPr lang="en-ZA" dirty="0"/>
          </a:p>
        </p:txBody>
      </p:sp>
      <p:grpSp>
        <p:nvGrpSpPr>
          <p:cNvPr id="8" name="Group 7"/>
          <p:cNvGrpSpPr/>
          <p:nvPr/>
        </p:nvGrpSpPr>
        <p:grpSpPr>
          <a:xfrm>
            <a:off x="2410690" y="2873784"/>
            <a:ext cx="6222712" cy="3766729"/>
            <a:chOff x="2410690" y="2873784"/>
            <a:chExt cx="6222712" cy="3766729"/>
          </a:xfrm>
        </p:grpSpPr>
        <p:graphicFrame>
          <p:nvGraphicFramePr>
            <p:cNvPr id="4" name="Object 3"/>
            <p:cNvGraphicFramePr>
              <a:graphicFrameLocks noChangeAspect="1"/>
            </p:cNvGraphicFramePr>
            <p:nvPr>
              <p:extLst>
                <p:ext uri="{D42A27DB-BD31-4B8C-83A1-F6EECF244321}">
                  <p14:modId xmlns:p14="http://schemas.microsoft.com/office/powerpoint/2010/main" val="711358964"/>
                </p:ext>
              </p:extLst>
            </p:nvPr>
          </p:nvGraphicFramePr>
          <p:xfrm>
            <a:off x="2410690" y="2873784"/>
            <a:ext cx="6222712" cy="3766729"/>
          </p:xfrm>
          <a:graphic>
            <a:graphicData uri="http://schemas.openxmlformats.org/presentationml/2006/ole">
              <mc:AlternateContent xmlns:mc="http://schemas.openxmlformats.org/markup-compatibility/2006">
                <mc:Choice xmlns:v="urn:schemas-microsoft-com:vml" Requires="v">
                  <p:oleObj spid="_x0000_s1035" name="Chart" r:id="rId3" imgW="7438921" imgH="4581630" progId="MSGraph.Chart.8">
                    <p:embed followColorScheme="full"/>
                  </p:oleObj>
                </mc:Choice>
                <mc:Fallback>
                  <p:oleObj name="Chart" r:id="rId3" imgW="7438921" imgH="4581630" progId="MSGraph.Chart.8">
                    <p:embed followColorScheme="full"/>
                    <p:pic>
                      <p:nvPicPr>
                        <p:cNvPr id="0" name="Object 2"/>
                        <p:cNvPicPr>
                          <a:picLocks noChangeAspect="1" noChangeArrowheads="1"/>
                        </p:cNvPicPr>
                        <p:nvPr/>
                      </p:nvPicPr>
                      <p:blipFill>
                        <a:blip r:embed="rId4"/>
                        <a:srcRect/>
                        <a:stretch>
                          <a:fillRect/>
                        </a:stretch>
                      </p:blipFill>
                      <p:spPr bwMode="auto">
                        <a:xfrm>
                          <a:off x="2410690" y="2873784"/>
                          <a:ext cx="6222712" cy="3766729"/>
                        </a:xfrm>
                        <a:prstGeom prst="rect">
                          <a:avLst/>
                        </a:prstGeom>
                        <a:noFill/>
                        <a:ln>
                          <a:noFill/>
                        </a:ln>
                      </p:spPr>
                    </p:pic>
                  </p:oleObj>
                </mc:Fallback>
              </mc:AlternateContent>
            </a:graphicData>
          </a:graphic>
        </p:graphicFrame>
        <p:pic>
          <p:nvPicPr>
            <p:cNvPr id="1028" name="Picture 4" descr="C:\temp\chees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1611" y="4904942"/>
              <a:ext cx="1138238" cy="100488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flipV="1">
              <a:off x="3179618" y="3948545"/>
              <a:ext cx="3990109" cy="145884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rot="20365592">
              <a:off x="5725274" y="3819587"/>
              <a:ext cx="1394735" cy="430887"/>
            </a:xfrm>
            <a:prstGeom prst="rect">
              <a:avLst/>
            </a:prstGeom>
            <a:noFill/>
          </p:spPr>
          <p:txBody>
            <a:bodyPr wrap="square" rtlCol="0">
              <a:spAutoFit/>
            </a:bodyPr>
            <a:lstStyle/>
            <a:p>
              <a:r>
                <a:rPr lang="en-ZA" sz="1100" dirty="0" smtClean="0"/>
                <a:t>Straight line linear regression</a:t>
              </a:r>
              <a:endParaRPr lang="en-ZA" sz="1100" dirty="0"/>
            </a:p>
          </p:txBody>
        </p:sp>
        <p:sp>
          <p:nvSpPr>
            <p:cNvPr id="9" name="Rectangle 8"/>
            <p:cNvSpPr/>
            <p:nvPr/>
          </p:nvSpPr>
          <p:spPr>
            <a:xfrm>
              <a:off x="3914774" y="3192184"/>
              <a:ext cx="4245265" cy="307777"/>
            </a:xfrm>
            <a:prstGeom prst="rect">
              <a:avLst/>
            </a:prstGeom>
          </p:spPr>
          <p:txBody>
            <a:bodyPr wrap="square">
              <a:spAutoFit/>
            </a:bodyPr>
            <a:lstStyle/>
            <a:p>
              <a:r>
                <a:rPr lang="en-ZA" sz="1400" i="1" dirty="0" smtClean="0"/>
                <a:t>What has the cost of cheese got to do with its age?</a:t>
              </a:r>
              <a:endParaRPr lang="en-ZA" sz="1400" i="1" dirty="0"/>
            </a:p>
          </p:txBody>
        </p:sp>
      </p:gr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0150" y="3319601"/>
            <a:ext cx="1114426" cy="1114426"/>
          </a:xfrm>
          <a:prstGeom prst="rect">
            <a:avLst/>
          </a:prstGeom>
        </p:spPr>
      </p:pic>
    </p:spTree>
    <p:extLst>
      <p:ext uri="{BB962C8B-B14F-4D97-AF65-F5344CB8AC3E}">
        <p14:creationId xmlns:p14="http://schemas.microsoft.com/office/powerpoint/2010/main" val="983351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Correlation</a:t>
            </a:r>
            <a:endParaRPr lang="en-ZA" dirty="0"/>
          </a:p>
        </p:txBody>
      </p:sp>
      <p:sp>
        <p:nvSpPr>
          <p:cNvPr id="3" name="Content Placeholder 2"/>
          <p:cNvSpPr>
            <a:spLocks noGrp="1"/>
          </p:cNvSpPr>
          <p:nvPr>
            <p:ph idx="1"/>
          </p:nvPr>
        </p:nvSpPr>
        <p:spPr/>
        <p:txBody>
          <a:bodyPr/>
          <a:lstStyle/>
          <a:p>
            <a:r>
              <a:rPr lang="en-ZA" dirty="0"/>
              <a:t>The pattern of data is indicative of the type of relationship between your two variables</a:t>
            </a:r>
            <a:r>
              <a:rPr lang="en-ZA" dirty="0" smtClean="0"/>
              <a:t>:</a:t>
            </a:r>
          </a:p>
          <a:p>
            <a:pPr lvl="1"/>
            <a:r>
              <a:rPr lang="en-ZA" dirty="0" smtClean="0"/>
              <a:t>positive relationship</a:t>
            </a:r>
          </a:p>
          <a:p>
            <a:pPr lvl="1"/>
            <a:r>
              <a:rPr lang="en-ZA" dirty="0" smtClean="0"/>
              <a:t>negative relationship</a:t>
            </a:r>
          </a:p>
          <a:p>
            <a:pPr lvl="1"/>
            <a:r>
              <a:rPr lang="en-ZA" dirty="0" smtClean="0"/>
              <a:t>No / minimal </a:t>
            </a:r>
            <a:r>
              <a:rPr lang="en-ZA" dirty="0"/>
              <a:t>relationship</a:t>
            </a:r>
          </a:p>
          <a:p>
            <a:endParaRPr lang="en-ZA" dirty="0"/>
          </a:p>
        </p:txBody>
      </p:sp>
    </p:spTree>
    <p:extLst>
      <p:ext uri="{BB962C8B-B14F-4D97-AF65-F5344CB8AC3E}">
        <p14:creationId xmlns:p14="http://schemas.microsoft.com/office/powerpoint/2010/main" val="35946991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Correlation Relations</a:t>
            </a:r>
            <a:endParaRPr lang="en-Z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69008" y="1595438"/>
            <a:ext cx="2791165" cy="2245699"/>
          </a:xfrm>
        </p:spPr>
      </p:pic>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674874" y="1585046"/>
            <a:ext cx="3001533" cy="2384281"/>
          </a:xfrm>
          <a:prstGeom prst="rect">
            <a:avLst/>
          </a:prstGeom>
        </p:spPr>
      </p:pic>
      <p:sp>
        <p:nvSpPr>
          <p:cNvPr id="6" name="TextBox 5"/>
          <p:cNvSpPr txBox="1"/>
          <p:nvPr/>
        </p:nvSpPr>
        <p:spPr>
          <a:xfrm>
            <a:off x="1065067" y="3969327"/>
            <a:ext cx="1903085" cy="369332"/>
          </a:xfrm>
          <a:prstGeom prst="rect">
            <a:avLst/>
          </a:prstGeom>
          <a:noFill/>
        </p:spPr>
        <p:txBody>
          <a:bodyPr wrap="none" rtlCol="0">
            <a:spAutoFit/>
          </a:bodyPr>
          <a:lstStyle/>
          <a:p>
            <a:r>
              <a:rPr lang="en-ZA" dirty="0" smtClean="0"/>
              <a:t>Positive Relation</a:t>
            </a:r>
            <a:endParaRPr lang="en-ZA" dirty="0"/>
          </a:p>
        </p:txBody>
      </p:sp>
      <p:sp>
        <p:nvSpPr>
          <p:cNvPr id="7" name="TextBox 6"/>
          <p:cNvSpPr txBox="1"/>
          <p:nvPr/>
        </p:nvSpPr>
        <p:spPr>
          <a:xfrm>
            <a:off x="6255328" y="4021281"/>
            <a:ext cx="2005677" cy="369332"/>
          </a:xfrm>
          <a:prstGeom prst="rect">
            <a:avLst/>
          </a:prstGeom>
          <a:noFill/>
        </p:spPr>
        <p:txBody>
          <a:bodyPr wrap="none" rtlCol="0">
            <a:spAutoFit/>
          </a:bodyPr>
          <a:lstStyle/>
          <a:p>
            <a:r>
              <a:rPr lang="en-ZA" dirty="0" smtClean="0"/>
              <a:t>Negative Relation</a:t>
            </a:r>
            <a:endParaRPr lang="en-ZA" dirty="0"/>
          </a:p>
        </p:txBody>
      </p:sp>
      <p:cxnSp>
        <p:nvCxnSpPr>
          <p:cNvPr id="9" name="Straight Connector 8"/>
          <p:cNvCxnSpPr/>
          <p:nvPr/>
        </p:nvCxnSpPr>
        <p:spPr>
          <a:xfrm flipV="1">
            <a:off x="955963" y="2119745"/>
            <a:ext cx="2121295" cy="144433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5965932" y="1943100"/>
            <a:ext cx="2295074" cy="161059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1577" y="4021281"/>
            <a:ext cx="2789519" cy="2248954"/>
          </a:xfrm>
          <a:prstGeom prst="rect">
            <a:avLst/>
          </a:prstGeom>
        </p:spPr>
      </p:pic>
      <p:sp>
        <p:nvSpPr>
          <p:cNvPr id="14" name="TextBox 13"/>
          <p:cNvSpPr txBox="1"/>
          <p:nvPr/>
        </p:nvSpPr>
        <p:spPr>
          <a:xfrm>
            <a:off x="3906983" y="6301407"/>
            <a:ext cx="1390124" cy="369332"/>
          </a:xfrm>
          <a:prstGeom prst="rect">
            <a:avLst/>
          </a:prstGeom>
          <a:noFill/>
        </p:spPr>
        <p:txBody>
          <a:bodyPr wrap="none" rtlCol="0">
            <a:spAutoFit/>
          </a:bodyPr>
          <a:lstStyle/>
          <a:p>
            <a:r>
              <a:rPr lang="en-ZA" dirty="0" smtClean="0"/>
              <a:t>No Relation</a:t>
            </a:r>
            <a:endParaRPr lang="en-ZA" dirty="0"/>
          </a:p>
        </p:txBody>
      </p:sp>
      <p:sp>
        <p:nvSpPr>
          <p:cNvPr id="15" name="Freeform 14"/>
          <p:cNvSpPr/>
          <p:nvPr/>
        </p:nvSpPr>
        <p:spPr>
          <a:xfrm>
            <a:off x="3352941" y="4456855"/>
            <a:ext cx="2185425" cy="1497136"/>
          </a:xfrm>
          <a:custGeom>
            <a:avLst/>
            <a:gdLst>
              <a:gd name="connsiteX0" fmla="*/ 13714 w 2185425"/>
              <a:gd name="connsiteY0" fmla="*/ 1486745 h 1497136"/>
              <a:gd name="connsiteX1" fmla="*/ 24104 w 2185425"/>
              <a:gd name="connsiteY1" fmla="*/ 1382836 h 1497136"/>
              <a:gd name="connsiteX2" fmla="*/ 3323 w 2185425"/>
              <a:gd name="connsiteY2" fmla="*/ 665863 h 1497136"/>
              <a:gd name="connsiteX3" fmla="*/ 13714 w 2185425"/>
              <a:gd name="connsiteY3" fmla="*/ 572345 h 1497136"/>
              <a:gd name="connsiteX4" fmla="*/ 76059 w 2185425"/>
              <a:gd name="connsiteY4" fmla="*/ 613909 h 1497136"/>
              <a:gd name="connsiteX5" fmla="*/ 128014 w 2185425"/>
              <a:gd name="connsiteY5" fmla="*/ 697036 h 1497136"/>
              <a:gd name="connsiteX6" fmla="*/ 252704 w 2185425"/>
              <a:gd name="connsiteY6" fmla="*/ 852900 h 1497136"/>
              <a:gd name="connsiteX7" fmla="*/ 294268 w 2185425"/>
              <a:gd name="connsiteY7" fmla="*/ 915245 h 1497136"/>
              <a:gd name="connsiteX8" fmla="*/ 439741 w 2185425"/>
              <a:gd name="connsiteY8" fmla="*/ 1071109 h 1497136"/>
              <a:gd name="connsiteX9" fmla="*/ 554041 w 2185425"/>
              <a:gd name="connsiteY9" fmla="*/ 1154236 h 1497136"/>
              <a:gd name="connsiteX10" fmla="*/ 709904 w 2185425"/>
              <a:gd name="connsiteY10" fmla="*/ 1289318 h 1497136"/>
              <a:gd name="connsiteX11" fmla="*/ 782641 w 2185425"/>
              <a:gd name="connsiteY11" fmla="*/ 1362054 h 1497136"/>
              <a:gd name="connsiteX12" fmla="*/ 876159 w 2185425"/>
              <a:gd name="connsiteY12" fmla="*/ 1403618 h 1497136"/>
              <a:gd name="connsiteX13" fmla="*/ 938504 w 2185425"/>
              <a:gd name="connsiteY13" fmla="*/ 1455572 h 1497136"/>
              <a:gd name="connsiteX14" fmla="*/ 1000850 w 2185425"/>
              <a:gd name="connsiteY14" fmla="*/ 1497136 h 1497136"/>
              <a:gd name="connsiteX15" fmla="*/ 1011241 w 2185425"/>
              <a:gd name="connsiteY15" fmla="*/ 1434790 h 1497136"/>
              <a:gd name="connsiteX16" fmla="*/ 990459 w 2185425"/>
              <a:gd name="connsiteY16" fmla="*/ 1330881 h 1497136"/>
              <a:gd name="connsiteX17" fmla="*/ 969677 w 2185425"/>
              <a:gd name="connsiteY17" fmla="*/ 1216581 h 1497136"/>
              <a:gd name="connsiteX18" fmla="*/ 917723 w 2185425"/>
              <a:gd name="connsiteY18" fmla="*/ 894463 h 1497136"/>
              <a:gd name="connsiteX19" fmla="*/ 907332 w 2185425"/>
              <a:gd name="connsiteY19" fmla="*/ 780163 h 1497136"/>
              <a:gd name="connsiteX20" fmla="*/ 886550 w 2185425"/>
              <a:gd name="connsiteY20" fmla="*/ 603518 h 1497136"/>
              <a:gd name="connsiteX21" fmla="*/ 896941 w 2185425"/>
              <a:gd name="connsiteY21" fmla="*/ 322963 h 1497136"/>
              <a:gd name="connsiteX22" fmla="*/ 948895 w 2185425"/>
              <a:gd name="connsiteY22" fmla="*/ 374918 h 1497136"/>
              <a:gd name="connsiteX23" fmla="*/ 1000850 w 2185425"/>
              <a:gd name="connsiteY23" fmla="*/ 478827 h 1497136"/>
              <a:gd name="connsiteX24" fmla="*/ 1042414 w 2185425"/>
              <a:gd name="connsiteY24" fmla="*/ 530781 h 1497136"/>
              <a:gd name="connsiteX25" fmla="*/ 1073586 w 2185425"/>
              <a:gd name="connsiteY25" fmla="*/ 593127 h 1497136"/>
              <a:gd name="connsiteX26" fmla="*/ 1135932 w 2185425"/>
              <a:gd name="connsiteY26" fmla="*/ 676254 h 1497136"/>
              <a:gd name="connsiteX27" fmla="*/ 1177495 w 2185425"/>
              <a:gd name="connsiteY27" fmla="*/ 728209 h 1497136"/>
              <a:gd name="connsiteX28" fmla="*/ 1198277 w 2185425"/>
              <a:gd name="connsiteY28" fmla="*/ 759381 h 1497136"/>
              <a:gd name="connsiteX29" fmla="*/ 1281404 w 2185425"/>
              <a:gd name="connsiteY29" fmla="*/ 852900 h 1497136"/>
              <a:gd name="connsiteX30" fmla="*/ 1302186 w 2185425"/>
              <a:gd name="connsiteY30" fmla="*/ 208663 h 1497136"/>
              <a:gd name="connsiteX31" fmla="*/ 1333359 w 2185425"/>
              <a:gd name="connsiteY31" fmla="*/ 167100 h 1497136"/>
              <a:gd name="connsiteX32" fmla="*/ 1343750 w 2185425"/>
              <a:gd name="connsiteY32" fmla="*/ 135927 h 1497136"/>
              <a:gd name="connsiteX33" fmla="*/ 1406095 w 2185425"/>
              <a:gd name="connsiteY33" fmla="*/ 94363 h 1497136"/>
              <a:gd name="connsiteX34" fmla="*/ 1416486 w 2185425"/>
              <a:gd name="connsiteY34" fmla="*/ 125536 h 1497136"/>
              <a:gd name="connsiteX35" fmla="*/ 1426877 w 2185425"/>
              <a:gd name="connsiteY35" fmla="*/ 167100 h 1497136"/>
              <a:gd name="connsiteX36" fmla="*/ 1458050 w 2185425"/>
              <a:gd name="connsiteY36" fmla="*/ 229445 h 1497136"/>
              <a:gd name="connsiteX37" fmla="*/ 1489223 w 2185425"/>
              <a:gd name="connsiteY37" fmla="*/ 312572 h 1497136"/>
              <a:gd name="connsiteX38" fmla="*/ 1634695 w 2185425"/>
              <a:gd name="connsiteY38" fmla="*/ 478827 h 1497136"/>
              <a:gd name="connsiteX39" fmla="*/ 1790559 w 2185425"/>
              <a:gd name="connsiteY39" fmla="*/ 634690 h 1497136"/>
              <a:gd name="connsiteX40" fmla="*/ 1925641 w 2185425"/>
              <a:gd name="connsiteY40" fmla="*/ 759381 h 1497136"/>
              <a:gd name="connsiteX41" fmla="*/ 1956814 w 2185425"/>
              <a:gd name="connsiteY41" fmla="*/ 769772 h 1497136"/>
              <a:gd name="connsiteX42" fmla="*/ 1987986 w 2185425"/>
              <a:gd name="connsiteY42" fmla="*/ 478827 h 1497136"/>
              <a:gd name="connsiteX43" fmla="*/ 2008768 w 2185425"/>
              <a:gd name="connsiteY43" fmla="*/ 416481 h 1497136"/>
              <a:gd name="connsiteX44" fmla="*/ 2039941 w 2185425"/>
              <a:gd name="connsiteY44" fmla="*/ 312572 h 1497136"/>
              <a:gd name="connsiteX45" fmla="*/ 2060723 w 2185425"/>
              <a:gd name="connsiteY45" fmla="*/ 229445 h 1497136"/>
              <a:gd name="connsiteX46" fmla="*/ 2091895 w 2185425"/>
              <a:gd name="connsiteY46" fmla="*/ 156709 h 1497136"/>
              <a:gd name="connsiteX47" fmla="*/ 2133459 w 2185425"/>
              <a:gd name="connsiteY47" fmla="*/ 146318 h 1497136"/>
              <a:gd name="connsiteX48" fmla="*/ 2175023 w 2185425"/>
              <a:gd name="connsiteY48" fmla="*/ 94363 h 1497136"/>
              <a:gd name="connsiteX49" fmla="*/ 2185414 w 2185425"/>
              <a:gd name="connsiteY49" fmla="*/ 21627 h 149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85425" h="1497136">
                <a:moveTo>
                  <a:pt x="13714" y="1486745"/>
                </a:moveTo>
                <a:cubicBezTo>
                  <a:pt x="17177" y="1452109"/>
                  <a:pt x="24104" y="1417645"/>
                  <a:pt x="24104" y="1382836"/>
                </a:cubicBezTo>
                <a:cubicBezTo>
                  <a:pt x="24104" y="863454"/>
                  <a:pt x="29801" y="957116"/>
                  <a:pt x="3323" y="665863"/>
                </a:cubicBezTo>
                <a:cubicBezTo>
                  <a:pt x="6787" y="634690"/>
                  <a:pt x="-11808" y="590575"/>
                  <a:pt x="13714" y="572345"/>
                </a:cubicBezTo>
                <a:cubicBezTo>
                  <a:pt x="34038" y="557828"/>
                  <a:pt x="59182" y="595497"/>
                  <a:pt x="76059" y="613909"/>
                </a:cubicBezTo>
                <a:cubicBezTo>
                  <a:pt x="98139" y="637996"/>
                  <a:pt x="108592" y="670759"/>
                  <a:pt x="128014" y="697036"/>
                </a:cubicBezTo>
                <a:cubicBezTo>
                  <a:pt x="167561" y="750541"/>
                  <a:pt x="215797" y="797540"/>
                  <a:pt x="252704" y="852900"/>
                </a:cubicBezTo>
                <a:cubicBezTo>
                  <a:pt x="266559" y="873682"/>
                  <a:pt x="278837" y="895605"/>
                  <a:pt x="294268" y="915245"/>
                </a:cubicBezTo>
                <a:cubicBezTo>
                  <a:pt x="321182" y="949499"/>
                  <a:pt x="404670" y="1041883"/>
                  <a:pt x="439741" y="1071109"/>
                </a:cubicBezTo>
                <a:cubicBezTo>
                  <a:pt x="475932" y="1101268"/>
                  <a:pt x="517392" y="1124635"/>
                  <a:pt x="554041" y="1154236"/>
                </a:cubicBezTo>
                <a:cubicBezTo>
                  <a:pt x="607525" y="1197435"/>
                  <a:pt x="661289" y="1240704"/>
                  <a:pt x="709904" y="1289318"/>
                </a:cubicBezTo>
                <a:cubicBezTo>
                  <a:pt x="734150" y="1313563"/>
                  <a:pt x="754386" y="1342629"/>
                  <a:pt x="782641" y="1362054"/>
                </a:cubicBezTo>
                <a:cubicBezTo>
                  <a:pt x="810751" y="1381380"/>
                  <a:pt x="846907" y="1386067"/>
                  <a:pt x="876159" y="1403618"/>
                </a:cubicBezTo>
                <a:cubicBezTo>
                  <a:pt x="899356" y="1417536"/>
                  <a:pt x="916863" y="1439341"/>
                  <a:pt x="938504" y="1455572"/>
                </a:cubicBezTo>
                <a:cubicBezTo>
                  <a:pt x="958486" y="1470558"/>
                  <a:pt x="1000850" y="1497136"/>
                  <a:pt x="1000850" y="1497136"/>
                </a:cubicBezTo>
                <a:cubicBezTo>
                  <a:pt x="1004314" y="1476354"/>
                  <a:pt x="1012555" y="1455818"/>
                  <a:pt x="1011241" y="1434790"/>
                </a:cubicBezTo>
                <a:cubicBezTo>
                  <a:pt x="1009038" y="1399537"/>
                  <a:pt x="997068" y="1365579"/>
                  <a:pt x="990459" y="1330881"/>
                </a:cubicBezTo>
                <a:cubicBezTo>
                  <a:pt x="983213" y="1292840"/>
                  <a:pt x="976043" y="1254779"/>
                  <a:pt x="969677" y="1216581"/>
                </a:cubicBezTo>
                <a:cubicBezTo>
                  <a:pt x="951797" y="1109300"/>
                  <a:pt x="933104" y="1002130"/>
                  <a:pt x="917723" y="894463"/>
                </a:cubicBezTo>
                <a:cubicBezTo>
                  <a:pt x="912313" y="856590"/>
                  <a:pt x="911408" y="818202"/>
                  <a:pt x="907332" y="780163"/>
                </a:cubicBezTo>
                <a:cubicBezTo>
                  <a:pt x="901016" y="721213"/>
                  <a:pt x="893477" y="662400"/>
                  <a:pt x="886550" y="603518"/>
                </a:cubicBezTo>
                <a:cubicBezTo>
                  <a:pt x="890014" y="510000"/>
                  <a:pt x="872318" y="413248"/>
                  <a:pt x="896941" y="322963"/>
                </a:cubicBezTo>
                <a:cubicBezTo>
                  <a:pt x="903385" y="299334"/>
                  <a:pt x="933595" y="355793"/>
                  <a:pt x="948895" y="374918"/>
                </a:cubicBezTo>
                <a:cubicBezTo>
                  <a:pt x="1010148" y="451484"/>
                  <a:pt x="953650" y="400161"/>
                  <a:pt x="1000850" y="478827"/>
                </a:cubicBezTo>
                <a:cubicBezTo>
                  <a:pt x="1012261" y="497844"/>
                  <a:pt x="1030507" y="512070"/>
                  <a:pt x="1042414" y="530781"/>
                </a:cubicBezTo>
                <a:cubicBezTo>
                  <a:pt x="1054888" y="550383"/>
                  <a:pt x="1061022" y="573582"/>
                  <a:pt x="1073586" y="593127"/>
                </a:cubicBezTo>
                <a:cubicBezTo>
                  <a:pt x="1092316" y="622262"/>
                  <a:pt x="1114814" y="648800"/>
                  <a:pt x="1135932" y="676254"/>
                </a:cubicBezTo>
                <a:cubicBezTo>
                  <a:pt x="1149454" y="693833"/>
                  <a:pt x="1165193" y="709756"/>
                  <a:pt x="1177495" y="728209"/>
                </a:cubicBezTo>
                <a:cubicBezTo>
                  <a:pt x="1184422" y="738600"/>
                  <a:pt x="1189980" y="750047"/>
                  <a:pt x="1198277" y="759381"/>
                </a:cubicBezTo>
                <a:cubicBezTo>
                  <a:pt x="1293171" y="866136"/>
                  <a:pt x="1234243" y="782155"/>
                  <a:pt x="1281404" y="852900"/>
                </a:cubicBezTo>
                <a:cubicBezTo>
                  <a:pt x="1358350" y="622063"/>
                  <a:pt x="1255732" y="940312"/>
                  <a:pt x="1302186" y="208663"/>
                </a:cubicBezTo>
                <a:cubicBezTo>
                  <a:pt x="1303283" y="191380"/>
                  <a:pt x="1322968" y="180954"/>
                  <a:pt x="1333359" y="167100"/>
                </a:cubicBezTo>
                <a:cubicBezTo>
                  <a:pt x="1336823" y="156709"/>
                  <a:pt x="1336005" y="143672"/>
                  <a:pt x="1343750" y="135927"/>
                </a:cubicBezTo>
                <a:cubicBezTo>
                  <a:pt x="1361411" y="118266"/>
                  <a:pt x="1406095" y="94363"/>
                  <a:pt x="1406095" y="94363"/>
                </a:cubicBezTo>
                <a:cubicBezTo>
                  <a:pt x="1409559" y="104754"/>
                  <a:pt x="1413477" y="115004"/>
                  <a:pt x="1416486" y="125536"/>
                </a:cubicBezTo>
                <a:cubicBezTo>
                  <a:pt x="1420409" y="139268"/>
                  <a:pt x="1421573" y="153840"/>
                  <a:pt x="1426877" y="167100"/>
                </a:cubicBezTo>
                <a:cubicBezTo>
                  <a:pt x="1435506" y="188673"/>
                  <a:pt x="1448897" y="208089"/>
                  <a:pt x="1458050" y="229445"/>
                </a:cubicBezTo>
                <a:cubicBezTo>
                  <a:pt x="1469707" y="256645"/>
                  <a:pt x="1472118" y="288423"/>
                  <a:pt x="1489223" y="312572"/>
                </a:cubicBezTo>
                <a:cubicBezTo>
                  <a:pt x="1531787" y="372662"/>
                  <a:pt x="1586204" y="423409"/>
                  <a:pt x="1634695" y="478827"/>
                </a:cubicBezTo>
                <a:cubicBezTo>
                  <a:pt x="1759384" y="621329"/>
                  <a:pt x="1652016" y="506042"/>
                  <a:pt x="1790559" y="634690"/>
                </a:cubicBezTo>
                <a:cubicBezTo>
                  <a:pt x="1841887" y="682352"/>
                  <a:pt x="1867093" y="718398"/>
                  <a:pt x="1925641" y="759381"/>
                </a:cubicBezTo>
                <a:cubicBezTo>
                  <a:pt x="1934614" y="765662"/>
                  <a:pt x="1946423" y="766308"/>
                  <a:pt x="1956814" y="769772"/>
                </a:cubicBezTo>
                <a:cubicBezTo>
                  <a:pt x="1997403" y="647997"/>
                  <a:pt x="1944674" y="814491"/>
                  <a:pt x="1987986" y="478827"/>
                </a:cubicBezTo>
                <a:cubicBezTo>
                  <a:pt x="1990789" y="457101"/>
                  <a:pt x="2002234" y="437390"/>
                  <a:pt x="2008768" y="416481"/>
                </a:cubicBezTo>
                <a:cubicBezTo>
                  <a:pt x="2019554" y="381966"/>
                  <a:pt x="2030263" y="347414"/>
                  <a:pt x="2039941" y="312572"/>
                </a:cubicBezTo>
                <a:cubicBezTo>
                  <a:pt x="2047585" y="285052"/>
                  <a:pt x="2053796" y="257154"/>
                  <a:pt x="2060723" y="229445"/>
                </a:cubicBezTo>
                <a:cubicBezTo>
                  <a:pt x="2065937" y="208591"/>
                  <a:pt x="2070368" y="171060"/>
                  <a:pt x="2091895" y="156709"/>
                </a:cubicBezTo>
                <a:cubicBezTo>
                  <a:pt x="2103778" y="148787"/>
                  <a:pt x="2119604" y="149782"/>
                  <a:pt x="2133459" y="146318"/>
                </a:cubicBezTo>
                <a:cubicBezTo>
                  <a:pt x="2147314" y="129000"/>
                  <a:pt x="2167564" y="115249"/>
                  <a:pt x="2175023" y="94363"/>
                </a:cubicBezTo>
                <a:cubicBezTo>
                  <a:pt x="2186179" y="63126"/>
                  <a:pt x="2185414" y="-45796"/>
                  <a:pt x="2185414" y="2162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1949005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Correlation Coefficient (r)</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It </a:t>
            </a:r>
            <a:r>
              <a:rPr lang="en-ZA" dirty="0"/>
              <a:t>measures the nature and strength between </a:t>
            </a:r>
            <a:r>
              <a:rPr lang="en-ZA" dirty="0" smtClean="0"/>
              <a:t>the variables.</a:t>
            </a:r>
          </a:p>
          <a:p>
            <a:r>
              <a:rPr lang="en-ZA" dirty="0" smtClean="0"/>
              <a:t>The sign of r denotes the nature of the relationship</a:t>
            </a:r>
          </a:p>
          <a:p>
            <a:pPr lvl="1"/>
            <a:r>
              <a:rPr lang="en-ZA" dirty="0" smtClean="0"/>
              <a:t>+’ve : direct relation (increase of the one variable leads to increase of the other)</a:t>
            </a:r>
          </a:p>
          <a:p>
            <a:pPr lvl="1"/>
            <a:r>
              <a:rPr lang="en-ZA" dirty="0" smtClean="0"/>
              <a:t> -’ve: indirect relation</a:t>
            </a:r>
            <a:r>
              <a:rPr lang="en-ZA" dirty="0"/>
              <a:t> (increase of the one variable leads to </a:t>
            </a:r>
            <a:r>
              <a:rPr lang="en-ZA" dirty="0" smtClean="0"/>
              <a:t>decrease </a:t>
            </a:r>
            <a:r>
              <a:rPr lang="en-ZA" dirty="0"/>
              <a:t>of the other</a:t>
            </a:r>
            <a:r>
              <a:rPr lang="en-ZA" dirty="0" smtClean="0"/>
              <a:t>)</a:t>
            </a:r>
          </a:p>
          <a:p>
            <a:r>
              <a:rPr lang="en-ZA" dirty="0" smtClean="0"/>
              <a:t>The magnitude denotes the strength of the relationship</a:t>
            </a:r>
          </a:p>
          <a:p>
            <a:pPr lvl="1"/>
            <a:r>
              <a:rPr lang="en-ZA" dirty="0"/>
              <a:t>Between 1 (strong) and </a:t>
            </a:r>
            <a:r>
              <a:rPr lang="en-ZA" dirty="0" smtClean="0"/>
              <a:t>0 (week/none)</a:t>
            </a:r>
            <a:endParaRPr lang="en-ZA" dirty="0"/>
          </a:p>
        </p:txBody>
      </p:sp>
    </p:spTree>
    <p:extLst>
      <p:ext uri="{BB962C8B-B14F-4D97-AF65-F5344CB8AC3E}">
        <p14:creationId xmlns:p14="http://schemas.microsoft.com/office/powerpoint/2010/main" val="66640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97603"/>
            <a:ext cx="7698306" cy="692210"/>
          </a:xfrm>
        </p:spPr>
        <p:txBody>
          <a:bodyPr>
            <a:normAutofit fontScale="90000"/>
          </a:bodyPr>
          <a:lstStyle/>
          <a:p>
            <a:r>
              <a:rPr lang="en-ZA" dirty="0" smtClean="0"/>
              <a:t>Computing the correlation coefficient</a:t>
            </a:r>
            <a:endParaRPr lang="en-ZA" dirty="0"/>
          </a:p>
        </p:txBody>
      </p:sp>
      <p:sp>
        <p:nvSpPr>
          <p:cNvPr id="3" name="Content Placeholder 2"/>
          <p:cNvSpPr>
            <a:spLocks noGrp="1"/>
          </p:cNvSpPr>
          <p:nvPr>
            <p:ph idx="1"/>
          </p:nvPr>
        </p:nvSpPr>
        <p:spPr/>
        <p:txBody>
          <a:bodyPr/>
          <a:lstStyle/>
          <a:p>
            <a:r>
              <a:rPr lang="en-ZA" dirty="0" smtClean="0"/>
              <a:t>Computation of correlations</a:t>
            </a:r>
            <a:endParaRPr lang="en-ZA" dirty="0"/>
          </a:p>
        </p:txBody>
      </p:sp>
      <p:sp>
        <p:nvSpPr>
          <p:cNvPr id="7" name="Rectangle 6"/>
          <p:cNvSpPr/>
          <p:nvPr/>
        </p:nvSpPr>
        <p:spPr>
          <a:xfrm>
            <a:off x="699798" y="4410758"/>
            <a:ext cx="7169728" cy="646331"/>
          </a:xfrm>
          <a:prstGeom prst="rect">
            <a:avLst/>
          </a:prstGeom>
        </p:spPr>
        <p:txBody>
          <a:bodyPr wrap="square">
            <a:spAutoFit/>
          </a:bodyPr>
          <a:lstStyle/>
          <a:p>
            <a:r>
              <a:rPr lang="en-ZA" dirty="0"/>
              <a:t>You can calculate it in one pass through the </a:t>
            </a:r>
            <a:r>
              <a:rPr lang="en-ZA" dirty="0" smtClean="0"/>
              <a:t>data… i.e. </a:t>
            </a:r>
          </a:p>
          <a:p>
            <a:r>
              <a:rPr lang="en-ZA" dirty="0" smtClean="0"/>
              <a:t>sum up </a:t>
            </a:r>
            <a:r>
              <a:rPr lang="en-ZA" b="1" dirty="0" smtClean="0"/>
              <a:t>x</a:t>
            </a:r>
            <a:r>
              <a:rPr lang="en-ZA" dirty="0" smtClean="0"/>
              <a:t>, </a:t>
            </a:r>
            <a:r>
              <a:rPr lang="en-ZA" b="1" dirty="0" smtClean="0"/>
              <a:t>y</a:t>
            </a:r>
            <a:r>
              <a:rPr lang="en-ZA" dirty="0" smtClean="0"/>
              <a:t>, </a:t>
            </a:r>
            <a:r>
              <a:rPr lang="en-ZA" b="1" dirty="0" err="1" smtClean="0"/>
              <a:t>xy</a:t>
            </a:r>
            <a:r>
              <a:rPr lang="en-ZA" dirty="0" smtClean="0"/>
              <a:t>, </a:t>
            </a:r>
            <a:r>
              <a:rPr lang="en-ZA" b="1" dirty="0" smtClean="0"/>
              <a:t>x</a:t>
            </a:r>
            <a:r>
              <a:rPr lang="en-ZA" b="1" baseline="30000" dirty="0" smtClean="0"/>
              <a:t>2</a:t>
            </a:r>
            <a:r>
              <a:rPr lang="en-ZA" dirty="0" smtClean="0"/>
              <a:t> and </a:t>
            </a:r>
            <a:r>
              <a:rPr lang="en-ZA" b="1" dirty="0" smtClean="0"/>
              <a:t>y</a:t>
            </a:r>
            <a:r>
              <a:rPr lang="en-ZA" b="1" baseline="30000" dirty="0" smtClean="0"/>
              <a:t>2</a:t>
            </a:r>
            <a:r>
              <a:rPr lang="en-ZA" dirty="0" smtClean="0"/>
              <a:t>  </a:t>
            </a:r>
            <a:endParaRPr lang="en-ZA"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025" y="2408082"/>
            <a:ext cx="6899275" cy="1706717"/>
          </a:xfrm>
          <a:prstGeom prst="rect">
            <a:avLst/>
          </a:prstGeom>
        </p:spPr>
      </p:pic>
    </p:spTree>
    <p:extLst>
      <p:ext uri="{BB962C8B-B14F-4D97-AF65-F5344CB8AC3E}">
        <p14:creationId xmlns:p14="http://schemas.microsoft.com/office/powerpoint/2010/main" val="42125735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Multiple Dimension Correlation</a:t>
            </a:r>
            <a:endParaRPr lang="en-ZA" dirty="0"/>
          </a:p>
        </p:txBody>
      </p:sp>
      <p:sp>
        <p:nvSpPr>
          <p:cNvPr id="3" name="Content Placeholder 2"/>
          <p:cNvSpPr>
            <a:spLocks noGrp="1"/>
          </p:cNvSpPr>
          <p:nvPr>
            <p:ph idx="1"/>
          </p:nvPr>
        </p:nvSpPr>
        <p:spPr/>
        <p:txBody>
          <a:bodyPr/>
          <a:lstStyle/>
          <a:p>
            <a:r>
              <a:rPr lang="en-ZA" dirty="0" smtClean="0"/>
              <a:t>Usually use a table, do correlations between two of the variables for all possible combinations…</a:t>
            </a:r>
            <a:endParaRPr lang="en-ZA" dirty="0"/>
          </a:p>
        </p:txBody>
      </p:sp>
      <p:graphicFrame>
        <p:nvGraphicFramePr>
          <p:cNvPr id="4" name="Table 3"/>
          <p:cNvGraphicFramePr>
            <a:graphicFrameLocks noGrp="1"/>
          </p:cNvGraphicFramePr>
          <p:nvPr>
            <p:extLst>
              <p:ext uri="{D42A27DB-BD31-4B8C-83A1-F6EECF244321}">
                <p14:modId xmlns:p14="http://schemas.microsoft.com/office/powerpoint/2010/main" val="2838607781"/>
              </p:ext>
            </p:extLst>
          </p:nvPr>
        </p:nvGraphicFramePr>
        <p:xfrm>
          <a:off x="1343025" y="3711575"/>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ZA" dirty="0"/>
                    </a:p>
                  </a:txBody>
                  <a:tcPr/>
                </a:tc>
                <a:tc>
                  <a:txBody>
                    <a:bodyPr/>
                    <a:lstStyle/>
                    <a:p>
                      <a:r>
                        <a:rPr lang="en-ZA" dirty="0" smtClean="0"/>
                        <a:t>Weight</a:t>
                      </a:r>
                      <a:endParaRPr lang="en-ZA" dirty="0"/>
                    </a:p>
                  </a:txBody>
                  <a:tcPr/>
                </a:tc>
                <a:tc>
                  <a:txBody>
                    <a:bodyPr/>
                    <a:lstStyle/>
                    <a:p>
                      <a:r>
                        <a:rPr lang="en-ZA" dirty="0" smtClean="0"/>
                        <a:t>Age</a:t>
                      </a:r>
                      <a:endParaRPr lang="en-ZA" dirty="0"/>
                    </a:p>
                  </a:txBody>
                  <a:tcPr/>
                </a:tc>
                <a:tc>
                  <a:txBody>
                    <a:bodyPr/>
                    <a:lstStyle/>
                    <a:p>
                      <a:r>
                        <a:rPr lang="en-ZA" dirty="0" smtClean="0"/>
                        <a:t>Cost</a:t>
                      </a:r>
                      <a:endParaRPr lang="en-Z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Weight</a:t>
                      </a:r>
                      <a:endParaRPr lang="en-ZA" dirty="0"/>
                    </a:p>
                  </a:txBody>
                  <a:tcPr/>
                </a:tc>
                <a:tc>
                  <a:txBody>
                    <a:bodyPr/>
                    <a:lstStyle/>
                    <a:p>
                      <a:r>
                        <a:rPr lang="en-ZA" dirty="0" smtClean="0"/>
                        <a:t>1</a:t>
                      </a:r>
                      <a:endParaRPr lang="en-ZA" dirty="0"/>
                    </a:p>
                  </a:txBody>
                  <a:tcPr/>
                </a:tc>
                <a:tc>
                  <a:txBody>
                    <a:bodyPr/>
                    <a:lstStyle/>
                    <a:p>
                      <a:r>
                        <a:rPr lang="en-ZA" dirty="0" smtClean="0"/>
                        <a:t>0.02</a:t>
                      </a:r>
                      <a:endParaRPr lang="en-ZA" dirty="0"/>
                    </a:p>
                  </a:txBody>
                  <a:tcPr/>
                </a:tc>
                <a:tc>
                  <a:txBody>
                    <a:bodyPr/>
                    <a:lstStyle/>
                    <a:p>
                      <a:r>
                        <a:rPr lang="en-ZA" dirty="0" smtClean="0"/>
                        <a:t>0.81</a:t>
                      </a:r>
                      <a:endParaRPr lang="en-Z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Age</a:t>
                      </a:r>
                      <a:endParaRPr lang="en-ZA" dirty="0"/>
                    </a:p>
                  </a:txBody>
                  <a:tcPr/>
                </a:tc>
                <a:tc>
                  <a:txBody>
                    <a:bodyPr/>
                    <a:lstStyle/>
                    <a:p>
                      <a:r>
                        <a:rPr lang="en-ZA" dirty="0" smtClean="0"/>
                        <a:t>0.02</a:t>
                      </a:r>
                      <a:endParaRPr lang="en-ZA" dirty="0"/>
                    </a:p>
                  </a:txBody>
                  <a:tcPr/>
                </a:tc>
                <a:tc>
                  <a:txBody>
                    <a:bodyPr/>
                    <a:lstStyle/>
                    <a:p>
                      <a:r>
                        <a:rPr lang="en-ZA" dirty="0" smtClean="0"/>
                        <a:t>1</a:t>
                      </a:r>
                      <a:endParaRPr lang="en-ZA" dirty="0"/>
                    </a:p>
                  </a:txBody>
                  <a:tcPr/>
                </a:tc>
                <a:tc>
                  <a:txBody>
                    <a:bodyPr/>
                    <a:lstStyle/>
                    <a:p>
                      <a:r>
                        <a:rPr lang="en-ZA" dirty="0" smtClean="0"/>
                        <a:t>0.65</a:t>
                      </a:r>
                      <a:endParaRPr lang="en-ZA" dirty="0"/>
                    </a:p>
                  </a:txBody>
                  <a:tcPr/>
                </a:tc>
              </a:tr>
              <a:tr h="370840">
                <a:tc>
                  <a:txBody>
                    <a:bodyPr/>
                    <a:lstStyle/>
                    <a:p>
                      <a:r>
                        <a:rPr lang="en-ZA" dirty="0" smtClean="0"/>
                        <a:t>Cost</a:t>
                      </a:r>
                      <a:endParaRPr lang="en-ZA" dirty="0"/>
                    </a:p>
                  </a:txBody>
                  <a:tcPr/>
                </a:tc>
                <a:tc>
                  <a:txBody>
                    <a:bodyPr/>
                    <a:lstStyle/>
                    <a:p>
                      <a:r>
                        <a:rPr lang="en-ZA" dirty="0" smtClean="0"/>
                        <a:t>0.81</a:t>
                      </a:r>
                      <a:endParaRPr lang="en-ZA" dirty="0"/>
                    </a:p>
                  </a:txBody>
                  <a:tcPr/>
                </a:tc>
                <a:tc>
                  <a:txBody>
                    <a:bodyPr/>
                    <a:lstStyle/>
                    <a:p>
                      <a:r>
                        <a:rPr lang="en-ZA" dirty="0" smtClean="0"/>
                        <a:t>0.65</a:t>
                      </a:r>
                      <a:endParaRPr lang="en-ZA" dirty="0"/>
                    </a:p>
                  </a:txBody>
                  <a:tcPr/>
                </a:tc>
                <a:tc>
                  <a:txBody>
                    <a:bodyPr/>
                    <a:lstStyle/>
                    <a:p>
                      <a:r>
                        <a:rPr lang="en-ZA" dirty="0" smtClean="0"/>
                        <a:t>1</a:t>
                      </a:r>
                      <a:endParaRPr lang="en-ZA" dirty="0"/>
                    </a:p>
                  </a:txBody>
                  <a:tcPr/>
                </a:tc>
              </a:tr>
            </a:tbl>
          </a:graphicData>
        </a:graphic>
      </p:graphicFrame>
      <p:sp>
        <p:nvSpPr>
          <p:cNvPr id="5" name="TextBox 4"/>
          <p:cNvSpPr txBox="1"/>
          <p:nvPr/>
        </p:nvSpPr>
        <p:spPr>
          <a:xfrm>
            <a:off x="1362075" y="6115050"/>
            <a:ext cx="2672526" cy="307777"/>
          </a:xfrm>
          <a:prstGeom prst="rect">
            <a:avLst/>
          </a:prstGeom>
          <a:noFill/>
        </p:spPr>
        <p:txBody>
          <a:bodyPr wrap="none" rtlCol="0">
            <a:spAutoFit/>
          </a:bodyPr>
          <a:lstStyle/>
          <a:p>
            <a:r>
              <a:rPr lang="en-ZA" sz="1400" dirty="0" smtClean="0"/>
              <a:t>symmetric matrix likely to result</a:t>
            </a:r>
            <a:endParaRPr lang="en-ZA" sz="1400" dirty="0"/>
          </a:p>
        </p:txBody>
      </p:sp>
      <p:sp>
        <p:nvSpPr>
          <p:cNvPr id="6" name="Rectangle 5"/>
          <p:cNvSpPr/>
          <p:nvPr/>
        </p:nvSpPr>
        <p:spPr>
          <a:xfrm>
            <a:off x="1295400" y="3393043"/>
            <a:ext cx="4921540" cy="307777"/>
          </a:xfrm>
          <a:prstGeom prst="rect">
            <a:avLst/>
          </a:prstGeom>
        </p:spPr>
        <p:txBody>
          <a:bodyPr wrap="none">
            <a:spAutoFit/>
          </a:bodyPr>
          <a:lstStyle/>
          <a:p>
            <a:r>
              <a:rPr lang="en-ZA" sz="1400" i="1" dirty="0" smtClean="0"/>
              <a:t>What has the cost of cheese got to do with its weight &amp; age </a:t>
            </a:r>
            <a:endParaRPr lang="en-ZA" sz="1400" i="1" dirty="0"/>
          </a:p>
        </p:txBody>
      </p:sp>
    </p:spTree>
    <p:extLst>
      <p:ext uri="{BB962C8B-B14F-4D97-AF65-F5344CB8AC3E}">
        <p14:creationId xmlns:p14="http://schemas.microsoft.com/office/powerpoint/2010/main" val="38434361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Simple benchmarking</a:t>
            </a:r>
            <a:endParaRPr lang="en-ZA" dirty="0"/>
          </a:p>
        </p:txBody>
      </p:sp>
      <p:sp>
        <p:nvSpPr>
          <p:cNvPr id="3" name="Content Placeholder 2"/>
          <p:cNvSpPr>
            <a:spLocks noGrp="1"/>
          </p:cNvSpPr>
          <p:nvPr>
            <p:ph idx="1"/>
          </p:nvPr>
        </p:nvSpPr>
        <p:spPr>
          <a:xfrm>
            <a:off x="581025" y="1376545"/>
            <a:ext cx="8010525" cy="4519977"/>
          </a:xfrm>
        </p:spPr>
        <p:txBody>
          <a:bodyPr>
            <a:normAutofit fontScale="92500"/>
          </a:bodyPr>
          <a:lstStyle/>
          <a:p>
            <a:r>
              <a:rPr lang="en-ZA" dirty="0" smtClean="0"/>
              <a:t>Using tic and toc in OCTAVE</a:t>
            </a:r>
          </a:p>
          <a:p>
            <a:r>
              <a:rPr lang="en-ZA" dirty="0" smtClean="0"/>
              <a:t>tic : starts the performance timer</a:t>
            </a:r>
          </a:p>
          <a:p>
            <a:r>
              <a:rPr lang="en-ZA" dirty="0" smtClean="0"/>
              <a:t>toc : returns the elapsed time since tic was invoked.</a:t>
            </a:r>
          </a:p>
          <a:p>
            <a:r>
              <a:rPr lang="en-ZA" dirty="0" smtClean="0"/>
              <a:t>Best practice:</a:t>
            </a:r>
          </a:p>
          <a:p>
            <a:pPr lvl="1"/>
            <a:r>
              <a:rPr lang="en-ZA" dirty="0" smtClean="0"/>
              <a:t>It’s recommendable to use tic and toc in a M file</a:t>
            </a:r>
          </a:p>
          <a:p>
            <a:pPr lvl="1"/>
            <a:r>
              <a:rPr lang="en-ZA" dirty="0" smtClean="0"/>
              <a:t>It’s a little more accurate if you have tic on the same line as the first instruction to time: i.e.</a:t>
            </a:r>
          </a:p>
          <a:p>
            <a:pPr marL="685800" lvl="2" indent="0">
              <a:buNone/>
            </a:pPr>
            <a:r>
              <a:rPr lang="en-ZA" dirty="0" smtClean="0"/>
              <a:t>tic; </a:t>
            </a:r>
            <a:r>
              <a:rPr lang="en-ZA" i="1" dirty="0" err="1" smtClean="0"/>
              <a:t>do_something</a:t>
            </a:r>
            <a:r>
              <a:rPr lang="en-ZA" dirty="0" smtClean="0"/>
              <a:t>; t=toc</a:t>
            </a:r>
            <a:endParaRPr lang="en-ZA" dirty="0"/>
          </a:p>
        </p:txBody>
      </p:sp>
    </p:spTree>
    <p:extLst>
      <p:ext uri="{BB962C8B-B14F-4D97-AF65-F5344CB8AC3E}">
        <p14:creationId xmlns:p14="http://schemas.microsoft.com/office/powerpoint/2010/main" val="2796612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121" y="498472"/>
            <a:ext cx="7024744" cy="1143000"/>
          </a:xfrm>
        </p:spPr>
        <p:txBody>
          <a:bodyPr/>
          <a:lstStyle/>
          <a:p>
            <a:pPr>
              <a:defRPr/>
            </a:pPr>
            <a:r>
              <a:rPr lang="en-ZA" dirty="0" smtClean="0"/>
              <a:t>Terms</a:t>
            </a:r>
            <a:endParaRPr lang="en-US" dirty="0"/>
          </a:p>
        </p:txBody>
      </p:sp>
      <p:sp>
        <p:nvSpPr>
          <p:cNvPr id="3" name="Content Placeholder 2"/>
          <p:cNvSpPr>
            <a:spLocks noGrp="1"/>
          </p:cNvSpPr>
          <p:nvPr>
            <p:ph idx="1"/>
          </p:nvPr>
        </p:nvSpPr>
        <p:spPr>
          <a:xfrm>
            <a:off x="595868" y="2098430"/>
            <a:ext cx="8114030" cy="4191000"/>
          </a:xfrm>
        </p:spPr>
        <p:txBody>
          <a:bodyPr>
            <a:normAutofit lnSpcReduction="10000"/>
          </a:bodyPr>
          <a:lstStyle/>
          <a:p>
            <a:pPr>
              <a:defRPr/>
            </a:pPr>
            <a:r>
              <a:rPr lang="en-ZA" dirty="0" smtClean="0">
                <a:solidFill>
                  <a:schemeClr val="tx2">
                    <a:lumMod val="90000"/>
                  </a:schemeClr>
                </a:solidFill>
              </a:rPr>
              <a:t>Golden measure:</a:t>
            </a:r>
          </a:p>
          <a:p>
            <a:pPr lvl="1">
              <a:defRPr/>
            </a:pPr>
            <a:r>
              <a:rPr lang="en-ZA" dirty="0" smtClean="0"/>
              <a:t>A (usually) sequential solution that you develop as the ‘yard stick’</a:t>
            </a:r>
          </a:p>
          <a:p>
            <a:pPr lvl="1">
              <a:defRPr/>
            </a:pPr>
            <a:r>
              <a:rPr lang="en-ZA" dirty="0" smtClean="0"/>
              <a:t>A solution that may run slowly, isn’t optimized, but you </a:t>
            </a:r>
            <a:r>
              <a:rPr lang="en-ZA" i="1" dirty="0" smtClean="0"/>
              <a:t>know</a:t>
            </a:r>
            <a:r>
              <a:rPr lang="en-ZA" dirty="0" smtClean="0"/>
              <a:t> it gives (numerically speaking) excellent results</a:t>
            </a:r>
          </a:p>
          <a:p>
            <a:pPr lvl="1">
              <a:defRPr/>
            </a:pPr>
            <a:r>
              <a:rPr lang="en-ZA" dirty="0" smtClean="0"/>
              <a:t>E.g., a solution written in OCTAVE or </a:t>
            </a:r>
            <a:r>
              <a:rPr lang="en-ZA" dirty="0" err="1" smtClean="0"/>
              <a:t>MatLab</a:t>
            </a:r>
            <a:r>
              <a:rPr lang="en-ZA" dirty="0" smtClean="0"/>
              <a:t>, verify it is correct using graphs, inspecting values, checking by hand with calculator, etc.</a:t>
            </a:r>
            <a:endParaRPr lang="en-US" dirty="0"/>
          </a:p>
        </p:txBody>
      </p:sp>
      <p:pic>
        <p:nvPicPr>
          <p:cNvPr id="14340" name="Picture 3" descr="Gold Bar.jpg"/>
          <p:cNvPicPr>
            <a:picLocks noChangeAspect="1"/>
          </p:cNvPicPr>
          <p:nvPr/>
        </p:nvPicPr>
        <p:blipFill>
          <a:blip r:embed="rId3" cstate="print"/>
          <a:srcRect/>
          <a:stretch>
            <a:fillRect/>
          </a:stretch>
        </p:blipFill>
        <p:spPr bwMode="auto">
          <a:xfrm>
            <a:off x="6110288" y="344488"/>
            <a:ext cx="1909762" cy="2136775"/>
          </a:xfrm>
          <a:prstGeom prst="rect">
            <a:avLst/>
          </a:prstGeom>
          <a:noFill/>
          <a:ln w="9525">
            <a:noFill/>
            <a:miter lim="800000"/>
            <a:headEnd/>
            <a:tailEnd/>
          </a:ln>
        </p:spPr>
      </p:pic>
      <p:sp>
        <p:nvSpPr>
          <p:cNvPr id="4" name="TextBox 3"/>
          <p:cNvSpPr txBox="1"/>
          <p:nvPr/>
        </p:nvSpPr>
        <p:spPr>
          <a:xfrm>
            <a:off x="5845145" y="6286500"/>
            <a:ext cx="2762295" cy="338554"/>
          </a:xfrm>
          <a:prstGeom prst="rect">
            <a:avLst/>
          </a:prstGeom>
          <a:noFill/>
        </p:spPr>
        <p:txBody>
          <a:bodyPr wrap="none" rtlCol="0">
            <a:spAutoFit/>
          </a:bodyPr>
          <a:lstStyle/>
          <a:p>
            <a:r>
              <a:rPr lang="en-ZA" sz="1600" dirty="0" smtClean="0"/>
              <a:t>Discussed a bit more later…</a:t>
            </a:r>
            <a:endParaRPr lang="en-ZA" sz="1600" dirty="0"/>
          </a:p>
        </p:txBody>
      </p:sp>
    </p:spTree>
    <p:extLst>
      <p:ext uri="{BB962C8B-B14F-4D97-AF65-F5344CB8AC3E}">
        <p14:creationId xmlns:p14="http://schemas.microsoft.com/office/powerpoint/2010/main" val="40484130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Some sample reports</a:t>
            </a:r>
            <a:endParaRPr lang="en-ZA" dirty="0"/>
          </a:p>
        </p:txBody>
      </p:sp>
      <p:sp>
        <p:nvSpPr>
          <p:cNvPr id="4" name="Text Placeholder 3"/>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11152432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7400" y="1919120"/>
            <a:ext cx="5301451" cy="2585323"/>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Prac1:</a:t>
            </a:r>
          </a:p>
          <a:p>
            <a:pPr algn="ctr"/>
            <a:r>
              <a:rPr lang="en-US" sz="5400" b="1" cap="none" spc="0"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Over to you </a:t>
            </a:r>
            <a:br>
              <a:rPr lang="en-US" sz="5400" b="1" cap="none" spc="0"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br>
            <a:r>
              <a:rPr lang="en-US" sz="5400" b="1" cap="none" spc="0"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to make a start!</a:t>
            </a:r>
            <a:endParaRPr lang="en-US" sz="5400" b="1" cap="none" spc="0"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4982012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7389" y="2967335"/>
            <a:ext cx="5609228"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rPr>
              <a:t>End of Lecture 2</a:t>
            </a:r>
            <a:endParaRPr lang="en-US" sz="5400" b="1" cap="none" spc="0" dirty="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40461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Terms</a:t>
            </a:r>
            <a:endParaRPr lang="en-US" dirty="0"/>
          </a:p>
        </p:txBody>
      </p:sp>
      <p:sp>
        <p:nvSpPr>
          <p:cNvPr id="3" name="Content Placeholder 2"/>
          <p:cNvSpPr>
            <a:spLocks noGrp="1"/>
          </p:cNvSpPr>
          <p:nvPr>
            <p:ph idx="1"/>
          </p:nvPr>
        </p:nvSpPr>
        <p:spPr/>
        <p:txBody>
          <a:bodyPr/>
          <a:lstStyle/>
          <a:p>
            <a:pPr>
              <a:defRPr/>
            </a:pPr>
            <a:r>
              <a:rPr lang="en-ZA" dirty="0" smtClean="0"/>
              <a:t>Sequential / Serial  (</a:t>
            </a:r>
            <a:r>
              <a:rPr lang="en-ZA" dirty="0" err="1" smtClean="0"/>
              <a:t>serial.c</a:t>
            </a:r>
            <a:r>
              <a:rPr lang="en-ZA" dirty="0" smtClean="0"/>
              <a:t>)</a:t>
            </a:r>
          </a:p>
          <a:p>
            <a:pPr lvl="1">
              <a:defRPr/>
            </a:pPr>
            <a:r>
              <a:rPr lang="en-ZA" dirty="0" smtClean="0"/>
              <a:t>A non-</a:t>
            </a:r>
            <a:r>
              <a:rPr lang="en-ZA" dirty="0" err="1" smtClean="0"/>
              <a:t>parallized</a:t>
            </a:r>
            <a:r>
              <a:rPr lang="en-ZA" dirty="0" smtClean="0"/>
              <a:t> code solution</a:t>
            </a:r>
          </a:p>
          <a:p>
            <a:pPr>
              <a:defRPr/>
            </a:pPr>
            <a:r>
              <a:rPr lang="en-ZA" dirty="0" smtClean="0"/>
              <a:t>Generally, you can call your code solutions </a:t>
            </a:r>
            <a:r>
              <a:rPr lang="en-ZA" dirty="0" err="1" smtClean="0"/>
              <a:t>parallel.c</a:t>
            </a:r>
            <a:r>
              <a:rPr lang="en-ZA" dirty="0" smtClean="0"/>
              <a:t> (or para1.c, para2.c if you have multiple versions)</a:t>
            </a:r>
          </a:p>
          <a:p>
            <a:pPr>
              <a:defRPr/>
            </a:pPr>
            <a:r>
              <a:rPr lang="en-ZA" dirty="0" smtClean="0"/>
              <a:t>You can also include some test data (if it isn’t too big, &lt;1Mb), e.g. </a:t>
            </a:r>
            <a:r>
              <a:rPr lang="en-ZA" dirty="0" err="1" smtClean="0"/>
              <a:t>gold.csv</a:t>
            </a:r>
            <a:r>
              <a:rPr lang="en-ZA" dirty="0" smtClean="0"/>
              <a:t> or </a:t>
            </a:r>
            <a:r>
              <a:rPr lang="en-ZA" dirty="0" err="1" smtClean="0"/>
              <a:t>serial.csv</a:t>
            </a:r>
            <a:r>
              <a:rPr lang="en-ZA" dirty="0" smtClean="0"/>
              <a:t>, and paral1.csv</a:t>
            </a:r>
            <a:endParaRPr lang="en-US" dirty="0"/>
          </a:p>
        </p:txBody>
      </p:sp>
    </p:spTree>
    <p:extLst>
      <p:ext uri="{BB962C8B-B14F-4D97-AF65-F5344CB8AC3E}">
        <p14:creationId xmlns:p14="http://schemas.microsoft.com/office/powerpoint/2010/main" val="1837691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Speed-up</a:t>
            </a:r>
            <a:endParaRPr lang="en-ZA" dirty="0"/>
          </a:p>
        </p:txBody>
      </p:sp>
      <p:sp>
        <p:nvSpPr>
          <p:cNvPr id="3" name="Content Placeholder 2"/>
          <p:cNvSpPr>
            <a:spLocks noGrp="1"/>
          </p:cNvSpPr>
          <p:nvPr>
            <p:ph idx="1"/>
          </p:nvPr>
        </p:nvSpPr>
        <p:spPr>
          <a:xfrm>
            <a:off x="652873" y="1324598"/>
            <a:ext cx="7697635" cy="5024927"/>
          </a:xfrm>
        </p:spPr>
        <p:txBody>
          <a:bodyPr>
            <a:normAutofit lnSpcReduction="10000"/>
          </a:bodyPr>
          <a:lstStyle/>
          <a:p>
            <a:r>
              <a:rPr lang="en-ZA" dirty="0"/>
              <a:t>Speed-up  = </a:t>
            </a:r>
            <a:r>
              <a:rPr lang="en-ZA" dirty="0" smtClean="0"/>
              <a:t>T</a:t>
            </a:r>
            <a:r>
              <a:rPr lang="en-ZA" baseline="-25000" dirty="0" smtClean="0"/>
              <a:t>p1</a:t>
            </a:r>
            <a:r>
              <a:rPr lang="en-ZA" dirty="0" smtClean="0"/>
              <a:t> </a:t>
            </a:r>
            <a:r>
              <a:rPr lang="en-ZA" dirty="0"/>
              <a:t>/</a:t>
            </a:r>
            <a:r>
              <a:rPr lang="en-ZA" dirty="0" smtClean="0"/>
              <a:t>T</a:t>
            </a:r>
            <a:r>
              <a:rPr lang="en-ZA" baseline="-25000" dirty="0" smtClean="0"/>
              <a:t>p2</a:t>
            </a:r>
            <a:r>
              <a:rPr lang="en-ZA" dirty="0" smtClean="0"/>
              <a:t> </a:t>
            </a:r>
            <a:endParaRPr lang="en-ZA" dirty="0"/>
          </a:p>
          <a:p>
            <a:r>
              <a:rPr lang="en-ZA" dirty="0"/>
              <a:t>Where T</a:t>
            </a:r>
            <a:r>
              <a:rPr lang="en-ZA" baseline="-25000" dirty="0"/>
              <a:t>p1</a:t>
            </a:r>
            <a:r>
              <a:rPr lang="en-ZA" dirty="0"/>
              <a:t> </a:t>
            </a:r>
            <a:r>
              <a:rPr lang="en-ZA" dirty="0" smtClean="0"/>
              <a:t>= </a:t>
            </a:r>
            <a:r>
              <a:rPr lang="en-ZA" dirty="0"/>
              <a:t>Run-time of original </a:t>
            </a:r>
            <a:r>
              <a:rPr lang="en-ZA" dirty="0" smtClean="0"/>
              <a:t>(or non-optimized) </a:t>
            </a:r>
            <a:r>
              <a:rPr lang="en-ZA" dirty="0"/>
              <a:t>program</a:t>
            </a:r>
          </a:p>
          <a:p>
            <a:r>
              <a:rPr lang="en-ZA" dirty="0" smtClean="0"/>
              <a:t>T</a:t>
            </a:r>
            <a:r>
              <a:rPr lang="en-ZA" baseline="-25000" dirty="0" smtClean="0"/>
              <a:t>p2</a:t>
            </a:r>
            <a:r>
              <a:rPr lang="en-ZA" dirty="0" smtClean="0"/>
              <a:t> = </a:t>
            </a:r>
            <a:r>
              <a:rPr lang="en-ZA" dirty="0"/>
              <a:t>Run-time of optimised </a:t>
            </a:r>
            <a:r>
              <a:rPr lang="en-ZA" dirty="0" smtClean="0"/>
              <a:t>program</a:t>
            </a:r>
          </a:p>
          <a:p>
            <a:r>
              <a:rPr lang="en-ZA" dirty="0" smtClean="0"/>
              <a:t>Best practice for measuring speedup:</a:t>
            </a:r>
          </a:p>
          <a:p>
            <a:pPr lvl="1"/>
            <a:r>
              <a:rPr lang="en-ZA" b="1" dirty="0" smtClean="0"/>
              <a:t>Run the program more than one</a:t>
            </a:r>
            <a:r>
              <a:rPr lang="en-ZA" dirty="0" smtClean="0"/>
              <a:t>, discarding the first result (where the cache, etc. is getting ‘warmed up’)</a:t>
            </a:r>
          </a:p>
          <a:p>
            <a:pPr lvl="1"/>
            <a:r>
              <a:rPr lang="en-ZA" dirty="0" smtClean="0"/>
              <a:t>To be precise should indicate results from when system wasn’t ‘warmed up’*</a:t>
            </a:r>
          </a:p>
        </p:txBody>
      </p:sp>
      <p:sp>
        <p:nvSpPr>
          <p:cNvPr id="4" name="Rectangle 3"/>
          <p:cNvSpPr/>
          <p:nvPr/>
        </p:nvSpPr>
        <p:spPr>
          <a:xfrm>
            <a:off x="225835" y="6109954"/>
            <a:ext cx="8747249" cy="523220"/>
          </a:xfrm>
          <a:prstGeom prst="rect">
            <a:avLst/>
          </a:prstGeom>
          <a:ln>
            <a:noFill/>
          </a:ln>
        </p:spPr>
        <p:txBody>
          <a:bodyPr wrap="square">
            <a:spAutoFit/>
          </a:bodyPr>
          <a:lstStyle/>
          <a:p>
            <a:r>
              <a:rPr lang="en-ZA" sz="1400" dirty="0"/>
              <a:t>*  (which can be simulated by running a whole lot of other things like </a:t>
            </a:r>
            <a:r>
              <a:rPr lang="en-ZA" sz="1400" dirty="0" err="1"/>
              <a:t>CounterStrike</a:t>
            </a:r>
            <a:r>
              <a:rPr lang="en-ZA" sz="1400" dirty="0"/>
              <a:t>, Half-Life, maybe some </a:t>
            </a:r>
            <a:r>
              <a:rPr lang="en-ZA" sz="1400" dirty="0" err="1"/>
              <a:t>Solitare</a:t>
            </a:r>
            <a:r>
              <a:rPr lang="en-ZA" sz="1400" dirty="0"/>
              <a:t>* for good measure -- but more seriously you could write your own ‘cache cleaning program’)</a:t>
            </a:r>
          </a:p>
        </p:txBody>
      </p:sp>
    </p:spTree>
    <p:extLst>
      <p:ext uri="{BB962C8B-B14F-4D97-AF65-F5344CB8AC3E}">
        <p14:creationId xmlns:p14="http://schemas.microsoft.com/office/powerpoint/2010/main" val="6092437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mtClean="0"/>
              <a:t>Speed-up graphs</a:t>
            </a:r>
            <a:endParaRPr lang="en-ZA"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98911" y="1595438"/>
            <a:ext cx="6360465" cy="4519612"/>
          </a:xfrm>
        </p:spPr>
      </p:pic>
    </p:spTree>
    <p:extLst>
      <p:ext uri="{BB962C8B-B14F-4D97-AF65-F5344CB8AC3E}">
        <p14:creationId xmlns:p14="http://schemas.microsoft.com/office/powerpoint/2010/main" val="1767262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Other Important Terms</a:t>
            </a:r>
            <a:endParaRPr lang="en-US" dirty="0"/>
          </a:p>
        </p:txBody>
      </p:sp>
      <p:sp>
        <p:nvSpPr>
          <p:cNvPr id="3" name="Content Placeholder 2"/>
          <p:cNvSpPr>
            <a:spLocks noGrp="1"/>
          </p:cNvSpPr>
          <p:nvPr>
            <p:ph idx="1"/>
          </p:nvPr>
        </p:nvSpPr>
        <p:spPr/>
        <p:txBody>
          <a:bodyPr/>
          <a:lstStyle/>
          <a:p>
            <a:pPr>
              <a:defRPr/>
            </a:pPr>
            <a:r>
              <a:rPr lang="en-ZA" dirty="0" smtClean="0"/>
              <a:t>Verification</a:t>
            </a:r>
          </a:p>
          <a:p>
            <a:pPr>
              <a:defRPr/>
            </a:pPr>
            <a:r>
              <a:rPr lang="en-ZA" dirty="0" smtClean="0"/>
              <a:t>Validation</a:t>
            </a:r>
          </a:p>
          <a:p>
            <a:pPr>
              <a:defRPr/>
            </a:pPr>
            <a:r>
              <a:rPr lang="en-ZA" dirty="0" smtClean="0"/>
              <a:t>Testing</a:t>
            </a:r>
          </a:p>
          <a:p>
            <a:pPr>
              <a:defRPr/>
            </a:pPr>
            <a:r>
              <a:rPr lang="en-ZA" dirty="0" smtClean="0"/>
              <a:t>Correctness proof</a:t>
            </a:r>
            <a:endParaRPr lang="en-US" dirty="0"/>
          </a:p>
        </p:txBody>
      </p:sp>
      <p:sp>
        <p:nvSpPr>
          <p:cNvPr id="6148" name="Rectangle 3"/>
          <p:cNvSpPr>
            <a:spLocks noChangeArrowheads="1"/>
          </p:cNvSpPr>
          <p:nvPr/>
        </p:nvSpPr>
        <p:spPr bwMode="auto">
          <a:xfrm>
            <a:off x="5170664" y="2081740"/>
            <a:ext cx="2665413"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These terms are not merely theoretical terms to remember, but relate directly to your project.</a:t>
            </a:r>
          </a:p>
          <a:p>
            <a:endParaRPr lang="en-US" dirty="0"/>
          </a:p>
        </p:txBody>
      </p:sp>
      <p:sp>
        <p:nvSpPr>
          <p:cNvPr id="6149" name="Rectangle 4"/>
          <p:cNvSpPr>
            <a:spLocks noChangeArrowheads="1"/>
          </p:cNvSpPr>
          <p:nvPr/>
        </p:nvSpPr>
        <p:spPr bwMode="auto">
          <a:xfrm>
            <a:off x="5159375" y="3506080"/>
            <a:ext cx="266541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Not something done in the project (but if you want to, you can experiment with doing a correctness proof if you are keen)</a:t>
            </a:r>
            <a:endParaRPr lang="en-US"/>
          </a:p>
        </p:txBody>
      </p:sp>
      <p:cxnSp>
        <p:nvCxnSpPr>
          <p:cNvPr id="6150" name="Straight Arrow Connector 6"/>
          <p:cNvCxnSpPr>
            <a:cxnSpLocks noChangeShapeType="1"/>
          </p:cNvCxnSpPr>
          <p:nvPr/>
        </p:nvCxnSpPr>
        <p:spPr bwMode="auto">
          <a:xfrm flipH="1" flipV="1">
            <a:off x="3357563" y="2246314"/>
            <a:ext cx="1801812" cy="37226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151" name="Straight Arrow Connector 7"/>
          <p:cNvCxnSpPr>
            <a:cxnSpLocks noChangeShapeType="1"/>
          </p:cNvCxnSpPr>
          <p:nvPr/>
        </p:nvCxnSpPr>
        <p:spPr bwMode="auto">
          <a:xfrm flipH="1">
            <a:off x="3175001" y="2618582"/>
            <a:ext cx="1984374" cy="216694"/>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152" name="Straight Arrow Connector 9"/>
          <p:cNvCxnSpPr>
            <a:cxnSpLocks noChangeShapeType="1"/>
          </p:cNvCxnSpPr>
          <p:nvPr/>
        </p:nvCxnSpPr>
        <p:spPr bwMode="auto">
          <a:xfrm flipH="1">
            <a:off x="2760311" y="2618582"/>
            <a:ext cx="2416174" cy="751681"/>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153" name="Straight Arrow Connector 11"/>
          <p:cNvCxnSpPr>
            <a:cxnSpLocks noChangeShapeType="1"/>
          </p:cNvCxnSpPr>
          <p:nvPr/>
        </p:nvCxnSpPr>
        <p:spPr bwMode="auto">
          <a:xfrm rot="10800000" flipV="1">
            <a:off x="4479925" y="3683880"/>
            <a:ext cx="719138" cy="254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12442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965" y="210394"/>
            <a:ext cx="8738885" cy="1212006"/>
          </a:xfrm>
        </p:spPr>
        <p:txBody>
          <a:bodyPr anchor="t" anchorCtr="0"/>
          <a:lstStyle/>
          <a:p>
            <a:pPr>
              <a:defRPr/>
            </a:pPr>
            <a:r>
              <a:rPr lang="en-ZA" dirty="0" smtClean="0"/>
              <a:t>Verification and Validation (V&amp;V)</a:t>
            </a:r>
            <a:endParaRPr lang="en-US" dirty="0"/>
          </a:p>
        </p:txBody>
      </p:sp>
      <p:sp>
        <p:nvSpPr>
          <p:cNvPr id="3" name="Content Placeholder 2"/>
          <p:cNvSpPr>
            <a:spLocks noGrp="1"/>
          </p:cNvSpPr>
          <p:nvPr>
            <p:ph idx="1"/>
          </p:nvPr>
        </p:nvSpPr>
        <p:spPr>
          <a:xfrm>
            <a:off x="244666" y="872263"/>
            <a:ext cx="8893175" cy="5633039"/>
          </a:xfrm>
        </p:spPr>
        <p:txBody>
          <a:bodyPr/>
          <a:lstStyle/>
          <a:p>
            <a:pPr>
              <a:defRPr/>
            </a:pPr>
            <a:r>
              <a:rPr lang="en-ZA" sz="2800" dirty="0" smtClean="0"/>
              <a:t>Two terms you should already know…</a:t>
            </a:r>
          </a:p>
          <a:p>
            <a:pPr>
              <a:defRPr/>
            </a:pPr>
            <a:r>
              <a:rPr lang="en-ZA" sz="2800" dirty="0" smtClean="0"/>
              <a:t>Verification</a:t>
            </a:r>
          </a:p>
          <a:p>
            <a:pPr lvl="1">
              <a:defRPr/>
            </a:pPr>
            <a:r>
              <a:rPr lang="en-ZA" sz="2400" dirty="0" smtClean="0"/>
              <a:t>“Are we building the product right?”</a:t>
            </a:r>
          </a:p>
          <a:p>
            <a:pPr lvl="1">
              <a:defRPr/>
            </a:pPr>
            <a:r>
              <a:rPr lang="en-ZA" sz="2400" dirty="0" smtClean="0"/>
              <a:t>Have we made what we understood we wanted to make?</a:t>
            </a:r>
          </a:p>
          <a:p>
            <a:pPr lvl="1">
              <a:defRPr/>
            </a:pPr>
            <a:r>
              <a:rPr lang="en-ZA" sz="2400" dirty="0" smtClean="0"/>
              <a:t>Does the product satisfy its specifications?</a:t>
            </a:r>
          </a:p>
          <a:p>
            <a:pPr>
              <a:defRPr/>
            </a:pPr>
            <a:r>
              <a:rPr lang="en-ZA" sz="2800" dirty="0" smtClean="0"/>
              <a:t>Validation</a:t>
            </a:r>
          </a:p>
          <a:p>
            <a:pPr lvl="1">
              <a:defRPr/>
            </a:pPr>
            <a:r>
              <a:rPr lang="en-ZA" sz="2400" dirty="0" smtClean="0"/>
              <a:t>“Are we building the right product?”</a:t>
            </a:r>
          </a:p>
          <a:p>
            <a:pPr lvl="1">
              <a:defRPr/>
            </a:pPr>
            <a:r>
              <a:rPr lang="en-ZA" sz="2400" dirty="0" smtClean="0"/>
              <a:t>Does the product satisfy the users’ requirements</a:t>
            </a:r>
          </a:p>
          <a:p>
            <a:pPr>
              <a:defRPr/>
            </a:pPr>
            <a:r>
              <a:rPr lang="en-ZA" sz="2800" dirty="0" smtClean="0"/>
              <a:t>Verification before validation (except in duress)…</a:t>
            </a:r>
          </a:p>
        </p:txBody>
      </p:sp>
      <p:sp>
        <p:nvSpPr>
          <p:cNvPr id="7172" name="TextBox 3"/>
          <p:cNvSpPr txBox="1">
            <a:spLocks noChangeArrowheads="1"/>
          </p:cNvSpPr>
          <p:nvPr/>
        </p:nvSpPr>
        <p:spPr bwMode="auto">
          <a:xfrm>
            <a:off x="3783561" y="6390600"/>
            <a:ext cx="5165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400" dirty="0"/>
              <a:t>Sommerville, I.  </a:t>
            </a:r>
            <a:r>
              <a:rPr lang="en-ZA" sz="1400" i="1" dirty="0"/>
              <a:t>Software Engineering</a:t>
            </a:r>
            <a:r>
              <a:rPr lang="en-ZA" sz="1400" dirty="0"/>
              <a:t>. Addison-Wesley, 2000.</a:t>
            </a:r>
            <a:endParaRPr lang="en-US" sz="1400" dirty="0"/>
          </a:p>
        </p:txBody>
      </p:sp>
      <p:sp>
        <p:nvSpPr>
          <p:cNvPr id="7173" name="Rectangle 4"/>
          <p:cNvSpPr>
            <a:spLocks noChangeArrowheads="1"/>
          </p:cNvSpPr>
          <p:nvPr/>
        </p:nvSpPr>
        <p:spPr bwMode="auto">
          <a:xfrm>
            <a:off x="169863" y="5092565"/>
            <a:ext cx="82169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r>
              <a:rPr lang="en-ZA" sz="2000"/>
              <a:t>While it would be nice to be able to validate before verifying,  doing so would mean your specifications and design may be wrong in the final version (obviously this sometimes happens in practice due to insufficient time for proper validation)</a:t>
            </a:r>
            <a:endParaRPr lang="en-US" sz="2000"/>
          </a:p>
        </p:txBody>
      </p:sp>
    </p:spTree>
    <p:extLst>
      <p:ext uri="{BB962C8B-B14F-4D97-AF65-F5344CB8AC3E}">
        <p14:creationId xmlns:p14="http://schemas.microsoft.com/office/powerpoint/2010/main" val="36478193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6394</TotalTime>
  <Words>1694</Words>
  <Application>Microsoft Office PowerPoint</Application>
  <PresentationFormat>On-screen Show (4:3)</PresentationFormat>
  <Paragraphs>243</Paragraphs>
  <Slides>42</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4084 Theme</vt:lpstr>
      <vt:lpstr>Microsoft Graph Chart</vt:lpstr>
      <vt:lpstr>PowerPoint Presentation</vt:lpstr>
      <vt:lpstr>Outline for Lecture</vt:lpstr>
      <vt:lpstr>PowerPoint Presentation</vt:lpstr>
      <vt:lpstr>Terms</vt:lpstr>
      <vt:lpstr>Terms</vt:lpstr>
      <vt:lpstr>Speed-up</vt:lpstr>
      <vt:lpstr>Speed-up graphs</vt:lpstr>
      <vt:lpstr>Other Important Terms</vt:lpstr>
      <vt:lpstr>Verification and Validation (V&amp;V)</vt:lpstr>
      <vt:lpstr>Verification before validation</vt:lpstr>
      <vt:lpstr>Verification</vt:lpstr>
      <vt:lpstr>Commonly used verification methods</vt:lpstr>
      <vt:lpstr>Validation</vt:lpstr>
      <vt:lpstr>Testing and Correctness proofs</vt:lpstr>
      <vt:lpstr>TODO …</vt:lpstr>
      <vt:lpstr>Class Activity</vt:lpstr>
      <vt:lpstr>Marking of Quiz0?</vt:lpstr>
      <vt:lpstr>PRAC1</vt:lpstr>
      <vt:lpstr>Planning for 20-24 Mar</vt:lpstr>
      <vt:lpstr>Prac1: OCTAVE &amp; Correlations</vt:lpstr>
      <vt:lpstr>Towards Prac1</vt:lpstr>
      <vt:lpstr>Parts of the Pracs</vt:lpstr>
      <vt:lpstr>Prac1: Why OCTAVE</vt:lpstr>
      <vt:lpstr>Prac 1</vt:lpstr>
      <vt:lpstr>Prac Reports</vt:lpstr>
      <vt:lpstr>Using Latex</vt:lpstr>
      <vt:lpstr>TexStudio – suggested tool to use!</vt:lpstr>
      <vt:lpstr>PowerPoint Presentation</vt:lpstr>
      <vt:lpstr>Latex Help</vt:lpstr>
      <vt:lpstr>Correlation recap</vt:lpstr>
      <vt:lpstr>Why is Correlation important in this course?</vt:lpstr>
      <vt:lpstr>Correlation</vt:lpstr>
      <vt:lpstr>Correlation</vt:lpstr>
      <vt:lpstr>Correlation</vt:lpstr>
      <vt:lpstr>Correlation Relations</vt:lpstr>
      <vt:lpstr>Correlation Coefficient (r)</vt:lpstr>
      <vt:lpstr>Computing the correlation coefficient</vt:lpstr>
      <vt:lpstr>Multiple Dimension Correlation</vt:lpstr>
      <vt:lpstr>Simple benchmarking</vt:lpstr>
      <vt:lpstr>Some sample reports</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Parallel design patterns</dc:subject>
  <dc:creator>Simon Winberg</dc:creator>
  <cp:lastModifiedBy>Simon Winberg</cp:lastModifiedBy>
  <cp:revision>486</cp:revision>
  <dcterms:created xsi:type="dcterms:W3CDTF">2009-02-10T02:25:54Z</dcterms:created>
  <dcterms:modified xsi:type="dcterms:W3CDTF">2017-03-14T12:12:28Z</dcterms:modified>
  <cp:category>Lectures</cp:category>
</cp:coreProperties>
</file>