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09" r:id="rId1"/>
  </p:sldMasterIdLst>
  <p:notesMasterIdLst>
    <p:notesMasterId r:id="rId30"/>
  </p:notesMasterIdLst>
  <p:sldIdLst>
    <p:sldId id="324" r:id="rId2"/>
    <p:sldId id="384" r:id="rId3"/>
    <p:sldId id="361" r:id="rId4"/>
    <p:sldId id="358" r:id="rId5"/>
    <p:sldId id="359" r:id="rId6"/>
    <p:sldId id="360" r:id="rId7"/>
    <p:sldId id="381" r:id="rId8"/>
    <p:sldId id="362" r:id="rId9"/>
    <p:sldId id="363" r:id="rId10"/>
    <p:sldId id="364" r:id="rId11"/>
    <p:sldId id="365" r:id="rId12"/>
    <p:sldId id="385" r:id="rId13"/>
    <p:sldId id="386" r:id="rId14"/>
    <p:sldId id="387" r:id="rId15"/>
    <p:sldId id="388" r:id="rId16"/>
    <p:sldId id="389" r:id="rId17"/>
    <p:sldId id="390" r:id="rId18"/>
    <p:sldId id="391" r:id="rId19"/>
    <p:sldId id="392" r:id="rId20"/>
    <p:sldId id="394" r:id="rId21"/>
    <p:sldId id="395" r:id="rId22"/>
    <p:sldId id="396" r:id="rId23"/>
    <p:sldId id="400" r:id="rId24"/>
    <p:sldId id="397" r:id="rId25"/>
    <p:sldId id="398" r:id="rId26"/>
    <p:sldId id="399" r:id="rId27"/>
    <p:sldId id="393" r:id="rId28"/>
    <p:sldId id="382" r:id="rId29"/>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9933"/>
    <a:srgbClr val="00CC00"/>
    <a:srgbClr val="FF99CC"/>
    <a:srgbClr val="B7B7FF"/>
    <a:srgbClr val="66FFFF"/>
    <a:srgbClr val="1C1C1C"/>
    <a:srgbClr val="262946"/>
    <a:srgbClr val="0780BD"/>
    <a:srgbClr val="AD4186"/>
    <a:srgbClr val="15938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2" autoAdjust="0"/>
    <p:restoredTop sz="94687" autoAdjust="0"/>
  </p:normalViewPr>
  <p:slideViewPr>
    <p:cSldViewPr snapToGrid="0">
      <p:cViewPr varScale="1">
        <p:scale>
          <a:sx n="92" d="100"/>
          <a:sy n="92" d="100"/>
        </p:scale>
        <p:origin x="-1098" y="-96"/>
      </p:cViewPr>
      <p:guideLst>
        <p:guide orient="horz" pos="2160"/>
        <p:guide pos="2880"/>
      </p:guideLst>
    </p:cSldViewPr>
  </p:slideViewPr>
  <p:outlineViewPr>
    <p:cViewPr>
      <p:scale>
        <a:sx n="33" d="100"/>
        <a:sy n="33" d="100"/>
      </p:scale>
      <p:origin x="0" y="4867"/>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BF8D156F-764F-4695-B1C5-E727D3041F15}" type="datetimeFigureOut">
              <a:rPr lang="en-US"/>
              <a:pPr>
                <a:defRPr/>
              </a:pPr>
              <a:t>5/9/2017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9201F57C-B1AD-42CE-8A45-D61EF6A43D46}" type="slidenum">
              <a:rPr lang="en-US"/>
              <a:pPr>
                <a:defRPr/>
              </a:pPr>
              <a:t>‹#›</a:t>
            </a:fld>
            <a:endParaRPr lang="en-US"/>
          </a:p>
        </p:txBody>
      </p:sp>
    </p:spTree>
    <p:extLst>
      <p:ext uri="{BB962C8B-B14F-4D97-AF65-F5344CB8AC3E}">
        <p14:creationId xmlns:p14="http://schemas.microsoft.com/office/powerpoint/2010/main" val="173780086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27C3B841-AD11-444A-9A16-E4A274B27553}" type="slidenum">
              <a:rPr lang="en-US" smtClean="0"/>
              <a:pPr/>
              <a:t>1</a:t>
            </a:fld>
            <a:endParaRPr lang="en-US" smtClean="0"/>
          </a:p>
        </p:txBody>
      </p:sp>
    </p:spTree>
    <p:extLst>
      <p:ext uri="{BB962C8B-B14F-4D97-AF65-F5344CB8AC3E}">
        <p14:creationId xmlns:p14="http://schemas.microsoft.com/office/powerpoint/2010/main" val="27751723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A1C551BA-1CC4-4099-9E12-9438D4EF993B}" type="slidenum">
              <a:rPr lang="en-US" smtClean="0"/>
              <a:pPr>
                <a:defRPr/>
              </a:pPr>
              <a:t>14</a:t>
            </a:fld>
            <a:endParaRPr lang="en-US"/>
          </a:p>
        </p:txBody>
      </p:sp>
    </p:spTree>
    <p:extLst>
      <p:ext uri="{BB962C8B-B14F-4D97-AF65-F5344CB8AC3E}">
        <p14:creationId xmlns:p14="http://schemas.microsoft.com/office/powerpoint/2010/main" val="23464882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A1C551BA-1CC4-4099-9E12-9438D4EF993B}" type="slidenum">
              <a:rPr lang="en-US" smtClean="0"/>
              <a:pPr>
                <a:defRPr/>
              </a:pPr>
              <a:t>15</a:t>
            </a:fld>
            <a:endParaRPr lang="en-US"/>
          </a:p>
        </p:txBody>
      </p:sp>
    </p:spTree>
    <p:extLst>
      <p:ext uri="{BB962C8B-B14F-4D97-AF65-F5344CB8AC3E}">
        <p14:creationId xmlns:p14="http://schemas.microsoft.com/office/powerpoint/2010/main" val="28533641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A1C551BA-1CC4-4099-9E12-9438D4EF993B}" type="slidenum">
              <a:rPr lang="en-US" smtClean="0"/>
              <a:pPr>
                <a:defRPr/>
              </a:pPr>
              <a:t>16</a:t>
            </a:fld>
            <a:endParaRPr lang="en-US"/>
          </a:p>
        </p:txBody>
      </p:sp>
    </p:spTree>
    <p:extLst>
      <p:ext uri="{BB962C8B-B14F-4D97-AF65-F5344CB8AC3E}">
        <p14:creationId xmlns:p14="http://schemas.microsoft.com/office/powerpoint/2010/main" val="303139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A1C551BA-1CC4-4099-9E12-9438D4EF993B}" type="slidenum">
              <a:rPr lang="en-US" smtClean="0"/>
              <a:pPr>
                <a:defRPr/>
              </a:pPr>
              <a:t>17</a:t>
            </a:fld>
            <a:endParaRPr lang="en-US"/>
          </a:p>
        </p:txBody>
      </p:sp>
    </p:spTree>
    <p:extLst>
      <p:ext uri="{BB962C8B-B14F-4D97-AF65-F5344CB8AC3E}">
        <p14:creationId xmlns:p14="http://schemas.microsoft.com/office/powerpoint/2010/main" val="26937632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A1C551BA-1CC4-4099-9E12-9438D4EF993B}" type="slidenum">
              <a:rPr lang="en-US" smtClean="0"/>
              <a:pPr>
                <a:defRPr/>
              </a:pPr>
              <a:t>18</a:t>
            </a:fld>
            <a:endParaRPr lang="en-US"/>
          </a:p>
        </p:txBody>
      </p:sp>
    </p:spTree>
    <p:extLst>
      <p:ext uri="{BB962C8B-B14F-4D97-AF65-F5344CB8AC3E}">
        <p14:creationId xmlns:p14="http://schemas.microsoft.com/office/powerpoint/2010/main" val="17414085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A1C551BA-1CC4-4099-9E12-9438D4EF993B}" type="slidenum">
              <a:rPr lang="en-US" smtClean="0"/>
              <a:pPr>
                <a:defRPr/>
              </a:pPr>
              <a:t>19</a:t>
            </a:fld>
            <a:endParaRPr lang="en-US"/>
          </a:p>
        </p:txBody>
      </p:sp>
    </p:spTree>
    <p:extLst>
      <p:ext uri="{BB962C8B-B14F-4D97-AF65-F5344CB8AC3E}">
        <p14:creationId xmlns:p14="http://schemas.microsoft.com/office/powerpoint/2010/main" val="24817797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xfrm>
            <a:off x="-598488" y="0"/>
            <a:ext cx="4794251" cy="3597275"/>
          </a:xfrm>
        </p:spPr>
      </p:sp>
      <p:sp>
        <p:nvSpPr>
          <p:cNvPr id="501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Times New Roman" pitchFamily="18" charset="0"/>
            </a:endParaRPr>
          </a:p>
        </p:txBody>
      </p:sp>
    </p:spTree>
    <p:extLst>
      <p:ext uri="{BB962C8B-B14F-4D97-AF65-F5344CB8AC3E}">
        <p14:creationId xmlns:p14="http://schemas.microsoft.com/office/powerpoint/2010/main" val="19447610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2E1D870-F5C8-4253-924B-E35FAB242413}" type="slidenum">
              <a:rPr lang="en-US" smtClean="0"/>
              <a:pPr/>
              <a:t>4</a:t>
            </a:fld>
            <a:endParaRPr lang="en-US"/>
          </a:p>
        </p:txBody>
      </p:sp>
    </p:spTree>
    <p:extLst>
      <p:ext uri="{BB962C8B-B14F-4D97-AF65-F5344CB8AC3E}">
        <p14:creationId xmlns:p14="http://schemas.microsoft.com/office/powerpoint/2010/main" val="24702409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2E1D870-F5C8-4253-924B-E35FAB242413}" type="slidenum">
              <a:rPr lang="en-US" smtClean="0"/>
              <a:pPr/>
              <a:t>5</a:t>
            </a:fld>
            <a:endParaRPr lang="en-US"/>
          </a:p>
        </p:txBody>
      </p:sp>
    </p:spTree>
    <p:extLst>
      <p:ext uri="{BB962C8B-B14F-4D97-AF65-F5344CB8AC3E}">
        <p14:creationId xmlns:p14="http://schemas.microsoft.com/office/powerpoint/2010/main" val="24672955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2E1D870-F5C8-4253-924B-E35FAB242413}" type="slidenum">
              <a:rPr lang="en-US" smtClean="0"/>
              <a:pPr/>
              <a:t>6</a:t>
            </a:fld>
            <a:endParaRPr lang="en-US"/>
          </a:p>
        </p:txBody>
      </p:sp>
    </p:spTree>
    <p:extLst>
      <p:ext uri="{BB962C8B-B14F-4D97-AF65-F5344CB8AC3E}">
        <p14:creationId xmlns:p14="http://schemas.microsoft.com/office/powerpoint/2010/main" val="12655531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2E1D870-F5C8-4253-924B-E35FAB242413}" type="slidenum">
              <a:rPr lang="en-US" smtClean="0"/>
              <a:pPr/>
              <a:t>8</a:t>
            </a:fld>
            <a:endParaRPr lang="en-US"/>
          </a:p>
        </p:txBody>
      </p:sp>
    </p:spTree>
    <p:extLst>
      <p:ext uri="{BB962C8B-B14F-4D97-AF65-F5344CB8AC3E}">
        <p14:creationId xmlns:p14="http://schemas.microsoft.com/office/powerpoint/2010/main" val="27277717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2E1D870-F5C8-4253-924B-E35FAB242413}" type="slidenum">
              <a:rPr lang="en-US" smtClean="0"/>
              <a:pPr/>
              <a:t>9</a:t>
            </a:fld>
            <a:endParaRPr lang="en-US"/>
          </a:p>
        </p:txBody>
      </p:sp>
    </p:spTree>
    <p:extLst>
      <p:ext uri="{BB962C8B-B14F-4D97-AF65-F5344CB8AC3E}">
        <p14:creationId xmlns:p14="http://schemas.microsoft.com/office/powerpoint/2010/main" val="23373567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2E1D870-F5C8-4253-924B-E35FAB242413}" type="slidenum">
              <a:rPr lang="en-US" smtClean="0"/>
              <a:pPr/>
              <a:t>11</a:t>
            </a:fld>
            <a:endParaRPr lang="en-US"/>
          </a:p>
        </p:txBody>
      </p:sp>
    </p:spTree>
    <p:extLst>
      <p:ext uri="{BB962C8B-B14F-4D97-AF65-F5344CB8AC3E}">
        <p14:creationId xmlns:p14="http://schemas.microsoft.com/office/powerpoint/2010/main" val="21127432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A1C551BA-1CC4-4099-9E12-9438D4EF993B}" type="slidenum">
              <a:rPr lang="en-US" smtClean="0"/>
              <a:pPr>
                <a:defRPr/>
              </a:pPr>
              <a:t>12</a:t>
            </a:fld>
            <a:endParaRPr lang="en-US"/>
          </a:p>
        </p:txBody>
      </p:sp>
    </p:spTree>
    <p:extLst>
      <p:ext uri="{BB962C8B-B14F-4D97-AF65-F5344CB8AC3E}">
        <p14:creationId xmlns:p14="http://schemas.microsoft.com/office/powerpoint/2010/main" val="25788978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A1C551BA-1CC4-4099-9E12-9438D4EF993B}" type="slidenum">
              <a:rPr lang="en-US" smtClean="0"/>
              <a:pPr>
                <a:defRPr/>
              </a:pPr>
              <a:t>13</a:t>
            </a:fld>
            <a:endParaRPr lang="en-US"/>
          </a:p>
        </p:txBody>
      </p:sp>
    </p:spTree>
    <p:extLst>
      <p:ext uri="{BB962C8B-B14F-4D97-AF65-F5344CB8AC3E}">
        <p14:creationId xmlns:p14="http://schemas.microsoft.com/office/powerpoint/2010/main" val="37452233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a:prstGeom prst="rect">
            <a:avLst/>
          </a:prstGeom>
        </p:spPr>
        <p:txBody>
          <a:bodyPr anchor="b"/>
          <a:lstStyle>
            <a:lvl1pPr algn="l">
              <a:defRPr sz="2400"/>
            </a:lvl1pPr>
          </a:lstStyle>
          <a:p>
            <a:pPr>
              <a:defRPr/>
            </a:pPr>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pPr>
              <a:defRPr/>
            </a:pPr>
            <a:endParaRPr lang="en-US"/>
          </a:p>
        </p:txBody>
      </p:sp>
      <p:sp>
        <p:nvSpPr>
          <p:cNvPr id="6" name="Slide Number Placeholder 5"/>
          <p:cNvSpPr>
            <a:spLocks noGrp="1"/>
          </p:cNvSpPr>
          <p:nvPr>
            <p:ph type="sldNum" sz="quarter" idx="12"/>
          </p:nvPr>
        </p:nvSpPr>
        <p:spPr>
          <a:xfrm>
            <a:off x="4649096" y="5719966"/>
            <a:ext cx="643666" cy="365125"/>
          </a:xfrm>
          <a:prstGeom prst="rect">
            <a:avLst/>
          </a:prstGeom>
        </p:spPr>
        <p:txBody>
          <a:bodyPr/>
          <a:lstStyle>
            <a:lvl1pPr>
              <a:defRPr>
                <a:solidFill>
                  <a:schemeClr val="accent1"/>
                </a:solidFill>
              </a:defRPr>
            </a:lvl1pPr>
          </a:lstStyle>
          <a:p>
            <a:pPr>
              <a:defRPr/>
            </a:pPr>
            <a:fld id="{CE114376-ACFC-4634-9DD3-DBEE48388D3F}" type="slidenum">
              <a:rPr lang="en-US" smtClean="0"/>
              <a:pPr>
                <a:defRPr/>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A797E0B0-0C94-4547-83CD-2A390788D8A7}"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7155BA7D-9DDA-4CAE-A37F-DADF61AB5AB1}"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n>
                  <a:solidFill>
                    <a:schemeClr val="tx1"/>
                  </a:solidFill>
                </a:ln>
                <a:solidFill>
                  <a:srgbClr val="1D8757"/>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2pPr>
              <a:defRPr>
                <a:solidFill>
                  <a:srgbClr val="126249"/>
                </a:solidFill>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AE3C20EC-6E65-4DF9-82E7-BC2A5EBEB3D5}"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1015B618-3B73-4DB7-A05F-FC76D85BC458}"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6D4442F0-F0B7-4DF1-8AF3-A1BEB09A5E95}" type="slidenum">
              <a:rPr lang="en-US" smtClean="0"/>
              <a:pPr>
                <a:defRPr/>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a:xfrm>
            <a:off x="4649096" y="224491"/>
            <a:ext cx="1332156" cy="365125"/>
          </a:xfrm>
          <a:prstGeom prst="rect">
            <a:avLst/>
          </a:prstGeom>
        </p:spPr>
        <p:txBody>
          <a:bodyPr/>
          <a:lstStyle/>
          <a:p>
            <a:pPr>
              <a:defRPr/>
            </a:pPr>
            <a:fld id="{3847B8E3-0A6A-4286-A5BA-DD6845A657CE}"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a:xfrm>
            <a:off x="4649096" y="224491"/>
            <a:ext cx="1332156" cy="365125"/>
          </a:xfrm>
          <a:prstGeom prst="rect">
            <a:avLst/>
          </a:prstGeom>
        </p:spPr>
        <p:txBody>
          <a:bodyPr/>
          <a:lstStyle/>
          <a:p>
            <a:pPr>
              <a:defRPr/>
            </a:pPr>
            <a:fld id="{FD86DB28-71AB-48E2-8B48-E285E68A8FCA}"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a:xfrm>
            <a:off x="4649096" y="224491"/>
            <a:ext cx="1332156" cy="365125"/>
          </a:xfrm>
          <a:prstGeom prst="rect">
            <a:avLst/>
          </a:prstGeom>
        </p:spPr>
        <p:txBody>
          <a:bodyPr/>
          <a:lstStyle/>
          <a:p>
            <a:pPr>
              <a:defRPr/>
            </a:pPr>
            <a:fld id="{623BCBF4-CA00-4975-925F-AC153BE158F5}"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1EE94CDC-694E-40AA-A23D-CA3B5AACECA2}" type="slidenum">
              <a:rPr lang="en-US" smtClean="0"/>
              <a:pPr>
                <a:defRPr/>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E4D5D9C7-7936-4E98-B62F-E552D2CBF534}"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6400"/>
            </a:gs>
            <a:gs pos="62000">
              <a:srgbClr val="009900"/>
            </a:gs>
            <a:gs pos="100000">
              <a:schemeClr val="bg1"/>
            </a:gs>
          </a:gsLst>
          <a:lin ang="5400000" scaled="0"/>
          <a:tileRect/>
        </a:gradFill>
        <a:effectLst/>
      </p:bgPr>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275030" y="195195"/>
            <a:ext cx="8632664" cy="648300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29114" y="448221"/>
            <a:ext cx="7698306" cy="69221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29785" y="1595620"/>
            <a:ext cx="7697635" cy="4519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4914955" y="6246420"/>
            <a:ext cx="3502152" cy="365125"/>
          </a:xfrm>
          <a:prstGeom prst="rect">
            <a:avLst/>
          </a:prstGeom>
        </p:spPr>
        <p:txBody>
          <a:bodyPr vert="horz" lIns="91440" tIns="45720" rIns="91440" bIns="45720" rtlCol="0" anchor="ctr"/>
          <a:lstStyle>
            <a:lvl1pPr algn="r">
              <a:defRPr sz="1200">
                <a:solidFill>
                  <a:schemeClr val="accent1"/>
                </a:solidFill>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4210" r:id="rId1"/>
    <p:sldLayoutId id="2147484211" r:id="rId2"/>
    <p:sldLayoutId id="2147484212" r:id="rId3"/>
    <p:sldLayoutId id="2147484213" r:id="rId4"/>
    <p:sldLayoutId id="2147484214" r:id="rId5"/>
    <p:sldLayoutId id="2147484215" r:id="rId6"/>
    <p:sldLayoutId id="2147484216" r:id="rId7"/>
    <p:sldLayoutId id="2147484217" r:id="rId8"/>
    <p:sldLayoutId id="2147484218" r:id="rId9"/>
    <p:sldLayoutId id="2147484219" r:id="rId10"/>
    <p:sldLayoutId id="2147484220" r:id="rId11"/>
  </p:sldLayoutIdLst>
  <p:txStyles>
    <p:titleStyle>
      <a:lvl1pPr algn="l" defTabSz="914400" rtl="0" eaLnBrk="1" latinLnBrk="0" hangingPunct="1">
        <a:spcBef>
          <a:spcPct val="0"/>
        </a:spcBef>
        <a:buNone/>
        <a:defRPr sz="4000" b="1"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65760" algn="l" defTabSz="914400" rtl="0" eaLnBrk="1" latinLnBrk="0" hangingPunct="1">
        <a:spcBef>
          <a:spcPct val="20000"/>
        </a:spcBef>
        <a:buClr>
          <a:schemeClr val="accent1"/>
        </a:buClr>
        <a:buSzPct val="76000"/>
        <a:buFont typeface="Wingdings 2" pitchFamily="18" charset="2"/>
        <a:buChar char=""/>
        <a:defRPr sz="3200" kern="1200">
          <a:solidFill>
            <a:schemeClr val="tx2"/>
          </a:solidFill>
          <a:latin typeface="Tahoma" pitchFamily="34" charset="0"/>
          <a:ea typeface="Tahoma" pitchFamily="34" charset="0"/>
          <a:cs typeface="Tahoma" pitchFamily="34" charset="0"/>
        </a:defRPr>
      </a:lvl1pPr>
      <a:lvl2pPr marL="640080" indent="-274320" algn="l" defTabSz="914400" rtl="0" eaLnBrk="1" latinLnBrk="0" hangingPunct="1">
        <a:spcBef>
          <a:spcPct val="20000"/>
        </a:spcBef>
        <a:buClr>
          <a:schemeClr val="accent1"/>
        </a:buClr>
        <a:buSzPct val="76000"/>
        <a:buFont typeface="Wingdings 2" pitchFamily="18" charset="2"/>
        <a:buChar char=""/>
        <a:defRPr sz="2800" kern="1200">
          <a:solidFill>
            <a:srgbClr val="188463"/>
          </a:solidFill>
          <a:latin typeface="Tahoma" pitchFamily="34" charset="0"/>
          <a:ea typeface="Tahoma" pitchFamily="34" charset="0"/>
          <a:cs typeface="Tahoma" pitchFamily="34" charset="0"/>
        </a:defRPr>
      </a:lvl2pPr>
      <a:lvl3pPr marL="914400" indent="-228600" algn="l" defTabSz="914400" rtl="0" eaLnBrk="1" latinLnBrk="0" hangingPunct="1">
        <a:spcBef>
          <a:spcPct val="20000"/>
        </a:spcBef>
        <a:buClr>
          <a:schemeClr val="accent1"/>
        </a:buClr>
        <a:buSzPct val="76000"/>
        <a:buFont typeface="Wingdings 2" pitchFamily="18" charset="2"/>
        <a:buChar char=""/>
        <a:defRPr sz="2800" kern="1200">
          <a:solidFill>
            <a:srgbClr val="1558BB"/>
          </a:solidFill>
          <a:latin typeface="Tahoma" pitchFamily="34" charset="0"/>
          <a:ea typeface="Tahoma" pitchFamily="34" charset="0"/>
          <a:cs typeface="Tahoma" pitchFamily="34" charset="0"/>
        </a:defRPr>
      </a:lvl3pPr>
      <a:lvl4pPr marL="1124712" indent="-22860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Tahoma" pitchFamily="34" charset="0"/>
          <a:ea typeface="Tahoma" pitchFamily="34" charset="0"/>
          <a:cs typeface="Tahoma" pitchFamily="34" charset="0"/>
        </a:defRPr>
      </a:lvl4pPr>
      <a:lvl5pPr marL="1325880" indent="-228600" algn="l" defTabSz="914400" rtl="0" eaLnBrk="1" latinLnBrk="0" hangingPunct="1">
        <a:spcBef>
          <a:spcPct val="20000"/>
        </a:spcBef>
        <a:buClr>
          <a:schemeClr val="accent1"/>
        </a:buClr>
        <a:buSzPct val="76000"/>
        <a:buFont typeface="Wingdings 2" pitchFamily="18" charset="2"/>
        <a:buChar char=""/>
        <a:defRPr sz="2000" kern="1200" baseline="0">
          <a:solidFill>
            <a:schemeClr val="tx2"/>
          </a:solidFill>
          <a:latin typeface="Tahoma" pitchFamily="34" charset="0"/>
          <a:ea typeface="Tahoma" pitchFamily="34" charset="0"/>
          <a:cs typeface="Tahoma" pitchFamily="34" charset="0"/>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creativecommons.org/licenses/by-sa/4.0/" TargetMode="External"/><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gif"/><Relationship Id="rId4" Type="http://schemas.openxmlformats.org/officeDocument/2006/relationships/image" Target="../media/image3.jpe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24.gif"/><Relationship Id="rId3" Type="http://schemas.openxmlformats.org/officeDocument/2006/relationships/image" Target="../media/image19.jpeg"/><Relationship Id="rId7" Type="http://schemas.openxmlformats.org/officeDocument/2006/relationships/image" Target="../media/image23.gif"/><Relationship Id="rId2" Type="http://schemas.openxmlformats.org/officeDocument/2006/relationships/image" Target="../media/image18.jpeg"/><Relationship Id="rId1" Type="http://schemas.openxmlformats.org/officeDocument/2006/relationships/slideLayout" Target="../slideLayouts/slideLayout7.xml"/><Relationship Id="rId6" Type="http://schemas.openxmlformats.org/officeDocument/2006/relationships/image" Target="../media/image22.gif"/><Relationship Id="rId5" Type="http://schemas.openxmlformats.org/officeDocument/2006/relationships/image" Target="../media/image21.png"/><Relationship Id="rId4" Type="http://schemas.openxmlformats.org/officeDocument/2006/relationships/image" Target="../media/image20.jpeg"/><Relationship Id="rId9" Type="http://schemas.openxmlformats.org/officeDocument/2006/relationships/image" Target="../media/image25.gif"/></Relationships>
</file>

<file path=ppt/slides/_rels/slide22.xml.rels><?xml version="1.0" encoding="UTF-8" standalone="yes"?>
<Relationships xmlns="http://schemas.openxmlformats.org/package/2006/relationships"><Relationship Id="rId8" Type="http://schemas.openxmlformats.org/officeDocument/2006/relationships/hyperlink" Target="http://www.rrsg.ee.uct.ac.za/courses/EEE4084F/YODA.html#SALG" TargetMode="External"/><Relationship Id="rId13" Type="http://schemas.openxmlformats.org/officeDocument/2006/relationships/hyperlink" Target="http://www.rrsg.ee.uct.ac.za/courses/EEE4084F/YODA.html#MD5" TargetMode="External"/><Relationship Id="rId18" Type="http://schemas.openxmlformats.org/officeDocument/2006/relationships/hyperlink" Target="http://www.rrsg.ee.uct.ac.za/courses/EEE4084F/YODA.html#VADER" TargetMode="External"/><Relationship Id="rId3" Type="http://schemas.openxmlformats.org/officeDocument/2006/relationships/hyperlink" Target="http://www.rrsg.ee.uct.ac.za/courses/EEE4084F/YODA.html#CAM" TargetMode="External"/><Relationship Id="rId7" Type="http://schemas.openxmlformats.org/officeDocument/2006/relationships/hyperlink" Target="http://www.rrsg.ee.uct.ac.za/courses/EEE4084F/YODA.html#ASG" TargetMode="External"/><Relationship Id="rId12" Type="http://schemas.openxmlformats.org/officeDocument/2006/relationships/hyperlink" Target="http://www.rrsg.ee.uct.ac.za/courses/EEE4084F/YODA.html#NCSM" TargetMode="External"/><Relationship Id="rId17" Type="http://schemas.openxmlformats.org/officeDocument/2006/relationships/hyperlink" Target="http://www.rrsg.ee.uct.ac.za/courses/EEE4084F/YODA.html#DE" TargetMode="External"/><Relationship Id="rId2" Type="http://schemas.openxmlformats.org/officeDocument/2006/relationships/hyperlink" Target="http://www.rrsg.ee.uct.ac.za/courses/EEE4084F/YODA.html#SF" TargetMode="External"/><Relationship Id="rId16" Type="http://schemas.openxmlformats.org/officeDocument/2006/relationships/hyperlink" Target="http://www.rrsg.ee.uct.ac.za/courses/EEE4084F/YODA.html#PSA" TargetMode="External"/><Relationship Id="rId20" Type="http://schemas.openxmlformats.org/officeDocument/2006/relationships/hyperlink" Target="http://www.rrsg.ee.uct.ac.za/courses/EEE4084F/YODA.html#DDS" TargetMode="External"/><Relationship Id="rId1" Type="http://schemas.openxmlformats.org/officeDocument/2006/relationships/slideLayout" Target="../slideLayouts/slideLayout2.xml"/><Relationship Id="rId6" Type="http://schemas.openxmlformats.org/officeDocument/2006/relationships/hyperlink" Target="http://www.rrsg.ee.uct.ac.za/courses/EEE4084F/YODA.html#DM" TargetMode="External"/><Relationship Id="rId11" Type="http://schemas.openxmlformats.org/officeDocument/2006/relationships/hyperlink" Target="http://www.rrsg.ee.uct.ac.za/courses/EEE4084F/YODA.html#BCDC" TargetMode="External"/><Relationship Id="rId5" Type="http://schemas.openxmlformats.org/officeDocument/2006/relationships/hyperlink" Target="http://www.rrsg.ee.uct.ac.za/courses/EEE4084F/YODA.html#PRNG" TargetMode="External"/><Relationship Id="rId15" Type="http://schemas.openxmlformats.org/officeDocument/2006/relationships/hyperlink" Target="http://www.rrsg.ee.uct.ac.za/courses/EEE4084F/YODA.html#IMA" TargetMode="External"/><Relationship Id="rId10" Type="http://schemas.openxmlformats.org/officeDocument/2006/relationships/hyperlink" Target="http://www.rrsg.ee.uct.ac.za/courses/EEE4084F/YODA.html#BSS" TargetMode="External"/><Relationship Id="rId19" Type="http://schemas.openxmlformats.org/officeDocument/2006/relationships/hyperlink" Target="http://www.rrsg.ee.uct.ac.za/courses/EEE4084F/YODA.html#PADAWAN" TargetMode="External"/><Relationship Id="rId4" Type="http://schemas.openxmlformats.org/officeDocument/2006/relationships/hyperlink" Target="http://www.rrsg.ee.uct.ac.za/courses/EEE4084F/YODA.html#IF" TargetMode="External"/><Relationship Id="rId9" Type="http://schemas.openxmlformats.org/officeDocument/2006/relationships/hyperlink" Target="http://www.rrsg.ee.uct.ac.za/courses/EEE4084F/YODA.html#FSG" TargetMode="External"/><Relationship Id="rId14" Type="http://schemas.openxmlformats.org/officeDocument/2006/relationships/hyperlink" Target="http://www.rrsg.ee.uct.ac.za/courses/EEE4084F/YODA.html#MMA" TargetMode="External"/></Relationships>
</file>

<file path=ppt/slides/_rels/slide23.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pixabay.com/"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3.xml"/><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10.jpeg"/><Relationship Id="rId7" Type="http://schemas.openxmlformats.org/officeDocument/2006/relationships/image" Target="../media/image13.jpeg"/><Relationship Id="rId2" Type="http://schemas.openxmlformats.org/officeDocument/2006/relationships/image" Target="../media/image11.jpeg"/><Relationship Id="rId1" Type="http://schemas.openxmlformats.org/officeDocument/2006/relationships/slideLayout" Target="../slideLayouts/slideLayout6.xml"/><Relationship Id="rId6" Type="http://schemas.openxmlformats.org/officeDocument/2006/relationships/image" Target="../media/image12.jpeg"/><Relationship Id="rId5" Type="http://schemas.openxmlformats.org/officeDocument/2006/relationships/image" Target="../media/image9.jpe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8"/>
          <p:cNvSpPr>
            <a:spLocks noChangeArrowheads="1"/>
          </p:cNvSpPr>
          <p:nvPr/>
        </p:nvSpPr>
        <p:spPr bwMode="auto">
          <a:xfrm>
            <a:off x="1558925" y="1798094"/>
            <a:ext cx="6775450" cy="1814513"/>
          </a:xfrm>
          <a:prstGeom prst="rect">
            <a:avLst/>
          </a:prstGeom>
          <a:blipFill dpi="0" rotWithShape="1">
            <a:blip r:embed="rId3" cstate="print">
              <a:alphaModFix amt="28000"/>
            </a:blip>
            <a:srcRect/>
            <a:tile tx="0" ty="0" sx="100000" sy="100000" flip="none" algn="tl"/>
          </a:blip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US"/>
          </a:p>
        </p:txBody>
      </p:sp>
      <p:sp>
        <p:nvSpPr>
          <p:cNvPr id="3076" name="Rectangle 9"/>
          <p:cNvSpPr>
            <a:spLocks noChangeArrowheads="1"/>
          </p:cNvSpPr>
          <p:nvPr/>
        </p:nvSpPr>
        <p:spPr bwMode="auto">
          <a:xfrm>
            <a:off x="1873250" y="5467350"/>
            <a:ext cx="5832475" cy="95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p>
            <a:pPr algn="ctr"/>
            <a:r>
              <a:rPr lang="en-ZA" sz="2400"/>
              <a:t>Lecturer:</a:t>
            </a:r>
          </a:p>
          <a:p>
            <a:pPr algn="ctr"/>
            <a:r>
              <a:rPr lang="en-ZA" sz="2400"/>
              <a:t>Simon Winberg</a:t>
            </a:r>
            <a:endParaRPr lang="en-US" sz="2400"/>
          </a:p>
        </p:txBody>
      </p:sp>
      <p:pic>
        <p:nvPicPr>
          <p:cNvPr id="3077" name="Picture 9" descr="EEE4084F_logo.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8074" y="254533"/>
            <a:ext cx="1439862" cy="143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1554529" y="2217809"/>
            <a:ext cx="6766596" cy="1015663"/>
          </a:xfrm>
          <a:prstGeom prst="rect">
            <a:avLst/>
          </a:prstGeom>
          <a:noFill/>
        </p:spPr>
        <p:txBody>
          <a:bodyPr wrap="none">
            <a:spAutoFit/>
          </a:bodyPr>
          <a:lstStyle/>
          <a:p>
            <a:pPr algn="ctr">
              <a:defRPr/>
            </a:pPr>
            <a:r>
              <a:rPr lang="en-US" sz="6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Digital Systems</a:t>
            </a:r>
          </a:p>
        </p:txBody>
      </p:sp>
      <p:sp>
        <p:nvSpPr>
          <p:cNvPr id="11" name="Rectangle 10"/>
          <p:cNvSpPr/>
          <p:nvPr/>
        </p:nvSpPr>
        <p:spPr>
          <a:xfrm>
            <a:off x="2617519" y="361295"/>
            <a:ext cx="4418197" cy="1015663"/>
          </a:xfrm>
          <a:prstGeom prst="rect">
            <a:avLst/>
          </a:prstGeom>
          <a:noFill/>
        </p:spPr>
        <p:txBody>
          <a:bodyPr wrap="none">
            <a:spAutoFit/>
          </a:bodyPr>
          <a:lstStyle/>
          <a:p>
            <a:pPr algn="ctr">
              <a:defRPr/>
            </a:pPr>
            <a:r>
              <a:rPr lang="en-US" sz="6000" b="1" dirty="0">
                <a:ln w="17780" cmpd="sng">
                  <a:solidFill>
                    <a:schemeClr val="bg1">
                      <a:lumMod val="60000"/>
                      <a:lumOff val="40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EEE4084F</a:t>
            </a:r>
          </a:p>
        </p:txBody>
      </p:sp>
      <p:pic>
        <p:nvPicPr>
          <p:cNvPr id="1026" name="Picture 2" descr="C:\Users\swinberg\Documents\ACTIVE\EEE4084F\Common\Images\uctlogo_sm.gif"/>
          <p:cNvPicPr>
            <a:picLocks noChangeAspect="1" noChangeArrowheads="1"/>
          </p:cNvPicPr>
          <p:nvPr/>
        </p:nvPicPr>
        <p:blipFill>
          <a:blip r:embed="rId5" cstate="print"/>
          <a:srcRect/>
          <a:stretch>
            <a:fillRect/>
          </a:stretch>
        </p:blipFill>
        <p:spPr bwMode="auto">
          <a:xfrm>
            <a:off x="7393576" y="256222"/>
            <a:ext cx="1438684" cy="1468045"/>
          </a:xfrm>
          <a:prstGeom prst="rect">
            <a:avLst/>
          </a:prstGeom>
          <a:noFill/>
        </p:spPr>
      </p:pic>
      <p:pic>
        <p:nvPicPr>
          <p:cNvPr id="1027" name="Picture 3" descr="C:\Users\swinberg\Documents\ACTIVE\EEE4084F\Common\Images_open\Programmable_logic_array-woc.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215992" y="4772769"/>
            <a:ext cx="2053300" cy="177088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swinberg\Documents\ACTIVE\EEE4084F\Common\Images_open\VHDL timer snippet.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542393" y="4766245"/>
            <a:ext cx="2103137" cy="177088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3" descr="C:\Users\swinberg\Documents\ACTIVE\EEE4084F\Common\Images_open\CC-SA.png">
            <a:hlinkClick r:id="rId8"/>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11830" y="6375970"/>
            <a:ext cx="776741" cy="273625"/>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p:nvSpPr>
        <p:spPr>
          <a:xfrm>
            <a:off x="1013488" y="6478181"/>
            <a:ext cx="4572000" cy="230832"/>
          </a:xfrm>
          <a:prstGeom prst="rect">
            <a:avLst/>
          </a:prstGeom>
        </p:spPr>
        <p:txBody>
          <a:bodyPr>
            <a:spAutoFit/>
          </a:bodyPr>
          <a:lstStyle/>
          <a:p>
            <a:r>
              <a:rPr lang="en-ZA" sz="900" dirty="0"/>
              <a:t>Attribution-</a:t>
            </a:r>
            <a:r>
              <a:rPr lang="en-ZA" sz="900" dirty="0" err="1"/>
              <a:t>ShareAlike</a:t>
            </a:r>
            <a:r>
              <a:rPr lang="en-ZA" sz="900" dirty="0"/>
              <a:t> 4.0 International (CC BY-SA 4.0)</a:t>
            </a:r>
          </a:p>
        </p:txBody>
      </p:sp>
      <p:sp>
        <p:nvSpPr>
          <p:cNvPr id="5" name="Subtitle 4"/>
          <p:cNvSpPr>
            <a:spLocks noGrp="1"/>
          </p:cNvSpPr>
          <p:nvPr>
            <p:ph type="subTitle" sz="quarter" idx="4294967295"/>
          </p:nvPr>
        </p:nvSpPr>
        <p:spPr>
          <a:xfrm>
            <a:off x="466748" y="3537730"/>
            <a:ext cx="8359775" cy="1752600"/>
          </a:xfrm>
        </p:spPr>
        <p:txBody>
          <a:bodyPr>
            <a:normAutofit fontScale="92500" lnSpcReduction="10000"/>
          </a:bodyPr>
          <a:lstStyle/>
          <a:p>
            <a:pPr algn="ctr" eaLnBrk="1" hangingPunct="1">
              <a:buFont typeface="Wingdings" pitchFamily="2" charset="2"/>
              <a:buNone/>
              <a:defRPr/>
            </a:pPr>
            <a:r>
              <a:rPr lang="en-ZA" sz="3600" dirty="0" smtClean="0">
                <a:solidFill>
                  <a:srgbClr val="FF6600"/>
                </a:solidFill>
              </a:rPr>
              <a:t>Lecture 17:</a:t>
            </a:r>
          </a:p>
          <a:p>
            <a:pPr algn="ctr" eaLnBrk="1" hangingPunct="1">
              <a:buFont typeface="Wingdings" pitchFamily="2" charset="2"/>
              <a:buNone/>
              <a:defRPr/>
            </a:pPr>
            <a:r>
              <a:rPr lang="en-ZA" sz="3600" dirty="0" smtClean="0">
                <a:solidFill>
                  <a:srgbClr val="FF6600"/>
                </a:solidFill>
              </a:rPr>
              <a:t>Programmable Logics</a:t>
            </a:r>
          </a:p>
          <a:p>
            <a:pPr algn="ctr">
              <a:buNone/>
              <a:defRPr/>
            </a:pPr>
            <a:r>
              <a:rPr lang="en-ZA" sz="3600" dirty="0" smtClean="0">
                <a:solidFill>
                  <a:srgbClr val="FF6600"/>
                </a:solidFill>
              </a:rPr>
              <a:t>YODA Teams</a:t>
            </a:r>
            <a:endParaRPr lang="en-US" sz="3600" dirty="0" smtClean="0">
              <a:solidFill>
                <a:srgbClr val="FF66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114" y="646671"/>
            <a:ext cx="7698306" cy="692210"/>
          </a:xfrm>
        </p:spPr>
        <p:txBody>
          <a:bodyPr>
            <a:normAutofit fontScale="90000"/>
          </a:bodyPr>
          <a:lstStyle/>
          <a:p>
            <a:r>
              <a:rPr lang="en-US" dirty="0" smtClean="0"/>
              <a:t>FPGAs –</a:t>
            </a:r>
            <a:br>
              <a:rPr lang="en-US" dirty="0" smtClean="0"/>
            </a:br>
            <a:r>
              <a:rPr lang="en-US" dirty="0" smtClean="0"/>
              <a:t>“A sea of possibilities”</a:t>
            </a:r>
            <a:endParaRPr lang="en-US" dirty="0"/>
          </a:p>
        </p:txBody>
      </p:sp>
      <p:sp>
        <p:nvSpPr>
          <p:cNvPr id="3" name="Content Placeholder 2"/>
          <p:cNvSpPr>
            <a:spLocks noGrp="1"/>
          </p:cNvSpPr>
          <p:nvPr>
            <p:ph idx="1"/>
          </p:nvPr>
        </p:nvSpPr>
        <p:spPr>
          <a:xfrm>
            <a:off x="378822" y="1500052"/>
            <a:ext cx="8323036" cy="4809308"/>
          </a:xfrm>
        </p:spPr>
        <p:txBody>
          <a:bodyPr>
            <a:normAutofit/>
          </a:bodyPr>
          <a:lstStyle/>
          <a:p>
            <a:r>
              <a:rPr lang="en-US" sz="2800" dirty="0" smtClean="0"/>
              <a:t>The huge number of logic elements (LEs) within these chips, and their many PIO pins, makes it possible to implement large &amp; complex digital systems in them.</a:t>
            </a:r>
          </a:p>
          <a:p>
            <a:r>
              <a:rPr lang="en-US" sz="2800" dirty="0" smtClean="0"/>
              <a:t>The ease and speed of programming them provides the ability to rapidly change the hardware (within </a:t>
            </a:r>
            <a:r>
              <a:rPr lang="en-US" sz="2800" dirty="0" err="1" smtClean="0"/>
              <a:t>ms</a:t>
            </a:r>
            <a:r>
              <a:rPr lang="en-US" sz="2800" dirty="0" smtClean="0"/>
              <a:t> timing) to adapt to application needs.</a:t>
            </a:r>
          </a:p>
          <a:p>
            <a:r>
              <a:rPr lang="en-US" sz="2800" dirty="0" smtClean="0"/>
              <a:t>Greater potential for testing and tweaking designs before fabricating them as ICs</a:t>
            </a:r>
            <a:endParaRPr lang="en-US" sz="2800" dirty="0"/>
          </a:p>
        </p:txBody>
      </p:sp>
    </p:spTree>
    <p:extLst>
      <p:ext uri="{BB962C8B-B14F-4D97-AF65-F5344CB8AC3E}">
        <p14:creationId xmlns:p14="http://schemas.microsoft.com/office/powerpoint/2010/main" val="40674925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89499"/>
            <a:ext cx="8385175" cy="677826"/>
          </a:xfrm>
        </p:spPr>
        <p:txBody>
          <a:bodyPr>
            <a:normAutofit fontScale="90000"/>
          </a:bodyPr>
          <a:lstStyle/>
          <a:p>
            <a:r>
              <a:rPr lang="en-ZA" dirty="0" smtClean="0"/>
              <a:t>Any Drawbacks?</a:t>
            </a:r>
            <a:endParaRPr lang="en-US"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05055" y="3200159"/>
            <a:ext cx="3177105" cy="2118070"/>
          </a:xfrm>
          <a:prstGeom prst="rect">
            <a:avLst/>
          </a:prstGeom>
        </p:spPr>
      </p:pic>
      <p:sp>
        <p:nvSpPr>
          <p:cNvPr id="4" name="TextBox 3"/>
          <p:cNvSpPr txBox="1"/>
          <p:nvPr/>
        </p:nvSpPr>
        <p:spPr>
          <a:xfrm>
            <a:off x="2737049" y="5441370"/>
            <a:ext cx="5401109" cy="523220"/>
          </a:xfrm>
          <a:prstGeom prst="rect">
            <a:avLst/>
          </a:prstGeom>
          <a:noFill/>
        </p:spPr>
        <p:txBody>
          <a:bodyPr wrap="square" rtlCol="0">
            <a:spAutoFit/>
          </a:bodyPr>
          <a:lstStyle/>
          <a:p>
            <a:r>
              <a:rPr lang="en-ZA" sz="2800" dirty="0" smtClean="0"/>
              <a:t>Things can get rather… muddy!</a:t>
            </a:r>
            <a:endParaRPr lang="en-US" sz="2800" dirty="0"/>
          </a:p>
        </p:txBody>
      </p:sp>
      <p:sp>
        <p:nvSpPr>
          <p:cNvPr id="5" name="TextBox 4"/>
          <p:cNvSpPr txBox="1"/>
          <p:nvPr/>
        </p:nvSpPr>
        <p:spPr>
          <a:xfrm>
            <a:off x="347766" y="1282324"/>
            <a:ext cx="3532617" cy="1200329"/>
          </a:xfrm>
          <a:prstGeom prst="rect">
            <a:avLst/>
          </a:prstGeom>
          <a:noFill/>
        </p:spPr>
        <p:txBody>
          <a:bodyPr wrap="square" rtlCol="0">
            <a:spAutoFit/>
          </a:bodyPr>
          <a:lstStyle/>
          <a:p>
            <a:pPr>
              <a:buFont typeface="Arial" pitchFamily="34" charset="0"/>
              <a:buChar char="•"/>
            </a:pPr>
            <a:r>
              <a:rPr lang="en-ZA" dirty="0" smtClean="0"/>
              <a:t> Only does the </a:t>
            </a:r>
            <a:r>
              <a:rPr lang="en-ZA" dirty="0" smtClean="0">
                <a:solidFill>
                  <a:schemeClr val="tx2">
                    <a:lumMod val="75000"/>
                  </a:schemeClr>
                </a:solidFill>
              </a:rPr>
              <a:t>digital part</a:t>
            </a:r>
            <a:r>
              <a:rPr lang="en-ZA" dirty="0" smtClean="0"/>
              <a:t> – still need analogue components, user interface, and circuitry that interacts with the outside world.</a:t>
            </a:r>
            <a:endParaRPr lang="en-US" dirty="0"/>
          </a:p>
        </p:txBody>
      </p:sp>
      <p:sp>
        <p:nvSpPr>
          <p:cNvPr id="6" name="TextBox 5"/>
          <p:cNvSpPr txBox="1"/>
          <p:nvPr/>
        </p:nvSpPr>
        <p:spPr>
          <a:xfrm>
            <a:off x="4075611" y="1261463"/>
            <a:ext cx="4990011" cy="646331"/>
          </a:xfrm>
          <a:prstGeom prst="rect">
            <a:avLst/>
          </a:prstGeom>
          <a:noFill/>
        </p:spPr>
        <p:txBody>
          <a:bodyPr wrap="square" rIns="0" rtlCol="0">
            <a:spAutoFit/>
          </a:bodyPr>
          <a:lstStyle/>
          <a:p>
            <a:pPr>
              <a:buFont typeface="Arial" pitchFamily="34" charset="0"/>
              <a:buChar char="•"/>
            </a:pPr>
            <a:r>
              <a:rPr lang="en-ZA" dirty="0" smtClean="0"/>
              <a:t> Has a </a:t>
            </a:r>
            <a:r>
              <a:rPr lang="en-ZA" dirty="0" smtClean="0">
                <a:solidFill>
                  <a:schemeClr val="tx2">
                    <a:lumMod val="75000"/>
                  </a:schemeClr>
                </a:solidFill>
              </a:rPr>
              <a:t>limited number of IO</a:t>
            </a:r>
            <a:br>
              <a:rPr lang="en-ZA" dirty="0" smtClean="0">
                <a:solidFill>
                  <a:schemeClr val="tx2">
                    <a:lumMod val="75000"/>
                  </a:schemeClr>
                </a:solidFill>
              </a:rPr>
            </a:br>
            <a:r>
              <a:rPr lang="en-ZA" dirty="0" smtClean="0">
                <a:solidFill>
                  <a:schemeClr val="tx2">
                    <a:lumMod val="75000"/>
                  </a:schemeClr>
                </a:solidFill>
              </a:rPr>
              <a:t> pins</a:t>
            </a:r>
            <a:r>
              <a:rPr lang="en-ZA" dirty="0" smtClean="0"/>
              <a:t> that can connect up with external  signals.</a:t>
            </a:r>
          </a:p>
        </p:txBody>
      </p:sp>
      <p:sp>
        <p:nvSpPr>
          <p:cNvPr id="7" name="TextBox 6"/>
          <p:cNvSpPr txBox="1"/>
          <p:nvPr/>
        </p:nvSpPr>
        <p:spPr>
          <a:xfrm>
            <a:off x="4348984" y="1913890"/>
            <a:ext cx="4687511" cy="1200329"/>
          </a:xfrm>
          <a:prstGeom prst="rect">
            <a:avLst/>
          </a:prstGeom>
          <a:noFill/>
        </p:spPr>
        <p:txBody>
          <a:bodyPr wrap="square" rtlCol="0">
            <a:spAutoFit/>
          </a:bodyPr>
          <a:lstStyle/>
          <a:p>
            <a:pPr>
              <a:buFont typeface="Arial" pitchFamily="34" charset="0"/>
              <a:buChar char="•"/>
            </a:pPr>
            <a:r>
              <a:rPr lang="en-ZA" dirty="0" smtClean="0"/>
              <a:t>Susceptible to </a:t>
            </a:r>
            <a:r>
              <a:rPr lang="en-ZA" dirty="0" smtClean="0">
                <a:solidFill>
                  <a:schemeClr val="tx2">
                    <a:lumMod val="75000"/>
                  </a:schemeClr>
                </a:solidFill>
              </a:rPr>
              <a:t>EM disturbances</a:t>
            </a:r>
            <a:r>
              <a:rPr lang="en-ZA" dirty="0" smtClean="0"/>
              <a:t>, PCB and other components needs to be suitably placed to avoid interfering with functioning of FPGA.</a:t>
            </a:r>
          </a:p>
        </p:txBody>
      </p:sp>
      <p:sp>
        <p:nvSpPr>
          <p:cNvPr id="8" name="TextBox 7"/>
          <p:cNvSpPr txBox="1"/>
          <p:nvPr/>
        </p:nvSpPr>
        <p:spPr>
          <a:xfrm>
            <a:off x="402222" y="2553555"/>
            <a:ext cx="2513593" cy="1200329"/>
          </a:xfrm>
          <a:prstGeom prst="rect">
            <a:avLst/>
          </a:prstGeom>
          <a:noFill/>
        </p:spPr>
        <p:txBody>
          <a:bodyPr wrap="square" rtlCol="0">
            <a:spAutoFit/>
          </a:bodyPr>
          <a:lstStyle/>
          <a:p>
            <a:pPr>
              <a:buFont typeface="Arial" pitchFamily="34" charset="0"/>
              <a:buChar char="•"/>
            </a:pPr>
            <a:r>
              <a:rPr lang="en-ZA" dirty="0" smtClean="0"/>
              <a:t> Typically a </a:t>
            </a:r>
            <a:r>
              <a:rPr lang="en-ZA" dirty="0" smtClean="0">
                <a:solidFill>
                  <a:schemeClr val="tx2">
                    <a:lumMod val="75000"/>
                  </a:schemeClr>
                </a:solidFill>
              </a:rPr>
              <a:t>slower clock</a:t>
            </a:r>
            <a:r>
              <a:rPr lang="en-ZA" dirty="0" smtClean="0"/>
              <a:t> than most fast CPUs nowadays (e.g. 100MHz clock speed).</a:t>
            </a:r>
            <a:endParaRPr lang="en-US" dirty="0"/>
          </a:p>
        </p:txBody>
      </p:sp>
      <p:sp>
        <p:nvSpPr>
          <p:cNvPr id="9" name="TextBox 8"/>
          <p:cNvSpPr txBox="1"/>
          <p:nvPr/>
        </p:nvSpPr>
        <p:spPr>
          <a:xfrm>
            <a:off x="326020" y="3755728"/>
            <a:ext cx="2513593" cy="1477328"/>
          </a:xfrm>
          <a:prstGeom prst="rect">
            <a:avLst/>
          </a:prstGeom>
          <a:noFill/>
        </p:spPr>
        <p:txBody>
          <a:bodyPr wrap="square" rtlCol="0">
            <a:spAutoFit/>
          </a:bodyPr>
          <a:lstStyle/>
          <a:p>
            <a:pPr>
              <a:buFont typeface="Arial" pitchFamily="34" charset="0"/>
              <a:buChar char="•"/>
            </a:pPr>
            <a:r>
              <a:rPr lang="en-ZA" dirty="0" smtClean="0"/>
              <a:t> Typically has </a:t>
            </a:r>
            <a:r>
              <a:rPr lang="en-ZA" dirty="0" smtClean="0">
                <a:solidFill>
                  <a:schemeClr val="tx2">
                    <a:lumMod val="75000"/>
                  </a:schemeClr>
                </a:solidFill>
              </a:rPr>
              <a:t>lots of pins</a:t>
            </a:r>
            <a:r>
              <a:rPr lang="en-ZA" dirty="0" smtClean="0"/>
              <a:t> that need to be soldered on, needing small track width and multilayer PCBs</a:t>
            </a:r>
            <a:endParaRPr lang="en-US" dirty="0"/>
          </a:p>
        </p:txBody>
      </p:sp>
      <p:sp>
        <p:nvSpPr>
          <p:cNvPr id="10" name="TextBox 9"/>
          <p:cNvSpPr txBox="1"/>
          <p:nvPr/>
        </p:nvSpPr>
        <p:spPr>
          <a:xfrm>
            <a:off x="6777064" y="2996952"/>
            <a:ext cx="2241853" cy="923330"/>
          </a:xfrm>
          <a:prstGeom prst="rect">
            <a:avLst/>
          </a:prstGeom>
          <a:noFill/>
        </p:spPr>
        <p:txBody>
          <a:bodyPr wrap="square" rtlCol="0">
            <a:spAutoFit/>
          </a:bodyPr>
          <a:lstStyle/>
          <a:p>
            <a:pPr>
              <a:buFont typeface="Arial" pitchFamily="34" charset="0"/>
              <a:buChar char="•"/>
            </a:pPr>
            <a:r>
              <a:rPr lang="en-ZA" dirty="0" smtClean="0"/>
              <a:t> Often can’t achieve full </a:t>
            </a:r>
            <a:r>
              <a:rPr lang="en-ZA" dirty="0" smtClean="0">
                <a:solidFill>
                  <a:schemeClr val="tx2">
                    <a:lumMod val="75000"/>
                  </a:schemeClr>
                </a:solidFill>
              </a:rPr>
              <a:t>utilization</a:t>
            </a:r>
            <a:r>
              <a:rPr lang="en-ZA" dirty="0" smtClean="0"/>
              <a:t> of </a:t>
            </a:r>
            <a:r>
              <a:rPr lang="en-ZA" dirty="0" err="1" smtClean="0"/>
              <a:t>PLBs</a:t>
            </a:r>
            <a:endParaRPr lang="en-US" dirty="0"/>
          </a:p>
        </p:txBody>
      </p:sp>
      <p:sp>
        <p:nvSpPr>
          <p:cNvPr id="11" name="TextBox 10"/>
          <p:cNvSpPr txBox="1"/>
          <p:nvPr/>
        </p:nvSpPr>
        <p:spPr>
          <a:xfrm>
            <a:off x="6777064" y="4528553"/>
            <a:ext cx="2241853" cy="923330"/>
          </a:xfrm>
          <a:prstGeom prst="rect">
            <a:avLst/>
          </a:prstGeom>
          <a:noFill/>
        </p:spPr>
        <p:txBody>
          <a:bodyPr wrap="square" rtlCol="0">
            <a:spAutoFit/>
          </a:bodyPr>
          <a:lstStyle/>
          <a:p>
            <a:pPr>
              <a:buFont typeface="Arial" pitchFamily="34" charset="0"/>
              <a:buChar char="•"/>
            </a:pPr>
            <a:r>
              <a:rPr lang="en-ZA" dirty="0" smtClean="0"/>
              <a:t> Place &amp; route can take a </a:t>
            </a:r>
            <a:r>
              <a:rPr lang="en-ZA" dirty="0" smtClean="0">
                <a:solidFill>
                  <a:schemeClr val="tx2">
                    <a:lumMod val="75000"/>
                  </a:schemeClr>
                </a:solidFill>
              </a:rPr>
              <a:t>long time</a:t>
            </a:r>
            <a:r>
              <a:rPr lang="en-ZA" dirty="0" smtClean="0"/>
              <a:t> to complete</a:t>
            </a:r>
            <a:endParaRPr lang="en-US" dirty="0"/>
          </a:p>
        </p:txBody>
      </p:sp>
      <p:sp>
        <p:nvSpPr>
          <p:cNvPr id="12" name="TextBox 11"/>
          <p:cNvSpPr txBox="1"/>
          <p:nvPr/>
        </p:nvSpPr>
        <p:spPr>
          <a:xfrm>
            <a:off x="6777064" y="3756221"/>
            <a:ext cx="2241853" cy="923330"/>
          </a:xfrm>
          <a:prstGeom prst="rect">
            <a:avLst/>
          </a:prstGeom>
          <a:noFill/>
        </p:spPr>
        <p:txBody>
          <a:bodyPr wrap="square" rtlCol="0">
            <a:spAutoFit/>
          </a:bodyPr>
          <a:lstStyle/>
          <a:p>
            <a:pPr>
              <a:buFont typeface="Arial" pitchFamily="34" charset="0"/>
              <a:buChar char="•"/>
            </a:pPr>
            <a:r>
              <a:rPr lang="en-ZA" dirty="0" smtClean="0"/>
              <a:t> Limitations of internal </a:t>
            </a:r>
            <a:r>
              <a:rPr lang="en-ZA" dirty="0" smtClean="0">
                <a:solidFill>
                  <a:schemeClr val="tx2">
                    <a:lumMod val="75000"/>
                  </a:schemeClr>
                </a:solidFill>
              </a:rPr>
              <a:t>interconnects</a:t>
            </a:r>
            <a:endParaRPr lang="en-US" dirty="0">
              <a:solidFill>
                <a:schemeClr val="tx2">
                  <a:lumMod val="75000"/>
                </a:schemeClr>
              </a:solidFill>
            </a:endParaRPr>
          </a:p>
        </p:txBody>
      </p:sp>
      <p:sp>
        <p:nvSpPr>
          <p:cNvPr id="13" name="Rectangle 12"/>
          <p:cNvSpPr/>
          <p:nvPr/>
        </p:nvSpPr>
        <p:spPr>
          <a:xfrm rot="19792676">
            <a:off x="7204197" y="211399"/>
            <a:ext cx="1529907" cy="1200329"/>
          </a:xfrm>
          <a:prstGeom prst="rect">
            <a:avLst/>
          </a:prstGeom>
        </p:spPr>
        <p:txBody>
          <a:bodyPr wrap="none">
            <a:spAutoFit/>
          </a:bodyPr>
          <a:lstStyle/>
          <a:p>
            <a:pPr algn="ctr"/>
            <a:r>
              <a:rPr lang="en-ZA" sz="2400" i="1" dirty="0" smtClean="0"/>
              <a:t>Here’s</a:t>
            </a:r>
            <a:br>
              <a:rPr lang="en-ZA" sz="2400" i="1" dirty="0" smtClean="0"/>
            </a:br>
            <a:r>
              <a:rPr lang="en-ZA" sz="2400" i="1" dirty="0" smtClean="0"/>
              <a:t>just a few</a:t>
            </a:r>
            <a:br>
              <a:rPr lang="en-ZA" sz="2400" i="1" dirty="0" smtClean="0"/>
            </a:br>
            <a:r>
              <a:rPr lang="en-ZA" sz="2400" i="1" dirty="0" smtClean="0"/>
              <a:t>drawbacks</a:t>
            </a:r>
            <a:endParaRPr lang="en-US" sz="2400" i="1" dirty="0"/>
          </a:p>
        </p:txBody>
      </p:sp>
      <p:sp>
        <p:nvSpPr>
          <p:cNvPr id="14" name="TextBox 13"/>
          <p:cNvSpPr txBox="1"/>
          <p:nvPr/>
        </p:nvSpPr>
        <p:spPr>
          <a:xfrm>
            <a:off x="304248" y="5232266"/>
            <a:ext cx="2513593" cy="1477328"/>
          </a:xfrm>
          <a:prstGeom prst="rect">
            <a:avLst/>
          </a:prstGeom>
          <a:noFill/>
        </p:spPr>
        <p:txBody>
          <a:bodyPr wrap="square" rtlCol="0">
            <a:spAutoFit/>
          </a:bodyPr>
          <a:lstStyle/>
          <a:p>
            <a:pPr>
              <a:buFont typeface="Arial" pitchFamily="34" charset="0"/>
              <a:buChar char="•"/>
            </a:pPr>
            <a:r>
              <a:rPr lang="en-ZA" dirty="0" smtClean="0"/>
              <a:t> A specialized form of development,  combines the  challenges of both s/w and h/w</a:t>
            </a:r>
            <a:endParaRPr lang="en-US" dirty="0"/>
          </a:p>
        </p:txBody>
      </p:sp>
      <p:sp>
        <p:nvSpPr>
          <p:cNvPr id="15" name="Oval Callout 14"/>
          <p:cNvSpPr/>
          <p:nvPr/>
        </p:nvSpPr>
        <p:spPr>
          <a:xfrm>
            <a:off x="5218844" y="3122212"/>
            <a:ext cx="988161" cy="486166"/>
          </a:xfrm>
          <a:prstGeom prst="wedgeEllipseCallout">
            <a:avLst>
              <a:gd name="adj1" fmla="val -62468"/>
              <a:gd name="adj2" fmla="val 130900"/>
            </a:avLst>
          </a:prstGeom>
          <a:solidFill>
            <a:schemeClr val="accent6">
              <a:lumMod val="20000"/>
              <a:lumOff val="80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ZA" dirty="0" err="1" smtClean="0">
                <a:solidFill>
                  <a:schemeClr val="tx1">
                    <a:lumMod val="95000"/>
                    <a:lumOff val="5000"/>
                  </a:schemeClr>
                </a:solidFill>
              </a:rPr>
              <a:t>Eeek</a:t>
            </a:r>
            <a:r>
              <a:rPr lang="en-ZA" dirty="0" smtClean="0">
                <a:solidFill>
                  <a:schemeClr val="tx1">
                    <a:lumMod val="95000"/>
                    <a:lumOff val="5000"/>
                  </a:schemeClr>
                </a:solidFill>
              </a:rPr>
              <a:t>!</a:t>
            </a:r>
            <a:endParaRPr lang="en-US" dirty="0">
              <a:solidFill>
                <a:schemeClr val="tx1">
                  <a:lumMod val="95000"/>
                  <a:lumOff val="5000"/>
                </a:schemeClr>
              </a:solidFill>
            </a:endParaRPr>
          </a:p>
        </p:txBody>
      </p:sp>
    </p:spTree>
    <p:extLst>
      <p:ext uri="{BB962C8B-B14F-4D97-AF65-F5344CB8AC3E}">
        <p14:creationId xmlns:p14="http://schemas.microsoft.com/office/powerpoint/2010/main" val="3857065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par>
                          <p:cTn id="13" fill="hold">
                            <p:stCondLst>
                              <p:cond delay="1000"/>
                            </p:stCondLst>
                            <p:childTnLst>
                              <p:par>
                                <p:cTn id="14" presetID="49" presetClass="entr" presetSubtype="0" decel="100000" fill="hold" grpId="0" nodeType="afterEffect">
                                  <p:stCondLst>
                                    <p:cond delay="2000"/>
                                  </p:stCondLst>
                                  <p:childTnLst>
                                    <p:set>
                                      <p:cBhvr>
                                        <p:cTn id="15" dur="1" fill="hold">
                                          <p:stCondLst>
                                            <p:cond delay="0"/>
                                          </p:stCondLst>
                                        </p:cTn>
                                        <p:tgtEl>
                                          <p:spTgt spid="13"/>
                                        </p:tgtEl>
                                        <p:attrNameLst>
                                          <p:attrName>style.visibility</p:attrName>
                                        </p:attrNameLst>
                                      </p:cBhvr>
                                      <p:to>
                                        <p:strVal val="visible"/>
                                      </p:to>
                                    </p:set>
                                    <p:anim calcmode="lin" valueType="num">
                                      <p:cBhvr>
                                        <p:cTn id="16" dur="500" fill="hold"/>
                                        <p:tgtEl>
                                          <p:spTgt spid="13"/>
                                        </p:tgtEl>
                                        <p:attrNameLst>
                                          <p:attrName>ppt_w</p:attrName>
                                        </p:attrNameLst>
                                      </p:cBhvr>
                                      <p:tavLst>
                                        <p:tav tm="0">
                                          <p:val>
                                            <p:fltVal val="0"/>
                                          </p:val>
                                        </p:tav>
                                        <p:tav tm="100000">
                                          <p:val>
                                            <p:strVal val="#ppt_w"/>
                                          </p:val>
                                        </p:tav>
                                      </p:tavLst>
                                    </p:anim>
                                    <p:anim calcmode="lin" valueType="num">
                                      <p:cBhvr>
                                        <p:cTn id="17" dur="500" fill="hold"/>
                                        <p:tgtEl>
                                          <p:spTgt spid="13"/>
                                        </p:tgtEl>
                                        <p:attrNameLst>
                                          <p:attrName>ppt_h</p:attrName>
                                        </p:attrNameLst>
                                      </p:cBhvr>
                                      <p:tavLst>
                                        <p:tav tm="0">
                                          <p:val>
                                            <p:fltVal val="0"/>
                                          </p:val>
                                        </p:tav>
                                        <p:tav tm="100000">
                                          <p:val>
                                            <p:strVal val="#ppt_h"/>
                                          </p:val>
                                        </p:tav>
                                      </p:tavLst>
                                    </p:anim>
                                    <p:anim calcmode="lin" valueType="num">
                                      <p:cBhvr>
                                        <p:cTn id="18" dur="500" fill="hold"/>
                                        <p:tgtEl>
                                          <p:spTgt spid="13"/>
                                        </p:tgtEl>
                                        <p:attrNameLst>
                                          <p:attrName>style.rotation</p:attrName>
                                        </p:attrNameLst>
                                      </p:cBhvr>
                                      <p:tavLst>
                                        <p:tav tm="0">
                                          <p:val>
                                            <p:fltVal val="360"/>
                                          </p:val>
                                        </p:tav>
                                        <p:tav tm="100000">
                                          <p:val>
                                            <p:fltVal val="0"/>
                                          </p:val>
                                        </p:tav>
                                      </p:tavLst>
                                    </p:anim>
                                    <p:animEffect transition="in" filter="fade">
                                      <p:cBhvr>
                                        <p:cTn id="19" dur="500"/>
                                        <p:tgtEl>
                                          <p:spTgt spid="13"/>
                                        </p:tgtEl>
                                      </p:cBhvr>
                                    </p:animEffect>
                                  </p:childTnLst>
                                </p:cTn>
                              </p:par>
                            </p:childTnLst>
                          </p:cTn>
                        </p:par>
                        <p:par>
                          <p:cTn id="20" fill="hold">
                            <p:stCondLst>
                              <p:cond delay="3500"/>
                            </p:stCondLst>
                            <p:childTnLst>
                              <p:par>
                                <p:cTn id="21" presetID="23" presetClass="entr" presetSubtype="16" fill="hold" grpId="0" nodeType="afterEffect">
                                  <p:stCondLst>
                                    <p:cond delay="500"/>
                                  </p:stCondLst>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ppt_w</p:attrName>
                                        </p:attrNameLst>
                                      </p:cBhvr>
                                      <p:tavLst>
                                        <p:tav tm="0">
                                          <p:val>
                                            <p:fltVal val="0"/>
                                          </p:val>
                                        </p:tav>
                                        <p:tav tm="100000">
                                          <p:val>
                                            <p:strVal val="#ppt_w"/>
                                          </p:val>
                                        </p:tav>
                                      </p:tavLst>
                                    </p:anim>
                                    <p:anim calcmode="lin" valueType="num">
                                      <p:cBhvr>
                                        <p:cTn id="24" dur="500" fill="hold"/>
                                        <p:tgtEl>
                                          <p:spTgt spid="14"/>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childTnLst>
                                </p:cTn>
                              </p:par>
                              <p:par>
                                <p:cTn id="33" presetID="23" presetClass="entr" presetSubtype="16" fill="hold" grpId="0" nodeType="with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childTnLst>
                                </p:cTn>
                              </p:par>
                              <p:par>
                                <p:cTn id="37" presetID="23" presetClass="entr" presetSubtype="16" fill="hold" grpId="0" nodeType="with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500" fill="hold"/>
                                        <p:tgtEl>
                                          <p:spTgt spid="6"/>
                                        </p:tgtEl>
                                        <p:attrNameLst>
                                          <p:attrName>ppt_w</p:attrName>
                                        </p:attrNameLst>
                                      </p:cBhvr>
                                      <p:tavLst>
                                        <p:tav tm="0">
                                          <p:val>
                                            <p:fltVal val="0"/>
                                          </p:val>
                                        </p:tav>
                                        <p:tav tm="100000">
                                          <p:val>
                                            <p:strVal val="#ppt_w"/>
                                          </p:val>
                                        </p:tav>
                                      </p:tavLst>
                                    </p:anim>
                                    <p:anim calcmode="lin" valueType="num">
                                      <p:cBhvr>
                                        <p:cTn id="40" dur="500" fill="hold"/>
                                        <p:tgtEl>
                                          <p:spTgt spid="6"/>
                                        </p:tgtEl>
                                        <p:attrNameLst>
                                          <p:attrName>ppt_h</p:attrName>
                                        </p:attrNameLst>
                                      </p:cBhvr>
                                      <p:tavLst>
                                        <p:tav tm="0">
                                          <p:val>
                                            <p:fltVal val="0"/>
                                          </p:val>
                                        </p:tav>
                                        <p:tav tm="100000">
                                          <p:val>
                                            <p:strVal val="#ppt_h"/>
                                          </p:val>
                                        </p:tav>
                                      </p:tavLst>
                                    </p:anim>
                                  </p:childTnLst>
                                </p:cTn>
                              </p:par>
                              <p:par>
                                <p:cTn id="41" presetID="23" presetClass="entr" presetSubtype="16" fill="hold" grpId="0" nodeType="with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p:cTn id="43" dur="500" fill="hold"/>
                                        <p:tgtEl>
                                          <p:spTgt spid="7"/>
                                        </p:tgtEl>
                                        <p:attrNameLst>
                                          <p:attrName>ppt_w</p:attrName>
                                        </p:attrNameLst>
                                      </p:cBhvr>
                                      <p:tavLst>
                                        <p:tav tm="0">
                                          <p:val>
                                            <p:fltVal val="0"/>
                                          </p:val>
                                        </p:tav>
                                        <p:tav tm="100000">
                                          <p:val>
                                            <p:strVal val="#ppt_w"/>
                                          </p:val>
                                        </p:tav>
                                      </p:tavLst>
                                    </p:anim>
                                    <p:anim calcmode="lin" valueType="num">
                                      <p:cBhvr>
                                        <p:cTn id="44" dur="500" fill="hold"/>
                                        <p:tgtEl>
                                          <p:spTgt spid="7"/>
                                        </p:tgtEl>
                                        <p:attrNameLst>
                                          <p:attrName>ppt_h</p:attrName>
                                        </p:attrNameLst>
                                      </p:cBhvr>
                                      <p:tavLst>
                                        <p:tav tm="0">
                                          <p:val>
                                            <p:fltVal val="0"/>
                                          </p:val>
                                        </p:tav>
                                        <p:tav tm="100000">
                                          <p:val>
                                            <p:strVal val="#ppt_h"/>
                                          </p:val>
                                        </p:tav>
                                      </p:tavLst>
                                    </p:anim>
                                  </p:childTnLst>
                                </p:cTn>
                              </p:par>
                              <p:par>
                                <p:cTn id="45" presetID="23" presetClass="entr" presetSubtype="16"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p:cTn id="47" dur="500" fill="hold"/>
                                        <p:tgtEl>
                                          <p:spTgt spid="10"/>
                                        </p:tgtEl>
                                        <p:attrNameLst>
                                          <p:attrName>ppt_w</p:attrName>
                                        </p:attrNameLst>
                                      </p:cBhvr>
                                      <p:tavLst>
                                        <p:tav tm="0">
                                          <p:val>
                                            <p:fltVal val="0"/>
                                          </p:val>
                                        </p:tav>
                                        <p:tav tm="100000">
                                          <p:val>
                                            <p:strVal val="#ppt_w"/>
                                          </p:val>
                                        </p:tav>
                                      </p:tavLst>
                                    </p:anim>
                                    <p:anim calcmode="lin" valueType="num">
                                      <p:cBhvr>
                                        <p:cTn id="48" dur="500" fill="hold"/>
                                        <p:tgtEl>
                                          <p:spTgt spid="10"/>
                                        </p:tgtEl>
                                        <p:attrNameLst>
                                          <p:attrName>ppt_h</p:attrName>
                                        </p:attrNameLst>
                                      </p:cBhvr>
                                      <p:tavLst>
                                        <p:tav tm="0">
                                          <p:val>
                                            <p:fltVal val="0"/>
                                          </p:val>
                                        </p:tav>
                                        <p:tav tm="100000">
                                          <p:val>
                                            <p:strVal val="#ppt_h"/>
                                          </p:val>
                                        </p:tav>
                                      </p:tavLst>
                                    </p:anim>
                                  </p:childTnLst>
                                </p:cTn>
                              </p:par>
                              <p:par>
                                <p:cTn id="49" presetID="23" presetClass="entr" presetSubtype="16" fill="hold" grpId="0" nodeType="with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p:cTn id="51" dur="500" fill="hold"/>
                                        <p:tgtEl>
                                          <p:spTgt spid="12"/>
                                        </p:tgtEl>
                                        <p:attrNameLst>
                                          <p:attrName>ppt_w</p:attrName>
                                        </p:attrNameLst>
                                      </p:cBhvr>
                                      <p:tavLst>
                                        <p:tav tm="0">
                                          <p:val>
                                            <p:fltVal val="0"/>
                                          </p:val>
                                        </p:tav>
                                        <p:tav tm="100000">
                                          <p:val>
                                            <p:strVal val="#ppt_w"/>
                                          </p:val>
                                        </p:tav>
                                      </p:tavLst>
                                    </p:anim>
                                    <p:anim calcmode="lin" valueType="num">
                                      <p:cBhvr>
                                        <p:cTn id="52" dur="500" fill="hold"/>
                                        <p:tgtEl>
                                          <p:spTgt spid="12"/>
                                        </p:tgtEl>
                                        <p:attrNameLst>
                                          <p:attrName>ppt_h</p:attrName>
                                        </p:attrNameLst>
                                      </p:cBhvr>
                                      <p:tavLst>
                                        <p:tav tm="0">
                                          <p:val>
                                            <p:fltVal val="0"/>
                                          </p:val>
                                        </p:tav>
                                        <p:tav tm="100000">
                                          <p:val>
                                            <p:strVal val="#ppt_h"/>
                                          </p:val>
                                        </p:tav>
                                      </p:tavLst>
                                    </p:anim>
                                  </p:childTnLst>
                                </p:cTn>
                              </p:par>
                              <p:par>
                                <p:cTn id="53" presetID="23" presetClass="entr" presetSubtype="16" fill="hold" grpId="0" nodeType="withEffect">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cBhvr>
                                        <p:cTn id="55" dur="500" fill="hold"/>
                                        <p:tgtEl>
                                          <p:spTgt spid="11"/>
                                        </p:tgtEl>
                                        <p:attrNameLst>
                                          <p:attrName>ppt_w</p:attrName>
                                        </p:attrNameLst>
                                      </p:cBhvr>
                                      <p:tavLst>
                                        <p:tav tm="0">
                                          <p:val>
                                            <p:fltVal val="0"/>
                                          </p:val>
                                        </p:tav>
                                        <p:tav tm="100000">
                                          <p:val>
                                            <p:strVal val="#ppt_w"/>
                                          </p:val>
                                        </p:tav>
                                      </p:tavLst>
                                    </p:anim>
                                    <p:anim calcmode="lin" valueType="num">
                                      <p:cBhvr>
                                        <p:cTn id="56" dur="500" fill="hold"/>
                                        <p:tgtEl>
                                          <p:spTgt spid="11"/>
                                        </p:tgtEl>
                                        <p:attrNameLst>
                                          <p:attrName>ppt_h</p:attrName>
                                        </p:attrNameLst>
                                      </p:cBhvr>
                                      <p:tavLst>
                                        <p:tav tm="0">
                                          <p:val>
                                            <p:fltVal val="0"/>
                                          </p:val>
                                        </p:tav>
                                        <p:tav tm="100000">
                                          <p:val>
                                            <p:strVal val="#ppt_h"/>
                                          </p:val>
                                        </p:tav>
                                      </p:tavLst>
                                    </p:anim>
                                  </p:childTnLst>
                                </p:cTn>
                              </p:par>
                            </p:childTnLst>
                          </p:cTn>
                        </p:par>
                        <p:par>
                          <p:cTn id="57" fill="hold">
                            <p:stCondLst>
                              <p:cond delay="4500"/>
                            </p:stCondLst>
                            <p:childTnLst>
                              <p:par>
                                <p:cTn id="58" presetID="1" presetClass="entr" presetSubtype="0" fill="hold" grpId="0" nodeType="afterEffect">
                                  <p:stCondLst>
                                    <p:cond delay="5000"/>
                                  </p:stCondLst>
                                  <p:childTnLst>
                                    <p:set>
                                      <p:cBhvr>
                                        <p:cTn id="59"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P spid="13" grpId="0"/>
      <p:bldP spid="14" grpId="0"/>
      <p:bldP spid="1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ZA" dirty="0" smtClean="0"/>
              <a:t>FPGA Families</a:t>
            </a:r>
            <a:endParaRPr lang="en-GB" dirty="0"/>
          </a:p>
        </p:txBody>
      </p:sp>
      <p:sp>
        <p:nvSpPr>
          <p:cNvPr id="5" name="Text Placeholder 4"/>
          <p:cNvSpPr>
            <a:spLocks noGrp="1"/>
          </p:cNvSpPr>
          <p:nvPr>
            <p:ph type="body" idx="1"/>
          </p:nvPr>
        </p:nvSpPr>
        <p:spPr/>
        <p:txBody>
          <a:bodyPr/>
          <a:lstStyle/>
          <a:p>
            <a:r>
              <a:rPr lang="en-ZA" dirty="0" smtClean="0"/>
              <a:t>EEE4084F</a:t>
            </a:r>
            <a:endParaRPr lang="en-GB" dirty="0"/>
          </a:p>
        </p:txBody>
      </p:sp>
    </p:spTree>
    <p:extLst>
      <p:ext uri="{BB962C8B-B14F-4D97-AF65-F5344CB8AC3E}">
        <p14:creationId xmlns:p14="http://schemas.microsoft.com/office/powerpoint/2010/main" val="6583413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The Manufacturers</a:t>
            </a:r>
            <a:endParaRPr lang="en-GB" dirty="0"/>
          </a:p>
        </p:txBody>
      </p:sp>
      <p:sp>
        <p:nvSpPr>
          <p:cNvPr id="3" name="Content Placeholder 2"/>
          <p:cNvSpPr>
            <a:spLocks noGrp="1"/>
          </p:cNvSpPr>
          <p:nvPr>
            <p:ph idx="1"/>
          </p:nvPr>
        </p:nvSpPr>
        <p:spPr>
          <a:xfrm>
            <a:off x="247106" y="1771559"/>
            <a:ext cx="8716297" cy="4191000"/>
          </a:xfrm>
        </p:spPr>
        <p:txBody>
          <a:bodyPr/>
          <a:lstStyle/>
          <a:p>
            <a:r>
              <a:rPr lang="en-ZA" dirty="0" smtClean="0"/>
              <a:t>The ‘Big 2’ (most commonly used)</a:t>
            </a:r>
          </a:p>
          <a:p>
            <a:pPr lvl="1"/>
            <a:r>
              <a:rPr lang="en-ZA" dirty="0" err="1" smtClean="0"/>
              <a:t>Xilinx</a:t>
            </a:r>
            <a:r>
              <a:rPr lang="en-ZA" dirty="0" smtClean="0"/>
              <a:t> – Capital $8.52B, 2984 employees</a:t>
            </a:r>
          </a:p>
          <a:p>
            <a:pPr lvl="1"/>
            <a:r>
              <a:rPr lang="en-ZA" dirty="0" smtClean="0"/>
              <a:t>Altera – Capital $12B, 2555 employees</a:t>
            </a:r>
          </a:p>
          <a:p>
            <a:r>
              <a:rPr lang="en-ZA" dirty="0" smtClean="0"/>
              <a:t>The others pretty big ones…</a:t>
            </a:r>
          </a:p>
          <a:p>
            <a:pPr lvl="1"/>
            <a:r>
              <a:rPr lang="en-ZA" dirty="0" err="1" smtClean="0"/>
              <a:t>Actel</a:t>
            </a:r>
            <a:r>
              <a:rPr lang="en-ZA" dirty="0" smtClean="0"/>
              <a:t> (</a:t>
            </a:r>
            <a:r>
              <a:rPr lang="en-ZA" dirty="0" err="1" smtClean="0"/>
              <a:t>Microsemi</a:t>
            </a:r>
            <a:r>
              <a:rPr lang="en-ZA" dirty="0" smtClean="0"/>
              <a:t> Corp) – $2B capitalizations, 2250 employees</a:t>
            </a:r>
          </a:p>
          <a:p>
            <a:pPr lvl="1"/>
            <a:r>
              <a:rPr lang="en-ZA" dirty="0" smtClean="0"/>
              <a:t>Lattice Semiconductor Corp – $700M capitalizations, 708 employees</a:t>
            </a:r>
            <a:endParaRPr lang="en-GB" dirty="0"/>
          </a:p>
        </p:txBody>
      </p:sp>
      <p:sp>
        <p:nvSpPr>
          <p:cNvPr id="4" name="Rectangle 3"/>
          <p:cNvSpPr/>
          <p:nvPr/>
        </p:nvSpPr>
        <p:spPr>
          <a:xfrm>
            <a:off x="4386509" y="6438538"/>
            <a:ext cx="4576894" cy="261610"/>
          </a:xfrm>
          <a:prstGeom prst="rect">
            <a:avLst/>
          </a:prstGeom>
        </p:spPr>
        <p:txBody>
          <a:bodyPr wrap="none">
            <a:spAutoFit/>
          </a:bodyPr>
          <a:lstStyle/>
          <a:p>
            <a:r>
              <a:rPr lang="en-ZA" sz="1100" dirty="0" smtClean="0"/>
              <a:t>Sources: “100 Power Tips for FPGA Designers” – based on 2011 stats</a:t>
            </a:r>
            <a:endParaRPr lang="en-GB" sz="1100" dirty="0"/>
          </a:p>
        </p:txBody>
      </p:sp>
    </p:spTree>
    <p:extLst>
      <p:ext uri="{BB962C8B-B14F-4D97-AF65-F5344CB8AC3E}">
        <p14:creationId xmlns:p14="http://schemas.microsoft.com/office/powerpoint/2010/main" val="34814547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About the FPGA Families</a:t>
            </a:r>
            <a:endParaRPr lang="en-GB" dirty="0"/>
          </a:p>
        </p:txBody>
      </p:sp>
      <p:sp>
        <p:nvSpPr>
          <p:cNvPr id="3" name="Content Placeholder 2"/>
          <p:cNvSpPr>
            <a:spLocks noGrp="1"/>
          </p:cNvSpPr>
          <p:nvPr>
            <p:ph idx="1"/>
          </p:nvPr>
        </p:nvSpPr>
        <p:spPr>
          <a:xfrm>
            <a:off x="361969" y="1610889"/>
            <a:ext cx="8432595" cy="4191000"/>
          </a:xfrm>
        </p:spPr>
        <p:txBody>
          <a:bodyPr>
            <a:normAutofit/>
          </a:bodyPr>
          <a:lstStyle/>
          <a:p>
            <a:r>
              <a:rPr lang="en-ZA" dirty="0" err="1" smtClean="0"/>
              <a:t>Xilinx</a:t>
            </a:r>
            <a:endParaRPr lang="en-ZA" dirty="0" smtClean="0"/>
          </a:p>
          <a:p>
            <a:pPr lvl="1"/>
            <a:r>
              <a:rPr lang="en-ZA" dirty="0" smtClean="0"/>
              <a:t>Focusing on high performance and high capacity</a:t>
            </a:r>
          </a:p>
          <a:p>
            <a:pPr lvl="2"/>
            <a:r>
              <a:rPr lang="en-ZA" dirty="0" smtClean="0"/>
              <a:t>e.g. Vertex family (such as Vertex 7)</a:t>
            </a:r>
          </a:p>
          <a:p>
            <a:pPr lvl="1"/>
            <a:r>
              <a:rPr lang="en-ZA" dirty="0" smtClean="0"/>
              <a:t>Provides lower-cost options with high capacity (e.g. Spartan 6 family)</a:t>
            </a:r>
          </a:p>
          <a:p>
            <a:pPr lvl="1"/>
            <a:r>
              <a:rPr lang="en-ZA" dirty="0" smtClean="0"/>
              <a:t>Range of variations, e.g. low power options, economy (lower capacity) models.</a:t>
            </a:r>
            <a:endParaRPr lang="en-GB" dirty="0"/>
          </a:p>
        </p:txBody>
      </p:sp>
      <p:sp>
        <p:nvSpPr>
          <p:cNvPr id="4" name="Rectangle 3"/>
          <p:cNvSpPr/>
          <p:nvPr/>
        </p:nvSpPr>
        <p:spPr>
          <a:xfrm>
            <a:off x="361969" y="5949181"/>
            <a:ext cx="8495707" cy="646331"/>
          </a:xfrm>
          <a:prstGeom prst="rect">
            <a:avLst/>
          </a:prstGeom>
        </p:spPr>
        <p:txBody>
          <a:bodyPr wrap="square">
            <a:spAutoFit/>
          </a:bodyPr>
          <a:lstStyle/>
          <a:p>
            <a:r>
              <a:rPr lang="en-ZA" dirty="0" smtClean="0"/>
              <a:t>Note that the top performance FPGA changes over time and is not necessarily consistently one or other of the manufacturers</a:t>
            </a:r>
            <a:endParaRPr lang="en-ZA" dirty="0"/>
          </a:p>
        </p:txBody>
      </p:sp>
    </p:spTree>
    <p:extLst>
      <p:ext uri="{BB962C8B-B14F-4D97-AF65-F5344CB8AC3E}">
        <p14:creationId xmlns:p14="http://schemas.microsoft.com/office/powerpoint/2010/main" val="5926737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About the FPGA Families</a:t>
            </a:r>
            <a:endParaRPr lang="en-GB" dirty="0"/>
          </a:p>
        </p:txBody>
      </p:sp>
      <p:sp>
        <p:nvSpPr>
          <p:cNvPr id="3" name="Content Placeholder 2"/>
          <p:cNvSpPr>
            <a:spLocks noGrp="1"/>
          </p:cNvSpPr>
          <p:nvPr>
            <p:ph idx="1"/>
          </p:nvPr>
        </p:nvSpPr>
        <p:spPr>
          <a:xfrm>
            <a:off x="412955" y="1905000"/>
            <a:ext cx="8432595" cy="4191000"/>
          </a:xfrm>
        </p:spPr>
        <p:txBody>
          <a:bodyPr/>
          <a:lstStyle/>
          <a:p>
            <a:r>
              <a:rPr lang="en-ZA" dirty="0" smtClean="0"/>
              <a:t>Altera</a:t>
            </a:r>
          </a:p>
          <a:p>
            <a:pPr lvl="1"/>
            <a:r>
              <a:rPr lang="en-ZA" u="sng" dirty="0" err="1" smtClean="0"/>
              <a:t>Stratix</a:t>
            </a:r>
            <a:r>
              <a:rPr lang="en-ZA" u="sng" dirty="0" smtClean="0"/>
              <a:t>:</a:t>
            </a:r>
            <a:r>
              <a:rPr lang="en-ZA" dirty="0" smtClean="0"/>
              <a:t> higher performance and density models (e.g. Startix-10)</a:t>
            </a:r>
          </a:p>
          <a:p>
            <a:pPr lvl="1"/>
            <a:r>
              <a:rPr lang="en-ZA" u="sng" dirty="0" err="1" smtClean="0"/>
              <a:t>Arria</a:t>
            </a:r>
            <a:r>
              <a:rPr lang="en-ZA" u="sng" dirty="0" smtClean="0"/>
              <a:t>:</a:t>
            </a:r>
            <a:r>
              <a:rPr lang="en-ZA" dirty="0" smtClean="0"/>
              <a:t> mid-range, lower-power, but also lower performance and </a:t>
            </a:r>
            <a:r>
              <a:rPr lang="en-ZA" dirty="0" err="1" smtClean="0"/>
              <a:t>denisity</a:t>
            </a:r>
            <a:r>
              <a:rPr lang="en-ZA" dirty="0" smtClean="0"/>
              <a:t> compared to </a:t>
            </a:r>
            <a:r>
              <a:rPr lang="en-ZA" dirty="0" err="1" smtClean="0"/>
              <a:t>Stratix</a:t>
            </a:r>
            <a:r>
              <a:rPr lang="en-ZA" dirty="0" smtClean="0"/>
              <a:t>.</a:t>
            </a:r>
          </a:p>
          <a:p>
            <a:pPr lvl="1"/>
            <a:r>
              <a:rPr lang="en-ZA" u="sng" dirty="0" smtClean="0"/>
              <a:t>Cyclone:</a:t>
            </a:r>
            <a:r>
              <a:rPr lang="en-ZA" dirty="0" smtClean="0"/>
              <a:t> lowest cost option, also aimed at low power, cost sensitive and mobile applications</a:t>
            </a:r>
            <a:endParaRPr lang="en-GB" dirty="0"/>
          </a:p>
        </p:txBody>
      </p:sp>
    </p:spTree>
    <p:extLst>
      <p:ext uri="{BB962C8B-B14F-4D97-AF65-F5344CB8AC3E}">
        <p14:creationId xmlns:p14="http://schemas.microsoft.com/office/powerpoint/2010/main" val="33704520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About the FPGA Families</a:t>
            </a:r>
            <a:endParaRPr lang="en-GB" dirty="0"/>
          </a:p>
        </p:txBody>
      </p:sp>
      <p:sp>
        <p:nvSpPr>
          <p:cNvPr id="3" name="Content Placeholder 2"/>
          <p:cNvSpPr>
            <a:spLocks noGrp="1"/>
          </p:cNvSpPr>
          <p:nvPr>
            <p:ph idx="1"/>
          </p:nvPr>
        </p:nvSpPr>
        <p:spPr>
          <a:xfrm>
            <a:off x="602226" y="1905000"/>
            <a:ext cx="8007350" cy="4191000"/>
          </a:xfrm>
        </p:spPr>
        <p:txBody>
          <a:bodyPr/>
          <a:lstStyle/>
          <a:p>
            <a:r>
              <a:rPr lang="en-ZA" dirty="0" err="1" smtClean="0"/>
              <a:t>Actel</a:t>
            </a:r>
            <a:endParaRPr lang="en-ZA" dirty="0" smtClean="0"/>
          </a:p>
          <a:p>
            <a:pPr lvl="1"/>
            <a:r>
              <a:rPr lang="en-ZA" dirty="0" smtClean="0"/>
              <a:t>Focuses on providing the lowest power, and widest range of small packages</a:t>
            </a:r>
          </a:p>
          <a:p>
            <a:pPr lvl="1"/>
            <a:r>
              <a:rPr lang="en-ZA" dirty="0" smtClean="0"/>
              <a:t>IGLOO : low power, small footprint</a:t>
            </a:r>
          </a:p>
          <a:p>
            <a:pPr lvl="1"/>
            <a:r>
              <a:rPr lang="en-ZA" dirty="0" err="1" smtClean="0"/>
              <a:t>SmartFuson</a:t>
            </a:r>
            <a:r>
              <a:rPr lang="en-ZA" dirty="0" smtClean="0"/>
              <a:t> : Mixed FPGA and ARM processor</a:t>
            </a:r>
          </a:p>
          <a:p>
            <a:pPr lvl="1"/>
            <a:r>
              <a:rPr lang="en-ZA" dirty="0" smtClean="0"/>
              <a:t>RTAX/RTSX : radiation tolerant and very high reliability.</a:t>
            </a:r>
            <a:endParaRPr lang="en-GB" dirty="0"/>
          </a:p>
        </p:txBody>
      </p:sp>
    </p:spTree>
    <p:extLst>
      <p:ext uri="{BB962C8B-B14F-4D97-AF65-F5344CB8AC3E}">
        <p14:creationId xmlns:p14="http://schemas.microsoft.com/office/powerpoint/2010/main" val="39791905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About the FPGA Families</a:t>
            </a:r>
            <a:endParaRPr lang="en-GB" dirty="0"/>
          </a:p>
        </p:txBody>
      </p:sp>
      <p:sp>
        <p:nvSpPr>
          <p:cNvPr id="3" name="Content Placeholder 2"/>
          <p:cNvSpPr>
            <a:spLocks noGrp="1"/>
          </p:cNvSpPr>
          <p:nvPr>
            <p:ph idx="1"/>
          </p:nvPr>
        </p:nvSpPr>
        <p:spPr>
          <a:xfrm>
            <a:off x="410498" y="1890254"/>
            <a:ext cx="8007350" cy="4097591"/>
          </a:xfrm>
        </p:spPr>
        <p:txBody>
          <a:bodyPr/>
          <a:lstStyle/>
          <a:p>
            <a:r>
              <a:rPr lang="en-ZA" dirty="0" smtClean="0"/>
              <a:t>Lattice</a:t>
            </a:r>
          </a:p>
          <a:p>
            <a:pPr lvl="1"/>
            <a:r>
              <a:rPr lang="en-ZA" dirty="0" smtClean="0"/>
              <a:t>Range of options (low power; high performance; small package)</a:t>
            </a:r>
          </a:p>
          <a:p>
            <a:pPr lvl="1"/>
            <a:r>
              <a:rPr lang="en-ZA" dirty="0" smtClean="0"/>
              <a:t>Own specialized development tools</a:t>
            </a:r>
          </a:p>
          <a:p>
            <a:pPr lvl="1"/>
            <a:r>
              <a:rPr lang="en-ZA" dirty="0" smtClean="0"/>
              <a:t>(of these four, this one is the only firms not in California; they are currently in Oregon)</a:t>
            </a:r>
          </a:p>
        </p:txBody>
      </p:sp>
    </p:spTree>
    <p:extLst>
      <p:ext uri="{BB962C8B-B14F-4D97-AF65-F5344CB8AC3E}">
        <p14:creationId xmlns:p14="http://schemas.microsoft.com/office/powerpoint/2010/main" val="201406585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About the FPGA Families</a:t>
            </a:r>
            <a:endParaRPr lang="en-GB" dirty="0"/>
          </a:p>
        </p:txBody>
      </p:sp>
      <p:sp>
        <p:nvSpPr>
          <p:cNvPr id="3" name="Content Placeholder 2"/>
          <p:cNvSpPr>
            <a:spLocks noGrp="1"/>
          </p:cNvSpPr>
          <p:nvPr>
            <p:ph idx="1"/>
          </p:nvPr>
        </p:nvSpPr>
        <p:spPr>
          <a:xfrm>
            <a:off x="766917" y="2126229"/>
            <a:ext cx="7934632" cy="4112339"/>
          </a:xfrm>
        </p:spPr>
        <p:txBody>
          <a:bodyPr/>
          <a:lstStyle/>
          <a:p>
            <a:r>
              <a:rPr lang="en-ZA" dirty="0" smtClean="0"/>
              <a:t>Others</a:t>
            </a:r>
          </a:p>
          <a:p>
            <a:pPr lvl="1"/>
            <a:r>
              <a:rPr lang="en-ZA" dirty="0" err="1" smtClean="0"/>
              <a:t>Achronix</a:t>
            </a:r>
            <a:r>
              <a:rPr lang="en-ZA" dirty="0" smtClean="0"/>
              <a:t> – focusing on building the fastest </a:t>
            </a:r>
            <a:r>
              <a:rPr lang="en-ZA" dirty="0" err="1" smtClean="0"/>
              <a:t>FPGAs</a:t>
            </a:r>
            <a:r>
              <a:rPr lang="en-ZA" dirty="0" smtClean="0"/>
              <a:t> (not necessarily highest capacity)</a:t>
            </a:r>
          </a:p>
          <a:p>
            <a:pPr lvl="1"/>
            <a:r>
              <a:rPr lang="en-ZA" dirty="0" smtClean="0"/>
              <a:t>Tabula – unique FPGA technology ‘</a:t>
            </a:r>
            <a:r>
              <a:rPr lang="en-ZA" dirty="0" err="1" smtClean="0"/>
              <a:t>SpaceTime</a:t>
            </a:r>
            <a:r>
              <a:rPr lang="en-ZA" dirty="0" smtClean="0"/>
              <a:t>’, focusing on highest capacity and memory capabilities</a:t>
            </a:r>
            <a:endParaRPr lang="en-GB" dirty="0"/>
          </a:p>
        </p:txBody>
      </p:sp>
    </p:spTree>
    <p:extLst>
      <p:ext uri="{BB962C8B-B14F-4D97-AF65-F5344CB8AC3E}">
        <p14:creationId xmlns:p14="http://schemas.microsoft.com/office/powerpoint/2010/main" val="254152728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Memory jogger…</a:t>
            </a:r>
            <a:endParaRPr lang="en-GB" dirty="0"/>
          </a:p>
        </p:txBody>
      </p:sp>
      <p:sp>
        <p:nvSpPr>
          <p:cNvPr id="4" name="TextBox 3"/>
          <p:cNvSpPr txBox="1"/>
          <p:nvPr/>
        </p:nvSpPr>
        <p:spPr>
          <a:xfrm>
            <a:off x="1091381" y="2123768"/>
            <a:ext cx="5532540" cy="461665"/>
          </a:xfrm>
          <a:prstGeom prst="rect">
            <a:avLst/>
          </a:prstGeom>
          <a:noFill/>
        </p:spPr>
        <p:txBody>
          <a:bodyPr wrap="none" rtlCol="0">
            <a:spAutoFit/>
          </a:bodyPr>
          <a:lstStyle/>
          <a:p>
            <a:r>
              <a:rPr lang="en-ZA" sz="2400" b="1" dirty="0" smtClean="0"/>
              <a:t>Q:</a:t>
            </a:r>
            <a:r>
              <a:rPr lang="en-ZA" sz="2400" dirty="0" smtClean="0"/>
              <a:t>  Name a high-capacity FPGA family.</a:t>
            </a:r>
            <a:endParaRPr lang="en-GB" sz="2400" dirty="0"/>
          </a:p>
        </p:txBody>
      </p:sp>
      <p:sp>
        <p:nvSpPr>
          <p:cNvPr id="5" name="TextBox 4"/>
          <p:cNvSpPr txBox="1"/>
          <p:nvPr/>
        </p:nvSpPr>
        <p:spPr>
          <a:xfrm>
            <a:off x="1091381" y="2743200"/>
            <a:ext cx="7452361" cy="461665"/>
          </a:xfrm>
          <a:prstGeom prst="rect">
            <a:avLst/>
          </a:prstGeom>
          <a:noFill/>
        </p:spPr>
        <p:txBody>
          <a:bodyPr wrap="none" rtlCol="0">
            <a:spAutoFit/>
          </a:bodyPr>
          <a:lstStyle/>
          <a:p>
            <a:r>
              <a:rPr lang="en-ZA" sz="2400" b="1" dirty="0" smtClean="0"/>
              <a:t>A:</a:t>
            </a:r>
            <a:r>
              <a:rPr lang="en-ZA" sz="2400" dirty="0" smtClean="0"/>
              <a:t>  Xilinx Vertex (e.g. </a:t>
            </a:r>
            <a:r>
              <a:rPr lang="en-ZA" sz="2400" dirty="0" err="1" smtClean="0"/>
              <a:t>ver</a:t>
            </a:r>
            <a:r>
              <a:rPr lang="en-ZA" sz="2400" dirty="0" smtClean="0"/>
              <a:t> 7</a:t>
            </a:r>
            <a:r>
              <a:rPr lang="en-ZA" sz="2400" dirty="0"/>
              <a:t>+) / </a:t>
            </a:r>
            <a:r>
              <a:rPr lang="en-ZA" sz="2400" dirty="0" smtClean="0"/>
              <a:t>Altera </a:t>
            </a:r>
            <a:r>
              <a:rPr lang="en-ZA" sz="2400" dirty="0" err="1" smtClean="0"/>
              <a:t>Stratix</a:t>
            </a:r>
            <a:r>
              <a:rPr lang="en-ZA" sz="2400" dirty="0" smtClean="0"/>
              <a:t> (</a:t>
            </a:r>
            <a:r>
              <a:rPr lang="en-ZA" sz="2400" dirty="0" err="1" smtClean="0"/>
              <a:t>ver</a:t>
            </a:r>
            <a:r>
              <a:rPr lang="en-ZA" sz="2400" dirty="0" smtClean="0"/>
              <a:t> 10+)</a:t>
            </a:r>
            <a:endParaRPr lang="en-GB" sz="2400" dirty="0"/>
          </a:p>
        </p:txBody>
      </p:sp>
      <p:sp>
        <p:nvSpPr>
          <p:cNvPr id="6" name="TextBox 5"/>
          <p:cNvSpPr txBox="1"/>
          <p:nvPr/>
        </p:nvSpPr>
        <p:spPr>
          <a:xfrm>
            <a:off x="1091381" y="3554361"/>
            <a:ext cx="7521677" cy="461665"/>
          </a:xfrm>
          <a:prstGeom prst="rect">
            <a:avLst/>
          </a:prstGeom>
          <a:noFill/>
        </p:spPr>
        <p:txBody>
          <a:bodyPr wrap="square" rtlCol="0">
            <a:spAutoFit/>
          </a:bodyPr>
          <a:lstStyle/>
          <a:p>
            <a:r>
              <a:rPr lang="en-ZA" sz="2400" b="1" dirty="0" smtClean="0"/>
              <a:t>Q:</a:t>
            </a:r>
            <a:r>
              <a:rPr lang="en-ZA" sz="2400" dirty="0" smtClean="0"/>
              <a:t>  Which of the following is a FPGA manufacturer ?</a:t>
            </a:r>
            <a:endParaRPr lang="en-GB" sz="2400" dirty="0"/>
          </a:p>
        </p:txBody>
      </p:sp>
      <p:sp>
        <p:nvSpPr>
          <p:cNvPr id="7" name="TextBox 6"/>
          <p:cNvSpPr txBox="1"/>
          <p:nvPr/>
        </p:nvSpPr>
        <p:spPr>
          <a:xfrm>
            <a:off x="1091381" y="4188202"/>
            <a:ext cx="2152192" cy="461665"/>
          </a:xfrm>
          <a:prstGeom prst="rect">
            <a:avLst/>
          </a:prstGeom>
          <a:noFill/>
        </p:spPr>
        <p:txBody>
          <a:bodyPr wrap="none" rtlCol="0">
            <a:spAutoFit/>
          </a:bodyPr>
          <a:lstStyle/>
          <a:p>
            <a:r>
              <a:rPr lang="en-ZA" sz="2400" b="1" dirty="0" smtClean="0"/>
              <a:t>(a)</a:t>
            </a:r>
            <a:r>
              <a:rPr lang="en-ZA" sz="2400" dirty="0" smtClean="0"/>
              <a:t>  Acrobatics</a:t>
            </a:r>
            <a:endParaRPr lang="en-GB" sz="2400" dirty="0"/>
          </a:p>
        </p:txBody>
      </p:sp>
      <p:sp>
        <p:nvSpPr>
          <p:cNvPr id="8" name="TextBox 7"/>
          <p:cNvSpPr txBox="1"/>
          <p:nvPr/>
        </p:nvSpPr>
        <p:spPr>
          <a:xfrm>
            <a:off x="316500" y="6325849"/>
            <a:ext cx="8518166" cy="307777"/>
          </a:xfrm>
          <a:prstGeom prst="rect">
            <a:avLst/>
          </a:prstGeom>
          <a:noFill/>
        </p:spPr>
        <p:txBody>
          <a:bodyPr wrap="none" rtlCol="0">
            <a:spAutoFit/>
          </a:bodyPr>
          <a:lstStyle/>
          <a:p>
            <a:r>
              <a:rPr lang="en-ZA" sz="1400" dirty="0" smtClean="0"/>
              <a:t>Note that the producers are constantly bringing out new versions so this slide may get stale quite quickly. </a:t>
            </a:r>
            <a:endParaRPr lang="en-GB" sz="1400" dirty="0"/>
          </a:p>
        </p:txBody>
      </p:sp>
      <p:sp>
        <p:nvSpPr>
          <p:cNvPr id="9" name="TextBox 8"/>
          <p:cNvSpPr txBox="1"/>
          <p:nvPr/>
        </p:nvSpPr>
        <p:spPr>
          <a:xfrm>
            <a:off x="1091381" y="4709272"/>
            <a:ext cx="2167581" cy="461665"/>
          </a:xfrm>
          <a:prstGeom prst="rect">
            <a:avLst/>
          </a:prstGeom>
          <a:noFill/>
        </p:spPr>
        <p:txBody>
          <a:bodyPr wrap="none" rtlCol="0">
            <a:spAutoFit/>
          </a:bodyPr>
          <a:lstStyle/>
          <a:p>
            <a:r>
              <a:rPr lang="en-ZA" sz="2400" b="1" dirty="0" smtClean="0"/>
              <a:t>(b)</a:t>
            </a:r>
            <a:r>
              <a:rPr lang="en-ZA" sz="2400" dirty="0" smtClean="0"/>
              <a:t>  </a:t>
            </a:r>
            <a:r>
              <a:rPr lang="en-ZA" sz="2400" dirty="0" err="1" smtClean="0"/>
              <a:t>Geometrix</a:t>
            </a:r>
            <a:endParaRPr lang="en-GB" sz="2400" dirty="0"/>
          </a:p>
        </p:txBody>
      </p:sp>
      <p:sp>
        <p:nvSpPr>
          <p:cNvPr id="10" name="TextBox 9"/>
          <p:cNvSpPr txBox="1"/>
          <p:nvPr/>
        </p:nvSpPr>
        <p:spPr>
          <a:xfrm>
            <a:off x="1091381" y="5244752"/>
            <a:ext cx="1913344" cy="461665"/>
          </a:xfrm>
          <a:prstGeom prst="rect">
            <a:avLst/>
          </a:prstGeom>
          <a:noFill/>
        </p:spPr>
        <p:txBody>
          <a:bodyPr wrap="none" rtlCol="0">
            <a:spAutoFit/>
          </a:bodyPr>
          <a:lstStyle/>
          <a:p>
            <a:r>
              <a:rPr lang="en-ZA" sz="2400" b="1" dirty="0" smtClean="0"/>
              <a:t>(c)</a:t>
            </a:r>
            <a:r>
              <a:rPr lang="en-ZA" sz="2400" dirty="0" smtClean="0"/>
              <a:t>  </a:t>
            </a:r>
            <a:r>
              <a:rPr lang="en-ZA" sz="2400" dirty="0" err="1" smtClean="0"/>
              <a:t>Achronix</a:t>
            </a:r>
            <a:endParaRPr lang="en-GB" sz="2400" dirty="0"/>
          </a:p>
        </p:txBody>
      </p:sp>
      <p:sp>
        <p:nvSpPr>
          <p:cNvPr id="3" name="Oval 2"/>
          <p:cNvSpPr/>
          <p:nvPr/>
        </p:nvSpPr>
        <p:spPr>
          <a:xfrm>
            <a:off x="884420" y="5244752"/>
            <a:ext cx="899410" cy="63139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627134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600" fill="hold">
                                          <p:stCondLst>
                                            <p:cond delay="0"/>
                                          </p:stCondLst>
                                        </p:cTn>
                                        <p:tgtEl>
                                          <p:spTgt spid="4"/>
                                        </p:tgtEl>
                                        <p:attrNameLst>
                                          <p:attrName>ppt_x</p:attrName>
                                        </p:attrNameLst>
                                      </p:cBhvr>
                                    </p:anim>
                                    <p:anim from="0" to="-1.0" calcmode="lin" valueType="num">
                                      <p:cBhvr>
                                        <p:cTn id="8" dur="200" decel="50000" autoRev="1" fill="hold">
                                          <p:stCondLst>
                                            <p:cond delay="600"/>
                                          </p:stCondLst>
                                        </p:cTn>
                                        <p:tgtEl>
                                          <p:spTgt spid="4"/>
                                        </p:tgtEl>
                                        <p:attrNameLst>
                                          <p:attrName>xshear</p:attrName>
                                        </p:attrNameLst>
                                      </p:cBhvr>
                                    </p:anim>
                                    <p:animScale>
                                      <p:cBhvr>
                                        <p:cTn id="9" dur="200" decel="100000" autoRev="1" fill="hold">
                                          <p:stCondLst>
                                            <p:cond delay="600"/>
                                          </p:stCondLst>
                                        </p:cTn>
                                        <p:tgtEl>
                                          <p:spTgt spid="4"/>
                                        </p:tgtEl>
                                      </p:cBhvr>
                                      <p:from x="100000" y="100000"/>
                                      <p:to x="80000" y="100000"/>
                                    </p:animScale>
                                    <p:anim by="(#ppt_h/3+#ppt_w*0.1)" calcmode="lin" valueType="num">
                                      <p:cBhvr additive="sum">
                                        <p:cTn id="10" dur="200" decel="100000" autoRev="1" fill="hold">
                                          <p:stCondLst>
                                            <p:cond delay="600"/>
                                          </p:stCondLst>
                                        </p:cTn>
                                        <p:tgtEl>
                                          <p:spTgt spid="4"/>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dissolve">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34" presetClass="entr" presetSubtype="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 from="(-#ppt_w/2)" to="(#ppt_x)" calcmode="lin" valueType="num">
                                      <p:cBhvr>
                                        <p:cTn id="20" dur="600" fill="hold">
                                          <p:stCondLst>
                                            <p:cond delay="0"/>
                                          </p:stCondLst>
                                        </p:cTn>
                                        <p:tgtEl>
                                          <p:spTgt spid="6"/>
                                        </p:tgtEl>
                                        <p:attrNameLst>
                                          <p:attrName>ppt_x</p:attrName>
                                        </p:attrNameLst>
                                      </p:cBhvr>
                                    </p:anim>
                                    <p:anim from="0" to="-1.0" calcmode="lin" valueType="num">
                                      <p:cBhvr>
                                        <p:cTn id="21" dur="200" decel="50000" autoRev="1" fill="hold">
                                          <p:stCondLst>
                                            <p:cond delay="600"/>
                                          </p:stCondLst>
                                        </p:cTn>
                                        <p:tgtEl>
                                          <p:spTgt spid="6"/>
                                        </p:tgtEl>
                                        <p:attrNameLst>
                                          <p:attrName>xshear</p:attrName>
                                        </p:attrNameLst>
                                      </p:cBhvr>
                                    </p:anim>
                                    <p:animScale>
                                      <p:cBhvr>
                                        <p:cTn id="22" dur="200" decel="100000" autoRev="1" fill="hold">
                                          <p:stCondLst>
                                            <p:cond delay="600"/>
                                          </p:stCondLst>
                                        </p:cTn>
                                        <p:tgtEl>
                                          <p:spTgt spid="6"/>
                                        </p:tgtEl>
                                      </p:cBhvr>
                                      <p:from x="100000" y="100000"/>
                                      <p:to x="80000" y="100000"/>
                                    </p:animScale>
                                    <p:anim by="(#ppt_h/3+#ppt_w*0.1)" calcmode="lin" valueType="num">
                                      <p:cBhvr additive="sum">
                                        <p:cTn id="23" dur="200" decel="100000" autoRev="1" fill="hold">
                                          <p:stCondLst>
                                            <p:cond delay="600"/>
                                          </p:stCondLst>
                                        </p:cTn>
                                        <p:tgtEl>
                                          <p:spTgt spid="6"/>
                                        </p:tgtEl>
                                        <p:attrNameLst>
                                          <p:attrName>ppt_x</p:attrName>
                                        </p:attrNameLst>
                                      </p:cBhvr>
                                    </p:anim>
                                  </p:childTnLst>
                                </p:cTn>
                              </p:par>
                            </p:childTnLst>
                          </p:cTn>
                        </p:par>
                        <p:par>
                          <p:cTn id="24" fill="hold">
                            <p:stCondLst>
                              <p:cond delay="1000"/>
                            </p:stCondLst>
                            <p:childTnLst>
                              <p:par>
                                <p:cTn id="25" presetID="9" presetClass="entr" presetSubtype="0"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dissolve">
                                      <p:cBhvr>
                                        <p:cTn id="27" dur="500"/>
                                        <p:tgtEl>
                                          <p:spTgt spid="7"/>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dissolve">
                                      <p:cBhvr>
                                        <p:cTn id="30" dur="500"/>
                                        <p:tgtEl>
                                          <p:spTgt spid="8"/>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dissolve">
                                      <p:cBhvr>
                                        <p:cTn id="33" dur="500"/>
                                        <p:tgtEl>
                                          <p:spTgt spid="9"/>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dissolve">
                                      <p:cBhvr>
                                        <p:cTn id="36" dur="500"/>
                                        <p:tgtEl>
                                          <p:spTgt spid="10"/>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grpId="0" nodeType="click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wipe(down)">
                                      <p:cBhvr>
                                        <p:cTn id="4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Outline for today</a:t>
            </a:r>
            <a:endParaRPr lang="en-ZA" dirty="0"/>
          </a:p>
        </p:txBody>
      </p:sp>
      <p:sp>
        <p:nvSpPr>
          <p:cNvPr id="3" name="Content Placeholder 2"/>
          <p:cNvSpPr>
            <a:spLocks noGrp="1"/>
          </p:cNvSpPr>
          <p:nvPr>
            <p:ph idx="1"/>
          </p:nvPr>
        </p:nvSpPr>
        <p:spPr/>
        <p:txBody>
          <a:bodyPr/>
          <a:lstStyle/>
          <a:p>
            <a:r>
              <a:rPr lang="en-ZA" dirty="0" smtClean="0"/>
              <a:t>Programmable </a:t>
            </a:r>
            <a:r>
              <a:rPr lang="en-ZA" dirty="0"/>
              <a:t>logic &amp; </a:t>
            </a:r>
            <a:r>
              <a:rPr lang="en-ZA" dirty="0" smtClean="0"/>
              <a:t>HDL</a:t>
            </a:r>
          </a:p>
          <a:p>
            <a:r>
              <a:rPr lang="en-ZA" dirty="0" smtClean="0"/>
              <a:t>What is so special about FPGAs</a:t>
            </a:r>
          </a:p>
          <a:p>
            <a:r>
              <a:rPr lang="en-ZA" dirty="0" smtClean="0"/>
              <a:t>FPGA families</a:t>
            </a:r>
          </a:p>
          <a:p>
            <a:r>
              <a:rPr lang="en-ZA" dirty="0"/>
              <a:t>Outline of Yoda topics</a:t>
            </a:r>
          </a:p>
          <a:p>
            <a:r>
              <a:rPr lang="en-ZA" dirty="0"/>
              <a:t>Yoda group formation &amp; topic selection</a:t>
            </a:r>
          </a:p>
          <a:p>
            <a:r>
              <a:rPr lang="en-ZA" dirty="0"/>
              <a:t>Topic modification &amp; finalizing </a:t>
            </a:r>
            <a:r>
              <a:rPr lang="en-ZA" dirty="0" smtClean="0"/>
              <a:t>groups</a:t>
            </a:r>
            <a:endParaRPr lang="en-ZA" dirty="0"/>
          </a:p>
        </p:txBody>
      </p:sp>
    </p:spTree>
    <p:extLst>
      <p:ext uri="{BB962C8B-B14F-4D97-AF65-F5344CB8AC3E}">
        <p14:creationId xmlns:p14="http://schemas.microsoft.com/office/powerpoint/2010/main" val="23394732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normAutofit fontScale="90000"/>
          </a:bodyPr>
          <a:lstStyle/>
          <a:p>
            <a:r>
              <a:rPr lang="en-ZA" altLang="en-US" smtClean="0"/>
              <a:t>Project Teams</a:t>
            </a:r>
            <a:endParaRPr lang="en-US" altLang="en-US" smtClean="0"/>
          </a:p>
        </p:txBody>
      </p:sp>
      <p:sp>
        <p:nvSpPr>
          <p:cNvPr id="6147" name="Content Placeholder 2"/>
          <p:cNvSpPr>
            <a:spLocks noGrp="1"/>
          </p:cNvSpPr>
          <p:nvPr>
            <p:ph idx="1"/>
          </p:nvPr>
        </p:nvSpPr>
        <p:spPr>
          <a:xfrm>
            <a:off x="711353" y="1364274"/>
            <a:ext cx="7697635" cy="4519977"/>
          </a:xfrm>
        </p:spPr>
        <p:txBody>
          <a:bodyPr/>
          <a:lstStyle/>
          <a:p>
            <a:r>
              <a:rPr lang="en-ZA" altLang="en-US" dirty="0" smtClean="0"/>
              <a:t>Start </a:t>
            </a:r>
            <a:r>
              <a:rPr lang="en-ZA" altLang="en-US" dirty="0" smtClean="0">
                <a:solidFill>
                  <a:srgbClr val="FF0000"/>
                </a:solidFill>
              </a:rPr>
              <a:t>ASAP</a:t>
            </a:r>
            <a:r>
              <a:rPr lang="en-ZA" altLang="en-US" dirty="0" smtClean="0"/>
              <a:t> with forming a project team</a:t>
            </a:r>
          </a:p>
          <a:p>
            <a:r>
              <a:rPr lang="en-ZA" altLang="en-US" dirty="0" smtClean="0"/>
              <a:t>Teams should be </a:t>
            </a:r>
            <a:r>
              <a:rPr lang="en-ZA" altLang="en-US" dirty="0" smtClean="0"/>
              <a:t>2 or 3 </a:t>
            </a:r>
            <a:r>
              <a:rPr lang="en-ZA" altLang="en-US" dirty="0" smtClean="0"/>
              <a:t>members each</a:t>
            </a:r>
          </a:p>
        </p:txBody>
      </p:sp>
      <p:pic>
        <p:nvPicPr>
          <p:cNvPr id="6148" name="Picture 3" descr="alice_in_wonderland_8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143250" y="3624263"/>
            <a:ext cx="5265738" cy="244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9" name="Rectangle 4"/>
          <p:cNvSpPr>
            <a:spLocks noChangeArrowheads="1"/>
          </p:cNvSpPr>
          <p:nvPr/>
        </p:nvSpPr>
        <p:spPr bwMode="auto">
          <a:xfrm>
            <a:off x="266268" y="3786188"/>
            <a:ext cx="2928937"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ZA" altLang="en-US" sz="2000" b="1" dirty="0" smtClean="0">
                <a:solidFill>
                  <a:schemeClr val="tx1"/>
                </a:solidFill>
              </a:rPr>
              <a:t>Allocate team member roles as well (see spreadsheet)</a:t>
            </a:r>
            <a:endParaRPr lang="en-ZA" altLang="en-US" sz="2000" b="1" dirty="0">
              <a:solidFill>
                <a:schemeClr val="tx1"/>
              </a:solidFill>
            </a:endParaRPr>
          </a:p>
        </p:txBody>
      </p:sp>
      <p:sp>
        <p:nvSpPr>
          <p:cNvPr id="6150" name="Rectangle 5"/>
          <p:cNvSpPr>
            <a:spLocks noChangeArrowheads="1"/>
          </p:cNvSpPr>
          <p:nvPr/>
        </p:nvSpPr>
        <p:spPr bwMode="auto">
          <a:xfrm>
            <a:off x="357188" y="2643188"/>
            <a:ext cx="750897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ltLang="en-US" sz="2000" i="1" dirty="0">
                <a:solidFill>
                  <a:schemeClr val="tx1"/>
                </a:solidFill>
              </a:rPr>
              <a:t>Ideally, you want a diverse team, </a:t>
            </a:r>
            <a:r>
              <a:rPr lang="en-ZA" altLang="en-US" sz="2000" i="1" dirty="0" smtClean="0">
                <a:solidFill>
                  <a:schemeClr val="tx1"/>
                </a:solidFill>
              </a:rPr>
              <a:t>a teammate to bring </a:t>
            </a:r>
            <a:r>
              <a:rPr lang="en-ZA" altLang="en-US" sz="2000" i="1" dirty="0">
                <a:solidFill>
                  <a:schemeClr val="tx1"/>
                </a:solidFill>
              </a:rPr>
              <a:t>in different</a:t>
            </a:r>
            <a:br>
              <a:rPr lang="en-ZA" altLang="en-US" sz="2000" i="1" dirty="0">
                <a:solidFill>
                  <a:schemeClr val="tx1"/>
                </a:solidFill>
              </a:rPr>
            </a:br>
            <a:r>
              <a:rPr lang="en-ZA" altLang="en-US" sz="2000" i="1" dirty="0">
                <a:solidFill>
                  <a:schemeClr val="tx1"/>
                </a:solidFill>
              </a:rPr>
              <a:t>perspectives, alternate experiences and a variety of skills</a:t>
            </a:r>
            <a:r>
              <a:rPr lang="en-ZA" altLang="en-US" sz="2000" i="1" dirty="0" smtClean="0">
                <a:solidFill>
                  <a:schemeClr val="tx1"/>
                </a:solidFill>
              </a:rPr>
              <a:t>.</a:t>
            </a:r>
            <a:endParaRPr lang="en-US" altLang="en-US" sz="2000" i="1" dirty="0">
              <a:solidFill>
                <a:schemeClr val="tx1"/>
              </a:solidFill>
            </a:endParaRPr>
          </a:p>
        </p:txBody>
      </p:sp>
      <p:sp>
        <p:nvSpPr>
          <p:cNvPr id="7" name="Rectangle 5"/>
          <p:cNvSpPr>
            <a:spLocks noChangeArrowheads="1"/>
          </p:cNvSpPr>
          <p:nvPr/>
        </p:nvSpPr>
        <p:spPr bwMode="auto">
          <a:xfrm>
            <a:off x="3230777" y="6087838"/>
            <a:ext cx="508023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ltLang="en-US" sz="1600" i="1" dirty="0" smtClean="0">
                <a:solidFill>
                  <a:schemeClr val="tx1"/>
                </a:solidFill>
              </a:rPr>
              <a:t>Good team dynamics doesn’t necessitate a mad party</a:t>
            </a:r>
            <a:endParaRPr lang="en-US" altLang="en-US" sz="1600" i="1" dirty="0">
              <a:solidFill>
                <a:schemeClr val="tx1"/>
              </a:solidFill>
            </a:endParaRPr>
          </a:p>
        </p:txBody>
      </p:sp>
      <p:sp>
        <p:nvSpPr>
          <p:cNvPr id="8" name="Rectangle 5"/>
          <p:cNvSpPr>
            <a:spLocks noChangeArrowheads="1"/>
          </p:cNvSpPr>
          <p:nvPr/>
        </p:nvSpPr>
        <p:spPr bwMode="auto">
          <a:xfrm>
            <a:off x="3230777" y="6426392"/>
            <a:ext cx="497924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ltLang="en-US" sz="1050" i="1" dirty="0" smtClean="0">
                <a:solidFill>
                  <a:schemeClr val="tx1"/>
                </a:solidFill>
              </a:rPr>
              <a:t>(To have a ‘special’ team of a different size, e.g. of 4, please check with lecturer)</a:t>
            </a:r>
            <a:endParaRPr lang="en-US" altLang="en-US" sz="1050" i="1" dirty="0">
              <a:solidFill>
                <a:schemeClr val="tx1"/>
              </a:solidFill>
            </a:endParaRPr>
          </a:p>
        </p:txBody>
      </p:sp>
    </p:spTree>
    <p:extLst>
      <p:ext uri="{BB962C8B-B14F-4D97-AF65-F5344CB8AC3E}">
        <p14:creationId xmlns:p14="http://schemas.microsoft.com/office/powerpoint/2010/main" val="23484575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6" descr="C:\Users\swinberg\Documents\ACTIVE\EEE4084F\2015\PROJECT\Yoda\min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871798" flipH="1">
            <a:off x="3591708" y="3028813"/>
            <a:ext cx="791133" cy="75034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995338" y="381000"/>
            <a:ext cx="5133135" cy="830997"/>
          </a:xfrm>
          <a:prstGeom prst="rect">
            <a:avLst/>
          </a:prstGeom>
          <a:noFill/>
        </p:spPr>
        <p:txBody>
          <a:bodyPr wrap="none" lIns="91440" tIns="45720" rIns="91440" bIns="45720">
            <a:spAutoFit/>
          </a:bodyPr>
          <a:lstStyle/>
          <a:p>
            <a:pPr algn="ctr"/>
            <a:r>
              <a:rPr lang="en-US" sz="48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 whirlwind tour</a:t>
            </a:r>
          </a:p>
        </p:txBody>
      </p:sp>
      <p:grpSp>
        <p:nvGrpSpPr>
          <p:cNvPr id="5" name="Group 4"/>
          <p:cNvGrpSpPr/>
          <p:nvPr/>
        </p:nvGrpSpPr>
        <p:grpSpPr>
          <a:xfrm>
            <a:off x="2252662" y="2559806"/>
            <a:ext cx="4357867" cy="3446327"/>
            <a:chOff x="2252662" y="2559806"/>
            <a:chExt cx="4357867" cy="3446327"/>
          </a:xfrm>
        </p:grpSpPr>
        <p:pic>
          <p:nvPicPr>
            <p:cNvPr id="10" name="Picture 5" descr="C:\Users\swinberg\Documents\ACTIVE\SDRG\Presentations\UKZN2013\Tre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8039604">
              <a:off x="2963931" y="4508635"/>
              <a:ext cx="1050925" cy="1417176"/>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swinberg\Documents\ACTIVE\SDRG\Presentations\UKZN2013\bus.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0270658">
              <a:off x="4314716" y="4478374"/>
              <a:ext cx="2295813" cy="1527759"/>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swinberg\Documents\ACTIVE\SDRG\Presentations\UKZN2013\Tre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0569516">
              <a:off x="2252662" y="2944397"/>
              <a:ext cx="1050925" cy="141717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Users\swinberg\Documents\ACTIVE\SDRG\Presentations\UKZN2013\blue-spinning-whirlwind-hi.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433050" y="3007041"/>
              <a:ext cx="3820544" cy="284446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swinberg\Documents\ACTIVE\SDRG\Presentations\UKZN2013\cow-clip-art-12.g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376456" flipH="1">
              <a:off x="4319521" y="3458895"/>
              <a:ext cx="1079552" cy="1222134"/>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C:\Users\swinberg\Documents\ACTIVE\SDRG\Presentations\UKZN2013\high-wind-630x419.gi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1019356">
              <a:off x="5327859" y="2559806"/>
              <a:ext cx="931970" cy="1157542"/>
            </a:xfrm>
            <a:prstGeom prst="rect">
              <a:avLst/>
            </a:prstGeom>
            <a:noFill/>
            <a:extLst>
              <a:ext uri="{909E8E84-426E-40DD-AFC4-6F175D3DCCD1}">
                <a14:hiddenFill xmlns:a14="http://schemas.microsoft.com/office/drawing/2010/main">
                  <a:solidFill>
                    <a:srgbClr val="FFFFFF"/>
                  </a:solidFill>
                </a14:hiddenFill>
              </a:ext>
            </a:extLst>
          </p:spPr>
        </p:pic>
      </p:grpSp>
      <p:sp>
        <p:nvSpPr>
          <p:cNvPr id="6" name="Rectangle 5"/>
          <p:cNvSpPr/>
          <p:nvPr/>
        </p:nvSpPr>
        <p:spPr>
          <a:xfrm>
            <a:off x="1306952" y="1161197"/>
            <a:ext cx="6509906" cy="646331"/>
          </a:xfrm>
          <a:prstGeom prst="rect">
            <a:avLst/>
          </a:prstGeom>
        </p:spPr>
        <p:txBody>
          <a:bodyPr wrap="square">
            <a:spAutoFit/>
          </a:bodyPr>
          <a:lstStyle/>
          <a:p>
            <a:pPr algn="ctr"/>
            <a:r>
              <a:rPr lang="en-US" sz="3600" b="1" dirty="0" smtClean="0">
                <a:ln w="12700">
                  <a:solidFill>
                    <a:schemeClr val="tx2">
                      <a:satMod val="155000"/>
                    </a:schemeClr>
                  </a:solidFill>
                  <a:prstDash val="solid"/>
                </a:ln>
                <a:solidFill>
                  <a:schemeClr val="accent3">
                    <a:lumMod val="60000"/>
                    <a:lumOff val="40000"/>
                  </a:schemeClr>
                </a:solidFill>
                <a:effectLst>
                  <a:outerShdw blurRad="41275" dist="20320" dir="1800000" algn="tl" rotWithShape="0">
                    <a:srgbClr val="000000">
                      <a:alpha val="40000"/>
                    </a:srgbClr>
                  </a:outerShdw>
                </a:effectLst>
              </a:rPr>
              <a:t>YODA Projects</a:t>
            </a:r>
            <a:endParaRPr lang="en-US" sz="3600" b="1" dirty="0">
              <a:ln w="12700">
                <a:solidFill>
                  <a:schemeClr val="tx2">
                    <a:satMod val="155000"/>
                  </a:schemeClr>
                </a:solidFill>
                <a:prstDash val="solid"/>
              </a:ln>
              <a:solidFill>
                <a:schemeClr val="accent3">
                  <a:lumMod val="60000"/>
                  <a:lumOff val="40000"/>
                </a:schemeClr>
              </a:solidFill>
              <a:effectLst>
                <a:outerShdw blurRad="41275" dist="20320" dir="1800000" algn="tl" rotWithShape="0">
                  <a:srgbClr val="000000">
                    <a:alpha val="40000"/>
                  </a:srgbClr>
                </a:outerShdw>
              </a:effectLst>
            </a:endParaRPr>
          </a:p>
        </p:txBody>
      </p:sp>
      <p:pic>
        <p:nvPicPr>
          <p:cNvPr id="2" name="Picture 3" descr="C:\Users\swinberg\Documents\ACTIVE\EEE4084F\2015\PROJECT\Yoda\yoda.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rot="2153946">
            <a:off x="3394431" y="4128730"/>
            <a:ext cx="1128300" cy="84513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5" descr="C:\Users\swinberg\Documents\ACTIVE\EEE4084F\2015\PROJECT\Yoda\et2.gif"/>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rot="20749584">
            <a:off x="4494874" y="2597466"/>
            <a:ext cx="752475" cy="819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0741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150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2000"/>
                            </p:stCondLst>
                            <p:childTnLst>
                              <p:par>
                                <p:cTn id="11" presetID="1"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Topic listing</a:t>
            </a:r>
            <a:endParaRPr lang="en-US" dirty="0"/>
          </a:p>
        </p:txBody>
      </p:sp>
      <p:sp>
        <p:nvSpPr>
          <p:cNvPr id="4" name="Content Placeholder 3"/>
          <p:cNvSpPr>
            <a:spLocks noGrp="1"/>
          </p:cNvSpPr>
          <p:nvPr>
            <p:ph idx="1"/>
          </p:nvPr>
        </p:nvSpPr>
        <p:spPr>
          <a:xfrm>
            <a:off x="551985" y="1140431"/>
            <a:ext cx="7697635" cy="4519977"/>
          </a:xfrm>
        </p:spPr>
        <p:txBody>
          <a:bodyPr>
            <a:noAutofit/>
          </a:bodyPr>
          <a:lstStyle/>
          <a:p>
            <a:pPr marL="0" indent="0">
              <a:buNone/>
            </a:pPr>
            <a:r>
              <a:rPr lang="en-ZA" sz="1400" cap="all" dirty="0"/>
              <a:t>YODA PROJECT TOPICS</a:t>
            </a:r>
          </a:p>
          <a:p>
            <a:r>
              <a:rPr lang="en-ZA" sz="1400" dirty="0">
                <a:hlinkClick r:id="rId2"/>
              </a:rPr>
              <a:t>P01: SF - Smoothing Filter</a:t>
            </a:r>
            <a:endParaRPr lang="en-ZA" sz="1400" dirty="0"/>
          </a:p>
          <a:p>
            <a:r>
              <a:rPr lang="en-ZA" sz="1400" dirty="0">
                <a:hlinkClick r:id="rId3"/>
              </a:rPr>
              <a:t>P02: CAM - Content Addressable Memory</a:t>
            </a:r>
            <a:endParaRPr lang="en-ZA" sz="1400" dirty="0"/>
          </a:p>
          <a:p>
            <a:r>
              <a:rPr lang="en-ZA" sz="1400" dirty="0">
                <a:hlinkClick r:id="rId4"/>
              </a:rPr>
              <a:t>P03: IF - Interpolation filter</a:t>
            </a:r>
            <a:endParaRPr lang="en-ZA" sz="1400" dirty="0"/>
          </a:p>
          <a:p>
            <a:r>
              <a:rPr lang="en-ZA" sz="1400" dirty="0">
                <a:hlinkClick r:id="rId5"/>
              </a:rPr>
              <a:t>P04: PRNG - Parallel Random Number Generator</a:t>
            </a:r>
            <a:endParaRPr lang="en-ZA" sz="1400" dirty="0"/>
          </a:p>
          <a:p>
            <a:r>
              <a:rPr lang="en-ZA" sz="1400" dirty="0">
                <a:hlinkClick r:id="rId6"/>
              </a:rPr>
              <a:t>P05: DM - Delta modulator</a:t>
            </a:r>
            <a:endParaRPr lang="en-ZA" sz="1400" dirty="0"/>
          </a:p>
          <a:p>
            <a:r>
              <a:rPr lang="en-ZA" sz="1400" dirty="0">
                <a:hlinkClick r:id="rId7"/>
              </a:rPr>
              <a:t>P06: ASG - Arithmetic series generator</a:t>
            </a:r>
            <a:endParaRPr lang="en-ZA" sz="1400" dirty="0"/>
          </a:p>
          <a:p>
            <a:r>
              <a:rPr lang="en-ZA" sz="1400" dirty="0">
                <a:hlinkClick r:id="rId8"/>
              </a:rPr>
              <a:t>P07: SALG - Selection Address List Generator</a:t>
            </a:r>
            <a:endParaRPr lang="en-ZA" sz="1400" dirty="0"/>
          </a:p>
          <a:p>
            <a:r>
              <a:rPr lang="en-ZA" sz="1400" dirty="0">
                <a:hlinkClick r:id="rId9"/>
              </a:rPr>
              <a:t>P08: FSG - Function Samples Generator</a:t>
            </a:r>
            <a:endParaRPr lang="en-ZA" sz="1400" dirty="0"/>
          </a:p>
          <a:p>
            <a:r>
              <a:rPr lang="en-ZA" sz="1400" dirty="0">
                <a:hlinkClick r:id="rId10"/>
              </a:rPr>
              <a:t>P09: BSS - Bit Sequence Sniffer</a:t>
            </a:r>
            <a:endParaRPr lang="en-ZA" sz="1400" dirty="0"/>
          </a:p>
          <a:p>
            <a:r>
              <a:rPr lang="en-ZA" sz="1400" dirty="0">
                <a:hlinkClick r:id="rId11"/>
              </a:rPr>
              <a:t>P10: BCDC - Binary Coded Decimal Convertor</a:t>
            </a:r>
            <a:endParaRPr lang="en-ZA" sz="1400" dirty="0"/>
          </a:p>
          <a:p>
            <a:r>
              <a:rPr lang="en-ZA" sz="1400" dirty="0">
                <a:hlinkClick r:id="rId12"/>
              </a:rPr>
              <a:t>P11: NCSM - Nonlinear Check Sum Module</a:t>
            </a:r>
            <a:endParaRPr lang="en-ZA" sz="1400" dirty="0"/>
          </a:p>
          <a:p>
            <a:r>
              <a:rPr lang="en-ZA" sz="1400" dirty="0">
                <a:hlinkClick r:id="rId13"/>
              </a:rPr>
              <a:t>P12: MD5 - Message Digest version 5</a:t>
            </a:r>
            <a:endParaRPr lang="en-ZA" sz="1400" dirty="0"/>
          </a:p>
          <a:p>
            <a:r>
              <a:rPr lang="en-ZA" sz="1400" dirty="0">
                <a:hlinkClick r:id="rId14"/>
              </a:rPr>
              <a:t>P13: MMA - Matrix Multiplier Accelerator</a:t>
            </a:r>
            <a:endParaRPr lang="en-ZA" sz="1400" dirty="0"/>
          </a:p>
          <a:p>
            <a:r>
              <a:rPr lang="en-ZA" sz="1400" dirty="0">
                <a:hlinkClick r:id="rId15"/>
              </a:rPr>
              <a:t>P14: IMA - Image Masking Accelerator</a:t>
            </a:r>
            <a:endParaRPr lang="en-ZA" sz="1400" dirty="0"/>
          </a:p>
          <a:p>
            <a:r>
              <a:rPr lang="en-ZA" sz="1400" dirty="0">
                <a:hlinkClick r:id="rId16"/>
              </a:rPr>
              <a:t>P15: PSA - Pattern Seek Accelerator</a:t>
            </a:r>
            <a:endParaRPr lang="en-ZA" sz="1400" dirty="0"/>
          </a:p>
          <a:p>
            <a:r>
              <a:rPr lang="en-ZA" sz="1400" dirty="0">
                <a:hlinkClick r:id="rId17"/>
              </a:rPr>
              <a:t>P16: DE - Data Encryption Accelerator</a:t>
            </a:r>
            <a:endParaRPr lang="en-ZA" sz="1400" dirty="0"/>
          </a:p>
          <a:p>
            <a:r>
              <a:rPr lang="en-ZA" sz="1400" dirty="0">
                <a:hlinkClick r:id="rId18"/>
              </a:rPr>
              <a:t>P17: VADER - Versatile Accelerated Digital Encryption Recovery</a:t>
            </a:r>
            <a:endParaRPr lang="en-ZA" sz="1400" dirty="0"/>
          </a:p>
          <a:p>
            <a:r>
              <a:rPr lang="en-ZA" sz="1400" dirty="0">
                <a:hlinkClick r:id="rId19"/>
              </a:rPr>
              <a:t>P18: PADAWAN - Parallel Accelerator for Digitising Audio with Attenuation of Noise</a:t>
            </a:r>
            <a:endParaRPr lang="en-ZA" sz="1400" dirty="0"/>
          </a:p>
          <a:p>
            <a:r>
              <a:rPr lang="en-ZA" sz="1400" dirty="0">
                <a:hlinkClick r:id="rId20"/>
              </a:rPr>
              <a:t>P19: DDS - Direct Digital </a:t>
            </a:r>
            <a:r>
              <a:rPr lang="en-ZA" sz="1400" dirty="0" smtClean="0">
                <a:hlinkClick r:id="rId20"/>
              </a:rPr>
              <a:t>Synthesis</a:t>
            </a:r>
            <a:endParaRPr lang="en-ZA" sz="1400" dirty="0"/>
          </a:p>
        </p:txBody>
      </p:sp>
    </p:spTree>
    <p:extLst>
      <p:ext uri="{BB962C8B-B14F-4D97-AF65-F5344CB8AC3E}">
        <p14:creationId xmlns:p14="http://schemas.microsoft.com/office/powerpoint/2010/main" val="282890186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Forming a team</a:t>
            </a:r>
            <a:endParaRPr lang="en-ZA" dirty="0"/>
          </a:p>
        </p:txBody>
      </p:sp>
      <p:sp>
        <p:nvSpPr>
          <p:cNvPr id="3" name="Content Placeholder 2"/>
          <p:cNvSpPr>
            <a:spLocks noGrp="1"/>
          </p:cNvSpPr>
          <p:nvPr>
            <p:ph idx="1"/>
          </p:nvPr>
        </p:nvSpPr>
        <p:spPr/>
        <p:txBody>
          <a:bodyPr/>
          <a:lstStyle/>
          <a:p>
            <a:r>
              <a:rPr lang="en-ZA" dirty="0" smtClean="0"/>
              <a:t>Please use the wiki to capture your team composition and topic. (see Yoda Teams in the wiki)</a:t>
            </a:r>
            <a:endParaRPr lang="en-ZA"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114" y="3484539"/>
            <a:ext cx="7785100" cy="2478837"/>
          </a:xfrm>
          <a:prstGeom prst="rect">
            <a:avLst/>
          </a:prstGeom>
        </p:spPr>
      </p:pic>
    </p:spTree>
    <p:extLst>
      <p:ext uri="{BB962C8B-B14F-4D97-AF65-F5344CB8AC3E}">
        <p14:creationId xmlns:p14="http://schemas.microsoft.com/office/powerpoint/2010/main" val="90327054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Preparing the Blog</a:t>
            </a:r>
            <a:endParaRPr lang="en-US" dirty="0"/>
          </a:p>
        </p:txBody>
      </p:sp>
      <p:sp>
        <p:nvSpPr>
          <p:cNvPr id="3" name="Content Placeholder 2"/>
          <p:cNvSpPr>
            <a:spLocks noGrp="1"/>
          </p:cNvSpPr>
          <p:nvPr>
            <p:ph idx="1"/>
          </p:nvPr>
        </p:nvSpPr>
        <p:spPr>
          <a:xfrm>
            <a:off x="500743" y="1595620"/>
            <a:ext cx="8240486" cy="4519977"/>
          </a:xfrm>
        </p:spPr>
        <p:txBody>
          <a:bodyPr>
            <a:normAutofit fontScale="92500" lnSpcReduction="20000"/>
          </a:bodyPr>
          <a:lstStyle/>
          <a:p>
            <a:r>
              <a:rPr lang="en-US" dirty="0" smtClean="0"/>
              <a:t>View example Blog in </a:t>
            </a:r>
            <a:r>
              <a:rPr lang="en-US" dirty="0" err="1" smtClean="0"/>
              <a:t>Vula</a:t>
            </a:r>
            <a:endParaRPr lang="en-US" dirty="0" smtClean="0"/>
          </a:p>
          <a:p>
            <a:r>
              <a:rPr lang="en-US" dirty="0" smtClean="0"/>
              <a:t>Make sure you cover…</a:t>
            </a:r>
          </a:p>
          <a:p>
            <a:r>
              <a:rPr lang="en-US" dirty="0" smtClean="0"/>
              <a:t>Preamble</a:t>
            </a:r>
            <a:endParaRPr lang="en-US" dirty="0"/>
          </a:p>
          <a:p>
            <a:pPr lvl="1"/>
            <a:r>
              <a:rPr lang="en-US" dirty="0" smtClean="0"/>
              <a:t>Topic name (big and clear)</a:t>
            </a:r>
          </a:p>
          <a:p>
            <a:pPr lvl="1"/>
            <a:r>
              <a:rPr lang="en-US" dirty="0" smtClean="0"/>
              <a:t>Names and </a:t>
            </a:r>
            <a:r>
              <a:rPr lang="en-US" dirty="0" smtClean="0"/>
              <a:t>main roles</a:t>
            </a:r>
            <a:endParaRPr lang="en-US" dirty="0"/>
          </a:p>
          <a:p>
            <a:r>
              <a:rPr lang="en-US" dirty="0" smtClean="0"/>
              <a:t>Prototype / Specification</a:t>
            </a:r>
          </a:p>
          <a:p>
            <a:pPr lvl="1"/>
            <a:r>
              <a:rPr lang="en-US" dirty="0" smtClean="0"/>
              <a:t>Define problem </a:t>
            </a:r>
            <a:r>
              <a:rPr lang="en-US" dirty="0"/>
              <a:t>and suggested solution  </a:t>
            </a:r>
            <a:r>
              <a:rPr lang="en-US" sz="1400" dirty="0" smtClean="0"/>
              <a:t>[10 marks]</a:t>
            </a:r>
            <a:endParaRPr lang="en-US" sz="1400" dirty="0"/>
          </a:p>
          <a:p>
            <a:pPr lvl="1"/>
            <a:r>
              <a:rPr lang="en-US" dirty="0" smtClean="0"/>
              <a:t>Identified </a:t>
            </a:r>
            <a:r>
              <a:rPr lang="en-US" dirty="0" smtClean="0"/>
              <a:t>specs/design </a:t>
            </a:r>
            <a:r>
              <a:rPr lang="en-US" dirty="0"/>
              <a:t>questions to </a:t>
            </a:r>
            <a:r>
              <a:rPr lang="en-US" dirty="0" smtClean="0"/>
              <a:t>solve </a:t>
            </a:r>
            <a:r>
              <a:rPr lang="en-US" sz="1200" dirty="0" smtClean="0"/>
              <a:t>[10 marks]</a:t>
            </a:r>
            <a:endParaRPr lang="en-US" sz="1200" dirty="0"/>
          </a:p>
          <a:p>
            <a:pPr lvl="1"/>
            <a:r>
              <a:rPr lang="en-US" dirty="0" smtClean="0"/>
              <a:t>Identify criteria </a:t>
            </a:r>
            <a:r>
              <a:rPr lang="en-US" dirty="0"/>
              <a:t>for </a:t>
            </a:r>
            <a:r>
              <a:rPr lang="en-US" dirty="0" smtClean="0"/>
              <a:t>an acceptable solution </a:t>
            </a:r>
            <a:r>
              <a:rPr lang="en-US" sz="1200" dirty="0" smtClean="0"/>
              <a:t>[10 marks]</a:t>
            </a:r>
          </a:p>
          <a:p>
            <a:r>
              <a:rPr lang="en-US" dirty="0" smtClean="0"/>
              <a:t>References &amp; information sources </a:t>
            </a:r>
            <a:r>
              <a:rPr lang="en-US" sz="1600" dirty="0" smtClean="0"/>
              <a:t>[5 marks]</a:t>
            </a:r>
            <a:endParaRPr lang="en-US" dirty="0"/>
          </a:p>
        </p:txBody>
      </p:sp>
    </p:spTree>
    <p:extLst>
      <p:ext uri="{BB962C8B-B14F-4D97-AF65-F5344CB8AC3E}">
        <p14:creationId xmlns:p14="http://schemas.microsoft.com/office/powerpoint/2010/main" val="395779577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812605" y="2090057"/>
            <a:ext cx="5498621" cy="1569660"/>
          </a:xfrm>
          <a:prstGeom prst="rect">
            <a:avLst/>
          </a:prstGeom>
          <a:noFill/>
        </p:spPr>
        <p:txBody>
          <a:bodyPr wrap="none" lIns="91440" tIns="45720" rIns="91440" bIns="45720">
            <a:spAutoFit/>
          </a:bodyPr>
          <a:lstStyle/>
          <a:p>
            <a:pPr algn="ctr"/>
            <a:r>
              <a:rPr lang="en-US" sz="48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Proceed with</a:t>
            </a:r>
            <a:br>
              <a:rPr lang="en-US" sz="48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n-US" sz="48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The class activity:</a:t>
            </a:r>
            <a:endParaRPr lang="en-US" sz="4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5" name="Rectangle 4"/>
          <p:cNvSpPr/>
          <p:nvPr/>
        </p:nvSpPr>
        <p:spPr>
          <a:xfrm>
            <a:off x="1081668" y="4287864"/>
            <a:ext cx="7192537" cy="1200329"/>
          </a:xfrm>
          <a:prstGeom prst="rect">
            <a:avLst/>
          </a:prstGeom>
        </p:spPr>
        <p:txBody>
          <a:bodyPr wrap="square">
            <a:spAutoFit/>
          </a:bodyPr>
          <a:lstStyle/>
          <a:p>
            <a:pPr algn="ctr"/>
            <a:r>
              <a:rPr lang="en-US" sz="3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Forming groups, choosing topics, appointing roles</a:t>
            </a:r>
          </a:p>
        </p:txBody>
      </p:sp>
    </p:spTree>
    <p:extLst>
      <p:ext uri="{BB962C8B-B14F-4D97-AF65-F5344CB8AC3E}">
        <p14:creationId xmlns:p14="http://schemas.microsoft.com/office/powerpoint/2010/main" val="429143832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893936644"/>
              </p:ext>
            </p:extLst>
          </p:nvPr>
        </p:nvGraphicFramePr>
        <p:xfrm>
          <a:off x="692150" y="646113"/>
          <a:ext cx="7922234" cy="5843811"/>
        </p:xfrm>
        <a:graphic>
          <a:graphicData uri="http://schemas.openxmlformats.org/drawingml/2006/table">
            <a:tbl>
              <a:tblPr>
                <a:tableStyleId>{5C22544A-7EE6-4342-B048-85BDC9FD1C3A}</a:tableStyleId>
              </a:tblPr>
              <a:tblGrid>
                <a:gridCol w="1709146"/>
                <a:gridCol w="827679"/>
                <a:gridCol w="1736725"/>
                <a:gridCol w="693907"/>
                <a:gridCol w="450755"/>
                <a:gridCol w="437876"/>
                <a:gridCol w="2066146"/>
              </a:tblGrid>
              <a:tr h="302440">
                <a:tc>
                  <a:txBody>
                    <a:bodyPr/>
                    <a:lstStyle/>
                    <a:p>
                      <a:pPr algn="l" fontAlgn="b"/>
                      <a:r>
                        <a:rPr lang="en-ZA" sz="1000" u="none" strike="noStrike" dirty="0">
                          <a:effectLst/>
                        </a:rPr>
                        <a:t>Name</a:t>
                      </a:r>
                      <a:endParaRPr lang="en-ZA" sz="1000" b="0" i="0" u="none" strike="noStrike" dirty="0">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User ID</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Email Address</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Role</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Team#</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Topic#</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Topic Description</a:t>
                      </a:r>
                      <a:endParaRPr lang="en-ZA" sz="1000" b="0" i="0" u="none" strike="noStrike">
                        <a:solidFill>
                          <a:srgbClr val="000000"/>
                        </a:solidFill>
                        <a:effectLst/>
                        <a:latin typeface="Arial" panose="020B0604020202020204" pitchFamily="34" charset="0"/>
                      </a:endParaRPr>
                    </a:p>
                  </a:txBody>
                  <a:tcPr marL="6848" marR="6848" marT="6848" marB="0" anchor="b"/>
                </a:tc>
              </a:tr>
              <a:tr h="151220">
                <a:tc>
                  <a:txBody>
                    <a:bodyPr/>
                    <a:lstStyle/>
                    <a:p>
                      <a:pPr algn="l" fontAlgn="b"/>
                      <a:r>
                        <a:rPr lang="en-ZA" sz="1000" u="none" strike="noStrike">
                          <a:effectLst/>
                        </a:rPr>
                        <a:t>Boyles, Nathan</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bylnat001</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BYLNAT001@myuct.ac.za</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r>
              <a:tr h="151220">
                <a:tc>
                  <a:txBody>
                    <a:bodyPr/>
                    <a:lstStyle/>
                    <a:p>
                      <a:pPr algn="l" fontAlgn="b"/>
                      <a:r>
                        <a:rPr lang="en-ZA" sz="1000" u="none" strike="noStrike">
                          <a:effectLst/>
                        </a:rPr>
                        <a:t>Chehore, Thembie</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chhmug001</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CHHMUG001@myuct.ac.za</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r>
              <a:tr h="171226">
                <a:tc>
                  <a:txBody>
                    <a:bodyPr/>
                    <a:lstStyle/>
                    <a:p>
                      <a:pPr algn="l" fontAlgn="b"/>
                      <a:r>
                        <a:rPr lang="en-ZA" sz="1000" u="none" strike="noStrike" dirty="0" err="1">
                          <a:effectLst/>
                        </a:rPr>
                        <a:t>Chemvura</a:t>
                      </a:r>
                      <a:r>
                        <a:rPr lang="en-ZA" sz="1000" u="none" strike="noStrike" dirty="0">
                          <a:effectLst/>
                        </a:rPr>
                        <a:t>, </a:t>
                      </a:r>
                      <a:r>
                        <a:rPr lang="en-ZA" sz="1000" u="none" strike="noStrike" dirty="0" err="1">
                          <a:effectLst/>
                        </a:rPr>
                        <a:t>Tinotenda</a:t>
                      </a:r>
                      <a:endParaRPr lang="en-ZA" sz="1000" b="0" i="0" u="none" strike="noStrike" dirty="0">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dirty="0">
                          <a:effectLst/>
                        </a:rPr>
                        <a:t>chmtin004</a:t>
                      </a:r>
                      <a:endParaRPr lang="en-ZA" sz="1000" b="0" i="0" u="none" strike="noStrike" dirty="0">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CHMTIN004@myuct.ac.za</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r>
              <a:tr h="151220">
                <a:tc>
                  <a:txBody>
                    <a:bodyPr/>
                    <a:lstStyle/>
                    <a:p>
                      <a:pPr algn="l" fontAlgn="b"/>
                      <a:r>
                        <a:rPr lang="en-ZA" sz="1000" u="none" strike="noStrike">
                          <a:effectLst/>
                        </a:rPr>
                        <a:t>Cushway, James</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cshjam001</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CSHJAM001@myuct.ac.za</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r>
              <a:tr h="151220">
                <a:tc>
                  <a:txBody>
                    <a:bodyPr/>
                    <a:lstStyle/>
                    <a:p>
                      <a:pPr algn="l" fontAlgn="b"/>
                      <a:r>
                        <a:rPr lang="en-ZA" sz="1000" u="none" strike="noStrike">
                          <a:effectLst/>
                        </a:rPr>
                        <a:t>De Kock, George</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dkcgeo002</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gsdekock@gmail.com</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r>
              <a:tr h="151220">
                <a:tc>
                  <a:txBody>
                    <a:bodyPr/>
                    <a:lstStyle/>
                    <a:p>
                      <a:pPr algn="l" fontAlgn="b"/>
                      <a:r>
                        <a:rPr lang="en-ZA" sz="1000" u="none" strike="noStrike">
                          <a:effectLst/>
                        </a:rPr>
                        <a:t>Fletcher, Warren</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fltwar002</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FLTWAR002@myuct.ac.za</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r>
              <a:tr h="151220">
                <a:tc>
                  <a:txBody>
                    <a:bodyPr/>
                    <a:lstStyle/>
                    <a:p>
                      <a:pPr algn="l" fontAlgn="b"/>
                      <a:r>
                        <a:rPr lang="en-ZA" sz="1000" u="none" strike="noStrike">
                          <a:effectLst/>
                        </a:rPr>
                        <a:t>Frank, Hannah</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frnhan004</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FRNHAN004@myuct.ac.za</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r>
              <a:tr h="151220">
                <a:tc>
                  <a:txBody>
                    <a:bodyPr/>
                    <a:lstStyle/>
                    <a:p>
                      <a:pPr algn="l" fontAlgn="b"/>
                      <a:r>
                        <a:rPr lang="en-ZA" sz="1000" u="none" strike="noStrike">
                          <a:effectLst/>
                        </a:rPr>
                        <a:t>Funk, O</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fnkoli001</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oli.funk@gmail.com</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r>
              <a:tr h="151220">
                <a:tc>
                  <a:txBody>
                    <a:bodyPr/>
                    <a:lstStyle/>
                    <a:p>
                      <a:pPr algn="l" fontAlgn="b"/>
                      <a:r>
                        <a:rPr lang="en-ZA" sz="1000" u="none" strike="noStrike">
                          <a:effectLst/>
                        </a:rPr>
                        <a:t>Gounden, Reece</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gndree002</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GNDREE002@myuct.ac.za</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r>
              <a:tr h="151220">
                <a:tc>
                  <a:txBody>
                    <a:bodyPr/>
                    <a:lstStyle/>
                    <a:p>
                      <a:pPr algn="l" fontAlgn="b"/>
                      <a:r>
                        <a:rPr lang="en-ZA" sz="1000" u="none" strike="noStrike">
                          <a:effectLst/>
                        </a:rPr>
                        <a:t>Gracey, Dean</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grcdea001</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GRCDEA001@myuct.ac.za</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r>
              <a:tr h="151220">
                <a:tc>
                  <a:txBody>
                    <a:bodyPr/>
                    <a:lstStyle/>
                    <a:p>
                      <a:pPr algn="l" fontAlgn="b"/>
                      <a:r>
                        <a:rPr lang="en-ZA" sz="1000" u="none" strike="noStrike">
                          <a:effectLst/>
                        </a:rPr>
                        <a:t>Harrison, Kyle</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hrrkyl008</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HRRKYL008@myuct.ac.za</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r>
              <a:tr h="170559">
                <a:tc>
                  <a:txBody>
                    <a:bodyPr/>
                    <a:lstStyle/>
                    <a:p>
                      <a:pPr algn="l" fontAlgn="b"/>
                      <a:r>
                        <a:rPr lang="en-ZA" sz="1000" u="none" strike="noStrike">
                          <a:effectLst/>
                        </a:rPr>
                        <a:t>Jansen Van Vuuren, Johan</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jnsjoh014</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JNSJOH014@myuct.ac.za</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r>
              <a:tr h="151220">
                <a:tc>
                  <a:txBody>
                    <a:bodyPr/>
                    <a:lstStyle/>
                    <a:p>
                      <a:pPr algn="l" fontAlgn="b"/>
                      <a:r>
                        <a:rPr lang="en-ZA" sz="1000" u="none" strike="noStrike">
                          <a:effectLst/>
                        </a:rPr>
                        <a:t>Kgatle, Regina</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kgtreg001</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KGTREG001@myuct.ac.za</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r>
              <a:tr h="151220">
                <a:tc>
                  <a:txBody>
                    <a:bodyPr/>
                    <a:lstStyle/>
                    <a:p>
                      <a:pPr algn="l" fontAlgn="b"/>
                      <a:r>
                        <a:rPr lang="en-ZA" sz="1000" u="none" strike="noStrike">
                          <a:effectLst/>
                        </a:rPr>
                        <a:t>Konan, Othniel</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knnoth001</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KNNOTH001@myuct.ac.za</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r>
              <a:tr h="151220">
                <a:tc>
                  <a:txBody>
                    <a:bodyPr/>
                    <a:lstStyle/>
                    <a:p>
                      <a:pPr algn="l" fontAlgn="b"/>
                      <a:r>
                        <a:rPr lang="en-ZA" sz="1000" u="none" strike="noStrike">
                          <a:effectLst/>
                        </a:rPr>
                        <a:t>Kouassi, Hermann</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ksskou001</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KSSKOU001@myuct.ac.za</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r>
              <a:tr h="151220">
                <a:tc>
                  <a:txBody>
                    <a:bodyPr/>
                    <a:lstStyle/>
                    <a:p>
                      <a:pPr algn="l" fontAlgn="b"/>
                      <a:r>
                        <a:rPr lang="en-ZA" sz="1000" u="none" strike="noStrike">
                          <a:effectLst/>
                        </a:rPr>
                        <a:t>Le Roux, Sean</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lrxsea001</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LRXSEA001@myuct.ac.za</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r>
              <a:tr h="151220">
                <a:tc>
                  <a:txBody>
                    <a:bodyPr/>
                    <a:lstStyle/>
                    <a:p>
                      <a:pPr algn="l" fontAlgn="b"/>
                      <a:r>
                        <a:rPr lang="en-ZA" sz="1000" u="none" strike="noStrike">
                          <a:effectLst/>
                        </a:rPr>
                        <a:t>Majola, Khwezi</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mjlkhw001</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MJLKHW001@myuct.ac.za</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r>
              <a:tr h="151220">
                <a:tc>
                  <a:txBody>
                    <a:bodyPr/>
                    <a:lstStyle/>
                    <a:p>
                      <a:pPr algn="l" fontAlgn="b"/>
                      <a:r>
                        <a:rPr lang="en-ZA" sz="1000" u="none" strike="noStrike">
                          <a:effectLst/>
                        </a:rPr>
                        <a:t>Moyo, Tafadzwa</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myxtaf004</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MYXTAF004@myuct.ac.za</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r>
              <a:tr h="188350">
                <a:tc>
                  <a:txBody>
                    <a:bodyPr/>
                    <a:lstStyle/>
                    <a:p>
                      <a:pPr algn="l" fontAlgn="b"/>
                      <a:r>
                        <a:rPr lang="en-ZA" sz="1000" u="none" strike="noStrike" dirty="0" err="1">
                          <a:effectLst/>
                        </a:rPr>
                        <a:t>Mphela</a:t>
                      </a:r>
                      <a:r>
                        <a:rPr lang="en-ZA" sz="1000" u="none" strike="noStrike" dirty="0">
                          <a:effectLst/>
                        </a:rPr>
                        <a:t>, </a:t>
                      </a:r>
                      <a:r>
                        <a:rPr lang="en-ZA" sz="1000" u="none" strike="noStrike" dirty="0" err="1">
                          <a:effectLst/>
                        </a:rPr>
                        <a:t>Kamogelo</a:t>
                      </a:r>
                      <a:endParaRPr lang="en-ZA" sz="1000" b="0" i="0" u="none" strike="noStrike" dirty="0">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mphkam003</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MPHKAM003@myuct.ac.za</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r>
              <a:tr h="200552">
                <a:tc>
                  <a:txBody>
                    <a:bodyPr/>
                    <a:lstStyle/>
                    <a:p>
                      <a:pPr algn="l" fontAlgn="b"/>
                      <a:r>
                        <a:rPr lang="en-ZA" sz="1000" u="none" strike="noStrike">
                          <a:effectLst/>
                        </a:rPr>
                        <a:t>Mthethwa, Mpumelelo</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mthmpu003</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MTHMPU003@myuct.ac.za</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r>
              <a:tr h="151220">
                <a:tc>
                  <a:txBody>
                    <a:bodyPr/>
                    <a:lstStyle/>
                    <a:p>
                      <a:pPr algn="l" fontAlgn="b"/>
                      <a:r>
                        <a:rPr lang="en-ZA" sz="1000" u="none" strike="noStrike">
                          <a:effectLst/>
                        </a:rPr>
                        <a:t>Naidoo, Kiuran</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ndxkiu001</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NDXKIU001@myuct.ac.za</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r>
              <a:tr h="151220">
                <a:tc>
                  <a:txBody>
                    <a:bodyPr/>
                    <a:lstStyle/>
                    <a:p>
                      <a:pPr algn="l" fontAlgn="b"/>
                      <a:r>
                        <a:rPr lang="en-ZA" sz="1000" u="none" strike="noStrike">
                          <a:effectLst/>
                        </a:rPr>
                        <a:t>Navsa, Mikhaeel</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nvsmik001</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NVSMIK001@myuct.ac.za</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r>
              <a:tr h="151220">
                <a:tc>
                  <a:txBody>
                    <a:bodyPr/>
                    <a:lstStyle/>
                    <a:p>
                      <a:pPr algn="l" fontAlgn="b"/>
                      <a:r>
                        <a:rPr lang="en-ZA" sz="1000" u="none" strike="noStrike">
                          <a:effectLst/>
                        </a:rPr>
                        <a:t>Nel, Alex</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nlxale001</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NLXALE001@myuct.ac.za</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r>
              <a:tr h="151220">
                <a:tc>
                  <a:txBody>
                    <a:bodyPr/>
                    <a:lstStyle/>
                    <a:p>
                      <a:pPr algn="l" fontAlgn="b"/>
                      <a:r>
                        <a:rPr lang="en-ZA" sz="1000" u="none" strike="noStrike">
                          <a:effectLst/>
                        </a:rPr>
                        <a:t>Ngada, Jackson</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ngdabo001</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NGDABO001@myuct.ac.za</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r>
              <a:tr h="151220">
                <a:tc>
                  <a:txBody>
                    <a:bodyPr/>
                    <a:lstStyle/>
                    <a:p>
                      <a:pPr algn="l" fontAlgn="b"/>
                      <a:r>
                        <a:rPr lang="en-ZA" sz="1000" u="none" strike="noStrike">
                          <a:effectLst/>
                        </a:rPr>
                        <a:t>Odetokun, John</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odtjoh001</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ODTJOH001@myuct.ac.za</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r>
              <a:tr h="151220">
                <a:tc>
                  <a:txBody>
                    <a:bodyPr/>
                    <a:lstStyle/>
                    <a:p>
                      <a:pPr algn="l" fontAlgn="b"/>
                      <a:r>
                        <a:rPr lang="en-ZA" sz="1000" u="none" strike="noStrike">
                          <a:effectLst/>
                        </a:rPr>
                        <a:t>Ovadia, Jonny</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ovdjon001</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OVDJON001@myuct.ac.za</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r>
              <a:tr h="151220">
                <a:tc>
                  <a:txBody>
                    <a:bodyPr/>
                    <a:lstStyle/>
                    <a:p>
                      <a:pPr algn="l" fontAlgn="b"/>
                      <a:r>
                        <a:rPr lang="en-ZA" sz="1000" u="none" strike="noStrike">
                          <a:effectLst/>
                        </a:rPr>
                        <a:t>Perring, Mick</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prrmic009</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PRRMIC009@myuct.ac.za</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r>
              <a:tr h="184899">
                <a:tc>
                  <a:txBody>
                    <a:bodyPr/>
                    <a:lstStyle/>
                    <a:p>
                      <a:pPr algn="l" fontAlgn="b"/>
                      <a:r>
                        <a:rPr lang="en-ZA" sz="1000" u="none" strike="noStrike">
                          <a:effectLst/>
                        </a:rPr>
                        <a:t>Sachikonye, Kuziwa</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schkuz002</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SCHKUZ002@myuct.ac.za</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r>
              <a:tr h="151220">
                <a:tc>
                  <a:txBody>
                    <a:bodyPr/>
                    <a:lstStyle/>
                    <a:p>
                      <a:pPr algn="l" fontAlgn="b"/>
                      <a:r>
                        <a:rPr lang="en-ZA" sz="1000" u="none" strike="noStrike">
                          <a:effectLst/>
                        </a:rPr>
                        <a:t>Sanne, Michael</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snnmic003</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SNNMIC003@myuct.ac.za</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r>
              <a:tr h="151220">
                <a:tc>
                  <a:txBody>
                    <a:bodyPr/>
                    <a:lstStyle/>
                    <a:p>
                      <a:pPr algn="l" fontAlgn="b"/>
                      <a:r>
                        <a:rPr lang="en-ZA" sz="1000" u="none" strike="noStrike">
                          <a:effectLst/>
                        </a:rPr>
                        <a:t>Schleich, Charles</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schcha027</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SCHCHA027@myuct.ac.za</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r>
              <a:tr h="151220">
                <a:tc>
                  <a:txBody>
                    <a:bodyPr/>
                    <a:lstStyle/>
                    <a:p>
                      <a:pPr algn="l" fontAlgn="b"/>
                      <a:r>
                        <a:rPr lang="en-ZA" sz="1000" u="none" strike="noStrike" dirty="0">
                          <a:effectLst/>
                        </a:rPr>
                        <a:t>Schulz, Matthias</a:t>
                      </a:r>
                      <a:endParaRPr lang="en-ZA" sz="1000" b="0" i="0" u="none" strike="noStrike" dirty="0">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schmat029</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SCHMAT029@myuct.ac.za</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r>
              <a:tr h="166841">
                <a:tc>
                  <a:txBody>
                    <a:bodyPr/>
                    <a:lstStyle/>
                    <a:p>
                      <a:pPr algn="l" fontAlgn="b"/>
                      <a:r>
                        <a:rPr lang="en-ZA" sz="1000" u="none" strike="noStrike" dirty="0" err="1">
                          <a:effectLst/>
                        </a:rPr>
                        <a:t>Schwartzkopff</a:t>
                      </a:r>
                      <a:r>
                        <a:rPr lang="en-ZA" sz="1000" u="none" strike="noStrike" dirty="0">
                          <a:effectLst/>
                        </a:rPr>
                        <a:t>, Luke</a:t>
                      </a:r>
                      <a:endParaRPr lang="en-ZA" sz="1000" b="0" i="0" u="none" strike="noStrike" dirty="0">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schluk004</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SCHLUK004@myuct.ac.za</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r>
              <a:tr h="151220">
                <a:tc>
                  <a:txBody>
                    <a:bodyPr/>
                    <a:lstStyle/>
                    <a:p>
                      <a:pPr algn="l" fontAlgn="b"/>
                      <a:r>
                        <a:rPr lang="en-ZA" sz="1000" u="none" strike="noStrike">
                          <a:effectLst/>
                        </a:rPr>
                        <a:t>Smith, Jeremy</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smtjer002</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SMTJER002@myuct.ac.za</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r>
              <a:tr h="151220">
                <a:tc>
                  <a:txBody>
                    <a:bodyPr/>
                    <a:lstStyle/>
                    <a:p>
                      <a:pPr algn="l" fontAlgn="b"/>
                      <a:r>
                        <a:rPr lang="en-ZA" sz="1000" u="none" strike="noStrike">
                          <a:effectLst/>
                        </a:rPr>
                        <a:t>Song, Roan</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sngroa001</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SNGROA001@myuct.ac.za</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a:effectLst/>
                        </a:rPr>
                        <a:t> </a:t>
                      </a:r>
                      <a:endParaRPr lang="en-ZA" sz="1000" b="0" i="0" u="none" strike="noStrike">
                        <a:solidFill>
                          <a:srgbClr val="000000"/>
                        </a:solidFill>
                        <a:effectLst/>
                        <a:latin typeface="Arial" panose="020B0604020202020204" pitchFamily="34" charset="0"/>
                      </a:endParaRPr>
                    </a:p>
                  </a:txBody>
                  <a:tcPr marL="6848" marR="6848" marT="6848" marB="0" anchor="b"/>
                </a:tc>
                <a:tc>
                  <a:txBody>
                    <a:bodyPr/>
                    <a:lstStyle/>
                    <a:p>
                      <a:pPr algn="l" fontAlgn="b"/>
                      <a:r>
                        <a:rPr lang="en-ZA" sz="1000" u="none" strike="noStrike" dirty="0">
                          <a:effectLst/>
                        </a:rPr>
                        <a:t> </a:t>
                      </a:r>
                      <a:endParaRPr lang="en-ZA" sz="1000" b="0" i="0" u="none" strike="noStrike" dirty="0">
                        <a:solidFill>
                          <a:srgbClr val="000000"/>
                        </a:solidFill>
                        <a:effectLst/>
                        <a:latin typeface="Arial" panose="020B0604020202020204" pitchFamily="34" charset="0"/>
                      </a:endParaRPr>
                    </a:p>
                  </a:txBody>
                  <a:tcPr marL="6848" marR="6848" marT="6848" marB="0" anchor="b"/>
                </a:tc>
              </a:tr>
            </a:tbl>
          </a:graphicData>
        </a:graphic>
      </p:graphicFrame>
      <p:sp>
        <p:nvSpPr>
          <p:cNvPr id="4" name="TextBox 3"/>
          <p:cNvSpPr txBox="1"/>
          <p:nvPr/>
        </p:nvSpPr>
        <p:spPr>
          <a:xfrm>
            <a:off x="571500" y="292100"/>
            <a:ext cx="2142702" cy="369332"/>
          </a:xfrm>
          <a:prstGeom prst="rect">
            <a:avLst/>
          </a:prstGeom>
          <a:noFill/>
        </p:spPr>
        <p:txBody>
          <a:bodyPr wrap="none" rtlCol="0">
            <a:spAutoFit/>
          </a:bodyPr>
          <a:lstStyle/>
          <a:p>
            <a:r>
              <a:rPr lang="en-ZA" dirty="0" smtClean="0"/>
              <a:t>YODA Teams 2017</a:t>
            </a:r>
            <a:endParaRPr lang="en-ZA" dirty="0"/>
          </a:p>
        </p:txBody>
      </p:sp>
    </p:spTree>
    <p:extLst>
      <p:ext uri="{BB962C8B-B14F-4D97-AF65-F5344CB8AC3E}">
        <p14:creationId xmlns:p14="http://schemas.microsoft.com/office/powerpoint/2010/main" val="340792438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References &amp; Acknowledgements</a:t>
            </a:r>
            <a:endParaRPr lang="en-ZA" dirty="0"/>
          </a:p>
        </p:txBody>
      </p:sp>
      <p:sp>
        <p:nvSpPr>
          <p:cNvPr id="3" name="Content Placeholder 2"/>
          <p:cNvSpPr>
            <a:spLocks noGrp="1"/>
          </p:cNvSpPr>
          <p:nvPr>
            <p:ph idx="1"/>
          </p:nvPr>
        </p:nvSpPr>
        <p:spPr/>
        <p:txBody>
          <a:bodyPr>
            <a:normAutofit fontScale="92500" lnSpcReduction="10000"/>
          </a:bodyPr>
          <a:lstStyle/>
          <a:p>
            <a:r>
              <a:rPr lang="en-ZA" dirty="0" smtClean="0"/>
              <a:t>References sources used include:</a:t>
            </a:r>
          </a:p>
          <a:p>
            <a:pPr lvl="1"/>
            <a:r>
              <a:rPr lang="en-ZA" dirty="0" err="1"/>
              <a:t>Todman</a:t>
            </a:r>
            <a:r>
              <a:rPr lang="en-ZA" dirty="0"/>
              <a:t>, Timothy J., et al. "Reconfigurable computing: architectures and design methods." Computers and Digital Techniques, IEE Proceedings-. Vol. 152. No. 2. IET, 2005. </a:t>
            </a:r>
          </a:p>
          <a:p>
            <a:pPr lvl="1"/>
            <a:r>
              <a:rPr lang="en-ZA" dirty="0" err="1"/>
              <a:t>Stavinov</a:t>
            </a:r>
            <a:r>
              <a:rPr lang="en-ZA" dirty="0"/>
              <a:t>, </a:t>
            </a:r>
            <a:r>
              <a:rPr lang="en-ZA" dirty="0" err="1"/>
              <a:t>Evgeni</a:t>
            </a:r>
            <a:r>
              <a:rPr lang="en-ZA" dirty="0"/>
              <a:t>. </a:t>
            </a:r>
            <a:r>
              <a:rPr lang="en-ZA" i="1" dirty="0"/>
              <a:t>100 Power Tips for FPGA Designers</a:t>
            </a:r>
            <a:r>
              <a:rPr lang="en-ZA" dirty="0"/>
              <a:t>. </a:t>
            </a:r>
            <a:r>
              <a:rPr lang="en-ZA" dirty="0" err="1"/>
              <a:t>Evgeni</a:t>
            </a:r>
            <a:r>
              <a:rPr lang="en-ZA" dirty="0"/>
              <a:t> </a:t>
            </a:r>
            <a:r>
              <a:rPr lang="en-ZA" dirty="0" err="1"/>
              <a:t>Stavinov</a:t>
            </a:r>
            <a:r>
              <a:rPr lang="en-ZA" dirty="0"/>
              <a:t>, 2011.</a:t>
            </a:r>
            <a:endParaRPr lang="en-ZA" dirty="0" smtClean="0"/>
          </a:p>
          <a:p>
            <a:r>
              <a:rPr lang="en-ZA" dirty="0" smtClean="0"/>
              <a:t>Acknowledgement </a:t>
            </a:r>
          </a:p>
          <a:p>
            <a:pPr lvl="1"/>
            <a:r>
              <a:rPr lang="en-ZA" dirty="0" smtClean="0"/>
              <a:t>Thanks to John-Philip Taylor (TA) for time taken to review slides and spotting typos and inaccuracies.</a:t>
            </a:r>
            <a:endParaRPr lang="en-ZA" dirty="0"/>
          </a:p>
        </p:txBody>
      </p:sp>
    </p:spTree>
    <p:extLst>
      <p:ext uri="{BB962C8B-B14F-4D97-AF65-F5344CB8AC3E}">
        <p14:creationId xmlns:p14="http://schemas.microsoft.com/office/powerpoint/2010/main" val="248777269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06401" y="3526966"/>
            <a:ext cx="8657594" cy="1477328"/>
          </a:xfrm>
          <a:prstGeom prst="rect">
            <a:avLst/>
          </a:prstGeom>
          <a:noFill/>
        </p:spPr>
        <p:txBody>
          <a:bodyPr wrap="square" rtlCol="0">
            <a:spAutoFit/>
          </a:bodyPr>
          <a:lstStyle/>
          <a:p>
            <a:r>
              <a:rPr lang="en-US" i="1" dirty="0" smtClean="0"/>
              <a:t>Image sources:</a:t>
            </a:r>
          </a:p>
          <a:p>
            <a:r>
              <a:rPr lang="en-US" dirty="0" smtClean="0"/>
              <a:t> PLD illustration on title slide </a:t>
            </a:r>
            <a:r>
              <a:rPr lang="en-US" dirty="0"/>
              <a:t>- Wikipedia </a:t>
            </a:r>
            <a:r>
              <a:rPr lang="en-US" dirty="0" smtClean="0"/>
              <a:t>Open Commons</a:t>
            </a:r>
          </a:p>
          <a:p>
            <a:r>
              <a:rPr lang="en-US" dirty="0"/>
              <a:t> </a:t>
            </a:r>
            <a:r>
              <a:rPr lang="en-US" dirty="0" smtClean="0"/>
              <a:t>FPGA chip illustrations - </a:t>
            </a:r>
            <a:r>
              <a:rPr lang="en-US" dirty="0"/>
              <a:t>Wikipedia Open Commons</a:t>
            </a:r>
          </a:p>
          <a:p>
            <a:r>
              <a:rPr lang="en-US" dirty="0" smtClean="0"/>
              <a:t> Stuck in Mud – </a:t>
            </a:r>
            <a:r>
              <a:rPr lang="en-US" dirty="0" err="1" smtClean="0"/>
              <a:t>fickr</a:t>
            </a:r>
            <a:r>
              <a:rPr lang="en-US" dirty="0" smtClean="0"/>
              <a:t> (CC2 for free reuse and modification)</a:t>
            </a:r>
            <a:endParaRPr lang="en-US" dirty="0"/>
          </a:p>
          <a:p>
            <a:r>
              <a:rPr lang="en-US" dirty="0" smtClean="0"/>
              <a:t> Typing ninja – </a:t>
            </a:r>
            <a:r>
              <a:rPr lang="en-US" dirty="0" err="1" smtClean="0"/>
              <a:t>Pixabay</a:t>
            </a:r>
            <a:r>
              <a:rPr lang="en-US" dirty="0" smtClean="0"/>
              <a:t> </a:t>
            </a:r>
            <a:r>
              <a:rPr lang="en-US" dirty="0" smtClean="0">
                <a:hlinkClick r:id="rId2"/>
              </a:rPr>
              <a:t>http</a:t>
            </a:r>
            <a:r>
              <a:rPr lang="en-US" dirty="0">
                <a:hlinkClick r:id="rId2"/>
              </a:rPr>
              <a:t>://pixabay.com</a:t>
            </a:r>
            <a:r>
              <a:rPr lang="en-US" dirty="0" smtClean="0">
                <a:hlinkClick r:id="rId2"/>
              </a:rPr>
              <a:t>/</a:t>
            </a:r>
            <a:r>
              <a:rPr lang="en-US" dirty="0" smtClean="0"/>
              <a:t>  (public domain)</a:t>
            </a:r>
          </a:p>
        </p:txBody>
      </p:sp>
      <p:sp>
        <p:nvSpPr>
          <p:cNvPr id="2" name="Rectangle 1"/>
          <p:cNvSpPr/>
          <p:nvPr/>
        </p:nvSpPr>
        <p:spPr>
          <a:xfrm>
            <a:off x="420915" y="443077"/>
            <a:ext cx="4929555" cy="369332"/>
          </a:xfrm>
          <a:prstGeom prst="rect">
            <a:avLst/>
          </a:prstGeom>
        </p:spPr>
        <p:txBody>
          <a:bodyPr wrap="none">
            <a:spAutoFit/>
          </a:bodyPr>
          <a:lstStyle/>
          <a:p>
            <a:r>
              <a:rPr lang="en-US" b="1" i="1" dirty="0" smtClean="0"/>
              <a:t>Disclaimers and copyright/licensing details</a:t>
            </a:r>
            <a:endParaRPr lang="en-US" b="1" i="1" dirty="0"/>
          </a:p>
        </p:txBody>
      </p:sp>
      <p:sp>
        <p:nvSpPr>
          <p:cNvPr id="5" name="Rectangle 4"/>
          <p:cNvSpPr/>
          <p:nvPr/>
        </p:nvSpPr>
        <p:spPr>
          <a:xfrm>
            <a:off x="420916" y="893026"/>
            <a:ext cx="8258628" cy="2554545"/>
          </a:xfrm>
          <a:prstGeom prst="rect">
            <a:avLst/>
          </a:prstGeom>
        </p:spPr>
        <p:txBody>
          <a:bodyPr wrap="square">
            <a:spAutoFit/>
          </a:bodyPr>
          <a:lstStyle/>
          <a:p>
            <a:r>
              <a:rPr lang="en-US" sz="1600" dirty="0" smtClean="0"/>
              <a:t>I have tried to follow the correct practices concerning copyright and licensing of material, particularly image sources that have been used in this presentation. I have put much effort into trying to make this material open access so that it can be of benefit to others in their teaching and learning practice. Any mistakes or omissions with regards to these issues I will correct when notified. To the best of my understanding the material in these slides can be shared according to the Creative Commons “</a:t>
            </a:r>
            <a:r>
              <a:rPr lang="en-ZA" sz="1600" dirty="0"/>
              <a:t>Attribution-</a:t>
            </a:r>
            <a:r>
              <a:rPr lang="en-ZA" sz="1600" dirty="0" err="1"/>
              <a:t>ShareAlike</a:t>
            </a:r>
            <a:r>
              <a:rPr lang="en-ZA" sz="1600" dirty="0"/>
              <a:t> 4.0 International (CC BY-SA 4.0)</a:t>
            </a:r>
            <a:r>
              <a:rPr lang="en-US" sz="1600" dirty="0" smtClean="0"/>
              <a:t>” license, and that is why I selected that license to apply to this presentation (it’s not because I particulate want my slides referenced but more to acknowledge the sources and generosity of others who have provided free material such as the images I have used).</a:t>
            </a:r>
            <a:endParaRPr lang="en-US" sz="1600" dirty="0"/>
          </a:p>
        </p:txBody>
      </p:sp>
      <p:pic>
        <p:nvPicPr>
          <p:cNvPr id="3074" name="Picture 2" descr="C:\Users\swinberg\Documents\ACTIVE\EEE4084F\Common\Images_open\CC-S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61944" y="6102803"/>
            <a:ext cx="1117600" cy="393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84413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Programmable Logic Chips</a:t>
            </a:r>
            <a:endParaRPr lang="en-US" dirty="0"/>
          </a:p>
        </p:txBody>
      </p:sp>
      <p:sp>
        <p:nvSpPr>
          <p:cNvPr id="4" name="Text Placeholder 3"/>
          <p:cNvSpPr>
            <a:spLocks noGrp="1"/>
          </p:cNvSpPr>
          <p:nvPr>
            <p:ph type="body" idx="1"/>
          </p:nvPr>
        </p:nvSpPr>
        <p:spPr/>
        <p:txBody>
          <a:bodyPr/>
          <a:lstStyle/>
          <a:p>
            <a:r>
              <a:rPr lang="en-US" dirty="0" smtClean="0"/>
              <a:t>EEE4084F</a:t>
            </a:r>
            <a:endParaRPr lang="en-US" dirty="0"/>
          </a:p>
        </p:txBody>
      </p:sp>
      <p:grpSp>
        <p:nvGrpSpPr>
          <p:cNvPr id="5" name="Group 4"/>
          <p:cNvGrpSpPr/>
          <p:nvPr/>
        </p:nvGrpSpPr>
        <p:grpSpPr>
          <a:xfrm>
            <a:off x="7264409" y="5109906"/>
            <a:ext cx="1386455" cy="1401754"/>
            <a:chOff x="4270823" y="5109906"/>
            <a:chExt cx="1386455" cy="1401754"/>
          </a:xfrm>
        </p:grpSpPr>
        <p:pic>
          <p:nvPicPr>
            <p:cNvPr id="2050" name="Picture 2" descr="C:\Users\swinberg\Documents\ACTIVE\EEE4084F\Common\Images_open\Altera-Max-wo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70823" y="5109906"/>
              <a:ext cx="1386455" cy="1124755"/>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4549996" y="6234661"/>
              <a:ext cx="603050" cy="276999"/>
            </a:xfrm>
            <a:prstGeom prst="rect">
              <a:avLst/>
            </a:prstGeom>
          </p:spPr>
          <p:txBody>
            <a:bodyPr wrap="none">
              <a:spAutoFit/>
            </a:bodyPr>
            <a:lstStyle/>
            <a:p>
              <a:r>
                <a:rPr lang="en-ZA" sz="1200" b="1" dirty="0"/>
                <a:t>CPLD</a:t>
              </a:r>
            </a:p>
          </p:txBody>
        </p:sp>
      </p:grpSp>
      <p:grpSp>
        <p:nvGrpSpPr>
          <p:cNvPr id="6" name="Group 5"/>
          <p:cNvGrpSpPr/>
          <p:nvPr/>
        </p:nvGrpSpPr>
        <p:grpSpPr>
          <a:xfrm>
            <a:off x="5325777" y="5109905"/>
            <a:ext cx="1495081" cy="1401755"/>
            <a:chOff x="5701693" y="5109905"/>
            <a:chExt cx="1495081" cy="1401755"/>
          </a:xfrm>
        </p:grpSpPr>
        <p:pic>
          <p:nvPicPr>
            <p:cNvPr id="2051" name="Picture 3" descr="C:\Users\swinberg\Documents\ACTIVE\EEE4084F\Common\Images_open\Altera-Flex-woc.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01693" y="5109905"/>
              <a:ext cx="1495081" cy="1062295"/>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6022448" y="6234661"/>
              <a:ext cx="976549" cy="276999"/>
            </a:xfrm>
            <a:prstGeom prst="rect">
              <a:avLst/>
            </a:prstGeom>
          </p:spPr>
          <p:txBody>
            <a:bodyPr wrap="none">
              <a:spAutoFit/>
            </a:bodyPr>
            <a:lstStyle/>
            <a:p>
              <a:r>
                <a:rPr lang="en-ZA" sz="1200" b="1" dirty="0" smtClean="0"/>
                <a:t>PLD + </a:t>
              </a:r>
              <a:r>
                <a:rPr lang="en-ZA" sz="1200" b="1" dirty="0" err="1" smtClean="0"/>
                <a:t>SoC</a:t>
              </a:r>
              <a:endParaRPr lang="en-ZA" sz="1200" b="1" dirty="0"/>
            </a:p>
          </p:txBody>
        </p:sp>
      </p:grpSp>
      <p:grpSp>
        <p:nvGrpSpPr>
          <p:cNvPr id="8" name="Group 7"/>
          <p:cNvGrpSpPr/>
          <p:nvPr/>
        </p:nvGrpSpPr>
        <p:grpSpPr>
          <a:xfrm>
            <a:off x="3667610" y="5074690"/>
            <a:ext cx="1439082" cy="1436970"/>
            <a:chOff x="7237663" y="5074690"/>
            <a:chExt cx="1439082" cy="1436970"/>
          </a:xfrm>
        </p:grpSpPr>
        <p:pic>
          <p:nvPicPr>
            <p:cNvPr id="2052" name="Picture 4" descr="C:\Users\swinberg\Documents\ACTIVE\EEE4084F\Common\Images_open\PAL-woc.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37663" y="5074690"/>
              <a:ext cx="1439082" cy="109751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7655679" y="6234661"/>
              <a:ext cx="492443" cy="276999"/>
            </a:xfrm>
            <a:prstGeom prst="rect">
              <a:avLst/>
            </a:prstGeom>
          </p:spPr>
          <p:txBody>
            <a:bodyPr wrap="none">
              <a:spAutoFit/>
            </a:bodyPr>
            <a:lstStyle/>
            <a:p>
              <a:r>
                <a:rPr lang="en-ZA" sz="1200" b="1" dirty="0" smtClean="0"/>
                <a:t>PLD</a:t>
              </a:r>
              <a:endParaRPr lang="en-ZA" sz="1200" b="1" dirty="0"/>
            </a:p>
          </p:txBody>
        </p:sp>
      </p:grpSp>
    </p:spTree>
    <p:extLst>
      <p:ext uri="{BB962C8B-B14F-4D97-AF65-F5344CB8AC3E}">
        <p14:creationId xmlns:p14="http://schemas.microsoft.com/office/powerpoint/2010/main" val="1824753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8822" y="274638"/>
            <a:ext cx="8441649" cy="861831"/>
          </a:xfrm>
        </p:spPr>
        <p:txBody>
          <a:bodyPr anchor="t" anchorCtr="0">
            <a:normAutofit/>
          </a:bodyPr>
          <a:lstStyle/>
          <a:p>
            <a:r>
              <a:rPr lang="en-ZA" dirty="0" smtClean="0"/>
              <a:t>Programmable Chips</a:t>
            </a:r>
            <a:endParaRPr lang="en-US" dirty="0"/>
          </a:p>
        </p:txBody>
      </p:sp>
      <p:sp>
        <p:nvSpPr>
          <p:cNvPr id="3" name="Content Placeholder 2"/>
          <p:cNvSpPr>
            <a:spLocks noGrp="1"/>
          </p:cNvSpPr>
          <p:nvPr>
            <p:ph idx="1"/>
          </p:nvPr>
        </p:nvSpPr>
        <p:spPr>
          <a:xfrm>
            <a:off x="461555" y="1273439"/>
            <a:ext cx="8229600" cy="4713387"/>
          </a:xfrm>
        </p:spPr>
        <p:txBody>
          <a:bodyPr>
            <a:normAutofit fontScale="92500" lnSpcReduction="20000"/>
          </a:bodyPr>
          <a:lstStyle/>
          <a:p>
            <a:r>
              <a:rPr lang="en-US" dirty="0" smtClean="0"/>
              <a:t>In comparison to hard-wired chips, a programmable chip can be </a:t>
            </a:r>
            <a:r>
              <a:rPr lang="en-US" dirty="0" smtClean="0">
                <a:solidFill>
                  <a:srgbClr val="FF6600"/>
                </a:solidFill>
              </a:rPr>
              <a:t>reconfigured</a:t>
            </a:r>
            <a:r>
              <a:rPr lang="en-US" dirty="0" smtClean="0"/>
              <a:t> according to application or user needs</a:t>
            </a:r>
          </a:p>
          <a:p>
            <a:r>
              <a:rPr lang="en-US" dirty="0" smtClean="0"/>
              <a:t>Provides a means to </a:t>
            </a:r>
            <a:r>
              <a:rPr lang="en-US" dirty="0" smtClean="0">
                <a:solidFill>
                  <a:srgbClr val="FF6600"/>
                </a:solidFill>
              </a:rPr>
              <a:t>use the same chip(s)</a:t>
            </a:r>
            <a:r>
              <a:rPr lang="en-US" dirty="0" smtClean="0"/>
              <a:t> for a variety of different applications.</a:t>
            </a:r>
          </a:p>
          <a:p>
            <a:r>
              <a:rPr lang="en-US" dirty="0" smtClean="0"/>
              <a:t>Makes programmable chips attractive for use in many products, e.g. </a:t>
            </a:r>
            <a:r>
              <a:rPr lang="en-US" dirty="0" smtClean="0">
                <a:solidFill>
                  <a:srgbClr val="FF6600"/>
                </a:solidFill>
              </a:rPr>
              <a:t>prototyping products</a:t>
            </a:r>
            <a:r>
              <a:rPr lang="en-US" dirty="0" smtClean="0"/>
              <a:t>.</a:t>
            </a:r>
          </a:p>
          <a:p>
            <a:r>
              <a:rPr lang="en-US" dirty="0" smtClean="0"/>
              <a:t>Further benefits are:</a:t>
            </a:r>
          </a:p>
          <a:p>
            <a:pPr lvl="1"/>
            <a:r>
              <a:rPr lang="en-US" dirty="0" smtClean="0"/>
              <a:t>Low starting cost (e.g. Web pack+ FPGA </a:t>
            </a:r>
            <a:r>
              <a:rPr lang="en-US" dirty="0" err="1" smtClean="0"/>
              <a:t>dev</a:t>
            </a:r>
            <a:r>
              <a:rPr lang="en-US" dirty="0" smtClean="0"/>
              <a:t> kit)</a:t>
            </a:r>
          </a:p>
          <a:p>
            <a:pPr lvl="1"/>
            <a:r>
              <a:rPr lang="en-US" dirty="0" smtClean="0"/>
              <a:t>Risk reduction</a:t>
            </a:r>
          </a:p>
          <a:p>
            <a:pPr lvl="1"/>
            <a:r>
              <a:rPr lang="en-US" dirty="0" smtClean="0"/>
              <a:t>Quick turnaround time</a:t>
            </a:r>
          </a:p>
          <a:p>
            <a:endParaRPr lang="en-US" dirty="0"/>
          </a:p>
        </p:txBody>
      </p:sp>
    </p:spTree>
    <p:extLst>
      <p:ext uri="{BB962C8B-B14F-4D97-AF65-F5344CB8AC3E}">
        <p14:creationId xmlns:p14="http://schemas.microsoft.com/office/powerpoint/2010/main" val="32290525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74638"/>
            <a:ext cx="8640960" cy="1143000"/>
          </a:xfrm>
        </p:spPr>
        <p:txBody>
          <a:bodyPr>
            <a:normAutofit/>
          </a:bodyPr>
          <a:lstStyle/>
          <a:p>
            <a:r>
              <a:rPr lang="en-ZA" dirty="0" err="1" smtClean="0"/>
              <a:t>ASICs</a:t>
            </a:r>
            <a:r>
              <a:rPr lang="en-ZA" dirty="0" smtClean="0"/>
              <a:t> vs. Programmable Chips</a:t>
            </a:r>
            <a:endParaRPr lang="en-US" dirty="0"/>
          </a:p>
        </p:txBody>
      </p:sp>
      <p:sp>
        <p:nvSpPr>
          <p:cNvPr id="3" name="Content Placeholder 2"/>
          <p:cNvSpPr>
            <a:spLocks noGrp="1"/>
          </p:cNvSpPr>
          <p:nvPr>
            <p:ph idx="1"/>
          </p:nvPr>
        </p:nvSpPr>
        <p:spPr>
          <a:xfrm>
            <a:off x="576943" y="1580044"/>
            <a:ext cx="8229600" cy="4713387"/>
          </a:xfrm>
        </p:spPr>
        <p:txBody>
          <a:bodyPr>
            <a:normAutofit lnSpcReduction="10000"/>
          </a:bodyPr>
          <a:lstStyle/>
          <a:p>
            <a:r>
              <a:rPr lang="en-US" dirty="0" smtClean="0"/>
              <a:t>Application Specific Integrated Circuit (or ASICs) have a longer </a:t>
            </a:r>
            <a:r>
              <a:rPr lang="en-US" i="1" dirty="0" smtClean="0"/>
              <a:t>design cycle</a:t>
            </a:r>
            <a:r>
              <a:rPr lang="en-US" dirty="0" smtClean="0"/>
              <a:t> and higher engineering cost than using programmable chips. </a:t>
            </a:r>
          </a:p>
          <a:p>
            <a:r>
              <a:rPr lang="en-US" dirty="0" smtClean="0"/>
              <a:t>Still a </a:t>
            </a:r>
            <a:r>
              <a:rPr lang="en-US" dirty="0" smtClean="0">
                <a:solidFill>
                  <a:srgbClr val="FF6600"/>
                </a:solidFill>
              </a:rPr>
              <a:t>need for ASIC: </a:t>
            </a:r>
            <a:r>
              <a:rPr lang="en-US" dirty="0" smtClean="0"/>
              <a:t>faster performance and lower cost for high volume</a:t>
            </a:r>
          </a:p>
          <a:p>
            <a:r>
              <a:rPr lang="en-US" dirty="0" smtClean="0"/>
              <a:t>Generally, programmable chips are suited to low to medium product production. (e.g. product runs needing under 10,000 chips)</a:t>
            </a:r>
          </a:p>
          <a:p>
            <a:endParaRPr lang="en-US" dirty="0"/>
          </a:p>
        </p:txBody>
      </p:sp>
    </p:spTree>
    <p:extLst>
      <p:ext uri="{BB962C8B-B14F-4D97-AF65-F5344CB8AC3E}">
        <p14:creationId xmlns:p14="http://schemas.microsoft.com/office/powerpoint/2010/main" val="16713470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err="1" smtClean="0"/>
              <a:t>PLAs</a:t>
            </a:r>
            <a:r>
              <a:rPr lang="en-ZA" dirty="0" smtClean="0"/>
              <a:t>, </a:t>
            </a:r>
            <a:r>
              <a:rPr lang="en-ZA" dirty="0" err="1" smtClean="0"/>
              <a:t>CPLDs</a:t>
            </a:r>
            <a:r>
              <a:rPr lang="en-ZA" dirty="0"/>
              <a:t> </a:t>
            </a:r>
            <a:r>
              <a:rPr lang="en-ZA" dirty="0" smtClean="0"/>
              <a:t>and </a:t>
            </a:r>
            <a:r>
              <a:rPr lang="en-ZA" dirty="0" err="1" smtClean="0"/>
              <a:t>FPGAs</a:t>
            </a:r>
            <a:endParaRPr lang="en-US" dirty="0"/>
          </a:p>
        </p:txBody>
      </p:sp>
      <p:sp>
        <p:nvSpPr>
          <p:cNvPr id="3" name="Content Placeholder 2"/>
          <p:cNvSpPr>
            <a:spLocks noGrp="1"/>
          </p:cNvSpPr>
          <p:nvPr>
            <p:ph idx="1"/>
          </p:nvPr>
        </p:nvSpPr>
        <p:spPr>
          <a:xfrm>
            <a:off x="284016" y="1549776"/>
            <a:ext cx="8568952" cy="4525963"/>
          </a:xfrm>
        </p:spPr>
        <p:txBody>
          <a:bodyPr>
            <a:normAutofit/>
          </a:bodyPr>
          <a:lstStyle/>
          <a:p>
            <a:r>
              <a:rPr lang="en-ZA" sz="2800" dirty="0" smtClean="0"/>
              <a:t>Programmable logic chips variety in terms</a:t>
            </a:r>
            <a:br>
              <a:rPr lang="en-ZA" sz="2800" dirty="0" smtClean="0"/>
            </a:br>
            <a:r>
              <a:rPr lang="en-ZA" sz="2800" dirty="0" smtClean="0"/>
              <a:t>    </a:t>
            </a:r>
            <a:r>
              <a:rPr lang="en-ZA" sz="2800" dirty="0" err="1" smtClean="0"/>
              <a:t>simple</a:t>
            </a:r>
            <a:r>
              <a:rPr lang="en-ZA" sz="2800" dirty="0" err="1" smtClean="0">
                <a:sym typeface="Wingdings" pitchFamily="2" charset="2"/>
              </a:rPr>
              <a:t>complex</a:t>
            </a:r>
            <a:r>
              <a:rPr lang="en-ZA" sz="2800" dirty="0" smtClean="0">
                <a:sym typeface="Wingdings" pitchFamily="2" charset="2"/>
              </a:rPr>
              <a:t>  </a:t>
            </a:r>
            <a:r>
              <a:rPr lang="en-ZA" sz="2800" dirty="0" err="1" smtClean="0">
                <a:sym typeface="Wingdings" pitchFamily="2" charset="2"/>
              </a:rPr>
              <a:t>cheapexpensive</a:t>
            </a:r>
            <a:endParaRPr lang="en-ZA" sz="2800" dirty="0" smtClean="0">
              <a:sym typeface="Wingdings" pitchFamily="2" charset="2"/>
            </a:endParaRPr>
          </a:p>
          <a:p>
            <a:r>
              <a:rPr lang="en-ZA" sz="2800" b="1" dirty="0" smtClean="0">
                <a:solidFill>
                  <a:srgbClr val="FF6600"/>
                </a:solidFill>
                <a:sym typeface="Wingdings" pitchFamily="2" charset="2"/>
              </a:rPr>
              <a:t>PLA = Programmable Logic Array</a:t>
            </a:r>
          </a:p>
          <a:p>
            <a:pPr lvl="1"/>
            <a:r>
              <a:rPr lang="en-ZA" sz="2400" dirty="0" smtClean="0">
                <a:sym typeface="Wingdings" pitchFamily="2" charset="2"/>
              </a:rPr>
              <a:t>Simple: just AND </a:t>
            </a:r>
            <a:r>
              <a:rPr lang="en-ZA" sz="2400" dirty="0" err="1" smtClean="0">
                <a:sym typeface="Wingdings" pitchFamily="2" charset="2"/>
              </a:rPr>
              <a:t>and</a:t>
            </a:r>
            <a:r>
              <a:rPr lang="en-ZA" sz="2400" dirty="0" smtClean="0">
                <a:sym typeface="Wingdings" pitchFamily="2" charset="2"/>
              </a:rPr>
              <a:t> OR gates; but </a:t>
            </a:r>
            <a:r>
              <a:rPr lang="en-ZA" sz="2400" i="1" dirty="0" smtClean="0">
                <a:sym typeface="Wingdings" pitchFamily="2" charset="2"/>
              </a:rPr>
              <a:t>Cheap</a:t>
            </a:r>
          </a:p>
          <a:p>
            <a:r>
              <a:rPr lang="en-ZA" sz="2800" b="1" dirty="0" smtClean="0">
                <a:solidFill>
                  <a:schemeClr val="accent5">
                    <a:lumMod val="75000"/>
                  </a:schemeClr>
                </a:solidFill>
                <a:sym typeface="Wingdings" pitchFamily="2" charset="2"/>
              </a:rPr>
              <a:t>CPLA = Complex PLA</a:t>
            </a:r>
          </a:p>
          <a:p>
            <a:pPr lvl="1"/>
            <a:r>
              <a:rPr lang="en-ZA" sz="2400" dirty="0" smtClean="0">
                <a:sym typeface="Wingdings" pitchFamily="2" charset="2"/>
              </a:rPr>
              <a:t>Midrange: compose interconnected </a:t>
            </a:r>
            <a:r>
              <a:rPr lang="en-ZA" sz="2400" dirty="0" err="1" smtClean="0">
                <a:sym typeface="Wingdings" pitchFamily="2" charset="2"/>
              </a:rPr>
              <a:t>PLAs</a:t>
            </a:r>
            <a:endParaRPr lang="en-ZA" sz="2400" dirty="0" smtClean="0">
              <a:sym typeface="Wingdings" pitchFamily="2" charset="2"/>
            </a:endParaRPr>
          </a:p>
          <a:p>
            <a:r>
              <a:rPr lang="en-ZA" sz="2800" b="1" dirty="0" smtClean="0">
                <a:solidFill>
                  <a:schemeClr val="tx2">
                    <a:lumMod val="90000"/>
                  </a:schemeClr>
                </a:solidFill>
                <a:sym typeface="Wingdings" pitchFamily="2" charset="2"/>
              </a:rPr>
              <a:t>FPGA = Field Programmable Gate Array</a:t>
            </a:r>
          </a:p>
          <a:p>
            <a:pPr lvl="1"/>
            <a:r>
              <a:rPr lang="en-ZA" sz="2400" dirty="0" smtClean="0">
                <a:sym typeface="Wingdings" pitchFamily="2" charset="2"/>
              </a:rPr>
              <a:t>Complex: programmable logic blocks and</a:t>
            </a:r>
            <a:br>
              <a:rPr lang="en-ZA" sz="2400" dirty="0" smtClean="0">
                <a:sym typeface="Wingdings" pitchFamily="2" charset="2"/>
              </a:rPr>
            </a:br>
            <a:r>
              <a:rPr lang="en-ZA" sz="2400" dirty="0" smtClean="0">
                <a:sym typeface="Wingdings" pitchFamily="2" charset="2"/>
              </a:rPr>
              <a:t>  programmable interconnects; but </a:t>
            </a:r>
            <a:r>
              <a:rPr lang="en-ZA" sz="2400" i="1" dirty="0" smtClean="0">
                <a:sym typeface="Wingdings" pitchFamily="2" charset="2"/>
              </a:rPr>
              <a:t>Expensive</a:t>
            </a:r>
            <a:endParaRPr lang="en-US" sz="2400" i="1" dirty="0"/>
          </a:p>
        </p:txBody>
      </p:sp>
      <p:grpSp>
        <p:nvGrpSpPr>
          <p:cNvPr id="28" name="Group 27"/>
          <p:cNvGrpSpPr/>
          <p:nvPr/>
        </p:nvGrpSpPr>
        <p:grpSpPr>
          <a:xfrm>
            <a:off x="7226918" y="450774"/>
            <a:ext cx="1576240" cy="4059851"/>
            <a:chOff x="7226918" y="450774"/>
            <a:chExt cx="1576240" cy="4059851"/>
          </a:xfrm>
        </p:grpSpPr>
        <p:sp>
          <p:nvSpPr>
            <p:cNvPr id="4" name="Rectangle 3"/>
            <p:cNvSpPr/>
            <p:nvPr/>
          </p:nvSpPr>
          <p:spPr>
            <a:xfrm>
              <a:off x="7852132" y="965972"/>
              <a:ext cx="267458" cy="234026"/>
            </a:xfrm>
            <a:prstGeom prst="rect">
              <a:avLst/>
            </a:prstGeom>
            <a:solidFill>
              <a:srgbClr val="66FFFF"/>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25"/>
            <p:cNvGrpSpPr/>
            <p:nvPr/>
          </p:nvGrpSpPr>
          <p:grpSpPr>
            <a:xfrm>
              <a:off x="7687542" y="1830068"/>
              <a:ext cx="627498" cy="522058"/>
              <a:chOff x="8244408" y="3573016"/>
              <a:chExt cx="627498" cy="522058"/>
            </a:xfrm>
          </p:grpSpPr>
          <p:sp>
            <p:nvSpPr>
              <p:cNvPr id="5" name="Rectangle 4"/>
              <p:cNvSpPr/>
              <p:nvPr/>
            </p:nvSpPr>
            <p:spPr>
              <a:xfrm>
                <a:off x="8244408" y="3573016"/>
                <a:ext cx="267458" cy="234026"/>
              </a:xfrm>
              <a:prstGeom prst="rect">
                <a:avLst/>
              </a:prstGeom>
              <a:solidFill>
                <a:schemeClr val="bg1">
                  <a:lumMod val="20000"/>
                  <a:lumOff val="80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8604448" y="3573016"/>
                <a:ext cx="267458" cy="234026"/>
              </a:xfrm>
              <a:prstGeom prst="rect">
                <a:avLst/>
              </a:prstGeom>
              <a:solidFill>
                <a:schemeClr val="bg1">
                  <a:lumMod val="20000"/>
                  <a:lumOff val="80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8244408" y="3861048"/>
                <a:ext cx="267458" cy="234026"/>
              </a:xfrm>
              <a:prstGeom prst="rect">
                <a:avLst/>
              </a:prstGeom>
              <a:solidFill>
                <a:schemeClr val="bg1">
                  <a:lumMod val="20000"/>
                  <a:lumOff val="80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604448" y="3861048"/>
                <a:ext cx="267458" cy="234026"/>
              </a:xfrm>
              <a:prstGeom prst="rect">
                <a:avLst/>
              </a:prstGeom>
              <a:solidFill>
                <a:schemeClr val="bg1">
                  <a:lumMod val="20000"/>
                  <a:lumOff val="80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5" name="Group 24"/>
            <p:cNvGrpSpPr/>
            <p:nvPr/>
          </p:nvGrpSpPr>
          <p:grpSpPr>
            <a:xfrm>
              <a:off x="7502285" y="2899046"/>
              <a:ext cx="1049353" cy="864096"/>
              <a:chOff x="8100392" y="4869160"/>
              <a:chExt cx="1403648" cy="1155842"/>
            </a:xfrm>
          </p:grpSpPr>
          <p:sp>
            <p:nvSpPr>
              <p:cNvPr id="9" name="Rectangle 8"/>
              <p:cNvSpPr/>
              <p:nvPr/>
            </p:nvSpPr>
            <p:spPr>
              <a:xfrm>
                <a:off x="8100392" y="4869160"/>
                <a:ext cx="267458" cy="234026"/>
              </a:xfrm>
              <a:prstGeom prst="rect">
                <a:avLst/>
              </a:prstGeom>
              <a:solidFill>
                <a:schemeClr val="tx2">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8460432" y="4869160"/>
                <a:ext cx="267458" cy="234026"/>
              </a:xfrm>
              <a:prstGeom prst="rect">
                <a:avLst/>
              </a:prstGeom>
              <a:solidFill>
                <a:schemeClr val="tx2">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100392" y="5157192"/>
                <a:ext cx="267458" cy="234026"/>
              </a:xfrm>
              <a:prstGeom prst="rect">
                <a:avLst/>
              </a:prstGeom>
              <a:solidFill>
                <a:schemeClr val="tx2">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8460432" y="5157192"/>
                <a:ext cx="267458" cy="234026"/>
              </a:xfrm>
              <a:prstGeom prst="rect">
                <a:avLst/>
              </a:prstGeom>
              <a:solidFill>
                <a:schemeClr val="tx2">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8100392" y="5502944"/>
                <a:ext cx="267458" cy="234026"/>
              </a:xfrm>
              <a:prstGeom prst="rect">
                <a:avLst/>
              </a:prstGeom>
              <a:solidFill>
                <a:schemeClr val="tx2">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8460432" y="5502944"/>
                <a:ext cx="267458" cy="234026"/>
              </a:xfrm>
              <a:prstGeom prst="rect">
                <a:avLst/>
              </a:prstGeom>
              <a:solidFill>
                <a:schemeClr val="tx2">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8100392" y="5790976"/>
                <a:ext cx="267458" cy="234026"/>
              </a:xfrm>
              <a:prstGeom prst="rect">
                <a:avLst/>
              </a:prstGeom>
              <a:solidFill>
                <a:schemeClr val="tx2">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8460432" y="5790976"/>
                <a:ext cx="267458" cy="234026"/>
              </a:xfrm>
              <a:prstGeom prst="rect">
                <a:avLst/>
              </a:prstGeom>
              <a:solidFill>
                <a:schemeClr val="tx2">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8876542" y="4869160"/>
                <a:ext cx="267458" cy="234026"/>
              </a:xfrm>
              <a:prstGeom prst="rect">
                <a:avLst/>
              </a:prstGeom>
              <a:solidFill>
                <a:schemeClr val="tx2">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9236582" y="4869160"/>
                <a:ext cx="267458" cy="234026"/>
              </a:xfrm>
              <a:prstGeom prst="rect">
                <a:avLst/>
              </a:prstGeom>
              <a:solidFill>
                <a:schemeClr val="tx2">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8876542" y="5157192"/>
                <a:ext cx="267458" cy="234026"/>
              </a:xfrm>
              <a:prstGeom prst="rect">
                <a:avLst/>
              </a:prstGeom>
              <a:solidFill>
                <a:schemeClr val="tx2">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9236582" y="5157192"/>
                <a:ext cx="267458" cy="234026"/>
              </a:xfrm>
              <a:prstGeom prst="rect">
                <a:avLst/>
              </a:prstGeom>
              <a:solidFill>
                <a:schemeClr val="tx2">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8876542" y="5502944"/>
                <a:ext cx="267458" cy="234026"/>
              </a:xfrm>
              <a:prstGeom prst="rect">
                <a:avLst/>
              </a:prstGeom>
              <a:solidFill>
                <a:schemeClr val="tx2">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9236582" y="5502944"/>
                <a:ext cx="267458" cy="234026"/>
              </a:xfrm>
              <a:prstGeom prst="rect">
                <a:avLst/>
              </a:prstGeom>
              <a:solidFill>
                <a:schemeClr val="tx2">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8876542" y="5790976"/>
                <a:ext cx="267458" cy="234026"/>
              </a:xfrm>
              <a:prstGeom prst="rect">
                <a:avLst/>
              </a:prstGeom>
              <a:solidFill>
                <a:schemeClr val="tx2">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9236582" y="5790976"/>
                <a:ext cx="267458" cy="234026"/>
              </a:xfrm>
              <a:prstGeom prst="rect">
                <a:avLst/>
              </a:prstGeom>
              <a:solidFill>
                <a:schemeClr val="tx2">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30" name="Straight Arrow Connector 29"/>
            <p:cNvCxnSpPr/>
            <p:nvPr/>
          </p:nvCxnSpPr>
          <p:spPr>
            <a:xfrm rot="5400000">
              <a:off x="5750754" y="1926938"/>
              <a:ext cx="3528392" cy="576064"/>
            </a:xfrm>
            <a:prstGeom prst="straightConnector1">
              <a:avLst/>
            </a:prstGeom>
            <a:ln w="19050">
              <a:solidFill>
                <a:schemeClr val="tx1">
                  <a:lumMod val="95000"/>
                  <a:lumOff val="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rot="16200000" flipH="1">
              <a:off x="6733182" y="1837182"/>
              <a:ext cx="3456384" cy="683568"/>
            </a:xfrm>
            <a:prstGeom prst="straightConnector1">
              <a:avLst/>
            </a:prstGeom>
            <a:ln w="19050">
              <a:solidFill>
                <a:schemeClr val="tx1">
                  <a:lumMod val="95000"/>
                  <a:lumOff val="5000"/>
                </a:schemeClr>
              </a:solidFill>
              <a:tailEnd type="arrow"/>
            </a:ln>
          </p:spPr>
          <p:style>
            <a:lnRef idx="1">
              <a:schemeClr val="accent1"/>
            </a:lnRef>
            <a:fillRef idx="0">
              <a:schemeClr val="accent1"/>
            </a:fillRef>
            <a:effectRef idx="0">
              <a:schemeClr val="accent1"/>
            </a:effectRef>
            <a:fontRef idx="minor">
              <a:schemeClr val="tx1"/>
            </a:fontRef>
          </p:style>
        </p:cxnSp>
        <p:grpSp>
          <p:nvGrpSpPr>
            <p:cNvPr id="37" name="Group 36"/>
            <p:cNvGrpSpPr/>
            <p:nvPr/>
          </p:nvGrpSpPr>
          <p:grpSpPr>
            <a:xfrm>
              <a:off x="7227520" y="2438990"/>
              <a:ext cx="444149" cy="360040"/>
              <a:chOff x="0" y="5517232"/>
              <a:chExt cx="640136" cy="518912"/>
            </a:xfrm>
          </p:grpSpPr>
          <p:cxnSp>
            <p:nvCxnSpPr>
              <p:cNvPr id="35" name="Curved Connector 34"/>
              <p:cNvCxnSpPr/>
              <p:nvPr/>
            </p:nvCxnSpPr>
            <p:spPr>
              <a:xfrm flipV="1">
                <a:off x="0" y="5517232"/>
                <a:ext cx="611560" cy="360040"/>
              </a:xfrm>
              <a:prstGeom prst="curvedConnector3">
                <a:avLst>
                  <a:gd name="adj1" fmla="val 50000"/>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36" name="Curved Connector 35"/>
              <p:cNvCxnSpPr/>
              <p:nvPr/>
            </p:nvCxnSpPr>
            <p:spPr>
              <a:xfrm flipV="1">
                <a:off x="28576" y="5676104"/>
                <a:ext cx="611560" cy="360040"/>
              </a:xfrm>
              <a:prstGeom prst="curvedConnector3">
                <a:avLst>
                  <a:gd name="adj1" fmla="val 50000"/>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grpSp>
        <p:grpSp>
          <p:nvGrpSpPr>
            <p:cNvPr id="38" name="Group 37"/>
            <p:cNvGrpSpPr/>
            <p:nvPr/>
          </p:nvGrpSpPr>
          <p:grpSpPr>
            <a:xfrm>
              <a:off x="8343585" y="2381838"/>
              <a:ext cx="444149" cy="360040"/>
              <a:chOff x="0" y="5517232"/>
              <a:chExt cx="640136" cy="518912"/>
            </a:xfrm>
          </p:grpSpPr>
          <p:cxnSp>
            <p:nvCxnSpPr>
              <p:cNvPr id="39" name="Curved Connector 38"/>
              <p:cNvCxnSpPr/>
              <p:nvPr/>
            </p:nvCxnSpPr>
            <p:spPr>
              <a:xfrm flipV="1">
                <a:off x="0" y="5517232"/>
                <a:ext cx="611560" cy="360040"/>
              </a:xfrm>
              <a:prstGeom prst="curvedConnector3">
                <a:avLst>
                  <a:gd name="adj1" fmla="val 50000"/>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40" name="Curved Connector 39"/>
              <p:cNvCxnSpPr/>
              <p:nvPr/>
            </p:nvCxnSpPr>
            <p:spPr>
              <a:xfrm flipV="1">
                <a:off x="28576" y="5676104"/>
                <a:ext cx="611560" cy="360040"/>
              </a:xfrm>
              <a:prstGeom prst="curvedConnector3">
                <a:avLst>
                  <a:gd name="adj1" fmla="val 50000"/>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grpSp>
        <p:sp>
          <p:nvSpPr>
            <p:cNvPr id="41" name="Rectangle 40"/>
            <p:cNvSpPr/>
            <p:nvPr/>
          </p:nvSpPr>
          <p:spPr>
            <a:xfrm>
              <a:off x="7273695" y="3864294"/>
              <a:ext cx="1442599" cy="646331"/>
            </a:xfrm>
            <a:prstGeom prst="rect">
              <a:avLst/>
            </a:prstGeom>
          </p:spPr>
          <p:txBody>
            <a:bodyPr wrap="square">
              <a:spAutoFit/>
            </a:bodyPr>
            <a:lstStyle/>
            <a:p>
              <a:pPr algn="ctr"/>
              <a:r>
                <a:rPr lang="en-ZA" sz="1200" dirty="0" smtClean="0">
                  <a:sym typeface="Wingdings" pitchFamily="2" charset="2"/>
                </a:rPr>
                <a:t>FPGA orders of magnitude larger than CPLD</a:t>
              </a:r>
              <a:endParaRPr lang="en-US" sz="1200" dirty="0"/>
            </a:p>
          </p:txBody>
        </p:sp>
      </p:grpSp>
    </p:spTree>
    <p:extLst>
      <p:ext uri="{BB962C8B-B14F-4D97-AF65-F5344CB8AC3E}">
        <p14:creationId xmlns:p14="http://schemas.microsoft.com/office/powerpoint/2010/main" val="2401248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600"/>
                                  </p:stCondLst>
                                  <p:childTnLst>
                                    <p:set>
                                      <p:cBhvr>
                                        <p:cTn id="6" dur="1" fill="hold">
                                          <p:stCondLst>
                                            <p:cond delay="0"/>
                                          </p:stCondLst>
                                        </p:cTn>
                                        <p:tgtEl>
                                          <p:spTgt spid="28"/>
                                        </p:tgtEl>
                                        <p:attrNameLst>
                                          <p:attrName>style.visibility</p:attrName>
                                        </p:attrNameLst>
                                      </p:cBhvr>
                                      <p:to>
                                        <p:strVal val="visible"/>
                                      </p:to>
                                    </p:set>
                                    <p:animEffect transition="in" filter="wipe(up)">
                                      <p:cBhvr>
                                        <p:cTn id="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C:\Users\swinberg\Documents\ACTIVE\EEE4084F\Common\Images_open\spartan3e-wo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89271" y="4433138"/>
            <a:ext cx="1285758" cy="128575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72970" y="410643"/>
            <a:ext cx="7698306" cy="692210"/>
          </a:xfrm>
        </p:spPr>
        <p:txBody>
          <a:bodyPr>
            <a:normAutofit fontScale="90000"/>
          </a:bodyPr>
          <a:lstStyle/>
          <a:p>
            <a:r>
              <a:rPr lang="en-ZA" dirty="0" smtClean="0"/>
              <a:t>Some examples of PLDs</a:t>
            </a:r>
            <a:endParaRPr lang="en-ZA" dirty="0"/>
          </a:p>
        </p:txBody>
      </p:sp>
      <p:sp>
        <p:nvSpPr>
          <p:cNvPr id="5" name="Rectangle 4"/>
          <p:cNvSpPr/>
          <p:nvPr/>
        </p:nvSpPr>
        <p:spPr>
          <a:xfrm>
            <a:off x="1759906" y="1577040"/>
            <a:ext cx="4572000" cy="646331"/>
          </a:xfrm>
          <a:prstGeom prst="rect">
            <a:avLst/>
          </a:prstGeom>
        </p:spPr>
        <p:txBody>
          <a:bodyPr>
            <a:spAutoFit/>
          </a:bodyPr>
          <a:lstStyle/>
          <a:p>
            <a:r>
              <a:rPr lang="en-ZA" dirty="0" smtClean="0"/>
              <a:t>TIBPAL22V10-7C </a:t>
            </a:r>
            <a:r>
              <a:rPr lang="en-ZA" dirty="0"/>
              <a:t>from Texas </a:t>
            </a:r>
            <a:r>
              <a:rPr lang="en-ZA" dirty="0" smtClean="0"/>
              <a:t>Instruments is a commonly used</a:t>
            </a:r>
            <a:endParaRPr lang="en-ZA" dirty="0"/>
          </a:p>
        </p:txBody>
      </p:sp>
      <p:sp>
        <p:nvSpPr>
          <p:cNvPr id="6" name="Rectangle 5"/>
          <p:cNvSpPr/>
          <p:nvPr/>
        </p:nvSpPr>
        <p:spPr>
          <a:xfrm>
            <a:off x="498022" y="1438540"/>
            <a:ext cx="1261884" cy="646331"/>
          </a:xfrm>
          <a:prstGeom prst="rect">
            <a:avLst/>
          </a:prstGeom>
          <a:noFill/>
        </p:spPr>
        <p:txBody>
          <a:bodyPr wrap="none" lIns="91440" tIns="45720" rIns="91440" bIns="45720">
            <a:spAutoFit/>
          </a:bodyPr>
          <a:lstStyle/>
          <a:p>
            <a:pPr algn="ctr"/>
            <a:r>
              <a:rPr lang="en-US" sz="36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PLA:</a:t>
            </a:r>
            <a:endParaRPr lang="en-US" sz="36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pic>
        <p:nvPicPr>
          <p:cNvPr id="7" name="Picture 4" descr="C:\Users\swinberg\Documents\ACTIVE\EEE4084F\Common\Images_open\PAL-woc.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31906" y="1397617"/>
            <a:ext cx="1439082" cy="109751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331309" y="2653564"/>
            <a:ext cx="1595309" cy="646331"/>
          </a:xfrm>
          <a:prstGeom prst="rect">
            <a:avLst/>
          </a:prstGeom>
          <a:noFill/>
        </p:spPr>
        <p:txBody>
          <a:bodyPr wrap="none" lIns="91440" tIns="45720" rIns="91440" bIns="45720">
            <a:spAutoFit/>
          </a:bodyPr>
          <a:lstStyle/>
          <a:p>
            <a:pPr algn="ctr"/>
            <a:r>
              <a:rPr lang="en-US" sz="36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CPLD:</a:t>
            </a:r>
            <a:endParaRPr lang="en-US" sz="36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
        <p:nvSpPr>
          <p:cNvPr id="9" name="Rectangle 8"/>
          <p:cNvSpPr/>
          <p:nvPr/>
        </p:nvSpPr>
        <p:spPr>
          <a:xfrm>
            <a:off x="1926618" y="2766298"/>
            <a:ext cx="4073349" cy="646331"/>
          </a:xfrm>
          <a:prstGeom prst="rect">
            <a:avLst/>
          </a:prstGeom>
        </p:spPr>
        <p:txBody>
          <a:bodyPr wrap="square">
            <a:spAutoFit/>
          </a:bodyPr>
          <a:lstStyle/>
          <a:p>
            <a:r>
              <a:rPr lang="en-ZA" dirty="0"/>
              <a:t>The Altera MAXII </a:t>
            </a:r>
            <a:r>
              <a:rPr lang="en-ZA" dirty="0" smtClean="0"/>
              <a:t>and arguably </a:t>
            </a:r>
            <a:r>
              <a:rPr lang="en-ZA" dirty="0"/>
              <a:t>the </a:t>
            </a:r>
            <a:r>
              <a:rPr lang="en-ZA" dirty="0" smtClean="0"/>
              <a:t>Altera FLEX </a:t>
            </a:r>
            <a:r>
              <a:rPr lang="en-ZA" dirty="0"/>
              <a:t>as </a:t>
            </a:r>
            <a:r>
              <a:rPr lang="en-ZA" dirty="0" smtClean="0"/>
              <a:t>well</a:t>
            </a:r>
            <a:endParaRPr lang="en-ZA" dirty="0"/>
          </a:p>
        </p:txBody>
      </p:sp>
      <p:pic>
        <p:nvPicPr>
          <p:cNvPr id="10" name="Picture 2" descr="C:\Users\swinberg\Documents\ACTIVE\EEE4084F\Common\Images_open\Altera-Max-woc.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88574" y="2994805"/>
            <a:ext cx="1386455" cy="112475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3" descr="C:\Users\swinberg\Documents\ACTIVE\EEE4084F\Common\Images_open\Altera-Flex-woc.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69548" y="2653564"/>
            <a:ext cx="1495081" cy="1062295"/>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318485" y="4632676"/>
            <a:ext cx="1620957" cy="646331"/>
          </a:xfrm>
          <a:prstGeom prst="rect">
            <a:avLst/>
          </a:prstGeom>
          <a:noFill/>
        </p:spPr>
        <p:txBody>
          <a:bodyPr wrap="none" lIns="91440" tIns="45720" rIns="91440" bIns="45720">
            <a:spAutoFit/>
          </a:bodyPr>
          <a:lstStyle/>
          <a:p>
            <a:pPr algn="ctr"/>
            <a:r>
              <a:rPr lang="en-US" sz="36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FPGA</a:t>
            </a:r>
            <a:r>
              <a:rPr lang="en-US" sz="36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a:t>
            </a:r>
            <a:endParaRPr lang="en-US" sz="36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
        <p:nvSpPr>
          <p:cNvPr id="13" name="Rectangle 12"/>
          <p:cNvSpPr/>
          <p:nvPr/>
        </p:nvSpPr>
        <p:spPr>
          <a:xfrm>
            <a:off x="1926618" y="4643248"/>
            <a:ext cx="4186083" cy="1754326"/>
          </a:xfrm>
          <a:prstGeom prst="rect">
            <a:avLst/>
          </a:prstGeom>
        </p:spPr>
        <p:txBody>
          <a:bodyPr wrap="square">
            <a:spAutoFit/>
          </a:bodyPr>
          <a:lstStyle/>
          <a:p>
            <a:r>
              <a:rPr lang="en-ZA" dirty="0" smtClean="0"/>
              <a:t>Xilinx Spartan and </a:t>
            </a:r>
            <a:r>
              <a:rPr lang="en-ZA" dirty="0" err="1" smtClean="0"/>
              <a:t>Virtex</a:t>
            </a:r>
            <a:r>
              <a:rPr lang="en-ZA" dirty="0" smtClean="0"/>
              <a:t> range;</a:t>
            </a:r>
          </a:p>
          <a:p>
            <a:r>
              <a:rPr lang="en-ZA" dirty="0" smtClean="0"/>
              <a:t>Altera Cyclone and </a:t>
            </a:r>
          </a:p>
          <a:p>
            <a:r>
              <a:rPr lang="en-ZA" dirty="0" smtClean="0"/>
              <a:t>The Xilinx, Altera FPGA are probably the most commonly known manufacturers, others include: Lattice, </a:t>
            </a:r>
            <a:r>
              <a:rPr lang="en-ZA" dirty="0" err="1" smtClean="0"/>
              <a:t>Microsemi</a:t>
            </a:r>
            <a:r>
              <a:rPr lang="en-ZA" dirty="0" smtClean="0"/>
              <a:t> / </a:t>
            </a:r>
            <a:r>
              <a:rPr lang="en-ZA" dirty="0" err="1" smtClean="0"/>
              <a:t>Actel</a:t>
            </a:r>
            <a:r>
              <a:rPr lang="en-ZA" dirty="0"/>
              <a:t>, </a:t>
            </a:r>
            <a:r>
              <a:rPr lang="en-ZA" dirty="0" err="1" smtClean="0"/>
              <a:t>Achronix</a:t>
            </a:r>
            <a:endParaRPr lang="en-ZA" dirty="0"/>
          </a:p>
        </p:txBody>
      </p:sp>
      <p:pic>
        <p:nvPicPr>
          <p:cNvPr id="3074" name="Picture 2" descr="C:\Users\swinberg\Documents\ACTIVE\EEE4084F\Common\Images_open\xilinx virtex5.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27484" y="5394438"/>
            <a:ext cx="1552346" cy="118389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Users\swinberg\Documents\ACTIVE\EEE4084F\Common\Images_open\Altera Stratix5-(cropped)-woc.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22067" y="5532224"/>
            <a:ext cx="1340811" cy="884365"/>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C:\Users\swinberg\Documents\ACTIVE\EEE4084F\Common\Images_open\Altera-CycloneII.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129110" y="4408086"/>
            <a:ext cx="924321" cy="9487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6771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afterEffect">
                                  <p:stCondLst>
                                    <p:cond delay="5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800" decel="100000"/>
                                        <p:tgtEl>
                                          <p:spTgt spid="7"/>
                                        </p:tgtEl>
                                      </p:cBhvr>
                                    </p:animEffect>
                                    <p:anim calcmode="lin" valueType="num">
                                      <p:cBhvr>
                                        <p:cTn id="8" dur="800" decel="100000" fill="hold"/>
                                        <p:tgtEl>
                                          <p:spTgt spid="7"/>
                                        </p:tgtEl>
                                        <p:attrNameLst>
                                          <p:attrName>style.rotation</p:attrName>
                                        </p:attrNameLst>
                                      </p:cBhvr>
                                      <p:tavLst>
                                        <p:tav tm="0">
                                          <p:val>
                                            <p:fltVal val="-90"/>
                                          </p:val>
                                        </p:tav>
                                        <p:tav tm="100000">
                                          <p:val>
                                            <p:fltVal val="0"/>
                                          </p:val>
                                        </p:tav>
                                      </p:tavLst>
                                    </p:anim>
                                    <p:anim calcmode="lin" valueType="num">
                                      <p:cBhvr>
                                        <p:cTn id="9" dur="800" decel="100000" fill="hold"/>
                                        <p:tgtEl>
                                          <p:spTgt spid="7"/>
                                        </p:tgtEl>
                                        <p:attrNameLst>
                                          <p:attrName>ppt_x</p:attrName>
                                        </p:attrNameLst>
                                      </p:cBhvr>
                                      <p:tavLst>
                                        <p:tav tm="0">
                                          <p:val>
                                            <p:strVal val="#ppt_x+0.4"/>
                                          </p:val>
                                        </p:tav>
                                        <p:tav tm="100000">
                                          <p:val>
                                            <p:strVal val="#ppt_x-0.05"/>
                                          </p:val>
                                        </p:tav>
                                      </p:tavLst>
                                    </p:anim>
                                    <p:anim calcmode="lin" valueType="num">
                                      <p:cBhvr>
                                        <p:cTn id="10" dur="800" decel="100000" fill="hold"/>
                                        <p:tgtEl>
                                          <p:spTgt spid="7"/>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par>
                                <p:cTn id="13" presetID="30" presetClass="entr" presetSubtype="0" fill="hold" nodeType="withEffect">
                                  <p:stCondLst>
                                    <p:cond delay="50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800" decel="100000"/>
                                        <p:tgtEl>
                                          <p:spTgt spid="10"/>
                                        </p:tgtEl>
                                      </p:cBhvr>
                                    </p:animEffect>
                                    <p:anim calcmode="lin" valueType="num">
                                      <p:cBhvr>
                                        <p:cTn id="16" dur="800" decel="100000" fill="hold"/>
                                        <p:tgtEl>
                                          <p:spTgt spid="10"/>
                                        </p:tgtEl>
                                        <p:attrNameLst>
                                          <p:attrName>style.rotation</p:attrName>
                                        </p:attrNameLst>
                                      </p:cBhvr>
                                      <p:tavLst>
                                        <p:tav tm="0">
                                          <p:val>
                                            <p:fltVal val="-90"/>
                                          </p:val>
                                        </p:tav>
                                        <p:tav tm="100000">
                                          <p:val>
                                            <p:fltVal val="0"/>
                                          </p:val>
                                        </p:tav>
                                      </p:tavLst>
                                    </p:anim>
                                    <p:anim calcmode="lin" valueType="num">
                                      <p:cBhvr>
                                        <p:cTn id="17" dur="800" decel="100000" fill="hold"/>
                                        <p:tgtEl>
                                          <p:spTgt spid="10"/>
                                        </p:tgtEl>
                                        <p:attrNameLst>
                                          <p:attrName>ppt_x</p:attrName>
                                        </p:attrNameLst>
                                      </p:cBhvr>
                                      <p:tavLst>
                                        <p:tav tm="0">
                                          <p:val>
                                            <p:strVal val="#ppt_x+0.4"/>
                                          </p:val>
                                        </p:tav>
                                        <p:tav tm="100000">
                                          <p:val>
                                            <p:strVal val="#ppt_x-0.05"/>
                                          </p:val>
                                        </p:tav>
                                      </p:tavLst>
                                    </p:anim>
                                    <p:anim calcmode="lin" valueType="num">
                                      <p:cBhvr>
                                        <p:cTn id="18" dur="800" decel="100000" fill="hold"/>
                                        <p:tgtEl>
                                          <p:spTgt spid="10"/>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10"/>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10"/>
                                        </p:tgtEl>
                                        <p:attrNameLst>
                                          <p:attrName>ppt_y</p:attrName>
                                        </p:attrNameLst>
                                      </p:cBhvr>
                                      <p:tavLst>
                                        <p:tav tm="0">
                                          <p:val>
                                            <p:strVal val="#ppt_y+0.1"/>
                                          </p:val>
                                        </p:tav>
                                        <p:tav tm="100000">
                                          <p:val>
                                            <p:strVal val="#ppt_y"/>
                                          </p:val>
                                        </p:tav>
                                      </p:tavLst>
                                    </p:anim>
                                  </p:childTnLst>
                                </p:cTn>
                              </p:par>
                              <p:par>
                                <p:cTn id="21" presetID="30" presetClass="entr" presetSubtype="0" fill="hold" nodeType="withEffect">
                                  <p:stCondLst>
                                    <p:cond delay="50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800" decel="100000"/>
                                        <p:tgtEl>
                                          <p:spTgt spid="11"/>
                                        </p:tgtEl>
                                      </p:cBhvr>
                                    </p:animEffect>
                                    <p:anim calcmode="lin" valueType="num">
                                      <p:cBhvr>
                                        <p:cTn id="24" dur="800" decel="100000" fill="hold"/>
                                        <p:tgtEl>
                                          <p:spTgt spid="11"/>
                                        </p:tgtEl>
                                        <p:attrNameLst>
                                          <p:attrName>style.rotation</p:attrName>
                                        </p:attrNameLst>
                                      </p:cBhvr>
                                      <p:tavLst>
                                        <p:tav tm="0">
                                          <p:val>
                                            <p:fltVal val="-90"/>
                                          </p:val>
                                        </p:tav>
                                        <p:tav tm="100000">
                                          <p:val>
                                            <p:fltVal val="0"/>
                                          </p:val>
                                        </p:tav>
                                      </p:tavLst>
                                    </p:anim>
                                    <p:anim calcmode="lin" valueType="num">
                                      <p:cBhvr>
                                        <p:cTn id="25" dur="800" decel="100000" fill="hold"/>
                                        <p:tgtEl>
                                          <p:spTgt spid="11"/>
                                        </p:tgtEl>
                                        <p:attrNameLst>
                                          <p:attrName>ppt_x</p:attrName>
                                        </p:attrNameLst>
                                      </p:cBhvr>
                                      <p:tavLst>
                                        <p:tav tm="0">
                                          <p:val>
                                            <p:strVal val="#ppt_x+0.4"/>
                                          </p:val>
                                        </p:tav>
                                        <p:tav tm="100000">
                                          <p:val>
                                            <p:strVal val="#ppt_x-0.05"/>
                                          </p:val>
                                        </p:tav>
                                      </p:tavLst>
                                    </p:anim>
                                    <p:anim calcmode="lin" valueType="num">
                                      <p:cBhvr>
                                        <p:cTn id="26" dur="800" decel="100000" fill="hold"/>
                                        <p:tgtEl>
                                          <p:spTgt spid="11"/>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11"/>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11"/>
                                        </p:tgtEl>
                                        <p:attrNameLst>
                                          <p:attrName>ppt_y</p:attrName>
                                        </p:attrNameLst>
                                      </p:cBhvr>
                                      <p:tavLst>
                                        <p:tav tm="0">
                                          <p:val>
                                            <p:strVal val="#ppt_y+0.1"/>
                                          </p:val>
                                        </p:tav>
                                        <p:tav tm="100000">
                                          <p:val>
                                            <p:strVal val="#ppt_y"/>
                                          </p:val>
                                        </p:tav>
                                      </p:tavLst>
                                    </p:anim>
                                  </p:childTnLst>
                                </p:cTn>
                              </p:par>
                              <p:par>
                                <p:cTn id="29" presetID="30" presetClass="entr" presetSubtype="0" fill="hold" nodeType="withEffect">
                                  <p:stCondLst>
                                    <p:cond delay="500"/>
                                  </p:stCondLst>
                                  <p:childTnLst>
                                    <p:set>
                                      <p:cBhvr>
                                        <p:cTn id="30" dur="1" fill="hold">
                                          <p:stCondLst>
                                            <p:cond delay="0"/>
                                          </p:stCondLst>
                                        </p:cTn>
                                        <p:tgtEl>
                                          <p:spTgt spid="3075"/>
                                        </p:tgtEl>
                                        <p:attrNameLst>
                                          <p:attrName>style.visibility</p:attrName>
                                        </p:attrNameLst>
                                      </p:cBhvr>
                                      <p:to>
                                        <p:strVal val="visible"/>
                                      </p:to>
                                    </p:set>
                                    <p:animEffect transition="in" filter="fade">
                                      <p:cBhvr>
                                        <p:cTn id="31" dur="800" decel="100000"/>
                                        <p:tgtEl>
                                          <p:spTgt spid="3075"/>
                                        </p:tgtEl>
                                      </p:cBhvr>
                                    </p:animEffect>
                                    <p:anim calcmode="lin" valueType="num">
                                      <p:cBhvr>
                                        <p:cTn id="32" dur="800" decel="100000" fill="hold"/>
                                        <p:tgtEl>
                                          <p:spTgt spid="3075"/>
                                        </p:tgtEl>
                                        <p:attrNameLst>
                                          <p:attrName>style.rotation</p:attrName>
                                        </p:attrNameLst>
                                      </p:cBhvr>
                                      <p:tavLst>
                                        <p:tav tm="0">
                                          <p:val>
                                            <p:fltVal val="-90"/>
                                          </p:val>
                                        </p:tav>
                                        <p:tav tm="100000">
                                          <p:val>
                                            <p:fltVal val="0"/>
                                          </p:val>
                                        </p:tav>
                                      </p:tavLst>
                                    </p:anim>
                                    <p:anim calcmode="lin" valueType="num">
                                      <p:cBhvr>
                                        <p:cTn id="33" dur="800" decel="100000" fill="hold"/>
                                        <p:tgtEl>
                                          <p:spTgt spid="3075"/>
                                        </p:tgtEl>
                                        <p:attrNameLst>
                                          <p:attrName>ppt_x</p:attrName>
                                        </p:attrNameLst>
                                      </p:cBhvr>
                                      <p:tavLst>
                                        <p:tav tm="0">
                                          <p:val>
                                            <p:strVal val="#ppt_x+0.4"/>
                                          </p:val>
                                        </p:tav>
                                        <p:tav tm="100000">
                                          <p:val>
                                            <p:strVal val="#ppt_x-0.05"/>
                                          </p:val>
                                        </p:tav>
                                      </p:tavLst>
                                    </p:anim>
                                    <p:anim calcmode="lin" valueType="num">
                                      <p:cBhvr>
                                        <p:cTn id="34" dur="800" decel="100000" fill="hold"/>
                                        <p:tgtEl>
                                          <p:spTgt spid="3075"/>
                                        </p:tgtEl>
                                        <p:attrNameLst>
                                          <p:attrName>ppt_y</p:attrName>
                                        </p:attrNameLst>
                                      </p:cBhvr>
                                      <p:tavLst>
                                        <p:tav tm="0">
                                          <p:val>
                                            <p:strVal val="#ppt_y-0.4"/>
                                          </p:val>
                                        </p:tav>
                                        <p:tav tm="100000">
                                          <p:val>
                                            <p:strVal val="#ppt_y+0.1"/>
                                          </p:val>
                                        </p:tav>
                                      </p:tavLst>
                                    </p:anim>
                                    <p:anim calcmode="lin" valueType="num">
                                      <p:cBhvr>
                                        <p:cTn id="35" dur="200" accel="100000" fill="hold">
                                          <p:stCondLst>
                                            <p:cond delay="800"/>
                                          </p:stCondLst>
                                        </p:cTn>
                                        <p:tgtEl>
                                          <p:spTgt spid="3075"/>
                                        </p:tgtEl>
                                        <p:attrNameLst>
                                          <p:attrName>ppt_x</p:attrName>
                                        </p:attrNameLst>
                                      </p:cBhvr>
                                      <p:tavLst>
                                        <p:tav tm="0">
                                          <p:val>
                                            <p:strVal val="#ppt_x-0.05"/>
                                          </p:val>
                                        </p:tav>
                                        <p:tav tm="100000">
                                          <p:val>
                                            <p:strVal val="#ppt_x"/>
                                          </p:val>
                                        </p:tav>
                                      </p:tavLst>
                                    </p:anim>
                                    <p:anim calcmode="lin" valueType="num">
                                      <p:cBhvr>
                                        <p:cTn id="36" dur="200" accel="100000" fill="hold">
                                          <p:stCondLst>
                                            <p:cond delay="800"/>
                                          </p:stCondLst>
                                        </p:cTn>
                                        <p:tgtEl>
                                          <p:spTgt spid="3075"/>
                                        </p:tgtEl>
                                        <p:attrNameLst>
                                          <p:attrName>ppt_y</p:attrName>
                                        </p:attrNameLst>
                                      </p:cBhvr>
                                      <p:tavLst>
                                        <p:tav tm="0">
                                          <p:val>
                                            <p:strVal val="#ppt_y+0.1"/>
                                          </p:val>
                                        </p:tav>
                                        <p:tav tm="100000">
                                          <p:val>
                                            <p:strVal val="#ppt_y"/>
                                          </p:val>
                                        </p:tav>
                                      </p:tavLst>
                                    </p:anim>
                                  </p:childTnLst>
                                </p:cTn>
                              </p:par>
                              <p:par>
                                <p:cTn id="37" presetID="30" presetClass="entr" presetSubtype="0" fill="hold" nodeType="withEffect">
                                  <p:stCondLst>
                                    <p:cond delay="500"/>
                                  </p:stCondLst>
                                  <p:childTnLst>
                                    <p:set>
                                      <p:cBhvr>
                                        <p:cTn id="38" dur="1" fill="hold">
                                          <p:stCondLst>
                                            <p:cond delay="0"/>
                                          </p:stCondLst>
                                        </p:cTn>
                                        <p:tgtEl>
                                          <p:spTgt spid="3078"/>
                                        </p:tgtEl>
                                        <p:attrNameLst>
                                          <p:attrName>style.visibility</p:attrName>
                                        </p:attrNameLst>
                                      </p:cBhvr>
                                      <p:to>
                                        <p:strVal val="visible"/>
                                      </p:to>
                                    </p:set>
                                    <p:animEffect transition="in" filter="fade">
                                      <p:cBhvr>
                                        <p:cTn id="39" dur="800" decel="100000"/>
                                        <p:tgtEl>
                                          <p:spTgt spid="3078"/>
                                        </p:tgtEl>
                                      </p:cBhvr>
                                    </p:animEffect>
                                    <p:anim calcmode="lin" valueType="num">
                                      <p:cBhvr>
                                        <p:cTn id="40" dur="800" decel="100000" fill="hold"/>
                                        <p:tgtEl>
                                          <p:spTgt spid="3078"/>
                                        </p:tgtEl>
                                        <p:attrNameLst>
                                          <p:attrName>style.rotation</p:attrName>
                                        </p:attrNameLst>
                                      </p:cBhvr>
                                      <p:tavLst>
                                        <p:tav tm="0">
                                          <p:val>
                                            <p:fltVal val="-90"/>
                                          </p:val>
                                        </p:tav>
                                        <p:tav tm="100000">
                                          <p:val>
                                            <p:fltVal val="0"/>
                                          </p:val>
                                        </p:tav>
                                      </p:tavLst>
                                    </p:anim>
                                    <p:anim calcmode="lin" valueType="num">
                                      <p:cBhvr>
                                        <p:cTn id="41" dur="800" decel="100000" fill="hold"/>
                                        <p:tgtEl>
                                          <p:spTgt spid="3078"/>
                                        </p:tgtEl>
                                        <p:attrNameLst>
                                          <p:attrName>ppt_x</p:attrName>
                                        </p:attrNameLst>
                                      </p:cBhvr>
                                      <p:tavLst>
                                        <p:tav tm="0">
                                          <p:val>
                                            <p:strVal val="#ppt_x+0.4"/>
                                          </p:val>
                                        </p:tav>
                                        <p:tav tm="100000">
                                          <p:val>
                                            <p:strVal val="#ppt_x-0.05"/>
                                          </p:val>
                                        </p:tav>
                                      </p:tavLst>
                                    </p:anim>
                                    <p:anim calcmode="lin" valueType="num">
                                      <p:cBhvr>
                                        <p:cTn id="42" dur="800" decel="100000" fill="hold"/>
                                        <p:tgtEl>
                                          <p:spTgt spid="3078"/>
                                        </p:tgtEl>
                                        <p:attrNameLst>
                                          <p:attrName>ppt_y</p:attrName>
                                        </p:attrNameLst>
                                      </p:cBhvr>
                                      <p:tavLst>
                                        <p:tav tm="0">
                                          <p:val>
                                            <p:strVal val="#ppt_y-0.4"/>
                                          </p:val>
                                        </p:tav>
                                        <p:tav tm="100000">
                                          <p:val>
                                            <p:strVal val="#ppt_y+0.1"/>
                                          </p:val>
                                        </p:tav>
                                      </p:tavLst>
                                    </p:anim>
                                    <p:anim calcmode="lin" valueType="num">
                                      <p:cBhvr>
                                        <p:cTn id="43" dur="200" accel="100000" fill="hold">
                                          <p:stCondLst>
                                            <p:cond delay="800"/>
                                          </p:stCondLst>
                                        </p:cTn>
                                        <p:tgtEl>
                                          <p:spTgt spid="3078"/>
                                        </p:tgtEl>
                                        <p:attrNameLst>
                                          <p:attrName>ppt_x</p:attrName>
                                        </p:attrNameLst>
                                      </p:cBhvr>
                                      <p:tavLst>
                                        <p:tav tm="0">
                                          <p:val>
                                            <p:strVal val="#ppt_x-0.05"/>
                                          </p:val>
                                        </p:tav>
                                        <p:tav tm="100000">
                                          <p:val>
                                            <p:strVal val="#ppt_x"/>
                                          </p:val>
                                        </p:tav>
                                      </p:tavLst>
                                    </p:anim>
                                    <p:anim calcmode="lin" valueType="num">
                                      <p:cBhvr>
                                        <p:cTn id="44" dur="200" accel="100000" fill="hold">
                                          <p:stCondLst>
                                            <p:cond delay="800"/>
                                          </p:stCondLst>
                                        </p:cTn>
                                        <p:tgtEl>
                                          <p:spTgt spid="3078"/>
                                        </p:tgtEl>
                                        <p:attrNameLst>
                                          <p:attrName>ppt_y</p:attrName>
                                        </p:attrNameLst>
                                      </p:cBhvr>
                                      <p:tavLst>
                                        <p:tav tm="0">
                                          <p:val>
                                            <p:strVal val="#ppt_y+0.1"/>
                                          </p:val>
                                        </p:tav>
                                        <p:tav tm="100000">
                                          <p:val>
                                            <p:strVal val="#ppt_y"/>
                                          </p:val>
                                        </p:tav>
                                      </p:tavLst>
                                    </p:anim>
                                  </p:childTnLst>
                                </p:cTn>
                              </p:par>
                              <p:par>
                                <p:cTn id="45" presetID="30" presetClass="entr" presetSubtype="0" fill="hold" nodeType="withEffect">
                                  <p:stCondLst>
                                    <p:cond delay="500"/>
                                  </p:stCondLst>
                                  <p:childTnLst>
                                    <p:set>
                                      <p:cBhvr>
                                        <p:cTn id="46" dur="1" fill="hold">
                                          <p:stCondLst>
                                            <p:cond delay="0"/>
                                          </p:stCondLst>
                                        </p:cTn>
                                        <p:tgtEl>
                                          <p:spTgt spid="3076"/>
                                        </p:tgtEl>
                                        <p:attrNameLst>
                                          <p:attrName>style.visibility</p:attrName>
                                        </p:attrNameLst>
                                      </p:cBhvr>
                                      <p:to>
                                        <p:strVal val="visible"/>
                                      </p:to>
                                    </p:set>
                                    <p:animEffect transition="in" filter="fade">
                                      <p:cBhvr>
                                        <p:cTn id="47" dur="800" decel="100000"/>
                                        <p:tgtEl>
                                          <p:spTgt spid="3076"/>
                                        </p:tgtEl>
                                      </p:cBhvr>
                                    </p:animEffect>
                                    <p:anim calcmode="lin" valueType="num">
                                      <p:cBhvr>
                                        <p:cTn id="48" dur="800" decel="100000" fill="hold"/>
                                        <p:tgtEl>
                                          <p:spTgt spid="3076"/>
                                        </p:tgtEl>
                                        <p:attrNameLst>
                                          <p:attrName>style.rotation</p:attrName>
                                        </p:attrNameLst>
                                      </p:cBhvr>
                                      <p:tavLst>
                                        <p:tav tm="0">
                                          <p:val>
                                            <p:fltVal val="-90"/>
                                          </p:val>
                                        </p:tav>
                                        <p:tav tm="100000">
                                          <p:val>
                                            <p:fltVal val="0"/>
                                          </p:val>
                                        </p:tav>
                                      </p:tavLst>
                                    </p:anim>
                                    <p:anim calcmode="lin" valueType="num">
                                      <p:cBhvr>
                                        <p:cTn id="49" dur="800" decel="100000" fill="hold"/>
                                        <p:tgtEl>
                                          <p:spTgt spid="3076"/>
                                        </p:tgtEl>
                                        <p:attrNameLst>
                                          <p:attrName>ppt_x</p:attrName>
                                        </p:attrNameLst>
                                      </p:cBhvr>
                                      <p:tavLst>
                                        <p:tav tm="0">
                                          <p:val>
                                            <p:strVal val="#ppt_x+0.4"/>
                                          </p:val>
                                        </p:tav>
                                        <p:tav tm="100000">
                                          <p:val>
                                            <p:strVal val="#ppt_x-0.05"/>
                                          </p:val>
                                        </p:tav>
                                      </p:tavLst>
                                    </p:anim>
                                    <p:anim calcmode="lin" valueType="num">
                                      <p:cBhvr>
                                        <p:cTn id="50" dur="800" decel="100000" fill="hold"/>
                                        <p:tgtEl>
                                          <p:spTgt spid="3076"/>
                                        </p:tgtEl>
                                        <p:attrNameLst>
                                          <p:attrName>ppt_y</p:attrName>
                                        </p:attrNameLst>
                                      </p:cBhvr>
                                      <p:tavLst>
                                        <p:tav tm="0">
                                          <p:val>
                                            <p:strVal val="#ppt_y-0.4"/>
                                          </p:val>
                                        </p:tav>
                                        <p:tav tm="100000">
                                          <p:val>
                                            <p:strVal val="#ppt_y+0.1"/>
                                          </p:val>
                                        </p:tav>
                                      </p:tavLst>
                                    </p:anim>
                                    <p:anim calcmode="lin" valueType="num">
                                      <p:cBhvr>
                                        <p:cTn id="51" dur="200" accel="100000" fill="hold">
                                          <p:stCondLst>
                                            <p:cond delay="800"/>
                                          </p:stCondLst>
                                        </p:cTn>
                                        <p:tgtEl>
                                          <p:spTgt spid="3076"/>
                                        </p:tgtEl>
                                        <p:attrNameLst>
                                          <p:attrName>ppt_x</p:attrName>
                                        </p:attrNameLst>
                                      </p:cBhvr>
                                      <p:tavLst>
                                        <p:tav tm="0">
                                          <p:val>
                                            <p:strVal val="#ppt_x-0.05"/>
                                          </p:val>
                                        </p:tav>
                                        <p:tav tm="100000">
                                          <p:val>
                                            <p:strVal val="#ppt_x"/>
                                          </p:val>
                                        </p:tav>
                                      </p:tavLst>
                                    </p:anim>
                                    <p:anim calcmode="lin" valueType="num">
                                      <p:cBhvr>
                                        <p:cTn id="52" dur="200" accel="100000" fill="hold">
                                          <p:stCondLst>
                                            <p:cond delay="800"/>
                                          </p:stCondLst>
                                        </p:cTn>
                                        <p:tgtEl>
                                          <p:spTgt spid="3076"/>
                                        </p:tgtEl>
                                        <p:attrNameLst>
                                          <p:attrName>ppt_y</p:attrName>
                                        </p:attrNameLst>
                                      </p:cBhvr>
                                      <p:tavLst>
                                        <p:tav tm="0">
                                          <p:val>
                                            <p:strVal val="#ppt_y+0.1"/>
                                          </p:val>
                                        </p:tav>
                                        <p:tav tm="100000">
                                          <p:val>
                                            <p:strVal val="#ppt_y"/>
                                          </p:val>
                                        </p:tav>
                                      </p:tavLst>
                                    </p:anim>
                                  </p:childTnLst>
                                </p:cTn>
                              </p:par>
                              <p:par>
                                <p:cTn id="53" presetID="30" presetClass="entr" presetSubtype="0" fill="hold" nodeType="withEffect">
                                  <p:stCondLst>
                                    <p:cond delay="500"/>
                                  </p:stCondLst>
                                  <p:childTnLst>
                                    <p:set>
                                      <p:cBhvr>
                                        <p:cTn id="54" dur="1" fill="hold">
                                          <p:stCondLst>
                                            <p:cond delay="0"/>
                                          </p:stCondLst>
                                        </p:cTn>
                                        <p:tgtEl>
                                          <p:spTgt spid="3074"/>
                                        </p:tgtEl>
                                        <p:attrNameLst>
                                          <p:attrName>style.visibility</p:attrName>
                                        </p:attrNameLst>
                                      </p:cBhvr>
                                      <p:to>
                                        <p:strVal val="visible"/>
                                      </p:to>
                                    </p:set>
                                    <p:animEffect transition="in" filter="fade">
                                      <p:cBhvr>
                                        <p:cTn id="55" dur="800" decel="100000"/>
                                        <p:tgtEl>
                                          <p:spTgt spid="3074"/>
                                        </p:tgtEl>
                                      </p:cBhvr>
                                    </p:animEffect>
                                    <p:anim calcmode="lin" valueType="num">
                                      <p:cBhvr>
                                        <p:cTn id="56" dur="800" decel="100000" fill="hold"/>
                                        <p:tgtEl>
                                          <p:spTgt spid="3074"/>
                                        </p:tgtEl>
                                        <p:attrNameLst>
                                          <p:attrName>style.rotation</p:attrName>
                                        </p:attrNameLst>
                                      </p:cBhvr>
                                      <p:tavLst>
                                        <p:tav tm="0">
                                          <p:val>
                                            <p:fltVal val="-90"/>
                                          </p:val>
                                        </p:tav>
                                        <p:tav tm="100000">
                                          <p:val>
                                            <p:fltVal val="0"/>
                                          </p:val>
                                        </p:tav>
                                      </p:tavLst>
                                    </p:anim>
                                    <p:anim calcmode="lin" valueType="num">
                                      <p:cBhvr>
                                        <p:cTn id="57" dur="800" decel="100000" fill="hold"/>
                                        <p:tgtEl>
                                          <p:spTgt spid="3074"/>
                                        </p:tgtEl>
                                        <p:attrNameLst>
                                          <p:attrName>ppt_x</p:attrName>
                                        </p:attrNameLst>
                                      </p:cBhvr>
                                      <p:tavLst>
                                        <p:tav tm="0">
                                          <p:val>
                                            <p:strVal val="#ppt_x+0.4"/>
                                          </p:val>
                                        </p:tav>
                                        <p:tav tm="100000">
                                          <p:val>
                                            <p:strVal val="#ppt_x-0.05"/>
                                          </p:val>
                                        </p:tav>
                                      </p:tavLst>
                                    </p:anim>
                                    <p:anim calcmode="lin" valueType="num">
                                      <p:cBhvr>
                                        <p:cTn id="58" dur="800" decel="100000" fill="hold"/>
                                        <p:tgtEl>
                                          <p:spTgt spid="3074"/>
                                        </p:tgtEl>
                                        <p:attrNameLst>
                                          <p:attrName>ppt_y</p:attrName>
                                        </p:attrNameLst>
                                      </p:cBhvr>
                                      <p:tavLst>
                                        <p:tav tm="0">
                                          <p:val>
                                            <p:strVal val="#ppt_y-0.4"/>
                                          </p:val>
                                        </p:tav>
                                        <p:tav tm="100000">
                                          <p:val>
                                            <p:strVal val="#ppt_y+0.1"/>
                                          </p:val>
                                        </p:tav>
                                      </p:tavLst>
                                    </p:anim>
                                    <p:anim calcmode="lin" valueType="num">
                                      <p:cBhvr>
                                        <p:cTn id="59" dur="200" accel="100000" fill="hold">
                                          <p:stCondLst>
                                            <p:cond delay="800"/>
                                          </p:stCondLst>
                                        </p:cTn>
                                        <p:tgtEl>
                                          <p:spTgt spid="3074"/>
                                        </p:tgtEl>
                                        <p:attrNameLst>
                                          <p:attrName>ppt_x</p:attrName>
                                        </p:attrNameLst>
                                      </p:cBhvr>
                                      <p:tavLst>
                                        <p:tav tm="0">
                                          <p:val>
                                            <p:strVal val="#ppt_x-0.05"/>
                                          </p:val>
                                        </p:tav>
                                        <p:tav tm="100000">
                                          <p:val>
                                            <p:strVal val="#ppt_x"/>
                                          </p:val>
                                        </p:tav>
                                      </p:tavLst>
                                    </p:anim>
                                    <p:anim calcmode="lin" valueType="num">
                                      <p:cBhvr>
                                        <p:cTn id="60" dur="200" accel="100000" fill="hold">
                                          <p:stCondLst>
                                            <p:cond delay="800"/>
                                          </p:stCondLst>
                                        </p:cTn>
                                        <p:tgtEl>
                                          <p:spTgt spid="307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9208" y="116632"/>
            <a:ext cx="8820472" cy="1788368"/>
          </a:xfrm>
        </p:spPr>
        <p:txBody>
          <a:bodyPr>
            <a:normAutofit/>
          </a:bodyPr>
          <a:lstStyle/>
          <a:p>
            <a:r>
              <a:rPr lang="en-ZA" i="1" dirty="0" smtClean="0"/>
              <a:t>So what?</a:t>
            </a:r>
            <a:r>
              <a:rPr lang="en-ZA" dirty="0" smtClean="0"/>
              <a:t/>
            </a:r>
            <a:br>
              <a:rPr lang="en-ZA" dirty="0" smtClean="0"/>
            </a:br>
            <a:r>
              <a:rPr lang="en-ZA" sz="4000" dirty="0" smtClean="0"/>
              <a:t>What is so special about </a:t>
            </a:r>
            <a:r>
              <a:rPr lang="en-ZA" sz="4000" dirty="0" err="1" smtClean="0"/>
              <a:t>FPGAs</a:t>
            </a:r>
            <a:r>
              <a:rPr lang="en-ZA" sz="4000" dirty="0" smtClean="0"/>
              <a:t>?</a:t>
            </a:r>
            <a:endParaRPr lang="en-US" sz="4000" dirty="0"/>
          </a:p>
        </p:txBody>
      </p:sp>
      <p:sp>
        <p:nvSpPr>
          <p:cNvPr id="3" name="Rectangle 2"/>
          <p:cNvSpPr/>
          <p:nvPr/>
        </p:nvSpPr>
        <p:spPr>
          <a:xfrm>
            <a:off x="3777192" y="2804048"/>
            <a:ext cx="1469722" cy="1569660"/>
          </a:xfrm>
          <a:prstGeom prst="rect">
            <a:avLst/>
          </a:prstGeom>
          <a:noFill/>
        </p:spPr>
        <p:txBody>
          <a:bodyPr wrap="square" lIns="91440" tIns="45720" rIns="91440" bIns="45720">
            <a:spAutoFit/>
          </a:bodyPr>
          <a:lstStyle/>
          <a:p>
            <a:pPr algn="ctr"/>
            <a:r>
              <a:rPr lang="en-US" sz="96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a:t>
            </a:r>
            <a:endParaRPr lang="en-US" sz="96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extLst>
      <p:ext uri="{BB962C8B-B14F-4D97-AF65-F5344CB8AC3E}">
        <p14:creationId xmlns:p14="http://schemas.microsoft.com/office/powerpoint/2010/main" val="208817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40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0" y="0"/>
            <a:ext cx="9144000" cy="6858000"/>
          </a:xfrm>
          <a:prstGeom prst="rect">
            <a:avLst/>
          </a:prstGeom>
          <a:solidFill>
            <a:srgbClr val="0070C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2" name="Title 1"/>
          <p:cNvSpPr>
            <a:spLocks noGrp="1"/>
          </p:cNvSpPr>
          <p:nvPr>
            <p:ph type="title"/>
          </p:nvPr>
        </p:nvSpPr>
        <p:spPr>
          <a:xfrm>
            <a:off x="144016" y="116632"/>
            <a:ext cx="8820472" cy="1788368"/>
          </a:xfrm>
        </p:spPr>
        <p:txBody>
          <a:bodyPr>
            <a:normAutofit/>
          </a:bodyPr>
          <a:lstStyle/>
          <a:p>
            <a:r>
              <a:rPr lang="en-ZA" i="1" dirty="0" smtClean="0">
                <a:solidFill>
                  <a:srgbClr val="1C1C1C"/>
                </a:solidFill>
              </a:rPr>
              <a:t>So what?</a:t>
            </a:r>
            <a:r>
              <a:rPr lang="en-ZA" dirty="0" smtClean="0">
                <a:solidFill>
                  <a:srgbClr val="1C1C1C"/>
                </a:solidFill>
              </a:rPr>
              <a:t/>
            </a:r>
            <a:br>
              <a:rPr lang="en-ZA" dirty="0" smtClean="0">
                <a:solidFill>
                  <a:srgbClr val="1C1C1C"/>
                </a:solidFill>
              </a:rPr>
            </a:br>
            <a:r>
              <a:rPr lang="en-ZA" sz="4000" dirty="0" smtClean="0">
                <a:solidFill>
                  <a:srgbClr val="1C1C1C"/>
                </a:solidFill>
              </a:rPr>
              <a:t>What is so special about </a:t>
            </a:r>
            <a:r>
              <a:rPr lang="en-ZA" sz="4000" dirty="0" err="1" smtClean="0">
                <a:solidFill>
                  <a:srgbClr val="1C1C1C"/>
                </a:solidFill>
              </a:rPr>
              <a:t>FPGAs</a:t>
            </a:r>
            <a:r>
              <a:rPr lang="en-ZA" sz="4000" dirty="0" smtClean="0">
                <a:solidFill>
                  <a:srgbClr val="1C1C1C"/>
                </a:solidFill>
              </a:rPr>
              <a:t>?</a:t>
            </a:r>
            <a:endParaRPr lang="en-US" sz="4000" dirty="0">
              <a:solidFill>
                <a:srgbClr val="1C1C1C"/>
              </a:solidFill>
            </a:endParaRPr>
          </a:p>
        </p:txBody>
      </p:sp>
      <p:grpSp>
        <p:nvGrpSpPr>
          <p:cNvPr id="8" name="Group 7"/>
          <p:cNvGrpSpPr/>
          <p:nvPr/>
        </p:nvGrpSpPr>
        <p:grpSpPr>
          <a:xfrm>
            <a:off x="1994000" y="2017984"/>
            <a:ext cx="5170288" cy="3829491"/>
            <a:chOff x="1994000" y="2017984"/>
            <a:chExt cx="5170288" cy="3829491"/>
          </a:xfrm>
        </p:grpSpPr>
        <p:pic>
          <p:nvPicPr>
            <p:cNvPr id="4" name="Picture 3" descr="ocean.jpg"/>
            <p:cNvPicPr>
              <a:picLocks noChangeAspect="1"/>
            </p:cNvPicPr>
            <p:nvPr/>
          </p:nvPicPr>
          <p:blipFill>
            <a:blip r:embed="rId3" cstate="print"/>
            <a:stretch>
              <a:fillRect/>
            </a:stretch>
          </p:blipFill>
          <p:spPr>
            <a:xfrm>
              <a:off x="2051720" y="2017984"/>
              <a:ext cx="5112568" cy="3829491"/>
            </a:xfrm>
            <a:prstGeom prst="rect">
              <a:avLst/>
            </a:prstGeom>
          </p:spPr>
        </p:pic>
        <p:sp>
          <p:nvSpPr>
            <p:cNvPr id="5" name="Title 1"/>
            <p:cNvSpPr txBox="1">
              <a:spLocks/>
            </p:cNvSpPr>
            <p:nvPr/>
          </p:nvSpPr>
          <p:spPr>
            <a:xfrm>
              <a:off x="1994000" y="2551184"/>
              <a:ext cx="5156000" cy="1470025"/>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ZA" sz="5400" b="1" i="0" u="none" strike="noStrike" kern="1200" cap="none" spc="0" normalizeH="0" baseline="0" noProof="0" dirty="0" smtClean="0">
                  <a:ln>
                    <a:noFill/>
                  </a:ln>
                  <a:effectLst>
                    <a:outerShdw blurRad="38100" dist="38100" dir="2700000" algn="tl">
                      <a:srgbClr val="000000">
                        <a:alpha val="43137"/>
                      </a:srgbClr>
                    </a:outerShdw>
                  </a:effectLst>
                  <a:uLnTx/>
                  <a:uFillTx/>
                  <a:latin typeface="Arial" pitchFamily="34" charset="0"/>
                  <a:ea typeface="+mj-ea"/>
                  <a:cs typeface="Arial" pitchFamily="34" charset="0"/>
                </a:rPr>
                <a:t>FPGA</a:t>
              </a:r>
              <a:endParaRPr kumimoji="0" lang="en-US" sz="5400" b="1" i="0" u="none" strike="noStrike" kern="1200" cap="none" spc="0" normalizeH="0" baseline="0" noProof="0" dirty="0" smtClean="0">
                <a:ln>
                  <a:noFill/>
                </a:ln>
                <a:effectLst>
                  <a:outerShdw blurRad="38100" dist="38100" dir="2700000" algn="tl">
                    <a:srgbClr val="000000">
                      <a:alpha val="43137"/>
                    </a:srgbClr>
                  </a:outerShdw>
                </a:effectLst>
                <a:uLnTx/>
                <a:uFillTx/>
                <a:latin typeface="Arial" pitchFamily="34" charset="0"/>
                <a:ea typeface="+mj-ea"/>
                <a:cs typeface="Arial" pitchFamily="34" charset="0"/>
              </a:endParaRPr>
            </a:p>
          </p:txBody>
        </p:sp>
        <p:sp>
          <p:nvSpPr>
            <p:cNvPr id="6" name="TextBox 5"/>
            <p:cNvSpPr txBox="1"/>
            <p:nvPr/>
          </p:nvSpPr>
          <p:spPr>
            <a:xfrm>
              <a:off x="3447097" y="3746176"/>
              <a:ext cx="2493055" cy="369332"/>
            </a:xfrm>
            <a:prstGeom prst="rect">
              <a:avLst/>
            </a:prstGeom>
            <a:noFill/>
            <a:effectLst>
              <a:outerShdw blurRad="50800" dist="38100" dir="2700000" algn="tl" rotWithShape="0">
                <a:prstClr val="black">
                  <a:alpha val="40000"/>
                </a:prstClr>
              </a:outerShdw>
            </a:effectLst>
          </p:spPr>
          <p:txBody>
            <a:bodyPr wrap="none" rtlCol="0">
              <a:spAutoFit/>
            </a:bodyPr>
            <a:lstStyle/>
            <a:p>
              <a:r>
                <a:rPr lang="en-ZA" i="1" dirty="0" smtClean="0">
                  <a:latin typeface="Arial" pitchFamily="34" charset="0"/>
                  <a:cs typeface="Arial" pitchFamily="34" charset="0"/>
                </a:rPr>
                <a:t>A sea of possibilities…</a:t>
              </a:r>
              <a:endParaRPr lang="en-US" i="1" dirty="0">
                <a:latin typeface="Arial" pitchFamily="34" charset="0"/>
                <a:cs typeface="Arial" pitchFamily="34" charset="0"/>
              </a:endParaRPr>
            </a:p>
          </p:txBody>
        </p:sp>
        <p:sp>
          <p:nvSpPr>
            <p:cNvPr id="7" name="TextBox 6"/>
            <p:cNvSpPr txBox="1"/>
            <p:nvPr/>
          </p:nvSpPr>
          <p:spPr>
            <a:xfrm>
              <a:off x="2483768" y="4826296"/>
              <a:ext cx="4237057" cy="923330"/>
            </a:xfrm>
            <a:prstGeom prst="rect">
              <a:avLst/>
            </a:prstGeom>
            <a:noFill/>
          </p:spPr>
          <p:txBody>
            <a:bodyPr wrap="none" rtlCol="0">
              <a:spAutoFit/>
            </a:bodyPr>
            <a:lstStyle/>
            <a:p>
              <a:r>
                <a:rPr lang="en-ZA" dirty="0" smtClean="0">
                  <a:latin typeface="Consolas" pitchFamily="49" charset="0"/>
                </a:rPr>
                <a:t>01001010101000100101001010010100</a:t>
              </a:r>
              <a:br>
                <a:rPr lang="en-ZA" dirty="0" smtClean="0">
                  <a:latin typeface="Consolas" pitchFamily="49" charset="0"/>
                </a:rPr>
              </a:br>
              <a:r>
                <a:rPr lang="en-ZA" dirty="0" smtClean="0">
                  <a:latin typeface="Consolas" pitchFamily="49" charset="0"/>
                </a:rPr>
                <a:t>   10010010010100100101101001</a:t>
              </a:r>
              <a:br>
                <a:rPr lang="en-ZA" dirty="0" smtClean="0">
                  <a:latin typeface="Consolas" pitchFamily="49" charset="0"/>
                </a:rPr>
              </a:br>
              <a:r>
                <a:rPr lang="en-ZA" dirty="0" smtClean="0">
                  <a:latin typeface="Consolas" pitchFamily="49" charset="0"/>
                </a:rPr>
                <a:t>    100100110101011010011101</a:t>
              </a:r>
              <a:endParaRPr lang="en-US" dirty="0">
                <a:latin typeface="Consolas" pitchFamily="49" charset="0"/>
              </a:endParaRPr>
            </a:p>
          </p:txBody>
        </p:sp>
      </p:grpSp>
    </p:spTree>
    <p:extLst>
      <p:ext uri="{BB962C8B-B14F-4D97-AF65-F5344CB8AC3E}">
        <p14:creationId xmlns:p14="http://schemas.microsoft.com/office/powerpoint/2010/main" val="896112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500"/>
                                        <p:tgtEl>
                                          <p:spTgt spid="3"/>
                                        </p:tgtEl>
                                      </p:cBhvr>
                                    </p:animEffect>
                                    <p:anim calcmode="lin" valueType="num">
                                      <p:cBhvr>
                                        <p:cTn id="8" dur="1500" fill="hold"/>
                                        <p:tgtEl>
                                          <p:spTgt spid="3"/>
                                        </p:tgtEl>
                                        <p:attrNameLst>
                                          <p:attrName>ppt_x</p:attrName>
                                        </p:attrNameLst>
                                      </p:cBhvr>
                                      <p:tavLst>
                                        <p:tav tm="0">
                                          <p:val>
                                            <p:strVal val="#ppt_x"/>
                                          </p:val>
                                        </p:tav>
                                        <p:tav tm="100000">
                                          <p:val>
                                            <p:strVal val="#ppt_x"/>
                                          </p:val>
                                        </p:tav>
                                      </p:tavLst>
                                    </p:anim>
                                    <p:anim calcmode="lin" valueType="num">
                                      <p:cBhvr>
                                        <p:cTn id="9" dur="15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16" presetClass="entr" presetSubtype="42" fill="hold" nodeType="afterEffect">
                                  <p:stCondLst>
                                    <p:cond delay="500"/>
                                  </p:stCondLst>
                                  <p:childTnLst>
                                    <p:set>
                                      <p:cBhvr>
                                        <p:cTn id="12" dur="1" fill="hold">
                                          <p:stCondLst>
                                            <p:cond delay="0"/>
                                          </p:stCondLst>
                                        </p:cTn>
                                        <p:tgtEl>
                                          <p:spTgt spid="8"/>
                                        </p:tgtEl>
                                        <p:attrNameLst>
                                          <p:attrName>style.visibility</p:attrName>
                                        </p:attrNameLst>
                                      </p:cBhvr>
                                      <p:to>
                                        <p:strVal val="visible"/>
                                      </p:to>
                                    </p:set>
                                    <p:animEffect transition="in" filter="barn(outHorizontal)">
                                      <p:cBhvr>
                                        <p:cTn id="13"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4084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4084 Theme.thmx</Template>
  <TotalTime>6427</TotalTime>
  <Words>1638</Words>
  <Application>Microsoft Office PowerPoint</Application>
  <PresentationFormat>On-screen Show (4:3)</PresentationFormat>
  <Paragraphs>437</Paragraphs>
  <Slides>28</Slides>
  <Notes>16</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4084 Theme</vt:lpstr>
      <vt:lpstr>PowerPoint Presentation</vt:lpstr>
      <vt:lpstr>Outline for today</vt:lpstr>
      <vt:lpstr>Programmable Logic Chips</vt:lpstr>
      <vt:lpstr>Programmable Chips</vt:lpstr>
      <vt:lpstr>ASICs vs. Programmable Chips</vt:lpstr>
      <vt:lpstr>PLAs, CPLDs and FPGAs</vt:lpstr>
      <vt:lpstr>Some examples of PLDs</vt:lpstr>
      <vt:lpstr>So what? What is so special about FPGAs?</vt:lpstr>
      <vt:lpstr>So what? What is so special about FPGAs?</vt:lpstr>
      <vt:lpstr>FPGAs – “A sea of possibilities”</vt:lpstr>
      <vt:lpstr>Any Drawbacks?</vt:lpstr>
      <vt:lpstr>FPGA Families</vt:lpstr>
      <vt:lpstr>The Manufacturers</vt:lpstr>
      <vt:lpstr>About the FPGA Families</vt:lpstr>
      <vt:lpstr>About the FPGA Families</vt:lpstr>
      <vt:lpstr>About the FPGA Families</vt:lpstr>
      <vt:lpstr>About the FPGA Families</vt:lpstr>
      <vt:lpstr>About the FPGA Families</vt:lpstr>
      <vt:lpstr>Memory jogger…</vt:lpstr>
      <vt:lpstr>Project Teams</vt:lpstr>
      <vt:lpstr>PowerPoint Presentation</vt:lpstr>
      <vt:lpstr>Topic listing</vt:lpstr>
      <vt:lpstr>Forming a team</vt:lpstr>
      <vt:lpstr>Preparing the Blog</vt:lpstr>
      <vt:lpstr>PowerPoint Presentation</vt:lpstr>
      <vt:lpstr>PowerPoint Presentation</vt:lpstr>
      <vt:lpstr>References &amp; Acknowledgements</vt:lpstr>
      <vt:lpstr>PowerPoint Presentation</vt:lpstr>
    </vt:vector>
  </TitlesOfParts>
  <Company>University of Cape Town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EEE4084F Digital Systems</dc:title>
  <dc:subject>Parallel design patterns</dc:subject>
  <dc:creator>Simon Winberg</dc:creator>
  <cp:lastModifiedBy>Simon Winberg</cp:lastModifiedBy>
  <cp:revision>494</cp:revision>
  <dcterms:created xsi:type="dcterms:W3CDTF">2009-02-10T02:25:54Z</dcterms:created>
  <dcterms:modified xsi:type="dcterms:W3CDTF">2017-05-09T06:45:01Z</dcterms:modified>
  <cp:category>Lectures</cp:category>
</cp:coreProperties>
</file>