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9" r:id="rId1"/>
  </p:sldMasterIdLst>
  <p:notesMasterIdLst>
    <p:notesMasterId r:id="rId48"/>
  </p:notesMasterIdLst>
  <p:sldIdLst>
    <p:sldId id="324" r:id="rId2"/>
    <p:sldId id="273" r:id="rId3"/>
    <p:sldId id="333" r:id="rId4"/>
    <p:sldId id="334" r:id="rId5"/>
    <p:sldId id="395" r:id="rId6"/>
    <p:sldId id="355" r:id="rId7"/>
    <p:sldId id="335" r:id="rId8"/>
    <p:sldId id="342" r:id="rId9"/>
    <p:sldId id="354" r:id="rId10"/>
    <p:sldId id="343" r:id="rId11"/>
    <p:sldId id="344" r:id="rId12"/>
    <p:sldId id="397" r:id="rId13"/>
    <p:sldId id="398" r:id="rId14"/>
    <p:sldId id="399" r:id="rId15"/>
    <p:sldId id="400" r:id="rId16"/>
    <p:sldId id="416" r:id="rId17"/>
    <p:sldId id="420" r:id="rId18"/>
    <p:sldId id="401" r:id="rId19"/>
    <p:sldId id="418" r:id="rId20"/>
    <p:sldId id="419" r:id="rId21"/>
    <p:sldId id="421" r:id="rId22"/>
    <p:sldId id="422" r:id="rId23"/>
    <p:sldId id="423" r:id="rId24"/>
    <p:sldId id="424" r:id="rId25"/>
    <p:sldId id="417" r:id="rId26"/>
    <p:sldId id="426" r:id="rId27"/>
    <p:sldId id="427" r:id="rId28"/>
    <p:sldId id="428" r:id="rId29"/>
    <p:sldId id="429" r:id="rId30"/>
    <p:sldId id="402" r:id="rId31"/>
    <p:sldId id="435" r:id="rId32"/>
    <p:sldId id="403" r:id="rId33"/>
    <p:sldId id="430" r:id="rId34"/>
    <p:sldId id="433" r:id="rId35"/>
    <p:sldId id="406" r:id="rId36"/>
    <p:sldId id="432" r:id="rId37"/>
    <p:sldId id="434" r:id="rId38"/>
    <p:sldId id="404" r:id="rId39"/>
    <p:sldId id="405" r:id="rId40"/>
    <p:sldId id="415" r:id="rId41"/>
    <p:sldId id="407" r:id="rId42"/>
    <p:sldId id="414" r:id="rId43"/>
    <p:sldId id="436" r:id="rId44"/>
    <p:sldId id="353" r:id="rId45"/>
    <p:sldId id="412" r:id="rId46"/>
    <p:sldId id="413" r:id="rId4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on L Winberg" initials="S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F69"/>
    <a:srgbClr val="FFFF81"/>
    <a:srgbClr val="FFFF00"/>
    <a:srgbClr val="FAA8A8"/>
    <a:srgbClr val="166843"/>
    <a:srgbClr val="006600"/>
    <a:srgbClr val="1C1C1C"/>
    <a:srgbClr val="FAFEE6"/>
    <a:srgbClr val="66FFFF"/>
    <a:srgbClr val="D9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7691" autoAdjust="0"/>
  </p:normalViewPr>
  <p:slideViewPr>
    <p:cSldViewPr snapToGrid="0">
      <p:cViewPr varScale="1">
        <p:scale>
          <a:sx n="75" d="100"/>
          <a:sy n="75" d="100"/>
        </p:scale>
        <p:origin x="1128" y="54"/>
      </p:cViewPr>
      <p:guideLst>
        <p:guide orient="horz" pos="2160"/>
        <p:guide pos="2880"/>
      </p:guideLst>
    </p:cSldViewPr>
  </p:slideViewPr>
  <p:outlineViewPr>
    <p:cViewPr>
      <p:scale>
        <a:sx n="33" d="100"/>
        <a:sy n="33" d="100"/>
      </p:scale>
      <p:origin x="0" y="4867"/>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174BBCF-0BDB-4E2C-87C1-3B59551A21DC}" type="datetimeFigureOut">
              <a:rPr lang="en-US"/>
              <a:pPr>
                <a:defRPr/>
              </a:pPr>
              <a:t>3/24/2017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4344F12-B8EC-44B1-8A42-C01DD67DE0AF}" type="slidenum">
              <a:rPr lang="en-US"/>
              <a:pPr>
                <a:defRPr/>
              </a:pPr>
              <a:t>‹#›</a:t>
            </a:fld>
            <a:endParaRPr lang="en-US"/>
          </a:p>
        </p:txBody>
      </p:sp>
    </p:spTree>
    <p:extLst>
      <p:ext uri="{BB962C8B-B14F-4D97-AF65-F5344CB8AC3E}">
        <p14:creationId xmlns:p14="http://schemas.microsoft.com/office/powerpoint/2010/main" val="3185011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844785-57CF-423B-9BD3-439C568A7EBB}" type="slidenum">
              <a:rPr lang="en-US" smtClean="0"/>
              <a:pPr/>
              <a:t>1</a:t>
            </a:fld>
            <a:endParaRPr lang="en-US" smtClean="0"/>
          </a:p>
        </p:txBody>
      </p:sp>
    </p:spTree>
    <p:extLst>
      <p:ext uri="{BB962C8B-B14F-4D97-AF65-F5344CB8AC3E}">
        <p14:creationId xmlns:p14="http://schemas.microsoft.com/office/powerpoint/2010/main" val="2713704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092875-60ED-470C-8D59-C48A6991C596}" type="slidenum">
              <a:rPr lang="en-US" smtClean="0"/>
              <a:pPr/>
              <a:t>12</a:t>
            </a:fld>
            <a:endParaRPr lang="en-US" smtClean="0"/>
          </a:p>
        </p:txBody>
      </p:sp>
    </p:spTree>
    <p:extLst>
      <p:ext uri="{BB962C8B-B14F-4D97-AF65-F5344CB8AC3E}">
        <p14:creationId xmlns:p14="http://schemas.microsoft.com/office/powerpoint/2010/main" val="2164044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26E8C3-AECF-48CA-A7CC-1144005F39C5}" type="slidenum">
              <a:rPr lang="en-US" smtClean="0"/>
              <a:pPr/>
              <a:t>13</a:t>
            </a:fld>
            <a:endParaRPr lang="en-US" smtClean="0"/>
          </a:p>
        </p:txBody>
      </p:sp>
    </p:spTree>
    <p:extLst>
      <p:ext uri="{BB962C8B-B14F-4D97-AF65-F5344CB8AC3E}">
        <p14:creationId xmlns:p14="http://schemas.microsoft.com/office/powerpoint/2010/main" val="541139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ED695B-174B-4CF9-BEAE-5F6D7AD283DE}" type="slidenum">
              <a:rPr lang="en-US" smtClean="0"/>
              <a:pPr/>
              <a:t>14</a:t>
            </a:fld>
            <a:endParaRPr lang="en-US" smtClean="0"/>
          </a:p>
        </p:txBody>
      </p:sp>
    </p:spTree>
    <p:extLst>
      <p:ext uri="{BB962C8B-B14F-4D97-AF65-F5344CB8AC3E}">
        <p14:creationId xmlns:p14="http://schemas.microsoft.com/office/powerpoint/2010/main" val="1785109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FB45DF-8568-4CB6-8E9D-BAAB9646FF37}" type="slidenum">
              <a:rPr lang="en-US" smtClean="0"/>
              <a:pPr/>
              <a:t>15</a:t>
            </a:fld>
            <a:endParaRPr lang="en-US" smtClean="0"/>
          </a:p>
        </p:txBody>
      </p:sp>
    </p:spTree>
    <p:extLst>
      <p:ext uri="{BB962C8B-B14F-4D97-AF65-F5344CB8AC3E}">
        <p14:creationId xmlns:p14="http://schemas.microsoft.com/office/powerpoint/2010/main" val="4096646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156B4A-C63F-4A07-9369-41BF338C8BFD}" type="slidenum">
              <a:rPr lang="en-US" smtClean="0"/>
              <a:pPr/>
              <a:t>18</a:t>
            </a:fld>
            <a:endParaRPr lang="en-US" smtClean="0"/>
          </a:p>
        </p:txBody>
      </p:sp>
    </p:spTree>
    <p:extLst>
      <p:ext uri="{BB962C8B-B14F-4D97-AF65-F5344CB8AC3E}">
        <p14:creationId xmlns:p14="http://schemas.microsoft.com/office/powerpoint/2010/main" val="4102068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4659B2D-598B-4074-9A0F-9C006AF37728}" type="slidenum">
              <a:rPr lang="en-US" smtClean="0"/>
              <a:pPr/>
              <a:t>19</a:t>
            </a:fld>
            <a:endParaRPr lang="en-US" smtClean="0"/>
          </a:p>
        </p:txBody>
      </p:sp>
    </p:spTree>
    <p:extLst>
      <p:ext uri="{BB962C8B-B14F-4D97-AF65-F5344CB8AC3E}">
        <p14:creationId xmlns:p14="http://schemas.microsoft.com/office/powerpoint/2010/main" val="1673954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956D998-B0FE-4008-9A23-0945694CBD31}" type="slidenum">
              <a:rPr lang="en-US" smtClean="0"/>
              <a:pPr/>
              <a:t>20</a:t>
            </a:fld>
            <a:endParaRPr lang="en-US" smtClean="0"/>
          </a:p>
        </p:txBody>
      </p:sp>
    </p:spTree>
    <p:extLst>
      <p:ext uri="{BB962C8B-B14F-4D97-AF65-F5344CB8AC3E}">
        <p14:creationId xmlns:p14="http://schemas.microsoft.com/office/powerpoint/2010/main" val="23597754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447626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2511E2A-C82F-46E6-9DEC-FF2A1DC4B263}" type="slidenum">
              <a:rPr lang="en-US" smtClean="0"/>
              <a:pPr/>
              <a:t>30</a:t>
            </a:fld>
            <a:endParaRPr lang="en-US" smtClean="0"/>
          </a:p>
        </p:txBody>
      </p:sp>
    </p:spTree>
    <p:extLst>
      <p:ext uri="{BB962C8B-B14F-4D97-AF65-F5344CB8AC3E}">
        <p14:creationId xmlns:p14="http://schemas.microsoft.com/office/powerpoint/2010/main" val="4099176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10962F-2B00-481A-81AC-06E85B358707}" type="slidenum">
              <a:rPr lang="en-US" smtClean="0"/>
              <a:pPr/>
              <a:t>32</a:t>
            </a:fld>
            <a:endParaRPr lang="en-US" smtClean="0"/>
          </a:p>
        </p:txBody>
      </p:sp>
    </p:spTree>
    <p:extLst>
      <p:ext uri="{BB962C8B-B14F-4D97-AF65-F5344CB8AC3E}">
        <p14:creationId xmlns:p14="http://schemas.microsoft.com/office/powerpoint/2010/main" val="3037237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E2BDAD-629C-4378-ABA9-87A314B84EB4}" type="slidenum">
              <a:rPr lang="en-US" smtClean="0"/>
              <a:pPr/>
              <a:t>2</a:t>
            </a:fld>
            <a:endParaRPr lang="en-US" smtClean="0"/>
          </a:p>
        </p:txBody>
      </p:sp>
    </p:spTree>
    <p:extLst>
      <p:ext uri="{BB962C8B-B14F-4D97-AF65-F5344CB8AC3E}">
        <p14:creationId xmlns:p14="http://schemas.microsoft.com/office/powerpoint/2010/main" val="4078760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19D908-9E78-4957-BF87-749B79027CD8}" type="slidenum">
              <a:rPr lang="en-US" smtClean="0"/>
              <a:pPr/>
              <a:t>35</a:t>
            </a:fld>
            <a:endParaRPr lang="en-US" smtClean="0"/>
          </a:p>
        </p:txBody>
      </p:sp>
    </p:spTree>
    <p:extLst>
      <p:ext uri="{BB962C8B-B14F-4D97-AF65-F5344CB8AC3E}">
        <p14:creationId xmlns:p14="http://schemas.microsoft.com/office/powerpoint/2010/main" val="16923666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246E53-84B2-4BE1-9841-375D6ECBB7B6}" type="slidenum">
              <a:rPr lang="en-US" smtClean="0"/>
              <a:pPr/>
              <a:t>45</a:t>
            </a:fld>
            <a:endParaRPr lang="en-US" smtClean="0"/>
          </a:p>
        </p:txBody>
      </p:sp>
    </p:spTree>
    <p:extLst>
      <p:ext uri="{BB962C8B-B14F-4D97-AF65-F5344CB8AC3E}">
        <p14:creationId xmlns:p14="http://schemas.microsoft.com/office/powerpoint/2010/main" val="1788690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CCFF7A-9AE4-456A-8587-1A5693D014C8}" type="slidenum">
              <a:rPr lang="en-US" smtClean="0"/>
              <a:pPr/>
              <a:t>3</a:t>
            </a:fld>
            <a:endParaRPr lang="en-US" smtClean="0"/>
          </a:p>
        </p:txBody>
      </p:sp>
    </p:spTree>
    <p:extLst>
      <p:ext uri="{BB962C8B-B14F-4D97-AF65-F5344CB8AC3E}">
        <p14:creationId xmlns:p14="http://schemas.microsoft.com/office/powerpoint/2010/main" val="2094209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51C310-2835-43E8-8F81-C6F8E1F0532F}" type="slidenum">
              <a:rPr lang="en-US" smtClean="0"/>
              <a:pPr/>
              <a:t>4</a:t>
            </a:fld>
            <a:endParaRPr lang="en-US" smtClean="0"/>
          </a:p>
        </p:txBody>
      </p:sp>
    </p:spTree>
    <p:extLst>
      <p:ext uri="{BB962C8B-B14F-4D97-AF65-F5344CB8AC3E}">
        <p14:creationId xmlns:p14="http://schemas.microsoft.com/office/powerpoint/2010/main" val="669758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51C310-2835-43E8-8F81-C6F8E1F0532F}" type="slidenum">
              <a:rPr lang="en-US" smtClean="0"/>
              <a:pPr/>
              <a:t>6</a:t>
            </a:fld>
            <a:endParaRPr lang="en-US" smtClean="0"/>
          </a:p>
        </p:txBody>
      </p:sp>
    </p:spTree>
    <p:extLst>
      <p:ext uri="{BB962C8B-B14F-4D97-AF65-F5344CB8AC3E}">
        <p14:creationId xmlns:p14="http://schemas.microsoft.com/office/powerpoint/2010/main" val="2463803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DE8A4A-8DFD-424B-A32A-4AC429B3C08E}" type="slidenum">
              <a:rPr lang="en-US" smtClean="0"/>
              <a:pPr/>
              <a:t>7</a:t>
            </a:fld>
            <a:endParaRPr lang="en-US" smtClean="0"/>
          </a:p>
        </p:txBody>
      </p:sp>
    </p:spTree>
    <p:extLst>
      <p:ext uri="{BB962C8B-B14F-4D97-AF65-F5344CB8AC3E}">
        <p14:creationId xmlns:p14="http://schemas.microsoft.com/office/powerpoint/2010/main" val="3795856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827784-EB32-41E5-A07E-C6583B55D9EE}" type="slidenum">
              <a:rPr lang="en-US" smtClean="0"/>
              <a:pPr/>
              <a:t>8</a:t>
            </a:fld>
            <a:endParaRPr lang="en-US" smtClean="0"/>
          </a:p>
        </p:txBody>
      </p:sp>
    </p:spTree>
    <p:extLst>
      <p:ext uri="{BB962C8B-B14F-4D97-AF65-F5344CB8AC3E}">
        <p14:creationId xmlns:p14="http://schemas.microsoft.com/office/powerpoint/2010/main" val="4196234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C587F4-3BB5-4F65-A2E9-D54713622F2F}" type="slidenum">
              <a:rPr lang="en-US" smtClean="0"/>
              <a:pPr/>
              <a:t>10</a:t>
            </a:fld>
            <a:endParaRPr lang="en-US" smtClean="0"/>
          </a:p>
        </p:txBody>
      </p:sp>
    </p:spTree>
    <p:extLst>
      <p:ext uri="{BB962C8B-B14F-4D97-AF65-F5344CB8AC3E}">
        <p14:creationId xmlns:p14="http://schemas.microsoft.com/office/powerpoint/2010/main" val="1110673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548215-B35E-4E7F-9DC1-C4DBB5C2FC6D}" type="slidenum">
              <a:rPr lang="en-US" smtClean="0"/>
              <a:pPr/>
              <a:t>11</a:t>
            </a:fld>
            <a:endParaRPr lang="en-US" smtClean="0"/>
          </a:p>
        </p:txBody>
      </p:sp>
    </p:spTree>
    <p:extLst>
      <p:ext uri="{BB962C8B-B14F-4D97-AF65-F5344CB8AC3E}">
        <p14:creationId xmlns:p14="http://schemas.microsoft.com/office/powerpoint/2010/main" val="2919419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a:prstGeom prst="rect">
            <a:avLst/>
          </a:prstGeo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a:prstGeom prst="rect">
            <a:avLst/>
          </a:prstGeom>
        </p:spPr>
        <p:txBody>
          <a:bodyPr/>
          <a:lstStyle>
            <a:lvl1pPr>
              <a:defRPr>
                <a:solidFill>
                  <a:schemeClr val="accent1"/>
                </a:solidFill>
              </a:defRPr>
            </a:lvl1pPr>
          </a:lstStyle>
          <a:p>
            <a:pPr>
              <a:defRPr/>
            </a:pPr>
            <a:fld id="{13D45263-F346-4D9E-B8FA-2F485AC7207D}"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7510FC7E-DEFB-4C84-BAF7-FE809330A2AD}"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DA851F78-B96F-4EA5-8C1A-F38CD6BF9E15}"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chemeClr val="tx1"/>
                  </a:solidFill>
                </a:ln>
                <a:solidFill>
                  <a:srgbClr val="1D8757"/>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a:solidFill>
                  <a:srgbClr val="126249"/>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9274FF3A-3FE4-4D8F-AA06-87E135E6607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pPr>
              <a:defRPr/>
            </a:pPr>
            <a:fld id="{01C96025-340B-40B4-836B-E4BDBF013AD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FDBCA43E-5CB6-44A4-980B-984EBA9F71FD}"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pPr>
              <a:defRPr/>
            </a:pPr>
            <a:fld id="{2B34780E-716E-419B-8793-28982462ED9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pPr>
              <a:defRPr/>
            </a:pPr>
            <a:fld id="{3505D5CF-0518-4AF4-8FF0-0687688E33F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pPr>
              <a:defRPr/>
            </a:pPr>
            <a:fld id="{2A1C3099-69CD-491D-89ED-86489FC05339}"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95CCE3D7-173E-4B1A-99C5-0EB9C11487CC}"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rgbClr val="188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pPr>
              <a:defRPr/>
            </a:pPr>
            <a:fld id="{EE036589-D1A4-4F47-97A1-4373B165AB5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400"/>
            </a:gs>
            <a:gs pos="62000">
              <a:srgbClr val="009900"/>
            </a:gs>
            <a:gs pos="100000">
              <a:schemeClr val="bg1"/>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275030" y="195195"/>
            <a:ext cx="8632664" cy="648300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9114" y="448221"/>
            <a:ext cx="7698306" cy="69221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9785" y="1595620"/>
            <a:ext cx="7697635" cy="4519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914955" y="624642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l" defTabSz="914400" rtl="0" eaLnBrk="1" latinLnBrk="0" hangingPunct="1">
        <a:spcBef>
          <a:spcPct val="0"/>
        </a:spcBef>
        <a:buNone/>
        <a:defRPr sz="4000" b="1"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65760" algn="l" defTabSz="914400" rtl="0" eaLnBrk="1" latinLnBrk="0" hangingPunct="1">
        <a:spcBef>
          <a:spcPct val="20000"/>
        </a:spcBef>
        <a:buClr>
          <a:schemeClr val="accent1"/>
        </a:buClr>
        <a:buSzPct val="76000"/>
        <a:buFont typeface="Wingdings 2" pitchFamily="18" charset="2"/>
        <a:buChar char=""/>
        <a:defRPr sz="3200" kern="1200">
          <a:solidFill>
            <a:schemeClr val="tx2"/>
          </a:solidFill>
          <a:latin typeface="Tahoma" pitchFamily="34" charset="0"/>
          <a:ea typeface="Tahoma" pitchFamily="34" charset="0"/>
          <a:cs typeface="Tahoma" pitchFamily="34" charset="0"/>
        </a:defRPr>
      </a:lvl1pPr>
      <a:lvl2pPr marL="640080" indent="-274320" algn="l" defTabSz="914400" rtl="0" eaLnBrk="1" latinLnBrk="0" hangingPunct="1">
        <a:spcBef>
          <a:spcPct val="20000"/>
        </a:spcBef>
        <a:buClr>
          <a:schemeClr val="accent1"/>
        </a:buClr>
        <a:buSzPct val="76000"/>
        <a:buFont typeface="Wingdings 2" pitchFamily="18" charset="2"/>
        <a:buChar char=""/>
        <a:defRPr sz="2800" kern="1200">
          <a:solidFill>
            <a:srgbClr val="188463"/>
          </a:solidFill>
          <a:latin typeface="Tahoma" pitchFamily="34" charset="0"/>
          <a:ea typeface="Tahoma" pitchFamily="34" charset="0"/>
          <a:cs typeface="Tahoma" pitchFamily="34" charset="0"/>
        </a:defRPr>
      </a:lvl2pPr>
      <a:lvl3pPr marL="914400" indent="-228600" algn="l" defTabSz="914400" rtl="0" eaLnBrk="1" latinLnBrk="0" hangingPunct="1">
        <a:spcBef>
          <a:spcPct val="20000"/>
        </a:spcBef>
        <a:buClr>
          <a:schemeClr val="accent1"/>
        </a:buClr>
        <a:buSzPct val="76000"/>
        <a:buFont typeface="Wingdings 2" pitchFamily="18" charset="2"/>
        <a:buChar char=""/>
        <a:defRPr sz="2800" kern="1200">
          <a:solidFill>
            <a:srgbClr val="1558BB"/>
          </a:solidFill>
          <a:latin typeface="Tahoma" pitchFamily="34" charset="0"/>
          <a:ea typeface="Tahoma" pitchFamily="34" charset="0"/>
          <a:cs typeface="Tahoma" pitchFamily="34" charset="0"/>
        </a:defRPr>
      </a:lvl3pPr>
      <a:lvl4pPr marL="1124712" indent="-22860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Tahoma" pitchFamily="34" charset="0"/>
          <a:ea typeface="Tahoma" pitchFamily="34" charset="0"/>
          <a:cs typeface="Tahoma" pitchFamily="34" charset="0"/>
        </a:defRPr>
      </a:lvl4pPr>
      <a:lvl5pPr marL="1325880" indent="-228600" algn="l" defTabSz="914400" rtl="0" eaLnBrk="1" latinLnBrk="0" hangingPunct="1">
        <a:spcBef>
          <a:spcPct val="20000"/>
        </a:spcBef>
        <a:buClr>
          <a:schemeClr val="accent1"/>
        </a:buClr>
        <a:buSzPct val="76000"/>
        <a:buFont typeface="Wingdings 2" pitchFamily="18" charset="2"/>
        <a:buChar char=""/>
        <a:defRPr sz="2000" kern="1200" baseline="0">
          <a:solidFill>
            <a:schemeClr val="tx2"/>
          </a:solidFill>
          <a:latin typeface="Tahoma" pitchFamily="34" charset="0"/>
          <a:ea typeface="Tahoma" pitchFamily="34" charset="0"/>
          <a:cs typeface="Tahoma" pitchFamily="34" charset="0"/>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hyperlink" Target="http://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hyperlink" Target="http://www.top500.org/"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pixabay.com/" TargetMode="External"/><Relationship Id="rId2" Type="http://schemas.openxmlformats.org/officeDocument/2006/relationships/hyperlink" Target="http://www.flickr.com/photos/hongiiv/407481199/"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commons.wikimedia.org/wiki/File:Lei_de_moore_2006.p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dx.doi.org/10.1109/ISPDC.2014.33"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s.cmu.edu/~scandal/nesl/tutorial2.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3.gi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8"/>
          <p:cNvSpPr>
            <a:spLocks noChangeArrowheads="1"/>
          </p:cNvSpPr>
          <p:nvPr/>
        </p:nvSpPr>
        <p:spPr bwMode="auto">
          <a:xfrm>
            <a:off x="1398504" y="2006934"/>
            <a:ext cx="6775450" cy="1814513"/>
          </a:xfrm>
          <a:prstGeom prst="rect">
            <a:avLst/>
          </a:prstGeom>
          <a:blipFill dpi="0" rotWithShape="1">
            <a:blip r:embed="rId3" cstate="print">
              <a:alphaModFix amt="28000"/>
            </a:blip>
            <a:srcRect/>
            <a:tile tx="0" ty="0" sx="100000" sy="100000" flip="none" algn="tl"/>
          </a:blipFill>
          <a:ln w="9525" algn="ctr">
            <a:noFill/>
            <a:round/>
            <a:headEnd/>
            <a:tailEnd/>
          </a:ln>
        </p:spPr>
        <p:txBody>
          <a:bodyPr/>
          <a:lstStyle/>
          <a:p>
            <a:endParaRPr lang="en-US"/>
          </a:p>
        </p:txBody>
      </p:sp>
      <p:sp>
        <p:nvSpPr>
          <p:cNvPr id="5" name="Subtitle 4"/>
          <p:cNvSpPr>
            <a:spLocks noGrp="1"/>
          </p:cNvSpPr>
          <p:nvPr>
            <p:ph type="subTitle" sz="quarter" idx="4294967295"/>
          </p:nvPr>
        </p:nvSpPr>
        <p:spPr>
          <a:xfrm>
            <a:off x="372154" y="3720139"/>
            <a:ext cx="8428945" cy="1637672"/>
          </a:xfrm>
        </p:spPr>
        <p:txBody>
          <a:bodyPr>
            <a:normAutofit fontScale="77500" lnSpcReduction="20000"/>
          </a:bodyPr>
          <a:lstStyle/>
          <a:p>
            <a:pPr algn="ctr">
              <a:buNone/>
              <a:defRPr/>
            </a:pPr>
            <a:r>
              <a:rPr lang="en-US" dirty="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rPr>
              <a:t>Lecture </a:t>
            </a:r>
            <a:r>
              <a:rPr lang="en-US" dirty="0" smtClean="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rPr>
              <a:t>4:</a:t>
            </a:r>
            <a:endParaRPr lang="en-US" dirty="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endParaRPr>
          </a:p>
          <a:p>
            <a:pPr algn="ctr">
              <a:buNone/>
              <a:defRPr/>
            </a:pPr>
            <a:r>
              <a:rPr lang="en-US" dirty="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rPr>
              <a:t>Parallel </a:t>
            </a:r>
            <a:r>
              <a:rPr lang="en-US" dirty="0" smtClean="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rPr>
              <a:t>Languages, Automatic Parallelization,</a:t>
            </a:r>
          </a:p>
          <a:p>
            <a:pPr algn="ctr">
              <a:buNone/>
              <a:defRPr/>
            </a:pPr>
            <a:r>
              <a:rPr lang="en-US" dirty="0" smtClean="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rPr>
              <a:t>Performance Benchmarking, Metrics of Performance</a:t>
            </a:r>
            <a:endParaRPr lang="en-US" dirty="0">
              <a:ln>
                <a:solidFill>
                  <a:schemeClr val="tx1"/>
                </a:solidFill>
              </a:ln>
              <a:solidFill>
                <a:srgbClr val="166843"/>
              </a:solidFill>
              <a:effectLst>
                <a:outerShdw blurRad="50800" dist="38100" dir="2700000" algn="tl" rotWithShape="0">
                  <a:prstClr val="black">
                    <a:alpha val="40000"/>
                  </a:prstClr>
                </a:outerShdw>
              </a:effectLst>
              <a:latin typeface="Arial Black" pitchFamily="34" charset="0"/>
            </a:endParaRPr>
          </a:p>
        </p:txBody>
      </p:sp>
      <p:sp>
        <p:nvSpPr>
          <p:cNvPr id="3076" name="Rectangle 9"/>
          <p:cNvSpPr>
            <a:spLocks noChangeArrowheads="1"/>
          </p:cNvSpPr>
          <p:nvPr/>
        </p:nvSpPr>
        <p:spPr bwMode="auto">
          <a:xfrm>
            <a:off x="1873250" y="5157788"/>
            <a:ext cx="5832475" cy="958850"/>
          </a:xfrm>
          <a:prstGeom prst="rect">
            <a:avLst/>
          </a:prstGeom>
          <a:noFill/>
          <a:ln w="9525" algn="ctr">
            <a:noFill/>
            <a:round/>
            <a:headEnd/>
            <a:tailEnd/>
          </a:ln>
        </p:spPr>
        <p:txBody>
          <a:bodyPr/>
          <a:lstStyle/>
          <a:p>
            <a:pPr algn="ctr"/>
            <a:r>
              <a:rPr lang="en-ZA" sz="1600" i="1"/>
              <a:t>Presented by</a:t>
            </a:r>
          </a:p>
          <a:p>
            <a:pPr algn="ctr"/>
            <a:r>
              <a:rPr lang="en-ZA" sz="2400"/>
              <a:t>Simon Winberg</a:t>
            </a:r>
            <a:endParaRPr lang="en-US" sz="2400"/>
          </a:p>
        </p:txBody>
      </p:sp>
      <p:pic>
        <p:nvPicPr>
          <p:cNvPr id="3077" name="Picture 9" descr="EEE4084F_logo.jpg"/>
          <p:cNvPicPr>
            <a:picLocks noChangeAspect="1"/>
          </p:cNvPicPr>
          <p:nvPr/>
        </p:nvPicPr>
        <p:blipFill>
          <a:blip r:embed="rId4" cstate="print"/>
          <a:srcRect/>
          <a:stretch>
            <a:fillRect/>
          </a:stretch>
        </p:blipFill>
        <p:spPr bwMode="auto">
          <a:xfrm>
            <a:off x="490037" y="375820"/>
            <a:ext cx="1439862" cy="1436688"/>
          </a:xfrm>
          <a:prstGeom prst="rect">
            <a:avLst/>
          </a:prstGeom>
          <a:noFill/>
          <a:ln w="9525">
            <a:noFill/>
            <a:miter lim="800000"/>
            <a:headEnd/>
            <a:tailEnd/>
          </a:ln>
        </p:spPr>
      </p:pic>
      <p:sp>
        <p:nvSpPr>
          <p:cNvPr id="9" name="Rectangle 8"/>
          <p:cNvSpPr/>
          <p:nvPr/>
        </p:nvSpPr>
        <p:spPr>
          <a:xfrm>
            <a:off x="1394108" y="2333071"/>
            <a:ext cx="6766596" cy="1015663"/>
          </a:xfrm>
          <a:prstGeom prst="rect">
            <a:avLst/>
          </a:prstGeom>
          <a:noFill/>
        </p:spPr>
        <p:txBody>
          <a:bodyPr wrap="none">
            <a:spAutoFit/>
          </a:bodyPr>
          <a:lstStyle/>
          <a:p>
            <a:pPr algn="ctr">
              <a:defRPr/>
            </a:pPr>
            <a:r>
              <a:rPr lang="en-US"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Digital Systems</a:t>
            </a:r>
          </a:p>
        </p:txBody>
      </p:sp>
      <p:sp>
        <p:nvSpPr>
          <p:cNvPr id="11" name="Rectangle 10"/>
          <p:cNvSpPr/>
          <p:nvPr/>
        </p:nvSpPr>
        <p:spPr>
          <a:xfrm>
            <a:off x="2376892" y="561822"/>
            <a:ext cx="4418197" cy="1015663"/>
          </a:xfrm>
          <a:prstGeom prst="rect">
            <a:avLst/>
          </a:prstGeom>
          <a:noFill/>
        </p:spPr>
        <p:txBody>
          <a:bodyPr wrap="none">
            <a:spAutoFit/>
          </a:bodyPr>
          <a:lstStyle/>
          <a:p>
            <a:pPr algn="ctr">
              <a:defRPr/>
            </a:pPr>
            <a:r>
              <a:rPr lang="en-US" sz="6000" b="1" dirty="0">
                <a:ln w="17780" cmpd="sng">
                  <a:solidFill>
                    <a:schemeClr val="bg1">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EEE4084F</a:t>
            </a:r>
          </a:p>
        </p:txBody>
      </p:sp>
      <p:pic>
        <p:nvPicPr>
          <p:cNvPr id="3080" name="Picture 9" descr="smp.gif"/>
          <p:cNvPicPr>
            <a:picLocks noChangeAspect="1"/>
          </p:cNvPicPr>
          <p:nvPr/>
        </p:nvPicPr>
        <p:blipFill>
          <a:blip r:embed="rId5" cstate="print"/>
          <a:srcRect/>
          <a:stretch>
            <a:fillRect/>
          </a:stretch>
        </p:blipFill>
        <p:spPr bwMode="auto">
          <a:xfrm>
            <a:off x="560388" y="4935334"/>
            <a:ext cx="2698750" cy="1392237"/>
          </a:xfrm>
          <a:prstGeom prst="rect">
            <a:avLst/>
          </a:prstGeom>
          <a:noFill/>
          <a:ln w="9525">
            <a:noFill/>
            <a:miter lim="800000"/>
            <a:headEnd/>
            <a:tailEnd/>
          </a:ln>
        </p:spPr>
      </p:pic>
      <p:pic>
        <p:nvPicPr>
          <p:cNvPr id="3081" name="Picture 11" descr="uctlogo.png"/>
          <p:cNvPicPr>
            <a:picLocks noChangeAspect="1"/>
          </p:cNvPicPr>
          <p:nvPr/>
        </p:nvPicPr>
        <p:blipFill>
          <a:blip r:embed="rId6" cstate="print"/>
          <a:srcRect/>
          <a:stretch>
            <a:fillRect/>
          </a:stretch>
        </p:blipFill>
        <p:spPr bwMode="auto">
          <a:xfrm>
            <a:off x="7213600" y="413418"/>
            <a:ext cx="1433513" cy="1463675"/>
          </a:xfrm>
          <a:prstGeom prst="rect">
            <a:avLst/>
          </a:prstGeom>
          <a:noFill/>
          <a:ln w="9525">
            <a:noFill/>
            <a:miter lim="800000"/>
            <a:headEnd/>
            <a:tailEnd/>
          </a:ln>
        </p:spPr>
      </p:pic>
      <p:pic>
        <p:nvPicPr>
          <p:cNvPr id="12" name="Picture 3" descr="C:\Users\swinberg\Documents\ACTIVE\EEE4084F\Common\Images_open\CC-SA.png">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1830" y="6363938"/>
            <a:ext cx="776741" cy="2736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37552" y="6418021"/>
            <a:ext cx="4572000" cy="230832"/>
          </a:xfrm>
          <a:prstGeom prst="rect">
            <a:avLst/>
          </a:prstGeom>
        </p:spPr>
        <p:txBody>
          <a:bodyPr>
            <a:spAutoFit/>
          </a:bodyPr>
          <a:lstStyle/>
          <a:p>
            <a:r>
              <a:rPr lang="en-ZA" sz="900" dirty="0"/>
              <a:t>Attribution-</a:t>
            </a:r>
            <a:r>
              <a:rPr lang="en-ZA" sz="900" dirty="0" err="1"/>
              <a:t>ShareAlike</a:t>
            </a:r>
            <a:r>
              <a:rPr lang="en-ZA" sz="900" dirty="0"/>
              <a:t> 4.0 International (CC BY-SA 4.0)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0488"/>
            <a:ext cx="8385175" cy="1431925"/>
          </a:xfrm>
        </p:spPr>
        <p:txBody>
          <a:bodyPr/>
          <a:lstStyle/>
          <a:p>
            <a:pPr>
              <a:defRPr/>
            </a:pPr>
            <a:r>
              <a:rPr lang="en-ZA" sz="4000" dirty="0" smtClean="0"/>
              <a:t>Why automatic parallelism isn’t “quite there yet”</a:t>
            </a:r>
            <a:endParaRPr lang="en-US" sz="4000" dirty="0"/>
          </a:p>
        </p:txBody>
      </p:sp>
      <p:sp>
        <p:nvSpPr>
          <p:cNvPr id="4" name="Content Placeholder 3"/>
          <p:cNvSpPr>
            <a:spLocks noGrp="1"/>
          </p:cNvSpPr>
          <p:nvPr>
            <p:ph idx="1"/>
          </p:nvPr>
        </p:nvSpPr>
        <p:spPr>
          <a:xfrm>
            <a:off x="317500" y="1579563"/>
            <a:ext cx="8353425" cy="5038725"/>
          </a:xfrm>
        </p:spPr>
        <p:txBody>
          <a:bodyPr/>
          <a:lstStyle/>
          <a:p>
            <a:pPr>
              <a:defRPr/>
            </a:pPr>
            <a:r>
              <a:rPr lang="en-US" sz="2800" dirty="0" smtClean="0"/>
              <a:t>Accumulation of 30+ years of research…</a:t>
            </a:r>
          </a:p>
          <a:p>
            <a:pPr>
              <a:defRPr/>
            </a:pPr>
            <a:r>
              <a:rPr lang="en-US" sz="2800" dirty="0" smtClean="0"/>
              <a:t>Only limited success in parallelism detection and program transformations</a:t>
            </a:r>
          </a:p>
          <a:p>
            <a:pPr lvl="1">
              <a:defRPr/>
            </a:pPr>
            <a:r>
              <a:rPr lang="en-US" sz="2400" dirty="0" smtClean="0"/>
              <a:t>Instruction-level parallelism at the basic-block level (e.g., pipelining of instructions)</a:t>
            </a:r>
          </a:p>
          <a:p>
            <a:pPr lvl="1">
              <a:defRPr/>
            </a:pPr>
            <a:r>
              <a:rPr lang="en-US" sz="2400" dirty="0" smtClean="0"/>
              <a:t>Parallelism in nested for-loops containing arrays with simple index expressions</a:t>
            </a:r>
          </a:p>
          <a:p>
            <a:pPr lvl="1">
              <a:defRPr/>
            </a:pPr>
            <a:r>
              <a:rPr lang="en-US" sz="2400" dirty="0" smtClean="0"/>
              <a:t>Analysis methods: data dependence analysis, pointer analysis, abstraction back to more optimized implementation, flow analysis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0488"/>
            <a:ext cx="8385175" cy="1431925"/>
          </a:xfrm>
        </p:spPr>
        <p:txBody>
          <a:bodyPr/>
          <a:lstStyle/>
          <a:p>
            <a:pPr>
              <a:defRPr/>
            </a:pPr>
            <a:r>
              <a:rPr lang="en-ZA" sz="4000" dirty="0" smtClean="0"/>
              <a:t>Why automatic parallelism isn’t “quite there yet”</a:t>
            </a:r>
            <a:endParaRPr lang="en-US" sz="4000" dirty="0"/>
          </a:p>
        </p:txBody>
      </p:sp>
      <p:sp>
        <p:nvSpPr>
          <p:cNvPr id="4" name="Content Placeholder 3"/>
          <p:cNvSpPr>
            <a:spLocks noGrp="1"/>
          </p:cNvSpPr>
          <p:nvPr>
            <p:ph idx="1"/>
          </p:nvPr>
        </p:nvSpPr>
        <p:spPr>
          <a:xfrm>
            <a:off x="492125" y="1575694"/>
            <a:ext cx="8353425" cy="5048398"/>
          </a:xfrm>
        </p:spPr>
        <p:txBody>
          <a:bodyPr>
            <a:normAutofit/>
          </a:bodyPr>
          <a:lstStyle/>
          <a:p>
            <a:pPr>
              <a:defRPr/>
            </a:pPr>
            <a:r>
              <a:rPr lang="en-ZA" sz="2800" dirty="0" smtClean="0"/>
              <a:t>Main reasons (user perspective):</a:t>
            </a:r>
            <a:endParaRPr lang="en-US" sz="2800" dirty="0" smtClean="0"/>
          </a:p>
          <a:p>
            <a:pPr lvl="1">
              <a:defRPr/>
            </a:pPr>
            <a:r>
              <a:rPr lang="en-US" sz="2400" dirty="0" smtClean="0"/>
              <a:t>Tends to take too long.</a:t>
            </a:r>
          </a:p>
          <a:p>
            <a:pPr lvl="1">
              <a:defRPr/>
            </a:pPr>
            <a:r>
              <a:rPr lang="en-US" sz="2400" dirty="0" smtClean="0"/>
              <a:t>Tend to be too fragile (i.e., breaks down after small changes to the code).</a:t>
            </a:r>
          </a:p>
          <a:p>
            <a:pPr lvl="1">
              <a:defRPr/>
            </a:pPr>
            <a:r>
              <a:rPr lang="en-ZA" sz="2400" dirty="0" smtClean="0"/>
              <a:t>Tends to miss many things a human would notice and provide an effective solution for, i.e., human intellect, underlying knowledgeable of the application, and trained to write and problem-solve parallel code. </a:t>
            </a:r>
            <a:endParaRPr lang="en-US" sz="2400" dirty="0" smtClean="0"/>
          </a:p>
          <a:p>
            <a:pPr>
              <a:defRPr/>
            </a:pPr>
            <a:r>
              <a:rPr lang="en-US" sz="2800" dirty="0" smtClean="0">
                <a:solidFill>
                  <a:srgbClr val="FF0000"/>
                </a:solidFill>
              </a:rPr>
              <a:t>So: </a:t>
            </a:r>
            <a:r>
              <a:rPr lang="en-US" sz="2800" dirty="0" smtClean="0"/>
              <a:t>Instead of training compilers to recognize parallelism, people are being trained to write parallel code (i.e., no “middle man” approach).</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973" y="765736"/>
            <a:ext cx="7698306" cy="692210"/>
          </a:xfrm>
        </p:spPr>
        <p:txBody>
          <a:bodyPr>
            <a:normAutofit fontScale="90000"/>
          </a:bodyPr>
          <a:lstStyle/>
          <a:p>
            <a:pPr>
              <a:defRPr/>
            </a:pPr>
            <a:r>
              <a:rPr lang="en-ZA" dirty="0" smtClean="0"/>
              <a:t>Temporal and Spatial Computation</a:t>
            </a:r>
            <a:endParaRPr lang="en-US" dirty="0"/>
          </a:p>
        </p:txBody>
      </p:sp>
      <p:sp>
        <p:nvSpPr>
          <p:cNvPr id="19459" name="TextBox 2"/>
          <p:cNvSpPr txBox="1">
            <a:spLocks noChangeArrowheads="1"/>
          </p:cNvSpPr>
          <p:nvPr/>
        </p:nvSpPr>
        <p:spPr bwMode="auto">
          <a:xfrm>
            <a:off x="501650" y="1425462"/>
            <a:ext cx="4090988" cy="523875"/>
          </a:xfrm>
          <a:prstGeom prst="rect">
            <a:avLst/>
          </a:prstGeom>
          <a:noFill/>
          <a:ln w="9525">
            <a:noFill/>
            <a:miter lim="800000"/>
            <a:headEnd/>
            <a:tailEnd/>
          </a:ln>
        </p:spPr>
        <p:txBody>
          <a:bodyPr wrap="none">
            <a:spAutoFit/>
          </a:bodyPr>
          <a:lstStyle/>
          <a:p>
            <a:r>
              <a:rPr lang="en-ZA" sz="2800" b="1"/>
              <a:t>Temporal Computation</a:t>
            </a:r>
          </a:p>
        </p:txBody>
      </p:sp>
      <p:sp>
        <p:nvSpPr>
          <p:cNvPr id="19460" name="TextBox 3"/>
          <p:cNvSpPr txBox="1">
            <a:spLocks noChangeArrowheads="1"/>
          </p:cNvSpPr>
          <p:nvPr/>
        </p:nvSpPr>
        <p:spPr bwMode="auto">
          <a:xfrm>
            <a:off x="5087938" y="1425462"/>
            <a:ext cx="3679825" cy="523875"/>
          </a:xfrm>
          <a:prstGeom prst="rect">
            <a:avLst/>
          </a:prstGeom>
          <a:noFill/>
          <a:ln w="9525">
            <a:noFill/>
            <a:miter lim="800000"/>
            <a:headEnd/>
            <a:tailEnd/>
          </a:ln>
        </p:spPr>
        <p:txBody>
          <a:bodyPr wrap="none">
            <a:spAutoFit/>
          </a:bodyPr>
          <a:lstStyle/>
          <a:p>
            <a:r>
              <a:rPr lang="en-ZA" sz="2800" b="1"/>
              <a:t>Spatial Computation</a:t>
            </a:r>
          </a:p>
        </p:txBody>
      </p:sp>
      <p:sp>
        <p:nvSpPr>
          <p:cNvPr id="19461" name="TextBox 4"/>
          <p:cNvSpPr txBox="1">
            <a:spLocks noChangeArrowheads="1"/>
          </p:cNvSpPr>
          <p:nvPr/>
        </p:nvSpPr>
        <p:spPr bwMode="auto">
          <a:xfrm>
            <a:off x="501650" y="2016012"/>
            <a:ext cx="4052888" cy="1200150"/>
          </a:xfrm>
          <a:prstGeom prst="rect">
            <a:avLst/>
          </a:prstGeom>
          <a:noFill/>
          <a:ln w="9525">
            <a:noFill/>
            <a:miter lim="800000"/>
            <a:headEnd/>
            <a:tailEnd/>
          </a:ln>
        </p:spPr>
        <p:txBody>
          <a:bodyPr wrap="none">
            <a:spAutoFit/>
          </a:bodyPr>
          <a:lstStyle/>
          <a:p>
            <a:r>
              <a:rPr lang="en-ZA" sz="2400" i="1"/>
              <a:t>The traditional paradigm</a:t>
            </a:r>
          </a:p>
          <a:p>
            <a:r>
              <a:rPr lang="en-ZA" sz="2400" i="1"/>
              <a:t>Typical of Programmers</a:t>
            </a:r>
          </a:p>
          <a:p>
            <a:r>
              <a:rPr lang="en-ZA" sz="2400" i="1"/>
              <a:t>Things done over time steps</a:t>
            </a:r>
          </a:p>
        </p:txBody>
      </p:sp>
      <p:cxnSp>
        <p:nvCxnSpPr>
          <p:cNvPr id="19462" name="Straight Connector 6"/>
          <p:cNvCxnSpPr>
            <a:cxnSpLocks noChangeShapeType="1"/>
          </p:cNvCxnSpPr>
          <p:nvPr/>
        </p:nvCxnSpPr>
        <p:spPr bwMode="auto">
          <a:xfrm rot="5400000">
            <a:off x="2042319" y="4152107"/>
            <a:ext cx="5413375" cy="1587"/>
          </a:xfrm>
          <a:prstGeom prst="line">
            <a:avLst/>
          </a:prstGeom>
          <a:noFill/>
          <a:ln w="28575" algn="ctr">
            <a:solidFill>
              <a:schemeClr val="tx1"/>
            </a:solidFill>
            <a:round/>
            <a:headEnd/>
            <a:tailEnd/>
          </a:ln>
        </p:spPr>
      </p:cxnSp>
      <p:sp>
        <p:nvSpPr>
          <p:cNvPr id="19463" name="TextBox 7"/>
          <p:cNvSpPr txBox="1">
            <a:spLocks noChangeArrowheads="1"/>
          </p:cNvSpPr>
          <p:nvPr/>
        </p:nvSpPr>
        <p:spPr bwMode="auto">
          <a:xfrm>
            <a:off x="5014913" y="2016012"/>
            <a:ext cx="3625850" cy="1200150"/>
          </a:xfrm>
          <a:prstGeom prst="rect">
            <a:avLst/>
          </a:prstGeom>
          <a:noFill/>
          <a:ln w="9525">
            <a:noFill/>
            <a:miter lim="800000"/>
            <a:headEnd/>
            <a:tailEnd/>
          </a:ln>
        </p:spPr>
        <p:txBody>
          <a:bodyPr wrap="none">
            <a:spAutoFit/>
          </a:bodyPr>
          <a:lstStyle/>
          <a:p>
            <a:r>
              <a:rPr lang="en-ZA" sz="2400" i="1" dirty="0"/>
              <a:t>Suited to hardware</a:t>
            </a:r>
          </a:p>
          <a:p>
            <a:r>
              <a:rPr lang="en-ZA" sz="2400" i="1" dirty="0"/>
              <a:t>Possibly more intuitive?</a:t>
            </a:r>
          </a:p>
          <a:p>
            <a:r>
              <a:rPr lang="en-ZA" sz="2400" i="1" dirty="0"/>
              <a:t>Things related in a space</a:t>
            </a:r>
          </a:p>
        </p:txBody>
      </p:sp>
      <p:sp>
        <p:nvSpPr>
          <p:cNvPr id="19464" name="TextBox 8"/>
          <p:cNvSpPr txBox="1">
            <a:spLocks noChangeArrowheads="1"/>
          </p:cNvSpPr>
          <p:nvPr/>
        </p:nvSpPr>
        <p:spPr bwMode="auto">
          <a:xfrm>
            <a:off x="796925" y="3416187"/>
            <a:ext cx="2832100" cy="1477963"/>
          </a:xfrm>
          <a:prstGeom prst="rect">
            <a:avLst/>
          </a:prstGeom>
          <a:noFill/>
          <a:ln w="9525">
            <a:noFill/>
            <a:miter lim="800000"/>
            <a:headEnd/>
            <a:tailEnd/>
          </a:ln>
        </p:spPr>
        <p:txBody>
          <a:bodyPr wrap="none">
            <a:spAutoFit/>
          </a:bodyPr>
          <a:lstStyle/>
          <a:p>
            <a:r>
              <a:rPr lang="en-ZA"/>
              <a:t>A = input(“A= ? ”);</a:t>
            </a:r>
          </a:p>
          <a:p>
            <a:r>
              <a:rPr lang="en-ZA"/>
              <a:t>B = input(“B =? ”);</a:t>
            </a:r>
          </a:p>
          <a:p>
            <a:r>
              <a:rPr lang="en-ZA"/>
              <a:t>C = input(“B multiplier ?”);</a:t>
            </a:r>
          </a:p>
          <a:p>
            <a:r>
              <a:rPr lang="en-ZA"/>
              <a:t>X = A + B * C</a:t>
            </a:r>
          </a:p>
          <a:p>
            <a:r>
              <a:rPr lang="en-ZA"/>
              <a:t>Y = A – B * C</a:t>
            </a:r>
            <a:endParaRPr lang="en-US"/>
          </a:p>
        </p:txBody>
      </p:sp>
      <p:sp>
        <p:nvSpPr>
          <p:cNvPr id="19465" name="Oval 9"/>
          <p:cNvSpPr>
            <a:spLocks noChangeArrowheads="1"/>
          </p:cNvSpPr>
          <p:nvPr/>
        </p:nvSpPr>
        <p:spPr bwMode="auto">
          <a:xfrm>
            <a:off x="5162550" y="4109925"/>
            <a:ext cx="1017588" cy="471487"/>
          </a:xfrm>
          <a:prstGeom prst="ellipse">
            <a:avLst/>
          </a:prstGeom>
          <a:noFill/>
          <a:ln w="12700" algn="ctr">
            <a:solidFill>
              <a:schemeClr val="tx1"/>
            </a:solidFill>
            <a:round/>
            <a:headEnd/>
            <a:tailEnd/>
          </a:ln>
        </p:spPr>
        <p:txBody>
          <a:bodyPr anchor="ctr"/>
          <a:lstStyle/>
          <a:p>
            <a:pPr algn="ctr"/>
            <a:r>
              <a:rPr lang="en-ZA"/>
              <a:t>A?</a:t>
            </a:r>
            <a:endParaRPr lang="en-US"/>
          </a:p>
        </p:txBody>
      </p:sp>
      <p:sp>
        <p:nvSpPr>
          <p:cNvPr id="19466" name="Oval 10"/>
          <p:cNvSpPr>
            <a:spLocks noChangeArrowheads="1"/>
          </p:cNvSpPr>
          <p:nvPr/>
        </p:nvSpPr>
        <p:spPr bwMode="auto">
          <a:xfrm>
            <a:off x="7786688" y="5718062"/>
            <a:ext cx="1017587" cy="471488"/>
          </a:xfrm>
          <a:prstGeom prst="ellipse">
            <a:avLst/>
          </a:prstGeom>
          <a:noFill/>
          <a:ln w="12700" algn="ctr">
            <a:solidFill>
              <a:schemeClr val="tx1"/>
            </a:solidFill>
            <a:round/>
            <a:headEnd/>
            <a:tailEnd/>
          </a:ln>
        </p:spPr>
        <p:txBody>
          <a:bodyPr anchor="ctr"/>
          <a:lstStyle/>
          <a:p>
            <a:pPr algn="ctr"/>
            <a:r>
              <a:rPr lang="en-ZA"/>
              <a:t>B?</a:t>
            </a:r>
            <a:endParaRPr lang="en-US"/>
          </a:p>
        </p:txBody>
      </p:sp>
      <p:sp>
        <p:nvSpPr>
          <p:cNvPr id="19467" name="Oval 11"/>
          <p:cNvSpPr>
            <a:spLocks noChangeArrowheads="1"/>
          </p:cNvSpPr>
          <p:nvPr/>
        </p:nvSpPr>
        <p:spPr bwMode="auto">
          <a:xfrm>
            <a:off x="7907869" y="4124212"/>
            <a:ext cx="1017588" cy="473075"/>
          </a:xfrm>
          <a:prstGeom prst="ellipse">
            <a:avLst/>
          </a:prstGeom>
          <a:noFill/>
          <a:ln w="12700" algn="ctr">
            <a:solidFill>
              <a:schemeClr val="tx1"/>
            </a:solidFill>
            <a:round/>
            <a:headEnd/>
            <a:tailEnd/>
          </a:ln>
        </p:spPr>
        <p:txBody>
          <a:bodyPr anchor="ctr"/>
          <a:lstStyle/>
          <a:p>
            <a:pPr algn="ctr"/>
            <a:r>
              <a:rPr lang="en-ZA"/>
              <a:t>C?</a:t>
            </a:r>
            <a:endParaRPr lang="en-US"/>
          </a:p>
        </p:txBody>
      </p:sp>
      <p:sp>
        <p:nvSpPr>
          <p:cNvPr id="19468" name="Oval 12"/>
          <p:cNvSpPr>
            <a:spLocks noChangeArrowheads="1"/>
          </p:cNvSpPr>
          <p:nvPr/>
        </p:nvSpPr>
        <p:spPr bwMode="auto">
          <a:xfrm>
            <a:off x="5648325" y="4890975"/>
            <a:ext cx="708025" cy="369887"/>
          </a:xfrm>
          <a:prstGeom prst="ellipse">
            <a:avLst/>
          </a:prstGeom>
          <a:noFill/>
          <a:ln w="12700" algn="ctr">
            <a:solidFill>
              <a:schemeClr val="tx1"/>
            </a:solidFill>
            <a:round/>
            <a:headEnd/>
            <a:tailEnd/>
          </a:ln>
        </p:spPr>
        <p:txBody>
          <a:bodyPr anchor="ctr"/>
          <a:lstStyle/>
          <a:p>
            <a:pPr algn="ctr"/>
            <a:r>
              <a:rPr lang="en-ZA"/>
              <a:t>+</a:t>
            </a:r>
            <a:endParaRPr lang="en-US"/>
          </a:p>
        </p:txBody>
      </p:sp>
      <p:sp>
        <p:nvSpPr>
          <p:cNvPr id="19469" name="Oval 13"/>
          <p:cNvSpPr>
            <a:spLocks noChangeArrowheads="1"/>
          </p:cNvSpPr>
          <p:nvPr/>
        </p:nvSpPr>
        <p:spPr bwMode="auto">
          <a:xfrm>
            <a:off x="7345363" y="4846525"/>
            <a:ext cx="708025" cy="369887"/>
          </a:xfrm>
          <a:prstGeom prst="ellipse">
            <a:avLst/>
          </a:prstGeom>
          <a:noFill/>
          <a:ln w="12700" algn="ctr">
            <a:solidFill>
              <a:schemeClr val="tx1"/>
            </a:solidFill>
            <a:round/>
            <a:headEnd/>
            <a:tailEnd/>
          </a:ln>
        </p:spPr>
        <p:txBody>
          <a:bodyPr anchor="ctr"/>
          <a:lstStyle/>
          <a:p>
            <a:pPr algn="ctr"/>
            <a:r>
              <a:rPr lang="en-ZA"/>
              <a:t>*</a:t>
            </a:r>
            <a:endParaRPr lang="en-US"/>
          </a:p>
        </p:txBody>
      </p:sp>
      <p:cxnSp>
        <p:nvCxnSpPr>
          <p:cNvPr id="19470" name="Straight Arrow Connector 15"/>
          <p:cNvCxnSpPr>
            <a:cxnSpLocks noChangeShapeType="1"/>
            <a:stCxn id="19465" idx="4"/>
            <a:endCxn id="19468" idx="1"/>
          </p:cNvCxnSpPr>
          <p:nvPr/>
        </p:nvCxnSpPr>
        <p:spPr bwMode="auto">
          <a:xfrm rot="16200000" flipH="1">
            <a:off x="5529263" y="4722699"/>
            <a:ext cx="363538" cy="80963"/>
          </a:xfrm>
          <a:prstGeom prst="straightConnector1">
            <a:avLst/>
          </a:prstGeom>
          <a:noFill/>
          <a:ln w="12700" algn="ctr">
            <a:solidFill>
              <a:schemeClr val="tx1"/>
            </a:solidFill>
            <a:round/>
            <a:headEnd/>
            <a:tailEnd type="arrow" w="med" len="med"/>
          </a:ln>
        </p:spPr>
      </p:cxnSp>
      <p:cxnSp>
        <p:nvCxnSpPr>
          <p:cNvPr id="19471" name="Straight Arrow Connector 16"/>
          <p:cNvCxnSpPr>
            <a:cxnSpLocks noChangeShapeType="1"/>
            <a:stCxn id="19469" idx="2"/>
            <a:endCxn id="19468" idx="7"/>
          </p:cNvCxnSpPr>
          <p:nvPr/>
        </p:nvCxnSpPr>
        <p:spPr bwMode="auto">
          <a:xfrm rot="10800000">
            <a:off x="6253163" y="4944950"/>
            <a:ext cx="1092200" cy="87312"/>
          </a:xfrm>
          <a:prstGeom prst="straightConnector1">
            <a:avLst/>
          </a:prstGeom>
          <a:noFill/>
          <a:ln w="12700" algn="ctr">
            <a:solidFill>
              <a:schemeClr val="tx1"/>
            </a:solidFill>
            <a:round/>
            <a:headEnd/>
            <a:tailEnd type="arrow" w="med" len="med"/>
          </a:ln>
        </p:spPr>
      </p:cxnSp>
      <p:cxnSp>
        <p:nvCxnSpPr>
          <p:cNvPr id="19472" name="Straight Arrow Connector 21"/>
          <p:cNvCxnSpPr>
            <a:cxnSpLocks noChangeShapeType="1"/>
            <a:stCxn id="19466" idx="0"/>
            <a:endCxn id="19469" idx="4"/>
          </p:cNvCxnSpPr>
          <p:nvPr/>
        </p:nvCxnSpPr>
        <p:spPr bwMode="auto">
          <a:xfrm rot="16200000" flipV="1">
            <a:off x="7747000" y="5168787"/>
            <a:ext cx="501650" cy="596900"/>
          </a:xfrm>
          <a:prstGeom prst="straightConnector1">
            <a:avLst/>
          </a:prstGeom>
          <a:noFill/>
          <a:ln w="12700" algn="ctr">
            <a:solidFill>
              <a:schemeClr val="tx1"/>
            </a:solidFill>
            <a:round/>
            <a:headEnd/>
            <a:tailEnd type="arrow" w="med" len="med"/>
          </a:ln>
        </p:spPr>
      </p:cxnSp>
      <p:cxnSp>
        <p:nvCxnSpPr>
          <p:cNvPr id="19473" name="Straight Arrow Connector 24"/>
          <p:cNvCxnSpPr>
            <a:cxnSpLocks noChangeShapeType="1"/>
            <a:stCxn id="19467" idx="4"/>
            <a:endCxn id="19469" idx="7"/>
          </p:cNvCxnSpPr>
          <p:nvPr/>
        </p:nvCxnSpPr>
        <p:spPr bwMode="auto">
          <a:xfrm flipH="1">
            <a:off x="7949700" y="4597287"/>
            <a:ext cx="466963" cy="303407"/>
          </a:xfrm>
          <a:prstGeom prst="straightConnector1">
            <a:avLst/>
          </a:prstGeom>
          <a:noFill/>
          <a:ln w="12700" algn="ctr">
            <a:solidFill>
              <a:schemeClr val="tx1"/>
            </a:solidFill>
            <a:round/>
            <a:headEnd/>
            <a:tailEnd type="arrow" w="med" len="med"/>
          </a:ln>
        </p:spPr>
      </p:cxnSp>
      <p:sp>
        <p:nvSpPr>
          <p:cNvPr id="19474" name="Oval 28"/>
          <p:cNvSpPr>
            <a:spLocks noChangeArrowheads="1"/>
          </p:cNvSpPr>
          <p:nvPr/>
        </p:nvSpPr>
        <p:spPr bwMode="auto">
          <a:xfrm>
            <a:off x="6297613" y="5629162"/>
            <a:ext cx="1017587" cy="471488"/>
          </a:xfrm>
          <a:prstGeom prst="ellipse">
            <a:avLst/>
          </a:prstGeom>
          <a:noFill/>
          <a:ln w="12700" algn="ctr">
            <a:solidFill>
              <a:schemeClr val="tx1"/>
            </a:solidFill>
            <a:round/>
            <a:headEnd/>
            <a:tailEnd/>
          </a:ln>
        </p:spPr>
        <p:txBody>
          <a:bodyPr anchor="ctr"/>
          <a:lstStyle/>
          <a:p>
            <a:pPr algn="ctr"/>
            <a:r>
              <a:rPr lang="en-ZA"/>
              <a:t>X !</a:t>
            </a:r>
            <a:endParaRPr lang="en-US"/>
          </a:p>
        </p:txBody>
      </p:sp>
      <p:sp>
        <p:nvSpPr>
          <p:cNvPr id="19475" name="Oval 29"/>
          <p:cNvSpPr>
            <a:spLocks noChangeArrowheads="1"/>
          </p:cNvSpPr>
          <p:nvPr/>
        </p:nvSpPr>
        <p:spPr bwMode="auto">
          <a:xfrm>
            <a:off x="6283325" y="3328875"/>
            <a:ext cx="1017588" cy="471487"/>
          </a:xfrm>
          <a:prstGeom prst="ellipse">
            <a:avLst/>
          </a:prstGeom>
          <a:noFill/>
          <a:ln w="12700" algn="ctr">
            <a:solidFill>
              <a:schemeClr val="tx1"/>
            </a:solidFill>
            <a:round/>
            <a:headEnd/>
            <a:tailEnd/>
          </a:ln>
        </p:spPr>
        <p:txBody>
          <a:bodyPr anchor="ctr"/>
          <a:lstStyle/>
          <a:p>
            <a:pPr algn="ctr"/>
            <a:r>
              <a:rPr lang="en-ZA"/>
              <a:t>Y !</a:t>
            </a:r>
            <a:endParaRPr lang="en-US"/>
          </a:p>
        </p:txBody>
      </p:sp>
      <p:cxnSp>
        <p:nvCxnSpPr>
          <p:cNvPr id="19476" name="Straight Arrow Connector 30"/>
          <p:cNvCxnSpPr>
            <a:cxnSpLocks noChangeShapeType="1"/>
            <a:stCxn id="19468" idx="4"/>
            <a:endCxn id="19474" idx="0"/>
          </p:cNvCxnSpPr>
          <p:nvPr/>
        </p:nvCxnSpPr>
        <p:spPr bwMode="auto">
          <a:xfrm rot="16200000" flipH="1">
            <a:off x="6219826" y="5043374"/>
            <a:ext cx="368300" cy="803275"/>
          </a:xfrm>
          <a:prstGeom prst="straightConnector1">
            <a:avLst/>
          </a:prstGeom>
          <a:noFill/>
          <a:ln w="12700" algn="ctr">
            <a:solidFill>
              <a:schemeClr val="tx1"/>
            </a:solidFill>
            <a:round/>
            <a:headEnd/>
            <a:tailEnd type="arrow" w="med" len="med"/>
          </a:ln>
        </p:spPr>
      </p:cxnSp>
      <p:cxnSp>
        <p:nvCxnSpPr>
          <p:cNvPr id="19477" name="Straight Arrow Connector 39"/>
          <p:cNvCxnSpPr>
            <a:cxnSpLocks noChangeShapeType="1"/>
            <a:stCxn id="19469" idx="0"/>
            <a:endCxn id="19478" idx="5"/>
          </p:cNvCxnSpPr>
          <p:nvPr/>
        </p:nvCxnSpPr>
        <p:spPr bwMode="auto">
          <a:xfrm rot="16200000" flipV="1">
            <a:off x="7303294" y="4450444"/>
            <a:ext cx="333375" cy="458787"/>
          </a:xfrm>
          <a:prstGeom prst="straightConnector1">
            <a:avLst/>
          </a:prstGeom>
          <a:noFill/>
          <a:ln w="12700" algn="ctr">
            <a:solidFill>
              <a:schemeClr val="tx1"/>
            </a:solidFill>
            <a:round/>
            <a:headEnd/>
            <a:tailEnd type="arrow" w="med" len="med"/>
          </a:ln>
        </p:spPr>
      </p:cxnSp>
      <p:sp>
        <p:nvSpPr>
          <p:cNvPr id="19478" name="Oval 46"/>
          <p:cNvSpPr>
            <a:spLocks noChangeArrowheads="1"/>
          </p:cNvSpPr>
          <p:nvPr/>
        </p:nvSpPr>
        <p:spPr bwMode="auto">
          <a:xfrm>
            <a:off x="6637338" y="4198825"/>
            <a:ext cx="708025" cy="368300"/>
          </a:xfrm>
          <a:prstGeom prst="ellipse">
            <a:avLst/>
          </a:prstGeom>
          <a:noFill/>
          <a:ln w="12700" algn="ctr">
            <a:solidFill>
              <a:schemeClr val="tx1"/>
            </a:solidFill>
            <a:round/>
            <a:headEnd/>
            <a:tailEnd/>
          </a:ln>
        </p:spPr>
        <p:txBody>
          <a:bodyPr anchor="ctr"/>
          <a:lstStyle/>
          <a:p>
            <a:pPr algn="ctr"/>
            <a:r>
              <a:rPr lang="en-ZA"/>
              <a:t>-</a:t>
            </a:r>
            <a:endParaRPr lang="en-US"/>
          </a:p>
        </p:txBody>
      </p:sp>
      <p:cxnSp>
        <p:nvCxnSpPr>
          <p:cNvPr id="19479" name="Straight Arrow Connector 47"/>
          <p:cNvCxnSpPr>
            <a:cxnSpLocks noChangeShapeType="1"/>
            <a:stCxn id="19465" idx="6"/>
            <a:endCxn id="19478" idx="2"/>
          </p:cNvCxnSpPr>
          <p:nvPr/>
        </p:nvCxnSpPr>
        <p:spPr bwMode="auto">
          <a:xfrm>
            <a:off x="6180138" y="4346462"/>
            <a:ext cx="457200" cy="36513"/>
          </a:xfrm>
          <a:prstGeom prst="straightConnector1">
            <a:avLst/>
          </a:prstGeom>
          <a:noFill/>
          <a:ln w="12700" algn="ctr">
            <a:solidFill>
              <a:schemeClr val="tx1"/>
            </a:solidFill>
            <a:round/>
            <a:headEnd/>
            <a:tailEnd type="arrow" w="med" len="med"/>
          </a:ln>
        </p:spPr>
      </p:cxnSp>
      <p:cxnSp>
        <p:nvCxnSpPr>
          <p:cNvPr id="19480" name="Straight Arrow Connector 52"/>
          <p:cNvCxnSpPr>
            <a:cxnSpLocks noChangeShapeType="1"/>
            <a:stCxn id="19478" idx="0"/>
            <a:endCxn id="19475" idx="4"/>
          </p:cNvCxnSpPr>
          <p:nvPr/>
        </p:nvCxnSpPr>
        <p:spPr bwMode="auto">
          <a:xfrm rot="16200000" flipV="1">
            <a:off x="6692106" y="3899581"/>
            <a:ext cx="398463" cy="200025"/>
          </a:xfrm>
          <a:prstGeom prst="straightConnector1">
            <a:avLst/>
          </a:prstGeom>
          <a:noFill/>
          <a:ln w="12700" algn="ctr">
            <a:solidFill>
              <a:schemeClr val="tx1"/>
            </a:solidFill>
            <a:round/>
            <a:headEnd/>
            <a:tailEnd type="arrow" w="med" len="med"/>
          </a:ln>
        </p:spPr>
      </p:cxnSp>
      <p:sp>
        <p:nvSpPr>
          <p:cNvPr id="19481" name="TextBox 55"/>
          <p:cNvSpPr txBox="1">
            <a:spLocks noChangeArrowheads="1"/>
          </p:cNvSpPr>
          <p:nvPr/>
        </p:nvSpPr>
        <p:spPr bwMode="auto">
          <a:xfrm>
            <a:off x="530225" y="5481525"/>
            <a:ext cx="4130675" cy="830262"/>
          </a:xfrm>
          <a:prstGeom prst="rect">
            <a:avLst/>
          </a:prstGeom>
          <a:noFill/>
          <a:ln w="9525">
            <a:noFill/>
            <a:miter lim="800000"/>
            <a:headEnd/>
            <a:tailEnd/>
          </a:ln>
        </p:spPr>
        <p:txBody>
          <a:bodyPr>
            <a:spAutoFit/>
          </a:bodyPr>
          <a:lstStyle/>
          <a:p>
            <a:r>
              <a:rPr lang="en-ZA" sz="2400" i="1" dirty="0">
                <a:solidFill>
                  <a:srgbClr val="FF0000"/>
                </a:solidFill>
                <a:latin typeface="Comic Sans MS" pitchFamily="66" charset="0"/>
              </a:rPr>
              <a:t>Which do you think is easier to make sense of?</a:t>
            </a:r>
          </a:p>
        </p:txBody>
      </p:sp>
      <p:sp>
        <p:nvSpPr>
          <p:cNvPr id="26" name="TextBox 7"/>
          <p:cNvSpPr txBox="1">
            <a:spLocks noChangeArrowheads="1"/>
          </p:cNvSpPr>
          <p:nvPr/>
        </p:nvSpPr>
        <p:spPr bwMode="auto">
          <a:xfrm>
            <a:off x="4876800" y="6134100"/>
            <a:ext cx="4048657" cy="584775"/>
          </a:xfrm>
          <a:prstGeom prst="rect">
            <a:avLst/>
          </a:prstGeom>
          <a:noFill/>
          <a:ln w="9525">
            <a:noFill/>
            <a:miter lim="800000"/>
            <a:headEnd/>
            <a:tailEnd/>
          </a:ln>
        </p:spPr>
        <p:txBody>
          <a:bodyPr wrap="square">
            <a:spAutoFit/>
          </a:bodyPr>
          <a:lstStyle/>
          <a:p>
            <a:r>
              <a:rPr lang="en-ZA" sz="1600" i="1" dirty="0" smtClean="0"/>
              <a:t>Can provide a clearer indication of relative dependencies.</a:t>
            </a:r>
            <a:endParaRPr lang="en-ZA" sz="1600" i="1" dirty="0"/>
          </a:p>
        </p:txBody>
      </p:sp>
    </p:spTree>
    <p:extLst>
      <p:ext uri="{BB962C8B-B14F-4D97-AF65-F5344CB8AC3E}">
        <p14:creationId xmlns:p14="http://schemas.microsoft.com/office/powerpoint/2010/main" val="2621871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“Extracting concurrency”</a:t>
            </a:r>
            <a:endParaRPr lang="en-US" dirty="0"/>
          </a:p>
        </p:txBody>
      </p:sp>
      <p:sp>
        <p:nvSpPr>
          <p:cNvPr id="3" name="Content Placeholder 2"/>
          <p:cNvSpPr>
            <a:spLocks noGrp="1"/>
          </p:cNvSpPr>
          <p:nvPr>
            <p:ph idx="1"/>
          </p:nvPr>
        </p:nvSpPr>
        <p:spPr>
          <a:xfrm>
            <a:off x="838200" y="1506538"/>
            <a:ext cx="8007350" cy="5175250"/>
          </a:xfrm>
        </p:spPr>
        <p:txBody>
          <a:bodyPr/>
          <a:lstStyle/>
          <a:p>
            <a:pPr>
              <a:defRPr/>
            </a:pPr>
            <a:r>
              <a:rPr lang="en-ZA" dirty="0" smtClean="0"/>
              <a:t>Being able to comprehend and extract the parallelism, or properties of concurrency, from a process or algorithm is essential to accelerating computation</a:t>
            </a:r>
          </a:p>
          <a:p>
            <a:pPr>
              <a:defRPr/>
            </a:pPr>
            <a:r>
              <a:rPr lang="en-ZA" dirty="0" smtClean="0">
                <a:solidFill>
                  <a:srgbClr val="FF0000"/>
                </a:solidFill>
              </a:rPr>
              <a:t>The Reconfigurable Computing (RC) Advantage:</a:t>
            </a:r>
          </a:p>
          <a:p>
            <a:pPr lvl="1">
              <a:defRPr/>
            </a:pPr>
            <a:r>
              <a:rPr lang="en-ZA" dirty="0" smtClean="0"/>
              <a:t>The computer </a:t>
            </a:r>
            <a:r>
              <a:rPr lang="en-ZA" i="1" dirty="0" smtClean="0"/>
              <a:t>platform</a:t>
            </a:r>
            <a:r>
              <a:rPr lang="en-ZA" dirty="0" smtClean="0"/>
              <a:t> able to adapt according to the concurrency inherent in a particular application in order to accelerate computation for the specific application</a:t>
            </a:r>
            <a:endParaRPr lang="en-US" dirty="0"/>
          </a:p>
        </p:txBody>
      </p:sp>
    </p:spTree>
    <p:extLst>
      <p:ext uri="{BB962C8B-B14F-4D97-AF65-F5344CB8AC3E}">
        <p14:creationId xmlns:p14="http://schemas.microsoft.com/office/powerpoint/2010/main" val="7902981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96894"/>
            <a:ext cx="8842375" cy="718038"/>
          </a:xfrm>
        </p:spPr>
        <p:txBody>
          <a:bodyPr/>
          <a:lstStyle/>
          <a:p>
            <a:pPr>
              <a:defRPr/>
            </a:pPr>
            <a:r>
              <a:rPr lang="en-ZA" dirty="0" smtClean="0"/>
              <a:t>Performance Benchmarking</a:t>
            </a:r>
            <a:endParaRPr lang="en-US" dirty="0"/>
          </a:p>
        </p:txBody>
      </p:sp>
      <p:sp>
        <p:nvSpPr>
          <p:cNvPr id="3" name="Content Placeholder 2"/>
          <p:cNvSpPr>
            <a:spLocks noGrp="1"/>
          </p:cNvSpPr>
          <p:nvPr>
            <p:ph idx="1"/>
          </p:nvPr>
        </p:nvSpPr>
        <p:spPr>
          <a:xfrm>
            <a:off x="273555" y="1398588"/>
            <a:ext cx="5197475" cy="5065712"/>
          </a:xfrm>
        </p:spPr>
        <p:txBody>
          <a:bodyPr>
            <a:normAutofit fontScale="92500"/>
          </a:bodyPr>
          <a:lstStyle/>
          <a:p>
            <a:pPr>
              <a:defRPr/>
            </a:pPr>
            <a:r>
              <a:rPr lang="en-US" dirty="0" smtClean="0"/>
              <a:t>“Don’t loose sight of the forest for the trees…”</a:t>
            </a:r>
          </a:p>
          <a:p>
            <a:pPr>
              <a:defRPr/>
            </a:pPr>
            <a:r>
              <a:rPr lang="en-ZA" dirty="0" smtClean="0"/>
              <a:t>Generally, the main objective is to make the system </a:t>
            </a:r>
            <a:r>
              <a:rPr lang="en-ZA" dirty="0" smtClean="0">
                <a:solidFill>
                  <a:srgbClr val="FF0000"/>
                </a:solidFill>
              </a:rPr>
              <a:t>faster</a:t>
            </a:r>
            <a:r>
              <a:rPr lang="en-ZA" dirty="0" smtClean="0"/>
              <a:t>, use </a:t>
            </a:r>
            <a:r>
              <a:rPr lang="en-ZA" dirty="0" smtClean="0">
                <a:solidFill>
                  <a:srgbClr val="FF0000"/>
                </a:solidFill>
              </a:rPr>
              <a:t>less power</a:t>
            </a:r>
            <a:r>
              <a:rPr lang="en-ZA" dirty="0" smtClean="0"/>
              <a:t>, use </a:t>
            </a:r>
            <a:r>
              <a:rPr lang="en-ZA" dirty="0" smtClean="0">
                <a:solidFill>
                  <a:srgbClr val="FF0000"/>
                </a:solidFill>
              </a:rPr>
              <a:t>less resources</a:t>
            </a:r>
            <a:r>
              <a:rPr lang="en-ZA" dirty="0" smtClean="0"/>
              <a:t>…</a:t>
            </a:r>
          </a:p>
          <a:p>
            <a:pPr>
              <a:defRPr/>
            </a:pPr>
            <a:r>
              <a:rPr lang="en-ZA" dirty="0" smtClean="0"/>
              <a:t>Most code doesn’t need to be parallel.</a:t>
            </a:r>
          </a:p>
          <a:p>
            <a:pPr>
              <a:defRPr/>
            </a:pPr>
            <a:r>
              <a:rPr lang="en-ZA" dirty="0" smtClean="0"/>
              <a:t>Important questions are…</a:t>
            </a:r>
            <a:br>
              <a:rPr lang="en-ZA" dirty="0" smtClean="0"/>
            </a:br>
            <a:endParaRPr lang="en-US" dirty="0" smtClean="0"/>
          </a:p>
          <a:p>
            <a:pPr>
              <a:defRPr/>
            </a:pPr>
            <a:endParaRPr lang="en-US" dirty="0"/>
          </a:p>
        </p:txBody>
      </p:sp>
      <p:pic>
        <p:nvPicPr>
          <p:cNvPr id="2051" name="Picture 3" descr="C:\Users\swinberg\Documents\ACTIVE\EEE4084F\Common\Images_open\Sigulda Forest ccs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0383"/>
          <a:stretch/>
        </p:blipFill>
        <p:spPr bwMode="auto">
          <a:xfrm>
            <a:off x="5442856" y="1786249"/>
            <a:ext cx="3313337" cy="3569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2505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Important questions</a:t>
            </a:r>
            <a:endParaRPr lang="en-US" dirty="0"/>
          </a:p>
        </p:txBody>
      </p:sp>
      <p:sp>
        <p:nvSpPr>
          <p:cNvPr id="3" name="Content Placeholder 2"/>
          <p:cNvSpPr>
            <a:spLocks noGrp="1"/>
          </p:cNvSpPr>
          <p:nvPr>
            <p:ph idx="1"/>
          </p:nvPr>
        </p:nvSpPr>
        <p:spPr>
          <a:xfrm>
            <a:off x="795337" y="1587408"/>
            <a:ext cx="8007350" cy="4191000"/>
          </a:xfrm>
        </p:spPr>
        <p:txBody>
          <a:bodyPr/>
          <a:lstStyle/>
          <a:p>
            <a:pPr>
              <a:defRPr/>
            </a:pPr>
            <a:r>
              <a:rPr lang="en-ZA" dirty="0" smtClean="0"/>
              <a:t>Should you bother to design a parallel algorithm?</a:t>
            </a:r>
          </a:p>
          <a:p>
            <a:pPr>
              <a:defRPr/>
            </a:pPr>
            <a:r>
              <a:rPr lang="en-ZA" dirty="0" smtClean="0">
                <a:solidFill>
                  <a:srgbClr val="FF0000"/>
                </a:solidFill>
              </a:rPr>
              <a:t>Is your parallel solution better</a:t>
            </a:r>
            <a:r>
              <a:rPr lang="en-ZA" dirty="0" smtClean="0"/>
              <a:t> than a simpler approach, especially if that approach is easier to read and share?</a:t>
            </a:r>
          </a:p>
          <a:p>
            <a:pPr>
              <a:defRPr/>
            </a:pPr>
            <a:r>
              <a:rPr lang="en-ZA" dirty="0" smtClean="0"/>
              <a:t>Major telling factor is: </a:t>
            </a:r>
            <a:endParaRPr lang="en-US" dirty="0"/>
          </a:p>
        </p:txBody>
      </p:sp>
      <p:sp>
        <p:nvSpPr>
          <p:cNvPr id="22532" name="TextBox 3"/>
          <p:cNvSpPr txBox="1">
            <a:spLocks noChangeArrowheads="1"/>
          </p:cNvSpPr>
          <p:nvPr/>
        </p:nvSpPr>
        <p:spPr bwMode="auto">
          <a:xfrm>
            <a:off x="947511" y="5180511"/>
            <a:ext cx="5346700" cy="522288"/>
          </a:xfrm>
          <a:prstGeom prst="rect">
            <a:avLst/>
          </a:prstGeom>
          <a:noFill/>
          <a:ln w="9525">
            <a:noFill/>
            <a:miter lim="800000"/>
            <a:headEnd/>
            <a:tailEnd/>
          </a:ln>
        </p:spPr>
        <p:txBody>
          <a:bodyPr wrap="none">
            <a:spAutoFit/>
          </a:bodyPr>
          <a:lstStyle/>
          <a:p>
            <a:r>
              <a:rPr lang="en-ZA" sz="2800" dirty="0">
                <a:solidFill>
                  <a:srgbClr val="FF0000"/>
                </a:solidFill>
              </a:rPr>
              <a:t>Real-time performance measure</a:t>
            </a:r>
            <a:endParaRPr lang="en-US" sz="2800" dirty="0">
              <a:solidFill>
                <a:srgbClr val="FF0000"/>
              </a:solidFill>
            </a:endParaRPr>
          </a:p>
        </p:txBody>
      </p:sp>
      <p:sp>
        <p:nvSpPr>
          <p:cNvPr id="22533" name="TextBox 4"/>
          <p:cNvSpPr txBox="1">
            <a:spLocks noChangeArrowheads="1"/>
          </p:cNvSpPr>
          <p:nvPr/>
        </p:nvSpPr>
        <p:spPr bwMode="auto">
          <a:xfrm>
            <a:off x="947511" y="5742486"/>
            <a:ext cx="3241675" cy="523875"/>
          </a:xfrm>
          <a:prstGeom prst="rect">
            <a:avLst/>
          </a:prstGeom>
          <a:noFill/>
          <a:ln w="9525">
            <a:noFill/>
            <a:miter lim="800000"/>
            <a:headEnd/>
            <a:tailEnd/>
          </a:ln>
        </p:spPr>
        <p:txBody>
          <a:bodyPr wrap="none">
            <a:spAutoFit/>
          </a:bodyPr>
          <a:lstStyle/>
          <a:p>
            <a:r>
              <a:rPr lang="en-ZA" sz="2800" dirty="0">
                <a:solidFill>
                  <a:srgbClr val="FF0000"/>
                </a:solidFill>
              </a:rPr>
              <a:t>Or “wall clock time”</a:t>
            </a:r>
            <a:endParaRPr lang="en-US" sz="2800" dirty="0">
              <a:solidFill>
                <a:srgbClr val="FF0000"/>
              </a:solidFill>
            </a:endParaRPr>
          </a:p>
        </p:txBody>
      </p:sp>
      <p:pic>
        <p:nvPicPr>
          <p:cNvPr id="4098" name="Picture 2" descr="C:\Users\swinberg\Documents\ACTIVE\EEE4084F\Common\Images_open\clo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3767" y="4406902"/>
            <a:ext cx="2199772" cy="2182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58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Benchmarking</a:t>
            </a:r>
            <a:endParaRPr lang="en-GB" dirty="0"/>
          </a:p>
        </p:txBody>
      </p:sp>
      <p:sp>
        <p:nvSpPr>
          <p:cNvPr id="4" name="Text Placeholder 3"/>
          <p:cNvSpPr>
            <a:spLocks noGrp="1"/>
          </p:cNvSpPr>
          <p:nvPr>
            <p:ph type="body" idx="1"/>
          </p:nvPr>
        </p:nvSpPr>
        <p:spPr/>
        <p:txBody>
          <a:bodyPr/>
          <a:lstStyle/>
          <a:p>
            <a:r>
              <a:rPr lang="en-ZA" dirty="0" smtClean="0"/>
              <a:t>EEE4084F</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Benchmarking	</a:t>
            </a:r>
            <a:endParaRPr lang="en-US" dirty="0"/>
          </a:p>
        </p:txBody>
      </p:sp>
      <p:sp>
        <p:nvSpPr>
          <p:cNvPr id="3" name="Content Placeholder 2"/>
          <p:cNvSpPr>
            <a:spLocks noGrp="1"/>
          </p:cNvSpPr>
          <p:nvPr>
            <p:ph idx="1"/>
          </p:nvPr>
        </p:nvSpPr>
        <p:spPr>
          <a:xfrm>
            <a:off x="435429" y="1624196"/>
            <a:ext cx="8322809" cy="5233804"/>
          </a:xfrm>
        </p:spPr>
        <p:txBody>
          <a:bodyPr>
            <a:normAutofit fontScale="77500" lnSpcReduction="20000"/>
          </a:bodyPr>
          <a:lstStyle/>
          <a:p>
            <a:pPr>
              <a:defRPr/>
            </a:pPr>
            <a:r>
              <a:rPr lang="en-US" dirty="0" smtClean="0"/>
              <a:t>Process of measuring performance of a digital system</a:t>
            </a:r>
          </a:p>
          <a:p>
            <a:pPr>
              <a:defRPr/>
            </a:pPr>
            <a:r>
              <a:rPr lang="en-US" dirty="0" smtClean="0"/>
              <a:t>A program (or systematic approach) that </a:t>
            </a:r>
            <a:r>
              <a:rPr lang="en-US" dirty="0" smtClean="0">
                <a:solidFill>
                  <a:srgbClr val="FF0000"/>
                </a:solidFill>
              </a:rPr>
              <a:t>Quantitatively evaluates</a:t>
            </a:r>
            <a:r>
              <a:rPr lang="en-US" dirty="0" smtClean="0"/>
              <a:t> performance, cost and computer hardware and software resources (among other things) of a computing solution</a:t>
            </a:r>
          </a:p>
          <a:p>
            <a:pPr>
              <a:defRPr/>
            </a:pPr>
            <a:r>
              <a:rPr lang="en-US" b="1" dirty="0" smtClean="0"/>
              <a:t>Benchmark suites</a:t>
            </a:r>
            <a:r>
              <a:rPr lang="en-US" dirty="0" smtClean="0"/>
              <a:t> – sets of benchmark programs designed to get a comprehensive view of the performance of a computer system for executing a variety of representative processing operations.</a:t>
            </a:r>
          </a:p>
          <a:p>
            <a:pPr>
              <a:defRPr/>
            </a:pPr>
            <a:r>
              <a:rPr lang="en-US" dirty="0" smtClean="0"/>
              <a:t>Suitable benchmark</a:t>
            </a:r>
          </a:p>
          <a:p>
            <a:pPr lvl="1">
              <a:defRPr/>
            </a:pPr>
            <a:r>
              <a:rPr lang="en-US" dirty="0" smtClean="0"/>
              <a:t>A meaningful representation of what the system can do</a:t>
            </a:r>
          </a:p>
          <a:p>
            <a:pPr lvl="1">
              <a:defRPr/>
            </a:pPr>
            <a:r>
              <a:rPr lang="en-US" dirty="0" smtClean="0"/>
              <a:t>Helps select of an effective system</a:t>
            </a:r>
          </a:p>
          <a:p>
            <a:pPr lvl="1">
              <a:defRPr/>
            </a:pPr>
            <a:r>
              <a:rPr lang="en-US" dirty="0" smtClean="0"/>
              <a:t>Indicates a measure of what one system can do compared to other options</a:t>
            </a:r>
            <a:endParaRPr lang="en-US" dirty="0"/>
          </a:p>
        </p:txBody>
      </p:sp>
      <p:grpSp>
        <p:nvGrpSpPr>
          <p:cNvPr id="6" name="Group 5"/>
          <p:cNvGrpSpPr/>
          <p:nvPr/>
        </p:nvGrpSpPr>
        <p:grpSpPr>
          <a:xfrm>
            <a:off x="7415214" y="285750"/>
            <a:ext cx="1314449" cy="1314449"/>
            <a:chOff x="7415214" y="285750"/>
            <a:chExt cx="1314449" cy="1314449"/>
          </a:xfrm>
        </p:grpSpPr>
        <p:pic>
          <p:nvPicPr>
            <p:cNvPr id="46082" name="Picture 2" descr="G:\temp\pics\speedometer.jpg"/>
            <p:cNvPicPr>
              <a:picLocks noChangeAspect="1" noChangeArrowheads="1"/>
            </p:cNvPicPr>
            <p:nvPr/>
          </p:nvPicPr>
          <p:blipFill>
            <a:blip r:embed="rId2" cstate="print"/>
            <a:srcRect/>
            <a:stretch>
              <a:fillRect/>
            </a:stretch>
          </p:blipFill>
          <p:spPr bwMode="auto">
            <a:xfrm>
              <a:off x="7415214" y="285750"/>
              <a:ext cx="1314449" cy="1314449"/>
            </a:xfrm>
            <a:prstGeom prst="rect">
              <a:avLst/>
            </a:prstGeom>
            <a:noFill/>
          </p:spPr>
        </p:pic>
        <p:sp>
          <p:nvSpPr>
            <p:cNvPr id="5" name="TextBox 4"/>
            <p:cNvSpPr txBox="1"/>
            <p:nvPr/>
          </p:nvSpPr>
          <p:spPr>
            <a:xfrm>
              <a:off x="7772401" y="1228725"/>
              <a:ext cx="686406" cy="338554"/>
            </a:xfrm>
            <a:prstGeom prst="rect">
              <a:avLst/>
            </a:prstGeom>
            <a:noFill/>
          </p:spPr>
          <p:txBody>
            <a:bodyPr wrap="none" rtlCol="0">
              <a:spAutoFit/>
            </a:bodyPr>
            <a:lstStyle/>
            <a:p>
              <a:r>
                <a:rPr lang="en-ZA" sz="1600" dirty="0" smtClean="0">
                  <a:solidFill>
                    <a:schemeClr val="bg1"/>
                  </a:solidFill>
                  <a:latin typeface="Arial Unicode MS" pitchFamily="34" charset="-128"/>
                  <a:ea typeface="Arial Unicode MS" pitchFamily="34" charset="-128"/>
                  <a:cs typeface="Arial Unicode MS" pitchFamily="34" charset="-128"/>
                </a:rPr>
                <a:t>MIPS</a:t>
              </a:r>
              <a:endParaRPr lang="en-GB" sz="1600" dirty="0">
                <a:solidFill>
                  <a:schemeClr val="bg1"/>
                </a:solidFill>
                <a:latin typeface="Arial Unicode MS" pitchFamily="34" charset="-128"/>
                <a:ea typeface="Arial Unicode MS" pitchFamily="34" charset="-128"/>
                <a:cs typeface="Arial Unicode MS" pitchFamily="34" charset="-128"/>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ZA" dirty="0" smtClean="0"/>
              <a:t>Wall clock time</a:t>
            </a:r>
            <a:endParaRPr lang="en-US" dirty="0"/>
          </a:p>
        </p:txBody>
      </p:sp>
      <p:sp>
        <p:nvSpPr>
          <p:cNvPr id="3" name="Content Placeholder 2"/>
          <p:cNvSpPr>
            <a:spLocks noGrp="1"/>
          </p:cNvSpPr>
          <p:nvPr>
            <p:ph idx="1"/>
          </p:nvPr>
        </p:nvSpPr>
        <p:spPr>
          <a:xfrm>
            <a:off x="838200" y="1622424"/>
            <a:ext cx="8007350" cy="4191000"/>
          </a:xfrm>
        </p:spPr>
        <p:txBody>
          <a:bodyPr/>
          <a:lstStyle/>
          <a:p>
            <a:pPr>
              <a:defRPr/>
            </a:pPr>
            <a:r>
              <a:rPr lang="en-ZA" dirty="0" smtClean="0"/>
              <a:t>Generally the most accurate: use built in timer, which is directly related to real time (e.g., if the timer measures 1s, then 1s elapsed in the real world)</a:t>
            </a:r>
          </a:p>
          <a:p>
            <a:pPr>
              <a:defRPr/>
            </a:pPr>
            <a:r>
              <a:rPr lang="en-ZA" dirty="0" smtClean="0"/>
              <a:t>Technique:</a:t>
            </a:r>
            <a:endParaRPr lang="en-US" dirty="0"/>
          </a:p>
        </p:txBody>
      </p:sp>
      <p:sp>
        <p:nvSpPr>
          <p:cNvPr id="1029" name="Rectangle 3"/>
          <p:cNvSpPr>
            <a:spLocks noChangeArrowheads="1"/>
          </p:cNvSpPr>
          <p:nvPr/>
        </p:nvSpPr>
        <p:spPr bwMode="auto">
          <a:xfrm>
            <a:off x="1207539" y="4171413"/>
            <a:ext cx="7807325" cy="2308225"/>
          </a:xfrm>
          <a:prstGeom prst="rect">
            <a:avLst/>
          </a:prstGeom>
          <a:noFill/>
          <a:ln w="9525">
            <a:noFill/>
            <a:miter lim="800000"/>
            <a:headEnd/>
            <a:tailEnd/>
          </a:ln>
        </p:spPr>
        <p:txBody>
          <a:bodyPr>
            <a:spAutoFit/>
          </a:bodyPr>
          <a:lstStyle/>
          <a:p>
            <a:pPr lvl="1"/>
            <a:r>
              <a:rPr lang="en-ZA" dirty="0">
                <a:latin typeface="Courier New" pitchFamily="49" charset="0"/>
                <a:cs typeface="Courier New" pitchFamily="49" charset="0"/>
              </a:rPr>
              <a:t>unsigned long long start; // store start time</a:t>
            </a:r>
          </a:p>
          <a:p>
            <a:pPr lvl="1"/>
            <a:r>
              <a:rPr lang="en-ZA" dirty="0">
                <a:latin typeface="Courier New" pitchFamily="49" charset="0"/>
                <a:cs typeface="Courier New" pitchFamily="49" charset="0"/>
              </a:rPr>
              <a:t>unsigned long long end; // store end time</a:t>
            </a:r>
          </a:p>
          <a:p>
            <a:pPr lvl="1"/>
            <a:r>
              <a:rPr lang="en-ZA" dirty="0">
                <a:latin typeface="Courier New" pitchFamily="49" charset="0"/>
                <a:cs typeface="Courier New" pitchFamily="49" charset="0"/>
              </a:rPr>
              <a:t>start = read_the_timer(); // e.g. time()</a:t>
            </a:r>
          </a:p>
          <a:p>
            <a:pPr lvl="1"/>
            <a:r>
              <a:rPr lang="en-ZA" dirty="0">
                <a:latin typeface="Courier New" pitchFamily="49" charset="0"/>
                <a:cs typeface="Courier New" pitchFamily="49" charset="0"/>
              </a:rPr>
              <a:t> DO PROCESSNG</a:t>
            </a:r>
          </a:p>
          <a:p>
            <a:pPr lvl="1"/>
            <a:r>
              <a:rPr lang="en-ZA" dirty="0">
                <a:latin typeface="Courier New" pitchFamily="49" charset="0"/>
                <a:cs typeface="Courier New" pitchFamily="49" charset="0"/>
              </a:rPr>
              <a:t>end = read_the_timer(); // e.g. time()</a:t>
            </a:r>
          </a:p>
          <a:p>
            <a:pPr lvl="1"/>
            <a:r>
              <a:rPr lang="en-ZA" dirty="0">
                <a:latin typeface="Courier New" pitchFamily="49" charset="0"/>
                <a:cs typeface="Courier New" pitchFamily="49" charset="0"/>
              </a:rPr>
              <a:t>.. Output the time measurement (end-start), or save it to an array if printing will interfere with the times. Note: to avoid overflow, used unsigned vars.</a:t>
            </a:r>
          </a:p>
        </p:txBody>
      </p:sp>
      <p:sp>
        <p:nvSpPr>
          <p:cNvPr id="1030" name="Rectangle 4"/>
          <p:cNvSpPr>
            <a:spLocks noChangeArrowheads="1"/>
          </p:cNvSpPr>
          <p:nvPr/>
        </p:nvSpPr>
        <p:spPr bwMode="auto">
          <a:xfrm>
            <a:off x="264564" y="4820701"/>
            <a:ext cx="1425575" cy="646112"/>
          </a:xfrm>
          <a:prstGeom prst="rect">
            <a:avLst/>
          </a:prstGeom>
          <a:noFill/>
          <a:ln w="9525">
            <a:noFill/>
            <a:miter lim="800000"/>
            <a:headEnd/>
            <a:tailEnd/>
          </a:ln>
        </p:spPr>
        <p:txBody>
          <a:bodyPr wrap="none">
            <a:spAutoFit/>
          </a:bodyPr>
          <a:lstStyle/>
          <a:p>
            <a:r>
              <a:rPr lang="en-ZA" u="sng" dirty="0">
                <a:latin typeface="Courier New" pitchFamily="49" charset="0"/>
                <a:cs typeface="Courier New" pitchFamily="49" charset="0"/>
              </a:rPr>
              <a:t>See file:</a:t>
            </a:r>
          </a:p>
          <a:p>
            <a:r>
              <a:rPr lang="en-ZA" dirty="0">
                <a:latin typeface="Courier New" pitchFamily="49" charset="0"/>
                <a:cs typeface="Courier New" pitchFamily="49" charset="0"/>
              </a:rPr>
              <a:t>Cycle.c</a:t>
            </a:r>
          </a:p>
        </p:txBody>
      </p:sp>
      <p:graphicFrame>
        <p:nvGraphicFramePr>
          <p:cNvPr id="1026" name="Object 5"/>
          <p:cNvGraphicFramePr>
            <a:graphicFrameLocks noChangeAspect="1"/>
          </p:cNvGraphicFramePr>
          <p:nvPr/>
        </p:nvGraphicFramePr>
        <p:xfrm>
          <a:off x="446088" y="5908675"/>
          <a:ext cx="438150" cy="485775"/>
        </p:xfrm>
        <a:graphic>
          <a:graphicData uri="http://schemas.openxmlformats.org/presentationml/2006/ole">
            <mc:AlternateContent xmlns:mc="http://schemas.openxmlformats.org/markup-compatibility/2006">
              <mc:Choice xmlns:v="urn:schemas-microsoft-com:vml" Requires="v">
                <p:oleObj spid="_x0000_s3079" name="Package" r:id="rId4" imgW="437745" imgH="486383" progId="Package">
                  <p:embed/>
                </p:oleObj>
              </mc:Choice>
              <mc:Fallback>
                <p:oleObj name="Package" r:id="rId4" imgW="437745" imgH="486383" progId="Package">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088" y="5908675"/>
                        <a:ext cx="4381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0145896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248" y="-144724"/>
            <a:ext cx="8385175" cy="1114425"/>
          </a:xfrm>
        </p:spPr>
        <p:txBody>
          <a:bodyPr/>
          <a:lstStyle/>
          <a:p>
            <a:pPr>
              <a:defRPr/>
            </a:pPr>
            <a:r>
              <a:rPr lang="en-ZA" dirty="0" err="1" smtClean="0"/>
              <a:t>StdC</a:t>
            </a:r>
            <a:r>
              <a:rPr lang="en-ZA" dirty="0" smtClean="0"/>
              <a:t>: </a:t>
            </a:r>
            <a:r>
              <a:rPr lang="en-ZA" dirty="0" err="1" smtClean="0"/>
              <a:t>gettimeofday</a:t>
            </a:r>
            <a:endParaRPr lang="en-US" dirty="0"/>
          </a:p>
        </p:txBody>
      </p:sp>
      <p:sp>
        <p:nvSpPr>
          <p:cNvPr id="3" name="Content Placeholder 2"/>
          <p:cNvSpPr>
            <a:spLocks noGrp="1"/>
          </p:cNvSpPr>
          <p:nvPr>
            <p:ph idx="1"/>
          </p:nvPr>
        </p:nvSpPr>
        <p:spPr>
          <a:xfrm>
            <a:off x="393773" y="862433"/>
            <a:ext cx="8348663" cy="5267325"/>
          </a:xfrm>
        </p:spPr>
        <p:txBody>
          <a:bodyPr>
            <a:normAutofit lnSpcReduction="10000"/>
          </a:bodyPr>
          <a:lstStyle/>
          <a:p>
            <a:pPr>
              <a:defRPr/>
            </a:pPr>
            <a:r>
              <a:rPr lang="en-US" b="1" dirty="0" err="1" smtClean="0"/>
              <a:t>gettimeofday</a:t>
            </a:r>
            <a:endParaRPr lang="en-US" b="1" dirty="0" smtClean="0"/>
          </a:p>
          <a:p>
            <a:pPr lvl="1">
              <a:defRPr/>
            </a:pPr>
            <a:r>
              <a:rPr lang="en-ZA" b="1" dirty="0" smtClean="0"/>
              <a:t>Very portable, part of the </a:t>
            </a:r>
            <a:r>
              <a:rPr lang="en-ZA" b="1" dirty="0" err="1" smtClean="0"/>
              <a:t>StdC</a:t>
            </a:r>
            <a:r>
              <a:rPr lang="en-ZA" b="1" dirty="0" smtClean="0"/>
              <a:t> library</a:t>
            </a:r>
          </a:p>
          <a:p>
            <a:pPr lvl="1">
              <a:defRPr/>
            </a:pPr>
            <a:r>
              <a:rPr lang="en-ZA" b="1" dirty="0" smtClean="0"/>
              <a:t>Should be available on any Linux system</a:t>
            </a:r>
          </a:p>
          <a:p>
            <a:pPr lvl="1">
              <a:defRPr/>
            </a:pPr>
            <a:r>
              <a:rPr lang="en-US" b="1" dirty="0" smtClean="0"/>
              <a:t>Returns time in seconds and microseconds since midnight January 1 1970</a:t>
            </a:r>
          </a:p>
          <a:p>
            <a:pPr lvl="1">
              <a:defRPr/>
            </a:pPr>
            <a:r>
              <a:rPr lang="en-ZA" b="1" dirty="0" smtClean="0"/>
              <a:t>Uses </a:t>
            </a:r>
            <a:r>
              <a:rPr lang="en-ZA" b="1" dirty="0" err="1" smtClean="0">
                <a:solidFill>
                  <a:schemeClr val="tx2">
                    <a:lumMod val="75000"/>
                  </a:schemeClr>
                </a:solidFill>
              </a:rPr>
              <a:t>struct</a:t>
            </a:r>
            <a:r>
              <a:rPr lang="en-ZA" b="1" dirty="0" smtClean="0">
                <a:solidFill>
                  <a:schemeClr val="tx2">
                    <a:lumMod val="75000"/>
                  </a:schemeClr>
                </a:solidFill>
              </a:rPr>
              <a:t> </a:t>
            </a:r>
            <a:r>
              <a:rPr lang="en-ZA" b="1" dirty="0" err="1" smtClean="0">
                <a:solidFill>
                  <a:schemeClr val="tx2">
                    <a:lumMod val="75000"/>
                  </a:schemeClr>
                </a:solidFill>
              </a:rPr>
              <a:t>timeval</a:t>
            </a:r>
            <a:r>
              <a:rPr lang="en-ZA" b="1" dirty="0" smtClean="0"/>
              <a:t> comprising</a:t>
            </a:r>
          </a:p>
          <a:p>
            <a:pPr lvl="2">
              <a:defRPr/>
            </a:pPr>
            <a:r>
              <a:rPr lang="en-ZA" b="1" dirty="0" err="1" smtClean="0"/>
              <a:t>tv_sec</a:t>
            </a:r>
            <a:r>
              <a:rPr lang="en-ZA" b="1" dirty="0" smtClean="0"/>
              <a:t> : number of seconds</a:t>
            </a:r>
          </a:p>
          <a:p>
            <a:pPr lvl="2">
              <a:defRPr/>
            </a:pPr>
            <a:r>
              <a:rPr lang="en-ZA" b="1" dirty="0" err="1" smtClean="0"/>
              <a:t>tv_usec</a:t>
            </a:r>
            <a:r>
              <a:rPr lang="en-ZA" b="1" dirty="0" smtClean="0"/>
              <a:t> : number of microseconds*</a:t>
            </a:r>
          </a:p>
          <a:p>
            <a:pPr lvl="1">
              <a:defRPr/>
            </a:pPr>
            <a:r>
              <a:rPr lang="en-ZA" b="1" dirty="0" smtClean="0"/>
              <a:t>Converting to microseconds will use huge numbers, rather work on differences</a:t>
            </a:r>
          </a:p>
          <a:p>
            <a:pPr lvl="2">
              <a:defRPr/>
            </a:pPr>
            <a:endParaRPr lang="en-US" b="1" dirty="0" smtClean="0"/>
          </a:p>
          <a:p>
            <a:pPr>
              <a:defRPr/>
            </a:pPr>
            <a:endParaRPr lang="en-US" dirty="0"/>
          </a:p>
        </p:txBody>
      </p:sp>
      <p:sp>
        <p:nvSpPr>
          <p:cNvPr id="18436" name="Rectangle 5"/>
          <p:cNvSpPr>
            <a:spLocks noChangeArrowheads="1"/>
          </p:cNvSpPr>
          <p:nvPr/>
        </p:nvSpPr>
        <p:spPr bwMode="auto">
          <a:xfrm>
            <a:off x="223911" y="5817564"/>
            <a:ext cx="76263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i="1" dirty="0"/>
              <a:t>* Word of caution: some implementations always return 0 for the </a:t>
            </a:r>
            <a:r>
              <a:rPr lang="en-US" sz="1600" b="1" i="1" dirty="0" err="1"/>
              <a:t>usec</a:t>
            </a:r>
            <a:r>
              <a:rPr lang="en-US" sz="1600" b="1" i="1" dirty="0"/>
              <a:t> field!!</a:t>
            </a:r>
          </a:p>
          <a:p>
            <a:r>
              <a:rPr lang="en-ZA" sz="1600" i="1" dirty="0"/>
              <a:t>On Cygwin, the resolution is only in milliseconds, so </a:t>
            </a:r>
            <a:r>
              <a:rPr lang="en-ZA" sz="1600" i="1" dirty="0" err="1"/>
              <a:t>tv_usec</a:t>
            </a:r>
            <a:r>
              <a:rPr lang="en-ZA" sz="1600" i="1" dirty="0"/>
              <a:t> in multiples of 1000.</a:t>
            </a:r>
          </a:p>
          <a:p>
            <a:r>
              <a:rPr lang="en-ZA" sz="1600" i="1" dirty="0"/>
              <a:t>Not provided in </a:t>
            </a:r>
            <a:r>
              <a:rPr lang="en-ZA" sz="1600" i="1" dirty="0" err="1"/>
              <a:t>DevC</a:t>
            </a:r>
            <a:r>
              <a:rPr lang="en-ZA" sz="1600" i="1" dirty="0"/>
              <a:t>++.</a:t>
            </a:r>
            <a:endParaRPr lang="en-US" sz="16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016" y="586506"/>
            <a:ext cx="7024744" cy="1143000"/>
          </a:xfrm>
        </p:spPr>
        <p:txBody>
          <a:bodyPr/>
          <a:lstStyle/>
          <a:p>
            <a:pPr eaLnBrk="1" hangingPunct="1">
              <a:defRPr/>
            </a:pPr>
            <a:r>
              <a:rPr lang="en-ZA" dirty="0" smtClean="0"/>
              <a:t>Lecture Overview</a:t>
            </a:r>
            <a:endParaRPr lang="en-US" dirty="0" smtClean="0"/>
          </a:p>
        </p:txBody>
      </p:sp>
      <p:sp>
        <p:nvSpPr>
          <p:cNvPr id="3" name="Content Placeholder 2"/>
          <p:cNvSpPr>
            <a:spLocks noGrp="1"/>
          </p:cNvSpPr>
          <p:nvPr>
            <p:ph idx="1"/>
          </p:nvPr>
        </p:nvSpPr>
        <p:spPr>
          <a:xfrm>
            <a:off x="789492" y="2083020"/>
            <a:ext cx="6777317" cy="3508977"/>
          </a:xfrm>
        </p:spPr>
        <p:txBody>
          <a:bodyPr>
            <a:normAutofit/>
          </a:bodyPr>
          <a:lstStyle/>
          <a:p>
            <a:pPr eaLnBrk="1" hangingPunct="1">
              <a:defRPr/>
            </a:pPr>
            <a:r>
              <a:rPr lang="en-ZA" dirty="0" smtClean="0"/>
              <a:t>Parallel computing programming</a:t>
            </a:r>
          </a:p>
          <a:p>
            <a:pPr eaLnBrk="1" hangingPunct="1">
              <a:defRPr/>
            </a:pPr>
            <a:r>
              <a:rPr lang="en-ZA" dirty="0" smtClean="0"/>
              <a:t>Automatic parallelism</a:t>
            </a:r>
          </a:p>
          <a:p>
            <a:pPr eaLnBrk="1" hangingPunct="1">
              <a:defRPr/>
            </a:pPr>
            <a:r>
              <a:rPr lang="en-ZA" dirty="0" smtClean="0"/>
              <a:t>Performance</a:t>
            </a:r>
            <a:br>
              <a:rPr lang="en-ZA" dirty="0" smtClean="0"/>
            </a:br>
            <a:r>
              <a:rPr lang="en-ZA" dirty="0" smtClean="0"/>
              <a:t>benchmarking</a:t>
            </a:r>
          </a:p>
          <a:p>
            <a:pPr eaLnBrk="1" hangingPunct="1">
              <a:defRPr/>
            </a:pPr>
            <a:r>
              <a:rPr lang="en-ZA" dirty="0" smtClean="0"/>
              <a:t>Trends</a:t>
            </a:r>
          </a:p>
        </p:txBody>
      </p:sp>
      <p:pic>
        <p:nvPicPr>
          <p:cNvPr id="4099" name="Picture 3" descr="mosaic01.gif"/>
          <p:cNvPicPr>
            <a:picLocks noChangeAspect="1"/>
          </p:cNvPicPr>
          <p:nvPr/>
        </p:nvPicPr>
        <p:blipFill>
          <a:blip r:embed="rId3" cstate="print"/>
          <a:srcRect/>
          <a:stretch>
            <a:fillRect/>
          </a:stretch>
        </p:blipFill>
        <p:spPr bwMode="auto">
          <a:xfrm>
            <a:off x="4374078" y="3865645"/>
            <a:ext cx="4144354" cy="2874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16665" y="0"/>
            <a:ext cx="8385175" cy="1062037"/>
          </a:xfrm>
        </p:spPr>
        <p:txBody>
          <a:bodyPr/>
          <a:lstStyle/>
          <a:p>
            <a:pPr>
              <a:defRPr/>
            </a:pPr>
            <a:r>
              <a:rPr lang="en-ZA" dirty="0" err="1" smtClean="0"/>
              <a:t>gettimeofday</a:t>
            </a:r>
            <a:r>
              <a:rPr lang="en-ZA" dirty="0" smtClean="0"/>
              <a:t> example</a:t>
            </a:r>
            <a:endParaRPr lang="en-US" dirty="0"/>
          </a:p>
        </p:txBody>
      </p:sp>
      <p:sp>
        <p:nvSpPr>
          <p:cNvPr id="19459" name="Rectangle 4"/>
          <p:cNvSpPr>
            <a:spLocks noChangeArrowheads="1"/>
          </p:cNvSpPr>
          <p:nvPr/>
        </p:nvSpPr>
        <p:spPr bwMode="auto">
          <a:xfrm>
            <a:off x="639763" y="1100817"/>
            <a:ext cx="7812087"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t>#include &lt;</a:t>
            </a:r>
            <a:r>
              <a:rPr lang="en-US" dirty="0" err="1"/>
              <a:t>stdio.h</a:t>
            </a:r>
            <a:r>
              <a:rPr lang="en-US" dirty="0"/>
              <a:t>&gt;</a:t>
            </a:r>
          </a:p>
          <a:p>
            <a:r>
              <a:rPr lang="en-US" dirty="0"/>
              <a:t>#include &lt;sys/</a:t>
            </a:r>
            <a:r>
              <a:rPr lang="en-US" dirty="0" err="1"/>
              <a:t>time.h</a:t>
            </a:r>
            <a:r>
              <a:rPr lang="en-US" dirty="0"/>
              <a:t>&gt;</a:t>
            </a:r>
          </a:p>
          <a:p>
            <a:r>
              <a:rPr lang="en-US" dirty="0"/>
              <a:t>#include &lt;</a:t>
            </a:r>
            <a:r>
              <a:rPr lang="en-US" dirty="0" err="1"/>
              <a:t>time.h</a:t>
            </a:r>
            <a:r>
              <a:rPr lang="en-US" dirty="0"/>
              <a:t>&gt;</a:t>
            </a:r>
          </a:p>
          <a:p>
            <a:r>
              <a:rPr lang="en-US" dirty="0" err="1"/>
              <a:t>struct</a:t>
            </a:r>
            <a:r>
              <a:rPr lang="en-US" dirty="0"/>
              <a:t> </a:t>
            </a:r>
            <a:r>
              <a:rPr lang="en-US" dirty="0" err="1"/>
              <a:t>timeval</a:t>
            </a:r>
            <a:r>
              <a:rPr lang="en-US" dirty="0"/>
              <a:t> </a:t>
            </a:r>
            <a:r>
              <a:rPr lang="en-US" dirty="0" err="1"/>
              <a:t>start_time</a:t>
            </a:r>
            <a:r>
              <a:rPr lang="en-US" dirty="0"/>
              <a:t>, </a:t>
            </a:r>
            <a:r>
              <a:rPr lang="en-US" dirty="0" err="1"/>
              <a:t>end_time</a:t>
            </a:r>
            <a:r>
              <a:rPr lang="en-US" dirty="0"/>
              <a:t>; // variables to hold start and end time</a:t>
            </a:r>
          </a:p>
          <a:p>
            <a:endParaRPr lang="en-US" dirty="0"/>
          </a:p>
          <a:p>
            <a:r>
              <a:rPr lang="en-US" dirty="0" err="1"/>
              <a:t>int</a:t>
            </a:r>
            <a:r>
              <a:rPr lang="en-US" dirty="0"/>
              <a:t> main()  {</a:t>
            </a:r>
          </a:p>
          <a:p>
            <a:r>
              <a:rPr lang="en-US" dirty="0"/>
              <a:t>   </a:t>
            </a:r>
            <a:r>
              <a:rPr lang="en-US" dirty="0" err="1"/>
              <a:t>int</a:t>
            </a:r>
            <a:r>
              <a:rPr lang="en-US" dirty="0"/>
              <a:t> </a:t>
            </a:r>
            <a:r>
              <a:rPr lang="en-US" dirty="0" err="1"/>
              <a:t>tot_usecs</a:t>
            </a:r>
            <a:r>
              <a:rPr lang="en-US" dirty="0"/>
              <a:t>;</a:t>
            </a:r>
          </a:p>
          <a:p>
            <a:r>
              <a:rPr lang="en-US" dirty="0"/>
              <a:t>   </a:t>
            </a:r>
            <a:r>
              <a:rPr lang="en-US" dirty="0" err="1"/>
              <a:t>int</a:t>
            </a:r>
            <a:r>
              <a:rPr lang="en-US" dirty="0"/>
              <a:t> </a:t>
            </a:r>
            <a:r>
              <a:rPr lang="en-US" dirty="0" err="1"/>
              <a:t>i,j,sum</a:t>
            </a:r>
            <a:r>
              <a:rPr lang="en-US" dirty="0"/>
              <a:t>=0;</a:t>
            </a:r>
          </a:p>
          <a:p>
            <a:r>
              <a:rPr lang="en-US" dirty="0"/>
              <a:t>   </a:t>
            </a:r>
            <a:r>
              <a:rPr lang="en-US" dirty="0" err="1"/>
              <a:t>gettimeofday</a:t>
            </a:r>
            <a:r>
              <a:rPr lang="en-US" dirty="0"/>
              <a:t>(&amp;</a:t>
            </a:r>
            <a:r>
              <a:rPr lang="en-US" dirty="0" err="1"/>
              <a:t>start_time</a:t>
            </a:r>
            <a:r>
              <a:rPr lang="en-US" dirty="0"/>
              <a:t>, (</a:t>
            </a:r>
            <a:r>
              <a:rPr lang="en-US" dirty="0" err="1"/>
              <a:t>struct</a:t>
            </a:r>
            <a:r>
              <a:rPr lang="en-US" dirty="0"/>
              <a:t> </a:t>
            </a:r>
            <a:r>
              <a:rPr lang="en-US" dirty="0" err="1"/>
              <a:t>timezone</a:t>
            </a:r>
            <a:r>
              <a:rPr lang="en-US" dirty="0"/>
              <a:t>*)0); // starting timestamp</a:t>
            </a:r>
          </a:p>
          <a:p>
            <a:endParaRPr lang="en-US" dirty="0"/>
          </a:p>
          <a:p>
            <a:r>
              <a:rPr lang="en-US" dirty="0"/>
              <a:t>   /*   do some work */</a:t>
            </a:r>
          </a:p>
          <a:p>
            <a:r>
              <a:rPr lang="en-US" dirty="0"/>
              <a:t>   for (</a:t>
            </a:r>
            <a:r>
              <a:rPr lang="en-US" dirty="0" err="1"/>
              <a:t>i</a:t>
            </a:r>
            <a:r>
              <a:rPr lang="en-US" dirty="0"/>
              <a:t>=0; </a:t>
            </a:r>
            <a:r>
              <a:rPr lang="en-US" dirty="0" err="1"/>
              <a:t>i</a:t>
            </a:r>
            <a:r>
              <a:rPr lang="en-US" dirty="0"/>
              <a:t>&lt;10000; </a:t>
            </a:r>
            <a:r>
              <a:rPr lang="en-US" dirty="0" err="1"/>
              <a:t>i</a:t>
            </a:r>
            <a:r>
              <a:rPr lang="en-US" dirty="0"/>
              <a:t>++)</a:t>
            </a:r>
          </a:p>
          <a:p>
            <a:r>
              <a:rPr lang="en-US" dirty="0"/>
              <a:t>      for (j=0; j&lt;</a:t>
            </a:r>
            <a:r>
              <a:rPr lang="en-US" dirty="0" err="1"/>
              <a:t>i</a:t>
            </a:r>
            <a:r>
              <a:rPr lang="en-US" dirty="0"/>
              <a:t>; j++) sum += </a:t>
            </a:r>
            <a:r>
              <a:rPr lang="en-US" dirty="0" err="1"/>
              <a:t>i</a:t>
            </a:r>
            <a:r>
              <a:rPr lang="en-US" dirty="0"/>
              <a:t>*j;</a:t>
            </a:r>
          </a:p>
          <a:p>
            <a:endParaRPr lang="en-US" dirty="0"/>
          </a:p>
          <a:p>
            <a:r>
              <a:rPr lang="en-US" dirty="0"/>
              <a:t>   </a:t>
            </a:r>
            <a:r>
              <a:rPr lang="en-US" dirty="0" err="1"/>
              <a:t>gettimeofday</a:t>
            </a:r>
            <a:r>
              <a:rPr lang="en-US" dirty="0"/>
              <a:t>(&amp;</a:t>
            </a:r>
            <a:r>
              <a:rPr lang="en-US" dirty="0" err="1"/>
              <a:t>end_time</a:t>
            </a:r>
            <a:r>
              <a:rPr lang="en-US" dirty="0"/>
              <a:t>, (</a:t>
            </a:r>
            <a:r>
              <a:rPr lang="en-US" dirty="0" err="1"/>
              <a:t>struct</a:t>
            </a:r>
            <a:r>
              <a:rPr lang="en-US" dirty="0"/>
              <a:t> </a:t>
            </a:r>
            <a:r>
              <a:rPr lang="en-US" dirty="0" err="1"/>
              <a:t>timezone</a:t>
            </a:r>
            <a:r>
              <a:rPr lang="en-US" dirty="0"/>
              <a:t>*)0);  // ending timestamp</a:t>
            </a:r>
          </a:p>
          <a:p>
            <a:endParaRPr lang="en-US" dirty="0"/>
          </a:p>
          <a:p>
            <a:r>
              <a:rPr lang="en-US" dirty="0"/>
              <a:t>   </a:t>
            </a:r>
            <a:r>
              <a:rPr lang="en-US" dirty="0" err="1"/>
              <a:t>tot_usecs</a:t>
            </a:r>
            <a:r>
              <a:rPr lang="en-US" dirty="0"/>
              <a:t> = (</a:t>
            </a:r>
            <a:r>
              <a:rPr lang="en-US" dirty="0" err="1"/>
              <a:t>end_time.tv_sec-start_time.tv_sec</a:t>
            </a:r>
            <a:r>
              <a:rPr lang="en-US" dirty="0"/>
              <a:t>) * 1000000 +</a:t>
            </a:r>
          </a:p>
          <a:p>
            <a:r>
              <a:rPr lang="en-US" dirty="0"/>
              <a:t>                 (</a:t>
            </a:r>
            <a:r>
              <a:rPr lang="en-US" dirty="0" err="1"/>
              <a:t>end_time.tv_usec-start_time.tv_usec</a:t>
            </a:r>
            <a:r>
              <a:rPr lang="en-US" dirty="0"/>
              <a:t>);</a:t>
            </a:r>
          </a:p>
          <a:p>
            <a:r>
              <a:rPr lang="en-US" dirty="0"/>
              <a:t>   </a:t>
            </a:r>
            <a:r>
              <a:rPr lang="en-US" dirty="0" err="1"/>
              <a:t>printf</a:t>
            </a:r>
            <a:r>
              <a:rPr lang="en-US" dirty="0"/>
              <a:t>("Total time: %d </a:t>
            </a:r>
            <a:r>
              <a:rPr lang="en-US" dirty="0" err="1"/>
              <a:t>usec</a:t>
            </a:r>
            <a:r>
              <a:rPr lang="en-US" dirty="0"/>
              <a:t>.\n", </a:t>
            </a:r>
            <a:r>
              <a:rPr lang="en-US" dirty="0" err="1"/>
              <a:t>tot_usecs</a:t>
            </a:r>
            <a:r>
              <a:rPr lang="en-US" dirty="0"/>
              <a:t>);</a:t>
            </a:r>
          </a:p>
          <a:p>
            <a:r>
              <a:rPr lang="en-US" dirty="0"/>
              <a:t>}</a:t>
            </a:r>
          </a:p>
        </p:txBody>
      </p:sp>
      <p:sp>
        <p:nvSpPr>
          <p:cNvPr id="5" name="TextBox 4"/>
          <p:cNvSpPr txBox="1"/>
          <p:nvPr/>
        </p:nvSpPr>
        <p:spPr>
          <a:xfrm>
            <a:off x="6426976" y="214508"/>
            <a:ext cx="2466975" cy="369887"/>
          </a:xfrm>
          <a:prstGeom prst="rect">
            <a:avLst/>
          </a:prstGeom>
          <a:noFill/>
        </p:spPr>
        <p:txBody>
          <a:bodyPr wrap="none">
            <a:spAutoFit/>
          </a:bodyPr>
          <a:lstStyle/>
          <a:p>
            <a:pPr>
              <a:defRPr/>
            </a:pPr>
            <a:r>
              <a:rPr lang="en-ZA" dirty="0"/>
              <a:t>See </a:t>
            </a:r>
            <a:r>
              <a:rPr lang="en-ZA" b="1" dirty="0" err="1">
                <a:solidFill>
                  <a:srgbClr val="FF6600"/>
                </a:solidFill>
              </a:rPr>
              <a:t>timing.c</a:t>
            </a:r>
            <a:r>
              <a:rPr lang="en-ZA" b="1" dirty="0">
                <a:solidFill>
                  <a:srgbClr val="FF6600"/>
                </a:solidFill>
              </a:rPr>
              <a:t> </a:t>
            </a:r>
            <a:r>
              <a:rPr lang="en-ZA" dirty="0"/>
              <a:t>code file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G:\temp\pics\clockmelting.jpg"/>
          <p:cNvPicPr>
            <a:picLocks noChangeAspect="1" noChangeArrowheads="1"/>
          </p:cNvPicPr>
          <p:nvPr/>
        </p:nvPicPr>
        <p:blipFill>
          <a:blip r:embed="rId2" cstate="print"/>
          <a:srcRect/>
          <a:stretch>
            <a:fillRect/>
          </a:stretch>
        </p:blipFill>
        <p:spPr bwMode="auto">
          <a:xfrm>
            <a:off x="7058025" y="257174"/>
            <a:ext cx="1800228" cy="1800229"/>
          </a:xfrm>
          <a:prstGeom prst="rect">
            <a:avLst/>
          </a:prstGeom>
          <a:noFill/>
        </p:spPr>
      </p:pic>
      <p:sp>
        <p:nvSpPr>
          <p:cNvPr id="3" name="Title 2"/>
          <p:cNvSpPr>
            <a:spLocks noGrp="1"/>
          </p:cNvSpPr>
          <p:nvPr>
            <p:ph type="title"/>
          </p:nvPr>
        </p:nvSpPr>
        <p:spPr>
          <a:xfrm>
            <a:off x="729114" y="762546"/>
            <a:ext cx="7698306" cy="692210"/>
          </a:xfrm>
        </p:spPr>
        <p:txBody>
          <a:bodyPr>
            <a:normAutofit fontScale="90000"/>
          </a:bodyPr>
          <a:lstStyle/>
          <a:p>
            <a:r>
              <a:rPr lang="en-ZA" dirty="0" smtClean="0"/>
              <a:t>What is wrong about using</a:t>
            </a:r>
            <a:br>
              <a:rPr lang="en-ZA" dirty="0" smtClean="0"/>
            </a:br>
            <a:r>
              <a:rPr lang="en-ZA" dirty="0" smtClean="0"/>
              <a:t>only wall clock time?</a:t>
            </a:r>
            <a:endParaRPr lang="en-GB" dirty="0"/>
          </a:p>
        </p:txBody>
      </p:sp>
      <p:sp>
        <p:nvSpPr>
          <p:cNvPr id="4" name="Content Placeholder 3"/>
          <p:cNvSpPr>
            <a:spLocks noGrp="1"/>
          </p:cNvSpPr>
          <p:nvPr>
            <p:ph idx="1"/>
          </p:nvPr>
        </p:nvSpPr>
        <p:spPr>
          <a:xfrm>
            <a:off x="300037" y="1957404"/>
            <a:ext cx="8386763" cy="5072062"/>
          </a:xfrm>
        </p:spPr>
        <p:txBody>
          <a:bodyPr>
            <a:normAutofit fontScale="77500" lnSpcReduction="20000"/>
          </a:bodyPr>
          <a:lstStyle/>
          <a:p>
            <a:r>
              <a:rPr lang="en-ZA" dirty="0" smtClean="0"/>
              <a:t>It can provide a false impression of how effectively your solution is – at least doesn’t give a ‘full picture’ …</a:t>
            </a:r>
          </a:p>
          <a:p>
            <a:pPr lvl="1"/>
            <a:r>
              <a:rPr lang="en-ZA" dirty="0" smtClean="0"/>
              <a:t>Typically do tests after the system has ‘warmed up’ (cache loaded) by running the same data multiple times</a:t>
            </a:r>
          </a:p>
          <a:p>
            <a:pPr lvl="1"/>
            <a:r>
              <a:rPr lang="en-ZA" dirty="0" smtClean="0"/>
              <a:t>May show the solution is quicker… but at what costs? e.g.:</a:t>
            </a:r>
          </a:p>
          <a:p>
            <a:pPr lvl="2"/>
            <a:r>
              <a:rPr lang="en-ZA" dirty="0" smtClean="0"/>
              <a:t>Speed improved but accuracy sacrificed?</a:t>
            </a:r>
          </a:p>
          <a:p>
            <a:pPr lvl="2"/>
            <a:r>
              <a:rPr lang="en-ZA" dirty="0" smtClean="0"/>
              <a:t>Development effort vs. execution speed improvement?</a:t>
            </a:r>
          </a:p>
          <a:p>
            <a:pPr lvl="2"/>
            <a:r>
              <a:rPr lang="en-ZA" dirty="0" smtClean="0"/>
              <a:t>Resource costs for upgrading vs. costs saved by remaining with the old version?</a:t>
            </a:r>
          </a:p>
          <a:p>
            <a:pPr lvl="2"/>
            <a:r>
              <a:rPr lang="en-ZA" dirty="0" smtClean="0"/>
              <a:t>Power usage? Does the new solution need more power (per execution, also on average including idle time)</a:t>
            </a:r>
          </a:p>
          <a:p>
            <a:pPr lvl="2"/>
            <a:r>
              <a:rPr lang="en-ZA" dirty="0" smtClean="0"/>
              <a:t>Maintainability? (e.g. is the new version more complex?)</a:t>
            </a:r>
          </a:p>
          <a:p>
            <a:pPr lvl="2"/>
            <a:r>
              <a:rPr lang="en-ZA" dirty="0" smtClean="0"/>
              <a:t>Environment impact? (Does the upgrade result in waste that could be environmentally detrimental)</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Benchmarking: what to test</a:t>
            </a:r>
            <a:endParaRPr lang="en-US" dirty="0"/>
          </a:p>
        </p:txBody>
      </p:sp>
      <p:sp>
        <p:nvSpPr>
          <p:cNvPr id="3" name="Content Placeholder 2"/>
          <p:cNvSpPr>
            <a:spLocks noGrp="1"/>
          </p:cNvSpPr>
          <p:nvPr>
            <p:ph idx="1"/>
          </p:nvPr>
        </p:nvSpPr>
        <p:spPr>
          <a:xfrm>
            <a:off x="585788" y="1343026"/>
            <a:ext cx="7913070" cy="5272086"/>
          </a:xfrm>
        </p:spPr>
        <p:txBody>
          <a:bodyPr>
            <a:normAutofit fontScale="70000" lnSpcReduction="20000"/>
          </a:bodyPr>
          <a:lstStyle/>
          <a:p>
            <a:pPr>
              <a:defRPr/>
            </a:pPr>
            <a:r>
              <a:rPr lang="en-US" dirty="0" smtClean="0">
                <a:solidFill>
                  <a:srgbClr val="FF0000"/>
                </a:solidFill>
              </a:rPr>
              <a:t>What can be benchmarked? For DSP and HPC…</a:t>
            </a:r>
          </a:p>
          <a:p>
            <a:pPr>
              <a:defRPr/>
            </a:pPr>
            <a:r>
              <a:rPr lang="en-US" dirty="0" smtClean="0"/>
              <a:t>Compiler</a:t>
            </a:r>
          </a:p>
          <a:p>
            <a:pPr lvl="1">
              <a:defRPr/>
            </a:pPr>
            <a:r>
              <a:rPr lang="en-US" dirty="0" smtClean="0"/>
              <a:t>Converts High Level Language to Assembly language thus we benchmark compiler efficiency, such as how efficient is the generated assembly code? </a:t>
            </a:r>
          </a:p>
          <a:p>
            <a:pPr>
              <a:defRPr/>
            </a:pPr>
            <a:r>
              <a:rPr lang="en-US" dirty="0" smtClean="0"/>
              <a:t>The Processor</a:t>
            </a:r>
          </a:p>
          <a:p>
            <a:pPr lvl="1">
              <a:defRPr/>
            </a:pPr>
            <a:r>
              <a:rPr lang="en-US" dirty="0" smtClean="0"/>
              <a:t>Code in hand-crafted/inspected assembly (to make comparisons fair)</a:t>
            </a:r>
          </a:p>
          <a:p>
            <a:pPr>
              <a:defRPr/>
            </a:pPr>
            <a:r>
              <a:rPr lang="en-US" dirty="0" smtClean="0"/>
              <a:t>Operating System</a:t>
            </a:r>
          </a:p>
          <a:p>
            <a:pPr lvl="1">
              <a:defRPr/>
            </a:pPr>
            <a:r>
              <a:rPr lang="en-US" dirty="0" smtClean="0"/>
              <a:t>Interrupt latencies, overhead of operating system calls, limits on devices, kernel size, availability of services and facilities such as support for virtual memory and paged memory.</a:t>
            </a:r>
          </a:p>
          <a:p>
            <a:pPr>
              <a:defRPr/>
            </a:pPr>
            <a:r>
              <a:rPr lang="en-US" dirty="0" smtClean="0"/>
              <a:t>Platform</a:t>
            </a:r>
          </a:p>
          <a:p>
            <a:pPr lvl="1">
              <a:defRPr/>
            </a:pPr>
            <a:r>
              <a:rPr lang="en-US" dirty="0" smtClean="0"/>
              <a:t>Scalability of memory. Peripheral limits. Interfaces supported. Power use. Power saving features. OS’s supported.</a:t>
            </a:r>
          </a:p>
          <a:p>
            <a:pPr>
              <a:defRPr/>
            </a:pPr>
            <a:r>
              <a:rPr lang="en-US" dirty="0" smtClean="0"/>
              <a:t>Applications (e.g. representative operations for certain application domains – think ‘DWARFS’ as in Berkeley paper)</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114" y="676821"/>
            <a:ext cx="7698306" cy="692210"/>
          </a:xfrm>
        </p:spPr>
        <p:txBody>
          <a:bodyPr>
            <a:normAutofit fontScale="90000"/>
          </a:bodyPr>
          <a:lstStyle/>
          <a:p>
            <a:pPr>
              <a:defRPr/>
            </a:pPr>
            <a:r>
              <a:rPr lang="en-US" dirty="0" smtClean="0"/>
              <a:t>Benchmarking: </a:t>
            </a:r>
            <a:br>
              <a:rPr lang="en-US" dirty="0" smtClean="0"/>
            </a:br>
            <a:r>
              <a:rPr lang="en-US" dirty="0" smtClean="0"/>
              <a:t>what is usually measured</a:t>
            </a:r>
            <a:endParaRPr lang="en-US" dirty="0"/>
          </a:p>
        </p:txBody>
      </p:sp>
      <p:sp>
        <p:nvSpPr>
          <p:cNvPr id="3" name="Content Placeholder 2"/>
          <p:cNvSpPr>
            <a:spLocks noGrp="1"/>
          </p:cNvSpPr>
          <p:nvPr>
            <p:ph idx="1"/>
          </p:nvPr>
        </p:nvSpPr>
        <p:spPr>
          <a:xfrm>
            <a:off x="674914" y="1757363"/>
            <a:ext cx="8007350" cy="4706937"/>
          </a:xfrm>
        </p:spPr>
        <p:txBody>
          <a:bodyPr/>
          <a:lstStyle/>
          <a:p>
            <a:pPr>
              <a:defRPr/>
            </a:pPr>
            <a:r>
              <a:rPr lang="en-US" dirty="0" smtClean="0"/>
              <a:t>For DSP/HPEC systems we typically benchmark: </a:t>
            </a:r>
          </a:p>
          <a:p>
            <a:pPr lvl="1">
              <a:defRPr/>
            </a:pPr>
            <a:r>
              <a:rPr lang="en-US" dirty="0" smtClean="0"/>
              <a:t>Cycle count</a:t>
            </a:r>
          </a:p>
          <a:p>
            <a:pPr lvl="1">
              <a:defRPr/>
            </a:pPr>
            <a:r>
              <a:rPr lang="en-US" dirty="0" smtClean="0"/>
              <a:t>Data and Program memory usage</a:t>
            </a:r>
          </a:p>
          <a:p>
            <a:pPr lvl="1">
              <a:defRPr/>
            </a:pPr>
            <a:r>
              <a:rPr lang="en-US" dirty="0" smtClean="0"/>
              <a:t>Execution time</a:t>
            </a:r>
          </a:p>
          <a:p>
            <a:pPr lvl="1">
              <a:defRPr/>
            </a:pPr>
            <a:r>
              <a:rPr lang="en-US" dirty="0" smtClean="0"/>
              <a:t>Power consumption (has recently become a common thing to report 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Metrics of Performance</a:t>
            </a:r>
            <a:endParaRPr lang="en-GB" dirty="0"/>
          </a:p>
        </p:txBody>
      </p:sp>
      <p:sp>
        <p:nvSpPr>
          <p:cNvPr id="3" name="Content Placeholder 2"/>
          <p:cNvSpPr>
            <a:spLocks noGrp="1"/>
          </p:cNvSpPr>
          <p:nvPr>
            <p:ph idx="1"/>
          </p:nvPr>
        </p:nvSpPr>
        <p:spPr>
          <a:xfrm>
            <a:off x="686921" y="1285872"/>
            <a:ext cx="7697635" cy="5143500"/>
          </a:xfrm>
        </p:spPr>
        <p:txBody>
          <a:bodyPr>
            <a:normAutofit fontScale="77500" lnSpcReduction="20000"/>
          </a:bodyPr>
          <a:lstStyle/>
          <a:p>
            <a:r>
              <a:rPr lang="en-ZA" dirty="0" smtClean="0"/>
              <a:t>Application</a:t>
            </a:r>
          </a:p>
          <a:p>
            <a:pPr lvl="1"/>
            <a:r>
              <a:rPr lang="en-ZA" dirty="0" smtClean="0"/>
              <a:t>Operations per second</a:t>
            </a:r>
          </a:p>
          <a:p>
            <a:r>
              <a:rPr lang="en-ZA" dirty="0" smtClean="0"/>
              <a:t>Programming language</a:t>
            </a:r>
          </a:p>
          <a:p>
            <a:pPr lvl="1"/>
            <a:r>
              <a:rPr lang="en-ZA" dirty="0" smtClean="0"/>
              <a:t>Expressiveness*</a:t>
            </a:r>
          </a:p>
          <a:p>
            <a:pPr lvl="1"/>
            <a:r>
              <a:rPr lang="en-ZA" dirty="0" smtClean="0"/>
              <a:t>Code density</a:t>
            </a:r>
          </a:p>
          <a:p>
            <a:r>
              <a:rPr lang="en-ZA" dirty="0" smtClean="0"/>
              <a:t>Processing system</a:t>
            </a:r>
          </a:p>
          <a:p>
            <a:pPr lvl="1"/>
            <a:r>
              <a:rPr lang="en-ZA" dirty="0" smtClean="0"/>
              <a:t>MIPS: Million Instructions Per Second  </a:t>
            </a:r>
            <a:br>
              <a:rPr lang="en-ZA" dirty="0" smtClean="0"/>
            </a:br>
            <a:r>
              <a:rPr lang="en-ZA" dirty="0" smtClean="0"/>
              <a:t>GIPS: Giga (i.e. 10</a:t>
            </a:r>
            <a:r>
              <a:rPr lang="en-ZA" baseline="30000" dirty="0" smtClean="0"/>
              <a:t>9</a:t>
            </a:r>
            <a:r>
              <a:rPr lang="en-ZA" dirty="0" smtClean="0"/>
              <a:t>) IPS</a:t>
            </a:r>
          </a:p>
          <a:p>
            <a:pPr lvl="1"/>
            <a:r>
              <a:rPr lang="en-ZA" dirty="0" smtClean="0"/>
              <a:t>MFLOPS: Million </a:t>
            </a:r>
            <a:r>
              <a:rPr lang="en-ZA" dirty="0" err="1" smtClean="0"/>
              <a:t>FLoating</a:t>
            </a:r>
            <a:r>
              <a:rPr lang="en-ZA" dirty="0" smtClean="0"/>
              <a:t> point </a:t>
            </a:r>
            <a:r>
              <a:rPr lang="en-ZA" dirty="0" err="1" smtClean="0"/>
              <a:t>OPerations</a:t>
            </a:r>
            <a:r>
              <a:rPr lang="en-ZA" dirty="0" smtClean="0"/>
              <a:t> per Second</a:t>
            </a:r>
            <a:br>
              <a:rPr lang="en-ZA" dirty="0" smtClean="0"/>
            </a:br>
            <a:r>
              <a:rPr lang="en-ZA" dirty="0" smtClean="0"/>
              <a:t>GFLOPS: Giga (10</a:t>
            </a:r>
            <a:r>
              <a:rPr lang="en-ZA" baseline="30000" dirty="0" smtClean="0"/>
              <a:t>9</a:t>
            </a:r>
            <a:r>
              <a:rPr lang="en-ZA" dirty="0" smtClean="0"/>
              <a:t>) FLOPS</a:t>
            </a:r>
            <a:br>
              <a:rPr lang="en-ZA" dirty="0" smtClean="0"/>
            </a:br>
            <a:r>
              <a:rPr lang="en-ZA" dirty="0" smtClean="0"/>
              <a:t>TFLOPS: Terra (10</a:t>
            </a:r>
            <a:r>
              <a:rPr lang="en-ZA" baseline="30000" dirty="0" smtClean="0"/>
              <a:t>12</a:t>
            </a:r>
            <a:r>
              <a:rPr lang="en-ZA" dirty="0" smtClean="0"/>
              <a:t>) FLOPS</a:t>
            </a:r>
          </a:p>
          <a:p>
            <a:r>
              <a:rPr lang="en-ZA" dirty="0" err="1" smtClean="0"/>
              <a:t>Datapath</a:t>
            </a:r>
            <a:endParaRPr lang="en-ZA" dirty="0" smtClean="0"/>
          </a:p>
          <a:p>
            <a:pPr lvl="1"/>
            <a:r>
              <a:rPr lang="en-ZA" dirty="0" err="1" smtClean="0"/>
              <a:t>MBps</a:t>
            </a:r>
            <a:r>
              <a:rPr lang="en-ZA" dirty="0" smtClean="0"/>
              <a:t>: Megabytes per second</a:t>
            </a:r>
          </a:p>
          <a:p>
            <a:r>
              <a:rPr lang="en-ZA" dirty="0" smtClean="0"/>
              <a:t>Function unit / processor hardware</a:t>
            </a:r>
          </a:p>
          <a:p>
            <a:pPr lvl="1"/>
            <a:r>
              <a:rPr lang="en-ZA" dirty="0" smtClean="0"/>
              <a:t>Cycles per second (clock rate)</a:t>
            </a:r>
            <a:endParaRPr lang="en-GB" dirty="0"/>
          </a:p>
        </p:txBody>
      </p:sp>
      <p:sp>
        <p:nvSpPr>
          <p:cNvPr id="4" name="Rectangle 3"/>
          <p:cNvSpPr/>
          <p:nvPr/>
        </p:nvSpPr>
        <p:spPr>
          <a:xfrm>
            <a:off x="314327" y="6354544"/>
            <a:ext cx="8672513" cy="261610"/>
          </a:xfrm>
          <a:prstGeom prst="rect">
            <a:avLst/>
          </a:prstGeom>
        </p:spPr>
        <p:txBody>
          <a:bodyPr wrap="square">
            <a:spAutoFit/>
          </a:bodyPr>
          <a:lstStyle/>
          <a:p>
            <a:r>
              <a:rPr lang="en-US" sz="1100" dirty="0" smtClean="0"/>
              <a:t>* </a:t>
            </a:r>
            <a:r>
              <a:rPr lang="en-US" sz="1100" dirty="0" err="1" smtClean="0"/>
              <a:t>Felleisen</a:t>
            </a:r>
            <a:r>
              <a:rPr lang="en-US" sz="1100" dirty="0" smtClean="0"/>
              <a:t>, M., 1991. On the expressive power of programming </a:t>
            </a:r>
            <a:r>
              <a:rPr lang="en-US" sz="1100" dirty="0" err="1" smtClean="0"/>
              <a:t>languages.</a:t>
            </a:r>
            <a:r>
              <a:rPr lang="en-US" sz="1100" i="1" dirty="0" err="1" smtClean="0"/>
              <a:t>Science</a:t>
            </a:r>
            <a:r>
              <a:rPr lang="en-US" sz="1100" i="1" dirty="0" smtClean="0"/>
              <a:t> of computer programming</a:t>
            </a:r>
            <a:r>
              <a:rPr lang="en-US" sz="1100" dirty="0" smtClean="0"/>
              <a:t>, </a:t>
            </a:r>
            <a:r>
              <a:rPr lang="en-US" sz="1100" i="1" dirty="0" smtClean="0"/>
              <a:t>17</a:t>
            </a:r>
            <a:r>
              <a:rPr lang="en-US" sz="1100" dirty="0" smtClean="0"/>
              <a:t>(1-3), pp.35-75.</a:t>
            </a:r>
            <a:endParaRPr lang="en-GB" sz="11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Aspects of CPU Performance</a:t>
            </a:r>
            <a:endParaRPr lang="en-GB" dirty="0"/>
          </a:p>
        </p:txBody>
      </p:sp>
      <p:graphicFrame>
        <p:nvGraphicFramePr>
          <p:cNvPr id="4" name="Content Placeholder 3"/>
          <p:cNvGraphicFramePr>
            <a:graphicFrameLocks noGrp="1"/>
          </p:cNvGraphicFramePr>
          <p:nvPr>
            <p:ph idx="1"/>
          </p:nvPr>
        </p:nvGraphicFramePr>
        <p:xfrm>
          <a:off x="730249" y="2695575"/>
          <a:ext cx="7656514" cy="2926080"/>
        </p:xfrm>
        <a:graphic>
          <a:graphicData uri="http://schemas.openxmlformats.org/drawingml/2006/table">
            <a:tbl>
              <a:tblPr firstRow="1" bandRow="1">
                <a:tableStyleId>{5C22544A-7EE6-4342-B048-85BDC9FD1C3A}</a:tableStyleId>
              </a:tblPr>
              <a:tblGrid>
                <a:gridCol w="2254005"/>
                <a:gridCol w="1574252"/>
                <a:gridCol w="2199482"/>
                <a:gridCol w="1628775"/>
              </a:tblGrid>
              <a:tr h="370840">
                <a:tc>
                  <a:txBody>
                    <a:bodyPr/>
                    <a:lstStyle/>
                    <a:p>
                      <a:endParaRPr lang="en-GB" dirty="0"/>
                    </a:p>
                  </a:txBody>
                  <a:tcPr/>
                </a:tc>
                <a:tc>
                  <a:txBody>
                    <a:bodyPr/>
                    <a:lstStyle/>
                    <a:p>
                      <a:r>
                        <a:rPr lang="en-ZA" dirty="0" smtClean="0"/>
                        <a:t>Instruction Count (IC)</a:t>
                      </a:r>
                      <a:endParaRPr lang="en-GB" dirty="0"/>
                    </a:p>
                  </a:txBody>
                  <a:tcPr/>
                </a:tc>
                <a:tc>
                  <a:txBody>
                    <a:bodyPr/>
                    <a:lstStyle/>
                    <a:p>
                      <a:r>
                        <a:rPr lang="en-ZA" dirty="0" smtClean="0"/>
                        <a:t>Cycles Per Instruction (CPI)</a:t>
                      </a:r>
                      <a:endParaRPr lang="en-GB" dirty="0"/>
                    </a:p>
                  </a:txBody>
                  <a:tcPr/>
                </a:tc>
                <a:tc>
                  <a:txBody>
                    <a:bodyPr/>
                    <a:lstStyle/>
                    <a:p>
                      <a:r>
                        <a:rPr lang="en-ZA" dirty="0" smtClean="0"/>
                        <a:t>Clock</a:t>
                      </a:r>
                      <a:endParaRPr lang="en-GB" dirty="0"/>
                    </a:p>
                  </a:txBody>
                  <a:tcPr/>
                </a:tc>
              </a:tr>
              <a:tr h="370840">
                <a:tc>
                  <a:txBody>
                    <a:bodyPr/>
                    <a:lstStyle/>
                    <a:p>
                      <a:r>
                        <a:rPr lang="en-ZA" sz="2400" dirty="0" smtClean="0"/>
                        <a:t>Rate Program</a:t>
                      </a:r>
                      <a:endParaRPr lang="en-GB" sz="2400" dirty="0"/>
                    </a:p>
                  </a:txBody>
                  <a:tcPr/>
                </a:tc>
                <a:tc>
                  <a:txBody>
                    <a:bodyPr/>
                    <a:lstStyle/>
                    <a:p>
                      <a:pPr algn="ctr"/>
                      <a:r>
                        <a:rPr lang="en-ZA" sz="2400" b="1" dirty="0" smtClean="0">
                          <a:sym typeface="Wingdings 2"/>
                        </a:rPr>
                        <a:t></a:t>
                      </a:r>
                      <a:endParaRPr lang="en-GB" sz="2400" b="1" dirty="0"/>
                    </a:p>
                  </a:txBody>
                  <a:tcPr/>
                </a:tc>
                <a:tc>
                  <a:txBody>
                    <a:bodyPr/>
                    <a:lstStyle/>
                    <a:p>
                      <a:endParaRPr lang="en-GB" sz="2400" dirty="0"/>
                    </a:p>
                  </a:txBody>
                  <a:tcPr/>
                </a:tc>
                <a:tc>
                  <a:txBody>
                    <a:bodyPr/>
                    <a:lstStyle/>
                    <a:p>
                      <a:endParaRPr lang="en-GB" sz="2400"/>
                    </a:p>
                  </a:txBody>
                  <a:tcPr/>
                </a:tc>
              </a:tr>
              <a:tr h="370840">
                <a:tc>
                  <a:txBody>
                    <a:bodyPr/>
                    <a:lstStyle/>
                    <a:p>
                      <a:r>
                        <a:rPr lang="en-ZA" sz="2400" dirty="0" smtClean="0"/>
                        <a:t>Computer</a:t>
                      </a:r>
                      <a:endParaRPr lang="en-GB"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2400" b="1" dirty="0" smtClean="0">
                          <a:sym typeface="Wingdings 2"/>
                        </a:rPr>
                        <a:t></a:t>
                      </a:r>
                      <a:endParaRPr lang="en-GB"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2400" b="1" dirty="0" smtClean="0">
                          <a:sym typeface="Wingdings 2"/>
                        </a:rPr>
                        <a:t></a:t>
                      </a:r>
                      <a:endParaRPr lang="en-GB" sz="2400" dirty="0"/>
                    </a:p>
                  </a:txBody>
                  <a:tcPr/>
                </a:tc>
                <a:tc>
                  <a:txBody>
                    <a:bodyPr/>
                    <a:lstStyle/>
                    <a:p>
                      <a:endParaRPr lang="en-GB" sz="2400"/>
                    </a:p>
                  </a:txBody>
                  <a:tcPr/>
                </a:tc>
              </a:tr>
              <a:tr h="370840">
                <a:tc>
                  <a:txBody>
                    <a:bodyPr/>
                    <a:lstStyle/>
                    <a:p>
                      <a:r>
                        <a:rPr lang="en-ZA" sz="2400" dirty="0" smtClean="0"/>
                        <a:t>Instruction Set</a:t>
                      </a:r>
                      <a:endParaRPr lang="en-GB"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2400" b="1" dirty="0" smtClean="0">
                          <a:sym typeface="Wingdings 2"/>
                        </a:rPr>
                        <a:t></a:t>
                      </a:r>
                      <a:endParaRPr lang="en-GB" sz="2400" dirty="0"/>
                    </a:p>
                  </a:txBody>
                  <a:tcPr/>
                </a:tc>
                <a:tc>
                  <a:txBody>
                    <a:bodyPr/>
                    <a:lstStyle/>
                    <a:p>
                      <a:pPr algn="ctr"/>
                      <a:r>
                        <a:rPr lang="en-ZA" sz="2400" b="1" dirty="0" smtClean="0">
                          <a:sym typeface="Wingdings 2"/>
                        </a:rPr>
                        <a:t>     *</a:t>
                      </a:r>
                      <a:endParaRPr lang="en-GB" sz="2400" b="1" dirty="0"/>
                    </a:p>
                  </a:txBody>
                  <a:tcPr/>
                </a:tc>
                <a:tc>
                  <a:txBody>
                    <a:bodyPr/>
                    <a:lstStyle/>
                    <a:p>
                      <a:endParaRPr lang="en-GB" sz="2400"/>
                    </a:p>
                  </a:txBody>
                  <a:tcPr/>
                </a:tc>
              </a:tr>
              <a:tr h="370840">
                <a:tc>
                  <a:txBody>
                    <a:bodyPr/>
                    <a:lstStyle/>
                    <a:p>
                      <a:r>
                        <a:rPr lang="en-ZA" sz="2400" dirty="0" smtClean="0"/>
                        <a:t>Organization</a:t>
                      </a:r>
                      <a:endParaRPr lang="en-GB" sz="2400" dirty="0"/>
                    </a:p>
                  </a:txBody>
                  <a:tcPr/>
                </a:tc>
                <a:tc>
                  <a:txBody>
                    <a:bodyPr/>
                    <a:lstStyle/>
                    <a:p>
                      <a:endParaRPr lang="en-GB" sz="240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2400" b="1" dirty="0" smtClean="0">
                          <a:sym typeface="Wingdings 2"/>
                        </a:rPr>
                        <a:t></a:t>
                      </a:r>
                      <a:endParaRPr lang="en-GB"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2400" b="1" dirty="0" smtClean="0">
                          <a:sym typeface="Wingdings 2"/>
                        </a:rPr>
                        <a:t></a:t>
                      </a:r>
                      <a:endParaRPr lang="en-GB" sz="2400" dirty="0"/>
                    </a:p>
                  </a:txBody>
                  <a:tcPr/>
                </a:tc>
              </a:tr>
              <a:tr h="370840">
                <a:tc>
                  <a:txBody>
                    <a:bodyPr/>
                    <a:lstStyle/>
                    <a:p>
                      <a:r>
                        <a:rPr lang="en-ZA" sz="2400" dirty="0" smtClean="0"/>
                        <a:t>Technology</a:t>
                      </a:r>
                      <a:endParaRPr lang="en-GB" sz="2400" dirty="0"/>
                    </a:p>
                  </a:txBody>
                  <a:tcPr/>
                </a:tc>
                <a:tc>
                  <a:txBody>
                    <a:bodyPr/>
                    <a:lstStyle/>
                    <a:p>
                      <a:endParaRPr lang="en-GB" sz="240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2400" b="1" dirty="0" smtClean="0">
                          <a:sym typeface="Wingdings 2"/>
                        </a:rPr>
                        <a:t></a:t>
                      </a:r>
                      <a:endParaRPr lang="en-GB" sz="2400" dirty="0"/>
                    </a:p>
                  </a:txBody>
                  <a:tcPr/>
                </a:tc>
              </a:tr>
            </a:tbl>
          </a:graphicData>
        </a:graphic>
      </p:graphicFrame>
      <p:grpSp>
        <p:nvGrpSpPr>
          <p:cNvPr id="5" name="Group 8"/>
          <p:cNvGrpSpPr>
            <a:grpSpLocks/>
          </p:cNvGrpSpPr>
          <p:nvPr/>
        </p:nvGrpSpPr>
        <p:grpSpPr bwMode="auto">
          <a:xfrm>
            <a:off x="827087" y="1443037"/>
            <a:ext cx="7696200" cy="638176"/>
            <a:chOff x="476" y="693"/>
            <a:chExt cx="4848" cy="402"/>
          </a:xfrm>
        </p:grpSpPr>
        <p:sp>
          <p:nvSpPr>
            <p:cNvPr id="6" name="Rectangle 3"/>
            <p:cNvSpPr>
              <a:spLocks noChangeArrowheads="1"/>
            </p:cNvSpPr>
            <p:nvPr/>
          </p:nvSpPr>
          <p:spPr bwMode="auto">
            <a:xfrm>
              <a:off x="476" y="693"/>
              <a:ext cx="4848" cy="402"/>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square" lIns="63500" tIns="25400" rIns="63500" bIns="25400">
              <a:spAutoFit/>
            </a:bodyPr>
            <a:lstStyle/>
            <a:p>
              <a:pPr marL="342900" indent="-342900">
                <a:lnSpc>
                  <a:spcPct val="86000"/>
                </a:lnSpc>
                <a:spcBef>
                  <a:spcPct val="40000"/>
                </a:spcBef>
                <a:tabLst>
                  <a:tab pos="1371600" algn="l"/>
                  <a:tab pos="3073400" algn="l"/>
                </a:tabLst>
              </a:pPr>
              <a:r>
                <a:rPr lang="en-US" b="1" dirty="0">
                  <a:solidFill>
                    <a:srgbClr val="FF0000"/>
                  </a:solidFill>
                </a:rPr>
                <a:t>CPU time</a:t>
              </a:r>
              <a:r>
                <a:rPr lang="en-US" dirty="0"/>
                <a:t>	=  Seconds    =   Instructions  x    Cycles     x </a:t>
              </a:r>
              <a:r>
                <a:rPr lang="en-US" dirty="0" smtClean="0"/>
                <a:t>   </a:t>
              </a:r>
              <a:r>
                <a:rPr lang="en-US" dirty="0"/>
                <a:t>Seconds</a:t>
              </a:r>
            </a:p>
            <a:p>
              <a:pPr marL="342900" indent="-342900">
                <a:lnSpc>
                  <a:spcPct val="86000"/>
                </a:lnSpc>
                <a:spcBef>
                  <a:spcPct val="40000"/>
                </a:spcBef>
                <a:tabLst>
                  <a:tab pos="1371600" algn="l"/>
                  <a:tab pos="3073400" algn="l"/>
                </a:tabLst>
              </a:pPr>
              <a:r>
                <a:rPr lang="en-US" dirty="0"/>
                <a:t>		    Program	</a:t>
              </a:r>
              <a:r>
                <a:rPr lang="en-US" dirty="0" smtClean="0"/>
                <a:t>    </a:t>
              </a:r>
              <a:r>
                <a:rPr lang="en-US" dirty="0" err="1"/>
                <a:t>Program</a:t>
              </a:r>
              <a:r>
                <a:rPr lang="en-US" dirty="0"/>
                <a:t>      </a:t>
              </a:r>
              <a:r>
                <a:rPr lang="en-US" dirty="0" smtClean="0"/>
                <a:t> Instruction        </a:t>
              </a:r>
              <a:r>
                <a:rPr lang="en-US" dirty="0"/>
                <a:t>Cycle</a:t>
              </a:r>
            </a:p>
          </p:txBody>
        </p:sp>
        <p:sp>
          <p:nvSpPr>
            <p:cNvPr id="7" name="Line 4"/>
            <p:cNvSpPr>
              <a:spLocks noChangeShapeType="1"/>
            </p:cNvSpPr>
            <p:nvPr/>
          </p:nvSpPr>
          <p:spPr bwMode="auto">
            <a:xfrm>
              <a:off x="1508" y="896"/>
              <a:ext cx="568" cy="0"/>
            </a:xfrm>
            <a:prstGeom prst="line">
              <a:avLst/>
            </a:prstGeom>
            <a:noFill/>
            <a:ln w="12700">
              <a:solidFill>
                <a:schemeClr val="tx1"/>
              </a:solidFill>
              <a:round/>
              <a:headEnd/>
              <a:tailEnd/>
            </a:ln>
            <a:effectLst/>
          </p:spPr>
          <p:txBody>
            <a:bodyPr wrap="none" anchor="ctr"/>
            <a:lstStyle/>
            <a:p>
              <a:endParaRPr lang="en-GB"/>
            </a:p>
          </p:txBody>
        </p:sp>
        <p:sp>
          <p:nvSpPr>
            <p:cNvPr id="8" name="Line 5"/>
            <p:cNvSpPr>
              <a:spLocks noChangeShapeType="1"/>
            </p:cNvSpPr>
            <p:nvPr/>
          </p:nvSpPr>
          <p:spPr bwMode="auto">
            <a:xfrm>
              <a:off x="2441" y="912"/>
              <a:ext cx="780" cy="0"/>
            </a:xfrm>
            <a:prstGeom prst="line">
              <a:avLst/>
            </a:prstGeom>
            <a:noFill/>
            <a:ln w="12700">
              <a:solidFill>
                <a:schemeClr val="tx1"/>
              </a:solidFill>
              <a:round/>
              <a:headEnd/>
              <a:tailEnd/>
            </a:ln>
            <a:effectLst/>
          </p:spPr>
          <p:txBody>
            <a:bodyPr wrap="none" anchor="ctr"/>
            <a:lstStyle/>
            <a:p>
              <a:endParaRPr lang="en-GB"/>
            </a:p>
          </p:txBody>
        </p:sp>
        <p:sp>
          <p:nvSpPr>
            <p:cNvPr id="9" name="Line 6"/>
            <p:cNvSpPr>
              <a:spLocks noChangeShapeType="1"/>
            </p:cNvSpPr>
            <p:nvPr/>
          </p:nvSpPr>
          <p:spPr bwMode="auto">
            <a:xfrm>
              <a:off x="3451" y="928"/>
              <a:ext cx="616" cy="0"/>
            </a:xfrm>
            <a:prstGeom prst="line">
              <a:avLst/>
            </a:prstGeom>
            <a:noFill/>
            <a:ln w="12700">
              <a:solidFill>
                <a:schemeClr val="tx1"/>
              </a:solidFill>
              <a:round/>
              <a:headEnd/>
              <a:tailEnd/>
            </a:ln>
            <a:effectLst/>
          </p:spPr>
          <p:txBody>
            <a:bodyPr wrap="none" anchor="ctr"/>
            <a:lstStyle/>
            <a:p>
              <a:endParaRPr lang="en-GB"/>
            </a:p>
          </p:txBody>
        </p:sp>
        <p:sp>
          <p:nvSpPr>
            <p:cNvPr id="10" name="Line 7"/>
            <p:cNvSpPr>
              <a:spLocks noChangeShapeType="1"/>
            </p:cNvSpPr>
            <p:nvPr/>
          </p:nvSpPr>
          <p:spPr bwMode="auto">
            <a:xfrm>
              <a:off x="4366" y="912"/>
              <a:ext cx="584" cy="0"/>
            </a:xfrm>
            <a:prstGeom prst="line">
              <a:avLst/>
            </a:prstGeom>
            <a:noFill/>
            <a:ln w="12700">
              <a:solidFill>
                <a:schemeClr val="tx1"/>
              </a:solidFill>
              <a:round/>
              <a:headEnd/>
              <a:tailEnd/>
            </a:ln>
            <a:effectLst/>
          </p:spPr>
          <p:txBody>
            <a:bodyPr wrap="none" anchor="ctr"/>
            <a:lstStyle/>
            <a:p>
              <a:endParaRPr lang="en-GB"/>
            </a:p>
          </p:txBody>
        </p:sp>
      </p:grpSp>
      <p:sp>
        <p:nvSpPr>
          <p:cNvPr id="11" name="Rectangle 10"/>
          <p:cNvSpPr/>
          <p:nvPr/>
        </p:nvSpPr>
        <p:spPr>
          <a:xfrm>
            <a:off x="429260" y="6230421"/>
            <a:ext cx="7577587" cy="338554"/>
          </a:xfrm>
          <a:prstGeom prst="rect">
            <a:avLst/>
          </a:prstGeom>
        </p:spPr>
        <p:txBody>
          <a:bodyPr wrap="none">
            <a:spAutoFit/>
          </a:bodyPr>
          <a:lstStyle/>
          <a:p>
            <a:r>
              <a:rPr lang="en-ZA" sz="1600" dirty="0" smtClean="0"/>
              <a:t>* Some instructions may of course take multiple cycles … see next slides for ACPI</a:t>
            </a:r>
            <a:endParaRPr lang="en-GB" sz="1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507166" y="219855"/>
            <a:ext cx="8307049" cy="1114269"/>
          </a:xfrm>
          <a:noFill/>
          <a:ln/>
        </p:spPr>
        <p:txBody>
          <a:bodyPr>
            <a:normAutofit fontScale="90000"/>
          </a:bodyPr>
          <a:lstStyle/>
          <a:p>
            <a:r>
              <a:rPr lang="en-US" dirty="0" smtClean="0"/>
              <a:t>Average Cycles </a:t>
            </a:r>
            <a:r>
              <a:rPr lang="en-US" dirty="0"/>
              <a:t>Per </a:t>
            </a:r>
            <a:r>
              <a:rPr lang="en-US" dirty="0" smtClean="0"/>
              <a:t>Instruction: </a:t>
            </a:r>
            <a:r>
              <a:rPr lang="en-US" sz="3100" dirty="0" smtClean="0"/>
              <a:t>processors with varying clocks per instruction</a:t>
            </a:r>
            <a:endParaRPr lang="en-US" dirty="0"/>
          </a:p>
        </p:txBody>
      </p:sp>
      <p:sp>
        <p:nvSpPr>
          <p:cNvPr id="54275" name="Rectangle 3"/>
          <p:cNvSpPr>
            <a:spLocks noChangeArrowheads="1"/>
          </p:cNvSpPr>
          <p:nvPr/>
        </p:nvSpPr>
        <p:spPr bwMode="auto">
          <a:xfrm>
            <a:off x="1446216" y="3443289"/>
            <a:ext cx="4366708" cy="574516"/>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sz="2000" dirty="0"/>
              <a:t>CPU time = </a:t>
            </a:r>
            <a:r>
              <a:rPr lang="en-US" sz="2000" dirty="0" err="1"/>
              <a:t>CycleTime</a:t>
            </a:r>
            <a:r>
              <a:rPr lang="en-US" sz="2000" dirty="0"/>
              <a:t> </a:t>
            </a:r>
            <a:r>
              <a:rPr lang="en-US" b="0" dirty="0"/>
              <a:t>*  </a:t>
            </a:r>
            <a:r>
              <a:rPr lang="en-US" sz="4000" b="0" dirty="0">
                <a:sym typeface="Symbol" pitchFamily="18" charset="2"/>
              </a:rPr>
              <a:t></a:t>
            </a:r>
            <a:r>
              <a:rPr lang="en-US" sz="3600" b="0" dirty="0"/>
              <a:t>  </a:t>
            </a:r>
            <a:r>
              <a:rPr lang="en-US" dirty="0" err="1" smtClean="0"/>
              <a:t>CPI</a:t>
            </a:r>
            <a:r>
              <a:rPr lang="en-US" baseline="-25000" dirty="0" err="1" smtClean="0"/>
              <a:t>i</a:t>
            </a:r>
            <a:r>
              <a:rPr lang="en-US" dirty="0" smtClean="0"/>
              <a:t>  * I</a:t>
            </a:r>
            <a:r>
              <a:rPr lang="en-US" baseline="-25000" dirty="0" smtClean="0"/>
              <a:t>i</a:t>
            </a:r>
            <a:endParaRPr lang="en-US" baseline="-25000" dirty="0"/>
          </a:p>
        </p:txBody>
      </p:sp>
      <p:sp>
        <p:nvSpPr>
          <p:cNvPr id="54276" name="Rectangle 4"/>
          <p:cNvSpPr>
            <a:spLocks noChangeArrowheads="1"/>
          </p:cNvSpPr>
          <p:nvPr/>
        </p:nvSpPr>
        <p:spPr bwMode="auto">
          <a:xfrm>
            <a:off x="4184650" y="3897312"/>
            <a:ext cx="628650" cy="284163"/>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b="0" i="1"/>
              <a:t>i  </a:t>
            </a:r>
            <a:r>
              <a:rPr lang="en-US" b="0"/>
              <a:t>= 1</a:t>
            </a:r>
          </a:p>
        </p:txBody>
      </p:sp>
      <p:sp>
        <p:nvSpPr>
          <p:cNvPr id="54277" name="Rectangle 5"/>
          <p:cNvSpPr>
            <a:spLocks noChangeArrowheads="1"/>
          </p:cNvSpPr>
          <p:nvPr/>
        </p:nvSpPr>
        <p:spPr bwMode="auto">
          <a:xfrm>
            <a:off x="4362450" y="3160712"/>
            <a:ext cx="266700" cy="284163"/>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i="1"/>
              <a:t>n</a:t>
            </a:r>
          </a:p>
        </p:txBody>
      </p:sp>
      <p:sp>
        <p:nvSpPr>
          <p:cNvPr id="54280" name="Rectangle 8"/>
          <p:cNvSpPr>
            <a:spLocks noChangeArrowheads="1"/>
          </p:cNvSpPr>
          <p:nvPr/>
        </p:nvSpPr>
        <p:spPr bwMode="auto">
          <a:xfrm>
            <a:off x="1670050" y="5091112"/>
            <a:ext cx="5825313" cy="522194"/>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dirty="0"/>
              <a:t>CPI  = </a:t>
            </a:r>
            <a:r>
              <a:rPr lang="en-US" sz="3600" dirty="0"/>
              <a:t> </a:t>
            </a:r>
            <a:r>
              <a:rPr lang="en-US" sz="3600" dirty="0">
                <a:sym typeface="Symbol" pitchFamily="18" charset="2"/>
              </a:rPr>
              <a:t></a:t>
            </a:r>
            <a:r>
              <a:rPr lang="en-US" sz="3600" dirty="0"/>
              <a:t>  </a:t>
            </a:r>
            <a:r>
              <a:rPr lang="en-US" dirty="0" err="1" smtClean="0"/>
              <a:t>CPI</a:t>
            </a:r>
            <a:r>
              <a:rPr lang="en-US" baseline="-25000" dirty="0" err="1" smtClean="0"/>
              <a:t>i</a:t>
            </a:r>
            <a:r>
              <a:rPr lang="en-US" dirty="0" smtClean="0"/>
              <a:t>  </a:t>
            </a:r>
            <a:r>
              <a:rPr lang="en-US" dirty="0"/>
              <a:t>*    </a:t>
            </a:r>
            <a:r>
              <a:rPr lang="en-US" dirty="0" err="1" smtClean="0"/>
              <a:t>F</a:t>
            </a:r>
            <a:r>
              <a:rPr lang="en-US" baseline="-25000" dirty="0" err="1" smtClean="0"/>
              <a:t>i</a:t>
            </a:r>
            <a:r>
              <a:rPr lang="en-US" dirty="0" smtClean="0"/>
              <a:t>          </a:t>
            </a:r>
            <a:r>
              <a:rPr lang="en-US" dirty="0"/>
              <a:t>where   </a:t>
            </a:r>
            <a:r>
              <a:rPr lang="en-US" dirty="0" err="1" smtClean="0"/>
              <a:t>F</a:t>
            </a:r>
            <a:r>
              <a:rPr lang="en-US" baseline="-25000" dirty="0" err="1" smtClean="0"/>
              <a:t>i</a:t>
            </a:r>
            <a:r>
              <a:rPr lang="en-US" dirty="0" smtClean="0"/>
              <a:t>    </a:t>
            </a:r>
            <a:r>
              <a:rPr lang="en-US" dirty="0"/>
              <a:t>=             </a:t>
            </a:r>
            <a:r>
              <a:rPr lang="en-US" dirty="0" smtClean="0"/>
              <a:t>I</a:t>
            </a:r>
            <a:r>
              <a:rPr lang="en-US" baseline="-25000" dirty="0" smtClean="0"/>
              <a:t>i</a:t>
            </a:r>
            <a:r>
              <a:rPr lang="en-US" dirty="0" smtClean="0"/>
              <a:t>    </a:t>
            </a:r>
            <a:endParaRPr lang="en-US" dirty="0"/>
          </a:p>
        </p:txBody>
      </p:sp>
      <p:sp>
        <p:nvSpPr>
          <p:cNvPr id="54281" name="Rectangle 9"/>
          <p:cNvSpPr>
            <a:spLocks noChangeArrowheads="1"/>
          </p:cNvSpPr>
          <p:nvPr/>
        </p:nvSpPr>
        <p:spPr bwMode="auto">
          <a:xfrm>
            <a:off x="2355850" y="5573712"/>
            <a:ext cx="641350" cy="284163"/>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i="1"/>
              <a:t>i  </a:t>
            </a:r>
            <a:r>
              <a:rPr lang="en-US"/>
              <a:t>= 1</a:t>
            </a:r>
          </a:p>
        </p:txBody>
      </p:sp>
      <p:sp>
        <p:nvSpPr>
          <p:cNvPr id="54282" name="Rectangle 10"/>
          <p:cNvSpPr>
            <a:spLocks noChangeArrowheads="1"/>
          </p:cNvSpPr>
          <p:nvPr/>
        </p:nvSpPr>
        <p:spPr bwMode="auto">
          <a:xfrm>
            <a:off x="2533650" y="4837112"/>
            <a:ext cx="266700" cy="284163"/>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i="1"/>
              <a:t>n</a:t>
            </a:r>
          </a:p>
        </p:txBody>
      </p:sp>
      <p:sp>
        <p:nvSpPr>
          <p:cNvPr id="54287" name="Line 15"/>
          <p:cNvSpPr>
            <a:spLocks noChangeShapeType="1"/>
          </p:cNvSpPr>
          <p:nvPr/>
        </p:nvSpPr>
        <p:spPr bwMode="auto">
          <a:xfrm>
            <a:off x="6404340" y="5564552"/>
            <a:ext cx="1795280" cy="0"/>
          </a:xfrm>
          <a:prstGeom prst="line">
            <a:avLst/>
          </a:prstGeom>
          <a:noFill/>
          <a:ln w="12700">
            <a:solidFill>
              <a:schemeClr val="tx1"/>
            </a:solidFill>
            <a:round/>
            <a:headEnd/>
            <a:tailEnd/>
          </a:ln>
          <a:effectLst/>
        </p:spPr>
        <p:txBody>
          <a:bodyPr wrap="none" anchor="ctr"/>
          <a:lstStyle/>
          <a:p>
            <a:endParaRPr lang="en-GB"/>
          </a:p>
        </p:txBody>
      </p:sp>
      <p:sp>
        <p:nvSpPr>
          <p:cNvPr id="54288" name="Rectangle 16"/>
          <p:cNvSpPr>
            <a:spLocks noChangeArrowheads="1"/>
          </p:cNvSpPr>
          <p:nvPr/>
        </p:nvSpPr>
        <p:spPr bwMode="auto">
          <a:xfrm>
            <a:off x="6334490" y="5666152"/>
            <a:ext cx="2032000" cy="284163"/>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a:t>Instruction Count</a:t>
            </a:r>
          </a:p>
        </p:txBody>
      </p:sp>
      <p:sp>
        <p:nvSpPr>
          <p:cNvPr id="54289" name="Rectangle 17"/>
          <p:cNvSpPr>
            <a:spLocks noChangeArrowheads="1"/>
          </p:cNvSpPr>
          <p:nvPr/>
        </p:nvSpPr>
        <p:spPr bwMode="auto">
          <a:xfrm>
            <a:off x="408378" y="4415697"/>
            <a:ext cx="8274701" cy="365228"/>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sz="2400" dirty="0"/>
              <a:t>“Instruction Frequency</a:t>
            </a:r>
            <a:r>
              <a:rPr lang="en-US" sz="2400" dirty="0" smtClean="0"/>
              <a:t>” (</a:t>
            </a:r>
            <a:r>
              <a:rPr lang="en-US" sz="2400" dirty="0" err="1" smtClean="0"/>
              <a:t>F</a:t>
            </a:r>
            <a:r>
              <a:rPr lang="en-US" sz="2400" baseline="-25000" dirty="0" err="1" smtClean="0"/>
              <a:t>i</a:t>
            </a:r>
            <a:r>
              <a:rPr lang="en-US" sz="2400" dirty="0" smtClean="0"/>
              <a:t>) </a:t>
            </a:r>
            <a:r>
              <a:rPr lang="en-US" dirty="0" smtClean="0"/>
              <a:t>(how often particular instruction is invoked)</a:t>
            </a:r>
            <a:endParaRPr lang="en-US" dirty="0"/>
          </a:p>
        </p:txBody>
      </p:sp>
      <p:sp>
        <p:nvSpPr>
          <p:cNvPr id="54291" name="Rectangle 19"/>
          <p:cNvSpPr>
            <a:spLocks noChangeArrowheads="1"/>
          </p:cNvSpPr>
          <p:nvPr/>
        </p:nvSpPr>
        <p:spPr bwMode="auto">
          <a:xfrm>
            <a:off x="5275263" y="5033962"/>
            <a:ext cx="180975" cy="727075"/>
          </a:xfrm>
          <a:prstGeom prst="rect">
            <a:avLst/>
          </a:prstGeom>
          <a:noFill/>
          <a:ln w="12700">
            <a:noFill/>
            <a:miter lim="800000"/>
            <a:headEnd/>
            <a:tailEnd/>
          </a:ln>
          <a:effectLst/>
        </p:spPr>
        <p:txBody>
          <a:bodyPr wrap="none" lIns="90488" tIns="44450" rIns="90488" bIns="44450">
            <a:spAutoFit/>
          </a:bodyPr>
          <a:lstStyle/>
          <a:p>
            <a:endParaRPr lang="en-US" sz="1400"/>
          </a:p>
          <a:p>
            <a:endParaRPr lang="en-US" sz="1400"/>
          </a:p>
          <a:p>
            <a:pPr latinLnBrk="1"/>
            <a:endParaRPr lang="en-US" sz="1400"/>
          </a:p>
        </p:txBody>
      </p:sp>
      <p:sp>
        <p:nvSpPr>
          <p:cNvPr id="54292" name="Rectangle 20"/>
          <p:cNvSpPr>
            <a:spLocks noChangeArrowheads="1"/>
          </p:cNvSpPr>
          <p:nvPr/>
        </p:nvSpPr>
        <p:spPr bwMode="auto">
          <a:xfrm>
            <a:off x="1162051" y="2478087"/>
            <a:ext cx="6226257" cy="705321"/>
          </a:xfrm>
          <a:prstGeom prst="rect">
            <a:avLst/>
          </a:prstGeom>
          <a:noFill/>
          <a:ln w="12700">
            <a:noFill/>
            <a:miter lim="800000"/>
            <a:headEnd/>
            <a:tailEnd/>
          </a:ln>
          <a:effectLst/>
        </p:spPr>
        <p:txBody>
          <a:bodyPr wrap="none" lIns="90488" tIns="44450" rIns="90488" bIns="44450">
            <a:spAutoFit/>
          </a:bodyPr>
          <a:lstStyle/>
          <a:p>
            <a:r>
              <a:rPr lang="en-US" sz="2000" b="1" dirty="0">
                <a:solidFill>
                  <a:schemeClr val="accent3">
                    <a:lumMod val="50000"/>
                  </a:schemeClr>
                </a:solidFill>
              </a:rPr>
              <a:t>CPI = Cycles / Instruction Count </a:t>
            </a:r>
          </a:p>
          <a:p>
            <a:pPr lvl="1"/>
            <a:r>
              <a:rPr lang="en-US" sz="2000" b="1" dirty="0">
                <a:solidFill>
                  <a:schemeClr val="accent3">
                    <a:lumMod val="50000"/>
                  </a:schemeClr>
                </a:solidFill>
              </a:rPr>
              <a:t>= (CPU Time * Clock Rate) / Instruction Count </a:t>
            </a:r>
          </a:p>
        </p:txBody>
      </p:sp>
      <p:sp>
        <p:nvSpPr>
          <p:cNvPr id="22" name="Content Placeholder 21"/>
          <p:cNvSpPr>
            <a:spLocks noGrp="1"/>
          </p:cNvSpPr>
          <p:nvPr>
            <p:ph idx="1"/>
          </p:nvPr>
        </p:nvSpPr>
        <p:spPr>
          <a:xfrm>
            <a:off x="729785" y="1595620"/>
            <a:ext cx="7697635" cy="1647643"/>
          </a:xfrm>
        </p:spPr>
        <p:txBody>
          <a:bodyPr/>
          <a:lstStyle/>
          <a:p>
            <a:r>
              <a:rPr lang="en-US" dirty="0" smtClean="0"/>
              <a:t>Average Cycles Per Instruction (ACPI)</a:t>
            </a:r>
            <a:endParaRPr lang="en-GB" dirty="0"/>
          </a:p>
        </p:txBody>
      </p:sp>
      <p:sp>
        <p:nvSpPr>
          <p:cNvPr id="23" name="Rectangle 22"/>
          <p:cNvSpPr/>
          <p:nvPr/>
        </p:nvSpPr>
        <p:spPr>
          <a:xfrm>
            <a:off x="6004057" y="3286025"/>
            <a:ext cx="2600297" cy="1077218"/>
          </a:xfrm>
          <a:prstGeom prst="rect">
            <a:avLst/>
          </a:prstGeom>
        </p:spPr>
        <p:txBody>
          <a:bodyPr wrap="square">
            <a:spAutoFit/>
          </a:bodyPr>
          <a:lstStyle/>
          <a:p>
            <a:r>
              <a:rPr lang="en-US" sz="1600" dirty="0" smtClean="0"/>
              <a:t>i.e. all instructions I</a:t>
            </a:r>
            <a:r>
              <a:rPr lang="en-US" sz="1600" baseline="-25000" dirty="0" smtClean="0"/>
              <a:t>1</a:t>
            </a:r>
            <a:r>
              <a:rPr lang="en-US" sz="1600" dirty="0" smtClean="0"/>
              <a:t> to I</a:t>
            </a:r>
            <a:r>
              <a:rPr lang="en-US" sz="1600" baseline="-25000" dirty="0" smtClean="0"/>
              <a:t>n</a:t>
            </a:r>
          </a:p>
          <a:p>
            <a:r>
              <a:rPr lang="en-US" sz="1600" dirty="0" smtClean="0"/>
              <a:t>where  </a:t>
            </a:r>
            <a:r>
              <a:rPr lang="en-US" sz="1600" dirty="0" err="1" smtClean="0"/>
              <a:t>CPI</a:t>
            </a:r>
            <a:r>
              <a:rPr lang="en-US" sz="1600" baseline="-25000" dirty="0" err="1" smtClean="0"/>
              <a:t>i</a:t>
            </a:r>
            <a:r>
              <a:rPr lang="en-US" sz="1600" dirty="0" smtClean="0"/>
              <a:t> is the cycles needed to complete instruction I</a:t>
            </a:r>
            <a:r>
              <a:rPr lang="en-US" sz="1600" baseline="-25000" dirty="0" smtClean="0"/>
              <a:t>i</a:t>
            </a:r>
            <a:endParaRPr lang="en-GB" sz="1600" baseline="-25000"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Example: Calculating ACPI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1750399"/>
              </p:ext>
            </p:extLst>
          </p:nvPr>
        </p:nvGraphicFramePr>
        <p:xfrm>
          <a:off x="400047" y="1595438"/>
          <a:ext cx="8386767" cy="3108960"/>
        </p:xfrm>
        <a:graphic>
          <a:graphicData uri="http://schemas.openxmlformats.org/drawingml/2006/table">
            <a:tbl>
              <a:tblPr firstRow="1" bandRow="1">
                <a:tableStyleId>{5C22544A-7EE6-4342-B048-85BDC9FD1C3A}</a:tableStyleId>
              </a:tblPr>
              <a:tblGrid>
                <a:gridCol w="1677353"/>
                <a:gridCol w="1965963"/>
                <a:gridCol w="1388744"/>
                <a:gridCol w="1554481"/>
                <a:gridCol w="1800226"/>
              </a:tblGrid>
              <a:tr h="370840">
                <a:tc>
                  <a:txBody>
                    <a:bodyPr/>
                    <a:lstStyle/>
                    <a:p>
                      <a:r>
                        <a:rPr lang="en-ZA" sz="2400" dirty="0" smtClean="0"/>
                        <a:t>Operation</a:t>
                      </a:r>
                      <a:endParaRPr lang="en-GB" sz="2400" dirty="0"/>
                    </a:p>
                  </a:txBody>
                  <a:tcPr/>
                </a:tc>
                <a:tc>
                  <a:txBody>
                    <a:bodyPr/>
                    <a:lstStyle/>
                    <a:p>
                      <a:r>
                        <a:rPr lang="en-ZA" sz="2400" dirty="0" smtClean="0"/>
                        <a:t>Frequency (</a:t>
                      </a:r>
                      <a:r>
                        <a:rPr lang="en-ZA" sz="2400" dirty="0" err="1" smtClean="0"/>
                        <a:t>F</a:t>
                      </a:r>
                      <a:r>
                        <a:rPr lang="en-ZA" sz="2400" baseline="-25000" dirty="0" err="1" smtClean="0"/>
                        <a:t>i</a:t>
                      </a:r>
                      <a:r>
                        <a:rPr lang="en-ZA" sz="2400" dirty="0" smtClean="0"/>
                        <a:t>)</a:t>
                      </a:r>
                      <a:endParaRPr lang="en-GB" sz="2400" dirty="0"/>
                    </a:p>
                  </a:txBody>
                  <a:tcPr/>
                </a:tc>
                <a:tc>
                  <a:txBody>
                    <a:bodyPr/>
                    <a:lstStyle/>
                    <a:p>
                      <a:r>
                        <a:rPr lang="en-ZA" sz="2400" dirty="0" err="1" smtClean="0"/>
                        <a:t>CPI</a:t>
                      </a:r>
                      <a:r>
                        <a:rPr lang="en-ZA" sz="2400" baseline="-25000" dirty="0" err="1" smtClean="0"/>
                        <a:t>i</a:t>
                      </a:r>
                      <a:endParaRPr lang="en-GB" sz="2400"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400" dirty="0" err="1" smtClean="0"/>
                        <a:t>CPI</a:t>
                      </a:r>
                      <a:r>
                        <a:rPr lang="en-ZA" sz="2400" baseline="-25000" dirty="0" err="1" smtClean="0"/>
                        <a:t>i</a:t>
                      </a:r>
                      <a:r>
                        <a:rPr lang="en-ZA" sz="2400" baseline="-25000" dirty="0" smtClean="0"/>
                        <a:t> </a:t>
                      </a:r>
                      <a:r>
                        <a:rPr lang="en-ZA" sz="2400" dirty="0" smtClean="0"/>
                        <a:t>* </a:t>
                      </a:r>
                      <a:r>
                        <a:rPr lang="en-ZA" sz="2400" dirty="0" err="1" smtClean="0"/>
                        <a:t>F</a:t>
                      </a:r>
                      <a:r>
                        <a:rPr lang="en-ZA" sz="2400" baseline="-25000" dirty="0" err="1" smtClean="0"/>
                        <a:t>i</a:t>
                      </a:r>
                      <a:endParaRPr lang="en-GB" sz="2400" dirty="0" smtClean="0"/>
                    </a:p>
                  </a:txBody>
                  <a:tcPr/>
                </a:tc>
                <a:tc>
                  <a:txBody>
                    <a:bodyPr/>
                    <a:lstStyle/>
                    <a:p>
                      <a:r>
                        <a:rPr lang="en-ZA" sz="2400" dirty="0" smtClean="0"/>
                        <a:t>Time</a:t>
                      </a:r>
                      <a:r>
                        <a:rPr lang="en-ZA" sz="2400" baseline="0" dirty="0" smtClean="0"/>
                        <a:t> %</a:t>
                      </a:r>
                      <a:endParaRPr lang="en-GB" sz="2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400" dirty="0" smtClean="0"/>
                        <a:t>Store</a:t>
                      </a:r>
                      <a:endParaRPr lang="en-GB" sz="2400" dirty="0"/>
                    </a:p>
                  </a:txBody>
                  <a:tcPr/>
                </a:tc>
                <a:tc>
                  <a:txBody>
                    <a:bodyPr/>
                    <a:lstStyle/>
                    <a:p>
                      <a:r>
                        <a:rPr lang="en-ZA" sz="2400" dirty="0" smtClean="0"/>
                        <a:t>10%</a:t>
                      </a:r>
                      <a:endParaRPr lang="en-GB" sz="2400" dirty="0"/>
                    </a:p>
                  </a:txBody>
                  <a:tcPr/>
                </a:tc>
                <a:tc>
                  <a:txBody>
                    <a:bodyPr/>
                    <a:lstStyle/>
                    <a:p>
                      <a:r>
                        <a:rPr lang="en-ZA" sz="2400" dirty="0" smtClean="0"/>
                        <a:t>2</a:t>
                      </a:r>
                      <a:endParaRPr lang="en-GB" sz="2400" dirty="0"/>
                    </a:p>
                  </a:txBody>
                  <a:tcPr/>
                </a:tc>
                <a:tc>
                  <a:txBody>
                    <a:bodyPr/>
                    <a:lstStyle/>
                    <a:p>
                      <a:r>
                        <a:rPr lang="en-ZA" sz="2400" dirty="0" smtClean="0"/>
                        <a:t>0.2</a:t>
                      </a:r>
                      <a:endParaRPr lang="en-GB" sz="2400" dirty="0"/>
                    </a:p>
                  </a:txBody>
                  <a:tcPr/>
                </a:tc>
                <a:tc>
                  <a:txBody>
                    <a:bodyPr/>
                    <a:lstStyle/>
                    <a:p>
                      <a:r>
                        <a:rPr lang="en-ZA" sz="2400" b="1" dirty="0" smtClean="0"/>
                        <a:t>13%</a:t>
                      </a:r>
                      <a:endParaRPr lang="en-GB" sz="2400" b="1"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2400" dirty="0" smtClean="0"/>
                        <a:t>Load</a:t>
                      </a:r>
                      <a:endParaRPr lang="en-GB" sz="2400" dirty="0"/>
                    </a:p>
                  </a:txBody>
                  <a:tcPr/>
                </a:tc>
                <a:tc>
                  <a:txBody>
                    <a:bodyPr/>
                    <a:lstStyle/>
                    <a:p>
                      <a:r>
                        <a:rPr lang="en-ZA" sz="2400" dirty="0" smtClean="0"/>
                        <a:t>20%</a:t>
                      </a:r>
                      <a:endParaRPr lang="en-GB" sz="2400" dirty="0"/>
                    </a:p>
                  </a:txBody>
                  <a:tcPr/>
                </a:tc>
                <a:tc>
                  <a:txBody>
                    <a:bodyPr/>
                    <a:lstStyle/>
                    <a:p>
                      <a:r>
                        <a:rPr lang="en-ZA" sz="2400" dirty="0" smtClean="0"/>
                        <a:t>2</a:t>
                      </a:r>
                      <a:endParaRPr lang="en-GB" sz="2400" dirty="0"/>
                    </a:p>
                  </a:txBody>
                  <a:tcPr/>
                </a:tc>
                <a:tc>
                  <a:txBody>
                    <a:bodyPr/>
                    <a:lstStyle/>
                    <a:p>
                      <a:r>
                        <a:rPr lang="en-ZA" sz="2400" dirty="0" smtClean="0"/>
                        <a:t>0.4</a:t>
                      </a:r>
                      <a:endParaRPr lang="en-GB" sz="2400" dirty="0"/>
                    </a:p>
                  </a:txBody>
                  <a:tcPr/>
                </a:tc>
                <a:tc>
                  <a:txBody>
                    <a:bodyPr/>
                    <a:lstStyle/>
                    <a:p>
                      <a:r>
                        <a:rPr lang="en-ZA" sz="2400" b="1" dirty="0" smtClean="0"/>
                        <a:t>27%</a:t>
                      </a:r>
                      <a:endParaRPr lang="en-GB" sz="2400" b="1" dirty="0"/>
                    </a:p>
                  </a:txBody>
                  <a:tcPr/>
                </a:tc>
              </a:tr>
              <a:tr h="370840">
                <a:tc>
                  <a:txBody>
                    <a:bodyPr/>
                    <a:lstStyle/>
                    <a:p>
                      <a:r>
                        <a:rPr lang="en-ZA" sz="2400" dirty="0" smtClean="0"/>
                        <a:t>Branch</a:t>
                      </a:r>
                      <a:endParaRPr lang="en-GB" sz="2400" dirty="0"/>
                    </a:p>
                  </a:txBody>
                  <a:tcPr/>
                </a:tc>
                <a:tc>
                  <a:txBody>
                    <a:bodyPr/>
                    <a:lstStyle/>
                    <a:p>
                      <a:r>
                        <a:rPr lang="en-ZA" sz="2400" dirty="0" smtClean="0"/>
                        <a:t>20%</a:t>
                      </a:r>
                      <a:endParaRPr lang="en-GB" sz="2400" dirty="0"/>
                    </a:p>
                  </a:txBody>
                  <a:tcPr/>
                </a:tc>
                <a:tc>
                  <a:txBody>
                    <a:bodyPr/>
                    <a:lstStyle/>
                    <a:p>
                      <a:r>
                        <a:rPr lang="en-ZA" sz="2400" dirty="0" smtClean="0"/>
                        <a:t>2</a:t>
                      </a:r>
                      <a:endParaRPr lang="en-GB" sz="2400" dirty="0"/>
                    </a:p>
                  </a:txBody>
                  <a:tcPr/>
                </a:tc>
                <a:tc>
                  <a:txBody>
                    <a:bodyPr/>
                    <a:lstStyle/>
                    <a:p>
                      <a:r>
                        <a:rPr lang="en-ZA" sz="2400" dirty="0" smtClean="0"/>
                        <a:t>0.4</a:t>
                      </a:r>
                      <a:endParaRPr lang="en-GB" sz="2400" dirty="0"/>
                    </a:p>
                  </a:txBody>
                  <a:tcPr/>
                </a:tc>
                <a:tc>
                  <a:txBody>
                    <a:bodyPr/>
                    <a:lstStyle/>
                    <a:p>
                      <a:r>
                        <a:rPr lang="en-ZA" sz="2400" b="1" dirty="0" smtClean="0"/>
                        <a:t>27%</a:t>
                      </a:r>
                      <a:endParaRPr lang="en-GB" sz="2400" b="1" dirty="0"/>
                    </a:p>
                  </a:txBody>
                  <a:tcPr/>
                </a:tc>
              </a:tr>
              <a:tr h="370840">
                <a:tc>
                  <a:txBody>
                    <a:bodyPr/>
                    <a:lstStyle/>
                    <a:p>
                      <a:r>
                        <a:rPr lang="en-ZA" sz="2400" dirty="0" smtClean="0"/>
                        <a:t>ALU</a:t>
                      </a:r>
                      <a:endParaRPr lang="en-GB" sz="2400" dirty="0"/>
                    </a:p>
                  </a:txBody>
                  <a:tcPr/>
                </a:tc>
                <a:tc>
                  <a:txBody>
                    <a:bodyPr/>
                    <a:lstStyle/>
                    <a:p>
                      <a:r>
                        <a:rPr lang="en-ZA" sz="2400" dirty="0" smtClean="0"/>
                        <a:t>50%</a:t>
                      </a:r>
                      <a:endParaRPr lang="en-GB" sz="2400" dirty="0"/>
                    </a:p>
                  </a:txBody>
                  <a:tcPr/>
                </a:tc>
                <a:tc>
                  <a:txBody>
                    <a:bodyPr/>
                    <a:lstStyle/>
                    <a:p>
                      <a:r>
                        <a:rPr lang="en-ZA" sz="2400" dirty="0" smtClean="0"/>
                        <a:t>1</a:t>
                      </a:r>
                      <a:endParaRPr lang="en-GB" sz="2400" dirty="0"/>
                    </a:p>
                  </a:txBody>
                  <a:tcPr/>
                </a:tc>
                <a:tc>
                  <a:txBody>
                    <a:bodyPr/>
                    <a:lstStyle/>
                    <a:p>
                      <a:r>
                        <a:rPr lang="en-ZA" sz="2400" dirty="0" smtClean="0"/>
                        <a:t>0.5</a:t>
                      </a:r>
                      <a:endParaRPr lang="en-GB" sz="2400" dirty="0"/>
                    </a:p>
                  </a:txBody>
                  <a:tcPr/>
                </a:tc>
                <a:tc>
                  <a:txBody>
                    <a:bodyPr/>
                    <a:lstStyle/>
                    <a:p>
                      <a:r>
                        <a:rPr lang="en-ZA" sz="2400" b="1" dirty="0" smtClean="0"/>
                        <a:t>33%</a:t>
                      </a:r>
                      <a:endParaRPr lang="en-GB" sz="2400" b="1" dirty="0"/>
                    </a:p>
                  </a:txBody>
                  <a:tcPr/>
                </a:tc>
              </a:tr>
              <a:tr h="370840">
                <a:tc>
                  <a:txBody>
                    <a:bodyPr/>
                    <a:lstStyle/>
                    <a:p>
                      <a:r>
                        <a:rPr lang="en-GB" sz="2400" i="1" dirty="0" smtClean="0"/>
                        <a:t>ACPI</a:t>
                      </a:r>
                      <a:endParaRPr lang="en-GB" sz="2400" i="1" dirty="0"/>
                    </a:p>
                  </a:txBody>
                  <a:tcPr/>
                </a:tc>
                <a:tc>
                  <a:txBody>
                    <a:bodyPr/>
                    <a:lstStyle/>
                    <a:p>
                      <a:r>
                        <a:rPr lang="en-ZA" sz="2400" dirty="0" smtClean="0"/>
                        <a:t>100%</a:t>
                      </a:r>
                      <a:endParaRPr lang="en-GB" sz="2400" dirty="0"/>
                    </a:p>
                  </a:txBody>
                  <a:tcPr/>
                </a:tc>
                <a:tc>
                  <a:txBody>
                    <a:bodyPr/>
                    <a:lstStyle/>
                    <a:p>
                      <a:endParaRPr lang="en-GB" sz="2400" dirty="0"/>
                    </a:p>
                  </a:txBody>
                  <a:tcPr/>
                </a:tc>
                <a:tc>
                  <a:txBody>
                    <a:bodyPr/>
                    <a:lstStyle/>
                    <a:p>
                      <a:r>
                        <a:rPr lang="en-GB" sz="2400" dirty="0" smtClean="0"/>
                        <a:t>1.5</a:t>
                      </a:r>
                      <a:endParaRPr lang="en-GB" sz="2400" dirty="0"/>
                    </a:p>
                  </a:txBody>
                  <a:tcPr/>
                </a:tc>
                <a:tc>
                  <a:txBody>
                    <a:bodyPr/>
                    <a:lstStyle/>
                    <a:p>
                      <a:r>
                        <a:rPr lang="en-ZA" sz="2400" b="1" dirty="0" smtClean="0"/>
                        <a:t>100%</a:t>
                      </a:r>
                      <a:endParaRPr lang="en-GB" sz="2400" b="1"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Summarizing Performance</a:t>
            </a:r>
            <a:endParaRPr lang="en-GB" dirty="0"/>
          </a:p>
        </p:txBody>
      </p:sp>
      <p:sp>
        <p:nvSpPr>
          <p:cNvPr id="3" name="Content Placeholder 2"/>
          <p:cNvSpPr>
            <a:spLocks noGrp="1"/>
          </p:cNvSpPr>
          <p:nvPr>
            <p:ph idx="1"/>
          </p:nvPr>
        </p:nvSpPr>
        <p:spPr>
          <a:xfrm>
            <a:off x="586909" y="1395592"/>
            <a:ext cx="8057028" cy="4519977"/>
          </a:xfrm>
        </p:spPr>
        <p:txBody>
          <a:bodyPr>
            <a:normAutofit fontScale="70000" lnSpcReduction="20000"/>
          </a:bodyPr>
          <a:lstStyle/>
          <a:p>
            <a:r>
              <a:rPr lang="en-US" dirty="0" smtClean="0"/>
              <a:t>Arithmetic mean (weighted *arithmetic mean) tracks execution time (n = number runs):</a:t>
            </a:r>
          </a:p>
          <a:p>
            <a:pPr lvl="1"/>
            <a:r>
              <a:rPr lang="en-US" b="1" dirty="0" smtClean="0"/>
              <a:t> </a:t>
            </a:r>
            <a:r>
              <a:rPr lang="en-US" b="1" dirty="0" smtClean="0">
                <a:sym typeface="Symbol" pitchFamily="18" charset="2"/>
              </a:rPr>
              <a:t></a:t>
            </a:r>
            <a:r>
              <a:rPr lang="en-US" b="1" dirty="0" smtClean="0"/>
              <a:t>(T</a:t>
            </a:r>
            <a:r>
              <a:rPr lang="en-US" b="1" baseline="-25000" dirty="0" smtClean="0"/>
              <a:t>i</a:t>
            </a:r>
            <a:r>
              <a:rPr lang="en-US" b="1" dirty="0" smtClean="0"/>
              <a:t>)/n or </a:t>
            </a:r>
            <a:r>
              <a:rPr lang="en-US" b="1" dirty="0" smtClean="0">
                <a:sym typeface="Symbol" pitchFamily="18" charset="2"/>
              </a:rPr>
              <a:t></a:t>
            </a:r>
            <a:r>
              <a:rPr lang="en-US" b="1" dirty="0" smtClean="0"/>
              <a:t>(</a:t>
            </a:r>
            <a:r>
              <a:rPr lang="en-US" b="1" dirty="0" err="1" smtClean="0"/>
              <a:t>W</a:t>
            </a:r>
            <a:r>
              <a:rPr lang="en-US" b="1" baseline="-25000" dirty="0" err="1" smtClean="0"/>
              <a:t>i</a:t>
            </a:r>
            <a:r>
              <a:rPr lang="en-US" b="1" dirty="0" smtClean="0"/>
              <a:t>*T</a:t>
            </a:r>
            <a:r>
              <a:rPr lang="en-US" b="1" baseline="-25000" dirty="0" smtClean="0"/>
              <a:t>i</a:t>
            </a:r>
            <a:r>
              <a:rPr lang="en-US" b="1" dirty="0" smtClean="0"/>
              <a:t>)</a:t>
            </a:r>
          </a:p>
          <a:p>
            <a:r>
              <a:rPr lang="en-US" dirty="0" smtClean="0"/>
              <a:t>Harmonic mean (weighted harmonic mean) of rates (e.g., R = MFLOPS) tracks execution time: </a:t>
            </a:r>
          </a:p>
          <a:p>
            <a:pPr lvl="1"/>
            <a:r>
              <a:rPr lang="en-US" b="1" dirty="0" smtClean="0"/>
              <a:t>n/ </a:t>
            </a:r>
            <a:r>
              <a:rPr lang="en-US" b="1" dirty="0" smtClean="0">
                <a:sym typeface="Symbol" pitchFamily="18" charset="2"/>
              </a:rPr>
              <a:t></a:t>
            </a:r>
            <a:r>
              <a:rPr lang="en-US" b="1" dirty="0" smtClean="0"/>
              <a:t>(1/</a:t>
            </a:r>
            <a:r>
              <a:rPr lang="en-US" b="1" dirty="0" err="1" smtClean="0"/>
              <a:t>R</a:t>
            </a:r>
            <a:r>
              <a:rPr lang="en-US" b="1" baseline="-25000" dirty="0" err="1" smtClean="0"/>
              <a:t>i</a:t>
            </a:r>
            <a:r>
              <a:rPr lang="en-US" b="1" dirty="0" smtClean="0"/>
              <a:t>) or n/</a:t>
            </a:r>
            <a:r>
              <a:rPr lang="en-US" b="1" dirty="0" smtClean="0">
                <a:sym typeface="Symbol" pitchFamily="18" charset="2"/>
              </a:rPr>
              <a:t> </a:t>
            </a:r>
            <a:r>
              <a:rPr lang="en-US" b="1" dirty="0" smtClean="0"/>
              <a:t>(</a:t>
            </a:r>
            <a:r>
              <a:rPr lang="en-US" b="1" dirty="0" err="1" smtClean="0"/>
              <a:t>W</a:t>
            </a:r>
            <a:r>
              <a:rPr lang="en-US" b="1" baseline="-25000" dirty="0" err="1" smtClean="0"/>
              <a:t>i</a:t>
            </a:r>
            <a:r>
              <a:rPr lang="en-US" b="1" dirty="0" smtClean="0"/>
              <a:t>/</a:t>
            </a:r>
            <a:r>
              <a:rPr lang="en-US" b="1" dirty="0" err="1" smtClean="0"/>
              <a:t>R</a:t>
            </a:r>
            <a:r>
              <a:rPr lang="en-US" b="1" baseline="-25000" dirty="0" err="1" smtClean="0"/>
              <a:t>i</a:t>
            </a:r>
            <a:r>
              <a:rPr lang="en-US" b="1" dirty="0" smtClean="0"/>
              <a:t>)</a:t>
            </a:r>
          </a:p>
          <a:p>
            <a:r>
              <a:rPr lang="en-US" dirty="0" smtClean="0"/>
              <a:t>Normalized execution time useful for scaling performance</a:t>
            </a:r>
          </a:p>
          <a:p>
            <a:pPr lvl="1"/>
            <a:r>
              <a:rPr lang="en-US" b="1" dirty="0" smtClean="0"/>
              <a:t>e.g. X times faster than a Pentium4</a:t>
            </a:r>
          </a:p>
          <a:p>
            <a:pPr lvl="1"/>
            <a:r>
              <a:rPr lang="en-US" dirty="0" smtClean="0"/>
              <a:t>Arithmetic mean impacted by choice of reference machine (e.g. MIPS-1 processor)</a:t>
            </a:r>
          </a:p>
          <a:p>
            <a:r>
              <a:rPr lang="en-US" dirty="0" smtClean="0"/>
              <a:t>Use the geometric mean for comparison:</a:t>
            </a:r>
          </a:p>
          <a:p>
            <a:pPr lvl="1"/>
            <a:r>
              <a:rPr lang="en-US" dirty="0" smtClean="0"/>
              <a:t> </a:t>
            </a:r>
            <a:r>
              <a:rPr lang="en-US" b="1" dirty="0" smtClean="0">
                <a:sym typeface="Symbol" pitchFamily="18" charset="2"/>
              </a:rPr>
              <a:t></a:t>
            </a:r>
            <a:r>
              <a:rPr lang="en-US" b="1" dirty="0" smtClean="0"/>
              <a:t>(T</a:t>
            </a:r>
            <a:r>
              <a:rPr lang="en-US" b="1" baseline="-25000" dirty="0" smtClean="0"/>
              <a:t>i</a:t>
            </a:r>
            <a:r>
              <a:rPr lang="en-US" b="1" dirty="0" smtClean="0"/>
              <a:t>)^1/n</a:t>
            </a:r>
          </a:p>
          <a:p>
            <a:pPr lvl="1"/>
            <a:r>
              <a:rPr lang="en-US" dirty="0" smtClean="0"/>
              <a:t>Independent of chosen machine…</a:t>
            </a:r>
          </a:p>
          <a:p>
            <a:pPr lvl="1"/>
            <a:r>
              <a:rPr lang="en-US" dirty="0" smtClean="0"/>
              <a:t>but not good metric for total execution time</a:t>
            </a:r>
            <a:endParaRPr lang="en-GB" dirty="0"/>
          </a:p>
        </p:txBody>
      </p:sp>
      <p:sp>
        <p:nvSpPr>
          <p:cNvPr id="4" name="Rectangle 3"/>
          <p:cNvSpPr/>
          <p:nvPr/>
        </p:nvSpPr>
        <p:spPr>
          <a:xfrm>
            <a:off x="285479" y="6101837"/>
            <a:ext cx="7141186" cy="584775"/>
          </a:xfrm>
          <a:prstGeom prst="rect">
            <a:avLst/>
          </a:prstGeom>
        </p:spPr>
        <p:txBody>
          <a:bodyPr wrap="none">
            <a:spAutoFit/>
          </a:bodyPr>
          <a:lstStyle/>
          <a:p>
            <a:r>
              <a:rPr lang="en-US" sz="1600" dirty="0" smtClean="0"/>
              <a:t>* Weighting assigns particular value (or priority of importance to certain runs) </a:t>
            </a:r>
          </a:p>
          <a:p>
            <a:r>
              <a:rPr lang="en-US" sz="1600" dirty="0" smtClean="0"/>
              <a:t>T</a:t>
            </a:r>
            <a:r>
              <a:rPr lang="en-US" sz="1600" baseline="-25000" dirty="0" smtClean="0"/>
              <a:t>i</a:t>
            </a:r>
            <a:r>
              <a:rPr lang="en-US" sz="1600" dirty="0" smtClean="0"/>
              <a:t> = time of run </a:t>
            </a:r>
            <a:r>
              <a:rPr lang="en-US" sz="1600" dirty="0" err="1" smtClean="0"/>
              <a:t>i</a:t>
            </a:r>
            <a:endParaRPr lang="en-GB" sz="1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826" y="691108"/>
            <a:ext cx="7698306" cy="692210"/>
          </a:xfrm>
        </p:spPr>
        <p:txBody>
          <a:bodyPr>
            <a:normAutofit fontScale="90000"/>
          </a:bodyPr>
          <a:lstStyle/>
          <a:p>
            <a:r>
              <a:rPr lang="en-ZA" dirty="0" smtClean="0"/>
              <a:t>Cost/Performance:</a:t>
            </a:r>
            <a:br>
              <a:rPr lang="en-ZA" dirty="0" smtClean="0"/>
            </a:br>
            <a:r>
              <a:rPr lang="en-US" sz="3100" dirty="0" smtClean="0"/>
              <a:t>The Relationship of Cost to Price?</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Recurring Costs</a:t>
            </a:r>
          </a:p>
          <a:p>
            <a:pPr lvl="1"/>
            <a:r>
              <a:rPr lang="en-US" dirty="0" smtClean="0"/>
              <a:t>Component Costs</a:t>
            </a:r>
          </a:p>
          <a:p>
            <a:pPr lvl="1"/>
            <a:r>
              <a:rPr lang="en-US" dirty="0" smtClean="0"/>
              <a:t>Direct Costs, recurring costs: labor, purchasing, scrap, warranty</a:t>
            </a:r>
          </a:p>
          <a:p>
            <a:r>
              <a:rPr lang="en-US" dirty="0" smtClean="0"/>
              <a:t>Non-Recurring Costs or Gross Margin</a:t>
            </a:r>
          </a:p>
          <a:p>
            <a:pPr lvl="1"/>
            <a:r>
              <a:rPr lang="en-US" dirty="0" smtClean="0"/>
              <a:t>R&amp;D, equipment maintenance, machine and test equipment rentals, marketing, sales, financing cost, pretax profits, taxes, etc. etc.</a:t>
            </a:r>
          </a:p>
          <a:p>
            <a:r>
              <a:rPr lang="en-US" dirty="0" smtClean="0"/>
              <a:t>Average Discount to get List Price</a:t>
            </a:r>
          </a:p>
          <a:p>
            <a:pPr lvl="1"/>
            <a:r>
              <a:rPr lang="en-US" dirty="0" smtClean="0"/>
              <a:t>Allowing for volume discounts and/or retailer markup</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050"/>
            <a:ext cx="8385175" cy="1431925"/>
          </a:xfrm>
        </p:spPr>
        <p:txBody>
          <a:bodyPr/>
          <a:lstStyle/>
          <a:p>
            <a:pPr>
              <a:defRPr/>
            </a:pPr>
            <a:r>
              <a:rPr lang="en-ZA" dirty="0" smtClean="0"/>
              <a:t>Software development</a:t>
            </a:r>
            <a:br>
              <a:rPr lang="en-ZA" dirty="0" smtClean="0"/>
            </a:br>
            <a:r>
              <a:rPr lang="en-ZA" dirty="0" smtClean="0"/>
              <a:t>for parallel computers</a:t>
            </a:r>
            <a:endParaRPr lang="en-US" dirty="0"/>
          </a:p>
        </p:txBody>
      </p:sp>
      <p:sp>
        <p:nvSpPr>
          <p:cNvPr id="3" name="Content Placeholder 2"/>
          <p:cNvSpPr>
            <a:spLocks noGrp="1"/>
          </p:cNvSpPr>
          <p:nvPr>
            <p:ph idx="1"/>
          </p:nvPr>
        </p:nvSpPr>
        <p:spPr>
          <a:xfrm>
            <a:off x="678375" y="1741572"/>
            <a:ext cx="8007350" cy="4552902"/>
          </a:xfrm>
        </p:spPr>
        <p:txBody>
          <a:bodyPr>
            <a:normAutofit fontScale="92500" lnSpcReduction="20000"/>
          </a:bodyPr>
          <a:lstStyle/>
          <a:p>
            <a:pPr>
              <a:defRPr/>
            </a:pPr>
            <a:r>
              <a:rPr lang="en-US" dirty="0" smtClean="0">
                <a:solidFill>
                  <a:schemeClr val="tx2">
                    <a:lumMod val="75000"/>
                  </a:schemeClr>
                </a:solidFill>
              </a:rPr>
              <a:t>Important software sections</a:t>
            </a:r>
            <a:r>
              <a:rPr lang="en-US" dirty="0" smtClean="0"/>
              <a:t> </a:t>
            </a:r>
            <a:br>
              <a:rPr lang="en-US" dirty="0" smtClean="0"/>
            </a:br>
            <a:r>
              <a:rPr lang="en-US" dirty="0" smtClean="0"/>
              <a:t>(frequently run sections) </a:t>
            </a:r>
            <a:r>
              <a:rPr lang="en-US" dirty="0" smtClean="0">
                <a:solidFill>
                  <a:schemeClr val="tx2">
                    <a:lumMod val="75000"/>
                  </a:schemeClr>
                </a:solidFill>
              </a:rPr>
              <a:t>usually </a:t>
            </a:r>
            <a:r>
              <a:rPr lang="en-US" i="1" dirty="0" smtClean="0">
                <a:solidFill>
                  <a:schemeClr val="tx2">
                    <a:lumMod val="75000"/>
                  </a:schemeClr>
                </a:solidFill>
              </a:rPr>
              <a:t>hand-crafted</a:t>
            </a:r>
            <a:r>
              <a:rPr lang="en-US" dirty="0" smtClean="0"/>
              <a:t> , often from initial sequential versions, to run on the parallel computing platform</a:t>
            </a:r>
          </a:p>
          <a:p>
            <a:pPr>
              <a:defRPr/>
            </a:pPr>
            <a:r>
              <a:rPr lang="en-US" dirty="0" smtClean="0"/>
              <a:t>Why this happens:</a:t>
            </a:r>
          </a:p>
          <a:p>
            <a:pPr lvl="1">
              <a:defRPr/>
            </a:pPr>
            <a:r>
              <a:rPr lang="en-US" dirty="0" smtClean="0"/>
              <a:t>Parallel programming is difficult</a:t>
            </a:r>
          </a:p>
          <a:p>
            <a:pPr lvl="1">
              <a:defRPr/>
            </a:pPr>
            <a:r>
              <a:rPr lang="en-US" dirty="0" smtClean="0"/>
              <a:t>Parallel programs run poorly on sequential machines (need to simulate them)</a:t>
            </a:r>
          </a:p>
          <a:p>
            <a:pPr lvl="1">
              <a:defRPr/>
            </a:pPr>
            <a:r>
              <a:rPr lang="en-US" dirty="0" smtClean="0">
                <a:solidFill>
                  <a:schemeClr val="tx2">
                    <a:lumMod val="75000"/>
                  </a:schemeClr>
                </a:solidFill>
              </a:rPr>
              <a:t>Automatic parallelization</a:t>
            </a:r>
            <a:r>
              <a:rPr lang="en-US" dirty="0" smtClean="0"/>
              <a:t> difficult (&amp; messy)</a:t>
            </a:r>
          </a:p>
          <a:p>
            <a:pPr>
              <a:defRPr/>
            </a:pPr>
            <a:r>
              <a:rPr lang="en-ZA" dirty="0" smtClean="0"/>
              <a:t>Leads to high utilization expenses</a:t>
            </a:r>
            <a:endParaRPr lang="en-US" dirty="0" smtClean="0"/>
          </a:p>
        </p:txBody>
      </p:sp>
      <p:pic>
        <p:nvPicPr>
          <p:cNvPr id="3074" name="Picture 2" descr="C:\Users\swinberg\Documents\ACTIVE\EEE4084F\2013\LECTURES\Lecture02\Images\typing on lapto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868632" y="262196"/>
            <a:ext cx="1967023" cy="18481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swinberg\Documents\ACTIVE\EEE4084F\Common\Images_open\factory and smok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058" y="2823807"/>
            <a:ext cx="5008110" cy="3239621"/>
          </a:xfrm>
          <a:prstGeom prst="rect">
            <a:avLst/>
          </a:prstGeom>
          <a:noFill/>
          <a:extLst>
            <a:ext uri="{909E8E84-426E-40DD-AFC4-6F175D3DCCD1}">
              <a14:hiddenFill xmlns:a14="http://schemas.microsoft.com/office/drawing/2010/main">
                <a:solidFill>
                  <a:srgbClr val="FFFFFF"/>
                </a:solidFill>
              </a14:hiddenFill>
            </a:ext>
          </a:extLst>
        </p:spPr>
      </p:pic>
      <p:sp>
        <p:nvSpPr>
          <p:cNvPr id="23554" name="Rectangle 6"/>
          <p:cNvSpPr>
            <a:spLocks noChangeArrowheads="1"/>
          </p:cNvSpPr>
          <p:nvPr/>
        </p:nvSpPr>
        <p:spPr bwMode="auto">
          <a:xfrm>
            <a:off x="769938" y="544513"/>
            <a:ext cx="8047037" cy="2001838"/>
          </a:xfrm>
          <a:prstGeom prst="rect">
            <a:avLst/>
          </a:prstGeom>
          <a:noFill/>
          <a:ln w="9525">
            <a:noFill/>
            <a:miter lim="800000"/>
            <a:headEnd/>
            <a:tailEnd/>
          </a:ln>
        </p:spPr>
        <p:txBody>
          <a:bodyPr>
            <a:spAutoFit/>
          </a:bodyPr>
          <a:lstStyle/>
          <a:p>
            <a:r>
              <a:rPr lang="en-ZA" sz="4800" b="1" dirty="0">
                <a:solidFill>
                  <a:srgbClr val="7030A0"/>
                </a:solidFill>
              </a:rPr>
              <a:t>Power concerns</a:t>
            </a:r>
          </a:p>
          <a:p>
            <a:endParaRPr lang="en-ZA" sz="4000" b="1" dirty="0">
              <a:solidFill>
                <a:srgbClr val="7030A0"/>
              </a:solidFill>
            </a:endParaRPr>
          </a:p>
          <a:p>
            <a:r>
              <a:rPr lang="en-ZA" sz="3600" b="1" dirty="0">
                <a:solidFill>
                  <a:srgbClr val="7030A0"/>
                </a:solidFill>
              </a:rPr>
              <a:t>(a </a:t>
            </a:r>
            <a:r>
              <a:rPr lang="en-ZA" sz="3600" b="1" dirty="0" smtClean="0">
                <a:solidFill>
                  <a:srgbClr val="7030A0"/>
                </a:solidFill>
              </a:rPr>
              <a:t>GST* </a:t>
            </a:r>
            <a:r>
              <a:rPr lang="en-ZA" sz="3600" b="1" dirty="0">
                <a:solidFill>
                  <a:srgbClr val="7030A0"/>
                </a:solidFill>
              </a:rPr>
              <a:t>perspective)</a:t>
            </a:r>
            <a:endParaRPr lang="en-US" sz="3600" b="1" dirty="0">
              <a:solidFill>
                <a:srgbClr val="7030A0"/>
              </a:solidFill>
            </a:endParaRPr>
          </a:p>
        </p:txBody>
      </p:sp>
      <p:pic>
        <p:nvPicPr>
          <p:cNvPr id="23556" name="Picture 11" descr="multicore.jpg"/>
          <p:cNvPicPr>
            <a:picLocks noChangeAspect="1"/>
          </p:cNvPicPr>
          <p:nvPr/>
        </p:nvPicPr>
        <p:blipFill>
          <a:blip r:embed="rId4" cstate="print"/>
          <a:srcRect/>
          <a:stretch>
            <a:fillRect/>
          </a:stretch>
        </p:blipFill>
        <p:spPr bwMode="auto">
          <a:xfrm rot="1591135">
            <a:off x="4067175" y="4816475"/>
            <a:ext cx="1536700" cy="1522413"/>
          </a:xfrm>
          <a:prstGeom prst="rect">
            <a:avLst/>
          </a:prstGeom>
          <a:noFill/>
          <a:ln w="9525">
            <a:noFill/>
            <a:miter lim="800000"/>
            <a:headEnd/>
            <a:tailEnd/>
          </a:ln>
        </p:spPr>
      </p:pic>
      <p:pic>
        <p:nvPicPr>
          <p:cNvPr id="23557" name="Picture 7" descr="multicore.jpg"/>
          <p:cNvPicPr>
            <a:picLocks noChangeAspect="1"/>
          </p:cNvPicPr>
          <p:nvPr/>
        </p:nvPicPr>
        <p:blipFill>
          <a:blip r:embed="rId4" cstate="print"/>
          <a:srcRect/>
          <a:stretch>
            <a:fillRect/>
          </a:stretch>
        </p:blipFill>
        <p:spPr bwMode="auto">
          <a:xfrm rot="1591135">
            <a:off x="4551363" y="3835389"/>
            <a:ext cx="1916112" cy="1900238"/>
          </a:xfrm>
          <a:prstGeom prst="rect">
            <a:avLst/>
          </a:prstGeom>
          <a:noFill/>
          <a:ln w="9525">
            <a:noFill/>
            <a:miter lim="800000"/>
            <a:headEnd/>
            <a:tailEnd/>
          </a:ln>
        </p:spPr>
      </p:pic>
      <p:pic>
        <p:nvPicPr>
          <p:cNvPr id="23558" name="Picture 8" descr="multicore.jpg"/>
          <p:cNvPicPr>
            <a:picLocks noChangeAspect="1"/>
          </p:cNvPicPr>
          <p:nvPr/>
        </p:nvPicPr>
        <p:blipFill>
          <a:blip r:embed="rId4" cstate="print"/>
          <a:srcRect/>
          <a:stretch>
            <a:fillRect/>
          </a:stretch>
        </p:blipFill>
        <p:spPr bwMode="auto">
          <a:xfrm rot="1591135">
            <a:off x="5240338" y="3549639"/>
            <a:ext cx="1930400" cy="1914525"/>
          </a:xfrm>
          <a:prstGeom prst="rect">
            <a:avLst/>
          </a:prstGeom>
          <a:noFill/>
          <a:ln w="9525">
            <a:noFill/>
            <a:miter lim="800000"/>
            <a:headEnd/>
            <a:tailEnd/>
          </a:ln>
        </p:spPr>
      </p:pic>
      <p:pic>
        <p:nvPicPr>
          <p:cNvPr id="23559" name="Picture 9" descr="multicore.jpg"/>
          <p:cNvPicPr>
            <a:picLocks noChangeAspect="1"/>
          </p:cNvPicPr>
          <p:nvPr/>
        </p:nvPicPr>
        <p:blipFill>
          <a:blip r:embed="rId4" cstate="print"/>
          <a:srcRect/>
          <a:stretch>
            <a:fillRect/>
          </a:stretch>
        </p:blipFill>
        <p:spPr bwMode="auto">
          <a:xfrm rot="1591135">
            <a:off x="6111875" y="3073389"/>
            <a:ext cx="2276475" cy="2257425"/>
          </a:xfrm>
          <a:prstGeom prst="rect">
            <a:avLst/>
          </a:prstGeom>
          <a:noFill/>
          <a:ln w="9525">
            <a:noFill/>
            <a:miter lim="800000"/>
            <a:headEnd/>
            <a:tailEnd/>
          </a:ln>
        </p:spPr>
      </p:pic>
      <p:sp>
        <p:nvSpPr>
          <p:cNvPr id="8" name="Rectangle 7"/>
          <p:cNvSpPr/>
          <p:nvPr/>
        </p:nvSpPr>
        <p:spPr>
          <a:xfrm>
            <a:off x="299071" y="6301862"/>
            <a:ext cx="3845925" cy="369332"/>
          </a:xfrm>
          <a:prstGeom prst="rect">
            <a:avLst/>
          </a:prstGeom>
        </p:spPr>
        <p:txBody>
          <a:bodyPr wrap="none">
            <a:spAutoFit/>
          </a:bodyPr>
          <a:lstStyle/>
          <a:p>
            <a:r>
              <a:rPr lang="en-ZA" b="1" dirty="0" smtClean="0">
                <a:solidFill>
                  <a:schemeClr val="tx1">
                    <a:lumMod val="85000"/>
                    <a:lumOff val="15000"/>
                  </a:schemeClr>
                </a:solidFill>
              </a:rPr>
              <a:t>* GST = General System Thinking</a:t>
            </a:r>
            <a:endParaRPr lang="en-GB" dirty="0">
              <a:solidFill>
                <a:schemeClr val="tx1">
                  <a:lumMod val="85000"/>
                  <a:lumOff val="15000"/>
                </a:schemeClr>
              </a:solidFill>
            </a:endParaRPr>
          </a:p>
        </p:txBody>
      </p:sp>
    </p:spTree>
    <p:extLst>
      <p:ext uri="{BB962C8B-B14F-4D97-AF65-F5344CB8AC3E}">
        <p14:creationId xmlns:p14="http://schemas.microsoft.com/office/powerpoint/2010/main" val="33486719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GST – a brief aside</a:t>
            </a:r>
            <a:endParaRPr lang="en-GB" dirty="0"/>
          </a:p>
        </p:txBody>
      </p:sp>
      <p:sp>
        <p:nvSpPr>
          <p:cNvPr id="3" name="Content Placeholder 2"/>
          <p:cNvSpPr>
            <a:spLocks noGrp="1"/>
          </p:cNvSpPr>
          <p:nvPr>
            <p:ph idx="1"/>
          </p:nvPr>
        </p:nvSpPr>
        <p:spPr>
          <a:xfrm>
            <a:off x="285744" y="1171575"/>
            <a:ext cx="8343900" cy="5672137"/>
          </a:xfrm>
        </p:spPr>
        <p:txBody>
          <a:bodyPr>
            <a:normAutofit fontScale="77500" lnSpcReduction="20000"/>
          </a:bodyPr>
          <a:lstStyle/>
          <a:p>
            <a:r>
              <a:rPr lang="en-ZA" dirty="0" smtClean="0"/>
              <a:t>As good engineers it is appropriate to keep in</a:t>
            </a:r>
            <a:br>
              <a:rPr lang="en-ZA" dirty="0" smtClean="0"/>
            </a:br>
            <a:r>
              <a:rPr lang="en-ZA" dirty="0" smtClean="0"/>
              <a:t>mind socially conscious and environmentally</a:t>
            </a:r>
            <a:br>
              <a:rPr lang="en-ZA" dirty="0" smtClean="0"/>
            </a:br>
            <a:r>
              <a:rPr lang="en-ZA" dirty="0" smtClean="0"/>
              <a:t>friendly principles, to be aware of the potential</a:t>
            </a:r>
            <a:br>
              <a:rPr lang="en-ZA" dirty="0" smtClean="0"/>
            </a:br>
            <a:r>
              <a:rPr lang="en-ZA" dirty="0" smtClean="0"/>
              <a:t>implications of engineering work – which may have both good and bad consequences.</a:t>
            </a:r>
          </a:p>
          <a:p>
            <a:r>
              <a:rPr lang="en-ZA" b="1" dirty="0" smtClean="0"/>
              <a:t>GST</a:t>
            </a:r>
            <a:r>
              <a:rPr lang="en-ZA" dirty="0" smtClean="0"/>
              <a:t> is a movement that was pioneered by the Australian Biologist </a:t>
            </a:r>
            <a:r>
              <a:rPr lang="en-ZA" dirty="0" smtClean="0">
                <a:solidFill>
                  <a:srgbClr val="FF0000"/>
                </a:solidFill>
              </a:rPr>
              <a:t>Karl </a:t>
            </a:r>
            <a:r>
              <a:rPr lang="en-ZA" dirty="0" err="1" smtClean="0">
                <a:solidFill>
                  <a:srgbClr val="FF0000"/>
                </a:solidFill>
              </a:rPr>
              <a:t>Bertalanffy</a:t>
            </a:r>
            <a:r>
              <a:rPr lang="en-ZA" dirty="0" smtClean="0"/>
              <a:t> in the 1930s</a:t>
            </a:r>
            <a:endParaRPr lang="en-GB" dirty="0" smtClean="0"/>
          </a:p>
          <a:p>
            <a:r>
              <a:rPr lang="en-ZA" dirty="0" smtClean="0"/>
              <a:t>General Systems Theory (GST, or just Systems Theory nowadays) is </a:t>
            </a:r>
            <a:r>
              <a:rPr lang="en-ZA" dirty="0" smtClean="0">
                <a:solidFill>
                  <a:srgbClr val="FF0000"/>
                </a:solidFill>
              </a:rPr>
              <a:t>a philosophy of thinking about systems </a:t>
            </a:r>
            <a:r>
              <a:rPr lang="en-ZA" dirty="0" smtClean="0"/>
              <a:t>that </a:t>
            </a:r>
            <a:r>
              <a:rPr lang="en-US" dirty="0" smtClean="0"/>
              <a:t>emphasizing ‘</a:t>
            </a:r>
            <a:r>
              <a:rPr lang="en-US" dirty="0" smtClean="0">
                <a:solidFill>
                  <a:srgbClr val="FF0000"/>
                </a:solidFill>
              </a:rPr>
              <a:t>holism</a:t>
            </a:r>
            <a:r>
              <a:rPr lang="en-US" dirty="0" smtClean="0"/>
              <a:t>’ (complex wholes that cannot simply be partitioned to understand them) over ‘reductionism’ (which is the approach of separating into parts to understand the whole) – in terms of engineering (which much GST has been written about) the systems thinking approach is </a:t>
            </a:r>
            <a:r>
              <a:rPr lang="en-ZA" dirty="0" smtClean="0"/>
              <a:t>about considering the variety of systems that the system under development may influence or be influenced by. </a:t>
            </a:r>
          </a:p>
        </p:txBody>
      </p:sp>
      <p:pic>
        <p:nvPicPr>
          <p:cNvPr id="48130" name="Picture 2" descr="C:\Users\swinberg\Documents\ACTIVE\EEE4084F\2017\LECTURES\Lecture04\LudwigVonBertalanffy.png"/>
          <p:cNvPicPr>
            <a:picLocks noChangeAspect="1" noChangeArrowheads="1"/>
          </p:cNvPicPr>
          <p:nvPr/>
        </p:nvPicPr>
        <p:blipFill>
          <a:blip r:embed="rId2" cstate="print"/>
          <a:srcRect/>
          <a:stretch>
            <a:fillRect/>
          </a:stretch>
        </p:blipFill>
        <p:spPr bwMode="auto">
          <a:xfrm>
            <a:off x="7329488" y="304799"/>
            <a:ext cx="1443037" cy="1755695"/>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swinberg\Documents\ACTIVE\EEE4084F\Common\Images_open\moore_law_200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334" y="1153951"/>
            <a:ext cx="6292882" cy="44050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71953" y="395302"/>
            <a:ext cx="7698306" cy="692210"/>
          </a:xfrm>
        </p:spPr>
        <p:txBody>
          <a:bodyPr>
            <a:normAutofit fontScale="90000"/>
          </a:bodyPr>
          <a:lstStyle/>
          <a:p>
            <a:pPr>
              <a:defRPr/>
            </a:pPr>
            <a:r>
              <a:rPr lang="en-ZA" dirty="0" smtClean="0"/>
              <a:t>Computation Design Trends</a:t>
            </a:r>
            <a:endParaRPr lang="en-US" dirty="0"/>
          </a:p>
        </p:txBody>
      </p:sp>
      <p:sp>
        <p:nvSpPr>
          <p:cNvPr id="24580" name="Rectangle 5"/>
          <p:cNvSpPr>
            <a:spLocks noChangeArrowheads="1"/>
          </p:cNvSpPr>
          <p:nvPr/>
        </p:nvSpPr>
        <p:spPr bwMode="auto">
          <a:xfrm>
            <a:off x="380280" y="5884863"/>
            <a:ext cx="4636698" cy="400110"/>
          </a:xfrm>
          <a:prstGeom prst="rect">
            <a:avLst/>
          </a:prstGeom>
          <a:noFill/>
          <a:ln w="9525">
            <a:noFill/>
            <a:miter lim="800000"/>
            <a:headEnd/>
            <a:tailEnd/>
          </a:ln>
        </p:spPr>
        <p:txBody>
          <a:bodyPr wrap="square">
            <a:spAutoFit/>
          </a:bodyPr>
          <a:lstStyle/>
          <a:p>
            <a:pPr algn="just"/>
            <a:r>
              <a:rPr lang="en-US" sz="2000" dirty="0">
                <a:solidFill>
                  <a:srgbClr val="000066"/>
                </a:solidFill>
              </a:rPr>
              <a:t>Intel performance </a:t>
            </a:r>
            <a:r>
              <a:rPr lang="en-US" sz="2000" dirty="0" smtClean="0">
                <a:solidFill>
                  <a:srgbClr val="000066"/>
                </a:solidFill>
              </a:rPr>
              <a:t>graph</a:t>
            </a:r>
            <a:endParaRPr lang="en-US" sz="2000" dirty="0">
              <a:solidFill>
                <a:srgbClr val="000066"/>
              </a:solidFill>
            </a:endParaRPr>
          </a:p>
        </p:txBody>
      </p:sp>
      <p:sp>
        <p:nvSpPr>
          <p:cNvPr id="24581" name="TextBox 6"/>
          <p:cNvSpPr txBox="1">
            <a:spLocks noChangeArrowheads="1"/>
          </p:cNvSpPr>
          <p:nvPr/>
        </p:nvSpPr>
        <p:spPr bwMode="auto">
          <a:xfrm>
            <a:off x="6502411" y="841375"/>
            <a:ext cx="2522537" cy="2862263"/>
          </a:xfrm>
          <a:prstGeom prst="rect">
            <a:avLst/>
          </a:prstGeom>
          <a:noFill/>
          <a:ln w="9525">
            <a:noFill/>
            <a:miter lim="800000"/>
            <a:headEnd/>
            <a:tailEnd/>
          </a:ln>
        </p:spPr>
        <p:txBody>
          <a:bodyPr>
            <a:spAutoFit/>
          </a:bodyPr>
          <a:lstStyle/>
          <a:p>
            <a:r>
              <a:rPr lang="en-ZA" dirty="0"/>
              <a:t>For the past decades</a:t>
            </a:r>
            <a:r>
              <a:rPr lang="en-US" dirty="0"/>
              <a:t> the means to increase computer performance has been focusing to a large extent on producing </a:t>
            </a:r>
            <a:r>
              <a:rPr lang="en-US" u="sng" dirty="0">
                <a:solidFill>
                  <a:srgbClr val="FF0000"/>
                </a:solidFill>
              </a:rPr>
              <a:t>faster software processors</a:t>
            </a:r>
            <a:r>
              <a:rPr lang="en-US" dirty="0"/>
              <a:t>.</a:t>
            </a:r>
          </a:p>
          <a:p>
            <a:r>
              <a:rPr lang="en-ZA" dirty="0"/>
              <a:t>This included packing more transistors into smaller spaces.</a:t>
            </a:r>
          </a:p>
        </p:txBody>
      </p:sp>
      <p:sp>
        <p:nvSpPr>
          <p:cNvPr id="24582" name="TextBox 7"/>
          <p:cNvSpPr txBox="1">
            <a:spLocks noChangeArrowheads="1"/>
          </p:cNvSpPr>
          <p:nvPr/>
        </p:nvSpPr>
        <p:spPr bwMode="auto">
          <a:xfrm>
            <a:off x="6434148" y="3873495"/>
            <a:ext cx="2590800" cy="2862263"/>
          </a:xfrm>
          <a:prstGeom prst="rect">
            <a:avLst/>
          </a:prstGeom>
          <a:noFill/>
          <a:ln w="9525">
            <a:noFill/>
            <a:miter lim="800000"/>
            <a:headEnd/>
            <a:tailEnd/>
          </a:ln>
        </p:spPr>
        <p:txBody>
          <a:bodyPr>
            <a:spAutoFit/>
          </a:bodyPr>
          <a:lstStyle/>
          <a:p>
            <a:r>
              <a:rPr lang="en-ZA" dirty="0"/>
              <a:t>Moore’s law has been holding pretty well… when measured in terms of </a:t>
            </a:r>
            <a:r>
              <a:rPr lang="en-ZA" u="sng" dirty="0">
                <a:solidFill>
                  <a:srgbClr val="FF0000"/>
                </a:solidFill>
              </a:rPr>
              <a:t>transistors</a:t>
            </a:r>
            <a:r>
              <a:rPr lang="en-ZA" dirty="0"/>
              <a:t> (e.g., doubling number of transistors)</a:t>
            </a:r>
          </a:p>
          <a:p>
            <a:endParaRPr lang="en-ZA" dirty="0"/>
          </a:p>
          <a:p>
            <a:r>
              <a:rPr lang="en-ZA" b="1" dirty="0"/>
              <a:t>But this trend has drawbacks</a:t>
            </a:r>
            <a:r>
              <a:rPr lang="en-ZA" dirty="0"/>
              <a:t>, </a:t>
            </a:r>
            <a:r>
              <a:rPr lang="en-ZA" dirty="0">
                <a:solidFill>
                  <a:srgbClr val="FF0000"/>
                </a:solidFill>
              </a:rPr>
              <a:t>and seems to be slowing…</a:t>
            </a:r>
          </a:p>
        </p:txBody>
      </p:sp>
    </p:spTree>
    <p:extLst>
      <p:ext uri="{BB962C8B-B14F-4D97-AF65-F5344CB8AC3E}">
        <p14:creationId xmlns:p14="http://schemas.microsoft.com/office/powerpoint/2010/main" val="2356615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type="body" idx="1"/>
          </p:nvPr>
        </p:nvSpPr>
        <p:spPr>
          <a:xfrm>
            <a:off x="752475" y="1528762"/>
            <a:ext cx="7691438" cy="4419600"/>
          </a:xfrm>
        </p:spPr>
        <p:txBody>
          <a:bodyPr>
            <a:normAutofit/>
          </a:bodyPr>
          <a:lstStyle/>
          <a:p>
            <a:r>
              <a:rPr lang="en-US" dirty="0"/>
              <a:t>Power </a:t>
            </a:r>
            <a:r>
              <a:rPr lang="en-US" dirty="0" smtClean="0"/>
              <a:t>dissipation (hard not to have):</a:t>
            </a:r>
          </a:p>
          <a:p>
            <a:pPr lvl="1"/>
            <a:r>
              <a:rPr lang="en-US" dirty="0" smtClean="0"/>
              <a:t>Rate </a:t>
            </a:r>
            <a:r>
              <a:rPr lang="en-US" dirty="0"/>
              <a:t>at which energy is taken from the supply </a:t>
            </a:r>
            <a:r>
              <a:rPr lang="en-US" dirty="0" smtClean="0"/>
              <a:t>(PSU) </a:t>
            </a:r>
            <a:r>
              <a:rPr lang="en-US" dirty="0"/>
              <a:t>and transformed into heat</a:t>
            </a:r>
          </a:p>
          <a:p>
            <a:pPr lvl="1">
              <a:buFontTx/>
              <a:buNone/>
            </a:pPr>
            <a:r>
              <a:rPr lang="en-US" sz="2400" i="1" dirty="0" smtClean="0">
                <a:solidFill>
                  <a:srgbClr val="800080"/>
                </a:solidFill>
              </a:rPr>
              <a:t>    </a:t>
            </a:r>
            <a:r>
              <a:rPr lang="en-US" b="1" dirty="0" smtClean="0">
                <a:solidFill>
                  <a:schemeClr val="tx2">
                    <a:lumMod val="50000"/>
                  </a:schemeClr>
                </a:solidFill>
              </a:rPr>
              <a:t> P </a:t>
            </a:r>
            <a:r>
              <a:rPr lang="en-US" b="1" dirty="0">
                <a:solidFill>
                  <a:schemeClr val="tx2">
                    <a:lumMod val="50000"/>
                  </a:schemeClr>
                </a:solidFill>
              </a:rPr>
              <a:t>= E/t</a:t>
            </a:r>
          </a:p>
          <a:p>
            <a:r>
              <a:rPr lang="en-US" dirty="0"/>
              <a:t>Energy dissipation for a given instruction depends upon type of instruction (and state of the processor)</a:t>
            </a:r>
          </a:p>
        </p:txBody>
      </p:sp>
      <p:sp>
        <p:nvSpPr>
          <p:cNvPr id="98306" name="Rectangle 2"/>
          <p:cNvSpPr>
            <a:spLocks noGrp="1" noChangeArrowheads="1"/>
          </p:cNvSpPr>
          <p:nvPr>
            <p:ph type="title"/>
          </p:nvPr>
        </p:nvSpPr>
        <p:spPr>
          <a:xfrm>
            <a:off x="762000" y="381000"/>
            <a:ext cx="7162800" cy="833438"/>
          </a:xfrm>
        </p:spPr>
        <p:txBody>
          <a:bodyPr/>
          <a:lstStyle/>
          <a:p>
            <a:r>
              <a:rPr lang="en-US" dirty="0" smtClean="0"/>
              <a:t>Power use</a:t>
            </a:r>
            <a:endParaRPr lang="en-US" dirty="0"/>
          </a:p>
        </p:txBody>
      </p:sp>
      <p:grpSp>
        <p:nvGrpSpPr>
          <p:cNvPr id="2" name="Group 14"/>
          <p:cNvGrpSpPr>
            <a:grpSpLocks/>
          </p:cNvGrpSpPr>
          <p:nvPr/>
        </p:nvGrpSpPr>
        <p:grpSpPr bwMode="auto">
          <a:xfrm>
            <a:off x="1719262" y="5280025"/>
            <a:ext cx="4314825" cy="1020763"/>
            <a:chOff x="912" y="2912"/>
            <a:chExt cx="2718" cy="643"/>
          </a:xfrm>
        </p:grpSpPr>
        <p:sp>
          <p:nvSpPr>
            <p:cNvPr id="98313" name="Rectangle 9"/>
            <p:cNvSpPr>
              <a:spLocks noChangeArrowheads="1"/>
            </p:cNvSpPr>
            <p:nvPr/>
          </p:nvSpPr>
          <p:spPr bwMode="auto">
            <a:xfrm>
              <a:off x="912" y="3072"/>
              <a:ext cx="2718" cy="326"/>
            </a:xfrm>
            <a:prstGeom prst="rect">
              <a:avLst/>
            </a:prstGeom>
            <a:noFill/>
            <a:ln w="12700">
              <a:noFill/>
              <a:miter lim="800000"/>
              <a:headEnd/>
              <a:tailEnd/>
            </a:ln>
            <a:effectLst/>
          </p:spPr>
          <p:txBody>
            <a:bodyPr lIns="63500" tIns="25400" rIns="63500" bIns="25400">
              <a:spAutoFit/>
            </a:bodyPr>
            <a:lstStyle/>
            <a:p>
              <a:pPr>
                <a:lnSpc>
                  <a:spcPct val="85000"/>
                </a:lnSpc>
              </a:pPr>
              <a:r>
                <a:rPr lang="en-US" dirty="0">
                  <a:solidFill>
                    <a:schemeClr val="tx2">
                      <a:lumMod val="50000"/>
                    </a:schemeClr>
                  </a:solidFill>
                </a:rPr>
                <a:t>P = (1/CPU Time) </a:t>
              </a:r>
              <a:r>
                <a:rPr lang="en-US" b="0" dirty="0">
                  <a:solidFill>
                    <a:schemeClr val="tx2">
                      <a:lumMod val="50000"/>
                    </a:schemeClr>
                  </a:solidFill>
                </a:rPr>
                <a:t>*  </a:t>
              </a:r>
              <a:r>
                <a:rPr lang="en-US" sz="3600" b="0" dirty="0">
                  <a:solidFill>
                    <a:schemeClr val="tx2">
                      <a:lumMod val="50000"/>
                    </a:schemeClr>
                  </a:solidFill>
                  <a:sym typeface="Symbol" pitchFamily="18" charset="2"/>
                </a:rPr>
                <a:t></a:t>
              </a:r>
              <a:r>
                <a:rPr lang="en-US" sz="3600" b="0" dirty="0">
                  <a:solidFill>
                    <a:schemeClr val="tx2">
                      <a:lumMod val="50000"/>
                    </a:schemeClr>
                  </a:solidFill>
                </a:rPr>
                <a:t>  </a:t>
              </a:r>
              <a:r>
                <a:rPr lang="en-US" dirty="0">
                  <a:solidFill>
                    <a:schemeClr val="tx2">
                      <a:lumMod val="50000"/>
                    </a:schemeClr>
                  </a:solidFill>
                </a:rPr>
                <a:t>E    *  I</a:t>
              </a:r>
            </a:p>
          </p:txBody>
        </p:sp>
        <p:sp>
          <p:nvSpPr>
            <p:cNvPr id="98314" name="Rectangle 10"/>
            <p:cNvSpPr>
              <a:spLocks noChangeArrowheads="1"/>
            </p:cNvSpPr>
            <p:nvPr/>
          </p:nvSpPr>
          <p:spPr bwMode="auto">
            <a:xfrm>
              <a:off x="2196" y="3376"/>
              <a:ext cx="396" cy="179"/>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b="0" i="1" dirty="0" err="1">
                  <a:solidFill>
                    <a:schemeClr val="tx2">
                      <a:lumMod val="50000"/>
                    </a:schemeClr>
                  </a:solidFill>
                </a:rPr>
                <a:t>i</a:t>
              </a:r>
              <a:r>
                <a:rPr lang="en-US" b="0" i="1" dirty="0">
                  <a:solidFill>
                    <a:schemeClr val="tx2">
                      <a:lumMod val="50000"/>
                    </a:schemeClr>
                  </a:solidFill>
                </a:rPr>
                <a:t>  </a:t>
              </a:r>
              <a:r>
                <a:rPr lang="en-US" b="0" dirty="0">
                  <a:solidFill>
                    <a:schemeClr val="tx2">
                      <a:lumMod val="50000"/>
                    </a:schemeClr>
                  </a:solidFill>
                </a:rPr>
                <a:t>= 1</a:t>
              </a:r>
            </a:p>
          </p:txBody>
        </p:sp>
        <p:sp>
          <p:nvSpPr>
            <p:cNvPr id="98315" name="Rectangle 11"/>
            <p:cNvSpPr>
              <a:spLocks noChangeArrowheads="1"/>
            </p:cNvSpPr>
            <p:nvPr/>
          </p:nvSpPr>
          <p:spPr bwMode="auto">
            <a:xfrm>
              <a:off x="2280" y="2912"/>
              <a:ext cx="168" cy="179"/>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i="1" dirty="0">
                  <a:solidFill>
                    <a:schemeClr val="tx2">
                      <a:lumMod val="50000"/>
                    </a:schemeClr>
                  </a:solidFill>
                </a:rPr>
                <a:t>n</a:t>
              </a:r>
            </a:p>
          </p:txBody>
        </p:sp>
        <p:sp>
          <p:nvSpPr>
            <p:cNvPr id="98316" name="Rectangle 12"/>
            <p:cNvSpPr>
              <a:spLocks noChangeArrowheads="1"/>
            </p:cNvSpPr>
            <p:nvPr/>
          </p:nvSpPr>
          <p:spPr bwMode="auto">
            <a:xfrm>
              <a:off x="2688" y="3264"/>
              <a:ext cx="113" cy="181"/>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i="1" dirty="0" err="1">
                  <a:solidFill>
                    <a:schemeClr val="tx2">
                      <a:lumMod val="50000"/>
                    </a:schemeClr>
                  </a:solidFill>
                </a:rPr>
                <a:t>i</a:t>
              </a:r>
              <a:endParaRPr lang="en-US" i="1" dirty="0">
                <a:solidFill>
                  <a:schemeClr val="tx2">
                    <a:lumMod val="50000"/>
                  </a:schemeClr>
                </a:solidFill>
              </a:endParaRPr>
            </a:p>
          </p:txBody>
        </p:sp>
        <p:sp>
          <p:nvSpPr>
            <p:cNvPr id="98317" name="Rectangle 13"/>
            <p:cNvSpPr>
              <a:spLocks noChangeArrowheads="1"/>
            </p:cNvSpPr>
            <p:nvPr/>
          </p:nvSpPr>
          <p:spPr bwMode="auto">
            <a:xfrm>
              <a:off x="3024" y="3264"/>
              <a:ext cx="113" cy="181"/>
            </a:xfrm>
            <a:prstGeom prst="rect">
              <a:avLst/>
            </a:prstGeom>
            <a:noFill/>
            <a:ln w="12700">
              <a:noFill/>
              <a:miter lim="800000"/>
              <a:headEnd/>
              <a:tailEnd/>
            </a:ln>
            <a:effectLst/>
          </p:spPr>
          <p:txBody>
            <a:bodyPr wrap="none" lIns="63500" tIns="25400" rIns="63500" bIns="25400">
              <a:spAutoFit/>
            </a:bodyPr>
            <a:lstStyle/>
            <a:p>
              <a:pPr>
                <a:lnSpc>
                  <a:spcPct val="85000"/>
                </a:lnSpc>
              </a:pPr>
              <a:r>
                <a:rPr lang="en-US" i="1">
                  <a:solidFill>
                    <a:schemeClr val="tx2">
                      <a:lumMod val="50000"/>
                    </a:schemeClr>
                  </a:solidFill>
                </a:rPr>
                <a:t>i</a:t>
              </a:r>
            </a:p>
          </p:txBody>
        </p:sp>
      </p:gr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ZA" dirty="0" smtClean="0"/>
              <a:t>Measures</a:t>
            </a:r>
            <a:endParaRPr lang="en-GB" dirty="0"/>
          </a:p>
        </p:txBody>
      </p:sp>
      <p:sp>
        <p:nvSpPr>
          <p:cNvPr id="7" name="Content Placeholder 6"/>
          <p:cNvSpPr>
            <a:spLocks noGrp="1"/>
          </p:cNvSpPr>
          <p:nvPr>
            <p:ph idx="1"/>
          </p:nvPr>
        </p:nvSpPr>
        <p:spPr/>
        <p:txBody>
          <a:bodyPr>
            <a:normAutofit fontScale="92500" lnSpcReduction="20000"/>
          </a:bodyPr>
          <a:lstStyle/>
          <a:p>
            <a:r>
              <a:rPr lang="en-GB" dirty="0" smtClean="0"/>
              <a:t>MIPS/</a:t>
            </a:r>
            <a:r>
              <a:rPr lang="en-GB" dirty="0" err="1" smtClean="0"/>
              <a:t>mW</a:t>
            </a:r>
            <a:r>
              <a:rPr lang="en-GB" dirty="0" smtClean="0"/>
              <a:t>   </a:t>
            </a:r>
            <a:r>
              <a:rPr lang="en-GB" sz="2400" dirty="0" smtClean="0"/>
              <a:t>(also GIPS/</a:t>
            </a:r>
            <a:r>
              <a:rPr lang="en-GB" sz="2400" dirty="0" err="1" smtClean="0"/>
              <a:t>mW</a:t>
            </a:r>
            <a:r>
              <a:rPr lang="en-GB" sz="2400" dirty="0" smtClean="0"/>
              <a:t> or OPS/</a:t>
            </a:r>
            <a:r>
              <a:rPr lang="en-GB" sz="2400" dirty="0" err="1" smtClean="0"/>
              <a:t>mW</a:t>
            </a:r>
            <a:r>
              <a:rPr lang="en-GB" sz="2400" dirty="0" smtClean="0"/>
              <a:t>)</a:t>
            </a:r>
            <a:endParaRPr lang="en-GB" dirty="0" smtClean="0"/>
          </a:p>
          <a:p>
            <a:pPr lvl="1"/>
            <a:r>
              <a:rPr lang="en-ZA" dirty="0" smtClean="0"/>
              <a:t>Quantifying the amount of power dissipated per second for completing 10</a:t>
            </a:r>
            <a:r>
              <a:rPr lang="en-ZA" baseline="30000" dirty="0" smtClean="0"/>
              <a:t>6</a:t>
            </a:r>
            <a:r>
              <a:rPr lang="en-ZA" dirty="0" smtClean="0"/>
              <a:t> instructions</a:t>
            </a:r>
          </a:p>
          <a:p>
            <a:r>
              <a:rPr lang="en-ZA" dirty="0" smtClean="0"/>
              <a:t>This is becoming important to include in benchmarking results and product specifications to make comparisons more fair , e.g.</a:t>
            </a:r>
          </a:p>
          <a:p>
            <a:pPr lvl="1"/>
            <a:r>
              <a:rPr lang="en-ZA" dirty="0" smtClean="0"/>
              <a:t>for instance you might be comparing a machine that gives 100 MIPS to a machine that gives 80MIPS, but the first machine might use 2x the power of the second – is it still a fair comparison?</a:t>
            </a:r>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8680" y="3274500"/>
            <a:ext cx="3262432" cy="369332"/>
          </a:xfrm>
          <a:prstGeom prst="rect">
            <a:avLst/>
          </a:prstGeom>
        </p:spPr>
        <p:txBody>
          <a:bodyPr wrap="none">
            <a:spAutoFit/>
          </a:bodyPr>
          <a:lstStyle/>
          <a:p>
            <a:r>
              <a:rPr lang="en-ZA" dirty="0"/>
              <a:t>Slide </a:t>
            </a:r>
            <a:r>
              <a:rPr lang="en-ZA" dirty="0" smtClean="0"/>
              <a:t>22 </a:t>
            </a:r>
            <a:r>
              <a:rPr lang="en-ZA" dirty="0"/>
              <a:t>- Power over time.jpg</a:t>
            </a:r>
          </a:p>
        </p:txBody>
      </p:sp>
      <p:pic>
        <p:nvPicPr>
          <p:cNvPr id="1027" name="Picture 3" descr="C:\Users\swinberg\Documents\ACTIVE\EEE4084F\2015\LECTURES\Lecture03\licensed_images\Slide 22 - Power over tim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8299" y="1505900"/>
            <a:ext cx="6606761" cy="45848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32226" y="287203"/>
            <a:ext cx="8718324" cy="1177376"/>
          </a:xfrm>
        </p:spPr>
        <p:txBody>
          <a:bodyPr>
            <a:normAutofit/>
          </a:bodyPr>
          <a:lstStyle/>
          <a:p>
            <a:pPr>
              <a:defRPr/>
            </a:pPr>
            <a:r>
              <a:rPr lang="en-ZA" sz="3200" dirty="0" smtClean="0"/>
              <a:t>Computation Design </a:t>
            </a:r>
            <a:r>
              <a:rPr lang="en-ZA" sz="3200" dirty="0" smtClean="0">
                <a:solidFill>
                  <a:srgbClr val="FFC000"/>
                </a:solidFill>
              </a:rPr>
              <a:t>Trends </a:t>
            </a:r>
            <a:r>
              <a:rPr lang="en-ZA" sz="2800" dirty="0" smtClean="0"/>
              <a:t>– Power concerns</a:t>
            </a:r>
            <a:endParaRPr lang="en-US" sz="2800" dirty="0"/>
          </a:p>
        </p:txBody>
      </p:sp>
      <p:sp>
        <p:nvSpPr>
          <p:cNvPr id="25604" name="TextBox 3"/>
          <p:cNvSpPr txBox="1">
            <a:spLocks noChangeArrowheads="1"/>
          </p:cNvSpPr>
          <p:nvPr/>
        </p:nvSpPr>
        <p:spPr bwMode="auto">
          <a:xfrm>
            <a:off x="7007764" y="920754"/>
            <a:ext cx="1990725" cy="5076825"/>
          </a:xfrm>
          <a:prstGeom prst="rect">
            <a:avLst/>
          </a:prstGeom>
          <a:noFill/>
          <a:ln w="9525">
            <a:noFill/>
            <a:miter lim="800000"/>
            <a:headEnd/>
            <a:tailEnd/>
          </a:ln>
        </p:spPr>
        <p:txBody>
          <a:bodyPr>
            <a:spAutoFit/>
          </a:bodyPr>
          <a:lstStyle/>
          <a:p>
            <a:r>
              <a:rPr lang="en-ZA" dirty="0"/>
              <a:t>Processors are getting too power hungry! There’s too many transistors that need power.</a:t>
            </a:r>
          </a:p>
          <a:p>
            <a:endParaRPr lang="en-ZA" dirty="0"/>
          </a:p>
          <a:p>
            <a:r>
              <a:rPr lang="en-ZA" dirty="0"/>
              <a:t>Also, the size of transistors can't come down by much – it might not be possible to have transistors smaller than a few atoms! And how would you connect them up?</a:t>
            </a:r>
          </a:p>
        </p:txBody>
      </p:sp>
      <p:sp>
        <p:nvSpPr>
          <p:cNvPr id="25605" name="TextBox 4"/>
          <p:cNvSpPr txBox="1">
            <a:spLocks noChangeArrowheads="1"/>
          </p:cNvSpPr>
          <p:nvPr/>
        </p:nvSpPr>
        <p:spPr bwMode="auto">
          <a:xfrm>
            <a:off x="368300" y="6035140"/>
            <a:ext cx="8466138" cy="646112"/>
          </a:xfrm>
          <a:prstGeom prst="rect">
            <a:avLst/>
          </a:prstGeom>
          <a:noFill/>
          <a:ln w="9525">
            <a:noFill/>
            <a:miter lim="800000"/>
            <a:headEnd/>
            <a:tailEnd/>
          </a:ln>
        </p:spPr>
        <p:txBody>
          <a:bodyPr>
            <a:spAutoFit/>
          </a:bodyPr>
          <a:lstStyle/>
          <a:p>
            <a:r>
              <a:rPr lang="en-ZA" dirty="0"/>
              <a:t>Now tending to multi-core processors.. Sure it can double the transistors every 2-3 years (and the power). But what of performance?</a:t>
            </a:r>
          </a:p>
        </p:txBody>
      </p:sp>
      <p:sp>
        <p:nvSpPr>
          <p:cNvPr id="6" name="Rectangle 5"/>
          <p:cNvSpPr/>
          <p:nvPr/>
        </p:nvSpPr>
        <p:spPr>
          <a:xfrm>
            <a:off x="3794352" y="1972170"/>
            <a:ext cx="2670890" cy="861774"/>
          </a:xfrm>
          <a:prstGeom prst="rect">
            <a:avLst/>
          </a:prstGeom>
        </p:spPr>
        <p:txBody>
          <a:bodyPr wrap="square">
            <a:spAutoFit/>
          </a:bodyPr>
          <a:lstStyle/>
          <a:p>
            <a:r>
              <a:rPr lang="en-ZA" sz="1600" dirty="0" smtClean="0">
                <a:solidFill>
                  <a:srgbClr val="3663F2"/>
                </a:solidFill>
              </a:rPr>
              <a:t>A dual core Intel system with GPU, LCD monitor</a:t>
            </a:r>
          </a:p>
          <a:p>
            <a:r>
              <a:rPr lang="en-ZA" sz="1600" dirty="0" smtClean="0">
                <a:solidFill>
                  <a:srgbClr val="3663F2"/>
                </a:solidFill>
              </a:rPr>
              <a:t>draws about 220 watts</a:t>
            </a:r>
            <a:endParaRPr lang="en-ZA" sz="1600" dirty="0">
              <a:solidFill>
                <a:srgbClr val="3663F2"/>
              </a:solidFill>
            </a:endParaRPr>
          </a:p>
        </p:txBody>
      </p:sp>
      <p:sp>
        <p:nvSpPr>
          <p:cNvPr id="7" name="Rectangle 6"/>
          <p:cNvSpPr/>
          <p:nvPr/>
        </p:nvSpPr>
        <p:spPr>
          <a:xfrm>
            <a:off x="5268083" y="4015043"/>
            <a:ext cx="1300356" cy="923330"/>
          </a:xfrm>
          <a:prstGeom prst="rect">
            <a:avLst/>
          </a:prstGeom>
          <a:solidFill>
            <a:schemeClr val="tx1">
              <a:lumMod val="95000"/>
            </a:schemeClr>
          </a:solidFill>
        </p:spPr>
        <p:txBody>
          <a:bodyPr wrap="square" lIns="36000" rIns="36000">
            <a:spAutoFit/>
          </a:bodyPr>
          <a:lstStyle/>
          <a:p>
            <a:r>
              <a:rPr lang="en-ZA" dirty="0" smtClean="0">
                <a:solidFill>
                  <a:srgbClr val="FF0000"/>
                </a:solidFill>
              </a:rPr>
              <a:t>Projections </a:t>
            </a:r>
            <a:r>
              <a:rPr lang="en-ZA" sz="1200" dirty="0" smtClean="0">
                <a:solidFill>
                  <a:srgbClr val="FF0000"/>
                </a:solidFill>
              </a:rPr>
              <a:t>obviously we’ve seen the reality isn’t as bad</a:t>
            </a:r>
            <a:endParaRPr lang="en-ZA" dirty="0">
              <a:solidFill>
                <a:srgbClr val="FF0000"/>
              </a:solidFill>
            </a:endParaRPr>
          </a:p>
        </p:txBody>
      </p:sp>
      <p:cxnSp>
        <p:nvCxnSpPr>
          <p:cNvPr id="9" name="Straight Connector 8"/>
          <p:cNvCxnSpPr/>
          <p:nvPr/>
        </p:nvCxnSpPr>
        <p:spPr bwMode="auto">
          <a:xfrm>
            <a:off x="6525332" y="3144417"/>
            <a:ext cx="265176" cy="0"/>
          </a:xfrm>
          <a:prstGeom prst="line">
            <a:avLst/>
          </a:prstGeom>
          <a:solidFill>
            <a:schemeClr val="accent1"/>
          </a:solidFill>
          <a:ln w="19050" cap="flat" cmpd="sng" algn="ctr">
            <a:solidFill>
              <a:srgbClr val="3663F2"/>
            </a:solidFill>
            <a:prstDash val="solid"/>
            <a:round/>
            <a:headEnd type="none" w="med" len="med"/>
            <a:tailEnd type="none" w="med" len="med"/>
          </a:ln>
          <a:effectLst/>
        </p:spPr>
      </p:cxnSp>
      <p:cxnSp>
        <p:nvCxnSpPr>
          <p:cNvPr id="12" name="Straight Connector 11"/>
          <p:cNvCxnSpPr/>
          <p:nvPr/>
        </p:nvCxnSpPr>
        <p:spPr bwMode="auto">
          <a:xfrm>
            <a:off x="6013268" y="2403753"/>
            <a:ext cx="539496" cy="722376"/>
          </a:xfrm>
          <a:prstGeom prst="line">
            <a:avLst/>
          </a:prstGeom>
          <a:solidFill>
            <a:schemeClr val="accent1"/>
          </a:solidFill>
          <a:ln w="9525" cap="flat" cmpd="sng" algn="ctr">
            <a:solidFill>
              <a:srgbClr val="3663F2"/>
            </a:solidFill>
            <a:prstDash val="solid"/>
            <a:round/>
            <a:headEnd type="none" w="med" len="med"/>
            <a:tailEnd type="none" w="med" len="med"/>
          </a:ln>
          <a:effectLst/>
        </p:spPr>
      </p:cxnSp>
    </p:spTree>
    <p:extLst>
      <p:ext uri="{BB962C8B-B14F-4D97-AF65-F5344CB8AC3E}">
        <p14:creationId xmlns:p14="http://schemas.microsoft.com/office/powerpoint/2010/main" val="18779604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Energy-Flexibility Gap</a:t>
            </a:r>
            <a:endParaRPr lang="en-GB" dirty="0"/>
          </a:p>
        </p:txBody>
      </p:sp>
      <p:sp>
        <p:nvSpPr>
          <p:cNvPr id="5" name="Content Placeholder 4"/>
          <p:cNvSpPr>
            <a:spLocks noGrp="1"/>
          </p:cNvSpPr>
          <p:nvPr>
            <p:ph idx="1"/>
          </p:nvPr>
        </p:nvSpPr>
        <p:spPr/>
        <p:txBody>
          <a:bodyPr/>
          <a:lstStyle/>
          <a:p>
            <a:endParaRPr lang="en-GB"/>
          </a:p>
        </p:txBody>
      </p:sp>
      <p:grpSp>
        <p:nvGrpSpPr>
          <p:cNvPr id="6" name="Group 3"/>
          <p:cNvGrpSpPr>
            <a:grpSpLocks/>
          </p:cNvGrpSpPr>
          <p:nvPr/>
        </p:nvGrpSpPr>
        <p:grpSpPr bwMode="auto">
          <a:xfrm>
            <a:off x="2006600" y="4668838"/>
            <a:ext cx="6810375" cy="927100"/>
            <a:chOff x="1138" y="3123"/>
            <a:chExt cx="4290" cy="553"/>
          </a:xfrm>
        </p:grpSpPr>
        <p:sp>
          <p:nvSpPr>
            <p:cNvPr id="7" name="Rectangle 4"/>
            <p:cNvSpPr>
              <a:spLocks noChangeArrowheads="1"/>
            </p:cNvSpPr>
            <p:nvPr/>
          </p:nvSpPr>
          <p:spPr bwMode="auto">
            <a:xfrm>
              <a:off x="1138" y="3123"/>
              <a:ext cx="3144" cy="553"/>
            </a:xfrm>
            <a:prstGeom prst="rect">
              <a:avLst/>
            </a:prstGeom>
            <a:solidFill>
              <a:schemeClr val="accent1"/>
            </a:solidFill>
            <a:ln w="19050">
              <a:noFill/>
              <a:miter lim="800000"/>
              <a:headEnd type="none" w="sm" len="sm"/>
              <a:tailEnd type="none" w="sm" len="sm"/>
            </a:ln>
            <a:effectLst/>
          </p:spPr>
          <p:txBody>
            <a:bodyPr wrap="none" anchor="ctr"/>
            <a:lstStyle/>
            <a:p>
              <a:pPr algn="ctr"/>
              <a:r>
                <a:rPr lang="en-US" sz="2400"/>
                <a:t>Embedded Processors</a:t>
              </a:r>
              <a:endParaRPr lang="en-US" sz="2400" b="0">
                <a:latin typeface="Times New Roman" pitchFamily="18" charset="0"/>
              </a:endParaRPr>
            </a:p>
          </p:txBody>
        </p:sp>
        <p:sp>
          <p:nvSpPr>
            <p:cNvPr id="8" name="Text Box 5"/>
            <p:cNvSpPr txBox="1">
              <a:spLocks noChangeArrowheads="1"/>
            </p:cNvSpPr>
            <p:nvPr/>
          </p:nvSpPr>
          <p:spPr bwMode="auto">
            <a:xfrm>
              <a:off x="4416" y="3168"/>
              <a:ext cx="1012" cy="383"/>
            </a:xfrm>
            <a:prstGeom prst="rect">
              <a:avLst/>
            </a:prstGeom>
            <a:noFill/>
            <a:ln w="12700">
              <a:noFill/>
              <a:miter lim="800000"/>
              <a:headEnd type="none" w="sm" len="sm"/>
              <a:tailEnd type="none" w="sm" len="sm"/>
            </a:ln>
            <a:effectLst/>
          </p:spPr>
          <p:txBody>
            <a:bodyPr wrap="none">
              <a:spAutoFit/>
            </a:bodyPr>
            <a:lstStyle/>
            <a:p>
              <a:r>
                <a:rPr lang="en-US">
                  <a:solidFill>
                    <a:srgbClr val="29D3CF"/>
                  </a:solidFill>
                </a:rPr>
                <a:t>SA110</a:t>
              </a:r>
            </a:p>
            <a:p>
              <a:r>
                <a:rPr lang="en-US">
                  <a:solidFill>
                    <a:srgbClr val="29D3CF"/>
                  </a:solidFill>
                </a:rPr>
                <a:t>0.4 MIPS/mW</a:t>
              </a:r>
              <a:endParaRPr lang="en-US" sz="2000" b="0" i="1">
                <a:solidFill>
                  <a:srgbClr val="29D3CF"/>
                </a:solidFill>
              </a:endParaRPr>
            </a:p>
          </p:txBody>
        </p:sp>
      </p:grpSp>
      <p:grpSp>
        <p:nvGrpSpPr>
          <p:cNvPr id="9" name="Group 6"/>
          <p:cNvGrpSpPr>
            <a:grpSpLocks/>
          </p:cNvGrpSpPr>
          <p:nvPr/>
        </p:nvGrpSpPr>
        <p:grpSpPr bwMode="auto">
          <a:xfrm>
            <a:off x="2011363" y="3767138"/>
            <a:ext cx="6462712" cy="914400"/>
            <a:chOff x="1152" y="2544"/>
            <a:chExt cx="4071" cy="576"/>
          </a:xfrm>
        </p:grpSpPr>
        <p:sp>
          <p:nvSpPr>
            <p:cNvPr id="10" name="Rectangle 7"/>
            <p:cNvSpPr>
              <a:spLocks noChangeArrowheads="1"/>
            </p:cNvSpPr>
            <p:nvPr/>
          </p:nvSpPr>
          <p:spPr bwMode="auto">
            <a:xfrm>
              <a:off x="1152" y="2544"/>
              <a:ext cx="2256" cy="576"/>
            </a:xfrm>
            <a:prstGeom prst="rect">
              <a:avLst/>
            </a:prstGeom>
            <a:solidFill>
              <a:srgbClr val="99CC00"/>
            </a:solidFill>
            <a:ln w="12700">
              <a:noFill/>
              <a:miter lim="800000"/>
              <a:headEnd type="none" w="sm" len="sm"/>
              <a:tailEnd/>
            </a:ln>
            <a:effectLst/>
          </p:spPr>
          <p:txBody>
            <a:bodyPr wrap="none" anchor="ctr"/>
            <a:lstStyle/>
            <a:p>
              <a:pPr algn="ctr"/>
              <a:r>
                <a:rPr lang="en-US" sz="2000" dirty="0"/>
                <a:t>ASIPs</a:t>
              </a:r>
            </a:p>
            <a:p>
              <a:pPr algn="ctr"/>
              <a:r>
                <a:rPr lang="en-US" sz="2000" dirty="0"/>
                <a:t>DSPs</a:t>
              </a:r>
            </a:p>
          </p:txBody>
        </p:sp>
        <p:sp>
          <p:nvSpPr>
            <p:cNvPr id="11" name="Text Box 8"/>
            <p:cNvSpPr txBox="1">
              <a:spLocks noChangeArrowheads="1"/>
            </p:cNvSpPr>
            <p:nvPr/>
          </p:nvSpPr>
          <p:spPr bwMode="auto">
            <a:xfrm>
              <a:off x="3455" y="2736"/>
              <a:ext cx="1768" cy="250"/>
            </a:xfrm>
            <a:prstGeom prst="rect">
              <a:avLst/>
            </a:prstGeom>
            <a:noFill/>
            <a:ln w="12700">
              <a:noFill/>
              <a:miter lim="800000"/>
              <a:headEnd type="none" w="sm" len="sm"/>
              <a:tailEnd/>
            </a:ln>
            <a:effectLst/>
          </p:spPr>
          <p:txBody>
            <a:bodyPr wrap="none" anchor="ctr">
              <a:spAutoFit/>
            </a:bodyPr>
            <a:lstStyle/>
            <a:p>
              <a:pPr algn="ctr"/>
              <a:r>
                <a:rPr lang="en-US" sz="2000">
                  <a:solidFill>
                    <a:srgbClr val="99CC00"/>
                  </a:solidFill>
                </a:rPr>
                <a:t>2 V DSP: 3 MOPS/mW</a:t>
              </a:r>
              <a:endParaRPr lang="en-US" sz="2000">
                <a:solidFill>
                  <a:srgbClr val="CCFF99"/>
                </a:solidFill>
              </a:endParaRPr>
            </a:p>
          </p:txBody>
        </p:sp>
      </p:grpSp>
      <p:sp>
        <p:nvSpPr>
          <p:cNvPr id="12" name="Rectangle 9"/>
          <p:cNvSpPr>
            <a:spLocks noChangeArrowheads="1"/>
          </p:cNvSpPr>
          <p:nvPr/>
        </p:nvSpPr>
        <p:spPr bwMode="auto">
          <a:xfrm>
            <a:off x="2006600" y="1933575"/>
            <a:ext cx="1639888" cy="933450"/>
          </a:xfrm>
          <a:prstGeom prst="rect">
            <a:avLst/>
          </a:prstGeom>
          <a:solidFill>
            <a:srgbClr val="FF0000"/>
          </a:solidFill>
          <a:ln w="12700">
            <a:noFill/>
            <a:miter lim="800000"/>
            <a:headEnd type="none" w="sm" len="sm"/>
            <a:tailEnd type="none" w="sm" len="sm"/>
          </a:ln>
          <a:effectLst/>
        </p:spPr>
        <p:txBody>
          <a:bodyPr wrap="none" anchor="ctr"/>
          <a:lstStyle/>
          <a:p>
            <a:pPr algn="ctr"/>
            <a:r>
              <a:rPr lang="en-US" sz="2400" dirty="0"/>
              <a:t>Dedicated</a:t>
            </a:r>
          </a:p>
          <a:p>
            <a:pPr algn="ctr"/>
            <a:r>
              <a:rPr lang="en-US" sz="2400" dirty="0"/>
              <a:t>HW</a:t>
            </a:r>
            <a:endParaRPr lang="en-US" sz="2400" b="0" dirty="0">
              <a:latin typeface="Times New Roman" pitchFamily="18" charset="0"/>
            </a:endParaRPr>
          </a:p>
        </p:txBody>
      </p:sp>
      <p:sp>
        <p:nvSpPr>
          <p:cNvPr id="13" name="Line 10"/>
          <p:cNvSpPr>
            <a:spLocks noChangeShapeType="1"/>
          </p:cNvSpPr>
          <p:nvPr/>
        </p:nvSpPr>
        <p:spPr bwMode="auto">
          <a:xfrm flipH="1" flipV="1">
            <a:off x="1998663" y="1562100"/>
            <a:ext cx="1587" cy="4029075"/>
          </a:xfrm>
          <a:prstGeom prst="line">
            <a:avLst/>
          </a:prstGeom>
          <a:noFill/>
          <a:ln w="19050">
            <a:solidFill>
              <a:schemeClr val="tx2"/>
            </a:solidFill>
            <a:round/>
            <a:headEnd type="none" w="sm" len="sm"/>
            <a:tailEnd type="stealth" w="lg" len="lg"/>
          </a:ln>
          <a:effectLst/>
        </p:spPr>
        <p:txBody>
          <a:bodyPr wrap="none" anchor="ctr"/>
          <a:lstStyle/>
          <a:p>
            <a:endParaRPr lang="en-GB"/>
          </a:p>
        </p:txBody>
      </p:sp>
      <p:sp>
        <p:nvSpPr>
          <p:cNvPr id="14" name="Line 11"/>
          <p:cNvSpPr>
            <a:spLocks noChangeShapeType="1"/>
          </p:cNvSpPr>
          <p:nvPr/>
        </p:nvSpPr>
        <p:spPr bwMode="auto">
          <a:xfrm flipV="1">
            <a:off x="2017713" y="5589588"/>
            <a:ext cx="5451475" cy="1587"/>
          </a:xfrm>
          <a:prstGeom prst="line">
            <a:avLst/>
          </a:prstGeom>
          <a:noFill/>
          <a:ln w="19050">
            <a:solidFill>
              <a:schemeClr val="tx2"/>
            </a:solidFill>
            <a:round/>
            <a:headEnd type="none" w="sm" len="sm"/>
            <a:tailEnd type="stealth" w="lg" len="lg"/>
          </a:ln>
          <a:effectLst/>
        </p:spPr>
        <p:txBody>
          <a:bodyPr wrap="none" anchor="ctr"/>
          <a:lstStyle/>
          <a:p>
            <a:endParaRPr lang="en-GB"/>
          </a:p>
        </p:txBody>
      </p:sp>
      <p:sp>
        <p:nvSpPr>
          <p:cNvPr id="15" name="Line 12"/>
          <p:cNvSpPr>
            <a:spLocks noChangeShapeType="1"/>
          </p:cNvSpPr>
          <p:nvPr/>
        </p:nvSpPr>
        <p:spPr bwMode="auto">
          <a:xfrm>
            <a:off x="2024063" y="4673600"/>
            <a:ext cx="228600" cy="0"/>
          </a:xfrm>
          <a:prstGeom prst="line">
            <a:avLst/>
          </a:prstGeom>
          <a:noFill/>
          <a:ln w="19050">
            <a:solidFill>
              <a:schemeClr val="tx2"/>
            </a:solidFill>
            <a:round/>
            <a:headEnd type="none" w="sm" len="sm"/>
            <a:tailEnd type="none" w="sm" len="sm"/>
          </a:ln>
          <a:effectLst/>
        </p:spPr>
        <p:txBody>
          <a:bodyPr wrap="none" anchor="ctr"/>
          <a:lstStyle/>
          <a:p>
            <a:endParaRPr lang="en-GB"/>
          </a:p>
        </p:txBody>
      </p:sp>
      <p:sp>
        <p:nvSpPr>
          <p:cNvPr id="16" name="Line 13"/>
          <p:cNvSpPr>
            <a:spLocks noChangeShapeType="1"/>
          </p:cNvSpPr>
          <p:nvPr/>
        </p:nvSpPr>
        <p:spPr bwMode="auto">
          <a:xfrm>
            <a:off x="2024063" y="3759200"/>
            <a:ext cx="228600" cy="0"/>
          </a:xfrm>
          <a:prstGeom prst="line">
            <a:avLst/>
          </a:prstGeom>
          <a:noFill/>
          <a:ln w="19050">
            <a:solidFill>
              <a:schemeClr val="tx2"/>
            </a:solidFill>
            <a:round/>
            <a:headEnd type="none" w="sm" len="sm"/>
            <a:tailEnd type="none" w="sm" len="sm"/>
          </a:ln>
          <a:effectLst/>
        </p:spPr>
        <p:txBody>
          <a:bodyPr wrap="none" anchor="ctr"/>
          <a:lstStyle/>
          <a:p>
            <a:endParaRPr lang="en-GB"/>
          </a:p>
        </p:txBody>
      </p:sp>
      <p:sp>
        <p:nvSpPr>
          <p:cNvPr id="17" name="Line 14"/>
          <p:cNvSpPr>
            <a:spLocks noChangeShapeType="1"/>
          </p:cNvSpPr>
          <p:nvPr/>
        </p:nvSpPr>
        <p:spPr bwMode="auto">
          <a:xfrm>
            <a:off x="2005013" y="2844800"/>
            <a:ext cx="228600" cy="0"/>
          </a:xfrm>
          <a:prstGeom prst="line">
            <a:avLst/>
          </a:prstGeom>
          <a:noFill/>
          <a:ln w="19050">
            <a:solidFill>
              <a:schemeClr val="tx2"/>
            </a:solidFill>
            <a:round/>
            <a:headEnd type="none" w="sm" len="sm"/>
            <a:tailEnd type="none" w="sm" len="sm"/>
          </a:ln>
          <a:effectLst/>
        </p:spPr>
        <p:txBody>
          <a:bodyPr wrap="none" anchor="ctr"/>
          <a:lstStyle/>
          <a:p>
            <a:endParaRPr lang="en-GB"/>
          </a:p>
        </p:txBody>
      </p:sp>
      <p:sp>
        <p:nvSpPr>
          <p:cNvPr id="18" name="Line 15"/>
          <p:cNvSpPr>
            <a:spLocks noChangeShapeType="1"/>
          </p:cNvSpPr>
          <p:nvPr/>
        </p:nvSpPr>
        <p:spPr bwMode="auto">
          <a:xfrm>
            <a:off x="2005013" y="1930400"/>
            <a:ext cx="228600" cy="0"/>
          </a:xfrm>
          <a:prstGeom prst="line">
            <a:avLst/>
          </a:prstGeom>
          <a:noFill/>
          <a:ln w="19050">
            <a:solidFill>
              <a:schemeClr val="tx2"/>
            </a:solidFill>
            <a:round/>
            <a:headEnd type="none" w="sm" len="sm"/>
            <a:tailEnd type="none" w="sm" len="sm"/>
          </a:ln>
          <a:effectLst/>
        </p:spPr>
        <p:txBody>
          <a:bodyPr wrap="none" anchor="ctr"/>
          <a:lstStyle/>
          <a:p>
            <a:endParaRPr lang="en-GB"/>
          </a:p>
        </p:txBody>
      </p:sp>
      <p:sp>
        <p:nvSpPr>
          <p:cNvPr id="19" name="Text Box 16"/>
          <p:cNvSpPr txBox="1">
            <a:spLocks noChangeArrowheads="1"/>
          </p:cNvSpPr>
          <p:nvPr/>
        </p:nvSpPr>
        <p:spPr bwMode="auto">
          <a:xfrm>
            <a:off x="5076825" y="5613400"/>
            <a:ext cx="2543175" cy="396875"/>
          </a:xfrm>
          <a:prstGeom prst="rect">
            <a:avLst/>
          </a:prstGeom>
          <a:noFill/>
          <a:ln w="12700">
            <a:noFill/>
            <a:miter lim="800000"/>
            <a:headEnd type="none" w="sm" len="sm"/>
            <a:tailEnd type="none" w="sm" len="sm"/>
          </a:ln>
          <a:effectLst/>
        </p:spPr>
        <p:txBody>
          <a:bodyPr wrap="none">
            <a:spAutoFit/>
          </a:bodyPr>
          <a:lstStyle/>
          <a:p>
            <a:r>
              <a:rPr lang="en-US" sz="2000" dirty="0">
                <a:solidFill>
                  <a:schemeClr val="tx2"/>
                </a:solidFill>
                <a:latin typeface="Times New Roman" pitchFamily="18" charset="0"/>
              </a:rPr>
              <a:t>Flexibility (Coverage)</a:t>
            </a:r>
            <a:endParaRPr lang="en-US" sz="2400" dirty="0">
              <a:solidFill>
                <a:schemeClr val="tx2"/>
              </a:solidFill>
              <a:latin typeface="Times New Roman" pitchFamily="18" charset="0"/>
            </a:endParaRPr>
          </a:p>
        </p:txBody>
      </p:sp>
      <p:sp>
        <p:nvSpPr>
          <p:cNvPr id="20" name="Text Box 17"/>
          <p:cNvSpPr txBox="1">
            <a:spLocks noChangeArrowheads="1"/>
          </p:cNvSpPr>
          <p:nvPr/>
        </p:nvSpPr>
        <p:spPr bwMode="auto">
          <a:xfrm rot="-5400000">
            <a:off x="-799306" y="3237706"/>
            <a:ext cx="3157538" cy="701675"/>
          </a:xfrm>
          <a:prstGeom prst="rect">
            <a:avLst/>
          </a:prstGeom>
          <a:noFill/>
          <a:ln w="12700">
            <a:noFill/>
            <a:miter lim="800000"/>
            <a:headEnd type="none" w="sm" len="sm"/>
            <a:tailEnd type="none" w="sm" len="sm"/>
          </a:ln>
          <a:effectLst/>
        </p:spPr>
        <p:txBody>
          <a:bodyPr wrap="none">
            <a:spAutoFit/>
          </a:bodyPr>
          <a:lstStyle/>
          <a:p>
            <a:r>
              <a:rPr lang="en-US" sz="2000" dirty="0">
                <a:solidFill>
                  <a:schemeClr val="tx2"/>
                </a:solidFill>
                <a:latin typeface="Times New Roman" pitchFamily="18" charset="0"/>
              </a:rPr>
              <a:t>Energy Efficiency</a:t>
            </a:r>
          </a:p>
          <a:p>
            <a:r>
              <a:rPr lang="en-US" sz="2000" dirty="0">
                <a:solidFill>
                  <a:schemeClr val="tx2"/>
                </a:solidFill>
                <a:latin typeface="Times New Roman" pitchFamily="18" charset="0"/>
              </a:rPr>
              <a:t>MOPS/</a:t>
            </a:r>
            <a:r>
              <a:rPr lang="en-US" sz="2000" dirty="0" err="1">
                <a:solidFill>
                  <a:schemeClr val="tx2"/>
                </a:solidFill>
                <a:latin typeface="Times New Roman" pitchFamily="18" charset="0"/>
              </a:rPr>
              <a:t>mW</a:t>
            </a:r>
            <a:r>
              <a:rPr lang="en-US" sz="2000" dirty="0">
                <a:solidFill>
                  <a:schemeClr val="tx2"/>
                </a:solidFill>
                <a:latin typeface="Times New Roman" pitchFamily="18" charset="0"/>
              </a:rPr>
              <a:t> (or MIPS/</a:t>
            </a:r>
            <a:r>
              <a:rPr lang="en-US" sz="2000" dirty="0" err="1">
                <a:solidFill>
                  <a:schemeClr val="tx2"/>
                </a:solidFill>
                <a:latin typeface="Times New Roman" pitchFamily="18" charset="0"/>
              </a:rPr>
              <a:t>mW</a:t>
            </a:r>
            <a:r>
              <a:rPr lang="en-US" sz="2000" dirty="0">
                <a:solidFill>
                  <a:schemeClr val="tx2"/>
                </a:solidFill>
                <a:latin typeface="Times New Roman" pitchFamily="18" charset="0"/>
              </a:rPr>
              <a:t>)</a:t>
            </a:r>
          </a:p>
        </p:txBody>
      </p:sp>
      <p:sp>
        <p:nvSpPr>
          <p:cNvPr id="21" name="Text Box 18"/>
          <p:cNvSpPr txBox="1">
            <a:spLocks noChangeArrowheads="1"/>
          </p:cNvSpPr>
          <p:nvPr/>
        </p:nvSpPr>
        <p:spPr bwMode="auto">
          <a:xfrm>
            <a:off x="1495425" y="5308600"/>
            <a:ext cx="501650" cy="396875"/>
          </a:xfrm>
          <a:prstGeom prst="rect">
            <a:avLst/>
          </a:prstGeom>
          <a:noFill/>
          <a:ln w="12700">
            <a:noFill/>
            <a:miter lim="800000"/>
            <a:headEnd type="none" w="sm" len="sm"/>
            <a:tailEnd type="none" w="sm" len="sm"/>
          </a:ln>
          <a:effectLst/>
        </p:spPr>
        <p:txBody>
          <a:bodyPr wrap="none">
            <a:spAutoFit/>
          </a:bodyPr>
          <a:lstStyle/>
          <a:p>
            <a:r>
              <a:rPr lang="en-US" sz="2000">
                <a:solidFill>
                  <a:schemeClr val="tx2"/>
                </a:solidFill>
                <a:latin typeface="Times New Roman" pitchFamily="18" charset="0"/>
              </a:rPr>
              <a:t>0.1</a:t>
            </a:r>
          </a:p>
        </p:txBody>
      </p:sp>
      <p:sp>
        <p:nvSpPr>
          <p:cNvPr id="22" name="Text Box 19"/>
          <p:cNvSpPr txBox="1">
            <a:spLocks noChangeArrowheads="1"/>
          </p:cNvSpPr>
          <p:nvPr/>
        </p:nvSpPr>
        <p:spPr bwMode="auto">
          <a:xfrm>
            <a:off x="1685925" y="4410075"/>
            <a:ext cx="311150" cy="396875"/>
          </a:xfrm>
          <a:prstGeom prst="rect">
            <a:avLst/>
          </a:prstGeom>
          <a:noFill/>
          <a:ln w="12700">
            <a:noFill/>
            <a:miter lim="800000"/>
            <a:headEnd type="none" w="sm" len="sm"/>
            <a:tailEnd type="none" w="sm" len="sm"/>
          </a:ln>
          <a:effectLst/>
        </p:spPr>
        <p:txBody>
          <a:bodyPr wrap="none">
            <a:spAutoFit/>
          </a:bodyPr>
          <a:lstStyle/>
          <a:p>
            <a:r>
              <a:rPr lang="en-US" sz="2000">
                <a:solidFill>
                  <a:schemeClr val="tx2"/>
                </a:solidFill>
                <a:latin typeface="Times New Roman" pitchFamily="18" charset="0"/>
              </a:rPr>
              <a:t>1</a:t>
            </a:r>
          </a:p>
        </p:txBody>
      </p:sp>
      <p:sp>
        <p:nvSpPr>
          <p:cNvPr id="23" name="Text Box 20"/>
          <p:cNvSpPr txBox="1">
            <a:spLocks noChangeArrowheads="1"/>
          </p:cNvSpPr>
          <p:nvPr/>
        </p:nvSpPr>
        <p:spPr bwMode="auto">
          <a:xfrm>
            <a:off x="1558925" y="3544888"/>
            <a:ext cx="438150" cy="396875"/>
          </a:xfrm>
          <a:prstGeom prst="rect">
            <a:avLst/>
          </a:prstGeom>
          <a:noFill/>
          <a:ln w="12700">
            <a:noFill/>
            <a:miter lim="800000"/>
            <a:headEnd type="none" w="sm" len="sm"/>
            <a:tailEnd type="none" w="sm" len="sm"/>
          </a:ln>
          <a:effectLst/>
        </p:spPr>
        <p:txBody>
          <a:bodyPr wrap="none">
            <a:spAutoFit/>
          </a:bodyPr>
          <a:lstStyle/>
          <a:p>
            <a:r>
              <a:rPr lang="en-US" sz="2000">
                <a:solidFill>
                  <a:schemeClr val="tx2"/>
                </a:solidFill>
                <a:latin typeface="Times New Roman" pitchFamily="18" charset="0"/>
              </a:rPr>
              <a:t>10</a:t>
            </a:r>
          </a:p>
        </p:txBody>
      </p:sp>
      <p:sp>
        <p:nvSpPr>
          <p:cNvPr id="24" name="Text Box 21"/>
          <p:cNvSpPr txBox="1">
            <a:spLocks noChangeArrowheads="1"/>
          </p:cNvSpPr>
          <p:nvPr/>
        </p:nvSpPr>
        <p:spPr bwMode="auto">
          <a:xfrm>
            <a:off x="1431925" y="2690813"/>
            <a:ext cx="565150" cy="396875"/>
          </a:xfrm>
          <a:prstGeom prst="rect">
            <a:avLst/>
          </a:prstGeom>
          <a:noFill/>
          <a:ln w="12700">
            <a:noFill/>
            <a:miter lim="800000"/>
            <a:headEnd type="none" w="sm" len="sm"/>
            <a:tailEnd type="none" w="sm" len="sm"/>
          </a:ln>
          <a:effectLst/>
        </p:spPr>
        <p:txBody>
          <a:bodyPr wrap="none">
            <a:spAutoFit/>
          </a:bodyPr>
          <a:lstStyle/>
          <a:p>
            <a:r>
              <a:rPr lang="en-US" sz="2000">
                <a:solidFill>
                  <a:schemeClr val="tx2"/>
                </a:solidFill>
                <a:latin typeface="Times New Roman" pitchFamily="18" charset="0"/>
              </a:rPr>
              <a:t>100</a:t>
            </a:r>
          </a:p>
        </p:txBody>
      </p:sp>
      <p:sp>
        <p:nvSpPr>
          <p:cNvPr id="25" name="Text Box 22"/>
          <p:cNvSpPr txBox="1">
            <a:spLocks noChangeArrowheads="1"/>
          </p:cNvSpPr>
          <p:nvPr/>
        </p:nvSpPr>
        <p:spPr bwMode="auto">
          <a:xfrm>
            <a:off x="1304925" y="1746250"/>
            <a:ext cx="692150" cy="396875"/>
          </a:xfrm>
          <a:prstGeom prst="rect">
            <a:avLst/>
          </a:prstGeom>
          <a:noFill/>
          <a:ln w="12700">
            <a:noFill/>
            <a:miter lim="800000"/>
            <a:headEnd type="none" w="sm" len="sm"/>
            <a:tailEnd type="none" w="sm" len="sm"/>
          </a:ln>
          <a:effectLst/>
        </p:spPr>
        <p:txBody>
          <a:bodyPr wrap="none">
            <a:spAutoFit/>
          </a:bodyPr>
          <a:lstStyle/>
          <a:p>
            <a:r>
              <a:rPr lang="en-US" sz="2000">
                <a:solidFill>
                  <a:schemeClr val="tx2"/>
                </a:solidFill>
                <a:latin typeface="Times New Roman" pitchFamily="18" charset="0"/>
              </a:rPr>
              <a:t>1000</a:t>
            </a:r>
          </a:p>
        </p:txBody>
      </p:sp>
      <p:grpSp>
        <p:nvGrpSpPr>
          <p:cNvPr id="26" name="Group 23"/>
          <p:cNvGrpSpPr>
            <a:grpSpLocks/>
          </p:cNvGrpSpPr>
          <p:nvPr/>
        </p:nvGrpSpPr>
        <p:grpSpPr bwMode="auto">
          <a:xfrm>
            <a:off x="2014538" y="2870200"/>
            <a:ext cx="5611812" cy="896938"/>
            <a:chOff x="1143" y="1688"/>
            <a:chExt cx="3535" cy="565"/>
          </a:xfrm>
        </p:grpSpPr>
        <p:sp>
          <p:nvSpPr>
            <p:cNvPr id="27" name="Rectangle 24"/>
            <p:cNvSpPr>
              <a:spLocks noChangeArrowheads="1"/>
            </p:cNvSpPr>
            <p:nvPr/>
          </p:nvSpPr>
          <p:spPr bwMode="auto">
            <a:xfrm>
              <a:off x="1143" y="1688"/>
              <a:ext cx="2081" cy="565"/>
            </a:xfrm>
            <a:prstGeom prst="rect">
              <a:avLst/>
            </a:prstGeom>
            <a:solidFill>
              <a:srgbClr val="990099"/>
            </a:solidFill>
            <a:ln w="12700">
              <a:noFill/>
              <a:miter lim="800000"/>
              <a:headEnd type="none" w="sm" len="sm"/>
              <a:tailEnd type="none" w="sm" len="sm"/>
            </a:ln>
            <a:effectLst/>
          </p:spPr>
          <p:txBody>
            <a:bodyPr wrap="none" anchor="ctr"/>
            <a:lstStyle/>
            <a:p>
              <a:pPr algn="ctr"/>
              <a:r>
                <a:rPr lang="en-US" sz="2400"/>
                <a:t>Reconfigurable</a:t>
              </a:r>
              <a:br>
                <a:rPr lang="en-US" sz="2400"/>
              </a:br>
              <a:r>
                <a:rPr lang="en-US" sz="2400"/>
                <a:t>Processor/Logic</a:t>
              </a:r>
              <a:endParaRPr lang="en-US" sz="2400" b="0">
                <a:latin typeface="Times New Roman" pitchFamily="18" charset="0"/>
              </a:endParaRPr>
            </a:p>
          </p:txBody>
        </p:sp>
        <p:sp>
          <p:nvSpPr>
            <p:cNvPr id="28" name="Text Box 25"/>
            <p:cNvSpPr txBox="1">
              <a:spLocks noChangeArrowheads="1"/>
            </p:cNvSpPr>
            <p:nvPr/>
          </p:nvSpPr>
          <p:spPr bwMode="auto">
            <a:xfrm>
              <a:off x="3301" y="1725"/>
              <a:ext cx="1377" cy="442"/>
            </a:xfrm>
            <a:prstGeom prst="rect">
              <a:avLst/>
            </a:prstGeom>
            <a:noFill/>
            <a:ln w="12700">
              <a:noFill/>
              <a:miter lim="800000"/>
              <a:headEnd type="none" w="sm" len="sm"/>
              <a:tailEnd/>
            </a:ln>
            <a:effectLst/>
          </p:spPr>
          <p:txBody>
            <a:bodyPr wrap="none" anchor="ctr">
              <a:spAutoFit/>
            </a:bodyPr>
            <a:lstStyle/>
            <a:p>
              <a:r>
                <a:rPr lang="en-US" sz="2000">
                  <a:solidFill>
                    <a:srgbClr val="FF66FF"/>
                  </a:solidFill>
                </a:rPr>
                <a:t>Pleiades</a:t>
              </a:r>
            </a:p>
            <a:p>
              <a:r>
                <a:rPr lang="en-US" sz="2000">
                  <a:solidFill>
                    <a:srgbClr val="FF66FF"/>
                  </a:solidFill>
                </a:rPr>
                <a:t>10-80 MOPS/mW</a:t>
              </a:r>
              <a:endParaRPr lang="en-US" sz="2000" b="0" i="1">
                <a:solidFill>
                  <a:srgbClr val="FF66FF"/>
                </a:solidFill>
              </a:endParaRPr>
            </a:p>
          </p:txBody>
        </p:sp>
      </p:grpSp>
      <p:sp>
        <p:nvSpPr>
          <p:cNvPr id="29" name="Rectangle 28"/>
          <p:cNvSpPr/>
          <p:nvPr/>
        </p:nvSpPr>
        <p:spPr>
          <a:xfrm>
            <a:off x="812375" y="6173271"/>
            <a:ext cx="7590539" cy="369332"/>
          </a:xfrm>
          <a:prstGeom prst="rect">
            <a:avLst/>
          </a:prstGeom>
        </p:spPr>
        <p:txBody>
          <a:bodyPr wrap="none">
            <a:spAutoFit/>
          </a:bodyPr>
          <a:lstStyle/>
          <a:p>
            <a:r>
              <a:rPr lang="en-US" dirty="0" smtClean="0">
                <a:solidFill>
                  <a:schemeClr val="tx2"/>
                </a:solidFill>
                <a:latin typeface="Times New Roman" pitchFamily="18" charset="0"/>
              </a:rPr>
              <a:t>The usual, comfort-zone PC sits way down below the page… but is very flexible</a:t>
            </a:r>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Cost of calculation</a:t>
            </a:r>
            <a:endParaRPr lang="en-GB" dirty="0"/>
          </a:p>
        </p:txBody>
      </p:sp>
      <p:sp>
        <p:nvSpPr>
          <p:cNvPr id="3" name="Content Placeholder 2"/>
          <p:cNvSpPr>
            <a:spLocks noGrp="1"/>
          </p:cNvSpPr>
          <p:nvPr>
            <p:ph idx="1"/>
          </p:nvPr>
        </p:nvSpPr>
        <p:spPr/>
        <p:txBody>
          <a:bodyPr>
            <a:normAutofit lnSpcReduction="10000"/>
          </a:bodyPr>
          <a:lstStyle/>
          <a:p>
            <a:r>
              <a:rPr lang="en-ZA" dirty="0" smtClean="0"/>
              <a:t>This is something that is becoming relevant considering the trend towards sharing computing infrastructure and cloud computing systems</a:t>
            </a:r>
          </a:p>
          <a:p>
            <a:pPr lvl="1"/>
            <a:r>
              <a:rPr lang="en-ZA" dirty="0" smtClean="0"/>
              <a:t>The developer doesn’t necessarily need to care what the underlying hardware costs, but rather what it will cost to do calculations on the available hardware. </a:t>
            </a:r>
          </a:p>
          <a:p>
            <a:r>
              <a:rPr lang="en-ZA" dirty="0" smtClean="0"/>
              <a:t>There’s various ways to quantify this, let’s look at a basic view for now…</a:t>
            </a:r>
            <a:endParaRPr lang="en-GB" dirty="0"/>
          </a:p>
        </p:txBody>
      </p:sp>
      <p:sp>
        <p:nvSpPr>
          <p:cNvPr id="4" name="Rectangle 3"/>
          <p:cNvSpPr/>
          <p:nvPr/>
        </p:nvSpPr>
        <p:spPr>
          <a:xfrm>
            <a:off x="351969" y="6330434"/>
            <a:ext cx="7483074" cy="307777"/>
          </a:xfrm>
          <a:prstGeom prst="rect">
            <a:avLst/>
          </a:prstGeom>
        </p:spPr>
        <p:txBody>
          <a:bodyPr wrap="none">
            <a:spAutoFit/>
          </a:bodyPr>
          <a:lstStyle/>
          <a:p>
            <a:r>
              <a:rPr lang="en-ZA" sz="1400" dirty="0" smtClean="0"/>
              <a:t>We look at cloud computing and commonly used cost models in more detail in a later lecture</a:t>
            </a:r>
            <a:endParaRPr lang="en-GB" sz="1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pic>
        <p:nvPicPr>
          <p:cNvPr id="7170" name="Picture 2" descr="C:\Users\swinberg\Documents\ACTIVE\EEE4084F\Common\Images_open\Calc per second over year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980" y="246742"/>
            <a:ext cx="6285819" cy="63270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039430" y="1698171"/>
            <a:ext cx="1770742" cy="3416320"/>
          </a:xfrm>
          <a:prstGeom prst="rect">
            <a:avLst/>
          </a:prstGeom>
          <a:noFill/>
        </p:spPr>
        <p:txBody>
          <a:bodyPr wrap="square" rtlCol="0">
            <a:spAutoFit/>
          </a:bodyPr>
          <a:lstStyle/>
          <a:p>
            <a:r>
              <a:rPr lang="en-US" dirty="0" smtClean="0"/>
              <a:t>Calculation</a:t>
            </a:r>
          </a:p>
          <a:p>
            <a:r>
              <a:rPr lang="en-US" dirty="0" smtClean="0"/>
              <a:t>per seconds per 1k$</a:t>
            </a:r>
          </a:p>
          <a:p>
            <a:r>
              <a:rPr lang="en-US" dirty="0" smtClean="0"/>
              <a:t>Over time trend</a:t>
            </a:r>
          </a:p>
          <a:p>
            <a:endParaRPr lang="en-US" dirty="0" smtClean="0"/>
          </a:p>
          <a:p>
            <a:r>
              <a:rPr lang="en-US" dirty="0" smtClean="0"/>
              <a:t>Based on the cost of the underlying compute system (e.g. ENIAC for Vacuum tubes)</a:t>
            </a:r>
          </a:p>
        </p:txBody>
      </p:sp>
    </p:spTree>
    <p:extLst>
      <p:ext uri="{BB962C8B-B14F-4D97-AF65-F5344CB8AC3E}">
        <p14:creationId xmlns:p14="http://schemas.microsoft.com/office/powerpoint/2010/main" val="12096130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827"/>
            <a:ext cx="8385175" cy="1431925"/>
          </a:xfrm>
        </p:spPr>
        <p:txBody>
          <a:bodyPr/>
          <a:lstStyle/>
          <a:p>
            <a:r>
              <a:rPr lang="en-ZA" sz="3600" dirty="0" smtClean="0"/>
              <a:t>Illustration of demand for computers (Intel perspective)</a:t>
            </a:r>
            <a:endParaRPr lang="en-ZA" sz="3600" dirty="0"/>
          </a:p>
        </p:txBody>
      </p:sp>
      <p:sp>
        <p:nvSpPr>
          <p:cNvPr id="3" name="Rectangle 2"/>
          <p:cNvSpPr/>
          <p:nvPr/>
        </p:nvSpPr>
        <p:spPr>
          <a:xfrm>
            <a:off x="2694742" y="3215306"/>
            <a:ext cx="3865161" cy="369332"/>
          </a:xfrm>
          <a:prstGeom prst="rect">
            <a:avLst/>
          </a:prstGeom>
        </p:spPr>
        <p:txBody>
          <a:bodyPr wrap="none">
            <a:spAutoFit/>
          </a:bodyPr>
          <a:lstStyle/>
          <a:p>
            <a:r>
              <a:rPr lang="en-ZA" dirty="0"/>
              <a:t>slide 22 - demand for </a:t>
            </a:r>
            <a:r>
              <a:rPr lang="en-ZA" dirty="0" smtClean="0"/>
              <a:t>computers.jpg</a:t>
            </a:r>
            <a:endParaRPr lang="en-ZA" dirty="0"/>
          </a:p>
        </p:txBody>
      </p:sp>
      <p:sp>
        <p:nvSpPr>
          <p:cNvPr id="5" name="Rectangle 4"/>
          <p:cNvSpPr/>
          <p:nvPr/>
        </p:nvSpPr>
        <p:spPr>
          <a:xfrm>
            <a:off x="4017539" y="3658561"/>
            <a:ext cx="1322798" cy="261610"/>
          </a:xfrm>
          <a:prstGeom prst="rect">
            <a:avLst/>
          </a:prstGeom>
        </p:spPr>
        <p:txBody>
          <a:bodyPr wrap="none">
            <a:spAutoFit/>
          </a:bodyPr>
          <a:lstStyle/>
          <a:p>
            <a:r>
              <a:rPr lang="en-ZA" sz="1100" dirty="0" smtClean="0"/>
              <a:t>(unknown license)</a:t>
            </a:r>
            <a:endParaRPr lang="en-ZA" sz="1100" dirty="0"/>
          </a:p>
        </p:txBody>
      </p:sp>
      <p:sp>
        <p:nvSpPr>
          <p:cNvPr id="6" name="Rectangle 5"/>
          <p:cNvSpPr/>
          <p:nvPr/>
        </p:nvSpPr>
        <p:spPr>
          <a:xfrm>
            <a:off x="534293" y="2158910"/>
            <a:ext cx="8186057" cy="646331"/>
          </a:xfrm>
          <a:prstGeom prst="rect">
            <a:avLst/>
          </a:prstGeom>
        </p:spPr>
        <p:txBody>
          <a:bodyPr wrap="square">
            <a:spAutoFit/>
          </a:bodyPr>
          <a:lstStyle/>
          <a:p>
            <a:pPr algn="ctr"/>
            <a:r>
              <a:rPr lang="en-ZA" dirty="0" smtClean="0"/>
              <a:t>Source:</a:t>
            </a:r>
          </a:p>
          <a:p>
            <a:pPr algn="ctr"/>
            <a:r>
              <a:rPr lang="en-ZA" dirty="0" smtClean="0"/>
              <a:t>alphabytesoup.files.wordpress.com/2012/07/computer-timeline.gif</a:t>
            </a:r>
            <a:endParaRPr lang="en-ZA" dirty="0"/>
          </a:p>
        </p:txBody>
      </p:sp>
      <p:pic>
        <p:nvPicPr>
          <p:cNvPr id="2050" name="Picture 2" descr="C:\Users\swinberg\Documents\ACTIVE\EEE4084F\2015\LECTURES\Lecture03\licensed_images\slide 22 - demand for computer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121" y="1820236"/>
            <a:ext cx="8534400" cy="367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562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570" y="359740"/>
            <a:ext cx="7024744" cy="1143000"/>
          </a:xfrm>
        </p:spPr>
        <p:txBody>
          <a:bodyPr>
            <a:normAutofit fontScale="90000"/>
          </a:bodyPr>
          <a:lstStyle/>
          <a:p>
            <a:pPr>
              <a:defRPr/>
            </a:pPr>
            <a:r>
              <a:rPr lang="en-ZA" dirty="0" smtClean="0"/>
              <a:t>Do </a:t>
            </a:r>
            <a:r>
              <a:rPr lang="en-ZA" dirty="0" smtClean="0">
                <a:solidFill>
                  <a:schemeClr val="tx2">
                    <a:lumMod val="75000"/>
                  </a:schemeClr>
                </a:solidFill>
              </a:rPr>
              <a:t>parallel languages </a:t>
            </a:r>
            <a:r>
              <a:rPr lang="en-ZA" dirty="0" smtClean="0"/>
              <a:t>and compilers exist?</a:t>
            </a:r>
            <a:endParaRPr lang="en-US" dirty="0"/>
          </a:p>
        </p:txBody>
      </p:sp>
      <p:sp>
        <p:nvSpPr>
          <p:cNvPr id="3" name="Content Placeholder 2"/>
          <p:cNvSpPr>
            <a:spLocks noGrp="1"/>
          </p:cNvSpPr>
          <p:nvPr>
            <p:ph idx="1"/>
          </p:nvPr>
        </p:nvSpPr>
        <p:spPr>
          <a:xfrm>
            <a:off x="583008" y="1534037"/>
            <a:ext cx="8007350" cy="4694238"/>
          </a:xfrm>
        </p:spPr>
        <p:txBody>
          <a:bodyPr/>
          <a:lstStyle/>
          <a:p>
            <a:pPr>
              <a:defRPr/>
            </a:pPr>
            <a:r>
              <a:rPr lang="en-ZA" b="1" dirty="0" smtClean="0">
                <a:solidFill>
                  <a:schemeClr val="tx2">
                    <a:lumMod val="75000"/>
                  </a:schemeClr>
                </a:solidFill>
              </a:rPr>
              <a:t>Yes!</a:t>
            </a:r>
          </a:p>
        </p:txBody>
      </p:sp>
      <p:sp>
        <p:nvSpPr>
          <p:cNvPr id="6" name="Rectangle 3"/>
          <p:cNvSpPr>
            <a:spLocks noChangeArrowheads="1"/>
          </p:cNvSpPr>
          <p:nvPr/>
        </p:nvSpPr>
        <p:spPr bwMode="auto">
          <a:xfrm>
            <a:off x="686833" y="6397080"/>
            <a:ext cx="4108450" cy="307777"/>
          </a:xfrm>
          <a:prstGeom prst="rect">
            <a:avLst/>
          </a:prstGeom>
          <a:noFill/>
          <a:ln w="9525">
            <a:noFill/>
            <a:miter lim="800000"/>
            <a:headEnd/>
            <a:tailEnd/>
          </a:ln>
        </p:spPr>
        <p:txBody>
          <a:bodyPr>
            <a:spAutoFit/>
          </a:bodyPr>
          <a:lstStyle/>
          <a:p>
            <a:r>
              <a:rPr lang="en-ZA" sz="1400" dirty="0" smtClean="0"/>
              <a:t>… some other examples…</a:t>
            </a:r>
            <a:endParaRPr lang="en-US" sz="1400" dirty="0"/>
          </a:p>
        </p:txBody>
      </p:sp>
      <p:pic>
        <p:nvPicPr>
          <p:cNvPr id="4099" name="Picture 3" descr="C:\Users\swinberg\Documents\ACTIVE\EEE4084F\2013\LECTURES\Lecture02\Images\logo_matlab_simulink.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5462" y="1420994"/>
            <a:ext cx="2000250" cy="75247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swinberg\Documents\ACTIVE\EEE4084F\2013\LECTURES\Lecture02\Images\screenshot-simulin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0093" y="2116209"/>
            <a:ext cx="6698564" cy="42770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4" presetClass="entr" presetSubtype="10" fill="hold" nodeType="afterEffect">
                                  <p:stCondLst>
                                    <p:cond delay="0"/>
                                  </p:stCondLst>
                                  <p:childTnLst>
                                    <p:set>
                                      <p:cBhvr>
                                        <p:cTn id="9" dur="1" fill="hold">
                                          <p:stCondLst>
                                            <p:cond delay="0"/>
                                          </p:stCondLst>
                                        </p:cTn>
                                        <p:tgtEl>
                                          <p:spTgt spid="4100"/>
                                        </p:tgtEl>
                                        <p:attrNameLst>
                                          <p:attrName>style.visibility</p:attrName>
                                        </p:attrNameLst>
                                      </p:cBhvr>
                                      <p:to>
                                        <p:strVal val="visible"/>
                                      </p:to>
                                    </p:set>
                                    <p:animEffect transition="in" filter="randombar(horizontal)">
                                      <p:cBhvr>
                                        <p:cTn id="10" dur="500"/>
                                        <p:tgtEl>
                                          <p:spTgt spid="4100"/>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099"/>
                                        </p:tgtEl>
                                        <p:attrNameLst>
                                          <p:attrName>style.visibility</p:attrName>
                                        </p:attrNameLst>
                                      </p:cBhvr>
                                      <p:to>
                                        <p:strVal val="visible"/>
                                      </p:to>
                                    </p:set>
                                    <p:animEffect transition="in" filter="wipe(down)">
                                      <p:cBhvr>
                                        <p:cTn id="14" dur="500"/>
                                        <p:tgtEl>
                                          <p:spTgt spid="4099"/>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ZA" dirty="0" smtClean="0"/>
              <a:t>The Top500 List</a:t>
            </a:r>
            <a:endParaRPr lang="en-GB" dirty="0"/>
          </a:p>
        </p:txBody>
      </p:sp>
      <p:sp>
        <p:nvSpPr>
          <p:cNvPr id="4" name="Content Placeholder 3"/>
          <p:cNvSpPr>
            <a:spLocks noGrp="1"/>
          </p:cNvSpPr>
          <p:nvPr>
            <p:ph idx="1"/>
          </p:nvPr>
        </p:nvSpPr>
        <p:spPr>
          <a:xfrm>
            <a:off x="400050" y="1371601"/>
            <a:ext cx="7998795" cy="4957762"/>
          </a:xfrm>
        </p:spPr>
        <p:txBody>
          <a:bodyPr>
            <a:normAutofit fontScale="85000" lnSpcReduction="20000"/>
          </a:bodyPr>
          <a:lstStyle/>
          <a:p>
            <a:r>
              <a:rPr lang="en-US" dirty="0" smtClean="0"/>
              <a:t>The TOP500 list (</a:t>
            </a:r>
            <a:r>
              <a:rPr lang="en-US" dirty="0" smtClean="0">
                <a:hlinkClick r:id="rId2"/>
              </a:rPr>
              <a:t>www.top500.org</a:t>
            </a:r>
            <a:r>
              <a:rPr lang="en-US" dirty="0" smtClean="0"/>
              <a:t>) has provided a defining yardstick for supercomputing performance since 1993. </a:t>
            </a:r>
          </a:p>
          <a:p>
            <a:r>
              <a:rPr lang="en-US" dirty="0" smtClean="0"/>
              <a:t>It is published 2x a year, it lists the world’s 500 largest installations and some of their main characteristics.</a:t>
            </a:r>
          </a:p>
          <a:p>
            <a:r>
              <a:rPr lang="en-US" dirty="0" smtClean="0"/>
              <a:t>Systems are ranked according to their performance of the </a:t>
            </a:r>
            <a:r>
              <a:rPr lang="en-US" dirty="0" err="1" smtClean="0">
                <a:solidFill>
                  <a:srgbClr val="FF0000"/>
                </a:solidFill>
              </a:rPr>
              <a:t>Linpack</a:t>
            </a:r>
            <a:r>
              <a:rPr lang="en-US" dirty="0" smtClean="0">
                <a:solidFill>
                  <a:srgbClr val="FF0000"/>
                </a:solidFill>
              </a:rPr>
              <a:t> benchmark</a:t>
            </a:r>
          </a:p>
          <a:p>
            <a:pPr lvl="1"/>
            <a:r>
              <a:rPr lang="en-US" dirty="0" err="1" smtClean="0"/>
              <a:t>Linpack</a:t>
            </a:r>
            <a:r>
              <a:rPr lang="en-US" dirty="0" smtClean="0"/>
              <a:t> solves a dense system of linear equations. </a:t>
            </a:r>
          </a:p>
          <a:p>
            <a:r>
              <a:rPr lang="en-US" dirty="0" smtClean="0"/>
              <a:t>Over time data collected for the list has enabled the early identification and quantification of many important technological and architectural trends related to high-performance computing.</a:t>
            </a:r>
            <a:endParaRPr lang="en-GB" dirty="0"/>
          </a:p>
        </p:txBody>
      </p:sp>
      <p:sp>
        <p:nvSpPr>
          <p:cNvPr id="5" name="Rectangle 4"/>
          <p:cNvSpPr/>
          <p:nvPr/>
        </p:nvSpPr>
        <p:spPr>
          <a:xfrm>
            <a:off x="300036" y="6183093"/>
            <a:ext cx="8601075" cy="523220"/>
          </a:xfrm>
          <a:prstGeom prst="rect">
            <a:avLst/>
          </a:prstGeom>
        </p:spPr>
        <p:txBody>
          <a:bodyPr wrap="square">
            <a:spAutoFit/>
          </a:bodyPr>
          <a:lstStyle/>
          <a:p>
            <a:r>
              <a:rPr lang="en-US" sz="1400" b="1" dirty="0" smtClean="0"/>
              <a:t>Optional further reading:</a:t>
            </a:r>
            <a:r>
              <a:rPr lang="en-US" sz="1400" dirty="0" smtClean="0"/>
              <a:t> </a:t>
            </a:r>
            <a:r>
              <a:rPr lang="en-US" sz="1400" dirty="0" err="1" smtClean="0"/>
              <a:t>Strohmaier</a:t>
            </a:r>
            <a:r>
              <a:rPr lang="en-US" sz="1400" dirty="0" smtClean="0"/>
              <a:t> et al.“The TOP500 List and  Progress in High-Performance Computing”, </a:t>
            </a:r>
            <a:r>
              <a:rPr lang="en-US" sz="1400" i="1" dirty="0" smtClean="0"/>
              <a:t>IEEE </a:t>
            </a:r>
            <a:r>
              <a:rPr lang="en-US" sz="1400" i="1" dirty="0" err="1" smtClean="0"/>
              <a:t>Compter</a:t>
            </a:r>
            <a:r>
              <a:rPr lang="en-US" sz="1400" dirty="0" smtClean="0"/>
              <a:t>. 2015    </a:t>
            </a:r>
            <a:r>
              <a:rPr lang="en-US" sz="1400" dirty="0" smtClean="0">
                <a:solidFill>
                  <a:schemeClr val="accent3">
                    <a:lumMod val="50000"/>
                  </a:schemeClr>
                </a:solidFill>
              </a:rPr>
              <a:t>On </a:t>
            </a:r>
            <a:r>
              <a:rPr lang="en-US" sz="1400" dirty="0" err="1" smtClean="0">
                <a:solidFill>
                  <a:schemeClr val="accent3">
                    <a:lumMod val="50000"/>
                  </a:schemeClr>
                </a:solidFill>
              </a:rPr>
              <a:t>Vula</a:t>
            </a:r>
            <a:r>
              <a:rPr lang="en-US" sz="1400" dirty="0" smtClean="0">
                <a:solidFill>
                  <a:schemeClr val="accent3">
                    <a:lumMod val="50000"/>
                  </a:schemeClr>
                </a:solidFill>
              </a:rPr>
              <a:t>: </a:t>
            </a:r>
            <a:r>
              <a:rPr lang="en-US" sz="1400" i="1" dirty="0" smtClean="0">
                <a:solidFill>
                  <a:schemeClr val="accent3">
                    <a:lumMod val="50000"/>
                  </a:schemeClr>
                </a:solidFill>
              </a:rPr>
              <a:t>L04 - 07328648 - The TOP500 List in HPC.pdf</a:t>
            </a:r>
            <a:endParaRPr lang="en-GB" sz="1400" i="1" dirty="0">
              <a:solidFill>
                <a:schemeClr val="accent3">
                  <a:lumMod val="50000"/>
                </a:schemeClr>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pic>
        <p:nvPicPr>
          <p:cNvPr id="8194" name="Picture 2" descr="C:\Users\swinberg\Documents\ACTIVE\EEE4084F\Common\Images_open\proc family per supercom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594" y="541111"/>
            <a:ext cx="8410576" cy="53625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94594" y="6450764"/>
            <a:ext cx="8410576" cy="276999"/>
          </a:xfrm>
          <a:prstGeom prst="rect">
            <a:avLst/>
          </a:prstGeom>
        </p:spPr>
        <p:txBody>
          <a:bodyPr wrap="square">
            <a:spAutoFit/>
          </a:bodyPr>
          <a:lstStyle/>
          <a:p>
            <a:r>
              <a:rPr lang="en-US" sz="1200" dirty="0" smtClean="0"/>
              <a:t>Image source: http</a:t>
            </a:r>
            <a:r>
              <a:rPr lang="en-US" sz="1200" dirty="0"/>
              <a:t>://commons.wikimedia.org/wiki/File:Processor_families_in_TOP500_supercomputers.svg</a:t>
            </a:r>
          </a:p>
        </p:txBody>
      </p:sp>
    </p:spTree>
    <p:extLst>
      <p:ext uri="{BB962C8B-B14F-4D97-AF65-F5344CB8AC3E}">
        <p14:creationId xmlns:p14="http://schemas.microsoft.com/office/powerpoint/2010/main" val="7217662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rf.jpg"/>
          <p:cNvPicPr>
            <a:picLocks noChangeAspect="1"/>
          </p:cNvPicPr>
          <p:nvPr/>
        </p:nvPicPr>
        <p:blipFill>
          <a:blip r:embed="rId2" cstate="print"/>
          <a:stretch>
            <a:fillRect/>
          </a:stretch>
        </p:blipFill>
        <p:spPr>
          <a:xfrm>
            <a:off x="514831" y="614365"/>
            <a:ext cx="7957657" cy="4814887"/>
          </a:xfrm>
          <a:prstGeom prst="rect">
            <a:avLst/>
          </a:prstGeom>
        </p:spPr>
      </p:pic>
      <p:sp>
        <p:nvSpPr>
          <p:cNvPr id="4" name="Rectangle 3"/>
          <p:cNvSpPr/>
          <p:nvPr/>
        </p:nvSpPr>
        <p:spPr>
          <a:xfrm>
            <a:off x="300037" y="6377583"/>
            <a:ext cx="8586788" cy="276999"/>
          </a:xfrm>
          <a:prstGeom prst="rect">
            <a:avLst/>
          </a:prstGeom>
        </p:spPr>
        <p:txBody>
          <a:bodyPr wrap="square">
            <a:spAutoFit/>
          </a:bodyPr>
          <a:lstStyle/>
          <a:p>
            <a:r>
              <a:rPr lang="en-US" sz="1200" dirty="0" smtClean="0"/>
              <a:t>Image source: </a:t>
            </a:r>
            <a:r>
              <a:rPr lang="en-US" sz="1200" dirty="0" err="1" smtClean="0"/>
              <a:t>Strohmaier</a:t>
            </a:r>
            <a:r>
              <a:rPr lang="en-US" sz="1200" dirty="0" smtClean="0"/>
              <a:t> et al.“The TOP500 List and  Progress in High-Performance Computing”, </a:t>
            </a:r>
            <a:r>
              <a:rPr lang="en-US" sz="1200" i="1" dirty="0" smtClean="0"/>
              <a:t>IEEE </a:t>
            </a:r>
            <a:r>
              <a:rPr lang="en-US" sz="1200" i="1" dirty="0" err="1" smtClean="0"/>
              <a:t>Compter</a:t>
            </a:r>
            <a:r>
              <a:rPr lang="en-US" sz="1200" dirty="0" smtClean="0"/>
              <a:t>. 2015</a:t>
            </a:r>
            <a:endParaRPr lang="en-GB" sz="1200" dirty="0"/>
          </a:p>
        </p:txBody>
      </p:sp>
      <p:sp>
        <p:nvSpPr>
          <p:cNvPr id="5" name="Rectangle 4"/>
          <p:cNvSpPr/>
          <p:nvPr/>
        </p:nvSpPr>
        <p:spPr>
          <a:xfrm>
            <a:off x="400054" y="248335"/>
            <a:ext cx="8643938" cy="461665"/>
          </a:xfrm>
          <a:prstGeom prst="rect">
            <a:avLst/>
          </a:prstGeom>
        </p:spPr>
        <p:txBody>
          <a:bodyPr wrap="square">
            <a:spAutoFit/>
          </a:bodyPr>
          <a:lstStyle/>
          <a:p>
            <a:r>
              <a:rPr lang="en-US" sz="2400" dirty="0" smtClean="0"/>
              <a:t>Supercomputer performance over time tracked by TOP500.</a:t>
            </a:r>
            <a:endParaRPr lang="en-GB" sz="2400" dirty="0"/>
          </a:p>
        </p:txBody>
      </p:sp>
      <p:sp>
        <p:nvSpPr>
          <p:cNvPr id="6" name="Rectangle 5"/>
          <p:cNvSpPr/>
          <p:nvPr/>
        </p:nvSpPr>
        <p:spPr>
          <a:xfrm>
            <a:off x="585786" y="5303699"/>
            <a:ext cx="8086726" cy="923330"/>
          </a:xfrm>
          <a:prstGeom prst="rect">
            <a:avLst/>
          </a:prstGeom>
        </p:spPr>
        <p:txBody>
          <a:bodyPr wrap="square">
            <a:spAutoFit/>
          </a:bodyPr>
          <a:lstStyle/>
          <a:p>
            <a:r>
              <a:rPr lang="en-US" dirty="0" smtClean="0"/>
              <a:t>red and orange lines: performance of first and last systems</a:t>
            </a:r>
          </a:p>
          <a:p>
            <a:r>
              <a:rPr lang="en-US" dirty="0" smtClean="0"/>
              <a:t>blue line: avg. performance of all systems. </a:t>
            </a:r>
          </a:p>
          <a:p>
            <a:r>
              <a:rPr lang="en-US" dirty="0" smtClean="0"/>
              <a:t>Dashed lines: fitted exponential growth curves before and after 2008</a:t>
            </a:r>
            <a:endParaRPr lang="en-GB"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14500" y="1857375"/>
            <a:ext cx="5992346" cy="2062103"/>
          </a:xfrm>
          <a:prstGeom prst="rect">
            <a:avLst/>
          </a:prstGeom>
          <a:noFill/>
        </p:spPr>
        <p:txBody>
          <a:bodyPr wrap="none" rtlCol="0">
            <a:spAutoFit/>
          </a:bodyPr>
          <a:lstStyle/>
          <a:p>
            <a:pPr algn="ctr"/>
            <a:r>
              <a:rPr lang="en-ZA" sz="3200" dirty="0" smtClean="0"/>
              <a:t>Almost the end of this lecture….</a:t>
            </a:r>
          </a:p>
          <a:p>
            <a:pPr algn="ctr"/>
            <a:endParaRPr lang="en-ZA" sz="3200" dirty="0" smtClean="0"/>
          </a:p>
          <a:p>
            <a:pPr algn="ctr"/>
            <a:endParaRPr lang="en-ZA" sz="3200" dirty="0" smtClean="0"/>
          </a:p>
          <a:p>
            <a:pPr algn="ctr"/>
            <a:r>
              <a:rPr lang="en-ZA" sz="3200" dirty="0" smtClean="0"/>
              <a:t>But a few reminders first!!!</a:t>
            </a:r>
            <a:endParaRPr lang="en-GB"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251"/>
            <a:ext cx="8385175" cy="680588"/>
          </a:xfrm>
        </p:spPr>
        <p:txBody>
          <a:bodyPr>
            <a:normAutofit fontScale="90000"/>
          </a:bodyPr>
          <a:lstStyle/>
          <a:p>
            <a:r>
              <a:rPr lang="en-ZA" dirty="0" smtClean="0"/>
              <a:t>Seminar Groups</a:t>
            </a:r>
            <a:endParaRPr lang="en-ZA" dirty="0"/>
          </a:p>
        </p:txBody>
      </p:sp>
      <p:sp>
        <p:nvSpPr>
          <p:cNvPr id="3" name="Content Placeholder 2"/>
          <p:cNvSpPr>
            <a:spLocks noGrp="1"/>
          </p:cNvSpPr>
          <p:nvPr>
            <p:ph idx="1"/>
          </p:nvPr>
        </p:nvSpPr>
        <p:spPr>
          <a:xfrm>
            <a:off x="483093" y="813029"/>
            <a:ext cx="8007350" cy="4191000"/>
          </a:xfrm>
        </p:spPr>
        <p:txBody>
          <a:bodyPr/>
          <a:lstStyle/>
          <a:p>
            <a:r>
              <a:rPr lang="en-ZA" dirty="0" smtClean="0"/>
              <a:t>Try to start on formalizing groups</a:t>
            </a:r>
            <a:endParaRPr lang="en-ZA" dirty="0"/>
          </a:p>
        </p:txBody>
      </p:sp>
      <p:graphicFrame>
        <p:nvGraphicFramePr>
          <p:cNvPr id="4" name="Table 3"/>
          <p:cNvGraphicFramePr>
            <a:graphicFrameLocks noGrp="1"/>
          </p:cNvGraphicFramePr>
          <p:nvPr>
            <p:extLst>
              <p:ext uri="{D42A27DB-BD31-4B8C-83A1-F6EECF244321}">
                <p14:modId xmlns:p14="http://schemas.microsoft.com/office/powerpoint/2010/main" val="164425955"/>
              </p:ext>
            </p:extLst>
          </p:nvPr>
        </p:nvGraphicFramePr>
        <p:xfrm>
          <a:off x="669251" y="1415389"/>
          <a:ext cx="7759557" cy="5116370"/>
        </p:xfrm>
        <a:graphic>
          <a:graphicData uri="http://schemas.openxmlformats.org/drawingml/2006/table">
            <a:tbl>
              <a:tblPr/>
              <a:tblGrid>
                <a:gridCol w="463394"/>
                <a:gridCol w="872269"/>
                <a:gridCol w="2244275"/>
                <a:gridCol w="4179619"/>
              </a:tblGrid>
              <a:tr h="326947">
                <a:tc>
                  <a:txBody>
                    <a:bodyPr/>
                    <a:lstStyle/>
                    <a:p>
                      <a:pPr algn="l" fontAlgn="ctr"/>
                      <a:r>
                        <a:rPr lang="en-ZA" sz="1000" b="1" i="0" u="none" strike="noStrike" dirty="0">
                          <a:solidFill>
                            <a:schemeClr val="tx1"/>
                          </a:solidFill>
                          <a:latin typeface="Trebuchet MS"/>
                        </a:rPr>
                        <a:t>Group</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ZA" sz="1000" b="1" i="0" u="none" strike="noStrike">
                          <a:solidFill>
                            <a:schemeClr val="tx1"/>
                          </a:solidFill>
                          <a:latin typeface="Trebuchet MS"/>
                        </a:rPr>
                        <a:t>Date</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ZA" sz="1000" b="1" i="0" u="none" strike="noStrike">
                          <a:solidFill>
                            <a:schemeClr val="tx1"/>
                          </a:solidFill>
                          <a:latin typeface="Trebuchet MS"/>
                        </a:rPr>
                        <a:t>Members</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ZA" sz="1000" b="1" i="0" u="none" strike="noStrike">
                          <a:solidFill>
                            <a:schemeClr val="tx1"/>
                          </a:solidFill>
                          <a:latin typeface="Trebuchet MS"/>
                        </a:rPr>
                        <a:t>Chapter</a:t>
                      </a:r>
                    </a:p>
                  </a:txBody>
                  <a:tcPr marL="6732" marR="6732" marT="67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67007">
                <a:tc>
                  <a:txBody>
                    <a:bodyPr/>
                    <a:lstStyle/>
                    <a:p>
                      <a:pPr algn="l" fontAlgn="b"/>
                      <a:r>
                        <a:rPr lang="en-ZA" sz="1000" b="0" i="0" u="none" strike="noStrike">
                          <a:solidFill>
                            <a:schemeClr val="tx1"/>
                          </a:solidFill>
                          <a:latin typeface="Trebuchet MS"/>
                        </a:rPr>
                        <a:t> </a:t>
                      </a:r>
                    </a:p>
                  </a:txBody>
                  <a:tcPr marL="6732" marR="6732" marT="67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ZA" sz="1000" b="1" i="0" u="none" strike="noStrike">
                          <a:solidFill>
                            <a:schemeClr val="tx1"/>
                          </a:solidFill>
                          <a:latin typeface="Trebuchet MS"/>
                        </a:rPr>
                        <a:t>TERM1</a:t>
                      </a:r>
                    </a:p>
                  </a:txBody>
                  <a:tcPr marL="6732" marR="6732" marT="67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l" fontAlgn="b"/>
                      <a:r>
                        <a:rPr lang="en-ZA" sz="1000" b="1" i="0" u="none" strike="noStrike">
                          <a:solidFill>
                            <a:schemeClr val="tx1"/>
                          </a:solidFill>
                          <a:latin typeface="Trebuchet MS"/>
                        </a:rPr>
                        <a:t>Microprocessor-based parallel systems</a:t>
                      </a:r>
                    </a:p>
                  </a:txBody>
                  <a:tcPr marL="6732" marR="6732" marT="67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ZA"/>
                    </a:p>
                  </a:txBody>
                  <a:tcPr/>
                </a:tc>
              </a:tr>
              <a:tr h="381475">
                <a:tc>
                  <a:txBody>
                    <a:bodyPr/>
                    <a:lstStyle/>
                    <a:p>
                      <a:pPr algn="ctr" fontAlgn="t"/>
                      <a:r>
                        <a:rPr lang="en-ZA" sz="1000" b="0" i="0" u="none" strike="noStrike" dirty="0">
                          <a:solidFill>
                            <a:schemeClr val="tx1"/>
                          </a:solidFill>
                          <a:latin typeface="Trebuchet MS"/>
                        </a:rPr>
                        <a:t>1</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dirty="0" smtClean="0">
                          <a:solidFill>
                            <a:schemeClr val="tx1"/>
                          </a:solidFill>
                          <a:latin typeface="Trebuchet MS"/>
                        </a:rPr>
                        <a:t>23 Mar 2017</a:t>
                      </a:r>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dirty="0">
                          <a:solidFill>
                            <a:schemeClr val="tx1"/>
                          </a:solidFill>
                          <a:latin typeface="Trebuchet MS"/>
                        </a:rPr>
                        <a:t>S. </a:t>
                      </a:r>
                      <a:r>
                        <a:rPr lang="en-ZA" sz="1000" b="0" i="0" u="none" strike="noStrike" dirty="0" err="1">
                          <a:solidFill>
                            <a:schemeClr val="tx1"/>
                          </a:solidFill>
                          <a:latin typeface="Trebuchet MS"/>
                        </a:rPr>
                        <a:t>Winberg</a:t>
                      </a:r>
                      <a:r>
                        <a:rPr lang="en-ZA" sz="1000" b="0" i="0" u="none" strike="noStrike" dirty="0">
                          <a:solidFill>
                            <a:schemeClr val="tx1"/>
                          </a:solidFill>
                          <a:latin typeface="Trebuchet MS"/>
                        </a:rPr>
                        <a:t> (done by lecturer)</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a:solidFill>
                            <a:schemeClr val="tx1"/>
                          </a:solidFill>
                          <a:latin typeface="Trebuchet MS"/>
                        </a:rPr>
                        <a:t>The landscape of parallel computing research: a view from Berkeley</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86889">
                <a:tc>
                  <a:txBody>
                    <a:bodyPr/>
                    <a:lstStyle/>
                    <a:p>
                      <a:pPr algn="ctr" fontAlgn="t"/>
                      <a:r>
                        <a:rPr lang="en-ZA" sz="1000" b="0" i="0" u="none" strike="noStrike" dirty="0">
                          <a:solidFill>
                            <a:schemeClr val="tx1"/>
                          </a:solidFill>
                          <a:latin typeface="Trebuchet MS"/>
                        </a:rPr>
                        <a:t>2</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it-IT"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CH1</a:t>
                      </a:r>
                      <a:r>
                        <a:rPr lang="en-ZA" sz="1000" b="0" i="0" u="none" strike="noStrike" dirty="0">
                          <a:solidFill>
                            <a:schemeClr val="tx1"/>
                          </a:solidFill>
                          <a:latin typeface="Trebuchet MS"/>
                        </a:rPr>
                        <a:t> A Retrospective on High Performance Embedded Computing </a:t>
                      </a:r>
                      <a:r>
                        <a:rPr lang="en-ZA" sz="1000" b="0" i="1" u="none" strike="noStrike" dirty="0">
                          <a:solidFill>
                            <a:schemeClr val="tx1"/>
                          </a:solidFill>
                          <a:latin typeface="Trebuchet MS"/>
                        </a:rPr>
                        <a:t>and</a:t>
                      </a:r>
                      <a:r>
                        <a:rPr lang="en-ZA" sz="1000" b="0" i="0" u="none" strike="noStrike" dirty="0">
                          <a:solidFill>
                            <a:schemeClr val="tx1"/>
                          </a:solidFill>
                          <a:latin typeface="Trebuchet MS"/>
                        </a:rPr>
                        <a:t> </a:t>
                      </a:r>
                      <a:r>
                        <a:rPr lang="en-ZA" sz="1000" b="1" i="0" u="none" strike="noStrike" dirty="0">
                          <a:solidFill>
                            <a:schemeClr val="tx1"/>
                          </a:solidFill>
                          <a:latin typeface="Trebuchet MS"/>
                        </a:rPr>
                        <a:t>CH2</a:t>
                      </a:r>
                      <a:r>
                        <a:rPr lang="en-ZA" sz="1000" b="0" i="0" u="none" strike="noStrike" dirty="0">
                          <a:solidFill>
                            <a:schemeClr val="tx1"/>
                          </a:solidFill>
                          <a:latin typeface="Trebuchet MS"/>
                        </a:rPr>
                        <a:t>Representative Example of a High Performance Embedded Computing System</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87442">
                <a:tc>
                  <a:txBody>
                    <a:bodyPr/>
                    <a:lstStyle/>
                    <a:p>
                      <a:pPr algn="ctr" fontAlgn="t"/>
                      <a:r>
                        <a:rPr lang="en-ZA" sz="1000" b="0" i="0" u="none" strike="noStrike" dirty="0">
                          <a:solidFill>
                            <a:schemeClr val="tx1"/>
                          </a:solidFill>
                          <a:latin typeface="Trebuchet MS"/>
                        </a:rPr>
                        <a:t>3</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nl-NL"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CH3</a:t>
                      </a:r>
                      <a:r>
                        <a:rPr lang="en-ZA" sz="1000" b="0" i="0" u="none" strike="noStrike">
                          <a:solidFill>
                            <a:schemeClr val="tx1"/>
                          </a:solidFill>
                          <a:latin typeface="Trebuchet MS"/>
                        </a:rPr>
                        <a:t> System Architecture of a Multiprocessor System</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646830">
                <a:tc>
                  <a:txBody>
                    <a:bodyPr/>
                    <a:lstStyle/>
                    <a:p>
                      <a:pPr algn="ctr" fontAlgn="t"/>
                      <a:r>
                        <a:rPr lang="en-ZA" sz="1000" b="0" i="0" u="none" strike="noStrike" dirty="0">
                          <a:solidFill>
                            <a:schemeClr val="tx1"/>
                          </a:solidFill>
                          <a:latin typeface="Trebuchet MS"/>
                        </a:rPr>
                        <a:t>4</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pl-PL"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CH5</a:t>
                      </a:r>
                      <a:r>
                        <a:rPr lang="en-ZA" sz="1000" b="0" i="0" u="none" strike="noStrike">
                          <a:solidFill>
                            <a:schemeClr val="tx1"/>
                          </a:solidFill>
                          <a:latin typeface="Trebuchet MS"/>
                        </a:rPr>
                        <a:t> Computational Characteristics of High Performance Embedded Algorithms and Applications (optional additional reading: </a:t>
                      </a:r>
                      <a:r>
                        <a:rPr lang="en-ZA" sz="1000" b="1" i="0" u="none" strike="noStrike">
                          <a:solidFill>
                            <a:schemeClr val="tx1"/>
                          </a:solidFill>
                          <a:latin typeface="Trebuchet MS"/>
                        </a:rPr>
                        <a:t>CH15</a:t>
                      </a:r>
                      <a:r>
                        <a:rPr lang="en-ZA" sz="1000" b="0" i="0" u="none" strike="noStrike">
                          <a:solidFill>
                            <a:schemeClr val="tx1"/>
                          </a:solidFill>
                          <a:latin typeface="Trebuchet MS"/>
                        </a:rPr>
                        <a:t> Performance Metrics and Software Architecture)</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23863">
                <a:tc>
                  <a:txBody>
                    <a:bodyPr/>
                    <a:lstStyle/>
                    <a:p>
                      <a:pPr algn="ctr" fontAlgn="t"/>
                      <a:r>
                        <a:rPr lang="en-ZA" sz="1000" b="0" i="0" u="none" strike="noStrike" dirty="0">
                          <a:solidFill>
                            <a:schemeClr val="tx1"/>
                          </a:solidFill>
                          <a:latin typeface="Trebuchet MS"/>
                        </a:rPr>
                        <a:t>5</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CH13</a:t>
                      </a:r>
                      <a:r>
                        <a:rPr lang="en-ZA" sz="1000" b="0" i="0" u="none" strike="noStrike" dirty="0">
                          <a:solidFill>
                            <a:schemeClr val="tx1"/>
                          </a:solidFill>
                          <a:latin typeface="Trebuchet MS"/>
                        </a:rPr>
                        <a:t> Computing Devices</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67007">
                <a:tc>
                  <a:txBody>
                    <a:bodyPr/>
                    <a:lstStyle/>
                    <a:p>
                      <a:pPr algn="ctr" fontAlgn="t"/>
                      <a:r>
                        <a:rPr lang="en-ZA" sz="1000" b="0" i="0" u="none" strike="noStrike" dirty="0">
                          <a:solidFill>
                            <a:schemeClr val="tx1"/>
                          </a:solidFill>
                          <a:latin typeface="Trebuchet MS"/>
                        </a:rPr>
                        <a:t> </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TERM2</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l" fontAlgn="t"/>
                      <a:r>
                        <a:rPr lang="en-ZA" sz="1000" b="1" i="0" u="none" strike="noStrike" dirty="0">
                          <a:solidFill>
                            <a:schemeClr val="tx1"/>
                          </a:solidFill>
                          <a:latin typeface="Trebuchet MS"/>
                        </a:rPr>
                        <a:t>FPGA / Reconfigurable parallel systems</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ZA"/>
                    </a:p>
                  </a:txBody>
                  <a:tcPr/>
                </a:tc>
              </a:tr>
              <a:tr h="445056">
                <a:tc>
                  <a:txBody>
                    <a:bodyPr/>
                    <a:lstStyle/>
                    <a:p>
                      <a:pPr algn="ctr" fontAlgn="t"/>
                      <a:r>
                        <a:rPr lang="en-ZA" sz="1000" b="0" i="0" u="none" strike="noStrike" dirty="0">
                          <a:solidFill>
                            <a:schemeClr val="tx1"/>
                          </a:solidFill>
                          <a:latin typeface="Trebuchet MS"/>
                        </a:rPr>
                        <a:t>6</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CH9</a:t>
                      </a:r>
                      <a:r>
                        <a:rPr lang="en-ZA" sz="1000" b="0" i="0" u="none" strike="noStrike" dirty="0">
                          <a:solidFill>
                            <a:schemeClr val="tx1"/>
                          </a:solidFill>
                          <a:latin typeface="Trebuchet MS"/>
                        </a:rPr>
                        <a:t> Application-Specific Integrated Circuits </a:t>
                      </a:r>
                      <a:r>
                        <a:rPr lang="en-ZA" sz="1000" b="0" i="1" u="none" strike="noStrike" dirty="0">
                          <a:solidFill>
                            <a:schemeClr val="tx1"/>
                          </a:solidFill>
                          <a:latin typeface="Trebuchet MS"/>
                        </a:rPr>
                        <a:t>and</a:t>
                      </a:r>
                      <a:r>
                        <a:rPr lang="en-ZA" sz="1000" b="0" i="0" u="none" strike="noStrike" dirty="0">
                          <a:solidFill>
                            <a:schemeClr val="tx1"/>
                          </a:solidFill>
                          <a:latin typeface="Trebuchet MS"/>
                        </a:rPr>
                        <a:t> </a:t>
                      </a:r>
                      <a:r>
                        <a:rPr lang="en-ZA" sz="1000" b="1" i="0" u="none" strike="noStrike" dirty="0">
                          <a:solidFill>
                            <a:schemeClr val="tx1"/>
                          </a:solidFill>
                          <a:latin typeface="Trebuchet MS"/>
                        </a:rPr>
                        <a:t>CH10</a:t>
                      </a:r>
                      <a:r>
                        <a:rPr lang="en-ZA" sz="1000" b="0" i="0" u="none" strike="noStrike" dirty="0">
                          <a:solidFill>
                            <a:schemeClr val="tx1"/>
                          </a:solidFill>
                          <a:latin typeface="Trebuchet MS"/>
                        </a:rPr>
                        <a:t> Field Programmable Gate Arrays</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60283">
                <a:tc>
                  <a:txBody>
                    <a:bodyPr/>
                    <a:lstStyle/>
                    <a:p>
                      <a:pPr algn="ctr" fontAlgn="t"/>
                      <a:r>
                        <a:rPr lang="en-ZA" sz="1000" b="0" i="0" u="none" strike="noStrike" dirty="0">
                          <a:solidFill>
                            <a:schemeClr val="tx1"/>
                          </a:solidFill>
                          <a:latin typeface="Trebuchet MS"/>
                        </a:rPr>
                        <a:t>7</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pt-BR"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CH7</a:t>
                      </a:r>
                      <a:r>
                        <a:rPr lang="en-ZA" sz="1000" b="0" i="0" u="none" strike="noStrike" dirty="0">
                          <a:solidFill>
                            <a:schemeClr val="tx1"/>
                          </a:solidFill>
                          <a:latin typeface="Trebuchet MS"/>
                        </a:rPr>
                        <a:t> </a:t>
                      </a:r>
                      <a:r>
                        <a:rPr lang="en-ZA" sz="1000" b="0" i="0" u="none" strike="noStrike" dirty="0" err="1">
                          <a:solidFill>
                            <a:schemeClr val="tx1"/>
                          </a:solidFill>
                          <a:latin typeface="Trebuchet MS"/>
                        </a:rPr>
                        <a:t>Analog</a:t>
                      </a:r>
                      <a:r>
                        <a:rPr lang="en-ZA" sz="1000" b="0" i="0" u="none" strike="noStrike" dirty="0">
                          <a:solidFill>
                            <a:schemeClr val="tx1"/>
                          </a:solidFill>
                          <a:latin typeface="Trebuchet MS"/>
                        </a:rPr>
                        <a:t>-to-Digital Conversion</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09735">
                <a:tc>
                  <a:txBody>
                    <a:bodyPr/>
                    <a:lstStyle/>
                    <a:p>
                      <a:pPr algn="ctr" fontAlgn="t"/>
                      <a:r>
                        <a:rPr lang="en-ZA" sz="1000" b="0" i="0" u="none" strike="noStrike" dirty="0">
                          <a:solidFill>
                            <a:schemeClr val="tx1"/>
                          </a:solidFill>
                          <a:latin typeface="Trebuchet MS"/>
                        </a:rPr>
                        <a:t>8</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a:solidFill>
                            <a:schemeClr val="tx1"/>
                          </a:solidFill>
                          <a:latin typeface="Trebuchet MS"/>
                        </a:rPr>
                        <a:t>CH14</a:t>
                      </a:r>
                      <a:r>
                        <a:rPr lang="en-ZA" sz="1000" b="0" i="0" u="none" strike="noStrike">
                          <a:solidFill>
                            <a:schemeClr val="tx1"/>
                          </a:solidFill>
                          <a:latin typeface="Trebuchet MS"/>
                        </a:rPr>
                        <a:t> Interconnection Fabrics</a:t>
                      </a:r>
                      <a:endParaRPr lang="en-ZA" sz="1000" b="1" i="0" u="none" strike="noStrike">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86889">
                <a:tc>
                  <a:txBody>
                    <a:bodyPr/>
                    <a:lstStyle/>
                    <a:p>
                      <a:pPr algn="ctr" fontAlgn="t"/>
                      <a:r>
                        <a:rPr lang="en-ZA" sz="1000" b="0" i="0" u="none" strike="noStrike" dirty="0">
                          <a:solidFill>
                            <a:schemeClr val="tx1"/>
                          </a:solidFill>
                          <a:latin typeface="Trebuchet MS"/>
                        </a:rPr>
                        <a:t>9</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CH24</a:t>
                      </a:r>
                      <a:r>
                        <a:rPr lang="en-ZA" sz="1000" b="0" i="0" u="none" strike="noStrike" dirty="0">
                          <a:solidFill>
                            <a:schemeClr val="tx1"/>
                          </a:solidFill>
                          <a:latin typeface="Trebuchet MS"/>
                        </a:rPr>
                        <a:t> Application and HPEC System Trends </a:t>
                      </a:r>
                      <a:r>
                        <a:rPr lang="en-ZA" sz="1000" b="1" i="0" u="none" strike="noStrike" dirty="0">
                          <a:solidFill>
                            <a:schemeClr val="tx1"/>
                          </a:solidFill>
                          <a:latin typeface="Trebuchet MS"/>
                        </a:rPr>
                        <a:t>NOTE:</a:t>
                      </a:r>
                      <a:r>
                        <a:rPr lang="en-ZA" sz="1000" b="0" i="0" u="none" strike="noStrike" dirty="0">
                          <a:solidFill>
                            <a:schemeClr val="tx1"/>
                          </a:solidFill>
                          <a:latin typeface="Trebuchet MS"/>
                        </a:rPr>
                        <a:t> this last seminar is on a Thursday as the Tues is a holiday</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26947">
                <a:tc>
                  <a:txBody>
                    <a:bodyPr/>
                    <a:lstStyle/>
                    <a:p>
                      <a:pPr algn="ctr" fontAlgn="t"/>
                      <a:r>
                        <a:rPr lang="en-ZA" sz="1000" b="0" i="0" u="none" strike="noStrike" dirty="0">
                          <a:solidFill>
                            <a:schemeClr val="tx1"/>
                          </a:solidFill>
                          <a:latin typeface="Trebuchet MS"/>
                        </a:rPr>
                        <a:t>10</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endParaRPr lang="en-ZA" sz="1000" b="0"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0" i="0" u="none" strike="noStrike">
                          <a:solidFill>
                            <a:schemeClr val="tx1"/>
                          </a:solidFill>
                          <a:latin typeface="Trebuchet MS"/>
                        </a:rPr>
                        <a:t> </a:t>
                      </a: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ZA" sz="1000" b="1" i="0" u="none" strike="noStrike" dirty="0">
                          <a:solidFill>
                            <a:schemeClr val="tx1"/>
                          </a:solidFill>
                          <a:latin typeface="Trebuchet MS"/>
                        </a:rPr>
                        <a:t>CH20</a:t>
                      </a:r>
                      <a:r>
                        <a:rPr lang="en-ZA" sz="1000" b="0" i="0" u="none" strike="noStrike" dirty="0">
                          <a:solidFill>
                            <a:schemeClr val="tx1"/>
                          </a:solidFill>
                          <a:latin typeface="Trebuchet MS"/>
                        </a:rPr>
                        <a:t> Radar Applications</a:t>
                      </a:r>
                      <a:br>
                        <a:rPr lang="en-ZA" sz="1000" b="0" i="0" u="none" strike="noStrike" dirty="0">
                          <a:solidFill>
                            <a:schemeClr val="tx1"/>
                          </a:solidFill>
                          <a:latin typeface="Trebuchet MS"/>
                        </a:rPr>
                      </a:br>
                      <a:r>
                        <a:rPr lang="en-ZA" sz="1000" b="0" i="0" u="none" strike="noStrike" dirty="0">
                          <a:solidFill>
                            <a:schemeClr val="tx1"/>
                          </a:solidFill>
                          <a:latin typeface="Trebuchet MS"/>
                        </a:rPr>
                        <a:t>(probably discard)</a:t>
                      </a:r>
                      <a:endParaRPr lang="en-ZA" sz="1000" b="1" i="0" u="none" strike="noStrike" dirty="0">
                        <a:solidFill>
                          <a:schemeClr val="tx1"/>
                        </a:solidFill>
                        <a:latin typeface="Trebuchet MS"/>
                      </a:endParaRPr>
                    </a:p>
                  </a:txBody>
                  <a:tcPr marL="6732" marR="6732" marT="673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4"/>
          <p:cNvSpPr/>
          <p:nvPr/>
        </p:nvSpPr>
        <p:spPr>
          <a:xfrm rot="20354716">
            <a:off x="32210" y="3020497"/>
            <a:ext cx="8122672" cy="1754326"/>
          </a:xfrm>
          <a:prstGeom prst="rect">
            <a:avLst/>
          </a:prstGeom>
          <a:noFill/>
        </p:spPr>
        <p:txBody>
          <a:bodyPr wrap="non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Use the Sign-up on </a:t>
            </a:r>
            <a:r>
              <a:rPr lang="en-US" sz="54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Vula</a:t>
            </a:r>
            <a:endPar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to select your group</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ZA" dirty="0" smtClean="0"/>
              <a:t>What’s Next??</a:t>
            </a:r>
            <a:endParaRPr lang="en-US" dirty="0"/>
          </a:p>
        </p:txBody>
      </p:sp>
      <p:sp>
        <p:nvSpPr>
          <p:cNvPr id="4" name="Content Placeholder 3"/>
          <p:cNvSpPr>
            <a:spLocks noGrp="1"/>
          </p:cNvSpPr>
          <p:nvPr>
            <p:ph idx="1"/>
          </p:nvPr>
        </p:nvSpPr>
        <p:spPr/>
        <p:txBody>
          <a:bodyPr/>
          <a:lstStyle/>
          <a:p>
            <a:pPr lvl="1">
              <a:defRPr/>
            </a:pPr>
            <a:r>
              <a:rPr lang="en-ZA" dirty="0" smtClean="0"/>
              <a:t>Seminar #1</a:t>
            </a:r>
          </a:p>
          <a:p>
            <a:pPr lvl="2">
              <a:defRPr/>
            </a:pPr>
            <a:r>
              <a:rPr lang="en-US" dirty="0" smtClean="0"/>
              <a:t>The Landscape of Parallel Computing Research: A view from Berkeley</a:t>
            </a:r>
          </a:p>
        </p:txBody>
      </p:sp>
    </p:spTree>
    <p:extLst>
      <p:ext uri="{BB962C8B-B14F-4D97-AF65-F5344CB8AC3E}">
        <p14:creationId xmlns:p14="http://schemas.microsoft.com/office/powerpoint/2010/main" val="9561246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1" y="3526966"/>
            <a:ext cx="8657594" cy="2585323"/>
          </a:xfrm>
          <a:prstGeom prst="rect">
            <a:avLst/>
          </a:prstGeom>
          <a:noFill/>
        </p:spPr>
        <p:txBody>
          <a:bodyPr wrap="square" rtlCol="0">
            <a:spAutoFit/>
          </a:bodyPr>
          <a:lstStyle/>
          <a:p>
            <a:r>
              <a:rPr lang="en-US" i="1" dirty="0" smtClean="0"/>
              <a:t>Image sources:</a:t>
            </a:r>
          </a:p>
          <a:p>
            <a:r>
              <a:rPr lang="en-US" dirty="0"/>
              <a:t> </a:t>
            </a:r>
            <a:r>
              <a:rPr lang="en-US" dirty="0" smtClean="0"/>
              <a:t>Gold bar</a:t>
            </a:r>
            <a:r>
              <a:rPr lang="en-US" dirty="0"/>
              <a:t>: </a:t>
            </a:r>
            <a:r>
              <a:rPr lang="en-US" dirty="0" smtClean="0"/>
              <a:t>Wikipedia (open commons)</a:t>
            </a:r>
          </a:p>
          <a:p>
            <a:r>
              <a:rPr lang="en-US" dirty="0"/>
              <a:t> </a:t>
            </a:r>
            <a:r>
              <a:rPr lang="en-US" dirty="0" smtClean="0"/>
              <a:t>IBM Blade (CC </a:t>
            </a:r>
            <a:r>
              <a:rPr lang="en-US" dirty="0"/>
              <a:t>by 2.0) </a:t>
            </a:r>
            <a:r>
              <a:rPr lang="en-US" dirty="0" smtClean="0"/>
              <a:t>ref: </a:t>
            </a:r>
            <a:r>
              <a:rPr lang="en-US" dirty="0" smtClean="0">
                <a:hlinkClick r:id="rId2"/>
              </a:rPr>
              <a:t>http</a:t>
            </a:r>
            <a:r>
              <a:rPr lang="en-US" dirty="0">
                <a:hlinkClick r:id="rId2"/>
              </a:rPr>
              <a:t>://www.flickr.com/photos/hongiiv/407481199</a:t>
            </a:r>
            <a:r>
              <a:rPr lang="en-US" dirty="0" smtClean="0">
                <a:hlinkClick r:id="rId2"/>
              </a:rPr>
              <a:t>/</a:t>
            </a:r>
            <a:endParaRPr lang="en-US" dirty="0" smtClean="0"/>
          </a:p>
          <a:p>
            <a:r>
              <a:rPr lang="en-US" dirty="0" smtClean="0"/>
              <a:t>Clipart, Takeaway, Clock, Factory and smoke  – public domain CC0 (</a:t>
            </a:r>
            <a:r>
              <a:rPr lang="en-US" dirty="0">
                <a:hlinkClick r:id="rId3"/>
              </a:rPr>
              <a:t>http://pixabay.com</a:t>
            </a:r>
            <a:r>
              <a:rPr lang="en-US" dirty="0" smtClean="0">
                <a:hlinkClick r:id="rId3"/>
              </a:rPr>
              <a:t>/</a:t>
            </a:r>
            <a:r>
              <a:rPr lang="en-US" dirty="0" smtClean="0"/>
              <a:t>)</a:t>
            </a:r>
          </a:p>
          <a:p>
            <a:r>
              <a:rPr lang="en-US" dirty="0" smtClean="0"/>
              <a:t> Forrest of </a:t>
            </a:r>
            <a:r>
              <a:rPr lang="en-US" dirty="0"/>
              <a:t>trees: Wikipedia (open commons)</a:t>
            </a:r>
            <a:endParaRPr lang="en-US" dirty="0" smtClean="0"/>
          </a:p>
          <a:p>
            <a:r>
              <a:rPr lang="en-US" dirty="0"/>
              <a:t> </a:t>
            </a:r>
            <a:r>
              <a:rPr lang="en-US" dirty="0" smtClean="0"/>
              <a:t>Moore’s Law graph, processor families per supercomputer over years – all these creative commons, </a:t>
            </a:r>
            <a:r>
              <a:rPr lang="en-US" dirty="0">
                <a:hlinkClick r:id="rId4"/>
              </a:rPr>
              <a:t>commons.wikimedia.org</a:t>
            </a:r>
            <a:endParaRPr lang="en-US" dirty="0" smtClean="0"/>
          </a:p>
          <a:p>
            <a:r>
              <a:rPr lang="en-US" dirty="0" smtClean="0"/>
              <a:t> </a:t>
            </a:r>
            <a:endParaRPr lang="en-US" dirty="0"/>
          </a:p>
        </p:txBody>
      </p:sp>
      <p:sp>
        <p:nvSpPr>
          <p:cNvPr id="2" name="Rectangle 1"/>
          <p:cNvSpPr/>
          <p:nvPr/>
        </p:nvSpPr>
        <p:spPr>
          <a:xfrm>
            <a:off x="420915" y="443077"/>
            <a:ext cx="4929555" cy="369332"/>
          </a:xfrm>
          <a:prstGeom prst="rect">
            <a:avLst/>
          </a:prstGeom>
        </p:spPr>
        <p:txBody>
          <a:bodyPr wrap="none">
            <a:spAutoFit/>
          </a:bodyPr>
          <a:lstStyle/>
          <a:p>
            <a:r>
              <a:rPr lang="en-US" b="1" i="1" dirty="0" smtClean="0"/>
              <a:t>Disclaimers and copyright/licensing details</a:t>
            </a:r>
            <a:endParaRPr lang="en-US" b="1" i="1" dirty="0"/>
          </a:p>
        </p:txBody>
      </p:sp>
      <p:sp>
        <p:nvSpPr>
          <p:cNvPr id="5" name="Rectangle 4"/>
          <p:cNvSpPr/>
          <p:nvPr/>
        </p:nvSpPr>
        <p:spPr>
          <a:xfrm>
            <a:off x="420916" y="893026"/>
            <a:ext cx="8258628" cy="2554545"/>
          </a:xfrm>
          <a:prstGeom prst="rect">
            <a:avLst/>
          </a:prstGeom>
        </p:spPr>
        <p:txBody>
          <a:bodyPr wrap="square">
            <a:spAutoFit/>
          </a:bodyPr>
          <a:lstStyle/>
          <a:p>
            <a:r>
              <a:rPr lang="en-US" sz="1600" dirty="0" smtClean="0"/>
              <a:t>I have tried to follow the correct practices concerning copyright and licensing of material, particularly image sources that have been used in this presentation. I have put much effort into trying to make this material open access so that it can be of benefit to others in their teaching and learning practice. Any mistakes or omissions with regards to these issues I will correct when notified. To the best of my understanding the material in these slides can be shared according to the Creative Commons “</a:t>
            </a:r>
            <a:r>
              <a:rPr lang="en-ZA" sz="1600" dirty="0"/>
              <a:t>Attribution-</a:t>
            </a:r>
            <a:r>
              <a:rPr lang="en-ZA" sz="1600" dirty="0" err="1"/>
              <a:t>ShareAlike</a:t>
            </a:r>
            <a:r>
              <a:rPr lang="en-ZA" sz="1600" dirty="0"/>
              <a:t> 4.0 International (CC BY-SA 4.0)</a:t>
            </a:r>
            <a:r>
              <a:rPr lang="en-US" sz="1600" dirty="0" smtClean="0"/>
              <a:t>” license, and that is why I selected that license to apply to this presentation (it’s not because I particulate want my slides referenced but more to acknowledge the sources and generosity of others who have provided free material such as the images I have used).</a:t>
            </a:r>
            <a:endParaRPr lang="en-US" sz="1600" dirty="0"/>
          </a:p>
        </p:txBody>
      </p:sp>
      <p:pic>
        <p:nvPicPr>
          <p:cNvPr id="3074" name="Picture 2" descr="C:\Users\swinberg\Documents\ACTIVE\EEE4084F\Common\Images_open\CC-SA.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61944" y="6102803"/>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212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L04 - Further Reading</a:t>
            </a:r>
            <a:endParaRPr lang="en-ZA" dirty="0"/>
          </a:p>
        </p:txBody>
      </p:sp>
      <p:sp>
        <p:nvSpPr>
          <p:cNvPr id="3" name="Content Placeholder 2"/>
          <p:cNvSpPr>
            <a:spLocks noGrp="1"/>
          </p:cNvSpPr>
          <p:nvPr>
            <p:ph idx="1"/>
          </p:nvPr>
        </p:nvSpPr>
        <p:spPr/>
        <p:txBody>
          <a:bodyPr>
            <a:normAutofit fontScale="62500" lnSpcReduction="20000"/>
          </a:bodyPr>
          <a:lstStyle/>
          <a:p>
            <a:pPr marL="0" indent="0" algn="ctr">
              <a:buNone/>
            </a:pPr>
            <a:r>
              <a:rPr lang="en-ZA" b="1" dirty="0"/>
              <a:t>Parallel and Distributed Computing:  Memories of Time Past and a Glimpse </a:t>
            </a:r>
            <a:r>
              <a:rPr lang="en-ZA" b="1" dirty="0" smtClean="0"/>
              <a:t>at the Future </a:t>
            </a:r>
          </a:p>
          <a:p>
            <a:pPr marL="0" indent="0" algn="ctr">
              <a:buNone/>
            </a:pPr>
            <a:r>
              <a:rPr lang="en-ZA" dirty="0" smtClean="0"/>
              <a:t>Author: D </a:t>
            </a:r>
            <a:r>
              <a:rPr lang="en-ZA" dirty="0"/>
              <a:t>C </a:t>
            </a:r>
            <a:r>
              <a:rPr lang="en-ZA" dirty="0" err="1" smtClean="0"/>
              <a:t>Marinescu</a:t>
            </a:r>
            <a:r>
              <a:rPr lang="en-ZA" dirty="0" smtClean="0"/>
              <a:t>. Pub date: June 2014</a:t>
            </a:r>
          </a:p>
          <a:p>
            <a:pPr marL="0" indent="0" algn="ctr">
              <a:buNone/>
            </a:pPr>
            <a:endParaRPr lang="en-ZA" dirty="0" smtClean="0"/>
          </a:p>
          <a:p>
            <a:pPr marL="0" indent="0">
              <a:buNone/>
            </a:pPr>
            <a:r>
              <a:rPr lang="en-ZA" dirty="0" smtClean="0"/>
              <a:t>We  </a:t>
            </a:r>
            <a:r>
              <a:rPr lang="en-ZA" dirty="0"/>
              <a:t>propose  to  look  at  the  </a:t>
            </a:r>
            <a:r>
              <a:rPr lang="en-ZA" dirty="0">
                <a:solidFill>
                  <a:schemeClr val="accent6">
                    <a:lumMod val="75000"/>
                  </a:schemeClr>
                </a:solidFill>
              </a:rPr>
              <a:t>evolution  of  ideas  related  to  </a:t>
            </a:r>
            <a:r>
              <a:rPr lang="en-ZA" dirty="0" smtClean="0">
                <a:solidFill>
                  <a:schemeClr val="accent6">
                    <a:lumMod val="75000"/>
                  </a:schemeClr>
                </a:solidFill>
              </a:rPr>
              <a:t>parallel systems</a:t>
            </a:r>
            <a:r>
              <a:rPr lang="en-ZA" dirty="0">
                <a:solidFill>
                  <a:schemeClr val="accent6">
                    <a:lumMod val="75000"/>
                  </a:schemeClr>
                </a:solidFill>
              </a:rPr>
              <a:t>, algorithms, and applications</a:t>
            </a:r>
            <a:r>
              <a:rPr lang="en-ZA" dirty="0"/>
              <a:t> during the past three </a:t>
            </a:r>
            <a:r>
              <a:rPr lang="en-ZA" dirty="0" smtClean="0"/>
              <a:t>decades and </a:t>
            </a:r>
            <a:r>
              <a:rPr lang="en-ZA" dirty="0"/>
              <a:t>then glimpse at the future.  The journey starts with </a:t>
            </a:r>
            <a:r>
              <a:rPr lang="en-ZA" dirty="0" smtClean="0"/>
              <a:t>massively parallel </a:t>
            </a:r>
            <a:r>
              <a:rPr lang="en-ZA" dirty="0"/>
              <a:t>systems of the early </a:t>
            </a:r>
            <a:r>
              <a:rPr lang="en-ZA" dirty="0" smtClean="0"/>
              <a:t>nineties, transitions </a:t>
            </a:r>
            <a:r>
              <a:rPr lang="en-ZA" dirty="0"/>
              <a:t>gently to </a:t>
            </a:r>
            <a:r>
              <a:rPr lang="en-ZA" dirty="0" smtClean="0"/>
              <a:t>computing for   </a:t>
            </a:r>
            <a:r>
              <a:rPr lang="en-ZA" dirty="0"/>
              <a:t>the   masses   on   the   clouds   of   the   ﬁrst   decade   of   the   </a:t>
            </a:r>
            <a:r>
              <a:rPr lang="en-ZA" dirty="0" smtClean="0"/>
              <a:t>new millennium</a:t>
            </a:r>
            <a:r>
              <a:rPr lang="en-ZA" dirty="0"/>
              <a:t>, and continues with what we could expect from </a:t>
            </a:r>
            <a:r>
              <a:rPr lang="en-ZA" dirty="0" smtClean="0"/>
              <a:t>quantum computers </a:t>
            </a:r>
            <a:r>
              <a:rPr lang="en-ZA" dirty="0"/>
              <a:t>and </a:t>
            </a:r>
            <a:r>
              <a:rPr lang="en-ZA" dirty="0" smtClean="0"/>
              <a:t>quantum parallelism </a:t>
            </a:r>
            <a:r>
              <a:rPr lang="en-ZA" dirty="0"/>
              <a:t>in the next few decades</a:t>
            </a:r>
            <a:r>
              <a:rPr lang="en-ZA" dirty="0" smtClean="0"/>
              <a:t>...</a:t>
            </a:r>
          </a:p>
          <a:p>
            <a:pPr marL="0" indent="0">
              <a:buNone/>
            </a:pPr>
            <a:endParaRPr lang="en-ZA" dirty="0"/>
          </a:p>
          <a:p>
            <a:pPr marL="0" indent="0">
              <a:buNone/>
            </a:pPr>
            <a:r>
              <a:rPr lang="en-ZA" dirty="0" smtClean="0"/>
              <a:t>File: 06900194.pdf </a:t>
            </a:r>
          </a:p>
          <a:p>
            <a:pPr marL="0" indent="0">
              <a:buNone/>
            </a:pPr>
            <a:r>
              <a:rPr lang="en-ZA" dirty="0" smtClean="0">
                <a:hlinkClick r:id="rId2"/>
              </a:rPr>
              <a:t>http</a:t>
            </a:r>
            <a:r>
              <a:rPr lang="en-ZA" dirty="0">
                <a:hlinkClick r:id="rId2"/>
              </a:rPr>
              <a:t>://</a:t>
            </a:r>
            <a:r>
              <a:rPr lang="en-ZA" dirty="0" smtClean="0">
                <a:hlinkClick r:id="rId2"/>
              </a:rPr>
              <a:t>dx.doi.org/10.1109/ISPDC.2014.33</a:t>
            </a:r>
            <a:endParaRPr lang="en-ZA" dirty="0"/>
          </a:p>
        </p:txBody>
      </p:sp>
      <p:sp>
        <p:nvSpPr>
          <p:cNvPr id="4" name="Rectangle 3"/>
          <p:cNvSpPr/>
          <p:nvPr/>
        </p:nvSpPr>
        <p:spPr>
          <a:xfrm>
            <a:off x="636494" y="5945612"/>
            <a:ext cx="8050306" cy="646331"/>
          </a:xfrm>
          <a:prstGeom prst="rect">
            <a:avLst/>
          </a:prstGeom>
          <a:solidFill>
            <a:srgbClr val="FEFE7A"/>
          </a:solidFill>
        </p:spPr>
        <p:txBody>
          <a:bodyPr wrap="square">
            <a:spAutoFit/>
          </a:bodyPr>
          <a:lstStyle/>
          <a:p>
            <a:r>
              <a:rPr lang="en-ZA" dirty="0" smtClean="0"/>
              <a:t>This paper gives good insight into the current state of the art and likely approaches that will be used in the future</a:t>
            </a:r>
            <a:endParaRPr lang="en-ZA" dirty="0"/>
          </a:p>
        </p:txBody>
      </p:sp>
      <p:pic>
        <p:nvPicPr>
          <p:cNvPr id="1026" name="Picture 2" descr="C:\Users\swinberg\Documents\ACTIVE\EEE4084F\2016\LECTURES\Lecture01\Images\read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4494" y="340660"/>
            <a:ext cx="1192306" cy="1192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7050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570" y="455437"/>
            <a:ext cx="7024744" cy="1143000"/>
          </a:xfrm>
        </p:spPr>
        <p:txBody>
          <a:bodyPr>
            <a:normAutofit fontScale="90000"/>
          </a:bodyPr>
          <a:lstStyle/>
          <a:p>
            <a:pPr>
              <a:defRPr/>
            </a:pPr>
            <a:r>
              <a:rPr lang="en-ZA" dirty="0" smtClean="0"/>
              <a:t>Do </a:t>
            </a:r>
            <a:r>
              <a:rPr lang="en-ZA" dirty="0" smtClean="0">
                <a:solidFill>
                  <a:schemeClr val="tx2">
                    <a:lumMod val="75000"/>
                  </a:schemeClr>
                </a:solidFill>
              </a:rPr>
              <a:t>parallel languages </a:t>
            </a:r>
            <a:r>
              <a:rPr lang="en-ZA" dirty="0" smtClean="0"/>
              <a:t>and compilers exist?</a:t>
            </a:r>
            <a:endParaRPr lang="en-US" dirty="0"/>
          </a:p>
        </p:txBody>
      </p:sp>
      <p:sp>
        <p:nvSpPr>
          <p:cNvPr id="3" name="Content Placeholder 2"/>
          <p:cNvSpPr>
            <a:spLocks noGrp="1"/>
          </p:cNvSpPr>
          <p:nvPr>
            <p:ph idx="1"/>
          </p:nvPr>
        </p:nvSpPr>
        <p:spPr>
          <a:xfrm>
            <a:off x="583008" y="1629734"/>
            <a:ext cx="8007350" cy="4694238"/>
          </a:xfrm>
        </p:spPr>
        <p:txBody>
          <a:bodyPr/>
          <a:lstStyle/>
          <a:p>
            <a:pPr>
              <a:defRPr/>
            </a:pPr>
            <a:r>
              <a:rPr lang="en-ZA" b="1" dirty="0" smtClean="0">
                <a:solidFill>
                  <a:schemeClr val="tx2">
                    <a:lumMod val="75000"/>
                  </a:schemeClr>
                </a:solidFill>
              </a:rPr>
              <a:t>Yes!</a:t>
            </a:r>
          </a:p>
          <a:p>
            <a:pPr lvl="1">
              <a:defRPr/>
            </a:pPr>
            <a:r>
              <a:rPr lang="en-ZA" dirty="0" err="1" smtClean="0"/>
              <a:t>MatLab</a:t>
            </a:r>
            <a:r>
              <a:rPr lang="en-ZA" dirty="0" smtClean="0"/>
              <a:t>, Simulink, </a:t>
            </a:r>
            <a:r>
              <a:rPr lang="en-ZA" dirty="0" err="1" smtClean="0"/>
              <a:t>SystemC</a:t>
            </a:r>
            <a:r>
              <a:rPr lang="en-ZA" dirty="0" smtClean="0"/>
              <a:t>, UML*,</a:t>
            </a:r>
            <a:br>
              <a:rPr lang="en-ZA" dirty="0" smtClean="0"/>
            </a:br>
            <a:r>
              <a:rPr lang="en-ZA" dirty="0" smtClean="0"/>
              <a:t>NESL** and others</a:t>
            </a:r>
          </a:p>
          <a:p>
            <a:pPr>
              <a:defRPr/>
            </a:pPr>
            <a:r>
              <a:rPr lang="en-ZA" dirty="0" smtClean="0"/>
              <a:t>“Automatic parallelization”:</a:t>
            </a:r>
          </a:p>
          <a:p>
            <a:pPr lvl="1">
              <a:defRPr/>
            </a:pPr>
            <a:r>
              <a:rPr lang="en-US" u="sng" dirty="0" smtClean="0"/>
              <a:t>Def:</a:t>
            </a:r>
            <a:r>
              <a:rPr lang="en-US" dirty="0" smtClean="0"/>
              <a:t> converting sequential code into multi-threaded or </a:t>
            </a:r>
            <a:r>
              <a:rPr lang="en-US" dirty="0" err="1" smtClean="0"/>
              <a:t>vectorised</a:t>
            </a:r>
            <a:r>
              <a:rPr lang="en-US" dirty="0" smtClean="0"/>
              <a:t> code (or both) to utilize multiple processors simultaneously (e.g., for SMP machine)</a:t>
            </a:r>
          </a:p>
          <a:p>
            <a:pPr lvl="1">
              <a:defRPr/>
            </a:pPr>
            <a:r>
              <a:rPr lang="en-ZA" dirty="0" smtClean="0">
                <a:solidFill>
                  <a:schemeClr val="tx2">
                    <a:lumMod val="90000"/>
                  </a:schemeClr>
                </a:solidFill>
              </a:rPr>
              <a:t>… short powwow on the topic…</a:t>
            </a:r>
            <a:endParaRPr lang="en-US" dirty="0">
              <a:solidFill>
                <a:schemeClr val="tx2">
                  <a:lumMod val="90000"/>
                </a:schemeClr>
              </a:solidFill>
            </a:endParaRPr>
          </a:p>
        </p:txBody>
      </p:sp>
      <p:sp>
        <p:nvSpPr>
          <p:cNvPr id="19460" name="Rectangle 3"/>
          <p:cNvSpPr>
            <a:spLocks noChangeArrowheads="1"/>
          </p:cNvSpPr>
          <p:nvPr/>
        </p:nvSpPr>
        <p:spPr bwMode="auto">
          <a:xfrm>
            <a:off x="5035550" y="6098709"/>
            <a:ext cx="4108450" cy="523220"/>
          </a:xfrm>
          <a:prstGeom prst="rect">
            <a:avLst/>
          </a:prstGeom>
          <a:noFill/>
          <a:ln w="9525">
            <a:noFill/>
            <a:miter lim="800000"/>
            <a:headEnd/>
            <a:tailEnd/>
          </a:ln>
        </p:spPr>
        <p:txBody>
          <a:bodyPr>
            <a:spAutoFit/>
          </a:bodyPr>
          <a:lstStyle/>
          <a:p>
            <a:r>
              <a:rPr lang="en-ZA" sz="1400" dirty="0"/>
              <a:t>* Model-Driven Development using case tools, e.g. Rhapsody for RT-UML</a:t>
            </a:r>
            <a:endParaRPr lang="en-US" sz="1400" dirty="0"/>
          </a:p>
        </p:txBody>
      </p:sp>
      <p:sp>
        <p:nvSpPr>
          <p:cNvPr id="19461" name="Rectangle 5"/>
          <p:cNvSpPr>
            <a:spLocks noChangeArrowheads="1"/>
          </p:cNvSpPr>
          <p:nvPr/>
        </p:nvSpPr>
        <p:spPr bwMode="auto">
          <a:xfrm>
            <a:off x="311394" y="6068219"/>
            <a:ext cx="4930775" cy="584200"/>
          </a:xfrm>
          <a:prstGeom prst="rect">
            <a:avLst/>
          </a:prstGeom>
          <a:noFill/>
          <a:ln w="9525">
            <a:noFill/>
            <a:miter lim="800000"/>
            <a:headEnd/>
            <a:tailEnd/>
          </a:ln>
        </p:spPr>
        <p:txBody>
          <a:bodyPr>
            <a:spAutoFit/>
          </a:bodyPr>
          <a:lstStyle/>
          <a:p>
            <a:r>
              <a:rPr lang="en-US" sz="1600" dirty="0" smtClean="0"/>
              <a:t>Try </a:t>
            </a:r>
            <a:r>
              <a:rPr lang="en-US" sz="1600" dirty="0"/>
              <a:t>interactive tutorial on: </a:t>
            </a:r>
            <a:r>
              <a:rPr lang="en-US" sz="1600" dirty="0">
                <a:hlinkClick r:id="rId3"/>
              </a:rPr>
              <a:t>http://www.cs.cmu.edu/~scandal/nesl/tutorial2.html</a:t>
            </a:r>
            <a:r>
              <a:rPr lang="en-US" sz="1600" dirty="0"/>
              <a:t> </a:t>
            </a:r>
          </a:p>
        </p:txBody>
      </p:sp>
    </p:spTree>
    <p:extLst>
      <p:ext uri="{BB962C8B-B14F-4D97-AF65-F5344CB8AC3E}">
        <p14:creationId xmlns:p14="http://schemas.microsoft.com/office/powerpoint/2010/main" val="18420283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448" y="558270"/>
            <a:ext cx="5139229" cy="769211"/>
          </a:xfrm>
        </p:spPr>
        <p:txBody>
          <a:bodyPr/>
          <a:lstStyle/>
          <a:p>
            <a:pPr>
              <a:defRPr/>
            </a:pPr>
            <a:r>
              <a:rPr lang="en-ZA" dirty="0" smtClean="0"/>
              <a:t>Powwow* moment</a:t>
            </a:r>
            <a:endParaRPr lang="en-US" dirty="0"/>
          </a:p>
        </p:txBody>
      </p:sp>
      <p:pic>
        <p:nvPicPr>
          <p:cNvPr id="20483" name="Picture 8" descr="powwow.jpg"/>
          <p:cNvPicPr>
            <a:picLocks noChangeAspect="1"/>
          </p:cNvPicPr>
          <p:nvPr/>
        </p:nvPicPr>
        <p:blipFill>
          <a:blip r:embed="rId3" cstate="print"/>
          <a:srcRect/>
          <a:stretch>
            <a:fillRect/>
          </a:stretch>
        </p:blipFill>
        <p:spPr bwMode="auto">
          <a:xfrm>
            <a:off x="6134100" y="646113"/>
            <a:ext cx="2841625" cy="3732212"/>
          </a:xfrm>
          <a:prstGeom prst="rect">
            <a:avLst/>
          </a:prstGeom>
          <a:noFill/>
          <a:ln w="9525">
            <a:noFill/>
            <a:miter lim="800000"/>
            <a:headEnd/>
            <a:tailEnd/>
          </a:ln>
        </p:spPr>
      </p:pic>
      <p:sp>
        <p:nvSpPr>
          <p:cNvPr id="10" name="TextBox 9"/>
          <p:cNvSpPr txBox="1"/>
          <p:nvPr/>
        </p:nvSpPr>
        <p:spPr>
          <a:xfrm>
            <a:off x="460997" y="1434770"/>
            <a:ext cx="5965825" cy="3600450"/>
          </a:xfrm>
          <a:prstGeom prst="rect">
            <a:avLst/>
          </a:prstGeom>
          <a:noFill/>
        </p:spPr>
        <p:txBody>
          <a:bodyPr>
            <a:spAutoFit/>
          </a:bodyPr>
          <a:lstStyle/>
          <a:p>
            <a:pPr>
              <a:defRPr/>
            </a:pPr>
            <a:r>
              <a:rPr lang="en-ZA" sz="2800" dirty="0"/>
              <a:t>Consult the four winds, and your neighbouring classmates, as to:</a:t>
            </a:r>
            <a:br>
              <a:rPr lang="en-ZA" sz="2800" dirty="0"/>
            </a:br>
            <a:r>
              <a:rPr lang="en-ZA" sz="2800" dirty="0">
                <a:solidFill>
                  <a:srgbClr val="FF6600"/>
                </a:solidFill>
                <a:effectLst>
                  <a:outerShdw blurRad="38100" dist="38100" dir="2700000" algn="tl">
                    <a:srgbClr val="000000">
                      <a:alpha val="43137"/>
                    </a:srgbClr>
                  </a:outerShdw>
                </a:effectLst>
              </a:rPr>
              <a:t>Why is it probably not easy to automate conversion from sequential code (e.g. BASIC or std C program) to parallel code?</a:t>
            </a:r>
          </a:p>
          <a:p>
            <a:pPr>
              <a:defRPr/>
            </a:pPr>
            <a:endParaRPr lang="en-ZA" sz="2000" dirty="0"/>
          </a:p>
          <a:p>
            <a:pPr>
              <a:defRPr/>
            </a:pPr>
            <a:r>
              <a:rPr lang="en-ZA" sz="2000" dirty="0"/>
              <a:t>HINT: Perhaps start by clarifying the difference between sequential and parallel code.</a:t>
            </a:r>
            <a:endParaRPr lang="en-US" sz="2000" dirty="0"/>
          </a:p>
        </p:txBody>
      </p:sp>
      <p:sp>
        <p:nvSpPr>
          <p:cNvPr id="20485" name="Rectangle 10"/>
          <p:cNvSpPr>
            <a:spLocks noChangeArrowheads="1"/>
          </p:cNvSpPr>
          <p:nvPr/>
        </p:nvSpPr>
        <p:spPr bwMode="auto">
          <a:xfrm>
            <a:off x="463324" y="5581849"/>
            <a:ext cx="8510588" cy="707886"/>
          </a:xfrm>
          <a:prstGeom prst="rect">
            <a:avLst/>
          </a:prstGeom>
          <a:noFill/>
          <a:ln w="9525">
            <a:noFill/>
            <a:miter lim="800000"/>
            <a:headEnd/>
            <a:tailEnd/>
          </a:ln>
        </p:spPr>
        <p:txBody>
          <a:bodyPr>
            <a:spAutoFit/>
          </a:bodyPr>
          <a:lstStyle/>
          <a:p>
            <a:r>
              <a:rPr lang="en-ZA" sz="2000" b="1" dirty="0"/>
              <a:t>PS:</a:t>
            </a:r>
            <a:r>
              <a:rPr lang="en-ZA" sz="2000" dirty="0"/>
              <a:t> You’re also welcome to get up, stretch, move about, infiltrate </a:t>
            </a:r>
            <a:r>
              <a:rPr lang="en-ZA" sz="2000" dirty="0" smtClean="0"/>
              <a:t>your choice of tribe</a:t>
            </a:r>
            <a:r>
              <a:rPr lang="en-ZA" sz="2000" dirty="0"/>
              <a:t>,  and so on. Note approx. </a:t>
            </a:r>
            <a:r>
              <a:rPr lang="en-ZA" sz="2000" dirty="0">
                <a:solidFill>
                  <a:srgbClr val="66FFFF"/>
                </a:solidFill>
              </a:rPr>
              <a:t>5 min. time limit!</a:t>
            </a:r>
            <a:endParaRPr lang="en-US" sz="2000" dirty="0">
              <a:solidFill>
                <a:srgbClr val="66FFFF"/>
              </a:solidFill>
            </a:endParaRPr>
          </a:p>
        </p:txBody>
      </p:sp>
      <p:grpSp>
        <p:nvGrpSpPr>
          <p:cNvPr id="3" name="Group 2"/>
          <p:cNvGrpSpPr/>
          <p:nvPr/>
        </p:nvGrpSpPr>
        <p:grpSpPr>
          <a:xfrm>
            <a:off x="6970274" y="4521901"/>
            <a:ext cx="1295400" cy="1266825"/>
            <a:chOff x="6970274" y="4521901"/>
            <a:chExt cx="1295400" cy="1266825"/>
          </a:xfrm>
        </p:grpSpPr>
        <p:pic>
          <p:nvPicPr>
            <p:cNvPr id="5122" name="Picture 2" descr="C:\Users\swinberg\Documents\ACTIVE\EEE4084F\2013\LECTURES\Lecture02\Images\clock.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0274" y="4521901"/>
              <a:ext cx="1295400" cy="1266825"/>
            </a:xfrm>
            <a:prstGeom prst="rect">
              <a:avLst/>
            </a:prstGeom>
            <a:noFill/>
            <a:extLst>
              <a:ext uri="{909E8E84-426E-40DD-AFC4-6F175D3DCCD1}">
                <a14:hiddenFill xmlns:a14="http://schemas.microsoft.com/office/drawing/2010/main">
                  <a:solidFill>
                    <a:srgbClr val="FFFFFF"/>
                  </a:solidFill>
                </a14:hiddenFill>
              </a:ext>
            </a:extLst>
          </p:spPr>
        </p:pic>
        <p:cxnSp>
          <p:nvCxnSpPr>
            <p:cNvPr id="20487" name="Straight Arrow Connector 13"/>
            <p:cNvCxnSpPr>
              <a:cxnSpLocks noChangeShapeType="1"/>
            </p:cNvCxnSpPr>
            <p:nvPr/>
          </p:nvCxnSpPr>
          <p:spPr bwMode="auto">
            <a:xfrm rot="16200000" flipH="1">
              <a:off x="7525544" y="5233194"/>
              <a:ext cx="381000" cy="211138"/>
            </a:xfrm>
            <a:prstGeom prst="straightConnector1">
              <a:avLst/>
            </a:prstGeom>
            <a:noFill/>
            <a:ln w="9525" algn="ctr">
              <a:solidFill>
                <a:schemeClr val="tx1"/>
              </a:solidFill>
              <a:round/>
              <a:headEnd/>
              <a:tailEnd type="arrow" w="med" len="med"/>
            </a:ln>
          </p:spPr>
        </p:cxnSp>
      </p:grpSp>
      <p:sp>
        <p:nvSpPr>
          <p:cNvPr id="17" name="Rectangle 16"/>
          <p:cNvSpPr>
            <a:spLocks noChangeArrowheads="1"/>
          </p:cNvSpPr>
          <p:nvPr/>
        </p:nvSpPr>
        <p:spPr bwMode="auto">
          <a:xfrm>
            <a:off x="8202613" y="4805363"/>
            <a:ext cx="688975" cy="646112"/>
          </a:xfrm>
          <a:prstGeom prst="rect">
            <a:avLst/>
          </a:prstGeom>
          <a:noFill/>
          <a:ln w="9525">
            <a:noFill/>
            <a:miter lim="800000"/>
            <a:headEnd/>
            <a:tailEnd/>
          </a:ln>
        </p:spPr>
        <p:txBody>
          <a:bodyPr wrap="none">
            <a:spAutoFit/>
          </a:bodyPr>
          <a:lstStyle/>
          <a:p>
            <a:r>
              <a:rPr lang="en-ZA" dirty="0"/>
              <a:t>Time</a:t>
            </a:r>
          </a:p>
          <a:p>
            <a:r>
              <a:rPr lang="en-ZA" dirty="0"/>
              <a:t>limit</a:t>
            </a:r>
            <a:endParaRPr lang="en-US" dirty="0"/>
          </a:p>
        </p:txBody>
      </p:sp>
      <p:sp>
        <p:nvSpPr>
          <p:cNvPr id="18" name="TextBox 17"/>
          <p:cNvSpPr txBox="1">
            <a:spLocks noChangeArrowheads="1"/>
          </p:cNvSpPr>
          <p:nvPr/>
        </p:nvSpPr>
        <p:spPr bwMode="auto">
          <a:xfrm>
            <a:off x="5981852" y="4811713"/>
            <a:ext cx="736600" cy="646112"/>
          </a:xfrm>
          <a:prstGeom prst="rect">
            <a:avLst/>
          </a:prstGeom>
          <a:noFill/>
          <a:ln w="9525">
            <a:noFill/>
            <a:miter lim="800000"/>
            <a:headEnd/>
            <a:tailEnd/>
          </a:ln>
        </p:spPr>
        <p:txBody>
          <a:bodyPr wrap="none">
            <a:spAutoFit/>
          </a:bodyPr>
          <a:lstStyle/>
          <a:p>
            <a:pPr algn="ctr"/>
            <a:r>
              <a:rPr lang="en-ZA" dirty="0"/>
              <a:t>TIME</a:t>
            </a:r>
          </a:p>
          <a:p>
            <a:pPr algn="ctr"/>
            <a:r>
              <a:rPr lang="en-ZA" dirty="0"/>
              <a:t>UP</a:t>
            </a:r>
            <a:endParaRPr lang="en-US" dirty="0"/>
          </a:p>
        </p:txBody>
      </p:sp>
      <p:sp>
        <p:nvSpPr>
          <p:cNvPr id="11" name="TextBox 10"/>
          <p:cNvSpPr txBox="1"/>
          <p:nvPr/>
        </p:nvSpPr>
        <p:spPr>
          <a:xfrm>
            <a:off x="384175" y="5014913"/>
            <a:ext cx="4243388" cy="400050"/>
          </a:xfrm>
          <a:prstGeom prst="rect">
            <a:avLst/>
          </a:prstGeom>
          <a:noFill/>
        </p:spPr>
        <p:txBody>
          <a:bodyPr wrap="none">
            <a:spAutoFit/>
          </a:bodyPr>
          <a:lstStyle/>
          <a:p>
            <a:pPr>
              <a:defRPr/>
            </a:pPr>
            <a:r>
              <a:rPr lang="en-ZA" sz="2000" dirty="0">
                <a:solidFill>
                  <a:srgbClr val="FF6600"/>
                </a:solidFill>
              </a:rPr>
              <a:t>Next slide provides some reasons...</a:t>
            </a:r>
          </a:p>
        </p:txBody>
      </p:sp>
      <p:sp>
        <p:nvSpPr>
          <p:cNvPr id="4" name="Rectangle 3"/>
          <p:cNvSpPr/>
          <p:nvPr/>
        </p:nvSpPr>
        <p:spPr>
          <a:xfrm>
            <a:off x="219868" y="6439566"/>
            <a:ext cx="7871945" cy="276999"/>
          </a:xfrm>
          <a:prstGeom prst="rect">
            <a:avLst/>
          </a:prstGeom>
        </p:spPr>
        <p:txBody>
          <a:bodyPr wrap="square">
            <a:spAutoFit/>
          </a:bodyPr>
          <a:lstStyle/>
          <a:p>
            <a:r>
              <a:rPr lang="en-US" sz="1200" dirty="0" smtClean="0"/>
              <a:t>* It’s a term from North </a:t>
            </a:r>
            <a:r>
              <a:rPr lang="en-US" sz="1200" dirty="0"/>
              <a:t>America's Native </a:t>
            </a:r>
            <a:r>
              <a:rPr lang="en-US" sz="1200" dirty="0" smtClean="0"/>
              <a:t>people used to refer to a cultural gathering.</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2500"/>
                            </p:stCondLst>
                            <p:childTnLst>
                              <p:par>
                                <p:cTn id="9" presetID="1" presetClass="entr" presetSubtype="0" fill="hold" grpId="1" nodeType="after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childTnLst>
                          </p:cTn>
                        </p:par>
                        <p:par>
                          <p:cTn id="15" fill="hold">
                            <p:stCondLst>
                              <p:cond delay="0"/>
                            </p:stCondLst>
                            <p:childTnLst>
                              <p:par>
                                <p:cTn id="16" presetID="49" presetClass="entr" presetSubtype="0" decel="100000" fill="hold" grpId="0" nodeType="after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 calcmode="lin" valueType="num">
                                      <p:cBhvr>
                                        <p:cTn id="20" dur="500" fill="hold"/>
                                        <p:tgtEl>
                                          <p:spTgt spid="18"/>
                                        </p:tgtEl>
                                        <p:attrNameLst>
                                          <p:attrName>style.rotation</p:attrName>
                                        </p:attrNameLst>
                                      </p:cBhvr>
                                      <p:tavLst>
                                        <p:tav tm="0">
                                          <p:val>
                                            <p:fltVal val="360"/>
                                          </p:val>
                                        </p:tav>
                                        <p:tav tm="100000">
                                          <p:val>
                                            <p:fltVal val="0"/>
                                          </p:val>
                                        </p:tav>
                                      </p:tavLst>
                                    </p:anim>
                                    <p:animEffect transition="in" filter="fade">
                                      <p:cBhvr>
                                        <p:cTn id="21" dur="500"/>
                                        <p:tgtEl>
                                          <p:spTgt spid="18"/>
                                        </p:tgtEl>
                                      </p:cBhvr>
                                    </p:animEffect>
                                  </p:childTnLst>
                                </p:cTn>
                              </p:par>
                            </p:childTnLst>
                          </p:cTn>
                        </p:par>
                        <p:par>
                          <p:cTn id="22" fill="hold">
                            <p:stCondLst>
                              <p:cond delay="1000"/>
                            </p:stCondLst>
                            <p:childTnLst>
                              <p:par>
                                <p:cTn id="23" presetID="5" presetClass="entr" presetSubtype="1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heckerboard(across)">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268" y="418703"/>
            <a:ext cx="5209004" cy="1297978"/>
          </a:xfrm>
        </p:spPr>
        <p:txBody>
          <a:bodyPr>
            <a:normAutofit fontScale="90000"/>
          </a:bodyPr>
          <a:lstStyle/>
          <a:p>
            <a:pPr>
              <a:defRPr/>
            </a:pPr>
            <a:r>
              <a:rPr lang="en-ZA" dirty="0" smtClean="0"/>
              <a:t>Return from the</a:t>
            </a:r>
            <a:br>
              <a:rPr lang="en-ZA" dirty="0" smtClean="0"/>
            </a:br>
            <a:r>
              <a:rPr lang="en-ZA" dirty="0" smtClean="0"/>
              <a:t>Powwow</a:t>
            </a:r>
            <a:endParaRPr lang="en-US" dirty="0"/>
          </a:p>
        </p:txBody>
      </p:sp>
      <p:pic>
        <p:nvPicPr>
          <p:cNvPr id="21507" name="Picture 8" descr="powwow.jpg"/>
          <p:cNvPicPr>
            <a:picLocks noChangeAspect="1"/>
          </p:cNvPicPr>
          <p:nvPr/>
        </p:nvPicPr>
        <p:blipFill>
          <a:blip r:embed="rId3" cstate="print"/>
          <a:srcRect/>
          <a:stretch>
            <a:fillRect/>
          </a:stretch>
        </p:blipFill>
        <p:spPr bwMode="auto">
          <a:xfrm>
            <a:off x="5813135" y="464675"/>
            <a:ext cx="2841625" cy="3732212"/>
          </a:xfrm>
          <a:prstGeom prst="rect">
            <a:avLst/>
          </a:prstGeom>
          <a:noFill/>
          <a:ln w="9525">
            <a:noFill/>
            <a:miter lim="800000"/>
            <a:headEnd/>
            <a:tailEnd/>
          </a:ln>
        </p:spPr>
      </p:pic>
      <p:sp>
        <p:nvSpPr>
          <p:cNvPr id="5" name="Rectangle 4"/>
          <p:cNvSpPr/>
          <p:nvPr/>
        </p:nvSpPr>
        <p:spPr>
          <a:xfrm>
            <a:off x="435965" y="1981478"/>
            <a:ext cx="5659175" cy="1754326"/>
          </a:xfrm>
          <a:prstGeom prst="rect">
            <a:avLst/>
          </a:prstGeom>
          <a:noFill/>
        </p:spPr>
        <p:txBody>
          <a:bodyPr>
            <a:spAutoFit/>
          </a:bodyPr>
          <a:lstStyle/>
          <a:p>
            <a:pPr algn="ctr">
              <a:defRPr/>
            </a:pPr>
            <a:r>
              <a:rPr lang="en-US" sz="5400" b="1" dirty="0">
                <a:ln w="31550" cmpd="sng">
                  <a:solidFill>
                    <a:srgbClr val="FF0000"/>
                  </a:solidFill>
                  <a:prstDash val="solid"/>
                </a:ln>
                <a:solidFill>
                  <a:srgbClr val="FFFF00"/>
                </a:solidFill>
                <a:effectLst>
                  <a:outerShdw blurRad="50800" dist="40000" dir="5400000" algn="tl" rotWithShape="0">
                    <a:srgbClr val="000000">
                      <a:shade val="5000"/>
                      <a:satMod val="120000"/>
                      <a:alpha val="33000"/>
                    </a:srgbClr>
                  </a:outerShdw>
                </a:effectLst>
              </a:rPr>
              <a:t>What the winds decree…</a:t>
            </a:r>
          </a:p>
        </p:txBody>
      </p:sp>
      <p:pic>
        <p:nvPicPr>
          <p:cNvPr id="21509" name="Picture 6" descr="Four_Winds.jpg"/>
          <p:cNvPicPr>
            <a:picLocks noChangeAspect="1"/>
          </p:cNvPicPr>
          <p:nvPr/>
        </p:nvPicPr>
        <p:blipFill>
          <a:blip r:embed="rId4" cstate="print"/>
          <a:srcRect/>
          <a:stretch>
            <a:fillRect/>
          </a:stretch>
        </p:blipFill>
        <p:spPr bwMode="auto">
          <a:xfrm>
            <a:off x="600698" y="3974701"/>
            <a:ext cx="5204573" cy="24922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6257" y="4549926"/>
            <a:ext cx="1556836" cy="369332"/>
          </a:xfrm>
          <a:prstGeom prst="rect">
            <a:avLst/>
          </a:prstGeom>
          <a:noFill/>
        </p:spPr>
        <p:txBody>
          <a:bodyPr wrap="none" rtlCol="0">
            <a:spAutoFit/>
          </a:bodyPr>
          <a:lstStyle/>
          <a:p>
            <a:r>
              <a:rPr lang="en-ZA" dirty="0" smtClean="0"/>
              <a:t>Data hazards</a:t>
            </a:r>
            <a:endParaRPr lang="en-ZA" dirty="0"/>
          </a:p>
        </p:txBody>
      </p:sp>
      <p:sp>
        <p:nvSpPr>
          <p:cNvPr id="5" name="TextBox 4"/>
          <p:cNvSpPr txBox="1"/>
          <p:nvPr/>
        </p:nvSpPr>
        <p:spPr>
          <a:xfrm>
            <a:off x="5861220" y="3520117"/>
            <a:ext cx="1586716" cy="369332"/>
          </a:xfrm>
          <a:prstGeom prst="rect">
            <a:avLst/>
          </a:prstGeom>
          <a:noFill/>
        </p:spPr>
        <p:txBody>
          <a:bodyPr wrap="none" rtlCol="0">
            <a:spAutoFit/>
          </a:bodyPr>
          <a:lstStyle/>
          <a:p>
            <a:r>
              <a:rPr lang="en-ZA" dirty="0" smtClean="0"/>
              <a:t>Timing issues</a:t>
            </a:r>
            <a:endParaRPr lang="en-ZA" dirty="0"/>
          </a:p>
        </p:txBody>
      </p:sp>
      <p:sp>
        <p:nvSpPr>
          <p:cNvPr id="6" name="TextBox 5"/>
          <p:cNvSpPr txBox="1"/>
          <p:nvPr/>
        </p:nvSpPr>
        <p:spPr>
          <a:xfrm>
            <a:off x="1058400" y="3946245"/>
            <a:ext cx="4570482" cy="369332"/>
          </a:xfrm>
          <a:prstGeom prst="rect">
            <a:avLst/>
          </a:prstGeom>
          <a:noFill/>
        </p:spPr>
        <p:txBody>
          <a:bodyPr wrap="none" rtlCol="0">
            <a:spAutoFit/>
          </a:bodyPr>
          <a:lstStyle/>
          <a:p>
            <a:r>
              <a:rPr lang="en-ZA" dirty="0" smtClean="0"/>
              <a:t>Deciding how to break-up data to distribute</a:t>
            </a:r>
            <a:endParaRPr lang="en-ZA" dirty="0"/>
          </a:p>
        </p:txBody>
      </p:sp>
      <p:sp>
        <p:nvSpPr>
          <p:cNvPr id="7" name="TextBox 6"/>
          <p:cNvSpPr txBox="1"/>
          <p:nvPr/>
        </p:nvSpPr>
        <p:spPr>
          <a:xfrm>
            <a:off x="1120543" y="2943069"/>
            <a:ext cx="5455340" cy="369332"/>
          </a:xfrm>
          <a:prstGeom prst="rect">
            <a:avLst/>
          </a:prstGeom>
          <a:noFill/>
        </p:spPr>
        <p:txBody>
          <a:bodyPr wrap="none" rtlCol="0">
            <a:spAutoFit/>
          </a:bodyPr>
          <a:lstStyle/>
          <a:p>
            <a:r>
              <a:rPr lang="en-ZA" dirty="0" smtClean="0"/>
              <a:t>Deciding when to implement semaphores and locks</a:t>
            </a:r>
            <a:endParaRPr lang="en-ZA" dirty="0"/>
          </a:p>
        </p:txBody>
      </p:sp>
      <p:sp>
        <p:nvSpPr>
          <p:cNvPr id="8" name="TextBox 7"/>
          <p:cNvSpPr txBox="1"/>
          <p:nvPr/>
        </p:nvSpPr>
        <p:spPr>
          <a:xfrm>
            <a:off x="3171286" y="4434518"/>
            <a:ext cx="4352474" cy="369332"/>
          </a:xfrm>
          <a:prstGeom prst="rect">
            <a:avLst/>
          </a:prstGeom>
          <a:noFill/>
        </p:spPr>
        <p:txBody>
          <a:bodyPr wrap="none" rtlCol="0">
            <a:spAutoFit/>
          </a:bodyPr>
          <a:lstStyle/>
          <a:p>
            <a:r>
              <a:rPr lang="en-ZA" dirty="0" smtClean="0"/>
              <a:t>When code needs to block and when not</a:t>
            </a:r>
            <a:endParaRPr lang="en-ZA" dirty="0"/>
          </a:p>
        </p:txBody>
      </p:sp>
      <p:sp>
        <p:nvSpPr>
          <p:cNvPr id="9" name="TextBox 8"/>
          <p:cNvSpPr txBox="1"/>
          <p:nvPr/>
        </p:nvSpPr>
        <p:spPr>
          <a:xfrm>
            <a:off x="880847" y="3466850"/>
            <a:ext cx="4224233" cy="369332"/>
          </a:xfrm>
          <a:prstGeom prst="rect">
            <a:avLst/>
          </a:prstGeom>
          <a:noFill/>
        </p:spPr>
        <p:txBody>
          <a:bodyPr wrap="none" rtlCol="0">
            <a:spAutoFit/>
          </a:bodyPr>
          <a:lstStyle/>
          <a:p>
            <a:r>
              <a:rPr lang="en-ZA" dirty="0" smtClean="0"/>
              <a:t>How to split-up a loop into parallel parts</a:t>
            </a:r>
            <a:endParaRPr lang="en-ZA" dirty="0"/>
          </a:p>
        </p:txBody>
      </p:sp>
      <p:sp>
        <p:nvSpPr>
          <p:cNvPr id="10" name="TextBox 9"/>
          <p:cNvSpPr txBox="1"/>
          <p:nvPr/>
        </p:nvSpPr>
        <p:spPr>
          <a:xfrm>
            <a:off x="4103441" y="5091464"/>
            <a:ext cx="4134465" cy="646331"/>
          </a:xfrm>
          <a:prstGeom prst="rect">
            <a:avLst/>
          </a:prstGeom>
          <a:noFill/>
        </p:spPr>
        <p:txBody>
          <a:bodyPr wrap="none" rtlCol="0">
            <a:spAutoFit/>
          </a:bodyPr>
          <a:lstStyle/>
          <a:p>
            <a:r>
              <a:rPr lang="en-ZA" dirty="0" smtClean="0"/>
              <a:t>Having to convert clocks of statements</a:t>
            </a:r>
          </a:p>
          <a:p>
            <a:r>
              <a:rPr lang="en-ZA" dirty="0" smtClean="0"/>
              <a:t>or functions in inter process calls</a:t>
            </a:r>
            <a:endParaRPr lang="en-ZA" dirty="0"/>
          </a:p>
        </p:txBody>
      </p:sp>
      <p:sp>
        <p:nvSpPr>
          <p:cNvPr id="11" name="TextBox 10"/>
          <p:cNvSpPr txBox="1"/>
          <p:nvPr/>
        </p:nvSpPr>
        <p:spPr>
          <a:xfrm>
            <a:off x="454719" y="5126975"/>
            <a:ext cx="3583032" cy="369332"/>
          </a:xfrm>
          <a:prstGeom prst="rect">
            <a:avLst/>
          </a:prstGeom>
          <a:noFill/>
        </p:spPr>
        <p:txBody>
          <a:bodyPr wrap="none" rtlCol="0">
            <a:spAutoFit/>
          </a:bodyPr>
          <a:lstStyle/>
          <a:p>
            <a:r>
              <a:rPr lang="en-ZA" dirty="0" smtClean="0"/>
              <a:t>Figuring out timing dependencies</a:t>
            </a:r>
            <a:endParaRPr lang="en-ZA" dirty="0"/>
          </a:p>
        </p:txBody>
      </p:sp>
      <p:pic>
        <p:nvPicPr>
          <p:cNvPr id="6146" name="Picture 2" descr="C:\Users\swinberg\Documents\ACTIVE\EEE4084F\2013\LECTURES\Lecture02\Images\wind-go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710" y="280767"/>
            <a:ext cx="2190750" cy="20859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166389" y="359518"/>
            <a:ext cx="7024744" cy="1320429"/>
          </a:xfrm>
        </p:spPr>
        <p:txBody>
          <a:bodyPr>
            <a:normAutofit/>
          </a:bodyPr>
          <a:lstStyle/>
          <a:p>
            <a:r>
              <a:rPr lang="en-ZA" dirty="0" smtClean="0"/>
              <a:t>Some</a:t>
            </a:r>
            <a:br>
              <a:rPr lang="en-ZA" dirty="0" smtClean="0"/>
            </a:br>
            <a:r>
              <a:rPr lang="en-ZA" dirty="0"/>
              <a:t> </a:t>
            </a:r>
            <a:r>
              <a:rPr lang="en-ZA" dirty="0" smtClean="0"/>
              <a:t> thoughts</a:t>
            </a:r>
            <a:endParaRPr lang="en-ZA" dirty="0"/>
          </a:p>
        </p:txBody>
      </p:sp>
      <p:sp>
        <p:nvSpPr>
          <p:cNvPr id="3" name="TextBox 2"/>
          <p:cNvSpPr txBox="1"/>
          <p:nvPr/>
        </p:nvSpPr>
        <p:spPr>
          <a:xfrm>
            <a:off x="783193" y="2330508"/>
            <a:ext cx="4515019" cy="369332"/>
          </a:xfrm>
          <a:prstGeom prst="rect">
            <a:avLst/>
          </a:prstGeom>
          <a:noFill/>
        </p:spPr>
        <p:txBody>
          <a:bodyPr wrap="none" rtlCol="0">
            <a:spAutoFit/>
          </a:bodyPr>
          <a:lstStyle/>
          <a:p>
            <a:r>
              <a:rPr lang="en-ZA" dirty="0" smtClean="0"/>
              <a:t>Difficulty in figuring out data dependencies</a:t>
            </a:r>
            <a:endParaRPr lang="en-ZA" dirty="0"/>
          </a:p>
        </p:txBody>
      </p:sp>
      <p:sp>
        <p:nvSpPr>
          <p:cNvPr id="12" name="Rectangle 11"/>
          <p:cNvSpPr/>
          <p:nvPr/>
        </p:nvSpPr>
        <p:spPr>
          <a:xfrm>
            <a:off x="4699591" y="564372"/>
            <a:ext cx="4294836" cy="923330"/>
          </a:xfrm>
          <a:prstGeom prst="rect">
            <a:avLst/>
          </a:prstGeom>
        </p:spPr>
        <p:txBody>
          <a:bodyPr wrap="square">
            <a:spAutoFit/>
          </a:bodyPr>
          <a:lstStyle/>
          <a:p>
            <a:pPr>
              <a:defRPr/>
            </a:pPr>
            <a:r>
              <a:rPr lang="en-ZA" dirty="0" smtClean="0">
                <a:solidFill>
                  <a:srgbClr val="FF6600"/>
                </a:solidFill>
                <a:effectLst>
                  <a:outerShdw blurRad="38100" dist="38100" dir="2700000" algn="tl">
                    <a:srgbClr val="000000">
                      <a:alpha val="43137"/>
                    </a:srgbClr>
                  </a:outerShdw>
                </a:effectLst>
              </a:rPr>
              <a:t>On why </a:t>
            </a:r>
            <a:r>
              <a:rPr lang="en-ZA" dirty="0">
                <a:solidFill>
                  <a:srgbClr val="FF6600"/>
                </a:solidFill>
                <a:effectLst>
                  <a:outerShdw blurRad="38100" dist="38100" dir="2700000" algn="tl">
                    <a:srgbClr val="000000">
                      <a:alpha val="43137"/>
                    </a:srgbClr>
                  </a:outerShdw>
                </a:effectLst>
              </a:rPr>
              <a:t>is it probably not easy to automate conversion from sequential code (e.g. BASIC or </a:t>
            </a:r>
            <a:r>
              <a:rPr lang="en-ZA" dirty="0" smtClean="0">
                <a:solidFill>
                  <a:srgbClr val="FF6600"/>
                </a:solidFill>
                <a:effectLst>
                  <a:outerShdw blurRad="38100" dist="38100" dir="2700000" algn="tl">
                    <a:srgbClr val="000000">
                      <a:alpha val="43137"/>
                    </a:srgbClr>
                  </a:outerShdw>
                </a:effectLst>
              </a:rPr>
              <a:t>C) </a:t>
            </a:r>
            <a:r>
              <a:rPr lang="en-ZA" dirty="0">
                <a:solidFill>
                  <a:srgbClr val="FF6600"/>
                </a:solidFill>
                <a:effectLst>
                  <a:outerShdw blurRad="38100" dist="38100" dir="2700000" algn="tl">
                    <a:srgbClr val="000000">
                      <a:alpha val="43137"/>
                    </a:srgbClr>
                  </a:outerShdw>
                </a:effectLst>
              </a:rPr>
              <a:t>to parallel </a:t>
            </a:r>
            <a:r>
              <a:rPr lang="en-ZA" dirty="0" smtClean="0">
                <a:solidFill>
                  <a:srgbClr val="FF6600"/>
                </a:solidFill>
                <a:effectLst>
                  <a:outerShdw blurRad="38100" dist="38100" dir="2700000" algn="tl">
                    <a:srgbClr val="000000">
                      <a:alpha val="43137"/>
                    </a:srgbClr>
                  </a:outerShdw>
                </a:effectLst>
              </a:rPr>
              <a:t>code.</a:t>
            </a:r>
            <a:endParaRPr lang="en-ZA" dirty="0">
              <a:solidFill>
                <a:srgbClr val="FF6600"/>
              </a:solidFill>
              <a:effectLst>
                <a:outerShdw blurRad="38100" dist="38100" dir="2700000" algn="tl">
                  <a:srgbClr val="000000">
                    <a:alpha val="43137"/>
                  </a:srgbClr>
                </a:outerShdw>
              </a:effectLst>
            </a:endParaRPr>
          </a:p>
        </p:txBody>
      </p:sp>
      <p:sp>
        <p:nvSpPr>
          <p:cNvPr id="13" name="Freeform 12"/>
          <p:cNvSpPr/>
          <p:nvPr/>
        </p:nvSpPr>
        <p:spPr>
          <a:xfrm>
            <a:off x="1940270" y="3836182"/>
            <a:ext cx="5507666" cy="266667"/>
          </a:xfrm>
          <a:custGeom>
            <a:avLst/>
            <a:gdLst>
              <a:gd name="connsiteX0" fmla="*/ 0 w 5507666"/>
              <a:gd name="connsiteY0" fmla="*/ 148856 h 266667"/>
              <a:gd name="connsiteX1" fmla="*/ 95693 w 5507666"/>
              <a:gd name="connsiteY1" fmla="*/ 138223 h 266667"/>
              <a:gd name="connsiteX2" fmla="*/ 244549 w 5507666"/>
              <a:gd name="connsiteY2" fmla="*/ 85060 h 266667"/>
              <a:gd name="connsiteX3" fmla="*/ 808075 w 5507666"/>
              <a:gd name="connsiteY3" fmla="*/ 74428 h 266667"/>
              <a:gd name="connsiteX4" fmla="*/ 914400 w 5507666"/>
              <a:gd name="connsiteY4" fmla="*/ 127590 h 266667"/>
              <a:gd name="connsiteX5" fmla="*/ 1010093 w 5507666"/>
              <a:gd name="connsiteY5" fmla="*/ 191386 h 266667"/>
              <a:gd name="connsiteX6" fmla="*/ 1265275 w 5507666"/>
              <a:gd name="connsiteY6" fmla="*/ 159488 h 266667"/>
              <a:gd name="connsiteX7" fmla="*/ 1488559 w 5507666"/>
              <a:gd name="connsiteY7" fmla="*/ 63795 h 266667"/>
              <a:gd name="connsiteX8" fmla="*/ 1743740 w 5507666"/>
              <a:gd name="connsiteY8" fmla="*/ 0 h 266667"/>
              <a:gd name="connsiteX9" fmla="*/ 1850066 w 5507666"/>
              <a:gd name="connsiteY9" fmla="*/ 21265 h 266667"/>
              <a:gd name="connsiteX10" fmla="*/ 1913861 w 5507666"/>
              <a:gd name="connsiteY10" fmla="*/ 106325 h 266667"/>
              <a:gd name="connsiteX11" fmla="*/ 1956391 w 5507666"/>
              <a:gd name="connsiteY11" fmla="*/ 116958 h 266667"/>
              <a:gd name="connsiteX12" fmla="*/ 1977656 w 5507666"/>
              <a:gd name="connsiteY12" fmla="*/ 148856 h 266667"/>
              <a:gd name="connsiteX13" fmla="*/ 2041452 w 5507666"/>
              <a:gd name="connsiteY13" fmla="*/ 159488 h 266667"/>
              <a:gd name="connsiteX14" fmla="*/ 2296633 w 5507666"/>
              <a:gd name="connsiteY14" fmla="*/ 170121 h 266667"/>
              <a:gd name="connsiteX15" fmla="*/ 2860159 w 5507666"/>
              <a:gd name="connsiteY15" fmla="*/ 148856 h 266667"/>
              <a:gd name="connsiteX16" fmla="*/ 3072810 w 5507666"/>
              <a:gd name="connsiteY16" fmla="*/ 159488 h 266667"/>
              <a:gd name="connsiteX17" fmla="*/ 3094075 w 5507666"/>
              <a:gd name="connsiteY17" fmla="*/ 191386 h 266667"/>
              <a:gd name="connsiteX18" fmla="*/ 3125973 w 5507666"/>
              <a:gd name="connsiteY18" fmla="*/ 202018 h 266667"/>
              <a:gd name="connsiteX19" fmla="*/ 3338624 w 5507666"/>
              <a:gd name="connsiteY19" fmla="*/ 180753 h 266667"/>
              <a:gd name="connsiteX20" fmla="*/ 3615070 w 5507666"/>
              <a:gd name="connsiteY20" fmla="*/ 159488 h 266667"/>
              <a:gd name="connsiteX21" fmla="*/ 3795824 w 5507666"/>
              <a:gd name="connsiteY21" fmla="*/ 138223 h 266667"/>
              <a:gd name="connsiteX22" fmla="*/ 4167963 w 5507666"/>
              <a:gd name="connsiteY22" fmla="*/ 159488 h 266667"/>
              <a:gd name="connsiteX23" fmla="*/ 4231759 w 5507666"/>
              <a:gd name="connsiteY23" fmla="*/ 170121 h 266667"/>
              <a:gd name="connsiteX24" fmla="*/ 4295554 w 5507666"/>
              <a:gd name="connsiteY24" fmla="*/ 223283 h 266667"/>
              <a:gd name="connsiteX25" fmla="*/ 4327452 w 5507666"/>
              <a:gd name="connsiteY25" fmla="*/ 244549 h 266667"/>
              <a:gd name="connsiteX26" fmla="*/ 4497573 w 5507666"/>
              <a:gd name="connsiteY26" fmla="*/ 265814 h 266667"/>
              <a:gd name="connsiteX27" fmla="*/ 4742121 w 5507666"/>
              <a:gd name="connsiteY27" fmla="*/ 255181 h 266667"/>
              <a:gd name="connsiteX28" fmla="*/ 5092996 w 5507666"/>
              <a:gd name="connsiteY28" fmla="*/ 265814 h 266667"/>
              <a:gd name="connsiteX29" fmla="*/ 5507666 w 5507666"/>
              <a:gd name="connsiteY29" fmla="*/ 265814 h 266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07666" h="266667">
                <a:moveTo>
                  <a:pt x="0" y="148856"/>
                </a:moveTo>
                <a:cubicBezTo>
                  <a:pt x="31898" y="145312"/>
                  <a:pt x="64638" y="146324"/>
                  <a:pt x="95693" y="138223"/>
                </a:cubicBezTo>
                <a:cubicBezTo>
                  <a:pt x="146675" y="124923"/>
                  <a:pt x="192071" y="89760"/>
                  <a:pt x="244549" y="85060"/>
                </a:cubicBezTo>
                <a:cubicBezTo>
                  <a:pt x="431676" y="68303"/>
                  <a:pt x="620233" y="77972"/>
                  <a:pt x="808075" y="74428"/>
                </a:cubicBezTo>
                <a:cubicBezTo>
                  <a:pt x="843517" y="92149"/>
                  <a:pt x="883959" y="102223"/>
                  <a:pt x="914400" y="127590"/>
                </a:cubicBezTo>
                <a:cubicBezTo>
                  <a:pt x="986806" y="187928"/>
                  <a:pt x="951935" y="171999"/>
                  <a:pt x="1010093" y="191386"/>
                </a:cubicBezTo>
                <a:cubicBezTo>
                  <a:pt x="1095154" y="180753"/>
                  <a:pt x="1182447" y="181576"/>
                  <a:pt x="1265275" y="159488"/>
                </a:cubicBezTo>
                <a:cubicBezTo>
                  <a:pt x="1343516" y="138624"/>
                  <a:pt x="1409156" y="79676"/>
                  <a:pt x="1488559" y="63795"/>
                </a:cubicBezTo>
                <a:cubicBezTo>
                  <a:pt x="1645486" y="32410"/>
                  <a:pt x="1560131" y="52459"/>
                  <a:pt x="1743740" y="0"/>
                </a:cubicBezTo>
                <a:cubicBezTo>
                  <a:pt x="1779182" y="7088"/>
                  <a:pt x="1816845" y="7027"/>
                  <a:pt x="1850066" y="21265"/>
                </a:cubicBezTo>
                <a:cubicBezTo>
                  <a:pt x="1938157" y="59018"/>
                  <a:pt x="1856471" y="58500"/>
                  <a:pt x="1913861" y="106325"/>
                </a:cubicBezTo>
                <a:cubicBezTo>
                  <a:pt x="1925087" y="115680"/>
                  <a:pt x="1942214" y="113414"/>
                  <a:pt x="1956391" y="116958"/>
                </a:cubicBezTo>
                <a:cubicBezTo>
                  <a:pt x="1963479" y="127591"/>
                  <a:pt x="1966226" y="143141"/>
                  <a:pt x="1977656" y="148856"/>
                </a:cubicBezTo>
                <a:cubicBezTo>
                  <a:pt x="1996939" y="158497"/>
                  <a:pt x="2019941" y="158054"/>
                  <a:pt x="2041452" y="159488"/>
                </a:cubicBezTo>
                <a:cubicBezTo>
                  <a:pt x="2126398" y="165151"/>
                  <a:pt x="2211573" y="166577"/>
                  <a:pt x="2296633" y="170121"/>
                </a:cubicBezTo>
                <a:cubicBezTo>
                  <a:pt x="2484475" y="163033"/>
                  <a:pt x="2672201" y="151431"/>
                  <a:pt x="2860159" y="148856"/>
                </a:cubicBezTo>
                <a:cubicBezTo>
                  <a:pt x="2931125" y="147884"/>
                  <a:pt x="3002983" y="146792"/>
                  <a:pt x="3072810" y="159488"/>
                </a:cubicBezTo>
                <a:cubicBezTo>
                  <a:pt x="3085383" y="161774"/>
                  <a:pt x="3084096" y="183403"/>
                  <a:pt x="3094075" y="191386"/>
                </a:cubicBezTo>
                <a:cubicBezTo>
                  <a:pt x="3102827" y="198387"/>
                  <a:pt x="3115340" y="198474"/>
                  <a:pt x="3125973" y="202018"/>
                </a:cubicBezTo>
                <a:lnTo>
                  <a:pt x="3338624" y="180753"/>
                </a:lnTo>
                <a:cubicBezTo>
                  <a:pt x="3430697" y="172747"/>
                  <a:pt x="3523046" y="168048"/>
                  <a:pt x="3615070" y="159488"/>
                </a:cubicBezTo>
                <a:cubicBezTo>
                  <a:pt x="3675476" y="153869"/>
                  <a:pt x="3735573" y="145311"/>
                  <a:pt x="3795824" y="138223"/>
                </a:cubicBezTo>
                <a:lnTo>
                  <a:pt x="4167963" y="159488"/>
                </a:lnTo>
                <a:cubicBezTo>
                  <a:pt x="4189464" y="161061"/>
                  <a:pt x="4212476" y="160480"/>
                  <a:pt x="4231759" y="170121"/>
                </a:cubicBezTo>
                <a:cubicBezTo>
                  <a:pt x="4256517" y="182500"/>
                  <a:pt x="4273704" y="206289"/>
                  <a:pt x="4295554" y="223283"/>
                </a:cubicBezTo>
                <a:cubicBezTo>
                  <a:pt x="4305641" y="231129"/>
                  <a:pt x="4315706" y="239515"/>
                  <a:pt x="4327452" y="244549"/>
                </a:cubicBezTo>
                <a:cubicBezTo>
                  <a:pt x="4367968" y="261913"/>
                  <a:pt x="4482223" y="264535"/>
                  <a:pt x="4497573" y="265814"/>
                </a:cubicBezTo>
                <a:cubicBezTo>
                  <a:pt x="4579089" y="262270"/>
                  <a:pt x="4660528" y="255181"/>
                  <a:pt x="4742121" y="255181"/>
                </a:cubicBezTo>
                <a:cubicBezTo>
                  <a:pt x="4859133" y="255181"/>
                  <a:pt x="4975995" y="264189"/>
                  <a:pt x="5092996" y="265814"/>
                </a:cubicBezTo>
                <a:cubicBezTo>
                  <a:pt x="5231206" y="267734"/>
                  <a:pt x="5369443" y="265814"/>
                  <a:pt x="5507666" y="26581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1674457" y="4718643"/>
            <a:ext cx="5773479" cy="265814"/>
          </a:xfrm>
          <a:custGeom>
            <a:avLst/>
            <a:gdLst>
              <a:gd name="connsiteX0" fmla="*/ 0 w 5773479"/>
              <a:gd name="connsiteY0" fmla="*/ 127590 h 265814"/>
              <a:gd name="connsiteX1" fmla="*/ 818707 w 5773479"/>
              <a:gd name="connsiteY1" fmla="*/ 0 h 265814"/>
              <a:gd name="connsiteX2" fmla="*/ 1116418 w 5773479"/>
              <a:gd name="connsiteY2" fmla="*/ 10632 h 265814"/>
              <a:gd name="connsiteX3" fmla="*/ 1212111 w 5773479"/>
              <a:gd name="connsiteY3" fmla="*/ 74428 h 265814"/>
              <a:gd name="connsiteX4" fmla="*/ 1265274 w 5773479"/>
              <a:gd name="connsiteY4" fmla="*/ 116958 h 265814"/>
              <a:gd name="connsiteX5" fmla="*/ 1499190 w 5773479"/>
              <a:gd name="connsiteY5" fmla="*/ 212651 h 265814"/>
              <a:gd name="connsiteX6" fmla="*/ 1594883 w 5773479"/>
              <a:gd name="connsiteY6" fmla="*/ 233916 h 265814"/>
              <a:gd name="connsiteX7" fmla="*/ 1765004 w 5773479"/>
              <a:gd name="connsiteY7" fmla="*/ 265814 h 265814"/>
              <a:gd name="connsiteX8" fmla="*/ 2073348 w 5773479"/>
              <a:gd name="connsiteY8" fmla="*/ 202018 h 265814"/>
              <a:gd name="connsiteX9" fmla="*/ 2264734 w 5773479"/>
              <a:gd name="connsiteY9" fmla="*/ 106325 h 265814"/>
              <a:gd name="connsiteX10" fmla="*/ 2424223 w 5773479"/>
              <a:gd name="connsiteY10" fmla="*/ 95693 h 265814"/>
              <a:gd name="connsiteX11" fmla="*/ 2530548 w 5773479"/>
              <a:gd name="connsiteY11" fmla="*/ 85060 h 265814"/>
              <a:gd name="connsiteX12" fmla="*/ 2690037 w 5773479"/>
              <a:gd name="connsiteY12" fmla="*/ 138223 h 265814"/>
              <a:gd name="connsiteX13" fmla="*/ 2817627 w 5773479"/>
              <a:gd name="connsiteY13" fmla="*/ 180753 h 265814"/>
              <a:gd name="connsiteX14" fmla="*/ 3168502 w 5773479"/>
              <a:gd name="connsiteY14" fmla="*/ 159488 h 265814"/>
              <a:gd name="connsiteX15" fmla="*/ 3232297 w 5773479"/>
              <a:gd name="connsiteY15" fmla="*/ 138223 h 265814"/>
              <a:gd name="connsiteX16" fmla="*/ 3338623 w 5773479"/>
              <a:gd name="connsiteY16" fmla="*/ 127590 h 265814"/>
              <a:gd name="connsiteX17" fmla="*/ 3498111 w 5773479"/>
              <a:gd name="connsiteY17" fmla="*/ 106325 h 265814"/>
              <a:gd name="connsiteX18" fmla="*/ 3976576 w 5773479"/>
              <a:gd name="connsiteY18" fmla="*/ 127590 h 265814"/>
              <a:gd name="connsiteX19" fmla="*/ 4029739 w 5773479"/>
              <a:gd name="connsiteY19" fmla="*/ 148856 h 265814"/>
              <a:gd name="connsiteX20" fmla="*/ 4136065 w 5773479"/>
              <a:gd name="connsiteY20" fmla="*/ 180753 h 265814"/>
              <a:gd name="connsiteX21" fmla="*/ 4348716 w 5773479"/>
              <a:gd name="connsiteY21" fmla="*/ 202018 h 265814"/>
              <a:gd name="connsiteX22" fmla="*/ 5486400 w 5773479"/>
              <a:gd name="connsiteY22" fmla="*/ 170121 h 265814"/>
              <a:gd name="connsiteX23" fmla="*/ 5773479 w 5773479"/>
              <a:gd name="connsiteY23" fmla="*/ 159488 h 265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73479" h="265814">
                <a:moveTo>
                  <a:pt x="0" y="127590"/>
                </a:moveTo>
                <a:cubicBezTo>
                  <a:pt x="65635" y="116230"/>
                  <a:pt x="641626" y="6682"/>
                  <a:pt x="818707" y="0"/>
                </a:cubicBezTo>
                <a:lnTo>
                  <a:pt x="1116418" y="10632"/>
                </a:lnTo>
                <a:cubicBezTo>
                  <a:pt x="1148316" y="31897"/>
                  <a:pt x="1180915" y="52145"/>
                  <a:pt x="1212111" y="74428"/>
                </a:cubicBezTo>
                <a:cubicBezTo>
                  <a:pt x="1230578" y="87619"/>
                  <a:pt x="1245436" y="105937"/>
                  <a:pt x="1265274" y="116958"/>
                </a:cubicBezTo>
                <a:cubicBezTo>
                  <a:pt x="1333492" y="154856"/>
                  <a:pt x="1421969" y="191201"/>
                  <a:pt x="1499190" y="212651"/>
                </a:cubicBezTo>
                <a:cubicBezTo>
                  <a:pt x="1530674" y="221397"/>
                  <a:pt x="1563311" y="225497"/>
                  <a:pt x="1594883" y="233916"/>
                </a:cubicBezTo>
                <a:cubicBezTo>
                  <a:pt x="1731504" y="270348"/>
                  <a:pt x="1574348" y="246748"/>
                  <a:pt x="1765004" y="265814"/>
                </a:cubicBezTo>
                <a:cubicBezTo>
                  <a:pt x="1867785" y="244549"/>
                  <a:pt x="1972529" y="231202"/>
                  <a:pt x="2073348" y="202018"/>
                </a:cubicBezTo>
                <a:cubicBezTo>
                  <a:pt x="2220879" y="159312"/>
                  <a:pt x="2115298" y="137458"/>
                  <a:pt x="2264734" y="106325"/>
                </a:cubicBezTo>
                <a:cubicBezTo>
                  <a:pt x="2316895" y="95458"/>
                  <a:pt x="2371112" y="99942"/>
                  <a:pt x="2424223" y="95693"/>
                </a:cubicBezTo>
                <a:cubicBezTo>
                  <a:pt x="2459728" y="92853"/>
                  <a:pt x="2495106" y="88604"/>
                  <a:pt x="2530548" y="85060"/>
                </a:cubicBezTo>
                <a:cubicBezTo>
                  <a:pt x="2772429" y="109249"/>
                  <a:pt x="2537081" y="66244"/>
                  <a:pt x="2690037" y="138223"/>
                </a:cubicBezTo>
                <a:cubicBezTo>
                  <a:pt x="2730601" y="157312"/>
                  <a:pt x="2817627" y="180753"/>
                  <a:pt x="2817627" y="180753"/>
                </a:cubicBezTo>
                <a:cubicBezTo>
                  <a:pt x="2934585" y="173665"/>
                  <a:pt x="3051941" y="171443"/>
                  <a:pt x="3168502" y="159488"/>
                </a:cubicBezTo>
                <a:cubicBezTo>
                  <a:pt x="3190800" y="157201"/>
                  <a:pt x="3210266" y="142354"/>
                  <a:pt x="3232297" y="138223"/>
                </a:cubicBezTo>
                <a:cubicBezTo>
                  <a:pt x="3267306" y="131659"/>
                  <a:pt x="3303258" y="131834"/>
                  <a:pt x="3338623" y="127590"/>
                </a:cubicBezTo>
                <a:cubicBezTo>
                  <a:pt x="3391874" y="121200"/>
                  <a:pt x="3444948" y="113413"/>
                  <a:pt x="3498111" y="106325"/>
                </a:cubicBezTo>
                <a:cubicBezTo>
                  <a:pt x="3657599" y="113413"/>
                  <a:pt x="3817439" y="114859"/>
                  <a:pt x="3976576" y="127590"/>
                </a:cubicBezTo>
                <a:cubicBezTo>
                  <a:pt x="3995601" y="129112"/>
                  <a:pt x="4011632" y="142820"/>
                  <a:pt x="4029739" y="148856"/>
                </a:cubicBezTo>
                <a:cubicBezTo>
                  <a:pt x="4064843" y="160557"/>
                  <a:pt x="4099566" y="174670"/>
                  <a:pt x="4136065" y="180753"/>
                </a:cubicBezTo>
                <a:cubicBezTo>
                  <a:pt x="4206333" y="192464"/>
                  <a:pt x="4277832" y="194930"/>
                  <a:pt x="4348716" y="202018"/>
                </a:cubicBezTo>
                <a:lnTo>
                  <a:pt x="5486400" y="170121"/>
                </a:lnTo>
                <a:cubicBezTo>
                  <a:pt x="5833665" y="157719"/>
                  <a:pt x="5551973" y="159488"/>
                  <a:pt x="5773479" y="1594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1275906" y="3083138"/>
            <a:ext cx="7176977" cy="510363"/>
          </a:xfrm>
          <a:custGeom>
            <a:avLst/>
            <a:gdLst>
              <a:gd name="connsiteX0" fmla="*/ 0 w 7176977"/>
              <a:gd name="connsiteY0" fmla="*/ 435935 h 510363"/>
              <a:gd name="connsiteX1" fmla="*/ 478465 w 7176977"/>
              <a:gd name="connsiteY1" fmla="*/ 180754 h 510363"/>
              <a:gd name="connsiteX2" fmla="*/ 712381 w 7176977"/>
              <a:gd name="connsiteY2" fmla="*/ 138223 h 510363"/>
              <a:gd name="connsiteX3" fmla="*/ 861237 w 7176977"/>
              <a:gd name="connsiteY3" fmla="*/ 116958 h 510363"/>
              <a:gd name="connsiteX4" fmla="*/ 925033 w 7176977"/>
              <a:gd name="connsiteY4" fmla="*/ 138223 h 510363"/>
              <a:gd name="connsiteX5" fmla="*/ 1116419 w 7176977"/>
              <a:gd name="connsiteY5" fmla="*/ 340242 h 510363"/>
              <a:gd name="connsiteX6" fmla="*/ 1180214 w 7176977"/>
              <a:gd name="connsiteY6" fmla="*/ 404037 h 510363"/>
              <a:gd name="connsiteX7" fmla="*/ 1286540 w 7176977"/>
              <a:gd name="connsiteY7" fmla="*/ 489098 h 510363"/>
              <a:gd name="connsiteX8" fmla="*/ 1350335 w 7176977"/>
              <a:gd name="connsiteY8" fmla="*/ 510363 h 510363"/>
              <a:gd name="connsiteX9" fmla="*/ 1531088 w 7176977"/>
              <a:gd name="connsiteY9" fmla="*/ 499730 h 510363"/>
              <a:gd name="connsiteX10" fmla="*/ 1786270 w 7176977"/>
              <a:gd name="connsiteY10" fmla="*/ 414670 h 510363"/>
              <a:gd name="connsiteX11" fmla="*/ 1935126 w 7176977"/>
              <a:gd name="connsiteY11" fmla="*/ 382772 h 510363"/>
              <a:gd name="connsiteX12" fmla="*/ 2105246 w 7176977"/>
              <a:gd name="connsiteY12" fmla="*/ 329609 h 510363"/>
              <a:gd name="connsiteX13" fmla="*/ 2328530 w 7176977"/>
              <a:gd name="connsiteY13" fmla="*/ 297712 h 510363"/>
              <a:gd name="connsiteX14" fmla="*/ 2551814 w 7176977"/>
              <a:gd name="connsiteY14" fmla="*/ 244549 h 510363"/>
              <a:gd name="connsiteX15" fmla="*/ 2668772 w 7176977"/>
              <a:gd name="connsiteY15" fmla="*/ 223284 h 510363"/>
              <a:gd name="connsiteX16" fmla="*/ 2796363 w 7176977"/>
              <a:gd name="connsiteY16" fmla="*/ 233916 h 510363"/>
              <a:gd name="connsiteX17" fmla="*/ 2828260 w 7176977"/>
              <a:gd name="connsiteY17" fmla="*/ 244549 h 510363"/>
              <a:gd name="connsiteX18" fmla="*/ 2923953 w 7176977"/>
              <a:gd name="connsiteY18" fmla="*/ 340242 h 510363"/>
              <a:gd name="connsiteX19" fmla="*/ 3051544 w 7176977"/>
              <a:gd name="connsiteY19" fmla="*/ 393405 h 510363"/>
              <a:gd name="connsiteX20" fmla="*/ 3689498 w 7176977"/>
              <a:gd name="connsiteY20" fmla="*/ 350875 h 510363"/>
              <a:gd name="connsiteX21" fmla="*/ 3902149 w 7176977"/>
              <a:gd name="connsiteY21" fmla="*/ 276447 h 510363"/>
              <a:gd name="connsiteX22" fmla="*/ 4082902 w 7176977"/>
              <a:gd name="connsiteY22" fmla="*/ 233916 h 510363"/>
              <a:gd name="connsiteX23" fmla="*/ 4412512 w 7176977"/>
              <a:gd name="connsiteY23" fmla="*/ 95693 h 510363"/>
              <a:gd name="connsiteX24" fmla="*/ 4731488 w 7176977"/>
              <a:gd name="connsiteY24" fmla="*/ 0 h 510363"/>
              <a:gd name="connsiteX25" fmla="*/ 4986670 w 7176977"/>
              <a:gd name="connsiteY25" fmla="*/ 21265 h 510363"/>
              <a:gd name="connsiteX26" fmla="*/ 5018567 w 7176977"/>
              <a:gd name="connsiteY26" fmla="*/ 63795 h 510363"/>
              <a:gd name="connsiteX27" fmla="*/ 5071730 w 7176977"/>
              <a:gd name="connsiteY27" fmla="*/ 106326 h 510363"/>
              <a:gd name="connsiteX28" fmla="*/ 5103628 w 7176977"/>
              <a:gd name="connsiteY28" fmla="*/ 138223 h 510363"/>
              <a:gd name="connsiteX29" fmla="*/ 5135526 w 7176977"/>
              <a:gd name="connsiteY29" fmla="*/ 148856 h 510363"/>
              <a:gd name="connsiteX30" fmla="*/ 5284381 w 7176977"/>
              <a:gd name="connsiteY30" fmla="*/ 170121 h 510363"/>
              <a:gd name="connsiteX31" fmla="*/ 6124353 w 7176977"/>
              <a:gd name="connsiteY31" fmla="*/ 159489 h 510363"/>
              <a:gd name="connsiteX32" fmla="*/ 6305107 w 7176977"/>
              <a:gd name="connsiteY32" fmla="*/ 138223 h 510363"/>
              <a:gd name="connsiteX33" fmla="*/ 6719777 w 7176977"/>
              <a:gd name="connsiteY33" fmla="*/ 148856 h 510363"/>
              <a:gd name="connsiteX34" fmla="*/ 6985591 w 7176977"/>
              <a:gd name="connsiteY34" fmla="*/ 116958 h 510363"/>
              <a:gd name="connsiteX35" fmla="*/ 7091916 w 7176977"/>
              <a:gd name="connsiteY35" fmla="*/ 74428 h 510363"/>
              <a:gd name="connsiteX36" fmla="*/ 7123814 w 7176977"/>
              <a:gd name="connsiteY36" fmla="*/ 53163 h 510363"/>
              <a:gd name="connsiteX37" fmla="*/ 7176977 w 7176977"/>
              <a:gd name="connsiteY37" fmla="*/ 42530 h 510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176977" h="510363">
                <a:moveTo>
                  <a:pt x="0" y="435935"/>
                </a:moveTo>
                <a:cubicBezTo>
                  <a:pt x="145477" y="348648"/>
                  <a:pt x="383402" y="204520"/>
                  <a:pt x="478465" y="180754"/>
                </a:cubicBezTo>
                <a:cubicBezTo>
                  <a:pt x="640611" y="140217"/>
                  <a:pt x="562434" y="153218"/>
                  <a:pt x="712381" y="138223"/>
                </a:cubicBezTo>
                <a:cubicBezTo>
                  <a:pt x="763679" y="125399"/>
                  <a:pt x="803226" y="113333"/>
                  <a:pt x="861237" y="116958"/>
                </a:cubicBezTo>
                <a:cubicBezTo>
                  <a:pt x="883609" y="118356"/>
                  <a:pt x="903768" y="131135"/>
                  <a:pt x="925033" y="138223"/>
                </a:cubicBezTo>
                <a:cubicBezTo>
                  <a:pt x="990782" y="236848"/>
                  <a:pt x="937262" y="161085"/>
                  <a:pt x="1116419" y="340242"/>
                </a:cubicBezTo>
                <a:lnTo>
                  <a:pt x="1180214" y="404037"/>
                </a:lnTo>
                <a:cubicBezTo>
                  <a:pt x="1233265" y="457088"/>
                  <a:pt x="1228680" y="465954"/>
                  <a:pt x="1286540" y="489098"/>
                </a:cubicBezTo>
                <a:cubicBezTo>
                  <a:pt x="1307352" y="497423"/>
                  <a:pt x="1350335" y="510363"/>
                  <a:pt x="1350335" y="510363"/>
                </a:cubicBezTo>
                <a:cubicBezTo>
                  <a:pt x="1410586" y="506819"/>
                  <a:pt x="1471503" y="509341"/>
                  <a:pt x="1531088" y="499730"/>
                </a:cubicBezTo>
                <a:cubicBezTo>
                  <a:pt x="1712817" y="470419"/>
                  <a:pt x="1634864" y="458830"/>
                  <a:pt x="1786270" y="414670"/>
                </a:cubicBezTo>
                <a:cubicBezTo>
                  <a:pt x="1834985" y="400461"/>
                  <a:pt x="1886094" y="395847"/>
                  <a:pt x="1935126" y="382772"/>
                </a:cubicBezTo>
                <a:cubicBezTo>
                  <a:pt x="1992531" y="367464"/>
                  <a:pt x="2047177" y="342164"/>
                  <a:pt x="2105246" y="329609"/>
                </a:cubicBezTo>
                <a:cubicBezTo>
                  <a:pt x="2178732" y="313720"/>
                  <a:pt x="2254674" y="311780"/>
                  <a:pt x="2328530" y="297712"/>
                </a:cubicBezTo>
                <a:cubicBezTo>
                  <a:pt x="2403687" y="283396"/>
                  <a:pt x="2477073" y="260899"/>
                  <a:pt x="2551814" y="244549"/>
                </a:cubicBezTo>
                <a:cubicBezTo>
                  <a:pt x="2590524" y="236081"/>
                  <a:pt x="2629786" y="230372"/>
                  <a:pt x="2668772" y="223284"/>
                </a:cubicBezTo>
                <a:cubicBezTo>
                  <a:pt x="2711302" y="226828"/>
                  <a:pt x="2754060" y="228276"/>
                  <a:pt x="2796363" y="233916"/>
                </a:cubicBezTo>
                <a:cubicBezTo>
                  <a:pt x="2807472" y="235397"/>
                  <a:pt x="2818756" y="238609"/>
                  <a:pt x="2828260" y="244549"/>
                </a:cubicBezTo>
                <a:cubicBezTo>
                  <a:pt x="2926216" y="305772"/>
                  <a:pt x="2840175" y="264842"/>
                  <a:pt x="2923953" y="340242"/>
                </a:cubicBezTo>
                <a:cubicBezTo>
                  <a:pt x="2979679" y="390396"/>
                  <a:pt x="2984477" y="382227"/>
                  <a:pt x="3051544" y="393405"/>
                </a:cubicBezTo>
                <a:cubicBezTo>
                  <a:pt x="3280184" y="484860"/>
                  <a:pt x="3153387" y="443801"/>
                  <a:pt x="3689498" y="350875"/>
                </a:cubicBezTo>
                <a:cubicBezTo>
                  <a:pt x="3763495" y="338049"/>
                  <a:pt x="3830163" y="297848"/>
                  <a:pt x="3902149" y="276447"/>
                </a:cubicBezTo>
                <a:cubicBezTo>
                  <a:pt x="3961479" y="258808"/>
                  <a:pt x="4022651" y="248093"/>
                  <a:pt x="4082902" y="233916"/>
                </a:cubicBezTo>
                <a:cubicBezTo>
                  <a:pt x="4545146" y="-9369"/>
                  <a:pt x="4083530" y="213187"/>
                  <a:pt x="4412512" y="95693"/>
                </a:cubicBezTo>
                <a:cubicBezTo>
                  <a:pt x="4709567" y="-10398"/>
                  <a:pt x="4455755" y="39390"/>
                  <a:pt x="4731488" y="0"/>
                </a:cubicBezTo>
                <a:cubicBezTo>
                  <a:pt x="4816549" y="7088"/>
                  <a:pt x="4903347" y="2749"/>
                  <a:pt x="4986670" y="21265"/>
                </a:cubicBezTo>
                <a:cubicBezTo>
                  <a:pt x="5003969" y="25109"/>
                  <a:pt x="5006037" y="51264"/>
                  <a:pt x="5018567" y="63795"/>
                </a:cubicBezTo>
                <a:cubicBezTo>
                  <a:pt x="5034614" y="79842"/>
                  <a:pt x="5054651" y="91382"/>
                  <a:pt x="5071730" y="106326"/>
                </a:cubicBezTo>
                <a:cubicBezTo>
                  <a:pt x="5083046" y="116228"/>
                  <a:pt x="5091117" y="129882"/>
                  <a:pt x="5103628" y="138223"/>
                </a:cubicBezTo>
                <a:cubicBezTo>
                  <a:pt x="5112954" y="144440"/>
                  <a:pt x="5124489" y="146908"/>
                  <a:pt x="5135526" y="148856"/>
                </a:cubicBezTo>
                <a:cubicBezTo>
                  <a:pt x="5184885" y="157567"/>
                  <a:pt x="5234763" y="163033"/>
                  <a:pt x="5284381" y="170121"/>
                </a:cubicBezTo>
                <a:lnTo>
                  <a:pt x="6124353" y="159489"/>
                </a:lnTo>
                <a:cubicBezTo>
                  <a:pt x="6184990" y="157594"/>
                  <a:pt x="6244450" y="139306"/>
                  <a:pt x="6305107" y="138223"/>
                </a:cubicBezTo>
                <a:lnTo>
                  <a:pt x="6719777" y="148856"/>
                </a:lnTo>
                <a:cubicBezTo>
                  <a:pt x="6839671" y="141803"/>
                  <a:pt x="6885575" y="150296"/>
                  <a:pt x="6985591" y="116958"/>
                </a:cubicBezTo>
                <a:cubicBezTo>
                  <a:pt x="7021804" y="104887"/>
                  <a:pt x="7057257" y="90424"/>
                  <a:pt x="7091916" y="74428"/>
                </a:cubicBezTo>
                <a:cubicBezTo>
                  <a:pt x="7103519" y="69073"/>
                  <a:pt x="7112068" y="58197"/>
                  <a:pt x="7123814" y="53163"/>
                </a:cubicBezTo>
                <a:cubicBezTo>
                  <a:pt x="7150630" y="41670"/>
                  <a:pt x="7156376" y="42530"/>
                  <a:pt x="7176977" y="4253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880847" y="2380863"/>
            <a:ext cx="7174650" cy="637953"/>
          </a:xfrm>
          <a:custGeom>
            <a:avLst/>
            <a:gdLst>
              <a:gd name="connsiteX0" fmla="*/ 0 w 6666614"/>
              <a:gd name="connsiteY0" fmla="*/ 637953 h 637953"/>
              <a:gd name="connsiteX1" fmla="*/ 478465 w 6666614"/>
              <a:gd name="connsiteY1" fmla="*/ 318977 h 637953"/>
              <a:gd name="connsiteX2" fmla="*/ 914400 w 6666614"/>
              <a:gd name="connsiteY2" fmla="*/ 127591 h 637953"/>
              <a:gd name="connsiteX3" fmla="*/ 1329070 w 6666614"/>
              <a:gd name="connsiteY3" fmla="*/ 0 h 637953"/>
              <a:gd name="connsiteX4" fmla="*/ 1722474 w 6666614"/>
              <a:gd name="connsiteY4" fmla="*/ 85060 h 637953"/>
              <a:gd name="connsiteX5" fmla="*/ 1807535 w 6666614"/>
              <a:gd name="connsiteY5" fmla="*/ 170121 h 637953"/>
              <a:gd name="connsiteX6" fmla="*/ 1988288 w 6666614"/>
              <a:gd name="connsiteY6" fmla="*/ 318977 h 637953"/>
              <a:gd name="connsiteX7" fmla="*/ 2030818 w 6666614"/>
              <a:gd name="connsiteY7" fmla="*/ 329609 h 637953"/>
              <a:gd name="connsiteX8" fmla="*/ 2519916 w 6666614"/>
              <a:gd name="connsiteY8" fmla="*/ 318977 h 637953"/>
              <a:gd name="connsiteX9" fmla="*/ 3168502 w 6666614"/>
              <a:gd name="connsiteY9" fmla="*/ 138223 h 637953"/>
              <a:gd name="connsiteX10" fmla="*/ 3678865 w 6666614"/>
              <a:gd name="connsiteY10" fmla="*/ 53163 h 637953"/>
              <a:gd name="connsiteX11" fmla="*/ 3912781 w 6666614"/>
              <a:gd name="connsiteY11" fmla="*/ 10632 h 637953"/>
              <a:gd name="connsiteX12" fmla="*/ 3987209 w 6666614"/>
              <a:gd name="connsiteY12" fmla="*/ 21265 h 637953"/>
              <a:gd name="connsiteX13" fmla="*/ 4051004 w 6666614"/>
              <a:gd name="connsiteY13" fmla="*/ 53163 h 637953"/>
              <a:gd name="connsiteX14" fmla="*/ 4072270 w 6666614"/>
              <a:gd name="connsiteY14" fmla="*/ 85060 h 637953"/>
              <a:gd name="connsiteX15" fmla="*/ 4114800 w 6666614"/>
              <a:gd name="connsiteY15" fmla="*/ 138223 h 637953"/>
              <a:gd name="connsiteX16" fmla="*/ 4167963 w 6666614"/>
              <a:gd name="connsiteY16" fmla="*/ 223284 h 637953"/>
              <a:gd name="connsiteX17" fmla="*/ 4199860 w 6666614"/>
              <a:gd name="connsiteY17" fmla="*/ 244549 h 637953"/>
              <a:gd name="connsiteX18" fmla="*/ 4412511 w 6666614"/>
              <a:gd name="connsiteY18" fmla="*/ 382772 h 637953"/>
              <a:gd name="connsiteX19" fmla="*/ 5135525 w 6666614"/>
              <a:gd name="connsiteY19" fmla="*/ 350874 h 637953"/>
              <a:gd name="connsiteX20" fmla="*/ 5411972 w 6666614"/>
              <a:gd name="connsiteY20" fmla="*/ 244549 h 637953"/>
              <a:gd name="connsiteX21" fmla="*/ 5762846 w 6666614"/>
              <a:gd name="connsiteY21" fmla="*/ 212651 h 637953"/>
              <a:gd name="connsiteX22" fmla="*/ 6049925 w 6666614"/>
              <a:gd name="connsiteY22" fmla="*/ 244549 h 637953"/>
              <a:gd name="connsiteX23" fmla="*/ 6071191 w 6666614"/>
              <a:gd name="connsiteY23" fmla="*/ 297711 h 637953"/>
              <a:gd name="connsiteX24" fmla="*/ 6177516 w 6666614"/>
              <a:gd name="connsiteY24" fmla="*/ 372139 h 637953"/>
              <a:gd name="connsiteX25" fmla="*/ 6220046 w 6666614"/>
              <a:gd name="connsiteY25" fmla="*/ 414670 h 637953"/>
              <a:gd name="connsiteX26" fmla="*/ 6379535 w 6666614"/>
              <a:gd name="connsiteY26" fmla="*/ 372139 h 637953"/>
              <a:gd name="connsiteX27" fmla="*/ 6422065 w 6666614"/>
              <a:gd name="connsiteY27" fmla="*/ 308344 h 637953"/>
              <a:gd name="connsiteX28" fmla="*/ 6517758 w 6666614"/>
              <a:gd name="connsiteY28" fmla="*/ 148856 h 637953"/>
              <a:gd name="connsiteX29" fmla="*/ 6570921 w 6666614"/>
              <a:gd name="connsiteY29" fmla="*/ 106325 h 637953"/>
              <a:gd name="connsiteX30" fmla="*/ 6613451 w 6666614"/>
              <a:gd name="connsiteY30" fmla="*/ 53163 h 637953"/>
              <a:gd name="connsiteX31" fmla="*/ 6645349 w 6666614"/>
              <a:gd name="connsiteY31" fmla="*/ 42530 h 637953"/>
              <a:gd name="connsiteX32" fmla="*/ 6666614 w 6666614"/>
              <a:gd name="connsiteY32" fmla="*/ 31898 h 637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666614" h="637953">
                <a:moveTo>
                  <a:pt x="0" y="637953"/>
                </a:moveTo>
                <a:cubicBezTo>
                  <a:pt x="231944" y="521983"/>
                  <a:pt x="-81489" y="682456"/>
                  <a:pt x="478465" y="318977"/>
                </a:cubicBezTo>
                <a:cubicBezTo>
                  <a:pt x="708942" y="169369"/>
                  <a:pt x="643915" y="238244"/>
                  <a:pt x="914400" y="127591"/>
                </a:cubicBezTo>
                <a:cubicBezTo>
                  <a:pt x="1258968" y="-13368"/>
                  <a:pt x="1006440" y="35848"/>
                  <a:pt x="1329070" y="0"/>
                </a:cubicBezTo>
                <a:cubicBezTo>
                  <a:pt x="1460205" y="28353"/>
                  <a:pt x="1592315" y="52520"/>
                  <a:pt x="1722474" y="85060"/>
                </a:cubicBezTo>
                <a:cubicBezTo>
                  <a:pt x="1753861" y="92907"/>
                  <a:pt x="1797190" y="158835"/>
                  <a:pt x="1807535" y="170121"/>
                </a:cubicBezTo>
                <a:cubicBezTo>
                  <a:pt x="1864439" y="232198"/>
                  <a:pt x="1912694" y="273621"/>
                  <a:pt x="1988288" y="318977"/>
                </a:cubicBezTo>
                <a:cubicBezTo>
                  <a:pt x="2000818" y="326495"/>
                  <a:pt x="2016641" y="326065"/>
                  <a:pt x="2030818" y="329609"/>
                </a:cubicBezTo>
                <a:lnTo>
                  <a:pt x="2519916" y="318977"/>
                </a:lnTo>
                <a:cubicBezTo>
                  <a:pt x="2676727" y="303517"/>
                  <a:pt x="3048126" y="165451"/>
                  <a:pt x="3168502" y="138223"/>
                </a:cubicBezTo>
                <a:cubicBezTo>
                  <a:pt x="3336720" y="100174"/>
                  <a:pt x="3508877" y="82304"/>
                  <a:pt x="3678865" y="53163"/>
                </a:cubicBezTo>
                <a:cubicBezTo>
                  <a:pt x="3756976" y="39773"/>
                  <a:pt x="3912781" y="10632"/>
                  <a:pt x="3912781" y="10632"/>
                </a:cubicBezTo>
                <a:cubicBezTo>
                  <a:pt x="3937590" y="14176"/>
                  <a:pt x="3963256" y="13895"/>
                  <a:pt x="3987209" y="21265"/>
                </a:cubicBezTo>
                <a:cubicBezTo>
                  <a:pt x="4009933" y="28257"/>
                  <a:pt x="4031984" y="38898"/>
                  <a:pt x="4051004" y="53163"/>
                </a:cubicBezTo>
                <a:cubicBezTo>
                  <a:pt x="4061227" y="60830"/>
                  <a:pt x="4064603" y="74837"/>
                  <a:pt x="4072270" y="85060"/>
                </a:cubicBezTo>
                <a:cubicBezTo>
                  <a:pt x="4085886" y="103215"/>
                  <a:pt x="4101882" y="119564"/>
                  <a:pt x="4114800" y="138223"/>
                </a:cubicBezTo>
                <a:cubicBezTo>
                  <a:pt x="4133832" y="165714"/>
                  <a:pt x="4147076" y="197175"/>
                  <a:pt x="4167963" y="223284"/>
                </a:cubicBezTo>
                <a:cubicBezTo>
                  <a:pt x="4175946" y="233262"/>
                  <a:pt x="4189942" y="236491"/>
                  <a:pt x="4199860" y="244549"/>
                </a:cubicBezTo>
                <a:cubicBezTo>
                  <a:pt x="4367869" y="381056"/>
                  <a:pt x="4275738" y="343694"/>
                  <a:pt x="4412511" y="382772"/>
                </a:cubicBezTo>
                <a:cubicBezTo>
                  <a:pt x="4653516" y="372139"/>
                  <a:pt x="4896560" y="383922"/>
                  <a:pt x="5135525" y="350874"/>
                </a:cubicBezTo>
                <a:cubicBezTo>
                  <a:pt x="5233324" y="337349"/>
                  <a:pt x="5315555" y="265793"/>
                  <a:pt x="5411972" y="244549"/>
                </a:cubicBezTo>
                <a:cubicBezTo>
                  <a:pt x="5526661" y="219279"/>
                  <a:pt x="5645888" y="223284"/>
                  <a:pt x="5762846" y="212651"/>
                </a:cubicBezTo>
                <a:cubicBezTo>
                  <a:pt x="5858539" y="223284"/>
                  <a:pt x="5957110" y="218945"/>
                  <a:pt x="6049925" y="244549"/>
                </a:cubicBezTo>
                <a:cubicBezTo>
                  <a:pt x="6068324" y="249624"/>
                  <a:pt x="6060246" y="282075"/>
                  <a:pt x="6071191" y="297711"/>
                </a:cubicBezTo>
                <a:cubicBezTo>
                  <a:pt x="6110076" y="353261"/>
                  <a:pt x="6122235" y="350027"/>
                  <a:pt x="6177516" y="372139"/>
                </a:cubicBezTo>
                <a:cubicBezTo>
                  <a:pt x="6191693" y="386316"/>
                  <a:pt x="6204007" y="402641"/>
                  <a:pt x="6220046" y="414670"/>
                </a:cubicBezTo>
                <a:cubicBezTo>
                  <a:pt x="6286424" y="464453"/>
                  <a:pt x="6293137" y="419266"/>
                  <a:pt x="6379535" y="372139"/>
                </a:cubicBezTo>
                <a:cubicBezTo>
                  <a:pt x="6393712" y="350874"/>
                  <a:pt x="6408613" y="330075"/>
                  <a:pt x="6422065" y="308344"/>
                </a:cubicBezTo>
                <a:cubicBezTo>
                  <a:pt x="6454698" y="255629"/>
                  <a:pt x="6480981" y="198768"/>
                  <a:pt x="6517758" y="148856"/>
                </a:cubicBezTo>
                <a:cubicBezTo>
                  <a:pt x="6531220" y="130586"/>
                  <a:pt x="6554874" y="122372"/>
                  <a:pt x="6570921" y="106325"/>
                </a:cubicBezTo>
                <a:cubicBezTo>
                  <a:pt x="6586968" y="90278"/>
                  <a:pt x="6596221" y="67932"/>
                  <a:pt x="6613451" y="53163"/>
                </a:cubicBezTo>
                <a:cubicBezTo>
                  <a:pt x="6621961" y="45869"/>
                  <a:pt x="6634943" y="46692"/>
                  <a:pt x="6645349" y="42530"/>
                </a:cubicBezTo>
                <a:cubicBezTo>
                  <a:pt x="6652707" y="39587"/>
                  <a:pt x="6659526" y="35442"/>
                  <a:pt x="6666614" y="3189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783193" y="5091464"/>
            <a:ext cx="6914779" cy="510363"/>
          </a:xfrm>
          <a:custGeom>
            <a:avLst/>
            <a:gdLst>
              <a:gd name="connsiteX0" fmla="*/ 0 w 7176977"/>
              <a:gd name="connsiteY0" fmla="*/ 435935 h 510363"/>
              <a:gd name="connsiteX1" fmla="*/ 478465 w 7176977"/>
              <a:gd name="connsiteY1" fmla="*/ 180754 h 510363"/>
              <a:gd name="connsiteX2" fmla="*/ 712381 w 7176977"/>
              <a:gd name="connsiteY2" fmla="*/ 138223 h 510363"/>
              <a:gd name="connsiteX3" fmla="*/ 861237 w 7176977"/>
              <a:gd name="connsiteY3" fmla="*/ 116958 h 510363"/>
              <a:gd name="connsiteX4" fmla="*/ 925033 w 7176977"/>
              <a:gd name="connsiteY4" fmla="*/ 138223 h 510363"/>
              <a:gd name="connsiteX5" fmla="*/ 1116419 w 7176977"/>
              <a:gd name="connsiteY5" fmla="*/ 340242 h 510363"/>
              <a:gd name="connsiteX6" fmla="*/ 1180214 w 7176977"/>
              <a:gd name="connsiteY6" fmla="*/ 404037 h 510363"/>
              <a:gd name="connsiteX7" fmla="*/ 1286540 w 7176977"/>
              <a:gd name="connsiteY7" fmla="*/ 489098 h 510363"/>
              <a:gd name="connsiteX8" fmla="*/ 1350335 w 7176977"/>
              <a:gd name="connsiteY8" fmla="*/ 510363 h 510363"/>
              <a:gd name="connsiteX9" fmla="*/ 1531088 w 7176977"/>
              <a:gd name="connsiteY9" fmla="*/ 499730 h 510363"/>
              <a:gd name="connsiteX10" fmla="*/ 1786270 w 7176977"/>
              <a:gd name="connsiteY10" fmla="*/ 414670 h 510363"/>
              <a:gd name="connsiteX11" fmla="*/ 1935126 w 7176977"/>
              <a:gd name="connsiteY11" fmla="*/ 382772 h 510363"/>
              <a:gd name="connsiteX12" fmla="*/ 2105246 w 7176977"/>
              <a:gd name="connsiteY12" fmla="*/ 329609 h 510363"/>
              <a:gd name="connsiteX13" fmla="*/ 2328530 w 7176977"/>
              <a:gd name="connsiteY13" fmla="*/ 297712 h 510363"/>
              <a:gd name="connsiteX14" fmla="*/ 2551814 w 7176977"/>
              <a:gd name="connsiteY14" fmla="*/ 244549 h 510363"/>
              <a:gd name="connsiteX15" fmla="*/ 2668772 w 7176977"/>
              <a:gd name="connsiteY15" fmla="*/ 223284 h 510363"/>
              <a:gd name="connsiteX16" fmla="*/ 2796363 w 7176977"/>
              <a:gd name="connsiteY16" fmla="*/ 233916 h 510363"/>
              <a:gd name="connsiteX17" fmla="*/ 2828260 w 7176977"/>
              <a:gd name="connsiteY17" fmla="*/ 244549 h 510363"/>
              <a:gd name="connsiteX18" fmla="*/ 2923953 w 7176977"/>
              <a:gd name="connsiteY18" fmla="*/ 340242 h 510363"/>
              <a:gd name="connsiteX19" fmla="*/ 3051544 w 7176977"/>
              <a:gd name="connsiteY19" fmla="*/ 393405 h 510363"/>
              <a:gd name="connsiteX20" fmla="*/ 3689498 w 7176977"/>
              <a:gd name="connsiteY20" fmla="*/ 350875 h 510363"/>
              <a:gd name="connsiteX21" fmla="*/ 3902149 w 7176977"/>
              <a:gd name="connsiteY21" fmla="*/ 276447 h 510363"/>
              <a:gd name="connsiteX22" fmla="*/ 4082902 w 7176977"/>
              <a:gd name="connsiteY22" fmla="*/ 233916 h 510363"/>
              <a:gd name="connsiteX23" fmla="*/ 4412512 w 7176977"/>
              <a:gd name="connsiteY23" fmla="*/ 95693 h 510363"/>
              <a:gd name="connsiteX24" fmla="*/ 4731488 w 7176977"/>
              <a:gd name="connsiteY24" fmla="*/ 0 h 510363"/>
              <a:gd name="connsiteX25" fmla="*/ 4986670 w 7176977"/>
              <a:gd name="connsiteY25" fmla="*/ 21265 h 510363"/>
              <a:gd name="connsiteX26" fmla="*/ 5018567 w 7176977"/>
              <a:gd name="connsiteY26" fmla="*/ 63795 h 510363"/>
              <a:gd name="connsiteX27" fmla="*/ 5071730 w 7176977"/>
              <a:gd name="connsiteY27" fmla="*/ 106326 h 510363"/>
              <a:gd name="connsiteX28" fmla="*/ 5103628 w 7176977"/>
              <a:gd name="connsiteY28" fmla="*/ 138223 h 510363"/>
              <a:gd name="connsiteX29" fmla="*/ 5135526 w 7176977"/>
              <a:gd name="connsiteY29" fmla="*/ 148856 h 510363"/>
              <a:gd name="connsiteX30" fmla="*/ 5284381 w 7176977"/>
              <a:gd name="connsiteY30" fmla="*/ 170121 h 510363"/>
              <a:gd name="connsiteX31" fmla="*/ 6124353 w 7176977"/>
              <a:gd name="connsiteY31" fmla="*/ 159489 h 510363"/>
              <a:gd name="connsiteX32" fmla="*/ 6305107 w 7176977"/>
              <a:gd name="connsiteY32" fmla="*/ 138223 h 510363"/>
              <a:gd name="connsiteX33" fmla="*/ 6719777 w 7176977"/>
              <a:gd name="connsiteY33" fmla="*/ 148856 h 510363"/>
              <a:gd name="connsiteX34" fmla="*/ 6985591 w 7176977"/>
              <a:gd name="connsiteY34" fmla="*/ 116958 h 510363"/>
              <a:gd name="connsiteX35" fmla="*/ 7091916 w 7176977"/>
              <a:gd name="connsiteY35" fmla="*/ 74428 h 510363"/>
              <a:gd name="connsiteX36" fmla="*/ 7123814 w 7176977"/>
              <a:gd name="connsiteY36" fmla="*/ 53163 h 510363"/>
              <a:gd name="connsiteX37" fmla="*/ 7176977 w 7176977"/>
              <a:gd name="connsiteY37" fmla="*/ 42530 h 510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176977" h="510363">
                <a:moveTo>
                  <a:pt x="0" y="435935"/>
                </a:moveTo>
                <a:cubicBezTo>
                  <a:pt x="145477" y="348648"/>
                  <a:pt x="383402" y="204520"/>
                  <a:pt x="478465" y="180754"/>
                </a:cubicBezTo>
                <a:cubicBezTo>
                  <a:pt x="640611" y="140217"/>
                  <a:pt x="562434" y="153218"/>
                  <a:pt x="712381" y="138223"/>
                </a:cubicBezTo>
                <a:cubicBezTo>
                  <a:pt x="763679" y="125399"/>
                  <a:pt x="803226" y="113333"/>
                  <a:pt x="861237" y="116958"/>
                </a:cubicBezTo>
                <a:cubicBezTo>
                  <a:pt x="883609" y="118356"/>
                  <a:pt x="903768" y="131135"/>
                  <a:pt x="925033" y="138223"/>
                </a:cubicBezTo>
                <a:cubicBezTo>
                  <a:pt x="990782" y="236848"/>
                  <a:pt x="937262" y="161085"/>
                  <a:pt x="1116419" y="340242"/>
                </a:cubicBezTo>
                <a:lnTo>
                  <a:pt x="1180214" y="404037"/>
                </a:lnTo>
                <a:cubicBezTo>
                  <a:pt x="1233265" y="457088"/>
                  <a:pt x="1228680" y="465954"/>
                  <a:pt x="1286540" y="489098"/>
                </a:cubicBezTo>
                <a:cubicBezTo>
                  <a:pt x="1307352" y="497423"/>
                  <a:pt x="1350335" y="510363"/>
                  <a:pt x="1350335" y="510363"/>
                </a:cubicBezTo>
                <a:cubicBezTo>
                  <a:pt x="1410586" y="506819"/>
                  <a:pt x="1471503" y="509341"/>
                  <a:pt x="1531088" y="499730"/>
                </a:cubicBezTo>
                <a:cubicBezTo>
                  <a:pt x="1712817" y="470419"/>
                  <a:pt x="1634864" y="458830"/>
                  <a:pt x="1786270" y="414670"/>
                </a:cubicBezTo>
                <a:cubicBezTo>
                  <a:pt x="1834985" y="400461"/>
                  <a:pt x="1886094" y="395847"/>
                  <a:pt x="1935126" y="382772"/>
                </a:cubicBezTo>
                <a:cubicBezTo>
                  <a:pt x="1992531" y="367464"/>
                  <a:pt x="2047177" y="342164"/>
                  <a:pt x="2105246" y="329609"/>
                </a:cubicBezTo>
                <a:cubicBezTo>
                  <a:pt x="2178732" y="313720"/>
                  <a:pt x="2254674" y="311780"/>
                  <a:pt x="2328530" y="297712"/>
                </a:cubicBezTo>
                <a:cubicBezTo>
                  <a:pt x="2403687" y="283396"/>
                  <a:pt x="2477073" y="260899"/>
                  <a:pt x="2551814" y="244549"/>
                </a:cubicBezTo>
                <a:cubicBezTo>
                  <a:pt x="2590524" y="236081"/>
                  <a:pt x="2629786" y="230372"/>
                  <a:pt x="2668772" y="223284"/>
                </a:cubicBezTo>
                <a:cubicBezTo>
                  <a:pt x="2711302" y="226828"/>
                  <a:pt x="2754060" y="228276"/>
                  <a:pt x="2796363" y="233916"/>
                </a:cubicBezTo>
                <a:cubicBezTo>
                  <a:pt x="2807472" y="235397"/>
                  <a:pt x="2818756" y="238609"/>
                  <a:pt x="2828260" y="244549"/>
                </a:cubicBezTo>
                <a:cubicBezTo>
                  <a:pt x="2926216" y="305772"/>
                  <a:pt x="2840175" y="264842"/>
                  <a:pt x="2923953" y="340242"/>
                </a:cubicBezTo>
                <a:cubicBezTo>
                  <a:pt x="2979679" y="390396"/>
                  <a:pt x="2984477" y="382227"/>
                  <a:pt x="3051544" y="393405"/>
                </a:cubicBezTo>
                <a:cubicBezTo>
                  <a:pt x="3280184" y="484860"/>
                  <a:pt x="3153387" y="443801"/>
                  <a:pt x="3689498" y="350875"/>
                </a:cubicBezTo>
                <a:cubicBezTo>
                  <a:pt x="3763495" y="338049"/>
                  <a:pt x="3830163" y="297848"/>
                  <a:pt x="3902149" y="276447"/>
                </a:cubicBezTo>
                <a:cubicBezTo>
                  <a:pt x="3961479" y="258808"/>
                  <a:pt x="4022651" y="248093"/>
                  <a:pt x="4082902" y="233916"/>
                </a:cubicBezTo>
                <a:cubicBezTo>
                  <a:pt x="4545146" y="-9369"/>
                  <a:pt x="4083530" y="213187"/>
                  <a:pt x="4412512" y="95693"/>
                </a:cubicBezTo>
                <a:cubicBezTo>
                  <a:pt x="4709567" y="-10398"/>
                  <a:pt x="4455755" y="39390"/>
                  <a:pt x="4731488" y="0"/>
                </a:cubicBezTo>
                <a:cubicBezTo>
                  <a:pt x="4816549" y="7088"/>
                  <a:pt x="4903347" y="2749"/>
                  <a:pt x="4986670" y="21265"/>
                </a:cubicBezTo>
                <a:cubicBezTo>
                  <a:pt x="5003969" y="25109"/>
                  <a:pt x="5006037" y="51264"/>
                  <a:pt x="5018567" y="63795"/>
                </a:cubicBezTo>
                <a:cubicBezTo>
                  <a:pt x="5034614" y="79842"/>
                  <a:pt x="5054651" y="91382"/>
                  <a:pt x="5071730" y="106326"/>
                </a:cubicBezTo>
                <a:cubicBezTo>
                  <a:pt x="5083046" y="116228"/>
                  <a:pt x="5091117" y="129882"/>
                  <a:pt x="5103628" y="138223"/>
                </a:cubicBezTo>
                <a:cubicBezTo>
                  <a:pt x="5112954" y="144440"/>
                  <a:pt x="5124489" y="146908"/>
                  <a:pt x="5135526" y="148856"/>
                </a:cubicBezTo>
                <a:cubicBezTo>
                  <a:pt x="5184885" y="157567"/>
                  <a:pt x="5234763" y="163033"/>
                  <a:pt x="5284381" y="170121"/>
                </a:cubicBezTo>
                <a:lnTo>
                  <a:pt x="6124353" y="159489"/>
                </a:lnTo>
                <a:cubicBezTo>
                  <a:pt x="6184990" y="157594"/>
                  <a:pt x="6244450" y="139306"/>
                  <a:pt x="6305107" y="138223"/>
                </a:cubicBezTo>
                <a:lnTo>
                  <a:pt x="6719777" y="148856"/>
                </a:lnTo>
                <a:cubicBezTo>
                  <a:pt x="6839671" y="141803"/>
                  <a:pt x="6885575" y="150296"/>
                  <a:pt x="6985591" y="116958"/>
                </a:cubicBezTo>
                <a:cubicBezTo>
                  <a:pt x="7021804" y="104887"/>
                  <a:pt x="7057257" y="90424"/>
                  <a:pt x="7091916" y="74428"/>
                </a:cubicBezTo>
                <a:cubicBezTo>
                  <a:pt x="7103519" y="69073"/>
                  <a:pt x="7112068" y="58197"/>
                  <a:pt x="7123814" y="53163"/>
                </a:cubicBezTo>
                <a:cubicBezTo>
                  <a:pt x="7150630" y="41670"/>
                  <a:pt x="7156376" y="42530"/>
                  <a:pt x="7176977" y="4253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440377" y="2967335"/>
            <a:ext cx="6263253" cy="1754326"/>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What the wind has</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to say…</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style.rotation</p:attrName>
                                        </p:attrNameLst>
                                      </p:cBhvr>
                                      <p:tavLst>
                                        <p:tav tm="0">
                                          <p:val>
                                            <p:fltVal val="90"/>
                                          </p:val>
                                        </p:tav>
                                        <p:tav tm="100000">
                                          <p:val>
                                            <p:fltVal val="0"/>
                                          </p:val>
                                        </p:tav>
                                      </p:tavLst>
                                    </p:anim>
                                    <p:animEffect transition="in" filter="fade">
                                      <p:cBhvr>
                                        <p:cTn id="10" dur="1000"/>
                                        <p:tgtEl>
                                          <p:spTgt spid="6146"/>
                                        </p:tgtEl>
                                      </p:cBhvr>
                                    </p:animEffec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6" presetClass="exit" presetSubtype="32" fill="hold" grpId="1" nodeType="withEffect">
                                  <p:stCondLst>
                                    <p:cond delay="0"/>
                                  </p:stCondLst>
                                  <p:childTnLst>
                                    <p:animEffect transition="out" filter="circle(out)">
                                      <p:cBhvr>
                                        <p:cTn id="43" dur="2000"/>
                                        <p:tgtEl>
                                          <p:spTgt spid="17"/>
                                        </p:tgtEl>
                                      </p:cBhvr>
                                    </p:animEffect>
                                    <p:set>
                                      <p:cBhvr>
                                        <p:cTn id="44" dur="1" fill="hold">
                                          <p:stCondLst>
                                            <p:cond delay="1999"/>
                                          </p:stCondLst>
                                        </p:cTn>
                                        <p:tgtEl>
                                          <p:spTgt spid="17"/>
                                        </p:tgtEl>
                                        <p:attrNameLst>
                                          <p:attrName>style.visibility</p:attrName>
                                        </p:attrNameLst>
                                      </p:cBhvr>
                                      <p:to>
                                        <p:strVal val="hidden"/>
                                      </p:to>
                                    </p:set>
                                  </p:childTnLst>
                                </p:cTn>
                              </p:par>
                              <p:par>
                                <p:cTn id="45" presetID="2" presetClass="entr" presetSubtype="8"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0-#ppt_w/2"/>
                                          </p:val>
                                        </p:tav>
                                        <p:tav tm="100000">
                                          <p:val>
                                            <p:strVal val="#ppt_x"/>
                                          </p:val>
                                        </p:tav>
                                      </p:tavLst>
                                    </p:anim>
                                    <p:anim calcmode="lin" valueType="num">
                                      <p:cBhvr additive="base">
                                        <p:cTn id="48" dur="500" fill="hold"/>
                                        <p:tgtEl>
                                          <p:spTgt spid="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0-#ppt_w/2"/>
                                          </p:val>
                                        </p:tav>
                                        <p:tav tm="100000">
                                          <p:val>
                                            <p:strVal val="#ppt_x"/>
                                          </p:val>
                                        </p:tav>
                                      </p:tavLst>
                                    </p:anim>
                                    <p:anim calcmode="lin" valueType="num">
                                      <p:cBhvr additive="base">
                                        <p:cTn id="52" dur="500" fill="hold"/>
                                        <p:tgtEl>
                                          <p:spTgt spid="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0-#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0-#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additive="base">
                                        <p:cTn id="63" dur="500" fill="hold"/>
                                        <p:tgtEl>
                                          <p:spTgt spid="9"/>
                                        </p:tgtEl>
                                        <p:attrNameLst>
                                          <p:attrName>ppt_x</p:attrName>
                                        </p:attrNameLst>
                                      </p:cBhvr>
                                      <p:tavLst>
                                        <p:tav tm="0">
                                          <p:val>
                                            <p:strVal val="0-#ppt_w/2"/>
                                          </p:val>
                                        </p:tav>
                                        <p:tav tm="100000">
                                          <p:val>
                                            <p:strVal val="#ppt_x"/>
                                          </p:val>
                                        </p:tav>
                                      </p:tavLst>
                                    </p:anim>
                                    <p:anim calcmode="lin" valueType="num">
                                      <p:cBhvr additive="base">
                                        <p:cTn id="64" dur="500" fill="hold"/>
                                        <p:tgtEl>
                                          <p:spTgt spid="9"/>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0-#ppt_w/2"/>
                                          </p:val>
                                        </p:tav>
                                        <p:tav tm="100000">
                                          <p:val>
                                            <p:strVal val="#ppt_x"/>
                                          </p:val>
                                        </p:tav>
                                      </p:tavLst>
                                    </p:anim>
                                    <p:anim calcmode="lin" valueType="num">
                                      <p:cBhvr additive="base">
                                        <p:cTn id="68" dur="500" fill="hold"/>
                                        <p:tgtEl>
                                          <p:spTgt spid="1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500" fill="hold"/>
                                        <p:tgtEl>
                                          <p:spTgt spid="11"/>
                                        </p:tgtEl>
                                        <p:attrNameLst>
                                          <p:attrName>ppt_x</p:attrName>
                                        </p:attrNameLst>
                                      </p:cBhvr>
                                      <p:tavLst>
                                        <p:tav tm="0">
                                          <p:val>
                                            <p:strVal val="0-#ppt_w/2"/>
                                          </p:val>
                                        </p:tav>
                                        <p:tav tm="100000">
                                          <p:val>
                                            <p:strVal val="#ppt_x"/>
                                          </p:val>
                                        </p:tav>
                                      </p:tavLst>
                                    </p:anim>
                                    <p:anim calcmode="lin" valueType="num">
                                      <p:cBhvr additive="base">
                                        <p:cTn id="72" dur="500" fill="hold"/>
                                        <p:tgtEl>
                                          <p:spTgt spid="11"/>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0-#ppt_w/2"/>
                                          </p:val>
                                        </p:tav>
                                        <p:tav tm="100000">
                                          <p:val>
                                            <p:strVal val="#ppt_x"/>
                                          </p:val>
                                        </p:tav>
                                      </p:tavLst>
                                    </p:anim>
                                    <p:anim calcmode="lin" valueType="num">
                                      <p:cBhvr additive="base">
                                        <p:cTn id="76" dur="500" fill="hold"/>
                                        <p:tgtEl>
                                          <p:spTgt spid="3"/>
                                        </p:tgtEl>
                                        <p:attrNameLst>
                                          <p:attrName>ppt_y</p:attrName>
                                        </p:attrNameLst>
                                      </p:cBhvr>
                                      <p:tavLst>
                                        <p:tav tm="0">
                                          <p:val>
                                            <p:strVal val="#ppt_y"/>
                                          </p:val>
                                        </p:tav>
                                        <p:tav tm="100000">
                                          <p:val>
                                            <p:strVal val="#ppt_y"/>
                                          </p:val>
                                        </p:tav>
                                      </p:tavLst>
                                    </p:anim>
                                  </p:childTnLst>
                                </p:cTn>
                              </p:par>
                            </p:childTnLst>
                          </p:cTn>
                        </p:par>
                        <p:par>
                          <p:cTn id="77" fill="hold">
                            <p:stCondLst>
                              <p:cond delay="2000"/>
                            </p:stCondLst>
                            <p:childTnLst>
                              <p:par>
                                <p:cTn id="78" presetID="10" presetClass="exit" presetSubtype="0" fill="hold" grpId="1" nodeType="afterEffect">
                                  <p:stCondLst>
                                    <p:cond delay="0"/>
                                  </p:stCondLst>
                                  <p:childTnLst>
                                    <p:animEffect transition="out" filter="fade">
                                      <p:cBhvr>
                                        <p:cTn id="79" dur="500"/>
                                        <p:tgtEl>
                                          <p:spTgt spid="16"/>
                                        </p:tgtEl>
                                      </p:cBhvr>
                                    </p:animEffect>
                                    <p:set>
                                      <p:cBhvr>
                                        <p:cTn id="80" dur="1" fill="hold">
                                          <p:stCondLst>
                                            <p:cond delay="499"/>
                                          </p:stCondLst>
                                        </p:cTn>
                                        <p:tgtEl>
                                          <p:spTgt spid="16"/>
                                        </p:tgtEl>
                                        <p:attrNameLst>
                                          <p:attrName>style.visibility</p:attrName>
                                        </p:attrNameLst>
                                      </p:cBhvr>
                                      <p:to>
                                        <p:strVal val="hidden"/>
                                      </p:to>
                                    </p:set>
                                  </p:childTnLst>
                                </p:cTn>
                              </p:par>
                            </p:childTnLst>
                          </p:cTn>
                        </p:par>
                        <p:par>
                          <p:cTn id="81" fill="hold">
                            <p:stCondLst>
                              <p:cond delay="2500"/>
                            </p:stCondLst>
                            <p:childTnLst>
                              <p:par>
                                <p:cTn id="82" presetID="10" presetClass="exit" presetSubtype="0" fill="hold" grpId="1" nodeType="afterEffect">
                                  <p:stCondLst>
                                    <p:cond delay="0"/>
                                  </p:stCondLst>
                                  <p:childTnLst>
                                    <p:animEffect transition="out" filter="fade">
                                      <p:cBhvr>
                                        <p:cTn id="83" dur="500"/>
                                        <p:tgtEl>
                                          <p:spTgt spid="15"/>
                                        </p:tgtEl>
                                      </p:cBhvr>
                                    </p:animEffect>
                                    <p:set>
                                      <p:cBhvr>
                                        <p:cTn id="84" dur="1" fill="hold">
                                          <p:stCondLst>
                                            <p:cond delay="499"/>
                                          </p:stCondLst>
                                        </p:cTn>
                                        <p:tgtEl>
                                          <p:spTgt spid="15"/>
                                        </p:tgtEl>
                                        <p:attrNameLst>
                                          <p:attrName>style.visibility</p:attrName>
                                        </p:attrNameLst>
                                      </p:cBhvr>
                                      <p:to>
                                        <p:strVal val="hidden"/>
                                      </p:to>
                                    </p:set>
                                  </p:childTnLst>
                                </p:cTn>
                              </p:par>
                            </p:childTnLst>
                          </p:cTn>
                        </p:par>
                        <p:par>
                          <p:cTn id="85" fill="hold">
                            <p:stCondLst>
                              <p:cond delay="3000"/>
                            </p:stCondLst>
                            <p:childTnLst>
                              <p:par>
                                <p:cTn id="86" presetID="10" presetClass="exit" presetSubtype="0" fill="hold" grpId="1" nodeType="afterEffect">
                                  <p:stCondLst>
                                    <p:cond delay="0"/>
                                  </p:stCondLst>
                                  <p:childTnLst>
                                    <p:animEffect transition="out" filter="fade">
                                      <p:cBhvr>
                                        <p:cTn id="87" dur="500"/>
                                        <p:tgtEl>
                                          <p:spTgt spid="13"/>
                                        </p:tgtEl>
                                      </p:cBhvr>
                                    </p:animEffect>
                                    <p:set>
                                      <p:cBhvr>
                                        <p:cTn id="88" dur="1" fill="hold">
                                          <p:stCondLst>
                                            <p:cond delay="499"/>
                                          </p:stCondLst>
                                        </p:cTn>
                                        <p:tgtEl>
                                          <p:spTgt spid="13"/>
                                        </p:tgtEl>
                                        <p:attrNameLst>
                                          <p:attrName>style.visibility</p:attrName>
                                        </p:attrNameLst>
                                      </p:cBhvr>
                                      <p:to>
                                        <p:strVal val="hidden"/>
                                      </p:to>
                                    </p:set>
                                  </p:childTnLst>
                                </p:cTn>
                              </p:par>
                            </p:childTnLst>
                          </p:cTn>
                        </p:par>
                        <p:par>
                          <p:cTn id="89" fill="hold">
                            <p:stCondLst>
                              <p:cond delay="3500"/>
                            </p:stCondLst>
                            <p:childTnLst>
                              <p:par>
                                <p:cTn id="90" presetID="10" presetClass="exit" presetSubtype="0" fill="hold" grpId="1" nodeType="afterEffect">
                                  <p:stCondLst>
                                    <p:cond delay="0"/>
                                  </p:stCondLst>
                                  <p:childTnLst>
                                    <p:animEffect transition="out" filter="fade">
                                      <p:cBhvr>
                                        <p:cTn id="91" dur="500"/>
                                        <p:tgtEl>
                                          <p:spTgt spid="14"/>
                                        </p:tgtEl>
                                      </p:cBhvr>
                                    </p:animEffect>
                                    <p:set>
                                      <p:cBhvr>
                                        <p:cTn id="92" dur="1" fill="hold">
                                          <p:stCondLst>
                                            <p:cond delay="499"/>
                                          </p:stCondLst>
                                        </p:cTn>
                                        <p:tgtEl>
                                          <p:spTgt spid="14"/>
                                        </p:tgtEl>
                                        <p:attrNameLst>
                                          <p:attrName>style.visibility</p:attrName>
                                        </p:attrNameLst>
                                      </p:cBhvr>
                                      <p:to>
                                        <p:strVal val="hidden"/>
                                      </p:to>
                                    </p:set>
                                  </p:childTnLst>
                                </p:cTn>
                              </p:par>
                            </p:childTnLst>
                          </p:cTn>
                        </p:par>
                        <p:par>
                          <p:cTn id="93" fill="hold">
                            <p:stCondLst>
                              <p:cond delay="4000"/>
                            </p:stCondLst>
                            <p:childTnLst>
                              <p:par>
                                <p:cTn id="94" presetID="10" presetClass="exit" presetSubtype="0" fill="hold" grpId="1" nodeType="afterEffect">
                                  <p:stCondLst>
                                    <p:cond delay="0"/>
                                  </p:stCondLst>
                                  <p:childTnLst>
                                    <p:animEffect transition="out" filter="fade">
                                      <p:cBhvr>
                                        <p:cTn id="95" dur="500"/>
                                        <p:tgtEl>
                                          <p:spTgt spid="18"/>
                                        </p:tgtEl>
                                      </p:cBhvr>
                                    </p:animEffect>
                                    <p:set>
                                      <p:cBhvr>
                                        <p:cTn id="96"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2" grpId="0"/>
      <p:bldP spid="3" grpId="0"/>
      <p:bldP spid="12" grpId="0"/>
      <p:bldP spid="13" grpId="0" animBg="1"/>
      <p:bldP spid="13" grpId="1" animBg="1"/>
      <p:bldP spid="14" grpId="0" animBg="1"/>
      <p:bldP spid="14" grpId="1" animBg="1"/>
      <p:bldP spid="15" grpId="0" animBg="1"/>
      <p:bldP spid="15" grpId="1" animBg="1"/>
      <p:bldP spid="16" grpId="0" animBg="1"/>
      <p:bldP spid="16" grpId="1" animBg="1"/>
      <p:bldP spid="18" grpId="0" animBg="1"/>
      <p:bldP spid="18" grpId="1" animBg="1"/>
      <p:bldP spid="17" grpId="0"/>
      <p:bldP spid="17"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084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4084 Theme.thmx</Template>
  <TotalTime>5007</TotalTime>
  <Words>3067</Words>
  <Application>Microsoft Office PowerPoint</Application>
  <PresentationFormat>On-screen Show (4:3)</PresentationFormat>
  <Paragraphs>463</Paragraphs>
  <Slides>46</Slides>
  <Notes>21</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0" baseType="lpstr">
      <vt:lpstr>Arial Unicode MS</vt:lpstr>
      <vt:lpstr>Arial</vt:lpstr>
      <vt:lpstr>Arial Black</vt:lpstr>
      <vt:lpstr>Calibri</vt:lpstr>
      <vt:lpstr>Century Gothic</vt:lpstr>
      <vt:lpstr>Comic Sans MS</vt:lpstr>
      <vt:lpstr>Courier New</vt:lpstr>
      <vt:lpstr>Symbol</vt:lpstr>
      <vt:lpstr>Tahoma</vt:lpstr>
      <vt:lpstr>Times New Roman</vt:lpstr>
      <vt:lpstr>Trebuchet MS</vt:lpstr>
      <vt:lpstr>Wingdings 2</vt:lpstr>
      <vt:lpstr>4084 Theme</vt:lpstr>
      <vt:lpstr>Package</vt:lpstr>
      <vt:lpstr>PowerPoint Presentation</vt:lpstr>
      <vt:lpstr>Lecture Overview</vt:lpstr>
      <vt:lpstr>Software development for parallel computers</vt:lpstr>
      <vt:lpstr>Do parallel languages and compilers exist?</vt:lpstr>
      <vt:lpstr>L04 - Further Reading</vt:lpstr>
      <vt:lpstr>Do parallel languages and compilers exist?</vt:lpstr>
      <vt:lpstr>Powwow* moment</vt:lpstr>
      <vt:lpstr>Return from the Powwow</vt:lpstr>
      <vt:lpstr>Some   thoughts</vt:lpstr>
      <vt:lpstr>Why automatic parallelism isn’t “quite there yet”</vt:lpstr>
      <vt:lpstr>Why automatic parallelism isn’t “quite there yet”</vt:lpstr>
      <vt:lpstr>Temporal and Spatial Computation</vt:lpstr>
      <vt:lpstr>“Extracting concurrency”</vt:lpstr>
      <vt:lpstr>Performance Benchmarking</vt:lpstr>
      <vt:lpstr>Important questions</vt:lpstr>
      <vt:lpstr>Benchmarking</vt:lpstr>
      <vt:lpstr>Benchmarking </vt:lpstr>
      <vt:lpstr>Wall clock time</vt:lpstr>
      <vt:lpstr>StdC: gettimeofday</vt:lpstr>
      <vt:lpstr>gettimeofday example</vt:lpstr>
      <vt:lpstr>What is wrong about using only wall clock time?</vt:lpstr>
      <vt:lpstr>Benchmarking: what to test</vt:lpstr>
      <vt:lpstr>Benchmarking:  what is usually measured</vt:lpstr>
      <vt:lpstr>Metrics of Performance</vt:lpstr>
      <vt:lpstr>Aspects of CPU Performance</vt:lpstr>
      <vt:lpstr>Average Cycles Per Instruction: processors with varying clocks per instruction</vt:lpstr>
      <vt:lpstr>Example: Calculating ACPI</vt:lpstr>
      <vt:lpstr>Summarizing Performance</vt:lpstr>
      <vt:lpstr>Cost/Performance: The Relationship of Cost to Price?</vt:lpstr>
      <vt:lpstr>PowerPoint Presentation</vt:lpstr>
      <vt:lpstr>GST – a brief aside</vt:lpstr>
      <vt:lpstr>Computation Design Trends</vt:lpstr>
      <vt:lpstr>Power use</vt:lpstr>
      <vt:lpstr>Measures</vt:lpstr>
      <vt:lpstr>Computation Design Trends – Power concerns</vt:lpstr>
      <vt:lpstr>The Energy-Flexibility Gap</vt:lpstr>
      <vt:lpstr>Cost of calculation</vt:lpstr>
      <vt:lpstr>PowerPoint Presentation</vt:lpstr>
      <vt:lpstr>Illustration of demand for computers (Intel perspective)</vt:lpstr>
      <vt:lpstr>The Top500 List</vt:lpstr>
      <vt:lpstr>PowerPoint Presentation</vt:lpstr>
      <vt:lpstr>PowerPoint Presentation</vt:lpstr>
      <vt:lpstr>PowerPoint Presentation</vt:lpstr>
      <vt:lpstr>Seminar Groups</vt:lpstr>
      <vt:lpstr>What’s Next??</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EEE4084F Digital Systems</dc:title>
  <dc:subject>Parallel Computing Fundamentals</dc:subject>
  <dc:creator>Simon Winberg</dc:creator>
  <cp:lastModifiedBy>SW</cp:lastModifiedBy>
  <cp:revision>304</cp:revision>
  <dcterms:created xsi:type="dcterms:W3CDTF">2009-02-10T02:25:54Z</dcterms:created>
  <dcterms:modified xsi:type="dcterms:W3CDTF">2017-03-24T16:17:38Z</dcterms:modified>
  <cp:category>Lectures</cp:category>
</cp:coreProperties>
</file>