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1" r:id="rId1"/>
  </p:sldMasterIdLst>
  <p:notesMasterIdLst>
    <p:notesMasterId r:id="rId29"/>
  </p:notesMasterIdLst>
  <p:sldIdLst>
    <p:sldId id="324" r:id="rId2"/>
    <p:sldId id="405" r:id="rId3"/>
    <p:sldId id="406" r:id="rId4"/>
    <p:sldId id="381" r:id="rId5"/>
    <p:sldId id="382" r:id="rId6"/>
    <p:sldId id="383" r:id="rId7"/>
    <p:sldId id="386" r:id="rId8"/>
    <p:sldId id="387" r:id="rId9"/>
    <p:sldId id="384" r:id="rId10"/>
    <p:sldId id="385" r:id="rId11"/>
    <p:sldId id="388" r:id="rId12"/>
    <p:sldId id="389" r:id="rId13"/>
    <p:sldId id="390" r:id="rId14"/>
    <p:sldId id="391" r:id="rId15"/>
    <p:sldId id="392" r:id="rId16"/>
    <p:sldId id="393" r:id="rId17"/>
    <p:sldId id="394" r:id="rId18"/>
    <p:sldId id="396" r:id="rId19"/>
    <p:sldId id="399" r:id="rId20"/>
    <p:sldId id="397" r:id="rId21"/>
    <p:sldId id="398" r:id="rId22"/>
    <p:sldId id="407" r:id="rId23"/>
    <p:sldId id="403" r:id="rId24"/>
    <p:sldId id="404" r:id="rId25"/>
    <p:sldId id="401" r:id="rId26"/>
    <p:sldId id="400" r:id="rId27"/>
    <p:sldId id="369" r:id="rId2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C1E8"/>
    <a:srgbClr val="3663F2"/>
    <a:srgbClr val="1C1C1C"/>
    <a:srgbClr val="FFFF00"/>
    <a:srgbClr val="3024CE"/>
    <a:srgbClr val="1008B8"/>
    <a:srgbClr val="2E8DBC"/>
    <a:srgbClr val="66FFFF"/>
    <a:srgbClr val="D9FF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687" autoAdjust="0"/>
  </p:normalViewPr>
  <p:slideViewPr>
    <p:cSldViewPr snapToGrid="0">
      <p:cViewPr varScale="1">
        <p:scale>
          <a:sx n="75" d="100"/>
          <a:sy n="75" d="100"/>
        </p:scale>
        <p:origin x="1128" y="54"/>
      </p:cViewPr>
      <p:guideLst>
        <p:guide orient="horz" pos="2160"/>
        <p:guide pos="2880"/>
      </p:guideLst>
    </p:cSldViewPr>
  </p:slideViewPr>
  <p:outlineViewPr>
    <p:cViewPr>
      <p:scale>
        <a:sx n="33" d="100"/>
        <a:sy n="33" d="100"/>
      </p:scale>
      <p:origin x="0" y="4867"/>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8EE29D2A-A337-4C92-80A6-11EAF04713EF}" type="datetimeFigureOut">
              <a:rPr lang="en-US"/>
              <a:pPr>
                <a:defRPr/>
              </a:pPr>
              <a:t>4/20/2017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CC5B7FC8-457B-4B62-BC8D-38CC49B15613}" type="slidenum">
              <a:rPr lang="en-US"/>
              <a:pPr>
                <a:defRPr/>
              </a:pPr>
              <a:t>‹#›</a:t>
            </a:fld>
            <a:endParaRPr lang="en-US"/>
          </a:p>
        </p:txBody>
      </p:sp>
    </p:spTree>
    <p:extLst>
      <p:ext uri="{BB962C8B-B14F-4D97-AF65-F5344CB8AC3E}">
        <p14:creationId xmlns:p14="http://schemas.microsoft.com/office/powerpoint/2010/main" val="13533836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0C1ACB2-80F9-453E-8301-67CB067AA2CB}" type="slidenum">
              <a:rPr lang="en-US" smtClean="0"/>
              <a:pPr/>
              <a:t>1</a:t>
            </a:fld>
            <a:endParaRPr lang="en-US" smtClean="0"/>
          </a:p>
        </p:txBody>
      </p:sp>
    </p:spTree>
    <p:extLst>
      <p:ext uri="{BB962C8B-B14F-4D97-AF65-F5344CB8AC3E}">
        <p14:creationId xmlns:p14="http://schemas.microsoft.com/office/powerpoint/2010/main" val="4180260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1FFF9F-1EF7-44EE-838E-A555B8A9C214}" type="slidenum">
              <a:rPr lang="en-US" smtClean="0"/>
              <a:pPr/>
              <a:t>3</a:t>
            </a:fld>
            <a:endParaRPr lang="en-US" smtClean="0"/>
          </a:p>
        </p:txBody>
      </p:sp>
    </p:spTree>
    <p:extLst>
      <p:ext uri="{BB962C8B-B14F-4D97-AF65-F5344CB8AC3E}">
        <p14:creationId xmlns:p14="http://schemas.microsoft.com/office/powerpoint/2010/main" val="3144455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76FAF4C-52C9-49B1-951F-2607F6B30A5A}" type="slidenum">
              <a:rPr lang="en-US" smtClean="0"/>
              <a:pPr/>
              <a:t>4</a:t>
            </a:fld>
            <a:endParaRPr lang="en-US" smtClean="0"/>
          </a:p>
        </p:txBody>
      </p:sp>
    </p:spTree>
    <p:extLst>
      <p:ext uri="{BB962C8B-B14F-4D97-AF65-F5344CB8AC3E}">
        <p14:creationId xmlns:p14="http://schemas.microsoft.com/office/powerpoint/2010/main" val="2987277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DF4B2F0-0FEA-468F-B4EE-40E00E470B3A}" type="slidenum">
              <a:rPr lang="en-US" smtClean="0"/>
              <a:pPr/>
              <a:t>5</a:t>
            </a:fld>
            <a:endParaRPr lang="en-US" smtClean="0"/>
          </a:p>
        </p:txBody>
      </p:sp>
    </p:spTree>
    <p:extLst>
      <p:ext uri="{BB962C8B-B14F-4D97-AF65-F5344CB8AC3E}">
        <p14:creationId xmlns:p14="http://schemas.microsoft.com/office/powerpoint/2010/main" val="4167397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1D7EBC3-0317-4012-8A38-90D2BE52E340}" type="slidenum">
              <a:rPr lang="en-US" smtClean="0"/>
              <a:pPr/>
              <a:t>6</a:t>
            </a:fld>
            <a:endParaRPr lang="en-US" smtClean="0"/>
          </a:p>
        </p:txBody>
      </p:sp>
    </p:spTree>
    <p:extLst>
      <p:ext uri="{BB962C8B-B14F-4D97-AF65-F5344CB8AC3E}">
        <p14:creationId xmlns:p14="http://schemas.microsoft.com/office/powerpoint/2010/main" val="3649374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C15E90A-BE49-4714-801F-294DDB851888}" type="slidenum">
              <a:rPr lang="en-US" smtClean="0"/>
              <a:pPr/>
              <a:t>9</a:t>
            </a:fld>
            <a:endParaRPr lang="en-US" smtClean="0"/>
          </a:p>
        </p:txBody>
      </p:sp>
    </p:spTree>
    <p:extLst>
      <p:ext uri="{BB962C8B-B14F-4D97-AF65-F5344CB8AC3E}">
        <p14:creationId xmlns:p14="http://schemas.microsoft.com/office/powerpoint/2010/main" val="15465199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BC3CE2E-6B4F-4252-B041-8ACBD1AACA95}" type="slidenum">
              <a:rPr lang="en-US" smtClean="0"/>
              <a:pPr/>
              <a:t>10</a:t>
            </a:fld>
            <a:endParaRPr lang="en-US" smtClean="0"/>
          </a:p>
        </p:txBody>
      </p:sp>
    </p:spTree>
    <p:extLst>
      <p:ext uri="{BB962C8B-B14F-4D97-AF65-F5344CB8AC3E}">
        <p14:creationId xmlns:p14="http://schemas.microsoft.com/office/powerpoint/2010/main" val="2571851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67E8E546-D79D-4384-B2CA-AF27FF727C30}"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B6CE97AF-4E68-47C7-A495-B34BEE418A08}"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383B8BF7-4D53-43CE-B7A3-2AE5B795F5CD}"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1CD61EB8-1C42-45C4-93C7-4023CD69E5F9}"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A6945EC4-456C-447F-B0E1-A253488C6A00}"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34DFBD76-8139-4B29-9CB3-8256A5D01494}"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8DCE1244-0CAB-4BA9-BDDC-619AB2EEB0A6}"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0747E61E-21D0-4D91-81B9-015677FF08D9}"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994F8EDF-8323-49D0-A8B1-BC02D9D498C7}"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029082CC-A70B-478C-803B-2745E0DEAA37}"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C17F979F-F445-4202-B65D-FA53BE60B00E}"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002" r:id="rId1"/>
    <p:sldLayoutId id="2147484003" r:id="rId2"/>
    <p:sldLayoutId id="2147484004" r:id="rId3"/>
    <p:sldLayoutId id="2147484005" r:id="rId4"/>
    <p:sldLayoutId id="2147484006" r:id="rId5"/>
    <p:sldLayoutId id="2147484007" r:id="rId6"/>
    <p:sldLayoutId id="2147484008" r:id="rId7"/>
    <p:sldLayoutId id="2147484009" r:id="rId8"/>
    <p:sldLayoutId id="2147484010" r:id="rId9"/>
    <p:sldLayoutId id="2147484011" r:id="rId10"/>
    <p:sldLayoutId id="2147484012"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creativecommons.org/licenses/by-sa/4.0/" TargetMode="External"/><Relationship Id="rId5" Type="http://schemas.openxmlformats.org/officeDocument/2006/relationships/image" Target="../media/image4.gif"/><Relationship Id="rId4" Type="http://schemas.openxmlformats.org/officeDocument/2006/relationships/image" Target="../media/image3.jpe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mpich.org/" TargetMode="External"/><Relationship Id="rId2" Type="http://schemas.openxmlformats.org/officeDocument/2006/relationships/hyperlink" Target="https://www.mpich.org/documentation/guides/" TargetMode="External"/><Relationship Id="rId1" Type="http://schemas.openxmlformats.org/officeDocument/2006/relationships/slideLayout" Target="../slideLayouts/slideLayout2.xml"/><Relationship Id="rId4" Type="http://schemas.openxmlformats.org/officeDocument/2006/relationships/hyperlink" Target="https://en.wikipedia.org/wiki/MPICH"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condor.cc.ku.edu/~grobe/docs/intro-MPI-C.shtml"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pixabay.com/"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8"/>
          <p:cNvSpPr>
            <a:spLocks noChangeArrowheads="1"/>
          </p:cNvSpPr>
          <p:nvPr/>
        </p:nvSpPr>
        <p:spPr bwMode="auto">
          <a:xfrm>
            <a:off x="1558925" y="1873250"/>
            <a:ext cx="6775450" cy="1814513"/>
          </a:xfrm>
          <a:prstGeom prst="rect">
            <a:avLst/>
          </a:prstGeom>
          <a:blipFill dpi="0" rotWithShape="1">
            <a:blip r:embed="rId3" cstate="print">
              <a:alphaModFix amt="28000"/>
            </a:blip>
            <a:srcRect/>
            <a:tile tx="0" ty="0" sx="100000" sy="100000" flip="none" algn="tl"/>
          </a:blipFill>
          <a:ln w="9525" algn="ctr">
            <a:noFill/>
            <a:round/>
            <a:headEnd/>
            <a:tailEnd/>
          </a:ln>
        </p:spPr>
        <p:txBody>
          <a:bodyPr/>
          <a:lstStyle/>
          <a:p>
            <a:endParaRPr lang="en-US"/>
          </a:p>
        </p:txBody>
      </p:sp>
      <p:sp>
        <p:nvSpPr>
          <p:cNvPr id="4100" name="Rectangle 9"/>
          <p:cNvSpPr>
            <a:spLocks noChangeArrowheads="1"/>
          </p:cNvSpPr>
          <p:nvPr/>
        </p:nvSpPr>
        <p:spPr bwMode="auto">
          <a:xfrm>
            <a:off x="1644650" y="5467350"/>
            <a:ext cx="5832475" cy="958850"/>
          </a:xfrm>
          <a:prstGeom prst="rect">
            <a:avLst/>
          </a:prstGeom>
          <a:noFill/>
          <a:ln w="9525" algn="ctr">
            <a:noFill/>
            <a:round/>
            <a:headEnd/>
            <a:tailEnd/>
          </a:ln>
        </p:spPr>
        <p:txBody>
          <a:bodyPr/>
          <a:lstStyle/>
          <a:p>
            <a:pPr algn="ctr"/>
            <a:r>
              <a:rPr lang="en-ZA" sz="2400" dirty="0"/>
              <a:t>Lecturer:</a:t>
            </a:r>
          </a:p>
          <a:p>
            <a:pPr algn="ctr"/>
            <a:r>
              <a:rPr lang="en-ZA" sz="2400" dirty="0"/>
              <a:t>Simon Winberg</a:t>
            </a:r>
            <a:endParaRPr lang="en-US" sz="2400" dirty="0"/>
          </a:p>
        </p:txBody>
      </p:sp>
      <p:pic>
        <p:nvPicPr>
          <p:cNvPr id="4101" name="Picture 9" descr="EEE4084F_logo.jpg"/>
          <p:cNvPicPr>
            <a:picLocks noChangeAspect="1"/>
          </p:cNvPicPr>
          <p:nvPr/>
        </p:nvPicPr>
        <p:blipFill>
          <a:blip r:embed="rId4" cstate="print"/>
          <a:srcRect/>
          <a:stretch>
            <a:fillRect/>
          </a:stretch>
        </p:blipFill>
        <p:spPr bwMode="auto">
          <a:xfrm>
            <a:off x="500040" y="386832"/>
            <a:ext cx="1439862" cy="1436688"/>
          </a:xfrm>
          <a:prstGeom prst="rect">
            <a:avLst/>
          </a:prstGeom>
          <a:noFill/>
          <a:ln w="9525">
            <a:noFill/>
            <a:miter lim="800000"/>
            <a:headEnd/>
            <a:tailEnd/>
          </a:ln>
        </p:spPr>
      </p:pic>
      <p:pic>
        <p:nvPicPr>
          <p:cNvPr id="4102"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7258468" y="360372"/>
            <a:ext cx="1407955" cy="1436688"/>
          </a:xfrm>
          <a:prstGeom prst="rect">
            <a:avLst/>
          </a:prstGeom>
          <a:noFill/>
          <a:ln w="9525">
            <a:noFill/>
            <a:miter lim="800000"/>
            <a:headEnd/>
            <a:tailEnd/>
          </a:ln>
        </p:spPr>
      </p:pic>
      <p:sp>
        <p:nvSpPr>
          <p:cNvPr id="9" name="Rectangle 8"/>
          <p:cNvSpPr/>
          <p:nvPr/>
        </p:nvSpPr>
        <p:spPr>
          <a:xfrm>
            <a:off x="1554529" y="2292965"/>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2051" name="Picture 3" descr="C:\Users\swinberg\Documents\ACTIVE\EEE4084F\Common\Images_open\CC-SA.pn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830" y="6363938"/>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037552" y="6418021"/>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grpSp>
        <p:nvGrpSpPr>
          <p:cNvPr id="12" name="Group 11"/>
          <p:cNvGrpSpPr/>
          <p:nvPr/>
        </p:nvGrpSpPr>
        <p:grpSpPr>
          <a:xfrm>
            <a:off x="1531283" y="4836883"/>
            <a:ext cx="892563" cy="892563"/>
            <a:chOff x="1939902" y="4745804"/>
            <a:chExt cx="892563" cy="892563"/>
          </a:xfrm>
        </p:grpSpPr>
        <p:pic>
          <p:nvPicPr>
            <p:cNvPr id="13" name="Picture 3" descr="C:\Users\swinberg\Documents\ACTIVE\EEE4084F\2016\LECTURES\Lecture06\Images\flag.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939902" y="4745804"/>
              <a:ext cx="892563" cy="89256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rot="21423630">
              <a:off x="2085116" y="4794184"/>
              <a:ext cx="569387" cy="369332"/>
            </a:xfrm>
            <a:prstGeom prst="rect">
              <a:avLst/>
            </a:prstGeom>
            <a:noFill/>
          </p:spPr>
          <p:txBody>
            <a:bodyPr wrap="none" rtlCol="0">
              <a:spAutoFit/>
            </a:bodyPr>
            <a:lstStyle/>
            <a:p>
              <a:r>
                <a:rPr lang="en-ZA" dirty="0" smtClean="0">
                  <a:latin typeface="Footlight MT Light" panose="0204060206030A020304" pitchFamily="18" charset="0"/>
                </a:rPr>
                <a:t>MPI</a:t>
              </a:r>
              <a:endParaRPr lang="en-ZA" dirty="0">
                <a:latin typeface="Footlight MT Light" panose="0204060206030A020304" pitchFamily="18" charset="0"/>
              </a:endParaRPr>
            </a:p>
          </p:txBody>
        </p:sp>
      </p:grpSp>
      <p:grpSp>
        <p:nvGrpSpPr>
          <p:cNvPr id="15" name="Group 14"/>
          <p:cNvGrpSpPr/>
          <p:nvPr/>
        </p:nvGrpSpPr>
        <p:grpSpPr>
          <a:xfrm>
            <a:off x="7083122" y="4763144"/>
            <a:ext cx="892800" cy="959946"/>
            <a:chOff x="6577687" y="4686474"/>
            <a:chExt cx="892800" cy="959946"/>
          </a:xfrm>
        </p:grpSpPr>
        <p:pic>
          <p:nvPicPr>
            <p:cNvPr id="16" name="Picture 3" descr="C:\Users\swinberg\Documents\ACTIVE\EEE4084F\2016\LECTURES\Lecture06\Images\flag.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flipH="1">
              <a:off x="6577687" y="4686474"/>
              <a:ext cx="892800" cy="959946"/>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rot="21423630">
              <a:off x="6590591" y="4765139"/>
              <a:ext cx="835485" cy="307777"/>
            </a:xfrm>
            <a:prstGeom prst="rect">
              <a:avLst/>
            </a:prstGeom>
            <a:noFill/>
          </p:spPr>
          <p:txBody>
            <a:bodyPr wrap="none" rtlCol="0">
              <a:spAutoFit/>
            </a:bodyPr>
            <a:lstStyle/>
            <a:p>
              <a:r>
                <a:rPr lang="en-ZA" sz="1400" dirty="0" err="1" smtClean="0">
                  <a:latin typeface="Footlight MT Light" panose="0204060206030A020304" pitchFamily="18" charset="0"/>
                </a:rPr>
                <a:t>OpenMP</a:t>
              </a:r>
              <a:endParaRPr lang="en-ZA" sz="1400" dirty="0">
                <a:latin typeface="Footlight MT Light" panose="0204060206030A020304" pitchFamily="18" charset="0"/>
              </a:endParaRPr>
            </a:p>
          </p:txBody>
        </p:sp>
      </p:grpSp>
      <p:sp>
        <p:nvSpPr>
          <p:cNvPr id="18" name="Subtitle 4"/>
          <p:cNvSpPr txBox="1">
            <a:spLocks/>
          </p:cNvSpPr>
          <p:nvPr/>
        </p:nvSpPr>
        <p:spPr>
          <a:xfrm>
            <a:off x="781065" y="3606508"/>
            <a:ext cx="8164512" cy="1752600"/>
          </a:xfrm>
          <a:prstGeom prst="rect">
            <a:avLst/>
          </a:prstGeom>
        </p:spPr>
        <p:txBody>
          <a:bodyPr vert="horz" lIns="91440" tIns="45720" rIns="91440" bIns="45720" rtlCol="0">
            <a:normAutofit fontScale="92500" lnSpcReduction="10000"/>
          </a:bodyPr>
          <a:lst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algn="ctr" fontAlgn="auto">
              <a:spcAft>
                <a:spcPts val="0"/>
              </a:spcAft>
              <a:buFont typeface="Wingdings" pitchFamily="2" charset="2"/>
              <a:buNone/>
              <a:defRPr/>
            </a:pPr>
            <a:r>
              <a:rPr lang="en-ZA" sz="3600" smtClean="0">
                <a:solidFill>
                  <a:srgbClr val="FF6600"/>
                </a:solidFill>
              </a:rPr>
              <a:t>Lecture 15:</a:t>
            </a:r>
          </a:p>
          <a:p>
            <a:pPr algn="ctr" fontAlgn="auto">
              <a:spcAft>
                <a:spcPts val="0"/>
              </a:spcAft>
              <a:buFont typeface="Wingdings 2" pitchFamily="18" charset="2"/>
              <a:buNone/>
              <a:defRPr/>
            </a:pPr>
            <a:r>
              <a:rPr lang="en-ZA" sz="3600" smtClean="0">
                <a:solidFill>
                  <a:srgbClr val="FF6600"/>
                </a:solidFill>
              </a:rPr>
              <a:t>Distributed Memory Systems &amp;</a:t>
            </a:r>
          </a:p>
          <a:p>
            <a:pPr algn="ctr" fontAlgn="auto">
              <a:spcAft>
                <a:spcPts val="0"/>
              </a:spcAft>
              <a:buFont typeface="Wingdings 2" pitchFamily="18" charset="2"/>
              <a:buNone/>
              <a:defRPr/>
            </a:pPr>
            <a:r>
              <a:rPr lang="en-ZA" sz="3600" b="1" smtClean="0">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MPI vs. OpenMP</a:t>
            </a:r>
            <a:endParaRPr lang="en-ZA" sz="3600" b="1" dirty="0">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537" y="621616"/>
            <a:ext cx="8054278" cy="692210"/>
          </a:xfrm>
        </p:spPr>
        <p:txBody>
          <a:bodyPr>
            <a:normAutofit fontScale="90000"/>
          </a:bodyPr>
          <a:lstStyle/>
          <a:p>
            <a:pPr>
              <a:defRPr/>
            </a:pPr>
            <a:r>
              <a:rPr lang="en-ZA" dirty="0" smtClean="0"/>
              <a:t>Message passing implementations</a:t>
            </a:r>
            <a:endParaRPr lang="en-US" dirty="0"/>
          </a:p>
        </p:txBody>
      </p:sp>
      <p:sp>
        <p:nvSpPr>
          <p:cNvPr id="3" name="Content Placeholder 2"/>
          <p:cNvSpPr>
            <a:spLocks noGrp="1"/>
          </p:cNvSpPr>
          <p:nvPr>
            <p:ph idx="1"/>
          </p:nvPr>
        </p:nvSpPr>
        <p:spPr>
          <a:xfrm>
            <a:off x="301961" y="1687314"/>
            <a:ext cx="8481431" cy="4741279"/>
          </a:xfrm>
        </p:spPr>
        <p:txBody>
          <a:bodyPr>
            <a:normAutofit fontScale="92500" lnSpcReduction="20000"/>
          </a:bodyPr>
          <a:lstStyle/>
          <a:p>
            <a:pPr>
              <a:defRPr/>
            </a:pPr>
            <a:r>
              <a:rPr lang="en-US" sz="2800" dirty="0" smtClean="0"/>
              <a:t>MPI is now </a:t>
            </a:r>
            <a:r>
              <a:rPr lang="en-US" sz="2800" dirty="0" smtClean="0">
                <a:solidFill>
                  <a:srgbClr val="FF0000"/>
                </a:solidFill>
              </a:rPr>
              <a:t>the most common </a:t>
            </a:r>
            <a:r>
              <a:rPr lang="en-US" sz="2800" u="sng" dirty="0" smtClean="0">
                <a:solidFill>
                  <a:srgbClr val="FF0000"/>
                </a:solidFill>
              </a:rPr>
              <a:t>industry standard</a:t>
            </a:r>
            <a:r>
              <a:rPr lang="en-US" sz="2800" dirty="0" smtClean="0">
                <a:solidFill>
                  <a:srgbClr val="FF0000"/>
                </a:solidFill>
              </a:rPr>
              <a:t> for message passing</a:t>
            </a:r>
            <a:r>
              <a:rPr lang="en-US" sz="2800" dirty="0" smtClean="0"/>
              <a:t>, and has replaced many of the custom-developed and obsolete standards used in legacy systems.</a:t>
            </a:r>
          </a:p>
          <a:p>
            <a:pPr>
              <a:defRPr/>
            </a:pPr>
            <a:r>
              <a:rPr lang="en-US" sz="2800" dirty="0" smtClean="0"/>
              <a:t>Most manufacturers of (microprocessor-based) parallel computing platforms offer an implementation of MPI.</a:t>
            </a:r>
          </a:p>
          <a:p>
            <a:pPr>
              <a:defRPr/>
            </a:pPr>
            <a:r>
              <a:rPr lang="en-US" sz="2800" dirty="0" smtClean="0"/>
              <a:t>For shared memory architectures, MPI implementations usually do not use the network for inter-task communications, but rather use shared memory (or memory copies) for better performance. Or a combination and shared and distributed memory, i.e. transfers over network if messages are sent to nodes on other platforms.</a:t>
            </a:r>
            <a:endParaRPr lang="en-US" sz="2800" dirty="0"/>
          </a:p>
        </p:txBody>
      </p:sp>
    </p:spTree>
    <p:extLst>
      <p:ext uri="{BB962C8B-B14F-4D97-AF65-F5344CB8AC3E}">
        <p14:creationId xmlns:p14="http://schemas.microsoft.com/office/powerpoint/2010/main" val="38464095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Short prelude to MPI</a:t>
            </a:r>
            <a:endParaRPr lang="en-ZA" dirty="0"/>
          </a:p>
        </p:txBody>
      </p:sp>
      <p:sp>
        <p:nvSpPr>
          <p:cNvPr id="3" name="Content Placeholder 2"/>
          <p:cNvSpPr>
            <a:spLocks noGrp="1"/>
          </p:cNvSpPr>
          <p:nvPr>
            <p:ph idx="1"/>
          </p:nvPr>
        </p:nvSpPr>
        <p:spPr>
          <a:xfrm>
            <a:off x="729114" y="1539676"/>
            <a:ext cx="5684565" cy="4856695"/>
          </a:xfrm>
        </p:spPr>
        <p:txBody>
          <a:bodyPr>
            <a:noAutofit/>
          </a:bodyPr>
          <a:lstStyle/>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Hello MPI - a simple starting point for</a:t>
            </a:r>
          </a:p>
          <a:p>
            <a:pPr marL="0" indent="0">
              <a:spcBef>
                <a:spcPts val="0"/>
              </a:spcBef>
              <a:buNone/>
            </a:pPr>
            <a:r>
              <a:rPr lang="en-ZA" sz="900" dirty="0">
                <a:latin typeface="Courier New" panose="02070309020205020404" pitchFamily="49" charset="0"/>
                <a:cs typeface="Courier New" panose="02070309020205020404" pitchFamily="49" charset="0"/>
              </a:rPr>
              <a:t>   MPI programmes</a:t>
            </a: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mpi.h</a:t>
            </a:r>
            <a:r>
              <a:rPr lang="en-ZA" sz="900" dirty="0">
                <a:latin typeface="Courier New" panose="02070309020205020404" pitchFamily="49" charset="0"/>
                <a:cs typeface="Courier New" panose="02070309020205020404" pitchFamily="49" charset="0"/>
              </a:rPr>
              <a:t>&gt;</a:t>
            </a: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stdio.h</a:t>
            </a:r>
            <a:r>
              <a:rPr lang="en-ZA" sz="900" dirty="0">
                <a:latin typeface="Courier New" panose="02070309020205020404" pitchFamily="49" charset="0"/>
                <a:cs typeface="Courier New" panose="02070309020205020404" pitchFamily="49" charset="0"/>
              </a:rPr>
              <a:t>&gt;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main(</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argc</a:t>
            </a: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argv</a:t>
            </a:r>
            <a:r>
              <a:rPr lang="en-ZA" sz="900" dirty="0">
                <a:latin typeface="Courier New" panose="02070309020205020404" pitchFamily="49" charset="0"/>
                <a:cs typeface="Courier New" panose="02070309020205020404" pitchFamily="49" charset="0"/>
              </a:rPr>
              <a:t>) {</a:t>
            </a:r>
          </a:p>
          <a:p>
            <a:pPr marL="0" indent="0">
              <a:spcBef>
                <a:spcPts val="0"/>
              </a:spcBef>
              <a:buNone/>
            </a:pPr>
            <a:r>
              <a:rPr lang="en-ZA" sz="900" dirty="0">
                <a:latin typeface="Courier New" panose="02070309020205020404" pitchFamily="49" charset="0"/>
                <a:cs typeface="Courier New" panose="02070309020205020404" pitchFamily="49" charset="0"/>
              </a:rPr>
              <a:t>    // Initialize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MPI_Init</a:t>
            </a:r>
            <a:r>
              <a:rPr lang="en-ZA" sz="900" dirty="0">
                <a:latin typeface="Courier New" panose="02070309020205020404" pitchFamily="49" charset="0"/>
                <a:cs typeface="Courier New" panose="02070309020205020404" pitchFamily="49" charset="0"/>
              </a:rPr>
              <a:t>(NULL, NULL);</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Determine number of processes started</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MPI_Comm_size</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rank of this process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MPI_Comm_rank</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name of this processor</a:t>
            </a:r>
          </a:p>
          <a:p>
            <a:pPr marL="0" indent="0">
              <a:spcBef>
                <a:spcPts val="0"/>
              </a:spcBef>
              <a:buNone/>
            </a:pP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[MPI_MAX_PROCESSOR_NAME];</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MPI_Get_processor_name</a:t>
            </a:r>
            <a:r>
              <a:rPr lang="en-ZA" sz="900" dirty="0">
                <a:latin typeface="Courier New" panose="02070309020205020404" pitchFamily="49" charset="0"/>
                <a:cs typeface="Courier New" panose="02070309020205020404" pitchFamily="49" charset="0"/>
              </a:rPr>
              <a:t>(</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&amp;</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Display 'hello world' message and which processor</a:t>
            </a:r>
          </a:p>
          <a:p>
            <a:pPr marL="0" indent="0">
              <a:spcBef>
                <a:spcPts val="0"/>
              </a:spcBef>
              <a:buNone/>
            </a:pPr>
            <a:r>
              <a:rPr lang="en-ZA" sz="900" dirty="0">
                <a:latin typeface="Courier New" panose="02070309020205020404" pitchFamily="49" charset="0"/>
                <a:cs typeface="Courier New" panose="02070309020205020404" pitchFamily="49" charset="0"/>
              </a:rPr>
              <a:t>    //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this is out of the total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available processors.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printf</a:t>
            </a:r>
            <a:r>
              <a:rPr lang="en-ZA" sz="900" dirty="0">
                <a:latin typeface="Courier New" panose="02070309020205020404" pitchFamily="49" charset="0"/>
                <a:cs typeface="Courier New" panose="02070309020205020404" pitchFamily="49" charset="0"/>
              </a:rPr>
              <a:t>("Hello world from node %s, rank %d"</a:t>
            </a:r>
          </a:p>
          <a:p>
            <a:pPr marL="0" indent="0">
              <a:spcBef>
                <a:spcPts val="0"/>
              </a:spcBef>
              <a:buNone/>
            </a:pPr>
            <a:r>
              <a:rPr lang="en-ZA" sz="900" dirty="0">
                <a:latin typeface="Courier New" panose="02070309020205020404" pitchFamily="49" charset="0"/>
                <a:cs typeface="Courier New" panose="02070309020205020404" pitchFamily="49" charset="0"/>
              </a:rPr>
              <a:t>           " out of %d nodes\n",</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smtClean="0">
                <a:latin typeface="Courier New" panose="02070309020205020404" pitchFamily="49" charset="0"/>
                <a:cs typeface="Courier New" panose="02070309020205020404" pitchFamily="49" charset="0"/>
              </a:rPr>
              <a:t>);</a:t>
            </a: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Finalize the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MPI_Finalize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a:t>
            </a:r>
          </a:p>
        </p:txBody>
      </p:sp>
      <p:sp>
        <p:nvSpPr>
          <p:cNvPr id="4" name="TextBox 3"/>
          <p:cNvSpPr txBox="1"/>
          <p:nvPr/>
        </p:nvSpPr>
        <p:spPr>
          <a:xfrm>
            <a:off x="5409127" y="1539676"/>
            <a:ext cx="3284112" cy="3693319"/>
          </a:xfrm>
          <a:prstGeom prst="rect">
            <a:avLst/>
          </a:prstGeom>
          <a:noFill/>
        </p:spPr>
        <p:txBody>
          <a:bodyPr wrap="square" rtlCol="0">
            <a:spAutoFit/>
          </a:bodyPr>
          <a:lstStyle/>
          <a:p>
            <a:r>
              <a:rPr lang="en-ZA" dirty="0" smtClean="0"/>
              <a:t>Using these few fundamental MPI commands you can quickly start developing distributable programs, especially e.g. if you use it in combination with a shared file system (e.g. NFS).</a:t>
            </a:r>
          </a:p>
          <a:p>
            <a:r>
              <a:rPr lang="en-ZA" dirty="0" smtClean="0"/>
              <a:t>While you could do the message passing just with TCP/IP sockets it is recommendable to use the provided message passing functions instead.</a:t>
            </a:r>
            <a:endParaRPr lang="en-ZA" dirty="0"/>
          </a:p>
        </p:txBody>
      </p:sp>
      <p:sp>
        <p:nvSpPr>
          <p:cNvPr id="5" name="TextBox 4"/>
          <p:cNvSpPr txBox="1"/>
          <p:nvPr/>
        </p:nvSpPr>
        <p:spPr>
          <a:xfrm>
            <a:off x="5409127" y="5445351"/>
            <a:ext cx="3284112" cy="646331"/>
          </a:xfrm>
          <a:prstGeom prst="rect">
            <a:avLst/>
          </a:prstGeom>
          <a:noFill/>
        </p:spPr>
        <p:txBody>
          <a:bodyPr wrap="square" rtlCol="0">
            <a:spAutoFit/>
          </a:bodyPr>
          <a:lstStyle/>
          <a:p>
            <a:r>
              <a:rPr lang="en-ZA" dirty="0" smtClean="0">
                <a:solidFill>
                  <a:schemeClr val="accent3">
                    <a:lumMod val="75000"/>
                  </a:schemeClr>
                </a:solidFill>
              </a:rPr>
              <a:t>Let’s quickly run through these basic MPI commands…</a:t>
            </a:r>
            <a:endParaRPr lang="en-ZA" dirty="0">
              <a:solidFill>
                <a:schemeClr val="accent3">
                  <a:lumMod val="75000"/>
                </a:schemeClr>
              </a:solidFill>
            </a:endParaRPr>
          </a:p>
        </p:txBody>
      </p:sp>
      <p:sp>
        <p:nvSpPr>
          <p:cNvPr id="6" name="TextBox 5"/>
          <p:cNvSpPr txBox="1"/>
          <p:nvPr/>
        </p:nvSpPr>
        <p:spPr>
          <a:xfrm>
            <a:off x="5215944" y="6134761"/>
            <a:ext cx="3670478" cy="523220"/>
          </a:xfrm>
          <a:prstGeom prst="rect">
            <a:avLst/>
          </a:prstGeom>
          <a:noFill/>
        </p:spPr>
        <p:txBody>
          <a:bodyPr wrap="square" rtlCol="0">
            <a:spAutoFit/>
          </a:bodyPr>
          <a:lstStyle/>
          <a:p>
            <a:r>
              <a:rPr lang="en-ZA" sz="1400" dirty="0" smtClean="0">
                <a:solidFill>
                  <a:schemeClr val="tx1">
                    <a:lumMod val="75000"/>
                    <a:lumOff val="25000"/>
                  </a:schemeClr>
                </a:solidFill>
              </a:rPr>
              <a:t>(there will be a </a:t>
            </a:r>
            <a:r>
              <a:rPr lang="en-ZA" sz="1400" dirty="0" err="1" smtClean="0">
                <a:solidFill>
                  <a:schemeClr val="tx1">
                    <a:lumMod val="75000"/>
                    <a:lumOff val="25000"/>
                  </a:schemeClr>
                </a:solidFill>
              </a:rPr>
              <a:t>prac</a:t>
            </a:r>
            <a:r>
              <a:rPr lang="en-ZA" sz="1400" dirty="0" smtClean="0">
                <a:solidFill>
                  <a:schemeClr val="tx1">
                    <a:lumMod val="75000"/>
                    <a:lumOff val="25000"/>
                  </a:schemeClr>
                </a:solidFill>
              </a:rPr>
              <a:t> on MPI where you can get more into the use of the API)</a:t>
            </a:r>
            <a:endParaRPr lang="en-ZA" sz="1400" dirty="0">
              <a:solidFill>
                <a:schemeClr val="tx1">
                  <a:lumMod val="75000"/>
                  <a:lumOff val="25000"/>
                </a:schemeClr>
              </a:solidFill>
            </a:endParaRPr>
          </a:p>
        </p:txBody>
      </p:sp>
    </p:spTree>
    <p:extLst>
      <p:ext uri="{BB962C8B-B14F-4D97-AF65-F5344CB8AC3E}">
        <p14:creationId xmlns:p14="http://schemas.microsoft.com/office/powerpoint/2010/main" val="3961771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2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3000"/>
                            </p:stCondLst>
                            <p:childTnLst>
                              <p:par>
                                <p:cTn id="11" presetID="10" presetClass="entr" presetSubtype="0"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Short prelude to MPI</a:t>
            </a:r>
            <a:endParaRPr lang="en-ZA" dirty="0"/>
          </a:p>
        </p:txBody>
      </p:sp>
      <p:sp>
        <p:nvSpPr>
          <p:cNvPr id="3" name="Content Placeholder 2"/>
          <p:cNvSpPr>
            <a:spLocks noGrp="1"/>
          </p:cNvSpPr>
          <p:nvPr>
            <p:ph idx="1"/>
          </p:nvPr>
        </p:nvSpPr>
        <p:spPr>
          <a:xfrm>
            <a:off x="729114" y="1539676"/>
            <a:ext cx="5684565" cy="4856695"/>
          </a:xfrm>
        </p:spPr>
        <p:txBody>
          <a:bodyPr>
            <a:noAutofit/>
          </a:bodyPr>
          <a:lstStyle/>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Hello MPI - a simple starting point for</a:t>
            </a:r>
          </a:p>
          <a:p>
            <a:pPr marL="0" indent="0">
              <a:spcBef>
                <a:spcPts val="0"/>
              </a:spcBef>
              <a:buNone/>
            </a:pPr>
            <a:r>
              <a:rPr lang="en-ZA" sz="900" dirty="0">
                <a:latin typeface="Courier New" panose="02070309020205020404" pitchFamily="49" charset="0"/>
                <a:cs typeface="Courier New" panose="02070309020205020404" pitchFamily="49" charset="0"/>
              </a:rPr>
              <a:t>   MPI programmes</a:t>
            </a: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mpi.h</a:t>
            </a:r>
            <a:r>
              <a:rPr lang="en-ZA" sz="900" dirty="0">
                <a:latin typeface="Courier New" panose="02070309020205020404" pitchFamily="49" charset="0"/>
                <a:cs typeface="Courier New" panose="02070309020205020404" pitchFamily="49" charset="0"/>
              </a:rPr>
              <a:t>&gt;</a:t>
            </a: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stdio.h</a:t>
            </a:r>
            <a:r>
              <a:rPr lang="en-ZA" sz="900" dirty="0">
                <a:latin typeface="Courier New" panose="02070309020205020404" pitchFamily="49" charset="0"/>
                <a:cs typeface="Courier New" panose="02070309020205020404" pitchFamily="49" charset="0"/>
              </a:rPr>
              <a:t>&gt;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main(</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argc</a:t>
            </a: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argv</a:t>
            </a:r>
            <a:r>
              <a:rPr lang="en-ZA" sz="900" dirty="0">
                <a:latin typeface="Courier New" panose="02070309020205020404" pitchFamily="49" charset="0"/>
                <a:cs typeface="Courier New" panose="02070309020205020404" pitchFamily="49" charset="0"/>
              </a:rPr>
              <a:t>) {</a:t>
            </a:r>
          </a:p>
          <a:p>
            <a:pPr marL="0" indent="0">
              <a:spcBef>
                <a:spcPts val="0"/>
              </a:spcBef>
              <a:buNone/>
            </a:pPr>
            <a:r>
              <a:rPr lang="en-ZA" sz="900" dirty="0">
                <a:latin typeface="Courier New" panose="02070309020205020404" pitchFamily="49" charset="0"/>
                <a:cs typeface="Courier New" panose="02070309020205020404" pitchFamily="49" charset="0"/>
              </a:rPr>
              <a:t>    // Initialize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MPI_Init</a:t>
            </a:r>
            <a:r>
              <a:rPr lang="en-ZA" sz="900" dirty="0">
                <a:latin typeface="Courier New" panose="02070309020205020404" pitchFamily="49" charset="0"/>
                <a:cs typeface="Courier New" panose="02070309020205020404" pitchFamily="49" charset="0"/>
              </a:rPr>
              <a:t>(NULL, NULL);</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Determine number of processes started</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MPI_Comm_size</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rank of this process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MPI_Comm_rank</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name of this processor</a:t>
            </a:r>
          </a:p>
          <a:p>
            <a:pPr marL="0" indent="0">
              <a:spcBef>
                <a:spcPts val="0"/>
              </a:spcBef>
              <a:buNone/>
            </a:pP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[MPI_MAX_PROCESSOR_NAME];</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MPI_Get_processor_name</a:t>
            </a:r>
            <a:r>
              <a:rPr lang="en-ZA" sz="900" dirty="0">
                <a:latin typeface="Courier New" panose="02070309020205020404" pitchFamily="49" charset="0"/>
                <a:cs typeface="Courier New" panose="02070309020205020404" pitchFamily="49" charset="0"/>
              </a:rPr>
              <a:t>(</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&amp;</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Display 'hello world' message and which processor</a:t>
            </a:r>
          </a:p>
          <a:p>
            <a:pPr marL="0" indent="0">
              <a:spcBef>
                <a:spcPts val="0"/>
              </a:spcBef>
              <a:buNone/>
            </a:pPr>
            <a:r>
              <a:rPr lang="en-ZA" sz="900" dirty="0">
                <a:latin typeface="Courier New" panose="02070309020205020404" pitchFamily="49" charset="0"/>
                <a:cs typeface="Courier New" panose="02070309020205020404" pitchFamily="49" charset="0"/>
              </a:rPr>
              <a:t>    //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this is out of the total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available processors.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printf</a:t>
            </a:r>
            <a:r>
              <a:rPr lang="en-ZA" sz="900" dirty="0">
                <a:latin typeface="Courier New" panose="02070309020205020404" pitchFamily="49" charset="0"/>
                <a:cs typeface="Courier New" panose="02070309020205020404" pitchFamily="49" charset="0"/>
              </a:rPr>
              <a:t>("Hello world from node %s, rank %d"</a:t>
            </a:r>
          </a:p>
          <a:p>
            <a:pPr marL="0" indent="0">
              <a:spcBef>
                <a:spcPts val="0"/>
              </a:spcBef>
              <a:buNone/>
            </a:pPr>
            <a:r>
              <a:rPr lang="en-ZA" sz="900" dirty="0">
                <a:latin typeface="Courier New" panose="02070309020205020404" pitchFamily="49" charset="0"/>
                <a:cs typeface="Courier New" panose="02070309020205020404" pitchFamily="49" charset="0"/>
              </a:rPr>
              <a:t>           " out of %d nodes\n",</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smtClean="0">
                <a:latin typeface="Courier New" panose="02070309020205020404" pitchFamily="49" charset="0"/>
                <a:cs typeface="Courier New" panose="02070309020205020404" pitchFamily="49" charset="0"/>
              </a:rPr>
              <a:t>);</a:t>
            </a: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Finalize the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MPI_Finalize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a:t>
            </a:r>
          </a:p>
        </p:txBody>
      </p:sp>
      <p:grpSp>
        <p:nvGrpSpPr>
          <p:cNvPr id="11" name="Group 10"/>
          <p:cNvGrpSpPr/>
          <p:nvPr/>
        </p:nvGrpSpPr>
        <p:grpSpPr>
          <a:xfrm>
            <a:off x="4276871" y="2164868"/>
            <a:ext cx="4150549" cy="2184402"/>
            <a:chOff x="4276871" y="2164868"/>
            <a:chExt cx="4150549" cy="2184402"/>
          </a:xfrm>
        </p:grpSpPr>
        <p:sp>
          <p:nvSpPr>
            <p:cNvPr id="4" name="TextBox 3"/>
            <p:cNvSpPr txBox="1"/>
            <p:nvPr/>
          </p:nvSpPr>
          <p:spPr>
            <a:xfrm>
              <a:off x="4932608" y="2594944"/>
              <a:ext cx="3494812" cy="1754326"/>
            </a:xfrm>
            <a:prstGeom prst="rect">
              <a:avLst/>
            </a:prstGeom>
            <a:noFill/>
          </p:spPr>
          <p:txBody>
            <a:bodyPr wrap="square" rtlCol="0">
              <a:spAutoFit/>
            </a:bodyPr>
            <a:lstStyle/>
            <a:p>
              <a:r>
                <a:rPr lang="en-ZA" dirty="0" smtClean="0"/>
                <a:t>Initializes the MPI environment. The two parameters are technically two pointers, which could pass </a:t>
              </a:r>
              <a:r>
                <a:rPr lang="en-ZA" dirty="0" err="1" smtClean="0"/>
                <a:t>argc</a:t>
              </a:r>
              <a:r>
                <a:rPr lang="en-ZA" dirty="0" smtClean="0"/>
                <a:t> and </a:t>
              </a:r>
              <a:r>
                <a:rPr lang="en-ZA" dirty="0" err="1" smtClean="0"/>
                <a:t>argv</a:t>
              </a:r>
              <a:r>
                <a:rPr lang="en-ZA" dirty="0" smtClean="0"/>
                <a:t> from main(). It is mainly for future use and generally isn’t used.</a:t>
              </a:r>
              <a:endParaRPr lang="en-ZA" dirty="0"/>
            </a:p>
          </p:txBody>
        </p:sp>
        <p:sp>
          <p:nvSpPr>
            <p:cNvPr id="7" name="Rectangle 6"/>
            <p:cNvSpPr/>
            <p:nvPr/>
          </p:nvSpPr>
          <p:spPr>
            <a:xfrm>
              <a:off x="4276871" y="2164868"/>
              <a:ext cx="3217547" cy="369332"/>
            </a:xfrm>
            <a:prstGeom prst="rect">
              <a:avLst/>
            </a:prstGeom>
          </p:spPr>
          <p:txBody>
            <a:bodyPr wrap="none">
              <a:spAutoFit/>
            </a:bodyPr>
            <a:lstStyle/>
            <a:p>
              <a:r>
                <a:rPr lang="en-ZA" b="1" dirty="0">
                  <a:latin typeface="Courier New" panose="02070309020205020404" pitchFamily="49" charset="0"/>
                  <a:cs typeface="Courier New" panose="02070309020205020404" pitchFamily="49" charset="0"/>
                </a:rPr>
                <a:t> </a:t>
              </a:r>
              <a:r>
                <a:rPr lang="en-ZA" b="1" dirty="0" err="1">
                  <a:latin typeface="Courier New" panose="02070309020205020404" pitchFamily="49" charset="0"/>
                  <a:cs typeface="Courier New" panose="02070309020205020404" pitchFamily="49" charset="0"/>
                </a:rPr>
                <a:t>MPI_Init</a:t>
              </a:r>
              <a:r>
                <a:rPr lang="en-ZA" b="1" dirty="0">
                  <a:latin typeface="Courier New" panose="02070309020205020404" pitchFamily="49" charset="0"/>
                  <a:cs typeface="Courier New" panose="02070309020205020404" pitchFamily="49" charset="0"/>
                </a:rPr>
                <a:t>(NULL, NULL);</a:t>
              </a:r>
              <a:endParaRPr lang="en-ZA" b="1" dirty="0"/>
            </a:p>
          </p:txBody>
        </p:sp>
      </p:grpSp>
      <p:cxnSp>
        <p:nvCxnSpPr>
          <p:cNvPr id="9" name="Straight Arrow Connector 8"/>
          <p:cNvCxnSpPr>
            <a:stCxn id="7" idx="1"/>
          </p:cNvCxnSpPr>
          <p:nvPr/>
        </p:nvCxnSpPr>
        <p:spPr>
          <a:xfrm flipH="1">
            <a:off x="2640169" y="2349534"/>
            <a:ext cx="1636702" cy="9345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7890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Short prelude to MPI</a:t>
            </a:r>
            <a:endParaRPr lang="en-ZA" dirty="0"/>
          </a:p>
        </p:txBody>
      </p:sp>
      <p:sp>
        <p:nvSpPr>
          <p:cNvPr id="3" name="Content Placeholder 2"/>
          <p:cNvSpPr>
            <a:spLocks noGrp="1"/>
          </p:cNvSpPr>
          <p:nvPr>
            <p:ph idx="1"/>
          </p:nvPr>
        </p:nvSpPr>
        <p:spPr>
          <a:xfrm>
            <a:off x="729114" y="1539676"/>
            <a:ext cx="5684565" cy="4856695"/>
          </a:xfrm>
        </p:spPr>
        <p:txBody>
          <a:bodyPr>
            <a:noAutofit/>
          </a:bodyPr>
          <a:lstStyle/>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Hello MPI - a simple starting point for</a:t>
            </a:r>
          </a:p>
          <a:p>
            <a:pPr marL="0" indent="0">
              <a:spcBef>
                <a:spcPts val="0"/>
              </a:spcBef>
              <a:buNone/>
            </a:pPr>
            <a:r>
              <a:rPr lang="en-ZA" sz="900" dirty="0">
                <a:latin typeface="Courier New" panose="02070309020205020404" pitchFamily="49" charset="0"/>
                <a:cs typeface="Courier New" panose="02070309020205020404" pitchFamily="49" charset="0"/>
              </a:rPr>
              <a:t>   MPI programmes</a:t>
            </a: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mpi.h</a:t>
            </a:r>
            <a:r>
              <a:rPr lang="en-ZA" sz="900" dirty="0">
                <a:latin typeface="Courier New" panose="02070309020205020404" pitchFamily="49" charset="0"/>
                <a:cs typeface="Courier New" panose="02070309020205020404" pitchFamily="49" charset="0"/>
              </a:rPr>
              <a:t>&gt;</a:t>
            </a: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stdio.h</a:t>
            </a:r>
            <a:r>
              <a:rPr lang="en-ZA" sz="900" dirty="0">
                <a:latin typeface="Courier New" panose="02070309020205020404" pitchFamily="49" charset="0"/>
                <a:cs typeface="Courier New" panose="02070309020205020404" pitchFamily="49" charset="0"/>
              </a:rPr>
              <a:t>&gt;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main(</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argc</a:t>
            </a: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argv</a:t>
            </a:r>
            <a:r>
              <a:rPr lang="en-ZA" sz="900" dirty="0">
                <a:latin typeface="Courier New" panose="02070309020205020404" pitchFamily="49" charset="0"/>
                <a:cs typeface="Courier New" panose="02070309020205020404" pitchFamily="49" charset="0"/>
              </a:rPr>
              <a:t>) {</a:t>
            </a:r>
          </a:p>
          <a:p>
            <a:pPr marL="0" indent="0">
              <a:spcBef>
                <a:spcPts val="0"/>
              </a:spcBef>
              <a:buNone/>
            </a:pPr>
            <a:r>
              <a:rPr lang="en-ZA" sz="900" dirty="0">
                <a:latin typeface="Courier New" panose="02070309020205020404" pitchFamily="49" charset="0"/>
                <a:cs typeface="Courier New" panose="02070309020205020404" pitchFamily="49" charset="0"/>
              </a:rPr>
              <a:t>    // Initialize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MPI_Init</a:t>
            </a:r>
            <a:r>
              <a:rPr lang="en-ZA" sz="900" dirty="0">
                <a:latin typeface="Courier New" panose="02070309020205020404" pitchFamily="49" charset="0"/>
                <a:cs typeface="Courier New" panose="02070309020205020404" pitchFamily="49" charset="0"/>
              </a:rPr>
              <a:t>(NULL, NULL);</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Determine number of processes started</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MPI_Comm_size</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rank of this process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MPI_Comm_rank</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name of this processor</a:t>
            </a:r>
          </a:p>
          <a:p>
            <a:pPr marL="0" indent="0">
              <a:spcBef>
                <a:spcPts val="0"/>
              </a:spcBef>
              <a:buNone/>
            </a:pP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[MPI_MAX_PROCESSOR_NAME];</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MPI_Get_processor_name</a:t>
            </a:r>
            <a:r>
              <a:rPr lang="en-ZA" sz="900" dirty="0">
                <a:latin typeface="Courier New" panose="02070309020205020404" pitchFamily="49" charset="0"/>
                <a:cs typeface="Courier New" panose="02070309020205020404" pitchFamily="49" charset="0"/>
              </a:rPr>
              <a:t>(</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&amp;</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Display 'hello world' message and which processor</a:t>
            </a:r>
          </a:p>
          <a:p>
            <a:pPr marL="0" indent="0">
              <a:spcBef>
                <a:spcPts val="0"/>
              </a:spcBef>
              <a:buNone/>
            </a:pPr>
            <a:r>
              <a:rPr lang="en-ZA" sz="900" dirty="0">
                <a:latin typeface="Courier New" panose="02070309020205020404" pitchFamily="49" charset="0"/>
                <a:cs typeface="Courier New" panose="02070309020205020404" pitchFamily="49" charset="0"/>
              </a:rPr>
              <a:t>    //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this is out of the total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available processors.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printf</a:t>
            </a:r>
            <a:r>
              <a:rPr lang="en-ZA" sz="900" dirty="0">
                <a:latin typeface="Courier New" panose="02070309020205020404" pitchFamily="49" charset="0"/>
                <a:cs typeface="Courier New" panose="02070309020205020404" pitchFamily="49" charset="0"/>
              </a:rPr>
              <a:t>("Hello world from node %s, rank %d"</a:t>
            </a:r>
          </a:p>
          <a:p>
            <a:pPr marL="0" indent="0">
              <a:spcBef>
                <a:spcPts val="0"/>
              </a:spcBef>
              <a:buNone/>
            </a:pPr>
            <a:r>
              <a:rPr lang="en-ZA" sz="900" dirty="0">
                <a:latin typeface="Courier New" panose="02070309020205020404" pitchFamily="49" charset="0"/>
                <a:cs typeface="Courier New" panose="02070309020205020404" pitchFamily="49" charset="0"/>
              </a:rPr>
              <a:t>           " out of %d nodes\n",</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smtClean="0">
                <a:latin typeface="Courier New" panose="02070309020205020404" pitchFamily="49" charset="0"/>
                <a:cs typeface="Courier New" panose="02070309020205020404" pitchFamily="49" charset="0"/>
              </a:rPr>
              <a:t>);</a:t>
            </a: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Finalize the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MPI_Finalize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a:t>
            </a:r>
          </a:p>
        </p:txBody>
      </p:sp>
      <p:grpSp>
        <p:nvGrpSpPr>
          <p:cNvPr id="11" name="Group 10"/>
          <p:cNvGrpSpPr/>
          <p:nvPr/>
        </p:nvGrpSpPr>
        <p:grpSpPr>
          <a:xfrm>
            <a:off x="4431418" y="2164868"/>
            <a:ext cx="4182556" cy="2098572"/>
            <a:chOff x="4276870" y="2164868"/>
            <a:chExt cx="4182556" cy="2098572"/>
          </a:xfrm>
        </p:grpSpPr>
        <p:sp>
          <p:nvSpPr>
            <p:cNvPr id="4" name="TextBox 3"/>
            <p:cNvSpPr txBox="1"/>
            <p:nvPr/>
          </p:nvSpPr>
          <p:spPr>
            <a:xfrm>
              <a:off x="4276870" y="3063111"/>
              <a:ext cx="3823939" cy="1200329"/>
            </a:xfrm>
            <a:prstGeom prst="rect">
              <a:avLst/>
            </a:prstGeom>
            <a:noFill/>
          </p:spPr>
          <p:txBody>
            <a:bodyPr wrap="square" rtlCol="0">
              <a:spAutoFit/>
            </a:bodyPr>
            <a:lstStyle/>
            <a:p>
              <a:r>
                <a:rPr lang="en-ZA" dirty="0" smtClean="0"/>
                <a:t>This gets the total number of nodes that are to be started. When you start an MPI program you tell it how many nodes you want to spawn.</a:t>
              </a:r>
              <a:endParaRPr lang="en-ZA" dirty="0"/>
            </a:p>
          </p:txBody>
        </p:sp>
        <p:sp>
          <p:nvSpPr>
            <p:cNvPr id="7" name="Rectangle 6"/>
            <p:cNvSpPr/>
            <p:nvPr/>
          </p:nvSpPr>
          <p:spPr>
            <a:xfrm>
              <a:off x="4276871" y="2164868"/>
              <a:ext cx="4182555" cy="923330"/>
            </a:xfrm>
            <a:prstGeom prst="rect">
              <a:avLst/>
            </a:prstGeom>
          </p:spPr>
          <p:txBody>
            <a:bodyPr wrap="none">
              <a:spAutoFit/>
            </a:bodyPr>
            <a:lstStyle/>
            <a:p>
              <a:pPr marL="0" indent="0">
                <a:spcBef>
                  <a:spcPts val="0"/>
                </a:spcBef>
                <a:buNone/>
              </a:pPr>
              <a:r>
                <a:rPr lang="en-ZA" dirty="0" err="1">
                  <a:latin typeface="Courier New" panose="02070309020205020404" pitchFamily="49" charset="0"/>
                  <a:cs typeface="Courier New" panose="02070309020205020404" pitchFamily="49" charset="0"/>
                </a:rPr>
                <a:t>int</a:t>
              </a:r>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world_size</a:t>
              </a:r>
              <a:r>
                <a:rPr lang="en-ZA" dirty="0">
                  <a:latin typeface="Courier New" panose="02070309020205020404" pitchFamily="49" charset="0"/>
                  <a:cs typeface="Courier New" panose="02070309020205020404" pitchFamily="49" charset="0"/>
                </a:rPr>
                <a:t>;</a:t>
              </a:r>
            </a:p>
            <a:p>
              <a:pPr marL="0" indent="0">
                <a:spcBef>
                  <a:spcPts val="0"/>
                </a:spcBef>
                <a:buNone/>
              </a:pPr>
              <a:r>
                <a:rPr lang="en-ZA" dirty="0" err="1" smtClean="0">
                  <a:latin typeface="Courier New" panose="02070309020205020404" pitchFamily="49" charset="0"/>
                  <a:cs typeface="Courier New" panose="02070309020205020404" pitchFamily="49" charset="0"/>
                </a:rPr>
                <a:t>MPI_Comm_size</a:t>
              </a:r>
              <a:r>
                <a:rPr lang="en-ZA" dirty="0" smtClean="0">
                  <a:latin typeface="Courier New" panose="02070309020205020404" pitchFamily="49" charset="0"/>
                  <a:cs typeface="Courier New" panose="02070309020205020404" pitchFamily="49" charset="0"/>
                </a:rPr>
                <a:t>(MPI_COMM_WORLD,</a:t>
              </a:r>
              <a:br>
                <a:rPr lang="en-ZA" dirty="0" smtClean="0">
                  <a:latin typeface="Courier New" panose="02070309020205020404" pitchFamily="49" charset="0"/>
                  <a:cs typeface="Courier New" panose="02070309020205020404" pitchFamily="49" charset="0"/>
                </a:rPr>
              </a:br>
              <a:r>
                <a:rPr lang="en-ZA" dirty="0" smtClean="0">
                  <a:latin typeface="Courier New" panose="02070309020205020404" pitchFamily="49" charset="0"/>
                  <a:cs typeface="Courier New" panose="02070309020205020404" pitchFamily="49" charset="0"/>
                </a:rPr>
                <a:t>              </a:t>
              </a:r>
              <a:r>
                <a:rPr lang="en-ZA" dirty="0">
                  <a:latin typeface="Courier New" panose="02070309020205020404" pitchFamily="49" charset="0"/>
                  <a:cs typeface="Courier New" panose="02070309020205020404" pitchFamily="49" charset="0"/>
                </a:rPr>
                <a:t>&amp;</a:t>
              </a:r>
              <a:r>
                <a:rPr lang="en-ZA" dirty="0" err="1">
                  <a:latin typeface="Courier New" panose="02070309020205020404" pitchFamily="49" charset="0"/>
                  <a:cs typeface="Courier New" panose="02070309020205020404" pitchFamily="49" charset="0"/>
                </a:rPr>
                <a:t>world_size</a:t>
              </a:r>
              <a:r>
                <a:rPr lang="en-ZA" dirty="0">
                  <a:latin typeface="Courier New" panose="02070309020205020404" pitchFamily="49" charset="0"/>
                  <a:cs typeface="Courier New" panose="02070309020205020404" pitchFamily="49" charset="0"/>
                </a:rPr>
                <a:t>);</a:t>
              </a:r>
            </a:p>
          </p:txBody>
        </p:sp>
      </p:grpSp>
      <p:cxnSp>
        <p:nvCxnSpPr>
          <p:cNvPr id="9" name="Straight Arrow Connector 8"/>
          <p:cNvCxnSpPr/>
          <p:nvPr/>
        </p:nvCxnSpPr>
        <p:spPr>
          <a:xfrm flipH="1">
            <a:off x="2918867" y="2622240"/>
            <a:ext cx="1512552" cy="11126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0976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Short prelude to MPI</a:t>
            </a:r>
            <a:endParaRPr lang="en-ZA" dirty="0"/>
          </a:p>
        </p:txBody>
      </p:sp>
      <p:sp>
        <p:nvSpPr>
          <p:cNvPr id="3" name="Content Placeholder 2"/>
          <p:cNvSpPr>
            <a:spLocks noGrp="1"/>
          </p:cNvSpPr>
          <p:nvPr>
            <p:ph idx="1"/>
          </p:nvPr>
        </p:nvSpPr>
        <p:spPr>
          <a:xfrm>
            <a:off x="729114" y="1539676"/>
            <a:ext cx="5684565" cy="4856695"/>
          </a:xfrm>
        </p:spPr>
        <p:txBody>
          <a:bodyPr>
            <a:noAutofit/>
          </a:bodyPr>
          <a:lstStyle/>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Hello MPI - a simple starting point for</a:t>
            </a:r>
          </a:p>
          <a:p>
            <a:pPr marL="0" indent="0">
              <a:spcBef>
                <a:spcPts val="0"/>
              </a:spcBef>
              <a:buNone/>
            </a:pPr>
            <a:r>
              <a:rPr lang="en-ZA" sz="900" dirty="0">
                <a:latin typeface="Courier New" panose="02070309020205020404" pitchFamily="49" charset="0"/>
                <a:cs typeface="Courier New" panose="02070309020205020404" pitchFamily="49" charset="0"/>
              </a:rPr>
              <a:t>   MPI programmes</a:t>
            </a: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mpi.h</a:t>
            </a:r>
            <a:r>
              <a:rPr lang="en-ZA" sz="900" dirty="0">
                <a:latin typeface="Courier New" panose="02070309020205020404" pitchFamily="49" charset="0"/>
                <a:cs typeface="Courier New" panose="02070309020205020404" pitchFamily="49" charset="0"/>
              </a:rPr>
              <a:t>&gt;</a:t>
            </a: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stdio.h</a:t>
            </a:r>
            <a:r>
              <a:rPr lang="en-ZA" sz="900" dirty="0">
                <a:latin typeface="Courier New" panose="02070309020205020404" pitchFamily="49" charset="0"/>
                <a:cs typeface="Courier New" panose="02070309020205020404" pitchFamily="49" charset="0"/>
              </a:rPr>
              <a:t>&gt;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main(</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argc</a:t>
            </a: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argv</a:t>
            </a:r>
            <a:r>
              <a:rPr lang="en-ZA" sz="900" dirty="0">
                <a:latin typeface="Courier New" panose="02070309020205020404" pitchFamily="49" charset="0"/>
                <a:cs typeface="Courier New" panose="02070309020205020404" pitchFamily="49" charset="0"/>
              </a:rPr>
              <a:t>) {</a:t>
            </a:r>
          </a:p>
          <a:p>
            <a:pPr marL="0" indent="0">
              <a:spcBef>
                <a:spcPts val="0"/>
              </a:spcBef>
              <a:buNone/>
            </a:pPr>
            <a:r>
              <a:rPr lang="en-ZA" sz="900" dirty="0">
                <a:latin typeface="Courier New" panose="02070309020205020404" pitchFamily="49" charset="0"/>
                <a:cs typeface="Courier New" panose="02070309020205020404" pitchFamily="49" charset="0"/>
              </a:rPr>
              <a:t>    // Initialize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MPI_Init</a:t>
            </a:r>
            <a:r>
              <a:rPr lang="en-ZA" sz="900" dirty="0">
                <a:latin typeface="Courier New" panose="02070309020205020404" pitchFamily="49" charset="0"/>
                <a:cs typeface="Courier New" panose="02070309020205020404" pitchFamily="49" charset="0"/>
              </a:rPr>
              <a:t>(NULL, NULL);</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Determine number of processes started</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MPI_Comm_size</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rank of this process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MPI_Comm_rank</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name of this processor</a:t>
            </a:r>
          </a:p>
          <a:p>
            <a:pPr marL="0" indent="0">
              <a:spcBef>
                <a:spcPts val="0"/>
              </a:spcBef>
              <a:buNone/>
            </a:pP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[MPI_MAX_PROCESSOR_NAME];</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MPI_Get_processor_name</a:t>
            </a:r>
            <a:r>
              <a:rPr lang="en-ZA" sz="900" dirty="0">
                <a:latin typeface="Courier New" panose="02070309020205020404" pitchFamily="49" charset="0"/>
                <a:cs typeface="Courier New" panose="02070309020205020404" pitchFamily="49" charset="0"/>
              </a:rPr>
              <a:t>(</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&amp;</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Display 'hello world' message and which processor</a:t>
            </a:r>
          </a:p>
          <a:p>
            <a:pPr marL="0" indent="0">
              <a:spcBef>
                <a:spcPts val="0"/>
              </a:spcBef>
              <a:buNone/>
            </a:pPr>
            <a:r>
              <a:rPr lang="en-ZA" sz="900" dirty="0">
                <a:latin typeface="Courier New" panose="02070309020205020404" pitchFamily="49" charset="0"/>
                <a:cs typeface="Courier New" panose="02070309020205020404" pitchFamily="49" charset="0"/>
              </a:rPr>
              <a:t>    //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this is out of the total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available processors.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printf</a:t>
            </a:r>
            <a:r>
              <a:rPr lang="en-ZA" sz="900" dirty="0">
                <a:latin typeface="Courier New" panose="02070309020205020404" pitchFamily="49" charset="0"/>
                <a:cs typeface="Courier New" panose="02070309020205020404" pitchFamily="49" charset="0"/>
              </a:rPr>
              <a:t>("Hello world from node %s, rank %d"</a:t>
            </a:r>
          </a:p>
          <a:p>
            <a:pPr marL="0" indent="0">
              <a:spcBef>
                <a:spcPts val="0"/>
              </a:spcBef>
              <a:buNone/>
            </a:pPr>
            <a:r>
              <a:rPr lang="en-ZA" sz="900" dirty="0">
                <a:latin typeface="Courier New" panose="02070309020205020404" pitchFamily="49" charset="0"/>
                <a:cs typeface="Courier New" panose="02070309020205020404" pitchFamily="49" charset="0"/>
              </a:rPr>
              <a:t>           " out of %d nodes\n",</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smtClean="0">
                <a:latin typeface="Courier New" panose="02070309020205020404" pitchFamily="49" charset="0"/>
                <a:cs typeface="Courier New" panose="02070309020205020404" pitchFamily="49" charset="0"/>
              </a:rPr>
              <a:t>);</a:t>
            </a: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Finalize the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MPI_Finalize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a:t>
            </a:r>
          </a:p>
        </p:txBody>
      </p:sp>
      <p:grpSp>
        <p:nvGrpSpPr>
          <p:cNvPr id="11" name="Group 10"/>
          <p:cNvGrpSpPr/>
          <p:nvPr/>
        </p:nvGrpSpPr>
        <p:grpSpPr>
          <a:xfrm>
            <a:off x="4431418" y="2164868"/>
            <a:ext cx="4182556" cy="2098572"/>
            <a:chOff x="4276870" y="2164868"/>
            <a:chExt cx="4182556" cy="2098572"/>
          </a:xfrm>
        </p:grpSpPr>
        <p:sp>
          <p:nvSpPr>
            <p:cNvPr id="4" name="TextBox 3"/>
            <p:cNvSpPr txBox="1"/>
            <p:nvPr/>
          </p:nvSpPr>
          <p:spPr>
            <a:xfrm>
              <a:off x="4276870" y="3063111"/>
              <a:ext cx="3823939" cy="1200329"/>
            </a:xfrm>
            <a:prstGeom prst="rect">
              <a:avLst/>
            </a:prstGeom>
            <a:noFill/>
          </p:spPr>
          <p:txBody>
            <a:bodyPr wrap="square" rtlCol="0">
              <a:spAutoFit/>
            </a:bodyPr>
            <a:lstStyle/>
            <a:p>
              <a:r>
                <a:rPr lang="en-ZA" dirty="0" smtClean="0"/>
                <a:t>This gets the nodes number for this instance, and is 0 for the first or master node. This is clearly used to determine which instance is which.</a:t>
              </a:r>
              <a:endParaRPr lang="en-ZA" dirty="0"/>
            </a:p>
          </p:txBody>
        </p:sp>
        <p:sp>
          <p:nvSpPr>
            <p:cNvPr id="7" name="Rectangle 6"/>
            <p:cNvSpPr/>
            <p:nvPr/>
          </p:nvSpPr>
          <p:spPr>
            <a:xfrm>
              <a:off x="4276871" y="2164868"/>
              <a:ext cx="4182555" cy="923330"/>
            </a:xfrm>
            <a:prstGeom prst="rect">
              <a:avLst/>
            </a:prstGeom>
          </p:spPr>
          <p:txBody>
            <a:bodyPr wrap="none">
              <a:spAutoFit/>
            </a:bodyPr>
            <a:lstStyle/>
            <a:p>
              <a:pPr marL="0" indent="0">
                <a:spcBef>
                  <a:spcPts val="0"/>
                </a:spcBef>
                <a:buNone/>
              </a:pPr>
              <a:r>
                <a:rPr lang="en-ZA" dirty="0" err="1" smtClean="0">
                  <a:latin typeface="Courier New" panose="02070309020205020404" pitchFamily="49" charset="0"/>
                  <a:cs typeface="Courier New" panose="02070309020205020404" pitchFamily="49" charset="0"/>
                </a:rPr>
                <a:t>int</a:t>
              </a:r>
              <a:r>
                <a:rPr lang="en-ZA" dirty="0" smtClean="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world_rank</a:t>
              </a:r>
              <a:r>
                <a:rPr lang="en-ZA" dirty="0">
                  <a:latin typeface="Courier New" panose="02070309020205020404" pitchFamily="49" charset="0"/>
                  <a:cs typeface="Courier New" panose="02070309020205020404" pitchFamily="49" charset="0"/>
                </a:rPr>
                <a:t>;</a:t>
              </a:r>
            </a:p>
            <a:p>
              <a:pPr marL="0" indent="0">
                <a:spcBef>
                  <a:spcPts val="0"/>
                </a:spcBef>
                <a:buNone/>
              </a:pPr>
              <a:r>
                <a:rPr lang="en-ZA" dirty="0" err="1" smtClean="0">
                  <a:latin typeface="Courier New" panose="02070309020205020404" pitchFamily="49" charset="0"/>
                  <a:cs typeface="Courier New" panose="02070309020205020404" pitchFamily="49" charset="0"/>
                </a:rPr>
                <a:t>MPI_Comm_rank</a:t>
              </a:r>
              <a:r>
                <a:rPr lang="en-ZA" dirty="0" smtClean="0">
                  <a:latin typeface="Courier New" panose="02070309020205020404" pitchFamily="49" charset="0"/>
                  <a:cs typeface="Courier New" panose="02070309020205020404" pitchFamily="49" charset="0"/>
                </a:rPr>
                <a:t>(MPI_COMM_WORLD,</a:t>
              </a:r>
              <a:br>
                <a:rPr lang="en-ZA" dirty="0" smtClean="0">
                  <a:latin typeface="Courier New" panose="02070309020205020404" pitchFamily="49" charset="0"/>
                  <a:cs typeface="Courier New" panose="02070309020205020404" pitchFamily="49" charset="0"/>
                </a:rPr>
              </a:br>
              <a:r>
                <a:rPr lang="en-ZA" dirty="0" smtClean="0">
                  <a:latin typeface="Courier New" panose="02070309020205020404" pitchFamily="49" charset="0"/>
                  <a:cs typeface="Courier New" panose="02070309020205020404" pitchFamily="49" charset="0"/>
                </a:rPr>
                <a:t>              &amp;</a:t>
              </a:r>
              <a:r>
                <a:rPr lang="en-ZA" dirty="0" err="1">
                  <a:latin typeface="Courier New" panose="02070309020205020404" pitchFamily="49" charset="0"/>
                  <a:cs typeface="Courier New" panose="02070309020205020404" pitchFamily="49" charset="0"/>
                </a:rPr>
                <a:t>world_rank</a:t>
              </a:r>
              <a:r>
                <a:rPr lang="en-ZA" dirty="0">
                  <a:latin typeface="Courier New" panose="02070309020205020404" pitchFamily="49" charset="0"/>
                  <a:cs typeface="Courier New" panose="02070309020205020404" pitchFamily="49" charset="0"/>
                </a:rPr>
                <a:t>);</a:t>
              </a:r>
            </a:p>
          </p:txBody>
        </p:sp>
      </p:grpSp>
      <p:cxnSp>
        <p:nvCxnSpPr>
          <p:cNvPr id="9" name="Straight Arrow Connector 8"/>
          <p:cNvCxnSpPr/>
          <p:nvPr/>
        </p:nvCxnSpPr>
        <p:spPr>
          <a:xfrm flipH="1">
            <a:off x="3090931" y="2421228"/>
            <a:ext cx="1340487" cy="184221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0587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Short prelude to MPI</a:t>
            </a:r>
            <a:endParaRPr lang="en-ZA" dirty="0"/>
          </a:p>
        </p:txBody>
      </p:sp>
      <p:sp>
        <p:nvSpPr>
          <p:cNvPr id="3" name="Content Placeholder 2"/>
          <p:cNvSpPr>
            <a:spLocks noGrp="1"/>
          </p:cNvSpPr>
          <p:nvPr>
            <p:ph idx="1"/>
          </p:nvPr>
        </p:nvSpPr>
        <p:spPr>
          <a:xfrm>
            <a:off x="729114" y="1539676"/>
            <a:ext cx="5684565" cy="4856695"/>
          </a:xfrm>
        </p:spPr>
        <p:txBody>
          <a:bodyPr>
            <a:noAutofit/>
          </a:bodyPr>
          <a:lstStyle/>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Hello MPI - a simple starting point for</a:t>
            </a:r>
          </a:p>
          <a:p>
            <a:pPr marL="0" indent="0">
              <a:spcBef>
                <a:spcPts val="0"/>
              </a:spcBef>
              <a:buNone/>
            </a:pPr>
            <a:r>
              <a:rPr lang="en-ZA" sz="900" dirty="0">
                <a:latin typeface="Courier New" panose="02070309020205020404" pitchFamily="49" charset="0"/>
                <a:cs typeface="Courier New" panose="02070309020205020404" pitchFamily="49" charset="0"/>
              </a:rPr>
              <a:t>   MPI programmes</a:t>
            </a: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mpi.h</a:t>
            </a:r>
            <a:r>
              <a:rPr lang="en-ZA" sz="900" dirty="0">
                <a:latin typeface="Courier New" panose="02070309020205020404" pitchFamily="49" charset="0"/>
                <a:cs typeface="Courier New" panose="02070309020205020404" pitchFamily="49" charset="0"/>
              </a:rPr>
              <a:t>&gt;</a:t>
            </a: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stdio.h</a:t>
            </a:r>
            <a:r>
              <a:rPr lang="en-ZA" sz="900" dirty="0">
                <a:latin typeface="Courier New" panose="02070309020205020404" pitchFamily="49" charset="0"/>
                <a:cs typeface="Courier New" panose="02070309020205020404" pitchFamily="49" charset="0"/>
              </a:rPr>
              <a:t>&gt;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main(</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argc</a:t>
            </a: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argv</a:t>
            </a:r>
            <a:r>
              <a:rPr lang="en-ZA" sz="900" dirty="0">
                <a:latin typeface="Courier New" panose="02070309020205020404" pitchFamily="49" charset="0"/>
                <a:cs typeface="Courier New" panose="02070309020205020404" pitchFamily="49" charset="0"/>
              </a:rPr>
              <a:t>) {</a:t>
            </a:r>
          </a:p>
          <a:p>
            <a:pPr marL="0" indent="0">
              <a:spcBef>
                <a:spcPts val="0"/>
              </a:spcBef>
              <a:buNone/>
            </a:pPr>
            <a:r>
              <a:rPr lang="en-ZA" sz="900" dirty="0">
                <a:latin typeface="Courier New" panose="02070309020205020404" pitchFamily="49" charset="0"/>
                <a:cs typeface="Courier New" panose="02070309020205020404" pitchFamily="49" charset="0"/>
              </a:rPr>
              <a:t>    // Initialize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MPI_Init</a:t>
            </a:r>
            <a:r>
              <a:rPr lang="en-ZA" sz="900" dirty="0">
                <a:latin typeface="Courier New" panose="02070309020205020404" pitchFamily="49" charset="0"/>
                <a:cs typeface="Courier New" panose="02070309020205020404" pitchFamily="49" charset="0"/>
              </a:rPr>
              <a:t>(NULL, NULL);</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Determine number of processes started</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MPI_Comm_size</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rank of this process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MPI_Comm_rank</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name of this processor</a:t>
            </a:r>
          </a:p>
          <a:p>
            <a:pPr marL="0" indent="0">
              <a:spcBef>
                <a:spcPts val="0"/>
              </a:spcBef>
              <a:buNone/>
            </a:pP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[MPI_MAX_PROCESSOR_NAME];</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MPI_Get_processor_name</a:t>
            </a:r>
            <a:r>
              <a:rPr lang="en-ZA" sz="900" dirty="0">
                <a:latin typeface="Courier New" panose="02070309020205020404" pitchFamily="49" charset="0"/>
                <a:cs typeface="Courier New" panose="02070309020205020404" pitchFamily="49" charset="0"/>
              </a:rPr>
              <a:t>(</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&amp;</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Display 'hello world' message and which processor</a:t>
            </a:r>
          </a:p>
          <a:p>
            <a:pPr marL="0" indent="0">
              <a:spcBef>
                <a:spcPts val="0"/>
              </a:spcBef>
              <a:buNone/>
            </a:pPr>
            <a:r>
              <a:rPr lang="en-ZA" sz="900" dirty="0">
                <a:latin typeface="Courier New" panose="02070309020205020404" pitchFamily="49" charset="0"/>
                <a:cs typeface="Courier New" panose="02070309020205020404" pitchFamily="49" charset="0"/>
              </a:rPr>
              <a:t>    //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this is out of the total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available processors.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printf</a:t>
            </a:r>
            <a:r>
              <a:rPr lang="en-ZA" sz="900" dirty="0">
                <a:latin typeface="Courier New" panose="02070309020205020404" pitchFamily="49" charset="0"/>
                <a:cs typeface="Courier New" panose="02070309020205020404" pitchFamily="49" charset="0"/>
              </a:rPr>
              <a:t>("Hello world from node %s, rank %d"</a:t>
            </a:r>
          </a:p>
          <a:p>
            <a:pPr marL="0" indent="0">
              <a:spcBef>
                <a:spcPts val="0"/>
              </a:spcBef>
              <a:buNone/>
            </a:pPr>
            <a:r>
              <a:rPr lang="en-ZA" sz="900" dirty="0">
                <a:latin typeface="Courier New" panose="02070309020205020404" pitchFamily="49" charset="0"/>
                <a:cs typeface="Courier New" panose="02070309020205020404" pitchFamily="49" charset="0"/>
              </a:rPr>
              <a:t>           " out of %d nodes\n",</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smtClean="0">
                <a:latin typeface="Courier New" panose="02070309020205020404" pitchFamily="49" charset="0"/>
                <a:cs typeface="Courier New" panose="02070309020205020404" pitchFamily="49" charset="0"/>
              </a:rPr>
              <a:t>);</a:t>
            </a: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Finalize the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MPI_Finalize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a:t>
            </a:r>
          </a:p>
        </p:txBody>
      </p:sp>
      <p:grpSp>
        <p:nvGrpSpPr>
          <p:cNvPr id="11" name="Group 10"/>
          <p:cNvGrpSpPr/>
          <p:nvPr/>
        </p:nvGrpSpPr>
        <p:grpSpPr>
          <a:xfrm>
            <a:off x="4431418" y="2164868"/>
            <a:ext cx="3823939" cy="2098572"/>
            <a:chOff x="4276870" y="2164868"/>
            <a:chExt cx="3823939" cy="2098572"/>
          </a:xfrm>
        </p:grpSpPr>
        <p:sp>
          <p:nvSpPr>
            <p:cNvPr id="4" name="TextBox 3"/>
            <p:cNvSpPr txBox="1"/>
            <p:nvPr/>
          </p:nvSpPr>
          <p:spPr>
            <a:xfrm>
              <a:off x="4276870" y="3063111"/>
              <a:ext cx="3823939" cy="1200329"/>
            </a:xfrm>
            <a:prstGeom prst="rect">
              <a:avLst/>
            </a:prstGeom>
            <a:noFill/>
          </p:spPr>
          <p:txBody>
            <a:bodyPr wrap="square" rtlCol="0">
              <a:spAutoFit/>
            </a:bodyPr>
            <a:lstStyle/>
            <a:p>
              <a:r>
                <a:rPr lang="en-ZA" dirty="0" smtClean="0"/>
                <a:t>This gets the full name of the node, which can be useful (e.g. for debugging) to determine which machine it is running on.</a:t>
              </a:r>
              <a:endParaRPr lang="en-ZA" dirty="0"/>
            </a:p>
          </p:txBody>
        </p:sp>
        <p:sp>
          <p:nvSpPr>
            <p:cNvPr id="7" name="Rectangle 6"/>
            <p:cNvSpPr/>
            <p:nvPr/>
          </p:nvSpPr>
          <p:spPr>
            <a:xfrm>
              <a:off x="4276871" y="2164868"/>
              <a:ext cx="3493264" cy="923330"/>
            </a:xfrm>
            <a:prstGeom prst="rect">
              <a:avLst/>
            </a:prstGeom>
          </p:spPr>
          <p:txBody>
            <a:bodyPr wrap="none">
              <a:spAutoFit/>
            </a:bodyPr>
            <a:lstStyle/>
            <a:p>
              <a:pPr marL="0" indent="0">
                <a:spcBef>
                  <a:spcPts val="0"/>
                </a:spcBef>
                <a:buNone/>
              </a:pPr>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MPI_Get_processor_name</a:t>
              </a:r>
              <a:r>
                <a:rPr lang="en-ZA" dirty="0" smtClean="0">
                  <a:latin typeface="Courier New" panose="02070309020205020404" pitchFamily="49" charset="0"/>
                  <a:cs typeface="Courier New" panose="02070309020205020404" pitchFamily="49" charset="0"/>
                </a:rPr>
                <a:t>(</a:t>
              </a:r>
            </a:p>
            <a:p>
              <a:pPr marL="0" indent="0">
                <a:spcBef>
                  <a:spcPts val="0"/>
                </a:spcBef>
                <a:buNone/>
              </a:pPr>
              <a:r>
                <a:rPr lang="en-ZA" dirty="0">
                  <a:latin typeface="Courier New" panose="02070309020205020404" pitchFamily="49" charset="0"/>
                  <a:cs typeface="Courier New" panose="02070309020205020404" pitchFamily="49" charset="0"/>
                </a:rPr>
                <a:t> </a:t>
              </a:r>
              <a:r>
                <a:rPr lang="en-ZA" dirty="0" smtClean="0">
                  <a:latin typeface="Courier New" panose="02070309020205020404" pitchFamily="49" charset="0"/>
                  <a:cs typeface="Courier New" panose="02070309020205020404" pitchFamily="49" charset="0"/>
                </a:rPr>
                <a:t>       </a:t>
              </a:r>
              <a:r>
                <a:rPr lang="en-ZA" dirty="0" err="1" smtClean="0">
                  <a:latin typeface="Courier New" panose="02070309020205020404" pitchFamily="49" charset="0"/>
                  <a:cs typeface="Courier New" panose="02070309020205020404" pitchFamily="49" charset="0"/>
                </a:rPr>
                <a:t>processor_name</a:t>
              </a:r>
              <a:r>
                <a:rPr lang="en-ZA" dirty="0" smtClean="0">
                  <a:latin typeface="Courier New" panose="02070309020205020404" pitchFamily="49" charset="0"/>
                  <a:cs typeface="Courier New" panose="02070309020205020404" pitchFamily="49" charset="0"/>
                </a:rPr>
                <a:t>,</a:t>
              </a:r>
            </a:p>
            <a:p>
              <a:pPr marL="0" indent="0">
                <a:spcBef>
                  <a:spcPts val="0"/>
                </a:spcBef>
                <a:buNone/>
              </a:pPr>
              <a:r>
                <a:rPr lang="en-ZA" dirty="0">
                  <a:latin typeface="Courier New" panose="02070309020205020404" pitchFamily="49" charset="0"/>
                  <a:cs typeface="Courier New" panose="02070309020205020404" pitchFamily="49" charset="0"/>
                </a:rPr>
                <a:t> </a:t>
              </a:r>
              <a:r>
                <a:rPr lang="en-ZA" dirty="0" smtClean="0">
                  <a:latin typeface="Courier New" panose="02070309020205020404" pitchFamily="49" charset="0"/>
                  <a:cs typeface="Courier New" panose="02070309020205020404" pitchFamily="49" charset="0"/>
                </a:rPr>
                <a:t>       </a:t>
              </a:r>
              <a:r>
                <a:rPr lang="en-ZA" dirty="0">
                  <a:latin typeface="Courier New" panose="02070309020205020404" pitchFamily="49" charset="0"/>
                  <a:cs typeface="Courier New" panose="02070309020205020404" pitchFamily="49" charset="0"/>
                </a:rPr>
                <a:t>&amp;</a:t>
              </a:r>
              <a:r>
                <a:rPr lang="en-ZA" dirty="0" err="1">
                  <a:latin typeface="Courier New" panose="02070309020205020404" pitchFamily="49" charset="0"/>
                  <a:cs typeface="Courier New" panose="02070309020205020404" pitchFamily="49" charset="0"/>
                </a:rPr>
                <a:t>name_len</a:t>
              </a:r>
              <a:r>
                <a:rPr lang="en-ZA" dirty="0">
                  <a:latin typeface="Courier New" panose="02070309020205020404" pitchFamily="49" charset="0"/>
                  <a:cs typeface="Courier New" panose="02070309020205020404" pitchFamily="49" charset="0"/>
                </a:rPr>
                <a:t>);</a:t>
              </a:r>
            </a:p>
          </p:txBody>
        </p:sp>
      </p:grpSp>
      <p:cxnSp>
        <p:nvCxnSpPr>
          <p:cNvPr id="9" name="Straight Arrow Connector 8"/>
          <p:cNvCxnSpPr/>
          <p:nvPr/>
        </p:nvCxnSpPr>
        <p:spPr>
          <a:xfrm flipH="1">
            <a:off x="3387144" y="2421228"/>
            <a:ext cx="1044275" cy="251138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4399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Short prelude to MPI</a:t>
            </a:r>
            <a:endParaRPr lang="en-ZA" dirty="0"/>
          </a:p>
        </p:txBody>
      </p:sp>
      <p:sp>
        <p:nvSpPr>
          <p:cNvPr id="3" name="Content Placeholder 2"/>
          <p:cNvSpPr>
            <a:spLocks noGrp="1"/>
          </p:cNvSpPr>
          <p:nvPr>
            <p:ph idx="1"/>
          </p:nvPr>
        </p:nvSpPr>
        <p:spPr>
          <a:xfrm>
            <a:off x="729114" y="1539676"/>
            <a:ext cx="5684565" cy="4856695"/>
          </a:xfrm>
        </p:spPr>
        <p:txBody>
          <a:bodyPr>
            <a:noAutofit/>
          </a:bodyPr>
          <a:lstStyle/>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Hello MPI - a simple starting point for</a:t>
            </a:r>
          </a:p>
          <a:p>
            <a:pPr marL="0" indent="0">
              <a:spcBef>
                <a:spcPts val="0"/>
              </a:spcBef>
              <a:buNone/>
            </a:pPr>
            <a:r>
              <a:rPr lang="en-ZA" sz="900" dirty="0">
                <a:latin typeface="Courier New" panose="02070309020205020404" pitchFamily="49" charset="0"/>
                <a:cs typeface="Courier New" panose="02070309020205020404" pitchFamily="49" charset="0"/>
              </a:rPr>
              <a:t>   MPI programmes</a:t>
            </a: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mpi.h</a:t>
            </a:r>
            <a:r>
              <a:rPr lang="en-ZA" sz="900" dirty="0">
                <a:latin typeface="Courier New" panose="02070309020205020404" pitchFamily="49" charset="0"/>
                <a:cs typeface="Courier New" panose="02070309020205020404" pitchFamily="49" charset="0"/>
              </a:rPr>
              <a:t>&gt;</a:t>
            </a: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stdio.h</a:t>
            </a:r>
            <a:r>
              <a:rPr lang="en-ZA" sz="900" dirty="0">
                <a:latin typeface="Courier New" panose="02070309020205020404" pitchFamily="49" charset="0"/>
                <a:cs typeface="Courier New" panose="02070309020205020404" pitchFamily="49" charset="0"/>
              </a:rPr>
              <a:t>&gt;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main(</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argc</a:t>
            </a: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argv</a:t>
            </a:r>
            <a:r>
              <a:rPr lang="en-ZA" sz="900" dirty="0">
                <a:latin typeface="Courier New" panose="02070309020205020404" pitchFamily="49" charset="0"/>
                <a:cs typeface="Courier New" panose="02070309020205020404" pitchFamily="49" charset="0"/>
              </a:rPr>
              <a:t>) {</a:t>
            </a:r>
          </a:p>
          <a:p>
            <a:pPr marL="0" indent="0">
              <a:spcBef>
                <a:spcPts val="0"/>
              </a:spcBef>
              <a:buNone/>
            </a:pPr>
            <a:r>
              <a:rPr lang="en-ZA" sz="900" dirty="0">
                <a:latin typeface="Courier New" panose="02070309020205020404" pitchFamily="49" charset="0"/>
                <a:cs typeface="Courier New" panose="02070309020205020404" pitchFamily="49" charset="0"/>
              </a:rPr>
              <a:t>    // Initialize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MPI_Init</a:t>
            </a:r>
            <a:r>
              <a:rPr lang="en-ZA" sz="900" dirty="0">
                <a:latin typeface="Courier New" panose="02070309020205020404" pitchFamily="49" charset="0"/>
                <a:cs typeface="Courier New" panose="02070309020205020404" pitchFamily="49" charset="0"/>
              </a:rPr>
              <a:t>(NULL, NULL);</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Determine number of processes started</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MPI_Comm_size</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rank of this process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MPI_Comm_rank</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name of this processor</a:t>
            </a:r>
          </a:p>
          <a:p>
            <a:pPr marL="0" indent="0">
              <a:spcBef>
                <a:spcPts val="0"/>
              </a:spcBef>
              <a:buNone/>
            </a:pP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[MPI_MAX_PROCESSOR_NAME];</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MPI_Get_processor_name</a:t>
            </a:r>
            <a:r>
              <a:rPr lang="en-ZA" sz="900" dirty="0">
                <a:latin typeface="Courier New" panose="02070309020205020404" pitchFamily="49" charset="0"/>
                <a:cs typeface="Courier New" panose="02070309020205020404" pitchFamily="49" charset="0"/>
              </a:rPr>
              <a:t>(</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&amp;</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Display 'hello world' message and which processor</a:t>
            </a:r>
          </a:p>
          <a:p>
            <a:pPr marL="0" indent="0">
              <a:spcBef>
                <a:spcPts val="0"/>
              </a:spcBef>
              <a:buNone/>
            </a:pPr>
            <a:r>
              <a:rPr lang="en-ZA" sz="900" dirty="0" smtClean="0">
                <a:latin typeface="Courier New" panose="02070309020205020404" pitchFamily="49" charset="0"/>
                <a:cs typeface="Courier New" panose="02070309020205020404" pitchFamily="49" charset="0"/>
              </a:rPr>
              <a:t>    // </a:t>
            </a:r>
            <a:r>
              <a:rPr lang="en-ZA" sz="900" dirty="0" err="1" smtClean="0">
                <a:latin typeface="Courier New" panose="02070309020205020404" pitchFamily="49" charset="0"/>
                <a:cs typeface="Courier New" panose="02070309020205020404" pitchFamily="49" charset="0"/>
              </a:rPr>
              <a:t>num</a:t>
            </a:r>
            <a:r>
              <a:rPr lang="en-ZA" sz="900" dirty="0" smtClean="0">
                <a:latin typeface="Courier New" panose="02070309020205020404" pitchFamily="49" charset="0"/>
                <a:cs typeface="Courier New" panose="02070309020205020404" pitchFamily="49" charset="0"/>
              </a:rPr>
              <a:t> this is out of the total </a:t>
            </a:r>
            <a:r>
              <a:rPr lang="en-ZA" sz="900" dirty="0" err="1" smtClean="0">
                <a:latin typeface="Courier New" panose="02070309020205020404" pitchFamily="49" charset="0"/>
                <a:cs typeface="Courier New" panose="02070309020205020404" pitchFamily="49" charset="0"/>
              </a:rPr>
              <a:t>num</a:t>
            </a:r>
            <a:r>
              <a:rPr lang="en-ZA" sz="900" dirty="0" smtClean="0">
                <a:latin typeface="Courier New" panose="02070309020205020404" pitchFamily="49" charset="0"/>
                <a:cs typeface="Courier New" panose="02070309020205020404" pitchFamily="49" charset="0"/>
              </a:rPr>
              <a:t> available processors.</a:t>
            </a:r>
          </a:p>
          <a:p>
            <a:pPr marL="0" indent="0">
              <a:spcBef>
                <a:spcPts val="0"/>
              </a:spcBef>
              <a:buNone/>
            </a:pPr>
            <a:r>
              <a:rPr lang="en-ZA" sz="900" dirty="0" smtClean="0">
                <a:latin typeface="Courier New" panose="02070309020205020404" pitchFamily="49" charset="0"/>
                <a:cs typeface="Courier New" panose="02070309020205020404" pitchFamily="49" charset="0"/>
              </a:rPr>
              <a:t>    </a:t>
            </a:r>
            <a:r>
              <a:rPr lang="en-ZA" sz="900" dirty="0" err="1" smtClean="0">
                <a:latin typeface="Courier New" panose="02070309020205020404" pitchFamily="49" charset="0"/>
                <a:cs typeface="Courier New" panose="02070309020205020404" pitchFamily="49" charset="0"/>
              </a:rPr>
              <a:t>printf</a:t>
            </a:r>
            <a:r>
              <a:rPr lang="en-ZA" sz="900" dirty="0" smtClean="0">
                <a:latin typeface="Courier New" panose="02070309020205020404" pitchFamily="49" charset="0"/>
                <a:cs typeface="Courier New" panose="02070309020205020404" pitchFamily="49" charset="0"/>
              </a:rPr>
              <a:t>("Hello world from node %s, rank %d"</a:t>
            </a:r>
          </a:p>
          <a:p>
            <a:pPr marL="0" indent="0">
              <a:spcBef>
                <a:spcPts val="0"/>
              </a:spcBef>
              <a:buNone/>
            </a:pPr>
            <a:r>
              <a:rPr lang="en-ZA" sz="900" dirty="0" smtClean="0">
                <a:latin typeface="Courier New" panose="02070309020205020404" pitchFamily="49" charset="0"/>
                <a:cs typeface="Courier New" panose="02070309020205020404" pitchFamily="49" charset="0"/>
              </a:rPr>
              <a:t>           " out of %d nodes\n",</a:t>
            </a:r>
          </a:p>
          <a:p>
            <a:pPr marL="0" indent="0">
              <a:spcBef>
                <a:spcPts val="0"/>
              </a:spcBef>
              <a:buNone/>
            </a:pPr>
            <a:r>
              <a:rPr lang="en-ZA" sz="900" dirty="0" smtClean="0">
                <a:latin typeface="Courier New" panose="02070309020205020404" pitchFamily="49" charset="0"/>
                <a:cs typeface="Courier New" panose="02070309020205020404" pitchFamily="49" charset="0"/>
              </a:rPr>
              <a:t>           </a:t>
            </a:r>
            <a:r>
              <a:rPr lang="en-ZA" sz="900" dirty="0" err="1" smtClean="0">
                <a:latin typeface="Courier New" panose="02070309020205020404" pitchFamily="49" charset="0"/>
                <a:cs typeface="Courier New" panose="02070309020205020404" pitchFamily="49" charset="0"/>
              </a:rPr>
              <a:t>processor_name</a:t>
            </a:r>
            <a:r>
              <a:rPr lang="en-ZA" sz="900" dirty="0" smtClean="0">
                <a:latin typeface="Courier New" panose="02070309020205020404" pitchFamily="49" charset="0"/>
                <a:cs typeface="Courier New" panose="02070309020205020404" pitchFamily="49" charset="0"/>
              </a:rPr>
              <a:t>, </a:t>
            </a:r>
            <a:r>
              <a:rPr lang="en-ZA" sz="900" dirty="0" err="1" smtClean="0">
                <a:latin typeface="Courier New" panose="02070309020205020404" pitchFamily="49" charset="0"/>
                <a:cs typeface="Courier New" panose="02070309020205020404" pitchFamily="49" charset="0"/>
              </a:rPr>
              <a:t>world_rank</a:t>
            </a:r>
            <a:r>
              <a:rPr lang="en-ZA" sz="900" dirty="0" smtClean="0">
                <a:latin typeface="Courier New" panose="02070309020205020404" pitchFamily="49" charset="0"/>
                <a:cs typeface="Courier New" panose="02070309020205020404" pitchFamily="49" charset="0"/>
              </a:rPr>
              <a:t>, </a:t>
            </a:r>
            <a:r>
              <a:rPr lang="en-ZA" sz="900" dirty="0" err="1" smtClean="0">
                <a:latin typeface="Courier New" panose="02070309020205020404" pitchFamily="49" charset="0"/>
                <a:cs typeface="Courier New" panose="02070309020205020404" pitchFamily="49" charset="0"/>
              </a:rPr>
              <a:t>world_size</a:t>
            </a:r>
            <a:r>
              <a:rPr lang="en-ZA" sz="900" dirty="0" smtClean="0">
                <a:latin typeface="Courier New" panose="02070309020205020404" pitchFamily="49" charset="0"/>
                <a:cs typeface="Courier New" panose="02070309020205020404" pitchFamily="49" charset="0"/>
              </a:rPr>
              <a:t>);</a:t>
            </a:r>
          </a:p>
          <a:p>
            <a:pPr marL="0" indent="0">
              <a:spcBef>
                <a:spcPts val="0"/>
              </a:spcBef>
              <a:buNone/>
            </a:pPr>
            <a:r>
              <a:rPr lang="en-ZA" sz="900" dirty="0" smtClean="0">
                <a:latin typeface="Courier New" panose="02070309020205020404" pitchFamily="49" charset="0"/>
                <a:cs typeface="Courier New" panose="02070309020205020404" pitchFamily="49" charset="0"/>
              </a:rPr>
              <a:t>    // Finalize the MPI environment.</a:t>
            </a:r>
          </a:p>
          <a:p>
            <a:pPr marL="0" indent="0">
              <a:spcBef>
                <a:spcPts val="0"/>
              </a:spcBef>
              <a:buNone/>
            </a:pPr>
            <a:r>
              <a:rPr lang="en-ZA" sz="900" dirty="0" smtClean="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MPI_Finalize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a:t>
            </a:r>
          </a:p>
        </p:txBody>
      </p:sp>
      <p:grpSp>
        <p:nvGrpSpPr>
          <p:cNvPr id="11" name="Group 10"/>
          <p:cNvGrpSpPr/>
          <p:nvPr/>
        </p:nvGrpSpPr>
        <p:grpSpPr>
          <a:xfrm>
            <a:off x="4920950" y="1539676"/>
            <a:ext cx="4044697" cy="4226178"/>
            <a:chOff x="4276871" y="2164868"/>
            <a:chExt cx="4044697" cy="4226178"/>
          </a:xfrm>
        </p:grpSpPr>
        <p:sp>
          <p:nvSpPr>
            <p:cNvPr id="4" name="TextBox 3"/>
            <p:cNvSpPr txBox="1"/>
            <p:nvPr/>
          </p:nvSpPr>
          <p:spPr>
            <a:xfrm>
              <a:off x="4276871" y="2697727"/>
              <a:ext cx="3823939" cy="3693319"/>
            </a:xfrm>
            <a:prstGeom prst="rect">
              <a:avLst/>
            </a:prstGeom>
            <a:noFill/>
          </p:spPr>
          <p:txBody>
            <a:bodyPr wrap="square" rtlCol="0">
              <a:spAutoFit/>
            </a:bodyPr>
            <a:lstStyle/>
            <a:p>
              <a:r>
                <a:rPr lang="en-ZA" dirty="0" smtClean="0"/>
                <a:t>You can use </a:t>
              </a:r>
              <a:r>
                <a:rPr lang="en-ZA" dirty="0" err="1" smtClean="0"/>
                <a:t>printf</a:t>
              </a:r>
              <a:r>
                <a:rPr lang="en-ZA" dirty="0" smtClean="0"/>
                <a:t> in an MPI program to display info and is useful for debugging. The </a:t>
              </a:r>
              <a:r>
                <a:rPr lang="en-ZA" dirty="0" err="1" smtClean="0"/>
                <a:t>stdout</a:t>
              </a:r>
              <a:r>
                <a:rPr lang="en-ZA" dirty="0" smtClean="0"/>
                <a:t> is connected to the master (thread process that started the MPI program). The MPI standard doesn’t stipulate in which order printouts from nodes should appear – generally they displayed soon as possibly. So if node 2 were to start sooner than node 1 the output might show node 2’s greeting before the node 1 greeting.</a:t>
              </a:r>
              <a:endParaRPr lang="en-ZA" dirty="0"/>
            </a:p>
          </p:txBody>
        </p:sp>
        <p:sp>
          <p:nvSpPr>
            <p:cNvPr id="7" name="Rectangle 6"/>
            <p:cNvSpPr/>
            <p:nvPr/>
          </p:nvSpPr>
          <p:spPr>
            <a:xfrm>
              <a:off x="4276871" y="2164868"/>
              <a:ext cx="4044697" cy="369332"/>
            </a:xfrm>
            <a:prstGeom prst="rect">
              <a:avLst/>
            </a:prstGeom>
          </p:spPr>
          <p:txBody>
            <a:bodyPr wrap="none">
              <a:spAutoFit/>
            </a:bodyPr>
            <a:lstStyle/>
            <a:p>
              <a:pPr marL="0" indent="0">
                <a:spcBef>
                  <a:spcPts val="0"/>
                </a:spcBef>
                <a:buNone/>
              </a:pPr>
              <a:r>
                <a:rPr lang="en-ZA" dirty="0" err="1">
                  <a:latin typeface="Courier New" panose="02070309020205020404" pitchFamily="49" charset="0"/>
                  <a:cs typeface="Courier New" panose="02070309020205020404" pitchFamily="49" charset="0"/>
                </a:rPr>
                <a:t>printf</a:t>
              </a:r>
              <a:r>
                <a:rPr lang="en-ZA" dirty="0">
                  <a:latin typeface="Courier New" panose="02070309020205020404" pitchFamily="49" charset="0"/>
                  <a:cs typeface="Courier New" panose="02070309020205020404" pitchFamily="49" charset="0"/>
                </a:rPr>
                <a:t>("Hello world </a:t>
              </a:r>
              <a:r>
                <a:rPr lang="en-ZA" dirty="0" smtClean="0">
                  <a:latin typeface="Courier New" panose="02070309020205020404" pitchFamily="49" charset="0"/>
                  <a:cs typeface="Courier New" panose="02070309020205020404" pitchFamily="49" charset="0"/>
                </a:rPr>
                <a:t>…\</a:t>
              </a:r>
              <a:r>
                <a:rPr lang="en-ZA" dirty="0">
                  <a:latin typeface="Courier New" panose="02070309020205020404" pitchFamily="49" charset="0"/>
                  <a:cs typeface="Courier New" panose="02070309020205020404" pitchFamily="49" charset="0"/>
                </a:rPr>
                <a:t>n</a:t>
              </a:r>
              <a:r>
                <a:rPr lang="en-ZA" dirty="0" smtClean="0">
                  <a:latin typeface="Courier New" panose="02070309020205020404" pitchFamily="49" charset="0"/>
                  <a:cs typeface="Courier New" panose="02070309020205020404" pitchFamily="49" charset="0"/>
                </a:rPr>
                <a:t>",…);</a:t>
              </a:r>
              <a:endParaRPr lang="en-ZA" dirty="0">
                <a:latin typeface="Courier New" panose="02070309020205020404" pitchFamily="49" charset="0"/>
                <a:cs typeface="Courier New" panose="02070309020205020404" pitchFamily="49" charset="0"/>
              </a:endParaRPr>
            </a:p>
          </p:txBody>
        </p:sp>
      </p:grpSp>
      <p:cxnSp>
        <p:nvCxnSpPr>
          <p:cNvPr id="9" name="Straight Arrow Connector 8"/>
          <p:cNvCxnSpPr/>
          <p:nvPr/>
        </p:nvCxnSpPr>
        <p:spPr>
          <a:xfrm flipH="1">
            <a:off x="3281083" y="1724342"/>
            <a:ext cx="1639867" cy="382929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4889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Short prelude to MPI</a:t>
            </a:r>
            <a:endParaRPr lang="en-ZA" dirty="0"/>
          </a:p>
        </p:txBody>
      </p:sp>
      <p:sp>
        <p:nvSpPr>
          <p:cNvPr id="3" name="Content Placeholder 2"/>
          <p:cNvSpPr>
            <a:spLocks noGrp="1"/>
          </p:cNvSpPr>
          <p:nvPr>
            <p:ph idx="1"/>
          </p:nvPr>
        </p:nvSpPr>
        <p:spPr>
          <a:xfrm>
            <a:off x="729114" y="1539676"/>
            <a:ext cx="5684565" cy="4856695"/>
          </a:xfrm>
        </p:spPr>
        <p:txBody>
          <a:bodyPr>
            <a:noAutofit/>
          </a:bodyPr>
          <a:lstStyle/>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Hello MPI - a simple starting point for</a:t>
            </a:r>
          </a:p>
          <a:p>
            <a:pPr marL="0" indent="0">
              <a:spcBef>
                <a:spcPts val="0"/>
              </a:spcBef>
              <a:buNone/>
            </a:pPr>
            <a:r>
              <a:rPr lang="en-ZA" sz="900" dirty="0">
                <a:latin typeface="Courier New" panose="02070309020205020404" pitchFamily="49" charset="0"/>
                <a:cs typeface="Courier New" panose="02070309020205020404" pitchFamily="49" charset="0"/>
              </a:rPr>
              <a:t>   MPI programmes</a:t>
            </a: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mpi.h</a:t>
            </a:r>
            <a:r>
              <a:rPr lang="en-ZA" sz="900" dirty="0">
                <a:latin typeface="Courier New" panose="02070309020205020404" pitchFamily="49" charset="0"/>
                <a:cs typeface="Courier New" panose="02070309020205020404" pitchFamily="49" charset="0"/>
              </a:rPr>
              <a:t>&gt;</a:t>
            </a: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stdio.h</a:t>
            </a:r>
            <a:r>
              <a:rPr lang="en-ZA" sz="900" dirty="0">
                <a:latin typeface="Courier New" panose="02070309020205020404" pitchFamily="49" charset="0"/>
                <a:cs typeface="Courier New" panose="02070309020205020404" pitchFamily="49" charset="0"/>
              </a:rPr>
              <a:t>&gt;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main(</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argc</a:t>
            </a: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argv</a:t>
            </a:r>
            <a:r>
              <a:rPr lang="en-ZA" sz="900" dirty="0">
                <a:latin typeface="Courier New" panose="02070309020205020404" pitchFamily="49" charset="0"/>
                <a:cs typeface="Courier New" panose="02070309020205020404" pitchFamily="49" charset="0"/>
              </a:rPr>
              <a:t>) {</a:t>
            </a:r>
          </a:p>
          <a:p>
            <a:pPr marL="0" indent="0">
              <a:spcBef>
                <a:spcPts val="0"/>
              </a:spcBef>
              <a:buNone/>
            </a:pPr>
            <a:r>
              <a:rPr lang="en-ZA" sz="900" dirty="0">
                <a:latin typeface="Courier New" panose="02070309020205020404" pitchFamily="49" charset="0"/>
                <a:cs typeface="Courier New" panose="02070309020205020404" pitchFamily="49" charset="0"/>
              </a:rPr>
              <a:t>    // Initialize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MPI_Init</a:t>
            </a:r>
            <a:r>
              <a:rPr lang="en-ZA" sz="900" dirty="0">
                <a:latin typeface="Courier New" panose="02070309020205020404" pitchFamily="49" charset="0"/>
                <a:cs typeface="Courier New" panose="02070309020205020404" pitchFamily="49" charset="0"/>
              </a:rPr>
              <a:t>(NULL, NULL);</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Determine number of processes started</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MPI_Comm_size</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rank of this process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MPI_Comm_rank</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name of this processor</a:t>
            </a:r>
          </a:p>
          <a:p>
            <a:pPr marL="0" indent="0">
              <a:spcBef>
                <a:spcPts val="0"/>
              </a:spcBef>
              <a:buNone/>
            </a:pP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[MPI_MAX_PROCESSOR_NAME];</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MPI_Get_processor_name</a:t>
            </a:r>
            <a:r>
              <a:rPr lang="en-ZA" sz="900" dirty="0">
                <a:latin typeface="Courier New" panose="02070309020205020404" pitchFamily="49" charset="0"/>
                <a:cs typeface="Courier New" panose="02070309020205020404" pitchFamily="49" charset="0"/>
              </a:rPr>
              <a:t>(</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&amp;</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Display 'hello world' message and which processor</a:t>
            </a:r>
          </a:p>
          <a:p>
            <a:pPr marL="0" indent="0">
              <a:spcBef>
                <a:spcPts val="0"/>
              </a:spcBef>
              <a:buNone/>
            </a:pPr>
            <a:r>
              <a:rPr lang="en-ZA" sz="900" dirty="0" smtClean="0">
                <a:latin typeface="Courier New" panose="02070309020205020404" pitchFamily="49" charset="0"/>
                <a:cs typeface="Courier New" panose="02070309020205020404" pitchFamily="49" charset="0"/>
              </a:rPr>
              <a:t>    // </a:t>
            </a:r>
            <a:r>
              <a:rPr lang="en-ZA" sz="900" dirty="0" err="1" smtClean="0">
                <a:latin typeface="Courier New" panose="02070309020205020404" pitchFamily="49" charset="0"/>
                <a:cs typeface="Courier New" panose="02070309020205020404" pitchFamily="49" charset="0"/>
              </a:rPr>
              <a:t>num</a:t>
            </a:r>
            <a:r>
              <a:rPr lang="en-ZA" sz="900" dirty="0" smtClean="0">
                <a:latin typeface="Courier New" panose="02070309020205020404" pitchFamily="49" charset="0"/>
                <a:cs typeface="Courier New" panose="02070309020205020404" pitchFamily="49" charset="0"/>
              </a:rPr>
              <a:t> this is out of the total </a:t>
            </a:r>
            <a:r>
              <a:rPr lang="en-ZA" sz="900" dirty="0" err="1" smtClean="0">
                <a:latin typeface="Courier New" panose="02070309020205020404" pitchFamily="49" charset="0"/>
                <a:cs typeface="Courier New" panose="02070309020205020404" pitchFamily="49" charset="0"/>
              </a:rPr>
              <a:t>num</a:t>
            </a:r>
            <a:r>
              <a:rPr lang="en-ZA" sz="900" dirty="0" smtClean="0">
                <a:latin typeface="Courier New" panose="02070309020205020404" pitchFamily="49" charset="0"/>
                <a:cs typeface="Courier New" panose="02070309020205020404" pitchFamily="49" charset="0"/>
              </a:rPr>
              <a:t> available processors.</a:t>
            </a:r>
          </a:p>
          <a:p>
            <a:pPr marL="0" indent="0">
              <a:spcBef>
                <a:spcPts val="0"/>
              </a:spcBef>
              <a:buNone/>
            </a:pPr>
            <a:r>
              <a:rPr lang="en-ZA" sz="900" dirty="0" smtClean="0">
                <a:latin typeface="Courier New" panose="02070309020205020404" pitchFamily="49" charset="0"/>
                <a:cs typeface="Courier New" panose="02070309020205020404" pitchFamily="49" charset="0"/>
              </a:rPr>
              <a:t>    </a:t>
            </a:r>
            <a:r>
              <a:rPr lang="en-ZA" sz="900" dirty="0" err="1" smtClean="0">
                <a:latin typeface="Courier New" panose="02070309020205020404" pitchFamily="49" charset="0"/>
                <a:cs typeface="Courier New" panose="02070309020205020404" pitchFamily="49" charset="0"/>
              </a:rPr>
              <a:t>printf</a:t>
            </a:r>
            <a:r>
              <a:rPr lang="en-ZA" sz="900" dirty="0" smtClean="0">
                <a:latin typeface="Courier New" panose="02070309020205020404" pitchFamily="49" charset="0"/>
                <a:cs typeface="Courier New" panose="02070309020205020404" pitchFamily="49" charset="0"/>
              </a:rPr>
              <a:t>("Hello world from node %s, rank %d"</a:t>
            </a:r>
          </a:p>
          <a:p>
            <a:pPr marL="0" indent="0">
              <a:spcBef>
                <a:spcPts val="0"/>
              </a:spcBef>
              <a:buNone/>
            </a:pPr>
            <a:r>
              <a:rPr lang="en-ZA" sz="900" dirty="0" smtClean="0">
                <a:latin typeface="Courier New" panose="02070309020205020404" pitchFamily="49" charset="0"/>
                <a:cs typeface="Courier New" panose="02070309020205020404" pitchFamily="49" charset="0"/>
              </a:rPr>
              <a:t>           " out of %d nodes\n",</a:t>
            </a:r>
          </a:p>
          <a:p>
            <a:pPr marL="0" indent="0">
              <a:spcBef>
                <a:spcPts val="0"/>
              </a:spcBef>
              <a:buNone/>
            </a:pPr>
            <a:r>
              <a:rPr lang="en-ZA" sz="900" dirty="0" smtClean="0">
                <a:latin typeface="Courier New" panose="02070309020205020404" pitchFamily="49" charset="0"/>
                <a:cs typeface="Courier New" panose="02070309020205020404" pitchFamily="49" charset="0"/>
              </a:rPr>
              <a:t>           </a:t>
            </a:r>
            <a:r>
              <a:rPr lang="en-ZA" sz="900" dirty="0" err="1" smtClean="0">
                <a:latin typeface="Courier New" panose="02070309020205020404" pitchFamily="49" charset="0"/>
                <a:cs typeface="Courier New" panose="02070309020205020404" pitchFamily="49" charset="0"/>
              </a:rPr>
              <a:t>processor_name</a:t>
            </a:r>
            <a:r>
              <a:rPr lang="en-ZA" sz="900" dirty="0" smtClean="0">
                <a:latin typeface="Courier New" panose="02070309020205020404" pitchFamily="49" charset="0"/>
                <a:cs typeface="Courier New" panose="02070309020205020404" pitchFamily="49" charset="0"/>
              </a:rPr>
              <a:t>, </a:t>
            </a:r>
            <a:r>
              <a:rPr lang="en-ZA" sz="900" dirty="0" err="1" smtClean="0">
                <a:latin typeface="Courier New" panose="02070309020205020404" pitchFamily="49" charset="0"/>
                <a:cs typeface="Courier New" panose="02070309020205020404" pitchFamily="49" charset="0"/>
              </a:rPr>
              <a:t>world_rank</a:t>
            </a:r>
            <a:r>
              <a:rPr lang="en-ZA" sz="900" dirty="0" smtClean="0">
                <a:latin typeface="Courier New" panose="02070309020205020404" pitchFamily="49" charset="0"/>
                <a:cs typeface="Courier New" panose="02070309020205020404" pitchFamily="49" charset="0"/>
              </a:rPr>
              <a:t>, </a:t>
            </a:r>
            <a:r>
              <a:rPr lang="en-ZA" sz="900" dirty="0" err="1" smtClean="0">
                <a:latin typeface="Courier New" panose="02070309020205020404" pitchFamily="49" charset="0"/>
                <a:cs typeface="Courier New" panose="02070309020205020404" pitchFamily="49" charset="0"/>
              </a:rPr>
              <a:t>world_size</a:t>
            </a:r>
            <a:r>
              <a:rPr lang="en-ZA" sz="900" dirty="0" smtClean="0">
                <a:latin typeface="Courier New" panose="02070309020205020404" pitchFamily="49" charset="0"/>
                <a:cs typeface="Courier New" panose="02070309020205020404" pitchFamily="49" charset="0"/>
              </a:rPr>
              <a:t>);</a:t>
            </a:r>
          </a:p>
          <a:p>
            <a:pPr marL="0" indent="0">
              <a:spcBef>
                <a:spcPts val="0"/>
              </a:spcBef>
              <a:buNone/>
            </a:pPr>
            <a:r>
              <a:rPr lang="en-ZA" sz="900" dirty="0" smtClean="0">
                <a:latin typeface="Courier New" panose="02070309020205020404" pitchFamily="49" charset="0"/>
                <a:cs typeface="Courier New" panose="02070309020205020404" pitchFamily="49" charset="0"/>
              </a:rPr>
              <a:t>    // Finalize the MPI environment.</a:t>
            </a:r>
          </a:p>
          <a:p>
            <a:pPr marL="0" indent="0">
              <a:spcBef>
                <a:spcPts val="0"/>
              </a:spcBef>
              <a:buNone/>
            </a:pPr>
            <a:r>
              <a:rPr lang="en-ZA" sz="900" dirty="0" smtClean="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MPI_Finalize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a:t>
            </a:r>
          </a:p>
        </p:txBody>
      </p:sp>
      <p:grpSp>
        <p:nvGrpSpPr>
          <p:cNvPr id="11" name="Group 10"/>
          <p:cNvGrpSpPr/>
          <p:nvPr/>
        </p:nvGrpSpPr>
        <p:grpSpPr>
          <a:xfrm>
            <a:off x="4701874" y="2250093"/>
            <a:ext cx="3823939" cy="2380018"/>
            <a:chOff x="4276870" y="2164868"/>
            <a:chExt cx="3823939" cy="2380018"/>
          </a:xfrm>
        </p:grpSpPr>
        <p:sp>
          <p:nvSpPr>
            <p:cNvPr id="4" name="TextBox 3"/>
            <p:cNvSpPr txBox="1"/>
            <p:nvPr/>
          </p:nvSpPr>
          <p:spPr>
            <a:xfrm>
              <a:off x="4276870" y="2790560"/>
              <a:ext cx="3823939" cy="1754326"/>
            </a:xfrm>
            <a:prstGeom prst="rect">
              <a:avLst/>
            </a:prstGeom>
            <a:noFill/>
          </p:spPr>
          <p:txBody>
            <a:bodyPr wrap="square" rtlCol="0">
              <a:spAutoFit/>
            </a:bodyPr>
            <a:lstStyle/>
            <a:p>
              <a:r>
                <a:rPr lang="en-ZA" dirty="0" smtClean="0"/>
                <a:t>This closes the MPI application, essentially joins the threads and shuts down each thread running on the various node elegantly. Also flushes IO buffers). Master (node 0) shuts down last.</a:t>
              </a:r>
              <a:endParaRPr lang="en-ZA" dirty="0"/>
            </a:p>
          </p:txBody>
        </p:sp>
        <p:sp>
          <p:nvSpPr>
            <p:cNvPr id="7" name="Rectangle 6"/>
            <p:cNvSpPr/>
            <p:nvPr/>
          </p:nvSpPr>
          <p:spPr>
            <a:xfrm>
              <a:off x="4276871" y="2164868"/>
              <a:ext cx="2252540" cy="369332"/>
            </a:xfrm>
            <a:prstGeom prst="rect">
              <a:avLst/>
            </a:prstGeom>
          </p:spPr>
          <p:txBody>
            <a:bodyPr wrap="none">
              <a:spAutoFit/>
            </a:bodyPr>
            <a:lstStyle/>
            <a:p>
              <a:pPr marL="0" indent="0">
                <a:spcBef>
                  <a:spcPts val="0"/>
                </a:spcBef>
                <a:buNone/>
              </a:pPr>
              <a:r>
                <a:rPr lang="en-ZA" dirty="0" err="1" smtClean="0">
                  <a:latin typeface="Courier New" panose="02070309020205020404" pitchFamily="49" charset="0"/>
                  <a:cs typeface="Courier New" panose="02070309020205020404" pitchFamily="49" charset="0"/>
                </a:rPr>
                <a:t>MPI_Finalize</a:t>
              </a:r>
              <a:r>
                <a:rPr lang="en-ZA" dirty="0" smtClean="0">
                  <a:latin typeface="Courier New" panose="02070309020205020404" pitchFamily="49" charset="0"/>
                  <a:cs typeface="Courier New" panose="02070309020205020404" pitchFamily="49" charset="0"/>
                </a:rPr>
                <a:t>();</a:t>
              </a:r>
              <a:endParaRPr lang="en-ZA" dirty="0">
                <a:latin typeface="Courier New" panose="02070309020205020404" pitchFamily="49" charset="0"/>
                <a:cs typeface="Courier New" panose="02070309020205020404" pitchFamily="49" charset="0"/>
              </a:endParaRPr>
            </a:p>
          </p:txBody>
        </p:sp>
      </p:grpSp>
      <p:cxnSp>
        <p:nvCxnSpPr>
          <p:cNvPr id="9" name="Straight Arrow Connector 8"/>
          <p:cNvCxnSpPr/>
          <p:nvPr/>
        </p:nvCxnSpPr>
        <p:spPr>
          <a:xfrm flipH="1">
            <a:off x="3271234" y="2434759"/>
            <a:ext cx="1430640" cy="360587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5049603" y="5275167"/>
            <a:ext cx="3984571" cy="1418775"/>
            <a:chOff x="5049603" y="5275167"/>
            <a:chExt cx="3984571" cy="1418775"/>
          </a:xfrm>
        </p:grpSpPr>
        <p:sp>
          <p:nvSpPr>
            <p:cNvPr id="6" name="Rectangle 1"/>
            <p:cNvSpPr>
              <a:spLocks noChangeArrowheads="1"/>
            </p:cNvSpPr>
            <p:nvPr/>
          </p:nvSpPr>
          <p:spPr bwMode="auto">
            <a:xfrm>
              <a:off x="5506002" y="5631620"/>
              <a:ext cx="341386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r>
                <a:rPr lang="en-US" altLang="en-US" sz="1400" b="1" dirty="0" err="1">
                  <a:solidFill>
                    <a:srgbClr val="000000"/>
                  </a:solidFill>
                  <a:latin typeface="Courier New" panose="02070309020205020404" pitchFamily="49" charset="0"/>
                  <a:cs typeface="Courier New" panose="02070309020205020404" pitchFamily="49" charset="0"/>
                </a:rPr>
                <a:t>mpicc</a:t>
              </a:r>
              <a:r>
                <a:rPr lang="en-US" altLang="en-US" sz="1400" b="1" dirty="0">
                  <a:solidFill>
                    <a:srgbClr val="000000"/>
                  </a:solidFill>
                  <a:latin typeface="Courier New" panose="02070309020205020404" pitchFamily="49" charset="0"/>
                  <a:cs typeface="Courier New" panose="02070309020205020404" pitchFamily="49" charset="0"/>
                </a:rPr>
                <a:t> </a:t>
              </a:r>
              <a:r>
                <a:rPr lang="en-US" altLang="en-US" sz="1400" b="1" dirty="0" err="1" smtClean="0">
                  <a:solidFill>
                    <a:srgbClr val="000000"/>
                  </a:solidFill>
                  <a:latin typeface="Courier New" panose="02070309020205020404" pitchFamily="49" charset="0"/>
                  <a:cs typeface="Courier New" panose="02070309020205020404" pitchFamily="49" charset="0"/>
                </a:rPr>
                <a:t>hellompi.c</a:t>
              </a:r>
              <a:r>
                <a:rPr lang="en-US" altLang="en-US" sz="1400" b="1" dirty="0" smtClean="0">
                  <a:solidFill>
                    <a:srgbClr val="000000"/>
                  </a:solidFill>
                  <a:latin typeface="Courier New" panose="02070309020205020404" pitchFamily="49" charset="0"/>
                  <a:cs typeface="Courier New" panose="02070309020205020404" pitchFamily="49" charset="0"/>
                </a:rPr>
                <a:t> </a:t>
              </a:r>
              <a:r>
                <a:rPr lang="en-US" altLang="en-US" sz="1400" b="1" dirty="0">
                  <a:solidFill>
                    <a:srgbClr val="000000"/>
                  </a:solidFill>
                  <a:latin typeface="Courier New" panose="02070309020205020404" pitchFamily="49" charset="0"/>
                  <a:cs typeface="Courier New" panose="02070309020205020404" pitchFamily="49" charset="0"/>
                </a:rPr>
                <a:t>-o </a:t>
              </a:r>
              <a:r>
                <a:rPr lang="en-US" altLang="en-US" sz="1400" b="1" dirty="0" err="1" smtClean="0">
                  <a:solidFill>
                    <a:srgbClr val="000000"/>
                  </a:solidFill>
                  <a:latin typeface="Courier New" panose="02070309020205020404" pitchFamily="49" charset="0"/>
                  <a:cs typeface="Courier New" panose="02070309020205020404" pitchFamily="49" charset="0"/>
                </a:rPr>
                <a:t>hellompi</a:t>
              </a:r>
              <a:endParaRPr lang="en-US" altLang="en-US" sz="1400" b="1" dirty="0">
                <a:solidFill>
                  <a:srgbClr val="000000"/>
                </a:solidFill>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err="1" smtClean="0">
                  <a:ln>
                    <a:noFill/>
                  </a:ln>
                  <a:solidFill>
                    <a:srgbClr val="000000"/>
                  </a:solidFill>
                  <a:effectLst/>
                  <a:latin typeface="Courier New" panose="02070309020205020404" pitchFamily="49" charset="0"/>
                  <a:cs typeface="Courier New" panose="02070309020205020404" pitchFamily="49" charset="0"/>
                </a:rPr>
                <a:t>mpirun</a:t>
              </a:r>
              <a:r>
                <a:rPr kumimoji="0" lang="en-US" altLang="en-US" sz="1400" b="1"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 -np 4 </a:t>
              </a:r>
              <a:r>
                <a:rPr kumimoji="0" lang="en-US" altLang="en-US" sz="1400" b="1" i="0" u="none" strike="noStrike" cap="none" normalizeH="0" baseline="0" dirty="0" err="1" smtClean="0">
                  <a:ln>
                    <a:noFill/>
                  </a:ln>
                  <a:solidFill>
                    <a:srgbClr val="000000"/>
                  </a:solidFill>
                  <a:effectLst/>
                  <a:latin typeface="Courier New" panose="02070309020205020404" pitchFamily="49" charset="0"/>
                  <a:cs typeface="Courier New" panose="02070309020205020404" pitchFamily="49" charset="0"/>
                </a:rPr>
                <a:t>hellompi</a:t>
              </a:r>
              <a:r>
                <a:rPr kumimoji="0" lang="en-US" altLang="en-US" sz="1400" b="0" i="0" u="none" strike="noStrike" cap="none" normalizeH="0" baseline="0" dirty="0" smtClean="0">
                  <a:ln>
                    <a:noFill/>
                  </a:ln>
                  <a:solidFill>
                    <a:schemeClr val="tx1"/>
                  </a:solidFill>
                  <a:effectLst/>
                  <a:latin typeface="Courier New" panose="02070309020205020404" pitchFamily="49" charset="0"/>
                  <a:cs typeface="Courier New" panose="02070309020205020404" pitchFamily="49" charset="0"/>
                </a:rPr>
                <a:t> </a:t>
              </a:r>
            </a:p>
          </p:txBody>
        </p:sp>
        <p:sp>
          <p:nvSpPr>
            <p:cNvPr id="10" name="Rectangle 9"/>
            <p:cNvSpPr/>
            <p:nvPr/>
          </p:nvSpPr>
          <p:spPr>
            <a:xfrm>
              <a:off x="5071378" y="5275167"/>
              <a:ext cx="3531736" cy="369332"/>
            </a:xfrm>
            <a:prstGeom prst="rect">
              <a:avLst/>
            </a:prstGeom>
          </p:spPr>
          <p:txBody>
            <a:bodyPr wrap="none">
              <a:spAutoFit/>
            </a:bodyPr>
            <a:lstStyle/>
            <a:p>
              <a:r>
                <a:rPr lang="en-ZA" dirty="0" smtClean="0"/>
                <a:t>Compiling &amp; running?... usually:</a:t>
              </a:r>
              <a:endParaRPr lang="en-ZA" dirty="0"/>
            </a:p>
          </p:txBody>
        </p:sp>
        <p:sp>
          <p:nvSpPr>
            <p:cNvPr id="12" name="Rectangle 11"/>
            <p:cNvSpPr/>
            <p:nvPr/>
          </p:nvSpPr>
          <p:spPr>
            <a:xfrm>
              <a:off x="5049603" y="6093778"/>
              <a:ext cx="3984571" cy="600164"/>
            </a:xfrm>
            <a:prstGeom prst="rect">
              <a:avLst/>
            </a:prstGeom>
          </p:spPr>
          <p:txBody>
            <a:bodyPr wrap="square">
              <a:spAutoFit/>
            </a:bodyPr>
            <a:lstStyle/>
            <a:p>
              <a:r>
                <a:rPr lang="en-ZA" sz="1100" dirty="0" smtClean="0"/>
                <a:t>(starts total of 4 processes; note cannot be guaranteed it will start given number of processes, you need to check how many started in your code and report errors if needed.)</a:t>
              </a:r>
              <a:endParaRPr lang="en-ZA" sz="1100" dirty="0"/>
            </a:p>
          </p:txBody>
        </p:sp>
      </p:grpSp>
    </p:spTree>
    <p:extLst>
      <p:ext uri="{BB962C8B-B14F-4D97-AF65-F5344CB8AC3E}">
        <p14:creationId xmlns:p14="http://schemas.microsoft.com/office/powerpoint/2010/main" val="2050973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1000"/>
                            </p:stCondLst>
                            <p:childTnLst>
                              <p:par>
                                <p:cTn id="15" presetID="42" presetClass="entr" presetSubtype="0" fill="hold" nodeType="afterEffect">
                                  <p:stCondLst>
                                    <p:cond delay="1000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3640" y="800380"/>
            <a:ext cx="8525814" cy="692210"/>
          </a:xfrm>
        </p:spPr>
        <p:txBody>
          <a:bodyPr>
            <a:normAutofit fontScale="90000"/>
          </a:bodyPr>
          <a:lstStyle/>
          <a:p>
            <a:r>
              <a:rPr lang="en-ZA" dirty="0" err="1" smtClean="0"/>
              <a:t>OpenMP</a:t>
            </a:r>
            <a:r>
              <a:rPr lang="en-ZA" dirty="0" smtClean="0"/>
              <a:t> – the other ‘family’ with ‘MP’ in its name</a:t>
            </a:r>
            <a:endParaRPr lang="en-ZA" dirty="0"/>
          </a:p>
        </p:txBody>
      </p:sp>
      <p:sp>
        <p:nvSpPr>
          <p:cNvPr id="5" name="Content Placeholder 4"/>
          <p:cNvSpPr>
            <a:spLocks noGrp="1"/>
          </p:cNvSpPr>
          <p:nvPr>
            <p:ph idx="1"/>
          </p:nvPr>
        </p:nvSpPr>
        <p:spPr>
          <a:xfrm>
            <a:off x="665390" y="1492590"/>
            <a:ext cx="7697635" cy="4908211"/>
          </a:xfrm>
        </p:spPr>
        <p:txBody>
          <a:bodyPr>
            <a:normAutofit/>
          </a:bodyPr>
          <a:lstStyle/>
          <a:p>
            <a:r>
              <a:rPr lang="en-ZA" dirty="0" err="1" smtClean="0"/>
              <a:t>OpenMP</a:t>
            </a:r>
            <a:r>
              <a:rPr lang="en-ZA" dirty="0" smtClean="0"/>
              <a:t> = Open </a:t>
            </a:r>
            <a:r>
              <a:rPr lang="en-ZA" u="sng" dirty="0" err="1" smtClean="0"/>
              <a:t>M</a:t>
            </a:r>
            <a:r>
              <a:rPr lang="en-ZA" dirty="0" err="1" smtClean="0"/>
              <a:t>ulti</a:t>
            </a:r>
            <a:r>
              <a:rPr lang="en-ZA" u="sng" dirty="0" err="1" smtClean="0"/>
              <a:t>P</a:t>
            </a:r>
            <a:r>
              <a:rPr lang="en-ZA" dirty="0" err="1" smtClean="0"/>
              <a:t>rocessing</a:t>
            </a:r>
            <a:endParaRPr lang="en-ZA" dirty="0" smtClean="0"/>
          </a:p>
          <a:p>
            <a:r>
              <a:rPr lang="en-ZA" dirty="0" smtClean="0"/>
              <a:t>It is not (really) planned around being a message passing framework!</a:t>
            </a:r>
          </a:p>
          <a:p>
            <a:r>
              <a:rPr lang="en-ZA" dirty="0" err="1" smtClean="0"/>
              <a:t>OpenMP</a:t>
            </a:r>
            <a:r>
              <a:rPr lang="en-ZA" dirty="0" smtClean="0"/>
              <a:t> is a </a:t>
            </a:r>
            <a:r>
              <a:rPr lang="en-ZA" u="sng" dirty="0" smtClean="0"/>
              <a:t>shared memory system</a:t>
            </a:r>
          </a:p>
          <a:p>
            <a:r>
              <a:rPr lang="en-ZA" dirty="0" smtClean="0"/>
              <a:t>It needs to be compiled using a specialized compiler</a:t>
            </a:r>
          </a:p>
          <a:p>
            <a:endParaRPr lang="en-ZA"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3323" y="5114213"/>
            <a:ext cx="2107477" cy="1433394"/>
          </a:xfrm>
          <a:prstGeom prst="rect">
            <a:avLst/>
          </a:prstGeom>
        </p:spPr>
      </p:pic>
      <p:sp>
        <p:nvSpPr>
          <p:cNvPr id="3" name="TextBox 2"/>
          <p:cNvSpPr txBox="1"/>
          <p:nvPr/>
        </p:nvSpPr>
        <p:spPr>
          <a:xfrm>
            <a:off x="3570543" y="4967407"/>
            <a:ext cx="5225728" cy="1815882"/>
          </a:xfrm>
          <a:prstGeom prst="rect">
            <a:avLst/>
          </a:prstGeom>
          <a:solidFill>
            <a:srgbClr val="A0C1E8"/>
          </a:solidFill>
        </p:spPr>
        <p:txBody>
          <a:bodyPr wrap="square" rtlCol="0">
            <a:spAutoFit/>
          </a:bodyPr>
          <a:lstStyle/>
          <a:p>
            <a:r>
              <a:rPr lang="en-ZA" sz="1600" dirty="0" smtClean="0"/>
              <a:t>A nice thing (and an major purpose of </a:t>
            </a:r>
            <a:r>
              <a:rPr lang="en-ZA" sz="1600" dirty="0" err="1" smtClean="0"/>
              <a:t>OpenMP</a:t>
            </a:r>
            <a:r>
              <a:rPr lang="en-ZA" sz="1600" dirty="0" smtClean="0"/>
              <a:t>) is that it does much of the parallelization for you. It provides pragmas (compiler directives) to tell the compiler how to treat certain blocks of code. It has much scope for increasing development speed without the developer necessarily needing to know much about developing parallel software.</a:t>
            </a:r>
            <a:endParaRPr lang="en-ZA" sz="1600" dirty="0"/>
          </a:p>
        </p:txBody>
      </p:sp>
      <p:sp>
        <p:nvSpPr>
          <p:cNvPr id="9" name="Rectangle 8"/>
          <p:cNvSpPr/>
          <p:nvPr/>
        </p:nvSpPr>
        <p:spPr>
          <a:xfrm rot="418957">
            <a:off x="2272530" y="5499886"/>
            <a:ext cx="994183" cy="584775"/>
          </a:xfrm>
          <a:prstGeom prst="rect">
            <a:avLst/>
          </a:prstGeom>
        </p:spPr>
        <p:txBody>
          <a:bodyPr wrap="none">
            <a:spAutoFit/>
          </a:bodyPr>
          <a:lstStyle/>
          <a:p>
            <a:pPr algn="ctr"/>
            <a:r>
              <a:rPr lang="en-ZA" sz="1600" dirty="0" err="1" smtClean="0"/>
              <a:t>OpenMP</a:t>
            </a:r>
            <a:r>
              <a:rPr lang="en-ZA" sz="1600" dirty="0" smtClean="0"/>
              <a:t/>
            </a:r>
            <a:br>
              <a:rPr lang="en-ZA" sz="1600" dirty="0" smtClean="0"/>
            </a:br>
            <a:r>
              <a:rPr lang="en-ZA" sz="1600" dirty="0" smtClean="0"/>
              <a:t>Rocks</a:t>
            </a:r>
            <a:endParaRPr lang="en-ZA" sz="1600" dirty="0"/>
          </a:p>
        </p:txBody>
      </p:sp>
    </p:spTree>
    <p:extLst>
      <p:ext uri="{BB962C8B-B14F-4D97-AF65-F5344CB8AC3E}">
        <p14:creationId xmlns:p14="http://schemas.microsoft.com/office/powerpoint/2010/main" val="21986184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err="1" smtClean="0"/>
              <a:t>OpenMP</a:t>
            </a:r>
            <a:r>
              <a:rPr lang="en-ZA" dirty="0" smtClean="0"/>
              <a:t> – simple example</a:t>
            </a:r>
            <a:endParaRPr lang="en-ZA" dirty="0"/>
          </a:p>
        </p:txBody>
      </p:sp>
      <p:sp>
        <p:nvSpPr>
          <p:cNvPr id="3" name="Content Placeholder 2"/>
          <p:cNvSpPr>
            <a:spLocks noGrp="1"/>
          </p:cNvSpPr>
          <p:nvPr>
            <p:ph idx="1"/>
          </p:nvPr>
        </p:nvSpPr>
        <p:spPr>
          <a:xfrm>
            <a:off x="613204" y="1320735"/>
            <a:ext cx="7697635" cy="4519977"/>
          </a:xfrm>
        </p:spPr>
        <p:txBody>
          <a:bodyPr>
            <a:noAutofit/>
          </a:bodyPr>
          <a:lstStyle/>
          <a:p>
            <a:pPr marL="0" indent="0">
              <a:spcBef>
                <a:spcPts val="0"/>
              </a:spcBef>
              <a:buNone/>
            </a:pPr>
            <a:r>
              <a:rPr lang="en-ZA" sz="1050" dirty="0">
                <a:latin typeface="Courier New" panose="02070309020205020404" pitchFamily="49" charset="0"/>
                <a:cs typeface="Courier New" panose="02070309020205020404" pitchFamily="49" charset="0"/>
              </a:rPr>
              <a:t>/************************************************</a:t>
            </a:r>
          </a:p>
          <a:p>
            <a:pPr marL="0" indent="0">
              <a:spcBef>
                <a:spcPts val="0"/>
              </a:spcBef>
              <a:buNone/>
            </a:pP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OpenMP</a:t>
            </a:r>
            <a:r>
              <a:rPr lang="en-ZA" sz="1050" dirty="0">
                <a:latin typeface="Courier New" panose="02070309020205020404" pitchFamily="49" charset="0"/>
                <a:cs typeface="Courier New" panose="02070309020205020404" pitchFamily="49" charset="0"/>
              </a:rPr>
              <a:t> Example</a:t>
            </a:r>
          </a:p>
          <a:p>
            <a:pPr marL="0" indent="0">
              <a:spcBef>
                <a:spcPts val="0"/>
              </a:spcBef>
              <a:buNone/>
            </a:pPr>
            <a:r>
              <a:rPr lang="en-ZA" sz="1050" dirty="0">
                <a:latin typeface="Courier New" panose="02070309020205020404" pitchFamily="49" charset="0"/>
                <a:cs typeface="Courier New" panose="02070309020205020404" pitchFamily="49" charset="0"/>
              </a:rPr>
              <a:t> ************************************************/</a:t>
            </a:r>
          </a:p>
          <a:p>
            <a:pPr marL="0" indent="0">
              <a:spcBef>
                <a:spcPts val="0"/>
              </a:spcBef>
              <a:buNone/>
            </a:pPr>
            <a:endParaRPr lang="en-ZA" sz="1050" dirty="0">
              <a:latin typeface="Courier New" panose="02070309020205020404" pitchFamily="49" charset="0"/>
              <a:cs typeface="Courier New" panose="02070309020205020404" pitchFamily="49" charset="0"/>
            </a:endParaRPr>
          </a:p>
          <a:p>
            <a:pPr marL="0" indent="0">
              <a:spcBef>
                <a:spcPts val="0"/>
              </a:spcBef>
              <a:buNone/>
            </a:pPr>
            <a:r>
              <a:rPr lang="en-ZA" sz="1050" dirty="0">
                <a:latin typeface="Courier New" panose="02070309020205020404" pitchFamily="49" charset="0"/>
                <a:cs typeface="Courier New" panose="02070309020205020404" pitchFamily="49" charset="0"/>
              </a:rPr>
              <a:t>#include &lt;</a:t>
            </a:r>
            <a:r>
              <a:rPr lang="en-ZA" sz="1050" dirty="0" err="1">
                <a:latin typeface="Courier New" panose="02070309020205020404" pitchFamily="49" charset="0"/>
                <a:cs typeface="Courier New" panose="02070309020205020404" pitchFamily="49" charset="0"/>
              </a:rPr>
              <a:t>omp.h</a:t>
            </a:r>
            <a:r>
              <a:rPr lang="en-ZA" sz="1050" dirty="0">
                <a:latin typeface="Courier New" panose="02070309020205020404" pitchFamily="49" charset="0"/>
                <a:cs typeface="Courier New" panose="02070309020205020404" pitchFamily="49" charset="0"/>
              </a:rPr>
              <a:t>&gt;</a:t>
            </a:r>
          </a:p>
          <a:p>
            <a:pPr marL="0" indent="0">
              <a:spcBef>
                <a:spcPts val="0"/>
              </a:spcBef>
              <a:buNone/>
            </a:pPr>
            <a:r>
              <a:rPr lang="en-ZA" sz="1050" dirty="0">
                <a:latin typeface="Courier New" panose="02070309020205020404" pitchFamily="49" charset="0"/>
                <a:cs typeface="Courier New" panose="02070309020205020404" pitchFamily="49" charset="0"/>
              </a:rPr>
              <a:t>#include &lt;</a:t>
            </a:r>
            <a:r>
              <a:rPr lang="en-ZA" sz="1050" dirty="0" err="1">
                <a:latin typeface="Courier New" panose="02070309020205020404" pitchFamily="49" charset="0"/>
                <a:cs typeface="Courier New" panose="02070309020205020404" pitchFamily="49" charset="0"/>
              </a:rPr>
              <a:t>stdio.h</a:t>
            </a:r>
            <a:r>
              <a:rPr lang="en-ZA" sz="1050" dirty="0">
                <a:latin typeface="Courier New" panose="02070309020205020404" pitchFamily="49" charset="0"/>
                <a:cs typeface="Courier New" panose="02070309020205020404" pitchFamily="49" charset="0"/>
              </a:rPr>
              <a:t>&gt;</a:t>
            </a:r>
          </a:p>
          <a:p>
            <a:pPr marL="0" indent="0">
              <a:spcBef>
                <a:spcPts val="0"/>
              </a:spcBef>
              <a:buNone/>
            </a:pPr>
            <a:r>
              <a:rPr lang="en-ZA" sz="1050" dirty="0">
                <a:latin typeface="Courier New" panose="02070309020205020404" pitchFamily="49" charset="0"/>
                <a:cs typeface="Courier New" panose="02070309020205020404" pitchFamily="49" charset="0"/>
              </a:rPr>
              <a:t>#include &lt;</a:t>
            </a:r>
            <a:r>
              <a:rPr lang="en-ZA" sz="1050" dirty="0" err="1">
                <a:latin typeface="Courier New" panose="02070309020205020404" pitchFamily="49" charset="0"/>
                <a:cs typeface="Courier New" panose="02070309020205020404" pitchFamily="49" charset="0"/>
              </a:rPr>
              <a:t>stdlib.h</a:t>
            </a:r>
            <a:r>
              <a:rPr lang="en-ZA" sz="1050" dirty="0">
                <a:latin typeface="Courier New" panose="02070309020205020404" pitchFamily="49" charset="0"/>
                <a:cs typeface="Courier New" panose="02070309020205020404" pitchFamily="49" charset="0"/>
              </a:rPr>
              <a:t>&gt;</a:t>
            </a:r>
          </a:p>
          <a:p>
            <a:pPr marL="0" indent="0">
              <a:spcBef>
                <a:spcPts val="0"/>
              </a:spcBef>
              <a:buNone/>
            </a:pPr>
            <a:endParaRPr lang="en-ZA" sz="1050" dirty="0">
              <a:latin typeface="Courier New" panose="02070309020205020404" pitchFamily="49" charset="0"/>
              <a:cs typeface="Courier New" panose="02070309020205020404" pitchFamily="49" charset="0"/>
            </a:endParaRPr>
          </a:p>
          <a:p>
            <a:pPr marL="0" indent="0">
              <a:spcBef>
                <a:spcPts val="0"/>
              </a:spcBef>
              <a:buNone/>
            </a:pPr>
            <a:r>
              <a:rPr lang="en-ZA" sz="1050" dirty="0">
                <a:latin typeface="Courier New" panose="02070309020205020404" pitchFamily="49" charset="0"/>
                <a:cs typeface="Courier New" panose="02070309020205020404" pitchFamily="49" charset="0"/>
              </a:rPr>
              <a:t>/***********************************************/</a:t>
            </a:r>
          </a:p>
          <a:p>
            <a:pPr marL="0" indent="0">
              <a:spcBef>
                <a:spcPts val="0"/>
              </a:spcBef>
              <a:buNone/>
            </a:pPr>
            <a:endParaRPr lang="en-ZA" sz="1050" dirty="0">
              <a:latin typeface="Courier New" panose="02070309020205020404" pitchFamily="49" charset="0"/>
              <a:cs typeface="Courier New" panose="02070309020205020404" pitchFamily="49" charset="0"/>
            </a:endParaRPr>
          </a:p>
          <a:p>
            <a:pPr marL="0" indent="0">
              <a:spcBef>
                <a:spcPts val="0"/>
              </a:spcBef>
              <a:buNone/>
            </a:pPr>
            <a:r>
              <a:rPr lang="en-ZA" sz="1050" dirty="0" err="1">
                <a:latin typeface="Courier New" panose="02070309020205020404" pitchFamily="49" charset="0"/>
                <a:cs typeface="Courier New" panose="02070309020205020404" pitchFamily="49" charset="0"/>
              </a:rPr>
              <a:t>int</a:t>
            </a:r>
            <a:r>
              <a:rPr lang="en-ZA" sz="1050" dirty="0">
                <a:latin typeface="Courier New" panose="02070309020205020404" pitchFamily="49" charset="0"/>
                <a:cs typeface="Courier New" panose="02070309020205020404" pitchFamily="49" charset="0"/>
              </a:rPr>
              <a:t> main (</a:t>
            </a:r>
            <a:r>
              <a:rPr lang="en-ZA" sz="1050" dirty="0" err="1">
                <a:latin typeface="Courier New" panose="02070309020205020404" pitchFamily="49" charset="0"/>
                <a:cs typeface="Courier New" panose="02070309020205020404" pitchFamily="49" charset="0"/>
              </a:rPr>
              <a:t>int</a:t>
            </a: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argc</a:t>
            </a:r>
            <a:r>
              <a:rPr lang="en-ZA" sz="1050" dirty="0">
                <a:latin typeface="Courier New" panose="02070309020205020404" pitchFamily="49" charset="0"/>
                <a:cs typeface="Courier New" panose="02070309020205020404" pitchFamily="49" charset="0"/>
              </a:rPr>
              <a:t>, char *</a:t>
            </a:r>
            <a:r>
              <a:rPr lang="en-ZA" sz="1050" dirty="0" err="1">
                <a:latin typeface="Courier New" panose="02070309020205020404" pitchFamily="49" charset="0"/>
                <a:cs typeface="Courier New" panose="02070309020205020404" pitchFamily="49" charset="0"/>
              </a:rPr>
              <a:t>argv</a:t>
            </a:r>
            <a:r>
              <a:rPr lang="en-ZA" sz="1050" dirty="0">
                <a:latin typeface="Courier New" panose="02070309020205020404" pitchFamily="49" charset="0"/>
                <a:cs typeface="Courier New" panose="02070309020205020404" pitchFamily="49" charset="0"/>
              </a:rPr>
              <a:t>[]) </a:t>
            </a:r>
          </a:p>
          <a:p>
            <a:pPr marL="0" indent="0">
              <a:spcBef>
                <a:spcPts val="0"/>
              </a:spcBef>
              <a:buNone/>
            </a:pPr>
            <a:r>
              <a:rPr lang="en-ZA" sz="1050" dirty="0">
                <a:latin typeface="Courier New" panose="02070309020205020404" pitchFamily="49" charset="0"/>
                <a:cs typeface="Courier New" panose="02070309020205020404" pitchFamily="49" charset="0"/>
              </a:rPr>
              <a:t>{</a:t>
            </a:r>
          </a:p>
          <a:p>
            <a:pPr marL="0" indent="0">
              <a:spcBef>
                <a:spcPts val="0"/>
              </a:spcBef>
              <a:buNone/>
            </a:pP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int</a:t>
            </a: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nthreads</a:t>
            </a: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tid</a:t>
            </a:r>
            <a:r>
              <a:rPr lang="en-ZA" sz="1050" dirty="0" smtClean="0">
                <a:latin typeface="Courier New" panose="02070309020205020404" pitchFamily="49" charset="0"/>
                <a:cs typeface="Courier New" panose="02070309020205020404" pitchFamily="49" charset="0"/>
              </a:rPr>
              <a:t>;</a:t>
            </a:r>
            <a:endParaRPr lang="en-ZA" sz="1050" dirty="0">
              <a:latin typeface="Courier New" panose="02070309020205020404" pitchFamily="49" charset="0"/>
              <a:cs typeface="Courier New" panose="02070309020205020404" pitchFamily="49" charset="0"/>
            </a:endParaRPr>
          </a:p>
          <a:p>
            <a:pPr marL="0" indent="0">
              <a:spcBef>
                <a:spcPts val="0"/>
              </a:spcBef>
              <a:buNone/>
            </a:pPr>
            <a:r>
              <a:rPr lang="en-ZA" sz="1050" dirty="0">
                <a:latin typeface="Courier New" panose="02070309020205020404" pitchFamily="49" charset="0"/>
                <a:cs typeface="Courier New" panose="02070309020205020404" pitchFamily="49" charset="0"/>
              </a:rPr>
              <a:t> /* Fork a team of threads giving them their own copies of variables */</a:t>
            </a:r>
          </a:p>
          <a:p>
            <a:pPr marL="0" indent="0">
              <a:spcBef>
                <a:spcPts val="0"/>
              </a:spcBef>
              <a:buNone/>
            </a:pPr>
            <a:r>
              <a:rPr lang="en-ZA" sz="1050" dirty="0">
                <a:latin typeface="Courier New" panose="02070309020205020404" pitchFamily="49" charset="0"/>
                <a:cs typeface="Courier New" panose="02070309020205020404" pitchFamily="49" charset="0"/>
              </a:rPr>
              <a:t> #pragma </a:t>
            </a:r>
            <a:r>
              <a:rPr lang="en-ZA" sz="1050" dirty="0" err="1">
                <a:latin typeface="Courier New" panose="02070309020205020404" pitchFamily="49" charset="0"/>
                <a:cs typeface="Courier New" panose="02070309020205020404" pitchFamily="49" charset="0"/>
              </a:rPr>
              <a:t>omp</a:t>
            </a:r>
            <a:r>
              <a:rPr lang="en-ZA" sz="1050" dirty="0">
                <a:latin typeface="Courier New" panose="02070309020205020404" pitchFamily="49" charset="0"/>
                <a:cs typeface="Courier New" panose="02070309020205020404" pitchFamily="49" charset="0"/>
              </a:rPr>
              <a:t> parallel private(</a:t>
            </a:r>
            <a:r>
              <a:rPr lang="en-ZA" sz="1050" dirty="0" err="1">
                <a:latin typeface="Courier New" panose="02070309020205020404" pitchFamily="49" charset="0"/>
                <a:cs typeface="Courier New" panose="02070309020205020404" pitchFamily="49" charset="0"/>
              </a:rPr>
              <a:t>nthreads</a:t>
            </a: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tid</a:t>
            </a:r>
            <a:r>
              <a:rPr lang="en-ZA" sz="1050" dirty="0">
                <a:latin typeface="Courier New" panose="02070309020205020404" pitchFamily="49" charset="0"/>
                <a:cs typeface="Courier New" panose="02070309020205020404" pitchFamily="49" charset="0"/>
              </a:rPr>
              <a:t>)</a:t>
            </a:r>
          </a:p>
          <a:p>
            <a:pPr marL="0" indent="0">
              <a:spcBef>
                <a:spcPts val="0"/>
              </a:spcBef>
              <a:buNone/>
            </a:pPr>
            <a:r>
              <a:rPr lang="en-ZA" sz="1050" dirty="0">
                <a:latin typeface="Courier New" panose="02070309020205020404" pitchFamily="49" charset="0"/>
                <a:cs typeface="Courier New" panose="02070309020205020404" pitchFamily="49" charset="0"/>
              </a:rPr>
              <a:t> { /* &gt;&gt;&gt; the thread starts here... */</a:t>
            </a:r>
          </a:p>
          <a:p>
            <a:pPr marL="0" indent="0">
              <a:spcBef>
                <a:spcPts val="0"/>
              </a:spcBef>
              <a:buNone/>
            </a:pPr>
            <a:endParaRPr lang="en-ZA" sz="1050" dirty="0">
              <a:latin typeface="Courier New" panose="02070309020205020404" pitchFamily="49" charset="0"/>
              <a:cs typeface="Courier New" panose="02070309020205020404" pitchFamily="49" charset="0"/>
            </a:endParaRPr>
          </a:p>
          <a:p>
            <a:pPr marL="0" indent="0">
              <a:spcBef>
                <a:spcPts val="0"/>
              </a:spcBef>
              <a:buNone/>
            </a:pPr>
            <a:r>
              <a:rPr lang="en-ZA" sz="1050" dirty="0">
                <a:latin typeface="Courier New" panose="02070309020205020404" pitchFamily="49" charset="0"/>
                <a:cs typeface="Courier New" panose="02070309020205020404" pitchFamily="49" charset="0"/>
              </a:rPr>
              <a:t>   /* Obtain thread number */</a:t>
            </a:r>
          </a:p>
          <a:p>
            <a:pPr marL="0" indent="0">
              <a:spcBef>
                <a:spcPts val="0"/>
              </a:spcBef>
              <a:buNone/>
            </a:pP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tid</a:t>
            </a:r>
            <a:r>
              <a:rPr lang="en-ZA" sz="1050" dirty="0">
                <a:latin typeface="Courier New" panose="02070309020205020404" pitchFamily="49" charset="0"/>
                <a:cs typeface="Courier New" panose="02070309020205020404" pitchFamily="49" charset="0"/>
              </a:rPr>
              <a:t> = </a:t>
            </a:r>
            <a:r>
              <a:rPr lang="en-ZA" sz="1050" dirty="0" err="1">
                <a:latin typeface="Courier New" panose="02070309020205020404" pitchFamily="49" charset="0"/>
                <a:cs typeface="Courier New" panose="02070309020205020404" pitchFamily="49" charset="0"/>
              </a:rPr>
              <a:t>omp_get_thread_num</a:t>
            </a:r>
            <a:r>
              <a:rPr lang="en-ZA" sz="1050" dirty="0">
                <a:latin typeface="Courier New" panose="02070309020205020404" pitchFamily="49" charset="0"/>
                <a:cs typeface="Courier New" panose="02070309020205020404" pitchFamily="49" charset="0"/>
              </a:rPr>
              <a:t>();</a:t>
            </a:r>
          </a:p>
          <a:p>
            <a:pPr marL="0" indent="0">
              <a:spcBef>
                <a:spcPts val="0"/>
              </a:spcBef>
              <a:buNone/>
            </a:pP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printf</a:t>
            </a:r>
            <a:r>
              <a:rPr lang="en-ZA" sz="1050" dirty="0">
                <a:latin typeface="Courier New" panose="02070309020205020404" pitchFamily="49" charset="0"/>
                <a:cs typeface="Courier New" panose="02070309020205020404" pitchFamily="49" charset="0"/>
              </a:rPr>
              <a:t>("Hello World from thread = %d\n", </a:t>
            </a:r>
            <a:r>
              <a:rPr lang="en-ZA" sz="1050" dirty="0" err="1">
                <a:latin typeface="Courier New" panose="02070309020205020404" pitchFamily="49" charset="0"/>
                <a:cs typeface="Courier New" panose="02070309020205020404" pitchFamily="49" charset="0"/>
              </a:rPr>
              <a:t>tid</a:t>
            </a:r>
            <a:r>
              <a:rPr lang="en-ZA" sz="1050" dirty="0" smtClean="0">
                <a:latin typeface="Courier New" panose="02070309020205020404" pitchFamily="49" charset="0"/>
                <a:cs typeface="Courier New" panose="02070309020205020404" pitchFamily="49" charset="0"/>
              </a:rPr>
              <a:t>);</a:t>
            </a:r>
          </a:p>
          <a:p>
            <a:pPr marL="0" indent="0">
              <a:spcBef>
                <a:spcPts val="0"/>
              </a:spcBef>
              <a:buNone/>
            </a:pPr>
            <a:endParaRPr lang="en-ZA" sz="1050" dirty="0">
              <a:latin typeface="Courier New" panose="02070309020205020404" pitchFamily="49" charset="0"/>
              <a:cs typeface="Courier New" panose="02070309020205020404" pitchFamily="49" charset="0"/>
            </a:endParaRPr>
          </a:p>
          <a:p>
            <a:pPr marL="0" indent="0">
              <a:spcBef>
                <a:spcPts val="0"/>
              </a:spcBef>
              <a:buNone/>
            </a:pPr>
            <a:r>
              <a:rPr lang="en-ZA" sz="1050" dirty="0">
                <a:latin typeface="Courier New" panose="02070309020205020404" pitchFamily="49" charset="0"/>
                <a:cs typeface="Courier New" panose="02070309020205020404" pitchFamily="49" charset="0"/>
              </a:rPr>
              <a:t>   /* Only master thread does this */</a:t>
            </a:r>
          </a:p>
          <a:p>
            <a:pPr marL="0" indent="0">
              <a:spcBef>
                <a:spcPts val="0"/>
              </a:spcBef>
              <a:buNone/>
            </a:pPr>
            <a:r>
              <a:rPr lang="en-ZA" sz="1050" dirty="0">
                <a:latin typeface="Courier New" panose="02070309020205020404" pitchFamily="49" charset="0"/>
                <a:cs typeface="Courier New" panose="02070309020205020404" pitchFamily="49" charset="0"/>
              </a:rPr>
              <a:t>   if (</a:t>
            </a:r>
            <a:r>
              <a:rPr lang="en-ZA" sz="1050" dirty="0" err="1">
                <a:latin typeface="Courier New" panose="02070309020205020404" pitchFamily="49" charset="0"/>
                <a:cs typeface="Courier New" panose="02070309020205020404" pitchFamily="49" charset="0"/>
              </a:rPr>
              <a:t>tid</a:t>
            </a:r>
            <a:r>
              <a:rPr lang="en-ZA" sz="1050" dirty="0">
                <a:latin typeface="Courier New" panose="02070309020205020404" pitchFamily="49" charset="0"/>
                <a:cs typeface="Courier New" panose="02070309020205020404" pitchFamily="49" charset="0"/>
              </a:rPr>
              <a:t> == 0) </a:t>
            </a:r>
          </a:p>
          <a:p>
            <a:pPr marL="0" indent="0">
              <a:spcBef>
                <a:spcPts val="0"/>
              </a:spcBef>
              <a:buNone/>
            </a:pPr>
            <a:r>
              <a:rPr lang="en-ZA" sz="1050" dirty="0">
                <a:latin typeface="Courier New" panose="02070309020205020404" pitchFamily="49" charset="0"/>
                <a:cs typeface="Courier New" panose="02070309020205020404" pitchFamily="49" charset="0"/>
              </a:rPr>
              <a:t>     {</a:t>
            </a:r>
          </a:p>
          <a:p>
            <a:pPr marL="0" indent="0">
              <a:spcBef>
                <a:spcPts val="0"/>
              </a:spcBef>
              <a:buNone/>
            </a:pP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nthreads</a:t>
            </a:r>
            <a:r>
              <a:rPr lang="en-ZA" sz="1050" dirty="0">
                <a:latin typeface="Courier New" panose="02070309020205020404" pitchFamily="49" charset="0"/>
                <a:cs typeface="Courier New" panose="02070309020205020404" pitchFamily="49" charset="0"/>
              </a:rPr>
              <a:t> = </a:t>
            </a:r>
            <a:r>
              <a:rPr lang="en-ZA" sz="1050" dirty="0" err="1">
                <a:latin typeface="Courier New" panose="02070309020205020404" pitchFamily="49" charset="0"/>
                <a:cs typeface="Courier New" panose="02070309020205020404" pitchFamily="49" charset="0"/>
              </a:rPr>
              <a:t>omp_get_num_threads</a:t>
            </a:r>
            <a:r>
              <a:rPr lang="en-ZA" sz="1050" dirty="0">
                <a:latin typeface="Courier New" panose="02070309020205020404" pitchFamily="49" charset="0"/>
                <a:cs typeface="Courier New" panose="02070309020205020404" pitchFamily="49" charset="0"/>
              </a:rPr>
              <a:t>();</a:t>
            </a:r>
          </a:p>
          <a:p>
            <a:pPr marL="0" indent="0">
              <a:spcBef>
                <a:spcPts val="0"/>
              </a:spcBef>
              <a:buNone/>
            </a:pP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printf</a:t>
            </a:r>
            <a:r>
              <a:rPr lang="en-ZA" sz="1050" dirty="0">
                <a:latin typeface="Courier New" panose="02070309020205020404" pitchFamily="49" charset="0"/>
                <a:cs typeface="Courier New" panose="02070309020205020404" pitchFamily="49" charset="0"/>
              </a:rPr>
              <a:t>("Number of threads = %d\n", </a:t>
            </a:r>
            <a:r>
              <a:rPr lang="en-ZA" sz="1050" dirty="0" err="1">
                <a:latin typeface="Courier New" panose="02070309020205020404" pitchFamily="49" charset="0"/>
                <a:cs typeface="Courier New" panose="02070309020205020404" pitchFamily="49" charset="0"/>
              </a:rPr>
              <a:t>nthreads</a:t>
            </a:r>
            <a:r>
              <a:rPr lang="en-ZA" sz="1050" dirty="0">
                <a:latin typeface="Courier New" panose="02070309020205020404" pitchFamily="49" charset="0"/>
                <a:cs typeface="Courier New" panose="02070309020205020404" pitchFamily="49" charset="0"/>
              </a:rPr>
              <a:t>);</a:t>
            </a:r>
          </a:p>
          <a:p>
            <a:pPr marL="0" indent="0">
              <a:spcBef>
                <a:spcPts val="0"/>
              </a:spcBef>
              <a:buNone/>
            </a:pPr>
            <a:r>
              <a:rPr lang="en-ZA" sz="1050" dirty="0">
                <a:latin typeface="Courier New" panose="02070309020205020404" pitchFamily="49" charset="0"/>
                <a:cs typeface="Courier New" panose="02070309020205020404" pitchFamily="49" charset="0"/>
              </a:rPr>
              <a:t>     }</a:t>
            </a:r>
          </a:p>
          <a:p>
            <a:pPr marL="0" indent="0">
              <a:spcBef>
                <a:spcPts val="0"/>
              </a:spcBef>
              <a:buNone/>
            </a:pPr>
            <a:endParaRPr lang="en-ZA" sz="1050" dirty="0">
              <a:latin typeface="Courier New" panose="02070309020205020404" pitchFamily="49" charset="0"/>
              <a:cs typeface="Courier New" panose="02070309020205020404" pitchFamily="49" charset="0"/>
            </a:endParaRPr>
          </a:p>
          <a:p>
            <a:pPr marL="0" indent="0">
              <a:spcBef>
                <a:spcPts val="0"/>
              </a:spcBef>
              <a:buNone/>
            </a:pPr>
            <a:r>
              <a:rPr lang="en-ZA" sz="1050" dirty="0">
                <a:latin typeface="Courier New" panose="02070309020205020404" pitchFamily="49" charset="0"/>
                <a:cs typeface="Courier New" panose="02070309020205020404" pitchFamily="49" charset="0"/>
              </a:rPr>
              <a:t>     /* the thread ends here... &lt;&lt;&lt;&lt; */</a:t>
            </a:r>
          </a:p>
          <a:p>
            <a:pPr marL="0" indent="0">
              <a:spcBef>
                <a:spcPts val="0"/>
              </a:spcBef>
              <a:buNone/>
            </a:pPr>
            <a:r>
              <a:rPr lang="en-ZA" sz="1050" dirty="0">
                <a:latin typeface="Courier New" panose="02070309020205020404" pitchFamily="49" charset="0"/>
                <a:cs typeface="Courier New" panose="02070309020205020404" pitchFamily="49" charset="0"/>
              </a:rPr>
              <a:t>   } /* The threads all join at this point */</a:t>
            </a:r>
          </a:p>
          <a:p>
            <a:pPr marL="0" indent="0">
              <a:spcBef>
                <a:spcPts val="0"/>
              </a:spcBef>
              <a:buNone/>
            </a:pPr>
            <a:endParaRPr lang="en-ZA" sz="1050" dirty="0">
              <a:latin typeface="Courier New" panose="02070309020205020404" pitchFamily="49" charset="0"/>
              <a:cs typeface="Courier New" panose="02070309020205020404" pitchFamily="49" charset="0"/>
            </a:endParaRPr>
          </a:p>
          <a:p>
            <a:pPr marL="0" indent="0">
              <a:spcBef>
                <a:spcPts val="0"/>
              </a:spcBef>
              <a:buNone/>
            </a:pPr>
            <a:r>
              <a:rPr lang="en-ZA" sz="1050" dirty="0" smtClean="0">
                <a:latin typeface="Courier New" panose="02070309020205020404" pitchFamily="49" charset="0"/>
                <a:cs typeface="Courier New" panose="02070309020205020404" pitchFamily="49" charset="0"/>
              </a:rPr>
              <a:t>}</a:t>
            </a:r>
            <a:endParaRPr lang="en-ZA" sz="1050" dirty="0">
              <a:latin typeface="Courier New" panose="02070309020205020404" pitchFamily="49" charset="0"/>
              <a:cs typeface="Courier New" panose="02070309020205020404" pitchFamily="49" charset="0"/>
            </a:endParaRPr>
          </a:p>
        </p:txBody>
      </p:sp>
      <p:sp>
        <p:nvSpPr>
          <p:cNvPr id="4" name="TextBox 3"/>
          <p:cNvSpPr txBox="1"/>
          <p:nvPr/>
        </p:nvSpPr>
        <p:spPr>
          <a:xfrm>
            <a:off x="5383850" y="5344177"/>
            <a:ext cx="3307222" cy="1200329"/>
          </a:xfrm>
          <a:prstGeom prst="rect">
            <a:avLst/>
          </a:prstGeom>
          <a:noFill/>
        </p:spPr>
        <p:txBody>
          <a:bodyPr wrap="square" rtlCol="0">
            <a:spAutoFit/>
          </a:bodyPr>
          <a:lstStyle/>
          <a:p>
            <a:r>
              <a:rPr lang="en-ZA" sz="1200" dirty="0" smtClean="0"/>
              <a:t>The </a:t>
            </a:r>
            <a:r>
              <a:rPr lang="en-ZA" sz="1200" dirty="0" err="1" smtClean="0"/>
              <a:t>OpenMP</a:t>
            </a:r>
            <a:r>
              <a:rPr lang="en-ZA" sz="1200" dirty="0" smtClean="0"/>
              <a:t> code may look a whole lot nicer and easier. And it has many powerful features that can produce very efficient code and at the same time save a lot of time in coding. But there can be quite a lot of documentation and coding practice to get through to do so.</a:t>
            </a:r>
            <a:endParaRPr lang="en-ZA" sz="1200" dirty="0"/>
          </a:p>
        </p:txBody>
      </p:sp>
    </p:spTree>
    <p:extLst>
      <p:ext uri="{BB962C8B-B14F-4D97-AF65-F5344CB8AC3E}">
        <p14:creationId xmlns:p14="http://schemas.microsoft.com/office/powerpoint/2010/main" val="19212990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20223" y="520079"/>
            <a:ext cx="3230373" cy="830997"/>
          </a:xfrm>
          <a:prstGeom prst="rect">
            <a:avLst/>
          </a:prstGeom>
          <a:noFill/>
        </p:spPr>
        <p:txBody>
          <a:bodyPr wrap="none" lIns="91440" tIns="45720" rIns="91440" bIns="45720">
            <a:spAutoFit/>
          </a:bodyPr>
          <a:lstStyle/>
          <a:p>
            <a:pPr algn="ctr"/>
            <a:r>
              <a:rPr lang="en-US" sz="48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Reminder!</a:t>
            </a:r>
            <a:endParaRPr lang="en-US" sz="48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3" name="Rectangle 2"/>
          <p:cNvSpPr/>
          <p:nvPr/>
        </p:nvSpPr>
        <p:spPr>
          <a:xfrm>
            <a:off x="1369732" y="1784434"/>
            <a:ext cx="6340967" cy="1569660"/>
          </a:xfrm>
          <a:prstGeom prst="rect">
            <a:avLst/>
          </a:prstGeom>
          <a:noFill/>
        </p:spPr>
        <p:txBody>
          <a:bodyPr wrap="none" lIns="91440" tIns="45720" rIns="91440" bIns="45720">
            <a:spAutoFit/>
          </a:bodyPr>
          <a:lstStyle/>
          <a:p>
            <a:pPr algn="ctr"/>
            <a:r>
              <a:rPr lang="en-US" sz="4800" b="1" cap="none" spc="0" dirty="0" smtClean="0">
                <a:ln w="12700">
                  <a:solidFill>
                    <a:schemeClr val="tx2">
                      <a:satMod val="155000"/>
                    </a:schemeClr>
                  </a:solidFill>
                  <a:prstDash val="solid"/>
                </a:ln>
                <a:solidFill>
                  <a:schemeClr val="bg1">
                    <a:lumMod val="65000"/>
                  </a:schemeClr>
                </a:solidFill>
                <a:effectLst>
                  <a:outerShdw blurRad="41275" dist="20320" dir="1800000" algn="tl" rotWithShape="0">
                    <a:srgbClr val="000000">
                      <a:alpha val="40000"/>
                    </a:srgbClr>
                  </a:outerShdw>
                </a:effectLst>
              </a:rPr>
              <a:t>Test 1 scheduled for:</a:t>
            </a:r>
            <a:br>
              <a:rPr lang="en-US" sz="4800" b="1" cap="none" spc="0" dirty="0" smtClean="0">
                <a:ln w="12700">
                  <a:solidFill>
                    <a:schemeClr val="tx2">
                      <a:satMod val="155000"/>
                    </a:schemeClr>
                  </a:solidFill>
                  <a:prstDash val="solid"/>
                </a:ln>
                <a:solidFill>
                  <a:schemeClr val="bg1">
                    <a:lumMod val="65000"/>
                  </a:schemeClr>
                </a:solidFill>
                <a:effectLst>
                  <a:outerShdw blurRad="41275" dist="20320" dir="1800000" algn="tl" rotWithShape="0">
                    <a:srgbClr val="000000">
                      <a:alpha val="40000"/>
                    </a:srgbClr>
                  </a:outerShdw>
                </a:effectLst>
              </a:rPr>
            </a:br>
            <a:r>
              <a:rPr lang="en-US" sz="4800" b="1" cap="none" spc="0" dirty="0" smtClean="0">
                <a:ln w="12700">
                  <a:solidFill>
                    <a:schemeClr val="tx2">
                      <a:satMod val="155000"/>
                    </a:schemeClr>
                  </a:solidFill>
                  <a:prstDash val="solid"/>
                </a:ln>
                <a:solidFill>
                  <a:schemeClr val="bg1">
                    <a:lumMod val="65000"/>
                  </a:schemeClr>
                </a:solidFill>
                <a:effectLst>
                  <a:outerShdw blurRad="41275" dist="20320" dir="1800000" algn="tl" rotWithShape="0">
                    <a:srgbClr val="000000">
                      <a:alpha val="40000"/>
                    </a:srgbClr>
                  </a:outerShdw>
                </a:effectLst>
              </a:rPr>
              <a:t>25 Apr 9am</a:t>
            </a:r>
            <a:endParaRPr lang="en-US" sz="4800" b="1" cap="none" spc="0" dirty="0">
              <a:ln w="12700">
                <a:solidFill>
                  <a:schemeClr val="tx2">
                    <a:satMod val="155000"/>
                  </a:schemeClr>
                </a:solidFill>
                <a:prstDash val="solid"/>
              </a:ln>
              <a:solidFill>
                <a:schemeClr val="bg1">
                  <a:lumMod val="65000"/>
                </a:schemeClr>
              </a:solidFill>
              <a:effectLst>
                <a:outerShdw blurRad="41275" dist="20320" dir="1800000" algn="tl" rotWithShape="0">
                  <a:srgbClr val="000000">
                    <a:alpha val="40000"/>
                  </a:srgbClr>
                </a:outerShdw>
              </a:effectLst>
            </a:endParaRPr>
          </a:p>
        </p:txBody>
      </p:sp>
      <p:sp>
        <p:nvSpPr>
          <p:cNvPr id="6" name="Rectangle 5"/>
          <p:cNvSpPr/>
          <p:nvPr/>
        </p:nvSpPr>
        <p:spPr>
          <a:xfrm>
            <a:off x="2819231" y="3418120"/>
            <a:ext cx="3441968" cy="369332"/>
          </a:xfrm>
          <a:prstGeom prst="rect">
            <a:avLst/>
          </a:prstGeom>
        </p:spPr>
        <p:txBody>
          <a:bodyPr wrap="none">
            <a:spAutoFit/>
          </a:bodyPr>
          <a:lstStyle/>
          <a:p>
            <a:r>
              <a:rPr lang="en-US" dirty="0" smtClean="0"/>
              <a:t>45 minutes, usual lecture venue</a:t>
            </a:r>
            <a:endParaRPr lang="en-ZA" dirty="0"/>
          </a:p>
        </p:txBody>
      </p:sp>
    </p:spTree>
    <p:extLst>
      <p:ext uri="{BB962C8B-B14F-4D97-AF65-F5344CB8AC3E}">
        <p14:creationId xmlns:p14="http://schemas.microsoft.com/office/powerpoint/2010/main" val="34402247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MPI vs. </a:t>
            </a:r>
            <a:r>
              <a:rPr lang="en-ZA" dirty="0" err="1" smtClean="0"/>
              <a:t>OpenMP</a:t>
            </a:r>
            <a:endParaRPr lang="en-ZA" dirty="0"/>
          </a:p>
        </p:txBody>
      </p:sp>
      <p:graphicFrame>
        <p:nvGraphicFramePr>
          <p:cNvPr id="15" name="Content Placeholder 14"/>
          <p:cNvGraphicFramePr>
            <a:graphicFrameLocks noGrp="1"/>
          </p:cNvGraphicFramePr>
          <p:nvPr>
            <p:ph idx="1"/>
            <p:extLst>
              <p:ext uri="{D42A27DB-BD31-4B8C-83A1-F6EECF244321}">
                <p14:modId xmlns:p14="http://schemas.microsoft.com/office/powerpoint/2010/main" val="2339505557"/>
              </p:ext>
            </p:extLst>
          </p:nvPr>
        </p:nvGraphicFramePr>
        <p:xfrm>
          <a:off x="566668" y="1234830"/>
          <a:ext cx="7997782" cy="5217160"/>
        </p:xfrm>
        <a:graphic>
          <a:graphicData uri="http://schemas.openxmlformats.org/drawingml/2006/table">
            <a:tbl>
              <a:tblPr firstRow="1" bandRow="1">
                <a:tableStyleId>{5C22544A-7EE6-4342-B048-85BDC9FD1C3A}</a:tableStyleId>
              </a:tblPr>
              <a:tblGrid>
                <a:gridCol w="3998891"/>
                <a:gridCol w="3998891"/>
              </a:tblGrid>
              <a:tr h="370840">
                <a:tc>
                  <a:txBody>
                    <a:bodyPr/>
                    <a:lstStyle/>
                    <a:p>
                      <a:r>
                        <a:rPr lang="en-ZA" sz="1600" dirty="0" smtClean="0"/>
                        <a:t>MPI</a:t>
                      </a:r>
                      <a:endParaRPr lang="en-ZA" sz="1600" dirty="0"/>
                    </a:p>
                  </a:txBody>
                  <a:tcPr/>
                </a:tc>
                <a:tc>
                  <a:txBody>
                    <a:bodyPr/>
                    <a:lstStyle/>
                    <a:p>
                      <a:r>
                        <a:rPr lang="en-ZA" sz="1600" dirty="0" err="1" smtClean="0"/>
                        <a:t>OpenMP</a:t>
                      </a:r>
                      <a:endParaRPr lang="en-ZA" sz="1600" dirty="0"/>
                    </a:p>
                  </a:txBody>
                  <a:tcPr/>
                </a:tc>
              </a:tr>
              <a:tr h="370840">
                <a:tc>
                  <a:txBody>
                    <a:bodyPr/>
                    <a:lstStyle/>
                    <a:p>
                      <a:r>
                        <a:rPr lang="en-ZA" sz="1600" dirty="0" smtClean="0"/>
                        <a:t>Defines</a:t>
                      </a:r>
                      <a:r>
                        <a:rPr lang="en-ZA" sz="1600" baseline="0" dirty="0" smtClean="0"/>
                        <a:t> an API, vendors provide an optimized (usually binary) library implementation that is linked in using your choice of compiler.</a:t>
                      </a:r>
                      <a:endParaRPr lang="en-ZA" sz="1600" dirty="0"/>
                    </a:p>
                  </a:txBody>
                  <a:tcPr/>
                </a:tc>
                <a:tc>
                  <a:txBody>
                    <a:bodyPr/>
                    <a:lstStyle/>
                    <a:p>
                      <a:r>
                        <a:rPr lang="en-ZA" sz="1600" dirty="0" err="1" smtClean="0"/>
                        <a:t>OpenMP</a:t>
                      </a:r>
                      <a:r>
                        <a:rPr lang="en-ZA" sz="1600" dirty="0" smtClean="0"/>
                        <a:t> has its own compiler or is hooked in to a compiler</a:t>
                      </a:r>
                      <a:r>
                        <a:rPr lang="en-ZA" sz="1600" baseline="0" dirty="0" smtClean="0"/>
                        <a:t> (e.g. </a:t>
                      </a:r>
                      <a:r>
                        <a:rPr lang="en-ZA" sz="1600" baseline="0" dirty="0" err="1" smtClean="0"/>
                        <a:t>gcc</a:t>
                      </a:r>
                      <a:r>
                        <a:rPr lang="en-ZA" sz="1600" baseline="0" dirty="0" smtClean="0"/>
                        <a:t>)</a:t>
                      </a:r>
                      <a:r>
                        <a:rPr lang="en-ZA" sz="1600" dirty="0" smtClean="0"/>
                        <a:t>. User not have much option in changing compiler and OS unless a </a:t>
                      </a:r>
                      <a:r>
                        <a:rPr lang="en-ZA" sz="1600" dirty="0" err="1" smtClean="0"/>
                        <a:t>OpenMP</a:t>
                      </a:r>
                      <a:r>
                        <a:rPr lang="en-ZA" sz="1600" baseline="0" dirty="0" smtClean="0"/>
                        <a:t> compiler exists for platform to use</a:t>
                      </a:r>
                      <a:r>
                        <a:rPr lang="en-ZA" sz="1600" dirty="0" smtClean="0"/>
                        <a:t>.</a:t>
                      </a:r>
                      <a:endParaRPr lang="en-ZA" sz="1600" dirty="0"/>
                    </a:p>
                  </a:txBody>
                  <a:tcPr/>
                </a:tc>
              </a:tr>
              <a:tr h="370840">
                <a:tc>
                  <a:txBody>
                    <a:bodyPr/>
                    <a:lstStyle/>
                    <a:p>
                      <a:r>
                        <a:rPr lang="en-ZA" sz="1600" dirty="0" smtClean="0"/>
                        <a:t>Has support</a:t>
                      </a:r>
                      <a:r>
                        <a:rPr lang="en-ZA" sz="1600" baseline="0" dirty="0" smtClean="0"/>
                        <a:t> for C, C++, Fortran, many others. (Not so difficult to port, just need to at least develop a wrapper API interface for a pre-compiled MPI implementation in a different language)</a:t>
                      </a:r>
                      <a:endParaRPr lang="en-ZA" sz="1600" dirty="0"/>
                    </a:p>
                  </a:txBody>
                  <a:tcPr/>
                </a:tc>
                <a:tc>
                  <a:txBody>
                    <a:bodyPr/>
                    <a:lstStyle/>
                    <a:p>
                      <a:r>
                        <a:rPr lang="en-ZA" sz="1600" dirty="0" smtClean="0"/>
                        <a:t>Has support for C, C++ and Fortran</a:t>
                      </a:r>
                      <a:r>
                        <a:rPr lang="en-ZA" sz="1600" baseline="0" dirty="0" smtClean="0"/>
                        <a:t> but probably not many other options.</a:t>
                      </a:r>
                      <a:endParaRPr lang="en-ZA" sz="1600" dirty="0"/>
                    </a:p>
                  </a:txBody>
                  <a:tcPr/>
                </a:tc>
              </a:tr>
              <a:tr h="370840">
                <a:tc>
                  <a:txBody>
                    <a:bodyPr/>
                    <a:lstStyle/>
                    <a:p>
                      <a:r>
                        <a:rPr lang="en-ZA" sz="1600" dirty="0" smtClean="0"/>
                        <a:t>Can be used for distributed and shared memory (e.g. SMP) systems</a:t>
                      </a:r>
                      <a:endParaRPr lang="en-ZA" sz="1600" dirty="0"/>
                    </a:p>
                  </a:txBody>
                  <a:tcPr/>
                </a:tc>
                <a:tc>
                  <a:txBody>
                    <a:bodyPr/>
                    <a:lstStyle/>
                    <a:p>
                      <a:r>
                        <a:rPr lang="en-ZA" sz="1600" dirty="0" smtClean="0"/>
                        <a:t>Can only be used for</a:t>
                      </a:r>
                      <a:r>
                        <a:rPr lang="en-ZA" sz="1600" baseline="0" dirty="0" smtClean="0"/>
                        <a:t> shared memory system.</a:t>
                      </a:r>
                      <a:endParaRPr lang="en-ZA" sz="1600" dirty="0"/>
                    </a:p>
                  </a:txBody>
                  <a:tcPr/>
                </a:tc>
              </a:tr>
              <a:tr h="370840">
                <a:tc>
                  <a:txBody>
                    <a:bodyPr/>
                    <a:lstStyle/>
                    <a:p>
                      <a:r>
                        <a:rPr lang="en-ZA" sz="1600" dirty="0" smtClean="0"/>
                        <a:t>Processes and thread based parallelism.</a:t>
                      </a:r>
                      <a:endParaRPr lang="en-ZA" sz="1600" dirty="0"/>
                    </a:p>
                  </a:txBody>
                  <a:tcPr/>
                </a:tc>
                <a:tc>
                  <a:txBody>
                    <a:bodyPr/>
                    <a:lstStyle/>
                    <a:p>
                      <a:r>
                        <a:rPr lang="en-ZA" sz="1600" dirty="0" smtClean="0"/>
                        <a:t>Only</a:t>
                      </a:r>
                      <a:r>
                        <a:rPr lang="en-ZA" sz="1600" baseline="0" dirty="0" smtClean="0"/>
                        <a:t> thread based parallelism.</a:t>
                      </a:r>
                      <a:endParaRPr lang="en-ZA" sz="1600" dirty="0"/>
                    </a:p>
                  </a:txBody>
                  <a:tcPr/>
                </a:tc>
              </a:tr>
              <a:tr h="370840">
                <a:tc>
                  <a:txBody>
                    <a:bodyPr/>
                    <a:lstStyle/>
                    <a:p>
                      <a:r>
                        <a:rPr lang="en-ZA" sz="1600" dirty="0" smtClean="0"/>
                        <a:t>Potentially high cost in creating process/thread</a:t>
                      </a:r>
                      <a:r>
                        <a:rPr lang="en-ZA" sz="1600" baseline="0" dirty="0" smtClean="0"/>
                        <a:t> instance and </a:t>
                      </a:r>
                      <a:r>
                        <a:rPr lang="en-ZA" sz="1600" baseline="0" dirty="0" err="1" smtClean="0"/>
                        <a:t>comms</a:t>
                      </a:r>
                      <a:endParaRPr lang="en-ZA" sz="1600" dirty="0"/>
                    </a:p>
                  </a:txBody>
                  <a:tcPr/>
                </a:tc>
                <a:tc>
                  <a:txBody>
                    <a:bodyPr/>
                    <a:lstStyle/>
                    <a:p>
                      <a:r>
                        <a:rPr lang="en-ZA" sz="1600" dirty="0" smtClean="0"/>
                        <a:t>Lower</a:t>
                      </a:r>
                      <a:r>
                        <a:rPr lang="en-ZA" sz="1600" baseline="0" dirty="0" smtClean="0"/>
                        <a:t> overheads, very little as inter-process </a:t>
                      </a:r>
                      <a:r>
                        <a:rPr lang="en-ZA" sz="1600" baseline="0" dirty="0" err="1" smtClean="0"/>
                        <a:t>comms</a:t>
                      </a:r>
                      <a:r>
                        <a:rPr lang="en-ZA" sz="1600" baseline="0" dirty="0" smtClean="0"/>
                        <a:t> done by shared mem</a:t>
                      </a:r>
                      <a:endParaRPr lang="en-ZA" sz="1600" dirty="0"/>
                    </a:p>
                  </a:txBody>
                  <a:tcPr/>
                </a:tc>
              </a:tr>
            </a:tbl>
          </a:graphicData>
        </a:graphic>
      </p:graphicFrame>
    </p:spTree>
    <p:extLst>
      <p:ext uri="{BB962C8B-B14F-4D97-AF65-F5344CB8AC3E}">
        <p14:creationId xmlns:p14="http://schemas.microsoft.com/office/powerpoint/2010/main" val="35155221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err="1" smtClean="0"/>
              <a:t>OpenMPI</a:t>
            </a:r>
            <a:r>
              <a:rPr lang="en-ZA" dirty="0" smtClean="0"/>
              <a:t> vs. </a:t>
            </a:r>
            <a:r>
              <a:rPr lang="en-ZA" dirty="0" err="1" smtClean="0"/>
              <a:t>OpenMP</a:t>
            </a:r>
            <a:r>
              <a:rPr lang="en-ZA" dirty="0" smtClean="0"/>
              <a:t> ?</a:t>
            </a:r>
            <a:endParaRPr lang="en-ZA" dirty="0"/>
          </a:p>
        </p:txBody>
      </p:sp>
      <p:sp>
        <p:nvSpPr>
          <p:cNvPr id="3" name="Content Placeholder 2"/>
          <p:cNvSpPr>
            <a:spLocks noGrp="1"/>
          </p:cNvSpPr>
          <p:nvPr>
            <p:ph idx="1"/>
          </p:nvPr>
        </p:nvSpPr>
        <p:spPr/>
        <p:txBody>
          <a:bodyPr/>
          <a:lstStyle/>
          <a:p>
            <a:r>
              <a:rPr lang="en-ZA" dirty="0" err="1" smtClean="0"/>
              <a:t>OpenMPI</a:t>
            </a:r>
            <a:r>
              <a:rPr lang="en-ZA" dirty="0" smtClean="0"/>
              <a:t> is simply an open implementation of the MPI framework</a:t>
            </a:r>
          </a:p>
          <a:p>
            <a:r>
              <a:rPr lang="en-ZA" dirty="0" err="1" smtClean="0"/>
              <a:t>OpenMP</a:t>
            </a:r>
            <a:r>
              <a:rPr lang="en-ZA" dirty="0" smtClean="0"/>
              <a:t> is not </a:t>
            </a:r>
            <a:r>
              <a:rPr lang="en-ZA" dirty="0" err="1" smtClean="0"/>
              <a:t>OpenMPI</a:t>
            </a:r>
            <a:endParaRPr lang="en-ZA" dirty="0"/>
          </a:p>
        </p:txBody>
      </p:sp>
    </p:spTree>
    <p:extLst>
      <p:ext uri="{BB962C8B-B14F-4D97-AF65-F5344CB8AC3E}">
        <p14:creationId xmlns:p14="http://schemas.microsoft.com/office/powerpoint/2010/main" val="23015959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MPICH</a:t>
            </a:r>
            <a:endParaRPr lang="en-ZA" dirty="0"/>
          </a:p>
        </p:txBody>
      </p:sp>
      <p:sp>
        <p:nvSpPr>
          <p:cNvPr id="3" name="Content Placeholder 2"/>
          <p:cNvSpPr>
            <a:spLocks noGrp="1"/>
          </p:cNvSpPr>
          <p:nvPr>
            <p:ph idx="1"/>
          </p:nvPr>
        </p:nvSpPr>
        <p:spPr/>
        <p:txBody>
          <a:bodyPr>
            <a:normAutofit lnSpcReduction="10000"/>
          </a:bodyPr>
          <a:lstStyle/>
          <a:p>
            <a:r>
              <a:rPr lang="en-ZA" dirty="0" smtClean="0">
                <a:solidFill>
                  <a:srgbClr val="FF0000"/>
                </a:solidFill>
              </a:rPr>
              <a:t>MPICH is probably the most commonly used form of MPI</a:t>
            </a:r>
          </a:p>
          <a:p>
            <a:r>
              <a:rPr lang="en-ZA" dirty="0" smtClean="0"/>
              <a:t>Initially developed (and many still maintained) by </a:t>
            </a:r>
            <a:r>
              <a:rPr lang="en-ZA" dirty="0"/>
              <a:t>US governmental organisations</a:t>
            </a:r>
          </a:p>
          <a:p>
            <a:r>
              <a:rPr lang="en-ZA" dirty="0" smtClean="0"/>
              <a:t>The standard (and many versions are) public domain/free software</a:t>
            </a:r>
          </a:p>
          <a:p>
            <a:r>
              <a:rPr lang="en-ZA" dirty="0" smtClean="0"/>
              <a:t>What is the relevant of ‘CH’ in the name?...</a:t>
            </a:r>
          </a:p>
        </p:txBody>
      </p:sp>
    </p:spTree>
    <p:extLst>
      <p:ext uri="{BB962C8B-B14F-4D97-AF65-F5344CB8AC3E}">
        <p14:creationId xmlns:p14="http://schemas.microsoft.com/office/powerpoint/2010/main" val="27952906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MPICH</a:t>
            </a:r>
            <a:endParaRPr lang="en-ZA" dirty="0"/>
          </a:p>
        </p:txBody>
      </p:sp>
      <p:sp>
        <p:nvSpPr>
          <p:cNvPr id="3" name="Content Placeholder 2"/>
          <p:cNvSpPr>
            <a:spLocks noGrp="1"/>
          </p:cNvSpPr>
          <p:nvPr>
            <p:ph idx="1"/>
          </p:nvPr>
        </p:nvSpPr>
        <p:spPr/>
        <p:txBody>
          <a:bodyPr>
            <a:normAutofit fontScale="92500" lnSpcReduction="20000"/>
          </a:bodyPr>
          <a:lstStyle/>
          <a:p>
            <a:r>
              <a:rPr lang="en-ZA" dirty="0" smtClean="0"/>
              <a:t>Historical aspect of MPICH</a:t>
            </a:r>
          </a:p>
          <a:p>
            <a:pPr lvl="1"/>
            <a:r>
              <a:rPr lang="en-ZA" dirty="0" smtClean="0"/>
              <a:t>Original version (MPICH-1) developed (starting in 1992) by the Argonne </a:t>
            </a:r>
            <a:r>
              <a:rPr lang="en-ZA" dirty="0"/>
              <a:t>National </a:t>
            </a:r>
            <a:r>
              <a:rPr lang="en-ZA" dirty="0" smtClean="0"/>
              <a:t>Laboratory as public domain software.</a:t>
            </a:r>
          </a:p>
          <a:p>
            <a:pPr lvl="1"/>
            <a:r>
              <a:rPr lang="en-ZA" dirty="0" smtClean="0"/>
              <a:t>The ‘CH’ part stands for </a:t>
            </a:r>
            <a:r>
              <a:rPr lang="en-ZA" dirty="0"/>
              <a:t>"Chameleon", </a:t>
            </a:r>
            <a:r>
              <a:rPr lang="en-ZA" dirty="0" smtClean="0"/>
              <a:t>referring to the </a:t>
            </a:r>
            <a:r>
              <a:rPr lang="en-ZA" u="sng" dirty="0" smtClean="0"/>
              <a:t>portable </a:t>
            </a:r>
            <a:r>
              <a:rPr lang="en-ZA" u="sng" dirty="0"/>
              <a:t>parallel programming</a:t>
            </a:r>
            <a:r>
              <a:rPr lang="en-ZA" dirty="0"/>
              <a:t> library </a:t>
            </a:r>
            <a:r>
              <a:rPr lang="en-ZA" dirty="0" smtClean="0"/>
              <a:t>incorporated into MPICH (Chameleon was developed by </a:t>
            </a:r>
            <a:r>
              <a:rPr lang="en-ZA" dirty="0"/>
              <a:t>William </a:t>
            </a:r>
            <a:r>
              <a:rPr lang="en-ZA" dirty="0" err="1"/>
              <a:t>Gropp</a:t>
            </a:r>
            <a:r>
              <a:rPr lang="en-ZA" dirty="0"/>
              <a:t>, </a:t>
            </a:r>
            <a:r>
              <a:rPr lang="en-ZA" dirty="0" smtClean="0"/>
              <a:t>a MPICH founder)</a:t>
            </a:r>
          </a:p>
          <a:p>
            <a:r>
              <a:rPr lang="en-ZA" dirty="0" smtClean="0"/>
              <a:t>Good </a:t>
            </a:r>
            <a:r>
              <a:rPr lang="en-ZA" dirty="0"/>
              <a:t>support </a:t>
            </a:r>
            <a:r>
              <a:rPr lang="en-ZA" dirty="0" smtClean="0"/>
              <a:t>and lots of documentation available</a:t>
            </a:r>
          </a:p>
          <a:p>
            <a:pPr lvl="1"/>
            <a:r>
              <a:rPr lang="en-ZA" dirty="0" smtClean="0"/>
              <a:t>See: </a:t>
            </a:r>
            <a:r>
              <a:rPr lang="en-ZA" sz="1900" dirty="0" smtClean="0">
                <a:hlinkClick r:id="rId2"/>
              </a:rPr>
              <a:t>https</a:t>
            </a:r>
            <a:r>
              <a:rPr lang="en-ZA" sz="1900" dirty="0">
                <a:hlinkClick r:id="rId2"/>
              </a:rPr>
              <a:t>://www.mpich.org/documentation/guides</a:t>
            </a:r>
            <a:r>
              <a:rPr lang="en-ZA" sz="1900" dirty="0" smtClean="0">
                <a:hlinkClick r:id="rId2"/>
              </a:rPr>
              <a:t>/</a:t>
            </a:r>
            <a:endParaRPr lang="en-ZA" dirty="0"/>
          </a:p>
        </p:txBody>
      </p:sp>
      <p:sp>
        <p:nvSpPr>
          <p:cNvPr id="4" name="Rectangle 3"/>
          <p:cNvSpPr/>
          <p:nvPr/>
        </p:nvSpPr>
        <p:spPr>
          <a:xfrm>
            <a:off x="279646" y="6386120"/>
            <a:ext cx="6793591" cy="307777"/>
          </a:xfrm>
          <a:prstGeom prst="rect">
            <a:avLst/>
          </a:prstGeom>
        </p:spPr>
        <p:txBody>
          <a:bodyPr wrap="none">
            <a:spAutoFit/>
          </a:bodyPr>
          <a:lstStyle/>
          <a:p>
            <a:r>
              <a:rPr lang="en-ZA" sz="1400" dirty="0" smtClean="0"/>
              <a:t>Sources and more info: </a:t>
            </a:r>
            <a:r>
              <a:rPr lang="en-ZA" sz="1400" dirty="0" smtClean="0">
                <a:hlinkClick r:id="rId3"/>
              </a:rPr>
              <a:t>https</a:t>
            </a:r>
            <a:r>
              <a:rPr lang="en-ZA" sz="1400" dirty="0">
                <a:hlinkClick r:id="rId3"/>
              </a:rPr>
              <a:t>://www.mpich.org</a:t>
            </a:r>
            <a:r>
              <a:rPr lang="en-ZA" sz="1400" dirty="0" smtClean="0">
                <a:hlinkClick r:id="rId3"/>
              </a:rPr>
              <a:t>/</a:t>
            </a:r>
            <a:r>
              <a:rPr lang="en-ZA" sz="1400" dirty="0"/>
              <a:t>, </a:t>
            </a:r>
            <a:r>
              <a:rPr lang="en-ZA" sz="1400" dirty="0">
                <a:hlinkClick r:id="rId4"/>
              </a:rPr>
              <a:t>https://</a:t>
            </a:r>
            <a:r>
              <a:rPr lang="en-ZA" sz="1400" dirty="0" smtClean="0">
                <a:hlinkClick r:id="rId4"/>
              </a:rPr>
              <a:t>en.wikipedia.org/wiki/MPICH</a:t>
            </a:r>
            <a:endParaRPr lang="en-ZA" sz="1400" dirty="0"/>
          </a:p>
        </p:txBody>
      </p:sp>
    </p:spTree>
    <p:extLst>
      <p:ext uri="{BB962C8B-B14F-4D97-AF65-F5344CB8AC3E}">
        <p14:creationId xmlns:p14="http://schemas.microsoft.com/office/powerpoint/2010/main" val="2656260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Conclusion of the MPI vs </a:t>
            </a:r>
            <a:r>
              <a:rPr lang="en-ZA" dirty="0" err="1" smtClean="0"/>
              <a:t>OpenMP</a:t>
            </a:r>
            <a:endParaRPr lang="en-ZA" dirty="0"/>
          </a:p>
        </p:txBody>
      </p:sp>
      <p:sp>
        <p:nvSpPr>
          <p:cNvPr id="3" name="Content Placeholder 2"/>
          <p:cNvSpPr>
            <a:spLocks noGrp="1"/>
          </p:cNvSpPr>
          <p:nvPr>
            <p:ph idx="1"/>
          </p:nvPr>
        </p:nvSpPr>
        <p:spPr>
          <a:xfrm>
            <a:off x="549481" y="1317548"/>
            <a:ext cx="8058245" cy="4980220"/>
          </a:xfrm>
        </p:spPr>
        <p:txBody>
          <a:bodyPr>
            <a:normAutofit/>
          </a:bodyPr>
          <a:lstStyle/>
          <a:p>
            <a:r>
              <a:rPr lang="en-ZA" dirty="0" smtClean="0"/>
              <a:t>So, it is commonly a confusion of acronyms… one that you’re now unlikely to forget!</a:t>
            </a:r>
          </a:p>
        </p:txBody>
      </p:sp>
      <p:sp>
        <p:nvSpPr>
          <p:cNvPr id="7" name="Rectangle 6"/>
          <p:cNvSpPr/>
          <p:nvPr/>
        </p:nvSpPr>
        <p:spPr>
          <a:xfrm>
            <a:off x="407809" y="3454759"/>
            <a:ext cx="8137985" cy="2308324"/>
          </a:xfrm>
          <a:prstGeom prst="rect">
            <a:avLst/>
          </a:prstGeom>
        </p:spPr>
        <p:txBody>
          <a:bodyPr wrap="square">
            <a:spAutoFit/>
          </a:bodyPr>
          <a:lstStyle/>
          <a:p>
            <a:r>
              <a:rPr lang="en-ZA" sz="2400" dirty="0"/>
              <a:t>The metaphors aside, it </a:t>
            </a:r>
            <a:r>
              <a:rPr lang="en-ZA" sz="2400" dirty="0" smtClean="0"/>
              <a:t>may nevertheless </a:t>
            </a:r>
            <a:r>
              <a:rPr lang="en-ZA" sz="2400" dirty="0"/>
              <a:t>be </a:t>
            </a:r>
            <a:r>
              <a:rPr lang="en-ZA" sz="2400" dirty="0" smtClean="0"/>
              <a:t>advisable to </a:t>
            </a:r>
            <a:r>
              <a:rPr lang="en-ZA" sz="2400" dirty="0"/>
              <a:t>try </a:t>
            </a:r>
            <a:r>
              <a:rPr lang="en-ZA" sz="2400" dirty="0" smtClean="0"/>
              <a:t>some </a:t>
            </a:r>
            <a:r>
              <a:rPr lang="en-ZA" sz="2400" dirty="0" err="1" smtClean="0"/>
              <a:t>OpenMP</a:t>
            </a:r>
            <a:r>
              <a:rPr lang="en-ZA" sz="2400" dirty="0" smtClean="0"/>
              <a:t> programming as well as some MPI, especially </a:t>
            </a:r>
            <a:r>
              <a:rPr lang="en-ZA" sz="2400" dirty="0"/>
              <a:t>if you </a:t>
            </a:r>
            <a:r>
              <a:rPr lang="en-ZA" sz="2400" dirty="0" smtClean="0"/>
              <a:t>are planning a career in parallel computing, as they have dissimilar benefits </a:t>
            </a:r>
            <a:r>
              <a:rPr lang="en-ZA" sz="2400" dirty="0"/>
              <a:t>and </a:t>
            </a:r>
            <a:r>
              <a:rPr lang="en-ZA" sz="2400" dirty="0" smtClean="0"/>
              <a:t>drawbacks – and indeed it does happen that some people find the one approach preferably to the other.</a:t>
            </a:r>
            <a:endParaRPr lang="en-ZA" sz="2400" dirty="0"/>
          </a:p>
        </p:txBody>
      </p:sp>
    </p:spTree>
    <p:extLst>
      <p:ext uri="{BB962C8B-B14F-4D97-AF65-F5344CB8AC3E}">
        <p14:creationId xmlns:p14="http://schemas.microsoft.com/office/powerpoint/2010/main" val="35642652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Suggested further reading</a:t>
            </a:r>
            <a:endParaRPr lang="en-ZA" dirty="0"/>
          </a:p>
        </p:txBody>
      </p:sp>
      <p:sp>
        <p:nvSpPr>
          <p:cNvPr id="3" name="Content Placeholder 2"/>
          <p:cNvSpPr>
            <a:spLocks noGrp="1"/>
          </p:cNvSpPr>
          <p:nvPr>
            <p:ph idx="1"/>
          </p:nvPr>
        </p:nvSpPr>
        <p:spPr/>
        <p:txBody>
          <a:bodyPr/>
          <a:lstStyle/>
          <a:p>
            <a:r>
              <a:rPr lang="en-ZA" dirty="0" smtClean="0"/>
              <a:t>Have a look at MPI examples, e.g.</a:t>
            </a:r>
          </a:p>
          <a:p>
            <a:pPr lvl="1"/>
            <a:r>
              <a:rPr lang="en-ZA" dirty="0">
                <a:hlinkClick r:id="rId2"/>
              </a:rPr>
              <a:t>http://condor.cc.ku.edu/~</a:t>
            </a:r>
            <a:r>
              <a:rPr lang="en-ZA" dirty="0" smtClean="0">
                <a:hlinkClick r:id="rId2"/>
              </a:rPr>
              <a:t>grobe/docs/intro-MPI-C.shtml</a:t>
            </a:r>
            <a:endParaRPr lang="en-ZA" dirty="0"/>
          </a:p>
        </p:txBody>
      </p:sp>
    </p:spTree>
    <p:extLst>
      <p:ext uri="{BB962C8B-B14F-4D97-AF65-F5344CB8AC3E}">
        <p14:creationId xmlns:p14="http://schemas.microsoft.com/office/powerpoint/2010/main" val="37300462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04924" y="2722637"/>
            <a:ext cx="4294765" cy="830997"/>
          </a:xfrm>
          <a:prstGeom prst="rect">
            <a:avLst/>
          </a:prstGeom>
          <a:noFill/>
        </p:spPr>
        <p:txBody>
          <a:bodyPr wrap="none" lIns="91440" tIns="45720" rIns="91440" bIns="45720">
            <a:spAutoFit/>
          </a:bodyPr>
          <a:lstStyle/>
          <a:p>
            <a:pPr algn="ctr"/>
            <a:r>
              <a:rPr lang="en-US" sz="48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End of lecture</a:t>
            </a:r>
            <a:endParaRPr lang="en-US" sz="4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1197600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1" y="3526966"/>
            <a:ext cx="8657594" cy="646331"/>
          </a:xfrm>
          <a:prstGeom prst="rect">
            <a:avLst/>
          </a:prstGeom>
          <a:noFill/>
        </p:spPr>
        <p:txBody>
          <a:bodyPr wrap="square" rtlCol="0">
            <a:spAutoFit/>
          </a:bodyPr>
          <a:lstStyle/>
          <a:p>
            <a:r>
              <a:rPr lang="en-US" i="1" dirty="0" smtClean="0"/>
              <a:t>Image sources:</a:t>
            </a:r>
          </a:p>
          <a:p>
            <a:r>
              <a:rPr lang="en-US" dirty="0" smtClean="0"/>
              <a:t> flags  – public domain CC0 (</a:t>
            </a:r>
            <a:r>
              <a:rPr lang="en-US" dirty="0">
                <a:hlinkClick r:id="rId2"/>
              </a:rPr>
              <a:t>http://pixabay.com</a:t>
            </a:r>
            <a:r>
              <a:rPr lang="en-US" dirty="0" smtClean="0">
                <a:hlinkClick r:id="rId2"/>
              </a:rPr>
              <a:t>/</a:t>
            </a:r>
            <a:r>
              <a:rPr lang="en-US" dirty="0" smtClean="0"/>
              <a:t>)</a:t>
            </a:r>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particulate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55026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718" y="432323"/>
            <a:ext cx="7024744" cy="1143000"/>
          </a:xfrm>
        </p:spPr>
        <p:txBody>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382697" y="1581351"/>
            <a:ext cx="8007350" cy="4191000"/>
          </a:xfrm>
        </p:spPr>
        <p:txBody>
          <a:bodyPr/>
          <a:lstStyle/>
          <a:p>
            <a:pPr eaLnBrk="1" hangingPunct="1">
              <a:defRPr/>
            </a:pPr>
            <a:r>
              <a:rPr lang="en-ZA" dirty="0" smtClean="0"/>
              <a:t>Data parallel</a:t>
            </a:r>
          </a:p>
          <a:p>
            <a:pPr eaLnBrk="1" hangingPunct="1">
              <a:defRPr/>
            </a:pPr>
            <a:r>
              <a:rPr lang="en-ZA" dirty="0" smtClean="0"/>
              <a:t>Message Passing (MP) model</a:t>
            </a:r>
          </a:p>
          <a:p>
            <a:pPr eaLnBrk="1" hangingPunct="1">
              <a:defRPr/>
            </a:pPr>
            <a:r>
              <a:rPr lang="en-ZA" dirty="0" smtClean="0"/>
              <a:t>Message passing implementations</a:t>
            </a:r>
          </a:p>
          <a:p>
            <a:pPr eaLnBrk="1" hangingPunct="1">
              <a:defRPr/>
            </a:pPr>
            <a:r>
              <a:rPr lang="en-ZA" dirty="0" smtClean="0"/>
              <a:t>Two ‘MP’ households</a:t>
            </a:r>
          </a:p>
          <a:p>
            <a:pPr lvl="1">
              <a:defRPr/>
            </a:pPr>
            <a:r>
              <a:rPr lang="en-ZA" dirty="0" smtClean="0"/>
              <a:t>Intro to MPI &amp; </a:t>
            </a:r>
            <a:r>
              <a:rPr lang="en-ZA" dirty="0" err="1" smtClean="0"/>
              <a:t>OpenMPI</a:t>
            </a:r>
            <a:endParaRPr lang="en-ZA" dirty="0" smtClean="0"/>
          </a:p>
          <a:p>
            <a:pPr lvl="1">
              <a:defRPr/>
            </a:pPr>
            <a:r>
              <a:rPr lang="en-ZA" dirty="0" smtClean="0"/>
              <a:t>Intro to </a:t>
            </a:r>
            <a:r>
              <a:rPr lang="en-ZA" dirty="0" err="1" smtClean="0"/>
              <a:t>OpenMP</a:t>
            </a:r>
            <a:endParaRPr lang="en-ZA" dirty="0" smtClean="0"/>
          </a:p>
          <a:p>
            <a:pPr>
              <a:defRPr/>
            </a:pPr>
            <a:r>
              <a:rPr lang="en-ZA" dirty="0" smtClean="0"/>
              <a:t>MPICH</a:t>
            </a:r>
          </a:p>
        </p:txBody>
      </p:sp>
      <p:pic>
        <p:nvPicPr>
          <p:cNvPr id="5123" name="Picture 3" descr="mosaic01.gif"/>
          <p:cNvPicPr>
            <a:picLocks noChangeAspect="1"/>
          </p:cNvPicPr>
          <p:nvPr/>
        </p:nvPicPr>
        <p:blipFill>
          <a:blip r:embed="rId3" cstate="print"/>
          <a:srcRect/>
          <a:stretch>
            <a:fillRect/>
          </a:stretch>
        </p:blipFill>
        <p:spPr bwMode="auto">
          <a:xfrm>
            <a:off x="5006983" y="3676851"/>
            <a:ext cx="3775201" cy="2618652"/>
          </a:xfrm>
          <a:prstGeom prst="rect">
            <a:avLst/>
          </a:prstGeom>
          <a:noFill/>
          <a:ln w="9525">
            <a:noFill/>
            <a:miter lim="800000"/>
            <a:headEnd/>
            <a:tailEnd/>
          </a:ln>
        </p:spPr>
      </p:pic>
      <p:grpSp>
        <p:nvGrpSpPr>
          <p:cNvPr id="10" name="Group 9"/>
          <p:cNvGrpSpPr/>
          <p:nvPr/>
        </p:nvGrpSpPr>
        <p:grpSpPr>
          <a:xfrm>
            <a:off x="5945538" y="546646"/>
            <a:ext cx="2705100" cy="2063382"/>
            <a:chOff x="5945538" y="546646"/>
            <a:chExt cx="2705100" cy="2063382"/>
          </a:xfrm>
        </p:grpSpPr>
        <p:sp>
          <p:nvSpPr>
            <p:cNvPr id="9" name="Cloud 8"/>
            <p:cNvSpPr/>
            <p:nvPr/>
          </p:nvSpPr>
          <p:spPr>
            <a:xfrm>
              <a:off x="5945538" y="546646"/>
              <a:ext cx="2705100" cy="2063382"/>
            </a:xfrm>
            <a:prstGeom prst="cloud">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 name="Rectangle 3"/>
            <p:cNvSpPr/>
            <p:nvPr/>
          </p:nvSpPr>
          <p:spPr>
            <a:xfrm rot="20417934">
              <a:off x="6455632" y="1618057"/>
              <a:ext cx="1435100" cy="369332"/>
            </a:xfrm>
            <a:prstGeom prst="rect">
              <a:avLst/>
            </a:prstGeom>
          </p:spPr>
          <p:txBody>
            <a:bodyPr wrap="square">
              <a:spAutoFit/>
            </a:bodyPr>
            <a:lstStyle/>
            <a:p>
              <a:r>
                <a:rPr lang="en-ZA" dirty="0" err="1" smtClean="0"/>
                <a:t>OpenMPI</a:t>
              </a:r>
              <a:endParaRPr lang="en-ZA" dirty="0"/>
            </a:p>
          </p:txBody>
        </p:sp>
        <p:sp>
          <p:nvSpPr>
            <p:cNvPr id="5" name="Rectangle 4"/>
            <p:cNvSpPr/>
            <p:nvPr/>
          </p:nvSpPr>
          <p:spPr>
            <a:xfrm rot="2031928">
              <a:off x="7635614" y="878461"/>
              <a:ext cx="595035" cy="369332"/>
            </a:xfrm>
            <a:prstGeom prst="rect">
              <a:avLst/>
            </a:prstGeom>
          </p:spPr>
          <p:txBody>
            <a:bodyPr wrap="none">
              <a:spAutoFit/>
            </a:bodyPr>
            <a:lstStyle/>
            <a:p>
              <a:r>
                <a:rPr lang="en-ZA" dirty="0"/>
                <a:t>MPI</a:t>
              </a:r>
            </a:p>
          </p:txBody>
        </p:sp>
        <p:sp>
          <p:nvSpPr>
            <p:cNvPr id="6" name="Rectangle 5"/>
            <p:cNvSpPr/>
            <p:nvPr/>
          </p:nvSpPr>
          <p:spPr>
            <a:xfrm rot="20004850">
              <a:off x="6340379" y="1128877"/>
              <a:ext cx="928459" cy="369332"/>
            </a:xfrm>
            <a:prstGeom prst="rect">
              <a:avLst/>
            </a:prstGeom>
          </p:spPr>
          <p:txBody>
            <a:bodyPr wrap="none">
              <a:spAutoFit/>
            </a:bodyPr>
            <a:lstStyle/>
            <a:p>
              <a:r>
                <a:rPr lang="en-ZA" dirty="0"/>
                <a:t>MPICH</a:t>
              </a:r>
            </a:p>
          </p:txBody>
        </p:sp>
        <p:sp>
          <p:nvSpPr>
            <p:cNvPr id="7" name="Rectangle 6"/>
            <p:cNvSpPr/>
            <p:nvPr/>
          </p:nvSpPr>
          <p:spPr>
            <a:xfrm rot="2417272">
              <a:off x="7162708" y="1299701"/>
              <a:ext cx="1095172" cy="369332"/>
            </a:xfrm>
            <a:prstGeom prst="rect">
              <a:avLst/>
            </a:prstGeom>
          </p:spPr>
          <p:txBody>
            <a:bodyPr wrap="none">
              <a:spAutoFit/>
            </a:bodyPr>
            <a:lstStyle/>
            <a:p>
              <a:r>
                <a:rPr lang="en-ZA" dirty="0" err="1"/>
                <a:t>OpenMP</a:t>
              </a:r>
              <a:endParaRPr lang="en-ZA" dirty="0"/>
            </a:p>
          </p:txBody>
        </p:sp>
      </p:grpSp>
    </p:spTree>
    <p:extLst>
      <p:ext uri="{BB962C8B-B14F-4D97-AF65-F5344CB8AC3E}">
        <p14:creationId xmlns:p14="http://schemas.microsoft.com/office/powerpoint/2010/main" val="1643199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7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Data parallel characteristics</a:t>
            </a:r>
            <a:endParaRPr lang="en-US" dirty="0"/>
          </a:p>
        </p:txBody>
      </p:sp>
      <p:sp>
        <p:nvSpPr>
          <p:cNvPr id="3" name="Content Placeholder 2"/>
          <p:cNvSpPr>
            <a:spLocks noGrp="1"/>
          </p:cNvSpPr>
          <p:nvPr>
            <p:ph idx="1"/>
          </p:nvPr>
        </p:nvSpPr>
        <p:spPr>
          <a:xfrm>
            <a:off x="838200" y="1719263"/>
            <a:ext cx="8007350" cy="4646612"/>
          </a:xfrm>
        </p:spPr>
        <p:txBody>
          <a:bodyPr/>
          <a:lstStyle/>
          <a:p>
            <a:pPr>
              <a:defRPr/>
            </a:pPr>
            <a:r>
              <a:rPr lang="en-US" dirty="0" smtClean="0"/>
              <a:t>For </a:t>
            </a:r>
            <a:r>
              <a:rPr lang="en-US" i="1" dirty="0" smtClean="0"/>
              <a:t>shared memory</a:t>
            </a:r>
            <a:r>
              <a:rPr lang="en-US" dirty="0" smtClean="0"/>
              <a:t> architectures, all tasks often have access to the same data structure through </a:t>
            </a:r>
            <a:r>
              <a:rPr lang="en-US" i="1" dirty="0" smtClean="0"/>
              <a:t>global memory</a:t>
            </a:r>
            <a:r>
              <a:rPr lang="en-US" dirty="0" smtClean="0"/>
              <a:t>. </a:t>
            </a:r>
            <a:br>
              <a:rPr lang="en-US" dirty="0" smtClean="0"/>
            </a:br>
            <a:r>
              <a:rPr lang="en-US" sz="2400" dirty="0" smtClean="0"/>
              <a:t>(you probably did this with </a:t>
            </a:r>
            <a:r>
              <a:rPr lang="en-US" sz="2400" dirty="0" err="1" smtClean="0"/>
              <a:t>Pthreads</a:t>
            </a:r>
            <a:r>
              <a:rPr lang="en-US" sz="2400" dirty="0" smtClean="0"/>
              <a:t> in Prac2!!)</a:t>
            </a:r>
          </a:p>
          <a:p>
            <a:pPr>
              <a:defRPr/>
            </a:pPr>
            <a:r>
              <a:rPr lang="en-US" dirty="0" smtClean="0"/>
              <a:t>For </a:t>
            </a:r>
            <a:r>
              <a:rPr lang="en-US" i="1" dirty="0" smtClean="0"/>
              <a:t>distributed memory</a:t>
            </a:r>
            <a:r>
              <a:rPr lang="en-US" dirty="0" smtClean="0"/>
              <a:t> architectures the data structure is split up and resides as ‘chunks’ in local task/machines </a:t>
            </a:r>
            <a:br>
              <a:rPr lang="en-US" dirty="0" smtClean="0"/>
            </a:br>
            <a:r>
              <a:rPr lang="en-US" sz="2400" dirty="0" smtClean="0"/>
              <a:t>(MPI and </a:t>
            </a:r>
            <a:r>
              <a:rPr lang="en-US" sz="2400" dirty="0" err="1" smtClean="0"/>
              <a:t>OpenMPI</a:t>
            </a:r>
            <a:r>
              <a:rPr lang="en-US" sz="2400" dirty="0" smtClean="0"/>
              <a:t> programs tends to use this method together with messages indicating which data to use)</a:t>
            </a:r>
            <a:endParaRPr lang="en-US" sz="2400" dirty="0"/>
          </a:p>
        </p:txBody>
      </p:sp>
    </p:spTree>
    <p:extLst>
      <p:ext uri="{BB962C8B-B14F-4D97-AF65-F5344CB8AC3E}">
        <p14:creationId xmlns:p14="http://schemas.microsoft.com/office/powerpoint/2010/main" val="148027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Message Passing (MP) model</a:t>
            </a:r>
            <a:endParaRPr lang="en-US" dirty="0"/>
          </a:p>
        </p:txBody>
      </p:sp>
      <p:sp>
        <p:nvSpPr>
          <p:cNvPr id="3" name="Content Placeholder 2"/>
          <p:cNvSpPr>
            <a:spLocks noGrp="1"/>
          </p:cNvSpPr>
          <p:nvPr>
            <p:ph idx="1"/>
          </p:nvPr>
        </p:nvSpPr>
        <p:spPr>
          <a:xfrm>
            <a:off x="733425" y="1577975"/>
            <a:ext cx="8007350" cy="4191000"/>
          </a:xfrm>
        </p:spPr>
        <p:txBody>
          <a:bodyPr>
            <a:normAutofit fontScale="92500" lnSpcReduction="20000"/>
          </a:bodyPr>
          <a:lstStyle/>
          <a:p>
            <a:pPr>
              <a:defRPr/>
            </a:pPr>
            <a:r>
              <a:rPr lang="en-US" sz="2800" dirty="0" smtClean="0"/>
              <a:t>Involves a set of tasks that use their own local memory during computations</a:t>
            </a:r>
          </a:p>
          <a:p>
            <a:pPr>
              <a:defRPr/>
            </a:pPr>
            <a:r>
              <a:rPr lang="en-US" sz="2800" dirty="0" smtClean="0"/>
              <a:t>Multiple tasks can run on the same physical machine, or they could run across multiple machines</a:t>
            </a:r>
          </a:p>
          <a:p>
            <a:pPr>
              <a:defRPr/>
            </a:pPr>
            <a:r>
              <a:rPr lang="en-US" sz="2800" dirty="0" smtClean="0"/>
              <a:t>Tasks exchange data by sending and receiving communication messages</a:t>
            </a:r>
          </a:p>
          <a:p>
            <a:pPr>
              <a:defRPr/>
            </a:pPr>
            <a:r>
              <a:rPr lang="en-US" sz="2800" dirty="0" smtClean="0"/>
              <a:t>Transfer of data usually needs cooperative or synchronization operations to be performed by each process, i.e., each send operation needs a corresponding receive operation.</a:t>
            </a:r>
            <a:endParaRPr lang="en-US" sz="2800" dirty="0"/>
          </a:p>
        </p:txBody>
      </p:sp>
    </p:spTree>
    <p:extLst>
      <p:ext uri="{BB962C8B-B14F-4D97-AF65-F5344CB8AC3E}">
        <p14:creationId xmlns:p14="http://schemas.microsoft.com/office/powerpoint/2010/main" val="11412661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Message Passing (MP) model</a:t>
            </a:r>
            <a:endParaRPr lang="en-US" dirty="0"/>
          </a:p>
        </p:txBody>
      </p:sp>
      <p:sp>
        <p:nvSpPr>
          <p:cNvPr id="3" name="Content Placeholder 2"/>
          <p:cNvSpPr>
            <a:spLocks noGrp="1"/>
          </p:cNvSpPr>
          <p:nvPr>
            <p:ph idx="1"/>
          </p:nvPr>
        </p:nvSpPr>
        <p:spPr>
          <a:xfrm>
            <a:off x="693738" y="1682750"/>
            <a:ext cx="8007350" cy="4191000"/>
          </a:xfrm>
        </p:spPr>
        <p:txBody>
          <a:bodyPr>
            <a:normAutofit lnSpcReduction="10000"/>
          </a:bodyPr>
          <a:lstStyle/>
          <a:p>
            <a:pPr>
              <a:defRPr/>
            </a:pPr>
            <a:r>
              <a:rPr lang="en-US" sz="2800" dirty="0" smtClean="0"/>
              <a:t>Parallelized software applications using MP usually make use of a specialized library of subroutines, linked with the application code.</a:t>
            </a:r>
          </a:p>
          <a:p>
            <a:pPr>
              <a:defRPr/>
            </a:pPr>
            <a:r>
              <a:rPr lang="en-US" sz="2800" dirty="0" smtClean="0"/>
              <a:t>Programmer is entirely responsible for deciding and implementing all the parallelism.</a:t>
            </a:r>
          </a:p>
          <a:p>
            <a:pPr>
              <a:defRPr/>
            </a:pPr>
            <a:r>
              <a:rPr lang="en-US" sz="2800" dirty="0" smtClean="0"/>
              <a:t>Historically, a variety of message passing libraries have been available since the 1980s. These implementations differed substantially from each other making it difficult for programmers to develop portable applications.</a:t>
            </a:r>
          </a:p>
        </p:txBody>
      </p:sp>
    </p:spTree>
    <p:extLst>
      <p:ext uri="{BB962C8B-B14F-4D97-AF65-F5344CB8AC3E}">
        <p14:creationId xmlns:p14="http://schemas.microsoft.com/office/powerpoint/2010/main" val="15528629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2420402"/>
            <a:ext cx="6637468" cy="1362075"/>
          </a:xfrm>
        </p:spPr>
        <p:txBody>
          <a:bodyPr/>
          <a:lstStyle/>
          <a:p>
            <a:r>
              <a:rPr lang="en-ZA" b="1" dirty="0" smtClean="0">
                <a:solidFill>
                  <a:srgbClr val="FF0000"/>
                </a:solidFill>
              </a:rPr>
              <a:t>The ‘MP’ households </a:t>
            </a:r>
            <a:r>
              <a:rPr lang="en-ZA" b="1" dirty="0">
                <a:solidFill>
                  <a:srgbClr val="FF0000"/>
                </a:solidFill>
              </a:rPr>
              <a:t>: </a:t>
            </a:r>
            <a:r>
              <a:rPr lang="en-ZA" b="1" dirty="0" smtClean="0">
                <a:solidFill>
                  <a:srgbClr val="FF0000"/>
                </a:solidFill>
              </a:rPr>
              <a:t>determinately different</a:t>
            </a:r>
            <a:endParaRPr lang="en-ZA" b="1" dirty="0">
              <a:solidFill>
                <a:srgbClr val="FF0000"/>
              </a:solidFill>
            </a:endParaRPr>
          </a:p>
        </p:txBody>
      </p:sp>
      <p:sp>
        <p:nvSpPr>
          <p:cNvPr id="5" name="Text Placeholder 4"/>
          <p:cNvSpPr>
            <a:spLocks noGrp="1"/>
          </p:cNvSpPr>
          <p:nvPr>
            <p:ph type="body" idx="1"/>
          </p:nvPr>
        </p:nvSpPr>
        <p:spPr>
          <a:xfrm>
            <a:off x="1258645" y="3786773"/>
            <a:ext cx="6637467" cy="1520413"/>
          </a:xfrm>
        </p:spPr>
        <p:txBody>
          <a:bodyPr/>
          <a:lstStyle/>
          <a:p>
            <a:r>
              <a:rPr lang="en-ZA" dirty="0" smtClean="0"/>
              <a:t>EEE4084F</a:t>
            </a:r>
            <a:endParaRPr lang="en-ZA" dirty="0"/>
          </a:p>
        </p:txBody>
      </p:sp>
      <p:sp>
        <p:nvSpPr>
          <p:cNvPr id="9" name="Rectangle 8"/>
          <p:cNvSpPr/>
          <p:nvPr/>
        </p:nvSpPr>
        <p:spPr>
          <a:xfrm>
            <a:off x="855483" y="4635500"/>
            <a:ext cx="7481900" cy="67168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i="1" dirty="0" smtClean="0">
                <a:solidFill>
                  <a:schemeClr val="tx1"/>
                </a:solidFill>
                <a:latin typeface="Calibri Light" panose="020F0302020204030204" pitchFamily="34" charset="0"/>
              </a:rPr>
              <a:t>Two households, both alike in dignity… but beware to anyone who moves from one family to the other as much contestation may befalls any doing so unprepared… </a:t>
            </a:r>
            <a:endParaRPr lang="en-ZA" sz="1600" i="1" dirty="0">
              <a:solidFill>
                <a:schemeClr val="tx1"/>
              </a:solidFill>
              <a:latin typeface="Calibri Light" panose="020F0302020204030204" pitchFamily="34" charset="0"/>
            </a:endParaRPr>
          </a:p>
        </p:txBody>
      </p:sp>
    </p:spTree>
    <p:extLst>
      <p:ext uri="{BB962C8B-B14F-4D97-AF65-F5344CB8AC3E}">
        <p14:creationId xmlns:p14="http://schemas.microsoft.com/office/powerpoint/2010/main" val="32630546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2816" y="562174"/>
            <a:ext cx="7697635" cy="692210"/>
          </a:xfrm>
        </p:spPr>
        <p:txBody>
          <a:bodyPr>
            <a:normAutofit fontScale="90000"/>
          </a:bodyPr>
          <a:lstStyle/>
          <a:p>
            <a:r>
              <a:rPr lang="en-ZA" dirty="0" smtClean="0"/>
              <a:t>MPI – the first </a:t>
            </a:r>
            <a:r>
              <a:rPr lang="en-ZA" dirty="0"/>
              <a:t>(big) </a:t>
            </a:r>
            <a:r>
              <a:rPr lang="en-ZA" dirty="0" smtClean="0"/>
              <a:t>‘MP’ family</a:t>
            </a:r>
            <a:endParaRPr lang="en-ZA" dirty="0"/>
          </a:p>
        </p:txBody>
      </p:sp>
      <p:sp>
        <p:nvSpPr>
          <p:cNvPr id="5" name="Content Placeholder 4"/>
          <p:cNvSpPr>
            <a:spLocks noGrp="1"/>
          </p:cNvSpPr>
          <p:nvPr>
            <p:ph idx="1"/>
          </p:nvPr>
        </p:nvSpPr>
        <p:spPr>
          <a:xfrm>
            <a:off x="665390" y="1492590"/>
            <a:ext cx="7697635" cy="4908211"/>
          </a:xfrm>
        </p:spPr>
        <p:txBody>
          <a:bodyPr>
            <a:normAutofit fontScale="92500" lnSpcReduction="10000"/>
          </a:bodyPr>
          <a:lstStyle/>
          <a:p>
            <a:r>
              <a:rPr lang="en-ZA" dirty="0" smtClean="0"/>
              <a:t>MPI = </a:t>
            </a:r>
            <a:r>
              <a:rPr lang="en-ZA" u="sng" dirty="0" smtClean="0"/>
              <a:t>M</a:t>
            </a:r>
            <a:r>
              <a:rPr lang="en-ZA" dirty="0" smtClean="0"/>
              <a:t>essage </a:t>
            </a:r>
            <a:r>
              <a:rPr lang="en-ZA" u="sng" dirty="0" smtClean="0"/>
              <a:t>P</a:t>
            </a:r>
            <a:r>
              <a:rPr lang="en-ZA" dirty="0" smtClean="0"/>
              <a:t>assing </a:t>
            </a:r>
            <a:r>
              <a:rPr lang="en-ZA" u="sng" dirty="0" smtClean="0"/>
              <a:t>I</a:t>
            </a:r>
            <a:r>
              <a:rPr lang="en-ZA" dirty="0" smtClean="0"/>
              <a:t>nterface</a:t>
            </a:r>
          </a:p>
          <a:p>
            <a:r>
              <a:rPr lang="en-ZA" dirty="0" smtClean="0"/>
              <a:t>As you may have expected: </a:t>
            </a:r>
          </a:p>
          <a:p>
            <a:pPr lvl="1"/>
            <a:r>
              <a:rPr lang="en-ZA" dirty="0" smtClean="0"/>
              <a:t>Yes, </a:t>
            </a:r>
            <a:r>
              <a:rPr lang="en-ZA" dirty="0" smtClean="0">
                <a:solidFill>
                  <a:srgbClr val="FF0000"/>
                </a:solidFill>
              </a:rPr>
              <a:t>this is actually designed for application to distributed computing</a:t>
            </a:r>
            <a:r>
              <a:rPr lang="en-ZA" dirty="0" smtClean="0"/>
              <a:t>, one PC speaking to another, setting up servers and the like</a:t>
            </a:r>
          </a:p>
          <a:p>
            <a:pPr lvl="1"/>
            <a:r>
              <a:rPr lang="en-ZA" dirty="0" smtClean="0"/>
              <a:t>You can have multiple instances of</a:t>
            </a:r>
            <a:br>
              <a:rPr lang="en-ZA" dirty="0" smtClean="0"/>
            </a:br>
            <a:r>
              <a:rPr lang="en-ZA" dirty="0" smtClean="0"/>
              <a:t>an MPI program running on one</a:t>
            </a:r>
            <a:br>
              <a:rPr lang="en-ZA" dirty="0" smtClean="0"/>
            </a:br>
            <a:r>
              <a:rPr lang="en-ZA" dirty="0" smtClean="0"/>
              <a:t>machine (e.g. processes talking to</a:t>
            </a:r>
            <a:br>
              <a:rPr lang="en-ZA" dirty="0" smtClean="0"/>
            </a:br>
            <a:r>
              <a:rPr lang="en-ZA" dirty="0" smtClean="0"/>
              <a:t>each other via MPI)</a:t>
            </a:r>
          </a:p>
          <a:p>
            <a:r>
              <a:rPr lang="en-ZA" dirty="0" smtClean="0"/>
              <a:t>MPI is a standardized API with a</a:t>
            </a:r>
            <a:br>
              <a:rPr lang="en-ZA" dirty="0" smtClean="0"/>
            </a:br>
            <a:r>
              <a:rPr lang="en-ZA" dirty="0" smtClean="0"/>
              <a:t>library provided.</a:t>
            </a:r>
            <a:endParaRPr lang="en-ZA" dirty="0"/>
          </a:p>
        </p:txBody>
      </p:sp>
    </p:spTree>
    <p:extLst>
      <p:ext uri="{BB962C8B-B14F-4D97-AF65-F5344CB8AC3E}">
        <p14:creationId xmlns:p14="http://schemas.microsoft.com/office/powerpoint/2010/main" val="18712085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113" y="570100"/>
            <a:ext cx="8453437" cy="692210"/>
          </a:xfrm>
        </p:spPr>
        <p:txBody>
          <a:bodyPr>
            <a:normAutofit fontScale="90000"/>
          </a:bodyPr>
          <a:lstStyle/>
          <a:p>
            <a:pPr>
              <a:defRPr/>
            </a:pPr>
            <a:r>
              <a:rPr lang="en-ZA" dirty="0" smtClean="0"/>
              <a:t>Message passing implementations</a:t>
            </a:r>
            <a:endParaRPr lang="en-US" dirty="0"/>
          </a:p>
        </p:txBody>
      </p:sp>
      <p:sp>
        <p:nvSpPr>
          <p:cNvPr id="5" name="Content Placeholder 4"/>
          <p:cNvSpPr>
            <a:spLocks noGrp="1"/>
          </p:cNvSpPr>
          <p:nvPr>
            <p:ph idx="1"/>
          </p:nvPr>
        </p:nvSpPr>
        <p:spPr>
          <a:xfrm>
            <a:off x="392113" y="1905000"/>
            <a:ext cx="8453437" cy="4191000"/>
          </a:xfrm>
        </p:spPr>
        <p:txBody>
          <a:bodyPr/>
          <a:lstStyle/>
          <a:p>
            <a:pPr>
              <a:defRPr/>
            </a:pPr>
            <a:r>
              <a:rPr lang="en-US" dirty="0" smtClean="0"/>
              <a:t>The MPI Forum was formed in 1992, with the goal of establishing a standard interface for message passing implementations, called the “Message Passing Interface (MPI)” – first released in 1994</a:t>
            </a:r>
          </a:p>
        </p:txBody>
      </p:sp>
    </p:spTree>
    <p:extLst>
      <p:ext uri="{BB962C8B-B14F-4D97-AF65-F5344CB8AC3E}">
        <p14:creationId xmlns:p14="http://schemas.microsoft.com/office/powerpoint/2010/main" val="17368654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2625</TotalTime>
  <Words>2940</Words>
  <Application>Microsoft Office PowerPoint</Application>
  <PresentationFormat>On-screen Show (4:3)</PresentationFormat>
  <Paragraphs>415</Paragraphs>
  <Slides>27</Slides>
  <Notes>7</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27</vt:i4>
      </vt:variant>
    </vt:vector>
  </HeadingPairs>
  <TitlesOfParts>
    <vt:vector size="39" baseType="lpstr">
      <vt:lpstr>Arial</vt:lpstr>
      <vt:lpstr>Arial Black</vt:lpstr>
      <vt:lpstr>Calibri</vt:lpstr>
      <vt:lpstr>Calibri Light</vt:lpstr>
      <vt:lpstr>Century Gothic</vt:lpstr>
      <vt:lpstr>Courier New</vt:lpstr>
      <vt:lpstr>Footlight MT Light</vt:lpstr>
      <vt:lpstr>Tahoma</vt:lpstr>
      <vt:lpstr>Verdana</vt:lpstr>
      <vt:lpstr>Wingdings</vt:lpstr>
      <vt:lpstr>Wingdings 2</vt:lpstr>
      <vt:lpstr>4084 Theme</vt:lpstr>
      <vt:lpstr>PowerPoint Presentation</vt:lpstr>
      <vt:lpstr>PowerPoint Presentation</vt:lpstr>
      <vt:lpstr>Lecture Overview</vt:lpstr>
      <vt:lpstr>Data parallel characteristics</vt:lpstr>
      <vt:lpstr>Message Passing (MP) model</vt:lpstr>
      <vt:lpstr>Message Passing (MP) model</vt:lpstr>
      <vt:lpstr>The ‘MP’ households : determinately different</vt:lpstr>
      <vt:lpstr>MPI – the first (big) ‘MP’ family</vt:lpstr>
      <vt:lpstr>Message passing implementations</vt:lpstr>
      <vt:lpstr>Message passing implementations</vt:lpstr>
      <vt:lpstr>Short prelude to MPI</vt:lpstr>
      <vt:lpstr>Short prelude to MPI</vt:lpstr>
      <vt:lpstr>Short prelude to MPI</vt:lpstr>
      <vt:lpstr>Short prelude to MPI</vt:lpstr>
      <vt:lpstr>Short prelude to MPI</vt:lpstr>
      <vt:lpstr>Short prelude to MPI</vt:lpstr>
      <vt:lpstr>Short prelude to MPI</vt:lpstr>
      <vt:lpstr>OpenMP – the other ‘family’ with ‘MP’ in its name</vt:lpstr>
      <vt:lpstr>OpenMP – simple example</vt:lpstr>
      <vt:lpstr>MPI vs. OpenMP</vt:lpstr>
      <vt:lpstr>OpenMPI vs. OpenMP ?</vt:lpstr>
      <vt:lpstr>MPICH</vt:lpstr>
      <vt:lpstr>MPICH</vt:lpstr>
      <vt:lpstr>Conclusion of the MPI vs OpenMP</vt:lpstr>
      <vt:lpstr>Suggested further reading</vt:lpstr>
      <vt:lpstr>PowerPoint Presentation</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Automatic Parallelism</dc:subject>
  <dc:creator>Simon Winberg</dc:creator>
  <cp:lastModifiedBy>SW</cp:lastModifiedBy>
  <cp:revision>293</cp:revision>
  <dcterms:created xsi:type="dcterms:W3CDTF">2009-02-10T02:25:54Z</dcterms:created>
  <dcterms:modified xsi:type="dcterms:W3CDTF">2017-04-20T21:22:57Z</dcterms:modified>
  <cp:category>Lectures</cp:category>
</cp:coreProperties>
</file>