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40" r:id="rId1"/>
  </p:sldMasterIdLst>
  <p:notesMasterIdLst>
    <p:notesMasterId r:id="rId33"/>
  </p:notesMasterIdLst>
  <p:sldIdLst>
    <p:sldId id="366" r:id="rId2"/>
    <p:sldId id="273" r:id="rId3"/>
    <p:sldId id="404" r:id="rId4"/>
    <p:sldId id="400" r:id="rId5"/>
    <p:sldId id="405" r:id="rId6"/>
    <p:sldId id="407" r:id="rId7"/>
    <p:sldId id="408" r:id="rId8"/>
    <p:sldId id="369" r:id="rId9"/>
    <p:sldId id="394" r:id="rId10"/>
    <p:sldId id="370" r:id="rId11"/>
    <p:sldId id="371" r:id="rId12"/>
    <p:sldId id="395" r:id="rId13"/>
    <p:sldId id="373" r:id="rId14"/>
    <p:sldId id="374" r:id="rId15"/>
    <p:sldId id="375" r:id="rId16"/>
    <p:sldId id="376" r:id="rId17"/>
    <p:sldId id="377" r:id="rId18"/>
    <p:sldId id="378" r:id="rId19"/>
    <p:sldId id="379" r:id="rId20"/>
    <p:sldId id="380" r:id="rId21"/>
    <p:sldId id="381" r:id="rId22"/>
    <p:sldId id="382" r:id="rId23"/>
    <p:sldId id="383" r:id="rId24"/>
    <p:sldId id="410" r:id="rId25"/>
    <p:sldId id="406" r:id="rId26"/>
    <p:sldId id="384" r:id="rId27"/>
    <p:sldId id="409" r:id="rId28"/>
    <p:sldId id="401" r:id="rId29"/>
    <p:sldId id="402" r:id="rId30"/>
    <p:sldId id="411" r:id="rId31"/>
    <p:sldId id="393" r:id="rId32"/>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8757"/>
    <a:srgbClr val="FF9FB1"/>
    <a:srgbClr val="CC81FF"/>
    <a:srgbClr val="00FFFF"/>
    <a:srgbClr val="E2B7FF"/>
    <a:srgbClr val="BD5DFF"/>
    <a:srgbClr val="0000FF"/>
    <a:srgbClr val="1C1C1C"/>
    <a:srgbClr val="D9FFD9"/>
    <a:srgbClr val="A12F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2" autoAdjust="0"/>
    <p:restoredTop sz="94687" autoAdjust="0"/>
  </p:normalViewPr>
  <p:slideViewPr>
    <p:cSldViewPr snapToGrid="0">
      <p:cViewPr varScale="1">
        <p:scale>
          <a:sx n="110" d="100"/>
          <a:sy n="110" d="100"/>
        </p:scale>
        <p:origin x="1614" y="78"/>
      </p:cViewPr>
      <p:guideLst>
        <p:guide orient="horz" pos="2160"/>
        <p:guide pos="2880"/>
      </p:guideLst>
    </p:cSldViewPr>
  </p:slideViewPr>
  <p:outlineViewPr>
    <p:cViewPr>
      <p:scale>
        <a:sx n="33" d="100"/>
        <a:sy n="33" d="100"/>
      </p:scale>
      <p:origin x="0" y="4867"/>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3E54AA67-198F-4442-8D12-FF521FDDF363}" type="datetimeFigureOut">
              <a:rPr lang="en-US"/>
              <a:pPr>
                <a:defRPr/>
              </a:pPr>
              <a:t>6/6/2017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64D42EE6-4ACD-4D8C-9867-35A48794F38A}" type="slidenum">
              <a:rPr lang="en-US"/>
              <a:pPr>
                <a:defRPr/>
              </a:pPr>
              <a:t>‹#›</a:t>
            </a:fld>
            <a:endParaRPr lang="en-US"/>
          </a:p>
        </p:txBody>
      </p:sp>
    </p:spTree>
    <p:extLst>
      <p:ext uri="{BB962C8B-B14F-4D97-AF65-F5344CB8AC3E}">
        <p14:creationId xmlns:p14="http://schemas.microsoft.com/office/powerpoint/2010/main" val="155649020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17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C372B7-E705-4EBA-B495-A46EDB549B36}" type="slidenum">
              <a:rPr lang="en-US" smtClean="0"/>
              <a:pPr/>
              <a:t>1</a:t>
            </a:fld>
            <a:endParaRPr lang="en-US" smtClean="0"/>
          </a:p>
        </p:txBody>
      </p:sp>
    </p:spTree>
    <p:extLst>
      <p:ext uri="{BB962C8B-B14F-4D97-AF65-F5344CB8AC3E}">
        <p14:creationId xmlns:p14="http://schemas.microsoft.com/office/powerpoint/2010/main" val="35989290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399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DF44608-4338-42C2-802A-EC5A1E6A88D5}" type="slidenum">
              <a:rPr lang="en-US" smtClean="0"/>
              <a:pPr/>
              <a:t>14</a:t>
            </a:fld>
            <a:endParaRPr lang="en-US" smtClean="0"/>
          </a:p>
        </p:txBody>
      </p:sp>
    </p:spTree>
    <p:extLst>
      <p:ext uri="{BB962C8B-B14F-4D97-AF65-F5344CB8AC3E}">
        <p14:creationId xmlns:p14="http://schemas.microsoft.com/office/powerpoint/2010/main" val="2892630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09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123764B-57DD-4C2C-8E72-3C5CF4F7652F}" type="slidenum">
              <a:rPr lang="en-US" smtClean="0"/>
              <a:pPr/>
              <a:t>15</a:t>
            </a:fld>
            <a:endParaRPr lang="en-US" smtClean="0"/>
          </a:p>
        </p:txBody>
      </p:sp>
    </p:spTree>
    <p:extLst>
      <p:ext uri="{BB962C8B-B14F-4D97-AF65-F5344CB8AC3E}">
        <p14:creationId xmlns:p14="http://schemas.microsoft.com/office/powerpoint/2010/main" val="6880140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19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DE4E988-1E1A-4AAA-8C44-C39909C2D1E7}" type="slidenum">
              <a:rPr lang="en-US" smtClean="0"/>
              <a:pPr/>
              <a:t>16</a:t>
            </a:fld>
            <a:endParaRPr lang="en-US" smtClean="0"/>
          </a:p>
        </p:txBody>
      </p:sp>
    </p:spTree>
    <p:extLst>
      <p:ext uri="{BB962C8B-B14F-4D97-AF65-F5344CB8AC3E}">
        <p14:creationId xmlns:p14="http://schemas.microsoft.com/office/powerpoint/2010/main" val="13262326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30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D91EAB1-8049-44A9-B88F-8446E6E9CB74}" type="slidenum">
              <a:rPr lang="en-US" smtClean="0"/>
              <a:pPr/>
              <a:t>17</a:t>
            </a:fld>
            <a:endParaRPr lang="en-US" smtClean="0"/>
          </a:p>
        </p:txBody>
      </p:sp>
    </p:spTree>
    <p:extLst>
      <p:ext uri="{BB962C8B-B14F-4D97-AF65-F5344CB8AC3E}">
        <p14:creationId xmlns:p14="http://schemas.microsoft.com/office/powerpoint/2010/main" val="4384720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40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7BE7EDA-34A0-4EF6-97B9-29655CF3C43C}" type="slidenum">
              <a:rPr lang="en-US" smtClean="0"/>
              <a:pPr/>
              <a:t>18</a:t>
            </a:fld>
            <a:endParaRPr lang="en-US" smtClean="0"/>
          </a:p>
        </p:txBody>
      </p:sp>
    </p:spTree>
    <p:extLst>
      <p:ext uri="{BB962C8B-B14F-4D97-AF65-F5344CB8AC3E}">
        <p14:creationId xmlns:p14="http://schemas.microsoft.com/office/powerpoint/2010/main" val="4296866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CD11972-4ACB-42B2-83B8-0E9E971D2AAA}" type="slidenum">
              <a:rPr lang="en-US" smtClean="0"/>
              <a:pPr/>
              <a:t>19</a:t>
            </a:fld>
            <a:endParaRPr lang="en-US" smtClean="0"/>
          </a:p>
        </p:txBody>
      </p:sp>
    </p:spTree>
    <p:extLst>
      <p:ext uri="{BB962C8B-B14F-4D97-AF65-F5344CB8AC3E}">
        <p14:creationId xmlns:p14="http://schemas.microsoft.com/office/powerpoint/2010/main" val="11535505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60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7CFBDDC-B616-49B6-9A9A-389C994F7B67}" type="slidenum">
              <a:rPr lang="en-US" smtClean="0"/>
              <a:pPr/>
              <a:t>20</a:t>
            </a:fld>
            <a:endParaRPr lang="en-US" smtClean="0"/>
          </a:p>
        </p:txBody>
      </p:sp>
    </p:spTree>
    <p:extLst>
      <p:ext uri="{BB962C8B-B14F-4D97-AF65-F5344CB8AC3E}">
        <p14:creationId xmlns:p14="http://schemas.microsoft.com/office/powerpoint/2010/main" val="11622117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71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8C2556E-FE18-46DB-A26D-74EDFD5BEECE}" type="slidenum">
              <a:rPr lang="en-US" smtClean="0"/>
              <a:pPr/>
              <a:t>21</a:t>
            </a:fld>
            <a:endParaRPr lang="en-US" smtClean="0"/>
          </a:p>
        </p:txBody>
      </p:sp>
    </p:spTree>
    <p:extLst>
      <p:ext uri="{BB962C8B-B14F-4D97-AF65-F5344CB8AC3E}">
        <p14:creationId xmlns:p14="http://schemas.microsoft.com/office/powerpoint/2010/main" val="29323991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81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47A1AD0-8B0C-4D69-B9D9-AD775D8D6764}" type="slidenum">
              <a:rPr lang="en-US" smtClean="0"/>
              <a:pPr/>
              <a:t>22</a:t>
            </a:fld>
            <a:endParaRPr lang="en-US" smtClean="0"/>
          </a:p>
        </p:txBody>
      </p:sp>
    </p:spTree>
    <p:extLst>
      <p:ext uri="{BB962C8B-B14F-4D97-AF65-F5344CB8AC3E}">
        <p14:creationId xmlns:p14="http://schemas.microsoft.com/office/powerpoint/2010/main" val="23538358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91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6BE5835-8F8D-474D-805D-A78BC4D73091}" type="slidenum">
              <a:rPr lang="en-US" smtClean="0"/>
              <a:pPr/>
              <a:t>23</a:t>
            </a:fld>
            <a:endParaRPr lang="en-US" smtClean="0"/>
          </a:p>
        </p:txBody>
      </p:sp>
    </p:spTree>
    <p:extLst>
      <p:ext uri="{BB962C8B-B14F-4D97-AF65-F5344CB8AC3E}">
        <p14:creationId xmlns:p14="http://schemas.microsoft.com/office/powerpoint/2010/main" val="8507724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27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6C532BE-90B6-49BD-B90D-5D0095B46D1F}" type="slidenum">
              <a:rPr lang="en-US" smtClean="0"/>
              <a:pPr/>
              <a:t>2</a:t>
            </a:fld>
            <a:endParaRPr lang="en-US" smtClean="0"/>
          </a:p>
        </p:txBody>
      </p:sp>
    </p:spTree>
    <p:extLst>
      <p:ext uri="{BB962C8B-B14F-4D97-AF65-F5344CB8AC3E}">
        <p14:creationId xmlns:p14="http://schemas.microsoft.com/office/powerpoint/2010/main" val="42340709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337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B5EA2C4-6949-4CE1-806D-256B492AA786}" type="slidenum">
              <a:rPr lang="en-US" smtClean="0"/>
              <a:pPr/>
              <a:t>25</a:t>
            </a:fld>
            <a:endParaRPr lang="en-US" smtClean="0"/>
          </a:p>
        </p:txBody>
      </p:sp>
    </p:spTree>
    <p:extLst>
      <p:ext uri="{BB962C8B-B14F-4D97-AF65-F5344CB8AC3E}">
        <p14:creationId xmlns:p14="http://schemas.microsoft.com/office/powerpoint/2010/main" val="30458174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501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790A422-70F7-4141-9505-30BEACF49529}" type="slidenum">
              <a:rPr lang="en-US" smtClean="0"/>
              <a:pPr/>
              <a:t>26</a:t>
            </a:fld>
            <a:endParaRPr lang="en-US" smtClean="0"/>
          </a:p>
        </p:txBody>
      </p:sp>
    </p:spTree>
    <p:extLst>
      <p:ext uri="{BB962C8B-B14F-4D97-AF65-F5344CB8AC3E}">
        <p14:creationId xmlns:p14="http://schemas.microsoft.com/office/powerpoint/2010/main" val="21359770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501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790A422-70F7-4141-9505-30BEACF49529}" type="slidenum">
              <a:rPr lang="en-US" smtClean="0"/>
              <a:pPr/>
              <a:t>27</a:t>
            </a:fld>
            <a:endParaRPr lang="en-US" smtClean="0"/>
          </a:p>
        </p:txBody>
      </p:sp>
    </p:spTree>
    <p:extLst>
      <p:ext uri="{BB962C8B-B14F-4D97-AF65-F5344CB8AC3E}">
        <p14:creationId xmlns:p14="http://schemas.microsoft.com/office/powerpoint/2010/main" val="13595094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97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C178B13-6B4D-4140-9DD9-2E997BBF92E3}" type="slidenum">
              <a:rPr lang="en-US" smtClean="0"/>
              <a:pPr/>
              <a:t>3</a:t>
            </a:fld>
            <a:endParaRPr lang="en-US" smtClean="0"/>
          </a:p>
        </p:txBody>
      </p:sp>
    </p:spTree>
    <p:extLst>
      <p:ext uri="{BB962C8B-B14F-4D97-AF65-F5344CB8AC3E}">
        <p14:creationId xmlns:p14="http://schemas.microsoft.com/office/powerpoint/2010/main" val="37573026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021FAABC-418F-4061-99E2-906BE41A2064}" type="slidenum">
              <a:rPr lang="en-US" smtClean="0"/>
              <a:pPr/>
              <a:t>5</a:t>
            </a:fld>
            <a:endParaRPr lang="en-US" smtClean="0"/>
          </a:p>
        </p:txBody>
      </p:sp>
    </p:spTree>
    <p:extLst>
      <p:ext uri="{BB962C8B-B14F-4D97-AF65-F5344CB8AC3E}">
        <p14:creationId xmlns:p14="http://schemas.microsoft.com/office/powerpoint/2010/main" val="35434429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348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4A3FC0C-8285-41AE-96DA-EE02C1FF58F9}" type="slidenum">
              <a:rPr lang="en-US" smtClean="0"/>
              <a:pPr/>
              <a:t>8</a:t>
            </a:fld>
            <a:endParaRPr lang="en-US" smtClean="0"/>
          </a:p>
        </p:txBody>
      </p:sp>
    </p:spTree>
    <p:extLst>
      <p:ext uri="{BB962C8B-B14F-4D97-AF65-F5344CB8AC3E}">
        <p14:creationId xmlns:p14="http://schemas.microsoft.com/office/powerpoint/2010/main" val="36978527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348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4A3FC0C-8285-41AE-96DA-EE02C1FF58F9}" type="slidenum">
              <a:rPr lang="en-US" smtClean="0"/>
              <a:pPr/>
              <a:t>9</a:t>
            </a:fld>
            <a:endParaRPr lang="en-US" smtClean="0"/>
          </a:p>
        </p:txBody>
      </p:sp>
    </p:spTree>
    <p:extLst>
      <p:ext uri="{BB962C8B-B14F-4D97-AF65-F5344CB8AC3E}">
        <p14:creationId xmlns:p14="http://schemas.microsoft.com/office/powerpoint/2010/main" val="28673672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358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45438DA-DAE6-4FB8-8324-649C7E03CE36}" type="slidenum">
              <a:rPr lang="en-US" smtClean="0"/>
              <a:pPr/>
              <a:t>10</a:t>
            </a:fld>
            <a:endParaRPr lang="en-US" smtClean="0"/>
          </a:p>
        </p:txBody>
      </p:sp>
    </p:spTree>
    <p:extLst>
      <p:ext uri="{BB962C8B-B14F-4D97-AF65-F5344CB8AC3E}">
        <p14:creationId xmlns:p14="http://schemas.microsoft.com/office/powerpoint/2010/main" val="20337369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368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E576754-EC01-40B9-9635-3CA09B4A8FBE}" type="slidenum">
              <a:rPr lang="en-US" smtClean="0"/>
              <a:pPr/>
              <a:t>11</a:t>
            </a:fld>
            <a:endParaRPr lang="en-US" smtClean="0"/>
          </a:p>
        </p:txBody>
      </p:sp>
    </p:spTree>
    <p:extLst>
      <p:ext uri="{BB962C8B-B14F-4D97-AF65-F5344CB8AC3E}">
        <p14:creationId xmlns:p14="http://schemas.microsoft.com/office/powerpoint/2010/main" val="8336690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8D305B5-FBB1-4767-B90A-259C75D98E38}" type="slidenum">
              <a:rPr lang="en-US" smtClean="0"/>
              <a:pPr/>
              <a:t>13</a:t>
            </a:fld>
            <a:endParaRPr lang="en-US" smtClean="0"/>
          </a:p>
        </p:txBody>
      </p:sp>
    </p:spTree>
    <p:extLst>
      <p:ext uri="{BB962C8B-B14F-4D97-AF65-F5344CB8AC3E}">
        <p14:creationId xmlns:p14="http://schemas.microsoft.com/office/powerpoint/2010/main" val="29113425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a:prstGeom prst="rect">
            <a:avLst/>
          </a:prstGeom>
        </p:spPr>
        <p:txBody>
          <a:bodyPr anchor="b"/>
          <a:lstStyle>
            <a:lvl1pPr algn="l">
              <a:defRPr sz="2400"/>
            </a:lvl1pPr>
          </a:lstStyle>
          <a:p>
            <a:pPr>
              <a:defRPr/>
            </a:pPr>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pPr>
              <a:defRPr/>
            </a:pPr>
            <a:endParaRPr lang="en-US"/>
          </a:p>
        </p:txBody>
      </p:sp>
      <p:sp>
        <p:nvSpPr>
          <p:cNvPr id="6" name="Slide Number Placeholder 5"/>
          <p:cNvSpPr>
            <a:spLocks noGrp="1"/>
          </p:cNvSpPr>
          <p:nvPr>
            <p:ph type="sldNum" sz="quarter" idx="12"/>
          </p:nvPr>
        </p:nvSpPr>
        <p:spPr>
          <a:xfrm>
            <a:off x="4649096" y="5719966"/>
            <a:ext cx="643666" cy="365125"/>
          </a:xfrm>
          <a:prstGeom prst="rect">
            <a:avLst/>
          </a:prstGeom>
        </p:spPr>
        <p:txBody>
          <a:bodyPr/>
          <a:lstStyle>
            <a:lvl1pPr>
              <a:defRPr>
                <a:solidFill>
                  <a:schemeClr val="accent1"/>
                </a:solidFill>
              </a:defRPr>
            </a:lvl1pPr>
          </a:lstStyle>
          <a:p>
            <a:pPr>
              <a:defRPr/>
            </a:pPr>
            <a:fld id="{91C84C41-77BB-4CF5-A81A-FAC5E9C55D06}" type="slidenum">
              <a:rPr lang="en-US" smtClean="0"/>
              <a:pPr>
                <a:defRPr/>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D81F87BC-538C-4552-8949-57C85C03B5EB}"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114532AD-834E-4C63-8D2B-A77C753A74DD}"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n>
                  <a:solidFill>
                    <a:schemeClr val="tx1"/>
                  </a:solidFill>
                </a:ln>
                <a:solidFill>
                  <a:srgbClr val="1D8757"/>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2pPr>
              <a:defRPr>
                <a:solidFill>
                  <a:srgbClr val="126249"/>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D3D50887-4151-4142-8426-1D3453796829}"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25E2E25C-8EA1-47A0-92B6-8F37754DE6BA}"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4F130D0B-A120-4844-B026-2BABB7BAB192}" type="slidenum">
              <a:rPr lang="en-US" smtClean="0"/>
              <a:pPr>
                <a:defRPr/>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a:xfrm>
            <a:off x="4649096" y="224491"/>
            <a:ext cx="1332156" cy="365125"/>
          </a:xfrm>
          <a:prstGeom prst="rect">
            <a:avLst/>
          </a:prstGeom>
        </p:spPr>
        <p:txBody>
          <a:bodyPr/>
          <a:lstStyle/>
          <a:p>
            <a:pPr>
              <a:defRPr/>
            </a:pPr>
            <a:fld id="{2DEFDD86-3846-4F87-A76F-07241314CAD7}"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a:xfrm>
            <a:off x="4649096" y="224491"/>
            <a:ext cx="1332156" cy="365125"/>
          </a:xfrm>
          <a:prstGeom prst="rect">
            <a:avLst/>
          </a:prstGeom>
        </p:spPr>
        <p:txBody>
          <a:bodyPr/>
          <a:lstStyle/>
          <a:p>
            <a:pPr>
              <a:defRPr/>
            </a:pPr>
            <a:fld id="{8B1C00A5-9E3C-4B79-83D0-A51DF4BDD01B}"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a:xfrm>
            <a:off x="4649096" y="224491"/>
            <a:ext cx="1332156" cy="365125"/>
          </a:xfrm>
          <a:prstGeom prst="rect">
            <a:avLst/>
          </a:prstGeom>
        </p:spPr>
        <p:txBody>
          <a:bodyPr/>
          <a:lstStyle/>
          <a:p>
            <a:pPr>
              <a:defRPr/>
            </a:pPr>
            <a:fld id="{425323E4-AC3E-43BC-B16D-2E07869EEB71}"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9D96EE3C-89BD-4A69-A448-DC214684EF86}" type="slidenum">
              <a:rPr lang="en-US" smtClean="0"/>
              <a:pPr>
                <a:defRPr/>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29A9E219-2D51-4D7E-B124-24AB52E919D0}"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6400"/>
            </a:gs>
            <a:gs pos="62000">
              <a:srgbClr val="009900"/>
            </a:gs>
            <a:gs pos="100000">
              <a:schemeClr val="bg1"/>
            </a:gs>
          </a:gsLst>
          <a:lin ang="5400000" scaled="0"/>
          <a:tileRect/>
        </a:gradFill>
        <a:effectLst/>
      </p:bgPr>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275030" y="195195"/>
            <a:ext cx="8632664" cy="648300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29114" y="448221"/>
            <a:ext cx="7698306" cy="69221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29785" y="1595620"/>
            <a:ext cx="7697635" cy="4519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4914955" y="6246420"/>
            <a:ext cx="3502152" cy="365125"/>
          </a:xfrm>
          <a:prstGeom prst="rect">
            <a:avLst/>
          </a:prstGeom>
        </p:spPr>
        <p:txBody>
          <a:bodyPr vert="horz" lIns="91440" tIns="45720" rIns="91440" bIns="45720" rtlCol="0" anchor="ctr"/>
          <a:lstStyle>
            <a:lvl1pPr algn="r">
              <a:defRPr sz="1200">
                <a:solidFill>
                  <a:schemeClr val="accent1"/>
                </a:solidFill>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4041" r:id="rId1"/>
    <p:sldLayoutId id="2147484042" r:id="rId2"/>
    <p:sldLayoutId id="2147484043" r:id="rId3"/>
    <p:sldLayoutId id="2147484044" r:id="rId4"/>
    <p:sldLayoutId id="2147484045" r:id="rId5"/>
    <p:sldLayoutId id="2147484046" r:id="rId6"/>
    <p:sldLayoutId id="2147484047" r:id="rId7"/>
    <p:sldLayoutId id="2147484048" r:id="rId8"/>
    <p:sldLayoutId id="2147484049" r:id="rId9"/>
    <p:sldLayoutId id="2147484050" r:id="rId10"/>
    <p:sldLayoutId id="2147484051" r:id="rId11"/>
  </p:sldLayoutIdLst>
  <p:txStyles>
    <p:titleStyle>
      <a:lvl1pPr algn="l" defTabSz="914400" rtl="0" eaLnBrk="1" latinLnBrk="0" hangingPunct="1">
        <a:spcBef>
          <a:spcPct val="0"/>
        </a:spcBef>
        <a:buNone/>
        <a:defRPr sz="4000" b="1"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65760" algn="l" defTabSz="914400" rtl="0" eaLnBrk="1" latinLnBrk="0" hangingPunct="1">
        <a:spcBef>
          <a:spcPct val="20000"/>
        </a:spcBef>
        <a:buClr>
          <a:schemeClr val="accent1"/>
        </a:buClr>
        <a:buSzPct val="76000"/>
        <a:buFont typeface="Wingdings 2" pitchFamily="18" charset="2"/>
        <a:buChar char=""/>
        <a:defRPr sz="3200" kern="1200">
          <a:solidFill>
            <a:schemeClr val="tx2"/>
          </a:solidFill>
          <a:latin typeface="Tahoma" pitchFamily="34" charset="0"/>
          <a:ea typeface="Tahoma" pitchFamily="34" charset="0"/>
          <a:cs typeface="Tahoma" pitchFamily="34" charset="0"/>
        </a:defRPr>
      </a:lvl1pPr>
      <a:lvl2pPr marL="640080" indent="-274320" algn="l" defTabSz="914400" rtl="0" eaLnBrk="1" latinLnBrk="0" hangingPunct="1">
        <a:spcBef>
          <a:spcPct val="20000"/>
        </a:spcBef>
        <a:buClr>
          <a:schemeClr val="accent1"/>
        </a:buClr>
        <a:buSzPct val="76000"/>
        <a:buFont typeface="Wingdings 2" pitchFamily="18" charset="2"/>
        <a:buChar char=""/>
        <a:defRPr sz="2800" kern="1200">
          <a:solidFill>
            <a:srgbClr val="188463"/>
          </a:solidFill>
          <a:latin typeface="Tahoma" pitchFamily="34" charset="0"/>
          <a:ea typeface="Tahoma" pitchFamily="34" charset="0"/>
          <a:cs typeface="Tahoma" pitchFamily="34" charset="0"/>
        </a:defRPr>
      </a:lvl2pPr>
      <a:lvl3pPr marL="914400" indent="-228600" algn="l" defTabSz="914400" rtl="0" eaLnBrk="1" latinLnBrk="0" hangingPunct="1">
        <a:spcBef>
          <a:spcPct val="20000"/>
        </a:spcBef>
        <a:buClr>
          <a:schemeClr val="accent1"/>
        </a:buClr>
        <a:buSzPct val="76000"/>
        <a:buFont typeface="Wingdings 2" pitchFamily="18" charset="2"/>
        <a:buChar char=""/>
        <a:defRPr sz="2800" kern="1200">
          <a:solidFill>
            <a:srgbClr val="1558BB"/>
          </a:solidFill>
          <a:latin typeface="Tahoma" pitchFamily="34" charset="0"/>
          <a:ea typeface="Tahoma" pitchFamily="34" charset="0"/>
          <a:cs typeface="Tahoma" pitchFamily="34" charset="0"/>
        </a:defRPr>
      </a:lvl3pPr>
      <a:lvl4pPr marL="1124712" indent="-22860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Tahoma" pitchFamily="34" charset="0"/>
          <a:ea typeface="Tahoma" pitchFamily="34" charset="0"/>
          <a:cs typeface="Tahoma" pitchFamily="34" charset="0"/>
        </a:defRPr>
      </a:lvl4pPr>
      <a:lvl5pPr marL="1325880" indent="-228600" algn="l" defTabSz="914400" rtl="0" eaLnBrk="1" latinLnBrk="0" hangingPunct="1">
        <a:spcBef>
          <a:spcPct val="20000"/>
        </a:spcBef>
        <a:buClr>
          <a:schemeClr val="accent1"/>
        </a:buClr>
        <a:buSzPct val="76000"/>
        <a:buFont typeface="Wingdings 2" pitchFamily="18" charset="2"/>
        <a:buChar char=""/>
        <a:defRPr sz="2000" kern="1200" baseline="0">
          <a:solidFill>
            <a:schemeClr val="tx2"/>
          </a:solidFill>
          <a:latin typeface="Tahoma" pitchFamily="34" charset="0"/>
          <a:ea typeface="Tahoma" pitchFamily="34" charset="0"/>
          <a:cs typeface="Tahoma" pitchFamily="34" charset="0"/>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hyperlink" Target="http://creativecommons.org/licenses/by-sa/4.0/" TargetMode="External"/><Relationship Id="rId5" Type="http://schemas.openxmlformats.org/officeDocument/2006/relationships/image" Target="../media/image4.gif"/><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hyperlink" Target="http://www.research.ibm.com/cell/"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5.jpg"/><Relationship Id="rId7" Type="http://schemas.openxmlformats.org/officeDocument/2006/relationships/image" Target="../media/image18.jp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17.gif"/><Relationship Id="rId5" Type="http://schemas.openxmlformats.org/officeDocument/2006/relationships/hyperlink" Target="https://www.digitaltrends.com/gaming/playstation-3-vs-playstation-4-in-depth-spec-comparison/" TargetMode="External"/><Relationship Id="rId4" Type="http://schemas.openxmlformats.org/officeDocument/2006/relationships/image" Target="../media/image16.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en.wikipedia.org/wiki/Cell_(microprocessor)"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www-128.ibm.com/developerworks/power/cell/" TargetMode="External"/><Relationship Id="rId7" Type="http://schemas.openxmlformats.org/officeDocument/2006/relationships/hyperlink" Target="http://www-03.ibm.com/press/us/en/pressrelease/7502.wss"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www.scei.co.jp/corporate/release/pdf/051110e.pdf" TargetMode="External"/><Relationship Id="rId5" Type="http://schemas.openxmlformats.org/officeDocument/2006/relationships/hyperlink" Target="http://www.rrsg.ee.uct.ac.za/courses/EEE4084F/Lectures/EEE4084F-Lecture17/Lect17-The%20Cell%20architecture.pdf" TargetMode="External"/><Relationship Id="rId4" Type="http://schemas.openxmlformats.org/officeDocument/2006/relationships/hyperlink" Target="http://www.research.ibm.com/cel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8"/>
          <p:cNvSpPr>
            <a:spLocks noChangeArrowheads="1"/>
          </p:cNvSpPr>
          <p:nvPr/>
        </p:nvSpPr>
        <p:spPr bwMode="auto">
          <a:xfrm>
            <a:off x="1558925" y="1761111"/>
            <a:ext cx="6775450" cy="1814513"/>
          </a:xfrm>
          <a:prstGeom prst="rect">
            <a:avLst/>
          </a:prstGeom>
          <a:blipFill dpi="0" rotWithShape="1">
            <a:blip r:embed="rId3">
              <a:alphaModFix amt="28000"/>
            </a:blip>
            <a:srcRect/>
            <a:tile tx="0" ty="0" sx="100000" sy="100000" flip="none" algn="tl"/>
          </a:blipFill>
          <a:ln w="9525" algn="ctr">
            <a:noFill/>
            <a:round/>
            <a:headEnd/>
            <a:tailEnd/>
          </a:ln>
        </p:spPr>
        <p:txBody>
          <a:bodyPr/>
          <a:lstStyle/>
          <a:p>
            <a:endParaRPr lang="en-US"/>
          </a:p>
        </p:txBody>
      </p:sp>
      <p:sp>
        <p:nvSpPr>
          <p:cNvPr id="3075" name="Rectangle 9"/>
          <p:cNvSpPr>
            <a:spLocks noChangeArrowheads="1"/>
          </p:cNvSpPr>
          <p:nvPr/>
        </p:nvSpPr>
        <p:spPr bwMode="auto">
          <a:xfrm>
            <a:off x="1873250" y="5615697"/>
            <a:ext cx="5832475" cy="958850"/>
          </a:xfrm>
          <a:prstGeom prst="rect">
            <a:avLst/>
          </a:prstGeom>
          <a:noFill/>
          <a:ln w="9525" algn="ctr">
            <a:noFill/>
            <a:round/>
            <a:headEnd/>
            <a:tailEnd/>
          </a:ln>
        </p:spPr>
        <p:txBody>
          <a:bodyPr/>
          <a:lstStyle/>
          <a:p>
            <a:pPr algn="ctr"/>
            <a:r>
              <a:rPr lang="en-ZA" sz="2400" dirty="0"/>
              <a:t>Lecturer:</a:t>
            </a:r>
          </a:p>
          <a:p>
            <a:pPr algn="ctr"/>
            <a:r>
              <a:rPr lang="en-ZA" sz="2400" dirty="0"/>
              <a:t>Simon Winberg</a:t>
            </a:r>
            <a:endParaRPr lang="en-US" sz="2400" dirty="0"/>
          </a:p>
        </p:txBody>
      </p:sp>
      <p:pic>
        <p:nvPicPr>
          <p:cNvPr id="3076" name="Picture 9" descr="EEE4084F_logo.jpg"/>
          <p:cNvPicPr>
            <a:picLocks noChangeAspect="1"/>
          </p:cNvPicPr>
          <p:nvPr/>
        </p:nvPicPr>
        <p:blipFill>
          <a:blip r:embed="rId4"/>
          <a:srcRect/>
          <a:stretch>
            <a:fillRect/>
          </a:stretch>
        </p:blipFill>
        <p:spPr bwMode="auto">
          <a:xfrm>
            <a:off x="341303" y="241304"/>
            <a:ext cx="1439862" cy="1436688"/>
          </a:xfrm>
          <a:prstGeom prst="rect">
            <a:avLst/>
          </a:prstGeom>
          <a:noFill/>
          <a:ln w="9525">
            <a:noFill/>
            <a:miter lim="800000"/>
            <a:headEnd/>
            <a:tailEnd/>
          </a:ln>
        </p:spPr>
      </p:pic>
      <p:pic>
        <p:nvPicPr>
          <p:cNvPr id="3077"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bwMode="auto">
          <a:xfrm>
            <a:off x="7448172" y="221588"/>
            <a:ext cx="1388382" cy="1416715"/>
          </a:xfrm>
          <a:prstGeom prst="rect">
            <a:avLst/>
          </a:prstGeom>
          <a:noFill/>
          <a:ln w="9525">
            <a:noFill/>
            <a:miter lim="800000"/>
            <a:headEnd/>
            <a:tailEnd/>
          </a:ln>
        </p:spPr>
      </p:pic>
      <p:sp>
        <p:nvSpPr>
          <p:cNvPr id="9" name="Rectangle 8"/>
          <p:cNvSpPr/>
          <p:nvPr/>
        </p:nvSpPr>
        <p:spPr>
          <a:xfrm>
            <a:off x="1554529" y="2180826"/>
            <a:ext cx="6766596" cy="1015663"/>
          </a:xfrm>
          <a:prstGeom prst="rect">
            <a:avLst/>
          </a:prstGeom>
          <a:noFill/>
        </p:spPr>
        <p:txBody>
          <a:bodyPr wrap="none">
            <a:spAutoFit/>
          </a:bodyPr>
          <a:lstStyle/>
          <a:p>
            <a:pPr algn="ctr">
              <a:defRPr/>
            </a:pPr>
            <a:r>
              <a:rPr lang="en-US" sz="6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Digital Systems</a:t>
            </a:r>
          </a:p>
        </p:txBody>
      </p:sp>
      <p:sp>
        <p:nvSpPr>
          <p:cNvPr id="11" name="Rectangle 10"/>
          <p:cNvSpPr/>
          <p:nvPr/>
        </p:nvSpPr>
        <p:spPr>
          <a:xfrm>
            <a:off x="2617519" y="361295"/>
            <a:ext cx="4418197" cy="1015663"/>
          </a:xfrm>
          <a:prstGeom prst="rect">
            <a:avLst/>
          </a:prstGeom>
          <a:noFill/>
        </p:spPr>
        <p:txBody>
          <a:bodyPr wrap="none">
            <a:spAutoFit/>
          </a:bodyPr>
          <a:lstStyle/>
          <a:p>
            <a:pPr algn="ctr">
              <a:defRPr/>
            </a:pPr>
            <a:r>
              <a:rPr lang="en-US" sz="6000" b="1" dirty="0">
                <a:ln w="17780" cmpd="sng">
                  <a:solidFill>
                    <a:schemeClr val="bg1">
                      <a:lumMod val="60000"/>
                      <a:lumOff val="40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EEE4084F</a:t>
            </a:r>
          </a:p>
        </p:txBody>
      </p:sp>
      <p:sp>
        <p:nvSpPr>
          <p:cNvPr id="5" name="Subtitle 4"/>
          <p:cNvSpPr>
            <a:spLocks noGrp="1"/>
          </p:cNvSpPr>
          <p:nvPr>
            <p:ph type="subTitle" sz="quarter" idx="4294967295"/>
          </p:nvPr>
        </p:nvSpPr>
        <p:spPr>
          <a:xfrm>
            <a:off x="784225" y="3592187"/>
            <a:ext cx="8359775" cy="1395589"/>
          </a:xfrm>
        </p:spPr>
        <p:txBody>
          <a:bodyPr>
            <a:normAutofit fontScale="77500" lnSpcReduction="20000"/>
          </a:bodyPr>
          <a:lstStyle/>
          <a:p>
            <a:pPr algn="ctr" eaLnBrk="1" hangingPunct="1">
              <a:buFont typeface="Wingdings" pitchFamily="2" charset="2"/>
              <a:buNone/>
              <a:defRPr/>
            </a:pPr>
            <a:r>
              <a:rPr lang="en-ZA" sz="3600" dirty="0" smtClean="0">
                <a:solidFill>
                  <a:srgbClr val="FF6600"/>
                </a:solidFill>
              </a:rPr>
              <a:t>Lecture 24</a:t>
            </a:r>
          </a:p>
          <a:p>
            <a:pPr algn="ctr" eaLnBrk="1" hangingPunct="1">
              <a:buFont typeface="Wingdings" pitchFamily="2" charset="2"/>
              <a:buNone/>
              <a:defRPr/>
            </a:pPr>
            <a:r>
              <a:rPr lang="en-ZA" sz="3600" dirty="0" smtClean="0">
                <a:solidFill>
                  <a:srgbClr val="FF6600"/>
                </a:solidFill>
              </a:rPr>
              <a:t>RC Platform Case Studies 1/2</a:t>
            </a:r>
          </a:p>
          <a:p>
            <a:pPr algn="ctr" eaLnBrk="1" hangingPunct="1">
              <a:buFont typeface="Wingdings" pitchFamily="2" charset="2"/>
              <a:buNone/>
              <a:defRPr/>
            </a:pPr>
            <a:r>
              <a:rPr lang="en-ZA" sz="3600" dirty="0" smtClean="0">
                <a:solidFill>
                  <a:srgbClr val="FF6600"/>
                </a:solidFill>
              </a:rPr>
              <a:t>Tools and toolchain considerations</a:t>
            </a:r>
            <a:endParaRPr lang="en-US" sz="3600" dirty="0" smtClean="0">
              <a:solidFill>
                <a:srgbClr val="FF6600"/>
              </a:solidFill>
            </a:endParaRPr>
          </a:p>
        </p:txBody>
      </p:sp>
      <p:pic>
        <p:nvPicPr>
          <p:cNvPr id="10" name="Picture 3" descr="C:\Users\swinberg\Documents\ACTIVE\EEE4084F\Common\Images_open\CC-SA.png">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11830" y="6375970"/>
            <a:ext cx="776741" cy="273625"/>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1013488" y="6478181"/>
            <a:ext cx="4572000" cy="230832"/>
          </a:xfrm>
          <a:prstGeom prst="rect">
            <a:avLst/>
          </a:prstGeom>
        </p:spPr>
        <p:txBody>
          <a:bodyPr>
            <a:spAutoFit/>
          </a:bodyPr>
          <a:lstStyle/>
          <a:p>
            <a:r>
              <a:rPr lang="en-ZA" sz="900" dirty="0"/>
              <a:t>Attribution-</a:t>
            </a:r>
            <a:r>
              <a:rPr lang="en-ZA" sz="900" dirty="0" err="1"/>
              <a:t>ShareAlike</a:t>
            </a:r>
            <a:r>
              <a:rPr lang="en-ZA" sz="900" dirty="0"/>
              <a:t> 4.0 International (CC BY-SA 4.0)</a:t>
            </a:r>
          </a:p>
        </p:txBody>
      </p:sp>
      <p:sp>
        <p:nvSpPr>
          <p:cNvPr id="2" name="Rectangle 1"/>
          <p:cNvSpPr/>
          <p:nvPr/>
        </p:nvSpPr>
        <p:spPr>
          <a:xfrm>
            <a:off x="587810" y="4856513"/>
            <a:ext cx="4059417" cy="923330"/>
          </a:xfrm>
          <a:prstGeom prst="rect">
            <a:avLst/>
          </a:prstGeom>
        </p:spPr>
        <p:txBody>
          <a:bodyPr wrap="square">
            <a:spAutoFit/>
          </a:bodyPr>
          <a:lstStyle/>
          <a:p>
            <a:pPr eaLnBrk="1" hangingPunct="1">
              <a:buFont typeface="Wingdings" pitchFamily="2" charset="2"/>
              <a:buNone/>
              <a:defRPr/>
            </a:pPr>
            <a:r>
              <a:rPr lang="en-ZA" dirty="0" smtClean="0">
                <a:solidFill>
                  <a:srgbClr val="1D8757"/>
                </a:solidFill>
              </a:rPr>
              <a:t>Microprocessor-based: The Cell </a:t>
            </a:r>
            <a:r>
              <a:rPr lang="en-ZA" dirty="0">
                <a:solidFill>
                  <a:srgbClr val="1D8757"/>
                </a:solidFill>
              </a:rPr>
              <a:t>Broadband Engine </a:t>
            </a:r>
            <a:r>
              <a:rPr lang="en-ZA" dirty="0" smtClean="0">
                <a:solidFill>
                  <a:srgbClr val="1D8757"/>
                </a:solidFill>
              </a:rPr>
              <a:t>Architecture,</a:t>
            </a:r>
            <a:br>
              <a:rPr lang="en-ZA" dirty="0" smtClean="0">
                <a:solidFill>
                  <a:srgbClr val="1D8757"/>
                </a:solidFill>
              </a:rPr>
            </a:br>
            <a:r>
              <a:rPr lang="en-ZA" dirty="0" smtClean="0">
                <a:solidFill>
                  <a:srgbClr val="1D8757"/>
                </a:solidFill>
              </a:rPr>
              <a:t>IBM Blade</a:t>
            </a:r>
            <a:endParaRPr lang="en-US" dirty="0">
              <a:solidFill>
                <a:srgbClr val="1D8757"/>
              </a:solidFill>
            </a:endParaRPr>
          </a:p>
        </p:txBody>
      </p:sp>
      <p:sp>
        <p:nvSpPr>
          <p:cNvPr id="13" name="Rectangle 12"/>
          <p:cNvSpPr/>
          <p:nvPr/>
        </p:nvSpPr>
        <p:spPr>
          <a:xfrm>
            <a:off x="4937827" y="4969366"/>
            <a:ext cx="3788484" cy="646331"/>
          </a:xfrm>
          <a:prstGeom prst="rect">
            <a:avLst/>
          </a:prstGeom>
        </p:spPr>
        <p:txBody>
          <a:bodyPr wrap="square">
            <a:spAutoFit/>
          </a:bodyPr>
          <a:lstStyle/>
          <a:p>
            <a:pPr algn="r" eaLnBrk="1" hangingPunct="1">
              <a:buFont typeface="Wingdings" pitchFamily="2" charset="2"/>
              <a:buNone/>
              <a:defRPr/>
            </a:pPr>
            <a:r>
              <a:rPr lang="en-ZA" dirty="0" smtClean="0">
                <a:solidFill>
                  <a:schemeClr val="bg1">
                    <a:lumMod val="50000"/>
                  </a:schemeClr>
                </a:solidFill>
              </a:rPr>
              <a:t>FPGA-based: </a:t>
            </a:r>
          </a:p>
          <a:p>
            <a:pPr algn="r" eaLnBrk="1" hangingPunct="1">
              <a:buFont typeface="Wingdings" pitchFamily="2" charset="2"/>
              <a:buNone/>
              <a:defRPr/>
            </a:pPr>
            <a:r>
              <a:rPr lang="en-ZA" dirty="0" smtClean="0">
                <a:solidFill>
                  <a:schemeClr val="bg1">
                    <a:lumMod val="50000"/>
                  </a:schemeClr>
                </a:solidFill>
              </a:rPr>
              <a:t>PAM, VCC, SPLASH …</a:t>
            </a:r>
            <a:endParaRPr lang="en-US" dirty="0">
              <a:solidFill>
                <a:schemeClr val="bg1">
                  <a:lumMod val="50000"/>
                </a:schemeClr>
              </a:solidFill>
            </a:endParaRPr>
          </a:p>
        </p:txBody>
      </p:sp>
      <p:pic>
        <p:nvPicPr>
          <p:cNvPr id="3" name="Picture 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805813" y="5504525"/>
            <a:ext cx="1616382" cy="968339"/>
          </a:xfrm>
          <a:prstGeom prst="rect">
            <a:avLst/>
          </a:prstGeom>
        </p:spPr>
      </p:pic>
      <p:sp>
        <p:nvSpPr>
          <p:cNvPr id="4" name="Rectangle 3"/>
          <p:cNvSpPr/>
          <p:nvPr/>
        </p:nvSpPr>
        <p:spPr>
          <a:xfrm>
            <a:off x="6931429" y="5541124"/>
            <a:ext cx="1531188" cy="369332"/>
          </a:xfrm>
          <a:prstGeom prst="rect">
            <a:avLst/>
          </a:prstGeom>
        </p:spPr>
        <p:txBody>
          <a:bodyPr wrap="none">
            <a:spAutoFit/>
          </a:bodyPr>
          <a:lstStyle/>
          <a:p>
            <a:pPr algn="ctr" eaLnBrk="1" hangingPunct="1">
              <a:buFont typeface="Wingdings" pitchFamily="2" charset="2"/>
              <a:buNone/>
              <a:defRPr/>
            </a:pPr>
            <a:r>
              <a:rPr lang="en-ZA" dirty="0" smtClean="0">
                <a:solidFill>
                  <a:schemeClr val="bg1">
                    <a:lumMod val="50000"/>
                  </a:schemeClr>
                </a:solidFill>
              </a:rPr>
              <a:t>(next lecture)</a:t>
            </a:r>
            <a:endParaRPr lang="en-ZA" dirty="0">
              <a:solidFill>
                <a:schemeClr val="bg1">
                  <a:lumMod val="5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451"/>
            <a:ext cx="8385175" cy="985809"/>
          </a:xfrm>
        </p:spPr>
        <p:txBody>
          <a:bodyPr/>
          <a:lstStyle/>
          <a:p>
            <a:pPr>
              <a:defRPr/>
            </a:pPr>
            <a:r>
              <a:rPr lang="en-US" dirty="0" smtClean="0"/>
              <a:t>Cell Processor Hardware</a:t>
            </a:r>
            <a:endParaRPr lang="en-US" dirty="0"/>
          </a:p>
        </p:txBody>
      </p:sp>
      <p:sp>
        <p:nvSpPr>
          <p:cNvPr id="3" name="Content Placeholder 2"/>
          <p:cNvSpPr>
            <a:spLocks noGrp="1"/>
          </p:cNvSpPr>
          <p:nvPr>
            <p:ph idx="1"/>
          </p:nvPr>
        </p:nvSpPr>
        <p:spPr>
          <a:xfrm>
            <a:off x="209550" y="1144498"/>
            <a:ext cx="8007350" cy="5202237"/>
          </a:xfrm>
        </p:spPr>
        <p:txBody>
          <a:bodyPr/>
          <a:lstStyle/>
          <a:p>
            <a:pPr>
              <a:defRPr/>
            </a:pPr>
            <a:r>
              <a:rPr lang="en-US" dirty="0" smtClean="0"/>
              <a:t>9 cores</a:t>
            </a:r>
          </a:p>
          <a:p>
            <a:pPr lvl="1">
              <a:defRPr/>
            </a:pPr>
            <a:r>
              <a:rPr lang="en-US" sz="2400" dirty="0" smtClean="0"/>
              <a:t>1 x Power Processor</a:t>
            </a:r>
          </a:p>
          <a:p>
            <a:pPr lvl="1">
              <a:defRPr/>
            </a:pPr>
            <a:r>
              <a:rPr lang="en-US" sz="2400" dirty="0" smtClean="0"/>
              <a:t>8 x Synergistic Processor </a:t>
            </a:r>
            <a:br>
              <a:rPr lang="en-US" sz="2400" dirty="0" smtClean="0"/>
            </a:br>
            <a:r>
              <a:rPr lang="en-US" sz="2400" dirty="0" smtClean="0"/>
              <a:t>Element (SPE)</a:t>
            </a:r>
          </a:p>
          <a:p>
            <a:pPr lvl="1">
              <a:defRPr/>
            </a:pPr>
            <a:r>
              <a:rPr lang="en-US" sz="2400" dirty="0" smtClean="0"/>
              <a:t>10 threads</a:t>
            </a:r>
            <a:r>
              <a:rPr lang="en-US" sz="1400" dirty="0" smtClean="0"/>
              <a:t> </a:t>
            </a:r>
            <a:br>
              <a:rPr lang="en-US" sz="1400" dirty="0" smtClean="0"/>
            </a:br>
            <a:r>
              <a:rPr lang="en-US" sz="1400" dirty="0" smtClean="0"/>
              <a:t>(2x PPE threads + 8x SPE threads)</a:t>
            </a:r>
            <a:endParaRPr lang="en-US" sz="2400" dirty="0" smtClean="0"/>
          </a:p>
          <a:p>
            <a:pPr>
              <a:defRPr/>
            </a:pPr>
            <a:r>
              <a:rPr lang="en-US" sz="2800" dirty="0" smtClean="0"/>
              <a:t>Transistors: 241x10</a:t>
            </a:r>
            <a:r>
              <a:rPr lang="en-US" sz="2800" baseline="30000" dirty="0" smtClean="0"/>
              <a:t>6</a:t>
            </a:r>
            <a:endParaRPr lang="en-US" sz="2800" dirty="0" smtClean="0"/>
          </a:p>
          <a:p>
            <a:pPr>
              <a:defRPr/>
            </a:pPr>
            <a:r>
              <a:rPr lang="en-US" sz="2800" dirty="0" smtClean="0"/>
              <a:t>Size: 235 mm</a:t>
            </a:r>
            <a:r>
              <a:rPr lang="en-US" sz="2800" baseline="30000" dirty="0" smtClean="0"/>
              <a:t>2</a:t>
            </a:r>
            <a:r>
              <a:rPr lang="en-US" sz="2800" dirty="0" smtClean="0"/>
              <a:t> </a:t>
            </a:r>
          </a:p>
          <a:p>
            <a:pPr>
              <a:defRPr/>
            </a:pPr>
            <a:r>
              <a:rPr lang="en-US" sz="2800" dirty="0" smtClean="0"/>
              <a:t>Clock: 3.2 GHz</a:t>
            </a:r>
          </a:p>
          <a:p>
            <a:pPr>
              <a:defRPr/>
            </a:pPr>
            <a:r>
              <a:rPr lang="en-US" sz="2800" dirty="0" smtClean="0"/>
              <a:t>Cell ver. 1: 64-bit arch</a:t>
            </a:r>
            <a:endParaRPr lang="en-US" sz="2800" dirty="0"/>
          </a:p>
        </p:txBody>
      </p:sp>
      <p:sp>
        <p:nvSpPr>
          <p:cNvPr id="7172" name="Rectangle 3"/>
          <p:cNvSpPr>
            <a:spLocks noChangeArrowheads="1"/>
          </p:cNvSpPr>
          <p:nvPr/>
        </p:nvSpPr>
        <p:spPr bwMode="auto">
          <a:xfrm>
            <a:off x="4913313" y="1889829"/>
            <a:ext cx="1787525" cy="873125"/>
          </a:xfrm>
          <a:prstGeom prst="rect">
            <a:avLst/>
          </a:prstGeom>
          <a:solidFill>
            <a:srgbClr val="CCFFFF"/>
          </a:solidFill>
          <a:ln w="9525" algn="ctr">
            <a:solidFill>
              <a:schemeClr val="tx1"/>
            </a:solidFill>
            <a:round/>
            <a:headEnd/>
            <a:tailEnd/>
          </a:ln>
        </p:spPr>
        <p:txBody>
          <a:bodyPr anchor="ctr"/>
          <a:lstStyle/>
          <a:p>
            <a:pPr algn="ctr"/>
            <a:r>
              <a:rPr lang="en-US">
                <a:solidFill>
                  <a:srgbClr val="1C1C1C"/>
                </a:solidFill>
              </a:rPr>
              <a:t>Power </a:t>
            </a:r>
          </a:p>
          <a:p>
            <a:pPr algn="ctr"/>
            <a:r>
              <a:rPr lang="en-US">
                <a:solidFill>
                  <a:srgbClr val="1C1C1C"/>
                </a:solidFill>
              </a:rPr>
              <a:t>Processor</a:t>
            </a:r>
          </a:p>
          <a:p>
            <a:pPr algn="ctr"/>
            <a:r>
              <a:rPr lang="en-US">
                <a:solidFill>
                  <a:srgbClr val="1C1C1C"/>
                </a:solidFill>
              </a:rPr>
              <a:t>Element</a:t>
            </a:r>
          </a:p>
        </p:txBody>
      </p:sp>
      <p:sp>
        <p:nvSpPr>
          <p:cNvPr id="7173" name="Rectangle 4"/>
          <p:cNvSpPr>
            <a:spLocks noChangeArrowheads="1"/>
          </p:cNvSpPr>
          <p:nvPr/>
        </p:nvSpPr>
        <p:spPr bwMode="auto">
          <a:xfrm>
            <a:off x="6932613" y="1889829"/>
            <a:ext cx="1787525" cy="652463"/>
          </a:xfrm>
          <a:prstGeom prst="rect">
            <a:avLst/>
          </a:prstGeom>
          <a:solidFill>
            <a:srgbClr val="CCFFFF"/>
          </a:solidFill>
          <a:ln w="9525" algn="ctr">
            <a:solidFill>
              <a:schemeClr val="tx1"/>
            </a:solidFill>
            <a:round/>
            <a:headEnd/>
            <a:tailEnd/>
          </a:ln>
        </p:spPr>
        <p:txBody>
          <a:bodyPr anchor="ctr"/>
          <a:lstStyle/>
          <a:p>
            <a:pPr algn="ctr"/>
            <a:r>
              <a:rPr lang="en-US">
                <a:solidFill>
                  <a:srgbClr val="1C1C1C"/>
                </a:solidFill>
              </a:rPr>
              <a:t>L2 Cache</a:t>
            </a:r>
          </a:p>
          <a:p>
            <a:pPr algn="ctr"/>
            <a:r>
              <a:rPr lang="en-US">
                <a:solidFill>
                  <a:srgbClr val="1C1C1C"/>
                </a:solidFill>
              </a:rPr>
              <a:t>(512 Kb)</a:t>
            </a:r>
          </a:p>
        </p:txBody>
      </p:sp>
      <p:sp>
        <p:nvSpPr>
          <p:cNvPr id="7174" name="Rectangle 5"/>
          <p:cNvSpPr>
            <a:spLocks noChangeArrowheads="1"/>
          </p:cNvSpPr>
          <p:nvPr/>
        </p:nvSpPr>
        <p:spPr bwMode="auto">
          <a:xfrm>
            <a:off x="4913313" y="1043692"/>
            <a:ext cx="3806825" cy="339725"/>
          </a:xfrm>
          <a:prstGeom prst="rect">
            <a:avLst/>
          </a:prstGeom>
          <a:solidFill>
            <a:srgbClr val="CCFFFF"/>
          </a:solidFill>
          <a:ln w="9525" algn="ctr">
            <a:solidFill>
              <a:schemeClr val="tx1"/>
            </a:solidFill>
            <a:round/>
            <a:headEnd/>
            <a:tailEnd/>
          </a:ln>
        </p:spPr>
        <p:txBody>
          <a:bodyPr/>
          <a:lstStyle/>
          <a:p>
            <a:pPr algn="ctr"/>
            <a:r>
              <a:rPr lang="en-US">
                <a:solidFill>
                  <a:srgbClr val="1C1C1C"/>
                </a:solidFill>
              </a:rPr>
              <a:t>Rambus XRAM ™ Interface</a:t>
            </a:r>
          </a:p>
        </p:txBody>
      </p:sp>
      <p:sp>
        <p:nvSpPr>
          <p:cNvPr id="7175" name="Rectangle 6"/>
          <p:cNvSpPr>
            <a:spLocks noChangeArrowheads="1"/>
          </p:cNvSpPr>
          <p:nvPr/>
        </p:nvSpPr>
        <p:spPr bwMode="auto">
          <a:xfrm>
            <a:off x="4913313" y="1465967"/>
            <a:ext cx="3806825" cy="341312"/>
          </a:xfrm>
          <a:prstGeom prst="rect">
            <a:avLst/>
          </a:prstGeom>
          <a:solidFill>
            <a:srgbClr val="CCFFFF"/>
          </a:solidFill>
          <a:ln w="9525" algn="ctr">
            <a:solidFill>
              <a:schemeClr val="tx1"/>
            </a:solidFill>
            <a:round/>
            <a:headEnd/>
            <a:tailEnd/>
          </a:ln>
        </p:spPr>
        <p:txBody>
          <a:bodyPr/>
          <a:lstStyle/>
          <a:p>
            <a:pPr algn="ctr"/>
            <a:r>
              <a:rPr lang="en-US">
                <a:solidFill>
                  <a:srgbClr val="1C1C1C"/>
                </a:solidFill>
              </a:rPr>
              <a:t>Memory Controller</a:t>
            </a:r>
          </a:p>
        </p:txBody>
      </p:sp>
      <p:sp>
        <p:nvSpPr>
          <p:cNvPr id="7176" name="Rectangle 7"/>
          <p:cNvSpPr>
            <a:spLocks noChangeArrowheads="1"/>
          </p:cNvSpPr>
          <p:nvPr/>
        </p:nvSpPr>
        <p:spPr bwMode="auto">
          <a:xfrm>
            <a:off x="4913313" y="3036004"/>
            <a:ext cx="1430337" cy="614363"/>
          </a:xfrm>
          <a:prstGeom prst="rect">
            <a:avLst/>
          </a:prstGeom>
          <a:solidFill>
            <a:srgbClr val="CCFFFF"/>
          </a:solidFill>
          <a:ln w="9525" algn="ctr">
            <a:solidFill>
              <a:schemeClr val="tx1"/>
            </a:solidFill>
            <a:round/>
            <a:headEnd/>
            <a:tailEnd/>
          </a:ln>
        </p:spPr>
        <p:txBody>
          <a:bodyPr anchor="ctr"/>
          <a:lstStyle/>
          <a:p>
            <a:pPr algn="ctr"/>
            <a:r>
              <a:rPr lang="en-US">
                <a:solidFill>
                  <a:srgbClr val="1C1C1C"/>
                </a:solidFill>
              </a:rPr>
              <a:t>SPE</a:t>
            </a:r>
          </a:p>
        </p:txBody>
      </p:sp>
      <p:sp>
        <p:nvSpPr>
          <p:cNvPr id="7177" name="Rectangle 8"/>
          <p:cNvSpPr>
            <a:spLocks noChangeArrowheads="1"/>
          </p:cNvSpPr>
          <p:nvPr/>
        </p:nvSpPr>
        <p:spPr bwMode="auto">
          <a:xfrm>
            <a:off x="4913313" y="5853817"/>
            <a:ext cx="3806825" cy="341312"/>
          </a:xfrm>
          <a:prstGeom prst="rect">
            <a:avLst/>
          </a:prstGeom>
          <a:solidFill>
            <a:srgbClr val="CCFFFF"/>
          </a:solidFill>
          <a:ln w="9525" algn="ctr">
            <a:solidFill>
              <a:schemeClr val="tx1"/>
            </a:solidFill>
            <a:round/>
            <a:headEnd/>
            <a:tailEnd/>
          </a:ln>
        </p:spPr>
        <p:txBody>
          <a:bodyPr/>
          <a:lstStyle/>
          <a:p>
            <a:pPr algn="ctr"/>
            <a:r>
              <a:rPr lang="en-US">
                <a:solidFill>
                  <a:srgbClr val="1C1C1C"/>
                </a:solidFill>
              </a:rPr>
              <a:t>IO Controller</a:t>
            </a:r>
          </a:p>
        </p:txBody>
      </p:sp>
      <p:sp>
        <p:nvSpPr>
          <p:cNvPr id="7178" name="Rectangle 9"/>
          <p:cNvSpPr>
            <a:spLocks noChangeArrowheads="1"/>
          </p:cNvSpPr>
          <p:nvPr/>
        </p:nvSpPr>
        <p:spPr bwMode="auto">
          <a:xfrm>
            <a:off x="4913313" y="6290379"/>
            <a:ext cx="3806825" cy="341313"/>
          </a:xfrm>
          <a:prstGeom prst="rect">
            <a:avLst/>
          </a:prstGeom>
          <a:solidFill>
            <a:srgbClr val="CCFFFF"/>
          </a:solidFill>
          <a:ln w="9525" algn="ctr">
            <a:solidFill>
              <a:schemeClr val="tx1"/>
            </a:solidFill>
            <a:round/>
            <a:headEnd/>
            <a:tailEnd/>
          </a:ln>
        </p:spPr>
        <p:txBody>
          <a:bodyPr/>
          <a:lstStyle/>
          <a:p>
            <a:pPr algn="ctr"/>
            <a:r>
              <a:rPr lang="en-US">
                <a:solidFill>
                  <a:srgbClr val="1C1C1C"/>
                </a:solidFill>
              </a:rPr>
              <a:t>Rambus FlexIO™</a:t>
            </a:r>
          </a:p>
        </p:txBody>
      </p:sp>
      <p:sp>
        <p:nvSpPr>
          <p:cNvPr id="7179" name="Rectangle 11"/>
          <p:cNvSpPr>
            <a:spLocks noChangeArrowheads="1"/>
          </p:cNvSpPr>
          <p:nvPr/>
        </p:nvSpPr>
        <p:spPr bwMode="auto">
          <a:xfrm>
            <a:off x="7288213" y="3036004"/>
            <a:ext cx="1430337" cy="614363"/>
          </a:xfrm>
          <a:prstGeom prst="rect">
            <a:avLst/>
          </a:prstGeom>
          <a:solidFill>
            <a:srgbClr val="CCFFFF"/>
          </a:solidFill>
          <a:ln w="9525" algn="ctr">
            <a:solidFill>
              <a:schemeClr val="tx1"/>
            </a:solidFill>
            <a:round/>
            <a:headEnd/>
            <a:tailEnd/>
          </a:ln>
        </p:spPr>
        <p:txBody>
          <a:bodyPr anchor="ctr"/>
          <a:lstStyle/>
          <a:p>
            <a:pPr algn="ctr"/>
            <a:r>
              <a:rPr lang="en-US">
                <a:solidFill>
                  <a:srgbClr val="1C1C1C"/>
                </a:solidFill>
              </a:rPr>
              <a:t>SPE</a:t>
            </a:r>
          </a:p>
        </p:txBody>
      </p:sp>
      <p:sp>
        <p:nvSpPr>
          <p:cNvPr id="7180" name="Rectangle 12"/>
          <p:cNvSpPr>
            <a:spLocks noChangeArrowheads="1"/>
          </p:cNvSpPr>
          <p:nvPr/>
        </p:nvSpPr>
        <p:spPr bwMode="auto">
          <a:xfrm>
            <a:off x="4913313" y="3745617"/>
            <a:ext cx="1430337" cy="614362"/>
          </a:xfrm>
          <a:prstGeom prst="rect">
            <a:avLst/>
          </a:prstGeom>
          <a:solidFill>
            <a:srgbClr val="CCFFFF"/>
          </a:solidFill>
          <a:ln w="9525" algn="ctr">
            <a:solidFill>
              <a:schemeClr val="tx1"/>
            </a:solidFill>
            <a:round/>
            <a:headEnd/>
            <a:tailEnd/>
          </a:ln>
        </p:spPr>
        <p:txBody>
          <a:bodyPr anchor="ctr"/>
          <a:lstStyle/>
          <a:p>
            <a:pPr algn="ctr"/>
            <a:r>
              <a:rPr lang="en-US">
                <a:solidFill>
                  <a:srgbClr val="1C1C1C"/>
                </a:solidFill>
              </a:rPr>
              <a:t>SPE</a:t>
            </a:r>
          </a:p>
        </p:txBody>
      </p:sp>
      <p:sp>
        <p:nvSpPr>
          <p:cNvPr id="7181" name="Rectangle 13"/>
          <p:cNvSpPr>
            <a:spLocks noChangeArrowheads="1"/>
          </p:cNvSpPr>
          <p:nvPr/>
        </p:nvSpPr>
        <p:spPr bwMode="auto">
          <a:xfrm>
            <a:off x="7288213" y="3745617"/>
            <a:ext cx="1430337" cy="614362"/>
          </a:xfrm>
          <a:prstGeom prst="rect">
            <a:avLst/>
          </a:prstGeom>
          <a:solidFill>
            <a:srgbClr val="CCFFFF"/>
          </a:solidFill>
          <a:ln w="9525" algn="ctr">
            <a:solidFill>
              <a:schemeClr val="tx1"/>
            </a:solidFill>
            <a:round/>
            <a:headEnd/>
            <a:tailEnd/>
          </a:ln>
        </p:spPr>
        <p:txBody>
          <a:bodyPr anchor="ctr"/>
          <a:lstStyle/>
          <a:p>
            <a:pPr algn="ctr"/>
            <a:r>
              <a:rPr lang="en-US">
                <a:solidFill>
                  <a:srgbClr val="1C1C1C"/>
                </a:solidFill>
              </a:rPr>
              <a:t>SPE</a:t>
            </a:r>
          </a:p>
        </p:txBody>
      </p:sp>
      <p:sp>
        <p:nvSpPr>
          <p:cNvPr id="7182" name="Rectangle 14"/>
          <p:cNvSpPr>
            <a:spLocks noChangeArrowheads="1"/>
          </p:cNvSpPr>
          <p:nvPr/>
        </p:nvSpPr>
        <p:spPr bwMode="auto">
          <a:xfrm>
            <a:off x="4913313" y="4455229"/>
            <a:ext cx="1430337" cy="614363"/>
          </a:xfrm>
          <a:prstGeom prst="rect">
            <a:avLst/>
          </a:prstGeom>
          <a:solidFill>
            <a:srgbClr val="CCFFFF"/>
          </a:solidFill>
          <a:ln w="9525" algn="ctr">
            <a:solidFill>
              <a:schemeClr val="tx1"/>
            </a:solidFill>
            <a:round/>
            <a:headEnd/>
            <a:tailEnd/>
          </a:ln>
        </p:spPr>
        <p:txBody>
          <a:bodyPr anchor="ctr"/>
          <a:lstStyle/>
          <a:p>
            <a:pPr algn="ctr"/>
            <a:r>
              <a:rPr lang="en-US">
                <a:solidFill>
                  <a:srgbClr val="1C1C1C"/>
                </a:solidFill>
              </a:rPr>
              <a:t>SPE</a:t>
            </a:r>
          </a:p>
        </p:txBody>
      </p:sp>
      <p:sp>
        <p:nvSpPr>
          <p:cNvPr id="7183" name="Rectangle 15"/>
          <p:cNvSpPr>
            <a:spLocks noChangeArrowheads="1"/>
          </p:cNvSpPr>
          <p:nvPr/>
        </p:nvSpPr>
        <p:spPr bwMode="auto">
          <a:xfrm>
            <a:off x="7288213" y="4455229"/>
            <a:ext cx="1430337" cy="614363"/>
          </a:xfrm>
          <a:prstGeom prst="rect">
            <a:avLst/>
          </a:prstGeom>
          <a:solidFill>
            <a:srgbClr val="CCFFFF"/>
          </a:solidFill>
          <a:ln w="9525" algn="ctr">
            <a:solidFill>
              <a:schemeClr val="tx1"/>
            </a:solidFill>
            <a:round/>
            <a:headEnd/>
            <a:tailEnd/>
          </a:ln>
        </p:spPr>
        <p:txBody>
          <a:bodyPr anchor="ctr"/>
          <a:lstStyle/>
          <a:p>
            <a:pPr algn="ctr"/>
            <a:r>
              <a:rPr lang="en-US">
                <a:solidFill>
                  <a:srgbClr val="1C1C1C"/>
                </a:solidFill>
              </a:rPr>
              <a:t>SPE</a:t>
            </a:r>
          </a:p>
        </p:txBody>
      </p:sp>
      <p:sp>
        <p:nvSpPr>
          <p:cNvPr id="7184" name="Rectangle 16"/>
          <p:cNvSpPr>
            <a:spLocks noChangeArrowheads="1"/>
          </p:cNvSpPr>
          <p:nvPr/>
        </p:nvSpPr>
        <p:spPr bwMode="auto">
          <a:xfrm>
            <a:off x="4913313" y="5164842"/>
            <a:ext cx="1430337" cy="614362"/>
          </a:xfrm>
          <a:prstGeom prst="rect">
            <a:avLst/>
          </a:prstGeom>
          <a:solidFill>
            <a:srgbClr val="CCFFFF"/>
          </a:solidFill>
          <a:ln w="9525" algn="ctr">
            <a:solidFill>
              <a:schemeClr val="tx1"/>
            </a:solidFill>
            <a:round/>
            <a:headEnd/>
            <a:tailEnd/>
          </a:ln>
        </p:spPr>
        <p:txBody>
          <a:bodyPr anchor="ctr"/>
          <a:lstStyle/>
          <a:p>
            <a:pPr algn="ctr"/>
            <a:r>
              <a:rPr lang="en-US">
                <a:solidFill>
                  <a:srgbClr val="1C1C1C"/>
                </a:solidFill>
              </a:rPr>
              <a:t>SPE</a:t>
            </a:r>
          </a:p>
        </p:txBody>
      </p:sp>
      <p:sp>
        <p:nvSpPr>
          <p:cNvPr id="7185" name="Rectangle 17"/>
          <p:cNvSpPr>
            <a:spLocks noChangeArrowheads="1"/>
          </p:cNvSpPr>
          <p:nvPr/>
        </p:nvSpPr>
        <p:spPr bwMode="auto">
          <a:xfrm>
            <a:off x="7288213" y="5164842"/>
            <a:ext cx="1430337" cy="614362"/>
          </a:xfrm>
          <a:prstGeom prst="rect">
            <a:avLst/>
          </a:prstGeom>
          <a:solidFill>
            <a:srgbClr val="CCFFFF"/>
          </a:solidFill>
          <a:ln w="9525" algn="ctr">
            <a:solidFill>
              <a:schemeClr val="tx1"/>
            </a:solidFill>
            <a:round/>
            <a:headEnd/>
            <a:tailEnd/>
          </a:ln>
        </p:spPr>
        <p:txBody>
          <a:bodyPr anchor="ctr"/>
          <a:lstStyle/>
          <a:p>
            <a:pPr algn="ctr"/>
            <a:r>
              <a:rPr lang="en-US">
                <a:solidFill>
                  <a:srgbClr val="1C1C1C"/>
                </a:solidFill>
              </a:rPr>
              <a:t>SPE</a:t>
            </a:r>
          </a:p>
        </p:txBody>
      </p:sp>
      <p:sp>
        <p:nvSpPr>
          <p:cNvPr id="7186" name="TextBox 18"/>
          <p:cNvSpPr txBox="1">
            <a:spLocks noChangeArrowheads="1"/>
          </p:cNvSpPr>
          <p:nvPr/>
        </p:nvSpPr>
        <p:spPr bwMode="auto">
          <a:xfrm>
            <a:off x="342900" y="6097816"/>
            <a:ext cx="3664786" cy="830997"/>
          </a:xfrm>
          <a:prstGeom prst="rect">
            <a:avLst/>
          </a:prstGeom>
          <a:noFill/>
          <a:ln w="9525">
            <a:noFill/>
            <a:miter lim="800000"/>
            <a:headEnd/>
            <a:tailEnd/>
          </a:ln>
        </p:spPr>
        <p:txBody>
          <a:bodyPr wrap="none">
            <a:spAutoFit/>
          </a:bodyPr>
          <a:lstStyle/>
          <a:p>
            <a:r>
              <a:rPr lang="en-US" sz="1600" dirty="0"/>
              <a:t>Layout of </a:t>
            </a:r>
            <a:r>
              <a:rPr lang="en-US" sz="1600" dirty="0" smtClean="0"/>
              <a:t>Cell </a:t>
            </a:r>
            <a:r>
              <a:rPr lang="en-US" sz="1600" dirty="0"/>
              <a:t>processor adapted from</a:t>
            </a:r>
          </a:p>
          <a:p>
            <a:pPr marL="0" lvl="1"/>
            <a:r>
              <a:rPr lang="en-US" sz="1600" dirty="0">
                <a:hlinkClick r:id="rId3"/>
              </a:rPr>
              <a:t>http://www.research.ibm.com/cell</a:t>
            </a:r>
            <a:r>
              <a:rPr lang="en-US" sz="1600" dirty="0" smtClean="0">
                <a:hlinkClick r:id="rId3"/>
              </a:rPr>
              <a:t>/</a:t>
            </a:r>
            <a:endParaRPr lang="en-US" sz="1600" dirty="0"/>
          </a:p>
          <a:p>
            <a:endParaRPr lang="en-US" sz="1600" dirty="0"/>
          </a:p>
        </p:txBody>
      </p:sp>
      <p:sp>
        <p:nvSpPr>
          <p:cNvPr id="20" name="Rectangle 19"/>
          <p:cNvSpPr/>
          <p:nvPr/>
        </p:nvSpPr>
        <p:spPr bwMode="auto">
          <a:xfrm>
            <a:off x="6499225" y="2640717"/>
            <a:ext cx="604838" cy="3144837"/>
          </a:xfrm>
          <a:prstGeom prst="rect">
            <a:avLst/>
          </a:prstGeom>
          <a:solidFill>
            <a:srgbClr val="CCFFFF"/>
          </a:solidFill>
          <a:ln w="9525" cap="flat" cmpd="sng" algn="ctr">
            <a:solidFill>
              <a:schemeClr val="tx1"/>
            </a:solidFill>
            <a:prstDash val="solid"/>
            <a:round/>
            <a:headEnd type="none" w="med" len="med"/>
            <a:tailEnd type="none" w="med" len="med"/>
          </a:ln>
          <a:effectLst/>
        </p:spPr>
        <p:txBody>
          <a:bodyPr vert="vert" anchor="ctr"/>
          <a:lstStyle/>
          <a:p>
            <a:pPr algn="ctr">
              <a:defRPr/>
            </a:pPr>
            <a:r>
              <a:rPr lang="en-US" dirty="0">
                <a:solidFill>
                  <a:srgbClr val="1C1C1C"/>
                </a:solidFill>
              </a:rPr>
              <a:t>Element interconnect bus</a:t>
            </a:r>
          </a:p>
        </p:txBody>
      </p:sp>
      <p:sp>
        <p:nvSpPr>
          <p:cNvPr id="7188" name="Rectangle 20"/>
          <p:cNvSpPr>
            <a:spLocks noChangeArrowheads="1"/>
          </p:cNvSpPr>
          <p:nvPr/>
        </p:nvSpPr>
        <p:spPr bwMode="auto">
          <a:xfrm>
            <a:off x="7288213" y="2613729"/>
            <a:ext cx="1430337" cy="350838"/>
          </a:xfrm>
          <a:prstGeom prst="rect">
            <a:avLst/>
          </a:prstGeom>
          <a:solidFill>
            <a:srgbClr val="CCFFFF"/>
          </a:solidFill>
          <a:ln w="9525" algn="ctr">
            <a:solidFill>
              <a:schemeClr val="tx1"/>
            </a:solidFill>
            <a:round/>
            <a:headEnd/>
            <a:tailEnd/>
          </a:ln>
        </p:spPr>
        <p:txBody>
          <a:bodyPr lIns="10800" tIns="28800" rIns="10800" bIns="28800" anchor="ctr"/>
          <a:lstStyle/>
          <a:p>
            <a:pPr algn="ctr"/>
            <a:r>
              <a:rPr lang="en-US">
                <a:solidFill>
                  <a:srgbClr val="1C1C1C"/>
                </a:solidFill>
              </a:rPr>
              <a:t>Test&amp;Debug</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645" y="98603"/>
            <a:ext cx="8760177" cy="781930"/>
          </a:xfrm>
        </p:spPr>
        <p:txBody>
          <a:bodyPr>
            <a:normAutofit/>
          </a:bodyPr>
          <a:lstStyle/>
          <a:p>
            <a:pPr>
              <a:defRPr/>
            </a:pPr>
            <a:r>
              <a:rPr lang="en-US" sz="3600" dirty="0" smtClean="0"/>
              <a:t>Synergistic Processing Element (SPE)</a:t>
            </a:r>
            <a:endParaRPr lang="en-US" sz="3600" dirty="0"/>
          </a:p>
        </p:txBody>
      </p:sp>
      <p:sp>
        <p:nvSpPr>
          <p:cNvPr id="3" name="Content Placeholder 2"/>
          <p:cNvSpPr>
            <a:spLocks noGrp="1"/>
          </p:cNvSpPr>
          <p:nvPr>
            <p:ph idx="1"/>
          </p:nvPr>
        </p:nvSpPr>
        <p:spPr>
          <a:xfrm>
            <a:off x="438503" y="1082499"/>
            <a:ext cx="8250238" cy="5472112"/>
          </a:xfrm>
        </p:spPr>
        <p:txBody>
          <a:bodyPr>
            <a:normAutofit lnSpcReduction="10000"/>
          </a:bodyPr>
          <a:lstStyle/>
          <a:p>
            <a:pPr>
              <a:defRPr/>
            </a:pPr>
            <a:r>
              <a:rPr lang="en-US" dirty="0" smtClean="0"/>
              <a:t>Cells: heterogeneous multi-core system architecture</a:t>
            </a:r>
          </a:p>
          <a:p>
            <a:pPr lvl="1">
              <a:defRPr/>
            </a:pPr>
            <a:r>
              <a:rPr lang="en-US" dirty="0" smtClean="0"/>
              <a:t>Power cell element for control tasks</a:t>
            </a:r>
          </a:p>
          <a:p>
            <a:pPr lvl="1">
              <a:defRPr/>
            </a:pPr>
            <a:r>
              <a:rPr lang="en-US" dirty="0" smtClean="0"/>
              <a:t>Synergistic Processing Elements for data-intensive processing</a:t>
            </a:r>
          </a:p>
          <a:p>
            <a:pPr>
              <a:defRPr/>
            </a:pPr>
            <a:r>
              <a:rPr lang="en-US" dirty="0" smtClean="0"/>
              <a:t>Each SPE</a:t>
            </a:r>
          </a:p>
          <a:p>
            <a:pPr lvl="1">
              <a:defRPr/>
            </a:pPr>
            <a:r>
              <a:rPr lang="en-US" dirty="0" smtClean="0"/>
              <a:t>Synergistic Processor Unit (SPU)</a:t>
            </a:r>
          </a:p>
          <a:p>
            <a:pPr lvl="1">
              <a:defRPr/>
            </a:pPr>
            <a:r>
              <a:rPr lang="en-US" dirty="0" smtClean="0"/>
              <a:t>Synergistic Memory Flow Control (MFC)</a:t>
            </a:r>
          </a:p>
          <a:p>
            <a:pPr lvl="2">
              <a:defRPr/>
            </a:pPr>
            <a:r>
              <a:rPr lang="en-US" dirty="0" smtClean="0"/>
              <a:t>Data movement and synchronization</a:t>
            </a:r>
          </a:p>
          <a:p>
            <a:pPr lvl="2">
              <a:defRPr/>
            </a:pPr>
            <a:r>
              <a:rPr lang="en-US" dirty="0" smtClean="0"/>
              <a:t>Interface to high-performance Element Interconnect Bus (EIB)</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2992" y="391777"/>
            <a:ext cx="8438570" cy="692210"/>
          </a:xfrm>
        </p:spPr>
        <p:txBody>
          <a:bodyPr>
            <a:normAutofit fontScale="90000"/>
          </a:bodyPr>
          <a:lstStyle/>
          <a:p>
            <a:r>
              <a:rPr lang="en-US" dirty="0" smtClean="0">
                <a:ln>
                  <a:solidFill>
                    <a:sysClr val="windowText" lastClr="000000"/>
                  </a:solidFill>
                </a:ln>
                <a:solidFill>
                  <a:srgbClr val="1D8757"/>
                </a:solidFill>
              </a:rPr>
              <a:t>Cell </a:t>
            </a:r>
            <a:r>
              <a:rPr lang="en-US" dirty="0">
                <a:ln>
                  <a:solidFill>
                    <a:sysClr val="windowText" lastClr="000000"/>
                  </a:solidFill>
                </a:ln>
                <a:solidFill>
                  <a:srgbClr val="1D8757"/>
                </a:solidFill>
              </a:rPr>
              <a:t>Broadband </a:t>
            </a:r>
            <a:r>
              <a:rPr lang="en-US" dirty="0" smtClean="0">
                <a:ln>
                  <a:solidFill>
                    <a:sysClr val="windowText" lastClr="000000"/>
                  </a:solidFill>
                </a:ln>
                <a:solidFill>
                  <a:srgbClr val="1D8757"/>
                </a:solidFill>
              </a:rPr>
              <a:t>Architecture Design</a:t>
            </a:r>
            <a:endParaRPr lang="en-US" dirty="0">
              <a:ln>
                <a:solidFill>
                  <a:sysClr val="windowText" lastClr="000000"/>
                </a:solidFill>
              </a:ln>
              <a:solidFill>
                <a:srgbClr val="1D8757"/>
              </a:solidFill>
            </a:endParaRPr>
          </a:p>
        </p:txBody>
      </p:sp>
      <p:sp>
        <p:nvSpPr>
          <p:cNvPr id="5" name="Rectangle 11"/>
          <p:cNvSpPr>
            <a:spLocks noChangeArrowheads="1"/>
          </p:cNvSpPr>
          <p:nvPr/>
        </p:nvSpPr>
        <p:spPr bwMode="auto">
          <a:xfrm>
            <a:off x="160100" y="5906365"/>
            <a:ext cx="5096481" cy="646331"/>
          </a:xfrm>
          <a:prstGeom prst="rect">
            <a:avLst/>
          </a:prstGeom>
          <a:noFill/>
          <a:ln w="9525">
            <a:noFill/>
            <a:miter lim="800000"/>
            <a:headEnd/>
            <a:tailEnd/>
          </a:ln>
        </p:spPr>
        <p:txBody>
          <a:bodyPr wrap="square">
            <a:spAutoFit/>
          </a:bodyPr>
          <a:lstStyle/>
          <a:p>
            <a:pPr lvl="1"/>
            <a:r>
              <a:rPr lang="en-US" dirty="0"/>
              <a:t>Synergistic Processor Unit (SPU)</a:t>
            </a:r>
          </a:p>
          <a:p>
            <a:pPr lvl="1"/>
            <a:r>
              <a:rPr lang="en-US" dirty="0"/>
              <a:t>Synergistic Memory Flow Control (MFC)</a:t>
            </a:r>
          </a:p>
        </p:txBody>
      </p:sp>
      <p:sp>
        <p:nvSpPr>
          <p:cNvPr id="7" name="Rectangle 23"/>
          <p:cNvSpPr>
            <a:spLocks noChangeArrowheads="1"/>
          </p:cNvSpPr>
          <p:nvPr/>
        </p:nvSpPr>
        <p:spPr bwMode="auto">
          <a:xfrm>
            <a:off x="230277" y="3468229"/>
            <a:ext cx="8798013" cy="449180"/>
          </a:xfrm>
          <a:prstGeom prst="rect">
            <a:avLst/>
          </a:prstGeom>
          <a:solidFill>
            <a:srgbClr val="CCFFFF"/>
          </a:solidFill>
          <a:ln w="15875" algn="ctr">
            <a:solidFill>
              <a:schemeClr val="tx1"/>
            </a:solidFill>
            <a:round/>
            <a:headEnd/>
            <a:tailEnd/>
          </a:ln>
        </p:spPr>
        <p:txBody>
          <a:bodyPr anchor="ctr"/>
          <a:lstStyle/>
          <a:p>
            <a:pPr algn="ctr"/>
            <a:r>
              <a:rPr lang="en-US" sz="2000">
                <a:solidFill>
                  <a:srgbClr val="1C1C1C"/>
                </a:solidFill>
              </a:rPr>
              <a:t>EIB</a:t>
            </a:r>
          </a:p>
        </p:txBody>
      </p:sp>
      <p:sp>
        <p:nvSpPr>
          <p:cNvPr id="8" name="Rectangle 24"/>
          <p:cNvSpPr>
            <a:spLocks noChangeArrowheads="1"/>
          </p:cNvSpPr>
          <p:nvPr/>
        </p:nvSpPr>
        <p:spPr bwMode="auto">
          <a:xfrm>
            <a:off x="817922" y="4276701"/>
            <a:ext cx="1025189" cy="1180405"/>
          </a:xfrm>
          <a:prstGeom prst="rect">
            <a:avLst/>
          </a:prstGeom>
          <a:solidFill>
            <a:schemeClr val="accent5">
              <a:lumMod val="40000"/>
              <a:lumOff val="60000"/>
            </a:schemeClr>
          </a:solidFill>
          <a:ln w="15875" algn="ctr">
            <a:solidFill>
              <a:schemeClr val="tx1"/>
            </a:solidFill>
            <a:round/>
            <a:headEnd/>
            <a:tailEnd/>
          </a:ln>
        </p:spPr>
        <p:txBody>
          <a:bodyPr anchor="ctr"/>
          <a:lstStyle/>
          <a:p>
            <a:pPr algn="ctr">
              <a:defRPr/>
            </a:pPr>
            <a:r>
              <a:rPr lang="en-US" sz="2000" dirty="0">
                <a:solidFill>
                  <a:srgbClr val="1C1C1C"/>
                </a:solidFill>
                <a:latin typeface="Arial" pitchFamily="34" charset="0"/>
              </a:rPr>
              <a:t>L2 Cache</a:t>
            </a:r>
          </a:p>
        </p:txBody>
      </p:sp>
      <p:sp>
        <p:nvSpPr>
          <p:cNvPr id="9" name="Rectangle 25"/>
          <p:cNvSpPr>
            <a:spLocks noChangeArrowheads="1"/>
          </p:cNvSpPr>
          <p:nvPr/>
        </p:nvSpPr>
        <p:spPr bwMode="auto">
          <a:xfrm>
            <a:off x="5944605" y="4167501"/>
            <a:ext cx="1070467" cy="538717"/>
          </a:xfrm>
          <a:prstGeom prst="rect">
            <a:avLst/>
          </a:prstGeom>
          <a:solidFill>
            <a:schemeClr val="bg2">
              <a:lumMod val="20000"/>
              <a:lumOff val="80000"/>
            </a:schemeClr>
          </a:solidFill>
          <a:ln w="15875" algn="ctr">
            <a:solidFill>
              <a:schemeClr val="tx1"/>
            </a:solidFill>
            <a:round/>
            <a:headEnd/>
            <a:tailEnd/>
          </a:ln>
        </p:spPr>
        <p:txBody>
          <a:bodyPr anchor="ctr"/>
          <a:lstStyle/>
          <a:p>
            <a:pPr algn="ctr">
              <a:defRPr/>
            </a:pPr>
            <a:r>
              <a:rPr lang="en-US" sz="2000" dirty="0">
                <a:solidFill>
                  <a:srgbClr val="1C1C1C"/>
                </a:solidFill>
                <a:latin typeface="Arial" pitchFamily="34" charset="0"/>
              </a:rPr>
              <a:t>MIC</a:t>
            </a:r>
          </a:p>
        </p:txBody>
      </p:sp>
      <p:sp>
        <p:nvSpPr>
          <p:cNvPr id="10" name="Rectangle 26"/>
          <p:cNvSpPr>
            <a:spLocks noChangeArrowheads="1"/>
          </p:cNvSpPr>
          <p:nvPr/>
        </p:nvSpPr>
        <p:spPr bwMode="auto">
          <a:xfrm>
            <a:off x="7281280" y="4153213"/>
            <a:ext cx="1070467" cy="538718"/>
          </a:xfrm>
          <a:prstGeom prst="rect">
            <a:avLst/>
          </a:prstGeom>
          <a:solidFill>
            <a:schemeClr val="bg2">
              <a:lumMod val="20000"/>
              <a:lumOff val="80000"/>
            </a:schemeClr>
          </a:solidFill>
          <a:ln w="15875" algn="ctr">
            <a:solidFill>
              <a:schemeClr val="tx1"/>
            </a:solidFill>
            <a:round/>
            <a:headEnd/>
            <a:tailEnd/>
          </a:ln>
        </p:spPr>
        <p:txBody>
          <a:bodyPr anchor="ctr"/>
          <a:lstStyle/>
          <a:p>
            <a:pPr algn="ctr">
              <a:defRPr/>
            </a:pPr>
            <a:r>
              <a:rPr lang="en-US" sz="2000">
                <a:solidFill>
                  <a:srgbClr val="1C1C1C"/>
                </a:solidFill>
                <a:latin typeface="Arial" pitchFamily="34" charset="0"/>
              </a:rPr>
              <a:t>MIC</a:t>
            </a:r>
          </a:p>
        </p:txBody>
      </p:sp>
      <p:sp>
        <p:nvSpPr>
          <p:cNvPr id="11" name="Rectangle 27"/>
          <p:cNvSpPr>
            <a:spLocks noChangeArrowheads="1"/>
          </p:cNvSpPr>
          <p:nvPr/>
        </p:nvSpPr>
        <p:spPr bwMode="auto">
          <a:xfrm>
            <a:off x="5814013" y="4997217"/>
            <a:ext cx="1515144" cy="704363"/>
          </a:xfrm>
          <a:prstGeom prst="rect">
            <a:avLst/>
          </a:prstGeom>
          <a:solidFill>
            <a:schemeClr val="bg2">
              <a:lumMod val="20000"/>
              <a:lumOff val="80000"/>
            </a:schemeClr>
          </a:solidFill>
          <a:ln w="15875" algn="ctr">
            <a:solidFill>
              <a:schemeClr val="tx1"/>
            </a:solidFill>
            <a:round/>
            <a:headEnd/>
            <a:tailEnd/>
          </a:ln>
        </p:spPr>
        <p:txBody>
          <a:bodyPr anchor="ctr"/>
          <a:lstStyle/>
          <a:p>
            <a:pPr algn="ctr">
              <a:defRPr/>
            </a:pPr>
            <a:r>
              <a:rPr lang="en-US" sz="2000">
                <a:solidFill>
                  <a:srgbClr val="1C1C1C"/>
                </a:solidFill>
                <a:latin typeface="Arial" pitchFamily="34" charset="0"/>
              </a:rPr>
              <a:t>XRAM ™</a:t>
            </a:r>
          </a:p>
        </p:txBody>
      </p:sp>
      <p:sp>
        <p:nvSpPr>
          <p:cNvPr id="12" name="Rectangle 28"/>
          <p:cNvSpPr>
            <a:spLocks noChangeArrowheads="1"/>
          </p:cNvSpPr>
          <p:nvPr/>
        </p:nvSpPr>
        <p:spPr bwMode="auto">
          <a:xfrm>
            <a:off x="7390997" y="4994963"/>
            <a:ext cx="1334040" cy="693917"/>
          </a:xfrm>
          <a:prstGeom prst="rect">
            <a:avLst/>
          </a:prstGeom>
          <a:solidFill>
            <a:schemeClr val="bg2">
              <a:lumMod val="20000"/>
              <a:lumOff val="80000"/>
            </a:schemeClr>
          </a:solidFill>
          <a:ln w="15875" algn="ctr">
            <a:solidFill>
              <a:schemeClr val="tx1"/>
            </a:solidFill>
            <a:round/>
            <a:headEnd/>
            <a:tailEnd/>
          </a:ln>
        </p:spPr>
        <p:txBody>
          <a:bodyPr anchor="ctr"/>
          <a:lstStyle/>
          <a:p>
            <a:pPr algn="ctr">
              <a:defRPr/>
            </a:pPr>
            <a:r>
              <a:rPr lang="en-US" sz="2000">
                <a:solidFill>
                  <a:srgbClr val="1C1C1C"/>
                </a:solidFill>
                <a:latin typeface="Arial" pitchFamily="34" charset="0"/>
              </a:rPr>
              <a:t>FLEX™ IO</a:t>
            </a:r>
          </a:p>
        </p:txBody>
      </p:sp>
      <p:cxnSp>
        <p:nvCxnSpPr>
          <p:cNvPr id="13" name="Straight Arrow Connector 30"/>
          <p:cNvCxnSpPr>
            <a:cxnSpLocks noChangeShapeType="1"/>
            <a:stCxn id="4" idx="2"/>
          </p:cNvCxnSpPr>
          <p:nvPr/>
        </p:nvCxnSpPr>
        <p:spPr bwMode="auto">
          <a:xfrm flipH="1">
            <a:off x="675545" y="3074269"/>
            <a:ext cx="183994" cy="450850"/>
          </a:xfrm>
          <a:prstGeom prst="straightConnector1">
            <a:avLst/>
          </a:prstGeom>
          <a:noFill/>
          <a:ln w="15875" algn="ctr">
            <a:solidFill>
              <a:schemeClr val="tx1"/>
            </a:solidFill>
            <a:round/>
            <a:headEnd type="arrow" w="med" len="med"/>
            <a:tailEnd type="arrow" w="med" len="med"/>
          </a:ln>
        </p:spPr>
      </p:cxnSp>
      <p:cxnSp>
        <p:nvCxnSpPr>
          <p:cNvPr id="17" name="Straight Arrow Connector 36"/>
          <p:cNvCxnSpPr>
            <a:cxnSpLocks noChangeShapeType="1"/>
            <a:stCxn id="15" idx="2"/>
          </p:cNvCxnSpPr>
          <p:nvPr/>
        </p:nvCxnSpPr>
        <p:spPr bwMode="auto">
          <a:xfrm flipH="1">
            <a:off x="1797730" y="3074269"/>
            <a:ext cx="152936" cy="450850"/>
          </a:xfrm>
          <a:prstGeom prst="straightConnector1">
            <a:avLst/>
          </a:prstGeom>
          <a:noFill/>
          <a:ln w="15875" algn="ctr">
            <a:solidFill>
              <a:schemeClr val="tx1"/>
            </a:solidFill>
            <a:round/>
            <a:headEnd type="arrow" w="med" len="med"/>
            <a:tailEnd type="arrow" w="med" len="med"/>
          </a:ln>
        </p:spPr>
      </p:cxnSp>
      <p:cxnSp>
        <p:nvCxnSpPr>
          <p:cNvPr id="21" name="Straight Arrow Connector 40"/>
          <p:cNvCxnSpPr>
            <a:cxnSpLocks noChangeShapeType="1"/>
            <a:stCxn id="19" idx="2"/>
          </p:cNvCxnSpPr>
          <p:nvPr/>
        </p:nvCxnSpPr>
        <p:spPr bwMode="auto">
          <a:xfrm flipH="1">
            <a:off x="2918331" y="3074269"/>
            <a:ext cx="121919" cy="450850"/>
          </a:xfrm>
          <a:prstGeom prst="straightConnector1">
            <a:avLst/>
          </a:prstGeom>
          <a:noFill/>
          <a:ln w="15875" algn="ctr">
            <a:solidFill>
              <a:schemeClr val="tx1"/>
            </a:solidFill>
            <a:round/>
            <a:headEnd type="arrow" w="med" len="med"/>
            <a:tailEnd type="arrow" w="med" len="med"/>
          </a:ln>
        </p:spPr>
      </p:cxnSp>
      <p:cxnSp>
        <p:nvCxnSpPr>
          <p:cNvPr id="25" name="Straight Arrow Connector 44"/>
          <p:cNvCxnSpPr>
            <a:cxnSpLocks noChangeShapeType="1"/>
            <a:stCxn id="23" idx="2"/>
          </p:cNvCxnSpPr>
          <p:nvPr/>
        </p:nvCxnSpPr>
        <p:spPr bwMode="auto">
          <a:xfrm flipH="1">
            <a:off x="4040517" y="3074269"/>
            <a:ext cx="90860" cy="450850"/>
          </a:xfrm>
          <a:prstGeom prst="straightConnector1">
            <a:avLst/>
          </a:prstGeom>
          <a:noFill/>
          <a:ln w="15875" algn="ctr">
            <a:solidFill>
              <a:schemeClr val="tx1"/>
            </a:solidFill>
            <a:round/>
            <a:headEnd type="arrow" w="med" len="med"/>
            <a:tailEnd type="arrow" w="med" len="med"/>
          </a:ln>
        </p:spPr>
      </p:cxnSp>
      <p:cxnSp>
        <p:nvCxnSpPr>
          <p:cNvPr id="29" name="Straight Arrow Connector 48"/>
          <p:cNvCxnSpPr>
            <a:cxnSpLocks noChangeShapeType="1"/>
            <a:stCxn id="27" idx="2"/>
          </p:cNvCxnSpPr>
          <p:nvPr/>
        </p:nvCxnSpPr>
        <p:spPr bwMode="auto">
          <a:xfrm flipH="1">
            <a:off x="5134127" y="3074269"/>
            <a:ext cx="60593" cy="450850"/>
          </a:xfrm>
          <a:prstGeom prst="straightConnector1">
            <a:avLst/>
          </a:prstGeom>
          <a:noFill/>
          <a:ln w="15875" algn="ctr">
            <a:solidFill>
              <a:schemeClr val="tx1"/>
            </a:solidFill>
            <a:round/>
            <a:headEnd type="arrow" w="med" len="med"/>
            <a:tailEnd type="arrow" w="med" len="med"/>
          </a:ln>
        </p:spPr>
      </p:cxnSp>
      <p:cxnSp>
        <p:nvCxnSpPr>
          <p:cNvPr id="33" name="Straight Arrow Connector 52"/>
          <p:cNvCxnSpPr>
            <a:cxnSpLocks noChangeShapeType="1"/>
            <a:stCxn id="31" idx="2"/>
          </p:cNvCxnSpPr>
          <p:nvPr/>
        </p:nvCxnSpPr>
        <p:spPr bwMode="auto">
          <a:xfrm flipH="1">
            <a:off x="6245024" y="3074269"/>
            <a:ext cx="29847" cy="450850"/>
          </a:xfrm>
          <a:prstGeom prst="straightConnector1">
            <a:avLst/>
          </a:prstGeom>
          <a:noFill/>
          <a:ln w="15875" algn="ctr">
            <a:solidFill>
              <a:schemeClr val="tx1"/>
            </a:solidFill>
            <a:round/>
            <a:headEnd type="arrow" w="med" len="med"/>
            <a:tailEnd type="arrow" w="med" len="med"/>
          </a:ln>
        </p:spPr>
      </p:cxnSp>
      <p:cxnSp>
        <p:nvCxnSpPr>
          <p:cNvPr id="37" name="Straight Arrow Connector 56"/>
          <p:cNvCxnSpPr>
            <a:cxnSpLocks noChangeShapeType="1"/>
            <a:stCxn id="35" idx="2"/>
          </p:cNvCxnSpPr>
          <p:nvPr/>
        </p:nvCxnSpPr>
        <p:spPr bwMode="auto">
          <a:xfrm>
            <a:off x="7331524" y="3074269"/>
            <a:ext cx="230" cy="450850"/>
          </a:xfrm>
          <a:prstGeom prst="straightConnector1">
            <a:avLst/>
          </a:prstGeom>
          <a:noFill/>
          <a:ln w="15875" algn="ctr">
            <a:solidFill>
              <a:schemeClr val="tx1"/>
            </a:solidFill>
            <a:round/>
            <a:headEnd type="arrow" w="med" len="med"/>
            <a:tailEnd type="arrow" w="med" len="med"/>
          </a:ln>
        </p:spPr>
      </p:cxnSp>
      <p:sp>
        <p:nvSpPr>
          <p:cNvPr id="3" name="Rectangle 3"/>
          <p:cNvSpPr>
            <a:spLocks noChangeArrowheads="1"/>
          </p:cNvSpPr>
          <p:nvPr/>
        </p:nvSpPr>
        <p:spPr bwMode="auto">
          <a:xfrm>
            <a:off x="487699" y="1562695"/>
            <a:ext cx="743680" cy="692424"/>
          </a:xfrm>
          <a:prstGeom prst="rect">
            <a:avLst/>
          </a:prstGeom>
          <a:solidFill>
            <a:schemeClr val="accent2">
              <a:lumMod val="20000"/>
              <a:lumOff val="80000"/>
            </a:schemeClr>
          </a:solidFill>
          <a:ln w="15875" algn="ctr">
            <a:solidFill>
              <a:schemeClr val="tx1"/>
            </a:solidFill>
            <a:round/>
            <a:headEnd/>
            <a:tailEnd/>
          </a:ln>
        </p:spPr>
        <p:txBody>
          <a:bodyPr lIns="9144" rIns="9144" anchor="ctr"/>
          <a:lstStyle/>
          <a:p>
            <a:pPr algn="ctr">
              <a:defRPr/>
            </a:pPr>
            <a:r>
              <a:rPr lang="en-US" sz="2000" dirty="0">
                <a:solidFill>
                  <a:srgbClr val="1C1C1C"/>
                </a:solidFill>
                <a:latin typeface="Arial" pitchFamily="34" charset="0"/>
              </a:rPr>
              <a:t>SPU</a:t>
            </a:r>
          </a:p>
        </p:txBody>
      </p:sp>
      <p:sp>
        <p:nvSpPr>
          <p:cNvPr id="4" name="Rectangle 10"/>
          <p:cNvSpPr>
            <a:spLocks noChangeArrowheads="1"/>
          </p:cNvSpPr>
          <p:nvPr/>
        </p:nvSpPr>
        <p:spPr bwMode="auto">
          <a:xfrm>
            <a:off x="487699" y="2381845"/>
            <a:ext cx="743680" cy="692424"/>
          </a:xfrm>
          <a:prstGeom prst="rect">
            <a:avLst/>
          </a:prstGeom>
          <a:solidFill>
            <a:schemeClr val="accent2">
              <a:lumMod val="20000"/>
              <a:lumOff val="80000"/>
            </a:schemeClr>
          </a:solidFill>
          <a:ln w="15875" algn="ctr">
            <a:solidFill>
              <a:schemeClr val="tx1"/>
            </a:solidFill>
            <a:round/>
            <a:headEnd/>
            <a:tailEnd/>
          </a:ln>
        </p:spPr>
        <p:txBody>
          <a:bodyPr lIns="9144" rIns="9144" anchor="ctr"/>
          <a:lstStyle/>
          <a:p>
            <a:pPr algn="ctr">
              <a:defRPr/>
            </a:pPr>
            <a:r>
              <a:rPr lang="en-US" sz="2000">
                <a:solidFill>
                  <a:srgbClr val="1C1C1C"/>
                </a:solidFill>
                <a:latin typeface="Arial" pitchFamily="34" charset="0"/>
              </a:rPr>
              <a:t>MFC</a:t>
            </a:r>
          </a:p>
        </p:txBody>
      </p:sp>
      <p:sp>
        <p:nvSpPr>
          <p:cNvPr id="6" name="Rectangle 22"/>
          <p:cNvSpPr>
            <a:spLocks noChangeArrowheads="1"/>
          </p:cNvSpPr>
          <p:nvPr/>
        </p:nvSpPr>
        <p:spPr bwMode="auto">
          <a:xfrm>
            <a:off x="352013" y="1218209"/>
            <a:ext cx="1028260" cy="1950428"/>
          </a:xfrm>
          <a:prstGeom prst="rect">
            <a:avLst/>
          </a:prstGeom>
          <a:noFill/>
          <a:ln w="15875" algn="ctr">
            <a:solidFill>
              <a:schemeClr val="tx1"/>
            </a:solidFill>
            <a:round/>
            <a:headEnd/>
            <a:tailEnd/>
          </a:ln>
        </p:spPr>
        <p:txBody>
          <a:bodyPr/>
          <a:lstStyle/>
          <a:p>
            <a:r>
              <a:rPr lang="en-US" sz="2000"/>
              <a:t>SPE</a:t>
            </a:r>
          </a:p>
        </p:txBody>
      </p:sp>
      <p:sp>
        <p:nvSpPr>
          <p:cNvPr id="14" name="Rectangle 33"/>
          <p:cNvSpPr>
            <a:spLocks noChangeArrowheads="1"/>
          </p:cNvSpPr>
          <p:nvPr/>
        </p:nvSpPr>
        <p:spPr bwMode="auto">
          <a:xfrm>
            <a:off x="1578826" y="1562695"/>
            <a:ext cx="743680" cy="692424"/>
          </a:xfrm>
          <a:prstGeom prst="rect">
            <a:avLst/>
          </a:prstGeom>
          <a:solidFill>
            <a:schemeClr val="accent2">
              <a:lumMod val="20000"/>
              <a:lumOff val="80000"/>
            </a:schemeClr>
          </a:solidFill>
          <a:ln w="15875" algn="ctr">
            <a:solidFill>
              <a:schemeClr val="tx1"/>
            </a:solidFill>
            <a:round/>
            <a:headEnd/>
            <a:tailEnd/>
          </a:ln>
        </p:spPr>
        <p:txBody>
          <a:bodyPr lIns="9144" rIns="9144" anchor="ctr"/>
          <a:lstStyle/>
          <a:p>
            <a:pPr algn="ctr">
              <a:defRPr/>
            </a:pPr>
            <a:r>
              <a:rPr lang="en-US" sz="2000">
                <a:solidFill>
                  <a:srgbClr val="1C1C1C"/>
                </a:solidFill>
                <a:latin typeface="Arial" pitchFamily="34" charset="0"/>
              </a:rPr>
              <a:t>SPU</a:t>
            </a:r>
          </a:p>
        </p:txBody>
      </p:sp>
      <p:sp>
        <p:nvSpPr>
          <p:cNvPr id="15" name="Rectangle 34"/>
          <p:cNvSpPr>
            <a:spLocks noChangeArrowheads="1"/>
          </p:cNvSpPr>
          <p:nvPr/>
        </p:nvSpPr>
        <p:spPr bwMode="auto">
          <a:xfrm>
            <a:off x="1578826" y="2381845"/>
            <a:ext cx="743680" cy="692424"/>
          </a:xfrm>
          <a:prstGeom prst="rect">
            <a:avLst/>
          </a:prstGeom>
          <a:solidFill>
            <a:schemeClr val="accent2">
              <a:lumMod val="20000"/>
              <a:lumOff val="80000"/>
            </a:schemeClr>
          </a:solidFill>
          <a:ln w="15875" algn="ctr">
            <a:solidFill>
              <a:schemeClr val="tx1"/>
            </a:solidFill>
            <a:round/>
            <a:headEnd/>
            <a:tailEnd/>
          </a:ln>
        </p:spPr>
        <p:txBody>
          <a:bodyPr lIns="9144" rIns="9144" anchor="ctr"/>
          <a:lstStyle/>
          <a:p>
            <a:pPr algn="ctr">
              <a:defRPr/>
            </a:pPr>
            <a:r>
              <a:rPr lang="en-US" sz="2000">
                <a:solidFill>
                  <a:srgbClr val="1C1C1C"/>
                </a:solidFill>
                <a:latin typeface="Arial" pitchFamily="34" charset="0"/>
              </a:rPr>
              <a:t>MFC</a:t>
            </a:r>
          </a:p>
        </p:txBody>
      </p:sp>
      <p:sp>
        <p:nvSpPr>
          <p:cNvPr id="16" name="Rectangle 35"/>
          <p:cNvSpPr>
            <a:spLocks noChangeArrowheads="1"/>
          </p:cNvSpPr>
          <p:nvPr/>
        </p:nvSpPr>
        <p:spPr bwMode="auto">
          <a:xfrm>
            <a:off x="1442734" y="1218209"/>
            <a:ext cx="1026687" cy="1950428"/>
          </a:xfrm>
          <a:prstGeom prst="rect">
            <a:avLst/>
          </a:prstGeom>
          <a:noFill/>
          <a:ln w="15875" algn="ctr">
            <a:solidFill>
              <a:schemeClr val="tx1"/>
            </a:solidFill>
            <a:round/>
            <a:headEnd/>
            <a:tailEnd/>
          </a:ln>
        </p:spPr>
        <p:txBody>
          <a:bodyPr/>
          <a:lstStyle/>
          <a:p>
            <a:r>
              <a:rPr lang="en-US" sz="2000"/>
              <a:t>SPE</a:t>
            </a:r>
          </a:p>
        </p:txBody>
      </p:sp>
      <p:sp>
        <p:nvSpPr>
          <p:cNvPr id="18" name="Rectangle 37"/>
          <p:cNvSpPr>
            <a:spLocks noChangeArrowheads="1"/>
          </p:cNvSpPr>
          <p:nvPr/>
        </p:nvSpPr>
        <p:spPr bwMode="auto">
          <a:xfrm>
            <a:off x="2668409" y="1562695"/>
            <a:ext cx="743681" cy="692424"/>
          </a:xfrm>
          <a:prstGeom prst="rect">
            <a:avLst/>
          </a:prstGeom>
          <a:solidFill>
            <a:schemeClr val="accent2">
              <a:lumMod val="20000"/>
              <a:lumOff val="80000"/>
            </a:schemeClr>
          </a:solidFill>
          <a:ln w="15875" algn="ctr">
            <a:solidFill>
              <a:schemeClr val="tx1"/>
            </a:solidFill>
            <a:round/>
            <a:headEnd/>
            <a:tailEnd/>
          </a:ln>
        </p:spPr>
        <p:txBody>
          <a:bodyPr lIns="9144" rIns="9144" anchor="ctr"/>
          <a:lstStyle/>
          <a:p>
            <a:pPr algn="ctr">
              <a:defRPr/>
            </a:pPr>
            <a:r>
              <a:rPr lang="en-US" sz="2000">
                <a:solidFill>
                  <a:srgbClr val="1C1C1C"/>
                </a:solidFill>
                <a:latin typeface="Arial" pitchFamily="34" charset="0"/>
              </a:rPr>
              <a:t>SPU</a:t>
            </a:r>
          </a:p>
        </p:txBody>
      </p:sp>
      <p:sp>
        <p:nvSpPr>
          <p:cNvPr id="19" name="Rectangle 38"/>
          <p:cNvSpPr>
            <a:spLocks noChangeArrowheads="1"/>
          </p:cNvSpPr>
          <p:nvPr/>
        </p:nvSpPr>
        <p:spPr bwMode="auto">
          <a:xfrm>
            <a:off x="2668409" y="2381845"/>
            <a:ext cx="743681" cy="692424"/>
          </a:xfrm>
          <a:prstGeom prst="rect">
            <a:avLst/>
          </a:prstGeom>
          <a:solidFill>
            <a:schemeClr val="accent2">
              <a:lumMod val="20000"/>
              <a:lumOff val="80000"/>
            </a:schemeClr>
          </a:solidFill>
          <a:ln w="15875" algn="ctr">
            <a:solidFill>
              <a:schemeClr val="tx1"/>
            </a:solidFill>
            <a:round/>
            <a:headEnd/>
            <a:tailEnd/>
          </a:ln>
        </p:spPr>
        <p:txBody>
          <a:bodyPr lIns="9144" rIns="9144" anchor="ctr"/>
          <a:lstStyle/>
          <a:p>
            <a:pPr algn="ctr">
              <a:defRPr/>
            </a:pPr>
            <a:r>
              <a:rPr lang="en-US" sz="2000">
                <a:solidFill>
                  <a:srgbClr val="1C1C1C"/>
                </a:solidFill>
                <a:latin typeface="Arial" pitchFamily="34" charset="0"/>
              </a:rPr>
              <a:t>MFC</a:t>
            </a:r>
          </a:p>
        </p:txBody>
      </p:sp>
      <p:sp>
        <p:nvSpPr>
          <p:cNvPr id="20" name="Rectangle 39"/>
          <p:cNvSpPr>
            <a:spLocks noChangeArrowheads="1"/>
          </p:cNvSpPr>
          <p:nvPr/>
        </p:nvSpPr>
        <p:spPr bwMode="auto">
          <a:xfrm>
            <a:off x="2532723" y="1218209"/>
            <a:ext cx="1028260" cy="1950428"/>
          </a:xfrm>
          <a:prstGeom prst="rect">
            <a:avLst/>
          </a:prstGeom>
          <a:noFill/>
          <a:ln w="15875" algn="ctr">
            <a:solidFill>
              <a:schemeClr val="tx1"/>
            </a:solidFill>
            <a:round/>
            <a:headEnd/>
            <a:tailEnd/>
          </a:ln>
        </p:spPr>
        <p:txBody>
          <a:bodyPr/>
          <a:lstStyle/>
          <a:p>
            <a:r>
              <a:rPr lang="en-US" sz="2000"/>
              <a:t>SPE</a:t>
            </a:r>
          </a:p>
        </p:txBody>
      </p:sp>
      <p:sp>
        <p:nvSpPr>
          <p:cNvPr id="22" name="Rectangle 41"/>
          <p:cNvSpPr>
            <a:spLocks noChangeArrowheads="1"/>
          </p:cNvSpPr>
          <p:nvPr/>
        </p:nvSpPr>
        <p:spPr bwMode="auto">
          <a:xfrm>
            <a:off x="3759536" y="1562695"/>
            <a:ext cx="743681" cy="692424"/>
          </a:xfrm>
          <a:prstGeom prst="rect">
            <a:avLst/>
          </a:prstGeom>
          <a:solidFill>
            <a:schemeClr val="accent2">
              <a:lumMod val="20000"/>
              <a:lumOff val="80000"/>
            </a:schemeClr>
          </a:solidFill>
          <a:ln w="15875" algn="ctr">
            <a:solidFill>
              <a:schemeClr val="tx1"/>
            </a:solidFill>
            <a:round/>
            <a:headEnd/>
            <a:tailEnd/>
          </a:ln>
        </p:spPr>
        <p:txBody>
          <a:bodyPr lIns="9144" rIns="9144" anchor="ctr"/>
          <a:lstStyle/>
          <a:p>
            <a:pPr algn="ctr">
              <a:defRPr/>
            </a:pPr>
            <a:r>
              <a:rPr lang="en-US" sz="2000">
                <a:solidFill>
                  <a:srgbClr val="1C1C1C"/>
                </a:solidFill>
                <a:latin typeface="Arial" pitchFamily="34" charset="0"/>
              </a:rPr>
              <a:t>SPU</a:t>
            </a:r>
          </a:p>
        </p:txBody>
      </p:sp>
      <p:sp>
        <p:nvSpPr>
          <p:cNvPr id="23" name="Rectangle 42"/>
          <p:cNvSpPr>
            <a:spLocks noChangeArrowheads="1"/>
          </p:cNvSpPr>
          <p:nvPr/>
        </p:nvSpPr>
        <p:spPr bwMode="auto">
          <a:xfrm>
            <a:off x="3759536" y="2381845"/>
            <a:ext cx="743681" cy="692424"/>
          </a:xfrm>
          <a:prstGeom prst="rect">
            <a:avLst/>
          </a:prstGeom>
          <a:solidFill>
            <a:schemeClr val="accent2">
              <a:lumMod val="20000"/>
              <a:lumOff val="80000"/>
            </a:schemeClr>
          </a:solidFill>
          <a:ln w="15875" algn="ctr">
            <a:solidFill>
              <a:schemeClr val="tx1"/>
            </a:solidFill>
            <a:round/>
            <a:headEnd/>
            <a:tailEnd/>
          </a:ln>
        </p:spPr>
        <p:txBody>
          <a:bodyPr lIns="9144" rIns="9144" anchor="ctr"/>
          <a:lstStyle/>
          <a:p>
            <a:pPr algn="ctr">
              <a:defRPr/>
            </a:pPr>
            <a:r>
              <a:rPr lang="en-US" sz="2000">
                <a:solidFill>
                  <a:srgbClr val="1C1C1C"/>
                </a:solidFill>
                <a:latin typeface="Arial" pitchFamily="34" charset="0"/>
              </a:rPr>
              <a:t>MFC</a:t>
            </a:r>
          </a:p>
        </p:txBody>
      </p:sp>
      <p:sp>
        <p:nvSpPr>
          <p:cNvPr id="24" name="Rectangle 43"/>
          <p:cNvSpPr>
            <a:spLocks noChangeArrowheads="1"/>
          </p:cNvSpPr>
          <p:nvPr/>
        </p:nvSpPr>
        <p:spPr bwMode="auto">
          <a:xfrm>
            <a:off x="3623443" y="1218209"/>
            <a:ext cx="1026688" cy="1950428"/>
          </a:xfrm>
          <a:prstGeom prst="rect">
            <a:avLst/>
          </a:prstGeom>
          <a:noFill/>
          <a:ln w="15875" algn="ctr">
            <a:solidFill>
              <a:schemeClr val="tx1"/>
            </a:solidFill>
            <a:round/>
            <a:headEnd/>
            <a:tailEnd/>
          </a:ln>
        </p:spPr>
        <p:txBody>
          <a:bodyPr/>
          <a:lstStyle/>
          <a:p>
            <a:r>
              <a:rPr lang="en-US" sz="2000"/>
              <a:t>SPE</a:t>
            </a:r>
          </a:p>
        </p:txBody>
      </p:sp>
      <p:sp>
        <p:nvSpPr>
          <p:cNvPr id="26" name="Rectangle 45"/>
          <p:cNvSpPr>
            <a:spLocks noChangeArrowheads="1"/>
          </p:cNvSpPr>
          <p:nvPr/>
        </p:nvSpPr>
        <p:spPr bwMode="auto">
          <a:xfrm>
            <a:off x="4822879" y="1562695"/>
            <a:ext cx="743681" cy="692424"/>
          </a:xfrm>
          <a:prstGeom prst="rect">
            <a:avLst/>
          </a:prstGeom>
          <a:solidFill>
            <a:schemeClr val="accent2">
              <a:lumMod val="20000"/>
              <a:lumOff val="80000"/>
            </a:schemeClr>
          </a:solidFill>
          <a:ln w="15875" algn="ctr">
            <a:solidFill>
              <a:schemeClr val="tx1"/>
            </a:solidFill>
            <a:round/>
            <a:headEnd/>
            <a:tailEnd/>
          </a:ln>
        </p:spPr>
        <p:txBody>
          <a:bodyPr lIns="9144" rIns="9144" anchor="ctr"/>
          <a:lstStyle/>
          <a:p>
            <a:pPr algn="ctr">
              <a:defRPr/>
            </a:pPr>
            <a:r>
              <a:rPr lang="en-US" sz="2000">
                <a:solidFill>
                  <a:srgbClr val="1C1C1C"/>
                </a:solidFill>
                <a:latin typeface="Arial" pitchFamily="34" charset="0"/>
              </a:rPr>
              <a:t>SPU</a:t>
            </a:r>
          </a:p>
        </p:txBody>
      </p:sp>
      <p:sp>
        <p:nvSpPr>
          <p:cNvPr id="27" name="Rectangle 46"/>
          <p:cNvSpPr>
            <a:spLocks noChangeArrowheads="1"/>
          </p:cNvSpPr>
          <p:nvPr/>
        </p:nvSpPr>
        <p:spPr bwMode="auto">
          <a:xfrm>
            <a:off x="4822879" y="2381845"/>
            <a:ext cx="743681" cy="692424"/>
          </a:xfrm>
          <a:prstGeom prst="rect">
            <a:avLst/>
          </a:prstGeom>
          <a:solidFill>
            <a:schemeClr val="accent2">
              <a:lumMod val="20000"/>
              <a:lumOff val="80000"/>
            </a:schemeClr>
          </a:solidFill>
          <a:ln w="15875" algn="ctr">
            <a:solidFill>
              <a:schemeClr val="tx1"/>
            </a:solidFill>
            <a:round/>
            <a:headEnd/>
            <a:tailEnd/>
          </a:ln>
        </p:spPr>
        <p:txBody>
          <a:bodyPr lIns="9144" rIns="9144" anchor="ctr"/>
          <a:lstStyle/>
          <a:p>
            <a:pPr algn="ctr">
              <a:defRPr/>
            </a:pPr>
            <a:r>
              <a:rPr lang="en-US" sz="2000">
                <a:solidFill>
                  <a:srgbClr val="1C1C1C"/>
                </a:solidFill>
                <a:latin typeface="Arial" pitchFamily="34" charset="0"/>
              </a:rPr>
              <a:t>MFC</a:t>
            </a:r>
          </a:p>
        </p:txBody>
      </p:sp>
      <p:sp>
        <p:nvSpPr>
          <p:cNvPr id="28" name="Rectangle 47"/>
          <p:cNvSpPr>
            <a:spLocks noChangeArrowheads="1"/>
          </p:cNvSpPr>
          <p:nvPr/>
        </p:nvSpPr>
        <p:spPr bwMode="auto">
          <a:xfrm>
            <a:off x="4687193" y="1218209"/>
            <a:ext cx="1028260" cy="1950428"/>
          </a:xfrm>
          <a:prstGeom prst="rect">
            <a:avLst/>
          </a:prstGeom>
          <a:noFill/>
          <a:ln w="15875" algn="ctr">
            <a:solidFill>
              <a:schemeClr val="tx1"/>
            </a:solidFill>
            <a:round/>
            <a:headEnd/>
            <a:tailEnd/>
          </a:ln>
        </p:spPr>
        <p:txBody>
          <a:bodyPr/>
          <a:lstStyle/>
          <a:p>
            <a:r>
              <a:rPr lang="en-US" sz="2000"/>
              <a:t>SPE</a:t>
            </a:r>
          </a:p>
        </p:txBody>
      </p:sp>
      <p:sp>
        <p:nvSpPr>
          <p:cNvPr id="30" name="Rectangle 49"/>
          <p:cNvSpPr>
            <a:spLocks noChangeArrowheads="1"/>
          </p:cNvSpPr>
          <p:nvPr/>
        </p:nvSpPr>
        <p:spPr bwMode="auto">
          <a:xfrm>
            <a:off x="5903030" y="1562695"/>
            <a:ext cx="743681" cy="692424"/>
          </a:xfrm>
          <a:prstGeom prst="rect">
            <a:avLst/>
          </a:prstGeom>
          <a:solidFill>
            <a:schemeClr val="accent2">
              <a:lumMod val="20000"/>
              <a:lumOff val="80000"/>
            </a:schemeClr>
          </a:solidFill>
          <a:ln w="15875" algn="ctr">
            <a:solidFill>
              <a:schemeClr val="tx1"/>
            </a:solidFill>
            <a:round/>
            <a:headEnd/>
            <a:tailEnd/>
          </a:ln>
        </p:spPr>
        <p:txBody>
          <a:bodyPr lIns="9144" rIns="9144" anchor="ctr"/>
          <a:lstStyle/>
          <a:p>
            <a:pPr algn="ctr">
              <a:defRPr/>
            </a:pPr>
            <a:r>
              <a:rPr lang="en-US" sz="2000">
                <a:solidFill>
                  <a:srgbClr val="1C1C1C"/>
                </a:solidFill>
                <a:latin typeface="Arial" pitchFamily="34" charset="0"/>
              </a:rPr>
              <a:t>SPU</a:t>
            </a:r>
          </a:p>
        </p:txBody>
      </p:sp>
      <p:sp>
        <p:nvSpPr>
          <p:cNvPr id="31" name="Rectangle 50"/>
          <p:cNvSpPr>
            <a:spLocks noChangeArrowheads="1"/>
          </p:cNvSpPr>
          <p:nvPr/>
        </p:nvSpPr>
        <p:spPr bwMode="auto">
          <a:xfrm>
            <a:off x="5903030" y="2381845"/>
            <a:ext cx="743681" cy="692424"/>
          </a:xfrm>
          <a:prstGeom prst="rect">
            <a:avLst/>
          </a:prstGeom>
          <a:solidFill>
            <a:schemeClr val="accent2">
              <a:lumMod val="20000"/>
              <a:lumOff val="80000"/>
            </a:schemeClr>
          </a:solidFill>
          <a:ln w="15875" algn="ctr">
            <a:solidFill>
              <a:schemeClr val="tx1"/>
            </a:solidFill>
            <a:round/>
            <a:headEnd/>
            <a:tailEnd/>
          </a:ln>
        </p:spPr>
        <p:txBody>
          <a:bodyPr lIns="9144" rIns="9144" anchor="ctr"/>
          <a:lstStyle/>
          <a:p>
            <a:pPr algn="ctr">
              <a:defRPr/>
            </a:pPr>
            <a:r>
              <a:rPr lang="en-US" sz="2000">
                <a:solidFill>
                  <a:srgbClr val="1C1C1C"/>
                </a:solidFill>
                <a:latin typeface="Arial" pitchFamily="34" charset="0"/>
              </a:rPr>
              <a:t>MFC</a:t>
            </a:r>
          </a:p>
        </p:txBody>
      </p:sp>
      <p:sp>
        <p:nvSpPr>
          <p:cNvPr id="32" name="Rectangle 51"/>
          <p:cNvSpPr>
            <a:spLocks noChangeArrowheads="1"/>
          </p:cNvSpPr>
          <p:nvPr/>
        </p:nvSpPr>
        <p:spPr bwMode="auto">
          <a:xfrm>
            <a:off x="5766937" y="1218209"/>
            <a:ext cx="1026688" cy="1950428"/>
          </a:xfrm>
          <a:prstGeom prst="rect">
            <a:avLst/>
          </a:prstGeom>
          <a:noFill/>
          <a:ln w="15875" algn="ctr">
            <a:solidFill>
              <a:schemeClr val="tx1"/>
            </a:solidFill>
            <a:round/>
            <a:headEnd/>
            <a:tailEnd/>
          </a:ln>
        </p:spPr>
        <p:txBody>
          <a:bodyPr/>
          <a:lstStyle/>
          <a:p>
            <a:r>
              <a:rPr lang="en-US" sz="2000"/>
              <a:t>SPE</a:t>
            </a:r>
          </a:p>
        </p:txBody>
      </p:sp>
      <p:sp>
        <p:nvSpPr>
          <p:cNvPr id="34" name="Rectangle 53"/>
          <p:cNvSpPr>
            <a:spLocks noChangeArrowheads="1"/>
          </p:cNvSpPr>
          <p:nvPr/>
        </p:nvSpPr>
        <p:spPr bwMode="auto">
          <a:xfrm>
            <a:off x="6959684" y="1562695"/>
            <a:ext cx="743680" cy="692424"/>
          </a:xfrm>
          <a:prstGeom prst="rect">
            <a:avLst/>
          </a:prstGeom>
          <a:solidFill>
            <a:schemeClr val="accent2">
              <a:lumMod val="20000"/>
              <a:lumOff val="80000"/>
            </a:schemeClr>
          </a:solidFill>
          <a:ln w="15875" algn="ctr">
            <a:solidFill>
              <a:schemeClr val="tx1"/>
            </a:solidFill>
            <a:round/>
            <a:headEnd/>
            <a:tailEnd/>
          </a:ln>
        </p:spPr>
        <p:txBody>
          <a:bodyPr lIns="9144" rIns="9144" anchor="ctr"/>
          <a:lstStyle/>
          <a:p>
            <a:pPr algn="ctr">
              <a:defRPr/>
            </a:pPr>
            <a:r>
              <a:rPr lang="en-US" sz="2000">
                <a:solidFill>
                  <a:srgbClr val="1C1C1C"/>
                </a:solidFill>
                <a:latin typeface="Arial" pitchFamily="34" charset="0"/>
              </a:rPr>
              <a:t>SPU</a:t>
            </a:r>
          </a:p>
        </p:txBody>
      </p:sp>
      <p:sp>
        <p:nvSpPr>
          <p:cNvPr id="35" name="Rectangle 54"/>
          <p:cNvSpPr>
            <a:spLocks noChangeArrowheads="1"/>
          </p:cNvSpPr>
          <p:nvPr/>
        </p:nvSpPr>
        <p:spPr bwMode="auto">
          <a:xfrm>
            <a:off x="6959684" y="2381845"/>
            <a:ext cx="743680" cy="692424"/>
          </a:xfrm>
          <a:prstGeom prst="rect">
            <a:avLst/>
          </a:prstGeom>
          <a:solidFill>
            <a:schemeClr val="accent2">
              <a:lumMod val="20000"/>
              <a:lumOff val="80000"/>
            </a:schemeClr>
          </a:solidFill>
          <a:ln w="15875" algn="ctr">
            <a:solidFill>
              <a:schemeClr val="tx1"/>
            </a:solidFill>
            <a:round/>
            <a:headEnd/>
            <a:tailEnd/>
          </a:ln>
        </p:spPr>
        <p:txBody>
          <a:bodyPr lIns="9144" rIns="9144" anchor="ctr"/>
          <a:lstStyle/>
          <a:p>
            <a:pPr algn="ctr">
              <a:defRPr/>
            </a:pPr>
            <a:r>
              <a:rPr lang="en-US" sz="2000">
                <a:solidFill>
                  <a:srgbClr val="1C1C1C"/>
                </a:solidFill>
                <a:latin typeface="Arial" pitchFamily="34" charset="0"/>
              </a:rPr>
              <a:t>MFC</a:t>
            </a:r>
          </a:p>
        </p:txBody>
      </p:sp>
      <p:sp>
        <p:nvSpPr>
          <p:cNvPr id="36" name="Rectangle 55"/>
          <p:cNvSpPr>
            <a:spLocks noChangeArrowheads="1"/>
          </p:cNvSpPr>
          <p:nvPr/>
        </p:nvSpPr>
        <p:spPr bwMode="auto">
          <a:xfrm>
            <a:off x="6845951" y="1218209"/>
            <a:ext cx="1028260" cy="1950428"/>
          </a:xfrm>
          <a:prstGeom prst="rect">
            <a:avLst/>
          </a:prstGeom>
          <a:noFill/>
          <a:ln w="15875" algn="ctr">
            <a:solidFill>
              <a:schemeClr val="tx1"/>
            </a:solidFill>
            <a:round/>
            <a:headEnd/>
            <a:tailEnd/>
          </a:ln>
        </p:spPr>
        <p:txBody>
          <a:bodyPr/>
          <a:lstStyle/>
          <a:p>
            <a:r>
              <a:rPr lang="en-US" sz="2000"/>
              <a:t>SPE</a:t>
            </a:r>
          </a:p>
        </p:txBody>
      </p:sp>
      <p:sp>
        <p:nvSpPr>
          <p:cNvPr id="38" name="Rectangle 57"/>
          <p:cNvSpPr>
            <a:spLocks noChangeArrowheads="1"/>
          </p:cNvSpPr>
          <p:nvPr/>
        </p:nvSpPr>
        <p:spPr bwMode="auto">
          <a:xfrm>
            <a:off x="8017882" y="1562695"/>
            <a:ext cx="743680" cy="692424"/>
          </a:xfrm>
          <a:prstGeom prst="rect">
            <a:avLst/>
          </a:prstGeom>
          <a:solidFill>
            <a:schemeClr val="accent2">
              <a:lumMod val="20000"/>
              <a:lumOff val="80000"/>
            </a:schemeClr>
          </a:solidFill>
          <a:ln w="15875" algn="ctr">
            <a:solidFill>
              <a:schemeClr val="tx1"/>
            </a:solidFill>
            <a:round/>
            <a:headEnd/>
            <a:tailEnd/>
          </a:ln>
        </p:spPr>
        <p:txBody>
          <a:bodyPr lIns="9144" rIns="9144" anchor="ctr"/>
          <a:lstStyle/>
          <a:p>
            <a:pPr algn="ctr">
              <a:defRPr/>
            </a:pPr>
            <a:r>
              <a:rPr lang="en-US" sz="2000" dirty="0">
                <a:solidFill>
                  <a:srgbClr val="1C1C1C"/>
                </a:solidFill>
                <a:latin typeface="Arial" pitchFamily="34" charset="0"/>
              </a:rPr>
              <a:t>SPU</a:t>
            </a:r>
          </a:p>
        </p:txBody>
      </p:sp>
      <p:sp>
        <p:nvSpPr>
          <p:cNvPr id="39" name="Rectangle 58"/>
          <p:cNvSpPr>
            <a:spLocks noChangeArrowheads="1"/>
          </p:cNvSpPr>
          <p:nvPr/>
        </p:nvSpPr>
        <p:spPr bwMode="auto">
          <a:xfrm>
            <a:off x="8017882" y="2381845"/>
            <a:ext cx="743680" cy="692424"/>
          </a:xfrm>
          <a:prstGeom prst="rect">
            <a:avLst/>
          </a:prstGeom>
          <a:solidFill>
            <a:schemeClr val="accent2">
              <a:lumMod val="20000"/>
              <a:lumOff val="80000"/>
            </a:schemeClr>
          </a:solidFill>
          <a:ln w="15875" algn="ctr">
            <a:solidFill>
              <a:schemeClr val="tx1"/>
            </a:solidFill>
            <a:round/>
            <a:headEnd/>
            <a:tailEnd/>
          </a:ln>
        </p:spPr>
        <p:txBody>
          <a:bodyPr lIns="9144" rIns="9144" anchor="ctr"/>
          <a:lstStyle/>
          <a:p>
            <a:pPr algn="ctr">
              <a:defRPr/>
            </a:pPr>
            <a:r>
              <a:rPr lang="en-US" sz="2000">
                <a:solidFill>
                  <a:srgbClr val="1C1C1C"/>
                </a:solidFill>
                <a:latin typeface="Arial" pitchFamily="34" charset="0"/>
              </a:rPr>
              <a:t>MFC</a:t>
            </a:r>
          </a:p>
        </p:txBody>
      </p:sp>
      <p:sp>
        <p:nvSpPr>
          <p:cNvPr id="40" name="Rectangle 59"/>
          <p:cNvSpPr>
            <a:spLocks noChangeArrowheads="1"/>
          </p:cNvSpPr>
          <p:nvPr/>
        </p:nvSpPr>
        <p:spPr bwMode="auto">
          <a:xfrm>
            <a:off x="7914719" y="1218209"/>
            <a:ext cx="963994" cy="1950428"/>
          </a:xfrm>
          <a:prstGeom prst="rect">
            <a:avLst/>
          </a:prstGeom>
          <a:noFill/>
          <a:ln w="15875" algn="ctr">
            <a:solidFill>
              <a:schemeClr val="tx1"/>
            </a:solidFill>
            <a:round/>
            <a:headEnd/>
            <a:tailEnd/>
          </a:ln>
        </p:spPr>
        <p:txBody>
          <a:bodyPr/>
          <a:lstStyle/>
          <a:p>
            <a:r>
              <a:rPr lang="en-US" sz="2000" dirty="0"/>
              <a:t>SPE</a:t>
            </a:r>
          </a:p>
        </p:txBody>
      </p:sp>
      <p:cxnSp>
        <p:nvCxnSpPr>
          <p:cNvPr id="41" name="Straight Arrow Connector 60"/>
          <p:cNvCxnSpPr>
            <a:cxnSpLocks noChangeShapeType="1"/>
            <a:stCxn id="39" idx="2"/>
          </p:cNvCxnSpPr>
          <p:nvPr/>
        </p:nvCxnSpPr>
        <p:spPr bwMode="auto">
          <a:xfrm>
            <a:off x="8389722" y="3074269"/>
            <a:ext cx="30352" cy="450850"/>
          </a:xfrm>
          <a:prstGeom prst="straightConnector1">
            <a:avLst/>
          </a:prstGeom>
          <a:noFill/>
          <a:ln w="15875" algn="ctr">
            <a:solidFill>
              <a:schemeClr val="tx1"/>
            </a:solidFill>
            <a:round/>
            <a:headEnd type="arrow" w="med" len="med"/>
            <a:tailEnd type="arrow" w="med" len="med"/>
          </a:ln>
        </p:spPr>
      </p:cxnSp>
      <p:cxnSp>
        <p:nvCxnSpPr>
          <p:cNvPr id="42" name="Straight Arrow Connector 61"/>
          <p:cNvCxnSpPr>
            <a:cxnSpLocks noChangeShapeType="1"/>
            <a:endCxn id="8" idx="0"/>
          </p:cNvCxnSpPr>
          <p:nvPr/>
        </p:nvCxnSpPr>
        <p:spPr bwMode="auto">
          <a:xfrm>
            <a:off x="1148614" y="3860081"/>
            <a:ext cx="181903" cy="416620"/>
          </a:xfrm>
          <a:prstGeom prst="straightConnector1">
            <a:avLst/>
          </a:prstGeom>
          <a:noFill/>
          <a:ln w="15875" algn="ctr">
            <a:solidFill>
              <a:schemeClr val="tx1"/>
            </a:solidFill>
            <a:round/>
            <a:headEnd type="arrow" w="med" len="med"/>
            <a:tailEnd type="arrow" w="med" len="med"/>
          </a:ln>
        </p:spPr>
      </p:cxnSp>
      <p:sp>
        <p:nvSpPr>
          <p:cNvPr id="43" name="Rectangle 66"/>
          <p:cNvSpPr>
            <a:spLocks noChangeArrowheads="1"/>
          </p:cNvSpPr>
          <p:nvPr/>
        </p:nvSpPr>
        <p:spPr bwMode="auto">
          <a:xfrm>
            <a:off x="2250097" y="4276701"/>
            <a:ext cx="1405190" cy="1180405"/>
          </a:xfrm>
          <a:prstGeom prst="rect">
            <a:avLst/>
          </a:prstGeom>
          <a:solidFill>
            <a:schemeClr val="accent5">
              <a:lumMod val="40000"/>
              <a:lumOff val="60000"/>
            </a:schemeClr>
          </a:solidFill>
          <a:ln w="15875" algn="ctr">
            <a:solidFill>
              <a:schemeClr val="tx1"/>
            </a:solidFill>
            <a:round/>
            <a:headEnd/>
            <a:tailEnd/>
          </a:ln>
        </p:spPr>
        <p:txBody>
          <a:bodyPr anchor="ctr"/>
          <a:lstStyle/>
          <a:p>
            <a:pPr algn="ctr">
              <a:defRPr/>
            </a:pPr>
            <a:r>
              <a:rPr lang="en-US" sz="2000">
                <a:solidFill>
                  <a:srgbClr val="1C1C1C"/>
                </a:solidFill>
                <a:latin typeface="Arial" pitchFamily="34" charset="0"/>
              </a:rPr>
              <a:t>PPU</a:t>
            </a:r>
          </a:p>
        </p:txBody>
      </p:sp>
      <p:cxnSp>
        <p:nvCxnSpPr>
          <p:cNvPr id="44" name="Straight Arrow Connector 68"/>
          <p:cNvCxnSpPr>
            <a:cxnSpLocks noChangeShapeType="1"/>
            <a:stCxn id="8" idx="3"/>
            <a:endCxn id="43" idx="1"/>
          </p:cNvCxnSpPr>
          <p:nvPr/>
        </p:nvCxnSpPr>
        <p:spPr bwMode="auto">
          <a:xfrm>
            <a:off x="1843111" y="4866904"/>
            <a:ext cx="406986" cy="0"/>
          </a:xfrm>
          <a:prstGeom prst="straightConnector1">
            <a:avLst/>
          </a:prstGeom>
          <a:noFill/>
          <a:ln w="15875" algn="ctr">
            <a:solidFill>
              <a:schemeClr val="tx1"/>
            </a:solidFill>
            <a:round/>
            <a:headEnd type="arrow" w="med" len="med"/>
            <a:tailEnd type="arrow" w="med" len="med"/>
          </a:ln>
        </p:spPr>
      </p:cxnSp>
      <p:sp>
        <p:nvSpPr>
          <p:cNvPr id="45" name="Rectangle 78"/>
          <p:cNvSpPr>
            <a:spLocks noChangeArrowheads="1"/>
          </p:cNvSpPr>
          <p:nvPr/>
        </p:nvSpPr>
        <p:spPr bwMode="auto">
          <a:xfrm>
            <a:off x="702171" y="4157784"/>
            <a:ext cx="3709027" cy="1632471"/>
          </a:xfrm>
          <a:prstGeom prst="rect">
            <a:avLst/>
          </a:prstGeom>
          <a:noFill/>
          <a:ln w="15875" algn="ctr">
            <a:solidFill>
              <a:schemeClr val="tx1"/>
            </a:solidFill>
            <a:round/>
            <a:headEnd/>
            <a:tailEnd/>
          </a:ln>
        </p:spPr>
        <p:txBody>
          <a:bodyPr anchor="b"/>
          <a:lstStyle/>
          <a:p>
            <a:r>
              <a:rPr lang="en-US" sz="2000" dirty="0" smtClean="0"/>
              <a:t>                        PPU</a:t>
            </a:r>
            <a:endParaRPr lang="en-US" sz="2000" dirty="0"/>
          </a:p>
        </p:txBody>
      </p:sp>
      <p:cxnSp>
        <p:nvCxnSpPr>
          <p:cNvPr id="46" name="Straight Arrow Connector 79"/>
          <p:cNvCxnSpPr>
            <a:cxnSpLocks noChangeShapeType="1"/>
            <a:endCxn id="9" idx="0"/>
          </p:cNvCxnSpPr>
          <p:nvPr/>
        </p:nvCxnSpPr>
        <p:spPr bwMode="auto">
          <a:xfrm>
            <a:off x="6198452" y="3860081"/>
            <a:ext cx="281387" cy="307420"/>
          </a:xfrm>
          <a:prstGeom prst="straightConnector1">
            <a:avLst/>
          </a:prstGeom>
          <a:noFill/>
          <a:ln w="15875" algn="ctr">
            <a:solidFill>
              <a:schemeClr val="tx1"/>
            </a:solidFill>
            <a:round/>
            <a:headEnd type="arrow" w="med" len="med"/>
            <a:tailEnd type="arrow" w="med" len="med"/>
          </a:ln>
        </p:spPr>
      </p:cxnSp>
      <p:cxnSp>
        <p:nvCxnSpPr>
          <p:cNvPr id="47" name="Straight Arrow Connector 88"/>
          <p:cNvCxnSpPr>
            <a:cxnSpLocks noChangeShapeType="1"/>
          </p:cNvCxnSpPr>
          <p:nvPr/>
        </p:nvCxnSpPr>
        <p:spPr bwMode="auto">
          <a:xfrm flipH="1">
            <a:off x="7501789" y="3876457"/>
            <a:ext cx="88" cy="256674"/>
          </a:xfrm>
          <a:prstGeom prst="straightConnector1">
            <a:avLst/>
          </a:prstGeom>
          <a:noFill/>
          <a:ln w="15875" algn="ctr">
            <a:solidFill>
              <a:schemeClr val="tx1"/>
            </a:solidFill>
            <a:round/>
            <a:headEnd type="arrow" w="med" len="med"/>
            <a:tailEnd type="arrow" w="med" len="med"/>
          </a:ln>
        </p:spPr>
      </p:cxnSp>
      <p:cxnSp>
        <p:nvCxnSpPr>
          <p:cNvPr id="48" name="Straight Arrow Connector 89"/>
          <p:cNvCxnSpPr>
            <a:cxnSpLocks noChangeShapeType="1"/>
          </p:cNvCxnSpPr>
          <p:nvPr/>
        </p:nvCxnSpPr>
        <p:spPr bwMode="auto">
          <a:xfrm flipH="1">
            <a:off x="6192102" y="4695607"/>
            <a:ext cx="88" cy="256674"/>
          </a:xfrm>
          <a:prstGeom prst="straightConnector1">
            <a:avLst/>
          </a:prstGeom>
          <a:noFill/>
          <a:ln w="15875" algn="ctr">
            <a:solidFill>
              <a:schemeClr val="tx1"/>
            </a:solidFill>
            <a:round/>
            <a:headEnd type="arrow" w="med" len="med"/>
            <a:tailEnd type="arrow" w="med" len="med"/>
          </a:ln>
        </p:spPr>
      </p:cxnSp>
      <p:cxnSp>
        <p:nvCxnSpPr>
          <p:cNvPr id="49" name="Straight Arrow Connector 90"/>
          <p:cNvCxnSpPr>
            <a:cxnSpLocks noChangeShapeType="1"/>
          </p:cNvCxnSpPr>
          <p:nvPr/>
        </p:nvCxnSpPr>
        <p:spPr bwMode="auto">
          <a:xfrm flipH="1">
            <a:off x="7501789" y="4695607"/>
            <a:ext cx="88" cy="256674"/>
          </a:xfrm>
          <a:prstGeom prst="straightConnector1">
            <a:avLst/>
          </a:prstGeom>
          <a:noFill/>
          <a:ln w="15875" algn="ctr">
            <a:solidFill>
              <a:schemeClr val="tx1"/>
            </a:solidFill>
            <a:round/>
            <a:headEnd type="arrow" w="med" len="med"/>
            <a:tailEnd type="arrow" w="med" len="med"/>
          </a:ln>
        </p:spPr>
      </p:cxnSp>
    </p:spTree>
    <p:extLst>
      <p:ext uri="{BB962C8B-B14F-4D97-AF65-F5344CB8AC3E}">
        <p14:creationId xmlns:p14="http://schemas.microsoft.com/office/powerpoint/2010/main" val="30425369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Programming Extensions</a:t>
            </a:r>
            <a:endParaRPr lang="en-US" dirty="0"/>
          </a:p>
        </p:txBody>
      </p:sp>
      <p:sp>
        <p:nvSpPr>
          <p:cNvPr id="3" name="Content Placeholder 2"/>
          <p:cNvSpPr>
            <a:spLocks noGrp="1"/>
          </p:cNvSpPr>
          <p:nvPr>
            <p:ph idx="1"/>
          </p:nvPr>
        </p:nvSpPr>
        <p:spPr>
          <a:xfrm>
            <a:off x="355600" y="1509713"/>
            <a:ext cx="8489950" cy="4191000"/>
          </a:xfrm>
        </p:spPr>
        <p:txBody>
          <a:bodyPr>
            <a:normAutofit lnSpcReduction="10000"/>
          </a:bodyPr>
          <a:lstStyle/>
          <a:p>
            <a:pPr>
              <a:defRPr/>
            </a:pPr>
            <a:r>
              <a:rPr lang="en-US" dirty="0" smtClean="0"/>
              <a:t>Application Binary Interface (ABI) Specifications</a:t>
            </a:r>
          </a:p>
          <a:p>
            <a:pPr lvl="1">
              <a:defRPr/>
            </a:pPr>
            <a:r>
              <a:rPr lang="en-US" dirty="0" smtClean="0"/>
              <a:t>Defines: data types, register usage, calling conventions, and object formats to ensure compatibility of code generators and portability of code.</a:t>
            </a:r>
          </a:p>
          <a:p>
            <a:pPr>
              <a:defRPr/>
            </a:pPr>
            <a:r>
              <a:rPr lang="en-US" dirty="0" smtClean="0"/>
              <a:t>Examples</a:t>
            </a:r>
          </a:p>
          <a:p>
            <a:pPr lvl="1">
              <a:defRPr/>
            </a:pPr>
            <a:r>
              <a:rPr lang="en-US" dirty="0" smtClean="0"/>
              <a:t>IBM SPE (Strategic Processor Elements) ABI</a:t>
            </a:r>
          </a:p>
          <a:p>
            <a:pPr lvl="1">
              <a:defRPr/>
            </a:pPr>
            <a:r>
              <a:rPr lang="en-US" dirty="0" smtClean="0"/>
              <a:t>Linux Cell ABI</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IBM SPE for Cell Processors</a:t>
            </a:r>
            <a:endParaRPr lang="en-US" dirty="0"/>
          </a:p>
        </p:txBody>
      </p:sp>
      <p:sp>
        <p:nvSpPr>
          <p:cNvPr id="3" name="Content Placeholder 2"/>
          <p:cNvSpPr>
            <a:spLocks noGrp="1"/>
          </p:cNvSpPr>
          <p:nvPr>
            <p:ph idx="1"/>
          </p:nvPr>
        </p:nvSpPr>
        <p:spPr/>
        <p:txBody>
          <a:bodyPr/>
          <a:lstStyle/>
          <a:p>
            <a:pPr>
              <a:defRPr/>
            </a:pPr>
            <a:r>
              <a:rPr lang="en-US" dirty="0" smtClean="0"/>
              <a:t>SPE C/C++ Language Extensions</a:t>
            </a:r>
          </a:p>
          <a:p>
            <a:pPr lvl="1">
              <a:defRPr/>
            </a:pPr>
            <a:r>
              <a:rPr lang="en-US" dirty="0" smtClean="0"/>
              <a:t>Defines: standardized data types, compiler directives, and language extensions used to make use of SIMD capabilities in the core</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ZA" dirty="0" smtClean="0"/>
              <a:t>Cell Processor Programming Models</a:t>
            </a:r>
            <a:endParaRPr lang="en-US" dirty="0"/>
          </a:p>
        </p:txBody>
      </p:sp>
      <p:sp>
        <p:nvSpPr>
          <p:cNvPr id="3" name="Text Placeholder 2"/>
          <p:cNvSpPr>
            <a:spLocks noGrp="1"/>
          </p:cNvSpPr>
          <p:nvPr>
            <p:ph type="body" idx="1"/>
          </p:nvPr>
        </p:nvSpPr>
        <p:spPr/>
        <p:txBody>
          <a:bodyPr/>
          <a:lstStyle/>
          <a:p>
            <a:pPr>
              <a:defRPr/>
            </a:pPr>
            <a:r>
              <a:rPr lang="en-ZA" dirty="0" smtClean="0"/>
              <a:t>Reconfigurable Computing</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659901"/>
            <a:ext cx="7698306" cy="692210"/>
          </a:xfrm>
        </p:spPr>
        <p:txBody>
          <a:bodyPr>
            <a:normAutofit fontScale="90000"/>
          </a:bodyPr>
          <a:lstStyle/>
          <a:p>
            <a:pPr>
              <a:defRPr/>
            </a:pPr>
            <a:r>
              <a:rPr lang="en-US" dirty="0" smtClean="0"/>
              <a:t>Cell Processor Programming Models</a:t>
            </a:r>
            <a:endParaRPr lang="en-US" dirty="0"/>
          </a:p>
        </p:txBody>
      </p:sp>
      <p:sp>
        <p:nvSpPr>
          <p:cNvPr id="3" name="Content Placeholder 2"/>
          <p:cNvSpPr>
            <a:spLocks noGrp="1"/>
          </p:cNvSpPr>
          <p:nvPr>
            <p:ph idx="1"/>
          </p:nvPr>
        </p:nvSpPr>
        <p:spPr/>
        <p:txBody>
          <a:bodyPr/>
          <a:lstStyle/>
          <a:p>
            <a:pPr>
              <a:defRPr/>
            </a:pPr>
            <a:r>
              <a:rPr lang="en-US" dirty="0" smtClean="0"/>
              <a:t>Cell Processor change SPEs according to application</a:t>
            </a:r>
          </a:p>
          <a:p>
            <a:pPr>
              <a:defRPr/>
            </a:pPr>
            <a:r>
              <a:rPr lang="en-US" dirty="0" smtClean="0"/>
              <a:t>Models</a:t>
            </a:r>
          </a:p>
          <a:p>
            <a:pPr lvl="1">
              <a:defRPr/>
            </a:pPr>
            <a:r>
              <a:rPr lang="en-US" dirty="0" smtClean="0"/>
              <a:t>Application-specific accelerators</a:t>
            </a:r>
          </a:p>
          <a:p>
            <a:pPr lvl="1">
              <a:defRPr/>
            </a:pPr>
            <a:r>
              <a:rPr lang="en-US" dirty="0" smtClean="0"/>
              <a:t>Function offloading</a:t>
            </a:r>
          </a:p>
          <a:p>
            <a:pPr lvl="1">
              <a:defRPr/>
            </a:pPr>
            <a:r>
              <a:rPr lang="en-US" dirty="0" smtClean="0"/>
              <a:t>Computation acceleration</a:t>
            </a:r>
          </a:p>
          <a:p>
            <a:pPr lvl="1">
              <a:defRPr/>
            </a:pPr>
            <a:r>
              <a:rPr lang="en-US" dirty="0" smtClean="0"/>
              <a:t>Heterogeneous multi-threading</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338" name="Straight Connector 40"/>
          <p:cNvCxnSpPr>
            <a:cxnSpLocks noChangeShapeType="1"/>
          </p:cNvCxnSpPr>
          <p:nvPr/>
        </p:nvCxnSpPr>
        <p:spPr bwMode="auto">
          <a:xfrm rot="5400000">
            <a:off x="3453607" y="3385344"/>
            <a:ext cx="273050" cy="1587"/>
          </a:xfrm>
          <a:prstGeom prst="line">
            <a:avLst/>
          </a:prstGeom>
          <a:noFill/>
          <a:ln w="15875" algn="ctr">
            <a:solidFill>
              <a:schemeClr val="tx1"/>
            </a:solidFill>
            <a:round/>
            <a:headEnd/>
            <a:tailEnd/>
          </a:ln>
        </p:spPr>
      </p:cxnSp>
      <p:cxnSp>
        <p:nvCxnSpPr>
          <p:cNvPr id="14339" name="Straight Connector 41"/>
          <p:cNvCxnSpPr>
            <a:cxnSpLocks noChangeShapeType="1"/>
          </p:cNvCxnSpPr>
          <p:nvPr/>
        </p:nvCxnSpPr>
        <p:spPr bwMode="auto">
          <a:xfrm rot="5400000">
            <a:off x="5158582" y="3385344"/>
            <a:ext cx="273050" cy="1587"/>
          </a:xfrm>
          <a:prstGeom prst="line">
            <a:avLst/>
          </a:prstGeom>
          <a:noFill/>
          <a:ln w="15875" algn="ctr">
            <a:solidFill>
              <a:schemeClr val="tx1"/>
            </a:solidFill>
            <a:round/>
            <a:headEnd/>
            <a:tailEnd/>
          </a:ln>
        </p:spPr>
      </p:cxnSp>
      <p:cxnSp>
        <p:nvCxnSpPr>
          <p:cNvPr id="14340" name="Straight Connector 42"/>
          <p:cNvCxnSpPr>
            <a:cxnSpLocks noChangeShapeType="1"/>
          </p:cNvCxnSpPr>
          <p:nvPr/>
        </p:nvCxnSpPr>
        <p:spPr bwMode="auto">
          <a:xfrm rot="5400000">
            <a:off x="1296194" y="3807619"/>
            <a:ext cx="273050" cy="1588"/>
          </a:xfrm>
          <a:prstGeom prst="line">
            <a:avLst/>
          </a:prstGeom>
          <a:noFill/>
          <a:ln w="15875" algn="ctr">
            <a:solidFill>
              <a:schemeClr val="tx1"/>
            </a:solidFill>
            <a:round/>
            <a:headEnd/>
            <a:tailEnd/>
          </a:ln>
        </p:spPr>
      </p:cxnSp>
      <p:cxnSp>
        <p:nvCxnSpPr>
          <p:cNvPr id="14341" name="Straight Connector 43"/>
          <p:cNvCxnSpPr>
            <a:cxnSpLocks noChangeShapeType="1"/>
          </p:cNvCxnSpPr>
          <p:nvPr/>
        </p:nvCxnSpPr>
        <p:spPr bwMode="auto">
          <a:xfrm rot="5400000">
            <a:off x="2224882" y="3807619"/>
            <a:ext cx="273050" cy="1587"/>
          </a:xfrm>
          <a:prstGeom prst="line">
            <a:avLst/>
          </a:prstGeom>
          <a:noFill/>
          <a:ln w="15875" algn="ctr">
            <a:solidFill>
              <a:schemeClr val="tx1"/>
            </a:solidFill>
            <a:round/>
            <a:headEnd/>
            <a:tailEnd/>
          </a:ln>
        </p:spPr>
      </p:cxnSp>
      <p:cxnSp>
        <p:nvCxnSpPr>
          <p:cNvPr id="14342" name="Straight Connector 44"/>
          <p:cNvCxnSpPr>
            <a:cxnSpLocks noChangeShapeType="1"/>
          </p:cNvCxnSpPr>
          <p:nvPr/>
        </p:nvCxnSpPr>
        <p:spPr bwMode="auto">
          <a:xfrm rot="5400000">
            <a:off x="3180557" y="3807619"/>
            <a:ext cx="273050" cy="1587"/>
          </a:xfrm>
          <a:prstGeom prst="line">
            <a:avLst/>
          </a:prstGeom>
          <a:noFill/>
          <a:ln w="15875" algn="ctr">
            <a:solidFill>
              <a:schemeClr val="tx1"/>
            </a:solidFill>
            <a:round/>
            <a:headEnd/>
            <a:tailEnd/>
          </a:ln>
        </p:spPr>
      </p:cxnSp>
      <p:cxnSp>
        <p:nvCxnSpPr>
          <p:cNvPr id="14343" name="Straight Connector 45"/>
          <p:cNvCxnSpPr>
            <a:cxnSpLocks noChangeShapeType="1"/>
          </p:cNvCxnSpPr>
          <p:nvPr/>
        </p:nvCxnSpPr>
        <p:spPr bwMode="auto">
          <a:xfrm rot="5400000">
            <a:off x="4107657" y="3807619"/>
            <a:ext cx="273050" cy="1587"/>
          </a:xfrm>
          <a:prstGeom prst="line">
            <a:avLst/>
          </a:prstGeom>
          <a:noFill/>
          <a:ln w="15875" algn="ctr">
            <a:solidFill>
              <a:schemeClr val="tx1"/>
            </a:solidFill>
            <a:round/>
            <a:headEnd/>
            <a:tailEnd/>
          </a:ln>
        </p:spPr>
      </p:cxnSp>
      <p:cxnSp>
        <p:nvCxnSpPr>
          <p:cNvPr id="14344" name="Straight Connector 46"/>
          <p:cNvCxnSpPr>
            <a:cxnSpLocks noChangeShapeType="1"/>
          </p:cNvCxnSpPr>
          <p:nvPr/>
        </p:nvCxnSpPr>
        <p:spPr bwMode="auto">
          <a:xfrm rot="5400000">
            <a:off x="5049044" y="3807619"/>
            <a:ext cx="273050" cy="1588"/>
          </a:xfrm>
          <a:prstGeom prst="line">
            <a:avLst/>
          </a:prstGeom>
          <a:noFill/>
          <a:ln w="15875" algn="ctr">
            <a:solidFill>
              <a:schemeClr val="tx1"/>
            </a:solidFill>
            <a:round/>
            <a:headEnd/>
            <a:tailEnd/>
          </a:ln>
        </p:spPr>
      </p:cxnSp>
      <p:cxnSp>
        <p:nvCxnSpPr>
          <p:cNvPr id="14345" name="Straight Connector 47"/>
          <p:cNvCxnSpPr>
            <a:cxnSpLocks noChangeShapeType="1"/>
          </p:cNvCxnSpPr>
          <p:nvPr/>
        </p:nvCxnSpPr>
        <p:spPr bwMode="auto">
          <a:xfrm rot="5400000">
            <a:off x="5977732" y="3807619"/>
            <a:ext cx="273050" cy="1587"/>
          </a:xfrm>
          <a:prstGeom prst="line">
            <a:avLst/>
          </a:prstGeom>
          <a:noFill/>
          <a:ln w="15875" algn="ctr">
            <a:solidFill>
              <a:schemeClr val="tx1"/>
            </a:solidFill>
            <a:round/>
            <a:headEnd/>
            <a:tailEnd/>
          </a:ln>
        </p:spPr>
      </p:cxnSp>
      <p:cxnSp>
        <p:nvCxnSpPr>
          <p:cNvPr id="14346" name="Straight Connector 48"/>
          <p:cNvCxnSpPr>
            <a:cxnSpLocks noChangeShapeType="1"/>
          </p:cNvCxnSpPr>
          <p:nvPr/>
        </p:nvCxnSpPr>
        <p:spPr bwMode="auto">
          <a:xfrm rot="5400000">
            <a:off x="6933407" y="3807619"/>
            <a:ext cx="273050" cy="1587"/>
          </a:xfrm>
          <a:prstGeom prst="line">
            <a:avLst/>
          </a:prstGeom>
          <a:noFill/>
          <a:ln w="15875" algn="ctr">
            <a:solidFill>
              <a:schemeClr val="tx1"/>
            </a:solidFill>
            <a:round/>
            <a:headEnd/>
            <a:tailEnd/>
          </a:ln>
        </p:spPr>
      </p:cxnSp>
      <p:cxnSp>
        <p:nvCxnSpPr>
          <p:cNvPr id="14347" name="Straight Connector 49"/>
          <p:cNvCxnSpPr>
            <a:cxnSpLocks noChangeShapeType="1"/>
          </p:cNvCxnSpPr>
          <p:nvPr/>
        </p:nvCxnSpPr>
        <p:spPr bwMode="auto">
          <a:xfrm rot="5400000">
            <a:off x="7860507" y="3807619"/>
            <a:ext cx="273050" cy="1587"/>
          </a:xfrm>
          <a:prstGeom prst="line">
            <a:avLst/>
          </a:prstGeom>
          <a:noFill/>
          <a:ln w="15875" algn="ctr">
            <a:solidFill>
              <a:schemeClr val="tx1"/>
            </a:solidFill>
            <a:round/>
            <a:headEnd/>
            <a:tailEnd/>
          </a:ln>
        </p:spPr>
      </p:cxnSp>
      <p:sp>
        <p:nvSpPr>
          <p:cNvPr id="2" name="Title 1"/>
          <p:cNvSpPr>
            <a:spLocks noGrp="1"/>
          </p:cNvSpPr>
          <p:nvPr>
            <p:ph type="title"/>
          </p:nvPr>
        </p:nvSpPr>
        <p:spPr>
          <a:xfrm>
            <a:off x="263508" y="41275"/>
            <a:ext cx="9091612" cy="1431925"/>
          </a:xfrm>
        </p:spPr>
        <p:txBody>
          <a:bodyPr/>
          <a:lstStyle/>
          <a:p>
            <a:pPr>
              <a:defRPr/>
            </a:pPr>
            <a:r>
              <a:rPr lang="en-US" sz="3600" dirty="0" smtClean="0"/>
              <a:t>Application Specific Accelerators</a:t>
            </a:r>
            <a:br>
              <a:rPr lang="en-US" sz="3600" dirty="0" smtClean="0"/>
            </a:br>
            <a:r>
              <a:rPr lang="en-US" sz="3600" dirty="0" smtClean="0"/>
              <a:t>Example</a:t>
            </a:r>
            <a:endParaRPr lang="en-US" sz="3600" dirty="0"/>
          </a:p>
        </p:txBody>
      </p:sp>
      <p:sp>
        <p:nvSpPr>
          <p:cNvPr id="14349" name="Rectangle 3"/>
          <p:cNvSpPr>
            <a:spLocks noChangeArrowheads="1"/>
          </p:cNvSpPr>
          <p:nvPr/>
        </p:nvSpPr>
        <p:spPr bwMode="auto">
          <a:xfrm>
            <a:off x="2865438" y="2484438"/>
            <a:ext cx="1419225" cy="885825"/>
          </a:xfrm>
          <a:prstGeom prst="rect">
            <a:avLst/>
          </a:prstGeom>
          <a:solidFill>
            <a:srgbClr val="CCFFFF"/>
          </a:solidFill>
          <a:ln w="9525" algn="ctr">
            <a:solidFill>
              <a:schemeClr val="tx1"/>
            </a:solidFill>
            <a:round/>
            <a:headEnd/>
            <a:tailEnd/>
          </a:ln>
        </p:spPr>
        <p:txBody>
          <a:bodyPr anchor="ctr"/>
          <a:lstStyle/>
          <a:p>
            <a:pPr algn="ctr"/>
            <a:r>
              <a:rPr lang="en-US">
                <a:solidFill>
                  <a:srgbClr val="1C1C1C"/>
                </a:solidFill>
              </a:rPr>
              <a:t>PPE</a:t>
            </a:r>
          </a:p>
        </p:txBody>
      </p:sp>
      <p:sp>
        <p:nvSpPr>
          <p:cNvPr id="14350" name="Rectangle 4"/>
          <p:cNvSpPr>
            <a:spLocks noChangeArrowheads="1"/>
          </p:cNvSpPr>
          <p:nvPr/>
        </p:nvSpPr>
        <p:spPr bwMode="auto">
          <a:xfrm>
            <a:off x="968375" y="3889375"/>
            <a:ext cx="860425" cy="887413"/>
          </a:xfrm>
          <a:prstGeom prst="rect">
            <a:avLst/>
          </a:prstGeom>
          <a:solidFill>
            <a:srgbClr val="CCFFFF"/>
          </a:solidFill>
          <a:ln w="9525" algn="ctr">
            <a:solidFill>
              <a:schemeClr val="tx1"/>
            </a:solidFill>
            <a:round/>
            <a:headEnd/>
            <a:tailEnd/>
          </a:ln>
        </p:spPr>
        <p:txBody>
          <a:bodyPr anchor="ctr"/>
          <a:lstStyle/>
          <a:p>
            <a:pPr algn="ctr"/>
            <a:r>
              <a:rPr lang="en-US">
                <a:solidFill>
                  <a:srgbClr val="1C1C1C"/>
                </a:solidFill>
              </a:rPr>
              <a:t>SPE 1</a:t>
            </a:r>
          </a:p>
        </p:txBody>
      </p:sp>
      <p:sp>
        <p:nvSpPr>
          <p:cNvPr id="14351" name="Rectangle 5"/>
          <p:cNvSpPr>
            <a:spLocks noChangeArrowheads="1"/>
          </p:cNvSpPr>
          <p:nvPr/>
        </p:nvSpPr>
        <p:spPr bwMode="auto">
          <a:xfrm>
            <a:off x="1924050" y="3889375"/>
            <a:ext cx="860425" cy="887413"/>
          </a:xfrm>
          <a:prstGeom prst="rect">
            <a:avLst/>
          </a:prstGeom>
          <a:solidFill>
            <a:srgbClr val="CCFFFF"/>
          </a:solidFill>
          <a:ln w="9525" algn="ctr">
            <a:solidFill>
              <a:schemeClr val="tx1"/>
            </a:solidFill>
            <a:round/>
            <a:headEnd/>
            <a:tailEnd/>
          </a:ln>
        </p:spPr>
        <p:txBody>
          <a:bodyPr anchor="ctr"/>
          <a:lstStyle/>
          <a:p>
            <a:pPr algn="ctr"/>
            <a:r>
              <a:rPr lang="en-US">
                <a:solidFill>
                  <a:srgbClr val="1C1C1C"/>
                </a:solidFill>
              </a:rPr>
              <a:t>SPE  2</a:t>
            </a:r>
          </a:p>
        </p:txBody>
      </p:sp>
      <p:sp>
        <p:nvSpPr>
          <p:cNvPr id="14352" name="Rectangle 6"/>
          <p:cNvSpPr>
            <a:spLocks noChangeArrowheads="1"/>
          </p:cNvSpPr>
          <p:nvPr/>
        </p:nvSpPr>
        <p:spPr bwMode="auto">
          <a:xfrm>
            <a:off x="2865438" y="3889375"/>
            <a:ext cx="860425" cy="887413"/>
          </a:xfrm>
          <a:prstGeom prst="rect">
            <a:avLst/>
          </a:prstGeom>
          <a:solidFill>
            <a:srgbClr val="CCFFFF"/>
          </a:solidFill>
          <a:ln w="9525" algn="ctr">
            <a:solidFill>
              <a:schemeClr val="tx1"/>
            </a:solidFill>
            <a:round/>
            <a:headEnd/>
            <a:tailEnd/>
          </a:ln>
        </p:spPr>
        <p:txBody>
          <a:bodyPr anchor="ctr"/>
          <a:lstStyle/>
          <a:p>
            <a:pPr algn="ctr"/>
            <a:r>
              <a:rPr lang="en-US">
                <a:solidFill>
                  <a:srgbClr val="1C1C1C"/>
                </a:solidFill>
              </a:rPr>
              <a:t>SPE 3</a:t>
            </a:r>
          </a:p>
        </p:txBody>
      </p:sp>
      <p:sp>
        <p:nvSpPr>
          <p:cNvPr id="14353" name="Rectangle 7"/>
          <p:cNvSpPr>
            <a:spLocks noChangeArrowheads="1"/>
          </p:cNvSpPr>
          <p:nvPr/>
        </p:nvSpPr>
        <p:spPr bwMode="auto">
          <a:xfrm>
            <a:off x="3794125" y="3889375"/>
            <a:ext cx="860425" cy="887413"/>
          </a:xfrm>
          <a:prstGeom prst="rect">
            <a:avLst/>
          </a:prstGeom>
          <a:solidFill>
            <a:srgbClr val="CCFFFF"/>
          </a:solidFill>
          <a:ln w="9525" algn="ctr">
            <a:solidFill>
              <a:schemeClr val="tx1"/>
            </a:solidFill>
            <a:round/>
            <a:headEnd/>
            <a:tailEnd/>
          </a:ln>
        </p:spPr>
        <p:txBody>
          <a:bodyPr anchor="ctr"/>
          <a:lstStyle/>
          <a:p>
            <a:pPr algn="ctr"/>
            <a:r>
              <a:rPr lang="en-US">
                <a:solidFill>
                  <a:srgbClr val="1C1C1C"/>
                </a:solidFill>
              </a:rPr>
              <a:t>SPE 4</a:t>
            </a:r>
          </a:p>
        </p:txBody>
      </p:sp>
      <p:sp>
        <p:nvSpPr>
          <p:cNvPr id="14354" name="Rectangle 8"/>
          <p:cNvSpPr>
            <a:spLocks noChangeArrowheads="1"/>
          </p:cNvSpPr>
          <p:nvPr/>
        </p:nvSpPr>
        <p:spPr bwMode="auto">
          <a:xfrm>
            <a:off x="4735513" y="3889375"/>
            <a:ext cx="860425" cy="887413"/>
          </a:xfrm>
          <a:prstGeom prst="rect">
            <a:avLst/>
          </a:prstGeom>
          <a:solidFill>
            <a:srgbClr val="CCFFFF"/>
          </a:solidFill>
          <a:ln w="9525" algn="ctr">
            <a:solidFill>
              <a:schemeClr val="tx1"/>
            </a:solidFill>
            <a:round/>
            <a:headEnd/>
            <a:tailEnd/>
          </a:ln>
        </p:spPr>
        <p:txBody>
          <a:bodyPr anchor="ctr"/>
          <a:lstStyle/>
          <a:p>
            <a:pPr algn="ctr"/>
            <a:r>
              <a:rPr lang="en-US">
                <a:solidFill>
                  <a:srgbClr val="1C1C1C"/>
                </a:solidFill>
              </a:rPr>
              <a:t>SPE 5</a:t>
            </a:r>
          </a:p>
        </p:txBody>
      </p:sp>
      <p:sp>
        <p:nvSpPr>
          <p:cNvPr id="14355" name="Rectangle 9"/>
          <p:cNvSpPr>
            <a:spLocks noChangeArrowheads="1"/>
          </p:cNvSpPr>
          <p:nvPr/>
        </p:nvSpPr>
        <p:spPr bwMode="auto">
          <a:xfrm>
            <a:off x="5691188" y="3889375"/>
            <a:ext cx="860425" cy="887413"/>
          </a:xfrm>
          <a:prstGeom prst="rect">
            <a:avLst/>
          </a:prstGeom>
          <a:solidFill>
            <a:srgbClr val="CCFFFF"/>
          </a:solidFill>
          <a:ln w="9525" algn="ctr">
            <a:solidFill>
              <a:schemeClr val="tx1"/>
            </a:solidFill>
            <a:round/>
            <a:headEnd/>
            <a:tailEnd/>
          </a:ln>
        </p:spPr>
        <p:txBody>
          <a:bodyPr anchor="ctr"/>
          <a:lstStyle/>
          <a:p>
            <a:pPr algn="ctr"/>
            <a:r>
              <a:rPr lang="en-US">
                <a:solidFill>
                  <a:srgbClr val="1C1C1C"/>
                </a:solidFill>
              </a:rPr>
              <a:t>SPE 6</a:t>
            </a:r>
          </a:p>
        </p:txBody>
      </p:sp>
      <p:sp>
        <p:nvSpPr>
          <p:cNvPr id="14356" name="Rectangle 10"/>
          <p:cNvSpPr>
            <a:spLocks noChangeArrowheads="1"/>
          </p:cNvSpPr>
          <p:nvPr/>
        </p:nvSpPr>
        <p:spPr bwMode="auto">
          <a:xfrm>
            <a:off x="6632575" y="3889375"/>
            <a:ext cx="860425" cy="887413"/>
          </a:xfrm>
          <a:prstGeom prst="rect">
            <a:avLst/>
          </a:prstGeom>
          <a:solidFill>
            <a:srgbClr val="CCFFFF"/>
          </a:solidFill>
          <a:ln w="9525" algn="ctr">
            <a:solidFill>
              <a:schemeClr val="tx1"/>
            </a:solidFill>
            <a:round/>
            <a:headEnd/>
            <a:tailEnd/>
          </a:ln>
        </p:spPr>
        <p:txBody>
          <a:bodyPr anchor="ctr"/>
          <a:lstStyle/>
          <a:p>
            <a:pPr algn="ctr"/>
            <a:r>
              <a:rPr lang="en-US">
                <a:solidFill>
                  <a:srgbClr val="1C1C1C"/>
                </a:solidFill>
              </a:rPr>
              <a:t>SPE 7</a:t>
            </a:r>
          </a:p>
        </p:txBody>
      </p:sp>
      <p:sp>
        <p:nvSpPr>
          <p:cNvPr id="14357" name="Rectangle 11"/>
          <p:cNvSpPr>
            <a:spLocks noChangeArrowheads="1"/>
          </p:cNvSpPr>
          <p:nvPr/>
        </p:nvSpPr>
        <p:spPr bwMode="auto">
          <a:xfrm>
            <a:off x="7561263" y="3889375"/>
            <a:ext cx="858837" cy="887413"/>
          </a:xfrm>
          <a:prstGeom prst="rect">
            <a:avLst/>
          </a:prstGeom>
          <a:solidFill>
            <a:srgbClr val="CCFFFF"/>
          </a:solidFill>
          <a:ln w="9525" algn="ctr">
            <a:solidFill>
              <a:schemeClr val="tx1"/>
            </a:solidFill>
            <a:round/>
            <a:headEnd/>
            <a:tailEnd/>
          </a:ln>
        </p:spPr>
        <p:txBody>
          <a:bodyPr anchor="ctr"/>
          <a:lstStyle/>
          <a:p>
            <a:pPr algn="ctr"/>
            <a:r>
              <a:rPr lang="en-US">
                <a:solidFill>
                  <a:srgbClr val="1C1C1C"/>
                </a:solidFill>
              </a:rPr>
              <a:t>SPE 8</a:t>
            </a:r>
          </a:p>
        </p:txBody>
      </p:sp>
      <p:cxnSp>
        <p:nvCxnSpPr>
          <p:cNvPr id="14358" name="Straight Connector 14"/>
          <p:cNvCxnSpPr>
            <a:cxnSpLocks noChangeShapeType="1"/>
          </p:cNvCxnSpPr>
          <p:nvPr/>
        </p:nvCxnSpPr>
        <p:spPr bwMode="auto">
          <a:xfrm>
            <a:off x="252942" y="2347913"/>
            <a:ext cx="8678863" cy="1587"/>
          </a:xfrm>
          <a:prstGeom prst="line">
            <a:avLst/>
          </a:prstGeom>
          <a:noFill/>
          <a:ln w="15875" algn="ctr">
            <a:solidFill>
              <a:schemeClr val="tx1"/>
            </a:solidFill>
            <a:prstDash val="dash"/>
            <a:round/>
            <a:headEnd/>
            <a:tailEnd/>
          </a:ln>
        </p:spPr>
      </p:cxnSp>
      <p:sp>
        <p:nvSpPr>
          <p:cNvPr id="14359" name="Rectangle 15"/>
          <p:cNvSpPr>
            <a:spLocks noChangeArrowheads="1"/>
          </p:cNvSpPr>
          <p:nvPr/>
        </p:nvSpPr>
        <p:spPr bwMode="auto">
          <a:xfrm>
            <a:off x="968375" y="3467100"/>
            <a:ext cx="7439025" cy="327025"/>
          </a:xfrm>
          <a:prstGeom prst="rect">
            <a:avLst/>
          </a:prstGeom>
          <a:solidFill>
            <a:srgbClr val="CCFFFF"/>
          </a:solidFill>
          <a:ln w="15875" algn="ctr">
            <a:solidFill>
              <a:schemeClr val="tx1"/>
            </a:solidFill>
            <a:round/>
            <a:headEnd/>
            <a:tailEnd/>
          </a:ln>
        </p:spPr>
        <p:txBody>
          <a:bodyPr anchor="ctr"/>
          <a:lstStyle/>
          <a:p>
            <a:pPr algn="ctr"/>
            <a:r>
              <a:rPr lang="en-US" sz="2000">
                <a:solidFill>
                  <a:srgbClr val="1C1C1C"/>
                </a:solidFill>
              </a:rPr>
              <a:t>EIB</a:t>
            </a:r>
          </a:p>
        </p:txBody>
      </p:sp>
      <p:cxnSp>
        <p:nvCxnSpPr>
          <p:cNvPr id="14360" name="Straight Connector 16"/>
          <p:cNvCxnSpPr>
            <a:cxnSpLocks noChangeShapeType="1"/>
          </p:cNvCxnSpPr>
          <p:nvPr/>
        </p:nvCxnSpPr>
        <p:spPr bwMode="auto">
          <a:xfrm>
            <a:off x="252942" y="4967288"/>
            <a:ext cx="8678863" cy="1587"/>
          </a:xfrm>
          <a:prstGeom prst="line">
            <a:avLst/>
          </a:prstGeom>
          <a:noFill/>
          <a:ln w="15875" algn="ctr">
            <a:solidFill>
              <a:schemeClr val="tx1"/>
            </a:solidFill>
            <a:prstDash val="dash"/>
            <a:round/>
            <a:headEnd/>
            <a:tailEnd/>
          </a:ln>
        </p:spPr>
      </p:cxnSp>
      <p:sp>
        <p:nvSpPr>
          <p:cNvPr id="14361" name="TextBox 17"/>
          <p:cNvSpPr txBox="1">
            <a:spLocks noChangeArrowheads="1"/>
          </p:cNvSpPr>
          <p:nvPr/>
        </p:nvSpPr>
        <p:spPr bwMode="auto">
          <a:xfrm>
            <a:off x="231775" y="2620963"/>
            <a:ext cx="1022350" cy="368300"/>
          </a:xfrm>
          <a:prstGeom prst="rect">
            <a:avLst/>
          </a:prstGeom>
          <a:noFill/>
          <a:ln w="9525">
            <a:noFill/>
            <a:miter lim="800000"/>
            <a:headEnd/>
            <a:tailEnd/>
          </a:ln>
        </p:spPr>
        <p:txBody>
          <a:bodyPr wrap="none">
            <a:spAutoFit/>
          </a:bodyPr>
          <a:lstStyle/>
          <a:p>
            <a:r>
              <a:rPr lang="en-US" i="1"/>
              <a:t>Hardware</a:t>
            </a:r>
          </a:p>
        </p:txBody>
      </p:sp>
      <p:sp>
        <p:nvSpPr>
          <p:cNvPr id="14362" name="TextBox 18"/>
          <p:cNvSpPr txBox="1">
            <a:spLocks noChangeArrowheads="1"/>
          </p:cNvSpPr>
          <p:nvPr/>
        </p:nvSpPr>
        <p:spPr bwMode="auto">
          <a:xfrm>
            <a:off x="231775" y="1501775"/>
            <a:ext cx="944563" cy="368300"/>
          </a:xfrm>
          <a:prstGeom prst="rect">
            <a:avLst/>
          </a:prstGeom>
          <a:noFill/>
          <a:ln w="9525">
            <a:noFill/>
            <a:miter lim="800000"/>
            <a:headEnd/>
            <a:tailEnd/>
          </a:ln>
        </p:spPr>
        <p:txBody>
          <a:bodyPr wrap="none">
            <a:spAutoFit/>
          </a:bodyPr>
          <a:lstStyle/>
          <a:p>
            <a:r>
              <a:rPr lang="en-US" i="1"/>
              <a:t>Software</a:t>
            </a:r>
          </a:p>
        </p:txBody>
      </p:sp>
      <p:sp>
        <p:nvSpPr>
          <p:cNvPr id="14363" name="TextBox 19"/>
          <p:cNvSpPr txBox="1">
            <a:spLocks noChangeArrowheads="1"/>
          </p:cNvSpPr>
          <p:nvPr/>
        </p:nvSpPr>
        <p:spPr bwMode="auto">
          <a:xfrm>
            <a:off x="231775" y="6318250"/>
            <a:ext cx="944563" cy="369888"/>
          </a:xfrm>
          <a:prstGeom prst="rect">
            <a:avLst/>
          </a:prstGeom>
          <a:noFill/>
          <a:ln w="9525">
            <a:noFill/>
            <a:miter lim="800000"/>
            <a:headEnd/>
            <a:tailEnd/>
          </a:ln>
        </p:spPr>
        <p:txBody>
          <a:bodyPr wrap="none">
            <a:spAutoFit/>
          </a:bodyPr>
          <a:lstStyle/>
          <a:p>
            <a:r>
              <a:rPr lang="en-US" i="1"/>
              <a:t>Software</a:t>
            </a:r>
          </a:p>
        </p:txBody>
      </p:sp>
      <p:sp>
        <p:nvSpPr>
          <p:cNvPr id="14364" name="Rectangle 20"/>
          <p:cNvSpPr>
            <a:spLocks noChangeArrowheads="1"/>
          </p:cNvSpPr>
          <p:nvPr/>
        </p:nvSpPr>
        <p:spPr bwMode="auto">
          <a:xfrm>
            <a:off x="2719388" y="1323975"/>
            <a:ext cx="1706562" cy="887413"/>
          </a:xfrm>
          <a:prstGeom prst="rect">
            <a:avLst/>
          </a:prstGeom>
          <a:solidFill>
            <a:srgbClr val="99FFCC"/>
          </a:solidFill>
          <a:ln w="9525" algn="ctr">
            <a:solidFill>
              <a:srgbClr val="1C1C1C"/>
            </a:solidFill>
            <a:round/>
            <a:headEnd/>
            <a:tailEnd/>
          </a:ln>
        </p:spPr>
        <p:txBody>
          <a:bodyPr anchor="ctr"/>
          <a:lstStyle/>
          <a:p>
            <a:pPr algn="ctr"/>
            <a:r>
              <a:rPr lang="en-US">
                <a:solidFill>
                  <a:srgbClr val="1C1C1C"/>
                </a:solidFill>
              </a:rPr>
              <a:t>3D Visualization Application</a:t>
            </a:r>
          </a:p>
        </p:txBody>
      </p:sp>
      <p:sp>
        <p:nvSpPr>
          <p:cNvPr id="14365" name="Rectangle 21"/>
          <p:cNvSpPr>
            <a:spLocks noChangeArrowheads="1"/>
          </p:cNvSpPr>
          <p:nvPr/>
        </p:nvSpPr>
        <p:spPr bwMode="auto">
          <a:xfrm>
            <a:off x="773113" y="5240338"/>
            <a:ext cx="1651000" cy="887412"/>
          </a:xfrm>
          <a:prstGeom prst="rect">
            <a:avLst/>
          </a:prstGeom>
          <a:solidFill>
            <a:srgbClr val="99FFCC"/>
          </a:solidFill>
          <a:ln w="9525" algn="ctr">
            <a:solidFill>
              <a:srgbClr val="1C1C1C"/>
            </a:solidFill>
            <a:round/>
            <a:headEnd/>
            <a:tailEnd/>
          </a:ln>
        </p:spPr>
        <p:txBody>
          <a:bodyPr anchor="ctr"/>
          <a:lstStyle/>
          <a:p>
            <a:pPr algn="ctr"/>
            <a:r>
              <a:rPr lang="en-US">
                <a:solidFill>
                  <a:srgbClr val="1C1C1C"/>
                </a:solidFill>
              </a:rPr>
              <a:t>3D Graphics Acceleration</a:t>
            </a:r>
          </a:p>
        </p:txBody>
      </p:sp>
      <p:cxnSp>
        <p:nvCxnSpPr>
          <p:cNvPr id="14366" name="Straight Arrow Connector 23"/>
          <p:cNvCxnSpPr>
            <a:cxnSpLocks noChangeShapeType="1"/>
            <a:stCxn id="14350" idx="2"/>
          </p:cNvCxnSpPr>
          <p:nvPr/>
        </p:nvCxnSpPr>
        <p:spPr bwMode="auto">
          <a:xfrm rot="16200000" flipH="1">
            <a:off x="1177132" y="4998244"/>
            <a:ext cx="477837" cy="34925"/>
          </a:xfrm>
          <a:prstGeom prst="straightConnector1">
            <a:avLst/>
          </a:prstGeom>
          <a:noFill/>
          <a:ln w="15875" algn="ctr">
            <a:solidFill>
              <a:schemeClr val="tx1"/>
            </a:solidFill>
            <a:round/>
            <a:headEnd type="arrow" w="med" len="med"/>
            <a:tailEnd type="arrow" w="med" len="med"/>
          </a:ln>
        </p:spPr>
      </p:cxnSp>
      <p:cxnSp>
        <p:nvCxnSpPr>
          <p:cNvPr id="14367" name="Straight Arrow Connector 24"/>
          <p:cNvCxnSpPr>
            <a:cxnSpLocks noChangeShapeType="1"/>
          </p:cNvCxnSpPr>
          <p:nvPr/>
        </p:nvCxnSpPr>
        <p:spPr bwMode="auto">
          <a:xfrm rot="5400000">
            <a:off x="1941513" y="4964113"/>
            <a:ext cx="490537" cy="115887"/>
          </a:xfrm>
          <a:prstGeom prst="straightConnector1">
            <a:avLst/>
          </a:prstGeom>
          <a:noFill/>
          <a:ln w="15875" algn="ctr">
            <a:solidFill>
              <a:schemeClr val="tx1"/>
            </a:solidFill>
            <a:round/>
            <a:headEnd type="arrow" w="med" len="med"/>
            <a:tailEnd type="arrow" w="med" len="med"/>
          </a:ln>
        </p:spPr>
      </p:cxnSp>
      <p:sp>
        <p:nvSpPr>
          <p:cNvPr id="14368" name="Rectangle 26"/>
          <p:cNvSpPr>
            <a:spLocks noChangeArrowheads="1"/>
          </p:cNvSpPr>
          <p:nvPr/>
        </p:nvSpPr>
        <p:spPr bwMode="auto">
          <a:xfrm>
            <a:off x="2638425" y="5240338"/>
            <a:ext cx="1101725" cy="1119187"/>
          </a:xfrm>
          <a:prstGeom prst="rect">
            <a:avLst/>
          </a:prstGeom>
          <a:solidFill>
            <a:srgbClr val="99FFCC"/>
          </a:solidFill>
          <a:ln w="9525" algn="ctr">
            <a:solidFill>
              <a:srgbClr val="1C1C1C"/>
            </a:solidFill>
            <a:round/>
            <a:headEnd/>
            <a:tailEnd/>
          </a:ln>
        </p:spPr>
        <p:txBody>
          <a:bodyPr anchor="ctr"/>
          <a:lstStyle/>
          <a:p>
            <a:pPr algn="ctr"/>
            <a:r>
              <a:rPr lang="en-US">
                <a:solidFill>
                  <a:srgbClr val="1C1C1C"/>
                </a:solidFill>
              </a:rPr>
              <a:t>Texture</a:t>
            </a:r>
          </a:p>
          <a:p>
            <a:pPr algn="ctr"/>
            <a:r>
              <a:rPr lang="en-US">
                <a:solidFill>
                  <a:srgbClr val="1C1C1C"/>
                </a:solidFill>
              </a:rPr>
              <a:t>mapping</a:t>
            </a:r>
          </a:p>
        </p:txBody>
      </p:sp>
      <p:cxnSp>
        <p:nvCxnSpPr>
          <p:cNvPr id="14369" name="Straight Arrow Connector 27"/>
          <p:cNvCxnSpPr>
            <a:cxnSpLocks noChangeShapeType="1"/>
          </p:cNvCxnSpPr>
          <p:nvPr/>
        </p:nvCxnSpPr>
        <p:spPr bwMode="auto">
          <a:xfrm rot="5400000">
            <a:off x="3019425" y="4964113"/>
            <a:ext cx="490537" cy="115888"/>
          </a:xfrm>
          <a:prstGeom prst="straightConnector1">
            <a:avLst/>
          </a:prstGeom>
          <a:noFill/>
          <a:ln w="15875" algn="ctr">
            <a:solidFill>
              <a:schemeClr val="tx1"/>
            </a:solidFill>
            <a:round/>
            <a:headEnd type="arrow" w="med" len="med"/>
            <a:tailEnd type="arrow" w="med" len="med"/>
          </a:ln>
        </p:spPr>
      </p:cxnSp>
      <p:sp>
        <p:nvSpPr>
          <p:cNvPr id="14370" name="Rectangle 28"/>
          <p:cNvSpPr>
            <a:spLocks noChangeArrowheads="1"/>
          </p:cNvSpPr>
          <p:nvPr/>
        </p:nvSpPr>
        <p:spPr bwMode="auto">
          <a:xfrm>
            <a:off x="3821113" y="5240338"/>
            <a:ext cx="996950" cy="1119187"/>
          </a:xfrm>
          <a:prstGeom prst="rect">
            <a:avLst/>
          </a:prstGeom>
          <a:solidFill>
            <a:srgbClr val="99FFCC"/>
          </a:solidFill>
          <a:ln w="9525" algn="ctr">
            <a:solidFill>
              <a:srgbClr val="1C1C1C"/>
            </a:solidFill>
            <a:round/>
            <a:headEnd/>
            <a:tailEnd/>
          </a:ln>
        </p:spPr>
        <p:txBody>
          <a:bodyPr anchor="ctr"/>
          <a:lstStyle/>
          <a:p>
            <a:pPr algn="ctr"/>
            <a:r>
              <a:rPr lang="en-US">
                <a:solidFill>
                  <a:srgbClr val="1C1C1C"/>
                </a:solidFill>
              </a:rPr>
              <a:t>Data</a:t>
            </a:r>
          </a:p>
          <a:p>
            <a:pPr algn="ctr"/>
            <a:r>
              <a:rPr lang="en-US">
                <a:solidFill>
                  <a:srgbClr val="1C1C1C"/>
                </a:solidFill>
              </a:rPr>
              <a:t>decompression</a:t>
            </a:r>
          </a:p>
        </p:txBody>
      </p:sp>
      <p:cxnSp>
        <p:nvCxnSpPr>
          <p:cNvPr id="14371" name="Straight Arrow Connector 29"/>
          <p:cNvCxnSpPr>
            <a:cxnSpLocks noChangeShapeType="1"/>
          </p:cNvCxnSpPr>
          <p:nvPr/>
        </p:nvCxnSpPr>
        <p:spPr bwMode="auto">
          <a:xfrm rot="5400000">
            <a:off x="3948113" y="4964113"/>
            <a:ext cx="490537" cy="115887"/>
          </a:xfrm>
          <a:prstGeom prst="straightConnector1">
            <a:avLst/>
          </a:prstGeom>
          <a:noFill/>
          <a:ln w="15875" algn="ctr">
            <a:solidFill>
              <a:schemeClr val="tx1"/>
            </a:solidFill>
            <a:round/>
            <a:headEnd type="arrow" w="med" len="med"/>
            <a:tailEnd type="arrow" w="med" len="med"/>
          </a:ln>
        </p:spPr>
      </p:cxnSp>
      <p:sp>
        <p:nvSpPr>
          <p:cNvPr id="14372" name="Rectangle 30"/>
          <p:cNvSpPr>
            <a:spLocks noChangeArrowheads="1"/>
          </p:cNvSpPr>
          <p:nvPr/>
        </p:nvSpPr>
        <p:spPr bwMode="auto">
          <a:xfrm>
            <a:off x="4899025" y="5240338"/>
            <a:ext cx="2552700" cy="1119187"/>
          </a:xfrm>
          <a:prstGeom prst="rect">
            <a:avLst/>
          </a:prstGeom>
          <a:solidFill>
            <a:srgbClr val="99FFCC"/>
          </a:solidFill>
          <a:ln w="9525" algn="ctr">
            <a:solidFill>
              <a:srgbClr val="1C1C1C"/>
            </a:solidFill>
            <a:round/>
            <a:headEnd/>
            <a:tailEnd/>
          </a:ln>
        </p:spPr>
        <p:txBody>
          <a:bodyPr anchor="ctr"/>
          <a:lstStyle/>
          <a:p>
            <a:pPr algn="ctr"/>
            <a:r>
              <a:rPr lang="en-US">
                <a:solidFill>
                  <a:srgbClr val="1C1C1C"/>
                </a:solidFill>
              </a:rPr>
              <a:t>Data comparison and classification</a:t>
            </a:r>
          </a:p>
        </p:txBody>
      </p:sp>
      <p:sp>
        <p:nvSpPr>
          <p:cNvPr id="14373" name="Rectangle 31"/>
          <p:cNvSpPr>
            <a:spLocks noChangeArrowheads="1"/>
          </p:cNvSpPr>
          <p:nvPr/>
        </p:nvSpPr>
        <p:spPr bwMode="auto">
          <a:xfrm>
            <a:off x="7573963" y="5240338"/>
            <a:ext cx="1374775" cy="1119187"/>
          </a:xfrm>
          <a:prstGeom prst="rect">
            <a:avLst/>
          </a:prstGeom>
          <a:solidFill>
            <a:srgbClr val="99FFCC"/>
          </a:solidFill>
          <a:ln w="9525" algn="ctr">
            <a:solidFill>
              <a:srgbClr val="1C1C1C"/>
            </a:solidFill>
            <a:round/>
            <a:headEnd/>
            <a:tailEnd/>
          </a:ln>
        </p:spPr>
        <p:txBody>
          <a:bodyPr anchor="ctr"/>
          <a:lstStyle/>
          <a:p>
            <a:pPr algn="ctr"/>
            <a:r>
              <a:rPr lang="en-US">
                <a:solidFill>
                  <a:srgbClr val="1C1C1C"/>
                </a:solidFill>
              </a:rPr>
              <a:t>3D Scene Generation</a:t>
            </a:r>
          </a:p>
        </p:txBody>
      </p:sp>
      <p:cxnSp>
        <p:nvCxnSpPr>
          <p:cNvPr id="14374" name="Straight Arrow Connector 32"/>
          <p:cNvCxnSpPr>
            <a:cxnSpLocks noChangeShapeType="1"/>
          </p:cNvCxnSpPr>
          <p:nvPr/>
        </p:nvCxnSpPr>
        <p:spPr bwMode="auto">
          <a:xfrm rot="5400000">
            <a:off x="4999038" y="4964113"/>
            <a:ext cx="490537" cy="115887"/>
          </a:xfrm>
          <a:prstGeom prst="straightConnector1">
            <a:avLst/>
          </a:prstGeom>
          <a:noFill/>
          <a:ln w="15875" algn="ctr">
            <a:solidFill>
              <a:schemeClr val="tx1"/>
            </a:solidFill>
            <a:round/>
            <a:headEnd type="arrow" w="med" len="med"/>
            <a:tailEnd type="arrow" w="med" len="med"/>
          </a:ln>
        </p:spPr>
      </p:cxnSp>
      <p:cxnSp>
        <p:nvCxnSpPr>
          <p:cNvPr id="14375" name="Straight Arrow Connector 34"/>
          <p:cNvCxnSpPr>
            <a:cxnSpLocks noChangeShapeType="1"/>
          </p:cNvCxnSpPr>
          <p:nvPr/>
        </p:nvCxnSpPr>
        <p:spPr bwMode="auto">
          <a:xfrm rot="5400000">
            <a:off x="5858669" y="4963319"/>
            <a:ext cx="490537" cy="117475"/>
          </a:xfrm>
          <a:prstGeom prst="straightConnector1">
            <a:avLst/>
          </a:prstGeom>
          <a:noFill/>
          <a:ln w="15875" algn="ctr">
            <a:solidFill>
              <a:schemeClr val="tx1"/>
            </a:solidFill>
            <a:round/>
            <a:headEnd type="arrow" w="med" len="med"/>
            <a:tailEnd type="arrow" w="med" len="med"/>
          </a:ln>
        </p:spPr>
      </p:cxnSp>
      <p:cxnSp>
        <p:nvCxnSpPr>
          <p:cNvPr id="14376" name="Straight Arrow Connector 35"/>
          <p:cNvCxnSpPr>
            <a:cxnSpLocks noChangeShapeType="1"/>
          </p:cNvCxnSpPr>
          <p:nvPr/>
        </p:nvCxnSpPr>
        <p:spPr bwMode="auto">
          <a:xfrm rot="16200000" flipH="1">
            <a:off x="7649369" y="4906169"/>
            <a:ext cx="504825" cy="217487"/>
          </a:xfrm>
          <a:prstGeom prst="straightConnector1">
            <a:avLst/>
          </a:prstGeom>
          <a:noFill/>
          <a:ln w="15875" algn="ctr">
            <a:solidFill>
              <a:schemeClr val="tx1"/>
            </a:solidFill>
            <a:round/>
            <a:headEnd type="arrow" w="med" len="med"/>
            <a:tailEnd type="arrow" w="med" len="med"/>
          </a:ln>
        </p:spPr>
      </p:cxnSp>
      <p:cxnSp>
        <p:nvCxnSpPr>
          <p:cNvPr id="14377" name="Straight Arrow Connector 37"/>
          <p:cNvCxnSpPr>
            <a:cxnSpLocks noChangeShapeType="1"/>
          </p:cNvCxnSpPr>
          <p:nvPr/>
        </p:nvCxnSpPr>
        <p:spPr bwMode="auto">
          <a:xfrm rot="5400000">
            <a:off x="6786563" y="4964113"/>
            <a:ext cx="490537" cy="115887"/>
          </a:xfrm>
          <a:prstGeom prst="straightConnector1">
            <a:avLst/>
          </a:prstGeom>
          <a:noFill/>
          <a:ln w="15875" algn="ctr">
            <a:solidFill>
              <a:schemeClr val="tx1"/>
            </a:solidFill>
            <a:round/>
            <a:headEnd type="arrow" w="med" len="med"/>
            <a:tailEnd type="arrow" w="med" len="med"/>
          </a:ln>
        </p:spPr>
      </p:cxnSp>
      <p:sp>
        <p:nvSpPr>
          <p:cNvPr id="14378" name="Rectangle 38"/>
          <p:cNvSpPr>
            <a:spLocks noChangeArrowheads="1"/>
          </p:cNvSpPr>
          <p:nvPr/>
        </p:nvSpPr>
        <p:spPr bwMode="auto">
          <a:xfrm>
            <a:off x="4694238" y="2592388"/>
            <a:ext cx="1311275" cy="738187"/>
          </a:xfrm>
          <a:prstGeom prst="rect">
            <a:avLst/>
          </a:prstGeom>
          <a:solidFill>
            <a:srgbClr val="CCFFFF"/>
          </a:solidFill>
          <a:ln w="15875" algn="ctr">
            <a:solidFill>
              <a:schemeClr val="tx1"/>
            </a:solidFill>
            <a:round/>
            <a:headEnd/>
            <a:tailEnd/>
          </a:ln>
        </p:spPr>
        <p:txBody>
          <a:bodyPr anchor="ctr"/>
          <a:lstStyle/>
          <a:p>
            <a:pPr algn="ctr"/>
            <a:r>
              <a:rPr lang="en-US" sz="2000">
                <a:solidFill>
                  <a:srgbClr val="1C1C1C"/>
                </a:solidFill>
              </a:rPr>
              <a:t>FLEX™ IO</a:t>
            </a:r>
          </a:p>
        </p:txBody>
      </p:sp>
      <p:sp>
        <p:nvSpPr>
          <p:cNvPr id="14379" name="Flowchart: Magnetic Disk 50"/>
          <p:cNvSpPr>
            <a:spLocks noChangeArrowheads="1"/>
          </p:cNvSpPr>
          <p:nvPr/>
        </p:nvSpPr>
        <p:spPr bwMode="auto">
          <a:xfrm>
            <a:off x="6742113" y="2387600"/>
            <a:ext cx="968375" cy="1011238"/>
          </a:xfrm>
          <a:prstGeom prst="flowChartMagneticDisk">
            <a:avLst/>
          </a:prstGeom>
          <a:solidFill>
            <a:srgbClr val="CCFFFF"/>
          </a:solidFill>
          <a:ln w="9525" algn="ctr">
            <a:solidFill>
              <a:srgbClr val="1C1C1C"/>
            </a:solidFill>
            <a:round/>
            <a:headEnd/>
            <a:tailEnd/>
          </a:ln>
        </p:spPr>
        <p:txBody>
          <a:bodyPr/>
          <a:lstStyle/>
          <a:p>
            <a:pPr algn="ctr"/>
            <a:r>
              <a:rPr lang="en-US">
                <a:solidFill>
                  <a:srgbClr val="1C1C1C"/>
                </a:solidFill>
              </a:rPr>
              <a:t>DATA</a:t>
            </a:r>
          </a:p>
          <a:p>
            <a:pPr algn="ctr"/>
            <a:r>
              <a:rPr lang="en-US">
                <a:solidFill>
                  <a:srgbClr val="1C1C1C"/>
                </a:solidFill>
              </a:rPr>
              <a:t>Stores</a:t>
            </a:r>
          </a:p>
        </p:txBody>
      </p:sp>
      <p:cxnSp>
        <p:nvCxnSpPr>
          <p:cNvPr id="14380" name="Straight Arrow Connector 51"/>
          <p:cNvCxnSpPr>
            <a:cxnSpLocks noChangeShapeType="1"/>
            <a:stCxn id="14378" idx="3"/>
          </p:cNvCxnSpPr>
          <p:nvPr/>
        </p:nvCxnSpPr>
        <p:spPr bwMode="auto">
          <a:xfrm>
            <a:off x="6005513" y="2960688"/>
            <a:ext cx="750887" cy="1587"/>
          </a:xfrm>
          <a:prstGeom prst="straightConnector1">
            <a:avLst/>
          </a:prstGeom>
          <a:noFill/>
          <a:ln w="15875" algn="ctr">
            <a:solidFill>
              <a:schemeClr val="tx1"/>
            </a:solidFill>
            <a:round/>
            <a:headEnd type="arrow" w="med" len="med"/>
            <a:tailEnd type="arrow" w="med" len="med"/>
          </a:ln>
        </p:spPr>
      </p:cxnSp>
      <p:cxnSp>
        <p:nvCxnSpPr>
          <p:cNvPr id="14381" name="Straight Connector 61"/>
          <p:cNvCxnSpPr>
            <a:cxnSpLocks noChangeShapeType="1"/>
            <a:stCxn id="14364" idx="2"/>
            <a:endCxn id="14349" idx="0"/>
          </p:cNvCxnSpPr>
          <p:nvPr/>
        </p:nvCxnSpPr>
        <p:spPr bwMode="auto">
          <a:xfrm rot="16200000" flipH="1">
            <a:off x="3436938" y="2346325"/>
            <a:ext cx="273050" cy="3175"/>
          </a:xfrm>
          <a:prstGeom prst="line">
            <a:avLst/>
          </a:prstGeom>
          <a:noFill/>
          <a:ln w="15875" algn="ctr">
            <a:solidFill>
              <a:schemeClr val="tx1"/>
            </a:solidFill>
            <a:round/>
            <a:headEnd/>
            <a:tailEnd/>
          </a:ln>
        </p:spPr>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3"/>
          <p:cNvSpPr>
            <a:spLocks noChangeArrowheads="1"/>
          </p:cNvSpPr>
          <p:nvPr/>
        </p:nvSpPr>
        <p:spPr bwMode="auto">
          <a:xfrm>
            <a:off x="4303713" y="4894614"/>
            <a:ext cx="1392237" cy="1617662"/>
          </a:xfrm>
          <a:prstGeom prst="rect">
            <a:avLst/>
          </a:prstGeom>
          <a:solidFill>
            <a:srgbClr val="D9FFD9"/>
          </a:solidFill>
          <a:ln w="9525" algn="ctr">
            <a:solidFill>
              <a:schemeClr val="tx1"/>
            </a:solidFill>
            <a:round/>
            <a:headEnd/>
            <a:tailEnd/>
          </a:ln>
        </p:spPr>
        <p:txBody>
          <a:bodyPr/>
          <a:lstStyle/>
          <a:p>
            <a:endParaRPr lang="en-US"/>
          </a:p>
        </p:txBody>
      </p:sp>
      <p:sp>
        <p:nvSpPr>
          <p:cNvPr id="15363" name="Rectangle 8"/>
          <p:cNvSpPr>
            <a:spLocks noChangeArrowheads="1"/>
          </p:cNvSpPr>
          <p:nvPr/>
        </p:nvSpPr>
        <p:spPr bwMode="auto">
          <a:xfrm>
            <a:off x="3338866" y="2113486"/>
            <a:ext cx="4067175" cy="914400"/>
          </a:xfrm>
          <a:prstGeom prst="rect">
            <a:avLst/>
          </a:prstGeom>
          <a:solidFill>
            <a:srgbClr val="D9FFD9"/>
          </a:solidFill>
          <a:ln w="9525" algn="ctr">
            <a:solidFill>
              <a:schemeClr val="tx1"/>
            </a:solidFill>
            <a:round/>
            <a:headEnd/>
            <a:tailEnd/>
          </a:ln>
        </p:spPr>
        <p:txBody>
          <a:bodyPr/>
          <a:lstStyle/>
          <a:p>
            <a:endParaRPr lang="en-US"/>
          </a:p>
        </p:txBody>
      </p:sp>
      <p:sp>
        <p:nvSpPr>
          <p:cNvPr id="2" name="Title 1"/>
          <p:cNvSpPr>
            <a:spLocks noGrp="1"/>
          </p:cNvSpPr>
          <p:nvPr>
            <p:ph type="title"/>
          </p:nvPr>
        </p:nvSpPr>
        <p:spPr>
          <a:xfrm>
            <a:off x="269342" y="120841"/>
            <a:ext cx="7698306" cy="692210"/>
          </a:xfrm>
        </p:spPr>
        <p:txBody>
          <a:bodyPr>
            <a:normAutofit fontScale="90000"/>
          </a:bodyPr>
          <a:lstStyle/>
          <a:p>
            <a:pPr>
              <a:defRPr/>
            </a:pPr>
            <a:r>
              <a:rPr lang="en-US" dirty="0" smtClean="0"/>
              <a:t>Function offloading models…</a:t>
            </a:r>
            <a:endParaRPr lang="en-US" dirty="0"/>
          </a:p>
        </p:txBody>
      </p:sp>
      <p:sp>
        <p:nvSpPr>
          <p:cNvPr id="15365" name="Rectangle 2"/>
          <p:cNvSpPr>
            <a:spLocks noChangeArrowheads="1"/>
          </p:cNvSpPr>
          <p:nvPr/>
        </p:nvSpPr>
        <p:spPr bwMode="auto">
          <a:xfrm>
            <a:off x="4621566" y="965724"/>
            <a:ext cx="1419225" cy="887412"/>
          </a:xfrm>
          <a:prstGeom prst="rect">
            <a:avLst/>
          </a:prstGeom>
          <a:solidFill>
            <a:schemeClr val="accent1"/>
          </a:solidFill>
          <a:ln w="9525" algn="ctr">
            <a:solidFill>
              <a:schemeClr val="tx1"/>
            </a:solidFill>
            <a:round/>
            <a:headEnd/>
            <a:tailEnd/>
          </a:ln>
        </p:spPr>
        <p:txBody>
          <a:bodyPr anchor="ctr"/>
          <a:lstStyle/>
          <a:p>
            <a:pPr algn="ctr"/>
            <a:r>
              <a:rPr lang="en-US"/>
              <a:t>PPE</a:t>
            </a:r>
          </a:p>
        </p:txBody>
      </p:sp>
      <p:sp>
        <p:nvSpPr>
          <p:cNvPr id="15366" name="Rectangle 3"/>
          <p:cNvSpPr>
            <a:spLocks noChangeArrowheads="1"/>
          </p:cNvSpPr>
          <p:nvPr/>
        </p:nvSpPr>
        <p:spPr bwMode="auto">
          <a:xfrm>
            <a:off x="3529366" y="2289699"/>
            <a:ext cx="982662" cy="560387"/>
          </a:xfrm>
          <a:prstGeom prst="rect">
            <a:avLst/>
          </a:prstGeom>
          <a:solidFill>
            <a:schemeClr val="accent1"/>
          </a:solidFill>
          <a:ln w="9525" algn="ctr">
            <a:solidFill>
              <a:schemeClr val="tx1"/>
            </a:solidFill>
            <a:round/>
            <a:headEnd/>
            <a:tailEnd/>
          </a:ln>
        </p:spPr>
        <p:txBody>
          <a:bodyPr anchor="ctr"/>
          <a:lstStyle/>
          <a:p>
            <a:pPr algn="ctr"/>
            <a:r>
              <a:rPr lang="en-US"/>
              <a:t>SPE</a:t>
            </a:r>
          </a:p>
        </p:txBody>
      </p:sp>
      <p:sp>
        <p:nvSpPr>
          <p:cNvPr id="15367" name="Rectangle 4"/>
          <p:cNvSpPr>
            <a:spLocks noChangeArrowheads="1"/>
          </p:cNvSpPr>
          <p:nvPr/>
        </p:nvSpPr>
        <p:spPr bwMode="auto">
          <a:xfrm>
            <a:off x="4881916" y="2289699"/>
            <a:ext cx="982662" cy="560387"/>
          </a:xfrm>
          <a:prstGeom prst="rect">
            <a:avLst/>
          </a:prstGeom>
          <a:solidFill>
            <a:schemeClr val="accent1"/>
          </a:solidFill>
          <a:ln w="9525" algn="ctr">
            <a:solidFill>
              <a:schemeClr val="tx1"/>
            </a:solidFill>
            <a:round/>
            <a:headEnd/>
            <a:tailEnd/>
          </a:ln>
        </p:spPr>
        <p:txBody>
          <a:bodyPr anchor="ctr"/>
          <a:lstStyle/>
          <a:p>
            <a:pPr algn="ctr"/>
            <a:r>
              <a:rPr lang="en-US"/>
              <a:t>SPE</a:t>
            </a:r>
          </a:p>
        </p:txBody>
      </p:sp>
      <p:sp>
        <p:nvSpPr>
          <p:cNvPr id="15368" name="Rectangle 5"/>
          <p:cNvSpPr>
            <a:spLocks noChangeArrowheads="1"/>
          </p:cNvSpPr>
          <p:nvPr/>
        </p:nvSpPr>
        <p:spPr bwMode="auto">
          <a:xfrm>
            <a:off x="6259866" y="2289699"/>
            <a:ext cx="982662" cy="560387"/>
          </a:xfrm>
          <a:prstGeom prst="rect">
            <a:avLst/>
          </a:prstGeom>
          <a:solidFill>
            <a:schemeClr val="accent1"/>
          </a:solidFill>
          <a:ln w="9525" algn="ctr">
            <a:solidFill>
              <a:schemeClr val="tx1"/>
            </a:solidFill>
            <a:round/>
            <a:headEnd/>
            <a:tailEnd/>
          </a:ln>
        </p:spPr>
        <p:txBody>
          <a:bodyPr anchor="ctr"/>
          <a:lstStyle/>
          <a:p>
            <a:pPr algn="ctr"/>
            <a:r>
              <a:rPr lang="en-US"/>
              <a:t>SPE</a:t>
            </a:r>
          </a:p>
        </p:txBody>
      </p:sp>
      <p:sp>
        <p:nvSpPr>
          <p:cNvPr id="15369" name="Rectangle 6"/>
          <p:cNvSpPr>
            <a:spLocks noChangeArrowheads="1"/>
          </p:cNvSpPr>
          <p:nvPr/>
        </p:nvSpPr>
        <p:spPr bwMode="auto">
          <a:xfrm>
            <a:off x="280631" y="935384"/>
            <a:ext cx="3241675" cy="461962"/>
          </a:xfrm>
          <a:prstGeom prst="rect">
            <a:avLst/>
          </a:prstGeom>
          <a:noFill/>
          <a:ln w="9525">
            <a:noFill/>
            <a:miter lim="800000"/>
            <a:headEnd/>
            <a:tailEnd/>
          </a:ln>
        </p:spPr>
        <p:txBody>
          <a:bodyPr wrap="none">
            <a:spAutoFit/>
          </a:bodyPr>
          <a:lstStyle/>
          <a:p>
            <a:pPr marL="0" lvl="1"/>
            <a:r>
              <a:rPr lang="en-US" sz="2400" b="1" dirty="0"/>
              <a:t>Multi-staged pipeline</a:t>
            </a:r>
          </a:p>
        </p:txBody>
      </p:sp>
      <p:sp>
        <p:nvSpPr>
          <p:cNvPr id="15370" name="Rectangle 7"/>
          <p:cNvSpPr>
            <a:spLocks noChangeArrowheads="1"/>
          </p:cNvSpPr>
          <p:nvPr/>
        </p:nvSpPr>
        <p:spPr bwMode="auto">
          <a:xfrm>
            <a:off x="277444" y="3788125"/>
            <a:ext cx="4100748" cy="1200328"/>
          </a:xfrm>
          <a:prstGeom prst="rect">
            <a:avLst/>
          </a:prstGeom>
          <a:noFill/>
          <a:ln w="9525">
            <a:noFill/>
            <a:miter lim="800000"/>
            <a:headEnd/>
            <a:tailEnd/>
          </a:ln>
        </p:spPr>
        <p:txBody>
          <a:bodyPr wrap="square">
            <a:spAutoFit/>
          </a:bodyPr>
          <a:lstStyle/>
          <a:p>
            <a:pPr marL="0" lvl="1"/>
            <a:r>
              <a:rPr lang="en-US" sz="2400" b="1" dirty="0"/>
              <a:t>Parallel stage of processing</a:t>
            </a:r>
          </a:p>
          <a:p>
            <a:pPr marL="0" lvl="1"/>
            <a:r>
              <a:rPr lang="en-US" sz="2400" b="1" dirty="0"/>
              <a:t>sequence</a:t>
            </a:r>
          </a:p>
        </p:txBody>
      </p:sp>
      <p:cxnSp>
        <p:nvCxnSpPr>
          <p:cNvPr id="15371" name="Curved Connector 10"/>
          <p:cNvCxnSpPr>
            <a:cxnSpLocks noChangeShapeType="1"/>
            <a:stCxn id="15365" idx="1"/>
            <a:endCxn id="15363" idx="1"/>
          </p:cNvCxnSpPr>
          <p:nvPr/>
        </p:nvCxnSpPr>
        <p:spPr bwMode="auto">
          <a:xfrm rot="10800000" flipV="1">
            <a:off x="3338866" y="1410224"/>
            <a:ext cx="1282700" cy="1160462"/>
          </a:xfrm>
          <a:prstGeom prst="curvedConnector3">
            <a:avLst>
              <a:gd name="adj1" fmla="val 138032"/>
            </a:avLst>
          </a:prstGeom>
          <a:noFill/>
          <a:ln w="15875" algn="ctr">
            <a:solidFill>
              <a:schemeClr val="tx1"/>
            </a:solidFill>
            <a:round/>
            <a:headEnd/>
            <a:tailEnd type="arrow" w="med" len="med"/>
          </a:ln>
        </p:spPr>
      </p:cxnSp>
      <p:cxnSp>
        <p:nvCxnSpPr>
          <p:cNvPr id="15372" name="Curved Connector 13"/>
          <p:cNvCxnSpPr>
            <a:cxnSpLocks noChangeShapeType="1"/>
            <a:stCxn id="15365" idx="3"/>
            <a:endCxn id="15363" idx="3"/>
          </p:cNvCxnSpPr>
          <p:nvPr/>
        </p:nvCxnSpPr>
        <p:spPr bwMode="auto">
          <a:xfrm>
            <a:off x="6040791" y="1410224"/>
            <a:ext cx="1365250" cy="1160462"/>
          </a:xfrm>
          <a:prstGeom prst="curvedConnector3">
            <a:avLst>
              <a:gd name="adj1" fmla="val 130750"/>
            </a:avLst>
          </a:prstGeom>
          <a:noFill/>
          <a:ln w="15875" algn="ctr">
            <a:solidFill>
              <a:schemeClr val="tx1"/>
            </a:solidFill>
            <a:round/>
            <a:headEnd type="arrow" w="med" len="med"/>
            <a:tailEnd/>
          </a:ln>
        </p:spPr>
      </p:cxnSp>
      <p:sp>
        <p:nvSpPr>
          <p:cNvPr id="15373" name="Rectangle 23"/>
          <p:cNvSpPr>
            <a:spLocks noChangeArrowheads="1"/>
          </p:cNvSpPr>
          <p:nvPr/>
        </p:nvSpPr>
        <p:spPr bwMode="auto">
          <a:xfrm>
            <a:off x="4275138" y="3843689"/>
            <a:ext cx="1420812" cy="887412"/>
          </a:xfrm>
          <a:prstGeom prst="rect">
            <a:avLst/>
          </a:prstGeom>
          <a:solidFill>
            <a:schemeClr val="accent1"/>
          </a:solidFill>
          <a:ln w="9525" algn="ctr">
            <a:solidFill>
              <a:schemeClr val="tx1"/>
            </a:solidFill>
            <a:round/>
            <a:headEnd/>
            <a:tailEnd/>
          </a:ln>
        </p:spPr>
        <p:txBody>
          <a:bodyPr anchor="ctr"/>
          <a:lstStyle/>
          <a:p>
            <a:pPr algn="ctr"/>
            <a:r>
              <a:rPr lang="en-US"/>
              <a:t>PPE</a:t>
            </a:r>
          </a:p>
        </p:txBody>
      </p:sp>
      <p:sp>
        <p:nvSpPr>
          <p:cNvPr id="15374" name="Rectangle 24"/>
          <p:cNvSpPr>
            <a:spLocks noChangeArrowheads="1"/>
          </p:cNvSpPr>
          <p:nvPr/>
        </p:nvSpPr>
        <p:spPr bwMode="auto">
          <a:xfrm>
            <a:off x="4508500" y="5016851"/>
            <a:ext cx="982663" cy="396875"/>
          </a:xfrm>
          <a:prstGeom prst="rect">
            <a:avLst/>
          </a:prstGeom>
          <a:solidFill>
            <a:schemeClr val="accent1"/>
          </a:solidFill>
          <a:ln w="9525" algn="ctr">
            <a:solidFill>
              <a:schemeClr val="tx1"/>
            </a:solidFill>
            <a:round/>
            <a:headEnd/>
            <a:tailEnd/>
          </a:ln>
        </p:spPr>
        <p:txBody>
          <a:bodyPr anchor="ctr"/>
          <a:lstStyle/>
          <a:p>
            <a:pPr algn="ctr"/>
            <a:r>
              <a:rPr lang="en-US"/>
              <a:t>SPE</a:t>
            </a:r>
          </a:p>
        </p:txBody>
      </p:sp>
      <p:sp>
        <p:nvSpPr>
          <p:cNvPr id="15375" name="Rectangle 25"/>
          <p:cNvSpPr>
            <a:spLocks noChangeArrowheads="1"/>
          </p:cNvSpPr>
          <p:nvPr/>
        </p:nvSpPr>
        <p:spPr bwMode="auto">
          <a:xfrm>
            <a:off x="4508500" y="5508976"/>
            <a:ext cx="982663" cy="395288"/>
          </a:xfrm>
          <a:prstGeom prst="rect">
            <a:avLst/>
          </a:prstGeom>
          <a:solidFill>
            <a:schemeClr val="accent1"/>
          </a:solidFill>
          <a:ln w="9525" algn="ctr">
            <a:solidFill>
              <a:schemeClr val="tx1"/>
            </a:solidFill>
            <a:round/>
            <a:headEnd/>
            <a:tailEnd/>
          </a:ln>
        </p:spPr>
        <p:txBody>
          <a:bodyPr anchor="ctr"/>
          <a:lstStyle/>
          <a:p>
            <a:pPr algn="ctr"/>
            <a:r>
              <a:rPr lang="en-US"/>
              <a:t>SPE</a:t>
            </a:r>
          </a:p>
        </p:txBody>
      </p:sp>
      <p:sp>
        <p:nvSpPr>
          <p:cNvPr id="15376" name="Rectangle 26"/>
          <p:cNvSpPr>
            <a:spLocks noChangeArrowheads="1"/>
          </p:cNvSpPr>
          <p:nvPr/>
        </p:nvSpPr>
        <p:spPr bwMode="auto">
          <a:xfrm>
            <a:off x="4508500" y="5999514"/>
            <a:ext cx="982663" cy="396875"/>
          </a:xfrm>
          <a:prstGeom prst="rect">
            <a:avLst/>
          </a:prstGeom>
          <a:solidFill>
            <a:schemeClr val="accent1"/>
          </a:solidFill>
          <a:ln w="9525" algn="ctr">
            <a:solidFill>
              <a:schemeClr val="tx1"/>
            </a:solidFill>
            <a:round/>
            <a:headEnd/>
            <a:tailEnd/>
          </a:ln>
        </p:spPr>
        <p:txBody>
          <a:bodyPr anchor="ctr"/>
          <a:lstStyle/>
          <a:p>
            <a:pPr algn="ctr"/>
            <a:r>
              <a:rPr lang="en-US"/>
              <a:t>SPE</a:t>
            </a:r>
          </a:p>
        </p:txBody>
      </p:sp>
      <p:cxnSp>
        <p:nvCxnSpPr>
          <p:cNvPr id="15377" name="Curved Connector 34"/>
          <p:cNvCxnSpPr>
            <a:cxnSpLocks noChangeShapeType="1"/>
            <a:stCxn id="15373" idx="1"/>
            <a:endCxn id="15362" idx="1"/>
          </p:cNvCxnSpPr>
          <p:nvPr/>
        </p:nvCxnSpPr>
        <p:spPr bwMode="auto">
          <a:xfrm rot="10800000" flipH="1" flipV="1">
            <a:off x="4275138" y="4286601"/>
            <a:ext cx="28575" cy="1416050"/>
          </a:xfrm>
          <a:prstGeom prst="curvedConnector3">
            <a:avLst>
              <a:gd name="adj1" fmla="val -3187681"/>
            </a:avLst>
          </a:prstGeom>
          <a:noFill/>
          <a:ln w="15875" algn="ctr">
            <a:solidFill>
              <a:schemeClr val="tx1"/>
            </a:solidFill>
            <a:round/>
            <a:headEnd/>
            <a:tailEnd type="arrow" w="med" len="med"/>
          </a:ln>
        </p:spPr>
      </p:cxnSp>
      <p:cxnSp>
        <p:nvCxnSpPr>
          <p:cNvPr id="15378" name="Curved Connector 38"/>
          <p:cNvCxnSpPr>
            <a:cxnSpLocks noChangeShapeType="1"/>
            <a:stCxn id="15373" idx="3"/>
            <a:endCxn id="15362" idx="3"/>
          </p:cNvCxnSpPr>
          <p:nvPr/>
        </p:nvCxnSpPr>
        <p:spPr bwMode="auto">
          <a:xfrm>
            <a:off x="5695950" y="4286601"/>
            <a:ext cx="1588" cy="1416050"/>
          </a:xfrm>
          <a:prstGeom prst="curvedConnector3">
            <a:avLst>
              <a:gd name="adj1" fmla="val 47053870"/>
            </a:avLst>
          </a:prstGeom>
          <a:noFill/>
          <a:ln w="15875" algn="ctr">
            <a:solidFill>
              <a:schemeClr val="tx1"/>
            </a:solidFill>
            <a:round/>
            <a:headEnd type="arrow" w="med" len="med"/>
            <a:tailEnd/>
          </a:ln>
        </p:spPr>
      </p:cxnSp>
      <p:sp>
        <p:nvSpPr>
          <p:cNvPr id="15379" name="Rectangle 42"/>
          <p:cNvSpPr>
            <a:spLocks noChangeArrowheads="1"/>
          </p:cNvSpPr>
          <p:nvPr/>
        </p:nvSpPr>
        <p:spPr bwMode="auto">
          <a:xfrm>
            <a:off x="369694" y="5190594"/>
            <a:ext cx="3176587" cy="1323975"/>
          </a:xfrm>
          <a:prstGeom prst="rect">
            <a:avLst/>
          </a:prstGeom>
          <a:noFill/>
          <a:ln w="9525">
            <a:noFill/>
            <a:miter lim="800000"/>
            <a:headEnd/>
            <a:tailEnd/>
          </a:ln>
        </p:spPr>
        <p:txBody>
          <a:bodyPr wrap="none">
            <a:spAutoFit/>
          </a:bodyPr>
          <a:lstStyle/>
          <a:p>
            <a:pPr marL="0" lvl="1"/>
            <a:r>
              <a:rPr lang="en-US" sz="2000" i="1" dirty="0"/>
              <a:t>Remember:</a:t>
            </a:r>
          </a:p>
          <a:p>
            <a:pPr marL="0" lvl="1"/>
            <a:r>
              <a:rPr lang="en-US" sz="2000" dirty="0"/>
              <a:t>All the SPEs can access the</a:t>
            </a:r>
          </a:p>
          <a:p>
            <a:pPr marL="0" lvl="1"/>
            <a:r>
              <a:rPr lang="en-US" sz="2000" dirty="0"/>
              <a:t>shared memory directly via the</a:t>
            </a:r>
          </a:p>
          <a:p>
            <a:pPr marL="0" lvl="1"/>
            <a:r>
              <a:rPr lang="en-US" sz="2000" dirty="0"/>
              <a:t>EIB  (element interconnect bus)</a:t>
            </a:r>
          </a:p>
        </p:txBody>
      </p:sp>
      <p:sp>
        <p:nvSpPr>
          <p:cNvPr id="15380" name="Rectangle 43"/>
          <p:cNvSpPr>
            <a:spLocks noChangeArrowheads="1"/>
          </p:cNvSpPr>
          <p:nvPr/>
        </p:nvSpPr>
        <p:spPr bwMode="auto">
          <a:xfrm>
            <a:off x="322598" y="2718677"/>
            <a:ext cx="3878263" cy="830262"/>
          </a:xfrm>
          <a:prstGeom prst="rect">
            <a:avLst/>
          </a:prstGeom>
          <a:noFill/>
          <a:ln w="9525">
            <a:noFill/>
            <a:miter lim="800000"/>
            <a:headEnd/>
            <a:tailEnd/>
          </a:ln>
        </p:spPr>
        <p:txBody>
          <a:bodyPr wrap="none">
            <a:spAutoFit/>
          </a:bodyPr>
          <a:lstStyle/>
          <a:p>
            <a:pPr marL="0" lvl="1"/>
            <a:r>
              <a:rPr lang="en-US" sz="2400" dirty="0"/>
              <a:t>Example:</a:t>
            </a:r>
          </a:p>
          <a:p>
            <a:pPr marL="0" lvl="1"/>
            <a:r>
              <a:rPr lang="en-US" sz="2400" dirty="0" err="1">
                <a:latin typeface="Courier New" pitchFamily="49" charset="0"/>
                <a:cs typeface="Courier New" pitchFamily="49" charset="0"/>
              </a:rPr>
              <a:t>LZH_compress</a:t>
            </a:r>
            <a:r>
              <a:rPr lang="en-US" sz="2400" dirty="0">
                <a:latin typeface="Courier New" pitchFamily="49" charset="0"/>
                <a:cs typeface="Courier New" pitchFamily="49" charset="0"/>
              </a:rPr>
              <a:t>(‘</a:t>
            </a:r>
            <a:r>
              <a:rPr lang="en-US" sz="2400" dirty="0" err="1">
                <a:latin typeface="Courier New" pitchFamily="49" charset="0"/>
                <a:cs typeface="Courier New" pitchFamily="49" charset="0"/>
              </a:rPr>
              <a:t>data.dat</a:t>
            </a:r>
            <a:r>
              <a:rPr lang="en-US" sz="2400" dirty="0">
                <a:latin typeface="Courier New" pitchFamily="49" charset="0"/>
                <a:cs typeface="Courier New" pitchFamily="49" charset="0"/>
              </a:rPr>
              <a:t>’)</a:t>
            </a:r>
          </a:p>
        </p:txBody>
      </p:sp>
      <p:sp>
        <p:nvSpPr>
          <p:cNvPr id="15381" name="Rectangle 44"/>
          <p:cNvSpPr>
            <a:spLocks noChangeArrowheads="1"/>
          </p:cNvSpPr>
          <p:nvPr/>
        </p:nvSpPr>
        <p:spPr bwMode="auto">
          <a:xfrm>
            <a:off x="6450016" y="4373914"/>
            <a:ext cx="2390398" cy="1569660"/>
          </a:xfrm>
          <a:prstGeom prst="rect">
            <a:avLst/>
          </a:prstGeom>
          <a:noFill/>
          <a:ln w="9525">
            <a:noFill/>
            <a:miter lim="800000"/>
            <a:headEnd/>
            <a:tailEnd/>
          </a:ln>
        </p:spPr>
        <p:txBody>
          <a:bodyPr wrap="none">
            <a:spAutoFit/>
          </a:bodyPr>
          <a:lstStyle/>
          <a:p>
            <a:pPr marL="0" lvl="1"/>
            <a:r>
              <a:rPr lang="en-US" sz="2400" dirty="0"/>
              <a:t>Example:</a:t>
            </a:r>
          </a:p>
          <a:p>
            <a:pPr marL="0" lvl="1"/>
            <a:r>
              <a:rPr lang="en-US" dirty="0">
                <a:latin typeface="Courier New" pitchFamily="49" charset="0"/>
                <a:cs typeface="Courier New" pitchFamily="49" charset="0"/>
              </a:rPr>
              <a:t>Matrix X,Y</a:t>
            </a:r>
          </a:p>
          <a:p>
            <a:pPr marL="0" lvl="1"/>
            <a:r>
              <a:rPr lang="en-US" dirty="0">
                <a:latin typeface="Courier New" pitchFamily="49" charset="0"/>
                <a:cs typeface="Courier New" pitchFamily="49" charset="0"/>
              </a:rPr>
              <a:t>Y = quicksort(X)</a:t>
            </a:r>
          </a:p>
          <a:p>
            <a:pPr marL="0" lvl="1"/>
            <a:r>
              <a:rPr lang="en-US" dirty="0">
                <a:latin typeface="Courier New" pitchFamily="49" charset="0"/>
                <a:cs typeface="Courier New" pitchFamily="49" charset="0"/>
              </a:rPr>
              <a:t>m = Max(X)</a:t>
            </a:r>
          </a:p>
          <a:p>
            <a:pPr marL="0" lvl="1"/>
            <a:r>
              <a:rPr lang="en-US" dirty="0">
                <a:latin typeface="Courier New" pitchFamily="49" charset="0"/>
                <a:cs typeface="Courier New" pitchFamily="49" charset="0"/>
              </a:rPr>
              <a:t>X = X + 1</a:t>
            </a:r>
          </a:p>
        </p:txBody>
      </p:sp>
      <p:cxnSp>
        <p:nvCxnSpPr>
          <p:cNvPr id="22" name="Straight Connector 14"/>
          <p:cNvCxnSpPr>
            <a:cxnSpLocks noChangeShapeType="1"/>
          </p:cNvCxnSpPr>
          <p:nvPr/>
        </p:nvCxnSpPr>
        <p:spPr bwMode="auto">
          <a:xfrm>
            <a:off x="252942" y="3623557"/>
            <a:ext cx="8678863" cy="1587"/>
          </a:xfrm>
          <a:prstGeom prst="line">
            <a:avLst/>
          </a:prstGeom>
          <a:noFill/>
          <a:ln w="15875" algn="ctr">
            <a:solidFill>
              <a:schemeClr val="tx1"/>
            </a:solidFill>
            <a:prstDash val="dash"/>
            <a:round/>
            <a:headEnd/>
            <a:tailEnd/>
          </a:ln>
        </p:spPr>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386" name="Straight Connector 66"/>
          <p:cNvCxnSpPr>
            <a:cxnSpLocks noChangeShapeType="1"/>
          </p:cNvCxnSpPr>
          <p:nvPr/>
        </p:nvCxnSpPr>
        <p:spPr bwMode="auto">
          <a:xfrm rot="10800000" flipV="1">
            <a:off x="5375452" y="2881311"/>
            <a:ext cx="1541462" cy="273050"/>
          </a:xfrm>
          <a:prstGeom prst="line">
            <a:avLst/>
          </a:prstGeom>
          <a:noFill/>
          <a:ln w="15875" algn="ctr">
            <a:solidFill>
              <a:schemeClr val="tx1"/>
            </a:solidFill>
            <a:round/>
            <a:headEnd/>
            <a:tailEnd/>
          </a:ln>
        </p:spPr>
      </p:cxnSp>
      <p:cxnSp>
        <p:nvCxnSpPr>
          <p:cNvPr id="16387" name="Straight Connector 50"/>
          <p:cNvCxnSpPr>
            <a:cxnSpLocks noChangeShapeType="1"/>
          </p:cNvCxnSpPr>
          <p:nvPr/>
        </p:nvCxnSpPr>
        <p:spPr bwMode="auto">
          <a:xfrm rot="10800000" flipV="1">
            <a:off x="6794677" y="3686173"/>
            <a:ext cx="477837" cy="382588"/>
          </a:xfrm>
          <a:prstGeom prst="line">
            <a:avLst/>
          </a:prstGeom>
          <a:noFill/>
          <a:ln w="15875" algn="ctr">
            <a:solidFill>
              <a:schemeClr val="tx1"/>
            </a:solidFill>
            <a:round/>
            <a:headEnd/>
            <a:tailEnd/>
          </a:ln>
        </p:spPr>
      </p:cxnSp>
      <p:sp>
        <p:nvSpPr>
          <p:cNvPr id="2" name="Title 1"/>
          <p:cNvSpPr>
            <a:spLocks noGrp="1"/>
          </p:cNvSpPr>
          <p:nvPr>
            <p:ph type="title"/>
          </p:nvPr>
        </p:nvSpPr>
        <p:spPr>
          <a:xfrm>
            <a:off x="358775" y="256310"/>
            <a:ext cx="7698306" cy="692210"/>
          </a:xfrm>
        </p:spPr>
        <p:txBody>
          <a:bodyPr>
            <a:normAutofit fontScale="90000"/>
          </a:bodyPr>
          <a:lstStyle/>
          <a:p>
            <a:pPr>
              <a:defRPr/>
            </a:pPr>
            <a:r>
              <a:rPr lang="en-US" dirty="0" smtClean="0"/>
              <a:t>Computation Acceleration</a:t>
            </a:r>
            <a:endParaRPr lang="en-US" dirty="0"/>
          </a:p>
        </p:txBody>
      </p:sp>
      <p:sp>
        <p:nvSpPr>
          <p:cNvPr id="16389" name="Rectangle 2"/>
          <p:cNvSpPr>
            <a:spLocks noChangeArrowheads="1"/>
          </p:cNvSpPr>
          <p:nvPr/>
        </p:nvSpPr>
        <p:spPr bwMode="auto">
          <a:xfrm>
            <a:off x="2535414" y="4041773"/>
            <a:ext cx="1392238" cy="914400"/>
          </a:xfrm>
          <a:prstGeom prst="rect">
            <a:avLst/>
          </a:prstGeom>
          <a:solidFill>
            <a:srgbClr val="D9FFD9"/>
          </a:solidFill>
          <a:ln w="9525" algn="ctr">
            <a:solidFill>
              <a:schemeClr val="tx1"/>
            </a:solidFill>
            <a:round/>
            <a:headEnd/>
            <a:tailEnd/>
          </a:ln>
        </p:spPr>
        <p:txBody>
          <a:bodyPr/>
          <a:lstStyle/>
          <a:p>
            <a:endParaRPr lang="en-US"/>
          </a:p>
        </p:txBody>
      </p:sp>
      <p:sp>
        <p:nvSpPr>
          <p:cNvPr id="16390" name="Rectangle 3"/>
          <p:cNvSpPr>
            <a:spLocks noChangeArrowheads="1"/>
          </p:cNvSpPr>
          <p:nvPr/>
        </p:nvSpPr>
        <p:spPr bwMode="auto">
          <a:xfrm>
            <a:off x="4105452" y="2881311"/>
            <a:ext cx="1419225" cy="887412"/>
          </a:xfrm>
          <a:prstGeom prst="rect">
            <a:avLst/>
          </a:prstGeom>
          <a:solidFill>
            <a:schemeClr val="accent1">
              <a:lumMod val="75000"/>
            </a:schemeClr>
          </a:solidFill>
          <a:ln w="9525" algn="ctr">
            <a:solidFill>
              <a:schemeClr val="tx1"/>
            </a:solidFill>
            <a:round/>
            <a:headEnd/>
            <a:tailEnd/>
          </a:ln>
        </p:spPr>
        <p:txBody>
          <a:bodyPr anchor="ctr"/>
          <a:lstStyle/>
          <a:p>
            <a:pPr algn="ctr"/>
            <a:r>
              <a:rPr lang="en-US"/>
              <a:t>PPE</a:t>
            </a:r>
          </a:p>
        </p:txBody>
      </p:sp>
      <p:sp>
        <p:nvSpPr>
          <p:cNvPr id="16391" name="Rectangle 4"/>
          <p:cNvSpPr>
            <a:spLocks noChangeArrowheads="1"/>
          </p:cNvSpPr>
          <p:nvPr/>
        </p:nvSpPr>
        <p:spPr bwMode="auto">
          <a:xfrm>
            <a:off x="2727502" y="4217986"/>
            <a:ext cx="982662" cy="560387"/>
          </a:xfrm>
          <a:prstGeom prst="rect">
            <a:avLst/>
          </a:prstGeom>
          <a:solidFill>
            <a:srgbClr val="7030A0"/>
          </a:solidFill>
          <a:ln w="9525" algn="ctr">
            <a:solidFill>
              <a:schemeClr val="tx1"/>
            </a:solidFill>
            <a:round/>
            <a:headEnd/>
            <a:tailEnd/>
          </a:ln>
        </p:spPr>
        <p:txBody>
          <a:bodyPr anchor="ctr"/>
          <a:lstStyle/>
          <a:p>
            <a:pPr algn="ctr"/>
            <a:r>
              <a:rPr lang="en-US"/>
              <a:t>SPE1</a:t>
            </a:r>
          </a:p>
        </p:txBody>
      </p:sp>
      <p:cxnSp>
        <p:nvCxnSpPr>
          <p:cNvPr id="16392" name="Curved Connector 7"/>
          <p:cNvCxnSpPr>
            <a:cxnSpLocks noChangeShapeType="1"/>
            <a:stCxn id="16390" idx="1"/>
            <a:endCxn id="16389" idx="0"/>
          </p:cNvCxnSpPr>
          <p:nvPr/>
        </p:nvCxnSpPr>
        <p:spPr bwMode="auto">
          <a:xfrm rot="10800000" flipV="1">
            <a:off x="3232327" y="3324223"/>
            <a:ext cx="873125" cy="717550"/>
          </a:xfrm>
          <a:prstGeom prst="curvedConnector2">
            <a:avLst/>
          </a:prstGeom>
          <a:noFill/>
          <a:ln w="15875" algn="ctr">
            <a:solidFill>
              <a:schemeClr val="tx1"/>
            </a:solidFill>
            <a:round/>
            <a:headEnd type="arrow" w="med" len="med"/>
            <a:tailEnd type="arrow" w="med" len="med"/>
          </a:ln>
        </p:spPr>
      </p:cxnSp>
      <p:sp>
        <p:nvSpPr>
          <p:cNvPr id="16393" name="Rectangle 11"/>
          <p:cNvSpPr>
            <a:spLocks noChangeArrowheads="1"/>
          </p:cNvSpPr>
          <p:nvPr/>
        </p:nvSpPr>
        <p:spPr bwMode="auto">
          <a:xfrm>
            <a:off x="370064" y="1367011"/>
            <a:ext cx="8566150" cy="1323975"/>
          </a:xfrm>
          <a:prstGeom prst="rect">
            <a:avLst/>
          </a:prstGeom>
          <a:noFill/>
          <a:ln w="9525">
            <a:noFill/>
            <a:miter lim="800000"/>
            <a:headEnd/>
            <a:tailEnd/>
          </a:ln>
        </p:spPr>
        <p:txBody>
          <a:bodyPr>
            <a:spAutoFit/>
          </a:bodyPr>
          <a:lstStyle/>
          <a:p>
            <a:pPr marL="0" lvl="1"/>
            <a:r>
              <a:rPr lang="en-US" sz="2000" dirty="0"/>
              <a:t>Similar to model for functional offloading, except each SPE  can be busy with other forms  of related computation, but tasks not necessarily directly dependent (i.e. the main task isn’t always blocked, waiting for the others to complete)</a:t>
            </a:r>
          </a:p>
        </p:txBody>
      </p:sp>
      <p:sp>
        <p:nvSpPr>
          <p:cNvPr id="16394" name="Rectangle 19"/>
          <p:cNvSpPr>
            <a:spLocks noChangeArrowheads="1"/>
          </p:cNvSpPr>
          <p:nvPr/>
        </p:nvSpPr>
        <p:spPr bwMode="auto">
          <a:xfrm>
            <a:off x="5688189" y="4041773"/>
            <a:ext cx="1392238" cy="914400"/>
          </a:xfrm>
          <a:prstGeom prst="rect">
            <a:avLst/>
          </a:prstGeom>
          <a:solidFill>
            <a:srgbClr val="D9FFD9"/>
          </a:solidFill>
          <a:ln w="9525" algn="ctr">
            <a:solidFill>
              <a:schemeClr val="tx1"/>
            </a:solidFill>
            <a:round/>
            <a:headEnd/>
            <a:tailEnd/>
          </a:ln>
        </p:spPr>
        <p:txBody>
          <a:bodyPr/>
          <a:lstStyle/>
          <a:p>
            <a:endParaRPr lang="en-US"/>
          </a:p>
        </p:txBody>
      </p:sp>
      <p:sp>
        <p:nvSpPr>
          <p:cNvPr id="16395" name="Rectangle 20"/>
          <p:cNvSpPr>
            <a:spLocks noChangeArrowheads="1"/>
          </p:cNvSpPr>
          <p:nvPr/>
        </p:nvSpPr>
        <p:spPr bwMode="auto">
          <a:xfrm>
            <a:off x="5880277" y="4217986"/>
            <a:ext cx="982662" cy="560387"/>
          </a:xfrm>
          <a:prstGeom prst="rect">
            <a:avLst/>
          </a:prstGeom>
          <a:solidFill>
            <a:schemeClr val="accent1">
              <a:lumMod val="75000"/>
            </a:schemeClr>
          </a:solidFill>
          <a:ln w="9525" algn="ctr">
            <a:solidFill>
              <a:schemeClr val="tx1"/>
            </a:solidFill>
            <a:round/>
            <a:headEnd/>
            <a:tailEnd/>
          </a:ln>
        </p:spPr>
        <p:txBody>
          <a:bodyPr anchor="ctr"/>
          <a:lstStyle/>
          <a:p>
            <a:pPr algn="ctr"/>
            <a:r>
              <a:rPr lang="en-US"/>
              <a:t>SPE3</a:t>
            </a:r>
          </a:p>
        </p:txBody>
      </p:sp>
      <p:sp>
        <p:nvSpPr>
          <p:cNvPr id="16396" name="Rectangle 21"/>
          <p:cNvSpPr>
            <a:spLocks noChangeArrowheads="1"/>
          </p:cNvSpPr>
          <p:nvPr/>
        </p:nvSpPr>
        <p:spPr bwMode="auto">
          <a:xfrm>
            <a:off x="4119739" y="4041773"/>
            <a:ext cx="1392238" cy="914400"/>
          </a:xfrm>
          <a:prstGeom prst="rect">
            <a:avLst/>
          </a:prstGeom>
          <a:solidFill>
            <a:srgbClr val="D9FFD9"/>
          </a:solidFill>
          <a:ln w="9525" algn="ctr">
            <a:solidFill>
              <a:schemeClr val="tx1"/>
            </a:solidFill>
            <a:round/>
            <a:headEnd/>
            <a:tailEnd/>
          </a:ln>
        </p:spPr>
        <p:txBody>
          <a:bodyPr/>
          <a:lstStyle/>
          <a:p>
            <a:endParaRPr lang="en-US"/>
          </a:p>
        </p:txBody>
      </p:sp>
      <p:sp>
        <p:nvSpPr>
          <p:cNvPr id="16397" name="Rectangle 22"/>
          <p:cNvSpPr>
            <a:spLocks noChangeArrowheads="1"/>
          </p:cNvSpPr>
          <p:nvPr/>
        </p:nvSpPr>
        <p:spPr bwMode="auto">
          <a:xfrm>
            <a:off x="4310239" y="4217986"/>
            <a:ext cx="982663" cy="560387"/>
          </a:xfrm>
          <a:prstGeom prst="rect">
            <a:avLst/>
          </a:prstGeom>
          <a:solidFill>
            <a:srgbClr val="FF0000"/>
          </a:solidFill>
          <a:ln w="9525" algn="ctr">
            <a:solidFill>
              <a:schemeClr val="tx1"/>
            </a:solidFill>
            <a:round/>
            <a:headEnd/>
            <a:tailEnd/>
          </a:ln>
        </p:spPr>
        <p:txBody>
          <a:bodyPr anchor="ctr"/>
          <a:lstStyle/>
          <a:p>
            <a:pPr algn="ctr"/>
            <a:r>
              <a:rPr lang="en-US"/>
              <a:t>SPE2</a:t>
            </a:r>
          </a:p>
        </p:txBody>
      </p:sp>
      <p:cxnSp>
        <p:nvCxnSpPr>
          <p:cNvPr id="16398" name="Curved Connector 23"/>
          <p:cNvCxnSpPr>
            <a:cxnSpLocks noChangeShapeType="1"/>
            <a:stCxn id="16390" idx="3"/>
            <a:endCxn id="16394" idx="0"/>
          </p:cNvCxnSpPr>
          <p:nvPr/>
        </p:nvCxnSpPr>
        <p:spPr bwMode="auto">
          <a:xfrm>
            <a:off x="5524677" y="3324223"/>
            <a:ext cx="860425" cy="717550"/>
          </a:xfrm>
          <a:prstGeom prst="curvedConnector2">
            <a:avLst/>
          </a:prstGeom>
          <a:noFill/>
          <a:ln w="15875" algn="ctr">
            <a:solidFill>
              <a:schemeClr val="tx1"/>
            </a:solidFill>
            <a:round/>
            <a:headEnd type="arrow" w="med" len="med"/>
            <a:tailEnd type="arrow" w="med" len="med"/>
          </a:ln>
        </p:spPr>
      </p:cxnSp>
      <p:cxnSp>
        <p:nvCxnSpPr>
          <p:cNvPr id="16399" name="Straight Arrow Connector 28"/>
          <p:cNvCxnSpPr>
            <a:cxnSpLocks noChangeShapeType="1"/>
            <a:stCxn id="16390" idx="2"/>
            <a:endCxn id="16396" idx="0"/>
          </p:cNvCxnSpPr>
          <p:nvPr/>
        </p:nvCxnSpPr>
        <p:spPr bwMode="auto">
          <a:xfrm rot="5400000">
            <a:off x="4678539" y="3905248"/>
            <a:ext cx="273050" cy="0"/>
          </a:xfrm>
          <a:prstGeom prst="straightConnector1">
            <a:avLst/>
          </a:prstGeom>
          <a:noFill/>
          <a:ln w="15875" algn="ctr">
            <a:solidFill>
              <a:schemeClr val="tx1"/>
            </a:solidFill>
            <a:round/>
            <a:headEnd type="arrow" w="med" len="med"/>
            <a:tailEnd type="arrow" w="med" len="med"/>
          </a:ln>
        </p:spPr>
      </p:cxnSp>
      <p:sp>
        <p:nvSpPr>
          <p:cNvPr id="16400" name="Rounded Rectangle 33"/>
          <p:cNvSpPr>
            <a:spLocks noChangeArrowheads="1"/>
          </p:cNvSpPr>
          <p:nvPr/>
        </p:nvSpPr>
        <p:spPr bwMode="auto">
          <a:xfrm>
            <a:off x="2822752" y="5064123"/>
            <a:ext cx="777875" cy="1174750"/>
          </a:xfrm>
          <a:prstGeom prst="roundRect">
            <a:avLst>
              <a:gd name="adj" fmla="val 16667"/>
            </a:avLst>
          </a:prstGeom>
          <a:solidFill>
            <a:srgbClr val="7030A0"/>
          </a:solidFill>
          <a:ln w="9525" algn="ctr">
            <a:solidFill>
              <a:schemeClr val="tx1"/>
            </a:solidFill>
            <a:round/>
            <a:headEnd/>
            <a:tailEnd/>
          </a:ln>
        </p:spPr>
        <p:txBody>
          <a:bodyPr/>
          <a:lstStyle/>
          <a:p>
            <a:endParaRPr lang="en-US"/>
          </a:p>
        </p:txBody>
      </p:sp>
      <p:grpSp>
        <p:nvGrpSpPr>
          <p:cNvPr id="3" name="Group 34"/>
          <p:cNvGrpSpPr/>
          <p:nvPr/>
        </p:nvGrpSpPr>
        <p:grpSpPr>
          <a:xfrm>
            <a:off x="2918262" y="5105778"/>
            <a:ext cx="559560" cy="559558"/>
            <a:chOff x="3411940" y="4244454"/>
            <a:chExt cx="873457" cy="873454"/>
          </a:xfrm>
          <a:noFill/>
        </p:grpSpPr>
        <p:sp>
          <p:nvSpPr>
            <p:cNvPr id="36" name="Circular Arrow 35"/>
            <p:cNvSpPr/>
            <p:nvPr/>
          </p:nvSpPr>
          <p:spPr bwMode="auto">
            <a:xfrm>
              <a:off x="3411940" y="4244454"/>
              <a:ext cx="859809" cy="832513"/>
            </a:xfrm>
            <a:prstGeom prst="circularArrow">
              <a:avLst>
                <a:gd name="adj1" fmla="val 12500"/>
                <a:gd name="adj2" fmla="val 1142319"/>
                <a:gd name="adj3" fmla="val 20457681"/>
                <a:gd name="adj4" fmla="val 10800000"/>
                <a:gd name="adj5" fmla="val 18623"/>
              </a:avLst>
            </a:prstGeom>
            <a:grpFill/>
            <a:ln w="15875" cap="flat" cmpd="sng" algn="ctr">
              <a:solidFill>
                <a:schemeClr val="tx1"/>
              </a:solidFill>
              <a:prstDash val="solid"/>
              <a:round/>
              <a:headEnd type="none" w="med" len="med"/>
              <a:tailEnd type="none" w="med" len="med"/>
            </a:ln>
            <a:effectLst/>
          </p:spPr>
          <p:txBody>
            <a:bodyPr/>
            <a:lstStyle/>
            <a:p>
              <a:pPr>
                <a:defRPr/>
              </a:pPr>
              <a:endParaRPr lang="en-US"/>
            </a:p>
          </p:txBody>
        </p:sp>
        <p:sp>
          <p:nvSpPr>
            <p:cNvPr id="37" name="Circular Arrow 36"/>
            <p:cNvSpPr/>
            <p:nvPr/>
          </p:nvSpPr>
          <p:spPr bwMode="auto">
            <a:xfrm flipH="1" flipV="1">
              <a:off x="3425588" y="4339983"/>
              <a:ext cx="859809" cy="777925"/>
            </a:xfrm>
            <a:prstGeom prst="circularArrow">
              <a:avLst>
                <a:gd name="adj1" fmla="val 12500"/>
                <a:gd name="adj2" fmla="val 1142319"/>
                <a:gd name="adj3" fmla="val 20457681"/>
                <a:gd name="adj4" fmla="val 10800000"/>
                <a:gd name="adj5" fmla="val 18623"/>
              </a:avLst>
            </a:prstGeom>
            <a:grpFill/>
            <a:ln w="15875" cap="flat" cmpd="sng" algn="ctr">
              <a:solidFill>
                <a:schemeClr val="tx1"/>
              </a:solidFill>
              <a:prstDash val="solid"/>
              <a:round/>
              <a:headEnd type="none" w="med" len="med"/>
              <a:tailEnd type="none" w="med" len="med"/>
            </a:ln>
            <a:effectLst/>
          </p:spPr>
          <p:txBody>
            <a:bodyPr/>
            <a:lstStyle/>
            <a:p>
              <a:pPr>
                <a:defRPr/>
              </a:pPr>
              <a:endParaRPr lang="en-US"/>
            </a:p>
          </p:txBody>
        </p:sp>
      </p:grpSp>
      <p:sp>
        <p:nvSpPr>
          <p:cNvPr id="16402" name="Rectangle 37"/>
          <p:cNvSpPr>
            <a:spLocks noChangeArrowheads="1"/>
          </p:cNvSpPr>
          <p:nvPr/>
        </p:nvSpPr>
        <p:spPr bwMode="auto">
          <a:xfrm>
            <a:off x="2783064" y="5634036"/>
            <a:ext cx="790575" cy="646112"/>
          </a:xfrm>
          <a:prstGeom prst="rect">
            <a:avLst/>
          </a:prstGeom>
          <a:noFill/>
          <a:ln w="9525">
            <a:noFill/>
            <a:miter lim="800000"/>
            <a:headEnd/>
            <a:tailEnd/>
          </a:ln>
        </p:spPr>
        <p:txBody>
          <a:bodyPr>
            <a:spAutoFit/>
          </a:bodyPr>
          <a:lstStyle/>
          <a:p>
            <a:pPr algn="ctr"/>
            <a:r>
              <a:rPr lang="en-US"/>
              <a:t>Task</a:t>
            </a:r>
          </a:p>
          <a:p>
            <a:pPr algn="ctr"/>
            <a:r>
              <a:rPr lang="en-US"/>
              <a:t> #1</a:t>
            </a:r>
          </a:p>
        </p:txBody>
      </p:sp>
      <p:cxnSp>
        <p:nvCxnSpPr>
          <p:cNvPr id="16403" name="Straight Connector 38"/>
          <p:cNvCxnSpPr>
            <a:cxnSpLocks noChangeShapeType="1"/>
          </p:cNvCxnSpPr>
          <p:nvPr/>
        </p:nvCxnSpPr>
        <p:spPr bwMode="auto">
          <a:xfrm rot="16200000" flipH="1">
            <a:off x="3133108" y="4999830"/>
            <a:ext cx="122237" cy="6350"/>
          </a:xfrm>
          <a:prstGeom prst="line">
            <a:avLst/>
          </a:prstGeom>
          <a:noFill/>
          <a:ln w="15875" algn="ctr">
            <a:solidFill>
              <a:schemeClr val="tx1"/>
            </a:solidFill>
            <a:round/>
            <a:headEnd/>
            <a:tailEnd/>
          </a:ln>
        </p:spPr>
      </p:cxnSp>
      <p:sp>
        <p:nvSpPr>
          <p:cNvPr id="16404" name="Rounded Rectangle 39"/>
          <p:cNvSpPr>
            <a:spLocks noChangeArrowheads="1"/>
          </p:cNvSpPr>
          <p:nvPr/>
        </p:nvSpPr>
        <p:spPr bwMode="auto">
          <a:xfrm>
            <a:off x="4419777" y="5064123"/>
            <a:ext cx="777875" cy="1174750"/>
          </a:xfrm>
          <a:prstGeom prst="roundRect">
            <a:avLst>
              <a:gd name="adj" fmla="val 16667"/>
            </a:avLst>
          </a:prstGeom>
          <a:solidFill>
            <a:srgbClr val="CC0000"/>
          </a:solidFill>
          <a:ln w="9525" algn="ctr">
            <a:solidFill>
              <a:schemeClr val="tx1"/>
            </a:solidFill>
            <a:round/>
            <a:headEnd/>
            <a:tailEnd/>
          </a:ln>
        </p:spPr>
        <p:txBody>
          <a:bodyPr/>
          <a:lstStyle/>
          <a:p>
            <a:endParaRPr lang="en-US"/>
          </a:p>
        </p:txBody>
      </p:sp>
      <p:grpSp>
        <p:nvGrpSpPr>
          <p:cNvPr id="4" name="Group 40"/>
          <p:cNvGrpSpPr/>
          <p:nvPr/>
        </p:nvGrpSpPr>
        <p:grpSpPr>
          <a:xfrm>
            <a:off x="4515050" y="5105778"/>
            <a:ext cx="559560" cy="559558"/>
            <a:chOff x="3411940" y="4244454"/>
            <a:chExt cx="873457" cy="873454"/>
          </a:xfrm>
          <a:noFill/>
        </p:grpSpPr>
        <p:sp>
          <p:nvSpPr>
            <p:cNvPr id="42" name="Circular Arrow 41"/>
            <p:cNvSpPr/>
            <p:nvPr/>
          </p:nvSpPr>
          <p:spPr bwMode="auto">
            <a:xfrm>
              <a:off x="3411940" y="4244454"/>
              <a:ext cx="859809" cy="832513"/>
            </a:xfrm>
            <a:prstGeom prst="circularArrow">
              <a:avLst>
                <a:gd name="adj1" fmla="val 12500"/>
                <a:gd name="adj2" fmla="val 1142319"/>
                <a:gd name="adj3" fmla="val 20457681"/>
                <a:gd name="adj4" fmla="val 10800000"/>
                <a:gd name="adj5" fmla="val 18623"/>
              </a:avLst>
            </a:prstGeom>
            <a:grpFill/>
            <a:ln w="15875" cap="flat" cmpd="sng" algn="ctr">
              <a:solidFill>
                <a:schemeClr val="tx1"/>
              </a:solidFill>
              <a:prstDash val="solid"/>
              <a:round/>
              <a:headEnd type="none" w="med" len="med"/>
              <a:tailEnd type="none" w="med" len="med"/>
            </a:ln>
            <a:effectLst/>
          </p:spPr>
          <p:txBody>
            <a:bodyPr/>
            <a:lstStyle/>
            <a:p>
              <a:pPr>
                <a:defRPr/>
              </a:pPr>
              <a:endParaRPr lang="en-US"/>
            </a:p>
          </p:txBody>
        </p:sp>
        <p:sp>
          <p:nvSpPr>
            <p:cNvPr id="43" name="Circular Arrow 42"/>
            <p:cNvSpPr/>
            <p:nvPr/>
          </p:nvSpPr>
          <p:spPr bwMode="auto">
            <a:xfrm flipH="1" flipV="1">
              <a:off x="3425588" y="4339983"/>
              <a:ext cx="859809" cy="777925"/>
            </a:xfrm>
            <a:prstGeom prst="circularArrow">
              <a:avLst>
                <a:gd name="adj1" fmla="val 12500"/>
                <a:gd name="adj2" fmla="val 1142319"/>
                <a:gd name="adj3" fmla="val 20457681"/>
                <a:gd name="adj4" fmla="val 10800000"/>
                <a:gd name="adj5" fmla="val 18623"/>
              </a:avLst>
            </a:prstGeom>
            <a:grpFill/>
            <a:ln w="15875" cap="flat" cmpd="sng" algn="ctr">
              <a:solidFill>
                <a:schemeClr val="tx1"/>
              </a:solidFill>
              <a:prstDash val="solid"/>
              <a:round/>
              <a:headEnd type="none" w="med" len="med"/>
              <a:tailEnd type="none" w="med" len="med"/>
            </a:ln>
            <a:effectLst/>
          </p:spPr>
          <p:txBody>
            <a:bodyPr/>
            <a:lstStyle/>
            <a:p>
              <a:pPr>
                <a:defRPr/>
              </a:pPr>
              <a:endParaRPr lang="en-US"/>
            </a:p>
          </p:txBody>
        </p:sp>
      </p:grpSp>
      <p:sp>
        <p:nvSpPr>
          <p:cNvPr id="16406" name="Rectangle 43"/>
          <p:cNvSpPr>
            <a:spLocks noChangeArrowheads="1"/>
          </p:cNvSpPr>
          <p:nvPr/>
        </p:nvSpPr>
        <p:spPr bwMode="auto">
          <a:xfrm>
            <a:off x="4380089" y="5634036"/>
            <a:ext cx="844550" cy="646112"/>
          </a:xfrm>
          <a:prstGeom prst="rect">
            <a:avLst/>
          </a:prstGeom>
          <a:noFill/>
          <a:ln w="9525">
            <a:noFill/>
            <a:miter lim="800000"/>
            <a:headEnd/>
            <a:tailEnd/>
          </a:ln>
        </p:spPr>
        <p:txBody>
          <a:bodyPr>
            <a:spAutoFit/>
          </a:bodyPr>
          <a:lstStyle/>
          <a:p>
            <a:pPr algn="ctr"/>
            <a:r>
              <a:rPr lang="en-US"/>
              <a:t>Task</a:t>
            </a:r>
          </a:p>
          <a:p>
            <a:pPr algn="ctr"/>
            <a:r>
              <a:rPr lang="en-US"/>
              <a:t>#2</a:t>
            </a:r>
          </a:p>
        </p:txBody>
      </p:sp>
      <p:cxnSp>
        <p:nvCxnSpPr>
          <p:cNvPr id="16407" name="Straight Connector 44"/>
          <p:cNvCxnSpPr>
            <a:cxnSpLocks noChangeShapeType="1"/>
          </p:cNvCxnSpPr>
          <p:nvPr/>
        </p:nvCxnSpPr>
        <p:spPr bwMode="auto">
          <a:xfrm rot="16200000" flipH="1">
            <a:off x="4730133" y="4999830"/>
            <a:ext cx="122237" cy="6350"/>
          </a:xfrm>
          <a:prstGeom prst="line">
            <a:avLst/>
          </a:prstGeom>
          <a:noFill/>
          <a:ln w="15875" algn="ctr">
            <a:solidFill>
              <a:schemeClr val="tx1"/>
            </a:solidFill>
            <a:round/>
            <a:headEnd/>
            <a:tailEnd/>
          </a:ln>
        </p:spPr>
      </p:cxnSp>
      <p:sp>
        <p:nvSpPr>
          <p:cNvPr id="46" name="Rounded Rectangle 45"/>
          <p:cNvSpPr/>
          <p:nvPr/>
        </p:nvSpPr>
        <p:spPr bwMode="auto">
          <a:xfrm>
            <a:off x="6821664" y="2581273"/>
            <a:ext cx="777875" cy="1173163"/>
          </a:xfrm>
          <a:prstGeom prst="roundRect">
            <a:avLst/>
          </a:prstGeom>
          <a:solidFill>
            <a:schemeClr val="bg1">
              <a:lumMod val="50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grpSp>
        <p:nvGrpSpPr>
          <p:cNvPr id="5" name="Group 46"/>
          <p:cNvGrpSpPr/>
          <p:nvPr/>
        </p:nvGrpSpPr>
        <p:grpSpPr>
          <a:xfrm>
            <a:off x="6917056" y="2621886"/>
            <a:ext cx="559560" cy="559558"/>
            <a:chOff x="3411940" y="4244454"/>
            <a:chExt cx="873457" cy="873454"/>
          </a:xfrm>
          <a:noFill/>
        </p:grpSpPr>
        <p:sp>
          <p:nvSpPr>
            <p:cNvPr id="48" name="Circular Arrow 47"/>
            <p:cNvSpPr/>
            <p:nvPr/>
          </p:nvSpPr>
          <p:spPr bwMode="auto">
            <a:xfrm>
              <a:off x="3411940" y="4244454"/>
              <a:ext cx="859809" cy="832513"/>
            </a:xfrm>
            <a:prstGeom prst="circularArrow">
              <a:avLst>
                <a:gd name="adj1" fmla="val 12500"/>
                <a:gd name="adj2" fmla="val 1142319"/>
                <a:gd name="adj3" fmla="val 20457681"/>
                <a:gd name="adj4" fmla="val 10800000"/>
                <a:gd name="adj5" fmla="val 18623"/>
              </a:avLst>
            </a:prstGeom>
            <a:grpFill/>
            <a:ln w="15875" cap="flat" cmpd="sng" algn="ctr">
              <a:solidFill>
                <a:schemeClr val="tx1"/>
              </a:solidFill>
              <a:prstDash val="solid"/>
              <a:round/>
              <a:headEnd type="none" w="med" len="med"/>
              <a:tailEnd type="none" w="med" len="med"/>
            </a:ln>
            <a:effectLst/>
          </p:spPr>
          <p:txBody>
            <a:bodyPr/>
            <a:lstStyle/>
            <a:p>
              <a:pPr>
                <a:defRPr/>
              </a:pPr>
              <a:endParaRPr lang="en-US"/>
            </a:p>
          </p:txBody>
        </p:sp>
        <p:sp>
          <p:nvSpPr>
            <p:cNvPr id="49" name="Circular Arrow 48"/>
            <p:cNvSpPr/>
            <p:nvPr/>
          </p:nvSpPr>
          <p:spPr bwMode="auto">
            <a:xfrm flipH="1" flipV="1">
              <a:off x="3425588" y="4339983"/>
              <a:ext cx="859809" cy="777925"/>
            </a:xfrm>
            <a:prstGeom prst="circularArrow">
              <a:avLst>
                <a:gd name="adj1" fmla="val 12500"/>
                <a:gd name="adj2" fmla="val 1142319"/>
                <a:gd name="adj3" fmla="val 20457681"/>
                <a:gd name="adj4" fmla="val 10800000"/>
                <a:gd name="adj5" fmla="val 18623"/>
              </a:avLst>
            </a:prstGeom>
            <a:grpFill/>
            <a:ln w="15875" cap="flat" cmpd="sng" algn="ctr">
              <a:solidFill>
                <a:schemeClr val="tx1"/>
              </a:solidFill>
              <a:prstDash val="solid"/>
              <a:round/>
              <a:headEnd type="none" w="med" len="med"/>
              <a:tailEnd type="none" w="med" len="med"/>
            </a:ln>
            <a:effectLst/>
          </p:spPr>
          <p:txBody>
            <a:bodyPr/>
            <a:lstStyle/>
            <a:p>
              <a:pPr>
                <a:defRPr/>
              </a:pPr>
              <a:endParaRPr lang="en-US"/>
            </a:p>
          </p:txBody>
        </p:sp>
      </p:grpSp>
      <p:sp>
        <p:nvSpPr>
          <p:cNvPr id="16410" name="Rectangle 49"/>
          <p:cNvSpPr>
            <a:spLocks noChangeArrowheads="1"/>
          </p:cNvSpPr>
          <p:nvPr/>
        </p:nvSpPr>
        <p:spPr bwMode="auto">
          <a:xfrm>
            <a:off x="6781977" y="3149598"/>
            <a:ext cx="831850" cy="647700"/>
          </a:xfrm>
          <a:prstGeom prst="rect">
            <a:avLst/>
          </a:prstGeom>
          <a:noFill/>
          <a:ln w="9525">
            <a:noFill/>
            <a:miter lim="800000"/>
            <a:headEnd/>
            <a:tailEnd/>
          </a:ln>
        </p:spPr>
        <p:txBody>
          <a:bodyPr>
            <a:spAutoFit/>
          </a:bodyPr>
          <a:lstStyle/>
          <a:p>
            <a:pPr algn="ctr"/>
            <a:r>
              <a:rPr lang="en-US"/>
              <a:t>Task</a:t>
            </a:r>
          </a:p>
          <a:p>
            <a:pPr algn="ctr"/>
            <a:r>
              <a:rPr lang="en-US"/>
              <a:t>#3</a:t>
            </a:r>
          </a:p>
        </p:txBody>
      </p:sp>
      <p:sp>
        <p:nvSpPr>
          <p:cNvPr id="16411" name="Rectangle 52"/>
          <p:cNvSpPr>
            <a:spLocks noChangeArrowheads="1"/>
          </p:cNvSpPr>
          <p:nvPr/>
        </p:nvSpPr>
        <p:spPr bwMode="auto">
          <a:xfrm>
            <a:off x="234226" y="4247972"/>
            <a:ext cx="2538413" cy="1938337"/>
          </a:xfrm>
          <a:prstGeom prst="rect">
            <a:avLst/>
          </a:prstGeom>
          <a:noFill/>
          <a:ln w="9525">
            <a:noFill/>
            <a:miter lim="800000"/>
            <a:headEnd/>
            <a:tailEnd/>
          </a:ln>
        </p:spPr>
        <p:txBody>
          <a:bodyPr>
            <a:spAutoFit/>
          </a:bodyPr>
          <a:lstStyle/>
          <a:p>
            <a:pPr marL="0" lvl="1"/>
            <a:r>
              <a:rPr lang="en-US" sz="2000" dirty="0"/>
              <a:t>Set of specific computation tasks scheduled optimally, each possibly needing multiple SPEs and PPE resources</a:t>
            </a:r>
          </a:p>
        </p:txBody>
      </p:sp>
      <p:sp>
        <p:nvSpPr>
          <p:cNvPr id="16412" name="Rectangle 54"/>
          <p:cNvSpPr>
            <a:spLocks noChangeArrowheads="1"/>
          </p:cNvSpPr>
          <p:nvPr/>
        </p:nvSpPr>
        <p:spPr bwMode="auto">
          <a:xfrm>
            <a:off x="7448727" y="4041773"/>
            <a:ext cx="1392237" cy="914400"/>
          </a:xfrm>
          <a:prstGeom prst="rect">
            <a:avLst/>
          </a:prstGeom>
          <a:solidFill>
            <a:srgbClr val="D9FFD9"/>
          </a:solidFill>
          <a:ln w="9525" algn="ctr">
            <a:solidFill>
              <a:schemeClr val="tx1"/>
            </a:solidFill>
            <a:round/>
            <a:headEnd/>
            <a:tailEnd/>
          </a:ln>
        </p:spPr>
        <p:txBody>
          <a:bodyPr/>
          <a:lstStyle/>
          <a:p>
            <a:endParaRPr lang="en-US"/>
          </a:p>
        </p:txBody>
      </p:sp>
      <p:sp>
        <p:nvSpPr>
          <p:cNvPr id="16413" name="Rectangle 55"/>
          <p:cNvSpPr>
            <a:spLocks noChangeArrowheads="1"/>
          </p:cNvSpPr>
          <p:nvPr/>
        </p:nvSpPr>
        <p:spPr bwMode="auto">
          <a:xfrm>
            <a:off x="7640814" y="4217986"/>
            <a:ext cx="982663" cy="560387"/>
          </a:xfrm>
          <a:prstGeom prst="rect">
            <a:avLst/>
          </a:prstGeom>
          <a:solidFill>
            <a:schemeClr val="accent1">
              <a:lumMod val="75000"/>
            </a:schemeClr>
          </a:solidFill>
          <a:ln w="9525" algn="ctr">
            <a:solidFill>
              <a:schemeClr val="tx1"/>
            </a:solidFill>
            <a:round/>
            <a:headEnd/>
            <a:tailEnd/>
          </a:ln>
        </p:spPr>
        <p:txBody>
          <a:bodyPr anchor="ctr"/>
          <a:lstStyle/>
          <a:p>
            <a:pPr algn="ctr"/>
            <a:r>
              <a:rPr lang="en-US"/>
              <a:t>SPE4</a:t>
            </a:r>
          </a:p>
        </p:txBody>
      </p:sp>
      <p:cxnSp>
        <p:nvCxnSpPr>
          <p:cNvPr id="16414" name="Straight Connector 56"/>
          <p:cNvCxnSpPr>
            <a:cxnSpLocks noChangeShapeType="1"/>
            <a:stCxn id="16412" idx="0"/>
            <a:endCxn id="16410" idx="3"/>
          </p:cNvCxnSpPr>
          <p:nvPr/>
        </p:nvCxnSpPr>
        <p:spPr bwMode="auto">
          <a:xfrm rot="16200000" flipV="1">
            <a:off x="7595570" y="3491705"/>
            <a:ext cx="568325" cy="531812"/>
          </a:xfrm>
          <a:prstGeom prst="line">
            <a:avLst/>
          </a:prstGeom>
          <a:noFill/>
          <a:ln w="15875" algn="ctr">
            <a:solidFill>
              <a:schemeClr val="tx1"/>
            </a:solidFill>
            <a:round/>
            <a:headEnd/>
            <a:tailEnd/>
          </a:ln>
        </p:spPr>
      </p:cxnSp>
      <p:cxnSp>
        <p:nvCxnSpPr>
          <p:cNvPr id="16415" name="Straight Arrow Connector 59"/>
          <p:cNvCxnSpPr>
            <a:cxnSpLocks noChangeShapeType="1"/>
            <a:stCxn id="16394" idx="3"/>
            <a:endCxn id="16412" idx="1"/>
          </p:cNvCxnSpPr>
          <p:nvPr/>
        </p:nvCxnSpPr>
        <p:spPr bwMode="auto">
          <a:xfrm>
            <a:off x="7080427" y="4498973"/>
            <a:ext cx="368300" cy="1588"/>
          </a:xfrm>
          <a:prstGeom prst="straightConnector1">
            <a:avLst/>
          </a:prstGeom>
          <a:noFill/>
          <a:ln w="9525" algn="ctr">
            <a:solidFill>
              <a:schemeClr val="tx1"/>
            </a:solidFill>
            <a:round/>
            <a:headEnd type="arrow" w="med" len="med"/>
            <a:tailEnd type="arrow" w="med" len="med"/>
          </a:ln>
        </p:spPr>
      </p:cxnSp>
      <p:sp>
        <p:nvSpPr>
          <p:cNvPr id="16416" name="Rectangle 68"/>
          <p:cNvSpPr>
            <a:spLocks noChangeArrowheads="1"/>
          </p:cNvSpPr>
          <p:nvPr/>
        </p:nvSpPr>
        <p:spPr bwMode="auto">
          <a:xfrm>
            <a:off x="7828139" y="3149598"/>
            <a:ext cx="815975" cy="647700"/>
          </a:xfrm>
          <a:prstGeom prst="rect">
            <a:avLst/>
          </a:prstGeom>
          <a:noFill/>
          <a:ln w="9525">
            <a:noFill/>
            <a:miter lim="800000"/>
            <a:headEnd/>
            <a:tailEnd/>
          </a:ln>
        </p:spPr>
        <p:txBody>
          <a:bodyPr wrap="none">
            <a:spAutoFit/>
          </a:bodyPr>
          <a:lstStyle/>
          <a:p>
            <a:r>
              <a:rPr lang="en-US" sz="1200"/>
              <a:t>Processing</a:t>
            </a:r>
          </a:p>
          <a:p>
            <a:r>
              <a:rPr lang="en-US" sz="1200"/>
              <a:t>resource</a:t>
            </a:r>
          </a:p>
          <a:p>
            <a:r>
              <a:rPr lang="en-US" sz="1200"/>
              <a:t>usage</a:t>
            </a:r>
          </a:p>
        </p:txBody>
      </p:sp>
      <p:sp>
        <p:nvSpPr>
          <p:cNvPr id="16417" name="Rectangle 68"/>
          <p:cNvSpPr>
            <a:spLocks noChangeArrowheads="1"/>
          </p:cNvSpPr>
          <p:nvPr/>
        </p:nvSpPr>
        <p:spPr bwMode="auto">
          <a:xfrm>
            <a:off x="5516739" y="5270498"/>
            <a:ext cx="3565525" cy="954088"/>
          </a:xfrm>
          <a:prstGeom prst="rect">
            <a:avLst/>
          </a:prstGeom>
          <a:noFill/>
          <a:ln w="9525">
            <a:noFill/>
            <a:miter lim="800000"/>
            <a:headEnd/>
            <a:tailEnd/>
          </a:ln>
        </p:spPr>
        <p:txBody>
          <a:bodyPr>
            <a:spAutoFit/>
          </a:bodyPr>
          <a:lstStyle/>
          <a:p>
            <a:r>
              <a:rPr lang="en-US" sz="1400"/>
              <a:t>SPE1 configured for tasks of type #1</a:t>
            </a:r>
          </a:p>
          <a:p>
            <a:r>
              <a:rPr lang="en-ZA" sz="1400"/>
              <a:t>SPE2 configured for tasks of type #2</a:t>
            </a:r>
          </a:p>
          <a:p>
            <a:r>
              <a:rPr lang="en-ZA" sz="1400"/>
              <a:t>SPE3 and SPE4 configured for tasks of type #3</a:t>
            </a:r>
            <a:endParaRPr lang="en-US" sz="140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ZA" dirty="0" smtClean="0"/>
              <a:t>Lecture Overview</a:t>
            </a:r>
            <a:endParaRPr lang="en-US" dirty="0" smtClean="0"/>
          </a:p>
        </p:txBody>
      </p:sp>
      <p:sp>
        <p:nvSpPr>
          <p:cNvPr id="3" name="Content Placeholder 2"/>
          <p:cNvSpPr>
            <a:spLocks noGrp="1"/>
          </p:cNvSpPr>
          <p:nvPr>
            <p:ph idx="1"/>
          </p:nvPr>
        </p:nvSpPr>
        <p:spPr>
          <a:xfrm>
            <a:off x="367993" y="1352528"/>
            <a:ext cx="8420547" cy="4191000"/>
          </a:xfrm>
        </p:spPr>
        <p:txBody>
          <a:bodyPr>
            <a:normAutofit/>
          </a:bodyPr>
          <a:lstStyle/>
          <a:p>
            <a:pPr eaLnBrk="1" hangingPunct="1">
              <a:defRPr/>
            </a:pPr>
            <a:r>
              <a:rPr lang="en-ZA" dirty="0" smtClean="0"/>
              <a:t>Detailed case study of RC / </a:t>
            </a:r>
            <a:r>
              <a:rPr lang="en-ZA" dirty="0" smtClean="0"/>
              <a:t>heterogeneous computer architecture</a:t>
            </a:r>
            <a:endParaRPr lang="en-ZA" dirty="0" smtClean="0"/>
          </a:p>
          <a:p>
            <a:pPr lvl="1">
              <a:defRPr/>
            </a:pPr>
            <a:r>
              <a:rPr lang="en-ZA" dirty="0" smtClean="0"/>
              <a:t>Purpose of this lecture</a:t>
            </a:r>
            <a:endParaRPr lang="en-ZA" dirty="0" smtClean="0"/>
          </a:p>
          <a:p>
            <a:pPr lvl="1">
              <a:defRPr/>
            </a:pPr>
            <a:r>
              <a:rPr lang="en-ZA" dirty="0" smtClean="0"/>
              <a:t>Cell Processor</a:t>
            </a:r>
          </a:p>
          <a:p>
            <a:pPr lvl="1">
              <a:defRPr/>
            </a:pPr>
            <a:r>
              <a:rPr lang="en-ZA" dirty="0" smtClean="0"/>
              <a:t>Cell Processor Programming models</a:t>
            </a:r>
          </a:p>
          <a:p>
            <a:pPr lvl="1">
              <a:defRPr/>
            </a:pPr>
            <a:r>
              <a:rPr lang="en-ZA" dirty="0"/>
              <a:t>IBM </a:t>
            </a:r>
            <a:r>
              <a:rPr lang="en-ZA" dirty="0" smtClean="0"/>
              <a:t>Blade</a:t>
            </a:r>
          </a:p>
        </p:txBody>
      </p:sp>
      <p:pic>
        <p:nvPicPr>
          <p:cNvPr id="4099" name="Picture 3" descr="mosaic01.gif"/>
          <p:cNvPicPr>
            <a:picLocks noChangeAspect="1"/>
          </p:cNvPicPr>
          <p:nvPr/>
        </p:nvPicPr>
        <p:blipFill>
          <a:blip r:embed="rId3"/>
          <a:srcRect/>
          <a:stretch>
            <a:fillRect/>
          </a:stretch>
        </p:blipFill>
        <p:spPr bwMode="auto">
          <a:xfrm>
            <a:off x="4373562" y="3756025"/>
            <a:ext cx="4471988" cy="3101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410" name="Straight Connector 58"/>
          <p:cNvCxnSpPr>
            <a:cxnSpLocks noChangeShapeType="1"/>
            <a:endCxn id="17413" idx="1"/>
          </p:cNvCxnSpPr>
          <p:nvPr/>
        </p:nvCxnSpPr>
        <p:spPr bwMode="auto">
          <a:xfrm flipV="1">
            <a:off x="3167063" y="2190750"/>
            <a:ext cx="531812" cy="20638"/>
          </a:xfrm>
          <a:prstGeom prst="line">
            <a:avLst/>
          </a:prstGeom>
          <a:noFill/>
          <a:ln w="15875" algn="ctr">
            <a:solidFill>
              <a:schemeClr val="tx1"/>
            </a:solidFill>
            <a:round/>
            <a:headEnd/>
            <a:tailEnd/>
          </a:ln>
        </p:spPr>
      </p:cxnSp>
      <p:cxnSp>
        <p:nvCxnSpPr>
          <p:cNvPr id="17411" name="Straight Connector 61"/>
          <p:cNvCxnSpPr>
            <a:cxnSpLocks noChangeShapeType="1"/>
            <a:stCxn id="17413" idx="3"/>
          </p:cNvCxnSpPr>
          <p:nvPr/>
        </p:nvCxnSpPr>
        <p:spPr bwMode="auto">
          <a:xfrm>
            <a:off x="5118100" y="2190750"/>
            <a:ext cx="1792288" cy="0"/>
          </a:xfrm>
          <a:prstGeom prst="line">
            <a:avLst/>
          </a:prstGeom>
          <a:noFill/>
          <a:ln w="15875" algn="ctr">
            <a:solidFill>
              <a:schemeClr val="tx1"/>
            </a:solidFill>
            <a:round/>
            <a:headEnd/>
            <a:tailEnd/>
          </a:ln>
        </p:spPr>
      </p:cxnSp>
      <p:sp>
        <p:nvSpPr>
          <p:cNvPr id="2" name="Title 1"/>
          <p:cNvSpPr>
            <a:spLocks noGrp="1"/>
          </p:cNvSpPr>
          <p:nvPr>
            <p:ph type="title"/>
          </p:nvPr>
        </p:nvSpPr>
        <p:spPr/>
        <p:txBody>
          <a:bodyPr>
            <a:normAutofit fontScale="90000"/>
          </a:bodyPr>
          <a:lstStyle/>
          <a:p>
            <a:pPr>
              <a:defRPr/>
            </a:pPr>
            <a:r>
              <a:rPr lang="en-US" dirty="0" smtClean="0"/>
              <a:t>Heterogeneous multi-threading</a:t>
            </a:r>
            <a:endParaRPr lang="en-US" dirty="0"/>
          </a:p>
        </p:txBody>
      </p:sp>
      <p:sp>
        <p:nvSpPr>
          <p:cNvPr id="17413" name="Rectangle 3"/>
          <p:cNvSpPr>
            <a:spLocks noChangeArrowheads="1"/>
          </p:cNvSpPr>
          <p:nvPr/>
        </p:nvSpPr>
        <p:spPr bwMode="auto">
          <a:xfrm>
            <a:off x="3698875" y="1746250"/>
            <a:ext cx="1419225" cy="887413"/>
          </a:xfrm>
          <a:prstGeom prst="rect">
            <a:avLst/>
          </a:prstGeom>
          <a:solidFill>
            <a:srgbClr val="A12F4A"/>
          </a:solidFill>
          <a:ln w="9525" algn="ctr">
            <a:solidFill>
              <a:schemeClr val="tx1"/>
            </a:solidFill>
            <a:round/>
            <a:headEnd/>
            <a:tailEnd/>
          </a:ln>
        </p:spPr>
        <p:txBody>
          <a:bodyPr anchor="ctr"/>
          <a:lstStyle/>
          <a:p>
            <a:pPr algn="ctr"/>
            <a:r>
              <a:rPr lang="en-US"/>
              <a:t>PPE</a:t>
            </a:r>
          </a:p>
        </p:txBody>
      </p:sp>
      <p:sp>
        <p:nvSpPr>
          <p:cNvPr id="17414" name="Rectangle 4"/>
          <p:cNvSpPr>
            <a:spLocks noChangeArrowheads="1"/>
          </p:cNvSpPr>
          <p:nvPr/>
        </p:nvSpPr>
        <p:spPr bwMode="auto">
          <a:xfrm>
            <a:off x="941388" y="3357563"/>
            <a:ext cx="846137" cy="395287"/>
          </a:xfrm>
          <a:prstGeom prst="rect">
            <a:avLst/>
          </a:prstGeom>
          <a:solidFill>
            <a:srgbClr val="00B0F0"/>
          </a:solidFill>
          <a:ln w="9525" algn="ctr">
            <a:solidFill>
              <a:schemeClr val="tx1"/>
            </a:solidFill>
            <a:round/>
            <a:headEnd/>
            <a:tailEnd/>
          </a:ln>
        </p:spPr>
        <p:txBody>
          <a:bodyPr anchor="ctr"/>
          <a:lstStyle/>
          <a:p>
            <a:pPr algn="ctr"/>
            <a:r>
              <a:rPr lang="en-US"/>
              <a:t>SPE1</a:t>
            </a:r>
          </a:p>
        </p:txBody>
      </p:sp>
      <p:sp>
        <p:nvSpPr>
          <p:cNvPr id="17415" name="Rectangle 5"/>
          <p:cNvSpPr>
            <a:spLocks noChangeArrowheads="1"/>
          </p:cNvSpPr>
          <p:nvPr/>
        </p:nvSpPr>
        <p:spPr bwMode="auto">
          <a:xfrm>
            <a:off x="1882775" y="3357563"/>
            <a:ext cx="846138" cy="395287"/>
          </a:xfrm>
          <a:prstGeom prst="rect">
            <a:avLst/>
          </a:prstGeom>
          <a:solidFill>
            <a:srgbClr val="7030A0"/>
          </a:solidFill>
          <a:ln w="9525" algn="ctr">
            <a:solidFill>
              <a:schemeClr val="tx1"/>
            </a:solidFill>
            <a:round/>
            <a:headEnd/>
            <a:tailEnd/>
          </a:ln>
        </p:spPr>
        <p:txBody>
          <a:bodyPr anchor="ctr"/>
          <a:lstStyle/>
          <a:p>
            <a:pPr algn="ctr"/>
            <a:r>
              <a:rPr lang="en-US"/>
              <a:t>SPE2</a:t>
            </a:r>
          </a:p>
        </p:txBody>
      </p:sp>
      <p:sp>
        <p:nvSpPr>
          <p:cNvPr id="17416" name="Rectangle 6"/>
          <p:cNvSpPr>
            <a:spLocks noChangeArrowheads="1"/>
          </p:cNvSpPr>
          <p:nvPr/>
        </p:nvSpPr>
        <p:spPr bwMode="auto">
          <a:xfrm>
            <a:off x="2838450" y="3357563"/>
            <a:ext cx="846138" cy="395287"/>
          </a:xfrm>
          <a:prstGeom prst="rect">
            <a:avLst/>
          </a:prstGeom>
          <a:solidFill>
            <a:srgbClr val="EEB500"/>
          </a:solidFill>
          <a:ln w="9525" algn="ctr">
            <a:solidFill>
              <a:schemeClr val="tx1"/>
            </a:solidFill>
            <a:round/>
            <a:headEnd/>
            <a:tailEnd/>
          </a:ln>
        </p:spPr>
        <p:txBody>
          <a:bodyPr anchor="ctr"/>
          <a:lstStyle/>
          <a:p>
            <a:pPr algn="ctr"/>
            <a:r>
              <a:rPr lang="en-US"/>
              <a:t>SPE3</a:t>
            </a:r>
          </a:p>
        </p:txBody>
      </p:sp>
      <p:sp>
        <p:nvSpPr>
          <p:cNvPr id="17417" name="Rectangle 9"/>
          <p:cNvSpPr>
            <a:spLocks noChangeArrowheads="1"/>
          </p:cNvSpPr>
          <p:nvPr/>
        </p:nvSpPr>
        <p:spPr bwMode="auto">
          <a:xfrm>
            <a:off x="3808413" y="3357563"/>
            <a:ext cx="846137" cy="395287"/>
          </a:xfrm>
          <a:prstGeom prst="rect">
            <a:avLst/>
          </a:prstGeom>
          <a:solidFill>
            <a:srgbClr val="FFC000"/>
          </a:solidFill>
          <a:ln w="9525" algn="ctr">
            <a:solidFill>
              <a:schemeClr val="tx1"/>
            </a:solidFill>
            <a:round/>
            <a:headEnd/>
            <a:tailEnd/>
          </a:ln>
        </p:spPr>
        <p:txBody>
          <a:bodyPr anchor="ctr"/>
          <a:lstStyle/>
          <a:p>
            <a:pPr algn="ctr"/>
            <a:r>
              <a:rPr lang="en-US"/>
              <a:t>SPE4</a:t>
            </a:r>
          </a:p>
        </p:txBody>
      </p:sp>
      <p:sp>
        <p:nvSpPr>
          <p:cNvPr id="17418" name="Rectangle 10"/>
          <p:cNvSpPr>
            <a:spLocks noChangeArrowheads="1"/>
          </p:cNvSpPr>
          <p:nvPr/>
        </p:nvSpPr>
        <p:spPr bwMode="auto">
          <a:xfrm>
            <a:off x="4776788" y="3357563"/>
            <a:ext cx="846137" cy="395287"/>
          </a:xfrm>
          <a:prstGeom prst="rect">
            <a:avLst/>
          </a:prstGeom>
          <a:solidFill>
            <a:schemeClr val="bg1">
              <a:lumMod val="65000"/>
            </a:schemeClr>
          </a:solidFill>
          <a:ln w="9525" algn="ctr">
            <a:solidFill>
              <a:schemeClr val="tx1"/>
            </a:solidFill>
            <a:round/>
            <a:headEnd/>
            <a:tailEnd/>
          </a:ln>
        </p:spPr>
        <p:txBody>
          <a:bodyPr anchor="ctr"/>
          <a:lstStyle/>
          <a:p>
            <a:pPr algn="ctr"/>
            <a:r>
              <a:rPr lang="en-US" dirty="0"/>
              <a:t>SPE5</a:t>
            </a:r>
          </a:p>
        </p:txBody>
      </p:sp>
      <p:sp>
        <p:nvSpPr>
          <p:cNvPr id="17419" name="Rectangle 11"/>
          <p:cNvSpPr>
            <a:spLocks noChangeArrowheads="1"/>
          </p:cNvSpPr>
          <p:nvPr/>
        </p:nvSpPr>
        <p:spPr bwMode="auto">
          <a:xfrm>
            <a:off x="5718175" y="3357563"/>
            <a:ext cx="846138" cy="395287"/>
          </a:xfrm>
          <a:prstGeom prst="rect">
            <a:avLst/>
          </a:prstGeom>
          <a:solidFill>
            <a:schemeClr val="bg1">
              <a:lumMod val="65000"/>
            </a:schemeClr>
          </a:solidFill>
          <a:ln w="9525" algn="ctr">
            <a:solidFill>
              <a:schemeClr val="tx1"/>
            </a:solidFill>
            <a:round/>
            <a:headEnd/>
            <a:tailEnd/>
          </a:ln>
        </p:spPr>
        <p:txBody>
          <a:bodyPr anchor="ctr"/>
          <a:lstStyle/>
          <a:p>
            <a:pPr algn="ctr"/>
            <a:r>
              <a:rPr lang="en-US"/>
              <a:t>SPE6</a:t>
            </a:r>
          </a:p>
        </p:txBody>
      </p:sp>
      <p:sp>
        <p:nvSpPr>
          <p:cNvPr id="17420" name="Rectangle 12"/>
          <p:cNvSpPr>
            <a:spLocks noChangeArrowheads="1"/>
          </p:cNvSpPr>
          <p:nvPr/>
        </p:nvSpPr>
        <p:spPr bwMode="auto">
          <a:xfrm>
            <a:off x="6688138" y="3357563"/>
            <a:ext cx="846137" cy="395287"/>
          </a:xfrm>
          <a:prstGeom prst="rect">
            <a:avLst/>
          </a:prstGeom>
          <a:solidFill>
            <a:schemeClr val="bg1">
              <a:lumMod val="65000"/>
            </a:schemeClr>
          </a:solidFill>
          <a:ln w="9525" algn="ctr">
            <a:solidFill>
              <a:schemeClr val="tx1"/>
            </a:solidFill>
            <a:round/>
            <a:headEnd/>
            <a:tailEnd/>
          </a:ln>
        </p:spPr>
        <p:txBody>
          <a:bodyPr anchor="ctr"/>
          <a:lstStyle/>
          <a:p>
            <a:pPr algn="ctr"/>
            <a:r>
              <a:rPr lang="en-US"/>
              <a:t>SPE7</a:t>
            </a:r>
          </a:p>
        </p:txBody>
      </p:sp>
      <p:sp>
        <p:nvSpPr>
          <p:cNvPr id="17421" name="Rectangle 13"/>
          <p:cNvSpPr>
            <a:spLocks noChangeArrowheads="1"/>
          </p:cNvSpPr>
          <p:nvPr/>
        </p:nvSpPr>
        <p:spPr bwMode="auto">
          <a:xfrm>
            <a:off x="7656513" y="3357563"/>
            <a:ext cx="846137" cy="395287"/>
          </a:xfrm>
          <a:prstGeom prst="rect">
            <a:avLst/>
          </a:prstGeom>
          <a:solidFill>
            <a:schemeClr val="bg1">
              <a:lumMod val="65000"/>
            </a:schemeClr>
          </a:solidFill>
          <a:ln w="9525" algn="ctr">
            <a:solidFill>
              <a:schemeClr val="tx1"/>
            </a:solidFill>
            <a:round/>
            <a:headEnd/>
            <a:tailEnd/>
          </a:ln>
        </p:spPr>
        <p:txBody>
          <a:bodyPr anchor="ctr"/>
          <a:lstStyle/>
          <a:p>
            <a:pPr algn="ctr"/>
            <a:r>
              <a:rPr lang="en-US"/>
              <a:t>SPE8</a:t>
            </a:r>
          </a:p>
        </p:txBody>
      </p:sp>
      <p:cxnSp>
        <p:nvCxnSpPr>
          <p:cNvPr id="17422" name="Straight Arrow Connector 15"/>
          <p:cNvCxnSpPr>
            <a:cxnSpLocks noChangeShapeType="1"/>
            <a:stCxn id="17413" idx="2"/>
            <a:endCxn id="17414" idx="0"/>
          </p:cNvCxnSpPr>
          <p:nvPr/>
        </p:nvCxnSpPr>
        <p:spPr bwMode="auto">
          <a:xfrm rot="5400000">
            <a:off x="2524919" y="1473994"/>
            <a:ext cx="723900" cy="3043238"/>
          </a:xfrm>
          <a:prstGeom prst="straightConnector1">
            <a:avLst/>
          </a:prstGeom>
          <a:noFill/>
          <a:ln w="15875" algn="ctr">
            <a:solidFill>
              <a:schemeClr val="tx1"/>
            </a:solidFill>
            <a:round/>
            <a:headEnd/>
            <a:tailEnd type="arrow" w="med" len="med"/>
          </a:ln>
        </p:spPr>
      </p:cxnSp>
      <p:cxnSp>
        <p:nvCxnSpPr>
          <p:cNvPr id="17423" name="Straight Arrow Connector 16"/>
          <p:cNvCxnSpPr>
            <a:cxnSpLocks noChangeShapeType="1"/>
            <a:stCxn id="17413" idx="2"/>
            <a:endCxn id="17415" idx="0"/>
          </p:cNvCxnSpPr>
          <p:nvPr/>
        </p:nvCxnSpPr>
        <p:spPr bwMode="auto">
          <a:xfrm rot="5400000">
            <a:off x="2995613" y="1944688"/>
            <a:ext cx="723900" cy="2101850"/>
          </a:xfrm>
          <a:prstGeom prst="straightConnector1">
            <a:avLst/>
          </a:prstGeom>
          <a:noFill/>
          <a:ln w="15875" algn="ctr">
            <a:solidFill>
              <a:schemeClr val="tx1"/>
            </a:solidFill>
            <a:round/>
            <a:headEnd/>
            <a:tailEnd type="arrow" w="med" len="med"/>
          </a:ln>
        </p:spPr>
      </p:cxnSp>
      <p:cxnSp>
        <p:nvCxnSpPr>
          <p:cNvPr id="17424" name="Straight Arrow Connector 19"/>
          <p:cNvCxnSpPr>
            <a:cxnSpLocks noChangeShapeType="1"/>
            <a:stCxn id="17413" idx="2"/>
            <a:endCxn id="17416" idx="0"/>
          </p:cNvCxnSpPr>
          <p:nvPr/>
        </p:nvCxnSpPr>
        <p:spPr bwMode="auto">
          <a:xfrm rot="5400000">
            <a:off x="3473451" y="2422525"/>
            <a:ext cx="723900" cy="1146175"/>
          </a:xfrm>
          <a:prstGeom prst="straightConnector1">
            <a:avLst/>
          </a:prstGeom>
          <a:noFill/>
          <a:ln w="15875" algn="ctr">
            <a:solidFill>
              <a:schemeClr val="tx1"/>
            </a:solidFill>
            <a:round/>
            <a:headEnd/>
            <a:tailEnd type="arrow" w="med" len="med"/>
          </a:ln>
        </p:spPr>
      </p:cxnSp>
      <p:cxnSp>
        <p:nvCxnSpPr>
          <p:cNvPr id="17425" name="Straight Arrow Connector 22"/>
          <p:cNvCxnSpPr>
            <a:cxnSpLocks noChangeShapeType="1"/>
            <a:stCxn id="17413" idx="2"/>
            <a:endCxn id="17417" idx="0"/>
          </p:cNvCxnSpPr>
          <p:nvPr/>
        </p:nvCxnSpPr>
        <p:spPr bwMode="auto">
          <a:xfrm rot="5400000">
            <a:off x="3957638" y="2906713"/>
            <a:ext cx="723900" cy="177800"/>
          </a:xfrm>
          <a:prstGeom prst="straightConnector1">
            <a:avLst/>
          </a:prstGeom>
          <a:noFill/>
          <a:ln w="15875" algn="ctr">
            <a:solidFill>
              <a:schemeClr val="tx1"/>
            </a:solidFill>
            <a:prstDash val="dash"/>
            <a:round/>
            <a:headEnd/>
            <a:tailEnd type="arrow" w="med" len="med"/>
          </a:ln>
        </p:spPr>
      </p:cxnSp>
      <p:sp>
        <p:nvSpPr>
          <p:cNvPr id="17426" name="TextBox 25"/>
          <p:cNvSpPr txBox="1">
            <a:spLocks noChangeArrowheads="1"/>
          </p:cNvSpPr>
          <p:nvPr/>
        </p:nvSpPr>
        <p:spPr bwMode="auto">
          <a:xfrm>
            <a:off x="4325938" y="2838450"/>
            <a:ext cx="2832100" cy="369888"/>
          </a:xfrm>
          <a:prstGeom prst="rect">
            <a:avLst/>
          </a:prstGeom>
          <a:noFill/>
          <a:ln w="9525">
            <a:noFill/>
            <a:miter lim="800000"/>
            <a:headEnd/>
            <a:tailEnd/>
          </a:ln>
        </p:spPr>
        <p:txBody>
          <a:bodyPr wrap="none">
            <a:spAutoFit/>
          </a:bodyPr>
          <a:lstStyle/>
          <a:p>
            <a:r>
              <a:rPr lang="en-US"/>
              <a:t>Spawn new threads as needed</a:t>
            </a:r>
          </a:p>
        </p:txBody>
      </p:sp>
      <p:sp>
        <p:nvSpPr>
          <p:cNvPr id="17427" name="Rounded Rectangle 26"/>
          <p:cNvSpPr>
            <a:spLocks noChangeArrowheads="1"/>
          </p:cNvSpPr>
          <p:nvPr/>
        </p:nvSpPr>
        <p:spPr bwMode="auto">
          <a:xfrm>
            <a:off x="503728" y="4240773"/>
            <a:ext cx="777875" cy="1173163"/>
          </a:xfrm>
          <a:prstGeom prst="roundRect">
            <a:avLst>
              <a:gd name="adj" fmla="val 16667"/>
            </a:avLst>
          </a:prstGeom>
          <a:solidFill>
            <a:srgbClr val="7030A0"/>
          </a:solidFill>
          <a:ln w="9525" algn="ctr">
            <a:solidFill>
              <a:schemeClr val="tx1"/>
            </a:solidFill>
            <a:round/>
            <a:headEnd/>
            <a:tailEnd/>
          </a:ln>
        </p:spPr>
        <p:txBody>
          <a:bodyPr/>
          <a:lstStyle/>
          <a:p>
            <a:endParaRPr lang="en-US"/>
          </a:p>
        </p:txBody>
      </p:sp>
      <p:grpSp>
        <p:nvGrpSpPr>
          <p:cNvPr id="3" name="Group 29"/>
          <p:cNvGrpSpPr/>
          <p:nvPr/>
        </p:nvGrpSpPr>
        <p:grpSpPr>
          <a:xfrm>
            <a:off x="599239" y="4281006"/>
            <a:ext cx="559560" cy="559558"/>
            <a:chOff x="3411940" y="4244454"/>
            <a:chExt cx="873457" cy="873454"/>
          </a:xfrm>
          <a:noFill/>
        </p:grpSpPr>
        <p:sp>
          <p:nvSpPr>
            <p:cNvPr id="28" name="Circular Arrow 27"/>
            <p:cNvSpPr/>
            <p:nvPr/>
          </p:nvSpPr>
          <p:spPr bwMode="auto">
            <a:xfrm>
              <a:off x="3411940" y="4244454"/>
              <a:ext cx="859809" cy="832513"/>
            </a:xfrm>
            <a:prstGeom prst="circularArrow">
              <a:avLst>
                <a:gd name="adj1" fmla="val 12500"/>
                <a:gd name="adj2" fmla="val 1142319"/>
                <a:gd name="adj3" fmla="val 20457681"/>
                <a:gd name="adj4" fmla="val 10800000"/>
                <a:gd name="adj5" fmla="val 18623"/>
              </a:avLst>
            </a:prstGeom>
            <a:grpFill/>
            <a:ln w="15875" cap="flat" cmpd="sng" algn="ctr">
              <a:solidFill>
                <a:schemeClr val="tx1"/>
              </a:solidFill>
              <a:prstDash val="solid"/>
              <a:round/>
              <a:headEnd type="none" w="med" len="med"/>
              <a:tailEnd type="none" w="med" len="med"/>
            </a:ln>
            <a:effectLst/>
          </p:spPr>
          <p:txBody>
            <a:bodyPr/>
            <a:lstStyle/>
            <a:p>
              <a:pPr>
                <a:defRPr/>
              </a:pPr>
              <a:endParaRPr lang="en-US"/>
            </a:p>
          </p:txBody>
        </p:sp>
        <p:sp>
          <p:nvSpPr>
            <p:cNvPr id="29" name="Circular Arrow 28"/>
            <p:cNvSpPr/>
            <p:nvPr/>
          </p:nvSpPr>
          <p:spPr bwMode="auto">
            <a:xfrm flipH="1" flipV="1">
              <a:off x="3425588" y="4339983"/>
              <a:ext cx="859809" cy="777925"/>
            </a:xfrm>
            <a:prstGeom prst="circularArrow">
              <a:avLst>
                <a:gd name="adj1" fmla="val 12500"/>
                <a:gd name="adj2" fmla="val 1142319"/>
                <a:gd name="adj3" fmla="val 20457681"/>
                <a:gd name="adj4" fmla="val 10800000"/>
                <a:gd name="adj5" fmla="val 18623"/>
              </a:avLst>
            </a:prstGeom>
            <a:grpFill/>
            <a:ln w="15875" cap="flat" cmpd="sng" algn="ctr">
              <a:solidFill>
                <a:schemeClr val="tx1"/>
              </a:solidFill>
              <a:prstDash val="solid"/>
              <a:round/>
              <a:headEnd type="none" w="med" len="med"/>
              <a:tailEnd type="none" w="med" len="med"/>
            </a:ln>
            <a:effectLst/>
          </p:spPr>
          <p:txBody>
            <a:bodyPr/>
            <a:lstStyle/>
            <a:p>
              <a:pPr>
                <a:defRPr/>
              </a:pPr>
              <a:endParaRPr lang="en-US"/>
            </a:p>
          </p:txBody>
        </p:sp>
      </p:grpSp>
      <p:sp>
        <p:nvSpPr>
          <p:cNvPr id="17429" name="Rectangle 30"/>
          <p:cNvSpPr>
            <a:spLocks noChangeArrowheads="1"/>
          </p:cNvSpPr>
          <p:nvPr/>
        </p:nvSpPr>
        <p:spPr bwMode="auto">
          <a:xfrm>
            <a:off x="398819" y="4809098"/>
            <a:ext cx="979755" cy="646331"/>
          </a:xfrm>
          <a:prstGeom prst="rect">
            <a:avLst/>
          </a:prstGeom>
          <a:noFill/>
          <a:ln w="9525">
            <a:noFill/>
            <a:miter lim="800000"/>
            <a:headEnd/>
            <a:tailEnd/>
          </a:ln>
        </p:spPr>
        <p:txBody>
          <a:bodyPr wrap="none">
            <a:spAutoFit/>
          </a:bodyPr>
          <a:lstStyle/>
          <a:p>
            <a:pPr algn="ctr"/>
            <a:r>
              <a:rPr lang="en-US" dirty="0"/>
              <a:t>Thread </a:t>
            </a:r>
          </a:p>
          <a:p>
            <a:pPr algn="ctr"/>
            <a:r>
              <a:rPr lang="en-US" dirty="0" smtClean="0"/>
              <a:t>#3</a:t>
            </a:r>
            <a:endParaRPr lang="en-US" dirty="0"/>
          </a:p>
        </p:txBody>
      </p:sp>
      <p:sp>
        <p:nvSpPr>
          <p:cNvPr id="17430" name="Rounded Rectangle 31"/>
          <p:cNvSpPr>
            <a:spLocks noChangeArrowheads="1"/>
          </p:cNvSpPr>
          <p:nvPr/>
        </p:nvSpPr>
        <p:spPr bwMode="auto">
          <a:xfrm>
            <a:off x="1870075" y="3876675"/>
            <a:ext cx="777875" cy="1173163"/>
          </a:xfrm>
          <a:prstGeom prst="roundRect">
            <a:avLst>
              <a:gd name="adj" fmla="val 16667"/>
            </a:avLst>
          </a:prstGeom>
          <a:solidFill>
            <a:srgbClr val="7030A0"/>
          </a:solidFill>
          <a:ln w="9525" algn="ctr">
            <a:solidFill>
              <a:schemeClr val="tx1"/>
            </a:solidFill>
            <a:round/>
            <a:headEnd/>
            <a:tailEnd/>
          </a:ln>
        </p:spPr>
        <p:txBody>
          <a:bodyPr/>
          <a:lstStyle/>
          <a:p>
            <a:endParaRPr lang="en-US"/>
          </a:p>
        </p:txBody>
      </p:sp>
      <p:grpSp>
        <p:nvGrpSpPr>
          <p:cNvPr id="4" name="Group 32"/>
          <p:cNvGrpSpPr/>
          <p:nvPr/>
        </p:nvGrpSpPr>
        <p:grpSpPr>
          <a:xfrm>
            <a:off x="1965278" y="3916908"/>
            <a:ext cx="559560" cy="559558"/>
            <a:chOff x="3411940" y="4244454"/>
            <a:chExt cx="873457" cy="873454"/>
          </a:xfrm>
          <a:noFill/>
        </p:grpSpPr>
        <p:sp>
          <p:nvSpPr>
            <p:cNvPr id="34" name="Circular Arrow 33"/>
            <p:cNvSpPr/>
            <p:nvPr/>
          </p:nvSpPr>
          <p:spPr bwMode="auto">
            <a:xfrm>
              <a:off x="3411940" y="4244454"/>
              <a:ext cx="859809" cy="832513"/>
            </a:xfrm>
            <a:prstGeom prst="circularArrow">
              <a:avLst>
                <a:gd name="adj1" fmla="val 12500"/>
                <a:gd name="adj2" fmla="val 1142319"/>
                <a:gd name="adj3" fmla="val 20457681"/>
                <a:gd name="adj4" fmla="val 10800000"/>
                <a:gd name="adj5" fmla="val 18623"/>
              </a:avLst>
            </a:prstGeom>
            <a:grpFill/>
            <a:ln w="15875" cap="flat" cmpd="sng" algn="ctr">
              <a:solidFill>
                <a:schemeClr val="tx1"/>
              </a:solidFill>
              <a:prstDash val="solid"/>
              <a:round/>
              <a:headEnd type="none" w="med" len="med"/>
              <a:tailEnd type="none" w="med" len="med"/>
            </a:ln>
            <a:effectLst/>
          </p:spPr>
          <p:txBody>
            <a:bodyPr/>
            <a:lstStyle/>
            <a:p>
              <a:pPr>
                <a:defRPr/>
              </a:pPr>
              <a:endParaRPr lang="en-US"/>
            </a:p>
          </p:txBody>
        </p:sp>
        <p:sp>
          <p:nvSpPr>
            <p:cNvPr id="35" name="Circular Arrow 34"/>
            <p:cNvSpPr/>
            <p:nvPr/>
          </p:nvSpPr>
          <p:spPr bwMode="auto">
            <a:xfrm flipH="1" flipV="1">
              <a:off x="3425588" y="4339983"/>
              <a:ext cx="859809" cy="777925"/>
            </a:xfrm>
            <a:prstGeom prst="circularArrow">
              <a:avLst>
                <a:gd name="adj1" fmla="val 12500"/>
                <a:gd name="adj2" fmla="val 1142319"/>
                <a:gd name="adj3" fmla="val 20457681"/>
                <a:gd name="adj4" fmla="val 10800000"/>
                <a:gd name="adj5" fmla="val 18623"/>
              </a:avLst>
            </a:prstGeom>
            <a:grpFill/>
            <a:ln w="15875" cap="flat" cmpd="sng" algn="ctr">
              <a:solidFill>
                <a:schemeClr val="tx1"/>
              </a:solidFill>
              <a:prstDash val="solid"/>
              <a:round/>
              <a:headEnd type="none" w="med" len="med"/>
              <a:tailEnd type="none" w="med" len="med"/>
            </a:ln>
            <a:effectLst/>
          </p:spPr>
          <p:txBody>
            <a:bodyPr/>
            <a:lstStyle/>
            <a:p>
              <a:pPr>
                <a:defRPr/>
              </a:pPr>
              <a:endParaRPr lang="en-US"/>
            </a:p>
          </p:txBody>
        </p:sp>
      </p:grpSp>
      <p:sp>
        <p:nvSpPr>
          <p:cNvPr id="17432" name="Rectangle 35"/>
          <p:cNvSpPr>
            <a:spLocks noChangeArrowheads="1"/>
          </p:cNvSpPr>
          <p:nvPr/>
        </p:nvSpPr>
        <p:spPr bwMode="auto">
          <a:xfrm>
            <a:off x="1830388" y="4445000"/>
            <a:ext cx="849312" cy="646113"/>
          </a:xfrm>
          <a:prstGeom prst="rect">
            <a:avLst/>
          </a:prstGeom>
          <a:noFill/>
          <a:ln w="9525">
            <a:noFill/>
            <a:miter lim="800000"/>
            <a:headEnd/>
            <a:tailEnd/>
          </a:ln>
        </p:spPr>
        <p:txBody>
          <a:bodyPr wrap="none">
            <a:spAutoFit/>
          </a:bodyPr>
          <a:lstStyle/>
          <a:p>
            <a:pPr algn="ctr"/>
            <a:r>
              <a:rPr lang="en-US"/>
              <a:t>Thread </a:t>
            </a:r>
          </a:p>
          <a:p>
            <a:pPr algn="ctr"/>
            <a:r>
              <a:rPr lang="en-US"/>
              <a:t>#3</a:t>
            </a:r>
          </a:p>
        </p:txBody>
      </p:sp>
      <p:sp>
        <p:nvSpPr>
          <p:cNvPr id="17433" name="Rounded Rectangle 36"/>
          <p:cNvSpPr>
            <a:spLocks noChangeArrowheads="1"/>
          </p:cNvSpPr>
          <p:nvPr/>
        </p:nvSpPr>
        <p:spPr bwMode="auto">
          <a:xfrm>
            <a:off x="2852738" y="3876675"/>
            <a:ext cx="777875" cy="1173163"/>
          </a:xfrm>
          <a:prstGeom prst="roundRect">
            <a:avLst>
              <a:gd name="adj" fmla="val 16667"/>
            </a:avLst>
          </a:prstGeom>
          <a:solidFill>
            <a:srgbClr val="EEB500"/>
          </a:solidFill>
          <a:ln w="9525" algn="ctr">
            <a:solidFill>
              <a:schemeClr val="tx1"/>
            </a:solidFill>
            <a:round/>
            <a:headEnd/>
            <a:tailEnd/>
          </a:ln>
        </p:spPr>
        <p:txBody>
          <a:bodyPr/>
          <a:lstStyle/>
          <a:p>
            <a:endParaRPr lang="en-US"/>
          </a:p>
        </p:txBody>
      </p:sp>
      <p:grpSp>
        <p:nvGrpSpPr>
          <p:cNvPr id="5" name="Group 37"/>
          <p:cNvGrpSpPr/>
          <p:nvPr/>
        </p:nvGrpSpPr>
        <p:grpSpPr>
          <a:xfrm>
            <a:off x="2947917" y="3916908"/>
            <a:ext cx="559560" cy="559558"/>
            <a:chOff x="3411940" y="4244454"/>
            <a:chExt cx="873457" cy="873454"/>
          </a:xfrm>
          <a:noFill/>
        </p:grpSpPr>
        <p:sp>
          <p:nvSpPr>
            <p:cNvPr id="39" name="Circular Arrow 38"/>
            <p:cNvSpPr/>
            <p:nvPr/>
          </p:nvSpPr>
          <p:spPr bwMode="auto">
            <a:xfrm>
              <a:off x="3411940" y="4244454"/>
              <a:ext cx="859809" cy="832513"/>
            </a:xfrm>
            <a:prstGeom prst="circularArrow">
              <a:avLst>
                <a:gd name="adj1" fmla="val 12500"/>
                <a:gd name="adj2" fmla="val 1142319"/>
                <a:gd name="adj3" fmla="val 20457681"/>
                <a:gd name="adj4" fmla="val 10800000"/>
                <a:gd name="adj5" fmla="val 18623"/>
              </a:avLst>
            </a:prstGeom>
            <a:grpFill/>
            <a:ln w="15875" cap="flat" cmpd="sng" algn="ctr">
              <a:solidFill>
                <a:schemeClr val="tx1"/>
              </a:solidFill>
              <a:prstDash val="solid"/>
              <a:round/>
              <a:headEnd type="none" w="med" len="med"/>
              <a:tailEnd type="none" w="med" len="med"/>
            </a:ln>
            <a:effectLst/>
          </p:spPr>
          <p:txBody>
            <a:bodyPr/>
            <a:lstStyle/>
            <a:p>
              <a:pPr>
                <a:defRPr/>
              </a:pPr>
              <a:endParaRPr lang="en-US"/>
            </a:p>
          </p:txBody>
        </p:sp>
        <p:sp>
          <p:nvSpPr>
            <p:cNvPr id="40" name="Circular Arrow 39"/>
            <p:cNvSpPr/>
            <p:nvPr/>
          </p:nvSpPr>
          <p:spPr bwMode="auto">
            <a:xfrm flipH="1" flipV="1">
              <a:off x="3425588" y="4339983"/>
              <a:ext cx="859809" cy="777925"/>
            </a:xfrm>
            <a:prstGeom prst="circularArrow">
              <a:avLst>
                <a:gd name="adj1" fmla="val 12500"/>
                <a:gd name="adj2" fmla="val 1142319"/>
                <a:gd name="adj3" fmla="val 20457681"/>
                <a:gd name="adj4" fmla="val 10800000"/>
                <a:gd name="adj5" fmla="val 18623"/>
              </a:avLst>
            </a:prstGeom>
            <a:grpFill/>
            <a:ln w="15875" cap="flat" cmpd="sng" algn="ctr">
              <a:solidFill>
                <a:schemeClr val="tx1"/>
              </a:solidFill>
              <a:prstDash val="solid"/>
              <a:round/>
              <a:headEnd type="none" w="med" len="med"/>
              <a:tailEnd type="none" w="med" len="med"/>
            </a:ln>
            <a:effectLst/>
          </p:spPr>
          <p:txBody>
            <a:bodyPr/>
            <a:lstStyle/>
            <a:p>
              <a:pPr>
                <a:defRPr/>
              </a:pPr>
              <a:endParaRPr lang="en-US"/>
            </a:p>
          </p:txBody>
        </p:sp>
      </p:grpSp>
      <p:sp>
        <p:nvSpPr>
          <p:cNvPr id="17435" name="Rectangle 40"/>
          <p:cNvSpPr>
            <a:spLocks noChangeArrowheads="1"/>
          </p:cNvSpPr>
          <p:nvPr/>
        </p:nvSpPr>
        <p:spPr bwMode="auto">
          <a:xfrm>
            <a:off x="2813050" y="4445000"/>
            <a:ext cx="849313" cy="646113"/>
          </a:xfrm>
          <a:prstGeom prst="rect">
            <a:avLst/>
          </a:prstGeom>
          <a:noFill/>
          <a:ln w="9525">
            <a:noFill/>
            <a:miter lim="800000"/>
            <a:headEnd/>
            <a:tailEnd/>
          </a:ln>
        </p:spPr>
        <p:txBody>
          <a:bodyPr wrap="none">
            <a:spAutoFit/>
          </a:bodyPr>
          <a:lstStyle/>
          <a:p>
            <a:pPr algn="ctr"/>
            <a:r>
              <a:rPr lang="en-US"/>
              <a:t>Thread </a:t>
            </a:r>
          </a:p>
          <a:p>
            <a:pPr algn="ctr"/>
            <a:r>
              <a:rPr lang="en-US"/>
              <a:t>#5</a:t>
            </a:r>
          </a:p>
        </p:txBody>
      </p:sp>
      <p:cxnSp>
        <p:nvCxnSpPr>
          <p:cNvPr id="17437" name="Straight Connector 43"/>
          <p:cNvCxnSpPr>
            <a:cxnSpLocks noChangeShapeType="1"/>
          </p:cNvCxnSpPr>
          <p:nvPr/>
        </p:nvCxnSpPr>
        <p:spPr bwMode="auto">
          <a:xfrm rot="16200000" flipH="1">
            <a:off x="2206625" y="3811588"/>
            <a:ext cx="123825" cy="6350"/>
          </a:xfrm>
          <a:prstGeom prst="line">
            <a:avLst/>
          </a:prstGeom>
          <a:noFill/>
          <a:ln w="15875" algn="ctr">
            <a:solidFill>
              <a:schemeClr val="tx1"/>
            </a:solidFill>
            <a:round/>
            <a:headEnd/>
            <a:tailEnd/>
          </a:ln>
        </p:spPr>
      </p:cxnSp>
      <p:cxnSp>
        <p:nvCxnSpPr>
          <p:cNvPr id="17438" name="Straight Connector 44"/>
          <p:cNvCxnSpPr>
            <a:cxnSpLocks noChangeShapeType="1"/>
          </p:cNvCxnSpPr>
          <p:nvPr/>
        </p:nvCxnSpPr>
        <p:spPr bwMode="auto">
          <a:xfrm rot="16200000" flipH="1">
            <a:off x="3162300" y="3811588"/>
            <a:ext cx="123825" cy="6350"/>
          </a:xfrm>
          <a:prstGeom prst="line">
            <a:avLst/>
          </a:prstGeom>
          <a:noFill/>
          <a:ln w="15875" algn="ctr">
            <a:solidFill>
              <a:schemeClr val="tx1"/>
            </a:solidFill>
            <a:round/>
            <a:headEnd/>
            <a:tailEnd/>
          </a:ln>
        </p:spPr>
      </p:cxnSp>
      <p:sp>
        <p:nvSpPr>
          <p:cNvPr id="17439" name="TextBox 45"/>
          <p:cNvSpPr txBox="1">
            <a:spLocks noChangeArrowheads="1"/>
          </p:cNvSpPr>
          <p:nvPr/>
        </p:nvSpPr>
        <p:spPr bwMode="auto">
          <a:xfrm>
            <a:off x="211648" y="5597517"/>
            <a:ext cx="7416113" cy="338554"/>
          </a:xfrm>
          <a:prstGeom prst="rect">
            <a:avLst/>
          </a:prstGeom>
          <a:noFill/>
          <a:ln w="9525">
            <a:noFill/>
            <a:miter lim="800000"/>
            <a:headEnd/>
            <a:tailEnd/>
          </a:ln>
        </p:spPr>
        <p:txBody>
          <a:bodyPr wrap="none">
            <a:spAutoFit/>
          </a:bodyPr>
          <a:lstStyle/>
          <a:p>
            <a:r>
              <a:rPr lang="en-US" sz="1600" dirty="0"/>
              <a:t>All SPEs configured to handle general types of tasks required by the application</a:t>
            </a:r>
          </a:p>
        </p:txBody>
      </p:sp>
      <p:sp>
        <p:nvSpPr>
          <p:cNvPr id="17440" name="TextBox 46"/>
          <p:cNvSpPr txBox="1">
            <a:spLocks noChangeArrowheads="1"/>
          </p:cNvSpPr>
          <p:nvPr/>
        </p:nvSpPr>
        <p:spPr bwMode="auto">
          <a:xfrm>
            <a:off x="211648" y="5999155"/>
            <a:ext cx="4382029" cy="338554"/>
          </a:xfrm>
          <a:prstGeom prst="rect">
            <a:avLst/>
          </a:prstGeom>
          <a:noFill/>
          <a:ln w="9525">
            <a:noFill/>
            <a:miter lim="800000"/>
            <a:headEnd/>
            <a:tailEnd/>
          </a:ln>
        </p:spPr>
        <p:txBody>
          <a:bodyPr wrap="none">
            <a:spAutoFit/>
          </a:bodyPr>
          <a:lstStyle/>
          <a:p>
            <a:r>
              <a:rPr lang="en-US" sz="1600" dirty="0"/>
              <a:t>Combination of PPE threads and SPE threads</a:t>
            </a:r>
          </a:p>
        </p:txBody>
      </p:sp>
      <p:sp>
        <p:nvSpPr>
          <p:cNvPr id="17441" name="Rounded Rectangle 48"/>
          <p:cNvSpPr>
            <a:spLocks noChangeArrowheads="1"/>
          </p:cNvSpPr>
          <p:nvPr/>
        </p:nvSpPr>
        <p:spPr bwMode="auto">
          <a:xfrm>
            <a:off x="2416175" y="1624013"/>
            <a:ext cx="777875" cy="1173162"/>
          </a:xfrm>
          <a:prstGeom prst="roundRect">
            <a:avLst>
              <a:gd name="adj" fmla="val 16667"/>
            </a:avLst>
          </a:prstGeom>
          <a:solidFill>
            <a:srgbClr val="A12F4A"/>
          </a:solidFill>
          <a:ln w="9525" algn="ctr">
            <a:solidFill>
              <a:schemeClr val="tx1"/>
            </a:solidFill>
            <a:round/>
            <a:headEnd/>
            <a:tailEnd/>
          </a:ln>
        </p:spPr>
        <p:txBody>
          <a:bodyPr/>
          <a:lstStyle/>
          <a:p>
            <a:endParaRPr lang="en-US"/>
          </a:p>
        </p:txBody>
      </p:sp>
      <p:grpSp>
        <p:nvGrpSpPr>
          <p:cNvPr id="6" name="Group 49"/>
          <p:cNvGrpSpPr/>
          <p:nvPr/>
        </p:nvGrpSpPr>
        <p:grpSpPr>
          <a:xfrm>
            <a:off x="2511189" y="1665028"/>
            <a:ext cx="559560" cy="559558"/>
            <a:chOff x="3411940" y="4244454"/>
            <a:chExt cx="873457" cy="873454"/>
          </a:xfrm>
          <a:noFill/>
        </p:grpSpPr>
        <p:sp>
          <p:nvSpPr>
            <p:cNvPr id="51" name="Circular Arrow 50"/>
            <p:cNvSpPr/>
            <p:nvPr/>
          </p:nvSpPr>
          <p:spPr bwMode="auto">
            <a:xfrm>
              <a:off x="3411940" y="4244454"/>
              <a:ext cx="859809" cy="832513"/>
            </a:xfrm>
            <a:prstGeom prst="circularArrow">
              <a:avLst>
                <a:gd name="adj1" fmla="val 12500"/>
                <a:gd name="adj2" fmla="val 1142319"/>
                <a:gd name="adj3" fmla="val 20457681"/>
                <a:gd name="adj4" fmla="val 10800000"/>
                <a:gd name="adj5" fmla="val 18623"/>
              </a:avLst>
            </a:prstGeom>
            <a:grpFill/>
            <a:ln w="15875" cap="flat" cmpd="sng" algn="ctr">
              <a:solidFill>
                <a:schemeClr val="tx1"/>
              </a:solidFill>
              <a:prstDash val="solid"/>
              <a:round/>
              <a:headEnd type="none" w="med" len="med"/>
              <a:tailEnd type="none" w="med" len="med"/>
            </a:ln>
            <a:effectLst/>
          </p:spPr>
          <p:txBody>
            <a:bodyPr/>
            <a:lstStyle/>
            <a:p>
              <a:pPr>
                <a:defRPr/>
              </a:pPr>
              <a:endParaRPr lang="en-US"/>
            </a:p>
          </p:txBody>
        </p:sp>
        <p:sp>
          <p:nvSpPr>
            <p:cNvPr id="52" name="Circular Arrow 51"/>
            <p:cNvSpPr/>
            <p:nvPr/>
          </p:nvSpPr>
          <p:spPr bwMode="auto">
            <a:xfrm flipH="1" flipV="1">
              <a:off x="3425588" y="4339983"/>
              <a:ext cx="859809" cy="777925"/>
            </a:xfrm>
            <a:prstGeom prst="circularArrow">
              <a:avLst>
                <a:gd name="adj1" fmla="val 12500"/>
                <a:gd name="adj2" fmla="val 1142319"/>
                <a:gd name="adj3" fmla="val 20457681"/>
                <a:gd name="adj4" fmla="val 10800000"/>
                <a:gd name="adj5" fmla="val 18623"/>
              </a:avLst>
            </a:prstGeom>
            <a:grpFill/>
            <a:ln w="15875" cap="flat" cmpd="sng" algn="ctr">
              <a:solidFill>
                <a:schemeClr val="tx1"/>
              </a:solidFill>
              <a:prstDash val="solid"/>
              <a:round/>
              <a:headEnd type="none" w="med" len="med"/>
              <a:tailEnd type="none" w="med" len="med"/>
            </a:ln>
            <a:effectLst/>
          </p:spPr>
          <p:txBody>
            <a:bodyPr/>
            <a:lstStyle/>
            <a:p>
              <a:pPr>
                <a:defRPr/>
              </a:pPr>
              <a:endParaRPr lang="en-US"/>
            </a:p>
          </p:txBody>
        </p:sp>
      </p:grpSp>
      <p:sp>
        <p:nvSpPr>
          <p:cNvPr id="17443" name="Rectangle 52"/>
          <p:cNvSpPr>
            <a:spLocks noChangeArrowheads="1"/>
          </p:cNvSpPr>
          <p:nvPr/>
        </p:nvSpPr>
        <p:spPr bwMode="auto">
          <a:xfrm>
            <a:off x="2376488" y="2193925"/>
            <a:ext cx="847725" cy="646113"/>
          </a:xfrm>
          <a:prstGeom prst="rect">
            <a:avLst/>
          </a:prstGeom>
          <a:noFill/>
          <a:ln w="9525">
            <a:noFill/>
            <a:miter lim="800000"/>
            <a:headEnd/>
            <a:tailEnd/>
          </a:ln>
        </p:spPr>
        <p:txBody>
          <a:bodyPr wrap="none">
            <a:spAutoFit/>
          </a:bodyPr>
          <a:lstStyle/>
          <a:p>
            <a:pPr algn="ctr"/>
            <a:r>
              <a:rPr lang="en-US"/>
              <a:t>Thread </a:t>
            </a:r>
          </a:p>
          <a:p>
            <a:pPr algn="ctr"/>
            <a:r>
              <a:rPr lang="en-US"/>
              <a:t>#1</a:t>
            </a:r>
          </a:p>
        </p:txBody>
      </p:sp>
      <p:sp>
        <p:nvSpPr>
          <p:cNvPr id="17444" name="Rounded Rectangle 53"/>
          <p:cNvSpPr>
            <a:spLocks noChangeArrowheads="1"/>
          </p:cNvSpPr>
          <p:nvPr/>
        </p:nvSpPr>
        <p:spPr bwMode="auto">
          <a:xfrm>
            <a:off x="6848475" y="1624013"/>
            <a:ext cx="777875" cy="1173162"/>
          </a:xfrm>
          <a:prstGeom prst="roundRect">
            <a:avLst>
              <a:gd name="adj" fmla="val 16667"/>
            </a:avLst>
          </a:prstGeom>
          <a:solidFill>
            <a:srgbClr val="A12F4A"/>
          </a:solidFill>
          <a:ln w="9525" algn="ctr">
            <a:solidFill>
              <a:schemeClr val="tx1"/>
            </a:solidFill>
            <a:round/>
            <a:headEnd/>
            <a:tailEnd/>
          </a:ln>
        </p:spPr>
        <p:txBody>
          <a:bodyPr/>
          <a:lstStyle/>
          <a:p>
            <a:endParaRPr lang="en-US"/>
          </a:p>
        </p:txBody>
      </p:sp>
      <p:grpSp>
        <p:nvGrpSpPr>
          <p:cNvPr id="7" name="Group 54"/>
          <p:cNvGrpSpPr/>
          <p:nvPr/>
        </p:nvGrpSpPr>
        <p:grpSpPr>
          <a:xfrm>
            <a:off x="6943982" y="1665028"/>
            <a:ext cx="559560" cy="559558"/>
            <a:chOff x="3411940" y="4244454"/>
            <a:chExt cx="873457" cy="873454"/>
          </a:xfrm>
          <a:noFill/>
        </p:grpSpPr>
        <p:sp>
          <p:nvSpPr>
            <p:cNvPr id="56" name="Circular Arrow 55"/>
            <p:cNvSpPr/>
            <p:nvPr/>
          </p:nvSpPr>
          <p:spPr bwMode="auto">
            <a:xfrm>
              <a:off x="3411940" y="4244454"/>
              <a:ext cx="859809" cy="832513"/>
            </a:xfrm>
            <a:prstGeom prst="circularArrow">
              <a:avLst>
                <a:gd name="adj1" fmla="val 12500"/>
                <a:gd name="adj2" fmla="val 1142319"/>
                <a:gd name="adj3" fmla="val 20457681"/>
                <a:gd name="adj4" fmla="val 10800000"/>
                <a:gd name="adj5" fmla="val 18623"/>
              </a:avLst>
            </a:prstGeom>
            <a:grpFill/>
            <a:ln w="15875" cap="flat" cmpd="sng" algn="ctr">
              <a:solidFill>
                <a:schemeClr val="tx1"/>
              </a:solidFill>
              <a:prstDash val="solid"/>
              <a:round/>
              <a:headEnd type="none" w="med" len="med"/>
              <a:tailEnd type="none" w="med" len="med"/>
            </a:ln>
            <a:effectLst/>
          </p:spPr>
          <p:txBody>
            <a:bodyPr/>
            <a:lstStyle/>
            <a:p>
              <a:pPr>
                <a:defRPr/>
              </a:pPr>
              <a:endParaRPr lang="en-US"/>
            </a:p>
          </p:txBody>
        </p:sp>
        <p:sp>
          <p:nvSpPr>
            <p:cNvPr id="57" name="Circular Arrow 56"/>
            <p:cNvSpPr/>
            <p:nvPr/>
          </p:nvSpPr>
          <p:spPr bwMode="auto">
            <a:xfrm flipH="1" flipV="1">
              <a:off x="3425588" y="4339983"/>
              <a:ext cx="859809" cy="777925"/>
            </a:xfrm>
            <a:prstGeom prst="circularArrow">
              <a:avLst>
                <a:gd name="adj1" fmla="val 12500"/>
                <a:gd name="adj2" fmla="val 1142319"/>
                <a:gd name="adj3" fmla="val 20457681"/>
                <a:gd name="adj4" fmla="val 10800000"/>
                <a:gd name="adj5" fmla="val 18623"/>
              </a:avLst>
            </a:prstGeom>
            <a:grpFill/>
            <a:ln w="15875" cap="flat" cmpd="sng" algn="ctr">
              <a:solidFill>
                <a:schemeClr val="tx1"/>
              </a:solidFill>
              <a:prstDash val="solid"/>
              <a:round/>
              <a:headEnd type="none" w="med" len="med"/>
              <a:tailEnd type="none" w="med" len="med"/>
            </a:ln>
            <a:effectLst/>
          </p:spPr>
          <p:txBody>
            <a:bodyPr/>
            <a:lstStyle/>
            <a:p>
              <a:pPr>
                <a:defRPr/>
              </a:pPr>
              <a:endParaRPr lang="en-US"/>
            </a:p>
          </p:txBody>
        </p:sp>
      </p:grpSp>
      <p:sp>
        <p:nvSpPr>
          <p:cNvPr id="17446" name="Rectangle 57"/>
          <p:cNvSpPr>
            <a:spLocks noChangeArrowheads="1"/>
          </p:cNvSpPr>
          <p:nvPr/>
        </p:nvSpPr>
        <p:spPr bwMode="auto">
          <a:xfrm>
            <a:off x="6808788" y="2193925"/>
            <a:ext cx="847725" cy="646113"/>
          </a:xfrm>
          <a:prstGeom prst="rect">
            <a:avLst/>
          </a:prstGeom>
          <a:noFill/>
          <a:ln w="9525">
            <a:noFill/>
            <a:miter lim="800000"/>
            <a:headEnd/>
            <a:tailEnd/>
          </a:ln>
        </p:spPr>
        <p:txBody>
          <a:bodyPr wrap="none">
            <a:spAutoFit/>
          </a:bodyPr>
          <a:lstStyle/>
          <a:p>
            <a:pPr algn="ctr"/>
            <a:r>
              <a:rPr lang="en-US"/>
              <a:t>Thread </a:t>
            </a:r>
          </a:p>
          <a:p>
            <a:pPr algn="ctr"/>
            <a:r>
              <a:rPr lang="en-US"/>
              <a:t>#4</a:t>
            </a:r>
          </a:p>
        </p:txBody>
      </p:sp>
      <p:sp>
        <p:nvSpPr>
          <p:cNvPr id="17447" name="Rectangle 63"/>
          <p:cNvSpPr>
            <a:spLocks noChangeArrowheads="1"/>
          </p:cNvSpPr>
          <p:nvPr/>
        </p:nvSpPr>
        <p:spPr bwMode="auto">
          <a:xfrm>
            <a:off x="5141913" y="1962150"/>
            <a:ext cx="1709737" cy="460375"/>
          </a:xfrm>
          <a:prstGeom prst="rect">
            <a:avLst/>
          </a:prstGeom>
          <a:noFill/>
          <a:ln w="9525">
            <a:noFill/>
            <a:miter lim="800000"/>
            <a:headEnd/>
            <a:tailEnd/>
          </a:ln>
        </p:spPr>
        <p:txBody>
          <a:bodyPr>
            <a:spAutoFit/>
          </a:bodyPr>
          <a:lstStyle/>
          <a:p>
            <a:r>
              <a:rPr lang="en-US" sz="1200" dirty="0"/>
              <a:t>Processing resource</a:t>
            </a:r>
          </a:p>
          <a:p>
            <a:r>
              <a:rPr lang="en-US" sz="1200" dirty="0"/>
              <a:t>usage</a:t>
            </a:r>
          </a:p>
        </p:txBody>
      </p:sp>
      <p:sp>
        <p:nvSpPr>
          <p:cNvPr id="17448" name="TextBox 64"/>
          <p:cNvSpPr txBox="1">
            <a:spLocks noChangeArrowheads="1"/>
          </p:cNvSpPr>
          <p:nvPr/>
        </p:nvSpPr>
        <p:spPr bwMode="auto">
          <a:xfrm>
            <a:off x="5527279" y="3929329"/>
            <a:ext cx="2601994" cy="307777"/>
          </a:xfrm>
          <a:prstGeom prst="rect">
            <a:avLst/>
          </a:prstGeom>
          <a:noFill/>
          <a:ln w="9525">
            <a:noFill/>
            <a:miter lim="800000"/>
            <a:headEnd/>
            <a:tailEnd/>
          </a:ln>
        </p:spPr>
        <p:txBody>
          <a:bodyPr wrap="none">
            <a:spAutoFit/>
          </a:bodyPr>
          <a:lstStyle/>
          <a:p>
            <a:r>
              <a:rPr lang="en-US" sz="1400" i="1" dirty="0" smtClean="0"/>
              <a:t>disabled processing resources</a:t>
            </a:r>
            <a:endParaRPr lang="en-US" sz="1400" i="1" dirty="0"/>
          </a:p>
        </p:txBody>
      </p:sp>
      <p:sp>
        <p:nvSpPr>
          <p:cNvPr id="17449" name="Rectangle 68"/>
          <p:cNvSpPr>
            <a:spLocks noChangeArrowheads="1"/>
          </p:cNvSpPr>
          <p:nvPr/>
        </p:nvSpPr>
        <p:spPr bwMode="auto">
          <a:xfrm>
            <a:off x="5175250" y="4433212"/>
            <a:ext cx="3567113" cy="1169551"/>
          </a:xfrm>
          <a:prstGeom prst="rect">
            <a:avLst/>
          </a:prstGeom>
          <a:noFill/>
          <a:ln w="9525">
            <a:noFill/>
            <a:miter lim="800000"/>
            <a:headEnd/>
            <a:tailEnd/>
          </a:ln>
        </p:spPr>
        <p:txBody>
          <a:bodyPr>
            <a:spAutoFit/>
          </a:bodyPr>
          <a:lstStyle/>
          <a:p>
            <a:r>
              <a:rPr lang="en-US" sz="1400" dirty="0" smtClean="0"/>
              <a:t>PPE configured for thread </a:t>
            </a:r>
            <a:r>
              <a:rPr lang="en-US" sz="1400" dirty="0" smtClean="0">
                <a:solidFill>
                  <a:srgbClr val="FF9FB1"/>
                </a:solidFill>
              </a:rPr>
              <a:t>types #1 and #2</a:t>
            </a:r>
          </a:p>
          <a:p>
            <a:r>
              <a:rPr lang="en-US" sz="1400" dirty="0" smtClean="0"/>
              <a:t>SPE1 </a:t>
            </a:r>
            <a:r>
              <a:rPr lang="en-US" sz="1400" dirty="0"/>
              <a:t>configured for threads of </a:t>
            </a:r>
            <a:r>
              <a:rPr lang="en-US" sz="1400" dirty="0">
                <a:solidFill>
                  <a:srgbClr val="00FFFF"/>
                </a:solidFill>
              </a:rPr>
              <a:t>type #6</a:t>
            </a:r>
          </a:p>
          <a:p>
            <a:r>
              <a:rPr lang="en-ZA" sz="1400" dirty="0"/>
              <a:t>SPE2 configured for </a:t>
            </a:r>
            <a:r>
              <a:rPr lang="en-US" sz="1400" dirty="0"/>
              <a:t>threads </a:t>
            </a:r>
            <a:r>
              <a:rPr lang="en-ZA" sz="1400" dirty="0"/>
              <a:t>of </a:t>
            </a:r>
            <a:r>
              <a:rPr lang="en-ZA" sz="1400" dirty="0">
                <a:solidFill>
                  <a:srgbClr val="CC81FF"/>
                </a:solidFill>
              </a:rPr>
              <a:t>type #3</a:t>
            </a:r>
          </a:p>
          <a:p>
            <a:r>
              <a:rPr lang="en-ZA" sz="1400" dirty="0"/>
              <a:t>SPE3 and SPE4 </a:t>
            </a:r>
            <a:r>
              <a:rPr lang="en-ZA" sz="1400" dirty="0" smtClean="0"/>
              <a:t>for </a:t>
            </a:r>
            <a:r>
              <a:rPr lang="en-US" sz="1400" dirty="0"/>
              <a:t>threads </a:t>
            </a:r>
            <a:r>
              <a:rPr lang="en-ZA" sz="1400" dirty="0"/>
              <a:t>of </a:t>
            </a:r>
            <a:r>
              <a:rPr lang="en-ZA" sz="1400" dirty="0">
                <a:solidFill>
                  <a:srgbClr val="FFC000"/>
                </a:solidFill>
              </a:rPr>
              <a:t>type #5</a:t>
            </a:r>
          </a:p>
          <a:p>
            <a:r>
              <a:rPr lang="en-ZA" sz="1400" dirty="0"/>
              <a:t>No </a:t>
            </a:r>
            <a:r>
              <a:rPr lang="en-US" sz="1400" dirty="0"/>
              <a:t>threads </a:t>
            </a:r>
            <a:r>
              <a:rPr lang="en-ZA" sz="1400" dirty="0"/>
              <a:t>of type #6 currently exist</a:t>
            </a:r>
            <a:endParaRPr lang="en-US" sz="1400" dirty="0"/>
          </a:p>
        </p:txBody>
      </p:sp>
      <p:sp>
        <p:nvSpPr>
          <p:cNvPr id="17450" name="TextBox 46"/>
          <p:cNvSpPr txBox="1">
            <a:spLocks noChangeArrowheads="1"/>
          </p:cNvSpPr>
          <p:nvPr/>
        </p:nvSpPr>
        <p:spPr bwMode="auto">
          <a:xfrm>
            <a:off x="211648" y="6369043"/>
            <a:ext cx="8134859" cy="338554"/>
          </a:xfrm>
          <a:prstGeom prst="rect">
            <a:avLst/>
          </a:prstGeom>
          <a:noFill/>
          <a:ln w="9525">
            <a:noFill/>
            <a:miter lim="800000"/>
            <a:headEnd/>
            <a:tailEnd/>
          </a:ln>
        </p:spPr>
        <p:txBody>
          <a:bodyPr wrap="none">
            <a:spAutoFit/>
          </a:bodyPr>
          <a:lstStyle/>
          <a:p>
            <a:r>
              <a:rPr lang="en-US" sz="1600"/>
              <a:t>Certain SPEs configured to speed certain threads, but able to handle other threads also</a:t>
            </a:r>
          </a:p>
        </p:txBody>
      </p:sp>
      <p:sp>
        <p:nvSpPr>
          <p:cNvPr id="8" name="Right Brace 7"/>
          <p:cNvSpPr/>
          <p:nvPr/>
        </p:nvSpPr>
        <p:spPr bwMode="auto">
          <a:xfrm rot="5400000">
            <a:off x="6650802" y="2018310"/>
            <a:ext cx="185794" cy="3733799"/>
          </a:xfrm>
          <a:prstGeom prst="rightBrace">
            <a:avLst>
              <a:gd name="adj1" fmla="val 30109"/>
              <a:gd name="adj2" fmla="val 50000"/>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cxnSp>
        <p:nvCxnSpPr>
          <p:cNvPr id="10" name="Straight Arrow Connector 9"/>
          <p:cNvCxnSpPr/>
          <p:nvPr/>
        </p:nvCxnSpPr>
        <p:spPr bwMode="auto">
          <a:xfrm flipV="1">
            <a:off x="1378574" y="4208116"/>
            <a:ext cx="451814" cy="225096"/>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2" name="TextBox 11"/>
          <p:cNvSpPr txBox="1"/>
          <p:nvPr/>
        </p:nvSpPr>
        <p:spPr>
          <a:xfrm rot="19981489">
            <a:off x="1190565" y="4047110"/>
            <a:ext cx="660758" cy="276999"/>
          </a:xfrm>
          <a:prstGeom prst="rect">
            <a:avLst/>
          </a:prstGeom>
          <a:noFill/>
        </p:spPr>
        <p:txBody>
          <a:bodyPr wrap="none" rtlCol="0">
            <a:spAutoFit/>
          </a:bodyPr>
          <a:lstStyle/>
          <a:p>
            <a:r>
              <a:rPr lang="en-US" sz="1200" dirty="0" smtClean="0"/>
              <a:t>waiting</a:t>
            </a:r>
            <a:endParaRPr lang="en-US" sz="1200" dirty="0"/>
          </a:p>
        </p:txBody>
      </p:sp>
      <p:sp>
        <p:nvSpPr>
          <p:cNvPr id="59" name="Rectangle 63"/>
          <p:cNvSpPr>
            <a:spLocks noChangeArrowheads="1"/>
          </p:cNvSpPr>
          <p:nvPr/>
        </p:nvSpPr>
        <p:spPr bwMode="auto">
          <a:xfrm>
            <a:off x="213166" y="5386370"/>
            <a:ext cx="1907819" cy="276999"/>
          </a:xfrm>
          <a:prstGeom prst="rect">
            <a:avLst/>
          </a:prstGeom>
          <a:noFill/>
          <a:ln w="9525">
            <a:noFill/>
            <a:miter lim="800000"/>
            <a:headEnd/>
            <a:tailEnd/>
          </a:ln>
        </p:spPr>
        <p:txBody>
          <a:bodyPr wrap="square">
            <a:spAutoFit/>
          </a:bodyPr>
          <a:lstStyle/>
          <a:p>
            <a:r>
              <a:rPr lang="en-US" sz="1200" dirty="0" smtClean="0">
                <a:solidFill>
                  <a:srgbClr val="E2B7FF"/>
                </a:solidFill>
              </a:rPr>
              <a:t>(this thread is blocked)</a:t>
            </a:r>
            <a:endParaRPr lang="en-US" sz="1200" dirty="0">
              <a:solidFill>
                <a:srgbClr val="E2B7FF"/>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winberg\Documents\ACTIVE\EEE4084F\Common\Images_open\NASCAR02-chev-flickr-CC2S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45387" y="265994"/>
            <a:ext cx="2701925" cy="1459040"/>
          </a:xfrm>
          <a:prstGeom prst="rect">
            <a:avLst/>
          </a:prstGeom>
          <a:noFill/>
          <a:extLst>
            <a:ext uri="{909E8E84-426E-40DD-AFC4-6F175D3DCCD1}">
              <a14:hiddenFill xmlns:a14="http://schemas.microsoft.com/office/drawing/2010/main">
                <a:solidFill>
                  <a:srgbClr val="FFFFFF"/>
                </a:solidFill>
              </a14:hiddenFill>
            </a:ext>
          </a:extLst>
        </p:spPr>
      </p:pic>
      <p:cxnSp>
        <p:nvCxnSpPr>
          <p:cNvPr id="18435" name="Straight Arrow Connector 15"/>
          <p:cNvCxnSpPr>
            <a:cxnSpLocks noChangeShapeType="1"/>
            <a:endCxn id="24582" idx="1"/>
          </p:cNvCxnSpPr>
          <p:nvPr/>
        </p:nvCxnSpPr>
        <p:spPr bwMode="auto">
          <a:xfrm flipV="1">
            <a:off x="1760538" y="5370513"/>
            <a:ext cx="1009650" cy="6350"/>
          </a:xfrm>
          <a:prstGeom prst="straightConnector1">
            <a:avLst/>
          </a:prstGeom>
          <a:noFill/>
          <a:ln w="15875" algn="ctr">
            <a:solidFill>
              <a:schemeClr val="tx1"/>
            </a:solidFill>
            <a:round/>
            <a:headEnd/>
            <a:tailEnd type="arrow" w="med" len="med"/>
          </a:ln>
        </p:spPr>
      </p:cxnSp>
      <p:sp>
        <p:nvSpPr>
          <p:cNvPr id="2" name="Title 1"/>
          <p:cNvSpPr>
            <a:spLocks noGrp="1"/>
          </p:cNvSpPr>
          <p:nvPr>
            <p:ph type="title"/>
          </p:nvPr>
        </p:nvSpPr>
        <p:spPr>
          <a:xfrm>
            <a:off x="457200" y="135466"/>
            <a:ext cx="8385175" cy="1345847"/>
          </a:xfrm>
        </p:spPr>
        <p:txBody>
          <a:bodyPr>
            <a:normAutofit/>
          </a:bodyPr>
          <a:lstStyle/>
          <a:p>
            <a:pPr>
              <a:defRPr/>
            </a:pPr>
            <a:r>
              <a:rPr lang="en-US" dirty="0" smtClean="0"/>
              <a:t>Designing for</a:t>
            </a:r>
            <a:br>
              <a:rPr lang="en-US" dirty="0" smtClean="0"/>
            </a:br>
            <a:r>
              <a:rPr lang="en-US" dirty="0" smtClean="0"/>
              <a:t>performance</a:t>
            </a:r>
            <a:endParaRPr lang="en-US" dirty="0"/>
          </a:p>
        </p:txBody>
      </p:sp>
      <p:sp>
        <p:nvSpPr>
          <p:cNvPr id="3" name="Content Placeholder 2"/>
          <p:cNvSpPr>
            <a:spLocks noGrp="1"/>
          </p:cNvSpPr>
          <p:nvPr>
            <p:ph idx="1"/>
          </p:nvPr>
        </p:nvSpPr>
        <p:spPr>
          <a:xfrm>
            <a:off x="460729" y="1417637"/>
            <a:ext cx="8007350" cy="4191000"/>
          </a:xfrm>
        </p:spPr>
        <p:txBody>
          <a:bodyPr/>
          <a:lstStyle/>
          <a:p>
            <a:pPr>
              <a:defRPr/>
            </a:pPr>
            <a:r>
              <a:rPr lang="en-US" dirty="0" smtClean="0"/>
              <a:t>Three-step approach for</a:t>
            </a:r>
            <a:br>
              <a:rPr lang="en-US" dirty="0" smtClean="0"/>
            </a:br>
            <a:r>
              <a:rPr lang="en-US" dirty="0" smtClean="0"/>
              <a:t>application operation</a:t>
            </a:r>
          </a:p>
          <a:p>
            <a:pPr>
              <a:defRPr/>
            </a:pPr>
            <a:r>
              <a:rPr lang="en-US" dirty="0" smtClean="0"/>
              <a:t>Step 1 : Staging</a:t>
            </a:r>
          </a:p>
          <a:p>
            <a:pPr lvl="1">
              <a:defRPr/>
            </a:pPr>
            <a:r>
              <a:rPr lang="en-US" dirty="0" smtClean="0"/>
              <a:t>Telling the SPEs what they are to do</a:t>
            </a:r>
          </a:p>
          <a:p>
            <a:pPr lvl="1">
              <a:defRPr/>
            </a:pPr>
            <a:r>
              <a:rPr lang="en-US" dirty="0" smtClean="0"/>
              <a:t>Applying  computation parameters</a:t>
            </a:r>
          </a:p>
          <a:p>
            <a:pPr lvl="1">
              <a:defRPr/>
            </a:pPr>
            <a:endParaRPr lang="en-US" dirty="0" smtClean="0"/>
          </a:p>
          <a:p>
            <a:pPr>
              <a:defRPr/>
            </a:pPr>
            <a:endParaRPr lang="en-US" dirty="0"/>
          </a:p>
        </p:txBody>
      </p:sp>
      <p:sp>
        <p:nvSpPr>
          <p:cNvPr id="24581" name="Rectangle 3"/>
          <p:cNvSpPr>
            <a:spLocks noChangeArrowheads="1"/>
          </p:cNvSpPr>
          <p:nvPr/>
        </p:nvSpPr>
        <p:spPr bwMode="auto">
          <a:xfrm>
            <a:off x="2784475" y="4216400"/>
            <a:ext cx="1419225" cy="614363"/>
          </a:xfrm>
          <a:prstGeom prst="rect">
            <a:avLst/>
          </a:prstGeom>
          <a:solidFill>
            <a:schemeClr val="accent6">
              <a:lumMod val="20000"/>
              <a:lumOff val="80000"/>
            </a:schemeClr>
          </a:solidFill>
          <a:ln w="15875" algn="ctr">
            <a:solidFill>
              <a:schemeClr val="tx1"/>
            </a:solidFill>
            <a:round/>
            <a:headEnd/>
            <a:tailEnd/>
          </a:ln>
        </p:spPr>
        <p:txBody>
          <a:bodyPr anchor="ctr"/>
          <a:lstStyle/>
          <a:p>
            <a:pPr algn="ctr">
              <a:defRPr/>
            </a:pPr>
            <a:r>
              <a:rPr lang="en-US">
                <a:solidFill>
                  <a:srgbClr val="1C1C1C"/>
                </a:solidFill>
                <a:latin typeface="Arial" pitchFamily="34" charset="0"/>
              </a:rPr>
              <a:t>PPE</a:t>
            </a:r>
          </a:p>
        </p:txBody>
      </p:sp>
      <p:sp>
        <p:nvSpPr>
          <p:cNvPr id="24582" name="Rectangle 4"/>
          <p:cNvSpPr>
            <a:spLocks noChangeArrowheads="1"/>
          </p:cNvSpPr>
          <p:nvPr/>
        </p:nvSpPr>
        <p:spPr bwMode="auto">
          <a:xfrm>
            <a:off x="2770188" y="5130800"/>
            <a:ext cx="1419225" cy="477838"/>
          </a:xfrm>
          <a:prstGeom prst="rect">
            <a:avLst/>
          </a:prstGeom>
          <a:solidFill>
            <a:schemeClr val="accent6">
              <a:lumMod val="20000"/>
              <a:lumOff val="80000"/>
            </a:schemeClr>
          </a:solidFill>
          <a:ln w="15875" algn="ctr">
            <a:solidFill>
              <a:schemeClr val="tx1"/>
            </a:solidFill>
            <a:round/>
            <a:headEnd/>
            <a:tailEnd/>
          </a:ln>
        </p:spPr>
        <p:txBody>
          <a:bodyPr anchor="ctr"/>
          <a:lstStyle/>
          <a:p>
            <a:pPr algn="ctr">
              <a:defRPr/>
            </a:pPr>
            <a:r>
              <a:rPr lang="en-US">
                <a:solidFill>
                  <a:srgbClr val="1C1C1C"/>
                </a:solidFill>
                <a:latin typeface="Arial" pitchFamily="34" charset="0"/>
              </a:rPr>
              <a:t>L2 Cache</a:t>
            </a:r>
          </a:p>
        </p:txBody>
      </p:sp>
      <p:sp>
        <p:nvSpPr>
          <p:cNvPr id="24583" name="Rectangle 5"/>
          <p:cNvSpPr>
            <a:spLocks noChangeArrowheads="1"/>
          </p:cNvSpPr>
          <p:nvPr/>
        </p:nvSpPr>
        <p:spPr bwMode="auto">
          <a:xfrm>
            <a:off x="792163" y="4203700"/>
            <a:ext cx="1419225" cy="1514475"/>
          </a:xfrm>
          <a:prstGeom prst="rect">
            <a:avLst/>
          </a:prstGeom>
          <a:solidFill>
            <a:schemeClr val="accent6">
              <a:lumMod val="20000"/>
              <a:lumOff val="80000"/>
            </a:schemeClr>
          </a:solidFill>
          <a:ln w="15875" algn="ctr">
            <a:solidFill>
              <a:schemeClr val="tx1"/>
            </a:solidFill>
            <a:round/>
            <a:headEnd/>
            <a:tailEnd/>
          </a:ln>
        </p:spPr>
        <p:txBody>
          <a:bodyPr/>
          <a:lstStyle/>
          <a:p>
            <a:pPr algn="ctr">
              <a:defRPr/>
            </a:pPr>
            <a:r>
              <a:rPr lang="en-US">
                <a:solidFill>
                  <a:srgbClr val="1C1C1C"/>
                </a:solidFill>
                <a:latin typeface="Arial" pitchFamily="34" charset="0"/>
              </a:rPr>
              <a:t>Main Memory</a:t>
            </a:r>
          </a:p>
        </p:txBody>
      </p:sp>
      <p:sp>
        <p:nvSpPr>
          <p:cNvPr id="24584" name="Rectangle 6"/>
          <p:cNvSpPr>
            <a:spLocks noChangeArrowheads="1"/>
          </p:cNvSpPr>
          <p:nvPr/>
        </p:nvSpPr>
        <p:spPr bwMode="auto">
          <a:xfrm>
            <a:off x="846138" y="6127750"/>
            <a:ext cx="873125" cy="520700"/>
          </a:xfrm>
          <a:prstGeom prst="rect">
            <a:avLst/>
          </a:prstGeom>
          <a:solidFill>
            <a:schemeClr val="accent6">
              <a:lumMod val="20000"/>
              <a:lumOff val="80000"/>
            </a:schemeClr>
          </a:solidFill>
          <a:ln w="15875" algn="ctr">
            <a:solidFill>
              <a:schemeClr val="tx1"/>
            </a:solidFill>
            <a:round/>
            <a:headEnd/>
            <a:tailEnd/>
          </a:ln>
        </p:spPr>
        <p:txBody>
          <a:bodyPr anchor="ctr"/>
          <a:lstStyle/>
          <a:p>
            <a:pPr algn="ctr">
              <a:defRPr/>
            </a:pPr>
            <a:r>
              <a:rPr lang="en-US">
                <a:solidFill>
                  <a:srgbClr val="1C1C1C"/>
                </a:solidFill>
                <a:latin typeface="Arial" pitchFamily="34" charset="0"/>
              </a:rPr>
              <a:t>SPE</a:t>
            </a:r>
          </a:p>
        </p:txBody>
      </p:sp>
      <p:sp>
        <p:nvSpPr>
          <p:cNvPr id="24585" name="Rectangle 7"/>
          <p:cNvSpPr>
            <a:spLocks noChangeArrowheads="1"/>
          </p:cNvSpPr>
          <p:nvPr/>
        </p:nvSpPr>
        <p:spPr bwMode="auto">
          <a:xfrm>
            <a:off x="1843088" y="6127750"/>
            <a:ext cx="873125" cy="520700"/>
          </a:xfrm>
          <a:prstGeom prst="rect">
            <a:avLst/>
          </a:prstGeom>
          <a:solidFill>
            <a:schemeClr val="accent6">
              <a:lumMod val="20000"/>
              <a:lumOff val="80000"/>
            </a:schemeClr>
          </a:solidFill>
          <a:ln w="15875" algn="ctr">
            <a:solidFill>
              <a:schemeClr val="tx1"/>
            </a:solidFill>
            <a:round/>
            <a:headEnd/>
            <a:tailEnd/>
          </a:ln>
        </p:spPr>
        <p:txBody>
          <a:bodyPr anchor="ctr"/>
          <a:lstStyle/>
          <a:p>
            <a:pPr algn="ctr">
              <a:defRPr/>
            </a:pPr>
            <a:r>
              <a:rPr lang="en-US">
                <a:solidFill>
                  <a:srgbClr val="1C1C1C"/>
                </a:solidFill>
                <a:latin typeface="Arial" pitchFamily="34" charset="0"/>
              </a:rPr>
              <a:t>SPE</a:t>
            </a:r>
          </a:p>
        </p:txBody>
      </p:sp>
      <p:sp>
        <p:nvSpPr>
          <p:cNvPr id="24586" name="Rectangle 8"/>
          <p:cNvSpPr>
            <a:spLocks noChangeArrowheads="1"/>
          </p:cNvSpPr>
          <p:nvPr/>
        </p:nvSpPr>
        <p:spPr bwMode="auto">
          <a:xfrm>
            <a:off x="2811463" y="6127750"/>
            <a:ext cx="873125" cy="520700"/>
          </a:xfrm>
          <a:prstGeom prst="rect">
            <a:avLst/>
          </a:prstGeom>
          <a:solidFill>
            <a:schemeClr val="accent6">
              <a:lumMod val="20000"/>
              <a:lumOff val="80000"/>
            </a:schemeClr>
          </a:solidFill>
          <a:ln w="15875" algn="ctr">
            <a:solidFill>
              <a:schemeClr val="tx1"/>
            </a:solidFill>
            <a:round/>
            <a:headEnd/>
            <a:tailEnd/>
          </a:ln>
        </p:spPr>
        <p:txBody>
          <a:bodyPr anchor="ctr"/>
          <a:lstStyle/>
          <a:p>
            <a:pPr algn="ctr">
              <a:defRPr/>
            </a:pPr>
            <a:r>
              <a:rPr lang="en-US">
                <a:solidFill>
                  <a:srgbClr val="1C1C1C"/>
                </a:solidFill>
                <a:latin typeface="Arial" pitchFamily="34" charset="0"/>
              </a:rPr>
              <a:t>SPE</a:t>
            </a:r>
          </a:p>
        </p:txBody>
      </p:sp>
      <p:sp>
        <p:nvSpPr>
          <p:cNvPr id="24587" name="Rectangle 9"/>
          <p:cNvSpPr>
            <a:spLocks noChangeArrowheads="1"/>
          </p:cNvSpPr>
          <p:nvPr/>
        </p:nvSpPr>
        <p:spPr bwMode="auto">
          <a:xfrm>
            <a:off x="3779838" y="6127750"/>
            <a:ext cx="874712" cy="520700"/>
          </a:xfrm>
          <a:prstGeom prst="rect">
            <a:avLst/>
          </a:prstGeom>
          <a:solidFill>
            <a:schemeClr val="accent6">
              <a:lumMod val="20000"/>
              <a:lumOff val="80000"/>
            </a:schemeClr>
          </a:solidFill>
          <a:ln w="15875" algn="ctr">
            <a:solidFill>
              <a:schemeClr val="tx1"/>
            </a:solidFill>
            <a:round/>
            <a:headEnd/>
            <a:tailEnd/>
          </a:ln>
        </p:spPr>
        <p:txBody>
          <a:bodyPr anchor="ctr"/>
          <a:lstStyle/>
          <a:p>
            <a:pPr algn="ctr">
              <a:defRPr/>
            </a:pPr>
            <a:r>
              <a:rPr lang="en-US">
                <a:solidFill>
                  <a:srgbClr val="1C1C1C"/>
                </a:solidFill>
                <a:latin typeface="Arial" pitchFamily="34" charset="0"/>
              </a:rPr>
              <a:t>SPE</a:t>
            </a:r>
          </a:p>
        </p:txBody>
      </p:sp>
      <p:sp>
        <p:nvSpPr>
          <p:cNvPr id="24588" name="Rectangle 10"/>
          <p:cNvSpPr>
            <a:spLocks noChangeArrowheads="1"/>
          </p:cNvSpPr>
          <p:nvPr/>
        </p:nvSpPr>
        <p:spPr bwMode="auto">
          <a:xfrm>
            <a:off x="4762500" y="6127750"/>
            <a:ext cx="874713" cy="520700"/>
          </a:xfrm>
          <a:prstGeom prst="rect">
            <a:avLst/>
          </a:prstGeom>
          <a:solidFill>
            <a:schemeClr val="accent6">
              <a:lumMod val="20000"/>
              <a:lumOff val="80000"/>
            </a:schemeClr>
          </a:solidFill>
          <a:ln w="15875" algn="ctr">
            <a:solidFill>
              <a:schemeClr val="tx1"/>
            </a:solidFill>
            <a:round/>
            <a:headEnd/>
            <a:tailEnd/>
          </a:ln>
        </p:spPr>
        <p:txBody>
          <a:bodyPr anchor="ctr"/>
          <a:lstStyle/>
          <a:p>
            <a:pPr algn="ctr">
              <a:defRPr/>
            </a:pPr>
            <a:r>
              <a:rPr lang="en-US">
                <a:solidFill>
                  <a:srgbClr val="1C1C1C"/>
                </a:solidFill>
                <a:latin typeface="Arial" pitchFamily="34" charset="0"/>
              </a:rPr>
              <a:t>SPE</a:t>
            </a:r>
          </a:p>
        </p:txBody>
      </p:sp>
      <p:sp>
        <p:nvSpPr>
          <p:cNvPr id="24589" name="Rectangle 11"/>
          <p:cNvSpPr>
            <a:spLocks noChangeArrowheads="1"/>
          </p:cNvSpPr>
          <p:nvPr/>
        </p:nvSpPr>
        <p:spPr bwMode="auto">
          <a:xfrm>
            <a:off x="5759450" y="6127750"/>
            <a:ext cx="873125" cy="520700"/>
          </a:xfrm>
          <a:prstGeom prst="rect">
            <a:avLst/>
          </a:prstGeom>
          <a:solidFill>
            <a:schemeClr val="accent6">
              <a:lumMod val="20000"/>
              <a:lumOff val="80000"/>
            </a:schemeClr>
          </a:solidFill>
          <a:ln w="15875" algn="ctr">
            <a:solidFill>
              <a:schemeClr val="tx1"/>
            </a:solidFill>
            <a:round/>
            <a:headEnd/>
            <a:tailEnd/>
          </a:ln>
        </p:spPr>
        <p:txBody>
          <a:bodyPr anchor="ctr"/>
          <a:lstStyle/>
          <a:p>
            <a:pPr algn="ctr">
              <a:defRPr/>
            </a:pPr>
            <a:r>
              <a:rPr lang="en-US">
                <a:solidFill>
                  <a:srgbClr val="1C1C1C"/>
                </a:solidFill>
                <a:latin typeface="Arial" pitchFamily="34" charset="0"/>
              </a:rPr>
              <a:t>SPE</a:t>
            </a:r>
          </a:p>
        </p:txBody>
      </p:sp>
      <p:sp>
        <p:nvSpPr>
          <p:cNvPr id="24590" name="Rectangle 12"/>
          <p:cNvSpPr>
            <a:spLocks noChangeArrowheads="1"/>
          </p:cNvSpPr>
          <p:nvPr/>
        </p:nvSpPr>
        <p:spPr bwMode="auto">
          <a:xfrm>
            <a:off x="6727825" y="6127750"/>
            <a:ext cx="874713" cy="520700"/>
          </a:xfrm>
          <a:prstGeom prst="rect">
            <a:avLst/>
          </a:prstGeom>
          <a:solidFill>
            <a:schemeClr val="accent6">
              <a:lumMod val="20000"/>
              <a:lumOff val="80000"/>
            </a:schemeClr>
          </a:solidFill>
          <a:ln w="15875" algn="ctr">
            <a:solidFill>
              <a:schemeClr val="tx1"/>
            </a:solidFill>
            <a:round/>
            <a:headEnd/>
            <a:tailEnd/>
          </a:ln>
        </p:spPr>
        <p:txBody>
          <a:bodyPr anchor="ctr"/>
          <a:lstStyle/>
          <a:p>
            <a:pPr algn="ctr">
              <a:defRPr/>
            </a:pPr>
            <a:r>
              <a:rPr lang="en-US">
                <a:solidFill>
                  <a:srgbClr val="1C1C1C"/>
                </a:solidFill>
                <a:latin typeface="Arial" pitchFamily="34" charset="0"/>
              </a:rPr>
              <a:t>SPE</a:t>
            </a:r>
          </a:p>
        </p:txBody>
      </p:sp>
      <p:sp>
        <p:nvSpPr>
          <p:cNvPr id="24591" name="Rectangle 13"/>
          <p:cNvSpPr>
            <a:spLocks noChangeArrowheads="1"/>
          </p:cNvSpPr>
          <p:nvPr/>
        </p:nvSpPr>
        <p:spPr bwMode="auto">
          <a:xfrm>
            <a:off x="7697788" y="6127750"/>
            <a:ext cx="873125" cy="520700"/>
          </a:xfrm>
          <a:prstGeom prst="rect">
            <a:avLst/>
          </a:prstGeom>
          <a:solidFill>
            <a:schemeClr val="accent6">
              <a:lumMod val="20000"/>
              <a:lumOff val="80000"/>
            </a:schemeClr>
          </a:solidFill>
          <a:ln w="15875" algn="ctr">
            <a:solidFill>
              <a:schemeClr val="tx1"/>
            </a:solidFill>
            <a:round/>
            <a:headEnd/>
            <a:tailEnd/>
          </a:ln>
        </p:spPr>
        <p:txBody>
          <a:bodyPr anchor="ctr"/>
          <a:lstStyle/>
          <a:p>
            <a:pPr algn="ctr">
              <a:defRPr/>
            </a:pPr>
            <a:r>
              <a:rPr lang="en-US">
                <a:solidFill>
                  <a:srgbClr val="1C1C1C"/>
                </a:solidFill>
                <a:latin typeface="Arial" pitchFamily="34" charset="0"/>
              </a:rPr>
              <a:t>SPE</a:t>
            </a:r>
          </a:p>
        </p:txBody>
      </p:sp>
      <p:cxnSp>
        <p:nvCxnSpPr>
          <p:cNvPr id="18449" name="Straight Arrow Connector 17"/>
          <p:cNvCxnSpPr>
            <a:cxnSpLocks noChangeShapeType="1"/>
            <a:stCxn id="24582" idx="2"/>
            <a:endCxn id="24584" idx="0"/>
          </p:cNvCxnSpPr>
          <p:nvPr/>
        </p:nvCxnSpPr>
        <p:spPr bwMode="auto">
          <a:xfrm rot="5400000">
            <a:off x="2121694" y="4769644"/>
            <a:ext cx="519112" cy="2197100"/>
          </a:xfrm>
          <a:prstGeom prst="straightConnector1">
            <a:avLst/>
          </a:prstGeom>
          <a:noFill/>
          <a:ln w="15875" algn="ctr">
            <a:solidFill>
              <a:schemeClr val="tx1"/>
            </a:solidFill>
            <a:round/>
            <a:headEnd/>
            <a:tailEnd type="arrow" w="med" len="med"/>
          </a:ln>
        </p:spPr>
      </p:cxnSp>
      <p:cxnSp>
        <p:nvCxnSpPr>
          <p:cNvPr id="18450" name="Straight Arrow Connector 19"/>
          <p:cNvCxnSpPr>
            <a:cxnSpLocks noChangeShapeType="1"/>
            <a:stCxn id="24582" idx="2"/>
            <a:endCxn id="24585" idx="0"/>
          </p:cNvCxnSpPr>
          <p:nvPr/>
        </p:nvCxnSpPr>
        <p:spPr bwMode="auto">
          <a:xfrm rot="5400000">
            <a:off x="2620169" y="5268119"/>
            <a:ext cx="519112" cy="1200150"/>
          </a:xfrm>
          <a:prstGeom prst="straightConnector1">
            <a:avLst/>
          </a:prstGeom>
          <a:noFill/>
          <a:ln w="15875" algn="ctr">
            <a:solidFill>
              <a:schemeClr val="tx1"/>
            </a:solidFill>
            <a:round/>
            <a:headEnd/>
            <a:tailEnd type="arrow" w="med" len="med"/>
          </a:ln>
        </p:spPr>
      </p:cxnSp>
      <p:cxnSp>
        <p:nvCxnSpPr>
          <p:cNvPr id="18451" name="Straight Arrow Connector 22"/>
          <p:cNvCxnSpPr>
            <a:cxnSpLocks noChangeShapeType="1"/>
            <a:stCxn id="24582" idx="2"/>
            <a:endCxn id="24586" idx="0"/>
          </p:cNvCxnSpPr>
          <p:nvPr/>
        </p:nvCxnSpPr>
        <p:spPr bwMode="auto">
          <a:xfrm rot="5400000">
            <a:off x="3104357" y="5752306"/>
            <a:ext cx="519112" cy="231775"/>
          </a:xfrm>
          <a:prstGeom prst="straightConnector1">
            <a:avLst/>
          </a:prstGeom>
          <a:noFill/>
          <a:ln w="15875" algn="ctr">
            <a:solidFill>
              <a:schemeClr val="tx1"/>
            </a:solidFill>
            <a:round/>
            <a:headEnd/>
            <a:tailEnd type="arrow" w="med" len="med"/>
          </a:ln>
        </p:spPr>
      </p:cxnSp>
      <p:cxnSp>
        <p:nvCxnSpPr>
          <p:cNvPr id="18452" name="Straight Arrow Connector 24"/>
          <p:cNvCxnSpPr>
            <a:cxnSpLocks noChangeShapeType="1"/>
            <a:stCxn id="24582" idx="2"/>
            <a:endCxn id="24587" idx="0"/>
          </p:cNvCxnSpPr>
          <p:nvPr/>
        </p:nvCxnSpPr>
        <p:spPr bwMode="auto">
          <a:xfrm rot="16200000" flipH="1">
            <a:off x="3588544" y="5499894"/>
            <a:ext cx="519112" cy="736600"/>
          </a:xfrm>
          <a:prstGeom prst="straightConnector1">
            <a:avLst/>
          </a:prstGeom>
          <a:noFill/>
          <a:ln w="15875" algn="ctr">
            <a:solidFill>
              <a:schemeClr val="tx1"/>
            </a:solidFill>
            <a:round/>
            <a:headEnd/>
            <a:tailEnd type="arrow" w="med" len="med"/>
          </a:ln>
        </p:spPr>
      </p:cxnSp>
      <p:cxnSp>
        <p:nvCxnSpPr>
          <p:cNvPr id="18453" name="Straight Arrow Connector 26"/>
          <p:cNvCxnSpPr>
            <a:cxnSpLocks noChangeShapeType="1"/>
            <a:stCxn id="24582" idx="2"/>
            <a:endCxn id="24588" idx="0"/>
          </p:cNvCxnSpPr>
          <p:nvPr/>
        </p:nvCxnSpPr>
        <p:spPr bwMode="auto">
          <a:xfrm rot="16200000" flipH="1">
            <a:off x="4080669" y="5007769"/>
            <a:ext cx="519112" cy="1720850"/>
          </a:xfrm>
          <a:prstGeom prst="straightConnector1">
            <a:avLst/>
          </a:prstGeom>
          <a:noFill/>
          <a:ln w="15875" algn="ctr">
            <a:solidFill>
              <a:schemeClr val="tx1"/>
            </a:solidFill>
            <a:round/>
            <a:headEnd/>
            <a:tailEnd type="arrow" w="med" len="med"/>
          </a:ln>
        </p:spPr>
      </p:cxnSp>
      <p:cxnSp>
        <p:nvCxnSpPr>
          <p:cNvPr id="18454" name="Straight Arrow Connector 27"/>
          <p:cNvCxnSpPr>
            <a:cxnSpLocks noChangeShapeType="1"/>
            <a:stCxn id="24582" idx="2"/>
            <a:endCxn id="24589" idx="0"/>
          </p:cNvCxnSpPr>
          <p:nvPr/>
        </p:nvCxnSpPr>
        <p:spPr bwMode="auto">
          <a:xfrm rot="16200000" flipH="1">
            <a:off x="4578351" y="4510087"/>
            <a:ext cx="519112" cy="2716213"/>
          </a:xfrm>
          <a:prstGeom prst="straightConnector1">
            <a:avLst/>
          </a:prstGeom>
          <a:noFill/>
          <a:ln w="15875" algn="ctr">
            <a:solidFill>
              <a:schemeClr val="tx1"/>
            </a:solidFill>
            <a:round/>
            <a:headEnd/>
            <a:tailEnd type="arrow" w="med" len="med"/>
          </a:ln>
        </p:spPr>
      </p:cxnSp>
      <p:cxnSp>
        <p:nvCxnSpPr>
          <p:cNvPr id="18455" name="Straight Arrow Connector 28"/>
          <p:cNvCxnSpPr>
            <a:cxnSpLocks noChangeShapeType="1"/>
            <a:stCxn id="24582" idx="2"/>
            <a:endCxn id="24590" idx="0"/>
          </p:cNvCxnSpPr>
          <p:nvPr/>
        </p:nvCxnSpPr>
        <p:spPr bwMode="auto">
          <a:xfrm rot="16200000" flipH="1">
            <a:off x="5062538" y="4025900"/>
            <a:ext cx="519112" cy="3684588"/>
          </a:xfrm>
          <a:prstGeom prst="straightConnector1">
            <a:avLst/>
          </a:prstGeom>
          <a:noFill/>
          <a:ln w="15875" algn="ctr">
            <a:solidFill>
              <a:schemeClr val="tx1"/>
            </a:solidFill>
            <a:round/>
            <a:headEnd/>
            <a:tailEnd type="arrow" w="med" len="med"/>
          </a:ln>
        </p:spPr>
      </p:cxnSp>
      <p:cxnSp>
        <p:nvCxnSpPr>
          <p:cNvPr id="18456" name="Straight Arrow Connector 29"/>
          <p:cNvCxnSpPr>
            <a:cxnSpLocks noChangeShapeType="1"/>
            <a:stCxn id="24582" idx="2"/>
            <a:endCxn id="24591" idx="0"/>
          </p:cNvCxnSpPr>
          <p:nvPr/>
        </p:nvCxnSpPr>
        <p:spPr bwMode="auto">
          <a:xfrm rot="16200000" flipH="1">
            <a:off x="5547519" y="3540919"/>
            <a:ext cx="519112" cy="4654550"/>
          </a:xfrm>
          <a:prstGeom prst="straightConnector1">
            <a:avLst/>
          </a:prstGeom>
          <a:noFill/>
          <a:ln w="15875" algn="ctr">
            <a:solidFill>
              <a:schemeClr val="tx1"/>
            </a:solidFill>
            <a:round/>
            <a:headEnd/>
            <a:tailEnd type="arrow" w="med" len="med"/>
          </a:ln>
        </p:spPr>
      </p:cxnSp>
      <p:cxnSp>
        <p:nvCxnSpPr>
          <p:cNvPr id="18457" name="Straight Arrow Connector 41"/>
          <p:cNvCxnSpPr>
            <a:cxnSpLocks noChangeShapeType="1"/>
            <a:stCxn id="24581" idx="2"/>
            <a:endCxn id="24582" idx="0"/>
          </p:cNvCxnSpPr>
          <p:nvPr/>
        </p:nvCxnSpPr>
        <p:spPr bwMode="auto">
          <a:xfrm rot="5400000">
            <a:off x="3336925" y="4973638"/>
            <a:ext cx="300037" cy="14288"/>
          </a:xfrm>
          <a:prstGeom prst="straightConnector1">
            <a:avLst/>
          </a:prstGeom>
          <a:noFill/>
          <a:ln w="15875" algn="ctr">
            <a:solidFill>
              <a:schemeClr val="tx1"/>
            </a:solidFill>
            <a:round/>
            <a:headEnd type="arrow" w="med" len="med"/>
            <a:tailEnd type="arrow" w="med" len="med"/>
          </a:ln>
        </p:spPr>
      </p:cxnSp>
      <p:pic>
        <p:nvPicPr>
          <p:cNvPr id="18459" name="Picture 25" descr="NASCAR_logo.gif"/>
          <p:cNvPicPr>
            <a:picLocks noChangeAspect="1"/>
          </p:cNvPicPr>
          <p:nvPr/>
        </p:nvPicPr>
        <p:blipFill>
          <a:blip r:embed="rId4"/>
          <a:srcRect/>
          <a:stretch>
            <a:fillRect/>
          </a:stretch>
        </p:blipFill>
        <p:spPr bwMode="auto">
          <a:xfrm>
            <a:off x="7420150" y="265994"/>
            <a:ext cx="1427162" cy="301625"/>
          </a:xfrm>
          <a:prstGeom prst="rect">
            <a:avLst/>
          </a:prstGeom>
          <a:noFill/>
          <a:ln w="9525">
            <a:noFill/>
            <a:miter lim="800000"/>
            <a:headEnd/>
            <a:tailEnd/>
          </a:ln>
        </p:spPr>
      </p:pic>
      <p:sp>
        <p:nvSpPr>
          <p:cNvPr id="18460" name="TextBox 27"/>
          <p:cNvSpPr txBox="1">
            <a:spLocks noChangeArrowheads="1"/>
          </p:cNvSpPr>
          <p:nvPr/>
        </p:nvSpPr>
        <p:spPr bwMode="auto">
          <a:xfrm>
            <a:off x="769938" y="6402388"/>
            <a:ext cx="533400" cy="307975"/>
          </a:xfrm>
          <a:prstGeom prst="rect">
            <a:avLst/>
          </a:prstGeom>
          <a:noFill/>
          <a:ln w="9525">
            <a:noFill/>
            <a:miter lim="800000"/>
            <a:headEnd/>
            <a:tailEnd/>
          </a:ln>
        </p:spPr>
        <p:txBody>
          <a:bodyPr wrap="none">
            <a:spAutoFit/>
          </a:bodyPr>
          <a:lstStyle/>
          <a:p>
            <a:r>
              <a:rPr lang="en-ZA" sz="1400" i="1">
                <a:solidFill>
                  <a:srgbClr val="1C1C1C"/>
                </a:solidFill>
              </a:rPr>
              <a:t>todo</a:t>
            </a:r>
            <a:endParaRPr lang="en-US" sz="1400" i="1">
              <a:solidFill>
                <a:srgbClr val="1C1C1C"/>
              </a:solidFill>
            </a:endParaRPr>
          </a:p>
        </p:txBody>
      </p:sp>
      <p:sp>
        <p:nvSpPr>
          <p:cNvPr id="18461" name="TextBox 43"/>
          <p:cNvSpPr txBox="1">
            <a:spLocks noChangeArrowheads="1"/>
          </p:cNvSpPr>
          <p:nvPr/>
        </p:nvSpPr>
        <p:spPr bwMode="auto">
          <a:xfrm>
            <a:off x="1776413" y="6402388"/>
            <a:ext cx="533400" cy="307975"/>
          </a:xfrm>
          <a:prstGeom prst="rect">
            <a:avLst/>
          </a:prstGeom>
          <a:noFill/>
          <a:ln w="9525">
            <a:noFill/>
            <a:miter lim="800000"/>
            <a:headEnd/>
            <a:tailEnd/>
          </a:ln>
        </p:spPr>
        <p:txBody>
          <a:bodyPr wrap="none">
            <a:spAutoFit/>
          </a:bodyPr>
          <a:lstStyle/>
          <a:p>
            <a:r>
              <a:rPr lang="en-ZA" sz="1400" i="1">
                <a:solidFill>
                  <a:srgbClr val="1C1C1C"/>
                </a:solidFill>
              </a:rPr>
              <a:t>todo</a:t>
            </a:r>
            <a:endParaRPr lang="en-US" sz="1400" i="1">
              <a:solidFill>
                <a:srgbClr val="1C1C1C"/>
              </a:solidFill>
            </a:endParaRPr>
          </a:p>
        </p:txBody>
      </p:sp>
      <p:sp>
        <p:nvSpPr>
          <p:cNvPr id="18462" name="TextBox 45"/>
          <p:cNvSpPr txBox="1">
            <a:spLocks noChangeArrowheads="1"/>
          </p:cNvSpPr>
          <p:nvPr/>
        </p:nvSpPr>
        <p:spPr bwMode="auto">
          <a:xfrm>
            <a:off x="2782888" y="6402388"/>
            <a:ext cx="531812" cy="307975"/>
          </a:xfrm>
          <a:prstGeom prst="rect">
            <a:avLst/>
          </a:prstGeom>
          <a:noFill/>
          <a:ln w="9525">
            <a:noFill/>
            <a:miter lim="800000"/>
            <a:headEnd/>
            <a:tailEnd/>
          </a:ln>
        </p:spPr>
        <p:txBody>
          <a:bodyPr wrap="none">
            <a:spAutoFit/>
          </a:bodyPr>
          <a:lstStyle/>
          <a:p>
            <a:r>
              <a:rPr lang="en-ZA" sz="1400" i="1">
                <a:solidFill>
                  <a:srgbClr val="1C1C1C"/>
                </a:solidFill>
              </a:rPr>
              <a:t>todo</a:t>
            </a:r>
            <a:endParaRPr lang="en-US" sz="1400" i="1">
              <a:solidFill>
                <a:srgbClr val="1C1C1C"/>
              </a:solidFill>
            </a:endParaRPr>
          </a:p>
        </p:txBody>
      </p:sp>
      <p:sp>
        <p:nvSpPr>
          <p:cNvPr id="18463" name="TextBox 46"/>
          <p:cNvSpPr txBox="1">
            <a:spLocks noChangeArrowheads="1"/>
          </p:cNvSpPr>
          <p:nvPr/>
        </p:nvSpPr>
        <p:spPr bwMode="auto">
          <a:xfrm>
            <a:off x="3787775" y="6402388"/>
            <a:ext cx="533400" cy="307975"/>
          </a:xfrm>
          <a:prstGeom prst="rect">
            <a:avLst/>
          </a:prstGeom>
          <a:noFill/>
          <a:ln w="9525">
            <a:noFill/>
            <a:miter lim="800000"/>
            <a:headEnd/>
            <a:tailEnd/>
          </a:ln>
        </p:spPr>
        <p:txBody>
          <a:bodyPr wrap="none">
            <a:spAutoFit/>
          </a:bodyPr>
          <a:lstStyle/>
          <a:p>
            <a:r>
              <a:rPr lang="en-ZA" sz="1400" i="1">
                <a:solidFill>
                  <a:srgbClr val="1C1C1C"/>
                </a:solidFill>
              </a:rPr>
              <a:t>todo</a:t>
            </a:r>
            <a:endParaRPr lang="en-US" sz="1400" i="1">
              <a:solidFill>
                <a:srgbClr val="1C1C1C"/>
              </a:solidFill>
            </a:endParaRPr>
          </a:p>
        </p:txBody>
      </p:sp>
      <p:sp>
        <p:nvSpPr>
          <p:cNvPr id="18464" name="TextBox 47"/>
          <p:cNvSpPr txBox="1">
            <a:spLocks noChangeArrowheads="1"/>
          </p:cNvSpPr>
          <p:nvPr/>
        </p:nvSpPr>
        <p:spPr bwMode="auto">
          <a:xfrm>
            <a:off x="4716463" y="6402388"/>
            <a:ext cx="531812" cy="307975"/>
          </a:xfrm>
          <a:prstGeom prst="rect">
            <a:avLst/>
          </a:prstGeom>
          <a:noFill/>
          <a:ln w="9525">
            <a:noFill/>
            <a:miter lim="800000"/>
            <a:headEnd/>
            <a:tailEnd/>
          </a:ln>
        </p:spPr>
        <p:txBody>
          <a:bodyPr wrap="none">
            <a:spAutoFit/>
          </a:bodyPr>
          <a:lstStyle/>
          <a:p>
            <a:r>
              <a:rPr lang="en-ZA" sz="1400" i="1">
                <a:solidFill>
                  <a:srgbClr val="1C1C1C"/>
                </a:solidFill>
              </a:rPr>
              <a:t>todo</a:t>
            </a:r>
            <a:endParaRPr lang="en-US" sz="1400" i="1">
              <a:solidFill>
                <a:srgbClr val="1C1C1C"/>
              </a:solidFill>
            </a:endParaRPr>
          </a:p>
        </p:txBody>
      </p:sp>
      <p:sp>
        <p:nvSpPr>
          <p:cNvPr id="18465" name="TextBox 48"/>
          <p:cNvSpPr txBox="1">
            <a:spLocks noChangeArrowheads="1"/>
          </p:cNvSpPr>
          <p:nvPr/>
        </p:nvSpPr>
        <p:spPr bwMode="auto">
          <a:xfrm>
            <a:off x="5721350" y="6402388"/>
            <a:ext cx="533400" cy="307975"/>
          </a:xfrm>
          <a:prstGeom prst="rect">
            <a:avLst/>
          </a:prstGeom>
          <a:noFill/>
          <a:ln w="9525">
            <a:noFill/>
            <a:miter lim="800000"/>
            <a:headEnd/>
            <a:tailEnd/>
          </a:ln>
        </p:spPr>
        <p:txBody>
          <a:bodyPr wrap="none">
            <a:spAutoFit/>
          </a:bodyPr>
          <a:lstStyle/>
          <a:p>
            <a:r>
              <a:rPr lang="en-ZA" sz="1400" i="1">
                <a:solidFill>
                  <a:srgbClr val="1C1C1C"/>
                </a:solidFill>
              </a:rPr>
              <a:t>todo</a:t>
            </a:r>
            <a:endParaRPr lang="en-US" sz="1400" i="1">
              <a:solidFill>
                <a:srgbClr val="1C1C1C"/>
              </a:solidFill>
            </a:endParaRPr>
          </a:p>
        </p:txBody>
      </p:sp>
      <p:sp>
        <p:nvSpPr>
          <p:cNvPr id="18466" name="TextBox 49"/>
          <p:cNvSpPr txBox="1">
            <a:spLocks noChangeArrowheads="1"/>
          </p:cNvSpPr>
          <p:nvPr/>
        </p:nvSpPr>
        <p:spPr bwMode="auto">
          <a:xfrm>
            <a:off x="6727825" y="6402388"/>
            <a:ext cx="531813" cy="307975"/>
          </a:xfrm>
          <a:prstGeom prst="rect">
            <a:avLst/>
          </a:prstGeom>
          <a:noFill/>
          <a:ln w="9525">
            <a:noFill/>
            <a:miter lim="800000"/>
            <a:headEnd/>
            <a:tailEnd/>
          </a:ln>
        </p:spPr>
        <p:txBody>
          <a:bodyPr wrap="none">
            <a:spAutoFit/>
          </a:bodyPr>
          <a:lstStyle/>
          <a:p>
            <a:r>
              <a:rPr lang="en-ZA" sz="1400" i="1">
                <a:solidFill>
                  <a:srgbClr val="1C1C1C"/>
                </a:solidFill>
              </a:rPr>
              <a:t>todo</a:t>
            </a:r>
            <a:endParaRPr lang="en-US" sz="1400" i="1">
              <a:solidFill>
                <a:srgbClr val="1C1C1C"/>
              </a:solidFill>
            </a:endParaRPr>
          </a:p>
        </p:txBody>
      </p:sp>
      <p:sp>
        <p:nvSpPr>
          <p:cNvPr id="18467" name="TextBox 50"/>
          <p:cNvSpPr txBox="1">
            <a:spLocks noChangeArrowheads="1"/>
          </p:cNvSpPr>
          <p:nvPr/>
        </p:nvSpPr>
        <p:spPr bwMode="auto">
          <a:xfrm>
            <a:off x="7732713" y="6402388"/>
            <a:ext cx="533400" cy="307975"/>
          </a:xfrm>
          <a:prstGeom prst="rect">
            <a:avLst/>
          </a:prstGeom>
          <a:noFill/>
          <a:ln w="9525">
            <a:noFill/>
            <a:miter lim="800000"/>
            <a:headEnd/>
            <a:tailEnd/>
          </a:ln>
        </p:spPr>
        <p:txBody>
          <a:bodyPr wrap="none">
            <a:spAutoFit/>
          </a:bodyPr>
          <a:lstStyle/>
          <a:p>
            <a:r>
              <a:rPr lang="en-ZA" sz="1400" i="1">
                <a:solidFill>
                  <a:srgbClr val="1C1C1C"/>
                </a:solidFill>
              </a:rPr>
              <a:t>todo</a:t>
            </a:r>
            <a:endParaRPr lang="en-US" sz="1400" i="1">
              <a:solidFill>
                <a:srgbClr val="1C1C1C"/>
              </a:solidFill>
            </a:endParaRPr>
          </a:p>
        </p:txBody>
      </p:sp>
      <p:sp>
        <p:nvSpPr>
          <p:cNvPr id="18468" name="TextBox 51"/>
          <p:cNvSpPr txBox="1">
            <a:spLocks noChangeArrowheads="1"/>
          </p:cNvSpPr>
          <p:nvPr/>
        </p:nvSpPr>
        <p:spPr bwMode="auto">
          <a:xfrm>
            <a:off x="2768600" y="4573588"/>
            <a:ext cx="1430338" cy="307975"/>
          </a:xfrm>
          <a:prstGeom prst="rect">
            <a:avLst/>
          </a:prstGeom>
          <a:noFill/>
          <a:ln w="9525">
            <a:noFill/>
            <a:miter lim="800000"/>
            <a:headEnd/>
            <a:tailEnd/>
          </a:ln>
        </p:spPr>
        <p:txBody>
          <a:bodyPr wrap="none">
            <a:spAutoFit/>
          </a:bodyPr>
          <a:lstStyle/>
          <a:p>
            <a:r>
              <a:rPr lang="en-ZA" sz="1400" i="1">
                <a:solidFill>
                  <a:srgbClr val="1C1C1C"/>
                </a:solidFill>
              </a:rPr>
              <a:t>assigning tasks</a:t>
            </a:r>
            <a:endParaRPr lang="en-US" sz="1400" i="1">
              <a:solidFill>
                <a:srgbClr val="1C1C1C"/>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Designing for performance</a:t>
            </a:r>
            <a:endParaRPr lang="en-US" dirty="0"/>
          </a:p>
        </p:txBody>
      </p:sp>
      <p:sp>
        <p:nvSpPr>
          <p:cNvPr id="3" name="Content Placeholder 2"/>
          <p:cNvSpPr>
            <a:spLocks noGrp="1"/>
          </p:cNvSpPr>
          <p:nvPr>
            <p:ph idx="1"/>
          </p:nvPr>
        </p:nvSpPr>
        <p:spPr>
          <a:xfrm>
            <a:off x="838200" y="1447800"/>
            <a:ext cx="8007350" cy="4191000"/>
          </a:xfrm>
        </p:spPr>
        <p:txBody>
          <a:bodyPr/>
          <a:lstStyle/>
          <a:p>
            <a:pPr>
              <a:defRPr/>
            </a:pPr>
            <a:r>
              <a:rPr lang="en-US" dirty="0" smtClean="0"/>
              <a:t>Step 1 : Staging</a:t>
            </a:r>
          </a:p>
          <a:p>
            <a:pPr lvl="1">
              <a:defRPr/>
            </a:pPr>
            <a:r>
              <a:rPr lang="en-US" dirty="0" smtClean="0"/>
              <a:t>Each SPE can use a different block of memory</a:t>
            </a:r>
          </a:p>
          <a:p>
            <a:pPr>
              <a:defRPr/>
            </a:pPr>
            <a:r>
              <a:rPr lang="en-US" dirty="0" smtClean="0"/>
              <a:t>Step 2 : Processing</a:t>
            </a:r>
          </a:p>
          <a:p>
            <a:pPr lvl="1">
              <a:defRPr/>
            </a:pPr>
            <a:r>
              <a:rPr lang="en-US" dirty="0" smtClean="0"/>
              <a:t>Each SPE does its assigned task</a:t>
            </a:r>
            <a:endParaRPr lang="en-US" dirty="0"/>
          </a:p>
        </p:txBody>
      </p:sp>
      <p:sp>
        <p:nvSpPr>
          <p:cNvPr id="19460" name="Rectangle 3"/>
          <p:cNvSpPr>
            <a:spLocks noChangeArrowheads="1"/>
          </p:cNvSpPr>
          <p:nvPr/>
        </p:nvSpPr>
        <p:spPr bwMode="auto">
          <a:xfrm>
            <a:off x="7110413" y="4216400"/>
            <a:ext cx="1419225" cy="614363"/>
          </a:xfrm>
          <a:prstGeom prst="rect">
            <a:avLst/>
          </a:prstGeom>
          <a:solidFill>
            <a:schemeClr val="accent1"/>
          </a:solidFill>
          <a:ln w="15875" algn="ctr">
            <a:solidFill>
              <a:schemeClr val="tx1"/>
            </a:solidFill>
            <a:round/>
            <a:headEnd/>
            <a:tailEnd/>
          </a:ln>
        </p:spPr>
        <p:txBody>
          <a:bodyPr anchor="ctr"/>
          <a:lstStyle/>
          <a:p>
            <a:pPr algn="ctr"/>
            <a:r>
              <a:rPr lang="en-US"/>
              <a:t>PPE</a:t>
            </a:r>
          </a:p>
        </p:txBody>
      </p:sp>
      <p:sp>
        <p:nvSpPr>
          <p:cNvPr id="19461" name="Rectangle 4"/>
          <p:cNvSpPr>
            <a:spLocks noChangeArrowheads="1"/>
          </p:cNvSpPr>
          <p:nvPr/>
        </p:nvSpPr>
        <p:spPr bwMode="auto">
          <a:xfrm>
            <a:off x="7110413" y="5130800"/>
            <a:ext cx="1419225" cy="477838"/>
          </a:xfrm>
          <a:prstGeom prst="rect">
            <a:avLst/>
          </a:prstGeom>
          <a:solidFill>
            <a:schemeClr val="accent1"/>
          </a:solidFill>
          <a:ln w="15875" algn="ctr">
            <a:solidFill>
              <a:schemeClr val="tx1"/>
            </a:solidFill>
            <a:round/>
            <a:headEnd/>
            <a:tailEnd/>
          </a:ln>
        </p:spPr>
        <p:txBody>
          <a:bodyPr anchor="ctr"/>
          <a:lstStyle/>
          <a:p>
            <a:pPr algn="ctr"/>
            <a:r>
              <a:rPr lang="en-US"/>
              <a:t>L2 Cache</a:t>
            </a:r>
          </a:p>
        </p:txBody>
      </p:sp>
      <p:sp>
        <p:nvSpPr>
          <p:cNvPr id="19462" name="Rectangle 5"/>
          <p:cNvSpPr>
            <a:spLocks noChangeArrowheads="1"/>
          </p:cNvSpPr>
          <p:nvPr/>
        </p:nvSpPr>
        <p:spPr bwMode="auto">
          <a:xfrm>
            <a:off x="792163" y="4203700"/>
            <a:ext cx="1419225" cy="1514475"/>
          </a:xfrm>
          <a:prstGeom prst="rect">
            <a:avLst/>
          </a:prstGeom>
          <a:solidFill>
            <a:schemeClr val="accent1"/>
          </a:solidFill>
          <a:ln w="15875" algn="ctr">
            <a:solidFill>
              <a:schemeClr val="tx1"/>
            </a:solidFill>
            <a:round/>
            <a:headEnd/>
            <a:tailEnd/>
          </a:ln>
        </p:spPr>
        <p:txBody>
          <a:bodyPr/>
          <a:lstStyle/>
          <a:p>
            <a:pPr algn="ctr"/>
            <a:r>
              <a:rPr lang="en-US"/>
              <a:t>Main Memory</a:t>
            </a:r>
          </a:p>
        </p:txBody>
      </p:sp>
      <p:sp>
        <p:nvSpPr>
          <p:cNvPr id="19463" name="Rectangle 6"/>
          <p:cNvSpPr>
            <a:spLocks noChangeArrowheads="1"/>
          </p:cNvSpPr>
          <p:nvPr/>
        </p:nvSpPr>
        <p:spPr bwMode="auto">
          <a:xfrm>
            <a:off x="846138" y="6127750"/>
            <a:ext cx="873125" cy="477838"/>
          </a:xfrm>
          <a:prstGeom prst="rect">
            <a:avLst/>
          </a:prstGeom>
          <a:solidFill>
            <a:schemeClr val="accent1"/>
          </a:solidFill>
          <a:ln w="15875" algn="ctr">
            <a:solidFill>
              <a:schemeClr val="tx1"/>
            </a:solidFill>
            <a:round/>
            <a:headEnd/>
            <a:tailEnd/>
          </a:ln>
        </p:spPr>
        <p:txBody>
          <a:bodyPr anchor="ctr"/>
          <a:lstStyle/>
          <a:p>
            <a:pPr algn="ctr"/>
            <a:r>
              <a:rPr lang="en-US"/>
              <a:t>SPE</a:t>
            </a:r>
          </a:p>
        </p:txBody>
      </p:sp>
      <p:sp>
        <p:nvSpPr>
          <p:cNvPr id="19464" name="Rectangle 7"/>
          <p:cNvSpPr>
            <a:spLocks noChangeArrowheads="1"/>
          </p:cNvSpPr>
          <p:nvPr/>
        </p:nvSpPr>
        <p:spPr bwMode="auto">
          <a:xfrm>
            <a:off x="1843088" y="6127750"/>
            <a:ext cx="873125" cy="477838"/>
          </a:xfrm>
          <a:prstGeom prst="rect">
            <a:avLst/>
          </a:prstGeom>
          <a:solidFill>
            <a:schemeClr val="accent1"/>
          </a:solidFill>
          <a:ln w="15875" algn="ctr">
            <a:solidFill>
              <a:schemeClr val="tx1"/>
            </a:solidFill>
            <a:round/>
            <a:headEnd/>
            <a:tailEnd/>
          </a:ln>
        </p:spPr>
        <p:txBody>
          <a:bodyPr anchor="ctr"/>
          <a:lstStyle/>
          <a:p>
            <a:pPr algn="ctr"/>
            <a:r>
              <a:rPr lang="en-US"/>
              <a:t>SPE</a:t>
            </a:r>
          </a:p>
        </p:txBody>
      </p:sp>
      <p:sp>
        <p:nvSpPr>
          <p:cNvPr id="19465" name="Rectangle 8"/>
          <p:cNvSpPr>
            <a:spLocks noChangeArrowheads="1"/>
          </p:cNvSpPr>
          <p:nvPr/>
        </p:nvSpPr>
        <p:spPr bwMode="auto">
          <a:xfrm>
            <a:off x="2811463" y="6127750"/>
            <a:ext cx="873125" cy="477838"/>
          </a:xfrm>
          <a:prstGeom prst="rect">
            <a:avLst/>
          </a:prstGeom>
          <a:solidFill>
            <a:schemeClr val="accent1"/>
          </a:solidFill>
          <a:ln w="15875" algn="ctr">
            <a:solidFill>
              <a:schemeClr val="tx1"/>
            </a:solidFill>
            <a:round/>
            <a:headEnd/>
            <a:tailEnd/>
          </a:ln>
        </p:spPr>
        <p:txBody>
          <a:bodyPr anchor="ctr"/>
          <a:lstStyle/>
          <a:p>
            <a:pPr algn="ctr"/>
            <a:r>
              <a:rPr lang="en-US"/>
              <a:t>SPE</a:t>
            </a:r>
          </a:p>
        </p:txBody>
      </p:sp>
      <p:sp>
        <p:nvSpPr>
          <p:cNvPr id="19466" name="Rectangle 9"/>
          <p:cNvSpPr>
            <a:spLocks noChangeArrowheads="1"/>
          </p:cNvSpPr>
          <p:nvPr/>
        </p:nvSpPr>
        <p:spPr bwMode="auto">
          <a:xfrm>
            <a:off x="3779838" y="6127750"/>
            <a:ext cx="874712" cy="477838"/>
          </a:xfrm>
          <a:prstGeom prst="rect">
            <a:avLst/>
          </a:prstGeom>
          <a:solidFill>
            <a:schemeClr val="accent1"/>
          </a:solidFill>
          <a:ln w="15875" algn="ctr">
            <a:solidFill>
              <a:schemeClr val="tx1"/>
            </a:solidFill>
            <a:round/>
            <a:headEnd/>
            <a:tailEnd/>
          </a:ln>
        </p:spPr>
        <p:txBody>
          <a:bodyPr anchor="ctr"/>
          <a:lstStyle/>
          <a:p>
            <a:pPr algn="ctr"/>
            <a:r>
              <a:rPr lang="en-US"/>
              <a:t>SPE</a:t>
            </a:r>
          </a:p>
        </p:txBody>
      </p:sp>
      <p:sp>
        <p:nvSpPr>
          <p:cNvPr id="19467" name="Rectangle 10"/>
          <p:cNvSpPr>
            <a:spLocks noChangeArrowheads="1"/>
          </p:cNvSpPr>
          <p:nvPr/>
        </p:nvSpPr>
        <p:spPr bwMode="auto">
          <a:xfrm>
            <a:off x="4762500" y="6127750"/>
            <a:ext cx="874713" cy="477838"/>
          </a:xfrm>
          <a:prstGeom prst="rect">
            <a:avLst/>
          </a:prstGeom>
          <a:solidFill>
            <a:schemeClr val="accent1"/>
          </a:solidFill>
          <a:ln w="15875" algn="ctr">
            <a:solidFill>
              <a:schemeClr val="tx1"/>
            </a:solidFill>
            <a:round/>
            <a:headEnd/>
            <a:tailEnd/>
          </a:ln>
        </p:spPr>
        <p:txBody>
          <a:bodyPr anchor="ctr"/>
          <a:lstStyle/>
          <a:p>
            <a:pPr algn="ctr"/>
            <a:r>
              <a:rPr lang="en-US"/>
              <a:t>SPE</a:t>
            </a:r>
          </a:p>
        </p:txBody>
      </p:sp>
      <p:sp>
        <p:nvSpPr>
          <p:cNvPr id="19468" name="Rectangle 11"/>
          <p:cNvSpPr>
            <a:spLocks noChangeArrowheads="1"/>
          </p:cNvSpPr>
          <p:nvPr/>
        </p:nvSpPr>
        <p:spPr bwMode="auto">
          <a:xfrm>
            <a:off x="5759450" y="6127750"/>
            <a:ext cx="873125" cy="477838"/>
          </a:xfrm>
          <a:prstGeom prst="rect">
            <a:avLst/>
          </a:prstGeom>
          <a:solidFill>
            <a:schemeClr val="accent1"/>
          </a:solidFill>
          <a:ln w="15875" algn="ctr">
            <a:solidFill>
              <a:schemeClr val="tx1"/>
            </a:solidFill>
            <a:round/>
            <a:headEnd/>
            <a:tailEnd/>
          </a:ln>
        </p:spPr>
        <p:txBody>
          <a:bodyPr anchor="ctr"/>
          <a:lstStyle/>
          <a:p>
            <a:pPr algn="ctr"/>
            <a:r>
              <a:rPr lang="en-US"/>
              <a:t>SPE</a:t>
            </a:r>
          </a:p>
        </p:txBody>
      </p:sp>
      <p:sp>
        <p:nvSpPr>
          <p:cNvPr id="19469" name="Rectangle 12"/>
          <p:cNvSpPr>
            <a:spLocks noChangeArrowheads="1"/>
          </p:cNvSpPr>
          <p:nvPr/>
        </p:nvSpPr>
        <p:spPr bwMode="auto">
          <a:xfrm>
            <a:off x="6727825" y="6127750"/>
            <a:ext cx="874713" cy="477838"/>
          </a:xfrm>
          <a:prstGeom prst="rect">
            <a:avLst/>
          </a:prstGeom>
          <a:solidFill>
            <a:schemeClr val="accent1"/>
          </a:solidFill>
          <a:ln w="15875" algn="ctr">
            <a:solidFill>
              <a:schemeClr val="tx1"/>
            </a:solidFill>
            <a:round/>
            <a:headEnd/>
            <a:tailEnd/>
          </a:ln>
        </p:spPr>
        <p:txBody>
          <a:bodyPr anchor="ctr"/>
          <a:lstStyle/>
          <a:p>
            <a:pPr algn="ctr"/>
            <a:r>
              <a:rPr lang="en-US"/>
              <a:t>SPE</a:t>
            </a:r>
          </a:p>
        </p:txBody>
      </p:sp>
      <p:sp>
        <p:nvSpPr>
          <p:cNvPr id="19470" name="Rectangle 13"/>
          <p:cNvSpPr>
            <a:spLocks noChangeArrowheads="1"/>
          </p:cNvSpPr>
          <p:nvPr/>
        </p:nvSpPr>
        <p:spPr bwMode="auto">
          <a:xfrm>
            <a:off x="7697788" y="6127750"/>
            <a:ext cx="873125" cy="477838"/>
          </a:xfrm>
          <a:prstGeom prst="rect">
            <a:avLst/>
          </a:prstGeom>
          <a:solidFill>
            <a:schemeClr val="accent1"/>
          </a:solidFill>
          <a:ln w="15875" algn="ctr">
            <a:solidFill>
              <a:schemeClr val="tx1"/>
            </a:solidFill>
            <a:round/>
            <a:headEnd/>
            <a:tailEnd/>
          </a:ln>
        </p:spPr>
        <p:txBody>
          <a:bodyPr anchor="ctr"/>
          <a:lstStyle/>
          <a:p>
            <a:pPr algn="ctr"/>
            <a:r>
              <a:rPr lang="en-US"/>
              <a:t>SPE</a:t>
            </a:r>
          </a:p>
        </p:txBody>
      </p:sp>
      <p:cxnSp>
        <p:nvCxnSpPr>
          <p:cNvPr id="19471" name="Straight Arrow Connector 22"/>
          <p:cNvCxnSpPr>
            <a:cxnSpLocks noChangeShapeType="1"/>
            <a:stCxn id="19482" idx="2"/>
            <a:endCxn id="19465" idx="0"/>
          </p:cNvCxnSpPr>
          <p:nvPr/>
        </p:nvCxnSpPr>
        <p:spPr bwMode="auto">
          <a:xfrm rot="16200000" flipH="1">
            <a:off x="1941513" y="4821237"/>
            <a:ext cx="736600" cy="1876425"/>
          </a:xfrm>
          <a:prstGeom prst="straightConnector1">
            <a:avLst/>
          </a:prstGeom>
          <a:noFill/>
          <a:ln w="15875" algn="ctr">
            <a:solidFill>
              <a:schemeClr val="tx1"/>
            </a:solidFill>
            <a:round/>
            <a:headEnd/>
            <a:tailEnd type="arrow" w="med" len="med"/>
          </a:ln>
        </p:spPr>
      </p:cxnSp>
      <p:cxnSp>
        <p:nvCxnSpPr>
          <p:cNvPr id="19472" name="Straight Arrow Connector 24"/>
          <p:cNvCxnSpPr>
            <a:cxnSpLocks noChangeShapeType="1"/>
            <a:stCxn id="19478" idx="2"/>
            <a:endCxn id="19466" idx="0"/>
          </p:cNvCxnSpPr>
          <p:nvPr/>
        </p:nvCxnSpPr>
        <p:spPr bwMode="auto">
          <a:xfrm rot="16200000" flipH="1">
            <a:off x="2186781" y="4098132"/>
            <a:ext cx="1214437" cy="2844800"/>
          </a:xfrm>
          <a:prstGeom prst="straightConnector1">
            <a:avLst/>
          </a:prstGeom>
          <a:noFill/>
          <a:ln w="15875" algn="ctr">
            <a:solidFill>
              <a:schemeClr val="tx1"/>
            </a:solidFill>
            <a:round/>
            <a:headEnd/>
            <a:tailEnd type="arrow" w="med" len="med"/>
          </a:ln>
        </p:spPr>
      </p:cxnSp>
      <p:cxnSp>
        <p:nvCxnSpPr>
          <p:cNvPr id="19473" name="Straight Arrow Connector 26"/>
          <p:cNvCxnSpPr>
            <a:cxnSpLocks noChangeShapeType="1"/>
            <a:stCxn id="19483" idx="2"/>
            <a:endCxn id="19467" idx="0"/>
          </p:cNvCxnSpPr>
          <p:nvPr/>
        </p:nvCxnSpPr>
        <p:spPr bwMode="auto">
          <a:xfrm rot="16200000" flipH="1">
            <a:off x="3094832" y="4023518"/>
            <a:ext cx="736600" cy="3471863"/>
          </a:xfrm>
          <a:prstGeom prst="straightConnector1">
            <a:avLst/>
          </a:prstGeom>
          <a:noFill/>
          <a:ln w="15875" algn="ctr">
            <a:solidFill>
              <a:schemeClr val="tx1"/>
            </a:solidFill>
            <a:round/>
            <a:headEnd/>
            <a:tailEnd type="arrow" w="med" len="med"/>
          </a:ln>
        </p:spPr>
      </p:cxnSp>
      <p:cxnSp>
        <p:nvCxnSpPr>
          <p:cNvPr id="19474" name="Straight Arrow Connector 27"/>
          <p:cNvCxnSpPr>
            <a:cxnSpLocks noChangeShapeType="1"/>
            <a:stCxn id="19479" idx="2"/>
            <a:endCxn id="19468" idx="0"/>
          </p:cNvCxnSpPr>
          <p:nvPr/>
        </p:nvCxnSpPr>
        <p:spPr bwMode="auto">
          <a:xfrm rot="16200000" flipH="1">
            <a:off x="3354388" y="3286125"/>
            <a:ext cx="1214437" cy="4468813"/>
          </a:xfrm>
          <a:prstGeom prst="straightConnector1">
            <a:avLst/>
          </a:prstGeom>
          <a:noFill/>
          <a:ln w="15875" algn="ctr">
            <a:solidFill>
              <a:schemeClr val="tx1"/>
            </a:solidFill>
            <a:round/>
            <a:headEnd/>
            <a:tailEnd type="arrow" w="med" len="med"/>
          </a:ln>
        </p:spPr>
      </p:cxnSp>
      <p:cxnSp>
        <p:nvCxnSpPr>
          <p:cNvPr id="19475" name="Straight Arrow Connector 28"/>
          <p:cNvCxnSpPr>
            <a:cxnSpLocks noChangeShapeType="1"/>
            <a:stCxn id="19484" idx="2"/>
            <a:endCxn id="19469" idx="0"/>
          </p:cNvCxnSpPr>
          <p:nvPr/>
        </p:nvCxnSpPr>
        <p:spPr bwMode="auto">
          <a:xfrm rot="16200000" flipH="1">
            <a:off x="4233863" y="3197225"/>
            <a:ext cx="736600" cy="5124450"/>
          </a:xfrm>
          <a:prstGeom prst="straightConnector1">
            <a:avLst/>
          </a:prstGeom>
          <a:noFill/>
          <a:ln w="15875" algn="ctr">
            <a:solidFill>
              <a:schemeClr val="tx1"/>
            </a:solidFill>
            <a:round/>
            <a:headEnd/>
            <a:tailEnd type="arrow" w="med" len="med"/>
          </a:ln>
        </p:spPr>
      </p:cxnSp>
      <p:cxnSp>
        <p:nvCxnSpPr>
          <p:cNvPr id="19476" name="Straight Arrow Connector 29"/>
          <p:cNvCxnSpPr>
            <a:cxnSpLocks noChangeShapeType="1"/>
            <a:stCxn id="19480" idx="2"/>
            <a:endCxn id="19470" idx="0"/>
          </p:cNvCxnSpPr>
          <p:nvPr/>
        </p:nvCxnSpPr>
        <p:spPr bwMode="auto">
          <a:xfrm rot="16200000" flipH="1">
            <a:off x="4479925" y="2473326"/>
            <a:ext cx="1214437" cy="6094412"/>
          </a:xfrm>
          <a:prstGeom prst="straightConnector1">
            <a:avLst/>
          </a:prstGeom>
          <a:noFill/>
          <a:ln w="15875" algn="ctr">
            <a:solidFill>
              <a:schemeClr val="tx1"/>
            </a:solidFill>
            <a:round/>
            <a:headEnd/>
            <a:tailEnd type="arrow" w="med" len="med"/>
          </a:ln>
        </p:spPr>
      </p:cxnSp>
      <p:sp>
        <p:nvSpPr>
          <p:cNvPr id="19477" name="Rectangle 25"/>
          <p:cNvSpPr>
            <a:spLocks noChangeArrowheads="1"/>
          </p:cNvSpPr>
          <p:nvPr/>
        </p:nvSpPr>
        <p:spPr bwMode="auto">
          <a:xfrm>
            <a:off x="873125" y="4598988"/>
            <a:ext cx="260350" cy="300037"/>
          </a:xfrm>
          <a:prstGeom prst="rect">
            <a:avLst/>
          </a:prstGeom>
          <a:solidFill>
            <a:srgbClr val="A12F4A"/>
          </a:solidFill>
          <a:ln w="9525" algn="ctr">
            <a:solidFill>
              <a:schemeClr val="tx1"/>
            </a:solidFill>
            <a:round/>
            <a:headEnd/>
            <a:tailEnd/>
          </a:ln>
        </p:spPr>
        <p:txBody>
          <a:bodyPr/>
          <a:lstStyle/>
          <a:p>
            <a:r>
              <a:rPr lang="en-US"/>
              <a:t>1</a:t>
            </a:r>
          </a:p>
        </p:txBody>
      </p:sp>
      <p:sp>
        <p:nvSpPr>
          <p:cNvPr id="19478" name="Rectangle 30"/>
          <p:cNvSpPr>
            <a:spLocks noChangeArrowheads="1"/>
          </p:cNvSpPr>
          <p:nvPr/>
        </p:nvSpPr>
        <p:spPr bwMode="auto">
          <a:xfrm>
            <a:off x="1241425" y="4613275"/>
            <a:ext cx="260350" cy="300038"/>
          </a:xfrm>
          <a:prstGeom prst="rect">
            <a:avLst/>
          </a:prstGeom>
          <a:solidFill>
            <a:srgbClr val="A12F4A"/>
          </a:solidFill>
          <a:ln w="9525" algn="ctr">
            <a:solidFill>
              <a:schemeClr val="tx1"/>
            </a:solidFill>
            <a:round/>
            <a:headEnd/>
            <a:tailEnd/>
          </a:ln>
        </p:spPr>
        <p:txBody>
          <a:bodyPr/>
          <a:lstStyle/>
          <a:p>
            <a:r>
              <a:rPr lang="en-US"/>
              <a:t>3</a:t>
            </a:r>
          </a:p>
        </p:txBody>
      </p:sp>
      <p:sp>
        <p:nvSpPr>
          <p:cNvPr id="19479" name="Rectangle 31"/>
          <p:cNvSpPr>
            <a:spLocks noChangeArrowheads="1"/>
          </p:cNvSpPr>
          <p:nvPr/>
        </p:nvSpPr>
        <p:spPr bwMode="auto">
          <a:xfrm>
            <a:off x="1597025" y="4613275"/>
            <a:ext cx="258763" cy="300038"/>
          </a:xfrm>
          <a:prstGeom prst="rect">
            <a:avLst/>
          </a:prstGeom>
          <a:solidFill>
            <a:srgbClr val="A12F4A"/>
          </a:solidFill>
          <a:ln w="9525" algn="ctr">
            <a:solidFill>
              <a:schemeClr val="tx1"/>
            </a:solidFill>
            <a:round/>
            <a:headEnd/>
            <a:tailEnd/>
          </a:ln>
        </p:spPr>
        <p:txBody>
          <a:bodyPr/>
          <a:lstStyle/>
          <a:p>
            <a:r>
              <a:rPr lang="en-US"/>
              <a:t>5</a:t>
            </a:r>
          </a:p>
        </p:txBody>
      </p:sp>
      <p:sp>
        <p:nvSpPr>
          <p:cNvPr id="19480" name="Rectangle 32"/>
          <p:cNvSpPr>
            <a:spLocks noChangeArrowheads="1"/>
          </p:cNvSpPr>
          <p:nvPr/>
        </p:nvSpPr>
        <p:spPr bwMode="auto">
          <a:xfrm>
            <a:off x="1911350" y="4613275"/>
            <a:ext cx="258763" cy="300038"/>
          </a:xfrm>
          <a:prstGeom prst="rect">
            <a:avLst/>
          </a:prstGeom>
          <a:solidFill>
            <a:srgbClr val="A12F4A"/>
          </a:solidFill>
          <a:ln w="9525" algn="ctr">
            <a:solidFill>
              <a:schemeClr val="tx1"/>
            </a:solidFill>
            <a:round/>
            <a:headEnd/>
            <a:tailEnd/>
          </a:ln>
        </p:spPr>
        <p:txBody>
          <a:bodyPr/>
          <a:lstStyle/>
          <a:p>
            <a:r>
              <a:rPr lang="en-US"/>
              <a:t>7</a:t>
            </a:r>
          </a:p>
        </p:txBody>
      </p:sp>
      <p:sp>
        <p:nvSpPr>
          <p:cNvPr id="19481" name="Rectangle 33"/>
          <p:cNvSpPr>
            <a:spLocks noChangeArrowheads="1"/>
          </p:cNvSpPr>
          <p:nvPr/>
        </p:nvSpPr>
        <p:spPr bwMode="auto">
          <a:xfrm>
            <a:off x="873125" y="5076825"/>
            <a:ext cx="260350" cy="300038"/>
          </a:xfrm>
          <a:prstGeom prst="rect">
            <a:avLst/>
          </a:prstGeom>
          <a:solidFill>
            <a:srgbClr val="A12F4A"/>
          </a:solidFill>
          <a:ln w="9525" algn="ctr">
            <a:solidFill>
              <a:schemeClr val="tx1"/>
            </a:solidFill>
            <a:round/>
            <a:headEnd/>
            <a:tailEnd/>
          </a:ln>
        </p:spPr>
        <p:txBody>
          <a:bodyPr/>
          <a:lstStyle/>
          <a:p>
            <a:r>
              <a:rPr lang="en-US"/>
              <a:t>2</a:t>
            </a:r>
          </a:p>
        </p:txBody>
      </p:sp>
      <p:sp>
        <p:nvSpPr>
          <p:cNvPr id="19482" name="Rectangle 34"/>
          <p:cNvSpPr>
            <a:spLocks noChangeArrowheads="1"/>
          </p:cNvSpPr>
          <p:nvPr/>
        </p:nvSpPr>
        <p:spPr bwMode="auto">
          <a:xfrm>
            <a:off x="1241425" y="5091113"/>
            <a:ext cx="260350" cy="300037"/>
          </a:xfrm>
          <a:prstGeom prst="rect">
            <a:avLst/>
          </a:prstGeom>
          <a:solidFill>
            <a:srgbClr val="A12F4A"/>
          </a:solidFill>
          <a:ln w="9525" algn="ctr">
            <a:solidFill>
              <a:schemeClr val="tx1"/>
            </a:solidFill>
            <a:round/>
            <a:headEnd/>
            <a:tailEnd/>
          </a:ln>
        </p:spPr>
        <p:txBody>
          <a:bodyPr/>
          <a:lstStyle/>
          <a:p>
            <a:r>
              <a:rPr lang="en-US"/>
              <a:t>4</a:t>
            </a:r>
          </a:p>
        </p:txBody>
      </p:sp>
      <p:sp>
        <p:nvSpPr>
          <p:cNvPr id="19483" name="Rectangle 35"/>
          <p:cNvSpPr>
            <a:spLocks noChangeArrowheads="1"/>
          </p:cNvSpPr>
          <p:nvPr/>
        </p:nvSpPr>
        <p:spPr bwMode="auto">
          <a:xfrm>
            <a:off x="1597025" y="5091113"/>
            <a:ext cx="258763" cy="300037"/>
          </a:xfrm>
          <a:prstGeom prst="rect">
            <a:avLst/>
          </a:prstGeom>
          <a:solidFill>
            <a:srgbClr val="A12F4A"/>
          </a:solidFill>
          <a:ln w="9525" algn="ctr">
            <a:solidFill>
              <a:schemeClr val="tx1"/>
            </a:solidFill>
            <a:round/>
            <a:headEnd/>
            <a:tailEnd/>
          </a:ln>
        </p:spPr>
        <p:txBody>
          <a:bodyPr/>
          <a:lstStyle/>
          <a:p>
            <a:r>
              <a:rPr lang="en-US"/>
              <a:t>6</a:t>
            </a:r>
          </a:p>
        </p:txBody>
      </p:sp>
      <p:sp>
        <p:nvSpPr>
          <p:cNvPr id="19484" name="Rectangle 36"/>
          <p:cNvSpPr>
            <a:spLocks noChangeArrowheads="1"/>
          </p:cNvSpPr>
          <p:nvPr/>
        </p:nvSpPr>
        <p:spPr bwMode="auto">
          <a:xfrm>
            <a:off x="1911350" y="5091113"/>
            <a:ext cx="258763" cy="300037"/>
          </a:xfrm>
          <a:prstGeom prst="rect">
            <a:avLst/>
          </a:prstGeom>
          <a:solidFill>
            <a:srgbClr val="A12F4A"/>
          </a:solidFill>
          <a:ln w="9525" algn="ctr">
            <a:solidFill>
              <a:schemeClr val="tx1"/>
            </a:solidFill>
            <a:round/>
            <a:headEnd/>
            <a:tailEnd/>
          </a:ln>
        </p:spPr>
        <p:txBody>
          <a:bodyPr/>
          <a:lstStyle/>
          <a:p>
            <a:r>
              <a:rPr lang="en-US"/>
              <a:t>8</a:t>
            </a:r>
          </a:p>
        </p:txBody>
      </p:sp>
      <p:cxnSp>
        <p:nvCxnSpPr>
          <p:cNvPr id="19485" name="Straight Arrow Connector 17"/>
          <p:cNvCxnSpPr>
            <a:cxnSpLocks noChangeShapeType="1"/>
            <a:stCxn id="19477" idx="2"/>
            <a:endCxn id="19463" idx="0"/>
          </p:cNvCxnSpPr>
          <p:nvPr/>
        </p:nvCxnSpPr>
        <p:spPr bwMode="auto">
          <a:xfrm rot="16200000" flipH="1">
            <a:off x="528637" y="5373688"/>
            <a:ext cx="1228725" cy="279400"/>
          </a:xfrm>
          <a:prstGeom prst="straightConnector1">
            <a:avLst/>
          </a:prstGeom>
          <a:noFill/>
          <a:ln w="15875" algn="ctr">
            <a:solidFill>
              <a:schemeClr val="tx1"/>
            </a:solidFill>
            <a:round/>
            <a:headEnd/>
            <a:tailEnd type="arrow" w="med" len="med"/>
          </a:ln>
        </p:spPr>
      </p:cxnSp>
      <p:cxnSp>
        <p:nvCxnSpPr>
          <p:cNvPr id="19486" name="Straight Arrow Connector 19"/>
          <p:cNvCxnSpPr>
            <a:cxnSpLocks noChangeShapeType="1"/>
            <a:stCxn id="19481" idx="2"/>
            <a:endCxn id="19464" idx="0"/>
          </p:cNvCxnSpPr>
          <p:nvPr/>
        </p:nvCxnSpPr>
        <p:spPr bwMode="auto">
          <a:xfrm rot="16200000" flipH="1">
            <a:off x="1266031" y="5114132"/>
            <a:ext cx="750887" cy="1276350"/>
          </a:xfrm>
          <a:prstGeom prst="straightConnector1">
            <a:avLst/>
          </a:prstGeom>
          <a:noFill/>
          <a:ln w="15875" algn="ctr">
            <a:solidFill>
              <a:schemeClr val="tx1"/>
            </a:solidFill>
            <a:round/>
            <a:headEnd/>
            <a:tailEnd type="arrow" w="med" len="med"/>
          </a:ln>
        </p:spPr>
      </p:cxnSp>
      <p:sp>
        <p:nvSpPr>
          <p:cNvPr id="19487" name="Rectangle 30"/>
          <p:cNvSpPr>
            <a:spLocks noChangeArrowheads="1"/>
          </p:cNvSpPr>
          <p:nvPr/>
        </p:nvSpPr>
        <p:spPr bwMode="auto">
          <a:xfrm>
            <a:off x="3452813" y="4589463"/>
            <a:ext cx="3070225" cy="646112"/>
          </a:xfrm>
          <a:prstGeom prst="rect">
            <a:avLst/>
          </a:prstGeom>
          <a:noFill/>
          <a:ln w="9525">
            <a:noFill/>
            <a:miter lim="800000"/>
            <a:headEnd/>
            <a:tailEnd/>
          </a:ln>
        </p:spPr>
        <p:txBody>
          <a:bodyPr wrap="none">
            <a:spAutoFit/>
          </a:bodyPr>
          <a:lstStyle/>
          <a:p>
            <a:r>
              <a:rPr lang="en-US"/>
              <a:t>Each SPE uses its allocated</a:t>
            </a:r>
          </a:p>
          <a:p>
            <a:r>
              <a:rPr lang="en-ZA"/>
              <a:t>part of memory</a:t>
            </a:r>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Designing for performance</a:t>
            </a:r>
            <a:endParaRPr lang="en-US" dirty="0"/>
          </a:p>
        </p:txBody>
      </p:sp>
      <p:sp>
        <p:nvSpPr>
          <p:cNvPr id="3" name="Content Placeholder 2"/>
          <p:cNvSpPr>
            <a:spLocks noGrp="1"/>
          </p:cNvSpPr>
          <p:nvPr>
            <p:ph idx="1"/>
          </p:nvPr>
        </p:nvSpPr>
        <p:spPr/>
        <p:txBody>
          <a:bodyPr/>
          <a:lstStyle/>
          <a:p>
            <a:pPr>
              <a:defRPr/>
            </a:pPr>
            <a:r>
              <a:rPr lang="en-US" dirty="0" smtClean="0"/>
              <a:t>Step 1 : Staging</a:t>
            </a:r>
          </a:p>
          <a:p>
            <a:pPr>
              <a:defRPr/>
            </a:pPr>
            <a:r>
              <a:rPr lang="en-US" dirty="0" smtClean="0"/>
              <a:t>Step 2 : Processing</a:t>
            </a:r>
          </a:p>
          <a:p>
            <a:pPr>
              <a:defRPr/>
            </a:pPr>
            <a:r>
              <a:rPr lang="en-US" dirty="0" smtClean="0"/>
              <a:t>Step 3 : Combination</a:t>
            </a:r>
          </a:p>
          <a:p>
            <a:pPr>
              <a:defRPr/>
            </a:pPr>
            <a:endParaRPr lang="en-US" dirty="0"/>
          </a:p>
        </p:txBody>
      </p:sp>
      <p:sp>
        <p:nvSpPr>
          <p:cNvPr id="20484" name="Rectangle 3"/>
          <p:cNvSpPr>
            <a:spLocks noChangeArrowheads="1"/>
          </p:cNvSpPr>
          <p:nvPr/>
        </p:nvSpPr>
        <p:spPr bwMode="auto">
          <a:xfrm>
            <a:off x="3030538" y="4216400"/>
            <a:ext cx="1419225" cy="614363"/>
          </a:xfrm>
          <a:prstGeom prst="rect">
            <a:avLst/>
          </a:prstGeom>
          <a:solidFill>
            <a:schemeClr val="accent1"/>
          </a:solidFill>
          <a:ln w="15875" algn="ctr">
            <a:solidFill>
              <a:schemeClr val="tx1"/>
            </a:solidFill>
            <a:round/>
            <a:headEnd/>
            <a:tailEnd/>
          </a:ln>
        </p:spPr>
        <p:txBody>
          <a:bodyPr anchor="ctr"/>
          <a:lstStyle/>
          <a:p>
            <a:pPr algn="ctr"/>
            <a:r>
              <a:rPr lang="en-US"/>
              <a:t>PPE</a:t>
            </a:r>
          </a:p>
        </p:txBody>
      </p:sp>
      <p:sp>
        <p:nvSpPr>
          <p:cNvPr id="20485" name="Rectangle 4"/>
          <p:cNvSpPr>
            <a:spLocks noChangeArrowheads="1"/>
          </p:cNvSpPr>
          <p:nvPr/>
        </p:nvSpPr>
        <p:spPr bwMode="auto">
          <a:xfrm>
            <a:off x="3030538" y="5130800"/>
            <a:ext cx="1419225" cy="477838"/>
          </a:xfrm>
          <a:prstGeom prst="rect">
            <a:avLst/>
          </a:prstGeom>
          <a:solidFill>
            <a:schemeClr val="accent1"/>
          </a:solidFill>
          <a:ln w="15875" algn="ctr">
            <a:solidFill>
              <a:schemeClr val="tx1"/>
            </a:solidFill>
            <a:round/>
            <a:headEnd/>
            <a:tailEnd/>
          </a:ln>
        </p:spPr>
        <p:txBody>
          <a:bodyPr anchor="ctr"/>
          <a:lstStyle/>
          <a:p>
            <a:pPr algn="ctr"/>
            <a:r>
              <a:rPr lang="en-US"/>
              <a:t>L2 Cache</a:t>
            </a:r>
          </a:p>
        </p:txBody>
      </p:sp>
      <p:sp>
        <p:nvSpPr>
          <p:cNvPr id="20486" name="Rectangle 5"/>
          <p:cNvSpPr>
            <a:spLocks noChangeArrowheads="1"/>
          </p:cNvSpPr>
          <p:nvPr/>
        </p:nvSpPr>
        <p:spPr bwMode="auto">
          <a:xfrm>
            <a:off x="792163" y="4203700"/>
            <a:ext cx="1419225" cy="1514475"/>
          </a:xfrm>
          <a:prstGeom prst="rect">
            <a:avLst/>
          </a:prstGeom>
          <a:solidFill>
            <a:schemeClr val="accent1"/>
          </a:solidFill>
          <a:ln w="15875" algn="ctr">
            <a:solidFill>
              <a:schemeClr val="tx1"/>
            </a:solidFill>
            <a:round/>
            <a:headEnd/>
            <a:tailEnd/>
          </a:ln>
        </p:spPr>
        <p:txBody>
          <a:bodyPr/>
          <a:lstStyle/>
          <a:p>
            <a:pPr algn="ctr"/>
            <a:r>
              <a:rPr lang="en-US"/>
              <a:t>Main Memory</a:t>
            </a:r>
          </a:p>
        </p:txBody>
      </p:sp>
      <p:sp>
        <p:nvSpPr>
          <p:cNvPr id="20487" name="Rectangle 6"/>
          <p:cNvSpPr>
            <a:spLocks noChangeArrowheads="1"/>
          </p:cNvSpPr>
          <p:nvPr/>
        </p:nvSpPr>
        <p:spPr bwMode="auto">
          <a:xfrm>
            <a:off x="846138" y="6127750"/>
            <a:ext cx="873125" cy="477838"/>
          </a:xfrm>
          <a:prstGeom prst="rect">
            <a:avLst/>
          </a:prstGeom>
          <a:solidFill>
            <a:schemeClr val="accent1"/>
          </a:solidFill>
          <a:ln w="15875" algn="ctr">
            <a:solidFill>
              <a:schemeClr val="tx1"/>
            </a:solidFill>
            <a:round/>
            <a:headEnd/>
            <a:tailEnd/>
          </a:ln>
        </p:spPr>
        <p:txBody>
          <a:bodyPr anchor="ctr"/>
          <a:lstStyle/>
          <a:p>
            <a:pPr algn="ctr"/>
            <a:r>
              <a:rPr lang="en-US"/>
              <a:t>SPE</a:t>
            </a:r>
          </a:p>
        </p:txBody>
      </p:sp>
      <p:sp>
        <p:nvSpPr>
          <p:cNvPr id="20488" name="Rectangle 7"/>
          <p:cNvSpPr>
            <a:spLocks noChangeArrowheads="1"/>
          </p:cNvSpPr>
          <p:nvPr/>
        </p:nvSpPr>
        <p:spPr bwMode="auto">
          <a:xfrm>
            <a:off x="1843088" y="6127750"/>
            <a:ext cx="873125" cy="477838"/>
          </a:xfrm>
          <a:prstGeom prst="rect">
            <a:avLst/>
          </a:prstGeom>
          <a:solidFill>
            <a:schemeClr val="accent1"/>
          </a:solidFill>
          <a:ln w="15875" algn="ctr">
            <a:solidFill>
              <a:schemeClr val="tx1"/>
            </a:solidFill>
            <a:round/>
            <a:headEnd/>
            <a:tailEnd/>
          </a:ln>
        </p:spPr>
        <p:txBody>
          <a:bodyPr anchor="ctr"/>
          <a:lstStyle/>
          <a:p>
            <a:pPr algn="ctr"/>
            <a:r>
              <a:rPr lang="en-US"/>
              <a:t>SPE</a:t>
            </a:r>
          </a:p>
        </p:txBody>
      </p:sp>
      <p:sp>
        <p:nvSpPr>
          <p:cNvPr id="20489" name="Rectangle 8"/>
          <p:cNvSpPr>
            <a:spLocks noChangeArrowheads="1"/>
          </p:cNvSpPr>
          <p:nvPr/>
        </p:nvSpPr>
        <p:spPr bwMode="auto">
          <a:xfrm>
            <a:off x="2811463" y="6127750"/>
            <a:ext cx="873125" cy="477838"/>
          </a:xfrm>
          <a:prstGeom prst="rect">
            <a:avLst/>
          </a:prstGeom>
          <a:solidFill>
            <a:schemeClr val="accent1"/>
          </a:solidFill>
          <a:ln w="15875" algn="ctr">
            <a:solidFill>
              <a:schemeClr val="tx1"/>
            </a:solidFill>
            <a:round/>
            <a:headEnd/>
            <a:tailEnd/>
          </a:ln>
        </p:spPr>
        <p:txBody>
          <a:bodyPr anchor="ctr"/>
          <a:lstStyle/>
          <a:p>
            <a:pPr algn="ctr"/>
            <a:r>
              <a:rPr lang="en-US"/>
              <a:t>SPE</a:t>
            </a:r>
          </a:p>
        </p:txBody>
      </p:sp>
      <p:sp>
        <p:nvSpPr>
          <p:cNvPr id="20490" name="Rectangle 9"/>
          <p:cNvSpPr>
            <a:spLocks noChangeArrowheads="1"/>
          </p:cNvSpPr>
          <p:nvPr/>
        </p:nvSpPr>
        <p:spPr bwMode="auto">
          <a:xfrm>
            <a:off x="3779838" y="6127750"/>
            <a:ext cx="874712" cy="477838"/>
          </a:xfrm>
          <a:prstGeom prst="rect">
            <a:avLst/>
          </a:prstGeom>
          <a:solidFill>
            <a:schemeClr val="accent1"/>
          </a:solidFill>
          <a:ln w="15875" algn="ctr">
            <a:solidFill>
              <a:schemeClr val="tx1"/>
            </a:solidFill>
            <a:round/>
            <a:headEnd/>
            <a:tailEnd/>
          </a:ln>
        </p:spPr>
        <p:txBody>
          <a:bodyPr anchor="ctr"/>
          <a:lstStyle/>
          <a:p>
            <a:pPr algn="ctr"/>
            <a:r>
              <a:rPr lang="en-US"/>
              <a:t>SPE</a:t>
            </a:r>
          </a:p>
        </p:txBody>
      </p:sp>
      <p:sp>
        <p:nvSpPr>
          <p:cNvPr id="20491" name="Rectangle 10"/>
          <p:cNvSpPr>
            <a:spLocks noChangeArrowheads="1"/>
          </p:cNvSpPr>
          <p:nvPr/>
        </p:nvSpPr>
        <p:spPr bwMode="auto">
          <a:xfrm>
            <a:off x="4762500" y="6127750"/>
            <a:ext cx="874713" cy="477838"/>
          </a:xfrm>
          <a:prstGeom prst="rect">
            <a:avLst/>
          </a:prstGeom>
          <a:solidFill>
            <a:schemeClr val="accent1"/>
          </a:solidFill>
          <a:ln w="15875" algn="ctr">
            <a:solidFill>
              <a:schemeClr val="tx1"/>
            </a:solidFill>
            <a:round/>
            <a:headEnd/>
            <a:tailEnd/>
          </a:ln>
        </p:spPr>
        <p:txBody>
          <a:bodyPr anchor="ctr"/>
          <a:lstStyle/>
          <a:p>
            <a:pPr algn="ctr"/>
            <a:r>
              <a:rPr lang="en-US"/>
              <a:t>SPE</a:t>
            </a:r>
          </a:p>
        </p:txBody>
      </p:sp>
      <p:sp>
        <p:nvSpPr>
          <p:cNvPr id="20492" name="Rectangle 11"/>
          <p:cNvSpPr>
            <a:spLocks noChangeArrowheads="1"/>
          </p:cNvSpPr>
          <p:nvPr/>
        </p:nvSpPr>
        <p:spPr bwMode="auto">
          <a:xfrm>
            <a:off x="5759450" y="6127750"/>
            <a:ext cx="873125" cy="477838"/>
          </a:xfrm>
          <a:prstGeom prst="rect">
            <a:avLst/>
          </a:prstGeom>
          <a:solidFill>
            <a:schemeClr val="accent1"/>
          </a:solidFill>
          <a:ln w="15875" algn="ctr">
            <a:solidFill>
              <a:schemeClr val="tx1"/>
            </a:solidFill>
            <a:round/>
            <a:headEnd/>
            <a:tailEnd/>
          </a:ln>
        </p:spPr>
        <p:txBody>
          <a:bodyPr anchor="ctr"/>
          <a:lstStyle/>
          <a:p>
            <a:pPr algn="ctr"/>
            <a:r>
              <a:rPr lang="en-US"/>
              <a:t>SPE</a:t>
            </a:r>
          </a:p>
        </p:txBody>
      </p:sp>
      <p:sp>
        <p:nvSpPr>
          <p:cNvPr id="20493" name="Rectangle 12"/>
          <p:cNvSpPr>
            <a:spLocks noChangeArrowheads="1"/>
          </p:cNvSpPr>
          <p:nvPr/>
        </p:nvSpPr>
        <p:spPr bwMode="auto">
          <a:xfrm>
            <a:off x="6727825" y="6127750"/>
            <a:ext cx="874713" cy="477838"/>
          </a:xfrm>
          <a:prstGeom prst="rect">
            <a:avLst/>
          </a:prstGeom>
          <a:solidFill>
            <a:schemeClr val="accent1"/>
          </a:solidFill>
          <a:ln w="15875" algn="ctr">
            <a:solidFill>
              <a:schemeClr val="tx1"/>
            </a:solidFill>
            <a:round/>
            <a:headEnd/>
            <a:tailEnd/>
          </a:ln>
        </p:spPr>
        <p:txBody>
          <a:bodyPr anchor="ctr"/>
          <a:lstStyle/>
          <a:p>
            <a:pPr algn="ctr"/>
            <a:r>
              <a:rPr lang="en-US"/>
              <a:t>SPE</a:t>
            </a:r>
          </a:p>
        </p:txBody>
      </p:sp>
      <p:sp>
        <p:nvSpPr>
          <p:cNvPr id="20494" name="Rectangle 13"/>
          <p:cNvSpPr>
            <a:spLocks noChangeArrowheads="1"/>
          </p:cNvSpPr>
          <p:nvPr/>
        </p:nvSpPr>
        <p:spPr bwMode="auto">
          <a:xfrm>
            <a:off x="7697788" y="6127750"/>
            <a:ext cx="873125" cy="477838"/>
          </a:xfrm>
          <a:prstGeom prst="rect">
            <a:avLst/>
          </a:prstGeom>
          <a:solidFill>
            <a:schemeClr val="accent1"/>
          </a:solidFill>
          <a:ln w="15875" algn="ctr">
            <a:solidFill>
              <a:schemeClr val="tx1"/>
            </a:solidFill>
            <a:round/>
            <a:headEnd/>
            <a:tailEnd/>
          </a:ln>
        </p:spPr>
        <p:txBody>
          <a:bodyPr anchor="ctr"/>
          <a:lstStyle/>
          <a:p>
            <a:pPr algn="ctr"/>
            <a:r>
              <a:rPr lang="en-US"/>
              <a:t>SPE</a:t>
            </a:r>
          </a:p>
        </p:txBody>
      </p:sp>
      <p:cxnSp>
        <p:nvCxnSpPr>
          <p:cNvPr id="20495" name="Straight Arrow Connector 41"/>
          <p:cNvCxnSpPr>
            <a:cxnSpLocks noChangeShapeType="1"/>
            <a:stCxn id="20484" idx="2"/>
            <a:endCxn id="20485" idx="0"/>
          </p:cNvCxnSpPr>
          <p:nvPr/>
        </p:nvCxnSpPr>
        <p:spPr bwMode="auto">
          <a:xfrm rot="16200000" flipH="1">
            <a:off x="3590131" y="4980782"/>
            <a:ext cx="300037" cy="0"/>
          </a:xfrm>
          <a:prstGeom prst="straightConnector1">
            <a:avLst/>
          </a:prstGeom>
          <a:noFill/>
          <a:ln w="15875" algn="ctr">
            <a:solidFill>
              <a:schemeClr val="tx1"/>
            </a:solidFill>
            <a:round/>
            <a:headEnd type="arrow" w="med" len="med"/>
            <a:tailEnd type="arrow" w="med" len="med"/>
          </a:ln>
        </p:spPr>
      </p:cxnSp>
      <p:sp>
        <p:nvSpPr>
          <p:cNvPr id="20496" name="Rectangle 25"/>
          <p:cNvSpPr>
            <a:spLocks noChangeArrowheads="1"/>
          </p:cNvSpPr>
          <p:nvPr/>
        </p:nvSpPr>
        <p:spPr bwMode="auto">
          <a:xfrm>
            <a:off x="873125" y="4598988"/>
            <a:ext cx="260350" cy="300037"/>
          </a:xfrm>
          <a:prstGeom prst="rect">
            <a:avLst/>
          </a:prstGeom>
          <a:solidFill>
            <a:srgbClr val="A12F4A"/>
          </a:solidFill>
          <a:ln w="9525" algn="ctr">
            <a:solidFill>
              <a:schemeClr val="tx1"/>
            </a:solidFill>
            <a:round/>
            <a:headEnd/>
            <a:tailEnd/>
          </a:ln>
        </p:spPr>
        <p:txBody>
          <a:bodyPr/>
          <a:lstStyle/>
          <a:p>
            <a:r>
              <a:rPr lang="en-US"/>
              <a:t>1</a:t>
            </a:r>
          </a:p>
        </p:txBody>
      </p:sp>
      <p:sp>
        <p:nvSpPr>
          <p:cNvPr id="20497" name="Rectangle 30"/>
          <p:cNvSpPr>
            <a:spLocks noChangeArrowheads="1"/>
          </p:cNvSpPr>
          <p:nvPr/>
        </p:nvSpPr>
        <p:spPr bwMode="auto">
          <a:xfrm>
            <a:off x="1241425" y="4613275"/>
            <a:ext cx="260350" cy="300038"/>
          </a:xfrm>
          <a:prstGeom prst="rect">
            <a:avLst/>
          </a:prstGeom>
          <a:solidFill>
            <a:srgbClr val="A12F4A"/>
          </a:solidFill>
          <a:ln w="9525" algn="ctr">
            <a:solidFill>
              <a:schemeClr val="tx1"/>
            </a:solidFill>
            <a:round/>
            <a:headEnd/>
            <a:tailEnd/>
          </a:ln>
        </p:spPr>
        <p:txBody>
          <a:bodyPr/>
          <a:lstStyle/>
          <a:p>
            <a:r>
              <a:rPr lang="en-US"/>
              <a:t>3</a:t>
            </a:r>
          </a:p>
        </p:txBody>
      </p:sp>
      <p:sp>
        <p:nvSpPr>
          <p:cNvPr id="20498" name="Rectangle 31"/>
          <p:cNvSpPr>
            <a:spLocks noChangeArrowheads="1"/>
          </p:cNvSpPr>
          <p:nvPr/>
        </p:nvSpPr>
        <p:spPr bwMode="auto">
          <a:xfrm>
            <a:off x="1597025" y="4613275"/>
            <a:ext cx="258763" cy="300038"/>
          </a:xfrm>
          <a:prstGeom prst="rect">
            <a:avLst/>
          </a:prstGeom>
          <a:solidFill>
            <a:srgbClr val="A12F4A"/>
          </a:solidFill>
          <a:ln w="9525" algn="ctr">
            <a:solidFill>
              <a:schemeClr val="tx1"/>
            </a:solidFill>
            <a:round/>
            <a:headEnd/>
            <a:tailEnd/>
          </a:ln>
        </p:spPr>
        <p:txBody>
          <a:bodyPr/>
          <a:lstStyle/>
          <a:p>
            <a:r>
              <a:rPr lang="en-US"/>
              <a:t>5</a:t>
            </a:r>
          </a:p>
        </p:txBody>
      </p:sp>
      <p:sp>
        <p:nvSpPr>
          <p:cNvPr id="20499" name="Rectangle 32"/>
          <p:cNvSpPr>
            <a:spLocks noChangeArrowheads="1"/>
          </p:cNvSpPr>
          <p:nvPr/>
        </p:nvSpPr>
        <p:spPr bwMode="auto">
          <a:xfrm>
            <a:off x="1911350" y="4613275"/>
            <a:ext cx="258763" cy="300038"/>
          </a:xfrm>
          <a:prstGeom prst="rect">
            <a:avLst/>
          </a:prstGeom>
          <a:solidFill>
            <a:srgbClr val="A12F4A"/>
          </a:solidFill>
          <a:ln w="9525" algn="ctr">
            <a:solidFill>
              <a:schemeClr val="tx1"/>
            </a:solidFill>
            <a:round/>
            <a:headEnd/>
            <a:tailEnd/>
          </a:ln>
        </p:spPr>
        <p:txBody>
          <a:bodyPr/>
          <a:lstStyle/>
          <a:p>
            <a:r>
              <a:rPr lang="en-US"/>
              <a:t>7</a:t>
            </a:r>
          </a:p>
        </p:txBody>
      </p:sp>
      <p:sp>
        <p:nvSpPr>
          <p:cNvPr id="20500" name="Rectangle 33"/>
          <p:cNvSpPr>
            <a:spLocks noChangeArrowheads="1"/>
          </p:cNvSpPr>
          <p:nvPr/>
        </p:nvSpPr>
        <p:spPr bwMode="auto">
          <a:xfrm>
            <a:off x="873125" y="5076825"/>
            <a:ext cx="260350" cy="300038"/>
          </a:xfrm>
          <a:prstGeom prst="rect">
            <a:avLst/>
          </a:prstGeom>
          <a:solidFill>
            <a:srgbClr val="A12F4A"/>
          </a:solidFill>
          <a:ln w="9525" algn="ctr">
            <a:solidFill>
              <a:schemeClr val="tx1"/>
            </a:solidFill>
            <a:round/>
            <a:headEnd/>
            <a:tailEnd/>
          </a:ln>
        </p:spPr>
        <p:txBody>
          <a:bodyPr/>
          <a:lstStyle/>
          <a:p>
            <a:r>
              <a:rPr lang="en-US"/>
              <a:t>2</a:t>
            </a:r>
          </a:p>
        </p:txBody>
      </p:sp>
      <p:sp>
        <p:nvSpPr>
          <p:cNvPr id="20501" name="Rectangle 34"/>
          <p:cNvSpPr>
            <a:spLocks noChangeArrowheads="1"/>
          </p:cNvSpPr>
          <p:nvPr/>
        </p:nvSpPr>
        <p:spPr bwMode="auto">
          <a:xfrm>
            <a:off x="1241425" y="5091113"/>
            <a:ext cx="260350" cy="300037"/>
          </a:xfrm>
          <a:prstGeom prst="rect">
            <a:avLst/>
          </a:prstGeom>
          <a:solidFill>
            <a:srgbClr val="A12F4A"/>
          </a:solidFill>
          <a:ln w="9525" algn="ctr">
            <a:solidFill>
              <a:schemeClr val="tx1"/>
            </a:solidFill>
            <a:round/>
            <a:headEnd/>
            <a:tailEnd/>
          </a:ln>
        </p:spPr>
        <p:txBody>
          <a:bodyPr/>
          <a:lstStyle/>
          <a:p>
            <a:r>
              <a:rPr lang="en-US"/>
              <a:t>4</a:t>
            </a:r>
          </a:p>
        </p:txBody>
      </p:sp>
      <p:sp>
        <p:nvSpPr>
          <p:cNvPr id="20502" name="Rectangle 35"/>
          <p:cNvSpPr>
            <a:spLocks noChangeArrowheads="1"/>
          </p:cNvSpPr>
          <p:nvPr/>
        </p:nvSpPr>
        <p:spPr bwMode="auto">
          <a:xfrm>
            <a:off x="1597025" y="5091113"/>
            <a:ext cx="258763" cy="300037"/>
          </a:xfrm>
          <a:prstGeom prst="rect">
            <a:avLst/>
          </a:prstGeom>
          <a:solidFill>
            <a:srgbClr val="A12F4A"/>
          </a:solidFill>
          <a:ln w="9525" algn="ctr">
            <a:solidFill>
              <a:schemeClr val="tx1"/>
            </a:solidFill>
            <a:round/>
            <a:headEnd/>
            <a:tailEnd/>
          </a:ln>
        </p:spPr>
        <p:txBody>
          <a:bodyPr/>
          <a:lstStyle/>
          <a:p>
            <a:r>
              <a:rPr lang="en-US"/>
              <a:t>6</a:t>
            </a:r>
          </a:p>
        </p:txBody>
      </p:sp>
      <p:sp>
        <p:nvSpPr>
          <p:cNvPr id="20503" name="Rectangle 36"/>
          <p:cNvSpPr>
            <a:spLocks noChangeArrowheads="1"/>
          </p:cNvSpPr>
          <p:nvPr/>
        </p:nvSpPr>
        <p:spPr bwMode="auto">
          <a:xfrm>
            <a:off x="1911350" y="5091113"/>
            <a:ext cx="258763" cy="300037"/>
          </a:xfrm>
          <a:prstGeom prst="rect">
            <a:avLst/>
          </a:prstGeom>
          <a:solidFill>
            <a:srgbClr val="A12F4A"/>
          </a:solidFill>
          <a:ln w="9525" algn="ctr">
            <a:solidFill>
              <a:schemeClr val="tx1"/>
            </a:solidFill>
            <a:round/>
            <a:headEnd/>
            <a:tailEnd/>
          </a:ln>
        </p:spPr>
        <p:txBody>
          <a:bodyPr/>
          <a:lstStyle/>
          <a:p>
            <a:r>
              <a:rPr lang="en-US"/>
              <a:t>8</a:t>
            </a:r>
          </a:p>
        </p:txBody>
      </p:sp>
      <p:cxnSp>
        <p:nvCxnSpPr>
          <p:cNvPr id="20504" name="Straight Arrow Connector 37"/>
          <p:cNvCxnSpPr>
            <a:cxnSpLocks noChangeShapeType="1"/>
            <a:stCxn id="20485" idx="1"/>
            <a:endCxn id="20499" idx="3"/>
          </p:cNvCxnSpPr>
          <p:nvPr/>
        </p:nvCxnSpPr>
        <p:spPr bwMode="auto">
          <a:xfrm rot="10800000">
            <a:off x="2170113" y="4762500"/>
            <a:ext cx="860425" cy="608013"/>
          </a:xfrm>
          <a:prstGeom prst="straightConnector1">
            <a:avLst/>
          </a:prstGeom>
          <a:noFill/>
          <a:ln w="15875" algn="ctr">
            <a:solidFill>
              <a:schemeClr val="tx1"/>
            </a:solidFill>
            <a:round/>
            <a:headEnd type="arrow" w="med" len="med"/>
            <a:tailEnd type="arrow" w="med" len="med"/>
          </a:ln>
        </p:spPr>
      </p:cxnSp>
      <p:cxnSp>
        <p:nvCxnSpPr>
          <p:cNvPr id="20505" name="Straight Arrow Connector 42"/>
          <p:cNvCxnSpPr>
            <a:cxnSpLocks noChangeShapeType="1"/>
            <a:stCxn id="20485" idx="1"/>
          </p:cNvCxnSpPr>
          <p:nvPr/>
        </p:nvCxnSpPr>
        <p:spPr bwMode="auto">
          <a:xfrm rot="10800000">
            <a:off x="1119188" y="4762500"/>
            <a:ext cx="1911350" cy="608013"/>
          </a:xfrm>
          <a:prstGeom prst="straightConnector1">
            <a:avLst/>
          </a:prstGeom>
          <a:noFill/>
          <a:ln w="15875" algn="ctr">
            <a:solidFill>
              <a:schemeClr val="tx1"/>
            </a:solidFill>
            <a:round/>
            <a:headEnd type="arrow" w="med" len="med"/>
            <a:tailEnd type="arrow" w="med" len="med"/>
          </a:ln>
        </p:spPr>
      </p:cxnSp>
      <p:cxnSp>
        <p:nvCxnSpPr>
          <p:cNvPr id="20506" name="Straight Arrow Connector 44"/>
          <p:cNvCxnSpPr>
            <a:cxnSpLocks noChangeShapeType="1"/>
            <a:stCxn id="20485" idx="1"/>
            <a:endCxn id="20497" idx="2"/>
          </p:cNvCxnSpPr>
          <p:nvPr/>
        </p:nvCxnSpPr>
        <p:spPr bwMode="auto">
          <a:xfrm rot="10800000">
            <a:off x="1371600" y="4913313"/>
            <a:ext cx="1658938" cy="457200"/>
          </a:xfrm>
          <a:prstGeom prst="straightConnector1">
            <a:avLst/>
          </a:prstGeom>
          <a:noFill/>
          <a:ln w="15875" algn="ctr">
            <a:solidFill>
              <a:schemeClr val="tx1"/>
            </a:solidFill>
            <a:round/>
            <a:headEnd type="arrow" w="med" len="med"/>
            <a:tailEnd type="arrow" w="med" len="med"/>
          </a:ln>
        </p:spPr>
      </p:cxnSp>
      <p:cxnSp>
        <p:nvCxnSpPr>
          <p:cNvPr id="20507" name="Straight Arrow Connector 45"/>
          <p:cNvCxnSpPr>
            <a:cxnSpLocks noChangeShapeType="1"/>
            <a:stCxn id="20485" idx="1"/>
            <a:endCxn id="20498" idx="2"/>
          </p:cNvCxnSpPr>
          <p:nvPr/>
        </p:nvCxnSpPr>
        <p:spPr bwMode="auto">
          <a:xfrm rot="10800000">
            <a:off x="1727200" y="4913313"/>
            <a:ext cx="1303338" cy="457200"/>
          </a:xfrm>
          <a:prstGeom prst="straightConnector1">
            <a:avLst/>
          </a:prstGeom>
          <a:noFill/>
          <a:ln w="15875" algn="ctr">
            <a:solidFill>
              <a:schemeClr val="tx1"/>
            </a:solidFill>
            <a:round/>
            <a:headEnd type="arrow" w="med" len="med"/>
            <a:tailEnd type="arrow" w="med" len="med"/>
          </a:ln>
        </p:spPr>
      </p:cxnSp>
      <p:cxnSp>
        <p:nvCxnSpPr>
          <p:cNvPr id="20508" name="Straight Arrow Connector 50"/>
          <p:cNvCxnSpPr>
            <a:cxnSpLocks noChangeShapeType="1"/>
            <a:stCxn id="20485" idx="1"/>
          </p:cNvCxnSpPr>
          <p:nvPr/>
        </p:nvCxnSpPr>
        <p:spPr bwMode="auto">
          <a:xfrm rot="10800000">
            <a:off x="982663" y="5364163"/>
            <a:ext cx="2047875" cy="6350"/>
          </a:xfrm>
          <a:prstGeom prst="straightConnector1">
            <a:avLst/>
          </a:prstGeom>
          <a:noFill/>
          <a:ln w="15875" algn="ctr">
            <a:solidFill>
              <a:schemeClr val="tx1"/>
            </a:solidFill>
            <a:round/>
            <a:headEnd type="arrow" w="med" len="med"/>
            <a:tailEnd type="arrow" w="med" len="med"/>
          </a:ln>
        </p:spPr>
      </p:cxnSp>
      <p:cxnSp>
        <p:nvCxnSpPr>
          <p:cNvPr id="20509" name="Straight Arrow Connector 52"/>
          <p:cNvCxnSpPr>
            <a:cxnSpLocks noChangeShapeType="1"/>
            <a:stCxn id="20485" idx="1"/>
            <a:endCxn id="20501" idx="3"/>
          </p:cNvCxnSpPr>
          <p:nvPr/>
        </p:nvCxnSpPr>
        <p:spPr bwMode="auto">
          <a:xfrm rot="10800000">
            <a:off x="1501775" y="5240338"/>
            <a:ext cx="1528763" cy="130175"/>
          </a:xfrm>
          <a:prstGeom prst="straightConnector1">
            <a:avLst/>
          </a:prstGeom>
          <a:noFill/>
          <a:ln w="15875" algn="ctr">
            <a:solidFill>
              <a:schemeClr val="tx1"/>
            </a:solidFill>
            <a:round/>
            <a:headEnd type="arrow" w="med" len="med"/>
            <a:tailEnd type="arrow" w="med" len="med"/>
          </a:ln>
        </p:spPr>
      </p:cxnSp>
      <p:cxnSp>
        <p:nvCxnSpPr>
          <p:cNvPr id="20510" name="Straight Arrow Connector 55"/>
          <p:cNvCxnSpPr>
            <a:cxnSpLocks noChangeShapeType="1"/>
            <a:stCxn id="20485" idx="1"/>
          </p:cNvCxnSpPr>
          <p:nvPr/>
        </p:nvCxnSpPr>
        <p:spPr bwMode="auto">
          <a:xfrm rot="10800000">
            <a:off x="1801813" y="5295900"/>
            <a:ext cx="1228725" cy="74613"/>
          </a:xfrm>
          <a:prstGeom prst="straightConnector1">
            <a:avLst/>
          </a:prstGeom>
          <a:noFill/>
          <a:ln w="15875" algn="ctr">
            <a:solidFill>
              <a:schemeClr val="tx1"/>
            </a:solidFill>
            <a:round/>
            <a:headEnd type="arrow" w="med" len="med"/>
            <a:tailEnd type="arrow" w="med" len="med"/>
          </a:ln>
        </p:spPr>
      </p:cxnSp>
      <p:cxnSp>
        <p:nvCxnSpPr>
          <p:cNvPr id="20511" name="Straight Arrow Connector 57"/>
          <p:cNvCxnSpPr>
            <a:cxnSpLocks noChangeShapeType="1"/>
            <a:stCxn id="20485" idx="1"/>
          </p:cNvCxnSpPr>
          <p:nvPr/>
        </p:nvCxnSpPr>
        <p:spPr bwMode="auto">
          <a:xfrm rot="10800000">
            <a:off x="2155825" y="5240338"/>
            <a:ext cx="874713" cy="130175"/>
          </a:xfrm>
          <a:prstGeom prst="straightConnector1">
            <a:avLst/>
          </a:prstGeom>
          <a:noFill/>
          <a:ln w="15875" algn="ctr">
            <a:solidFill>
              <a:schemeClr val="tx1"/>
            </a:solidFill>
            <a:round/>
            <a:headEnd type="arrow" w="med" len="med"/>
            <a:tailEnd type="arrow" w="med" len="med"/>
          </a:ln>
        </p:spPr>
      </p:cxnSp>
      <p:sp>
        <p:nvSpPr>
          <p:cNvPr id="20512" name="Rectangle 31"/>
          <p:cNvSpPr>
            <a:spLocks noChangeArrowheads="1"/>
          </p:cNvSpPr>
          <p:nvPr/>
        </p:nvSpPr>
        <p:spPr bwMode="auto">
          <a:xfrm>
            <a:off x="4941888" y="4144963"/>
            <a:ext cx="3578225" cy="923925"/>
          </a:xfrm>
          <a:prstGeom prst="rect">
            <a:avLst/>
          </a:prstGeom>
          <a:noFill/>
          <a:ln w="9525">
            <a:noFill/>
            <a:miter lim="800000"/>
            <a:headEnd/>
            <a:tailEnd/>
          </a:ln>
        </p:spPr>
        <p:txBody>
          <a:bodyPr wrap="none">
            <a:spAutoFit/>
          </a:bodyPr>
          <a:lstStyle/>
          <a:p>
            <a:r>
              <a:rPr lang="en-ZA"/>
              <a:t>Power PC combines results that</a:t>
            </a:r>
          </a:p>
          <a:p>
            <a:r>
              <a:rPr lang="en-ZA"/>
              <a:t>were left by the SPEs in memory,</a:t>
            </a:r>
          </a:p>
          <a:p>
            <a:r>
              <a:rPr lang="en-ZA"/>
              <a:t>using its L2 cache to speed it up</a:t>
            </a:r>
            <a:endParaRPr lang="en-US"/>
          </a:p>
        </p:txBody>
      </p:sp>
      <p:pic>
        <p:nvPicPr>
          <p:cNvPr id="2050" name="Picture 2" descr="C:\Users\swinberg\Documents\ACTIVE\EEE4084F\Common\Images_open\checkered_flag-Wo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31555" y="1600125"/>
            <a:ext cx="2741348" cy="205729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ZA" dirty="0" smtClean="0"/>
              <a:t>A Packaged Product</a:t>
            </a:r>
            <a:endParaRPr lang="en-ZA" dirty="0"/>
          </a:p>
        </p:txBody>
      </p:sp>
      <p:sp>
        <p:nvSpPr>
          <p:cNvPr id="5" name="Text Placeholder 4"/>
          <p:cNvSpPr>
            <a:spLocks noGrp="1"/>
          </p:cNvSpPr>
          <p:nvPr>
            <p:ph type="body" idx="1"/>
          </p:nvPr>
        </p:nvSpPr>
        <p:spPr/>
        <p:txBody>
          <a:bodyPr/>
          <a:lstStyle/>
          <a:p>
            <a:r>
              <a:rPr lang="en-ZA" dirty="0"/>
              <a:t>EEE4084F Case Study of heterogeneous architecture for a microprocessor-based RC</a:t>
            </a:r>
          </a:p>
        </p:txBody>
      </p:sp>
    </p:spTree>
    <p:extLst>
      <p:ext uri="{BB962C8B-B14F-4D97-AF65-F5344CB8AC3E}">
        <p14:creationId xmlns:p14="http://schemas.microsoft.com/office/powerpoint/2010/main" val="25888930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2313" y="3421063"/>
            <a:ext cx="7772400" cy="1362075"/>
          </a:xfrm>
        </p:spPr>
        <p:txBody>
          <a:bodyPr/>
          <a:lstStyle/>
          <a:p>
            <a:pPr>
              <a:defRPr/>
            </a:pPr>
            <a:r>
              <a:rPr lang="en-US" dirty="0" smtClean="0"/>
              <a:t>IBM Blade &amp; </a:t>
            </a:r>
            <a:br>
              <a:rPr lang="en-US" dirty="0" smtClean="0"/>
            </a:br>
            <a:r>
              <a:rPr lang="en-US" dirty="0" smtClean="0"/>
              <a:t>The Cell Processor</a:t>
            </a:r>
            <a:endParaRPr lang="en-US" dirty="0"/>
          </a:p>
        </p:txBody>
      </p:sp>
      <p:sp>
        <p:nvSpPr>
          <p:cNvPr id="5" name="Text Placeholder 4"/>
          <p:cNvSpPr>
            <a:spLocks noGrp="1"/>
          </p:cNvSpPr>
          <p:nvPr>
            <p:ph type="body" idx="1"/>
          </p:nvPr>
        </p:nvSpPr>
        <p:spPr>
          <a:xfrm>
            <a:off x="722313" y="1920875"/>
            <a:ext cx="7772400" cy="1500188"/>
          </a:xfrm>
        </p:spPr>
        <p:txBody>
          <a:bodyPr/>
          <a:lstStyle/>
          <a:p>
            <a:pPr>
              <a:defRPr/>
            </a:pPr>
            <a:r>
              <a:rPr lang="en-US" dirty="0" smtClean="0"/>
              <a:t>CASE STUDY:</a:t>
            </a:r>
          </a:p>
        </p:txBody>
      </p:sp>
      <p:sp>
        <p:nvSpPr>
          <p:cNvPr id="5124" name="Rectangle 5"/>
          <p:cNvSpPr>
            <a:spLocks noChangeArrowheads="1"/>
          </p:cNvSpPr>
          <p:nvPr/>
        </p:nvSpPr>
        <p:spPr bwMode="auto">
          <a:xfrm>
            <a:off x="293688" y="4906963"/>
            <a:ext cx="8072437" cy="1201737"/>
          </a:xfrm>
          <a:prstGeom prst="rect">
            <a:avLst/>
          </a:prstGeom>
          <a:noFill/>
          <a:ln w="9525">
            <a:noFill/>
            <a:miter lim="800000"/>
            <a:headEnd/>
            <a:tailEnd/>
          </a:ln>
        </p:spPr>
        <p:txBody>
          <a:bodyPr>
            <a:spAutoFit/>
          </a:bodyPr>
          <a:lstStyle/>
          <a:p>
            <a:pPr lvl="1"/>
            <a:r>
              <a:rPr lang="en-ZA" sz="2400" dirty="0">
                <a:solidFill>
                  <a:srgbClr val="FF6600"/>
                </a:solidFill>
              </a:rPr>
              <a:t>Cell (or Meta-) processors </a:t>
            </a:r>
          </a:p>
          <a:p>
            <a:pPr lvl="1"/>
            <a:r>
              <a:rPr lang="en-ZA" sz="2400" dirty="0"/>
              <a:t>Changeable in smaller parts – the ‘Strategic Processing Units’ (SPUs) and their interconnects</a:t>
            </a:r>
          </a:p>
        </p:txBody>
      </p:sp>
      <p:pic>
        <p:nvPicPr>
          <p:cNvPr id="5125" name="Picture 6" descr="ibmblade.jpg"/>
          <p:cNvPicPr>
            <a:picLocks noChangeAspect="1"/>
          </p:cNvPicPr>
          <p:nvPr/>
        </p:nvPicPr>
        <p:blipFill>
          <a:blip r:embed="rId3"/>
          <a:srcRect/>
          <a:stretch>
            <a:fillRect/>
          </a:stretch>
        </p:blipFill>
        <p:spPr bwMode="auto">
          <a:xfrm>
            <a:off x="784225" y="585788"/>
            <a:ext cx="3255963" cy="1960562"/>
          </a:xfrm>
          <a:prstGeom prst="rect">
            <a:avLst/>
          </a:prstGeom>
          <a:noFill/>
          <a:ln w="9525">
            <a:noFill/>
            <a:miter lim="800000"/>
            <a:headEnd/>
            <a:tailEnd/>
          </a:ln>
        </p:spPr>
      </p:pic>
      <p:sp>
        <p:nvSpPr>
          <p:cNvPr id="5126" name="Rectangle 7"/>
          <p:cNvSpPr>
            <a:spLocks noChangeArrowheads="1"/>
          </p:cNvSpPr>
          <p:nvPr/>
        </p:nvSpPr>
        <p:spPr bwMode="auto">
          <a:xfrm>
            <a:off x="773113" y="2527300"/>
            <a:ext cx="1749425" cy="368300"/>
          </a:xfrm>
          <a:prstGeom prst="rect">
            <a:avLst/>
          </a:prstGeom>
          <a:noFill/>
          <a:ln w="9525">
            <a:noFill/>
            <a:miter lim="800000"/>
            <a:headEnd/>
            <a:tailEnd/>
          </a:ln>
        </p:spPr>
        <p:txBody>
          <a:bodyPr wrap="none">
            <a:spAutoFit/>
          </a:bodyPr>
          <a:lstStyle/>
          <a:p>
            <a:r>
              <a:rPr lang="en-ZA" dirty="0"/>
              <a:t>IBM Blade rack</a:t>
            </a:r>
            <a:endParaRPr lang="en-GB" dirty="0"/>
          </a:p>
        </p:txBody>
      </p:sp>
      <p:sp>
        <p:nvSpPr>
          <p:cNvPr id="2" name="Rectangle 1"/>
          <p:cNvSpPr/>
          <p:nvPr/>
        </p:nvSpPr>
        <p:spPr>
          <a:xfrm>
            <a:off x="5738789" y="3455769"/>
            <a:ext cx="3085722" cy="1200329"/>
          </a:xfrm>
          <a:prstGeom prst="rect">
            <a:avLst/>
          </a:prstGeom>
        </p:spPr>
        <p:txBody>
          <a:bodyPr wrap="square">
            <a:spAutoFit/>
          </a:bodyPr>
          <a:lstStyle/>
          <a:p>
            <a:r>
              <a:rPr lang="en-ZA" sz="2400" dirty="0" smtClean="0"/>
              <a:t>(one way to package the processor technology)</a:t>
            </a:r>
            <a:endParaRPr lang="en-ZA" sz="2400" dirty="0"/>
          </a:p>
        </p:txBody>
      </p:sp>
    </p:spTree>
    <p:extLst>
      <p:ext uri="{BB962C8B-B14F-4D97-AF65-F5344CB8AC3E}">
        <p14:creationId xmlns:p14="http://schemas.microsoft.com/office/powerpoint/2010/main" val="390558171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IBM Blade</a:t>
            </a:r>
            <a:endParaRPr lang="en-US" dirty="0"/>
          </a:p>
        </p:txBody>
      </p:sp>
      <p:sp>
        <p:nvSpPr>
          <p:cNvPr id="3" name="Content Placeholder 2"/>
          <p:cNvSpPr>
            <a:spLocks noGrp="1"/>
          </p:cNvSpPr>
          <p:nvPr>
            <p:ph idx="1"/>
          </p:nvPr>
        </p:nvSpPr>
        <p:spPr>
          <a:xfrm>
            <a:off x="275774" y="1894114"/>
            <a:ext cx="3698875" cy="4191000"/>
          </a:xfrm>
        </p:spPr>
        <p:txBody>
          <a:bodyPr>
            <a:normAutofit lnSpcReduction="10000"/>
          </a:bodyPr>
          <a:lstStyle/>
          <a:p>
            <a:pPr>
              <a:defRPr/>
            </a:pPr>
            <a:r>
              <a:rPr lang="en-US" dirty="0" smtClean="0"/>
              <a:t>Each blade contains</a:t>
            </a:r>
          </a:p>
          <a:p>
            <a:pPr lvl="1">
              <a:defRPr/>
            </a:pPr>
            <a:r>
              <a:rPr lang="en-US" dirty="0" smtClean="0"/>
              <a:t>Two cell processors</a:t>
            </a:r>
          </a:p>
          <a:p>
            <a:pPr lvl="1">
              <a:defRPr/>
            </a:pPr>
            <a:r>
              <a:rPr lang="en-US" dirty="0" smtClean="0"/>
              <a:t>IO controller devices</a:t>
            </a:r>
          </a:p>
          <a:p>
            <a:pPr lvl="1">
              <a:defRPr/>
            </a:pPr>
            <a:r>
              <a:rPr lang="en-US" dirty="0" smtClean="0"/>
              <a:t>XDRAM memory</a:t>
            </a:r>
          </a:p>
          <a:p>
            <a:pPr lvl="1">
              <a:defRPr/>
            </a:pPr>
            <a:r>
              <a:rPr lang="en-US" dirty="0" smtClean="0"/>
              <a:t>IBM Blade center interface</a:t>
            </a:r>
          </a:p>
          <a:p>
            <a:pPr>
              <a:defRPr/>
            </a:pPr>
            <a:endParaRPr lang="en-US" dirty="0"/>
          </a:p>
        </p:txBody>
      </p:sp>
      <p:pic>
        <p:nvPicPr>
          <p:cNvPr id="21508" name="Picture 3" descr="IBM_Blade.png"/>
          <p:cNvPicPr>
            <a:picLocks noChangeAspect="1"/>
          </p:cNvPicPr>
          <p:nvPr/>
        </p:nvPicPr>
        <p:blipFill>
          <a:blip r:embed="rId3"/>
          <a:srcRect/>
          <a:stretch>
            <a:fillRect/>
          </a:stretch>
        </p:blipFill>
        <p:spPr bwMode="auto">
          <a:xfrm>
            <a:off x="3868284" y="1050470"/>
            <a:ext cx="4978400" cy="5548313"/>
          </a:xfrm>
          <a:prstGeom prst="rect">
            <a:avLst/>
          </a:prstGeom>
          <a:noFill/>
          <a:ln w="9525">
            <a:noFill/>
            <a:miter lim="800000"/>
            <a:headEnd/>
            <a:tailEnd/>
          </a:ln>
        </p:spPr>
      </p:pic>
      <p:sp>
        <p:nvSpPr>
          <p:cNvPr id="4" name="Rectangle 3"/>
          <p:cNvSpPr/>
          <p:nvPr/>
        </p:nvSpPr>
        <p:spPr>
          <a:xfrm>
            <a:off x="4027714" y="3004457"/>
            <a:ext cx="3037114" cy="350215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Sony PlayStation 3</a:t>
            </a:r>
            <a:endParaRPr lang="en-US" dirty="0"/>
          </a:p>
        </p:txBody>
      </p:sp>
      <p:sp>
        <p:nvSpPr>
          <p:cNvPr id="3" name="Content Placeholder 2"/>
          <p:cNvSpPr>
            <a:spLocks noGrp="1"/>
          </p:cNvSpPr>
          <p:nvPr>
            <p:ph idx="1"/>
          </p:nvPr>
        </p:nvSpPr>
        <p:spPr>
          <a:xfrm>
            <a:off x="275773" y="1447667"/>
            <a:ext cx="4593682" cy="4191000"/>
          </a:xfrm>
        </p:spPr>
        <p:txBody>
          <a:bodyPr>
            <a:normAutofit fontScale="92500" lnSpcReduction="10000"/>
          </a:bodyPr>
          <a:lstStyle/>
          <a:p>
            <a:pPr>
              <a:defRPr/>
            </a:pPr>
            <a:r>
              <a:rPr lang="en-US" dirty="0" smtClean="0"/>
              <a:t>Each PS3 contains</a:t>
            </a:r>
          </a:p>
          <a:p>
            <a:pPr lvl="1">
              <a:defRPr/>
            </a:pPr>
            <a:r>
              <a:rPr lang="en-ZA" dirty="0" smtClean="0"/>
              <a:t>CPU: 3.2-GHz Cell Broadband Engine</a:t>
            </a:r>
          </a:p>
          <a:p>
            <a:pPr lvl="1">
              <a:defRPr/>
            </a:pPr>
            <a:r>
              <a:rPr lang="en-ZA" dirty="0"/>
              <a:t>GPU: RSX “Reality </a:t>
            </a:r>
            <a:r>
              <a:rPr lang="en-ZA" dirty="0" smtClean="0"/>
              <a:t>Synthesizer” 500MHz</a:t>
            </a:r>
            <a:r>
              <a:rPr lang="en-ZA" dirty="0"/>
              <a:t>, 400 GFLOPS floating point </a:t>
            </a:r>
            <a:r>
              <a:rPr lang="en-ZA" dirty="0" smtClean="0"/>
              <a:t>performance</a:t>
            </a:r>
          </a:p>
          <a:p>
            <a:pPr lvl="1">
              <a:defRPr/>
            </a:pPr>
            <a:r>
              <a:rPr lang="en-ZA" dirty="0" smtClean="0"/>
              <a:t>Mem: 256MB </a:t>
            </a:r>
            <a:r>
              <a:rPr lang="en-ZA" dirty="0"/>
              <a:t>XDR Main </a:t>
            </a:r>
            <a:r>
              <a:rPr lang="en-ZA" dirty="0" smtClean="0"/>
              <a:t>RAM, 256MB </a:t>
            </a:r>
            <a:r>
              <a:rPr lang="en-ZA" dirty="0"/>
              <a:t>GDDR3 VRAM</a:t>
            </a:r>
            <a:endParaRPr lang="en-US" dirty="0" smtClean="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34260" y="1096665"/>
            <a:ext cx="2443679" cy="2792776"/>
          </a:xfrm>
          <a:prstGeom prst="rect">
            <a:avLst/>
          </a:prstGeom>
        </p:spPr>
      </p:pic>
      <p:grpSp>
        <p:nvGrpSpPr>
          <p:cNvPr id="14" name="Group 13"/>
          <p:cNvGrpSpPr/>
          <p:nvPr/>
        </p:nvGrpSpPr>
        <p:grpSpPr>
          <a:xfrm>
            <a:off x="4958230" y="3855903"/>
            <a:ext cx="3652476" cy="2533880"/>
            <a:chOff x="4958230" y="3855903"/>
            <a:chExt cx="3469190" cy="2406727"/>
          </a:xfrm>
        </p:grpSpPr>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58230" y="3855903"/>
              <a:ext cx="3469190" cy="2406727"/>
            </a:xfrm>
            <a:prstGeom prst="rect">
              <a:avLst/>
            </a:prstGeom>
          </p:spPr>
        </p:pic>
        <p:sp>
          <p:nvSpPr>
            <p:cNvPr id="8" name="Oval 7"/>
            <p:cNvSpPr/>
            <p:nvPr/>
          </p:nvSpPr>
          <p:spPr>
            <a:xfrm>
              <a:off x="6092328" y="4373696"/>
              <a:ext cx="879971" cy="76268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pSp>
      <p:sp>
        <p:nvSpPr>
          <p:cNvPr id="9" name="Rectangle 8"/>
          <p:cNvSpPr/>
          <p:nvPr/>
        </p:nvSpPr>
        <p:spPr>
          <a:xfrm>
            <a:off x="264756" y="6258639"/>
            <a:ext cx="7380662" cy="400110"/>
          </a:xfrm>
          <a:prstGeom prst="rect">
            <a:avLst/>
          </a:prstGeom>
        </p:spPr>
        <p:txBody>
          <a:bodyPr wrap="square">
            <a:spAutoFit/>
          </a:bodyPr>
          <a:lstStyle/>
          <a:p>
            <a:r>
              <a:rPr lang="en-ZA" sz="1000" dirty="0" smtClean="0"/>
              <a:t>Specs based on information from:</a:t>
            </a:r>
            <a:br>
              <a:rPr lang="en-ZA" sz="1000" dirty="0" smtClean="0"/>
            </a:br>
            <a:r>
              <a:rPr lang="en-ZA" sz="1000" dirty="0" smtClean="0"/>
              <a:t> </a:t>
            </a:r>
            <a:r>
              <a:rPr lang="en-ZA" sz="1000" dirty="0" smtClean="0">
                <a:hlinkClick r:id="rId5"/>
              </a:rPr>
              <a:t>https</a:t>
            </a:r>
            <a:r>
              <a:rPr lang="en-ZA" sz="1000" dirty="0">
                <a:hlinkClick r:id="rId5"/>
              </a:rPr>
              <a:t>://www.digitaltrends.com/gaming/playstation-3-vs-playstation-4-in-depth-spec-comparison</a:t>
            </a:r>
            <a:r>
              <a:rPr lang="en-ZA" sz="1000" dirty="0" smtClean="0">
                <a:hlinkClick r:id="rId5"/>
              </a:rPr>
              <a:t>/</a:t>
            </a:r>
            <a:r>
              <a:rPr lang="en-ZA" sz="1000" dirty="0" smtClean="0"/>
              <a:t> </a:t>
            </a:r>
            <a:endParaRPr lang="en-ZA" sz="1000" dirty="0"/>
          </a:p>
        </p:txBody>
      </p:sp>
      <p:grpSp>
        <p:nvGrpSpPr>
          <p:cNvPr id="13" name="Group 12"/>
          <p:cNvGrpSpPr/>
          <p:nvPr/>
        </p:nvGrpSpPr>
        <p:grpSpPr>
          <a:xfrm>
            <a:off x="5911889" y="1119172"/>
            <a:ext cx="2904725" cy="2037643"/>
            <a:chOff x="5940210" y="1714826"/>
            <a:chExt cx="2904725" cy="2037643"/>
          </a:xfrm>
        </p:grpSpPr>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40210" y="1714826"/>
              <a:ext cx="2904725" cy="2037643"/>
            </a:xfrm>
            <a:prstGeom prst="rect">
              <a:avLst/>
            </a:prstGeom>
          </p:spPr>
        </p:pic>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64179" y="1883175"/>
              <a:ext cx="2700854" cy="1542721"/>
            </a:xfrm>
            <a:prstGeom prst="rect">
              <a:avLst/>
            </a:prstGeom>
          </p:spPr>
        </p:pic>
      </p:grpSp>
    </p:spTree>
    <p:extLst>
      <p:ext uri="{BB962C8B-B14F-4D97-AF65-F5344CB8AC3E}">
        <p14:creationId xmlns:p14="http://schemas.microsoft.com/office/powerpoint/2010/main" val="75124250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ZA" dirty="0" smtClean="0"/>
              <a:t>Specialized Languages and tools to support application development for specialized platforms</a:t>
            </a:r>
            <a:endParaRPr lang="en-ZA" dirty="0"/>
          </a:p>
        </p:txBody>
      </p:sp>
      <p:sp>
        <p:nvSpPr>
          <p:cNvPr id="5" name="Text Placeholder 4"/>
          <p:cNvSpPr>
            <a:spLocks noGrp="1"/>
          </p:cNvSpPr>
          <p:nvPr>
            <p:ph type="body" idx="1"/>
          </p:nvPr>
        </p:nvSpPr>
        <p:spPr/>
        <p:txBody>
          <a:bodyPr/>
          <a:lstStyle/>
          <a:p>
            <a:r>
              <a:rPr lang="en-ZA" dirty="0" smtClean="0"/>
              <a:t>EEE4084F</a:t>
            </a:r>
            <a:endParaRPr lang="en-ZA" dirty="0"/>
          </a:p>
        </p:txBody>
      </p:sp>
    </p:spTree>
    <p:extLst>
      <p:ext uri="{BB962C8B-B14F-4D97-AF65-F5344CB8AC3E}">
        <p14:creationId xmlns:p14="http://schemas.microsoft.com/office/powerpoint/2010/main" val="27318547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ZA" dirty="0" smtClean="0"/>
              <a:t>Languages for your RC platform</a:t>
            </a:r>
            <a:endParaRPr lang="en-ZA" dirty="0"/>
          </a:p>
        </p:txBody>
      </p:sp>
      <p:sp>
        <p:nvSpPr>
          <p:cNvPr id="5" name="Content Placeholder 4"/>
          <p:cNvSpPr>
            <a:spLocks noGrp="1"/>
          </p:cNvSpPr>
          <p:nvPr>
            <p:ph idx="1"/>
          </p:nvPr>
        </p:nvSpPr>
        <p:spPr>
          <a:xfrm>
            <a:off x="729785" y="1271765"/>
            <a:ext cx="7697635" cy="4519977"/>
          </a:xfrm>
        </p:spPr>
        <p:txBody>
          <a:bodyPr>
            <a:normAutofit lnSpcReduction="10000"/>
          </a:bodyPr>
          <a:lstStyle/>
          <a:p>
            <a:r>
              <a:rPr lang="en-ZA" dirty="0" smtClean="0"/>
              <a:t>Language extensions</a:t>
            </a:r>
          </a:p>
          <a:p>
            <a:pPr lvl="1"/>
            <a:r>
              <a:rPr lang="en-ZA" dirty="0" smtClean="0"/>
              <a:t>This could be functionality for example to configure where declared data is placed (e.g. the global)</a:t>
            </a:r>
          </a:p>
          <a:p>
            <a:pPr lvl="1"/>
            <a:r>
              <a:rPr lang="en-ZA" dirty="0" smtClean="0"/>
              <a:t>Adding specialized operators or operator overloading</a:t>
            </a:r>
          </a:p>
          <a:p>
            <a:r>
              <a:rPr lang="en-ZA" dirty="0" smtClean="0"/>
              <a:t>Configuration scripts, e.g.</a:t>
            </a:r>
          </a:p>
          <a:p>
            <a:pPr lvl="1"/>
            <a:r>
              <a:rPr lang="en-ZA" dirty="0" smtClean="0"/>
              <a:t>Shell script calls made from the program</a:t>
            </a:r>
          </a:p>
          <a:p>
            <a:pPr lvl="1"/>
            <a:r>
              <a:rPr lang="en-ZA" dirty="0" smtClean="0"/>
              <a:t>Could be programming particular FPGAs in the system, setting up </a:t>
            </a:r>
            <a:r>
              <a:rPr lang="en-ZA" dirty="0" err="1" smtClean="0"/>
              <a:t>comms</a:t>
            </a:r>
            <a:r>
              <a:rPr lang="en-ZA" dirty="0" smtClean="0"/>
              <a:t> speeds</a:t>
            </a:r>
            <a:endParaRPr lang="en-ZA" dirty="0"/>
          </a:p>
        </p:txBody>
      </p:sp>
      <p:sp>
        <p:nvSpPr>
          <p:cNvPr id="2" name="Rectangle 1"/>
          <p:cNvSpPr/>
          <p:nvPr/>
        </p:nvSpPr>
        <p:spPr>
          <a:xfrm>
            <a:off x="581649" y="5923076"/>
            <a:ext cx="8027514" cy="646331"/>
          </a:xfrm>
          <a:prstGeom prst="rect">
            <a:avLst/>
          </a:prstGeom>
        </p:spPr>
        <p:txBody>
          <a:bodyPr wrap="square">
            <a:spAutoFit/>
          </a:bodyPr>
          <a:lstStyle/>
          <a:p>
            <a:r>
              <a:rPr lang="en-ZA" dirty="0" smtClean="0"/>
              <a:t>Could be a huge amount of work needed for this… but maybe not as much with new technologies…</a:t>
            </a:r>
            <a:endParaRPr lang="en-ZA" dirty="0"/>
          </a:p>
        </p:txBody>
      </p:sp>
    </p:spTree>
    <p:extLst>
      <p:ext uri="{BB962C8B-B14F-4D97-AF65-F5344CB8AC3E}">
        <p14:creationId xmlns:p14="http://schemas.microsoft.com/office/powerpoint/2010/main" val="14636006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546100" y="668338"/>
            <a:ext cx="7988300" cy="4422775"/>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defRPr/>
            </a:pPr>
            <a:endParaRPr lang="en-US"/>
          </a:p>
        </p:txBody>
      </p:sp>
      <p:sp>
        <p:nvSpPr>
          <p:cNvPr id="4" name="Rectangle 3"/>
          <p:cNvSpPr/>
          <p:nvPr/>
        </p:nvSpPr>
        <p:spPr>
          <a:xfrm>
            <a:off x="592138" y="774700"/>
            <a:ext cx="1143262" cy="461665"/>
          </a:xfrm>
          <a:prstGeom prst="rect">
            <a:avLst/>
          </a:prstGeom>
        </p:spPr>
        <p:txBody>
          <a:bodyPr wrap="none">
            <a:spAutoFit/>
          </a:bodyPr>
          <a:lstStyle/>
          <a:p>
            <a:pPr>
              <a:defRPr/>
            </a:pPr>
            <a:r>
              <a:rPr lang="en-ZA" sz="2400" dirty="0" smtClean="0">
                <a:solidFill>
                  <a:schemeClr val="accent2">
                    <a:lumMod val="50000"/>
                  </a:schemeClr>
                </a:solidFill>
              </a:rPr>
              <a:t>Notice:</a:t>
            </a:r>
            <a:endParaRPr lang="en-US" sz="2400" dirty="0">
              <a:solidFill>
                <a:schemeClr val="accent2">
                  <a:lumMod val="50000"/>
                </a:schemeClr>
              </a:solidFill>
            </a:endParaRPr>
          </a:p>
        </p:txBody>
      </p:sp>
      <p:grpSp>
        <p:nvGrpSpPr>
          <p:cNvPr id="2" name="Group 1"/>
          <p:cNvGrpSpPr/>
          <p:nvPr/>
        </p:nvGrpSpPr>
        <p:grpSpPr>
          <a:xfrm>
            <a:off x="670453" y="1491537"/>
            <a:ext cx="2673350" cy="2951162"/>
            <a:chOff x="670453" y="1491537"/>
            <a:chExt cx="2673350" cy="2951162"/>
          </a:xfrm>
        </p:grpSpPr>
        <p:pic>
          <p:nvPicPr>
            <p:cNvPr id="5124" name="Picture 5" descr="post-it-note.jpg"/>
            <p:cNvPicPr>
              <a:picLocks noChangeAspect="1"/>
            </p:cNvPicPr>
            <p:nvPr/>
          </p:nvPicPr>
          <p:blipFill>
            <a:blip r:embed="rId3" cstate="print"/>
            <a:srcRect/>
            <a:stretch>
              <a:fillRect/>
            </a:stretch>
          </p:blipFill>
          <p:spPr bwMode="auto">
            <a:xfrm>
              <a:off x="670453" y="1491537"/>
              <a:ext cx="2673350" cy="2951162"/>
            </a:xfrm>
            <a:prstGeom prst="rect">
              <a:avLst/>
            </a:prstGeom>
            <a:noFill/>
            <a:ln w="9525">
              <a:noFill/>
              <a:miter lim="800000"/>
              <a:headEnd/>
              <a:tailEnd/>
            </a:ln>
          </p:spPr>
        </p:pic>
        <p:sp>
          <p:nvSpPr>
            <p:cNvPr id="5125" name="TextBox 6"/>
            <p:cNvSpPr txBox="1">
              <a:spLocks noChangeArrowheads="1"/>
            </p:cNvSpPr>
            <p:nvPr/>
          </p:nvSpPr>
          <p:spPr bwMode="auto">
            <a:xfrm rot="21353711">
              <a:off x="1013164" y="2181952"/>
              <a:ext cx="2134952" cy="1384995"/>
            </a:xfrm>
            <a:prstGeom prst="rect">
              <a:avLst/>
            </a:prstGeom>
            <a:noFill/>
            <a:ln w="9525">
              <a:noFill/>
              <a:miter lim="800000"/>
              <a:headEnd/>
              <a:tailEnd/>
            </a:ln>
          </p:spPr>
          <p:txBody>
            <a:bodyPr wrap="square">
              <a:spAutoFit/>
            </a:bodyPr>
            <a:lstStyle/>
            <a:p>
              <a:r>
                <a:rPr lang="en-ZA" sz="2800" b="1" dirty="0" smtClean="0">
                  <a:solidFill>
                    <a:srgbClr val="1C1C1C"/>
                  </a:solidFill>
                  <a:latin typeface="Comic Sans MS" pitchFamily="66" charset="0"/>
                </a:rPr>
                <a:t>Test in two Days time</a:t>
              </a:r>
              <a:endParaRPr lang="en-US" sz="2800" b="1" dirty="0">
                <a:solidFill>
                  <a:srgbClr val="1C1C1C"/>
                </a:solidFill>
                <a:latin typeface="Comic Sans MS" pitchFamily="66" charset="0"/>
              </a:endParaRPr>
            </a:p>
          </p:txBody>
        </p:sp>
      </p:grpSp>
      <p:sp>
        <p:nvSpPr>
          <p:cNvPr id="5126" name="Rectangle 5"/>
          <p:cNvSpPr>
            <a:spLocks noChangeArrowheads="1"/>
          </p:cNvSpPr>
          <p:nvPr/>
        </p:nvSpPr>
        <p:spPr bwMode="auto">
          <a:xfrm>
            <a:off x="3307921" y="1333269"/>
            <a:ext cx="5260621" cy="4247317"/>
          </a:xfrm>
          <a:prstGeom prst="rect">
            <a:avLst/>
          </a:prstGeom>
          <a:noFill/>
          <a:ln w="9525">
            <a:noFill/>
            <a:miter lim="800000"/>
            <a:headEnd/>
            <a:tailEnd/>
          </a:ln>
        </p:spPr>
        <p:txBody>
          <a:bodyPr wrap="square">
            <a:spAutoFit/>
          </a:bodyPr>
          <a:lstStyle/>
          <a:p>
            <a:r>
              <a:rPr lang="en-ZA" dirty="0" smtClean="0">
                <a:solidFill>
                  <a:srgbClr val="1C1C1C"/>
                </a:solidFill>
              </a:rPr>
              <a:t>Test 2 </a:t>
            </a:r>
            <a:r>
              <a:rPr lang="en-ZA" b="1" u="sng" dirty="0" smtClean="0">
                <a:solidFill>
                  <a:srgbClr val="1C1C1C"/>
                </a:solidFill>
              </a:rPr>
              <a:t>this</a:t>
            </a:r>
            <a:r>
              <a:rPr lang="en-ZA" dirty="0" smtClean="0">
                <a:solidFill>
                  <a:srgbClr val="1C1C1C"/>
                </a:solidFill>
              </a:rPr>
              <a:t> </a:t>
            </a:r>
            <a:r>
              <a:rPr lang="en-ZA" dirty="0" err="1" smtClean="0">
                <a:solidFill>
                  <a:srgbClr val="1C1C1C"/>
                </a:solidFill>
              </a:rPr>
              <a:t>Thrusday</a:t>
            </a:r>
            <a:r>
              <a:rPr lang="en-ZA" dirty="0" smtClean="0">
                <a:solidFill>
                  <a:srgbClr val="1C1C1C"/>
                </a:solidFill>
              </a:rPr>
              <a:t> (8 June)</a:t>
            </a:r>
            <a:endParaRPr lang="en-ZA" dirty="0">
              <a:solidFill>
                <a:srgbClr val="1C1C1C"/>
              </a:solidFill>
            </a:endParaRPr>
          </a:p>
          <a:p>
            <a:r>
              <a:rPr lang="en-ZA" dirty="0" smtClean="0">
                <a:solidFill>
                  <a:srgbClr val="1C1C1C"/>
                </a:solidFill>
              </a:rPr>
              <a:t>Held 2pm </a:t>
            </a:r>
            <a:r>
              <a:rPr lang="en-ZA" dirty="0"/>
              <a:t>LS2C</a:t>
            </a:r>
            <a:r>
              <a:rPr lang="en-ZA" dirty="0" smtClean="0">
                <a:solidFill>
                  <a:srgbClr val="1C1C1C"/>
                </a:solidFill>
              </a:rPr>
              <a:t>, 60 minutes</a:t>
            </a:r>
            <a:endParaRPr lang="en-US" dirty="0">
              <a:solidFill>
                <a:srgbClr val="1C1C1C"/>
              </a:solidFill>
            </a:endParaRPr>
          </a:p>
          <a:p>
            <a:r>
              <a:rPr lang="en-ZA" b="1" u="sng" dirty="0" smtClean="0">
                <a:solidFill>
                  <a:srgbClr val="1C1C1C"/>
                </a:solidFill>
              </a:rPr>
              <a:t>Covers:</a:t>
            </a:r>
            <a:endParaRPr lang="en-ZA" b="1" u="sng" dirty="0">
              <a:solidFill>
                <a:srgbClr val="1C1C1C"/>
              </a:solidFill>
            </a:endParaRPr>
          </a:p>
          <a:p>
            <a:r>
              <a:rPr lang="en-ZA" dirty="0">
                <a:solidFill>
                  <a:srgbClr val="1C1C1C"/>
                </a:solidFill>
              </a:rPr>
              <a:t>Lectures 17 </a:t>
            </a:r>
            <a:r>
              <a:rPr lang="en-ZA" dirty="0" smtClean="0">
                <a:solidFill>
                  <a:srgbClr val="1C1C1C"/>
                </a:solidFill>
              </a:rPr>
              <a:t>– 22</a:t>
            </a:r>
          </a:p>
          <a:p>
            <a:r>
              <a:rPr lang="en-ZA" dirty="0">
                <a:solidFill>
                  <a:srgbClr val="1C1C1C"/>
                </a:solidFill>
              </a:rPr>
              <a:t>Seminar #6 </a:t>
            </a:r>
            <a:endParaRPr lang="en-ZA" dirty="0" smtClean="0">
              <a:solidFill>
                <a:srgbClr val="1C1C1C"/>
              </a:solidFill>
            </a:endParaRPr>
          </a:p>
          <a:p>
            <a:r>
              <a:rPr lang="en-ZA" dirty="0">
                <a:solidFill>
                  <a:srgbClr val="1C1C1C"/>
                </a:solidFill>
              </a:rPr>
              <a:t> </a:t>
            </a:r>
            <a:r>
              <a:rPr lang="en-ZA" dirty="0" smtClean="0">
                <a:solidFill>
                  <a:srgbClr val="1C1C1C"/>
                </a:solidFill>
              </a:rPr>
              <a:t> CH7 </a:t>
            </a:r>
            <a:r>
              <a:rPr lang="en-ZA" dirty="0">
                <a:solidFill>
                  <a:srgbClr val="1C1C1C"/>
                </a:solidFill>
              </a:rPr>
              <a:t>Analog-to-Digital Conversion</a:t>
            </a:r>
          </a:p>
          <a:p>
            <a:r>
              <a:rPr lang="en-ZA" dirty="0" smtClean="0">
                <a:solidFill>
                  <a:srgbClr val="1C1C1C"/>
                </a:solidFill>
              </a:rPr>
              <a:t>Seminar </a:t>
            </a:r>
            <a:r>
              <a:rPr lang="en-ZA" dirty="0">
                <a:solidFill>
                  <a:srgbClr val="1C1C1C"/>
                </a:solidFill>
              </a:rPr>
              <a:t>#7 </a:t>
            </a:r>
          </a:p>
          <a:p>
            <a:r>
              <a:rPr lang="en-ZA" dirty="0">
                <a:solidFill>
                  <a:srgbClr val="1C1C1C"/>
                </a:solidFill>
              </a:rPr>
              <a:t>  CH9 Application-Specific ICs</a:t>
            </a:r>
          </a:p>
          <a:p>
            <a:r>
              <a:rPr lang="en-ZA" dirty="0">
                <a:solidFill>
                  <a:srgbClr val="1C1C1C"/>
                </a:solidFill>
              </a:rPr>
              <a:t>  CH10 Field Programmable Gate Arrays</a:t>
            </a:r>
          </a:p>
          <a:p>
            <a:r>
              <a:rPr lang="en-ZA" dirty="0" smtClean="0">
                <a:solidFill>
                  <a:srgbClr val="1C1C1C"/>
                </a:solidFill>
              </a:rPr>
              <a:t>Seminar </a:t>
            </a:r>
            <a:r>
              <a:rPr lang="en-ZA" dirty="0">
                <a:solidFill>
                  <a:srgbClr val="1C1C1C"/>
                </a:solidFill>
              </a:rPr>
              <a:t>#8 facilitated by group 8</a:t>
            </a:r>
          </a:p>
          <a:p>
            <a:r>
              <a:rPr lang="en-ZA" dirty="0">
                <a:solidFill>
                  <a:srgbClr val="1C1C1C"/>
                </a:solidFill>
              </a:rPr>
              <a:t>  CH14 Interconnection Fabrics</a:t>
            </a:r>
          </a:p>
          <a:p>
            <a:r>
              <a:rPr lang="en-ZA" dirty="0">
                <a:solidFill>
                  <a:srgbClr val="1C1C1C"/>
                </a:solidFill>
              </a:rPr>
              <a:t>  You can read this pretty briefly for test2 (i.e</a:t>
            </a:r>
            <a:r>
              <a:rPr lang="en-ZA" dirty="0" smtClean="0">
                <a:solidFill>
                  <a:srgbClr val="1C1C1C"/>
                </a:solidFill>
              </a:rPr>
              <a:t>.</a:t>
            </a:r>
            <a:br>
              <a:rPr lang="en-ZA" dirty="0" smtClean="0">
                <a:solidFill>
                  <a:srgbClr val="1C1C1C"/>
                </a:solidFill>
              </a:rPr>
            </a:br>
            <a:r>
              <a:rPr lang="en-ZA" dirty="0" smtClean="0">
                <a:solidFill>
                  <a:srgbClr val="1C1C1C"/>
                </a:solidFill>
              </a:rPr>
              <a:t>   </a:t>
            </a:r>
            <a:r>
              <a:rPr lang="en-ZA" dirty="0">
                <a:solidFill>
                  <a:srgbClr val="1C1C1C"/>
                </a:solidFill>
              </a:rPr>
              <a:t>won't be </a:t>
            </a:r>
            <a:r>
              <a:rPr lang="en-ZA" dirty="0" err="1">
                <a:solidFill>
                  <a:srgbClr val="1C1C1C"/>
                </a:solidFill>
              </a:rPr>
              <a:t>muched</a:t>
            </a:r>
            <a:r>
              <a:rPr lang="en-ZA" dirty="0">
                <a:solidFill>
                  <a:srgbClr val="1C1C1C"/>
                </a:solidFill>
              </a:rPr>
              <a:t> asked about </a:t>
            </a:r>
            <a:r>
              <a:rPr lang="en-ZA" dirty="0" smtClean="0">
                <a:solidFill>
                  <a:srgbClr val="1C1C1C"/>
                </a:solidFill>
              </a:rPr>
              <a:t>it in test), </a:t>
            </a:r>
            <a:endParaRPr lang="en-ZA" dirty="0">
              <a:solidFill>
                <a:srgbClr val="1C1C1C"/>
              </a:solidFill>
            </a:endParaRPr>
          </a:p>
          <a:p>
            <a:r>
              <a:rPr lang="en-ZA" dirty="0" smtClean="0">
                <a:solidFill>
                  <a:srgbClr val="1C1C1C"/>
                </a:solidFill>
              </a:rPr>
              <a:t>Seminar </a:t>
            </a:r>
            <a:r>
              <a:rPr lang="en-ZA" dirty="0">
                <a:solidFill>
                  <a:srgbClr val="1C1C1C"/>
                </a:solidFill>
              </a:rPr>
              <a:t>#9 facilitated by group 9</a:t>
            </a:r>
          </a:p>
          <a:p>
            <a:r>
              <a:rPr lang="en-ZA" dirty="0">
                <a:solidFill>
                  <a:srgbClr val="1C1C1C"/>
                </a:solidFill>
              </a:rPr>
              <a:t>  CH13 Computing Devices (K. </a:t>
            </a:r>
            <a:r>
              <a:rPr lang="en-ZA" dirty="0" err="1">
                <a:solidFill>
                  <a:srgbClr val="1C1C1C"/>
                </a:solidFill>
              </a:rPr>
              <a:t>Teitelbaum</a:t>
            </a:r>
            <a:r>
              <a:rPr lang="en-ZA" dirty="0" smtClean="0">
                <a:solidFill>
                  <a:srgbClr val="1C1C1C"/>
                </a:solidFill>
              </a:rPr>
              <a:t>)</a:t>
            </a:r>
            <a:endParaRPr lang="en-ZA" dirty="0">
              <a:solidFill>
                <a:srgbClr val="1C1C1C"/>
              </a:solidFill>
            </a:endParaRPr>
          </a:p>
        </p:txBody>
      </p:sp>
    </p:spTree>
    <p:extLst>
      <p:ext uri="{BB962C8B-B14F-4D97-AF65-F5344CB8AC3E}">
        <p14:creationId xmlns:p14="http://schemas.microsoft.com/office/powerpoint/2010/main" val="3549940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9563" y="698387"/>
            <a:ext cx="8419380" cy="692210"/>
          </a:xfrm>
        </p:spPr>
        <p:txBody>
          <a:bodyPr>
            <a:noAutofit/>
          </a:bodyPr>
          <a:lstStyle/>
          <a:p>
            <a:r>
              <a:rPr lang="en-ZA" sz="3200" dirty="0" smtClean="0"/>
              <a:t>Technologies to support heterogeneous computing development</a:t>
            </a:r>
            <a:endParaRPr lang="en-ZA" sz="3200" dirty="0"/>
          </a:p>
        </p:txBody>
      </p:sp>
      <p:sp>
        <p:nvSpPr>
          <p:cNvPr id="3" name="Content Placeholder 2"/>
          <p:cNvSpPr>
            <a:spLocks noGrp="1"/>
          </p:cNvSpPr>
          <p:nvPr>
            <p:ph idx="1"/>
          </p:nvPr>
        </p:nvSpPr>
        <p:spPr/>
        <p:txBody>
          <a:bodyPr>
            <a:normAutofit fontScale="77500" lnSpcReduction="20000"/>
          </a:bodyPr>
          <a:lstStyle/>
          <a:p>
            <a:r>
              <a:rPr lang="en-ZA" dirty="0"/>
              <a:t>Open Computing Language (OpenCL</a:t>
            </a:r>
            <a:r>
              <a:rPr lang="en-ZA" dirty="0" smtClean="0"/>
              <a:t>)</a:t>
            </a:r>
          </a:p>
          <a:p>
            <a:pPr lvl="1"/>
            <a:r>
              <a:rPr lang="en-ZA" dirty="0" smtClean="0"/>
              <a:t>Framework </a:t>
            </a:r>
            <a:r>
              <a:rPr lang="en-ZA" dirty="0"/>
              <a:t>for </a:t>
            </a:r>
            <a:r>
              <a:rPr lang="en-ZA" dirty="0" smtClean="0"/>
              <a:t>developing programs </a:t>
            </a:r>
            <a:r>
              <a:rPr lang="en-ZA" dirty="0"/>
              <a:t>that </a:t>
            </a:r>
            <a:r>
              <a:rPr lang="en-ZA" dirty="0" smtClean="0"/>
              <a:t>can run across </a:t>
            </a:r>
            <a:r>
              <a:rPr lang="en-ZA" dirty="0"/>
              <a:t>heterogeneous platforms </a:t>
            </a:r>
            <a:r>
              <a:rPr lang="en-ZA" dirty="0" smtClean="0"/>
              <a:t>that can comprise CPUs, GPUs, DSP processors, FPGAs </a:t>
            </a:r>
            <a:r>
              <a:rPr lang="en-ZA" dirty="0"/>
              <a:t>and </a:t>
            </a:r>
            <a:r>
              <a:rPr lang="en-ZA" dirty="0" smtClean="0"/>
              <a:t>possibly other types of processing hardware for which support can be added.</a:t>
            </a:r>
          </a:p>
          <a:p>
            <a:r>
              <a:rPr lang="en-ZA" dirty="0" smtClean="0"/>
              <a:t>Berkeley </a:t>
            </a:r>
            <a:r>
              <a:rPr lang="en-ZA" dirty="0"/>
              <a:t>Operating system for </a:t>
            </a:r>
            <a:r>
              <a:rPr lang="en-ZA" dirty="0" err="1"/>
              <a:t>ReProgrammable</a:t>
            </a:r>
            <a:r>
              <a:rPr lang="en-ZA" dirty="0"/>
              <a:t> </a:t>
            </a:r>
            <a:r>
              <a:rPr lang="en-ZA" dirty="0" smtClean="0"/>
              <a:t>Hardware (BORPH)</a:t>
            </a:r>
          </a:p>
          <a:p>
            <a:pPr lvl="1"/>
            <a:r>
              <a:rPr lang="en-ZA" dirty="0" smtClean="0"/>
              <a:t>An extended </a:t>
            </a:r>
            <a:r>
              <a:rPr lang="en-ZA" dirty="0"/>
              <a:t>version of the Linux kernel that handles FPGAs as if they were </a:t>
            </a:r>
            <a:r>
              <a:rPr lang="en-ZA" dirty="0" smtClean="0"/>
              <a:t>CPUs with various on-FPGA peripherals attached</a:t>
            </a:r>
          </a:p>
          <a:p>
            <a:pPr lvl="1"/>
            <a:r>
              <a:rPr lang="en-ZA" dirty="0" smtClean="0"/>
              <a:t>Introduces </a:t>
            </a:r>
            <a:r>
              <a:rPr lang="en-ZA" dirty="0"/>
              <a:t>the concept of a 'hardware process', which is a hardware design that runs on an FPGA but behaves just like a normal user program</a:t>
            </a:r>
            <a:r>
              <a:rPr lang="en-ZA" dirty="0" smtClean="0"/>
              <a:t>.</a:t>
            </a:r>
            <a:endParaRPr lang="en-ZA" dirty="0"/>
          </a:p>
        </p:txBody>
      </p:sp>
    </p:spTree>
    <p:extLst>
      <p:ext uri="{BB962C8B-B14F-4D97-AF65-F5344CB8AC3E}">
        <p14:creationId xmlns:p14="http://schemas.microsoft.com/office/powerpoint/2010/main" val="334095944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6089" y="3526966"/>
            <a:ext cx="8657594" cy="1200329"/>
          </a:xfrm>
          <a:prstGeom prst="rect">
            <a:avLst/>
          </a:prstGeom>
          <a:noFill/>
        </p:spPr>
        <p:txBody>
          <a:bodyPr wrap="square" rtlCol="0">
            <a:spAutoFit/>
          </a:bodyPr>
          <a:lstStyle/>
          <a:p>
            <a:r>
              <a:rPr lang="en-US" i="1" dirty="0" smtClean="0"/>
              <a:t>Image sources:</a:t>
            </a:r>
          </a:p>
          <a:p>
            <a:r>
              <a:rPr lang="en-US" dirty="0" smtClean="0"/>
              <a:t>IBM Blade rack (slide 3), IBM blade, Checkered flag – Wikipedia open commons</a:t>
            </a:r>
          </a:p>
          <a:p>
            <a:r>
              <a:rPr lang="en-US" dirty="0" smtClean="0"/>
              <a:t>NASCAR image – </a:t>
            </a:r>
            <a:r>
              <a:rPr lang="en-US" dirty="0" err="1" smtClean="0"/>
              <a:t>flickr</a:t>
            </a:r>
            <a:r>
              <a:rPr lang="en-US" dirty="0" smtClean="0"/>
              <a:t> CC2 share alike</a:t>
            </a:r>
          </a:p>
          <a:p>
            <a:r>
              <a:rPr lang="en-US" dirty="0" smtClean="0"/>
              <a:t>Wikipedia </a:t>
            </a:r>
            <a:r>
              <a:rPr lang="en-US" dirty="0" err="1" smtClean="0"/>
              <a:t>opencommons</a:t>
            </a:r>
            <a:endParaRPr lang="en-US" dirty="0" smtClean="0"/>
          </a:p>
        </p:txBody>
      </p:sp>
      <p:sp>
        <p:nvSpPr>
          <p:cNvPr id="2" name="Rectangle 1"/>
          <p:cNvSpPr/>
          <p:nvPr/>
        </p:nvSpPr>
        <p:spPr>
          <a:xfrm>
            <a:off x="420915" y="443077"/>
            <a:ext cx="4929555" cy="369332"/>
          </a:xfrm>
          <a:prstGeom prst="rect">
            <a:avLst/>
          </a:prstGeom>
        </p:spPr>
        <p:txBody>
          <a:bodyPr wrap="none">
            <a:spAutoFit/>
          </a:bodyPr>
          <a:lstStyle/>
          <a:p>
            <a:r>
              <a:rPr lang="en-US" b="1" i="1" dirty="0" smtClean="0"/>
              <a:t>Disclaimers and copyright/licensing details</a:t>
            </a:r>
            <a:endParaRPr lang="en-US" b="1" i="1" dirty="0"/>
          </a:p>
        </p:txBody>
      </p:sp>
      <p:sp>
        <p:nvSpPr>
          <p:cNvPr id="5" name="Rectangle 4"/>
          <p:cNvSpPr/>
          <p:nvPr/>
        </p:nvSpPr>
        <p:spPr>
          <a:xfrm>
            <a:off x="420916" y="893026"/>
            <a:ext cx="8258628" cy="2554545"/>
          </a:xfrm>
          <a:prstGeom prst="rect">
            <a:avLst/>
          </a:prstGeom>
        </p:spPr>
        <p:txBody>
          <a:bodyPr wrap="square">
            <a:spAutoFit/>
          </a:bodyPr>
          <a:lstStyle/>
          <a:p>
            <a:r>
              <a:rPr lang="en-US" sz="1600" dirty="0" smtClean="0"/>
              <a:t>I have tried to follow the correct practices concerning copyright and licensing of material, particularly image sources that have been used in this presentation. I have put much effort into trying to make this material open access so that it can be of benefit to others in their teaching and learning practice. Any mistakes or omissions with regards to these issues I will correct when notified. To the best of my understanding the material in these slides can be shared according to the Creative Commons “</a:t>
            </a:r>
            <a:r>
              <a:rPr lang="en-ZA" sz="1600" dirty="0"/>
              <a:t>Attribution-</a:t>
            </a:r>
            <a:r>
              <a:rPr lang="en-ZA" sz="1600" dirty="0" err="1"/>
              <a:t>ShareAlike</a:t>
            </a:r>
            <a:r>
              <a:rPr lang="en-ZA" sz="1600" dirty="0"/>
              <a:t> 4.0 International (CC BY-SA 4.0)</a:t>
            </a:r>
            <a:r>
              <a:rPr lang="en-US" sz="1600" dirty="0" smtClean="0"/>
              <a:t>” license, and that is why I selected that license to apply to this presentation (it’s not because I particulate want my slides referenced but more to acknowledge the sources and generosity of others who have provided free material such as the images I have used).</a:t>
            </a:r>
            <a:endParaRPr lang="en-US" sz="1600" dirty="0"/>
          </a:p>
        </p:txBody>
      </p:sp>
      <p:pic>
        <p:nvPicPr>
          <p:cNvPr id="3074" name="Picture 2" descr="C:\Users\swinberg\Documents\ACTIVE\EEE4084F\Common\Images_open\CC-S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61944" y="6102803"/>
            <a:ext cx="1117600" cy="393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62399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258440"/>
            <a:ext cx="7698306" cy="692210"/>
          </a:xfrm>
        </p:spPr>
        <p:txBody>
          <a:bodyPr>
            <a:normAutofit fontScale="90000"/>
          </a:bodyPr>
          <a:lstStyle/>
          <a:p>
            <a:r>
              <a:rPr lang="en-ZA" dirty="0" smtClean="0"/>
              <a:t>Slides ahead &amp; comments</a:t>
            </a:r>
            <a:endParaRPr lang="en-ZA" dirty="0"/>
          </a:p>
        </p:txBody>
      </p:sp>
      <p:sp>
        <p:nvSpPr>
          <p:cNvPr id="3" name="Content Placeholder 2"/>
          <p:cNvSpPr>
            <a:spLocks noGrp="1"/>
          </p:cNvSpPr>
          <p:nvPr>
            <p:ph idx="1"/>
          </p:nvPr>
        </p:nvSpPr>
        <p:spPr>
          <a:xfrm>
            <a:off x="472208" y="950650"/>
            <a:ext cx="8249098" cy="4936529"/>
          </a:xfrm>
        </p:spPr>
        <p:txBody>
          <a:bodyPr>
            <a:normAutofit fontScale="62500" lnSpcReduction="20000"/>
          </a:bodyPr>
          <a:lstStyle/>
          <a:p>
            <a:r>
              <a:rPr lang="en-ZA" dirty="0" smtClean="0"/>
              <a:t>The slides that follow focus on reviewing the IBM Blade platform.</a:t>
            </a:r>
          </a:p>
          <a:p>
            <a:r>
              <a:rPr lang="en-ZA" dirty="0" smtClean="0"/>
              <a:t>The </a:t>
            </a:r>
            <a:r>
              <a:rPr lang="en-ZA" dirty="0" smtClean="0">
                <a:solidFill>
                  <a:schemeClr val="accent6">
                    <a:lumMod val="75000"/>
                  </a:schemeClr>
                </a:solidFill>
              </a:rPr>
              <a:t>IBM Blade can be considered a reconfigurable microprocessor-based platform</a:t>
            </a:r>
            <a:r>
              <a:rPr lang="en-ZA" dirty="0" smtClean="0"/>
              <a:t>. It is also a </a:t>
            </a:r>
            <a:r>
              <a:rPr lang="en-ZA" dirty="0" smtClean="0">
                <a:solidFill>
                  <a:srgbClr val="FF0000"/>
                </a:solidFill>
              </a:rPr>
              <a:t>heterogeneous computer architecture*</a:t>
            </a:r>
            <a:r>
              <a:rPr lang="en-ZA" dirty="0" smtClean="0"/>
              <a:t>.</a:t>
            </a:r>
          </a:p>
          <a:p>
            <a:r>
              <a:rPr lang="en-ZA" dirty="0"/>
              <a:t>Examples of the types of tools and application resources </a:t>
            </a:r>
            <a:r>
              <a:rPr lang="en-ZA" dirty="0" smtClean="0"/>
              <a:t>that were developed to support application development for this platform follows.</a:t>
            </a:r>
          </a:p>
          <a:p>
            <a:r>
              <a:rPr lang="en-ZA" dirty="0" smtClean="0"/>
              <a:t>For other architectures, such as FPGA-based reconfigurable platforms, a similar selection of platform elements, such as tools and application support facilities, may also be needed to support applications efficient development for these architectures.</a:t>
            </a:r>
          </a:p>
          <a:p>
            <a:r>
              <a:rPr lang="en-ZA" dirty="0" smtClean="0"/>
              <a:t>The next lecture proceeds to review FPGA based platforms for which you can think about tools that are needed to support them. You can also think about how your YODA projects, which may also be a hybrid architecture (using e.g. CPU and FPGA), could be more easily programmed or modified by having its own set of support tools.</a:t>
            </a:r>
            <a:endParaRPr lang="en-ZA" dirty="0"/>
          </a:p>
        </p:txBody>
      </p:sp>
      <p:sp>
        <p:nvSpPr>
          <p:cNvPr id="4" name="Rectangle 3"/>
          <p:cNvSpPr/>
          <p:nvPr/>
        </p:nvSpPr>
        <p:spPr>
          <a:xfrm>
            <a:off x="322592" y="5011737"/>
            <a:ext cx="8528110" cy="523220"/>
          </a:xfrm>
          <a:prstGeom prst="rect">
            <a:avLst/>
          </a:prstGeom>
        </p:spPr>
        <p:txBody>
          <a:bodyPr wrap="square">
            <a:spAutoFit/>
          </a:bodyPr>
          <a:lstStyle/>
          <a:p>
            <a:r>
              <a:rPr lang="en-ZA" sz="1400" dirty="0" smtClean="0">
                <a:solidFill>
                  <a:schemeClr val="accent6">
                    <a:lumMod val="50000"/>
                  </a:schemeClr>
                </a:solidFill>
              </a:rPr>
              <a:t>Note on ‘hybrid’ vs. ‘heterogeneous architecture’. Sometimes these terms are mixed up but refer to the same thing (I used to do this for years). </a:t>
            </a:r>
            <a:r>
              <a:rPr lang="en-ZA" sz="1400" i="1" dirty="0" smtClean="0">
                <a:solidFill>
                  <a:schemeClr val="accent6">
                    <a:lumMod val="50000"/>
                  </a:schemeClr>
                </a:solidFill>
              </a:rPr>
              <a:t>Technically:</a:t>
            </a:r>
          </a:p>
        </p:txBody>
      </p:sp>
      <p:sp>
        <p:nvSpPr>
          <p:cNvPr id="5" name="Rectangle 4"/>
          <p:cNvSpPr/>
          <p:nvPr/>
        </p:nvSpPr>
        <p:spPr>
          <a:xfrm>
            <a:off x="299682" y="5497978"/>
            <a:ext cx="4436222" cy="1200329"/>
          </a:xfrm>
          <a:prstGeom prst="rect">
            <a:avLst/>
          </a:prstGeom>
        </p:spPr>
        <p:txBody>
          <a:bodyPr wrap="square">
            <a:spAutoFit/>
          </a:bodyPr>
          <a:lstStyle/>
          <a:p>
            <a:r>
              <a:rPr lang="en-ZA" sz="1200" b="1" u="sng" dirty="0">
                <a:solidFill>
                  <a:srgbClr val="222222"/>
                </a:solidFill>
                <a:latin typeface="arial" panose="020B0604020202020204" pitchFamily="34" charset="0"/>
              </a:rPr>
              <a:t>Hybrid </a:t>
            </a:r>
            <a:r>
              <a:rPr lang="en-ZA" sz="1200" b="1" u="sng" dirty="0" smtClean="0">
                <a:solidFill>
                  <a:srgbClr val="222222"/>
                </a:solidFill>
                <a:latin typeface="arial" panose="020B0604020202020204" pitchFamily="34" charset="0"/>
              </a:rPr>
              <a:t>computers:</a:t>
            </a:r>
            <a:r>
              <a:rPr lang="en-ZA" sz="1200" dirty="0">
                <a:solidFill>
                  <a:srgbClr val="222222"/>
                </a:solidFill>
                <a:latin typeface="arial" panose="020B0604020202020204" pitchFamily="34" charset="0"/>
              </a:rPr>
              <a:t> </a:t>
            </a:r>
            <a:r>
              <a:rPr lang="en-ZA" sz="1200" dirty="0" smtClean="0">
                <a:solidFill>
                  <a:srgbClr val="222222"/>
                </a:solidFill>
                <a:latin typeface="arial" panose="020B0604020202020204" pitchFamily="34" charset="0"/>
              </a:rPr>
              <a:t>these are</a:t>
            </a:r>
            <a:r>
              <a:rPr lang="en-ZA" sz="1200" dirty="0">
                <a:solidFill>
                  <a:srgbClr val="222222"/>
                </a:solidFill>
                <a:latin typeface="arial" panose="020B0604020202020204" pitchFamily="34" charset="0"/>
              </a:rPr>
              <a:t> computers that exhibit features of </a:t>
            </a:r>
            <a:r>
              <a:rPr lang="en-ZA" sz="1200" i="1" dirty="0" smtClean="0">
                <a:solidFill>
                  <a:srgbClr val="222222"/>
                </a:solidFill>
                <a:latin typeface="arial" panose="020B0604020202020204" pitchFamily="34" charset="0"/>
              </a:rPr>
              <a:t>both</a:t>
            </a:r>
            <a:r>
              <a:rPr lang="en-ZA" sz="1200" dirty="0" smtClean="0">
                <a:solidFill>
                  <a:srgbClr val="222222"/>
                </a:solidFill>
                <a:latin typeface="arial" panose="020B0604020202020204" pitchFamily="34" charset="0"/>
              </a:rPr>
              <a:t> </a:t>
            </a:r>
            <a:r>
              <a:rPr lang="en-ZA" sz="1200" b="1" dirty="0" err="1" smtClean="0">
                <a:solidFill>
                  <a:srgbClr val="222222"/>
                </a:solidFill>
                <a:latin typeface="arial" panose="020B0604020202020204" pitchFamily="34" charset="0"/>
              </a:rPr>
              <a:t>analog</a:t>
            </a:r>
            <a:r>
              <a:rPr lang="en-ZA" sz="1200" b="1" dirty="0">
                <a:solidFill>
                  <a:srgbClr val="222222"/>
                </a:solidFill>
                <a:latin typeface="arial" panose="020B0604020202020204" pitchFamily="34" charset="0"/>
              </a:rPr>
              <a:t> computers</a:t>
            </a:r>
            <a:r>
              <a:rPr lang="en-ZA" sz="1200" dirty="0">
                <a:solidFill>
                  <a:srgbClr val="222222"/>
                </a:solidFill>
                <a:latin typeface="arial" panose="020B0604020202020204" pitchFamily="34" charset="0"/>
              </a:rPr>
              <a:t> </a:t>
            </a:r>
            <a:r>
              <a:rPr lang="en-ZA" sz="1200" dirty="0" smtClean="0">
                <a:solidFill>
                  <a:srgbClr val="222222"/>
                </a:solidFill>
                <a:latin typeface="arial" panose="020B0604020202020204" pitchFamily="34" charset="0"/>
              </a:rPr>
              <a:t>and </a:t>
            </a:r>
            <a:r>
              <a:rPr lang="en-ZA" sz="1200" b="1" dirty="0" smtClean="0">
                <a:solidFill>
                  <a:srgbClr val="222222"/>
                </a:solidFill>
                <a:latin typeface="arial" panose="020B0604020202020204" pitchFamily="34" charset="0"/>
              </a:rPr>
              <a:t>digital</a:t>
            </a:r>
            <a:r>
              <a:rPr lang="en-ZA" sz="1200" dirty="0">
                <a:solidFill>
                  <a:srgbClr val="222222"/>
                </a:solidFill>
                <a:latin typeface="arial" panose="020B0604020202020204" pitchFamily="34" charset="0"/>
              </a:rPr>
              <a:t> </a:t>
            </a:r>
            <a:r>
              <a:rPr lang="en-ZA" sz="1200" b="1" dirty="0">
                <a:solidFill>
                  <a:srgbClr val="222222"/>
                </a:solidFill>
                <a:latin typeface="arial" panose="020B0604020202020204" pitchFamily="34" charset="0"/>
              </a:rPr>
              <a:t>computers</a:t>
            </a:r>
            <a:r>
              <a:rPr lang="en-ZA" sz="1200" dirty="0">
                <a:solidFill>
                  <a:srgbClr val="222222"/>
                </a:solidFill>
                <a:latin typeface="arial" panose="020B0604020202020204" pitchFamily="34" charset="0"/>
              </a:rPr>
              <a:t>. The digital </a:t>
            </a:r>
            <a:r>
              <a:rPr lang="en-ZA" sz="1200" dirty="0" smtClean="0">
                <a:solidFill>
                  <a:srgbClr val="222222"/>
                </a:solidFill>
                <a:latin typeface="arial" panose="020B0604020202020204" pitchFamily="34" charset="0"/>
              </a:rPr>
              <a:t>part </a:t>
            </a:r>
            <a:r>
              <a:rPr lang="en-ZA" sz="1200" dirty="0">
                <a:solidFill>
                  <a:srgbClr val="222222"/>
                </a:solidFill>
                <a:latin typeface="arial" panose="020B0604020202020204" pitchFamily="34" charset="0"/>
              </a:rPr>
              <a:t>normally serves as the controller and provides logical and numerical operations, while the </a:t>
            </a:r>
            <a:r>
              <a:rPr lang="en-ZA" sz="1200" dirty="0" err="1">
                <a:solidFill>
                  <a:srgbClr val="222222"/>
                </a:solidFill>
                <a:latin typeface="arial" panose="020B0604020202020204" pitchFamily="34" charset="0"/>
              </a:rPr>
              <a:t>analog</a:t>
            </a:r>
            <a:r>
              <a:rPr lang="en-ZA" sz="1200" dirty="0">
                <a:solidFill>
                  <a:srgbClr val="222222"/>
                </a:solidFill>
                <a:latin typeface="arial" panose="020B0604020202020204" pitchFamily="34" charset="0"/>
              </a:rPr>
              <a:t> component often serves as </a:t>
            </a:r>
            <a:r>
              <a:rPr lang="en-ZA" sz="1200" dirty="0" smtClean="0">
                <a:solidFill>
                  <a:srgbClr val="222222"/>
                </a:solidFill>
                <a:latin typeface="arial" panose="020B0604020202020204" pitchFamily="34" charset="0"/>
              </a:rPr>
              <a:t>an </a:t>
            </a:r>
            <a:r>
              <a:rPr lang="en-ZA" sz="1200" dirty="0" err="1" smtClean="0">
                <a:solidFill>
                  <a:srgbClr val="222222"/>
                </a:solidFill>
                <a:latin typeface="arial" panose="020B0604020202020204" pitchFamily="34" charset="0"/>
              </a:rPr>
              <a:t>analog</a:t>
            </a:r>
            <a:r>
              <a:rPr lang="en-ZA" sz="1200" dirty="0" smtClean="0">
                <a:solidFill>
                  <a:srgbClr val="222222"/>
                </a:solidFill>
                <a:latin typeface="arial" panose="020B0604020202020204" pitchFamily="34" charset="0"/>
              </a:rPr>
              <a:t> solver of some sort (e.g. of mathematically </a:t>
            </a:r>
            <a:r>
              <a:rPr lang="en-ZA" sz="1200" dirty="0">
                <a:solidFill>
                  <a:srgbClr val="222222"/>
                </a:solidFill>
                <a:latin typeface="arial" panose="020B0604020202020204" pitchFamily="34" charset="0"/>
              </a:rPr>
              <a:t>complex </a:t>
            </a:r>
            <a:r>
              <a:rPr lang="en-ZA" sz="1200" dirty="0" smtClean="0">
                <a:solidFill>
                  <a:srgbClr val="222222"/>
                </a:solidFill>
                <a:latin typeface="arial" panose="020B0604020202020204" pitchFamily="34" charset="0"/>
              </a:rPr>
              <a:t>equations).</a:t>
            </a:r>
            <a:endParaRPr lang="en-ZA" sz="1200" dirty="0"/>
          </a:p>
        </p:txBody>
      </p:sp>
      <p:sp>
        <p:nvSpPr>
          <p:cNvPr id="6" name="Rectangle 5"/>
          <p:cNvSpPr/>
          <p:nvPr/>
        </p:nvSpPr>
        <p:spPr>
          <a:xfrm>
            <a:off x="4628075" y="5503054"/>
            <a:ext cx="4377903" cy="1200329"/>
          </a:xfrm>
          <a:prstGeom prst="rect">
            <a:avLst/>
          </a:prstGeom>
        </p:spPr>
        <p:txBody>
          <a:bodyPr wrap="square">
            <a:spAutoFit/>
          </a:bodyPr>
          <a:lstStyle/>
          <a:p>
            <a:r>
              <a:rPr lang="en-ZA" sz="1200" b="1" dirty="0" smtClean="0">
                <a:solidFill>
                  <a:srgbClr val="FF0000"/>
                </a:solidFill>
                <a:latin typeface="arial" panose="020B0604020202020204" pitchFamily="34" charset="0"/>
              </a:rPr>
              <a:t>*</a:t>
            </a:r>
            <a:r>
              <a:rPr lang="en-ZA" sz="1200" b="1" u="sng" dirty="0" smtClean="0">
                <a:solidFill>
                  <a:srgbClr val="222222"/>
                </a:solidFill>
                <a:latin typeface="arial" panose="020B0604020202020204" pitchFamily="34" charset="0"/>
              </a:rPr>
              <a:t>Heterogeneous computers:</a:t>
            </a:r>
            <a:r>
              <a:rPr lang="en-ZA" sz="1200" dirty="0">
                <a:solidFill>
                  <a:srgbClr val="222222"/>
                </a:solidFill>
                <a:latin typeface="arial" panose="020B0604020202020204" pitchFamily="34" charset="0"/>
              </a:rPr>
              <a:t> </a:t>
            </a:r>
            <a:r>
              <a:rPr lang="en-ZA" sz="1200" dirty="0" smtClean="0">
                <a:solidFill>
                  <a:srgbClr val="222222"/>
                </a:solidFill>
                <a:latin typeface="arial" panose="020B0604020202020204" pitchFamily="34" charset="0"/>
              </a:rPr>
              <a:t>Heterogeneous computers use </a:t>
            </a:r>
            <a:r>
              <a:rPr lang="en-ZA" sz="1200" dirty="0">
                <a:solidFill>
                  <a:srgbClr val="222222"/>
                </a:solidFill>
                <a:latin typeface="arial" panose="020B0604020202020204" pitchFamily="34" charset="0"/>
              </a:rPr>
              <a:t>more than one kind of processor or </a:t>
            </a:r>
            <a:r>
              <a:rPr lang="en-ZA" sz="1200" dirty="0" smtClean="0">
                <a:solidFill>
                  <a:srgbClr val="222222"/>
                </a:solidFill>
                <a:latin typeface="arial" panose="020B0604020202020204" pitchFamily="34" charset="0"/>
              </a:rPr>
              <a:t>type of core. They </a:t>
            </a:r>
            <a:r>
              <a:rPr lang="en-ZA" sz="1200" dirty="0">
                <a:solidFill>
                  <a:srgbClr val="222222"/>
                </a:solidFill>
                <a:latin typeface="arial" panose="020B0604020202020204" pitchFamily="34" charset="0"/>
              </a:rPr>
              <a:t>gain </a:t>
            </a:r>
            <a:r>
              <a:rPr lang="en-ZA" sz="1200" dirty="0" smtClean="0">
                <a:solidFill>
                  <a:srgbClr val="222222"/>
                </a:solidFill>
                <a:latin typeface="arial" panose="020B0604020202020204" pitchFamily="34" charset="0"/>
              </a:rPr>
              <a:t>greater performance </a:t>
            </a:r>
            <a:r>
              <a:rPr lang="en-ZA" sz="1200" dirty="0">
                <a:solidFill>
                  <a:srgbClr val="222222"/>
                </a:solidFill>
                <a:latin typeface="arial" panose="020B0604020202020204" pitchFamily="34" charset="0"/>
              </a:rPr>
              <a:t>or energy efficiency not just by adding </a:t>
            </a:r>
            <a:r>
              <a:rPr lang="en-ZA" sz="1200" dirty="0" smtClean="0">
                <a:solidFill>
                  <a:srgbClr val="222222"/>
                </a:solidFill>
                <a:latin typeface="arial" panose="020B0604020202020204" pitchFamily="34" charset="0"/>
              </a:rPr>
              <a:t>multiple processors of the same type, </a:t>
            </a:r>
            <a:r>
              <a:rPr lang="en-ZA" sz="1200" dirty="0">
                <a:solidFill>
                  <a:srgbClr val="222222"/>
                </a:solidFill>
                <a:latin typeface="arial" panose="020B0604020202020204" pitchFamily="34" charset="0"/>
              </a:rPr>
              <a:t>but </a:t>
            </a:r>
            <a:r>
              <a:rPr lang="en-ZA" sz="1200" dirty="0" smtClean="0">
                <a:solidFill>
                  <a:srgbClr val="222222"/>
                </a:solidFill>
                <a:latin typeface="arial" panose="020B0604020202020204" pitchFamily="34" charset="0"/>
              </a:rPr>
              <a:t>adding </a:t>
            </a:r>
            <a:r>
              <a:rPr lang="en-ZA" sz="1200" b="1" dirty="0">
                <a:solidFill>
                  <a:srgbClr val="222222"/>
                </a:solidFill>
                <a:latin typeface="arial" panose="020B0604020202020204" pitchFamily="34" charset="0"/>
              </a:rPr>
              <a:t>dissimilar coprocessors</a:t>
            </a:r>
            <a:r>
              <a:rPr lang="en-ZA" sz="1200" dirty="0">
                <a:solidFill>
                  <a:srgbClr val="222222"/>
                </a:solidFill>
                <a:latin typeface="arial" panose="020B0604020202020204" pitchFamily="34" charset="0"/>
              </a:rPr>
              <a:t>, usually incorporating specialized processing capabilities to handle particular </a:t>
            </a:r>
            <a:r>
              <a:rPr lang="en-ZA" sz="1200" dirty="0" smtClean="0">
                <a:solidFill>
                  <a:srgbClr val="222222"/>
                </a:solidFill>
                <a:latin typeface="arial" panose="020B0604020202020204" pitchFamily="34" charset="0"/>
              </a:rPr>
              <a:t>tasks. </a:t>
            </a:r>
            <a:endParaRPr lang="en-ZA" sz="700" i="1" dirty="0"/>
          </a:p>
        </p:txBody>
      </p:sp>
      <p:sp>
        <p:nvSpPr>
          <p:cNvPr id="7" name="Rectangle 6"/>
          <p:cNvSpPr/>
          <p:nvPr/>
        </p:nvSpPr>
        <p:spPr>
          <a:xfrm>
            <a:off x="7228239" y="6471667"/>
            <a:ext cx="1749197" cy="215444"/>
          </a:xfrm>
          <a:prstGeom prst="rect">
            <a:avLst/>
          </a:prstGeom>
        </p:spPr>
        <p:txBody>
          <a:bodyPr wrap="none">
            <a:spAutoFit/>
          </a:bodyPr>
          <a:lstStyle/>
          <a:p>
            <a:r>
              <a:rPr lang="en-ZA" sz="800" i="1" dirty="0">
                <a:solidFill>
                  <a:srgbClr val="FF0000"/>
                </a:solidFill>
                <a:latin typeface="arial" panose="020B0604020202020204" pitchFamily="34" charset="0"/>
              </a:rPr>
              <a:t>(</a:t>
            </a:r>
            <a:r>
              <a:rPr lang="en-ZA" sz="800" i="1" dirty="0" err="1" smtClean="0">
                <a:solidFill>
                  <a:srgbClr val="FF0000"/>
                </a:solidFill>
                <a:latin typeface="arial" panose="020B0604020202020204" pitchFamily="34" charset="0"/>
              </a:rPr>
              <a:t>ihis</a:t>
            </a:r>
            <a:r>
              <a:rPr lang="en-ZA" sz="800" i="1" dirty="0" smtClean="0">
                <a:solidFill>
                  <a:srgbClr val="FF0000"/>
                </a:solidFill>
                <a:latin typeface="arial" panose="020B0604020202020204" pitchFamily="34" charset="0"/>
              </a:rPr>
              <a:t> </a:t>
            </a:r>
            <a:r>
              <a:rPr lang="en-ZA" sz="800" i="1" dirty="0">
                <a:solidFill>
                  <a:srgbClr val="FF0000"/>
                </a:solidFill>
                <a:latin typeface="arial" panose="020B0604020202020204" pitchFamily="34" charset="0"/>
              </a:rPr>
              <a:t>is probably what you mean!!)</a:t>
            </a:r>
            <a:endParaRPr lang="en-ZA" sz="800" i="1" dirty="0">
              <a:solidFill>
                <a:srgbClr val="FF0000"/>
              </a:solidFill>
            </a:endParaRPr>
          </a:p>
        </p:txBody>
      </p:sp>
    </p:spTree>
    <p:extLst>
      <p:ext uri="{BB962C8B-B14F-4D97-AF65-F5344CB8AC3E}">
        <p14:creationId xmlns:p14="http://schemas.microsoft.com/office/powerpoint/2010/main" val="16755513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1313" y="134032"/>
            <a:ext cx="8385175" cy="874258"/>
          </a:xfrm>
        </p:spPr>
        <p:txBody>
          <a:bodyPr>
            <a:normAutofit/>
          </a:bodyPr>
          <a:lstStyle/>
          <a:p>
            <a:pPr>
              <a:defRPr/>
            </a:pPr>
            <a:r>
              <a:rPr lang="en-ZA" dirty="0" smtClean="0"/>
              <a:t>Is it or isn’t it reconfigurable…?</a:t>
            </a:r>
            <a:endParaRPr lang="en-US" dirty="0"/>
          </a:p>
        </p:txBody>
      </p:sp>
      <p:sp>
        <p:nvSpPr>
          <p:cNvPr id="3" name="Content Placeholder 2"/>
          <p:cNvSpPr>
            <a:spLocks noGrp="1"/>
          </p:cNvSpPr>
          <p:nvPr>
            <p:ph idx="1"/>
          </p:nvPr>
        </p:nvSpPr>
        <p:spPr>
          <a:xfrm>
            <a:off x="300038" y="1524000"/>
            <a:ext cx="8570912" cy="4191000"/>
          </a:xfrm>
        </p:spPr>
        <p:txBody>
          <a:bodyPr/>
          <a:lstStyle/>
          <a:p>
            <a:pPr>
              <a:defRPr/>
            </a:pPr>
            <a:r>
              <a:rPr lang="en-ZA" dirty="0" smtClean="0"/>
              <a:t>A determining factor is ability to change hardware </a:t>
            </a:r>
            <a:r>
              <a:rPr lang="en-ZA" dirty="0" err="1" smtClean="0">
                <a:solidFill>
                  <a:schemeClr val="tx2">
                    <a:lumMod val="90000"/>
                  </a:schemeClr>
                </a:solidFill>
              </a:rPr>
              <a:t>datapaths</a:t>
            </a:r>
            <a:r>
              <a:rPr lang="en-ZA" dirty="0" smtClean="0"/>
              <a:t> and </a:t>
            </a:r>
            <a:r>
              <a:rPr lang="en-ZA" dirty="0" smtClean="0">
                <a:solidFill>
                  <a:schemeClr val="tx2">
                    <a:lumMod val="90000"/>
                  </a:schemeClr>
                </a:solidFill>
              </a:rPr>
              <a:t>control flows</a:t>
            </a:r>
            <a:r>
              <a:rPr lang="en-ZA" dirty="0" smtClean="0"/>
              <a:t> by software control</a:t>
            </a:r>
          </a:p>
          <a:p>
            <a:pPr>
              <a:defRPr/>
            </a:pPr>
            <a:r>
              <a:rPr lang="en-ZA" dirty="0" smtClean="0"/>
              <a:t>This change could be either a post-process / compile time or dynamically during runtime (doesn’t have to be both)</a:t>
            </a:r>
          </a:p>
        </p:txBody>
      </p:sp>
      <p:sp>
        <p:nvSpPr>
          <p:cNvPr id="7172" name="Rectangle 3"/>
          <p:cNvSpPr>
            <a:spLocks noChangeArrowheads="1"/>
          </p:cNvSpPr>
          <p:nvPr/>
        </p:nvSpPr>
        <p:spPr bwMode="auto">
          <a:xfrm>
            <a:off x="1306513" y="4879975"/>
            <a:ext cx="788987" cy="598488"/>
          </a:xfrm>
          <a:prstGeom prst="rect">
            <a:avLst/>
          </a:prstGeom>
          <a:solidFill>
            <a:schemeClr val="accent1"/>
          </a:solidFill>
          <a:ln w="19050" algn="ctr">
            <a:solidFill>
              <a:schemeClr val="tx1"/>
            </a:solidFill>
            <a:round/>
            <a:headEnd/>
            <a:tailEnd/>
          </a:ln>
        </p:spPr>
        <p:txBody>
          <a:bodyPr/>
          <a:lstStyle/>
          <a:p>
            <a:endParaRPr lang="en-US"/>
          </a:p>
        </p:txBody>
      </p:sp>
      <p:sp>
        <p:nvSpPr>
          <p:cNvPr id="7173" name="Rectangle 4"/>
          <p:cNvSpPr>
            <a:spLocks noChangeArrowheads="1"/>
          </p:cNvSpPr>
          <p:nvPr/>
        </p:nvSpPr>
        <p:spPr bwMode="auto">
          <a:xfrm>
            <a:off x="2803525" y="4879975"/>
            <a:ext cx="788988" cy="598488"/>
          </a:xfrm>
          <a:prstGeom prst="rect">
            <a:avLst/>
          </a:prstGeom>
          <a:solidFill>
            <a:schemeClr val="accent1"/>
          </a:solidFill>
          <a:ln w="19050" algn="ctr">
            <a:solidFill>
              <a:schemeClr val="tx1"/>
            </a:solidFill>
            <a:round/>
            <a:headEnd/>
            <a:tailEnd/>
          </a:ln>
        </p:spPr>
        <p:txBody>
          <a:bodyPr/>
          <a:lstStyle/>
          <a:p>
            <a:endParaRPr lang="en-US"/>
          </a:p>
        </p:txBody>
      </p:sp>
      <p:sp>
        <p:nvSpPr>
          <p:cNvPr id="7174" name="Rectangle 5"/>
          <p:cNvSpPr>
            <a:spLocks noChangeArrowheads="1"/>
          </p:cNvSpPr>
          <p:nvPr/>
        </p:nvSpPr>
        <p:spPr bwMode="auto">
          <a:xfrm>
            <a:off x="4286250" y="4879975"/>
            <a:ext cx="788988" cy="598488"/>
          </a:xfrm>
          <a:prstGeom prst="rect">
            <a:avLst/>
          </a:prstGeom>
          <a:solidFill>
            <a:schemeClr val="accent1"/>
          </a:solidFill>
          <a:ln w="19050" algn="ctr">
            <a:solidFill>
              <a:schemeClr val="tx1"/>
            </a:solidFill>
            <a:round/>
            <a:headEnd/>
            <a:tailEnd/>
          </a:ln>
        </p:spPr>
        <p:txBody>
          <a:bodyPr/>
          <a:lstStyle/>
          <a:p>
            <a:endParaRPr lang="en-US"/>
          </a:p>
        </p:txBody>
      </p:sp>
      <p:cxnSp>
        <p:nvCxnSpPr>
          <p:cNvPr id="7175" name="Straight Arrow Connector 7"/>
          <p:cNvCxnSpPr>
            <a:cxnSpLocks noChangeShapeType="1"/>
            <a:stCxn id="7172" idx="3"/>
            <a:endCxn id="7173" idx="1"/>
          </p:cNvCxnSpPr>
          <p:nvPr/>
        </p:nvCxnSpPr>
        <p:spPr bwMode="auto">
          <a:xfrm>
            <a:off x="2095500" y="5178425"/>
            <a:ext cx="708025" cy="1588"/>
          </a:xfrm>
          <a:prstGeom prst="straightConnector1">
            <a:avLst/>
          </a:prstGeom>
          <a:noFill/>
          <a:ln w="28575"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cxnSp>
        <p:nvCxnSpPr>
          <p:cNvPr id="7176" name="Straight Arrow Connector 8"/>
          <p:cNvCxnSpPr>
            <a:cxnSpLocks noChangeShapeType="1"/>
          </p:cNvCxnSpPr>
          <p:nvPr/>
        </p:nvCxnSpPr>
        <p:spPr bwMode="auto">
          <a:xfrm>
            <a:off x="3592513" y="5178425"/>
            <a:ext cx="709612" cy="1588"/>
          </a:xfrm>
          <a:prstGeom prst="straightConnector1">
            <a:avLst/>
          </a:prstGeom>
          <a:noFill/>
          <a:ln w="28575" algn="ctr">
            <a:solidFill>
              <a:schemeClr val="tx1"/>
            </a:solidFill>
            <a:prstDash val="dash"/>
            <a:round/>
            <a:headEnd type="arrow" w="med" len="med"/>
            <a:tailEnd type="arrow" w="med" len="med"/>
          </a:ln>
          <a:extLst>
            <a:ext uri="{909E8E84-426E-40DD-AFC4-6F175D3DCCD1}">
              <a14:hiddenFill xmlns:a14="http://schemas.microsoft.com/office/drawing/2010/main">
                <a:noFill/>
              </a14:hiddenFill>
            </a:ext>
          </a:extLst>
        </p:spPr>
      </p:cxnSp>
      <p:sp>
        <p:nvSpPr>
          <p:cNvPr id="7177" name="Rectangle 9"/>
          <p:cNvSpPr>
            <a:spLocks noChangeArrowheads="1"/>
          </p:cNvSpPr>
          <p:nvPr/>
        </p:nvSpPr>
        <p:spPr bwMode="auto">
          <a:xfrm>
            <a:off x="1827213" y="5068888"/>
            <a:ext cx="268287" cy="188912"/>
          </a:xfrm>
          <a:prstGeom prst="rect">
            <a:avLst/>
          </a:prstGeom>
          <a:solidFill>
            <a:schemeClr val="accent1"/>
          </a:solidFill>
          <a:ln w="19050" algn="ctr">
            <a:solidFill>
              <a:schemeClr val="tx1"/>
            </a:solidFill>
            <a:round/>
            <a:headEnd/>
            <a:tailEnd/>
          </a:ln>
        </p:spPr>
        <p:txBody>
          <a:bodyPr/>
          <a:lstStyle/>
          <a:p>
            <a:endParaRPr lang="en-US"/>
          </a:p>
        </p:txBody>
      </p:sp>
      <p:sp>
        <p:nvSpPr>
          <p:cNvPr id="7178" name="Rectangle 10"/>
          <p:cNvSpPr>
            <a:spLocks noChangeArrowheads="1"/>
          </p:cNvSpPr>
          <p:nvPr/>
        </p:nvSpPr>
        <p:spPr bwMode="auto">
          <a:xfrm>
            <a:off x="2803525" y="5068888"/>
            <a:ext cx="268288" cy="188912"/>
          </a:xfrm>
          <a:prstGeom prst="rect">
            <a:avLst/>
          </a:prstGeom>
          <a:solidFill>
            <a:schemeClr val="accent1"/>
          </a:solidFill>
          <a:ln w="19050" algn="ctr">
            <a:solidFill>
              <a:schemeClr val="tx1"/>
            </a:solidFill>
            <a:round/>
            <a:headEnd/>
            <a:tailEnd/>
          </a:ln>
        </p:spPr>
        <p:txBody>
          <a:bodyPr/>
          <a:lstStyle/>
          <a:p>
            <a:endParaRPr lang="en-US"/>
          </a:p>
        </p:txBody>
      </p:sp>
      <p:sp>
        <p:nvSpPr>
          <p:cNvPr id="7179" name="Rectangle 11"/>
          <p:cNvSpPr>
            <a:spLocks noChangeArrowheads="1"/>
          </p:cNvSpPr>
          <p:nvPr/>
        </p:nvSpPr>
        <p:spPr bwMode="auto">
          <a:xfrm>
            <a:off x="3324225" y="5068888"/>
            <a:ext cx="268288" cy="188912"/>
          </a:xfrm>
          <a:prstGeom prst="rect">
            <a:avLst/>
          </a:prstGeom>
          <a:solidFill>
            <a:schemeClr val="accent1"/>
          </a:solidFill>
          <a:ln w="19050" algn="ctr">
            <a:solidFill>
              <a:schemeClr val="tx1"/>
            </a:solidFill>
            <a:round/>
            <a:headEnd/>
            <a:tailEnd/>
          </a:ln>
        </p:spPr>
        <p:txBody>
          <a:bodyPr/>
          <a:lstStyle/>
          <a:p>
            <a:endParaRPr lang="en-US"/>
          </a:p>
        </p:txBody>
      </p:sp>
      <p:sp>
        <p:nvSpPr>
          <p:cNvPr id="7180" name="Rectangle 12"/>
          <p:cNvSpPr>
            <a:spLocks noChangeArrowheads="1"/>
          </p:cNvSpPr>
          <p:nvPr/>
        </p:nvSpPr>
        <p:spPr bwMode="auto">
          <a:xfrm>
            <a:off x="4286250" y="5068888"/>
            <a:ext cx="268288" cy="188912"/>
          </a:xfrm>
          <a:prstGeom prst="rect">
            <a:avLst/>
          </a:prstGeom>
          <a:solidFill>
            <a:schemeClr val="accent1"/>
          </a:solidFill>
          <a:ln w="19050" algn="ctr">
            <a:solidFill>
              <a:schemeClr val="tx1"/>
            </a:solidFill>
            <a:round/>
            <a:headEnd/>
            <a:tailEnd/>
          </a:ln>
        </p:spPr>
        <p:txBody>
          <a:bodyPr/>
          <a:lstStyle/>
          <a:p>
            <a:endParaRPr lang="en-US"/>
          </a:p>
        </p:txBody>
      </p:sp>
      <p:sp>
        <p:nvSpPr>
          <p:cNvPr id="7181" name="Rectangle 10"/>
          <p:cNvSpPr>
            <a:spLocks noChangeArrowheads="1"/>
          </p:cNvSpPr>
          <p:nvPr/>
        </p:nvSpPr>
        <p:spPr bwMode="auto">
          <a:xfrm>
            <a:off x="3051175" y="5278438"/>
            <a:ext cx="268288" cy="188912"/>
          </a:xfrm>
          <a:prstGeom prst="rect">
            <a:avLst/>
          </a:prstGeom>
          <a:solidFill>
            <a:schemeClr val="accent1"/>
          </a:solidFill>
          <a:ln w="19050" algn="ctr">
            <a:solidFill>
              <a:schemeClr val="tx1"/>
            </a:solidFill>
            <a:round/>
            <a:headEnd/>
            <a:tailEnd/>
          </a:ln>
        </p:spPr>
        <p:txBody>
          <a:bodyPr/>
          <a:lstStyle/>
          <a:p>
            <a:endParaRPr lang="en-US"/>
          </a:p>
        </p:txBody>
      </p:sp>
      <p:grpSp>
        <p:nvGrpSpPr>
          <p:cNvPr id="7182" name="Group 16"/>
          <p:cNvGrpSpPr>
            <a:grpSpLocks/>
          </p:cNvGrpSpPr>
          <p:nvPr/>
        </p:nvGrpSpPr>
        <p:grpSpPr bwMode="auto">
          <a:xfrm rot="-5400000">
            <a:off x="2829719" y="5990431"/>
            <a:ext cx="736600" cy="598488"/>
            <a:chOff x="2704011" y="4946197"/>
            <a:chExt cx="788988" cy="598488"/>
          </a:xfrm>
        </p:grpSpPr>
        <p:sp>
          <p:nvSpPr>
            <p:cNvPr id="7189" name="Rectangle 3"/>
            <p:cNvSpPr>
              <a:spLocks noChangeArrowheads="1"/>
            </p:cNvSpPr>
            <p:nvPr/>
          </p:nvSpPr>
          <p:spPr bwMode="auto">
            <a:xfrm>
              <a:off x="2704011" y="4946197"/>
              <a:ext cx="788988" cy="598488"/>
            </a:xfrm>
            <a:prstGeom prst="rect">
              <a:avLst/>
            </a:prstGeom>
            <a:solidFill>
              <a:schemeClr val="accent1"/>
            </a:solidFill>
            <a:ln w="19050" algn="ctr">
              <a:solidFill>
                <a:schemeClr val="tx1"/>
              </a:solidFill>
              <a:round/>
              <a:headEnd/>
              <a:tailEnd/>
            </a:ln>
          </p:spPr>
          <p:txBody>
            <a:bodyPr/>
            <a:lstStyle/>
            <a:p>
              <a:endParaRPr lang="en-US"/>
            </a:p>
          </p:txBody>
        </p:sp>
        <p:sp>
          <p:nvSpPr>
            <p:cNvPr id="7190" name="Rectangle 9"/>
            <p:cNvSpPr>
              <a:spLocks noChangeArrowheads="1"/>
            </p:cNvSpPr>
            <p:nvPr/>
          </p:nvSpPr>
          <p:spPr bwMode="auto">
            <a:xfrm>
              <a:off x="3224711" y="5135110"/>
              <a:ext cx="268288" cy="188912"/>
            </a:xfrm>
            <a:prstGeom prst="rect">
              <a:avLst/>
            </a:prstGeom>
            <a:solidFill>
              <a:schemeClr val="accent1"/>
            </a:solidFill>
            <a:ln w="19050" algn="ctr">
              <a:solidFill>
                <a:schemeClr val="tx1"/>
              </a:solidFill>
              <a:round/>
              <a:headEnd/>
              <a:tailEnd/>
            </a:ln>
          </p:spPr>
          <p:txBody>
            <a:bodyPr/>
            <a:lstStyle/>
            <a:p>
              <a:endParaRPr lang="en-US"/>
            </a:p>
          </p:txBody>
        </p:sp>
      </p:grpSp>
      <p:cxnSp>
        <p:nvCxnSpPr>
          <p:cNvPr id="7183" name="Straight Arrow Connector 7"/>
          <p:cNvCxnSpPr>
            <a:cxnSpLocks noChangeShapeType="1"/>
            <a:endCxn id="7181" idx="2"/>
          </p:cNvCxnSpPr>
          <p:nvPr/>
        </p:nvCxnSpPr>
        <p:spPr bwMode="auto">
          <a:xfrm rot="5400000" flipH="1" flipV="1">
            <a:off x="2956719" y="5691981"/>
            <a:ext cx="454025" cy="4763"/>
          </a:xfrm>
          <a:prstGeom prst="straightConnector1">
            <a:avLst/>
          </a:prstGeom>
          <a:noFill/>
          <a:ln w="28575"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7184" name="Rectangle 17"/>
          <p:cNvSpPr>
            <a:spLocks noChangeArrowheads="1"/>
          </p:cNvSpPr>
          <p:nvPr/>
        </p:nvSpPr>
        <p:spPr bwMode="auto">
          <a:xfrm>
            <a:off x="358775" y="5635625"/>
            <a:ext cx="13017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processing</a:t>
            </a:r>
          </a:p>
          <a:p>
            <a:r>
              <a:rPr lang="en-ZA"/>
              <a:t>elements</a:t>
            </a:r>
            <a:endParaRPr lang="en-GB"/>
          </a:p>
        </p:txBody>
      </p:sp>
      <p:cxnSp>
        <p:nvCxnSpPr>
          <p:cNvPr id="7185" name="Straight Arrow Connector 19"/>
          <p:cNvCxnSpPr>
            <a:cxnSpLocks noChangeShapeType="1"/>
          </p:cNvCxnSpPr>
          <p:nvPr/>
        </p:nvCxnSpPr>
        <p:spPr bwMode="auto">
          <a:xfrm rot="5400000" flipH="1" flipV="1">
            <a:off x="1104107" y="5349081"/>
            <a:ext cx="417512" cy="327025"/>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7186" name="Straight Arrow Connector 20"/>
          <p:cNvCxnSpPr>
            <a:cxnSpLocks noChangeShapeType="1"/>
          </p:cNvCxnSpPr>
          <p:nvPr/>
        </p:nvCxnSpPr>
        <p:spPr bwMode="auto">
          <a:xfrm rot="10800000">
            <a:off x="3278188" y="5668963"/>
            <a:ext cx="758825" cy="222250"/>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7187" name="Rectangle 22"/>
          <p:cNvSpPr>
            <a:spLocks noChangeArrowheads="1"/>
          </p:cNvSpPr>
          <p:nvPr/>
        </p:nvSpPr>
        <p:spPr bwMode="auto">
          <a:xfrm>
            <a:off x="4056063" y="5673725"/>
            <a:ext cx="11207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Datapath</a:t>
            </a:r>
            <a:endParaRPr lang="en-GB"/>
          </a:p>
        </p:txBody>
      </p:sp>
      <p:sp>
        <p:nvSpPr>
          <p:cNvPr id="7188" name="Rectangle 23"/>
          <p:cNvSpPr>
            <a:spLocks noChangeArrowheads="1"/>
          </p:cNvSpPr>
          <p:nvPr/>
        </p:nvSpPr>
        <p:spPr bwMode="auto">
          <a:xfrm>
            <a:off x="5608638" y="4645025"/>
            <a:ext cx="3303587"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ZA"/>
              <a:t>While the trivial case (a computer with one changeable datapath could be argued as being reconfigurable) it is usually assumed the computer system concerned has many changeable datapaths.</a:t>
            </a:r>
            <a:endParaRPr lang="en-GB"/>
          </a:p>
        </p:txBody>
      </p:sp>
      <p:sp>
        <p:nvSpPr>
          <p:cNvPr id="4" name="Rectangle 3"/>
          <p:cNvSpPr/>
          <p:nvPr/>
        </p:nvSpPr>
        <p:spPr>
          <a:xfrm>
            <a:off x="7088737" y="973758"/>
            <a:ext cx="1550424" cy="584775"/>
          </a:xfrm>
          <a:prstGeom prst="rect">
            <a:avLst/>
          </a:prstGeom>
        </p:spPr>
        <p:txBody>
          <a:bodyPr wrap="none">
            <a:spAutoFit/>
          </a:bodyPr>
          <a:lstStyle/>
          <a:p>
            <a:r>
              <a:rPr lang="en-ZA" sz="3200" b="1" dirty="0">
                <a:solidFill>
                  <a:srgbClr val="FF0000"/>
                </a:solidFill>
              </a:rPr>
              <a:t>(recap)</a:t>
            </a:r>
          </a:p>
        </p:txBody>
      </p:sp>
    </p:spTree>
    <p:extLst>
      <p:ext uri="{BB962C8B-B14F-4D97-AF65-F5344CB8AC3E}">
        <p14:creationId xmlns:p14="http://schemas.microsoft.com/office/powerpoint/2010/main" val="34546122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81782" y="422438"/>
            <a:ext cx="5224507" cy="1754326"/>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5400" b="1" cap="none" spc="0" dirty="0" smtClean="0">
                <a:ln/>
                <a:solidFill>
                  <a:schemeClr val="accent3"/>
                </a:solidFill>
                <a:effectLst/>
              </a:rPr>
              <a:t>Purpose of this</a:t>
            </a:r>
          </a:p>
          <a:p>
            <a:pPr algn="ctr"/>
            <a:r>
              <a:rPr lang="en-US" sz="5400" b="1" cap="none" spc="0" dirty="0" smtClean="0">
                <a:ln/>
                <a:solidFill>
                  <a:schemeClr val="accent3"/>
                </a:solidFill>
                <a:effectLst/>
              </a:rPr>
              <a:t>case study</a:t>
            </a:r>
            <a:endParaRPr lang="en-US" sz="5400" b="1" cap="none" spc="0" dirty="0">
              <a:ln/>
              <a:solidFill>
                <a:schemeClr val="accent3"/>
              </a:solidFill>
              <a:effectLst/>
            </a:endParaRPr>
          </a:p>
        </p:txBody>
      </p:sp>
      <p:sp>
        <p:nvSpPr>
          <p:cNvPr id="2" name="TextBox 1"/>
          <p:cNvSpPr txBox="1"/>
          <p:nvPr/>
        </p:nvSpPr>
        <p:spPr>
          <a:xfrm>
            <a:off x="782197" y="2434728"/>
            <a:ext cx="7447403" cy="3416320"/>
          </a:xfrm>
          <a:prstGeom prst="rect">
            <a:avLst/>
          </a:prstGeom>
          <a:noFill/>
        </p:spPr>
        <p:txBody>
          <a:bodyPr wrap="square" rtlCol="0">
            <a:spAutoFit/>
          </a:bodyPr>
          <a:lstStyle/>
          <a:p>
            <a:pPr marL="285750" indent="-285750">
              <a:buFont typeface="Arial" panose="020B0604020202020204" pitchFamily="34" charset="0"/>
              <a:buChar char="•"/>
            </a:pPr>
            <a:r>
              <a:rPr lang="en-ZA" sz="2400" dirty="0" smtClean="0"/>
              <a:t>Look at a complex heterogeneous processor architecture</a:t>
            </a:r>
          </a:p>
          <a:p>
            <a:pPr marL="285750" indent="-285750">
              <a:buFont typeface="Arial" panose="020B0604020202020204" pitchFamily="34" charset="0"/>
              <a:buChar char="•"/>
            </a:pPr>
            <a:r>
              <a:rPr lang="en-ZA" sz="2400" dirty="0" smtClean="0"/>
              <a:t>Consider specialized programming models designed around this architecture</a:t>
            </a:r>
          </a:p>
          <a:p>
            <a:pPr marL="285750" indent="-285750">
              <a:buFont typeface="Arial" panose="020B0604020202020204" pitchFamily="34" charset="0"/>
              <a:buChar char="•"/>
            </a:pPr>
            <a:r>
              <a:rPr lang="en-ZA" sz="2400" dirty="0" smtClean="0"/>
              <a:t>How to ‘package’ it as a potential computing product</a:t>
            </a:r>
          </a:p>
          <a:p>
            <a:pPr marL="285750" indent="-285750">
              <a:buFont typeface="Arial" panose="020B0604020202020204" pitchFamily="34" charset="0"/>
              <a:buChar char="•"/>
            </a:pPr>
            <a:r>
              <a:rPr lang="en-ZA" sz="2400" dirty="0" smtClean="0"/>
              <a:t>Consider tools to support this unique architecture</a:t>
            </a:r>
          </a:p>
          <a:p>
            <a:r>
              <a:rPr lang="en-ZA" sz="2400" dirty="0" smtClean="0">
                <a:sym typeface="Wingdings" panose="05000000000000000000" pitchFamily="2" charset="2"/>
              </a:rPr>
              <a:t> Understanding of what is needed were you to build your own HPEC / RC platform and supporting tools.</a:t>
            </a:r>
            <a:endParaRPr lang="en-ZA" sz="2400" dirty="0"/>
          </a:p>
        </p:txBody>
      </p:sp>
    </p:spTree>
    <p:extLst>
      <p:ext uri="{BB962C8B-B14F-4D97-AF65-F5344CB8AC3E}">
        <p14:creationId xmlns:p14="http://schemas.microsoft.com/office/powerpoint/2010/main" val="7741455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Cell Broadband Engine Architecture </a:t>
            </a:r>
            <a:r>
              <a:rPr lang="en-US" dirty="0" smtClean="0"/>
              <a:t>Processor</a:t>
            </a:r>
            <a:endParaRPr lang="en-ZA" dirty="0"/>
          </a:p>
        </p:txBody>
      </p:sp>
      <p:sp>
        <p:nvSpPr>
          <p:cNvPr id="3" name="Text Placeholder 2"/>
          <p:cNvSpPr>
            <a:spLocks noGrp="1"/>
          </p:cNvSpPr>
          <p:nvPr>
            <p:ph type="body" idx="1"/>
          </p:nvPr>
        </p:nvSpPr>
        <p:spPr/>
        <p:txBody>
          <a:bodyPr/>
          <a:lstStyle/>
          <a:p>
            <a:r>
              <a:rPr lang="en-ZA" dirty="0" smtClean="0"/>
              <a:t>EEE4084F Case Study of heterogeneous architecture for a microprocessor-based RC</a:t>
            </a:r>
            <a:endParaRPr lang="en-ZA" dirty="0"/>
          </a:p>
        </p:txBody>
      </p:sp>
    </p:spTree>
    <p:extLst>
      <p:ext uri="{BB962C8B-B14F-4D97-AF65-F5344CB8AC3E}">
        <p14:creationId xmlns:p14="http://schemas.microsoft.com/office/powerpoint/2010/main" val="35765792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2223" y="90308"/>
            <a:ext cx="8801630" cy="1185336"/>
          </a:xfrm>
        </p:spPr>
        <p:txBody>
          <a:bodyPr>
            <a:noAutofit/>
          </a:bodyPr>
          <a:lstStyle/>
          <a:p>
            <a:pPr>
              <a:defRPr/>
            </a:pPr>
            <a:r>
              <a:rPr lang="en-US" sz="3200" dirty="0"/>
              <a:t>The “Cell </a:t>
            </a:r>
            <a:r>
              <a:rPr lang="en-US" sz="3200" dirty="0" smtClean="0"/>
              <a:t>Processor” :</a:t>
            </a:r>
            <a:br>
              <a:rPr lang="en-US" sz="3200" dirty="0" smtClean="0"/>
            </a:br>
            <a:r>
              <a:rPr lang="en-US" sz="2800" dirty="0" smtClean="0"/>
              <a:t>Cell </a:t>
            </a:r>
            <a:r>
              <a:rPr lang="en-US" sz="2800" dirty="0"/>
              <a:t>Broadband Engine </a:t>
            </a:r>
            <a:r>
              <a:rPr lang="en-US" sz="2800" dirty="0" smtClean="0"/>
              <a:t>Architecture Processor</a:t>
            </a:r>
            <a:endParaRPr lang="en-US" sz="2800" dirty="0"/>
          </a:p>
        </p:txBody>
      </p:sp>
      <p:sp>
        <p:nvSpPr>
          <p:cNvPr id="3" name="Content Placeholder 2"/>
          <p:cNvSpPr>
            <a:spLocks noGrp="1"/>
          </p:cNvSpPr>
          <p:nvPr>
            <p:ph idx="1"/>
          </p:nvPr>
        </p:nvSpPr>
        <p:spPr>
          <a:xfrm>
            <a:off x="292100" y="1398763"/>
            <a:ext cx="8477603" cy="4787548"/>
          </a:xfrm>
        </p:spPr>
        <p:txBody>
          <a:bodyPr>
            <a:normAutofit/>
          </a:bodyPr>
          <a:lstStyle/>
          <a:p>
            <a:pPr>
              <a:defRPr/>
            </a:pPr>
            <a:r>
              <a:rPr lang="en-US" sz="2000" dirty="0" smtClean="0"/>
              <a:t>Developed </a:t>
            </a:r>
            <a:r>
              <a:rPr lang="en-US" sz="2000" dirty="0"/>
              <a:t>by </a:t>
            </a:r>
            <a:r>
              <a:rPr lang="en-US" sz="2000" dirty="0" smtClean="0"/>
              <a:t>STI alliance, a collaboration of Sony</a:t>
            </a:r>
            <a:r>
              <a:rPr lang="en-US" sz="2000" dirty="0"/>
              <a:t>, </a:t>
            </a:r>
            <a:r>
              <a:rPr lang="en-US" sz="2000" dirty="0" smtClean="0"/>
              <a:t/>
            </a:r>
            <a:br>
              <a:rPr lang="en-US" sz="2000" dirty="0" smtClean="0"/>
            </a:br>
            <a:r>
              <a:rPr lang="en-US" sz="2000" dirty="0" smtClean="0"/>
              <a:t>Sony </a:t>
            </a:r>
            <a:r>
              <a:rPr lang="en-US" sz="2000" dirty="0"/>
              <a:t>Computer Entertainment, Toshiba, and </a:t>
            </a:r>
            <a:r>
              <a:rPr lang="en-US" sz="2000" dirty="0" smtClean="0"/>
              <a:t>IBM.</a:t>
            </a:r>
          </a:p>
          <a:p>
            <a:pPr>
              <a:defRPr/>
            </a:pPr>
            <a:r>
              <a:rPr lang="en-US" sz="2000" dirty="0" smtClean="0"/>
              <a:t>Why Cell?</a:t>
            </a:r>
          </a:p>
          <a:p>
            <a:pPr lvl="1">
              <a:defRPr/>
            </a:pPr>
            <a:r>
              <a:rPr lang="en-US" sz="1600" dirty="0" smtClean="0"/>
              <a:t>Actually “Cell” is a shortening for “Cell </a:t>
            </a:r>
            <a:r>
              <a:rPr lang="en-US" sz="1600" dirty="0"/>
              <a:t>Broadband </a:t>
            </a:r>
            <a:r>
              <a:rPr lang="en-US" sz="1600" dirty="0" smtClean="0"/>
              <a:t>Engine</a:t>
            </a:r>
            <a:br>
              <a:rPr lang="en-US" sz="1600" dirty="0" smtClean="0"/>
            </a:br>
            <a:r>
              <a:rPr lang="en-US" sz="1600" dirty="0" smtClean="0"/>
              <a:t>Architecture” (i.e., it isn’t an acronym)</a:t>
            </a:r>
          </a:p>
          <a:p>
            <a:pPr lvl="1">
              <a:defRPr/>
            </a:pPr>
            <a:r>
              <a:rPr lang="en-US" sz="1600" dirty="0" smtClean="0"/>
              <a:t>Technically abbreviated as CBEA</a:t>
            </a:r>
            <a:r>
              <a:rPr lang="en-US" sz="1600" dirty="0"/>
              <a:t> in </a:t>
            </a:r>
            <a:r>
              <a:rPr lang="en-US" sz="1600" dirty="0" smtClean="0"/>
              <a:t>full, alternatively “Cell BE”.</a:t>
            </a:r>
          </a:p>
          <a:p>
            <a:pPr>
              <a:defRPr/>
            </a:pPr>
            <a:r>
              <a:rPr lang="en-US" sz="2000" dirty="0" smtClean="0"/>
              <a:t>The design </a:t>
            </a:r>
            <a:r>
              <a:rPr lang="en-US" sz="2000" dirty="0"/>
              <a:t>and first implementation </a:t>
            </a:r>
            <a:r>
              <a:rPr lang="en-US" sz="2000" dirty="0" smtClean="0"/>
              <a:t>of the Cell:</a:t>
            </a:r>
          </a:p>
          <a:p>
            <a:pPr lvl="1">
              <a:defRPr/>
            </a:pPr>
            <a:r>
              <a:rPr lang="en-US" sz="1600" dirty="0" smtClean="0"/>
              <a:t>Performed at STI </a:t>
            </a:r>
            <a:r>
              <a:rPr lang="en-US" sz="1600" dirty="0"/>
              <a:t>Design Center in Austin, </a:t>
            </a:r>
            <a:r>
              <a:rPr lang="en-US" sz="1600" dirty="0" smtClean="0"/>
              <a:t>Texas</a:t>
            </a:r>
          </a:p>
          <a:p>
            <a:pPr lvl="1">
              <a:defRPr/>
            </a:pPr>
            <a:r>
              <a:rPr lang="en-US" sz="1600" dirty="0" smtClean="0"/>
              <a:t>Carried out over a 4-year period from March 2001</a:t>
            </a:r>
          </a:p>
          <a:p>
            <a:pPr lvl="1">
              <a:defRPr/>
            </a:pPr>
            <a:r>
              <a:rPr lang="en-US" sz="1600" dirty="0" smtClean="0"/>
              <a:t>Budget approx. 400 million USD</a:t>
            </a:r>
            <a:endParaRPr lang="en-US" sz="20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44267" y="1603020"/>
            <a:ext cx="1725436" cy="2675095"/>
          </a:xfrm>
          <a:prstGeom prst="rect">
            <a:avLst/>
          </a:prstGeom>
        </p:spPr>
      </p:pic>
      <p:sp>
        <p:nvSpPr>
          <p:cNvPr id="6" name="Rectangle 5"/>
          <p:cNvSpPr/>
          <p:nvPr/>
        </p:nvSpPr>
        <p:spPr>
          <a:xfrm>
            <a:off x="310444" y="6357035"/>
            <a:ext cx="8077200" cy="261610"/>
          </a:xfrm>
          <a:prstGeom prst="rect">
            <a:avLst/>
          </a:prstGeom>
        </p:spPr>
        <p:txBody>
          <a:bodyPr wrap="square">
            <a:spAutoFit/>
          </a:bodyPr>
          <a:lstStyle/>
          <a:p>
            <a:r>
              <a:rPr lang="en-US" sz="1100" dirty="0" smtClean="0"/>
              <a:t>Information based mainly on </a:t>
            </a:r>
            <a:r>
              <a:rPr lang="en-US" sz="1100" dirty="0" smtClean="0">
                <a:hlinkClick r:id="rId4"/>
              </a:rPr>
              <a:t>http</a:t>
            </a:r>
            <a:r>
              <a:rPr lang="en-US" sz="1100" dirty="0">
                <a:hlinkClick r:id="rId4"/>
              </a:rPr>
              <a:t>://en.wikipedia.org/wiki/Cell_(microprocessor</a:t>
            </a:r>
            <a:r>
              <a:rPr lang="en-US" sz="1100" dirty="0" smtClean="0">
                <a:hlinkClick r:id="rId4"/>
              </a:rPr>
              <a:t>)</a:t>
            </a:r>
            <a:endParaRPr lang="en-US" sz="1100" dirty="0"/>
          </a:p>
        </p:txBody>
      </p:sp>
      <p:sp>
        <p:nvSpPr>
          <p:cNvPr id="9" name="Rectangle 8"/>
          <p:cNvSpPr/>
          <p:nvPr/>
        </p:nvSpPr>
        <p:spPr>
          <a:xfrm>
            <a:off x="6786562" y="4278115"/>
            <a:ext cx="2240846" cy="261610"/>
          </a:xfrm>
          <a:prstGeom prst="rect">
            <a:avLst/>
          </a:prstGeom>
        </p:spPr>
        <p:txBody>
          <a:bodyPr wrap="square">
            <a:spAutoFit/>
          </a:bodyPr>
          <a:lstStyle/>
          <a:p>
            <a:pPr algn="ctr"/>
            <a:r>
              <a:rPr lang="en-US" sz="1100" dirty="0" smtClean="0"/>
              <a:t>Image of the Cell processor</a:t>
            </a:r>
            <a:endParaRPr lang="en-US" sz="11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891" y="211151"/>
            <a:ext cx="8222975" cy="804849"/>
          </a:xfrm>
        </p:spPr>
        <p:txBody>
          <a:bodyPr>
            <a:normAutofit/>
          </a:bodyPr>
          <a:lstStyle/>
          <a:p>
            <a:pPr>
              <a:defRPr/>
            </a:pPr>
            <a:r>
              <a:rPr lang="en-US" dirty="0" smtClean="0"/>
              <a:t>The Cell Processor Milestones</a:t>
            </a:r>
            <a:endParaRPr lang="en-US" dirty="0"/>
          </a:p>
        </p:txBody>
      </p:sp>
      <p:sp>
        <p:nvSpPr>
          <p:cNvPr id="3" name="Content Placeholder 2"/>
          <p:cNvSpPr>
            <a:spLocks noGrp="1"/>
          </p:cNvSpPr>
          <p:nvPr>
            <p:ph idx="1"/>
          </p:nvPr>
        </p:nvSpPr>
        <p:spPr>
          <a:xfrm>
            <a:off x="292100" y="1398764"/>
            <a:ext cx="8778875" cy="4191000"/>
          </a:xfrm>
        </p:spPr>
        <p:txBody>
          <a:bodyPr>
            <a:normAutofit fontScale="92500" lnSpcReduction="20000"/>
          </a:bodyPr>
          <a:lstStyle/>
          <a:p>
            <a:pPr>
              <a:spcBef>
                <a:spcPts val="0"/>
              </a:spcBef>
              <a:defRPr/>
            </a:pPr>
            <a:r>
              <a:rPr lang="en-US" b="1" dirty="0" smtClean="0"/>
              <a:t>2005 Feb</a:t>
            </a:r>
            <a:r>
              <a:rPr lang="en-US" sz="1700" b="1" baseline="90000" dirty="0" smtClean="0"/>
              <a:t>[1,2]</a:t>
            </a:r>
            <a:endParaRPr lang="en-US" b="1" baseline="90000" dirty="0" smtClean="0"/>
          </a:p>
          <a:p>
            <a:pPr lvl="1">
              <a:defRPr/>
            </a:pPr>
            <a:r>
              <a:rPr lang="en-US" b="1" dirty="0" smtClean="0"/>
              <a:t>IBM’s technical disclosures of cell processors quickly led to new platforms &amp; toolsets </a:t>
            </a:r>
            <a:r>
              <a:rPr lang="en-US" b="1" baseline="30000" dirty="0" smtClean="0"/>
              <a:t>[2</a:t>
            </a:r>
            <a:r>
              <a:rPr lang="en-US" b="1" baseline="30000" dirty="0"/>
              <a:t>]</a:t>
            </a:r>
            <a:endParaRPr lang="en-US" b="1" baseline="30000" dirty="0" smtClean="0"/>
          </a:p>
          <a:p>
            <a:pPr>
              <a:defRPr/>
            </a:pPr>
            <a:r>
              <a:rPr lang="en-US" b="1" dirty="0" smtClean="0"/>
              <a:t>Oct 05: Mercury Cell Blade</a:t>
            </a:r>
          </a:p>
          <a:p>
            <a:pPr>
              <a:defRPr/>
            </a:pPr>
            <a:r>
              <a:rPr lang="en-US" b="1" dirty="0" smtClean="0"/>
              <a:t>Nov 05: Open Source SDK &amp; Simulator</a:t>
            </a:r>
          </a:p>
          <a:p>
            <a:pPr>
              <a:defRPr/>
            </a:pPr>
            <a:r>
              <a:rPr lang="en-US" b="1" dirty="0" smtClean="0"/>
              <a:t>Feb 06: IBM Cell Blade</a:t>
            </a:r>
          </a:p>
          <a:p>
            <a:pPr>
              <a:defRPr/>
            </a:pPr>
            <a:r>
              <a:rPr lang="en-US" dirty="0" smtClean="0"/>
              <a:t>Resources / further reading</a:t>
            </a:r>
          </a:p>
          <a:p>
            <a:pPr lvl="1">
              <a:defRPr/>
            </a:pPr>
            <a:r>
              <a:rPr lang="en-US" sz="2400" dirty="0" smtClean="0">
                <a:hlinkClick r:id="rId3"/>
              </a:rPr>
              <a:t>http://www-128.ibm.com/developerworks/power/cell/</a:t>
            </a:r>
            <a:endParaRPr lang="en-US" sz="2400" dirty="0" smtClean="0"/>
          </a:p>
          <a:p>
            <a:pPr lvl="1">
              <a:defRPr/>
            </a:pPr>
            <a:r>
              <a:rPr lang="en-US" sz="2400" dirty="0" smtClean="0">
                <a:hlinkClick r:id="rId4"/>
              </a:rPr>
              <a:t>http://www.research.ibm.com/cell/</a:t>
            </a:r>
            <a:endParaRPr lang="en-US" sz="2400" dirty="0" smtClean="0"/>
          </a:p>
          <a:p>
            <a:pPr marL="914400" lvl="2" indent="0">
              <a:buNone/>
              <a:defRPr/>
            </a:pPr>
            <a:r>
              <a:rPr lang="en-US" sz="1800" dirty="0" smtClean="0"/>
              <a:t>(see copy </a:t>
            </a:r>
            <a:r>
              <a:rPr lang="en-US" sz="1800" dirty="0"/>
              <a:t>of </a:t>
            </a:r>
            <a:r>
              <a:rPr lang="en-US" sz="1800" dirty="0" smtClean="0"/>
              <a:t>condensed article: </a:t>
            </a:r>
            <a:r>
              <a:rPr lang="en-US" sz="1800" dirty="0"/>
              <a:t>Lect17 - </a:t>
            </a:r>
            <a:r>
              <a:rPr lang="en-US" sz="1800" dirty="0">
                <a:hlinkClick r:id="rId5"/>
              </a:rPr>
              <a:t>The Cell </a:t>
            </a:r>
            <a:r>
              <a:rPr lang="en-US" sz="1800" dirty="0" smtClean="0">
                <a:hlinkClick r:id="rId5"/>
              </a:rPr>
              <a:t>architecture.pdf</a:t>
            </a:r>
            <a:r>
              <a:rPr lang="en-US" sz="1800" dirty="0" smtClean="0"/>
              <a:t>)</a:t>
            </a:r>
            <a:endParaRPr lang="en-US" sz="2000" dirty="0"/>
          </a:p>
        </p:txBody>
      </p:sp>
      <p:sp>
        <p:nvSpPr>
          <p:cNvPr id="4" name="Rectangle 3"/>
          <p:cNvSpPr/>
          <p:nvPr/>
        </p:nvSpPr>
        <p:spPr>
          <a:xfrm>
            <a:off x="321733" y="6327535"/>
            <a:ext cx="8178800" cy="276999"/>
          </a:xfrm>
          <a:prstGeom prst="rect">
            <a:avLst/>
          </a:prstGeom>
        </p:spPr>
        <p:txBody>
          <a:bodyPr wrap="square">
            <a:spAutoFit/>
          </a:bodyPr>
          <a:lstStyle/>
          <a:p>
            <a:r>
              <a:rPr lang="en-US" sz="1200" dirty="0" smtClean="0"/>
              <a:t>[2] </a:t>
            </a:r>
            <a:r>
              <a:rPr lang="en-US" sz="1200" dirty="0" smtClean="0">
                <a:hlinkClick r:id="rId6"/>
              </a:rPr>
              <a:t>http</a:t>
            </a:r>
            <a:r>
              <a:rPr lang="en-US" sz="1200" dirty="0">
                <a:hlinkClick r:id="rId6"/>
              </a:rPr>
              <a:t>://</a:t>
            </a:r>
            <a:r>
              <a:rPr lang="en-US" sz="1200" dirty="0" smtClean="0">
                <a:hlinkClick r:id="rId6"/>
              </a:rPr>
              <a:t>www.scei.co.jp/corporate/release/pdf/051110e.pdf</a:t>
            </a:r>
            <a:endParaRPr lang="en-US" sz="1200" dirty="0"/>
          </a:p>
        </p:txBody>
      </p:sp>
      <p:sp>
        <p:nvSpPr>
          <p:cNvPr id="5" name="Rectangle 4"/>
          <p:cNvSpPr/>
          <p:nvPr/>
        </p:nvSpPr>
        <p:spPr>
          <a:xfrm>
            <a:off x="321733" y="6163284"/>
            <a:ext cx="7230534" cy="276999"/>
          </a:xfrm>
          <a:prstGeom prst="rect">
            <a:avLst/>
          </a:prstGeom>
        </p:spPr>
        <p:txBody>
          <a:bodyPr wrap="square">
            <a:spAutoFit/>
          </a:bodyPr>
          <a:lstStyle/>
          <a:p>
            <a:r>
              <a:rPr lang="en-US" sz="1200" dirty="0" smtClean="0"/>
              <a:t>[1] IBM press release 7-Feb-2005: </a:t>
            </a:r>
            <a:r>
              <a:rPr lang="en-US" sz="1200" dirty="0" smtClean="0">
                <a:hlinkClick r:id="rId7"/>
              </a:rPr>
              <a:t>http</a:t>
            </a:r>
            <a:r>
              <a:rPr lang="en-US" sz="1200" dirty="0">
                <a:hlinkClick r:id="rId7"/>
              </a:rPr>
              <a:t>://</a:t>
            </a:r>
            <a:r>
              <a:rPr lang="en-US" sz="1200" dirty="0" smtClean="0">
                <a:hlinkClick r:id="rId7"/>
              </a:rPr>
              <a:t>www-03.ibm.com/press/us/en/pressrelease/7502.wss</a:t>
            </a:r>
            <a:endParaRPr lang="en-US" sz="1200" dirty="0"/>
          </a:p>
        </p:txBody>
      </p:sp>
    </p:spTree>
    <p:extLst>
      <p:ext uri="{BB962C8B-B14F-4D97-AF65-F5344CB8AC3E}">
        <p14:creationId xmlns:p14="http://schemas.microsoft.com/office/powerpoint/2010/main" val="310754565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4084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4084 Theme.thmx</Template>
  <TotalTime>4333</TotalTime>
  <Words>1838</Words>
  <Application>Microsoft Office PowerPoint</Application>
  <PresentationFormat>On-screen Show (4:3)</PresentationFormat>
  <Paragraphs>419</Paragraphs>
  <Slides>31</Slides>
  <Notes>22</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31</vt:i4>
      </vt:variant>
    </vt:vector>
  </HeadingPairs>
  <TitlesOfParts>
    <vt:vector size="42" baseType="lpstr">
      <vt:lpstr>arial</vt:lpstr>
      <vt:lpstr>arial</vt:lpstr>
      <vt:lpstr>Arial Black</vt:lpstr>
      <vt:lpstr>Calibri</vt:lpstr>
      <vt:lpstr>Century Gothic</vt:lpstr>
      <vt:lpstr>Comic Sans MS</vt:lpstr>
      <vt:lpstr>Courier New</vt:lpstr>
      <vt:lpstr>Tahoma</vt:lpstr>
      <vt:lpstr>Wingdings</vt:lpstr>
      <vt:lpstr>Wingdings 2</vt:lpstr>
      <vt:lpstr>4084 Theme</vt:lpstr>
      <vt:lpstr>PowerPoint Presentation</vt:lpstr>
      <vt:lpstr>Lecture Overview</vt:lpstr>
      <vt:lpstr>PowerPoint Presentation</vt:lpstr>
      <vt:lpstr>Slides ahead &amp; comments</vt:lpstr>
      <vt:lpstr>Is it or isn’t it reconfigurable…?</vt:lpstr>
      <vt:lpstr>PowerPoint Presentation</vt:lpstr>
      <vt:lpstr>Cell Broadband Engine Architecture Processor</vt:lpstr>
      <vt:lpstr>The “Cell Processor” : Cell Broadband Engine Architecture Processor</vt:lpstr>
      <vt:lpstr>The Cell Processor Milestones</vt:lpstr>
      <vt:lpstr>Cell Processor Hardware</vt:lpstr>
      <vt:lpstr>Synergistic Processing Element (SPE)</vt:lpstr>
      <vt:lpstr>Cell Broadband Architecture Design</vt:lpstr>
      <vt:lpstr>Programming Extensions</vt:lpstr>
      <vt:lpstr>IBM SPE for Cell Processors</vt:lpstr>
      <vt:lpstr>Cell Processor Programming Models</vt:lpstr>
      <vt:lpstr>Cell Processor Programming Models</vt:lpstr>
      <vt:lpstr>Application Specific Accelerators Example</vt:lpstr>
      <vt:lpstr>Function offloading models…</vt:lpstr>
      <vt:lpstr>Computation Acceleration</vt:lpstr>
      <vt:lpstr>Heterogeneous multi-threading</vt:lpstr>
      <vt:lpstr>Designing for performance</vt:lpstr>
      <vt:lpstr>Designing for performance</vt:lpstr>
      <vt:lpstr>Designing for performance</vt:lpstr>
      <vt:lpstr>A Packaged Product</vt:lpstr>
      <vt:lpstr>IBM Blade &amp;  The Cell Processor</vt:lpstr>
      <vt:lpstr>IBM Blade</vt:lpstr>
      <vt:lpstr>Sony PlayStation 3</vt:lpstr>
      <vt:lpstr>Specialized Languages and tools to support application development for specialized platforms</vt:lpstr>
      <vt:lpstr>Languages for your RC platform</vt:lpstr>
      <vt:lpstr>Technologies to support heterogeneous computing development</vt:lpstr>
      <vt:lpstr>PowerPoint Presentation</vt:lpstr>
    </vt:vector>
  </TitlesOfParts>
  <Company>University of Cape Town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EEE4084F Digital Systems</dc:title>
  <dc:subject>FPGA-based RC architectures</dc:subject>
  <dc:creator>Simon Winberg</dc:creator>
  <cp:lastModifiedBy>Simon Winberg</cp:lastModifiedBy>
  <cp:revision>322</cp:revision>
  <dcterms:created xsi:type="dcterms:W3CDTF">2009-02-10T02:25:54Z</dcterms:created>
  <dcterms:modified xsi:type="dcterms:W3CDTF">2017-06-06T09:18:35Z</dcterms:modified>
  <cp:category>Lectures</cp:category>
</cp:coreProperties>
</file>