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12" r:id="rId1"/>
  </p:sldMasterIdLst>
  <p:notesMasterIdLst>
    <p:notesMasterId r:id="rId15"/>
  </p:notesMasterIdLst>
  <p:sldIdLst>
    <p:sldId id="468" r:id="rId2"/>
    <p:sldId id="273" r:id="rId3"/>
    <p:sldId id="471" r:id="rId4"/>
    <p:sldId id="472" r:id="rId5"/>
    <p:sldId id="474" r:id="rId6"/>
    <p:sldId id="475" r:id="rId7"/>
    <p:sldId id="470" r:id="rId8"/>
    <p:sldId id="477" r:id="rId9"/>
    <p:sldId id="479" r:id="rId10"/>
    <p:sldId id="480" r:id="rId11"/>
    <p:sldId id="481" r:id="rId12"/>
    <p:sldId id="482" r:id="rId13"/>
    <p:sldId id="469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1C1C1C"/>
    <a:srgbClr val="FFBDFF"/>
    <a:srgbClr val="66FFFF"/>
    <a:srgbClr val="FF9933"/>
    <a:srgbClr val="33CCFF"/>
    <a:srgbClr val="892C19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2" autoAdjust="0"/>
    <p:restoredTop sz="94687" autoAdjust="0"/>
  </p:normalViewPr>
  <p:slideViewPr>
    <p:cSldViewPr snapToGrid="0">
      <p:cViewPr varScale="1">
        <p:scale>
          <a:sx n="76" d="100"/>
          <a:sy n="76" d="100"/>
        </p:scale>
        <p:origin x="-138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867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DB4A678E-A90F-45C3-A012-F0F42D593EEA}" type="datetimeFigureOut">
              <a:rPr lang="en-US"/>
              <a:pPr>
                <a:defRPr/>
              </a:pPr>
              <a:t>5/2/2013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7B1D2A03-FC7F-4BF8-90EC-0822EF6B4D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937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3D2D0FC-D8D3-4ACE-B121-F69504C18D86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172AC5B0-CFA0-4384-979C-39652107F0AD}" type="slidenum">
              <a:rPr lang="en-US" smtClean="0"/>
              <a:pPr/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960804DD-A6A3-4FDA-8B7C-592F138F5C06}" type="slidenum">
              <a:rPr lang="en-US" smtClean="0"/>
              <a:pPr/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5BE65375-BD87-4EB5-892F-7D7D64F2B519}" type="slidenum">
              <a:rPr lang="en-US" smtClean="0"/>
              <a:pPr/>
              <a:t>12</a:t>
            </a:fld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B0371D27-B292-4771-A037-D96D2067F25C}" type="slidenum">
              <a:rPr lang="en-US" smtClean="0"/>
              <a:pPr/>
              <a:t>13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7D5239E-87E2-4EBB-AC27-6377D5A4A642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7AAC4CF4-152D-482A-9638-C70CFE36CD9E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800FD600-A92A-4D6D-B3EC-D3AFCFE7BAA2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ADA630C-A4DC-49BF-A6C2-D1750CAD92AC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99B3DA27-C1E9-4BE9-9047-99B56F1575AB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FD0B1BDD-E560-4F01-9309-22786B197B6F}" type="slidenum">
              <a:rPr lang="en-US" smtClean="0"/>
              <a:pPr/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4C7038DD-54B5-4EDD-8A2B-888A23492567}" type="slidenum">
              <a:rPr lang="en-US" smtClean="0"/>
              <a:pPr/>
              <a:t>9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rgbClr val="1884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  <a:prstGeom prst="rect">
            <a:avLst/>
          </a:prstGeom>
        </p:spPr>
        <p:txBody>
          <a:bodyPr anchor="b"/>
          <a:lstStyle>
            <a:lvl1pPr algn="l">
              <a:defRPr sz="2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38C042DE-FFBB-4ACA-B807-22882C858A7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9E2333FA-1A3F-4FF1-8931-91009DA84B3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539939F-56D8-41DC-B81D-2DC771BA175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n>
                  <a:solidFill>
                    <a:schemeClr val="tx1"/>
                  </a:solidFill>
                </a:ln>
                <a:solidFill>
                  <a:srgbClr val="1D875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>
                <a:solidFill>
                  <a:srgbClr val="126249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8CE766B-D8B4-4811-9C54-6564C11A82A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15DB48E-61B0-4D4B-8516-B38B871BE3E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DF74956F-40CA-44AF-872D-1F5099CDC7B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BEF5C5E-F541-473C-BC85-AF82FC02116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A3600205-D870-462A-A6A4-5BEDABE11A3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FDC65785-5688-4B69-92E2-A494F1127CA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rgbClr val="1884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646E5A0-AE2C-45D4-B0BC-9CB6182D65A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rgbClr val="1884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E6C2E05-FC1E-4A4C-A6A5-674CD77900E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6400"/>
            </a:gs>
            <a:gs pos="62000">
              <a:srgbClr val="009900"/>
            </a:gs>
            <a:gs pos="100000">
              <a:schemeClr val="bg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275030" y="195195"/>
            <a:ext cx="8632664" cy="648300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9114" y="448221"/>
            <a:ext cx="7698306" cy="69221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785" y="1595620"/>
            <a:ext cx="7697635" cy="4519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14955" y="624642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13" r:id="rId1"/>
    <p:sldLayoutId id="2147484214" r:id="rId2"/>
    <p:sldLayoutId id="2147484215" r:id="rId3"/>
    <p:sldLayoutId id="2147484216" r:id="rId4"/>
    <p:sldLayoutId id="2147484217" r:id="rId5"/>
    <p:sldLayoutId id="2147484218" r:id="rId6"/>
    <p:sldLayoutId id="2147484219" r:id="rId7"/>
    <p:sldLayoutId id="2147484220" r:id="rId8"/>
    <p:sldLayoutId id="2147484221" r:id="rId9"/>
    <p:sldLayoutId id="2147484222" r:id="rId10"/>
    <p:sldLayoutId id="214748422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b="1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6576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3200" kern="1200">
          <a:solidFill>
            <a:schemeClr val="tx2"/>
          </a:solidFill>
          <a:latin typeface="Tahoma" pitchFamily="34" charset="0"/>
          <a:ea typeface="Tahoma" pitchFamily="34" charset="0"/>
          <a:cs typeface="Tahoma" pitchFamily="34" charset="0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800" kern="1200">
          <a:solidFill>
            <a:srgbClr val="188463"/>
          </a:solidFill>
          <a:latin typeface="Tahoma" pitchFamily="34" charset="0"/>
          <a:ea typeface="Tahoma" pitchFamily="34" charset="0"/>
          <a:cs typeface="Tahoma" pitchFamily="34" charset="0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800" kern="1200">
          <a:solidFill>
            <a:srgbClr val="1558BB"/>
          </a:solidFill>
          <a:latin typeface="Tahoma" pitchFamily="34" charset="0"/>
          <a:ea typeface="Tahoma" pitchFamily="34" charset="0"/>
          <a:cs typeface="Tahoma" pitchFamily="34" charset="0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Tahoma" pitchFamily="34" charset="0"/>
          <a:ea typeface="Tahoma" pitchFamily="34" charset="0"/>
          <a:cs typeface="Tahoma" pitchFamily="34" charset="0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 baseline="0">
          <a:solidFill>
            <a:schemeClr val="tx2"/>
          </a:solidFill>
          <a:latin typeface="Tahoma" pitchFamily="34" charset="0"/>
          <a:ea typeface="Tahoma" pitchFamily="34" charset="0"/>
          <a:cs typeface="Tahoma" pitchFamily="34" charset="0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gif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8"/>
          <p:cNvSpPr>
            <a:spLocks noChangeArrowheads="1"/>
          </p:cNvSpPr>
          <p:nvPr/>
        </p:nvSpPr>
        <p:spPr bwMode="auto">
          <a:xfrm>
            <a:off x="1558925" y="1873250"/>
            <a:ext cx="6775450" cy="1814513"/>
          </a:xfrm>
          <a:prstGeom prst="rect">
            <a:avLst/>
          </a:prstGeom>
          <a:blipFill dpi="0" rotWithShape="1">
            <a:blip r:embed="rId3">
              <a:alphaModFix amt="28000"/>
            </a:blip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9" name="Rectangle 9"/>
          <p:cNvSpPr>
            <a:spLocks noChangeArrowheads="1"/>
          </p:cNvSpPr>
          <p:nvPr/>
        </p:nvSpPr>
        <p:spPr bwMode="auto">
          <a:xfrm>
            <a:off x="1873250" y="5819775"/>
            <a:ext cx="5832475" cy="95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en-ZA" sz="2400"/>
              <a:t>Lecturer:</a:t>
            </a:r>
          </a:p>
          <a:p>
            <a:pPr algn="ctr"/>
            <a:r>
              <a:rPr lang="en-ZA" sz="2400"/>
              <a:t>Simon Winberg</a:t>
            </a:r>
            <a:endParaRPr lang="en-US" sz="2400"/>
          </a:p>
        </p:txBody>
      </p:sp>
      <p:pic>
        <p:nvPicPr>
          <p:cNvPr id="4100" name="Picture 9" descr="EEE4084F_logo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530" y="241304"/>
            <a:ext cx="1439862" cy="143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454416" y="209319"/>
            <a:ext cx="1439301" cy="14686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/>
        </p:nvSpPr>
        <p:spPr>
          <a:xfrm>
            <a:off x="1554529" y="2292965"/>
            <a:ext cx="6766596" cy="10156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6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Black" pitchFamily="34" charset="0"/>
              </a:rPr>
              <a:t>Digital Systems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617519" y="361295"/>
            <a:ext cx="4418197" cy="10156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6000" b="1" dirty="0">
                <a:ln w="17780" cmpd="sng">
                  <a:solidFill>
                    <a:schemeClr val="bg1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Black" pitchFamily="34" charset="0"/>
              </a:rPr>
              <a:t>EEE4084F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sz="quarter" idx="4294967295"/>
          </p:nvPr>
        </p:nvSpPr>
        <p:spPr>
          <a:xfrm>
            <a:off x="585802" y="3642802"/>
            <a:ext cx="8359775" cy="1752600"/>
          </a:xfrm>
        </p:spPr>
        <p:txBody>
          <a:bodyPr>
            <a:normAutofit fontScale="92500" lnSpcReduction="10000"/>
          </a:bodyPr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en-ZA" sz="3600" dirty="0" smtClean="0">
                <a:solidFill>
                  <a:srgbClr val="FF6600"/>
                </a:solidFill>
              </a:rPr>
              <a:t>Lecture 21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en-ZA" sz="3600" dirty="0" smtClean="0">
                <a:solidFill>
                  <a:srgbClr val="FF6600"/>
                </a:solidFill>
              </a:rPr>
              <a:t>Reflections, key steps* and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en-ZA" sz="3600" dirty="0" smtClean="0">
                <a:solidFill>
                  <a:srgbClr val="FF6600"/>
                </a:solidFill>
              </a:rPr>
              <a:t>A short comprehensive assignment</a:t>
            </a:r>
            <a:endParaRPr lang="en-US" sz="3600" dirty="0" smtClean="0">
              <a:solidFill>
                <a:srgbClr val="FF6600"/>
              </a:solidFill>
            </a:endParaRPr>
          </a:p>
        </p:txBody>
      </p:sp>
      <p:sp>
        <p:nvSpPr>
          <p:cNvPr id="4105" name="TextBox 16"/>
          <p:cNvSpPr txBox="1">
            <a:spLocks noChangeArrowheads="1"/>
          </p:cNvSpPr>
          <p:nvPr/>
        </p:nvSpPr>
        <p:spPr bwMode="auto">
          <a:xfrm>
            <a:off x="1084263" y="5421313"/>
            <a:ext cx="3976687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ZA" sz="1600" i="1"/>
              <a:t>* Relates to Martinez, Bond and Vai Ch 4.</a:t>
            </a:r>
            <a:endParaRPr lang="en-GB" sz="1600" i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ZA" dirty="0" smtClean="0"/>
              <a:t>Common causes of failure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4325" y="1254125"/>
            <a:ext cx="8659813" cy="4424363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US" dirty="0" smtClean="0"/>
              <a:t>Implementation</a:t>
            </a:r>
          </a:p>
          <a:p>
            <a:pPr lvl="1">
              <a:defRPr/>
            </a:pPr>
            <a:r>
              <a:rPr lang="en-US" dirty="0" smtClean="0"/>
              <a:t>Lack of, or insufficient coding standards</a:t>
            </a:r>
          </a:p>
          <a:p>
            <a:pPr lvl="1">
              <a:defRPr/>
            </a:pPr>
            <a:r>
              <a:rPr lang="en-US" dirty="0" smtClean="0"/>
              <a:t>Infrequent or no code reviews</a:t>
            </a:r>
          </a:p>
          <a:p>
            <a:pPr lvl="1">
              <a:defRPr/>
            </a:pPr>
            <a:r>
              <a:rPr lang="en-US" dirty="0" smtClean="0"/>
              <a:t>Poor in-line code documentation</a:t>
            </a:r>
          </a:p>
          <a:p>
            <a:pPr>
              <a:defRPr/>
            </a:pPr>
            <a:r>
              <a:rPr lang="en-US" dirty="0" smtClean="0"/>
              <a:t>Subsystem/component testing &amp; Integration</a:t>
            </a:r>
          </a:p>
          <a:p>
            <a:pPr lvl="1">
              <a:defRPr/>
            </a:pPr>
            <a:r>
              <a:rPr lang="en-US" dirty="0" smtClean="0"/>
              <a:t>Insufficient component testing</a:t>
            </a:r>
          </a:p>
          <a:p>
            <a:pPr lvl="1">
              <a:defRPr/>
            </a:pPr>
            <a:r>
              <a:rPr lang="en-US" dirty="0" smtClean="0"/>
              <a:t>Incomplete testing or</a:t>
            </a:r>
            <a:br>
              <a:rPr lang="en-US" dirty="0" smtClean="0"/>
            </a:br>
            <a:r>
              <a:rPr lang="en-US" dirty="0" smtClean="0"/>
              <a:t>running ineffective tests</a:t>
            </a:r>
          </a:p>
          <a:p>
            <a:pPr lvl="1">
              <a:defRPr/>
            </a:pPr>
            <a:r>
              <a:rPr lang="en-US" dirty="0" smtClean="0"/>
              <a:t>No quality assurance</a:t>
            </a:r>
            <a:endParaRPr lang="en-GB" dirty="0"/>
          </a:p>
        </p:txBody>
      </p:sp>
      <p:pic>
        <p:nvPicPr>
          <p:cNvPr id="13316" name="Picture 4" descr="poor-quality-high-prices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250" y="4062413"/>
            <a:ext cx="2770188" cy="252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114" y="593751"/>
            <a:ext cx="7698306" cy="69221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ZA" dirty="0" smtClean="0"/>
              <a:t>Most common cause of success??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500" y="1423988"/>
            <a:ext cx="8340725" cy="4424362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sz="2800" dirty="0" smtClean="0"/>
              <a:t>How can we avoid making the mistakes that lead to project failure? Besides the obvious point of having competent staff?</a:t>
            </a:r>
          </a:p>
          <a:p>
            <a:pPr>
              <a:defRPr/>
            </a:pPr>
            <a:r>
              <a:rPr lang="en-US" sz="2800" dirty="0" smtClean="0"/>
              <a:t>Apparently* the answer is simply:</a:t>
            </a:r>
          </a:p>
          <a:p>
            <a:pPr lvl="1">
              <a:defRPr/>
            </a:pPr>
            <a:r>
              <a:rPr lang="en-US" sz="2400" dirty="0" smtClean="0"/>
              <a:t>By using “simple common sense… which</a:t>
            </a:r>
            <a:br>
              <a:rPr lang="en-US" sz="2400" dirty="0" smtClean="0"/>
            </a:br>
            <a:r>
              <a:rPr lang="en-US" sz="2400" dirty="0" smtClean="0"/>
              <a:t>is often ignored in systems projects.”*</a:t>
            </a:r>
          </a:p>
          <a:p>
            <a:pPr>
              <a:defRPr/>
            </a:pPr>
            <a:r>
              <a:rPr lang="en-US" sz="2800" dirty="0" smtClean="0"/>
              <a:t>Need the three pillars of success: </a:t>
            </a:r>
          </a:p>
          <a:p>
            <a:pPr lvl="1">
              <a:defRPr/>
            </a:pPr>
            <a:r>
              <a:rPr lang="en-US" sz="2400" dirty="0" smtClean="0"/>
              <a:t>A sound methodology </a:t>
            </a:r>
          </a:p>
          <a:p>
            <a:pPr lvl="1">
              <a:defRPr/>
            </a:pPr>
            <a:r>
              <a:rPr lang="en-US" sz="2400" dirty="0" smtClean="0"/>
              <a:t>Solid technical leadership by someone</a:t>
            </a:r>
            <a:br>
              <a:rPr lang="en-US" sz="2400" dirty="0" smtClean="0"/>
            </a:br>
            <a:r>
              <a:rPr lang="en-US" sz="2400" dirty="0" smtClean="0"/>
              <a:t>who’s successfully done a similar project</a:t>
            </a:r>
          </a:p>
          <a:p>
            <a:pPr lvl="1">
              <a:defRPr/>
            </a:pPr>
            <a:r>
              <a:rPr lang="en-US" sz="2400" dirty="0" smtClean="0"/>
              <a:t>Management support </a:t>
            </a:r>
            <a:endParaRPr lang="en-GB" sz="2400" dirty="0"/>
          </a:p>
        </p:txBody>
      </p:sp>
      <p:sp>
        <p:nvSpPr>
          <p:cNvPr id="14340" name="Rectangle 3"/>
          <p:cNvSpPr>
            <a:spLocks noChangeArrowheads="1"/>
          </p:cNvSpPr>
          <p:nvPr/>
        </p:nvSpPr>
        <p:spPr bwMode="auto">
          <a:xfrm>
            <a:off x="25400" y="6459538"/>
            <a:ext cx="91440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 sz="1100"/>
              <a:t>* M. I. Sanchez-Segura, J. García, A. Amescua, F. Medina-Dominguez, and A. Mora-Soto, “A Study on How Software Engineering Supports Projects Management,” </a:t>
            </a:r>
            <a:r>
              <a:rPr lang="en-GB" sz="1100" i="1"/>
              <a:t>Innovative Techniques in Instruction Technology, E-learning, E-assessment, and Education, pp. 161-165, 2008.</a:t>
            </a:r>
            <a:endParaRPr lang="en-GB" sz="1100"/>
          </a:p>
        </p:txBody>
      </p:sp>
      <p:grpSp>
        <p:nvGrpSpPr>
          <p:cNvPr id="4" name="Group 3"/>
          <p:cNvGrpSpPr/>
          <p:nvPr/>
        </p:nvGrpSpPr>
        <p:grpSpPr>
          <a:xfrm>
            <a:off x="6690172" y="2731621"/>
            <a:ext cx="2627454" cy="3632667"/>
            <a:chOff x="6690172" y="2731621"/>
            <a:chExt cx="2627454" cy="3632667"/>
          </a:xfrm>
        </p:grpSpPr>
        <p:pic>
          <p:nvPicPr>
            <p:cNvPr id="14341" name="Picture 4" descr="Stool1.jp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19913" y="3919538"/>
              <a:ext cx="2044700" cy="23764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342" name="Picture 7" descr="sky.jp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16738" y="3175000"/>
              <a:ext cx="2044700" cy="758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343" name="Picture 6" descr="mrhappy.gif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26313" y="3197225"/>
              <a:ext cx="1290637" cy="1289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Rectangle 8"/>
            <p:cNvSpPr/>
            <p:nvPr/>
          </p:nvSpPr>
          <p:spPr>
            <a:xfrm>
              <a:off x="6690172" y="2731621"/>
              <a:ext cx="2627454" cy="1736350"/>
            </a:xfrm>
            <a:prstGeom prst="rect">
              <a:avLst/>
            </a:prstGeom>
            <a:noFill/>
          </p:spPr>
          <p:txBody>
            <a:bodyPr wrap="none">
              <a:prstTxWarp prst="textArchUpPour">
                <a:avLst>
                  <a:gd name="adj1" fmla="val 11516041"/>
                  <a:gd name="adj2" fmla="val 44648"/>
                </a:avLst>
              </a:prstTxWarp>
              <a:spAutoFit/>
              <a:scene3d>
                <a:camera prst="orthographicFront"/>
                <a:lightRig rig="brightRoom" dir="t"/>
              </a:scene3d>
              <a:sp3d contourW="6350" prstMaterial="plastic">
                <a:bevelT w="20320" h="20320" prst="angle"/>
                <a:contourClr>
                  <a:schemeClr val="accent1">
                    <a:tint val="100000"/>
                    <a:shade val="100000"/>
                    <a:hueMod val="100000"/>
                    <a:satMod val="100000"/>
                  </a:schemeClr>
                </a:contourClr>
              </a:sp3d>
            </a:bodyPr>
            <a:lstStyle/>
            <a:p>
              <a:pPr algn="ctr">
                <a:defRPr/>
              </a:pPr>
              <a:r>
                <a:rPr lang="en-US" sz="5400" b="1" dirty="0">
                  <a:ln>
                    <a:solidFill>
                      <a:schemeClr val="accent4">
                        <a:lumMod val="10000"/>
                      </a:schemeClr>
                    </a:solidFill>
                  </a:ln>
                  <a:solidFill>
                    <a:srgbClr val="FFFF00"/>
                  </a:solidFill>
                  <a:effectLst>
                    <a:outerShdw blurRad="19685" dist="12700" dir="5400000" algn="tl" rotWithShape="0">
                      <a:schemeClr val="accent1">
                        <a:satMod val="130000"/>
                        <a:alpha val="60000"/>
                      </a:schemeClr>
                    </a:outerShdw>
                    <a:reflection blurRad="10000" stA="55000" endPos="48000" dist="500" dir="5400000" sy="-100000" algn="bl" rotWithShape="0"/>
                  </a:effectLst>
                </a:rPr>
                <a:t>A happy project</a:t>
              </a:r>
            </a:p>
          </p:txBody>
        </p:sp>
        <p:sp>
          <p:nvSpPr>
            <p:cNvPr id="10" name="Rectangle 9"/>
            <p:cNvSpPr/>
            <p:nvPr/>
          </p:nvSpPr>
          <p:spPr>
            <a:xfrm rot="17010290">
              <a:off x="6510338" y="5200650"/>
              <a:ext cx="1701800" cy="27622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200" b="1" dirty="0">
                  <a:solidFill>
                    <a:schemeClr val="accent4">
                      <a:lumMod val="10000"/>
                    </a:schemeClr>
                  </a:solidFill>
                </a:rPr>
                <a:t>sound methodology </a:t>
              </a:r>
              <a:endParaRPr lang="en-GB" sz="1200" b="1" dirty="0">
                <a:solidFill>
                  <a:schemeClr val="accent4">
                    <a:lumMod val="10000"/>
                  </a:schemeClr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 rot="16360264">
              <a:off x="7111206" y="5477670"/>
              <a:ext cx="1495425" cy="27781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200" b="1" dirty="0">
                  <a:solidFill>
                    <a:schemeClr val="accent4">
                      <a:lumMod val="10000"/>
                    </a:schemeClr>
                  </a:solidFill>
                </a:rPr>
                <a:t> Good leadership</a:t>
              </a:r>
              <a:endParaRPr lang="en-GB" sz="1200" b="1" dirty="0">
                <a:solidFill>
                  <a:schemeClr val="accent4">
                    <a:lumMod val="10000"/>
                  </a:schemeClr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 rot="15667428">
              <a:off x="8073232" y="5374481"/>
              <a:ext cx="1123950" cy="46196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200" b="1" dirty="0">
                  <a:solidFill>
                    <a:schemeClr val="accent4">
                      <a:lumMod val="10000"/>
                    </a:schemeClr>
                  </a:solidFill>
                </a:rPr>
                <a:t>Management</a:t>
              </a:r>
            </a:p>
            <a:p>
              <a:pPr>
                <a:defRPr/>
              </a:pPr>
              <a:r>
                <a:rPr lang="en-US" sz="1200" b="1" dirty="0">
                  <a:solidFill>
                    <a:schemeClr val="accent4">
                      <a:lumMod val="10000"/>
                    </a:schemeClr>
                  </a:solidFill>
                </a:rPr>
                <a:t>support</a:t>
              </a:r>
              <a:endParaRPr lang="en-GB" sz="1200" b="1" dirty="0">
                <a:solidFill>
                  <a:schemeClr val="accent4">
                    <a:lumMod val="10000"/>
                  </a:schemeClr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ZA" dirty="0" smtClean="0"/>
              <a:t>Processes and trends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ZA" dirty="0" smtClean="0"/>
              <a:t>Please ready through the rest of CH4 on your own. We’ve already seen much of what is said there, and experienced simplified instances of the development issues in </a:t>
            </a:r>
            <a:r>
              <a:rPr lang="en-ZA" dirty="0" err="1" smtClean="0"/>
              <a:t>pracs</a:t>
            </a:r>
            <a:r>
              <a:rPr lang="en-ZA" dirty="0" smtClean="0"/>
              <a:t>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chemeClr val="bg1">
                <a:lumMod val="75000"/>
              </a:schemeClr>
            </a:gs>
            <a:gs pos="100000">
              <a:schemeClr val="accent6">
                <a:lumMod val="7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Box 3"/>
          <p:cNvSpPr txBox="1">
            <a:spLocks noChangeArrowheads="1"/>
          </p:cNvSpPr>
          <p:nvPr/>
        </p:nvSpPr>
        <p:spPr bwMode="auto">
          <a:xfrm>
            <a:off x="1241425" y="247650"/>
            <a:ext cx="6661150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ZA" sz="4400"/>
              <a:t>End of Content Lectures!</a:t>
            </a:r>
          </a:p>
          <a:p>
            <a:pPr algn="ctr"/>
            <a:r>
              <a:rPr lang="en-ZA"/>
              <a:t>for</a:t>
            </a:r>
          </a:p>
          <a:p>
            <a:pPr algn="ctr"/>
            <a:r>
              <a:rPr lang="en-ZA" sz="2800"/>
              <a:t>EEE4084F</a:t>
            </a:r>
            <a:endParaRPr lang="en-GB" sz="2800"/>
          </a:p>
        </p:txBody>
      </p:sp>
      <p:pic>
        <p:nvPicPr>
          <p:cNvPr id="16387" name="Picture 4" descr="end-is-near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3613" y="1768475"/>
            <a:ext cx="4794250" cy="482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8" name="TextBox 3"/>
          <p:cNvSpPr txBox="1">
            <a:spLocks noChangeArrowheads="1"/>
          </p:cNvSpPr>
          <p:nvPr/>
        </p:nvSpPr>
        <p:spPr bwMode="auto">
          <a:xfrm>
            <a:off x="234950" y="1449388"/>
            <a:ext cx="16732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ZA" b="1" dirty="0">
                <a:solidFill>
                  <a:srgbClr val="FFFF00"/>
                </a:solidFill>
              </a:rPr>
              <a:t>Next Lecture:</a:t>
            </a:r>
          </a:p>
          <a:p>
            <a:r>
              <a:rPr lang="en-ZA" dirty="0"/>
              <a:t>Recap and</a:t>
            </a:r>
          </a:p>
          <a:p>
            <a:r>
              <a:rPr lang="en-ZA" dirty="0"/>
              <a:t>Exam syllabus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ZA" dirty="0" smtClean="0"/>
              <a:t>Lecture Overview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8025" y="1468438"/>
            <a:ext cx="8007350" cy="4191000"/>
          </a:xfrm>
        </p:spPr>
        <p:txBody>
          <a:bodyPr/>
          <a:lstStyle/>
          <a:p>
            <a:pPr eaLnBrk="1" hangingPunct="1">
              <a:defRPr/>
            </a:pPr>
            <a:r>
              <a:rPr lang="en-ZA" dirty="0" smtClean="0">
                <a:sym typeface="Wingdings" pitchFamily="2" charset="2"/>
              </a:rPr>
              <a:t>Key steps to consider</a:t>
            </a:r>
          </a:p>
          <a:p>
            <a:pPr eaLnBrk="1" hangingPunct="1">
              <a:defRPr/>
            </a:pPr>
            <a:r>
              <a:rPr lang="en-ZA" dirty="0" smtClean="0">
                <a:sym typeface="Wingdings" pitchFamily="2" charset="2"/>
              </a:rPr>
              <a:t>Class activity:</a:t>
            </a:r>
          </a:p>
          <a:p>
            <a:pPr lvl="1" eaLnBrk="1" hangingPunct="1">
              <a:defRPr/>
            </a:pPr>
            <a:r>
              <a:rPr lang="en-ZA" dirty="0" smtClean="0">
                <a:sym typeface="Wingdings" pitchFamily="2" charset="2"/>
              </a:rPr>
              <a:t>A comprehensive short assignment to discuss in groups</a:t>
            </a:r>
          </a:p>
        </p:txBody>
      </p:sp>
      <p:pic>
        <p:nvPicPr>
          <p:cNvPr id="5123" name="Picture 3" descr="mosaic01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3725" y="3538538"/>
            <a:ext cx="4471988" cy="310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114" y="554061"/>
            <a:ext cx="7698306" cy="974114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ZA" dirty="0" smtClean="0"/>
              <a:t>Reflections on:</a:t>
            </a:r>
            <a:br>
              <a:rPr lang="en-ZA" dirty="0" smtClean="0"/>
            </a:br>
            <a:r>
              <a:rPr lang="en-ZA" dirty="0" smtClean="0"/>
              <a:t>Key steps to consider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0896"/>
            <a:ext cx="8007350" cy="4191000"/>
          </a:xfrm>
        </p:spPr>
        <p:txBody>
          <a:bodyPr/>
          <a:lstStyle/>
          <a:p>
            <a:pPr>
              <a:defRPr/>
            </a:pPr>
            <a:r>
              <a:rPr lang="en-ZA" dirty="0" smtClean="0"/>
              <a:t>As per general development projects, Reconfigurable and High-performance computing systems have a similar set of phases:</a:t>
            </a:r>
          </a:p>
        </p:txBody>
      </p:sp>
      <p:sp>
        <p:nvSpPr>
          <p:cNvPr id="6148" name="Rectangle 59"/>
          <p:cNvSpPr>
            <a:spLocks noChangeArrowheads="1"/>
          </p:cNvSpPr>
          <p:nvPr/>
        </p:nvSpPr>
        <p:spPr bwMode="auto">
          <a:xfrm>
            <a:off x="6786563" y="3216971"/>
            <a:ext cx="2322512" cy="258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ZA"/>
              <a:t>Main phases</a:t>
            </a:r>
          </a:p>
          <a:p>
            <a:r>
              <a:rPr lang="en-ZA"/>
              <a:t>of development</a:t>
            </a:r>
          </a:p>
          <a:p>
            <a:r>
              <a:rPr lang="en-ZA"/>
              <a:t>(usually starts with</a:t>
            </a:r>
          </a:p>
          <a:p>
            <a:r>
              <a:rPr lang="en-ZA"/>
              <a:t>requirements; the</a:t>
            </a:r>
          </a:p>
          <a:p>
            <a:r>
              <a:rPr lang="en-ZA"/>
              <a:t>subsequent iterations start with a requirements review and deciding what next to do.)</a:t>
            </a:r>
            <a:endParaRPr lang="en-GB"/>
          </a:p>
        </p:txBody>
      </p:sp>
      <p:sp>
        <p:nvSpPr>
          <p:cNvPr id="6149" name="Rectangle 60"/>
          <p:cNvSpPr>
            <a:spLocks noChangeArrowheads="1"/>
          </p:cNvSpPr>
          <p:nvPr/>
        </p:nvSpPr>
        <p:spPr bwMode="auto">
          <a:xfrm>
            <a:off x="292100" y="3842446"/>
            <a:ext cx="2752725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ZA"/>
              <a:t>Starting small (i.e. from centre of spiral),</a:t>
            </a:r>
            <a:r>
              <a:rPr lang="en-GB"/>
              <a:t> with little risk. Adding features and mitigating risk with each additional iteration.</a:t>
            </a:r>
            <a:endParaRPr lang="en-ZA"/>
          </a:p>
        </p:txBody>
      </p:sp>
      <p:grpSp>
        <p:nvGrpSpPr>
          <p:cNvPr id="6150" name="Group 31"/>
          <p:cNvGrpSpPr>
            <a:grpSpLocks/>
          </p:cNvGrpSpPr>
          <p:nvPr/>
        </p:nvGrpSpPr>
        <p:grpSpPr bwMode="auto">
          <a:xfrm>
            <a:off x="3021013" y="3271838"/>
            <a:ext cx="3924300" cy="3462337"/>
            <a:chOff x="3021013" y="3271838"/>
            <a:chExt cx="3924300" cy="3462337"/>
          </a:xfrm>
        </p:grpSpPr>
        <p:sp>
          <p:nvSpPr>
            <p:cNvPr id="4" name="Rectangle 3"/>
            <p:cNvSpPr/>
            <p:nvPr/>
          </p:nvSpPr>
          <p:spPr bwMode="auto">
            <a:xfrm>
              <a:off x="3225800" y="3271838"/>
              <a:ext cx="1751013" cy="1450975"/>
            </a:xfrm>
            <a:prstGeom prst="rect">
              <a:avLst/>
            </a:prstGeom>
            <a:solidFill>
              <a:srgbClr val="66FFFF"/>
            </a:solidFill>
            <a:ln w="9525" cap="flat" cmpd="sng" algn="ctr">
              <a:solidFill>
                <a:schemeClr val="accent4">
                  <a:lumMod val="1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4989513" y="3271838"/>
              <a:ext cx="1751012" cy="1450975"/>
            </a:xfrm>
            <a:prstGeom prst="rect">
              <a:avLst/>
            </a:prstGeom>
            <a:solidFill>
              <a:schemeClr val="accent4"/>
            </a:solidFill>
            <a:ln w="9525" cap="flat" cmpd="sng" algn="ctr">
              <a:solidFill>
                <a:schemeClr val="accent4">
                  <a:lumMod val="1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3225800" y="4722813"/>
              <a:ext cx="1751013" cy="1449387"/>
            </a:xfrm>
            <a:prstGeom prst="rect">
              <a:avLst/>
            </a:prstGeom>
            <a:solidFill>
              <a:schemeClr val="tx2"/>
            </a:solidFill>
            <a:ln w="9525" cap="flat" cmpd="sng" algn="ctr">
              <a:solidFill>
                <a:schemeClr val="accent4">
                  <a:lumMod val="1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4989513" y="4722813"/>
              <a:ext cx="1751012" cy="1449387"/>
            </a:xfrm>
            <a:prstGeom prst="rect">
              <a:avLst/>
            </a:prstGeom>
            <a:solidFill>
              <a:srgbClr val="FFBDFF"/>
            </a:solidFill>
            <a:ln w="9525" cap="flat" cmpd="sng" algn="ctr">
              <a:solidFill>
                <a:schemeClr val="accent4">
                  <a:lumMod val="1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6156" name="Rectangle 7"/>
            <p:cNvSpPr>
              <a:spLocks noChangeArrowheads="1"/>
            </p:cNvSpPr>
            <p:nvPr/>
          </p:nvSpPr>
          <p:spPr bwMode="auto">
            <a:xfrm>
              <a:off x="3652838" y="3786188"/>
              <a:ext cx="941387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ZA">
                  <a:solidFill>
                    <a:srgbClr val="1C1C1C"/>
                  </a:solidFill>
                </a:rPr>
                <a:t>Review</a:t>
              </a:r>
              <a:endParaRPr lang="en-GB">
                <a:solidFill>
                  <a:srgbClr val="1C1C1C"/>
                </a:solidFill>
              </a:endParaRPr>
            </a:p>
          </p:txBody>
        </p:sp>
        <p:sp>
          <p:nvSpPr>
            <p:cNvPr id="6157" name="Rectangle 8"/>
            <p:cNvSpPr>
              <a:spLocks noChangeArrowheads="1"/>
            </p:cNvSpPr>
            <p:nvPr/>
          </p:nvSpPr>
          <p:spPr bwMode="auto">
            <a:xfrm>
              <a:off x="4984750" y="5094288"/>
              <a:ext cx="1827213" cy="646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ZA">
                  <a:solidFill>
                    <a:srgbClr val="1C1C1C"/>
                  </a:solidFill>
                </a:rPr>
                <a:t>Design and</a:t>
              </a:r>
            </a:p>
            <a:p>
              <a:pPr algn="ctr"/>
              <a:r>
                <a:rPr lang="en-ZA">
                  <a:solidFill>
                    <a:srgbClr val="1C1C1C"/>
                  </a:solidFill>
                </a:rPr>
                <a:t>Implementation</a:t>
              </a:r>
              <a:endParaRPr lang="en-GB">
                <a:solidFill>
                  <a:srgbClr val="1C1C1C"/>
                </a:solidFill>
              </a:endParaRPr>
            </a:p>
          </p:txBody>
        </p:sp>
        <p:sp>
          <p:nvSpPr>
            <p:cNvPr id="6158" name="Rectangle 9"/>
            <p:cNvSpPr>
              <a:spLocks noChangeArrowheads="1"/>
            </p:cNvSpPr>
            <p:nvPr/>
          </p:nvSpPr>
          <p:spPr bwMode="auto">
            <a:xfrm>
              <a:off x="3405188" y="5048250"/>
              <a:ext cx="1158875" cy="923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ZA">
                  <a:solidFill>
                    <a:srgbClr val="1C1C1C"/>
                  </a:solidFill>
                </a:rPr>
                <a:t>Testing /</a:t>
              </a:r>
            </a:p>
            <a:p>
              <a:pPr algn="ctr"/>
              <a:r>
                <a:rPr lang="en-ZA">
                  <a:solidFill>
                    <a:srgbClr val="1C1C1C"/>
                  </a:solidFill>
                </a:rPr>
                <a:t>Release /</a:t>
              </a:r>
            </a:p>
            <a:p>
              <a:pPr algn="ctr"/>
              <a:r>
                <a:rPr lang="en-ZA">
                  <a:solidFill>
                    <a:srgbClr val="1C1C1C"/>
                  </a:solidFill>
                </a:rPr>
                <a:t>Planning</a:t>
              </a:r>
              <a:endParaRPr lang="en-GB">
                <a:solidFill>
                  <a:srgbClr val="1C1C1C"/>
                </a:solidFill>
              </a:endParaRPr>
            </a:p>
          </p:txBody>
        </p:sp>
        <p:sp>
          <p:nvSpPr>
            <p:cNvPr id="6159" name="Rectangle 10"/>
            <p:cNvSpPr>
              <a:spLocks noChangeArrowheads="1"/>
            </p:cNvSpPr>
            <p:nvPr/>
          </p:nvSpPr>
          <p:spPr bwMode="auto">
            <a:xfrm>
              <a:off x="5364163" y="3794125"/>
              <a:ext cx="1044575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ZA">
                  <a:solidFill>
                    <a:srgbClr val="1C1C1C"/>
                  </a:solidFill>
                </a:rPr>
                <a:t>Analysis</a:t>
              </a:r>
              <a:endParaRPr lang="en-GB">
                <a:solidFill>
                  <a:srgbClr val="1C1C1C"/>
                </a:solidFill>
              </a:endParaRPr>
            </a:p>
          </p:txBody>
        </p:sp>
        <p:grpSp>
          <p:nvGrpSpPr>
            <p:cNvPr id="6160" name="Group 58"/>
            <p:cNvGrpSpPr>
              <a:grpSpLocks/>
            </p:cNvGrpSpPr>
            <p:nvPr/>
          </p:nvGrpSpPr>
          <p:grpSpPr bwMode="auto">
            <a:xfrm rot="-10580416">
              <a:off x="3810000" y="3421063"/>
              <a:ext cx="2560638" cy="3313112"/>
              <a:chOff x="3579228" y="2996965"/>
              <a:chExt cx="2560320" cy="3312798"/>
            </a:xfrm>
          </p:grpSpPr>
          <p:pic>
            <p:nvPicPr>
              <p:cNvPr id="6162" name="Picture 11" descr="spiral.gif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9627672">
                <a:off x="3579228" y="2996965"/>
                <a:ext cx="2560320" cy="33127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14" name="Straight Arrow Connector 13"/>
              <p:cNvCxnSpPr/>
              <p:nvPr/>
            </p:nvCxnSpPr>
            <p:spPr bwMode="auto">
              <a:xfrm rot="10800000">
                <a:off x="5354450" y="3442595"/>
                <a:ext cx="139683" cy="17461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accent4">
                    <a:lumMod val="10000"/>
                  </a:schemeClr>
                </a:solidFill>
                <a:prstDash val="solid"/>
                <a:round/>
                <a:headEnd type="arrow" w="med" len="med"/>
                <a:tailEnd type="none" w="med" len="med"/>
              </a:ln>
              <a:effectLst/>
            </p:spPr>
          </p:cxnSp>
          <p:cxnSp>
            <p:nvCxnSpPr>
              <p:cNvPr id="15" name="Straight Arrow Connector 14"/>
              <p:cNvCxnSpPr/>
              <p:nvPr/>
            </p:nvCxnSpPr>
            <p:spPr bwMode="auto">
              <a:xfrm rot="10800000" flipV="1">
                <a:off x="4277614" y="3656846"/>
                <a:ext cx="122222" cy="85717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accent4">
                    <a:lumMod val="10000"/>
                  </a:schemeClr>
                </a:solidFill>
                <a:prstDash val="solid"/>
                <a:round/>
                <a:headEnd type="arrow" w="med" len="med"/>
                <a:tailEnd type="none" w="med" len="med"/>
              </a:ln>
              <a:effectLst/>
            </p:spPr>
          </p:cxnSp>
          <p:cxnSp>
            <p:nvCxnSpPr>
              <p:cNvPr id="17" name="Straight Arrow Connector 16"/>
              <p:cNvCxnSpPr/>
              <p:nvPr/>
            </p:nvCxnSpPr>
            <p:spPr bwMode="auto">
              <a:xfrm rot="5400000">
                <a:off x="3685622" y="4640611"/>
                <a:ext cx="111114" cy="2381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accent4">
                    <a:lumMod val="10000"/>
                  </a:schemeClr>
                </a:solidFill>
                <a:prstDash val="solid"/>
                <a:round/>
                <a:headEnd type="arrow" w="med" len="med"/>
                <a:tailEnd type="none" w="med" len="med"/>
              </a:ln>
              <a:effectLst/>
            </p:spPr>
          </p:cxnSp>
          <p:cxnSp>
            <p:nvCxnSpPr>
              <p:cNvPr id="19" name="Straight Arrow Connector 18"/>
              <p:cNvCxnSpPr/>
              <p:nvPr/>
            </p:nvCxnSpPr>
            <p:spPr bwMode="auto">
              <a:xfrm rot="16200000" flipH="1">
                <a:off x="3923636" y="5502609"/>
                <a:ext cx="61907" cy="49206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accent4">
                    <a:lumMod val="10000"/>
                  </a:schemeClr>
                </a:solidFill>
                <a:prstDash val="solid"/>
                <a:round/>
                <a:headEnd type="arrow" w="med" len="med"/>
                <a:tailEnd type="none" w="med" len="med"/>
              </a:ln>
              <a:effectLst/>
            </p:spPr>
          </p:cxnSp>
          <p:cxnSp>
            <p:nvCxnSpPr>
              <p:cNvPr id="21" name="Straight Arrow Connector 20"/>
              <p:cNvCxnSpPr/>
              <p:nvPr/>
            </p:nvCxnSpPr>
            <p:spPr bwMode="auto">
              <a:xfrm>
                <a:off x="4830539" y="6000908"/>
                <a:ext cx="73016" cy="6349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accent4">
                    <a:lumMod val="10000"/>
                  </a:schemeClr>
                </a:solidFill>
                <a:prstDash val="solid"/>
                <a:round/>
                <a:headEnd type="arrow" w="med" len="med"/>
                <a:tailEnd type="none" w="med" len="med"/>
              </a:ln>
              <a:effectLst/>
            </p:spPr>
          </p:cxnSp>
          <p:cxnSp>
            <p:nvCxnSpPr>
              <p:cNvPr id="23" name="Straight Arrow Connector 22"/>
              <p:cNvCxnSpPr/>
              <p:nvPr/>
            </p:nvCxnSpPr>
            <p:spPr bwMode="auto">
              <a:xfrm flipV="1">
                <a:off x="5255978" y="5873316"/>
                <a:ext cx="79365" cy="36509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accent4">
                    <a:lumMod val="10000"/>
                  </a:schemeClr>
                </a:solidFill>
                <a:prstDash val="solid"/>
                <a:round/>
                <a:headEnd type="arrow" w="med" len="med"/>
                <a:tailEnd type="none" w="med" len="med"/>
              </a:ln>
              <a:effectLst/>
            </p:spPr>
          </p:cxnSp>
          <p:cxnSp>
            <p:nvCxnSpPr>
              <p:cNvPr id="25" name="Straight Arrow Connector 24"/>
              <p:cNvCxnSpPr/>
              <p:nvPr/>
            </p:nvCxnSpPr>
            <p:spPr bwMode="auto">
              <a:xfrm rot="5400000" flipH="1" flipV="1">
                <a:off x="5725395" y="5298500"/>
                <a:ext cx="79367" cy="2381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accent4">
                    <a:lumMod val="10000"/>
                  </a:schemeClr>
                </a:solidFill>
                <a:prstDash val="solid"/>
                <a:round/>
                <a:headEnd type="arrow" w="med" len="med"/>
                <a:tailEnd type="none" w="med" len="med"/>
              </a:ln>
              <a:effectLst/>
            </p:spPr>
          </p:cxnSp>
          <p:cxnSp>
            <p:nvCxnSpPr>
              <p:cNvPr id="28" name="Straight Arrow Connector 27"/>
              <p:cNvCxnSpPr/>
              <p:nvPr/>
            </p:nvCxnSpPr>
            <p:spPr bwMode="auto">
              <a:xfrm rot="16200000" flipV="1">
                <a:off x="5684958" y="4787534"/>
                <a:ext cx="73018" cy="30158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accent4">
                    <a:lumMod val="10000"/>
                  </a:schemeClr>
                </a:solidFill>
                <a:prstDash val="solid"/>
                <a:round/>
                <a:headEnd type="arrow" w="med" len="med"/>
                <a:tailEnd type="none" w="med" len="med"/>
              </a:ln>
              <a:effectLst/>
            </p:spPr>
          </p:cxnSp>
          <p:cxnSp>
            <p:nvCxnSpPr>
              <p:cNvPr id="31" name="Straight Arrow Connector 30"/>
              <p:cNvCxnSpPr/>
              <p:nvPr/>
            </p:nvCxnSpPr>
            <p:spPr bwMode="auto">
              <a:xfrm rot="10800000">
                <a:off x="5390583" y="4437759"/>
                <a:ext cx="85714" cy="5397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accent4">
                    <a:lumMod val="10000"/>
                  </a:schemeClr>
                </a:solidFill>
                <a:prstDash val="solid"/>
                <a:round/>
                <a:headEnd type="arrow" w="med" len="med"/>
                <a:tailEnd type="none" w="med" len="med"/>
              </a:ln>
              <a:effectLst/>
            </p:spPr>
          </p:cxnSp>
          <p:cxnSp>
            <p:nvCxnSpPr>
              <p:cNvPr id="33" name="Straight Arrow Connector 32"/>
              <p:cNvCxnSpPr/>
              <p:nvPr/>
            </p:nvCxnSpPr>
            <p:spPr bwMode="auto">
              <a:xfrm rot="10800000" flipV="1">
                <a:off x="4711883" y="4425895"/>
                <a:ext cx="73016" cy="42858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accent4">
                    <a:lumMod val="10000"/>
                  </a:schemeClr>
                </a:solidFill>
                <a:prstDash val="solid"/>
                <a:round/>
                <a:headEnd type="arrow" w="med" len="med"/>
                <a:tailEnd type="none" w="med" len="med"/>
              </a:ln>
              <a:effectLst/>
            </p:spPr>
          </p:cxnSp>
          <p:cxnSp>
            <p:nvCxnSpPr>
              <p:cNvPr id="36" name="Straight Arrow Connector 35"/>
              <p:cNvCxnSpPr/>
              <p:nvPr/>
            </p:nvCxnSpPr>
            <p:spPr bwMode="auto">
              <a:xfrm>
                <a:off x="4634844" y="5303868"/>
                <a:ext cx="79365" cy="55558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accent4">
                    <a:lumMod val="10000"/>
                  </a:schemeClr>
                </a:solidFill>
                <a:prstDash val="solid"/>
                <a:round/>
                <a:headEnd type="arrow" w="med" len="med"/>
                <a:tailEnd type="none" w="med" len="med"/>
              </a:ln>
              <a:effectLst/>
            </p:spPr>
          </p:cxnSp>
          <p:cxnSp>
            <p:nvCxnSpPr>
              <p:cNvPr id="38" name="Straight Arrow Connector 37"/>
              <p:cNvCxnSpPr/>
              <p:nvPr/>
            </p:nvCxnSpPr>
            <p:spPr bwMode="auto">
              <a:xfrm flipV="1">
                <a:off x="5154475" y="5269249"/>
                <a:ext cx="73016" cy="60319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accent4">
                    <a:lumMod val="10000"/>
                  </a:schemeClr>
                </a:solidFill>
                <a:prstDash val="solid"/>
                <a:round/>
                <a:headEnd type="arrow" w="med" len="med"/>
                <a:tailEnd type="none" w="med" len="med"/>
              </a:ln>
              <a:effectLst/>
            </p:spPr>
          </p:cxnSp>
          <p:cxnSp>
            <p:nvCxnSpPr>
              <p:cNvPr id="40" name="Straight Arrow Connector 39"/>
              <p:cNvCxnSpPr/>
              <p:nvPr/>
            </p:nvCxnSpPr>
            <p:spPr bwMode="auto">
              <a:xfrm rot="10800000">
                <a:off x="5188004" y="4801207"/>
                <a:ext cx="68255" cy="55558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accent4">
                    <a:lumMod val="10000"/>
                  </a:schemeClr>
                </a:solidFill>
                <a:prstDash val="solid"/>
                <a:round/>
                <a:headEnd type="arrow" w="med" len="med"/>
                <a:tailEnd type="none" w="med" len="med"/>
              </a:ln>
              <a:effectLst/>
            </p:spPr>
          </p:cxnSp>
          <p:cxnSp>
            <p:nvCxnSpPr>
              <p:cNvPr id="42" name="Straight Arrow Connector 41"/>
              <p:cNvCxnSpPr/>
              <p:nvPr/>
            </p:nvCxnSpPr>
            <p:spPr bwMode="auto">
              <a:xfrm rot="10800000" flipV="1">
                <a:off x="4804835" y="4773086"/>
                <a:ext cx="73016" cy="66669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accent4">
                    <a:lumMod val="10000"/>
                  </a:schemeClr>
                </a:solidFill>
                <a:prstDash val="solid"/>
                <a:round/>
                <a:headEnd type="arrow" w="med" len="med"/>
                <a:tailEnd type="none" w="med" len="med"/>
              </a:ln>
              <a:effectLst/>
            </p:spPr>
          </p:cxnSp>
        </p:grpSp>
        <p:sp>
          <p:nvSpPr>
            <p:cNvPr id="6161" name="Rectangle 61"/>
            <p:cNvSpPr>
              <a:spLocks noChangeArrowheads="1"/>
            </p:cNvSpPr>
            <p:nvPr/>
          </p:nvSpPr>
          <p:spPr bwMode="auto">
            <a:xfrm>
              <a:off x="3021013" y="6199188"/>
              <a:ext cx="3924300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en-ZA"/>
                <a:t>A spiral* model view of development</a:t>
              </a:r>
            </a:p>
          </p:txBody>
        </p:sp>
      </p:grpSp>
      <p:sp>
        <p:nvSpPr>
          <p:cNvPr id="6151" name="Rectangle 62"/>
          <p:cNvSpPr>
            <a:spLocks noChangeArrowheads="1"/>
          </p:cNvSpPr>
          <p:nvPr/>
        </p:nvSpPr>
        <p:spPr bwMode="auto">
          <a:xfrm>
            <a:off x="204901" y="6452198"/>
            <a:ext cx="8304213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100" dirty="0"/>
              <a:t>* B. W. Boehm, “A spiral model of software development and enhancement,” </a:t>
            </a:r>
            <a:r>
              <a:rPr lang="en-US" sz="1100" i="1" dirty="0"/>
              <a:t>Computer, vol. 21, pp. 61-72, 1988.</a:t>
            </a:r>
            <a:endParaRPr lang="en-GB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-92075"/>
            <a:ext cx="8385175" cy="914400"/>
          </a:xfrm>
        </p:spPr>
        <p:txBody>
          <a:bodyPr/>
          <a:lstStyle/>
          <a:p>
            <a:pPr>
              <a:defRPr/>
            </a:pPr>
            <a:r>
              <a:rPr lang="en-ZA" dirty="0" smtClean="0"/>
              <a:t>Spiral model</a:t>
            </a:r>
            <a:endParaRPr lang="en-GB" dirty="0"/>
          </a:p>
        </p:txBody>
      </p:sp>
      <p:pic>
        <p:nvPicPr>
          <p:cNvPr id="7171" name="Picture 4" descr="spiral_model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4325" y="725488"/>
            <a:ext cx="5848350" cy="5897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2" name="TextBox 5"/>
          <p:cNvSpPr txBox="1">
            <a:spLocks noChangeArrowheads="1"/>
          </p:cNvSpPr>
          <p:nvPr/>
        </p:nvSpPr>
        <p:spPr bwMode="auto">
          <a:xfrm>
            <a:off x="0" y="6637338"/>
            <a:ext cx="72929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ZA" sz="1200" i="1"/>
              <a:t>Martinez, Bond and Vai, 2008, “High Performance Embedded Computing Handbook”, CSC Press, pg 43.</a:t>
            </a:r>
            <a:endParaRPr lang="en-GB" sz="1200" i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ZA" dirty="0" smtClean="0"/>
              <a:t>Reflections – short activity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500" y="1463675"/>
            <a:ext cx="8340725" cy="4422775"/>
          </a:xfrm>
        </p:spPr>
        <p:txBody>
          <a:bodyPr/>
          <a:lstStyle/>
          <a:p>
            <a:pPr>
              <a:defRPr/>
            </a:pPr>
            <a:r>
              <a:rPr lang="en-ZA" dirty="0" smtClean="0"/>
              <a:t>Keep in mind the main recurring phases of the spiral model: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3944938" y="1920875"/>
            <a:ext cx="4462462" cy="2233613"/>
            <a:chOff x="3944938" y="1920875"/>
            <a:chExt cx="4462462" cy="2233613"/>
          </a:xfrm>
        </p:grpSpPr>
        <p:sp>
          <p:nvSpPr>
            <p:cNvPr id="8196" name="Rectangle 3"/>
            <p:cNvSpPr>
              <a:spLocks noChangeArrowheads="1"/>
            </p:cNvSpPr>
            <p:nvPr/>
          </p:nvSpPr>
          <p:spPr bwMode="auto">
            <a:xfrm>
              <a:off x="3944938" y="2719388"/>
              <a:ext cx="1358900" cy="368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marL="0" lvl="1"/>
              <a:r>
                <a:rPr lang="en-ZA"/>
                <a:t>Review</a:t>
              </a:r>
              <a:endParaRPr lang="en-GB"/>
            </a:p>
          </p:txBody>
        </p:sp>
        <p:sp>
          <p:nvSpPr>
            <p:cNvPr id="8197" name="Rectangle 4"/>
            <p:cNvSpPr>
              <a:spLocks noChangeArrowheads="1"/>
            </p:cNvSpPr>
            <p:nvPr/>
          </p:nvSpPr>
          <p:spPr bwMode="auto">
            <a:xfrm>
              <a:off x="4899025" y="3149600"/>
              <a:ext cx="1789113" cy="923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marL="0" lvl="1"/>
              <a:r>
                <a:rPr lang="en-ZA"/>
                <a:t>Testing and</a:t>
              </a:r>
            </a:p>
            <a:p>
              <a:pPr marL="0" lvl="1"/>
              <a:r>
                <a:rPr lang="en-ZA"/>
                <a:t>Planning of</a:t>
              </a:r>
            </a:p>
            <a:p>
              <a:pPr marL="0" lvl="1"/>
              <a:r>
                <a:rPr lang="en-ZA"/>
                <a:t>next iteration</a:t>
              </a:r>
              <a:endParaRPr lang="en-GB"/>
            </a:p>
          </p:txBody>
        </p:sp>
        <p:sp>
          <p:nvSpPr>
            <p:cNvPr id="8198" name="Rectangle 5"/>
            <p:cNvSpPr>
              <a:spLocks noChangeArrowheads="1"/>
            </p:cNvSpPr>
            <p:nvPr/>
          </p:nvSpPr>
          <p:spPr bwMode="auto">
            <a:xfrm>
              <a:off x="5121275" y="2052638"/>
              <a:ext cx="1423988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marL="0" lvl="1"/>
              <a:r>
                <a:rPr lang="en-ZA" dirty="0"/>
                <a:t>Analysis</a:t>
              </a:r>
              <a:endParaRPr lang="en-GB" dirty="0"/>
            </a:p>
          </p:txBody>
        </p:sp>
        <p:sp>
          <p:nvSpPr>
            <p:cNvPr id="8199" name="Rectangle 6"/>
            <p:cNvSpPr>
              <a:spLocks noChangeArrowheads="1"/>
            </p:cNvSpPr>
            <p:nvPr/>
          </p:nvSpPr>
          <p:spPr bwMode="auto">
            <a:xfrm>
              <a:off x="6530975" y="2617788"/>
              <a:ext cx="1876425" cy="9223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marL="0" lvl="1"/>
              <a:r>
                <a:rPr lang="en-ZA"/>
                <a:t>Design /</a:t>
              </a:r>
            </a:p>
            <a:p>
              <a:pPr marL="0" lvl="1"/>
              <a:r>
                <a:rPr lang="en-ZA"/>
                <a:t>implementation /</a:t>
              </a:r>
            </a:p>
            <a:p>
              <a:pPr marL="0" lvl="1"/>
              <a:r>
                <a:rPr lang="en-ZA"/>
                <a:t>prototype</a:t>
              </a:r>
            </a:p>
          </p:txBody>
        </p:sp>
        <p:sp>
          <p:nvSpPr>
            <p:cNvPr id="13" name="Circular Arrow 12"/>
            <p:cNvSpPr/>
            <p:nvPr/>
          </p:nvSpPr>
          <p:spPr bwMode="auto">
            <a:xfrm rot="20131896">
              <a:off x="5211763" y="1920875"/>
              <a:ext cx="1908175" cy="2076450"/>
            </a:xfrm>
            <a:prstGeom prst="circularArrow">
              <a:avLst>
                <a:gd name="adj1" fmla="val 12500"/>
                <a:gd name="adj2" fmla="val 1142319"/>
                <a:gd name="adj3" fmla="val 20457681"/>
                <a:gd name="adj4" fmla="val 18067188"/>
                <a:gd name="adj5" fmla="val 12500"/>
              </a:avLst>
            </a:prstGeom>
            <a:solidFill>
              <a:schemeClr val="tx2">
                <a:lumMod val="90000"/>
              </a:schemeClr>
            </a:solidFill>
            <a:ln w="28575" cap="flat" cmpd="sng" algn="ctr">
              <a:solidFill>
                <a:schemeClr val="accent4">
                  <a:lumMod val="1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4" name="Circular Arrow 13"/>
            <p:cNvSpPr/>
            <p:nvPr/>
          </p:nvSpPr>
          <p:spPr bwMode="auto">
            <a:xfrm rot="6030227">
              <a:off x="5617369" y="2064544"/>
              <a:ext cx="1906588" cy="2076450"/>
            </a:xfrm>
            <a:prstGeom prst="circularArrow">
              <a:avLst>
                <a:gd name="adj1" fmla="val 12500"/>
                <a:gd name="adj2" fmla="val 1142319"/>
                <a:gd name="adj3" fmla="val 20457681"/>
                <a:gd name="adj4" fmla="val 18067188"/>
                <a:gd name="adj5" fmla="val 12500"/>
              </a:avLst>
            </a:prstGeom>
            <a:solidFill>
              <a:schemeClr val="tx2">
                <a:lumMod val="90000"/>
              </a:schemeClr>
            </a:solidFill>
            <a:ln w="28575" cap="flat" cmpd="sng" algn="ctr">
              <a:solidFill>
                <a:schemeClr val="accent4">
                  <a:lumMod val="1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5" name="Circular Arrow 14"/>
            <p:cNvSpPr/>
            <p:nvPr/>
          </p:nvSpPr>
          <p:spPr bwMode="auto">
            <a:xfrm rot="10800000">
              <a:off x="4219575" y="2076450"/>
              <a:ext cx="1906588" cy="2078038"/>
            </a:xfrm>
            <a:prstGeom prst="circularArrow">
              <a:avLst>
                <a:gd name="adj1" fmla="val 12500"/>
                <a:gd name="adj2" fmla="val 1142319"/>
                <a:gd name="adj3" fmla="val 20457681"/>
                <a:gd name="adj4" fmla="val 18067188"/>
                <a:gd name="adj5" fmla="val 12500"/>
              </a:avLst>
            </a:prstGeom>
            <a:solidFill>
              <a:schemeClr val="tx2">
                <a:lumMod val="90000"/>
              </a:schemeClr>
            </a:solidFill>
            <a:ln w="28575" cap="flat" cmpd="sng" algn="ctr">
              <a:solidFill>
                <a:schemeClr val="accent4">
                  <a:lumMod val="1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6" name="Circular Arrow 15"/>
            <p:cNvSpPr/>
            <p:nvPr/>
          </p:nvSpPr>
          <p:spPr bwMode="auto">
            <a:xfrm rot="15836206">
              <a:off x="4140994" y="1907382"/>
              <a:ext cx="1906587" cy="2076450"/>
            </a:xfrm>
            <a:prstGeom prst="circularArrow">
              <a:avLst>
                <a:gd name="adj1" fmla="val 12500"/>
                <a:gd name="adj2" fmla="val 1142319"/>
                <a:gd name="adj3" fmla="val 20457681"/>
                <a:gd name="adj4" fmla="val 18067188"/>
                <a:gd name="adj5" fmla="val 12500"/>
              </a:avLst>
            </a:prstGeom>
            <a:solidFill>
              <a:schemeClr val="tx2">
                <a:lumMod val="90000"/>
              </a:schemeClr>
            </a:solidFill>
            <a:ln w="28575" cap="flat" cmpd="sng" algn="ctr">
              <a:solidFill>
                <a:schemeClr val="accent4">
                  <a:lumMod val="1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222250" y="4154488"/>
            <a:ext cx="6713538" cy="20304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ZA" dirty="0"/>
              <a:t>Consider that you are embarking on a project that involves developing a </a:t>
            </a:r>
            <a:r>
              <a:rPr lang="en-ZA" dirty="0">
                <a:solidFill>
                  <a:schemeClr val="tx2">
                    <a:lumMod val="75000"/>
                  </a:schemeClr>
                </a:solidFill>
              </a:rPr>
              <a:t>face recognition system</a:t>
            </a:r>
            <a:r>
              <a:rPr lang="en-ZA" dirty="0"/>
              <a:t> for </a:t>
            </a:r>
            <a:r>
              <a:rPr lang="en-ZA" i="1" dirty="0"/>
              <a:t>The Hawks</a:t>
            </a:r>
            <a:r>
              <a:rPr lang="en-ZA" dirty="0"/>
              <a:t> *. The system is accessed via possibly (very low budget) workstation PCs, which are used to upload photos to a remote central computing site where the face recognition functions are run. The central computing site comprises a fast PC with one or more digital accelerator to do the main number crunching. </a:t>
            </a:r>
            <a:r>
              <a:rPr lang="en-ZA" sz="1200" dirty="0"/>
              <a:t>(to next slide..)</a:t>
            </a:r>
            <a:endParaRPr lang="en-GB" sz="1200" dirty="0"/>
          </a:p>
        </p:txBody>
      </p:sp>
      <p:sp>
        <p:nvSpPr>
          <p:cNvPr id="8205" name="Rectangle 17"/>
          <p:cNvSpPr>
            <a:spLocks noChangeArrowheads="1"/>
          </p:cNvSpPr>
          <p:nvPr/>
        </p:nvSpPr>
        <p:spPr bwMode="auto">
          <a:xfrm>
            <a:off x="234950" y="6194425"/>
            <a:ext cx="671512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ZA" sz="1400"/>
              <a:t>* The Hawks, officially called the ‘</a:t>
            </a:r>
            <a:r>
              <a:rPr lang="en-US" sz="1400"/>
              <a:t>Police's Directorate for Priority Crime Investigation’, is </a:t>
            </a:r>
            <a:r>
              <a:rPr lang="en-ZA" sz="1400"/>
              <a:t>the South African current take on the US’s version of the FBI.</a:t>
            </a:r>
            <a:endParaRPr lang="en-GB" sz="1400"/>
          </a:p>
        </p:txBody>
      </p:sp>
      <p:pic>
        <p:nvPicPr>
          <p:cNvPr id="8206" name="Picture 18" descr="frs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3100" y="4030663"/>
            <a:ext cx="1833563" cy="262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ZA" dirty="0" err="1" smtClean="0"/>
              <a:t>Todo</a:t>
            </a:r>
            <a:r>
              <a:rPr lang="en-ZA" dirty="0" smtClean="0"/>
              <a:t> – group task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ZA" dirty="0" smtClean="0"/>
              <a:t>Form into groups to discussion:</a:t>
            </a:r>
          </a:p>
          <a:p>
            <a:pPr lvl="1">
              <a:defRPr/>
            </a:pPr>
            <a:r>
              <a:rPr lang="en-ZA" dirty="0" smtClean="0"/>
              <a:t>How would the first step of the spiral model be carried out for the face recognition system</a:t>
            </a:r>
          </a:p>
          <a:p>
            <a:pPr lvl="1">
              <a:defRPr/>
            </a:pPr>
            <a:r>
              <a:rPr lang="en-ZA" dirty="0" smtClean="0"/>
              <a:t>What are some of the risks to content with for the first thing to carry out</a:t>
            </a:r>
          </a:p>
          <a:p>
            <a:pPr lvl="1">
              <a:defRPr/>
            </a:pPr>
            <a:r>
              <a:rPr lang="en-ZA" dirty="0" smtClean="0"/>
              <a:t>What would you do to test and analyse the results (if applicable)</a:t>
            </a:r>
          </a:p>
          <a:p>
            <a:pPr lvl="1">
              <a:defRPr/>
            </a:pPr>
            <a:r>
              <a:rPr lang="en-ZA" dirty="0" smtClean="0"/>
              <a:t>What would the next cycle involve?</a:t>
            </a:r>
          </a:p>
          <a:p>
            <a:pPr lvl="1">
              <a:defRPr/>
            </a:pPr>
            <a:endParaRPr lang="en-GB" dirty="0"/>
          </a:p>
        </p:txBody>
      </p:sp>
      <p:pic>
        <p:nvPicPr>
          <p:cNvPr id="9220" name="Picture 3" descr="group discussion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9413" y="284163"/>
            <a:ext cx="1798637" cy="127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4" name="Rectangle 2"/>
          <p:cNvSpPr>
            <a:spLocks noGrp="1" noChangeArrowheads="1"/>
          </p:cNvSpPr>
          <p:nvPr>
            <p:ph type="title"/>
          </p:nvPr>
        </p:nvSpPr>
        <p:spPr>
          <a:xfrm>
            <a:off x="390525" y="92075"/>
            <a:ext cx="8251825" cy="1201738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Reflection on:</a:t>
            </a:r>
            <a:br>
              <a:rPr lang="en-US" dirty="0" smtClean="0"/>
            </a:br>
            <a:r>
              <a:rPr lang="en-US" dirty="0" smtClean="0"/>
              <a:t> Key Steps in design</a:t>
            </a:r>
            <a:endParaRPr lang="en-US" dirty="0"/>
          </a:p>
        </p:txBody>
      </p:sp>
      <p:sp>
        <p:nvSpPr>
          <p:cNvPr id="305155" name="Rectangle 3"/>
          <p:cNvSpPr>
            <a:spLocks noGrp="1" noChangeArrowheads="1"/>
          </p:cNvSpPr>
          <p:nvPr>
            <p:ph idx="1"/>
          </p:nvPr>
        </p:nvSpPr>
        <p:spPr>
          <a:xfrm>
            <a:off x="287338" y="1431925"/>
            <a:ext cx="8856662" cy="47244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  <a:defRPr/>
            </a:pPr>
            <a:r>
              <a:rPr lang="en-GB" dirty="0" smtClean="0"/>
              <a:t>System-level analysis and testing</a:t>
            </a:r>
          </a:p>
          <a:p>
            <a:pPr>
              <a:lnSpc>
                <a:spcPct val="80000"/>
              </a:lnSpc>
              <a:defRPr/>
            </a:pPr>
            <a:r>
              <a:rPr lang="en-GB" sz="1800" dirty="0" smtClean="0"/>
              <a:t>Analyse for communication bottlenecks</a:t>
            </a:r>
          </a:p>
          <a:p>
            <a:pPr>
              <a:lnSpc>
                <a:spcPct val="80000"/>
              </a:lnSpc>
              <a:defRPr/>
            </a:pPr>
            <a:r>
              <a:rPr lang="en-GB" sz="1800" dirty="0" smtClean="0"/>
              <a:t>Analyse for sequences of operations </a:t>
            </a:r>
            <a:r>
              <a:rPr lang="en-GB" sz="1600" dirty="0" smtClean="0"/>
              <a:t>(arithmetic, memory access, etc)</a:t>
            </a:r>
          </a:p>
          <a:p>
            <a:pPr>
              <a:lnSpc>
                <a:spcPct val="80000"/>
              </a:lnSpc>
              <a:defRPr/>
            </a:pPr>
            <a:r>
              <a:rPr lang="en-GB" sz="1800" dirty="0" smtClean="0"/>
              <a:t>Identify flexibility and key parameters (algorithm vs. architecture parameters)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endParaRPr lang="en-GB" sz="1800" dirty="0" smtClean="0"/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GB" dirty="0" smtClean="0"/>
              <a:t>Architecture-level analysis and testing</a:t>
            </a:r>
          </a:p>
          <a:p>
            <a:pPr>
              <a:lnSpc>
                <a:spcPct val="80000"/>
              </a:lnSpc>
              <a:defRPr/>
            </a:pPr>
            <a:r>
              <a:rPr lang="en-GB" sz="1800" dirty="0" smtClean="0"/>
              <a:t>ALU and processing kernel definitions</a:t>
            </a:r>
          </a:p>
          <a:p>
            <a:pPr>
              <a:lnSpc>
                <a:spcPct val="80000"/>
              </a:lnSpc>
              <a:defRPr/>
            </a:pPr>
            <a:r>
              <a:rPr lang="en-GB" sz="1800" dirty="0" smtClean="0"/>
              <a:t>Memory profiling</a:t>
            </a:r>
          </a:p>
          <a:p>
            <a:pPr>
              <a:lnSpc>
                <a:spcPct val="80000"/>
              </a:lnSpc>
              <a:defRPr/>
            </a:pPr>
            <a:r>
              <a:rPr lang="en-GB" sz="1800" dirty="0" smtClean="0"/>
              <a:t>Alternatives types configurability</a:t>
            </a:r>
          </a:p>
          <a:p>
            <a:pPr>
              <a:lnSpc>
                <a:spcPct val="80000"/>
              </a:lnSpc>
              <a:defRPr/>
            </a:pPr>
            <a:r>
              <a:rPr lang="en-GB" sz="1800" dirty="0" smtClean="0"/>
              <a:t>Sequencer/scheduler development and connection paths</a:t>
            </a:r>
            <a:endParaRPr lang="en-GB" sz="1600" dirty="0" smtClean="0"/>
          </a:p>
          <a:p>
            <a:pPr>
              <a:lnSpc>
                <a:spcPct val="80000"/>
              </a:lnSpc>
              <a:defRPr/>
            </a:pPr>
            <a:endParaRPr lang="en-GB" sz="1600" dirty="0" smtClean="0"/>
          </a:p>
          <a:p>
            <a:pPr>
              <a:lnSpc>
                <a:spcPct val="80000"/>
              </a:lnSpc>
              <a:buFontTx/>
              <a:buNone/>
              <a:defRPr/>
            </a:pPr>
            <a:r>
              <a:rPr lang="en-GB" dirty="0" smtClean="0"/>
              <a:t>Implementation</a:t>
            </a:r>
          </a:p>
          <a:p>
            <a:pPr>
              <a:lnSpc>
                <a:spcPct val="80000"/>
              </a:lnSpc>
              <a:defRPr/>
            </a:pPr>
            <a:r>
              <a:rPr lang="en-GB" sz="1800" dirty="0" smtClean="0"/>
              <a:t>Software model(s) developed at architecture specification stage</a:t>
            </a:r>
          </a:p>
          <a:p>
            <a:pPr>
              <a:lnSpc>
                <a:spcPct val="80000"/>
              </a:lnSpc>
              <a:defRPr/>
            </a:pPr>
            <a:r>
              <a:rPr lang="en-GB" sz="1800" dirty="0" smtClean="0"/>
              <a:t>Software APIs and integration with behavioural models &amp; prototyped hardware</a:t>
            </a:r>
          </a:p>
          <a:p>
            <a:pPr>
              <a:lnSpc>
                <a:spcPct val="80000"/>
              </a:lnSpc>
              <a:defRPr/>
            </a:pPr>
            <a:r>
              <a:rPr lang="en-GB" sz="1800" dirty="0" smtClean="0"/>
              <a:t>VLSI- and FPGA-focus activities: checking timing and </a:t>
            </a:r>
            <a:r>
              <a:rPr lang="en-GB" sz="1800" dirty="0" err="1" smtClean="0"/>
              <a:t>routability</a:t>
            </a:r>
            <a:r>
              <a:rPr lang="en-GB" sz="1800" dirty="0" smtClean="0"/>
              <a:t> constraints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114" y="593751"/>
            <a:ext cx="7698306" cy="69221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Alternative approach:</a:t>
            </a:r>
            <a:br>
              <a:rPr lang="en-US" dirty="0" smtClean="0"/>
            </a:br>
            <a:r>
              <a:rPr lang="en-US" dirty="0" smtClean="0"/>
              <a:t>The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RAD</a:t>
            </a:r>
            <a:r>
              <a:rPr lang="en-US" dirty="0" smtClean="0"/>
              <a:t> process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500" y="1489075"/>
            <a:ext cx="8340725" cy="4606925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US" dirty="0" smtClean="0"/>
              <a:t>RAD = </a:t>
            </a:r>
            <a:r>
              <a:rPr lang="en-US" u="sng" dirty="0" smtClean="0"/>
              <a:t>R</a:t>
            </a:r>
            <a:r>
              <a:rPr lang="en-US" dirty="0" smtClean="0"/>
              <a:t>apid </a:t>
            </a:r>
            <a:r>
              <a:rPr lang="en-US" u="sng" dirty="0" smtClean="0"/>
              <a:t>A</a:t>
            </a:r>
            <a:r>
              <a:rPr lang="en-US" dirty="0" smtClean="0"/>
              <a:t>pplication </a:t>
            </a:r>
            <a:r>
              <a:rPr lang="en-US" u="sng" dirty="0" smtClean="0"/>
              <a:t>D</a:t>
            </a:r>
            <a:r>
              <a:rPr lang="en-US" dirty="0" smtClean="0"/>
              <a:t>evelopment</a:t>
            </a:r>
          </a:p>
          <a:p>
            <a:pPr>
              <a:defRPr/>
            </a:pPr>
            <a:r>
              <a:rPr lang="en-US" dirty="0" smtClean="0"/>
              <a:t>Speeding-up activities in each phase</a:t>
            </a:r>
          </a:p>
          <a:p>
            <a:pPr lvl="1">
              <a:defRPr/>
            </a:pPr>
            <a:r>
              <a:rPr lang="en-US" dirty="0" smtClean="0"/>
              <a:t>Speeding up the iterative development</a:t>
            </a:r>
          </a:p>
          <a:p>
            <a:pPr lvl="1">
              <a:defRPr/>
            </a:pPr>
            <a:r>
              <a:rPr lang="en-US" dirty="0" smtClean="0"/>
              <a:t>Building working prototypes faster to get feedback quicker (can then be directly expanded to finished system)</a:t>
            </a:r>
          </a:p>
          <a:p>
            <a:pPr lvl="1">
              <a:defRPr/>
            </a:pPr>
            <a:r>
              <a:rPr lang="en-US" dirty="0" smtClean="0"/>
              <a:t>Intensive meetings with key individuals to get decisions faster</a:t>
            </a:r>
          </a:p>
          <a:p>
            <a:pPr>
              <a:defRPr/>
            </a:pPr>
            <a:r>
              <a:rPr lang="en-US" dirty="0" smtClean="0"/>
              <a:t>Problem: If not managed well, can greatly increase the development risky</a:t>
            </a:r>
            <a:endParaRPr lang="en-US" sz="2400" dirty="0" smtClean="0"/>
          </a:p>
          <a:p>
            <a:pPr>
              <a:defRPr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068" y="289990"/>
            <a:ext cx="8834438" cy="9779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ZA" sz="4000" dirty="0" smtClean="0"/>
              <a:t>Common causes</a:t>
            </a:r>
            <a:br>
              <a:rPr lang="en-ZA" sz="4000" dirty="0" smtClean="0"/>
            </a:br>
            <a:r>
              <a:rPr lang="en-ZA" sz="4000" dirty="0" smtClean="0"/>
              <a:t>of failure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550" y="1293813"/>
            <a:ext cx="8464550" cy="5276850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US" sz="2800" dirty="0" smtClean="0"/>
              <a:t>Requirements Analysis</a:t>
            </a:r>
          </a:p>
          <a:p>
            <a:pPr lvl="1">
              <a:defRPr/>
            </a:pPr>
            <a:r>
              <a:rPr lang="en-US" sz="2200" dirty="0" smtClean="0"/>
              <a:t>Nothing recorded / no written</a:t>
            </a:r>
            <a:br>
              <a:rPr lang="en-US" sz="2200" dirty="0" smtClean="0"/>
            </a:br>
            <a:r>
              <a:rPr lang="en-US" sz="2200" dirty="0" smtClean="0"/>
              <a:t>requirements</a:t>
            </a:r>
          </a:p>
          <a:p>
            <a:pPr lvl="1">
              <a:defRPr/>
            </a:pPr>
            <a:r>
              <a:rPr lang="en-US" sz="2200" dirty="0" smtClean="0"/>
              <a:t>Requirements vague or insufficiently described</a:t>
            </a:r>
          </a:p>
          <a:p>
            <a:pPr lvl="1">
              <a:defRPr/>
            </a:pPr>
            <a:r>
              <a:rPr lang="en-US" sz="2200" dirty="0" smtClean="0"/>
              <a:t>No directions on user interface</a:t>
            </a:r>
          </a:p>
          <a:p>
            <a:pPr lvl="1">
              <a:defRPr/>
            </a:pPr>
            <a:r>
              <a:rPr lang="en-US" sz="2200" dirty="0" smtClean="0"/>
              <a:t>No end-user involvement (occasionally difficult to organize)</a:t>
            </a:r>
          </a:p>
          <a:p>
            <a:pPr>
              <a:defRPr/>
            </a:pPr>
            <a:r>
              <a:rPr lang="en-US" sz="2800" dirty="0" smtClean="0"/>
              <a:t>Design</a:t>
            </a:r>
          </a:p>
          <a:p>
            <a:pPr lvl="1">
              <a:defRPr/>
            </a:pPr>
            <a:r>
              <a:rPr lang="en-US" sz="2200" dirty="0" smtClean="0"/>
              <a:t>Insufficient design and planning done</a:t>
            </a:r>
          </a:p>
          <a:p>
            <a:pPr lvl="1">
              <a:defRPr/>
            </a:pPr>
            <a:r>
              <a:rPr lang="en-US" sz="2200" dirty="0" smtClean="0"/>
              <a:t>No documents (or poorly formed)</a:t>
            </a:r>
          </a:p>
          <a:p>
            <a:pPr lvl="1">
              <a:defRPr/>
            </a:pPr>
            <a:r>
              <a:rPr lang="en-US" sz="2200" dirty="0" smtClean="0"/>
              <a:t>Inefficient data structures / file formats</a:t>
            </a:r>
          </a:p>
          <a:p>
            <a:pPr lvl="1">
              <a:defRPr/>
            </a:pPr>
            <a:r>
              <a:rPr lang="en-US" sz="2200" dirty="0" smtClean="0"/>
              <a:t>Infrequent or no design reviews</a:t>
            </a:r>
          </a:p>
          <a:p>
            <a:pPr lvl="1">
              <a:defRPr/>
            </a:pPr>
            <a:r>
              <a:rPr lang="en-US" sz="2200" dirty="0" smtClean="0"/>
              <a:t>Lack of consultation/input from experts and senior engineering staff</a:t>
            </a:r>
            <a:endParaRPr lang="en-GB" sz="2200" dirty="0"/>
          </a:p>
        </p:txBody>
      </p:sp>
      <p:pic>
        <p:nvPicPr>
          <p:cNvPr id="12292" name="Picture 3" descr="push_car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8138" y="92075"/>
            <a:ext cx="3505200" cy="195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4084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4084 Theme.thmx</Template>
  <TotalTime>4984</TotalTime>
  <Words>737</Words>
  <Application>Microsoft Office PowerPoint</Application>
  <PresentationFormat>On-screen Show (4:3)</PresentationFormat>
  <Paragraphs>127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4084 Theme</vt:lpstr>
      <vt:lpstr>PowerPoint Presentation</vt:lpstr>
      <vt:lpstr>Lecture Overview</vt:lpstr>
      <vt:lpstr>Reflections on: Key steps to consider</vt:lpstr>
      <vt:lpstr>Spiral model</vt:lpstr>
      <vt:lpstr>Reflections – short activity</vt:lpstr>
      <vt:lpstr>Todo – group task</vt:lpstr>
      <vt:lpstr>Reflection on:  Key Steps in design</vt:lpstr>
      <vt:lpstr>Alternative approach: The RAD process</vt:lpstr>
      <vt:lpstr>Common causes of failure</vt:lpstr>
      <vt:lpstr>Common causes of failure</vt:lpstr>
      <vt:lpstr>Most common cause of success??</vt:lpstr>
      <vt:lpstr>Processes and trends</vt:lpstr>
      <vt:lpstr>PowerPoint Presentation</vt:lpstr>
    </vt:vector>
  </TitlesOfParts>
  <Company>University of Cape Town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EEE4084F Digital Systems</dc:title>
  <dc:subject>C to HDL automatic conversion</dc:subject>
  <dc:creator>Simon Winberg</dc:creator>
  <cp:lastModifiedBy>Simon Winberg</cp:lastModifiedBy>
  <cp:revision>430</cp:revision>
  <dcterms:created xsi:type="dcterms:W3CDTF">2009-02-10T02:25:54Z</dcterms:created>
  <dcterms:modified xsi:type="dcterms:W3CDTF">2013-05-02T11:45:20Z</dcterms:modified>
  <cp:category>Lectures</cp:category>
</cp:coreProperties>
</file>