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3" r:id="rId1"/>
  </p:sldMasterIdLst>
  <p:notesMasterIdLst>
    <p:notesMasterId r:id="rId39"/>
  </p:notesMasterIdLst>
  <p:sldIdLst>
    <p:sldId id="468" r:id="rId2"/>
    <p:sldId id="273" r:id="rId3"/>
    <p:sldId id="473" r:id="rId4"/>
    <p:sldId id="479" r:id="rId5"/>
    <p:sldId id="480" r:id="rId6"/>
    <p:sldId id="474" r:id="rId7"/>
    <p:sldId id="469" r:id="rId8"/>
    <p:sldId id="441" r:id="rId9"/>
    <p:sldId id="470" r:id="rId10"/>
    <p:sldId id="476" r:id="rId11"/>
    <p:sldId id="478" r:id="rId12"/>
    <p:sldId id="471" r:id="rId13"/>
    <p:sldId id="452" r:id="rId14"/>
    <p:sldId id="443" r:id="rId15"/>
    <p:sldId id="460" r:id="rId16"/>
    <p:sldId id="462" r:id="rId17"/>
    <p:sldId id="461" r:id="rId18"/>
    <p:sldId id="463" r:id="rId19"/>
    <p:sldId id="464" r:id="rId20"/>
    <p:sldId id="465" r:id="rId21"/>
    <p:sldId id="466" r:id="rId22"/>
    <p:sldId id="448" r:id="rId23"/>
    <p:sldId id="447" r:id="rId24"/>
    <p:sldId id="446" r:id="rId25"/>
    <p:sldId id="449" r:id="rId26"/>
    <p:sldId id="442" r:id="rId27"/>
    <p:sldId id="444" r:id="rId28"/>
    <p:sldId id="451" r:id="rId29"/>
    <p:sldId id="453" r:id="rId30"/>
    <p:sldId id="454" r:id="rId31"/>
    <p:sldId id="472" r:id="rId32"/>
    <p:sldId id="455" r:id="rId33"/>
    <p:sldId id="445" r:id="rId34"/>
    <p:sldId id="456" r:id="rId35"/>
    <p:sldId id="457" r:id="rId36"/>
    <p:sldId id="458" r:id="rId37"/>
    <p:sldId id="459" r:id="rId3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FF9933"/>
    <a:srgbClr val="33CCFF"/>
    <a:srgbClr val="892C19"/>
    <a:srgbClr val="0099FF"/>
    <a:srgbClr val="CC0000"/>
    <a:srgbClr val="D9FFD9"/>
    <a:srgbClr val="A12F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687" autoAdjust="0"/>
  </p:normalViewPr>
  <p:slideViewPr>
    <p:cSldViewPr snapToGrid="0">
      <p:cViewPr varScale="1">
        <p:scale>
          <a:sx n="76" d="100"/>
          <a:sy n="76" d="100"/>
        </p:scale>
        <p:origin x="-1380" y="-96"/>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AD7373E-E6C4-46C6-A0EA-89C86FF3ECCA}" type="datetimeFigureOut">
              <a:rPr lang="en-US"/>
              <a:pPr>
                <a:defRPr/>
              </a:pPr>
              <a:t>5/2/2013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8DD25A98-B4CB-40EA-887F-0780FB635926}" type="slidenum">
              <a:rPr lang="en-US"/>
              <a:pPr>
                <a:defRPr/>
              </a:pPr>
              <a:t>‹#›</a:t>
            </a:fld>
            <a:endParaRPr lang="en-US"/>
          </a:p>
        </p:txBody>
      </p:sp>
    </p:spTree>
    <p:extLst>
      <p:ext uri="{BB962C8B-B14F-4D97-AF65-F5344CB8AC3E}">
        <p14:creationId xmlns:p14="http://schemas.microsoft.com/office/powerpoint/2010/main" val="25181810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256720E-9C40-48FC-9166-BCFCAC147B4E}"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E28C353-590C-48F3-B356-7C58B1803831}"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DDEAF1-632B-449D-8323-C48899543B24}"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BFF5C3E-FBFC-4FB3-88F0-A2E651C7240D}"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A45D85E-CE50-433C-B872-A355C014AA46}"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50B7B2-5F33-4651-B11E-53D1C9BC5882}"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B3ACC45-0982-4738-888C-AA013F8D4516}"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98BA53-2A97-4CA8-A96D-D769543CE4D3}"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A42CDD1-3497-4B32-95D2-B346857BA0A7}"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A7AF6FE-0DD3-4EB9-8FB4-C157F1A3403C}"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5AE26C8-6833-4E5D-A62B-5516BC7ABCC9}"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D8DB18D-E7A5-47E4-A154-0718E4F1C517}"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E13929F-6B06-4E60-8352-E31737FD9371}" type="slidenum">
              <a:rPr lang="en-US" smtClean="0"/>
              <a:pPr/>
              <a:t>22</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1319C1A-CB19-469B-B317-190E23B69848}" type="slidenum">
              <a:rPr lang="en-US" smtClean="0"/>
              <a:pPr/>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BE35349-DBF8-4D89-B3A0-F60C5BE2FDB4}" type="slidenum">
              <a:rPr lang="en-US" smtClean="0"/>
              <a:pPr/>
              <a:t>24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50C9A20-8291-4A48-A822-FB9F8827E1DD}" type="slidenum">
              <a:rPr lang="en-US" smtClean="0"/>
              <a:pPr/>
              <a:t>25</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F5C54DD-0E76-4559-95FE-FEBA3276F593}" type="slidenum">
              <a:rPr lang="en-US" smtClean="0"/>
              <a:pPr/>
              <a:t>26</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D13BD31-0569-43C3-902C-564620761351}" type="slidenum">
              <a:rPr lang="en-US" smtClean="0"/>
              <a:pPr/>
              <a:t>27</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0A9B3CE-0ECA-4611-9696-8C84DDD807E1}" type="slidenum">
              <a:rPr lang="en-US" smtClean="0"/>
              <a:pPr/>
              <a:t>28</a:t>
            </a:fld>
            <a:endParaRPr lang="en-US" smtClean="0"/>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Pointers are declared as integers and their value is the index of the variable they are pointing to. All the variables whose references are used are stored in an array. The variables are aliased with one location in this array.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6652567-0C75-4B8D-94A1-4C7A7A3E946D}" type="slidenum">
              <a:rPr lang="en-US" smtClean="0"/>
              <a:pPr/>
              <a:t>29</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284FF2F-D4DF-45EC-81ED-F1141895755E}" type="slidenum">
              <a:rPr lang="en-US" smtClean="0"/>
              <a:pPr/>
              <a:t>30</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10A570D-F37E-4094-9AE4-42B1F7C0CC78}" type="slidenum">
              <a:rPr lang="en-US" smtClean="0"/>
              <a:pPr/>
              <a:t>31</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FF3AD5B-80E2-4EB9-B538-36871516455B}"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4537BE2-AC0C-45A8-B57F-990FAF564F1F}" type="slidenum">
              <a:rPr lang="en-US" smtClean="0"/>
              <a:pPr/>
              <a:t>32</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796B610-D11E-4D6D-9E43-981634BDBBA9}" type="slidenum">
              <a:rPr lang="en-US" smtClean="0"/>
              <a:pPr/>
              <a:t>33</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B8DF487-520C-4E1F-8BAD-F3DDB387E401}" type="slidenum">
              <a:rPr lang="en-US" smtClean="0"/>
              <a:pPr/>
              <a:t>34</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6131D08-9BB9-4205-B248-532996BE5ED3}" type="slidenum">
              <a:rPr lang="en-US" smtClean="0"/>
              <a:pPr/>
              <a:t>35</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50342FF-B83D-4B0B-9706-DF84A8D5C02C}" type="slidenum">
              <a:rPr lang="en-US" smtClean="0"/>
              <a:pPr/>
              <a:t>36</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F3FB392-45EB-4C4F-94C7-72D5E01F4E77}" type="slidenum">
              <a:rPr lang="en-US" smtClean="0"/>
              <a:pPr/>
              <a:t>37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C5C896E-E1F6-42B4-9645-E6B7C2D997C8}" type="slidenum">
              <a:rPr lang="en-US" smtClean="0"/>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57C6626-1204-438E-827F-0ADEE8A3DBFB}"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342AEA8-010C-4581-9217-6A291268E021}"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6EE817F-C8D2-421C-9D8B-7D54E46E99D4}"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ABAC1CB-28FF-46EC-B5DB-FF320BD3F4B2}"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F627AE-AD2B-46FD-9582-143694F0EF58}"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5919CCD6-5C01-4E8A-883E-9F361131C030}"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BCF2846-AC56-486C-AC5C-038C38C107E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F0F23C70-1A65-4C9A-A007-8A7EE07CE622}"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5A1C911-93AD-4F2B-91D4-1B620D7F550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6F3EEE4C-0897-4200-9275-0C00AAFD8A1D}"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5B5EBC68-ECAB-4422-AED6-F0A569DEC24E}"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972F837-3DAB-456A-A00B-E105E6AF6E3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64A68856-F665-4BC3-B1AD-72A196EB24D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CE875739-716D-4375-B4F3-CB66DD45050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D15FFBCB-8156-4DB6-AF10-0171414C61C8}"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456D7B8C-39B1-4D42-95A4-A07F8A58BC17}"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184" r:id="rId1"/>
    <p:sldLayoutId id="2147484185" r:id="rId2"/>
    <p:sldLayoutId id="2147484186" r:id="rId3"/>
    <p:sldLayoutId id="2147484187" r:id="rId4"/>
    <p:sldLayoutId id="2147484188" r:id="rId5"/>
    <p:sldLayoutId id="2147484189" r:id="rId6"/>
    <p:sldLayoutId id="2147484190" r:id="rId7"/>
    <p:sldLayoutId id="2147484191" r:id="rId8"/>
    <p:sldLayoutId id="2147484192" r:id="rId9"/>
    <p:sldLayoutId id="2147484193" r:id="rId10"/>
    <p:sldLayoutId id="2147484194"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jpe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hyperlink" Target="http://www.coremark.org/home.ph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hyperlink" Target="http://www.coremark.org/home.ph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fpgac.sourceforge.ne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ni.com/fpga/what_i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www.impulsec.com/products.htm" TargetMode="External"/><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17.jpeg"/></Relationships>
</file>

<file path=ppt/slides/_rels/slide35.xml.rels><?xml version="1.0" encoding="UTF-8" standalone="yes"?>
<Relationships xmlns="http://schemas.openxmlformats.org/package/2006/relationships"><Relationship Id="rId3" Type="http://schemas.openxmlformats.org/officeDocument/2006/relationships/hyperlink" Target="http://www.impulsec.com/products.htm"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36.xml.rels><?xml version="1.0" encoding="UTF-8" standalone="yes"?>
<Relationships xmlns="http://schemas.openxmlformats.org/package/2006/relationships"><Relationship Id="rId3" Type="http://schemas.openxmlformats.org/officeDocument/2006/relationships/hyperlink" Target="http://www.c-to-verilog.com/online.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c-to-verilog.com/online.html" TargetMode="External"/><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s://vula.uct.ac.za/portal/tool/4bb1a0b4-d555-487b-a324-4a5dca2eff19?pageName=/site/aa5aab87-1340-4d8d-8903-87cec26d6aac/selection+address+list+generator+p07&amp;action=view&amp;panel=Main&amp;realm=/site/aa5aab87-1340-4d8d-8903-87cec26d6aac" TargetMode="External"/><Relationship Id="rId13" Type="http://schemas.openxmlformats.org/officeDocument/2006/relationships/hyperlink" Target="https://vula.uct.ac.za/portal/tool/4bb1a0b4-d555-487b-a324-4a5dca2eff19?pageName=/site/aa5aab87-1340-4d8d-8903-87cec26d6aac/matrix+multiplier+accelerator+p12&amp;action=view&amp;panel=Main&amp;realm=/site/aa5aab87-1340-4d8d-8903-87cec26d6aac" TargetMode="External"/><Relationship Id="rId18" Type="http://schemas.openxmlformats.org/officeDocument/2006/relationships/hyperlink" Target="https://vula.uct.ac.za/portal/tool/4bb1a0b4-d555-487b-a324-4a5dca2eff19?pageName=/site/aa5aab87-1340-4d8d-8903-87cec26d6aac/audio+accelerator+p18&amp;action=view&amp;panel=Main&amp;realm=/site/aa5aab87-1340-4d8d-8903-87cec26d6aac" TargetMode="External"/><Relationship Id="rId3" Type="http://schemas.openxmlformats.org/officeDocument/2006/relationships/hyperlink" Target="https://vula.uct.ac.za/portal/tool/4bb1a0b4-d555-487b-a324-4a5dca2eff19?pageName=/site/aa5aab87-1340-4d8d-8903-87cec26d6aac/table+look-up+accelerator+p02&amp;action=view&amp;panel=Main&amp;realm=/site/aa5aab87-1340-4d8d-8903-87cec26d6aac" TargetMode="External"/><Relationship Id="rId7" Type="http://schemas.openxmlformats.org/officeDocument/2006/relationships/hyperlink" Target="https://vula.uct.ac.za/portal/tool/4bb1a0b4-d555-487b-a324-4a5dca2eff19?pageName=/site/aa5aab87-1340-4d8d-8903-87cec26d6aac/arithmetic+series+generator+p06&amp;action=view&amp;panel=Main&amp;realm=/site/aa5aab87-1340-4d8d-8903-87cec26d6aac" TargetMode="External"/><Relationship Id="rId12" Type="http://schemas.openxmlformats.org/officeDocument/2006/relationships/hyperlink" Target="https://vula.uct.ac.za/portal/tool/4bb1a0b4-d555-487b-a324-4a5dca2eff19?pageName=/site/aa5aab87-1340-4d8d-8903-87cec26d6aac/cyclic+redundancy+check+calculator+p11&amp;action=view&amp;panel=Main&amp;realm=/site/aa5aab87-1340-4d8d-8903-87cec26d6aac" TargetMode="External"/><Relationship Id="rId17" Type="http://schemas.openxmlformats.org/officeDocument/2006/relationships/hyperlink" Target="https://vula.uct.ac.za/portal/tool/4bb1a0b4-d555-487b-a324-4a5dca2eff19?pageName=/site/aa5aab87-1340-4d8d-8903-87cec26d6aac/digital+encryption+recovery+accelerator+p17&amp;action=view&amp;panel=Main&amp;realm=/site/aa5aab87-1340-4d8d-8903-87cec26d6aac" TargetMode="External"/><Relationship Id="rId2" Type="http://schemas.openxmlformats.org/officeDocument/2006/relationships/hyperlink" Target="https://vula.uct.ac.za/portal/tool/4bb1a0b4-d555-487b-a324-4a5dca2eff19?pageName=/site/aa5aab87-1340-4d8d-8903-87cec26d6aac/smoothing+filter+p01&amp;action=view&amp;panel=Main&amp;realm=/site/aa5aab87-1340-4d8d-8903-87cec26d6aac" TargetMode="External"/><Relationship Id="rId16" Type="http://schemas.openxmlformats.org/officeDocument/2006/relationships/hyperlink" Target="https://vula.uct.ac.za/portal/tool/4bb1a0b4-d555-487b-a324-4a5dca2eff19?pageName=/site/aa5aab87-1340-4d8d-8903-87cec26d6aac/data+encryption+accelerator+p15&amp;action=view&amp;panel=Main&amp;realm=/site/aa5aab87-1340-4d8d-8903-87cec26d6aac" TargetMode="External"/><Relationship Id="rId20" Type="http://schemas.openxmlformats.org/officeDocument/2006/relationships/image" Target="../media/image10.gif"/><Relationship Id="rId1" Type="http://schemas.openxmlformats.org/officeDocument/2006/relationships/slideLayout" Target="../slideLayouts/slideLayout7.xml"/><Relationship Id="rId6" Type="http://schemas.openxmlformats.org/officeDocument/2006/relationships/hyperlink" Target="https://vula.uct.ac.za/portal/tool/4bb1a0b4-d555-487b-a324-4a5dca2eff19?pageName=/site/aa5aab87-1340-4d8d-8903-87cec26d6aac/delta+modulator+p05&amp;action=view&amp;panel=Main&amp;realm=/site/aa5aab87-1340-4d8d-8903-87cec26d6aac" TargetMode="External"/><Relationship Id="rId11" Type="http://schemas.openxmlformats.org/officeDocument/2006/relationships/hyperlink" Target="https://vula.uct.ac.za/portal/tool/4bb1a0b4-d555-487b-a324-4a5dca2eff19?pageName=/site/aa5aab87-1340-4d8d-8903-87cec26d6aac/nonlinear+check+sum+module+p10&amp;action=view&amp;panel=Main&amp;realm=/site/aa5aab87-1340-4d8d-8903-87cec26d6aac" TargetMode="External"/><Relationship Id="rId5" Type="http://schemas.openxmlformats.org/officeDocument/2006/relationships/hyperlink" Target="https://vula.uct.ac.za/portal/tool/4bb1a0b4-d555-487b-a324-4a5dca2eff19?pageName=/site/aa5aab87-1340-4d8d-8903-87cec26d6aac/parallel+random+number+generator+p04&amp;action=view&amp;panel=Main&amp;realm=/site/aa5aab87-1340-4d8d-8903-87cec26d6aac" TargetMode="External"/><Relationship Id="rId15" Type="http://schemas.openxmlformats.org/officeDocument/2006/relationships/hyperlink" Target="https://vula.uct.ac.za/portal/tool/4bb1a0b4-d555-487b-a324-4a5dca2eff19?pageName=/site/aa5aab87-1340-4d8d-8903-87cec26d6aac/pattern+seek+accelerator+p14&amp;action=view&amp;panel=Main&amp;realm=/site/aa5aab87-1340-4d8d-8903-87cec26d6aac" TargetMode="External"/><Relationship Id="rId10" Type="http://schemas.openxmlformats.org/officeDocument/2006/relationships/hyperlink" Target="https://vula.uct.ac.za/portal/tool/4bb1a0b4-d555-487b-a324-4a5dca2eff19?pageName=/site/aa5aab87-1340-4d8d-8903-87cec26d6aac/binary+coded+decimal+convertor+p09&amp;action=view&amp;panel=Main&amp;realm=/site/aa5aab87-1340-4d8d-8903-87cec26d6aac" TargetMode="External"/><Relationship Id="rId19" Type="http://schemas.openxmlformats.org/officeDocument/2006/relationships/hyperlink" Target="https://vula.uct.ac.za/direct/blog-entry/091e1ba93dc95ae1013df3652e101b44" TargetMode="External"/><Relationship Id="rId4" Type="http://schemas.openxmlformats.org/officeDocument/2006/relationships/hyperlink" Target="https://vula.uct.ac.za/portal/tool/4bb1a0b4-d555-487b-a324-4a5dca2eff19?pageName=/site/aa5aab87-1340-4d8d-8903-87cec26d6aac/interpolation+filter+p03&amp;action=view&amp;panel=Main&amp;realm=/site/aa5aab87-1340-4d8d-8903-87cec26d6aac" TargetMode="External"/><Relationship Id="rId9" Type="http://schemas.openxmlformats.org/officeDocument/2006/relationships/hyperlink" Target="https://vula.uct.ac.za/portal/tool/4bb1a0b4-d555-487b-a324-4a5dca2eff19?pageName=/site/aa5aab87-1340-4d8d-8903-87cec26d6aac/function+samples+generator+p08&amp;action=view&amp;panel=Main&amp;realm=/site/aa5aab87-1340-4d8d-8903-87cec26d6aac" TargetMode="External"/><Relationship Id="rId14" Type="http://schemas.openxmlformats.org/officeDocument/2006/relationships/hyperlink" Target="https://vula.uct.ac.za/portal/tool/4bb1a0b4-d555-487b-a324-4a5dca2eff19?pageName=/site/aa5aab87-1340-4d8d-8903-87cec26d6aac/image+masking+accelerator+p13&amp;action=view&amp;panel=Main&amp;realm=/site/aa5aab87-1340-4d8d-8903-87cec26d6aac"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oremark.org/home.ph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714490"/>
            <a:ext cx="6775450" cy="1814513"/>
          </a:xfrm>
          <a:prstGeom prst="rect">
            <a:avLst/>
          </a:prstGeom>
          <a:blipFill dpi="0" rotWithShape="1">
            <a:blip r:embed="rId3">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3075" name="Rectangle 9"/>
          <p:cNvSpPr>
            <a:spLocks noChangeArrowheads="1"/>
          </p:cNvSpPr>
          <p:nvPr/>
        </p:nvSpPr>
        <p:spPr bwMode="auto">
          <a:xfrm>
            <a:off x="1873250" y="5819775"/>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a:t>Lecturer:</a:t>
            </a:r>
          </a:p>
          <a:p>
            <a:pPr algn="ctr"/>
            <a:r>
              <a:rPr lang="en-ZA" sz="2400"/>
              <a:t>Simon Winberg</a:t>
            </a:r>
            <a:endParaRPr lang="en-US" sz="2400"/>
          </a:p>
        </p:txBody>
      </p:sp>
      <p:pic>
        <p:nvPicPr>
          <p:cNvPr id="3076" name="Picture 9" descr="EEE4084F_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2563" y="161925"/>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673068" y="99308"/>
            <a:ext cx="1270000" cy="1295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13420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sp>
        <p:nvSpPr>
          <p:cNvPr id="5" name="Subtitle 4"/>
          <p:cNvSpPr>
            <a:spLocks noGrp="1"/>
          </p:cNvSpPr>
          <p:nvPr>
            <p:ph type="subTitle" sz="quarter" idx="4294967295"/>
          </p:nvPr>
        </p:nvSpPr>
        <p:spPr>
          <a:xfrm>
            <a:off x="651945" y="3444358"/>
            <a:ext cx="8359775" cy="1752600"/>
          </a:xfrm>
        </p:spPr>
        <p:txBody>
          <a:bodyPr/>
          <a:lstStyle/>
          <a:p>
            <a:pPr algn="ctr" eaLnBrk="1" hangingPunct="1">
              <a:buFont typeface="Wingdings" pitchFamily="2" charset="2"/>
              <a:buNone/>
              <a:defRPr/>
            </a:pPr>
            <a:r>
              <a:rPr lang="en-ZA" sz="3600" dirty="0" smtClean="0">
                <a:solidFill>
                  <a:srgbClr val="FF6600"/>
                </a:solidFill>
              </a:rPr>
              <a:t>Lecture 20</a:t>
            </a:r>
          </a:p>
          <a:p>
            <a:pPr algn="ctr" eaLnBrk="1" hangingPunct="1">
              <a:buFont typeface="Wingdings" pitchFamily="2" charset="2"/>
              <a:buNone/>
              <a:defRPr/>
            </a:pPr>
            <a:r>
              <a:rPr lang="en-ZA" sz="3600" dirty="0" smtClean="0">
                <a:solidFill>
                  <a:srgbClr val="FF6600"/>
                </a:solidFill>
              </a:rPr>
              <a:t>C </a:t>
            </a:r>
            <a:r>
              <a:rPr lang="en-ZA" sz="3600" dirty="0" smtClean="0">
                <a:solidFill>
                  <a:srgbClr val="FF6600"/>
                </a:solidFill>
                <a:sym typeface="Wingdings" pitchFamily="2" charset="2"/>
              </a:rPr>
              <a:t> HDL Automatic Conversion</a:t>
            </a:r>
            <a:endParaRPr lang="en-US" sz="3600" dirty="0" smtClean="0">
              <a:solidFill>
                <a:srgbClr val="FF6600"/>
              </a:solidFill>
            </a:endParaRPr>
          </a:p>
        </p:txBody>
      </p:sp>
      <p:pic>
        <p:nvPicPr>
          <p:cNvPr id="3081" name="Picture 9" descr="cfile.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54213" y="4702175"/>
            <a:ext cx="585787"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ight Arrow 11"/>
          <p:cNvSpPr/>
          <p:nvPr/>
        </p:nvSpPr>
        <p:spPr bwMode="auto">
          <a:xfrm>
            <a:off x="2625725" y="4859338"/>
            <a:ext cx="457200" cy="496887"/>
          </a:xfrm>
          <a:prstGeom prst="rightArrow">
            <a:avLst/>
          </a:prstGeom>
          <a:solidFill>
            <a:srgbClr val="0099FF"/>
          </a:solidFill>
          <a:ln w="9525" cap="flat" cmpd="sng" algn="ctr">
            <a:solidFill>
              <a:schemeClr val="tx1">
                <a:lumMod val="95000"/>
              </a:schemeClr>
            </a:solidFill>
            <a:prstDash val="solid"/>
            <a:round/>
            <a:headEnd type="none" w="med" len="med"/>
            <a:tailEnd type="none" w="med" len="med"/>
          </a:ln>
          <a:effectLst/>
        </p:spPr>
        <p:txBody>
          <a:bodyPr/>
          <a:lstStyle/>
          <a:p>
            <a:pPr>
              <a:defRPr/>
            </a:pPr>
            <a:endParaRPr lang="en-GB"/>
          </a:p>
        </p:txBody>
      </p:sp>
      <p:pic>
        <p:nvPicPr>
          <p:cNvPr id="3083" name="Picture 12" descr="vhdl.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157538" y="4691063"/>
            <a:ext cx="741362"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ight Arrow 13"/>
          <p:cNvSpPr/>
          <p:nvPr/>
        </p:nvSpPr>
        <p:spPr bwMode="auto">
          <a:xfrm>
            <a:off x="4010025" y="4859338"/>
            <a:ext cx="457200" cy="496887"/>
          </a:xfrm>
          <a:prstGeom prst="rightArrow">
            <a:avLst/>
          </a:prstGeom>
          <a:solidFill>
            <a:srgbClr val="0099FF"/>
          </a:solidFill>
          <a:ln w="9525" cap="flat" cmpd="sng" algn="ctr">
            <a:solidFill>
              <a:schemeClr val="tx1">
                <a:lumMod val="95000"/>
              </a:schemeClr>
            </a:solidFill>
            <a:prstDash val="solid"/>
            <a:round/>
            <a:headEnd type="none" w="med" len="med"/>
            <a:tailEnd type="none" w="med" len="med"/>
          </a:ln>
          <a:effectLst/>
        </p:spPr>
        <p:txBody>
          <a:bodyPr/>
          <a:lstStyle/>
          <a:p>
            <a:pPr>
              <a:defRPr/>
            </a:pPr>
            <a:endParaRPr lang="en-GB"/>
          </a:p>
        </p:txBody>
      </p:sp>
      <p:pic>
        <p:nvPicPr>
          <p:cNvPr id="3085" name="Picture 14" descr="blueball.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564063" y="4740275"/>
            <a:ext cx="674687"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ight Arrow 15"/>
          <p:cNvSpPr/>
          <p:nvPr/>
        </p:nvSpPr>
        <p:spPr bwMode="auto">
          <a:xfrm>
            <a:off x="5421313" y="4859338"/>
            <a:ext cx="457200" cy="496887"/>
          </a:xfrm>
          <a:prstGeom prst="rightArrow">
            <a:avLst/>
          </a:prstGeom>
          <a:solidFill>
            <a:srgbClr val="0099FF"/>
          </a:solidFill>
          <a:ln w="9525" cap="flat" cmpd="sng" algn="ctr">
            <a:solidFill>
              <a:schemeClr val="tx1">
                <a:lumMod val="95000"/>
              </a:schemeClr>
            </a:solidFill>
            <a:prstDash val="solid"/>
            <a:round/>
            <a:headEnd type="none" w="med" len="med"/>
            <a:tailEnd type="none" w="med" len="med"/>
          </a:ln>
          <a:effectLst/>
        </p:spPr>
        <p:txBody>
          <a:bodyPr/>
          <a:lstStyle/>
          <a:p>
            <a:pPr>
              <a:defRPr/>
            </a:pPr>
            <a:endParaRPr lang="en-GB"/>
          </a:p>
        </p:txBody>
      </p:sp>
      <p:pic>
        <p:nvPicPr>
          <p:cNvPr id="3087" name="Picture 17" descr="gates.jp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5954713" y="4667250"/>
            <a:ext cx="15494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025" y="244475"/>
            <a:ext cx="8515350" cy="1431925"/>
          </a:xfrm>
        </p:spPr>
        <p:txBody>
          <a:bodyPr/>
          <a:lstStyle/>
          <a:p>
            <a:pPr>
              <a:defRPr/>
            </a:pPr>
            <a:r>
              <a:rPr lang="en-ZA" dirty="0" smtClean="0"/>
              <a:t>Whetstone, </a:t>
            </a:r>
            <a:r>
              <a:rPr lang="en-ZA" dirty="0" smtClean="0">
                <a:solidFill>
                  <a:schemeClr val="tx2">
                    <a:lumMod val="75000"/>
                  </a:schemeClr>
                </a:solidFill>
              </a:rPr>
              <a:t>Dhrystone</a:t>
            </a:r>
            <a:r>
              <a:rPr lang="en-ZA" dirty="0" smtClean="0"/>
              <a:t> and </a:t>
            </a:r>
            <a:r>
              <a:rPr lang="en-ZA" dirty="0" err="1" smtClean="0"/>
              <a:t>CoreMark</a:t>
            </a:r>
            <a:endParaRPr lang="en-ZA" dirty="0"/>
          </a:p>
        </p:txBody>
      </p:sp>
      <p:sp>
        <p:nvSpPr>
          <p:cNvPr id="3" name="Content Placeholder 2"/>
          <p:cNvSpPr>
            <a:spLocks noGrp="1"/>
          </p:cNvSpPr>
          <p:nvPr>
            <p:ph idx="1"/>
          </p:nvPr>
        </p:nvSpPr>
        <p:spPr>
          <a:xfrm>
            <a:off x="838200" y="1905000"/>
            <a:ext cx="8007350" cy="4659313"/>
          </a:xfrm>
        </p:spPr>
        <p:txBody>
          <a:bodyPr/>
          <a:lstStyle/>
          <a:p>
            <a:pPr>
              <a:defRPr/>
            </a:pPr>
            <a:r>
              <a:rPr lang="en-ZA" sz="2800" dirty="0" smtClean="0"/>
              <a:t>The Dhrystone benchmark contains no floating point operations; it is works similarly to the Whetstone, but uses computations appropriate for fixed-point or integer based applications.</a:t>
            </a:r>
          </a:p>
        </p:txBody>
      </p:sp>
      <p:sp>
        <p:nvSpPr>
          <p:cNvPr id="10244" name="Rectangle 3"/>
          <p:cNvSpPr>
            <a:spLocks noChangeArrowheads="1"/>
          </p:cNvSpPr>
          <p:nvPr/>
        </p:nvSpPr>
        <p:spPr bwMode="auto">
          <a:xfrm>
            <a:off x="4587875" y="6302893"/>
            <a:ext cx="3762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hlinkClick r:id="rId3"/>
              </a:rPr>
              <a:t>http://www.coremark.org/home.php</a:t>
            </a:r>
            <a:endParaRPr lang="en-ZA"/>
          </a:p>
        </p:txBody>
      </p:sp>
      <p:sp>
        <p:nvSpPr>
          <p:cNvPr id="10245" name="Rectangle 4"/>
          <p:cNvSpPr>
            <a:spLocks noChangeArrowheads="1"/>
          </p:cNvSpPr>
          <p:nvPr/>
        </p:nvSpPr>
        <p:spPr bwMode="auto">
          <a:xfrm>
            <a:off x="2187575" y="6302893"/>
            <a:ext cx="25574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t>For further details see: </a:t>
            </a:r>
          </a:p>
        </p:txBody>
      </p:sp>
      <p:pic>
        <p:nvPicPr>
          <p:cNvPr id="10246" name="Picture 5" descr="dryston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07175" y="3829050"/>
            <a:ext cx="2095500"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38" y="114300"/>
            <a:ext cx="8555037" cy="1431925"/>
          </a:xfrm>
        </p:spPr>
        <p:txBody>
          <a:bodyPr/>
          <a:lstStyle/>
          <a:p>
            <a:pPr>
              <a:defRPr/>
            </a:pPr>
            <a:r>
              <a:rPr lang="en-ZA" dirty="0" smtClean="0"/>
              <a:t>Whetstone, Dhrystone</a:t>
            </a:r>
            <a:br>
              <a:rPr lang="en-ZA" dirty="0" smtClean="0"/>
            </a:br>
            <a:r>
              <a:rPr lang="en-ZA" dirty="0" smtClean="0"/>
              <a:t>and </a:t>
            </a:r>
            <a:r>
              <a:rPr lang="en-ZA" dirty="0" err="1" smtClean="0">
                <a:solidFill>
                  <a:schemeClr val="tx2">
                    <a:lumMod val="75000"/>
                  </a:schemeClr>
                </a:solidFill>
              </a:rPr>
              <a:t>CoreMark</a:t>
            </a:r>
            <a:endParaRPr lang="en-ZA" dirty="0">
              <a:solidFill>
                <a:schemeClr val="tx2">
                  <a:lumMod val="75000"/>
                </a:schemeClr>
              </a:solidFill>
            </a:endParaRPr>
          </a:p>
        </p:txBody>
      </p:sp>
      <p:sp>
        <p:nvSpPr>
          <p:cNvPr id="3" name="Content Placeholder 2"/>
          <p:cNvSpPr>
            <a:spLocks noGrp="1"/>
          </p:cNvSpPr>
          <p:nvPr>
            <p:ph idx="1"/>
          </p:nvPr>
        </p:nvSpPr>
        <p:spPr>
          <a:xfrm>
            <a:off x="352425" y="1565275"/>
            <a:ext cx="8493125" cy="4659313"/>
          </a:xfrm>
        </p:spPr>
        <p:txBody>
          <a:bodyPr>
            <a:normAutofit lnSpcReduction="10000"/>
          </a:bodyPr>
          <a:lstStyle/>
          <a:p>
            <a:pPr>
              <a:defRPr/>
            </a:pPr>
            <a:r>
              <a:rPr lang="en-ZA" sz="2800" dirty="0" err="1" smtClean="0">
                <a:solidFill>
                  <a:schemeClr val="tx2">
                    <a:lumMod val="90000"/>
                  </a:schemeClr>
                </a:solidFill>
              </a:rPr>
              <a:t>CoreMark</a:t>
            </a:r>
            <a:r>
              <a:rPr lang="en-ZA" sz="2800" dirty="0" smtClean="0"/>
              <a:t> is a smaller benchmark</a:t>
            </a:r>
          </a:p>
          <a:p>
            <a:pPr>
              <a:defRPr/>
            </a:pPr>
            <a:r>
              <a:rPr lang="en-ZA" sz="2800" dirty="0" smtClean="0"/>
              <a:t>Developed by the Embedded Microprocessor Benchmark Consortium (EEMBC)</a:t>
            </a:r>
          </a:p>
          <a:p>
            <a:pPr>
              <a:defRPr/>
            </a:pPr>
            <a:r>
              <a:rPr lang="en-ZA" sz="2800" dirty="0" smtClean="0"/>
              <a:t>Focuses on the </a:t>
            </a:r>
            <a:r>
              <a:rPr lang="en-ZA" sz="2800" dirty="0" smtClean="0">
                <a:solidFill>
                  <a:schemeClr val="tx2">
                    <a:lumMod val="90000"/>
                  </a:schemeClr>
                </a:solidFill>
              </a:rPr>
              <a:t>CPU core</a:t>
            </a:r>
            <a:r>
              <a:rPr lang="en-ZA" sz="2800" dirty="0" smtClean="0"/>
              <a:t>, similar to Dhrystone.</a:t>
            </a:r>
          </a:p>
          <a:p>
            <a:pPr>
              <a:defRPr/>
            </a:pPr>
            <a:r>
              <a:rPr lang="en-ZA" sz="2800" dirty="0" err="1" smtClean="0"/>
              <a:t>CoreMark</a:t>
            </a:r>
            <a:r>
              <a:rPr lang="en-ZA" sz="2800" dirty="0" smtClean="0"/>
              <a:t> is intended to</a:t>
            </a:r>
          </a:p>
          <a:p>
            <a:pPr lvl="1">
              <a:defRPr/>
            </a:pPr>
            <a:r>
              <a:rPr lang="en-ZA" sz="2400" dirty="0" smtClean="0"/>
              <a:t>Execute on any processor, incl. small micro-controllers. </a:t>
            </a:r>
          </a:p>
          <a:p>
            <a:pPr lvl="1">
              <a:defRPr/>
            </a:pPr>
            <a:r>
              <a:rPr lang="en-ZA" sz="2400" dirty="0" smtClean="0"/>
              <a:t>Avoid issues such as the compiler computing the work during compile time</a:t>
            </a:r>
          </a:p>
          <a:p>
            <a:pPr lvl="1">
              <a:defRPr/>
            </a:pPr>
            <a:r>
              <a:rPr lang="en-ZA" sz="2400" dirty="0" smtClean="0"/>
              <a:t>Use real algorithms rather than being mostly synthetic.</a:t>
            </a:r>
          </a:p>
          <a:p>
            <a:pPr lvl="1">
              <a:defRPr/>
            </a:pPr>
            <a:r>
              <a:rPr lang="en-ZA" sz="2400" dirty="0" err="1" smtClean="0"/>
              <a:t>CoreMark</a:t>
            </a:r>
            <a:r>
              <a:rPr lang="en-ZA" sz="2400" dirty="0" smtClean="0"/>
              <a:t> has established rules for running the benchmark and for reporting the results.</a:t>
            </a:r>
          </a:p>
        </p:txBody>
      </p:sp>
      <p:sp>
        <p:nvSpPr>
          <p:cNvPr id="11268" name="Rectangle 3"/>
          <p:cNvSpPr>
            <a:spLocks noChangeArrowheads="1"/>
          </p:cNvSpPr>
          <p:nvPr/>
        </p:nvSpPr>
        <p:spPr bwMode="auto">
          <a:xfrm>
            <a:off x="5632982" y="6342050"/>
            <a:ext cx="33686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600">
                <a:hlinkClick r:id="rId3"/>
              </a:rPr>
              <a:t>http://www.coremark.org/home.php</a:t>
            </a:r>
            <a:endParaRPr lang="en-ZA" sz="1600"/>
          </a:p>
        </p:txBody>
      </p:sp>
      <p:sp>
        <p:nvSpPr>
          <p:cNvPr id="11269" name="Rectangle 4"/>
          <p:cNvSpPr>
            <a:spLocks noChangeArrowheads="1"/>
          </p:cNvSpPr>
          <p:nvPr/>
        </p:nvSpPr>
        <p:spPr bwMode="auto">
          <a:xfrm>
            <a:off x="3337457" y="6342050"/>
            <a:ext cx="2297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600" dirty="0"/>
              <a:t>For further details see: </a:t>
            </a:r>
          </a:p>
        </p:txBody>
      </p:sp>
      <p:pic>
        <p:nvPicPr>
          <p:cNvPr id="11270" name="Picture 6" descr="rulersm.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455025" y="130175"/>
            <a:ext cx="463550" cy="197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7" descr="processor.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237413" y="876300"/>
            <a:ext cx="1182687"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8" descr="pencil.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7014006">
            <a:off x="7881144" y="-24606"/>
            <a:ext cx="320675"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273" name="Straight Connector 10"/>
          <p:cNvCxnSpPr>
            <a:cxnSpLocks noChangeShapeType="1"/>
          </p:cNvCxnSpPr>
          <p:nvPr/>
        </p:nvCxnSpPr>
        <p:spPr bwMode="auto">
          <a:xfrm rot="10800000" flipV="1">
            <a:off x="8572500" y="800100"/>
            <a:ext cx="182563" cy="50800"/>
          </a:xfrm>
          <a:prstGeom prst="line">
            <a:avLst/>
          </a:prstGeom>
          <a:noFill/>
          <a:ln w="28575" algn="ctr">
            <a:solidFill>
              <a:srgbClr val="892C19"/>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C to HDL Automatic Conversion</a:t>
            </a:r>
            <a:endParaRPr lang="en-ZA" dirty="0"/>
          </a:p>
        </p:txBody>
      </p:sp>
      <p:sp>
        <p:nvSpPr>
          <p:cNvPr id="5" name="Text Placeholder 4"/>
          <p:cNvSpPr>
            <a:spLocks noGrp="1"/>
          </p:cNvSpPr>
          <p:nvPr>
            <p:ph type="body" idx="1"/>
          </p:nvPr>
        </p:nvSpPr>
        <p:spPr/>
        <p:txBody>
          <a:bodyPr/>
          <a:lstStyle/>
          <a:p>
            <a:pPr>
              <a:defRPr/>
            </a:pPr>
            <a:r>
              <a:rPr lang="en-ZA" dirty="0" smtClean="0"/>
              <a:t>EEE4084F</a:t>
            </a:r>
            <a:endParaRPr lang="en-Z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idx="4294967295"/>
          </p:nvPr>
        </p:nvSpPr>
        <p:spPr>
          <a:xfrm>
            <a:off x="204788" y="224904"/>
            <a:ext cx="8939212" cy="738173"/>
          </a:xfrm>
        </p:spPr>
        <p:txBody>
          <a:bodyPr/>
          <a:lstStyle/>
          <a:p>
            <a:pPr>
              <a:defRPr/>
            </a:pPr>
            <a:r>
              <a:rPr lang="en-US" dirty="0" smtClean="0"/>
              <a:t>C </a:t>
            </a:r>
            <a:r>
              <a:rPr lang="en-US" dirty="0"/>
              <a:t>to VHDL </a:t>
            </a:r>
            <a:r>
              <a:rPr lang="en-US" dirty="0" smtClean="0"/>
              <a:t>Converters</a:t>
            </a:r>
            <a:endParaRPr lang="en-US" dirty="0"/>
          </a:p>
        </p:txBody>
      </p:sp>
      <p:sp>
        <p:nvSpPr>
          <p:cNvPr id="107523" name="Rectangle 3"/>
          <p:cNvSpPr>
            <a:spLocks noGrp="1" noChangeArrowheads="1"/>
          </p:cNvSpPr>
          <p:nvPr>
            <p:ph idx="4294967295"/>
          </p:nvPr>
        </p:nvSpPr>
        <p:spPr>
          <a:xfrm>
            <a:off x="1136650" y="833438"/>
            <a:ext cx="8007350" cy="4191000"/>
          </a:xfrm>
        </p:spPr>
        <p:txBody>
          <a:bodyPr/>
          <a:lstStyle/>
          <a:p>
            <a:pPr>
              <a:defRPr/>
            </a:pPr>
            <a:r>
              <a:rPr lang="en-ZA" dirty="0" smtClean="0">
                <a:solidFill>
                  <a:schemeClr val="tx2">
                    <a:lumMod val="90000"/>
                  </a:schemeClr>
                </a:solidFill>
              </a:rPr>
              <a:t>C program:</a:t>
            </a:r>
            <a:r>
              <a:rPr lang="en-ZA" dirty="0" smtClean="0"/>
              <a:t> functions; variables;</a:t>
            </a:r>
          </a:p>
          <a:p>
            <a:pPr lvl="1">
              <a:defRPr/>
            </a:pPr>
            <a:r>
              <a:rPr lang="en-ZA" dirty="0" smtClean="0"/>
              <a:t>based on sequence (start to end) and the use of memory/registers operations</a:t>
            </a:r>
            <a:endParaRPr lang="en-US" dirty="0" smtClean="0"/>
          </a:p>
          <a:p>
            <a:pPr>
              <a:defRPr/>
            </a:pPr>
            <a:r>
              <a:rPr lang="en-US" dirty="0" smtClean="0">
                <a:solidFill>
                  <a:schemeClr val="tx2">
                    <a:lumMod val="90000"/>
                  </a:schemeClr>
                </a:solidFill>
              </a:rPr>
              <a:t>VHDL: </a:t>
            </a:r>
          </a:p>
          <a:p>
            <a:pPr lvl="1">
              <a:defRPr/>
            </a:pPr>
            <a:r>
              <a:rPr lang="en-US" dirty="0" smtClean="0"/>
              <a:t>Implements an </a:t>
            </a:r>
            <a:r>
              <a:rPr lang="en-US" dirty="0"/>
              <a:t>entity for </a:t>
            </a:r>
            <a:r>
              <a:rPr lang="en-US" dirty="0" smtClean="0"/>
              <a:t>the procedure</a:t>
            </a:r>
            <a:endParaRPr lang="en-US" dirty="0"/>
          </a:p>
        </p:txBody>
      </p:sp>
      <p:pic>
        <p:nvPicPr>
          <p:cNvPr id="13316" name="Picture 4" descr="C:\WINDOWS\Desktop\AMA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578225"/>
            <a:ext cx="57150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Box 4"/>
          <p:cNvSpPr txBox="1">
            <a:spLocks noChangeArrowheads="1"/>
          </p:cNvSpPr>
          <p:nvPr/>
        </p:nvSpPr>
        <p:spPr bwMode="auto">
          <a:xfrm>
            <a:off x="4135438" y="5786438"/>
            <a:ext cx="292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C code converted to VHDL</a:t>
            </a:r>
            <a:endParaRPr lang="en-US">
              <a:solidFill>
                <a:srgbClr val="1C1C1C"/>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to VHDL</a:t>
            </a:r>
            <a:endParaRPr lang="en-US" dirty="0"/>
          </a:p>
        </p:txBody>
      </p:sp>
      <p:sp>
        <p:nvSpPr>
          <p:cNvPr id="3" name="Content Placeholder 2"/>
          <p:cNvSpPr>
            <a:spLocks noGrp="1"/>
          </p:cNvSpPr>
          <p:nvPr>
            <p:ph idx="1"/>
          </p:nvPr>
        </p:nvSpPr>
        <p:spPr>
          <a:xfrm>
            <a:off x="742950" y="1425575"/>
            <a:ext cx="8007350" cy="4191000"/>
          </a:xfrm>
        </p:spPr>
        <p:txBody>
          <a:bodyPr>
            <a:normAutofit fontScale="92500" lnSpcReduction="20000"/>
          </a:bodyPr>
          <a:lstStyle/>
          <a:p>
            <a:pPr>
              <a:defRPr/>
            </a:pPr>
            <a:r>
              <a:rPr lang="en-ZA" dirty="0" smtClean="0"/>
              <a:t>Standard C</a:t>
            </a:r>
          </a:p>
          <a:p>
            <a:pPr lvl="1">
              <a:defRPr/>
            </a:pPr>
            <a:r>
              <a:rPr lang="en-ZA" dirty="0" smtClean="0"/>
              <a:t>Memory-based</a:t>
            </a:r>
          </a:p>
          <a:p>
            <a:pPr lvl="1">
              <a:defRPr/>
            </a:pPr>
            <a:r>
              <a:rPr lang="en-ZA" dirty="0" smtClean="0"/>
              <a:t>Variables (registers) used in performing computation</a:t>
            </a:r>
          </a:p>
          <a:p>
            <a:pPr lvl="1">
              <a:defRPr/>
            </a:pPr>
            <a:r>
              <a:rPr lang="en-ZA" dirty="0" smtClean="0"/>
              <a:t>Normal C and C programs are sequential</a:t>
            </a:r>
          </a:p>
          <a:p>
            <a:pPr>
              <a:defRPr/>
            </a:pPr>
            <a:r>
              <a:rPr lang="en-ZA" dirty="0" smtClean="0"/>
              <a:t>Specialized C flavours for parallel description &amp; FPGA programming:</a:t>
            </a:r>
          </a:p>
          <a:p>
            <a:pPr lvl="2">
              <a:defRPr/>
            </a:pPr>
            <a:r>
              <a:rPr lang="en-ZA" dirty="0" err="1" smtClean="0"/>
              <a:t>Mitrion</a:t>
            </a:r>
            <a:r>
              <a:rPr lang="en-ZA" dirty="0" smtClean="0"/>
              <a:t>-C  ,  </a:t>
            </a:r>
            <a:r>
              <a:rPr lang="en-ZA" dirty="0" err="1" smtClean="0"/>
              <a:t>SystemC</a:t>
            </a:r>
            <a:r>
              <a:rPr lang="en-ZA" dirty="0" smtClean="0"/>
              <a:t> , </a:t>
            </a:r>
            <a:r>
              <a:rPr lang="en-ZA" dirty="0" err="1" smtClean="0"/>
              <a:t>pC</a:t>
            </a:r>
            <a:r>
              <a:rPr lang="en-ZA" dirty="0" smtClean="0"/>
              <a:t> (IBM Parallel C) </a:t>
            </a:r>
            <a:r>
              <a:rPr lang="en-US" dirty="0" smtClean="0"/>
              <a:t>System Crafter,  Impulse C</a:t>
            </a:r>
            <a:endParaRPr lang="en-ZA" dirty="0" smtClean="0"/>
          </a:p>
          <a:p>
            <a:pPr lvl="2">
              <a:defRPr/>
            </a:pPr>
            <a:r>
              <a:rPr lang="en-ZA" dirty="0" err="1" smtClean="0"/>
              <a:t>FpgaC</a:t>
            </a:r>
            <a:r>
              <a:rPr lang="en-ZA" dirty="0" smtClean="0"/>
              <a:t> Open-source </a:t>
            </a:r>
            <a:r>
              <a:rPr lang="en-ZA" sz="2000" dirty="0" smtClean="0"/>
              <a:t>(</a:t>
            </a:r>
            <a:r>
              <a:rPr lang="en-US" sz="2000" dirty="0" smtClean="0">
                <a:hlinkClick r:id="rId3"/>
              </a:rPr>
              <a:t>http://fpgac.sourceforge.net/</a:t>
            </a:r>
            <a:r>
              <a:rPr lang="en-US" sz="2000" dirty="0" smtClean="0"/>
              <a:t>) – does generate VHDL/</a:t>
            </a:r>
            <a:r>
              <a:rPr lang="en-US" sz="2000" dirty="0" err="1" smtClean="0"/>
              <a:t>Verilog</a:t>
            </a:r>
            <a:r>
              <a:rPr lang="en-US" sz="2000" dirty="0" smtClean="0"/>
              <a:t> but directly to bit file</a:t>
            </a:r>
            <a:endParaRPr lang="en-ZA"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244475"/>
            <a:ext cx="8558212" cy="1431925"/>
          </a:xfrm>
        </p:spPr>
        <p:txBody>
          <a:bodyPr/>
          <a:lstStyle/>
          <a:p>
            <a:pPr>
              <a:defRPr/>
            </a:pPr>
            <a:r>
              <a:rPr lang="en-ZA" dirty="0" smtClean="0"/>
              <a:t>How C </a:t>
            </a:r>
            <a:r>
              <a:rPr lang="en-ZA" dirty="0" smtClean="0">
                <a:sym typeface="Wingdings" pitchFamily="2" charset="2"/>
              </a:rPr>
              <a:t> VHDL translators usually work (simplified)</a:t>
            </a:r>
            <a:endParaRPr lang="en-US" dirty="0"/>
          </a:p>
        </p:txBody>
      </p:sp>
      <p:sp>
        <p:nvSpPr>
          <p:cNvPr id="3" name="Content Placeholder 2"/>
          <p:cNvSpPr>
            <a:spLocks noGrp="1"/>
          </p:cNvSpPr>
          <p:nvPr>
            <p:ph idx="1"/>
          </p:nvPr>
        </p:nvSpPr>
        <p:spPr>
          <a:xfrm>
            <a:off x="838200" y="1558925"/>
            <a:ext cx="8007350" cy="4191000"/>
          </a:xfrm>
        </p:spPr>
        <p:txBody>
          <a:bodyPr>
            <a:normAutofit fontScale="92500" lnSpcReduction="20000"/>
          </a:bodyPr>
          <a:lstStyle/>
          <a:p>
            <a:pPr>
              <a:defRPr/>
            </a:pPr>
            <a:r>
              <a:rPr lang="en-ZA" dirty="0" smtClean="0"/>
              <a:t>Input</a:t>
            </a:r>
          </a:p>
          <a:p>
            <a:pPr lvl="1">
              <a:defRPr/>
            </a:pPr>
            <a:r>
              <a:rPr lang="en-ZA" sz="2400" dirty="0" smtClean="0"/>
              <a:t>Often </a:t>
            </a:r>
            <a:r>
              <a:rPr lang="en-ZA" sz="2400" dirty="0" smtClean="0">
                <a:solidFill>
                  <a:schemeClr val="tx2">
                    <a:lumMod val="90000"/>
                  </a:schemeClr>
                </a:solidFill>
              </a:rPr>
              <a:t>one C module at a time</a:t>
            </a:r>
            <a:r>
              <a:rPr lang="en-ZA" sz="2400" dirty="0" smtClean="0"/>
              <a:t>, no C libraries (operations like </a:t>
            </a:r>
            <a:r>
              <a:rPr lang="en-ZA" sz="2400" dirty="0" err="1" smtClean="0"/>
              <a:t>sqrt</a:t>
            </a:r>
            <a:r>
              <a:rPr lang="en-ZA" sz="2400" dirty="0" smtClean="0"/>
              <a:t> </a:t>
            </a:r>
            <a:r>
              <a:rPr lang="en-ZA" sz="2400" dirty="0" err="1" smtClean="0"/>
              <a:t>hardcoded</a:t>
            </a:r>
            <a:r>
              <a:rPr lang="en-ZA" sz="2400" dirty="0" smtClean="0"/>
              <a:t> as VHDL and H file interface, e.g. </a:t>
            </a:r>
            <a:r>
              <a:rPr lang="en-ZA" sz="2400" dirty="0" err="1" smtClean="0"/>
              <a:t>math.h</a:t>
            </a:r>
            <a:r>
              <a:rPr lang="en-ZA" sz="2400" dirty="0" smtClean="0"/>
              <a:t>)</a:t>
            </a:r>
          </a:p>
          <a:p>
            <a:pPr lvl="1">
              <a:defRPr/>
            </a:pPr>
            <a:r>
              <a:rPr lang="en-ZA" sz="2400" dirty="0" smtClean="0"/>
              <a:t>More complete versions could use multiple  user-developed modules and libraries</a:t>
            </a:r>
          </a:p>
          <a:p>
            <a:pPr>
              <a:defRPr/>
            </a:pPr>
            <a:r>
              <a:rPr lang="en-ZA" dirty="0" smtClean="0"/>
              <a:t>Output</a:t>
            </a:r>
          </a:p>
          <a:p>
            <a:pPr lvl="1">
              <a:defRPr/>
            </a:pPr>
            <a:r>
              <a:rPr lang="en-ZA" sz="2400" dirty="0" smtClean="0"/>
              <a:t>VHDL code describing a top-level element with ports that can be hooked-up to other elements (e.g. using </a:t>
            </a:r>
            <a:r>
              <a:rPr lang="en-ZA" sz="2400" i="1" dirty="0" err="1" smtClean="0"/>
              <a:t>Altera</a:t>
            </a:r>
            <a:r>
              <a:rPr lang="en-ZA" sz="2400" i="1" dirty="0" smtClean="0"/>
              <a:t> Quartus II</a:t>
            </a:r>
            <a:r>
              <a:rPr lang="en-ZA" sz="2400" dirty="0" smtClean="0"/>
              <a:t> or </a:t>
            </a:r>
            <a:r>
              <a:rPr lang="en-ZA" sz="2400" i="1" dirty="0" err="1" smtClean="0"/>
              <a:t>LabView</a:t>
            </a:r>
            <a:r>
              <a:rPr lang="en-ZA" sz="2400" i="1" dirty="0" smtClean="0"/>
              <a:t> FPGA*</a:t>
            </a:r>
            <a:r>
              <a:rPr lang="en-ZA" sz="2400" dirty="0" smtClean="0"/>
              <a:t>) such as memory (e.g. BRAM, SDRAM),  multipliers and dividers – similar to what you’ve done in Prac3</a:t>
            </a:r>
          </a:p>
          <a:p>
            <a:pPr lvl="1">
              <a:defRPr/>
            </a:pPr>
            <a:endParaRPr lang="en-US" dirty="0"/>
          </a:p>
        </p:txBody>
      </p:sp>
      <p:sp>
        <p:nvSpPr>
          <p:cNvPr id="15364" name="Rectangle 3"/>
          <p:cNvSpPr>
            <a:spLocks noChangeArrowheads="1"/>
          </p:cNvSpPr>
          <p:nvPr/>
        </p:nvSpPr>
        <p:spPr bwMode="auto">
          <a:xfrm>
            <a:off x="251332" y="6317175"/>
            <a:ext cx="316071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hlinkClick r:id="rId3"/>
              </a:rPr>
              <a:t>* http://www.ni.com/fpga/what_is.htm</a:t>
            </a:r>
            <a:r>
              <a:rPr lang="en-US" sz="14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112" y="317513"/>
            <a:ext cx="8842375" cy="1200127"/>
          </a:xfrm>
        </p:spPr>
        <p:txBody>
          <a:bodyPr>
            <a:normAutofit fontScale="90000"/>
          </a:bodyPr>
          <a:lstStyle/>
          <a:p>
            <a:pPr>
              <a:defRPr/>
            </a:pPr>
            <a:r>
              <a:rPr lang="en-ZA" dirty="0" smtClean="0"/>
              <a:t>Common Limitations for</a:t>
            </a:r>
            <a:br>
              <a:rPr lang="en-ZA" dirty="0" smtClean="0"/>
            </a:br>
            <a:r>
              <a:rPr lang="en-ZA" dirty="0" smtClean="0"/>
              <a:t>C </a:t>
            </a:r>
            <a:r>
              <a:rPr lang="en-ZA" dirty="0" smtClean="0">
                <a:sym typeface="Wingdings" pitchFamily="2" charset="2"/>
              </a:rPr>
              <a:t> VHDL translators</a:t>
            </a:r>
            <a:endParaRPr lang="en-US" dirty="0"/>
          </a:p>
        </p:txBody>
      </p:sp>
      <p:sp>
        <p:nvSpPr>
          <p:cNvPr id="3" name="Content Placeholder 2"/>
          <p:cNvSpPr>
            <a:spLocks noGrp="1"/>
          </p:cNvSpPr>
          <p:nvPr>
            <p:ph idx="1"/>
          </p:nvPr>
        </p:nvSpPr>
        <p:spPr>
          <a:xfrm>
            <a:off x="838200" y="1563688"/>
            <a:ext cx="8007350" cy="4191000"/>
          </a:xfrm>
        </p:spPr>
        <p:txBody>
          <a:bodyPr>
            <a:normAutofit fontScale="92500" lnSpcReduction="20000"/>
          </a:bodyPr>
          <a:lstStyle/>
          <a:p>
            <a:pPr>
              <a:defRPr/>
            </a:pPr>
            <a:r>
              <a:rPr lang="en-ZA" dirty="0" smtClean="0"/>
              <a:t>No global variables</a:t>
            </a:r>
          </a:p>
          <a:p>
            <a:pPr>
              <a:defRPr/>
            </a:pPr>
            <a:r>
              <a:rPr lang="en-ZA" dirty="0" smtClean="0"/>
              <a:t>Forced to use additional parameters</a:t>
            </a:r>
          </a:p>
          <a:p>
            <a:pPr lvl="1">
              <a:defRPr/>
            </a:pPr>
            <a:r>
              <a:rPr lang="en-ZA" dirty="0" smtClean="0"/>
              <a:t>E.g. to lines to control/arbitrate memory accesses, which you may need to manually account for in your code of things don’t work </a:t>
            </a:r>
          </a:p>
          <a:p>
            <a:pPr>
              <a:defRPr/>
            </a:pPr>
            <a:r>
              <a:rPr lang="en-ZA" dirty="0" smtClean="0"/>
              <a:t>Limited arguments</a:t>
            </a:r>
          </a:p>
          <a:p>
            <a:pPr lvl="1">
              <a:defRPr/>
            </a:pPr>
            <a:r>
              <a:rPr lang="en-ZA" dirty="0" smtClean="0"/>
              <a:t>E.g. limited to 4</a:t>
            </a:r>
          </a:p>
          <a:p>
            <a:pPr>
              <a:defRPr/>
            </a:pPr>
            <a:r>
              <a:rPr lang="en-ZA" dirty="0" smtClean="0"/>
              <a:t>Does not support all C constructs</a:t>
            </a:r>
          </a:p>
          <a:p>
            <a:pPr lvl="1">
              <a:defRPr/>
            </a:pPr>
            <a:r>
              <a:rPr lang="en-ZA" dirty="0" smtClean="0"/>
              <a:t>E.g. </a:t>
            </a:r>
            <a:r>
              <a:rPr lang="en-ZA" dirty="0" err="1" smtClean="0"/>
              <a:t>struct</a:t>
            </a:r>
            <a:endParaRPr lang="en-ZA" dirty="0" smtClean="0"/>
          </a:p>
          <a:p>
            <a:pPr>
              <a:defRPr/>
            </a:pPr>
            <a:r>
              <a:rPr lang="en-ZA" dirty="0" smtClean="0"/>
              <a:t>One function at a time</a:t>
            </a:r>
          </a:p>
          <a:p>
            <a:pPr>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a:t>
            </a:r>
            <a:r>
              <a:rPr lang="en-ZA" dirty="0" smtClean="0">
                <a:sym typeface="Wingdings" pitchFamily="2" charset="2"/>
              </a:rPr>
              <a:t> VHDL </a:t>
            </a:r>
            <a:r>
              <a:rPr lang="en-ZA" dirty="0" smtClean="0"/>
              <a:t>Scenario</a:t>
            </a:r>
            <a:endParaRPr lang="en-US" dirty="0"/>
          </a:p>
        </p:txBody>
      </p:sp>
      <p:sp>
        <p:nvSpPr>
          <p:cNvPr id="3" name="Content Placeholder 2"/>
          <p:cNvSpPr>
            <a:spLocks noGrp="1"/>
          </p:cNvSpPr>
          <p:nvPr>
            <p:ph idx="1"/>
          </p:nvPr>
        </p:nvSpPr>
        <p:spPr/>
        <p:txBody>
          <a:bodyPr/>
          <a:lstStyle/>
          <a:p>
            <a:pPr>
              <a:defRPr/>
            </a:pPr>
            <a:r>
              <a:rPr lang="en-ZA" dirty="0" smtClean="0"/>
              <a:t>Looking at the steps a translation tool would take</a:t>
            </a:r>
          </a:p>
          <a:p>
            <a:pPr>
              <a:defRPr/>
            </a:pPr>
            <a:r>
              <a:rPr lang="en-ZA" dirty="0" smtClean="0"/>
              <a:t>Program requirements:</a:t>
            </a:r>
          </a:p>
          <a:p>
            <a:pPr lvl="1">
              <a:defRPr/>
            </a:pPr>
            <a:r>
              <a:rPr lang="en-ZA" dirty="0" smtClean="0"/>
              <a:t>Implement a 4-bit up-counter in C that counts from an initial value (default of 0) and sets a </a:t>
            </a:r>
            <a:r>
              <a:rPr lang="en-ZA" dirty="0" err="1" smtClean="0"/>
              <a:t>reset_alarm</a:t>
            </a:r>
            <a:r>
              <a:rPr lang="en-ZA" dirty="0" smtClean="0"/>
              <a:t> variable once the target has been reached</a:t>
            </a:r>
          </a:p>
          <a:p>
            <a:pPr lvl="1">
              <a:defRPr/>
            </a:pPr>
            <a:r>
              <a:rPr lang="en-ZA" dirty="0" smtClean="0"/>
              <a:t>Also want a reset operation and ability to set the </a:t>
            </a:r>
            <a:r>
              <a:rPr lang="en-ZA" i="1" dirty="0" smtClean="0"/>
              <a:t>count</a:t>
            </a:r>
            <a:r>
              <a:rPr lang="en-ZA" dirty="0" smtClean="0"/>
              <a:t> value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a:t>
            </a:r>
            <a:r>
              <a:rPr lang="en-ZA" dirty="0" smtClean="0">
                <a:sym typeface="Wingdings" pitchFamily="2" charset="2"/>
              </a:rPr>
              <a:t>Coding: Attempt 1</a:t>
            </a:r>
            <a:endParaRPr lang="en-US" dirty="0"/>
          </a:p>
        </p:txBody>
      </p:sp>
      <p:sp>
        <p:nvSpPr>
          <p:cNvPr id="3" name="Content Placeholder 2"/>
          <p:cNvSpPr>
            <a:spLocks noGrp="1"/>
          </p:cNvSpPr>
          <p:nvPr>
            <p:ph idx="1"/>
          </p:nvPr>
        </p:nvSpPr>
        <p:spPr>
          <a:xfrm>
            <a:off x="574675" y="1595620"/>
            <a:ext cx="7852745" cy="4519977"/>
          </a:xfrm>
        </p:spPr>
        <p:txBody>
          <a:bodyPr/>
          <a:lstStyle/>
          <a:p>
            <a:pPr>
              <a:defRPr/>
            </a:pPr>
            <a:r>
              <a:rPr lang="en-ZA" dirty="0" smtClean="0"/>
              <a:t>Let’s write it as we’d naturally write in C</a:t>
            </a:r>
          </a:p>
          <a:p>
            <a:pPr marL="971550" lvl="1" indent="-514350">
              <a:buFont typeface="+mj-lt"/>
              <a:buAutoNum type="arabicPeriod"/>
              <a:defRPr/>
            </a:pPr>
            <a:r>
              <a:rPr lang="en-ZA" dirty="0" smtClean="0"/>
              <a:t>Set up a few global variables</a:t>
            </a:r>
          </a:p>
          <a:p>
            <a:pPr marL="971550" lvl="1" indent="-514350">
              <a:buFont typeface="+mj-lt"/>
              <a:buAutoNum type="arabicPeriod"/>
              <a:defRPr/>
            </a:pPr>
            <a:r>
              <a:rPr lang="en-ZA" dirty="0" smtClean="0"/>
              <a:t>Set up a few functions</a:t>
            </a:r>
          </a:p>
          <a:p>
            <a:pPr marL="971550" lvl="1" indent="-514350">
              <a:buFont typeface="+mj-lt"/>
              <a:buAutoNum type="arabicPeriod"/>
              <a:defRPr/>
            </a:pPr>
            <a:r>
              <a:rPr lang="en-ZA" dirty="0" smtClean="0"/>
              <a:t>Write a main() function as starting point of the program</a:t>
            </a:r>
          </a:p>
        </p:txBody>
      </p:sp>
      <p:sp>
        <p:nvSpPr>
          <p:cNvPr id="18436" name="TextBox 3"/>
          <p:cNvSpPr txBox="1">
            <a:spLocks noChangeArrowheads="1"/>
          </p:cNvSpPr>
          <p:nvPr/>
        </p:nvSpPr>
        <p:spPr bwMode="auto">
          <a:xfrm>
            <a:off x="574675" y="5159375"/>
            <a:ext cx="7315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Please refer to the </a:t>
            </a:r>
            <a:r>
              <a:rPr lang="en-ZA" dirty="0">
                <a:solidFill>
                  <a:srgbClr val="FF6600"/>
                </a:solidFill>
              </a:rPr>
              <a:t>Handle-C handout </a:t>
            </a:r>
            <a:r>
              <a:rPr lang="en-ZA" dirty="0"/>
              <a:t>that describes the style &amp; syntax</a:t>
            </a:r>
          </a:p>
          <a:p>
            <a:r>
              <a:rPr lang="en-ZA" dirty="0"/>
              <a:t>(note this handout is a simplification of the official Handle-C syntax)</a:t>
            </a:r>
            <a:endParaRPr lang="en-US" dirty="0"/>
          </a:p>
        </p:txBody>
      </p:sp>
      <p:sp>
        <p:nvSpPr>
          <p:cNvPr id="18437" name="Rectangle 4"/>
          <p:cNvSpPr>
            <a:spLocks noChangeArrowheads="1"/>
          </p:cNvSpPr>
          <p:nvPr/>
        </p:nvSpPr>
        <p:spPr bwMode="auto">
          <a:xfrm>
            <a:off x="685800" y="6040438"/>
            <a:ext cx="6942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See handlec.c in: </a:t>
            </a:r>
            <a:r>
              <a:rPr lang="en-ZA">
                <a:solidFill>
                  <a:srgbClr val="FF9933"/>
                </a:solidFill>
              </a:rPr>
              <a:t>resources / class activities / handlec-example.zip</a:t>
            </a:r>
            <a:endParaRPr lang="en-GB">
              <a:solidFill>
                <a:srgbClr val="FF9933"/>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313252" y="731838"/>
            <a:ext cx="506095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i="1" dirty="0"/>
              <a:t>/** </a:t>
            </a:r>
            <a:r>
              <a:rPr lang="en-US" sz="2000" i="1" dirty="0" err="1"/>
              <a:t>upcount</a:t>
            </a:r>
            <a:r>
              <a:rPr lang="en-US" sz="2000" i="1" dirty="0"/>
              <a:t> (attempt 1): 4-bit up-counter</a:t>
            </a:r>
          </a:p>
          <a:p>
            <a:r>
              <a:rPr lang="en-US" sz="2000" i="1" dirty="0"/>
              <a:t>     with reset alert.  </a:t>
            </a:r>
          </a:p>
          <a:p>
            <a:r>
              <a:rPr lang="en-US" sz="2000" i="1" dirty="0"/>
              <a:t>    This is a C program that we want to</a:t>
            </a:r>
          </a:p>
          <a:p>
            <a:r>
              <a:rPr lang="en-US" sz="2000" i="1" dirty="0"/>
              <a:t>    translate into VHDL. */</a:t>
            </a:r>
          </a:p>
          <a:p>
            <a:r>
              <a:rPr lang="en-US" sz="2000" i="1" dirty="0"/>
              <a:t>/* Global variables */</a:t>
            </a:r>
          </a:p>
          <a:p>
            <a:r>
              <a:rPr lang="en-US" sz="2000" dirty="0" err="1"/>
              <a:t>int</a:t>
            </a:r>
            <a:r>
              <a:rPr lang="en-US" sz="2000" dirty="0"/>
              <a:t> count  = 0; // our global counter</a:t>
            </a:r>
          </a:p>
          <a:p>
            <a:r>
              <a:rPr lang="en-US" sz="2000" dirty="0" err="1"/>
              <a:t>int</a:t>
            </a:r>
            <a:r>
              <a:rPr lang="en-US" sz="2000" dirty="0"/>
              <a:t> target = 5; // the </a:t>
            </a:r>
            <a:r>
              <a:rPr lang="en-US" sz="2000" dirty="0" err="1"/>
              <a:t>targer</a:t>
            </a:r>
            <a:r>
              <a:rPr lang="en-US" sz="2000" dirty="0"/>
              <a:t> value</a:t>
            </a:r>
          </a:p>
          <a:p>
            <a:endParaRPr lang="en-ZA" sz="2000" dirty="0"/>
          </a:p>
          <a:p>
            <a:r>
              <a:rPr lang="en-ZA" sz="2000" i="1" dirty="0"/>
              <a:t>// Reset function sets count to 0</a:t>
            </a:r>
            <a:endParaRPr lang="en-US" sz="2000" i="1" dirty="0"/>
          </a:p>
          <a:p>
            <a:r>
              <a:rPr lang="en-US" sz="2000" dirty="0"/>
              <a:t>void reset () {</a:t>
            </a:r>
          </a:p>
          <a:p>
            <a:r>
              <a:rPr lang="en-US" sz="2000" dirty="0"/>
              <a:t>  count = 0;</a:t>
            </a:r>
          </a:p>
          <a:p>
            <a:r>
              <a:rPr lang="en-US" sz="2000" dirty="0"/>
              <a:t>}</a:t>
            </a:r>
          </a:p>
        </p:txBody>
      </p:sp>
      <p:sp>
        <p:nvSpPr>
          <p:cNvPr id="19459" name="Rectangle 4"/>
          <p:cNvSpPr>
            <a:spLocks noChangeArrowheads="1"/>
          </p:cNvSpPr>
          <p:nvPr/>
        </p:nvSpPr>
        <p:spPr bwMode="auto">
          <a:xfrm>
            <a:off x="4918075" y="619125"/>
            <a:ext cx="45720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i="1"/>
              <a:t>/** Our upcount function. Return nonzero when target reached. */</a:t>
            </a:r>
          </a:p>
          <a:p>
            <a:r>
              <a:rPr lang="en-US" sz="2000"/>
              <a:t>int upcount ()</a:t>
            </a:r>
          </a:p>
          <a:p>
            <a:r>
              <a:rPr lang="en-US" sz="2000"/>
              <a:t>{</a:t>
            </a:r>
          </a:p>
          <a:p>
            <a:r>
              <a:rPr lang="en-US" sz="2000"/>
              <a:t>  count=(count + 1)%7;</a:t>
            </a:r>
          </a:p>
          <a:p>
            <a:r>
              <a:rPr lang="en-US" sz="2000"/>
              <a:t>  if (count==target)  return 1; </a:t>
            </a:r>
          </a:p>
          <a:p>
            <a:r>
              <a:rPr lang="en-ZA" sz="2000"/>
              <a:t>     </a:t>
            </a:r>
            <a:r>
              <a:rPr lang="en-US" sz="2000"/>
              <a:t>else return 0;</a:t>
            </a:r>
          </a:p>
          <a:p>
            <a:r>
              <a:rPr lang="en-US" sz="2000"/>
              <a:t>}</a:t>
            </a:r>
          </a:p>
          <a:p>
            <a:endParaRPr lang="en-US" sz="2000"/>
          </a:p>
          <a:p>
            <a:r>
              <a:rPr lang="en-US" sz="2000"/>
              <a:t>int main () {</a:t>
            </a:r>
          </a:p>
          <a:p>
            <a:r>
              <a:rPr lang="en-US" sz="2000"/>
              <a:t>  reset(); // reset the counter</a:t>
            </a:r>
          </a:p>
          <a:p>
            <a:r>
              <a:rPr lang="en-US" sz="2000" i="1"/>
              <a:t>  // wait a bit...</a:t>
            </a:r>
          </a:p>
          <a:p>
            <a:r>
              <a:rPr lang="en-US" sz="2000"/>
              <a:t>  while (!upcount());</a:t>
            </a:r>
          </a:p>
          <a:p>
            <a:r>
              <a:rPr lang="en-US" sz="2000" i="1"/>
              <a:t>  // override with another value</a:t>
            </a:r>
          </a:p>
          <a:p>
            <a:r>
              <a:rPr lang="en-US" sz="2000"/>
              <a:t>  count = 2;</a:t>
            </a:r>
          </a:p>
          <a:p>
            <a:r>
              <a:rPr lang="en-US" sz="2000"/>
              <a:t>  return 0;</a:t>
            </a:r>
          </a:p>
          <a:p>
            <a:r>
              <a:rPr lang="en-US" sz="2000"/>
              <a:t>}</a:t>
            </a:r>
          </a:p>
        </p:txBody>
      </p:sp>
      <p:sp>
        <p:nvSpPr>
          <p:cNvPr id="14" name="Circular Arrow 13"/>
          <p:cNvSpPr/>
          <p:nvPr/>
        </p:nvSpPr>
        <p:spPr bwMode="auto">
          <a:xfrm flipV="1">
            <a:off x="3263900" y="3325813"/>
            <a:ext cx="1339850" cy="1262062"/>
          </a:xfrm>
          <a:prstGeom prst="circular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5" name="Circular Arrow 14"/>
          <p:cNvSpPr/>
          <p:nvPr/>
        </p:nvSpPr>
        <p:spPr bwMode="auto">
          <a:xfrm>
            <a:off x="4745038" y="111125"/>
            <a:ext cx="1339850" cy="1196975"/>
          </a:xfrm>
          <a:prstGeom prst="circular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9462" name="TextBox 5"/>
          <p:cNvSpPr txBox="1">
            <a:spLocks noChangeArrowheads="1"/>
          </p:cNvSpPr>
          <p:nvPr/>
        </p:nvSpPr>
        <p:spPr bwMode="auto">
          <a:xfrm>
            <a:off x="5908675" y="168275"/>
            <a:ext cx="264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i="1">
                <a:solidFill>
                  <a:schemeClr val="tx2"/>
                </a:solidFill>
              </a:rPr>
              <a:t>Program continues here</a:t>
            </a:r>
            <a:endParaRPr lang="en-GB" i="1">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708025" y="1468438"/>
            <a:ext cx="8007350" cy="4191000"/>
          </a:xfrm>
        </p:spPr>
        <p:txBody>
          <a:bodyPr/>
          <a:lstStyle/>
          <a:p>
            <a:pPr eaLnBrk="1" hangingPunct="1">
              <a:defRPr/>
            </a:pPr>
            <a:r>
              <a:rPr lang="en-ZA" dirty="0" smtClean="0"/>
              <a:t>Reminders</a:t>
            </a:r>
          </a:p>
          <a:p>
            <a:pPr eaLnBrk="1" hangingPunct="1">
              <a:defRPr/>
            </a:pPr>
            <a:r>
              <a:rPr lang="en-ZA" dirty="0" smtClean="0"/>
              <a:t>C </a:t>
            </a:r>
            <a:r>
              <a:rPr lang="en-ZA" dirty="0" smtClean="0">
                <a:sym typeface="Wingdings" pitchFamily="2" charset="2"/>
              </a:rPr>
              <a:t> HDL automatic conversion</a:t>
            </a:r>
          </a:p>
          <a:p>
            <a:pPr lvl="1" eaLnBrk="1" hangingPunct="1">
              <a:defRPr/>
            </a:pPr>
            <a:r>
              <a:rPr lang="en-ZA" dirty="0" smtClean="0">
                <a:sym typeface="Wingdings" pitchFamily="2" charset="2"/>
              </a:rPr>
              <a:t>Overview of conversion process</a:t>
            </a:r>
          </a:p>
          <a:p>
            <a:pPr lvl="1" eaLnBrk="1" hangingPunct="1">
              <a:defRPr/>
            </a:pPr>
            <a:r>
              <a:rPr lang="en-ZA" dirty="0" smtClean="0">
                <a:sym typeface="Wingdings" pitchFamily="2" charset="2"/>
              </a:rPr>
              <a:t>Limitations</a:t>
            </a:r>
          </a:p>
          <a:p>
            <a:pPr lvl="1" eaLnBrk="1" hangingPunct="1">
              <a:defRPr/>
            </a:pPr>
            <a:r>
              <a:rPr lang="en-ZA" dirty="0" smtClean="0">
                <a:sym typeface="Wingdings" pitchFamily="2" charset="2"/>
              </a:rPr>
              <a:t>Scenario</a:t>
            </a:r>
          </a:p>
          <a:p>
            <a:pPr lvl="1" eaLnBrk="1" hangingPunct="1">
              <a:defRPr/>
            </a:pPr>
            <a:r>
              <a:rPr lang="en-ZA" dirty="0" smtClean="0">
                <a:sym typeface="Wingdings" pitchFamily="2" charset="2"/>
              </a:rPr>
              <a:t>Mapping C to</a:t>
            </a:r>
            <a:br>
              <a:rPr lang="en-ZA" dirty="0" smtClean="0">
                <a:sym typeface="Wingdings" pitchFamily="2" charset="2"/>
              </a:rPr>
            </a:br>
            <a:r>
              <a:rPr lang="en-ZA" dirty="0" smtClean="0">
                <a:sym typeface="Wingdings" pitchFamily="2" charset="2"/>
              </a:rPr>
              <a:t>VHDL behavioural</a:t>
            </a:r>
          </a:p>
          <a:p>
            <a:pPr lvl="1" eaLnBrk="1" hangingPunct="1">
              <a:defRPr/>
            </a:pPr>
            <a:r>
              <a:rPr lang="en-ZA" dirty="0" smtClean="0">
                <a:sym typeface="Wingdings" pitchFamily="2" charset="2"/>
              </a:rPr>
              <a:t>Some tools</a:t>
            </a:r>
          </a:p>
        </p:txBody>
      </p:sp>
      <p:pic>
        <p:nvPicPr>
          <p:cNvPr id="4099" name="Picture 3" descr="mosaic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3725" y="3538538"/>
            <a:ext cx="4471988"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Concerns to deal with</a:t>
            </a:r>
            <a:endParaRPr lang="en-US" dirty="0"/>
          </a:p>
        </p:txBody>
      </p:sp>
      <p:sp>
        <p:nvSpPr>
          <p:cNvPr id="3" name="Content Placeholder 2"/>
          <p:cNvSpPr>
            <a:spLocks noGrp="1"/>
          </p:cNvSpPr>
          <p:nvPr>
            <p:ph idx="1"/>
          </p:nvPr>
        </p:nvSpPr>
        <p:spPr>
          <a:xfrm>
            <a:off x="696913" y="1638300"/>
            <a:ext cx="8007350" cy="4191000"/>
          </a:xfrm>
        </p:spPr>
        <p:txBody>
          <a:bodyPr>
            <a:normAutofit fontScale="92500" lnSpcReduction="10000"/>
          </a:bodyPr>
          <a:lstStyle/>
          <a:p>
            <a:pPr>
              <a:defRPr/>
            </a:pPr>
            <a:r>
              <a:rPr lang="en-ZA" dirty="0" smtClean="0"/>
              <a:t>VHDL program doesn’t really have a starting point</a:t>
            </a:r>
          </a:p>
          <a:p>
            <a:pPr lvl="1">
              <a:defRPr/>
            </a:pPr>
            <a:r>
              <a:rPr lang="en-ZA" dirty="0" smtClean="0"/>
              <a:t>Usually more a data flows, sending signals to a port and getting signals back</a:t>
            </a:r>
          </a:p>
          <a:p>
            <a:pPr lvl="1">
              <a:defRPr/>
            </a:pPr>
            <a:r>
              <a:rPr lang="en-ZA" dirty="0" smtClean="0"/>
              <a:t>We’re essentially wanting the program to become a VHDL entity</a:t>
            </a:r>
          </a:p>
          <a:p>
            <a:pPr lvl="1">
              <a:defRPr/>
            </a:pPr>
            <a:r>
              <a:rPr lang="en-ZA" dirty="0" smtClean="0"/>
              <a:t>Need to make account for other entities wanting to control this one (e.g., telling this program to “reset”)</a:t>
            </a:r>
          </a:p>
          <a:p>
            <a:pPr lvl="1">
              <a:defRPr/>
            </a:pPr>
            <a:r>
              <a:rPr lang="en-ZA" dirty="0" smtClean="0"/>
              <a:t>What about the clock?</a:t>
            </a:r>
          </a:p>
          <a:p>
            <a:pPr lvl="1">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Code Attempt 2</a:t>
            </a:r>
            <a:endParaRPr lang="en-US" dirty="0"/>
          </a:p>
        </p:txBody>
      </p:sp>
      <p:sp>
        <p:nvSpPr>
          <p:cNvPr id="4" name="Content Placeholder 3"/>
          <p:cNvSpPr>
            <a:spLocks noGrp="1"/>
          </p:cNvSpPr>
          <p:nvPr>
            <p:ph idx="1"/>
          </p:nvPr>
        </p:nvSpPr>
        <p:spPr/>
        <p:txBody>
          <a:bodyPr>
            <a:normAutofit lnSpcReduction="10000"/>
          </a:bodyPr>
          <a:lstStyle/>
          <a:p>
            <a:pPr>
              <a:defRPr/>
            </a:pPr>
            <a:r>
              <a:rPr lang="en-ZA" dirty="0" smtClean="0"/>
              <a:t>Design around “lines” (shown as variable parameters) that control the </a:t>
            </a:r>
            <a:r>
              <a:rPr lang="en-ZA" dirty="0" err="1" smtClean="0"/>
              <a:t>upcount</a:t>
            </a:r>
            <a:r>
              <a:rPr lang="en-ZA" dirty="0" smtClean="0"/>
              <a:t> function (to become the </a:t>
            </a:r>
            <a:r>
              <a:rPr lang="en-ZA" dirty="0" err="1" smtClean="0"/>
              <a:t>upcount</a:t>
            </a:r>
            <a:r>
              <a:rPr lang="en-ZA" dirty="0" smtClean="0"/>
              <a:t> entity)</a:t>
            </a:r>
          </a:p>
          <a:p>
            <a:pPr lvl="1">
              <a:defRPr/>
            </a:pPr>
            <a:r>
              <a:rPr lang="en-ZA" dirty="0" smtClean="0"/>
              <a:t>Parameters</a:t>
            </a:r>
          </a:p>
          <a:p>
            <a:pPr lvl="2">
              <a:defRPr/>
            </a:pPr>
            <a:r>
              <a:rPr lang="en-ZA" dirty="0" smtClean="0"/>
              <a:t>Reset = reset the counter</a:t>
            </a:r>
          </a:p>
          <a:p>
            <a:pPr lvl="2">
              <a:defRPr/>
            </a:pPr>
            <a:r>
              <a:rPr lang="en-ZA" dirty="0" err="1" smtClean="0"/>
              <a:t>Loadcnt</a:t>
            </a:r>
            <a:r>
              <a:rPr lang="en-ZA" dirty="0" smtClean="0"/>
              <a:t> = request value to load</a:t>
            </a:r>
          </a:p>
          <a:p>
            <a:pPr lvl="2">
              <a:defRPr/>
            </a:pPr>
            <a:r>
              <a:rPr lang="en-ZA" dirty="0" smtClean="0"/>
              <a:t>Data = input value to load into count</a:t>
            </a:r>
          </a:p>
          <a:p>
            <a:pPr lvl="2">
              <a:defRPr/>
            </a:pPr>
            <a:r>
              <a:rPr lang="en-ZA" dirty="0" smtClean="0"/>
              <a:t>Target = </a:t>
            </a:r>
            <a:r>
              <a:rPr lang="en-ZA" dirty="0" err="1" smtClean="0"/>
              <a:t>target</a:t>
            </a:r>
            <a:r>
              <a:rPr lang="en-ZA" dirty="0" smtClean="0"/>
              <a:t> to up to</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Interface </a:t>
            </a:r>
            <a:r>
              <a:rPr lang="en-ZA" dirty="0" smtClean="0">
                <a:sym typeface="Wingdings" pitchFamily="2" charset="2"/>
              </a:rPr>
              <a:t> VHDL Port</a:t>
            </a:r>
            <a:endParaRPr lang="en-US" dirty="0"/>
          </a:p>
        </p:txBody>
      </p:sp>
      <p:sp>
        <p:nvSpPr>
          <p:cNvPr id="4" name="Text Placeholder 3"/>
          <p:cNvSpPr>
            <a:spLocks noGrp="1"/>
          </p:cNvSpPr>
          <p:nvPr>
            <p:ph type="body" idx="1"/>
          </p:nvPr>
        </p:nvSpPr>
        <p:spPr/>
        <p:txBody>
          <a:bodyPr>
            <a:normAutofit fontScale="92500"/>
          </a:bodyPr>
          <a:lstStyle/>
          <a:p>
            <a:pPr>
              <a:defRPr/>
            </a:pPr>
            <a:r>
              <a:rPr lang="en-ZA" dirty="0" smtClean="0"/>
              <a:t>H file for C program</a:t>
            </a:r>
            <a:endParaRPr lang="en-US" dirty="0"/>
          </a:p>
        </p:txBody>
      </p:sp>
      <p:sp>
        <p:nvSpPr>
          <p:cNvPr id="5" name="Content Placeholder 4"/>
          <p:cNvSpPr>
            <a:spLocks noGrp="1"/>
          </p:cNvSpPr>
          <p:nvPr>
            <p:ph sz="half" idx="2"/>
          </p:nvPr>
        </p:nvSpPr>
        <p:spPr/>
        <p:txBody>
          <a:bodyPr>
            <a:normAutofit fontScale="77500" lnSpcReduction="20000"/>
          </a:bodyPr>
          <a:lstStyle/>
          <a:p>
            <a:pPr>
              <a:buFont typeface="Wingdings" pitchFamily="2" charset="2"/>
              <a:buNone/>
              <a:defRPr/>
            </a:pPr>
            <a:r>
              <a:rPr lang="en-ZA" sz="2000" dirty="0" smtClean="0">
                <a:latin typeface="Courier New" pitchFamily="49" charset="0"/>
                <a:cs typeface="Courier New" pitchFamily="49" charset="0"/>
              </a:rPr>
              <a:t>/* 4-bit up-counter</a:t>
            </a:r>
          </a:p>
          <a:p>
            <a:pPr>
              <a:buFont typeface="Wingdings" pitchFamily="2" charset="2"/>
              <a:buNone/>
              <a:defRPr/>
            </a:pPr>
            <a:r>
              <a:rPr lang="en-ZA" sz="2000" dirty="0" smtClean="0">
                <a:latin typeface="Courier New" pitchFamily="49" charset="0"/>
                <a:cs typeface="Courier New" pitchFamily="49" charset="0"/>
              </a:rPr>
              <a:t>   with reset alert. */</a:t>
            </a:r>
          </a:p>
          <a:p>
            <a:pPr>
              <a:buFont typeface="Wingdings" pitchFamily="2" charset="2"/>
              <a:buNone/>
              <a:defRPr/>
            </a:pPr>
            <a:r>
              <a:rPr lang="en-US" sz="2000" dirty="0" smtClean="0">
                <a:latin typeface="Courier New" pitchFamily="49" charset="0"/>
                <a:cs typeface="Courier New" pitchFamily="49" charset="0"/>
              </a:rPr>
              <a:t>void </a:t>
            </a:r>
            <a:r>
              <a:rPr lang="en-US" sz="2000" dirty="0" err="1" smtClean="0">
                <a:latin typeface="Courier New" pitchFamily="49" charset="0"/>
                <a:cs typeface="Courier New" pitchFamily="49" charset="0"/>
              </a:rPr>
              <a:t>upcount</a:t>
            </a:r>
            <a:r>
              <a:rPr lang="en-US" sz="2000" dirty="0" smtClean="0">
                <a:latin typeface="Courier New" pitchFamily="49" charset="0"/>
                <a:cs typeface="Courier New" pitchFamily="49" charset="0"/>
              </a:rPr>
              <a:t> (</a:t>
            </a:r>
          </a:p>
          <a:p>
            <a:pPr>
              <a:buFont typeface="Wingdings" pitchFamily="2" charset="2"/>
              <a:buNone/>
              <a:defRPr/>
            </a:pPr>
            <a:r>
              <a:rPr lang="en-US" sz="2000" dirty="0" smtClean="0">
                <a:latin typeface="Courier New" pitchFamily="49" charset="0"/>
                <a:cs typeface="Courier New" pitchFamily="49" charset="0"/>
              </a:rPr>
              <a:t>    _in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data,</a:t>
            </a:r>
          </a:p>
          <a:p>
            <a:pPr>
              <a:buFont typeface="Wingdings" pitchFamily="2" charset="2"/>
              <a:buNone/>
              <a:defRPr/>
            </a:pPr>
            <a:r>
              <a:rPr lang="en-US" sz="2000" dirty="0" smtClean="0">
                <a:latin typeface="Courier New" pitchFamily="49" charset="0"/>
                <a:cs typeface="Courier New" pitchFamily="49" charset="0"/>
              </a:rPr>
              <a:t>    _in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target,</a:t>
            </a:r>
          </a:p>
          <a:p>
            <a:pPr>
              <a:buFont typeface="Wingdings" pitchFamily="2" charset="2"/>
              <a:buNone/>
              <a:defRPr/>
            </a:pPr>
            <a:r>
              <a:rPr lang="en-US" sz="2000" dirty="0" smtClean="0">
                <a:latin typeface="Courier New" pitchFamily="49" charset="0"/>
                <a:cs typeface="Courier New" pitchFamily="49" charset="0"/>
              </a:rPr>
              <a:t>    _in bit </a:t>
            </a:r>
            <a:r>
              <a:rPr lang="en-US" sz="2000" dirty="0" err="1" smtClean="0">
                <a:latin typeface="Courier New" pitchFamily="49" charset="0"/>
                <a:cs typeface="Courier New" pitchFamily="49" charset="0"/>
              </a:rPr>
              <a:t>loadcnt</a:t>
            </a:r>
            <a:r>
              <a:rPr lang="en-US" sz="2000" dirty="0" smtClean="0">
                <a:latin typeface="Courier New" pitchFamily="49" charset="0"/>
                <a:cs typeface="Courier New" pitchFamily="49" charset="0"/>
              </a:rPr>
              <a:t>,</a:t>
            </a:r>
          </a:p>
          <a:p>
            <a:pPr>
              <a:buFont typeface="Wingdings" pitchFamily="2" charset="2"/>
              <a:buNone/>
              <a:defRPr/>
            </a:pPr>
            <a:r>
              <a:rPr lang="en-US" sz="2000" dirty="0" smtClean="0">
                <a:latin typeface="Courier New" pitchFamily="49" charset="0"/>
                <a:cs typeface="Courier New" pitchFamily="49" charset="0"/>
              </a:rPr>
              <a:t>    _in bit reset  );</a:t>
            </a:r>
          </a:p>
          <a:p>
            <a:pPr>
              <a:buFont typeface="Wingdings" pitchFamily="2" charset="2"/>
              <a:buNone/>
              <a:defRPr/>
            </a:pPr>
            <a:r>
              <a:rPr lang="en-ZA" sz="2000" dirty="0" smtClean="0">
                <a:latin typeface="Courier New" pitchFamily="49" charset="0"/>
                <a:cs typeface="Courier New" pitchFamily="49" charset="0"/>
              </a:rPr>
              <a:t>/* Increments count until it reaches target. Returns 1 if target reached else returns 0 */</a:t>
            </a:r>
          </a:p>
        </p:txBody>
      </p:sp>
      <p:sp>
        <p:nvSpPr>
          <p:cNvPr id="6" name="Text Placeholder 5"/>
          <p:cNvSpPr>
            <a:spLocks noGrp="1"/>
          </p:cNvSpPr>
          <p:nvPr>
            <p:ph type="body" sz="quarter" idx="3"/>
          </p:nvPr>
        </p:nvSpPr>
        <p:spPr/>
        <p:txBody>
          <a:bodyPr/>
          <a:lstStyle/>
          <a:p>
            <a:pPr>
              <a:defRPr/>
            </a:pPr>
            <a:r>
              <a:rPr lang="en-ZA" dirty="0" smtClean="0"/>
              <a:t>VHDL Code Port</a:t>
            </a:r>
            <a:endParaRPr lang="en-US" dirty="0"/>
          </a:p>
        </p:txBody>
      </p:sp>
      <p:sp>
        <p:nvSpPr>
          <p:cNvPr id="7" name="Content Placeholder 6"/>
          <p:cNvSpPr>
            <a:spLocks noGrp="1"/>
          </p:cNvSpPr>
          <p:nvPr>
            <p:ph sz="quarter" idx="4"/>
          </p:nvPr>
        </p:nvSpPr>
        <p:spPr/>
        <p:txBody>
          <a:bodyPr>
            <a:normAutofit fontScale="85000" lnSpcReduction="20000"/>
          </a:bodyPr>
          <a:lstStyle/>
          <a:p>
            <a:pPr>
              <a:buFont typeface="Wingdings" pitchFamily="2" charset="2"/>
              <a:buNone/>
              <a:defRPr/>
            </a:pPr>
            <a:r>
              <a:rPr lang="en-US" sz="2000" dirty="0" smtClean="0">
                <a:latin typeface="Courier New" pitchFamily="49" charset="0"/>
                <a:cs typeface="Courier New" pitchFamily="49" charset="0"/>
              </a:rPr>
              <a:t>ENTITY counter_4 IS PORT(</a:t>
            </a:r>
          </a:p>
          <a:p>
            <a:pPr>
              <a:buFont typeface="Wingdings" pitchFamily="2" charset="2"/>
              <a:buNone/>
              <a:defRPr/>
            </a:pPr>
            <a:r>
              <a:rPr lang="en-US" sz="2000" dirty="0" smtClean="0">
                <a:latin typeface="Courier New" pitchFamily="49" charset="0"/>
                <a:cs typeface="Courier New" pitchFamily="49" charset="0"/>
              </a:rPr>
              <a:t>  clock, reset, </a:t>
            </a:r>
            <a:r>
              <a:rPr lang="en-US" sz="2000" dirty="0" err="1" smtClean="0">
                <a:latin typeface="Courier New" pitchFamily="49" charset="0"/>
                <a:cs typeface="Courier New" pitchFamily="49" charset="0"/>
              </a:rPr>
              <a:t>loadcnt</a:t>
            </a:r>
            <a:r>
              <a:rPr lang="en-US" sz="2000" dirty="0" smtClean="0">
                <a:latin typeface="Courier New" pitchFamily="49" charset="0"/>
                <a:cs typeface="Courier New" pitchFamily="49" charset="0"/>
              </a:rPr>
              <a:t>: IN BIT;</a:t>
            </a:r>
          </a:p>
          <a:p>
            <a:pPr>
              <a:buFont typeface="Wingdings" pitchFamily="2" charset="2"/>
              <a:buNone/>
              <a:defRPr/>
            </a:pPr>
            <a:r>
              <a:rPr lang="en-US" sz="2000" dirty="0" smtClean="0">
                <a:latin typeface="Courier New" pitchFamily="49" charset="0"/>
                <a:cs typeface="Courier New" pitchFamily="49" charset="0"/>
              </a:rPr>
              <a:t>  data: IN BIT_VECTOR( 3 DOWNTO 0 );</a:t>
            </a:r>
          </a:p>
          <a:p>
            <a:pPr>
              <a:buFont typeface="Wingdings" pitchFamily="2" charset="2"/>
              <a:buNone/>
              <a:defRPr/>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reset_alert</a:t>
            </a:r>
            <a:r>
              <a:rPr lang="en-US" sz="2000" dirty="0" smtClean="0">
                <a:latin typeface="Courier New" pitchFamily="49" charset="0"/>
                <a:cs typeface="Courier New" pitchFamily="49" charset="0"/>
              </a:rPr>
              <a:t>:  OUT BIT;</a:t>
            </a:r>
          </a:p>
          <a:p>
            <a:pPr>
              <a:buFont typeface="Wingdings" pitchFamily="2" charset="2"/>
              <a:buNone/>
              <a:defRPr/>
            </a:pPr>
            <a:r>
              <a:rPr lang="en-US" sz="2000" dirty="0" smtClean="0">
                <a:latin typeface="Courier New" pitchFamily="49" charset="0"/>
                <a:cs typeface="Courier New" pitchFamily="49" charset="0"/>
              </a:rPr>
              <a:t>  count: BUFFER BIT_VECTOR(3 DOWNTO 0) );</a:t>
            </a:r>
          </a:p>
          <a:p>
            <a:pPr>
              <a:buFont typeface="Wingdings" pitchFamily="2" charset="2"/>
              <a:buNone/>
              <a:defRPr/>
            </a:pPr>
            <a:r>
              <a:rPr lang="en-US" sz="2000" dirty="0" smtClean="0">
                <a:latin typeface="Courier New" pitchFamily="49" charset="0"/>
                <a:cs typeface="Courier New" pitchFamily="49" charset="0"/>
              </a:rPr>
              <a:t>END counter_4;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52511"/>
            <a:ext cx="7698306" cy="692210"/>
          </a:xfrm>
        </p:spPr>
        <p:txBody>
          <a:bodyPr>
            <a:normAutofit fontScale="90000"/>
          </a:bodyPr>
          <a:lstStyle/>
          <a:p>
            <a:pPr>
              <a:defRPr/>
            </a:pPr>
            <a:r>
              <a:rPr lang="en-ZA" dirty="0" smtClean="0"/>
              <a:t>Variables vs. signals</a:t>
            </a:r>
            <a:br>
              <a:rPr lang="en-ZA" dirty="0" smtClean="0"/>
            </a:br>
            <a:r>
              <a:rPr lang="en-ZA" dirty="0" smtClean="0"/>
              <a:t>VHDL types</a:t>
            </a:r>
            <a:endParaRPr lang="en-US" dirty="0"/>
          </a:p>
        </p:txBody>
      </p:sp>
      <p:sp>
        <p:nvSpPr>
          <p:cNvPr id="3" name="Content Placeholder 2"/>
          <p:cNvSpPr>
            <a:spLocks noGrp="1"/>
          </p:cNvSpPr>
          <p:nvPr>
            <p:ph idx="1"/>
          </p:nvPr>
        </p:nvSpPr>
        <p:spPr>
          <a:xfrm>
            <a:off x="838200" y="1746250"/>
            <a:ext cx="8007350" cy="4191000"/>
          </a:xfrm>
        </p:spPr>
        <p:txBody>
          <a:bodyPr>
            <a:normAutofit fontScale="92500" lnSpcReduction="10000"/>
          </a:bodyPr>
          <a:lstStyle/>
          <a:p>
            <a:pPr>
              <a:defRPr/>
            </a:pPr>
            <a:r>
              <a:rPr lang="en-ZA" dirty="0" smtClean="0"/>
              <a:t>The translation needs to map C variable types into VHDL signals…</a:t>
            </a:r>
          </a:p>
          <a:p>
            <a:pPr>
              <a:defRPr/>
            </a:pPr>
            <a:r>
              <a:rPr lang="en-ZA" dirty="0" smtClean="0"/>
              <a:t>VHDL standard types…</a:t>
            </a:r>
            <a:endParaRPr lang="en-US" dirty="0" smtClean="0"/>
          </a:p>
          <a:p>
            <a:pPr>
              <a:defRPr/>
            </a:pPr>
            <a:r>
              <a:rPr lang="en-US" dirty="0" smtClean="0"/>
              <a:t>Scalar (single valued) signal types:</a:t>
            </a:r>
          </a:p>
          <a:p>
            <a:pPr lvl="1">
              <a:defRPr/>
            </a:pPr>
            <a:r>
              <a:rPr lang="en-US" dirty="0" smtClean="0"/>
              <a:t>bit, </a:t>
            </a:r>
            <a:r>
              <a:rPr lang="en-US" dirty="0" err="1" smtClean="0"/>
              <a:t>boolean</a:t>
            </a:r>
            <a:r>
              <a:rPr lang="en-US" dirty="0" smtClean="0"/>
              <a:t>, integer</a:t>
            </a:r>
          </a:p>
          <a:p>
            <a:pPr>
              <a:defRPr/>
            </a:pPr>
            <a:r>
              <a:rPr lang="en-US" dirty="0" smtClean="0"/>
              <a:t>Examples:</a:t>
            </a:r>
          </a:p>
          <a:p>
            <a:pPr lvl="1">
              <a:defRPr/>
            </a:pPr>
            <a:r>
              <a:rPr lang="en-US" dirty="0" smtClean="0"/>
              <a:t>A: in bit;</a:t>
            </a:r>
          </a:p>
          <a:p>
            <a:pPr lvl="1">
              <a:defRPr/>
            </a:pPr>
            <a:r>
              <a:rPr lang="en-US" dirty="0" smtClean="0"/>
              <a:t>G: out </a:t>
            </a:r>
            <a:r>
              <a:rPr lang="en-US" dirty="0" err="1" smtClean="0"/>
              <a:t>boolean</a:t>
            </a:r>
            <a:r>
              <a:rPr lang="en-US" dirty="0" smtClean="0"/>
              <a:t>;</a:t>
            </a:r>
          </a:p>
          <a:p>
            <a:pPr lvl="1">
              <a:defRPr/>
            </a:pPr>
            <a:r>
              <a:rPr lang="en-US" dirty="0" smtClean="0"/>
              <a:t>K: out integer range -2**4 to 2**4-1;</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78971"/>
            <a:ext cx="7698306" cy="692210"/>
          </a:xfrm>
        </p:spPr>
        <p:txBody>
          <a:bodyPr>
            <a:normAutofit fontScale="90000"/>
          </a:bodyPr>
          <a:lstStyle/>
          <a:p>
            <a:pPr>
              <a:defRPr/>
            </a:pPr>
            <a:r>
              <a:rPr lang="en-ZA" dirty="0" smtClean="0"/>
              <a:t>Variables vs. signals</a:t>
            </a:r>
            <a:br>
              <a:rPr lang="en-ZA" dirty="0" smtClean="0"/>
            </a:br>
            <a:r>
              <a:rPr lang="en-ZA" dirty="0" smtClean="0"/>
              <a:t>VHDL types</a:t>
            </a:r>
            <a:endParaRPr lang="en-US" dirty="0"/>
          </a:p>
        </p:txBody>
      </p:sp>
      <p:sp>
        <p:nvSpPr>
          <p:cNvPr id="3" name="Content Placeholder 2"/>
          <p:cNvSpPr>
            <a:spLocks noGrp="1"/>
          </p:cNvSpPr>
          <p:nvPr>
            <p:ph idx="1"/>
          </p:nvPr>
        </p:nvSpPr>
        <p:spPr>
          <a:xfrm>
            <a:off x="838200" y="1746250"/>
            <a:ext cx="8007350" cy="4191000"/>
          </a:xfrm>
        </p:spPr>
        <p:txBody>
          <a:bodyPr>
            <a:normAutofit fontScale="92500" lnSpcReduction="20000"/>
          </a:bodyPr>
          <a:lstStyle/>
          <a:p>
            <a:pPr>
              <a:defRPr/>
            </a:pPr>
            <a:r>
              <a:rPr lang="en-US" dirty="0" smtClean="0"/>
              <a:t>Aggregate (collection) signal types:</a:t>
            </a:r>
          </a:p>
          <a:p>
            <a:pPr lvl="1">
              <a:defRPr/>
            </a:pPr>
            <a:r>
              <a:rPr lang="en-US" dirty="0" err="1" smtClean="0"/>
              <a:t>bit_vector</a:t>
            </a:r>
            <a:r>
              <a:rPr lang="en-US" dirty="0" smtClean="0"/>
              <a:t> – array of bits representing an unsigned binary number</a:t>
            </a:r>
          </a:p>
          <a:p>
            <a:pPr lvl="1">
              <a:defRPr/>
            </a:pPr>
            <a:r>
              <a:rPr lang="en-US" dirty="0" smtClean="0"/>
              <a:t>signed – array of bits representing a signed binary number</a:t>
            </a:r>
          </a:p>
          <a:p>
            <a:pPr>
              <a:defRPr/>
            </a:pPr>
            <a:r>
              <a:rPr lang="en-US" dirty="0" smtClean="0"/>
              <a:t>Examples: </a:t>
            </a:r>
          </a:p>
          <a:p>
            <a:pPr lvl="1">
              <a:defRPr/>
            </a:pPr>
            <a:r>
              <a:rPr lang="en-US" dirty="0" smtClean="0"/>
              <a:t>D: in </a:t>
            </a:r>
            <a:r>
              <a:rPr lang="en-US" dirty="0" err="1" smtClean="0"/>
              <a:t>bit_vector</a:t>
            </a:r>
            <a:r>
              <a:rPr lang="en-US" dirty="0" smtClean="0"/>
              <a:t>(0 to 7);</a:t>
            </a:r>
          </a:p>
          <a:p>
            <a:pPr lvl="1">
              <a:defRPr/>
            </a:pPr>
            <a:r>
              <a:rPr lang="en-US" dirty="0" smtClean="0"/>
              <a:t>E: in </a:t>
            </a:r>
            <a:r>
              <a:rPr lang="en-US" dirty="0" err="1" smtClean="0"/>
              <a:t>bit_vector</a:t>
            </a:r>
            <a:r>
              <a:rPr lang="en-US" dirty="0" smtClean="0"/>
              <a:t>(7 </a:t>
            </a:r>
            <a:r>
              <a:rPr lang="en-US" dirty="0" err="1" smtClean="0"/>
              <a:t>downto</a:t>
            </a:r>
            <a:r>
              <a:rPr lang="en-US" dirty="0" smtClean="0"/>
              <a:t> 0);</a:t>
            </a:r>
          </a:p>
          <a:p>
            <a:pPr lvl="1">
              <a:defRPr/>
            </a:pPr>
            <a:r>
              <a:rPr lang="en-US" dirty="0" smtClean="0"/>
              <a:t>M: in signed (4 </a:t>
            </a:r>
            <a:r>
              <a:rPr lang="en-US" dirty="0" err="1" smtClean="0"/>
              <a:t>downto</a:t>
            </a:r>
            <a:r>
              <a:rPr lang="en-US" dirty="0" smtClean="0"/>
              <a:t> 0); </a:t>
            </a:r>
            <a:br>
              <a:rPr lang="en-US" dirty="0" smtClean="0"/>
            </a:br>
            <a:r>
              <a:rPr lang="en-US" dirty="0" smtClean="0"/>
              <a:t>-- signed 5-bit vector for a binary number</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12821"/>
            <a:ext cx="7698306" cy="692210"/>
          </a:xfrm>
        </p:spPr>
        <p:txBody>
          <a:bodyPr>
            <a:normAutofit fontScale="90000"/>
          </a:bodyPr>
          <a:lstStyle/>
          <a:p>
            <a:pPr>
              <a:defRPr/>
            </a:pPr>
            <a:r>
              <a:rPr lang="en-ZA" dirty="0" smtClean="0"/>
              <a:t>C implementation to</a:t>
            </a:r>
            <a:br>
              <a:rPr lang="en-ZA" dirty="0" smtClean="0"/>
            </a:br>
            <a:r>
              <a:rPr lang="en-ZA" dirty="0" smtClean="0"/>
              <a:t>VHDL architecture</a:t>
            </a:r>
            <a:endParaRPr lang="en-US" dirty="0"/>
          </a:p>
        </p:txBody>
      </p:sp>
      <p:sp>
        <p:nvSpPr>
          <p:cNvPr id="3" name="Content Placeholder 2"/>
          <p:cNvSpPr>
            <a:spLocks noGrp="1"/>
          </p:cNvSpPr>
          <p:nvPr>
            <p:ph idx="1"/>
          </p:nvPr>
        </p:nvSpPr>
        <p:spPr>
          <a:xfrm>
            <a:off x="838200" y="1785938"/>
            <a:ext cx="8007350" cy="4191000"/>
          </a:xfrm>
        </p:spPr>
        <p:txBody>
          <a:bodyPr>
            <a:normAutofit fontScale="92500" lnSpcReduction="20000"/>
          </a:bodyPr>
          <a:lstStyle/>
          <a:p>
            <a:pPr>
              <a:defRPr/>
            </a:pPr>
            <a:r>
              <a:rPr lang="en-ZA" dirty="0" smtClean="0"/>
              <a:t>C implementation</a:t>
            </a:r>
          </a:p>
          <a:p>
            <a:pPr lvl="1">
              <a:defRPr/>
            </a:pPr>
            <a:r>
              <a:rPr lang="en-ZA" dirty="0" smtClean="0"/>
              <a:t>Initialization of global variables</a:t>
            </a:r>
          </a:p>
          <a:p>
            <a:pPr lvl="1">
              <a:defRPr/>
            </a:pPr>
            <a:r>
              <a:rPr lang="en-ZA" dirty="0" smtClean="0"/>
              <a:t>Operation of the functions</a:t>
            </a:r>
          </a:p>
          <a:p>
            <a:pPr lvl="1">
              <a:defRPr/>
            </a:pPr>
            <a:r>
              <a:rPr lang="en-ZA" dirty="0" smtClean="0"/>
              <a:t> The entry point (</a:t>
            </a:r>
            <a:r>
              <a:rPr lang="en-ZA" i="1" dirty="0" smtClean="0"/>
              <a:t>main</a:t>
            </a:r>
            <a:r>
              <a:rPr lang="en-ZA" dirty="0" smtClean="0"/>
              <a:t>) and sequencing of program (i.e. </a:t>
            </a:r>
            <a:r>
              <a:rPr lang="en-ZA" i="1" dirty="0" smtClean="0"/>
              <a:t>main</a:t>
            </a:r>
            <a:r>
              <a:rPr lang="en-ZA" dirty="0" smtClean="0"/>
              <a:t> calls </a:t>
            </a:r>
            <a:r>
              <a:rPr lang="en-ZA" i="1" dirty="0" err="1" smtClean="0"/>
              <a:t>upcount</a:t>
            </a:r>
            <a:r>
              <a:rPr lang="en-ZA" dirty="0" smtClean="0"/>
              <a:t>)</a:t>
            </a:r>
          </a:p>
          <a:p>
            <a:pPr>
              <a:defRPr/>
            </a:pPr>
            <a:r>
              <a:rPr lang="en-ZA" dirty="0" smtClean="0"/>
              <a:t>VHDL translation</a:t>
            </a:r>
          </a:p>
          <a:p>
            <a:pPr lvl="1">
              <a:defRPr/>
            </a:pPr>
            <a:r>
              <a:rPr lang="en-ZA" dirty="0" smtClean="0"/>
              <a:t>Initialization of registers</a:t>
            </a:r>
          </a:p>
          <a:p>
            <a:pPr lvl="1">
              <a:defRPr/>
            </a:pPr>
            <a:r>
              <a:rPr lang="en-ZA" dirty="0" smtClean="0"/>
              <a:t>Clocks (to synchronize operations)</a:t>
            </a:r>
          </a:p>
          <a:p>
            <a:pPr lvl="1">
              <a:defRPr/>
            </a:pPr>
            <a:r>
              <a:rPr lang="en-ZA" dirty="0" smtClean="0"/>
              <a:t>Architecture/behaviour descriptions describing what the entities do</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ChangeArrowheads="1"/>
          </p:cNvSpPr>
          <p:nvPr/>
        </p:nvSpPr>
        <p:spPr bwMode="auto">
          <a:xfrm>
            <a:off x="3260726" y="1482753"/>
            <a:ext cx="5655088" cy="5262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600" dirty="0">
                <a:latin typeface="Courier New" pitchFamily="49" charset="0"/>
                <a:cs typeface="Courier New" pitchFamily="49" charset="0"/>
              </a:rPr>
              <a:t>ENTITY </a:t>
            </a:r>
            <a:r>
              <a:rPr lang="en-US" sz="1600" dirty="0" err="1" smtClean="0">
                <a:latin typeface="Courier New" pitchFamily="49" charset="0"/>
                <a:cs typeface="Courier New" pitchFamily="49" charset="0"/>
              </a:rPr>
              <a:t>upcount</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IS PORT</a:t>
            </a:r>
            <a:r>
              <a:rPr lang="en-US" sz="1600" dirty="0" smtClean="0">
                <a:latin typeface="Courier New" pitchFamily="49" charset="0"/>
                <a:cs typeface="Courier New" pitchFamily="49" charset="0"/>
              </a:rPr>
              <a:t>(</a:t>
            </a:r>
          </a:p>
          <a:p>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clock : </a:t>
            </a:r>
            <a:r>
              <a:rPr lang="en-US" sz="1600" dirty="0">
                <a:latin typeface="Courier New" pitchFamily="49" charset="0"/>
                <a:cs typeface="Courier New" pitchFamily="49" charset="0"/>
              </a:rPr>
              <a:t>IN BIT;</a:t>
            </a:r>
          </a:p>
          <a:p>
            <a:r>
              <a:rPr lang="en-US" sz="1600" dirty="0" smtClean="0">
                <a:latin typeface="Courier New" pitchFamily="49" charset="0"/>
                <a:cs typeface="Courier New" pitchFamily="49" charset="0"/>
              </a:rPr>
              <a:t>  data  : </a:t>
            </a:r>
            <a:r>
              <a:rPr lang="en-US" sz="1600" dirty="0">
                <a:latin typeface="Courier New" pitchFamily="49" charset="0"/>
                <a:cs typeface="Courier New" pitchFamily="49" charset="0"/>
              </a:rPr>
              <a:t>IN </a:t>
            </a:r>
            <a:r>
              <a:rPr lang="en-US" sz="1600" dirty="0" smtClean="0">
                <a:latin typeface="Courier New" pitchFamily="49" charset="0"/>
                <a:cs typeface="Courier New" pitchFamily="49" charset="0"/>
              </a:rPr>
              <a:t>BIT_VECTOR (3 </a:t>
            </a:r>
            <a:r>
              <a:rPr lang="en-US" sz="1600" dirty="0">
                <a:latin typeface="Courier New" pitchFamily="49" charset="0"/>
                <a:cs typeface="Courier New" pitchFamily="49" charset="0"/>
              </a:rPr>
              <a:t>DOWNTO </a:t>
            </a:r>
            <a:r>
              <a:rPr lang="en-US" sz="1600" dirty="0" smtClean="0">
                <a:latin typeface="Courier New" pitchFamily="49" charset="0"/>
                <a:cs typeface="Courier New" pitchFamily="49" charset="0"/>
              </a:rPr>
              <a:t>0);</a:t>
            </a:r>
          </a:p>
          <a:p>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target: IN BIT_VECTOR (3 DOWNTO 0</a:t>
            </a:r>
            <a:r>
              <a:rPr lang="en-US" sz="1600" dirty="0" smtClean="0">
                <a:latin typeface="Courier New" pitchFamily="49" charset="0"/>
                <a:cs typeface="Courier New" pitchFamily="49" charset="0"/>
              </a:rPr>
              <a:t>);</a:t>
            </a:r>
          </a:p>
          <a:p>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loadcnt</a:t>
            </a:r>
            <a:r>
              <a:rPr lang="en-US" sz="1600" dirty="0" smtClean="0">
                <a:latin typeface="Courier New" pitchFamily="49" charset="0"/>
                <a:cs typeface="Courier New" pitchFamily="49" charset="0"/>
              </a:rPr>
              <a:t>, reset : </a:t>
            </a:r>
            <a:r>
              <a:rPr lang="en-US" sz="1600" dirty="0">
                <a:latin typeface="Courier New" pitchFamily="49" charset="0"/>
                <a:cs typeface="Courier New" pitchFamily="49" charset="0"/>
              </a:rPr>
              <a:t>IN </a:t>
            </a:r>
            <a:r>
              <a:rPr lang="en-US" sz="1600" dirty="0" smtClean="0">
                <a:latin typeface="Courier New" pitchFamily="49" charset="0"/>
                <a:cs typeface="Courier New" pitchFamily="49" charset="0"/>
              </a:rPr>
              <a:t>BIT;</a:t>
            </a:r>
          </a:p>
          <a:p>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reset_alert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OUT BIT );</a:t>
            </a:r>
          </a:p>
          <a:p>
            <a:r>
              <a:rPr lang="en-US" sz="1600" dirty="0" smtClean="0">
                <a:latin typeface="Courier New" pitchFamily="49" charset="0"/>
                <a:cs typeface="Courier New" pitchFamily="49" charset="0"/>
              </a:rPr>
              <a:t>END </a:t>
            </a:r>
            <a:r>
              <a:rPr lang="en-US" sz="1600" dirty="0">
                <a:latin typeface="Courier New" pitchFamily="49" charset="0"/>
                <a:cs typeface="Courier New" pitchFamily="49" charset="0"/>
              </a:rPr>
              <a:t>counter_4;</a:t>
            </a:r>
          </a:p>
          <a:p>
            <a:r>
              <a:rPr lang="en-US" sz="1600" dirty="0" smtClean="0">
                <a:latin typeface="Courier New" pitchFamily="49" charset="0"/>
                <a:cs typeface="Courier New" pitchFamily="49" charset="0"/>
              </a:rPr>
              <a:t> </a:t>
            </a:r>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ARCHITECTURE behavioral OF counter_4 </a:t>
            </a:r>
            <a:r>
              <a:rPr lang="en-US" sz="1600" dirty="0" smtClean="0">
                <a:latin typeface="Courier New" pitchFamily="49" charset="0"/>
                <a:cs typeface="Courier New" pitchFamily="49" charset="0"/>
              </a:rPr>
              <a:t>IS</a:t>
            </a:r>
          </a:p>
          <a:p>
            <a:r>
              <a:rPr lang="en-US" sz="1600" dirty="0" smtClean="0">
                <a:latin typeface="Courier New" pitchFamily="49" charset="0"/>
                <a:cs typeface="Courier New" pitchFamily="49" charset="0"/>
              </a:rPr>
              <a:t>BEGIN</a:t>
            </a:r>
          </a:p>
          <a:p>
            <a:r>
              <a:rPr lang="en-US" sz="1600" dirty="0" err="1" smtClean="0">
                <a:latin typeface="Courier New" pitchFamily="49" charset="0"/>
                <a:cs typeface="Courier New" pitchFamily="49" charset="0"/>
              </a:rPr>
              <a:t>upcount</a:t>
            </a:r>
            <a:r>
              <a:rPr lang="en-US" sz="1600" dirty="0">
                <a:latin typeface="Courier New" pitchFamily="49" charset="0"/>
                <a:cs typeface="Courier New" pitchFamily="49" charset="0"/>
              </a:rPr>
              <a:t>: PROCESS( clock </a:t>
            </a:r>
            <a:r>
              <a:rPr lang="en-US" sz="1600" dirty="0" smtClean="0">
                <a:latin typeface="Courier New" pitchFamily="49" charset="0"/>
                <a:cs typeface="Courier New" pitchFamily="49" charset="0"/>
              </a:rPr>
              <a:t>)</a:t>
            </a:r>
          </a:p>
          <a:p>
            <a:r>
              <a:rPr lang="en-US" sz="1600" dirty="0" smtClean="0">
                <a:latin typeface="Courier New" pitchFamily="49" charset="0"/>
                <a:cs typeface="Courier New" pitchFamily="49" charset="0"/>
              </a:rPr>
              <a:t> VARIABLE count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BIT_VECTOR(3 </a:t>
            </a:r>
            <a:r>
              <a:rPr lang="en-US" sz="1600" dirty="0">
                <a:latin typeface="Courier New" pitchFamily="49" charset="0"/>
                <a:cs typeface="Courier New" pitchFamily="49" charset="0"/>
              </a:rPr>
              <a:t>DOWNTO 0);</a:t>
            </a:r>
            <a:endParaRPr lang="en-US" sz="1600" dirty="0" smtClean="0">
              <a:latin typeface="Courier New" pitchFamily="49" charset="0"/>
              <a:cs typeface="Courier New" pitchFamily="49" charset="0"/>
            </a:endParaRPr>
          </a:p>
          <a:p>
            <a:r>
              <a:rPr lang="en-US" sz="1600" dirty="0" smtClean="0">
                <a:latin typeface="Courier New" pitchFamily="49" charset="0"/>
                <a:cs typeface="Courier New" pitchFamily="49" charset="0"/>
              </a:rPr>
              <a:t>BEGIN</a:t>
            </a:r>
            <a:endParaRPr lang="en-US" sz="1600" dirty="0">
              <a:latin typeface="Courier New" pitchFamily="49" charset="0"/>
              <a:cs typeface="Courier New" pitchFamily="49" charset="0"/>
            </a:endParaRPr>
          </a:p>
          <a:p>
            <a:r>
              <a:rPr lang="en-US" sz="1600" dirty="0" smtClean="0">
                <a:latin typeface="Courier New" pitchFamily="49" charset="0"/>
                <a:cs typeface="Courier New" pitchFamily="49" charset="0"/>
              </a:rPr>
              <a:t>IF (clock</a:t>
            </a:r>
            <a:r>
              <a:rPr lang="en-US" sz="1600" dirty="0">
                <a:latin typeface="Courier New" pitchFamily="49" charset="0"/>
                <a:cs typeface="Courier New" pitchFamily="49" charset="0"/>
              </a:rPr>
              <a:t>= '1</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THEN</a:t>
            </a:r>
          </a:p>
          <a:p>
            <a:r>
              <a:rPr lang="en-US" sz="1600" dirty="0">
                <a:latin typeface="Courier New" pitchFamily="49" charset="0"/>
                <a:cs typeface="Courier New" pitchFamily="49" charset="0"/>
              </a:rPr>
              <a:t>  IF </a:t>
            </a:r>
            <a:r>
              <a:rPr lang="en-US" sz="1600" dirty="0" smtClean="0">
                <a:latin typeface="Courier New" pitchFamily="49" charset="0"/>
                <a:cs typeface="Courier New" pitchFamily="49" charset="0"/>
              </a:rPr>
              <a:t>(reset </a:t>
            </a:r>
            <a:r>
              <a:rPr lang="en-US" sz="1600" dirty="0">
                <a:latin typeface="Courier New" pitchFamily="49" charset="0"/>
                <a:cs typeface="Courier New" pitchFamily="49" charset="0"/>
              </a:rPr>
              <a:t>= </a:t>
            </a:r>
            <a:r>
              <a:rPr lang="en-US" sz="1600" dirty="0">
                <a:latin typeface="Courier New" pitchFamily="49" charset="0"/>
                <a:cs typeface="Courier New" pitchFamily="49" charset="0"/>
              </a:rPr>
              <a:t>'1</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THEN</a:t>
            </a:r>
          </a:p>
          <a:p>
            <a:r>
              <a:rPr lang="en-US" sz="1600" dirty="0">
                <a:latin typeface="Courier New" pitchFamily="49" charset="0"/>
                <a:cs typeface="Courier New" pitchFamily="49" charset="0"/>
              </a:rPr>
              <a:t>     count &lt;= "0000";</a:t>
            </a:r>
          </a:p>
          <a:p>
            <a:r>
              <a:rPr lang="en-US" sz="1600" dirty="0">
                <a:latin typeface="Courier New" pitchFamily="49" charset="0"/>
                <a:cs typeface="Courier New" pitchFamily="49" charset="0"/>
              </a:rPr>
              <a:t>  ELSIF </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loadcnt</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'1</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THEN count &lt;= data;</a:t>
            </a:r>
          </a:p>
          <a:p>
            <a:r>
              <a:rPr lang="en-US" sz="1600" dirty="0">
                <a:latin typeface="Courier New" pitchFamily="49" charset="0"/>
                <a:cs typeface="Courier New" pitchFamily="49" charset="0"/>
              </a:rPr>
              <a:t>  ELSE</a:t>
            </a:r>
          </a:p>
          <a:p>
            <a:r>
              <a:rPr lang="en-ZA" sz="1600" dirty="0">
                <a:latin typeface="Courier New" pitchFamily="49" charset="0"/>
                <a:cs typeface="Courier New" pitchFamily="49" charset="0"/>
              </a:rPr>
              <a:t>   -- </a:t>
            </a:r>
            <a:r>
              <a:rPr lang="en-ZA" sz="1600" dirty="0" smtClean="0">
                <a:latin typeface="Courier New" pitchFamily="49" charset="0"/>
                <a:cs typeface="Courier New" pitchFamily="49" charset="0"/>
              </a:rPr>
              <a:t>… adder </a:t>
            </a:r>
            <a:r>
              <a:rPr lang="en-ZA" sz="1600" dirty="0">
                <a:latin typeface="Courier New" pitchFamily="49" charset="0"/>
                <a:cs typeface="Courier New" pitchFamily="49" charset="0"/>
              </a:rPr>
              <a:t>here (see next slide</a:t>
            </a:r>
            <a:r>
              <a:rPr lang="en-ZA" sz="1600" dirty="0" smtClean="0">
                <a:latin typeface="Courier New" pitchFamily="49" charset="0"/>
                <a:cs typeface="Courier New" pitchFamily="49" charset="0"/>
              </a:rPr>
              <a:t>) …</a:t>
            </a:r>
            <a:endParaRPr lang="en-ZA" sz="1600" dirty="0">
              <a:latin typeface="Courier New" pitchFamily="49" charset="0"/>
              <a:cs typeface="Courier New" pitchFamily="49" charset="0"/>
            </a:endParaRPr>
          </a:p>
          <a:p>
            <a:r>
              <a:rPr lang="en-US" sz="1600" dirty="0" smtClean="0">
                <a:latin typeface="Courier New" pitchFamily="49" charset="0"/>
                <a:cs typeface="Courier New" pitchFamily="49" charset="0"/>
              </a:rPr>
              <a:t>END </a:t>
            </a:r>
            <a:r>
              <a:rPr lang="en-US" sz="1600" dirty="0">
                <a:latin typeface="Courier New" pitchFamily="49" charset="0"/>
                <a:cs typeface="Courier New" pitchFamily="49" charset="0"/>
              </a:rPr>
              <a:t>PROCESS </a:t>
            </a:r>
            <a:r>
              <a:rPr lang="en-US" sz="1600" dirty="0" err="1">
                <a:latin typeface="Courier New" pitchFamily="49" charset="0"/>
                <a:cs typeface="Courier New" pitchFamily="49" charset="0"/>
              </a:rPr>
              <a:t>upcount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END behavioral;</a:t>
            </a:r>
          </a:p>
        </p:txBody>
      </p:sp>
      <p:sp>
        <p:nvSpPr>
          <p:cNvPr id="5" name="Rectangle 4"/>
          <p:cNvSpPr/>
          <p:nvPr/>
        </p:nvSpPr>
        <p:spPr>
          <a:xfrm>
            <a:off x="-37578" y="137786"/>
            <a:ext cx="9144000" cy="1200329"/>
          </a:xfrm>
          <a:prstGeom prst="rect">
            <a:avLst/>
          </a:prstGeom>
        </p:spPr>
        <p:txBody>
          <a:bodyPr>
            <a:spAutoFit/>
          </a:bodyPr>
          <a:lstStyle/>
          <a:p>
            <a:pPr algn="ctr">
              <a:defRPr/>
            </a:pPr>
            <a:r>
              <a:rPr lang="en-ZA" sz="2800" dirty="0">
                <a:solidFill>
                  <a:srgbClr val="FF6600"/>
                </a:solidFill>
                <a:latin typeface="+mn-lt"/>
              </a:rPr>
              <a:t>C to HDL:</a:t>
            </a:r>
          </a:p>
          <a:p>
            <a:pPr algn="ctr">
              <a:defRPr/>
            </a:pPr>
            <a:r>
              <a:rPr lang="en-ZA" sz="2000" dirty="0">
                <a:solidFill>
                  <a:srgbClr val="FF6600"/>
                </a:solidFill>
                <a:latin typeface="+mn-lt"/>
              </a:rPr>
              <a:t>Large part is converting C into a VHDL behaviour description…</a:t>
            </a:r>
            <a:endParaRPr lang="en-US" sz="2000" b="1" dirty="0">
              <a:solidFill>
                <a:srgbClr val="FF6600"/>
              </a:solidFill>
              <a:latin typeface="+mn-lt"/>
            </a:endParaRPr>
          </a:p>
          <a:p>
            <a:pPr lvl="1" algn="ctr">
              <a:defRPr/>
            </a:pPr>
            <a:endParaRPr lang="en-US" sz="2400" dirty="0">
              <a:solidFill>
                <a:srgbClr val="FF6600"/>
              </a:solidFill>
              <a:latin typeface="+mn-lt"/>
            </a:endParaRPr>
          </a:p>
        </p:txBody>
      </p:sp>
      <p:sp>
        <p:nvSpPr>
          <p:cNvPr id="6" name="Rectangle 5"/>
          <p:cNvSpPr/>
          <p:nvPr/>
        </p:nvSpPr>
        <p:spPr>
          <a:xfrm>
            <a:off x="258763" y="1225578"/>
            <a:ext cx="2762250" cy="646112"/>
          </a:xfrm>
          <a:prstGeom prst="rect">
            <a:avLst/>
          </a:prstGeom>
        </p:spPr>
        <p:txBody>
          <a:bodyPr>
            <a:spAutoFit/>
          </a:bodyPr>
          <a:lstStyle/>
          <a:p>
            <a:pPr>
              <a:defRPr/>
            </a:pPr>
            <a:r>
              <a:rPr lang="en-ZA" b="1" dirty="0">
                <a:latin typeface="+mn-lt"/>
                <a:cs typeface="Courier New" pitchFamily="49" charset="0"/>
              </a:rPr>
              <a:t>   C Code 		</a:t>
            </a:r>
            <a:endParaRPr lang="en-US" b="1" dirty="0">
              <a:latin typeface="+mn-lt"/>
              <a:cs typeface="Courier New" pitchFamily="49" charset="0"/>
            </a:endParaRPr>
          </a:p>
        </p:txBody>
      </p:sp>
      <p:sp>
        <p:nvSpPr>
          <p:cNvPr id="26629" name="Rectangle 6"/>
          <p:cNvSpPr>
            <a:spLocks noChangeArrowheads="1"/>
          </p:cNvSpPr>
          <p:nvPr/>
        </p:nvSpPr>
        <p:spPr bwMode="auto">
          <a:xfrm>
            <a:off x="304249" y="1482753"/>
            <a:ext cx="5579026" cy="5262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600" dirty="0">
                <a:latin typeface="Courier New" pitchFamily="49" charset="0"/>
                <a:cs typeface="Courier New" pitchFamily="49" charset="0"/>
              </a:rPr>
              <a:t>/* 4-bit up-counter</a:t>
            </a:r>
          </a:p>
          <a:p>
            <a:r>
              <a:rPr lang="en-US" sz="1600" dirty="0">
                <a:latin typeface="Courier New" pitchFamily="49" charset="0"/>
                <a:cs typeface="Courier New" pitchFamily="49" charset="0"/>
              </a:rPr>
              <a:t> with reset alert. */</a:t>
            </a:r>
          </a:p>
          <a:p>
            <a:r>
              <a:rPr lang="en-US" sz="1600" dirty="0" err="1">
                <a:latin typeface="Courier New" pitchFamily="49" charset="0"/>
                <a:cs typeface="Courier New" pitchFamily="49" charset="0"/>
              </a:rPr>
              <a:t>int</a:t>
            </a:r>
            <a:r>
              <a:rPr lang="en-US" sz="1600" dirty="0">
                <a:latin typeface="Courier New" pitchFamily="49" charset="0"/>
                <a:cs typeface="Courier New" pitchFamily="49" charset="0"/>
              </a:rPr>
              <a:t> count  = 0;</a:t>
            </a:r>
          </a:p>
          <a:p>
            <a:r>
              <a:rPr lang="en-US" sz="1600" dirty="0">
                <a:latin typeface="Courier New" pitchFamily="49" charset="0"/>
                <a:cs typeface="Courier New" pitchFamily="49" charset="0"/>
              </a:rPr>
              <a:t>// this function runs </a:t>
            </a:r>
          </a:p>
          <a:p>
            <a:r>
              <a:rPr lang="en-US" sz="1600" dirty="0">
                <a:latin typeface="Courier New" pitchFamily="49" charset="0"/>
                <a:cs typeface="Courier New" pitchFamily="49" charset="0"/>
              </a:rPr>
              <a:t>// all the time:</a:t>
            </a:r>
          </a:p>
          <a:p>
            <a:r>
              <a:rPr lang="en-US" sz="1600" dirty="0" err="1">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upcount</a:t>
            </a:r>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_in </a:t>
            </a:r>
            <a:r>
              <a:rPr lang="en-US" sz="1600" dirty="0" err="1">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4 data</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_in </a:t>
            </a:r>
            <a:r>
              <a:rPr lang="en-US" sz="1600" dirty="0" err="1">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4 target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_in bit </a:t>
            </a:r>
            <a:r>
              <a:rPr lang="en-US" sz="1600" dirty="0" err="1">
                <a:latin typeface="Courier New" pitchFamily="49" charset="0"/>
                <a:cs typeface="Courier New" pitchFamily="49" charset="0"/>
              </a:rPr>
              <a:t>loadcnt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_in bit reset,</a:t>
            </a:r>
          </a:p>
          <a:p>
            <a:r>
              <a:rPr lang="en-US" sz="1600" dirty="0">
                <a:latin typeface="Courier New" pitchFamily="49" charset="0"/>
                <a:cs typeface="Courier New" pitchFamily="49" charset="0"/>
              </a:rPr>
              <a:t> _out bit </a:t>
            </a:r>
            <a:r>
              <a:rPr lang="en-US" sz="1600" dirty="0" err="1">
                <a:latin typeface="Courier New" pitchFamily="49" charset="0"/>
                <a:cs typeface="Courier New" pitchFamily="49" charset="0"/>
              </a:rPr>
              <a:t>reset_alert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if (reset) count=0;</a:t>
            </a:r>
          </a:p>
          <a:p>
            <a:r>
              <a:rPr lang="en-US" sz="1600" dirty="0">
                <a:latin typeface="Courier New" pitchFamily="49" charset="0"/>
                <a:cs typeface="Courier New" pitchFamily="49" charset="0"/>
              </a:rPr>
              <a:t> if (</a:t>
            </a:r>
            <a:r>
              <a:rPr lang="en-US" sz="1600" dirty="0" err="1">
                <a:latin typeface="Courier New" pitchFamily="49" charset="0"/>
                <a:cs typeface="Courier New" pitchFamily="49" charset="0"/>
              </a:rPr>
              <a:t>loadcnt</a:t>
            </a:r>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count=data;</a:t>
            </a:r>
          </a:p>
          <a:p>
            <a:r>
              <a:rPr lang="en-US" sz="1600" dirty="0">
                <a:latin typeface="Courier New" pitchFamily="49" charset="0"/>
                <a:cs typeface="Courier New" pitchFamily="49" charset="0"/>
              </a:rPr>
              <a:t>    return 0; }</a:t>
            </a:r>
          </a:p>
          <a:p>
            <a:r>
              <a:rPr lang="en-US" sz="1600" dirty="0">
                <a:latin typeface="Courier New" pitchFamily="49" charset="0"/>
                <a:cs typeface="Courier New" pitchFamily="49" charset="0"/>
              </a:rPr>
              <a:t> count=(count + 1)%15;</a:t>
            </a:r>
          </a:p>
          <a:p>
            <a:r>
              <a:rPr lang="en-US" sz="1600" dirty="0">
                <a:latin typeface="Courier New" pitchFamily="49" charset="0"/>
                <a:cs typeface="Courier New" pitchFamily="49" charset="0"/>
              </a:rPr>
              <a:t> if (count==target)</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reset_alert</a:t>
            </a:r>
            <a:r>
              <a:rPr lang="en-US" sz="1600" dirty="0">
                <a:latin typeface="Courier New" pitchFamily="49" charset="0"/>
                <a:cs typeface="Courier New" pitchFamily="49" charset="0"/>
              </a:rPr>
              <a:t>=1; </a:t>
            </a:r>
          </a:p>
          <a:p>
            <a:r>
              <a:rPr lang="en-US" sz="1600" dirty="0">
                <a:latin typeface="Courier New" pitchFamily="49" charset="0"/>
                <a:cs typeface="Courier New" pitchFamily="49" charset="0"/>
              </a:rPr>
              <a:t> else </a:t>
            </a:r>
            <a:r>
              <a:rPr lang="en-US" sz="1600" dirty="0" err="1">
                <a:latin typeface="Courier New" pitchFamily="49" charset="0"/>
                <a:cs typeface="Courier New" pitchFamily="49" charset="0"/>
              </a:rPr>
              <a:t>reset_alert</a:t>
            </a:r>
            <a:r>
              <a:rPr lang="en-US" sz="1600" dirty="0">
                <a:latin typeface="Courier New" pitchFamily="49" charset="0"/>
                <a:cs typeface="Courier New" pitchFamily="49" charset="0"/>
              </a:rPr>
              <a:t>=0;</a:t>
            </a:r>
          </a:p>
          <a:p>
            <a:r>
              <a:rPr lang="en-US" sz="1600" dirty="0">
                <a:latin typeface="Courier New" pitchFamily="49" charset="0"/>
                <a:cs typeface="Courier New" pitchFamily="49" charset="0"/>
              </a:rPr>
              <a:t>}</a:t>
            </a:r>
            <a:endParaRPr lang="en-ZA" sz="1600" dirty="0">
              <a:latin typeface="Courier New" pitchFamily="49" charset="0"/>
              <a:cs typeface="Courier New" pitchFamily="49" charset="0"/>
            </a:endParaRPr>
          </a:p>
        </p:txBody>
      </p:sp>
      <p:sp>
        <p:nvSpPr>
          <p:cNvPr id="26630" name="Rectangle 7"/>
          <p:cNvSpPr>
            <a:spLocks noChangeArrowheads="1"/>
          </p:cNvSpPr>
          <p:nvPr/>
        </p:nvSpPr>
        <p:spPr bwMode="auto">
          <a:xfrm>
            <a:off x="5810070" y="1130849"/>
            <a:ext cx="1450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dirty="0">
                <a:cs typeface="Courier New" pitchFamily="49" charset="0"/>
              </a:rPr>
              <a:t>VHDL Code</a:t>
            </a:r>
            <a:endParaRPr lang="en-US" b="1" dirty="0">
              <a:cs typeface="Courier New" pitchFamily="49" charset="0"/>
            </a:endParaRPr>
          </a:p>
        </p:txBody>
      </p:sp>
      <p:cxnSp>
        <p:nvCxnSpPr>
          <p:cNvPr id="26631" name="Straight Connector 9"/>
          <p:cNvCxnSpPr>
            <a:cxnSpLocks noChangeShapeType="1"/>
          </p:cNvCxnSpPr>
          <p:nvPr/>
        </p:nvCxnSpPr>
        <p:spPr bwMode="auto">
          <a:xfrm>
            <a:off x="0" y="1530378"/>
            <a:ext cx="9144000"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32" name="Straight Connector 10"/>
          <p:cNvCxnSpPr>
            <a:cxnSpLocks noChangeShapeType="1"/>
          </p:cNvCxnSpPr>
          <p:nvPr/>
        </p:nvCxnSpPr>
        <p:spPr bwMode="auto">
          <a:xfrm rot="5400000">
            <a:off x="178594" y="3796506"/>
            <a:ext cx="6083300" cy="396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ChangeArrowheads="1"/>
          </p:cNvSpPr>
          <p:nvPr/>
        </p:nvSpPr>
        <p:spPr bwMode="auto">
          <a:xfrm>
            <a:off x="3260725" y="1889125"/>
            <a:ext cx="588327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latin typeface="Courier New" pitchFamily="49" charset="0"/>
                <a:cs typeface="Courier New" pitchFamily="49" charset="0"/>
              </a:rPr>
              <a:t>-- full adder --</a:t>
            </a:r>
            <a:endParaRPr lang="en-US" dirty="0">
              <a:latin typeface="Courier New" pitchFamily="49" charset="0"/>
              <a:cs typeface="Courier New" pitchFamily="49" charset="0"/>
            </a:endParaRPr>
          </a:p>
          <a:p>
            <a:r>
              <a:rPr lang="en-US" dirty="0">
                <a:latin typeface="Courier New" pitchFamily="49" charset="0"/>
                <a:cs typeface="Courier New" pitchFamily="49" charset="0"/>
              </a:rPr>
              <a:t>count(0) &lt;= NOT count(0);</a:t>
            </a:r>
          </a:p>
          <a:p>
            <a:r>
              <a:rPr lang="en-US" dirty="0">
                <a:latin typeface="Courier New" pitchFamily="49" charset="0"/>
                <a:cs typeface="Courier New" pitchFamily="49" charset="0"/>
              </a:rPr>
              <a:t>   count(1) &lt;= count(0) XOR count(1);</a:t>
            </a:r>
          </a:p>
          <a:p>
            <a:r>
              <a:rPr lang="en-US" dirty="0">
                <a:latin typeface="Courier New" pitchFamily="49" charset="0"/>
                <a:cs typeface="Courier New" pitchFamily="49" charset="0"/>
              </a:rPr>
              <a:t>   count(2) &lt;= ( count(0) AND count(1) )</a:t>
            </a:r>
          </a:p>
          <a:p>
            <a:r>
              <a:rPr lang="en-US" dirty="0">
                <a:latin typeface="Courier New" pitchFamily="49" charset="0"/>
                <a:cs typeface="Courier New" pitchFamily="49" charset="0"/>
              </a:rPr>
              <a:t>               XOR count(2);</a:t>
            </a:r>
          </a:p>
          <a:p>
            <a:r>
              <a:rPr lang="en-US" dirty="0">
                <a:latin typeface="Courier New" pitchFamily="49" charset="0"/>
                <a:cs typeface="Courier New" pitchFamily="49" charset="0"/>
              </a:rPr>
              <a:t>   count(3) &lt;= ( count(0) AND count(1)</a:t>
            </a:r>
          </a:p>
          <a:p>
            <a:r>
              <a:rPr lang="en-US" dirty="0">
                <a:latin typeface="Courier New" pitchFamily="49" charset="0"/>
                <a:cs typeface="Courier New" pitchFamily="49" charset="0"/>
              </a:rPr>
              <a:t>          AND count(2) ) XOR count(3);</a:t>
            </a:r>
          </a:p>
          <a:p>
            <a:r>
              <a:rPr lang="en-US" dirty="0" smtClean="0">
                <a:latin typeface="Courier New" pitchFamily="49" charset="0"/>
                <a:cs typeface="Courier New" pitchFamily="49" charset="0"/>
              </a:rPr>
              <a:t>  IF </a:t>
            </a:r>
            <a:r>
              <a:rPr lang="en-US" dirty="0">
                <a:latin typeface="Courier New" pitchFamily="49" charset="0"/>
                <a:cs typeface="Courier New" pitchFamily="49" charset="0"/>
              </a:rPr>
              <a:t>count = target THEN </a:t>
            </a:r>
          </a:p>
          <a:p>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reset_alert</a:t>
            </a:r>
            <a:r>
              <a:rPr lang="en-US" dirty="0">
                <a:latin typeface="Courier New" pitchFamily="49" charset="0"/>
                <a:cs typeface="Courier New" pitchFamily="49" charset="0"/>
              </a:rPr>
              <a:t> &lt;= '1';</a:t>
            </a:r>
          </a:p>
          <a:p>
            <a:r>
              <a:rPr lang="en-US" dirty="0" smtClean="0">
                <a:latin typeface="Courier New" pitchFamily="49" charset="0"/>
                <a:cs typeface="Courier New" pitchFamily="49" charset="0"/>
              </a:rPr>
              <a:t>  ELSE</a:t>
            </a:r>
            <a:endParaRPr lang="en-US" dirty="0">
              <a:latin typeface="Courier New" pitchFamily="49" charset="0"/>
              <a:cs typeface="Courier New" pitchFamily="49" charset="0"/>
            </a:endParaRPr>
          </a:p>
          <a:p>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reset_alert</a:t>
            </a:r>
            <a:r>
              <a:rPr lang="en-US" dirty="0">
                <a:latin typeface="Courier New" pitchFamily="49" charset="0"/>
                <a:cs typeface="Courier New" pitchFamily="49" charset="0"/>
              </a:rPr>
              <a:t> &lt;= '0';</a:t>
            </a:r>
          </a:p>
          <a:p>
            <a:r>
              <a:rPr lang="en-US" dirty="0" smtClean="0">
                <a:latin typeface="Courier New" pitchFamily="49" charset="0"/>
                <a:cs typeface="Courier New" pitchFamily="49" charset="0"/>
              </a:rPr>
              <a:t>  END </a:t>
            </a:r>
            <a:r>
              <a:rPr lang="en-US" dirty="0">
                <a:latin typeface="Courier New" pitchFamily="49" charset="0"/>
                <a:cs typeface="Courier New" pitchFamily="49" charset="0"/>
              </a:rPr>
              <a:t>IF; -- IF count = target</a:t>
            </a:r>
          </a:p>
          <a:p>
            <a:r>
              <a:rPr lang="en-US" dirty="0" smtClean="0">
                <a:latin typeface="Courier New" pitchFamily="49" charset="0"/>
                <a:cs typeface="Courier New" pitchFamily="49" charset="0"/>
              </a:rPr>
              <a:t> END </a:t>
            </a:r>
            <a:r>
              <a:rPr lang="en-US" dirty="0">
                <a:latin typeface="Courier New" pitchFamily="49" charset="0"/>
                <a:cs typeface="Courier New" pitchFamily="49" charset="0"/>
              </a:rPr>
              <a:t>IF; -- IF </a:t>
            </a:r>
            <a:r>
              <a:rPr lang="en-US" dirty="0" smtClean="0">
                <a:latin typeface="Courier New" pitchFamily="49" charset="0"/>
                <a:cs typeface="Courier New" pitchFamily="49" charset="0"/>
              </a:rPr>
              <a:t>reset </a:t>
            </a:r>
            <a:r>
              <a:rPr lang="en-US" dirty="0">
                <a:latin typeface="Courier New" pitchFamily="49" charset="0"/>
                <a:cs typeface="Courier New" pitchFamily="49" charset="0"/>
              </a:rPr>
              <a:t>= ‘1’</a:t>
            </a:r>
          </a:p>
          <a:p>
            <a:r>
              <a:rPr lang="en-US" dirty="0">
                <a:latin typeface="Courier New" pitchFamily="49" charset="0"/>
                <a:cs typeface="Courier New" pitchFamily="49" charset="0"/>
              </a:rPr>
              <a:t>END IF; -- IF clock = '1’</a:t>
            </a:r>
          </a:p>
        </p:txBody>
      </p:sp>
      <p:sp>
        <p:nvSpPr>
          <p:cNvPr id="27651" name="Rectangle 5"/>
          <p:cNvSpPr>
            <a:spLocks noChangeArrowheads="1"/>
          </p:cNvSpPr>
          <p:nvPr/>
        </p:nvSpPr>
        <p:spPr bwMode="auto">
          <a:xfrm>
            <a:off x="3309938" y="800100"/>
            <a:ext cx="1450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cs typeface="Courier New" pitchFamily="49" charset="0"/>
              </a:rPr>
              <a:t>VHDL Code</a:t>
            </a:r>
            <a:endParaRPr lang="en-US" b="1">
              <a:cs typeface="Courier New" pitchFamily="49" charset="0"/>
            </a:endParaRPr>
          </a:p>
        </p:txBody>
      </p:sp>
      <p:cxnSp>
        <p:nvCxnSpPr>
          <p:cNvPr id="27652" name="Straight Connector 6"/>
          <p:cNvCxnSpPr>
            <a:cxnSpLocks noChangeShapeType="1"/>
          </p:cNvCxnSpPr>
          <p:nvPr/>
        </p:nvCxnSpPr>
        <p:spPr bwMode="auto">
          <a:xfrm>
            <a:off x="0" y="1093788"/>
            <a:ext cx="9144000"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3" name="Straight Connector 7"/>
          <p:cNvCxnSpPr>
            <a:cxnSpLocks noChangeShapeType="1"/>
          </p:cNvCxnSpPr>
          <p:nvPr/>
        </p:nvCxnSpPr>
        <p:spPr bwMode="auto">
          <a:xfrm rot="5400000">
            <a:off x="178594" y="3796506"/>
            <a:ext cx="6083300" cy="396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54" name="Rectangle 8"/>
          <p:cNvSpPr>
            <a:spLocks noChangeArrowheads="1"/>
          </p:cNvSpPr>
          <p:nvPr/>
        </p:nvSpPr>
        <p:spPr bwMode="auto">
          <a:xfrm>
            <a:off x="298450" y="198438"/>
            <a:ext cx="58404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dirty="0">
                <a:solidFill>
                  <a:srgbClr val="FF6600"/>
                </a:solidFill>
                <a:cs typeface="Courier New" pitchFamily="49" charset="0"/>
              </a:rPr>
              <a:t>Continuation of last slide (for completeness sake)…</a:t>
            </a:r>
            <a:endParaRPr lang="en-US" b="1" dirty="0">
              <a:solidFill>
                <a:srgbClr val="FF6600"/>
              </a:solidFill>
              <a:cs typeface="Courier New" pitchFamily="49"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fontScale="90000"/>
          </a:bodyPr>
          <a:lstStyle/>
          <a:p>
            <a:pPr>
              <a:defRPr/>
            </a:pPr>
            <a:r>
              <a:rPr lang="en-US" dirty="0" smtClean="0"/>
              <a:t>Current C </a:t>
            </a:r>
            <a:r>
              <a:rPr lang="en-US" dirty="0"/>
              <a:t>to VHDL </a:t>
            </a:r>
            <a:r>
              <a:rPr lang="en-US" dirty="0" smtClean="0"/>
              <a:t>Converters</a:t>
            </a:r>
            <a:endParaRPr lang="en-US" dirty="0"/>
          </a:p>
        </p:txBody>
      </p:sp>
      <p:sp>
        <p:nvSpPr>
          <p:cNvPr id="119811" name="Rectangle 3"/>
          <p:cNvSpPr>
            <a:spLocks noGrp="1" noChangeArrowheads="1"/>
          </p:cNvSpPr>
          <p:nvPr>
            <p:ph idx="1"/>
          </p:nvPr>
        </p:nvSpPr>
        <p:spPr>
          <a:xfrm>
            <a:off x="816429" y="1905000"/>
            <a:ext cx="8007350" cy="4191000"/>
          </a:xfrm>
        </p:spPr>
        <p:txBody>
          <a:bodyPr/>
          <a:lstStyle/>
          <a:p>
            <a:pPr>
              <a:defRPr/>
            </a:pPr>
            <a:r>
              <a:rPr lang="en-US" dirty="0" smtClean="0"/>
              <a:t>Handles </a:t>
            </a:r>
            <a:r>
              <a:rPr lang="en-US" dirty="0"/>
              <a:t>the basic C data </a:t>
            </a:r>
            <a:r>
              <a:rPr lang="en-US" dirty="0" smtClean="0"/>
              <a:t>types</a:t>
            </a:r>
          </a:p>
          <a:p>
            <a:pPr lvl="1">
              <a:defRPr/>
            </a:pPr>
            <a:r>
              <a:rPr lang="en-US" dirty="0" err="1" smtClean="0"/>
              <a:t>ints</a:t>
            </a:r>
            <a:r>
              <a:rPr lang="en-US" dirty="0" smtClean="0"/>
              <a:t>, arrays / </a:t>
            </a:r>
            <a:r>
              <a:rPr lang="en-US" dirty="0"/>
              <a:t>pointers, reference </a:t>
            </a:r>
            <a:r>
              <a:rPr lang="en-US" dirty="0" smtClean="0"/>
              <a:t>variables (e.g., </a:t>
            </a:r>
            <a:r>
              <a:rPr lang="en-US" dirty="0" err="1" smtClean="0"/>
              <a:t>int</a:t>
            </a:r>
            <a:r>
              <a:rPr lang="en-US" dirty="0" smtClean="0"/>
              <a:t>&amp; ref)</a:t>
            </a:r>
            <a:endParaRPr lang="en-US" dirty="0"/>
          </a:p>
          <a:p>
            <a:pPr>
              <a:defRPr/>
            </a:pPr>
            <a:r>
              <a:rPr lang="en-US" dirty="0"/>
              <a:t>Handles </a:t>
            </a:r>
            <a:r>
              <a:rPr lang="en-US" dirty="0" smtClean="0"/>
              <a:t>basic C </a:t>
            </a:r>
            <a:r>
              <a:rPr lang="en-US" dirty="0"/>
              <a:t>constructs </a:t>
            </a:r>
            <a:r>
              <a:rPr lang="en-US" dirty="0" smtClean="0"/>
              <a:t>such as:</a:t>
            </a:r>
          </a:p>
          <a:p>
            <a:pPr lvl="1">
              <a:defRPr/>
            </a:pPr>
            <a:r>
              <a:rPr lang="en-US" dirty="0" smtClean="0"/>
              <a:t>arithmetic operations</a:t>
            </a:r>
          </a:p>
          <a:p>
            <a:pPr lvl="1">
              <a:defRPr/>
            </a:pPr>
            <a:r>
              <a:rPr lang="en-US" dirty="0" smtClean="0"/>
              <a:t>if-then-else and switch</a:t>
            </a:r>
          </a:p>
          <a:p>
            <a:pPr lvl="1">
              <a:defRPr/>
            </a:pPr>
            <a:r>
              <a:rPr lang="en-US" dirty="0" smtClean="0"/>
              <a:t>Loops: for</a:t>
            </a:r>
            <a:r>
              <a:rPr lang="en-US" dirty="0"/>
              <a:t>, </a:t>
            </a:r>
            <a:r>
              <a:rPr lang="en-US" dirty="0" smtClean="0"/>
              <a:t> while-do</a:t>
            </a:r>
            <a:r>
              <a:rPr lang="en-US" dirty="0"/>
              <a:t>, </a:t>
            </a:r>
            <a:r>
              <a:rPr lang="en-US" dirty="0" smtClean="0"/>
              <a:t>do-while</a:t>
            </a:r>
            <a:endParaRPr lang="en-US" dirty="0"/>
          </a:p>
          <a:p>
            <a:pPr>
              <a:defRPr/>
            </a:pPr>
            <a:endParaRPr lang="en-US" dirty="0"/>
          </a:p>
        </p:txBody>
      </p:sp>
      <p:sp>
        <p:nvSpPr>
          <p:cNvPr id="2" name="TextBox 1"/>
          <p:cNvSpPr txBox="1"/>
          <p:nvPr/>
        </p:nvSpPr>
        <p:spPr>
          <a:xfrm>
            <a:off x="947057" y="5769820"/>
            <a:ext cx="7979229" cy="923330"/>
          </a:xfrm>
          <a:prstGeom prst="rect">
            <a:avLst/>
          </a:prstGeom>
          <a:noFill/>
        </p:spPr>
        <p:txBody>
          <a:bodyPr wrap="square" rtlCol="0">
            <a:spAutoFit/>
          </a:bodyPr>
          <a:lstStyle/>
          <a:p>
            <a:r>
              <a:rPr lang="en-ZA" dirty="0" smtClean="0"/>
              <a:t>General rule of practice: avoid using loops (esp. for) unless it’s really needed as better and more efficient code is generally produced if you keep in mind that the whole function restarts after a return / reaches the end.</a:t>
            </a:r>
            <a:endParaRPr lang="en-ZA" dirty="0"/>
          </a:p>
        </p:txBody>
      </p:sp>
      <p:sp>
        <p:nvSpPr>
          <p:cNvPr id="3" name="5-Point Star 2"/>
          <p:cNvSpPr/>
          <p:nvPr/>
        </p:nvSpPr>
        <p:spPr bwMode="auto">
          <a:xfrm>
            <a:off x="250371" y="5812971"/>
            <a:ext cx="696686" cy="478972"/>
          </a:xfrm>
          <a:prstGeom prst="star5">
            <a:avLst/>
          </a:prstGeom>
          <a:solidFill>
            <a:schemeClr val="tx2">
              <a:lumMod val="75000"/>
            </a:schemeClr>
          </a:solidFill>
          <a:ln w="9525" cap="flat" cmpd="sng" algn="ctr">
            <a:solidFill>
              <a:srgbClr val="1C1C1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FFFF00"/>
              </a:solidFill>
              <a:effectLst/>
              <a:latin typeface="Arial"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normAutofit fontScale="90000"/>
          </a:bodyPr>
          <a:lstStyle/>
          <a:p>
            <a:pPr>
              <a:defRPr/>
            </a:pPr>
            <a:r>
              <a:rPr lang="en-US"/>
              <a:t>C to VHDL Mapping</a:t>
            </a:r>
          </a:p>
        </p:txBody>
      </p:sp>
      <p:sp>
        <p:nvSpPr>
          <p:cNvPr id="118833" name="Rectangle 49"/>
          <p:cNvSpPr>
            <a:spLocks noGrp="1" noChangeArrowheads="1"/>
          </p:cNvSpPr>
          <p:nvPr>
            <p:ph idx="1"/>
          </p:nvPr>
        </p:nvSpPr>
        <p:spPr/>
        <p:txBody>
          <a:bodyPr/>
          <a:lstStyle/>
          <a:p>
            <a:pPr>
              <a:defRPr/>
            </a:pPr>
            <a:r>
              <a:rPr lang="en-US" i="1" dirty="0"/>
              <a:t> if-then-else			</a:t>
            </a:r>
            <a:r>
              <a:rPr lang="en-US" i="1" dirty="0" err="1"/>
              <a:t>if-then-else</a:t>
            </a:r>
            <a:endParaRPr lang="en-US" i="1" dirty="0"/>
          </a:p>
          <a:p>
            <a:pPr>
              <a:defRPr/>
            </a:pPr>
            <a:r>
              <a:rPr lang="en-US" i="1" dirty="0"/>
              <a:t> while-do			if-then, while-do</a:t>
            </a:r>
          </a:p>
          <a:p>
            <a:pPr>
              <a:defRPr/>
            </a:pPr>
            <a:r>
              <a:rPr lang="en-US" i="1" dirty="0"/>
              <a:t> do-while			first iteration,                                              					while-do                                                                                          </a:t>
            </a:r>
          </a:p>
          <a:p>
            <a:pPr>
              <a:defRPr/>
            </a:pPr>
            <a:r>
              <a:rPr lang="en-US" i="1" dirty="0"/>
              <a:t> for-do				</a:t>
            </a:r>
            <a:r>
              <a:rPr lang="en-US" i="1" dirty="0" err="1"/>
              <a:t>for-do</a:t>
            </a:r>
            <a:endParaRPr lang="en-US" i="1" dirty="0"/>
          </a:p>
          <a:p>
            <a:pPr>
              <a:defRPr/>
            </a:pPr>
            <a:r>
              <a:rPr lang="en-US" i="1" dirty="0"/>
              <a:t> Arithmetic 			</a:t>
            </a:r>
            <a:r>
              <a:rPr lang="en-US" i="1" dirty="0" err="1"/>
              <a:t>Arithmetic</a:t>
            </a:r>
            <a:endParaRPr lang="en-US" i="1" dirty="0"/>
          </a:p>
          <a:p>
            <a:pPr>
              <a:buFont typeface="Wingdings" pitchFamily="2" charset="2"/>
              <a:buNone/>
              <a:defRPr/>
            </a:pPr>
            <a:r>
              <a:rPr lang="en-US" i="1" dirty="0"/>
              <a:t>   operations			</a:t>
            </a:r>
            <a:r>
              <a:rPr lang="en-US" i="1" dirty="0" err="1"/>
              <a:t>operations</a:t>
            </a:r>
            <a:endParaRPr lang="en-US" i="1" dirty="0"/>
          </a:p>
        </p:txBody>
      </p:sp>
      <p:sp>
        <p:nvSpPr>
          <p:cNvPr id="29700" name="AutoShape 50"/>
          <p:cNvSpPr>
            <a:spLocks noChangeArrowheads="1"/>
          </p:cNvSpPr>
          <p:nvPr/>
        </p:nvSpPr>
        <p:spPr bwMode="auto">
          <a:xfrm>
            <a:off x="3824288" y="2017713"/>
            <a:ext cx="747712"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
        <p:nvSpPr>
          <p:cNvPr id="29701" name="AutoShape 51"/>
          <p:cNvSpPr>
            <a:spLocks noChangeArrowheads="1"/>
          </p:cNvSpPr>
          <p:nvPr/>
        </p:nvSpPr>
        <p:spPr bwMode="auto">
          <a:xfrm>
            <a:off x="3824288" y="2627313"/>
            <a:ext cx="747712"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
        <p:nvSpPr>
          <p:cNvPr id="29702" name="AutoShape 52"/>
          <p:cNvSpPr>
            <a:spLocks noChangeArrowheads="1"/>
          </p:cNvSpPr>
          <p:nvPr/>
        </p:nvSpPr>
        <p:spPr bwMode="auto">
          <a:xfrm>
            <a:off x="3824288" y="3360738"/>
            <a:ext cx="747712"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
        <p:nvSpPr>
          <p:cNvPr id="29703" name="AutoShape 53"/>
          <p:cNvSpPr>
            <a:spLocks noChangeArrowheads="1"/>
          </p:cNvSpPr>
          <p:nvPr/>
        </p:nvSpPr>
        <p:spPr bwMode="auto">
          <a:xfrm>
            <a:off x="3824288" y="4227513"/>
            <a:ext cx="747712"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
        <p:nvSpPr>
          <p:cNvPr id="29704" name="AutoShape 54"/>
          <p:cNvSpPr>
            <a:spLocks noChangeArrowheads="1"/>
          </p:cNvSpPr>
          <p:nvPr/>
        </p:nvSpPr>
        <p:spPr bwMode="auto">
          <a:xfrm>
            <a:off x="3838575" y="5065713"/>
            <a:ext cx="747713"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Reminder : Quiz 4</a:t>
            </a:r>
            <a:endParaRPr lang="en-GB" dirty="0"/>
          </a:p>
        </p:txBody>
      </p:sp>
      <p:sp>
        <p:nvSpPr>
          <p:cNvPr id="3" name="Content Placeholder 2"/>
          <p:cNvSpPr>
            <a:spLocks noGrp="1"/>
          </p:cNvSpPr>
          <p:nvPr>
            <p:ph idx="1"/>
          </p:nvPr>
        </p:nvSpPr>
        <p:spPr>
          <a:xfrm>
            <a:off x="475989" y="2732088"/>
            <a:ext cx="8369561" cy="2525712"/>
          </a:xfrm>
        </p:spPr>
        <p:txBody>
          <a:bodyPr/>
          <a:lstStyle/>
          <a:p>
            <a:pPr>
              <a:defRPr/>
            </a:pPr>
            <a:r>
              <a:rPr lang="en-ZA" dirty="0" smtClean="0"/>
              <a:t>Quiz 4 to be held next Thursday (9 May)</a:t>
            </a:r>
          </a:p>
          <a:p>
            <a:pPr lvl="1">
              <a:defRPr/>
            </a:pPr>
            <a:r>
              <a:rPr lang="en-ZA" dirty="0" smtClean="0"/>
              <a:t>Lecture 16 (slide 13) </a:t>
            </a:r>
            <a:r>
              <a:rPr lang="en-ZA" dirty="0" smtClean="0">
                <a:sym typeface="Wingdings" pitchFamily="2" charset="2"/>
              </a:rPr>
              <a:t></a:t>
            </a:r>
            <a:r>
              <a:rPr lang="en-ZA" dirty="0" smtClean="0"/>
              <a:t> Lecture 20</a:t>
            </a:r>
          </a:p>
          <a:p>
            <a:pPr lvl="1">
              <a:defRPr/>
            </a:pPr>
            <a:r>
              <a:rPr lang="en-ZA" dirty="0" smtClean="0"/>
              <a:t>CH24 (</a:t>
            </a:r>
            <a:r>
              <a:rPr lang="en-ZA" dirty="0"/>
              <a:t>pages: 463-469; 473; </a:t>
            </a:r>
            <a:r>
              <a:rPr lang="en-ZA" dirty="0" smtClean="0"/>
              <a:t>475-476)</a:t>
            </a:r>
          </a:p>
          <a:p>
            <a:pPr lvl="1">
              <a:defRPr/>
            </a:pPr>
            <a:endParaRPr lang="en-GB" dirty="0"/>
          </a:p>
        </p:txBody>
      </p:sp>
      <p:sp>
        <p:nvSpPr>
          <p:cNvPr id="4" name="Rectangle 3"/>
          <p:cNvSpPr/>
          <p:nvPr/>
        </p:nvSpPr>
        <p:spPr>
          <a:xfrm>
            <a:off x="1939769" y="1410678"/>
            <a:ext cx="5416868" cy="923330"/>
          </a:xfrm>
          <a:prstGeom prst="rect">
            <a:avLst/>
          </a:prstGeom>
          <a:noFill/>
        </p:spPr>
        <p:txBody>
          <a:bodyPr wrap="none">
            <a:spAutoFit/>
          </a:bodyPr>
          <a:lstStyle/>
          <a:p>
            <a:pPr algn="ctr">
              <a:defRPr/>
            </a:pP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Last Quiz…</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26051"/>
            <a:ext cx="7698306" cy="692210"/>
          </a:xfrm>
        </p:spPr>
        <p:txBody>
          <a:bodyPr>
            <a:normAutofit fontScale="90000"/>
          </a:bodyPr>
          <a:lstStyle/>
          <a:p>
            <a:pPr>
              <a:defRPr/>
            </a:pPr>
            <a:r>
              <a:rPr lang="en-ZA" dirty="0" smtClean="0"/>
              <a:t>Limitations of Current Automatic Convertors</a:t>
            </a:r>
            <a:endParaRPr lang="en-US" dirty="0"/>
          </a:p>
        </p:txBody>
      </p:sp>
      <p:sp>
        <p:nvSpPr>
          <p:cNvPr id="3" name="Content Placeholder 2"/>
          <p:cNvSpPr>
            <a:spLocks noGrp="1"/>
          </p:cNvSpPr>
          <p:nvPr>
            <p:ph idx="1"/>
          </p:nvPr>
        </p:nvSpPr>
        <p:spPr>
          <a:xfrm>
            <a:off x="838200" y="1606550"/>
            <a:ext cx="8007350" cy="4191000"/>
          </a:xfrm>
        </p:spPr>
        <p:txBody>
          <a:bodyPr>
            <a:normAutofit fontScale="92500" lnSpcReduction="20000"/>
          </a:bodyPr>
          <a:lstStyle/>
          <a:p>
            <a:pPr>
              <a:defRPr/>
            </a:pPr>
            <a:r>
              <a:rPr lang="en-US" dirty="0" smtClean="0"/>
              <a:t>Mutual </a:t>
            </a:r>
            <a:r>
              <a:rPr lang="en-US" i="1" dirty="0" smtClean="0"/>
              <a:t>recursion</a:t>
            </a:r>
            <a:r>
              <a:rPr lang="en-US" dirty="0" smtClean="0"/>
              <a:t> not supported</a:t>
            </a:r>
          </a:p>
          <a:p>
            <a:pPr>
              <a:defRPr/>
            </a:pPr>
            <a:r>
              <a:rPr lang="en-US" dirty="0" smtClean="0"/>
              <a:t>Hardware to hardware communication generally not supported</a:t>
            </a:r>
          </a:p>
          <a:p>
            <a:pPr>
              <a:defRPr/>
            </a:pPr>
            <a:r>
              <a:rPr lang="en-US" dirty="0" smtClean="0"/>
              <a:t>For some convertors, The return statement at the end of code should return only void or integer (e.g., </a:t>
            </a:r>
            <a:r>
              <a:rPr lang="en-US" dirty="0" err="1" smtClean="0"/>
              <a:t>DimeC</a:t>
            </a:r>
            <a:r>
              <a:rPr lang="en-US" dirty="0" smtClean="0"/>
              <a:t>)</a:t>
            </a:r>
          </a:p>
          <a:p>
            <a:pPr>
              <a:defRPr/>
            </a:pPr>
            <a:r>
              <a:rPr lang="en-US" dirty="0" smtClean="0"/>
              <a:t>Declarative limitations for variables and procedures (e.g., not more than 4 parameters – depends on interconnect limitations of FPGA)</a:t>
            </a:r>
          </a:p>
          <a:p>
            <a:pPr>
              <a:defRPr/>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Class Activity</a:t>
            </a:r>
            <a:endParaRPr lang="en-ZA" dirty="0"/>
          </a:p>
        </p:txBody>
      </p:sp>
      <p:sp>
        <p:nvSpPr>
          <p:cNvPr id="5" name="Content Placeholder 4"/>
          <p:cNvSpPr>
            <a:spLocks noGrp="1"/>
          </p:cNvSpPr>
          <p:nvPr>
            <p:ph idx="1"/>
          </p:nvPr>
        </p:nvSpPr>
        <p:spPr>
          <a:xfrm>
            <a:off x="327025" y="1557338"/>
            <a:ext cx="8518525" cy="4191000"/>
          </a:xfrm>
        </p:spPr>
        <p:txBody>
          <a:bodyPr>
            <a:normAutofit fontScale="92500" lnSpcReduction="10000"/>
          </a:bodyPr>
          <a:lstStyle/>
          <a:p>
            <a:pPr>
              <a:defRPr/>
            </a:pPr>
            <a:r>
              <a:rPr lang="en-ZA" dirty="0" smtClean="0"/>
              <a:t>Implement a pattern counter:</a:t>
            </a:r>
          </a:p>
          <a:p>
            <a:pPr lvl="1">
              <a:defRPr/>
            </a:pPr>
            <a:r>
              <a:rPr lang="en-ZA" dirty="0" smtClean="0"/>
              <a:t>Send a starting address (byte addressing used)</a:t>
            </a:r>
          </a:p>
          <a:p>
            <a:pPr lvl="1">
              <a:defRPr/>
            </a:pPr>
            <a:r>
              <a:rPr lang="en-ZA" dirty="0" smtClean="0"/>
              <a:t>Send an ending address</a:t>
            </a:r>
          </a:p>
          <a:p>
            <a:pPr lvl="1">
              <a:defRPr/>
            </a:pPr>
            <a:r>
              <a:rPr lang="en-ZA" dirty="0" smtClean="0"/>
              <a:t>Send a 2-byte (16-bit) sequence to search for (this can be a 16-bit input)</a:t>
            </a:r>
          </a:p>
          <a:p>
            <a:pPr lvl="1">
              <a:defRPr/>
            </a:pPr>
            <a:r>
              <a:rPr lang="en-ZA" dirty="0" smtClean="0"/>
              <a:t>Send an enable pulse to read all the inputs and start searching (note the inputs may change later during the execution)</a:t>
            </a:r>
          </a:p>
          <a:p>
            <a:pPr lvl="1">
              <a:defRPr/>
            </a:pPr>
            <a:r>
              <a:rPr lang="en-ZA" dirty="0" smtClean="0"/>
              <a:t>Returns a 16-bit integer showing the number found, and raises done to high</a:t>
            </a:r>
          </a:p>
          <a:p>
            <a:pPr lvl="1">
              <a:defRPr/>
            </a:pPr>
            <a:endParaRPr lang="en-ZA" dirty="0"/>
          </a:p>
        </p:txBody>
      </p:sp>
      <p:sp>
        <p:nvSpPr>
          <p:cNvPr id="31748" name="TextBox 5"/>
          <p:cNvSpPr txBox="1">
            <a:spLocks noChangeArrowheads="1"/>
          </p:cNvSpPr>
          <p:nvPr/>
        </p:nvSpPr>
        <p:spPr bwMode="auto">
          <a:xfrm>
            <a:off x="469900" y="6453188"/>
            <a:ext cx="7699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See lecture 20 handout on pattern counter exercise (and sample solution)</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C </a:t>
            </a:r>
            <a:r>
              <a:rPr lang="en-ZA" dirty="0" smtClean="0">
                <a:sym typeface="Wingdings" pitchFamily="2" charset="2"/>
              </a:rPr>
              <a:t> VHDL Tools</a:t>
            </a:r>
            <a:endParaRPr lang="en-US" dirty="0"/>
          </a:p>
        </p:txBody>
      </p:sp>
      <p:sp>
        <p:nvSpPr>
          <p:cNvPr id="5" name="Text Placeholder 4"/>
          <p:cNvSpPr>
            <a:spLocks noGrp="1"/>
          </p:cNvSpPr>
          <p:nvPr>
            <p:ph type="body" idx="1"/>
          </p:nvPr>
        </p:nvSpPr>
        <p:spPr/>
        <p:txBody>
          <a:bodyPr/>
          <a:lstStyle/>
          <a:p>
            <a:pPr>
              <a:defRPr/>
            </a:pPr>
            <a:r>
              <a:rPr lang="en-ZA" dirty="0" smtClean="0"/>
              <a:t>Commercial Conversion Tools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5"/>
            <a:ext cx="8385175" cy="1431925"/>
          </a:xfrm>
        </p:spPr>
        <p:txBody>
          <a:bodyPr/>
          <a:lstStyle/>
          <a:p>
            <a:pPr>
              <a:defRPr/>
            </a:pPr>
            <a:r>
              <a:rPr lang="en-ZA" dirty="0" err="1" smtClean="0"/>
              <a:t>SystemC</a:t>
            </a:r>
            <a:r>
              <a:rPr lang="en-ZA" dirty="0" smtClean="0"/>
              <a:t> Example (an alternative)</a:t>
            </a:r>
            <a:endParaRPr lang="en-US" dirty="0"/>
          </a:p>
        </p:txBody>
      </p:sp>
      <p:sp>
        <p:nvSpPr>
          <p:cNvPr id="33795" name="Rectangle 4"/>
          <p:cNvSpPr>
            <a:spLocks noChangeArrowheads="1"/>
          </p:cNvSpPr>
          <p:nvPr/>
        </p:nvSpPr>
        <p:spPr bwMode="auto">
          <a:xfrm>
            <a:off x="557213" y="1425575"/>
            <a:ext cx="8586787"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ourier New" pitchFamily="49" charset="0"/>
                <a:cs typeface="Courier New" pitchFamily="49" charset="0"/>
              </a:rPr>
              <a:t>#include "systemc.h"</a:t>
            </a:r>
          </a:p>
          <a:p>
            <a:endParaRPr lang="en-US">
              <a:latin typeface="Courier New" pitchFamily="49" charset="0"/>
              <a:cs typeface="Courier New" pitchFamily="49" charset="0"/>
            </a:endParaRPr>
          </a:p>
          <a:p>
            <a:r>
              <a:rPr lang="en-US">
                <a:latin typeface="Courier New" pitchFamily="49" charset="0"/>
                <a:cs typeface="Courier New" pitchFamily="49" charset="0"/>
              </a:rPr>
              <a:t>SC_MODULE(adder)          // module declaration (like </a:t>
            </a:r>
            <a:r>
              <a:rPr lang="en-US" i="1">
                <a:latin typeface="Courier New" pitchFamily="49" charset="0"/>
                <a:cs typeface="Courier New" pitchFamily="49" charset="0"/>
              </a:rPr>
              <a:t>class</a:t>
            </a:r>
            <a:r>
              <a:rPr lang="en-US">
                <a:latin typeface="Courier New" pitchFamily="49" charset="0"/>
                <a:cs typeface="Courier New" pitchFamily="49" charset="0"/>
              </a:rPr>
              <a:t>)</a:t>
            </a:r>
          </a:p>
          <a:p>
            <a:r>
              <a:rPr lang="en-US">
                <a:latin typeface="Courier New" pitchFamily="49" charset="0"/>
                <a:cs typeface="Courier New" pitchFamily="49" charset="0"/>
              </a:rPr>
              <a:t>{</a:t>
            </a:r>
          </a:p>
          <a:p>
            <a:r>
              <a:rPr lang="en-US">
                <a:latin typeface="Courier New" pitchFamily="49" charset="0"/>
                <a:cs typeface="Courier New" pitchFamily="49" charset="0"/>
              </a:rPr>
              <a:t>  sc_in&lt;int&gt; a, b;        // ports</a:t>
            </a:r>
          </a:p>
          <a:p>
            <a:r>
              <a:rPr lang="en-US">
                <a:latin typeface="Courier New" pitchFamily="49" charset="0"/>
                <a:cs typeface="Courier New" pitchFamily="49" charset="0"/>
              </a:rPr>
              <a:t>  sc_out&lt;int&gt; sum;</a:t>
            </a:r>
          </a:p>
          <a:p>
            <a:endParaRPr lang="en-US">
              <a:latin typeface="Courier New" pitchFamily="49" charset="0"/>
              <a:cs typeface="Courier New" pitchFamily="49" charset="0"/>
            </a:endParaRPr>
          </a:p>
          <a:p>
            <a:r>
              <a:rPr lang="en-US">
                <a:latin typeface="Courier New" pitchFamily="49" charset="0"/>
                <a:cs typeface="Courier New" pitchFamily="49" charset="0"/>
              </a:rPr>
              <a:t>  void do_add ()          // define a process...</a:t>
            </a:r>
          </a:p>
          <a:p>
            <a:r>
              <a:rPr lang="en-US">
                <a:latin typeface="Courier New" pitchFamily="49" charset="0"/>
                <a:cs typeface="Courier New" pitchFamily="49" charset="0"/>
              </a:rPr>
              <a:t>  {</a:t>
            </a:r>
          </a:p>
          <a:p>
            <a:r>
              <a:rPr lang="en-US">
                <a:latin typeface="Courier New" pitchFamily="49" charset="0"/>
                <a:cs typeface="Courier New" pitchFamily="49" charset="0"/>
              </a:rPr>
              <a:t>    sum = a + b;</a:t>
            </a:r>
          </a:p>
          <a:p>
            <a:r>
              <a:rPr lang="en-US">
                <a:latin typeface="Courier New" pitchFamily="49" charset="0"/>
                <a:cs typeface="Courier New" pitchFamily="49" charset="0"/>
              </a:rPr>
              <a:t>  }</a:t>
            </a:r>
          </a:p>
          <a:p>
            <a:endParaRPr lang="en-US">
              <a:latin typeface="Courier New" pitchFamily="49" charset="0"/>
              <a:cs typeface="Courier New" pitchFamily="49" charset="0"/>
            </a:endParaRPr>
          </a:p>
          <a:p>
            <a:r>
              <a:rPr lang="en-US">
                <a:latin typeface="Courier New" pitchFamily="49" charset="0"/>
                <a:cs typeface="Courier New" pitchFamily="49" charset="0"/>
              </a:rPr>
              <a:t>  SC_CTOR(adder)          // constructor</a:t>
            </a:r>
          </a:p>
          <a:p>
            <a:r>
              <a:rPr lang="en-US">
                <a:latin typeface="Courier New" pitchFamily="49" charset="0"/>
                <a:cs typeface="Courier New" pitchFamily="49" charset="0"/>
              </a:rPr>
              <a:t>  {</a:t>
            </a:r>
          </a:p>
          <a:p>
            <a:r>
              <a:rPr lang="en-US">
                <a:latin typeface="Courier New" pitchFamily="49" charset="0"/>
                <a:cs typeface="Courier New" pitchFamily="49" charset="0"/>
              </a:rPr>
              <a:t>    SC_METHOD(do_add);    // register do_add with kernel</a:t>
            </a:r>
          </a:p>
          <a:p>
            <a:r>
              <a:rPr lang="en-US">
                <a:latin typeface="Courier New" pitchFamily="49" charset="0"/>
                <a:cs typeface="Courier New" pitchFamily="49" charset="0"/>
              </a:rPr>
              <a:t>    sensitive &lt;&lt; a &lt;&lt; b;  // sensitivity list for ‘do_add’</a:t>
            </a:r>
          </a:p>
          <a:p>
            <a:r>
              <a:rPr lang="en-US">
                <a:latin typeface="Courier New" pitchFamily="49" charset="0"/>
                <a:cs typeface="Courier New" pitchFamily="49" charset="0"/>
              </a:rPr>
              <a:t>  }</a:t>
            </a:r>
          </a:p>
          <a:p>
            <a:r>
              <a:rPr lang="en-US">
                <a:latin typeface="Courier New" pitchFamily="49" charset="0"/>
                <a:cs typeface="Courier New" pitchFamily="49" charset="0"/>
              </a:rPr>
              <a:t>};</a:t>
            </a:r>
          </a:p>
        </p:txBody>
      </p:sp>
      <p:sp>
        <p:nvSpPr>
          <p:cNvPr id="3" name="TextBox 2"/>
          <p:cNvSpPr txBox="1"/>
          <p:nvPr/>
        </p:nvSpPr>
        <p:spPr>
          <a:xfrm>
            <a:off x="1495256" y="6134656"/>
            <a:ext cx="7370956" cy="523220"/>
          </a:xfrm>
          <a:prstGeom prst="rect">
            <a:avLst/>
          </a:prstGeom>
          <a:solidFill>
            <a:schemeClr val="accent2">
              <a:lumMod val="50000"/>
            </a:schemeClr>
          </a:solidFill>
        </p:spPr>
        <p:txBody>
          <a:bodyPr wrap="square" rtlCol="0">
            <a:spAutoFit/>
          </a:bodyPr>
          <a:lstStyle/>
          <a:p>
            <a:r>
              <a:rPr lang="en-ZA" sz="1400" dirty="0" smtClean="0">
                <a:solidFill>
                  <a:schemeClr val="accent3">
                    <a:lumMod val="60000"/>
                    <a:lumOff val="40000"/>
                  </a:schemeClr>
                </a:solidFill>
              </a:rPr>
              <a:t>(lecturers comment: as the code shows, it is not easy; I recommend starting with something like </a:t>
            </a:r>
            <a:r>
              <a:rPr lang="en-ZA" sz="1400" dirty="0" err="1" smtClean="0">
                <a:solidFill>
                  <a:schemeClr val="accent3">
                    <a:lumMod val="60000"/>
                    <a:lumOff val="40000"/>
                  </a:schemeClr>
                </a:solidFill>
              </a:rPr>
              <a:t>handleC</a:t>
            </a:r>
            <a:r>
              <a:rPr lang="en-ZA" sz="1400" dirty="0" smtClean="0">
                <a:solidFill>
                  <a:schemeClr val="accent3">
                    <a:lumMod val="60000"/>
                    <a:lumOff val="40000"/>
                  </a:schemeClr>
                </a:solidFill>
              </a:rPr>
              <a:t> and delve into </a:t>
            </a:r>
            <a:r>
              <a:rPr lang="en-ZA" sz="1400" dirty="0" err="1" smtClean="0">
                <a:solidFill>
                  <a:schemeClr val="accent3">
                    <a:lumMod val="60000"/>
                    <a:lumOff val="40000"/>
                  </a:schemeClr>
                </a:solidFill>
              </a:rPr>
              <a:t>SystemC</a:t>
            </a:r>
            <a:r>
              <a:rPr lang="en-ZA" sz="1400" dirty="0" smtClean="0">
                <a:solidFill>
                  <a:schemeClr val="accent3">
                    <a:lumMod val="60000"/>
                    <a:lumOff val="40000"/>
                  </a:schemeClr>
                </a:solidFill>
              </a:rPr>
              <a:t> if you need its </a:t>
            </a:r>
            <a:r>
              <a:rPr lang="en-ZA" sz="1400" dirty="0">
                <a:solidFill>
                  <a:schemeClr val="accent3">
                    <a:lumMod val="60000"/>
                    <a:lumOff val="40000"/>
                  </a:schemeClr>
                </a:solidFill>
              </a:rPr>
              <a:t>expressivity </a:t>
            </a:r>
            <a:r>
              <a:rPr lang="en-ZA" sz="1400" dirty="0" smtClean="0">
                <a:solidFill>
                  <a:schemeClr val="accent3">
                    <a:lumMod val="60000"/>
                    <a:lumOff val="40000"/>
                  </a:schemeClr>
                </a:solidFill>
              </a:rPr>
              <a:t>and additional features.)</a:t>
            </a:r>
            <a:endParaRPr lang="en-ZA" sz="1400" dirty="0">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err="1" smtClean="0"/>
              <a:t>ImpulseC</a:t>
            </a:r>
            <a:endParaRPr lang="en-US" dirty="0"/>
          </a:p>
        </p:txBody>
      </p:sp>
      <p:sp>
        <p:nvSpPr>
          <p:cNvPr id="34819" name="Rectangle 2"/>
          <p:cNvSpPr>
            <a:spLocks noChangeArrowheads="1"/>
          </p:cNvSpPr>
          <p:nvPr/>
        </p:nvSpPr>
        <p:spPr bwMode="auto">
          <a:xfrm>
            <a:off x="476216" y="6249976"/>
            <a:ext cx="41862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hlinkClick r:id="rId3"/>
              </a:rPr>
              <a:t>http://www.impulsec.com/products.htm</a:t>
            </a:r>
            <a:r>
              <a:rPr lang="en-US" dirty="0"/>
              <a:t> </a:t>
            </a:r>
          </a:p>
        </p:txBody>
      </p:sp>
      <p:pic>
        <p:nvPicPr>
          <p:cNvPr id="34820" name="Picture 3" descr="impulse_flowdiagram.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1388" y="1582738"/>
            <a:ext cx="2609850" cy="421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TextBox 4"/>
          <p:cNvSpPr txBox="1">
            <a:spLocks noChangeArrowheads="1"/>
          </p:cNvSpPr>
          <p:nvPr/>
        </p:nvSpPr>
        <p:spPr bwMode="auto">
          <a:xfrm>
            <a:off x="4154488" y="2047875"/>
            <a:ext cx="4651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Write FPGA processing applications in (fairly standard) C</a:t>
            </a:r>
          </a:p>
          <a:p>
            <a:r>
              <a:rPr lang="en-ZA"/>
              <a:t>Provides a sophisticated IDE</a:t>
            </a:r>
          </a:p>
          <a:p>
            <a:r>
              <a:rPr lang="en-ZA"/>
              <a:t>Include tools for profiling and to help you optimize your code</a:t>
            </a:r>
          </a:p>
          <a:p>
            <a:r>
              <a:rPr lang="en-ZA"/>
              <a:t>Generates both hardware bit files for the FPGA (s) used and an FPGA interface for custom PC-based programs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9066" y="66149"/>
            <a:ext cx="8385175" cy="1073150"/>
          </a:xfrm>
        </p:spPr>
        <p:txBody>
          <a:bodyPr/>
          <a:lstStyle/>
          <a:p>
            <a:pPr>
              <a:defRPr/>
            </a:pPr>
            <a:r>
              <a:rPr lang="en-ZA" dirty="0" smtClean="0"/>
              <a:t>ImpulseC Screenshot</a:t>
            </a:r>
            <a:endParaRPr lang="en-US" dirty="0"/>
          </a:p>
        </p:txBody>
      </p:sp>
      <p:sp>
        <p:nvSpPr>
          <p:cNvPr id="35843" name="Rectangle 2"/>
          <p:cNvSpPr>
            <a:spLocks noChangeArrowheads="1"/>
          </p:cNvSpPr>
          <p:nvPr/>
        </p:nvSpPr>
        <p:spPr bwMode="auto">
          <a:xfrm>
            <a:off x="357161" y="6302896"/>
            <a:ext cx="41862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hlinkClick r:id="rId3"/>
              </a:rPr>
              <a:t>http://www.impulsec.com/products.htm</a:t>
            </a:r>
            <a:r>
              <a:rPr lang="en-US" dirty="0"/>
              <a:t> </a:t>
            </a:r>
          </a:p>
        </p:txBody>
      </p:sp>
      <p:pic>
        <p:nvPicPr>
          <p:cNvPr id="35844" name="Picture 3" descr="MandDataflow.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48851" y="1137750"/>
            <a:ext cx="5930914" cy="51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a:t>
            </a:r>
            <a:r>
              <a:rPr lang="en-ZA" dirty="0" smtClean="0">
                <a:sym typeface="Wingdings" pitchFamily="2" charset="2"/>
              </a:rPr>
              <a:t></a:t>
            </a:r>
            <a:r>
              <a:rPr lang="en-ZA" dirty="0" smtClean="0"/>
              <a:t> </a:t>
            </a:r>
            <a:r>
              <a:rPr lang="en-ZA" dirty="0" err="1" smtClean="0"/>
              <a:t>Verilog</a:t>
            </a:r>
            <a:endParaRPr lang="en-US" dirty="0"/>
          </a:p>
        </p:txBody>
      </p:sp>
      <p:sp>
        <p:nvSpPr>
          <p:cNvPr id="3" name="Content Placeholder 2"/>
          <p:cNvSpPr>
            <a:spLocks noGrp="1"/>
          </p:cNvSpPr>
          <p:nvPr>
            <p:ph idx="1"/>
          </p:nvPr>
        </p:nvSpPr>
        <p:spPr/>
        <p:txBody>
          <a:bodyPr/>
          <a:lstStyle/>
          <a:p>
            <a:pPr>
              <a:defRPr/>
            </a:pPr>
            <a:r>
              <a:rPr lang="en-ZA" dirty="0" smtClean="0"/>
              <a:t>Many of the C </a:t>
            </a:r>
            <a:r>
              <a:rPr lang="en-ZA" dirty="0" smtClean="0">
                <a:sym typeface="Wingdings" pitchFamily="2" charset="2"/>
              </a:rPr>
              <a:t> VHDL also support C  </a:t>
            </a:r>
            <a:r>
              <a:rPr lang="en-ZA" dirty="0" err="1" smtClean="0">
                <a:sym typeface="Wingdings" pitchFamily="2" charset="2"/>
              </a:rPr>
              <a:t>Verilog</a:t>
            </a:r>
            <a:r>
              <a:rPr lang="en-ZA" dirty="0" smtClean="0">
                <a:sym typeface="Wingdings" pitchFamily="2" charset="2"/>
              </a:rPr>
              <a:t> as well</a:t>
            </a:r>
          </a:p>
          <a:p>
            <a:pPr>
              <a:defRPr/>
            </a:pPr>
            <a:r>
              <a:rPr lang="en-ZA" dirty="0" smtClean="0">
                <a:sym typeface="Wingdings" pitchFamily="2" charset="2"/>
              </a:rPr>
              <a:t>Free online C to </a:t>
            </a:r>
            <a:r>
              <a:rPr lang="en-ZA" dirty="0" err="1" smtClean="0">
                <a:sym typeface="Wingdings" pitchFamily="2" charset="2"/>
              </a:rPr>
              <a:t>Verilog</a:t>
            </a:r>
            <a:r>
              <a:rPr lang="en-ZA" dirty="0" smtClean="0">
                <a:sym typeface="Wingdings" pitchFamily="2" charset="2"/>
              </a:rPr>
              <a:t> translator</a:t>
            </a:r>
          </a:p>
          <a:p>
            <a:pPr lvl="1">
              <a:defRPr/>
            </a:pPr>
            <a:r>
              <a:rPr lang="en-US" dirty="0" smtClean="0">
                <a:hlinkClick r:id="rId3"/>
              </a:rPr>
              <a:t>http://www.c-to-verilog.com/online.html</a:t>
            </a:r>
            <a:r>
              <a:rPr lang="en-US" dirty="0" smtClean="0"/>
              <a:t> </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450" y="0"/>
            <a:ext cx="8385175" cy="1431925"/>
          </a:xfrm>
        </p:spPr>
        <p:txBody>
          <a:bodyPr/>
          <a:lstStyle/>
          <a:p>
            <a:pPr>
              <a:defRPr/>
            </a:pPr>
            <a:r>
              <a:rPr lang="en-ZA" dirty="0" smtClean="0"/>
              <a:t>Example Run</a:t>
            </a:r>
            <a:endParaRPr lang="en-US" dirty="0"/>
          </a:p>
        </p:txBody>
      </p:sp>
      <p:sp>
        <p:nvSpPr>
          <p:cNvPr id="37891" name="Rectangle 3"/>
          <p:cNvSpPr>
            <a:spLocks noChangeArrowheads="1"/>
          </p:cNvSpPr>
          <p:nvPr/>
        </p:nvSpPr>
        <p:spPr bwMode="auto">
          <a:xfrm>
            <a:off x="285750" y="1876425"/>
            <a:ext cx="4572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b="1" dirty="0"/>
              <a:t>C CODE (6 lines)</a:t>
            </a:r>
            <a:endParaRPr lang="en-US" b="1" dirty="0"/>
          </a:p>
          <a:p>
            <a:endParaRPr lang="en-US" dirty="0"/>
          </a:p>
          <a:p>
            <a:r>
              <a:rPr lang="en-US" dirty="0"/>
              <a:t>#define ITEMS 256</a:t>
            </a:r>
          </a:p>
          <a:p>
            <a:r>
              <a:rPr lang="en-US" dirty="0"/>
              <a:t>// of each word of B[] in A[]</a:t>
            </a:r>
          </a:p>
          <a:p>
            <a:r>
              <a:rPr lang="en-US" dirty="0"/>
              <a:t>void </a:t>
            </a:r>
            <a:r>
              <a:rPr lang="en-US" dirty="0" err="1"/>
              <a:t>my_main</a:t>
            </a:r>
            <a:r>
              <a:rPr lang="en-US" dirty="0"/>
              <a:t>(unsigned </a:t>
            </a:r>
            <a:r>
              <a:rPr lang="en-US" dirty="0" err="1"/>
              <a:t>int</a:t>
            </a:r>
            <a:r>
              <a:rPr lang="en-US" dirty="0"/>
              <a:t>* A, unsigned </a:t>
            </a:r>
            <a:r>
              <a:rPr lang="en-US" dirty="0" err="1"/>
              <a:t>int</a:t>
            </a:r>
            <a:r>
              <a:rPr lang="en-US" dirty="0"/>
              <a:t>* B) { </a:t>
            </a:r>
          </a:p>
          <a:p>
            <a:r>
              <a:rPr lang="en-US" dirty="0"/>
              <a:t>    for (</a:t>
            </a:r>
            <a:r>
              <a:rPr lang="en-US" dirty="0" err="1"/>
              <a:t>int</a:t>
            </a:r>
            <a:r>
              <a:rPr lang="en-US" dirty="0"/>
              <a:t> </a:t>
            </a:r>
            <a:r>
              <a:rPr lang="en-US" dirty="0" err="1"/>
              <a:t>i</a:t>
            </a:r>
            <a:r>
              <a:rPr lang="en-US" dirty="0"/>
              <a:t>=0; </a:t>
            </a:r>
            <a:r>
              <a:rPr lang="en-US" dirty="0" err="1"/>
              <a:t>i</a:t>
            </a:r>
            <a:r>
              <a:rPr lang="en-US" dirty="0"/>
              <a:t>&lt;ITEMS; </a:t>
            </a:r>
            <a:r>
              <a:rPr lang="en-US" dirty="0" err="1"/>
              <a:t>i</a:t>
            </a:r>
            <a:r>
              <a:rPr lang="en-US" dirty="0"/>
              <a:t>++)  </a:t>
            </a:r>
          </a:p>
          <a:p>
            <a:r>
              <a:rPr lang="en-US" dirty="0"/>
              <a:t>    A[</a:t>
            </a:r>
            <a:r>
              <a:rPr lang="en-US" dirty="0" err="1"/>
              <a:t>i</a:t>
            </a:r>
            <a:r>
              <a:rPr lang="en-US" dirty="0"/>
              <a:t>] = A[</a:t>
            </a:r>
            <a:r>
              <a:rPr lang="en-US" dirty="0" err="1"/>
              <a:t>i</a:t>
            </a:r>
            <a:r>
              <a:rPr lang="en-US" dirty="0"/>
              <a:t>] + B[</a:t>
            </a:r>
            <a:r>
              <a:rPr lang="en-US" dirty="0" err="1"/>
              <a:t>i</a:t>
            </a:r>
            <a:r>
              <a:rPr lang="en-US" dirty="0"/>
              <a:t>]; </a:t>
            </a:r>
          </a:p>
          <a:p>
            <a:r>
              <a:rPr lang="en-US" dirty="0"/>
              <a:t>} </a:t>
            </a:r>
          </a:p>
        </p:txBody>
      </p:sp>
      <p:sp>
        <p:nvSpPr>
          <p:cNvPr id="37892" name="Rectangle 5"/>
          <p:cNvSpPr>
            <a:spLocks noChangeArrowheads="1"/>
          </p:cNvSpPr>
          <p:nvPr/>
        </p:nvSpPr>
        <p:spPr bwMode="auto">
          <a:xfrm>
            <a:off x="4857750" y="481013"/>
            <a:ext cx="419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hlinkClick r:id="rId3"/>
              </a:rPr>
              <a:t>http://www.c-to-verilog.com/online.html</a:t>
            </a:r>
            <a:r>
              <a:rPr lang="en-US"/>
              <a:t> </a:t>
            </a:r>
          </a:p>
        </p:txBody>
      </p:sp>
      <p:sp>
        <p:nvSpPr>
          <p:cNvPr id="37893" name="Rectangle 6"/>
          <p:cNvSpPr>
            <a:spLocks noChangeArrowheads="1"/>
          </p:cNvSpPr>
          <p:nvPr/>
        </p:nvSpPr>
        <p:spPr bwMode="auto">
          <a:xfrm>
            <a:off x="4532316" y="1679575"/>
            <a:ext cx="457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t>module _Z7my_mainPjS_  (</a:t>
            </a:r>
          </a:p>
          <a:p>
            <a:r>
              <a:rPr lang="en-US" dirty="0"/>
              <a:t>   </a:t>
            </a:r>
            <a:r>
              <a:rPr lang="en-US" dirty="0" err="1"/>
              <a:t>clk</a:t>
            </a:r>
            <a:r>
              <a:rPr lang="en-US" dirty="0"/>
              <a:t>, reset, </a:t>
            </a:r>
            <a:r>
              <a:rPr lang="en-US" dirty="0" err="1"/>
              <a:t>rdy</a:t>
            </a:r>
            <a:r>
              <a:rPr lang="en-US" dirty="0"/>
              <a:t>,// control 	</a:t>
            </a:r>
          </a:p>
          <a:p>
            <a:r>
              <a:rPr lang="en-ZA" dirty="0"/>
              <a:t>  </a:t>
            </a:r>
            <a:r>
              <a:rPr lang="en-US" dirty="0"/>
              <a:t>// </a:t>
            </a:r>
            <a:r>
              <a:rPr lang="en-US" dirty="0" err="1"/>
              <a:t>memport</a:t>
            </a:r>
            <a:r>
              <a:rPr lang="en-US" dirty="0"/>
              <a:t> for: A</a:t>
            </a:r>
          </a:p>
          <a:p>
            <a:r>
              <a:rPr lang="en-US" dirty="0"/>
              <a:t>  mem_A_out0, mem_A_in0, </a:t>
            </a:r>
          </a:p>
          <a:p>
            <a:r>
              <a:rPr lang="en-US" dirty="0"/>
              <a:t>  mem_A_addr0, mem_A_mode0,  </a:t>
            </a:r>
          </a:p>
          <a:p>
            <a:r>
              <a:rPr lang="en-ZA" dirty="0"/>
              <a:t> /</a:t>
            </a:r>
            <a:r>
              <a:rPr lang="en-US" dirty="0"/>
              <a:t>/ </a:t>
            </a:r>
            <a:r>
              <a:rPr lang="en-US" dirty="0" err="1"/>
              <a:t>memport</a:t>
            </a:r>
            <a:r>
              <a:rPr lang="en-US" dirty="0"/>
              <a:t> for B: </a:t>
            </a:r>
          </a:p>
          <a:p>
            <a:r>
              <a:rPr lang="en-US" dirty="0"/>
              <a:t>  mem_B_out0, mem_B_in0, </a:t>
            </a:r>
          </a:p>
          <a:p>
            <a:r>
              <a:rPr lang="en-US" dirty="0"/>
              <a:t>  mem_B_addr0, mem_B_mode0, </a:t>
            </a:r>
          </a:p>
          <a:p>
            <a:r>
              <a:rPr lang="en-US" dirty="0"/>
              <a:t>  // 2</a:t>
            </a:r>
            <a:r>
              <a:rPr lang="en-US" baseline="30000" dirty="0"/>
              <a:t>nd</a:t>
            </a:r>
            <a:r>
              <a:rPr lang="en-US" dirty="0"/>
              <a:t> </a:t>
            </a:r>
            <a:r>
              <a:rPr lang="en-US" dirty="0" err="1"/>
              <a:t>mem</a:t>
            </a:r>
            <a:r>
              <a:rPr lang="en-US" dirty="0"/>
              <a:t> port for A  for parallel </a:t>
            </a:r>
            <a:r>
              <a:rPr lang="en-US" dirty="0" err="1"/>
              <a:t>proc</a:t>
            </a:r>
            <a:endParaRPr lang="en-US" dirty="0"/>
          </a:p>
          <a:p>
            <a:r>
              <a:rPr lang="en-US" dirty="0"/>
              <a:t>  mem_A_out1, mem_A_in1,</a:t>
            </a:r>
          </a:p>
          <a:p>
            <a:r>
              <a:rPr lang="en-US" dirty="0"/>
              <a:t>  mem_A_addr1, mem_A_mode1, </a:t>
            </a:r>
          </a:p>
          <a:p>
            <a:r>
              <a:rPr lang="en-US" dirty="0"/>
              <a:t>  …);</a:t>
            </a:r>
          </a:p>
          <a:p>
            <a:r>
              <a:rPr lang="en-US" dirty="0"/>
              <a:t> // </a:t>
            </a:r>
            <a:r>
              <a:rPr lang="en-US" dirty="0" err="1"/>
              <a:t>params</a:t>
            </a:r>
            <a:r>
              <a:rPr lang="en-US" dirty="0"/>
              <a:t>  input wire </a:t>
            </a:r>
            <a:r>
              <a:rPr lang="en-US" dirty="0" err="1"/>
              <a:t>clk</a:t>
            </a:r>
            <a:r>
              <a:rPr lang="en-US" dirty="0"/>
              <a:t>; input wire reset; </a:t>
            </a:r>
          </a:p>
          <a:p>
            <a:r>
              <a:rPr lang="en-US" dirty="0"/>
              <a:t> // output </a:t>
            </a:r>
            <a:r>
              <a:rPr lang="en-US" dirty="0" err="1"/>
              <a:t>rdy</a:t>
            </a:r>
            <a:r>
              <a:rPr lang="en-US" dirty="0"/>
              <a:t>; </a:t>
            </a:r>
            <a:r>
              <a:rPr lang="en-US" dirty="0" err="1"/>
              <a:t>reg</a:t>
            </a:r>
            <a:r>
              <a:rPr lang="en-US" dirty="0"/>
              <a:t> </a:t>
            </a:r>
            <a:r>
              <a:rPr lang="en-US" dirty="0" err="1"/>
              <a:t>rdy</a:t>
            </a:r>
            <a:r>
              <a:rPr lang="en-US" dirty="0"/>
              <a:t>; output </a:t>
            </a:r>
            <a:r>
              <a:rPr lang="en-US" dirty="0" err="1"/>
              <a:t>return_value</a:t>
            </a:r>
            <a:r>
              <a:rPr lang="en-US" dirty="0"/>
              <a:t>; </a:t>
            </a:r>
            <a:r>
              <a:rPr lang="en-US" dirty="0" err="1"/>
              <a:t>reg</a:t>
            </a:r>
            <a:r>
              <a:rPr lang="en-US" dirty="0"/>
              <a:t> </a:t>
            </a:r>
            <a:r>
              <a:rPr lang="en-US" dirty="0" err="1"/>
              <a:t>return_value</a:t>
            </a:r>
            <a:r>
              <a:rPr lang="en-US" dirty="0"/>
              <a:t>; input [7:0] </a:t>
            </a:r>
            <a:r>
              <a:rPr lang="en-US" dirty="0" err="1"/>
              <a:t>p_A</a:t>
            </a:r>
            <a:r>
              <a:rPr lang="en-US" dirty="0"/>
              <a:t>; input [7:0] </a:t>
            </a:r>
            <a:r>
              <a:rPr lang="en-US" dirty="0" err="1"/>
              <a:t>p_B;input</a:t>
            </a:r>
            <a:r>
              <a:rPr lang="en-US" dirty="0"/>
              <a:t> wire [31:0] mem_A_out0;output </a:t>
            </a:r>
            <a:r>
              <a:rPr lang="en-US" dirty="0" err="1"/>
              <a:t>reg</a:t>
            </a:r>
            <a:r>
              <a:rPr lang="en-US" dirty="0"/>
              <a:t> [31:0]</a:t>
            </a:r>
          </a:p>
          <a:p>
            <a:r>
              <a:rPr lang="en-US" dirty="0"/>
              <a:t> …</a:t>
            </a:r>
          </a:p>
        </p:txBody>
      </p:sp>
      <p:sp>
        <p:nvSpPr>
          <p:cNvPr id="37894" name="Rectangle 7"/>
          <p:cNvSpPr>
            <a:spLocks noChangeArrowheads="1"/>
          </p:cNvSpPr>
          <p:nvPr/>
        </p:nvSpPr>
        <p:spPr bwMode="auto">
          <a:xfrm>
            <a:off x="4627563" y="1117600"/>
            <a:ext cx="4035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Verilog (281 lines of code A,B 8-bit)</a:t>
            </a:r>
            <a:endParaRPr lang="en-US"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1768" y="302567"/>
            <a:ext cx="6169031" cy="461665"/>
          </a:xfrm>
          <a:prstGeom prst="rect">
            <a:avLst/>
          </a:prstGeom>
          <a:noFill/>
        </p:spPr>
        <p:txBody>
          <a:bodyPr wrap="square" rtlCol="0">
            <a:spAutoFit/>
          </a:bodyPr>
          <a:lstStyle/>
          <a:p>
            <a:r>
              <a:rPr lang="en-US" sz="2400" dirty="0" smtClean="0"/>
              <a:t>YODA Groups and their managers</a:t>
            </a:r>
            <a:endParaRPr lang="en-US" sz="2400" dirty="0"/>
          </a:p>
        </p:txBody>
      </p:sp>
      <p:sp>
        <p:nvSpPr>
          <p:cNvPr id="2" name="TextBox 1"/>
          <p:cNvSpPr txBox="1"/>
          <p:nvPr/>
        </p:nvSpPr>
        <p:spPr>
          <a:xfrm>
            <a:off x="889349" y="1578279"/>
            <a:ext cx="4990469" cy="584775"/>
          </a:xfrm>
          <a:prstGeom prst="rect">
            <a:avLst/>
          </a:prstGeom>
          <a:noFill/>
        </p:spPr>
        <p:txBody>
          <a:bodyPr wrap="none" rtlCol="0">
            <a:spAutoFit/>
          </a:bodyPr>
          <a:lstStyle/>
          <a:p>
            <a:r>
              <a:rPr lang="en-ZA" sz="3200" dirty="0" smtClean="0">
                <a:solidFill>
                  <a:schemeClr val="accent5">
                    <a:lumMod val="50000"/>
                  </a:schemeClr>
                </a:solidFill>
              </a:rPr>
              <a:t>Design reviews: May 9, 10</a:t>
            </a:r>
            <a:endParaRPr lang="en-ZA" sz="3200" dirty="0">
              <a:solidFill>
                <a:schemeClr val="accent5">
                  <a:lumMod val="50000"/>
                </a:schemeClr>
              </a:solidFill>
            </a:endParaRPr>
          </a:p>
        </p:txBody>
      </p:sp>
      <p:sp>
        <p:nvSpPr>
          <p:cNvPr id="9" name="TextBox 8"/>
          <p:cNvSpPr txBox="1"/>
          <p:nvPr/>
        </p:nvSpPr>
        <p:spPr>
          <a:xfrm>
            <a:off x="1096065" y="3070819"/>
            <a:ext cx="6434775" cy="830997"/>
          </a:xfrm>
          <a:prstGeom prst="rect">
            <a:avLst/>
          </a:prstGeom>
          <a:noFill/>
        </p:spPr>
        <p:txBody>
          <a:bodyPr wrap="none" rtlCol="0">
            <a:spAutoFit/>
          </a:bodyPr>
          <a:lstStyle/>
          <a:p>
            <a:r>
              <a:rPr lang="en-US" sz="2400" dirty="0" smtClean="0"/>
              <a:t>See wiki for your ‘group manager’ assignment</a:t>
            </a:r>
          </a:p>
          <a:p>
            <a:r>
              <a:rPr lang="en-US" dirty="0" smtClean="0"/>
              <a:t>(copied to next slide too)</a:t>
            </a:r>
            <a:endParaRPr lang="en-US" sz="2400" dirty="0"/>
          </a:p>
        </p:txBody>
      </p:sp>
      <p:sp>
        <p:nvSpPr>
          <p:cNvPr id="11" name="TextBox 10"/>
          <p:cNvSpPr txBox="1"/>
          <p:nvPr/>
        </p:nvSpPr>
        <p:spPr>
          <a:xfrm>
            <a:off x="1096064" y="4185635"/>
            <a:ext cx="5508239" cy="461665"/>
          </a:xfrm>
          <a:prstGeom prst="rect">
            <a:avLst/>
          </a:prstGeom>
          <a:noFill/>
        </p:spPr>
        <p:txBody>
          <a:bodyPr wrap="none" rtlCol="0">
            <a:spAutoFit/>
          </a:bodyPr>
          <a:lstStyle/>
          <a:p>
            <a:r>
              <a:rPr lang="en-US" sz="2400" dirty="0" smtClean="0"/>
              <a:t>Make contact with your group manager</a:t>
            </a:r>
            <a:endParaRPr lang="en-US" sz="2400" dirty="0"/>
          </a:p>
        </p:txBody>
      </p:sp>
    </p:spTree>
    <p:extLst>
      <p:ext uri="{BB962C8B-B14F-4D97-AF65-F5344CB8AC3E}">
        <p14:creationId xmlns:p14="http://schemas.microsoft.com/office/powerpoint/2010/main" val="2974414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85511384"/>
              </p:ext>
            </p:extLst>
          </p:nvPr>
        </p:nvGraphicFramePr>
        <p:xfrm>
          <a:off x="343244" y="182873"/>
          <a:ext cx="8287188" cy="6505088"/>
        </p:xfrm>
        <a:graphic>
          <a:graphicData uri="http://schemas.openxmlformats.org/drawingml/2006/table">
            <a:tbl>
              <a:tblPr firstRow="1" firstCol="1" bandRow="1">
                <a:tableStyleId>{5C22544A-7EE6-4342-B048-85BDC9FD1C3A}</a:tableStyleId>
              </a:tblPr>
              <a:tblGrid>
                <a:gridCol w="345687"/>
                <a:gridCol w="3006246"/>
                <a:gridCol w="2455101"/>
                <a:gridCol w="2480154"/>
              </a:tblGrid>
              <a:tr h="241755">
                <a:tc>
                  <a:txBody>
                    <a:bodyPr/>
                    <a:lstStyle/>
                    <a:p>
                      <a:pPr>
                        <a:lnSpc>
                          <a:spcPct val="115000"/>
                        </a:lnSpc>
                        <a:spcBef>
                          <a:spcPts val="600"/>
                        </a:spcBef>
                        <a:spcAft>
                          <a:spcPts val="0"/>
                        </a:spcAft>
                      </a:pPr>
                      <a:r>
                        <a:rPr lang="en-ZA" sz="1000">
                          <a:effectLst/>
                        </a:rPr>
                        <a:t>#</a:t>
                      </a:r>
                      <a:endParaRPr lang="en-ZA" sz="1100">
                        <a:effectLst/>
                        <a:latin typeface="Calibri"/>
                        <a:ea typeface="Calibri"/>
                        <a:cs typeface="Times New Roman"/>
                      </a:endParaRPr>
                    </a:p>
                  </a:txBody>
                  <a:tcPr marL="30220" marR="30220" marT="30220" marB="30220" anchor="ctr"/>
                </a:tc>
                <a:tc>
                  <a:txBody>
                    <a:bodyPr/>
                    <a:lstStyle/>
                    <a:p>
                      <a:pPr>
                        <a:lnSpc>
                          <a:spcPct val="115000"/>
                        </a:lnSpc>
                        <a:spcBef>
                          <a:spcPts val="600"/>
                        </a:spcBef>
                        <a:spcAft>
                          <a:spcPts val="0"/>
                        </a:spcAft>
                      </a:pPr>
                      <a:r>
                        <a:rPr lang="en-ZA" sz="1000">
                          <a:effectLst/>
                        </a:rPr>
                        <a:t>Name and Link</a:t>
                      </a:r>
                      <a:endParaRPr lang="en-ZA" sz="1100">
                        <a:effectLst/>
                        <a:latin typeface="Calibri"/>
                        <a:ea typeface="Calibri"/>
                        <a:cs typeface="Times New Roman"/>
                      </a:endParaRPr>
                    </a:p>
                  </a:txBody>
                  <a:tcPr marL="30220" marR="30220" marT="30220" marB="30220" anchor="ctr"/>
                </a:tc>
                <a:tc>
                  <a:txBody>
                    <a:bodyPr/>
                    <a:lstStyle/>
                    <a:p>
                      <a:pPr>
                        <a:lnSpc>
                          <a:spcPct val="115000"/>
                        </a:lnSpc>
                        <a:spcBef>
                          <a:spcPts val="600"/>
                        </a:spcBef>
                        <a:spcAft>
                          <a:spcPts val="0"/>
                        </a:spcAft>
                      </a:pPr>
                      <a:r>
                        <a:rPr lang="en-ZA" sz="1000">
                          <a:effectLst/>
                        </a:rPr>
                        <a:t>TeamA</a:t>
                      </a:r>
                      <a:endParaRPr lang="en-ZA" sz="1100">
                        <a:effectLst/>
                        <a:latin typeface="Calibri"/>
                        <a:ea typeface="Calibri"/>
                        <a:cs typeface="Times New Roman"/>
                      </a:endParaRPr>
                    </a:p>
                  </a:txBody>
                  <a:tcPr marL="30220" marR="30220" marT="30220" marB="30220" anchor="ctr"/>
                </a:tc>
                <a:tc>
                  <a:txBody>
                    <a:bodyPr/>
                    <a:lstStyle/>
                    <a:p>
                      <a:pPr>
                        <a:lnSpc>
                          <a:spcPct val="115000"/>
                        </a:lnSpc>
                        <a:spcBef>
                          <a:spcPts val="600"/>
                        </a:spcBef>
                        <a:spcAft>
                          <a:spcPts val="0"/>
                        </a:spcAft>
                      </a:pPr>
                      <a:r>
                        <a:rPr lang="en-ZA" sz="1000">
                          <a:effectLst/>
                        </a:rPr>
                        <a:t>TeamB</a:t>
                      </a:r>
                      <a:endParaRPr lang="en-ZA" sz="1100">
                        <a:effectLst/>
                        <a:latin typeface="Calibri"/>
                        <a:ea typeface="Calibri"/>
                        <a:cs typeface="Times New Roman"/>
                      </a:endParaRPr>
                    </a:p>
                  </a:txBody>
                  <a:tcPr marL="30220" marR="30220" marT="30220" marB="30220" anchor="ctr"/>
                </a:tc>
              </a:tr>
              <a:tr h="292121">
                <a:tc>
                  <a:txBody>
                    <a:bodyPr/>
                    <a:lstStyle/>
                    <a:p>
                      <a:pPr>
                        <a:lnSpc>
                          <a:spcPct val="115000"/>
                        </a:lnSpc>
                        <a:spcBef>
                          <a:spcPts val="600"/>
                        </a:spcBef>
                        <a:spcAft>
                          <a:spcPts val="0"/>
                        </a:spcAft>
                      </a:pPr>
                      <a:r>
                        <a:rPr lang="en-ZA" sz="1000">
                          <a:effectLst/>
                        </a:rPr>
                        <a:t>01</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SF - </a:t>
                      </a:r>
                      <a:r>
                        <a:rPr lang="en-ZA" sz="1000">
                          <a:effectLst/>
                          <a:hlinkClick r:id="rId2"/>
                        </a:rPr>
                        <a:t>Smoothing Filter P01?</a:t>
                      </a:r>
                      <a:endParaRPr lang="en-ZA" sz="1100">
                        <a:effectLst/>
                        <a:latin typeface="Calibri"/>
                        <a:ea typeface="Calibri"/>
                        <a:cs typeface="Times New Roman"/>
                      </a:endParaRPr>
                    </a:p>
                  </a:txBody>
                  <a:tcPr marL="30220" marR="30220" marT="30220" marB="30220"/>
                </a:tc>
                <a:tc>
                  <a:txBody>
                    <a:bodyPr/>
                    <a:lstStyle/>
                    <a:p>
                      <a:pPr>
                        <a:lnSpc>
                          <a:spcPct val="115000"/>
                        </a:lnSpc>
                      </a:pPr>
                      <a:endParaRPr lang="en-ZA" sz="1100">
                        <a:effectLst/>
                        <a:latin typeface="Calibri"/>
                      </a:endParaRPr>
                    </a:p>
                  </a:txBody>
                  <a:tcPr marL="0" marR="0" marT="0" marB="0" anchor="ctr"/>
                </a:tc>
                <a:tc>
                  <a:txBody>
                    <a:bodyPr/>
                    <a:lstStyle/>
                    <a:p>
                      <a:pPr>
                        <a:lnSpc>
                          <a:spcPct val="115000"/>
                        </a:lnSpc>
                      </a:pPr>
                      <a:endParaRPr lang="en-ZA" sz="1100">
                        <a:effectLst/>
                        <a:latin typeface="Calibri"/>
                      </a:endParaRPr>
                    </a:p>
                  </a:txBody>
                  <a:tcPr marL="0" marR="0" marT="0" marB="0" anchor="ctr"/>
                </a:tc>
              </a:tr>
              <a:tr h="292121">
                <a:tc>
                  <a:txBody>
                    <a:bodyPr/>
                    <a:lstStyle/>
                    <a:p>
                      <a:pPr>
                        <a:lnSpc>
                          <a:spcPct val="115000"/>
                        </a:lnSpc>
                        <a:spcBef>
                          <a:spcPts val="600"/>
                        </a:spcBef>
                        <a:spcAft>
                          <a:spcPts val="0"/>
                        </a:spcAft>
                      </a:pPr>
                      <a:r>
                        <a:rPr lang="en-ZA" sz="1000">
                          <a:effectLst/>
                        </a:rPr>
                        <a:t>02</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TLUA – </a:t>
                      </a:r>
                      <a:r>
                        <a:rPr lang="en-ZA" sz="1000">
                          <a:effectLst/>
                          <a:hlinkClick r:id="rId3"/>
                        </a:rPr>
                        <a:t>Table Look-up Accelerator P02?</a:t>
                      </a:r>
                      <a:r>
                        <a:rPr lang="en-ZA" sz="1000">
                          <a:effectLst/>
                        </a:rPr>
                        <a:t> P*</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03</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IF – </a:t>
                      </a:r>
                      <a:r>
                        <a:rPr lang="en-ZA" sz="1000">
                          <a:effectLst/>
                          <a:hlinkClick r:id="rId4"/>
                        </a:rPr>
                        <a:t>Interpolation Filter P03?</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LQLTUM001 HNGDAN001 (OH)</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04</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PRNG – </a:t>
                      </a:r>
                      <a:r>
                        <a:rPr lang="en-ZA" sz="1000">
                          <a:effectLst/>
                          <a:hlinkClick r:id="rId5"/>
                        </a:rPr>
                        <a:t>Parallel Random Number Generator P04?</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05</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DM - </a:t>
                      </a:r>
                      <a:r>
                        <a:rPr lang="en-ZA" sz="1000">
                          <a:effectLst/>
                          <a:hlinkClick r:id="rId6"/>
                        </a:rPr>
                        <a:t>Delta modulator P05?</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06</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ASG - </a:t>
                      </a:r>
                      <a:r>
                        <a:rPr lang="en-ZA" sz="1000">
                          <a:effectLst/>
                          <a:hlinkClick r:id="rId7"/>
                        </a:rPr>
                        <a:t>Arithmetic series generator P06?</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MTKMOO001 NSKCHR001 ATMLOR001 (JE)</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BSXLAS001 DLLMIK001 (JE)</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07</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SALG – </a:t>
                      </a:r>
                      <a:r>
                        <a:rPr lang="en-ZA" sz="1000">
                          <a:effectLst/>
                          <a:hlinkClick r:id="rId8"/>
                        </a:rPr>
                        <a:t>Selection Address List Generator P07?</a:t>
                      </a:r>
                      <a:r>
                        <a:rPr lang="en-ZA" sz="1000">
                          <a:effectLst/>
                        </a:rPr>
                        <a:t> P*</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08</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FSG – </a:t>
                      </a:r>
                      <a:r>
                        <a:rPr lang="en-ZA" sz="1000">
                          <a:effectLst/>
                          <a:hlinkClick r:id="rId9"/>
                        </a:rPr>
                        <a:t>Function Samples Generator P08?</a:t>
                      </a:r>
                      <a:r>
                        <a:rPr lang="en-ZA" sz="1000">
                          <a:effectLst/>
                        </a:rPr>
                        <a:t> P*</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MTBMOR002 XMBSAN001 (OH)</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09</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BCDC - </a:t>
                      </a:r>
                      <a:r>
                        <a:rPr lang="en-ZA" sz="1000">
                          <a:effectLst/>
                          <a:hlinkClick r:id="rId10"/>
                        </a:rPr>
                        <a:t>Binary Coded Decimal Convertor P09?</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CHPDAV005 VVNJON001 RSHNIK001 (KR)</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YGMPEN001 NDHNYI002 (KR)</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10</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NCSM - </a:t>
                      </a:r>
                      <a:r>
                        <a:rPr lang="en-ZA" sz="1000">
                          <a:effectLst/>
                          <a:hlinkClick r:id="rId11"/>
                        </a:rPr>
                        <a:t>Nonlinear Check Sum Module P10?</a:t>
                      </a:r>
                      <a:r>
                        <a:rPr lang="en-ZA" sz="1000">
                          <a:effectLst/>
                        </a:rPr>
                        <a:t> P*</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11</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CRCC - </a:t>
                      </a:r>
                      <a:r>
                        <a:rPr lang="en-ZA" sz="1000">
                          <a:effectLst/>
                          <a:hlinkClick r:id="rId12"/>
                        </a:rPr>
                        <a:t>Cyclic Redundancy Check Calculator P11?</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GWNJAM001 RTFFRA004 (IT)</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12</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MMA - </a:t>
                      </a:r>
                      <a:r>
                        <a:rPr lang="en-ZA" sz="1000">
                          <a:effectLst/>
                          <a:hlinkClick r:id="rId13"/>
                        </a:rPr>
                        <a:t>Matrix Multiplier Accelerator P12?</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MNYPAU005 MPNALF001 (JE)</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JKXGEO001 OPNWIL001 CDRNEL001 (JE)</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13</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IMA - </a:t>
                      </a:r>
                      <a:r>
                        <a:rPr lang="en-ZA" sz="1000">
                          <a:effectLst/>
                          <a:hlinkClick r:id="rId14"/>
                        </a:rPr>
                        <a:t>Image Masking Accelerator P13?</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CTSJUS001 MSSDAN004 (OH)</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14</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PSA - </a:t>
                      </a:r>
                      <a:r>
                        <a:rPr lang="en-ZA" sz="1000">
                          <a:effectLst/>
                          <a:hlinkClick r:id="rId15"/>
                        </a:rPr>
                        <a:t>Pattern Seek Accelerator P14?</a:t>
                      </a:r>
                      <a:r>
                        <a:rPr lang="en-ZA" sz="1000">
                          <a:effectLst/>
                        </a:rPr>
                        <a:t> P*</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15</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DE - </a:t>
                      </a:r>
                      <a:r>
                        <a:rPr lang="en-ZA" sz="1000">
                          <a:effectLst/>
                          <a:hlinkClick r:id="rId16"/>
                        </a:rPr>
                        <a:t>Data encryption accelerator P15?</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CWDMAT001 TNGOLO001 (IT)</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16</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DEA - TBD</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17</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O - </a:t>
                      </a:r>
                      <a:r>
                        <a:rPr lang="en-ZA" sz="1000">
                          <a:effectLst/>
                          <a:hlinkClick r:id="rId17"/>
                        </a:rPr>
                        <a:t>Digital Encryption Recovery Accelerator P17?</a:t>
                      </a:r>
                      <a:r>
                        <a:rPr lang="en-ZA" sz="1000">
                          <a:effectLst/>
                        </a:rPr>
                        <a:t> P*</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BRMGRE003 LRNFED001 (IT)</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18</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AA - </a:t>
                      </a:r>
                      <a:r>
                        <a:rPr lang="en-ZA" sz="1000">
                          <a:effectLst/>
                          <a:hlinkClick r:id="rId18"/>
                        </a:rPr>
                        <a:t>Audio Accelerator P18?</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 </a:t>
                      </a:r>
                      <a:endParaRPr lang="en-ZA" sz="1100">
                        <a:effectLst/>
                        <a:latin typeface="Calibri"/>
                        <a:ea typeface="Calibri"/>
                        <a:cs typeface="Times New Roman"/>
                      </a:endParaRPr>
                    </a:p>
                  </a:txBody>
                  <a:tcPr marL="30220" marR="30220" marT="30220" marB="30220"/>
                </a:tc>
              </a:tr>
              <a:tr h="292121">
                <a:tc>
                  <a:txBody>
                    <a:bodyPr/>
                    <a:lstStyle/>
                    <a:p>
                      <a:pPr>
                        <a:lnSpc>
                          <a:spcPct val="115000"/>
                        </a:lnSpc>
                        <a:spcBef>
                          <a:spcPts val="600"/>
                        </a:spcBef>
                        <a:spcAft>
                          <a:spcPts val="0"/>
                        </a:spcAft>
                      </a:pPr>
                      <a:r>
                        <a:rPr lang="en-ZA" sz="1000">
                          <a:effectLst/>
                        </a:rPr>
                        <a:t>19</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rPr>
                        <a:t>SPA - Shortest Path Accelerator P19</a:t>
                      </a:r>
                      <a:endParaRPr lang="en-ZA" sz="1100">
                        <a:effectLst/>
                        <a:latin typeface="Calibri"/>
                        <a:ea typeface="Calibri"/>
                        <a:cs typeface="Times New Roman"/>
                      </a:endParaRPr>
                    </a:p>
                  </a:txBody>
                  <a:tcPr marL="30220" marR="30220" marT="30220" marB="30220"/>
                </a:tc>
                <a:tc>
                  <a:txBody>
                    <a:bodyPr/>
                    <a:lstStyle/>
                    <a:p>
                      <a:pPr>
                        <a:lnSpc>
                          <a:spcPct val="115000"/>
                        </a:lnSpc>
                        <a:spcBef>
                          <a:spcPts val="600"/>
                        </a:spcBef>
                        <a:spcAft>
                          <a:spcPts val="0"/>
                        </a:spcAft>
                      </a:pPr>
                      <a:r>
                        <a:rPr lang="en-ZA" sz="1000">
                          <a:effectLst/>
                          <a:hlinkClick r:id="rId19"/>
                        </a:rPr>
                        <a:t>NCLAND004</a:t>
                      </a:r>
                      <a:r>
                        <a:rPr lang="en-ZA" sz="1000">
                          <a:effectLst/>
                        </a:rPr>
                        <a:t> (KR)</a:t>
                      </a:r>
                      <a:endParaRPr lang="en-ZA" sz="1000">
                        <a:solidFill>
                          <a:srgbClr val="222222"/>
                        </a:solidFill>
                        <a:effectLst/>
                        <a:latin typeface="Arial"/>
                        <a:ea typeface="Times New Roman"/>
                        <a:cs typeface="Times New Roman"/>
                      </a:endParaRPr>
                    </a:p>
                  </a:txBody>
                  <a:tcPr marL="30220" marR="30220" marT="30220" marB="30220"/>
                </a:tc>
                <a:tc>
                  <a:txBody>
                    <a:bodyPr/>
                    <a:lstStyle/>
                    <a:p>
                      <a:pPr>
                        <a:lnSpc>
                          <a:spcPct val="115000"/>
                        </a:lnSpc>
                        <a:spcBef>
                          <a:spcPts val="600"/>
                        </a:spcBef>
                        <a:spcAft>
                          <a:spcPts val="0"/>
                        </a:spcAft>
                      </a:pPr>
                      <a:r>
                        <a:rPr lang="en-ZA" sz="1000" dirty="0">
                          <a:effectLst/>
                        </a:rPr>
                        <a:t> </a:t>
                      </a:r>
                      <a:endParaRPr lang="en-ZA" sz="1100" dirty="0">
                        <a:effectLst/>
                        <a:latin typeface="Calibri"/>
                        <a:ea typeface="Calibri"/>
                        <a:cs typeface="Times New Roman"/>
                      </a:endParaRPr>
                    </a:p>
                  </a:txBody>
                  <a:tcPr marL="30220" marR="30220" marT="30220" marB="30220"/>
                </a:tc>
              </a:tr>
            </a:tbl>
          </a:graphicData>
        </a:graphic>
      </p:graphicFrame>
      <p:pic>
        <p:nvPicPr>
          <p:cNvPr id="1025" name="Picture 1" descr="external link: "/>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59013" y="1595438"/>
            <a:ext cx="47625" cy="571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rot="1013600">
            <a:off x="4810525" y="873279"/>
            <a:ext cx="3781805" cy="584775"/>
          </a:xfrm>
          <a:prstGeom prst="rect">
            <a:avLst/>
          </a:prstGeom>
          <a:noFill/>
        </p:spPr>
        <p:txBody>
          <a:bodyPr wrap="none" lIns="91440" tIns="45720" rIns="91440" bIns="45720">
            <a:spAutoFit/>
          </a:bodyPr>
          <a:lstStyle/>
          <a:p>
            <a:pPr algn="ctr"/>
            <a:r>
              <a:rPr lang="en-US" sz="3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Assignments 2013</a:t>
            </a:r>
            <a:endParaRPr lang="en-US" sz="3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6162806" y="4872625"/>
            <a:ext cx="2580361" cy="15908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aphicFrame>
        <p:nvGraphicFramePr>
          <p:cNvPr id="4" name="Table 3"/>
          <p:cNvGraphicFramePr>
            <a:graphicFrameLocks noGrp="1"/>
          </p:cNvGraphicFramePr>
          <p:nvPr>
            <p:extLst>
              <p:ext uri="{D42A27DB-BD31-4B8C-83A1-F6EECF244321}">
                <p14:modId xmlns:p14="http://schemas.microsoft.com/office/powerpoint/2010/main" val="4192518841"/>
              </p:ext>
            </p:extLst>
          </p:nvPr>
        </p:nvGraphicFramePr>
        <p:xfrm>
          <a:off x="6299538" y="4967190"/>
          <a:ext cx="2296160" cy="1333500"/>
        </p:xfrm>
        <a:graphic>
          <a:graphicData uri="http://schemas.openxmlformats.org/drawingml/2006/table">
            <a:tbl>
              <a:tblPr firstRow="1" firstCol="1" bandRow="1">
                <a:tableStyleId>{5C22544A-7EE6-4342-B048-85BDC9FD1C3A}</a:tableStyleId>
              </a:tblPr>
              <a:tblGrid>
                <a:gridCol w="677459"/>
                <a:gridCol w="1618701"/>
              </a:tblGrid>
              <a:tr h="0">
                <a:tc>
                  <a:txBody>
                    <a:bodyPr/>
                    <a:lstStyle/>
                    <a:p>
                      <a:pPr>
                        <a:lnSpc>
                          <a:spcPct val="115000"/>
                        </a:lnSpc>
                        <a:spcBef>
                          <a:spcPts val="600"/>
                        </a:spcBef>
                        <a:spcAft>
                          <a:spcPts val="0"/>
                        </a:spcAft>
                      </a:pPr>
                      <a:r>
                        <a:rPr lang="en-ZA" sz="1000" dirty="0">
                          <a:effectLst/>
                        </a:rPr>
                        <a:t>Initials</a:t>
                      </a:r>
                      <a:endParaRPr lang="en-ZA" sz="1100" dirty="0">
                        <a:effectLst/>
                        <a:latin typeface="Calibri"/>
                        <a:ea typeface="Calibri"/>
                        <a:cs typeface="Times New Roman"/>
                      </a:endParaRPr>
                    </a:p>
                  </a:txBody>
                  <a:tcPr marL="45720" marR="45720" anchor="ctr"/>
                </a:tc>
                <a:tc>
                  <a:txBody>
                    <a:bodyPr/>
                    <a:lstStyle/>
                    <a:p>
                      <a:pPr>
                        <a:lnSpc>
                          <a:spcPct val="115000"/>
                        </a:lnSpc>
                        <a:spcBef>
                          <a:spcPts val="600"/>
                        </a:spcBef>
                        <a:spcAft>
                          <a:spcPts val="0"/>
                        </a:spcAft>
                      </a:pPr>
                      <a:r>
                        <a:rPr lang="en-ZA" sz="1000" dirty="0">
                          <a:effectLst/>
                        </a:rPr>
                        <a:t>Name</a:t>
                      </a:r>
                      <a:endParaRPr lang="en-ZA" sz="1100" dirty="0">
                        <a:effectLst/>
                        <a:latin typeface="Calibri"/>
                        <a:ea typeface="Calibri"/>
                        <a:cs typeface="Times New Roman"/>
                      </a:endParaRPr>
                    </a:p>
                  </a:txBody>
                  <a:tcPr marL="45720" marR="45720" anchor="ctr"/>
                </a:tc>
              </a:tr>
              <a:tr h="0">
                <a:tc>
                  <a:txBody>
                    <a:bodyPr/>
                    <a:lstStyle/>
                    <a:p>
                      <a:pPr>
                        <a:lnSpc>
                          <a:spcPct val="115000"/>
                        </a:lnSpc>
                        <a:spcBef>
                          <a:spcPts val="600"/>
                        </a:spcBef>
                        <a:spcAft>
                          <a:spcPts val="0"/>
                        </a:spcAft>
                      </a:pPr>
                      <a:r>
                        <a:rPr lang="en-ZA" sz="1000">
                          <a:effectLst/>
                        </a:rPr>
                        <a:t>(KR)</a:t>
                      </a:r>
                      <a:endParaRPr lang="en-ZA" sz="1100">
                        <a:effectLst/>
                        <a:latin typeface="Calibri"/>
                        <a:ea typeface="Calibri"/>
                        <a:cs typeface="Times New Roman"/>
                      </a:endParaRPr>
                    </a:p>
                  </a:txBody>
                  <a:tcPr marL="45720" marR="45720"/>
                </a:tc>
                <a:tc>
                  <a:txBody>
                    <a:bodyPr/>
                    <a:lstStyle/>
                    <a:p>
                      <a:pPr>
                        <a:lnSpc>
                          <a:spcPct val="115000"/>
                        </a:lnSpc>
                        <a:spcBef>
                          <a:spcPts val="600"/>
                        </a:spcBef>
                        <a:spcAft>
                          <a:spcPts val="0"/>
                        </a:spcAft>
                      </a:pPr>
                      <a:r>
                        <a:rPr lang="en-ZA" sz="1000">
                          <a:effectLst/>
                        </a:rPr>
                        <a:t>Karthik Rajeswaran</a:t>
                      </a:r>
                      <a:endParaRPr lang="en-ZA" sz="1100">
                        <a:effectLst/>
                        <a:latin typeface="Calibri"/>
                        <a:ea typeface="Calibri"/>
                        <a:cs typeface="Times New Roman"/>
                      </a:endParaRPr>
                    </a:p>
                  </a:txBody>
                  <a:tcPr marL="45720" marR="45720"/>
                </a:tc>
              </a:tr>
              <a:tr h="0">
                <a:tc>
                  <a:txBody>
                    <a:bodyPr/>
                    <a:lstStyle/>
                    <a:p>
                      <a:pPr>
                        <a:lnSpc>
                          <a:spcPct val="115000"/>
                        </a:lnSpc>
                        <a:spcBef>
                          <a:spcPts val="600"/>
                        </a:spcBef>
                        <a:spcAft>
                          <a:spcPts val="0"/>
                        </a:spcAft>
                      </a:pPr>
                      <a:r>
                        <a:rPr lang="en-ZA" sz="1000">
                          <a:effectLst/>
                        </a:rPr>
                        <a:t>(OH)</a:t>
                      </a:r>
                      <a:endParaRPr lang="en-ZA" sz="1100">
                        <a:effectLst/>
                        <a:latin typeface="Calibri"/>
                        <a:ea typeface="Calibri"/>
                        <a:cs typeface="Times New Roman"/>
                      </a:endParaRPr>
                    </a:p>
                  </a:txBody>
                  <a:tcPr marL="45720" marR="45720"/>
                </a:tc>
                <a:tc>
                  <a:txBody>
                    <a:bodyPr/>
                    <a:lstStyle/>
                    <a:p>
                      <a:pPr>
                        <a:lnSpc>
                          <a:spcPct val="115000"/>
                        </a:lnSpc>
                        <a:spcBef>
                          <a:spcPts val="600"/>
                        </a:spcBef>
                        <a:spcAft>
                          <a:spcPts val="0"/>
                        </a:spcAft>
                      </a:pPr>
                      <a:r>
                        <a:rPr lang="en-ZA" sz="1000">
                          <a:effectLst/>
                        </a:rPr>
                        <a:t>Ojonav Hazarika</a:t>
                      </a:r>
                      <a:endParaRPr lang="en-ZA" sz="1100">
                        <a:effectLst/>
                        <a:latin typeface="Calibri"/>
                        <a:ea typeface="Calibri"/>
                        <a:cs typeface="Times New Roman"/>
                      </a:endParaRPr>
                    </a:p>
                  </a:txBody>
                  <a:tcPr marL="45720" marR="45720"/>
                </a:tc>
              </a:tr>
              <a:tr h="0">
                <a:tc>
                  <a:txBody>
                    <a:bodyPr/>
                    <a:lstStyle/>
                    <a:p>
                      <a:pPr>
                        <a:lnSpc>
                          <a:spcPct val="115000"/>
                        </a:lnSpc>
                        <a:spcBef>
                          <a:spcPts val="600"/>
                        </a:spcBef>
                        <a:spcAft>
                          <a:spcPts val="0"/>
                        </a:spcAft>
                      </a:pPr>
                      <a:r>
                        <a:rPr lang="en-ZA" sz="1000">
                          <a:effectLst/>
                        </a:rPr>
                        <a:t>(IT)</a:t>
                      </a:r>
                      <a:endParaRPr lang="en-ZA" sz="1100">
                        <a:effectLst/>
                        <a:latin typeface="Calibri"/>
                        <a:ea typeface="Calibri"/>
                        <a:cs typeface="Times New Roman"/>
                      </a:endParaRPr>
                    </a:p>
                  </a:txBody>
                  <a:tcPr marL="45720" marR="45720"/>
                </a:tc>
                <a:tc>
                  <a:txBody>
                    <a:bodyPr/>
                    <a:lstStyle/>
                    <a:p>
                      <a:pPr>
                        <a:lnSpc>
                          <a:spcPct val="115000"/>
                        </a:lnSpc>
                        <a:spcBef>
                          <a:spcPts val="600"/>
                        </a:spcBef>
                        <a:spcAft>
                          <a:spcPts val="0"/>
                        </a:spcAft>
                      </a:pPr>
                      <a:r>
                        <a:rPr lang="en-ZA" sz="1000">
                          <a:effectLst/>
                        </a:rPr>
                        <a:t>Israel Tshililo</a:t>
                      </a:r>
                      <a:endParaRPr lang="en-ZA" sz="1100">
                        <a:effectLst/>
                        <a:latin typeface="Calibri"/>
                        <a:ea typeface="Calibri"/>
                        <a:cs typeface="Times New Roman"/>
                      </a:endParaRPr>
                    </a:p>
                  </a:txBody>
                  <a:tcPr marL="45720" marR="45720"/>
                </a:tc>
              </a:tr>
              <a:tr h="0">
                <a:tc>
                  <a:txBody>
                    <a:bodyPr/>
                    <a:lstStyle/>
                    <a:p>
                      <a:pPr>
                        <a:lnSpc>
                          <a:spcPct val="115000"/>
                        </a:lnSpc>
                        <a:spcBef>
                          <a:spcPts val="600"/>
                        </a:spcBef>
                        <a:spcAft>
                          <a:spcPts val="0"/>
                        </a:spcAft>
                      </a:pPr>
                      <a:r>
                        <a:rPr lang="en-ZA" sz="1000">
                          <a:effectLst/>
                        </a:rPr>
                        <a:t>(JE)</a:t>
                      </a:r>
                      <a:endParaRPr lang="en-ZA" sz="1100">
                        <a:effectLst/>
                        <a:latin typeface="Calibri"/>
                        <a:ea typeface="Calibri"/>
                        <a:cs typeface="Times New Roman"/>
                      </a:endParaRPr>
                    </a:p>
                  </a:txBody>
                  <a:tcPr marL="45720" marR="45720"/>
                </a:tc>
                <a:tc>
                  <a:txBody>
                    <a:bodyPr/>
                    <a:lstStyle/>
                    <a:p>
                      <a:pPr>
                        <a:lnSpc>
                          <a:spcPct val="115000"/>
                        </a:lnSpc>
                        <a:spcBef>
                          <a:spcPts val="600"/>
                        </a:spcBef>
                        <a:spcAft>
                          <a:spcPts val="0"/>
                        </a:spcAft>
                      </a:pPr>
                      <a:r>
                        <a:rPr lang="en-ZA" sz="1000" dirty="0">
                          <a:effectLst/>
                        </a:rPr>
                        <a:t>Jason Esselaar</a:t>
                      </a:r>
                      <a:endParaRPr lang="en-ZA" sz="1100" dirty="0">
                        <a:effectLst/>
                        <a:latin typeface="Calibri"/>
                        <a:ea typeface="Calibri"/>
                        <a:cs typeface="Times New Roman"/>
                      </a:endParaRPr>
                    </a:p>
                  </a:txBody>
                  <a:tcPr marL="45720" marR="45720"/>
                </a:tc>
              </a:tr>
            </a:tbl>
          </a:graphicData>
        </a:graphic>
      </p:graphicFrame>
    </p:spTree>
    <p:extLst>
      <p:ext uri="{BB962C8B-B14F-4D97-AF65-F5344CB8AC3E}">
        <p14:creationId xmlns:p14="http://schemas.microsoft.com/office/powerpoint/2010/main" val="4055188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YODA Project Issues</a:t>
            </a:r>
            <a:endParaRPr lang="en-GB" dirty="0"/>
          </a:p>
        </p:txBody>
      </p:sp>
      <p:sp>
        <p:nvSpPr>
          <p:cNvPr id="3" name="Content Placeholder 2"/>
          <p:cNvSpPr>
            <a:spLocks noGrp="1"/>
          </p:cNvSpPr>
          <p:nvPr>
            <p:ph idx="1"/>
          </p:nvPr>
        </p:nvSpPr>
        <p:spPr/>
        <p:txBody>
          <a:bodyPr/>
          <a:lstStyle/>
          <a:p>
            <a:pPr>
              <a:defRPr/>
            </a:pPr>
            <a:r>
              <a:rPr lang="en-ZA" dirty="0" smtClean="0"/>
              <a:t>Some teams not yet booked</a:t>
            </a:r>
          </a:p>
          <a:p>
            <a:pPr lvl="1">
              <a:defRPr/>
            </a:pPr>
            <a:r>
              <a:rPr lang="en-ZA" dirty="0" smtClean="0"/>
              <a:t>Please email me your requested slot (see announcement sent earlier)</a:t>
            </a:r>
          </a:p>
          <a:p>
            <a:pPr>
              <a:defRPr/>
            </a:pPr>
            <a:r>
              <a:rPr lang="en-ZA" dirty="0" smtClean="0"/>
              <a:t>Demos are still </a:t>
            </a:r>
            <a:r>
              <a:rPr lang="en-ZA" dirty="0" smtClean="0">
                <a:solidFill>
                  <a:srgbClr val="FF6600"/>
                </a:solidFill>
              </a:rPr>
              <a:t>15 and 16 May</a:t>
            </a:r>
          </a:p>
          <a:p>
            <a:pPr>
              <a:defRPr/>
            </a:pPr>
            <a:r>
              <a:rPr lang="en-ZA" dirty="0" smtClean="0"/>
              <a:t>Final report and code hand in: </a:t>
            </a:r>
            <a:r>
              <a:rPr lang="en-ZA" dirty="0" smtClean="0">
                <a:solidFill>
                  <a:srgbClr val="FF6600"/>
                </a:solidFill>
              </a:rPr>
              <a:t>20 May</a:t>
            </a:r>
          </a:p>
          <a:p>
            <a:pPr>
              <a:defRPr/>
            </a:pPr>
            <a:r>
              <a:rPr lang="en-ZA" dirty="0" smtClean="0">
                <a:solidFill>
                  <a:srgbClr val="FF6600"/>
                </a:solidFill>
              </a:rPr>
              <a:t>Heavy penalties for late demo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Terminology buffs?</a:t>
            </a:r>
            <a:endParaRPr lang="en-ZA" dirty="0"/>
          </a:p>
        </p:txBody>
      </p:sp>
      <p:sp>
        <p:nvSpPr>
          <p:cNvPr id="3" name="Content Placeholder 2"/>
          <p:cNvSpPr>
            <a:spLocks noGrp="1"/>
          </p:cNvSpPr>
          <p:nvPr>
            <p:ph idx="1"/>
          </p:nvPr>
        </p:nvSpPr>
        <p:spPr/>
        <p:txBody>
          <a:bodyPr/>
          <a:lstStyle/>
          <a:p>
            <a:pPr>
              <a:defRPr/>
            </a:pPr>
            <a:r>
              <a:rPr lang="en-ZA" dirty="0" smtClean="0"/>
              <a:t>Every heard of </a:t>
            </a:r>
            <a:r>
              <a:rPr lang="en-ZA" dirty="0" smtClean="0">
                <a:solidFill>
                  <a:schemeClr val="tx2">
                    <a:lumMod val="90000"/>
                  </a:schemeClr>
                </a:solidFill>
              </a:rPr>
              <a:t>DMIPS</a:t>
            </a:r>
            <a:r>
              <a:rPr lang="en-ZA" dirty="0" smtClean="0"/>
              <a:t>?</a:t>
            </a:r>
          </a:p>
          <a:p>
            <a:pPr>
              <a:defRPr/>
            </a:pPr>
            <a:r>
              <a:rPr lang="en-ZA" dirty="0" smtClean="0"/>
              <a:t>In relation to a </a:t>
            </a:r>
            <a:r>
              <a:rPr lang="en-ZA" dirty="0" smtClean="0">
                <a:solidFill>
                  <a:schemeClr val="tx2">
                    <a:lumMod val="90000"/>
                  </a:schemeClr>
                </a:solidFill>
              </a:rPr>
              <a:t>VAX</a:t>
            </a:r>
            <a:r>
              <a:rPr lang="en-ZA" dirty="0" smtClean="0"/>
              <a:t>?</a:t>
            </a:r>
          </a:p>
          <a:p>
            <a:pPr>
              <a:defRPr/>
            </a:pPr>
            <a:r>
              <a:rPr lang="en-ZA" dirty="0" smtClean="0"/>
              <a:t>How bizarre… how is that possibly of any relevance to HPCE?...</a:t>
            </a:r>
          </a:p>
          <a:p>
            <a:pPr>
              <a:defRPr/>
            </a:pPr>
            <a:endParaRPr lang="en-Z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9810"/>
            <a:ext cx="8385175" cy="783135"/>
          </a:xfrm>
        </p:spPr>
        <p:txBody>
          <a:bodyPr/>
          <a:lstStyle/>
          <a:p>
            <a:pPr>
              <a:defRPr/>
            </a:pPr>
            <a:r>
              <a:rPr lang="en-ZA" dirty="0" smtClean="0"/>
              <a:t>Terminology point</a:t>
            </a:r>
            <a:endParaRPr lang="en-US" dirty="0"/>
          </a:p>
        </p:txBody>
      </p:sp>
      <p:sp>
        <p:nvSpPr>
          <p:cNvPr id="3" name="Content Placeholder 2"/>
          <p:cNvSpPr>
            <a:spLocks noGrp="1"/>
          </p:cNvSpPr>
          <p:nvPr>
            <p:ph idx="1"/>
          </p:nvPr>
        </p:nvSpPr>
        <p:spPr>
          <a:xfrm>
            <a:off x="619125" y="1222375"/>
            <a:ext cx="8320088" cy="4191000"/>
          </a:xfrm>
        </p:spPr>
        <p:txBody>
          <a:bodyPr>
            <a:normAutofit fontScale="85000" lnSpcReduction="20000"/>
          </a:bodyPr>
          <a:lstStyle/>
          <a:p>
            <a:pPr>
              <a:defRPr/>
            </a:pPr>
            <a:r>
              <a:rPr lang="en-ZA" dirty="0" smtClean="0"/>
              <a:t>DMIPS =</a:t>
            </a:r>
          </a:p>
          <a:p>
            <a:pPr lvl="1">
              <a:defRPr/>
            </a:pPr>
            <a:r>
              <a:rPr lang="en-ZA" dirty="0" smtClean="0"/>
              <a:t>Dhrystone </a:t>
            </a:r>
            <a:r>
              <a:rPr lang="en-ZA" dirty="0" smtClean="0">
                <a:solidFill>
                  <a:schemeClr val="tx2">
                    <a:lumMod val="90000"/>
                  </a:schemeClr>
                </a:solidFill>
              </a:rPr>
              <a:t>MIPS</a:t>
            </a:r>
            <a:r>
              <a:rPr lang="en-ZA" dirty="0" smtClean="0"/>
              <a:t> (Million Instructions Per Second). Shows </a:t>
            </a:r>
            <a:r>
              <a:rPr lang="en-ZA" dirty="0" smtClean="0">
                <a:solidFill>
                  <a:schemeClr val="tx2">
                    <a:lumMod val="90000"/>
                  </a:schemeClr>
                </a:solidFill>
              </a:rPr>
              <a:t>number of iterations of the Dhrystone loop repeated per second</a:t>
            </a:r>
            <a:r>
              <a:rPr lang="en-ZA" dirty="0" smtClean="0"/>
              <a:t>.</a:t>
            </a:r>
          </a:p>
          <a:p>
            <a:pPr lvl="1">
              <a:defRPr/>
            </a:pPr>
            <a:r>
              <a:rPr lang="en-ZA" dirty="0" smtClean="0"/>
              <a:t>MIPS along are not all that meaningful for benchmarking because 1 CISC instruction may be worth many RISC instructions (but the CISC might still complete the task </a:t>
            </a:r>
            <a:r>
              <a:rPr lang="en-ZA" i="1" dirty="0" smtClean="0"/>
              <a:t>faster</a:t>
            </a:r>
            <a:r>
              <a:rPr lang="en-ZA" dirty="0" smtClean="0"/>
              <a:t>)</a:t>
            </a:r>
          </a:p>
          <a:p>
            <a:pPr lvl="1">
              <a:defRPr/>
            </a:pPr>
            <a:r>
              <a:rPr lang="en-US" dirty="0" smtClean="0"/>
              <a:t>DMIPS = </a:t>
            </a:r>
            <a:r>
              <a:rPr lang="en-US" dirty="0" err="1" smtClean="0"/>
              <a:t>Dhrystone_score</a:t>
            </a:r>
            <a:r>
              <a:rPr lang="en-US" dirty="0" smtClean="0"/>
              <a:t> / 1,757</a:t>
            </a:r>
          </a:p>
          <a:p>
            <a:pPr lvl="1">
              <a:defRPr/>
            </a:pPr>
            <a:r>
              <a:rPr lang="en-US" dirty="0" smtClean="0"/>
              <a:t>The value 1,757 is the number of Dhrystones per second obtained on the </a:t>
            </a:r>
            <a:r>
              <a:rPr lang="en-US" dirty="0" smtClean="0">
                <a:solidFill>
                  <a:schemeClr val="tx2">
                    <a:lumMod val="90000"/>
                  </a:schemeClr>
                </a:solidFill>
              </a:rPr>
              <a:t>VAX</a:t>
            </a:r>
            <a:r>
              <a:rPr lang="en-US" dirty="0" smtClean="0"/>
              <a:t> 11/780, nominally a 1 MIPS machine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038" y="244475"/>
            <a:ext cx="8542337" cy="1431925"/>
          </a:xfrm>
        </p:spPr>
        <p:txBody>
          <a:bodyPr/>
          <a:lstStyle/>
          <a:p>
            <a:pPr>
              <a:defRPr/>
            </a:pPr>
            <a:r>
              <a:rPr lang="en-ZA" dirty="0" smtClean="0">
                <a:solidFill>
                  <a:schemeClr val="tx2">
                    <a:lumMod val="75000"/>
                  </a:schemeClr>
                </a:solidFill>
              </a:rPr>
              <a:t>Whetstone</a:t>
            </a:r>
            <a:r>
              <a:rPr lang="en-ZA" dirty="0" smtClean="0"/>
              <a:t>, Dhrystone and </a:t>
            </a:r>
            <a:r>
              <a:rPr lang="en-ZA" dirty="0" err="1" smtClean="0"/>
              <a:t>CoreMark</a:t>
            </a:r>
            <a:endParaRPr lang="en-ZA" dirty="0"/>
          </a:p>
        </p:txBody>
      </p:sp>
      <p:sp>
        <p:nvSpPr>
          <p:cNvPr id="3" name="Content Placeholder 2"/>
          <p:cNvSpPr>
            <a:spLocks noGrp="1"/>
          </p:cNvSpPr>
          <p:nvPr>
            <p:ph idx="1"/>
          </p:nvPr>
        </p:nvSpPr>
        <p:spPr>
          <a:xfrm>
            <a:off x="838200" y="1905000"/>
            <a:ext cx="8007350" cy="4659313"/>
          </a:xfrm>
        </p:spPr>
        <p:txBody>
          <a:bodyPr/>
          <a:lstStyle/>
          <a:p>
            <a:pPr>
              <a:defRPr/>
            </a:pPr>
            <a:r>
              <a:rPr lang="en-ZA" sz="2800" dirty="0" smtClean="0"/>
              <a:t>Whetstone is a collection of commonly used computation tasks, repeated in a loop, and the time the loop takes to complete equates to the Whetstone rating.</a:t>
            </a:r>
          </a:p>
        </p:txBody>
      </p:sp>
      <p:sp>
        <p:nvSpPr>
          <p:cNvPr id="9220" name="Rectangle 3"/>
          <p:cNvSpPr>
            <a:spLocks noChangeArrowheads="1"/>
          </p:cNvSpPr>
          <p:nvPr/>
        </p:nvSpPr>
        <p:spPr bwMode="auto">
          <a:xfrm>
            <a:off x="4587875" y="6263203"/>
            <a:ext cx="3762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hlinkClick r:id="rId3"/>
              </a:rPr>
              <a:t>http://www.coremark.org/home.php</a:t>
            </a:r>
            <a:endParaRPr lang="en-ZA" dirty="0"/>
          </a:p>
        </p:txBody>
      </p:sp>
      <p:sp>
        <p:nvSpPr>
          <p:cNvPr id="9221" name="Rectangle 4"/>
          <p:cNvSpPr>
            <a:spLocks noChangeArrowheads="1"/>
          </p:cNvSpPr>
          <p:nvPr/>
        </p:nvSpPr>
        <p:spPr bwMode="auto">
          <a:xfrm>
            <a:off x="2187575" y="6249973"/>
            <a:ext cx="25574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t>For further details see: </a:t>
            </a:r>
          </a:p>
        </p:txBody>
      </p:sp>
      <p:pic>
        <p:nvPicPr>
          <p:cNvPr id="9222" name="Picture 5" descr="wet ston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30975" y="3454400"/>
            <a:ext cx="22733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4461</TotalTime>
  <Words>2433</Words>
  <Application>Microsoft Office PowerPoint</Application>
  <PresentationFormat>On-screen Show (4:3)</PresentationFormat>
  <Paragraphs>464</Paragraphs>
  <Slides>37</Slides>
  <Notes>35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4084 Theme</vt:lpstr>
      <vt:lpstr>PowerPoint Presentation</vt:lpstr>
      <vt:lpstr>Lecture Overview</vt:lpstr>
      <vt:lpstr>Reminder : Quiz 4</vt:lpstr>
      <vt:lpstr>PowerPoint Presentation</vt:lpstr>
      <vt:lpstr>PowerPoint Presentation</vt:lpstr>
      <vt:lpstr>YODA Project Issues</vt:lpstr>
      <vt:lpstr>Terminology buffs?</vt:lpstr>
      <vt:lpstr>Terminology point</vt:lpstr>
      <vt:lpstr>Whetstone, Dhrystone and CoreMark</vt:lpstr>
      <vt:lpstr>Whetstone, Dhrystone and CoreMark</vt:lpstr>
      <vt:lpstr>Whetstone, Dhrystone and CoreMark</vt:lpstr>
      <vt:lpstr>C to HDL Automatic Conversion</vt:lpstr>
      <vt:lpstr>C to VHDL Converters</vt:lpstr>
      <vt:lpstr>C to VHDL</vt:lpstr>
      <vt:lpstr>How C  VHDL translators usually work (simplified)</vt:lpstr>
      <vt:lpstr>Common Limitations for C  VHDL translators</vt:lpstr>
      <vt:lpstr>C  VHDL Scenario</vt:lpstr>
      <vt:lpstr>C Coding: Attempt 1</vt:lpstr>
      <vt:lpstr>PowerPoint Presentation</vt:lpstr>
      <vt:lpstr>Concerns to deal with</vt:lpstr>
      <vt:lpstr>C Code Attempt 2</vt:lpstr>
      <vt:lpstr>C Interface  VHDL Port</vt:lpstr>
      <vt:lpstr>Variables vs. signals VHDL types</vt:lpstr>
      <vt:lpstr>Variables vs. signals VHDL types</vt:lpstr>
      <vt:lpstr>C implementation to VHDL architecture</vt:lpstr>
      <vt:lpstr>PowerPoint Presentation</vt:lpstr>
      <vt:lpstr>PowerPoint Presentation</vt:lpstr>
      <vt:lpstr>Current C to VHDL Converters</vt:lpstr>
      <vt:lpstr>C to VHDL Mapping</vt:lpstr>
      <vt:lpstr>Limitations of Current Automatic Convertors</vt:lpstr>
      <vt:lpstr>Class Activity</vt:lpstr>
      <vt:lpstr>C  VHDL Tools</vt:lpstr>
      <vt:lpstr>SystemC Example (an alternative)</vt:lpstr>
      <vt:lpstr>ImpulseC</vt:lpstr>
      <vt:lpstr>ImpulseC Screenshot</vt:lpstr>
      <vt:lpstr>C  Verilog</vt:lpstr>
      <vt:lpstr>Example Run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C to HDL automatic conversion</dc:subject>
  <dc:creator>Simon Winberg</dc:creator>
  <cp:lastModifiedBy>Simon Winberg</cp:lastModifiedBy>
  <cp:revision>405</cp:revision>
  <dcterms:created xsi:type="dcterms:W3CDTF">2009-02-10T02:25:54Z</dcterms:created>
  <dcterms:modified xsi:type="dcterms:W3CDTF">2013-05-02T11:45:08Z</dcterms:modified>
  <cp:category>Lectures</cp:category>
</cp:coreProperties>
</file>