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2" r:id="rId1"/>
  </p:sldMasterIdLst>
  <p:notesMasterIdLst>
    <p:notesMasterId r:id="rId42"/>
  </p:notesMasterIdLst>
  <p:sldIdLst>
    <p:sldId id="366" r:id="rId2"/>
    <p:sldId id="273" r:id="rId3"/>
    <p:sldId id="392" r:id="rId4"/>
    <p:sldId id="393" r:id="rId5"/>
    <p:sldId id="394" r:id="rId6"/>
    <p:sldId id="395" r:id="rId7"/>
    <p:sldId id="396" r:id="rId8"/>
    <p:sldId id="398" r:id="rId9"/>
    <p:sldId id="399" r:id="rId10"/>
    <p:sldId id="400" r:id="rId11"/>
    <p:sldId id="401" r:id="rId12"/>
    <p:sldId id="402" r:id="rId13"/>
    <p:sldId id="403" r:id="rId14"/>
    <p:sldId id="404" r:id="rId15"/>
    <p:sldId id="405" r:id="rId16"/>
    <p:sldId id="406" r:id="rId17"/>
    <p:sldId id="407" r:id="rId18"/>
    <p:sldId id="408" r:id="rId19"/>
    <p:sldId id="409" r:id="rId20"/>
    <p:sldId id="410" r:id="rId21"/>
    <p:sldId id="411" r:id="rId22"/>
    <p:sldId id="412" r:id="rId23"/>
    <p:sldId id="413" r:id="rId24"/>
    <p:sldId id="414" r:id="rId25"/>
    <p:sldId id="415" r:id="rId26"/>
    <p:sldId id="416" r:id="rId27"/>
    <p:sldId id="417" r:id="rId28"/>
    <p:sldId id="418" r:id="rId29"/>
    <p:sldId id="419" r:id="rId30"/>
    <p:sldId id="420" r:id="rId31"/>
    <p:sldId id="421" r:id="rId32"/>
    <p:sldId id="422" r:id="rId33"/>
    <p:sldId id="423" r:id="rId34"/>
    <p:sldId id="424" r:id="rId35"/>
    <p:sldId id="425" r:id="rId36"/>
    <p:sldId id="426" r:id="rId37"/>
    <p:sldId id="427" r:id="rId38"/>
    <p:sldId id="428" r:id="rId39"/>
    <p:sldId id="429" r:id="rId40"/>
    <p:sldId id="430" r:id="rId4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1C1C"/>
    <a:srgbClr val="D9FFD9"/>
    <a:srgbClr val="A12F4A"/>
    <a:srgbClr val="99FFCC"/>
    <a:srgbClr val="CC0000"/>
    <a:srgbClr val="0000FF"/>
    <a:srgbClr val="1008B8"/>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2" autoAdjust="0"/>
    <p:restoredTop sz="94687" autoAdjust="0"/>
  </p:normalViewPr>
  <p:slideViewPr>
    <p:cSldViewPr snapToGrid="0">
      <p:cViewPr varScale="1">
        <p:scale>
          <a:sx n="76" d="100"/>
          <a:sy n="76" d="100"/>
        </p:scale>
        <p:origin x="-1380" y="-96"/>
      </p:cViewPr>
      <p:guideLst>
        <p:guide orient="horz" pos="2160"/>
        <p:guide pos="2880"/>
      </p:guideLst>
    </p:cSldViewPr>
  </p:slideViewPr>
  <p:outlineViewPr>
    <p:cViewPr>
      <p:scale>
        <a:sx n="33" d="100"/>
        <a:sy n="33" d="100"/>
      </p:scale>
      <p:origin x="0" y="4867"/>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D515E70D-A373-43BB-83D7-60F4BCFC6D24}" type="datetimeFigureOut">
              <a:rPr lang="en-US"/>
              <a:pPr>
                <a:defRPr/>
              </a:pPr>
              <a:t>4/30/2013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0100D4B2-1C16-4B7D-AB7A-1EBE5920977B}" type="slidenum">
              <a:rPr lang="en-US"/>
              <a:pPr>
                <a:defRPr/>
              </a:pPr>
              <a:t>‹#›</a:t>
            </a:fld>
            <a:endParaRPr lang="en-US"/>
          </a:p>
        </p:txBody>
      </p:sp>
    </p:spTree>
    <p:extLst>
      <p:ext uri="{BB962C8B-B14F-4D97-AF65-F5344CB8AC3E}">
        <p14:creationId xmlns:p14="http://schemas.microsoft.com/office/powerpoint/2010/main" val="30056611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88C70BB-4832-40A1-9631-DFF7EC4DC78A}"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2F52D4A-EC26-4417-8161-30BB40E7D80A}"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34F1285-83B4-4691-962C-204108670333}"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8116487-52C8-4061-B841-24A7131B91BA}"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AF7A37B-03B9-437E-8C99-04BF828CF607}" type="slidenum">
              <a:rPr lang="en-US" smtClean="0"/>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CEE3222-B9FA-4BB7-B0E0-E67D0C1DC43C}"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6E71F69-2C5B-4C10-A5ED-5775F9CAD11B}"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41984A3-6EB6-45BA-B6DD-21B01FB125EC}"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9F76FC1-3076-4132-BD81-08BA17500779}"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0802015-BA53-4EDD-9077-A58BA2FF54E2}"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F64C331-7B8F-4FF7-8611-136985E21558}" type="slidenum">
              <a:rPr lang="en-US" smtClean="0"/>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646B04E-30CB-490E-A377-300B2772DF17}"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AC75020C-7D56-47FD-99B4-279D85EF1A90}" type="slidenum">
              <a:rPr lang="en-US" smtClean="0"/>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906514A-F9C0-4BD6-8E9E-93340FAFEE88}" type="slidenum">
              <a:rPr lang="en-US" smtClean="0"/>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592DEEA-659A-4EB4-9EB1-DDBC379BD108}" type="slidenum">
              <a:rPr lang="en-US" smtClean="0"/>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1D13491-22DF-4EE7-A8A8-E027A02A8B6A}" type="slidenum">
              <a:rPr lang="en-US" smtClean="0"/>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CC09546-21FC-4A75-B40F-F80E0BC98F1C}" type="slidenum">
              <a:rPr lang="en-US" smtClean="0"/>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65215E7-C0F6-407E-9B38-28CC8026FF50}" type="slidenum">
              <a:rPr lang="en-US" smtClean="0"/>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E0214E5-EE67-4805-BE90-E3EDD3776311}" type="slidenum">
              <a:rPr lang="en-US" smtClean="0"/>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E563240-8322-4254-A0B5-2AC26CEFC078}" type="slidenum">
              <a:rPr lang="en-US" smtClean="0"/>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727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E69D47F-0437-45B4-9FD5-7352D7B62A30}" type="slidenum">
              <a:rPr lang="en-US" smtClean="0"/>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737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962DC60-2E04-405D-9831-2A3768BA3E17}" type="slidenum">
              <a:rPr lang="en-US" smtClean="0"/>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8DEE7F9-4B86-453C-BA30-01754F36A179}" type="slidenum">
              <a:rPr lang="en-US" smtClean="0"/>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747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6D48461-DB92-462B-92AF-B01635B28FD6}" type="slidenum">
              <a:rPr lang="en-US" smtClean="0"/>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757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4D3C4E6-9674-4AA0-BBA0-2562B0CF22FA}" type="slidenum">
              <a:rPr lang="en-US" smtClean="0"/>
              <a:pPr/>
              <a:t>31</a:t>
            </a:fld>
            <a:endParaRPr lang="en-US"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768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1DE3CF07-478B-4FEB-B0D0-A2DFA6E29608}" type="slidenum">
              <a:rPr lang="en-US" smtClean="0"/>
              <a:pPr/>
              <a:t>32</a:t>
            </a:fld>
            <a:endParaRPr lang="en-US"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778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C9CC2C1-9553-441E-81A8-D6E9DD80C094}" type="slidenum">
              <a:rPr lang="en-US" smtClean="0"/>
              <a:pPr/>
              <a:t>33</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788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BC829EF-EE96-40FA-BC72-42B33459154A}" type="slidenum">
              <a:rPr lang="en-US" smtClean="0"/>
              <a:pPr/>
              <a:t>34</a:t>
            </a:fld>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798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DA73C2B-9DB3-43A1-B455-FB594F09DB98}" type="slidenum">
              <a:rPr lang="en-US" smtClean="0"/>
              <a:pPr/>
              <a:t>35</a:t>
            </a:fld>
            <a:endParaRPr lang="en-US"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809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BA63A6C-2352-4DA0-9CA6-7ADC6A9E908A}" type="slidenum">
              <a:rPr lang="en-US" smtClean="0"/>
              <a:pPr/>
              <a:t>36</a:t>
            </a:fld>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819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9B29041-6671-4AFA-ADCB-ADE272B23076}" type="slidenum">
              <a:rPr lang="en-US" smtClean="0"/>
              <a:pPr/>
              <a:t>37</a:t>
            </a:fld>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829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B83976A-E17A-412C-AF85-481C2F614D52}" type="slidenum">
              <a:rPr lang="en-US" smtClean="0"/>
              <a:pPr/>
              <a:t>38</a:t>
            </a:fld>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839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3870352-AD84-4550-A9DA-46AD4BDA0882}" type="slidenum">
              <a:rPr lang="en-US" smtClean="0"/>
              <a:pPr/>
              <a:t>39</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2EA8A45-997B-449F-A9CC-872684D2B1E8}" type="slidenum">
              <a:rPr lang="en-US" smtClean="0"/>
              <a:pPr/>
              <a:t>4</a:t>
            </a:fld>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smtClean="0"/>
          </a:p>
        </p:txBody>
      </p:sp>
      <p:sp>
        <p:nvSpPr>
          <p:cNvPr id="849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0812D3F-95A7-4499-B705-ECAAD4DE9728}" type="slidenum">
              <a:rPr lang="en-US" smtClean="0"/>
              <a:pPr/>
              <a:t>40</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325944AD-9599-4434-80C7-0DAA842B4812}"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C62E3DC-95A0-4EC0-ACB1-CBE6F9615363}"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4496DEA-42CC-4BED-BF2A-8708E70F5784}"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88E1E5B-1C6F-4E84-9626-7E57E2EB1C4D}"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2A53ECA-4323-4E5F-9731-2DD910C9C614}"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a:prstGeom prst="rect">
            <a:avLst/>
          </a:prstGeom>
        </p:spPr>
        <p:txBody>
          <a:bodyPr anchor="b"/>
          <a:lstStyle>
            <a:lvl1pPr algn="l">
              <a:defRPr sz="2400"/>
            </a:lvl1pPr>
          </a:lstStyle>
          <a:p>
            <a:pPr>
              <a:defRPr/>
            </a:pPr>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en-US"/>
          </a:p>
        </p:txBody>
      </p:sp>
      <p:sp>
        <p:nvSpPr>
          <p:cNvPr id="6" name="Slide Number Placeholder 5"/>
          <p:cNvSpPr>
            <a:spLocks noGrp="1"/>
          </p:cNvSpPr>
          <p:nvPr>
            <p:ph type="sldNum" sz="quarter" idx="12"/>
          </p:nvPr>
        </p:nvSpPr>
        <p:spPr>
          <a:xfrm>
            <a:off x="4649096" y="5719966"/>
            <a:ext cx="643666" cy="365125"/>
          </a:xfrm>
          <a:prstGeom prst="rect">
            <a:avLst/>
          </a:prstGeom>
        </p:spPr>
        <p:txBody>
          <a:bodyPr/>
          <a:lstStyle>
            <a:lvl1pPr>
              <a:defRPr>
                <a:solidFill>
                  <a:schemeClr val="accent1"/>
                </a:solidFill>
              </a:defRPr>
            </a:lvl1pPr>
          </a:lstStyle>
          <a:p>
            <a:pPr>
              <a:defRPr/>
            </a:pPr>
            <a:fld id="{5CBF4737-D0DA-497B-A2CC-FB87C56C46D7}" type="slidenum">
              <a:rPr lang="en-US" smtClean="0"/>
              <a:pPr>
                <a:defRPr/>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E590B233-F6DA-4C0D-B5F2-8866D4B734C2}"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9309D1BC-D3FD-4BED-A21A-533B629F461A}"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n>
                  <a:solidFill>
                    <a:schemeClr val="tx1"/>
                  </a:solidFill>
                </a:ln>
                <a:solidFill>
                  <a:srgbClr val="1D8757"/>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2pPr>
              <a:defRPr>
                <a:solidFill>
                  <a:srgbClr val="126249"/>
                </a:solidFill>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F20E7794-7DFB-447F-A022-AFD08E41E3CA}"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AFF00948-FFA0-4E7F-ADA8-A06F0506E368}"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1B8D021D-0403-4CE0-B314-71496308E150}" type="slidenum">
              <a:rPr lang="en-US" smtClean="0"/>
              <a:pPr>
                <a:defRPr/>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a:xfrm>
            <a:off x="4649096" y="224491"/>
            <a:ext cx="1332156" cy="365125"/>
          </a:xfrm>
          <a:prstGeom prst="rect">
            <a:avLst/>
          </a:prstGeom>
        </p:spPr>
        <p:txBody>
          <a:bodyPr/>
          <a:lstStyle/>
          <a:p>
            <a:pPr>
              <a:defRPr/>
            </a:pPr>
            <a:fld id="{BB3DB53B-F229-4345-88C0-E4495C10FDE5}"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a:xfrm>
            <a:off x="4649096" y="224491"/>
            <a:ext cx="1332156" cy="365125"/>
          </a:xfrm>
          <a:prstGeom prst="rect">
            <a:avLst/>
          </a:prstGeom>
        </p:spPr>
        <p:txBody>
          <a:bodyPr/>
          <a:lstStyle/>
          <a:p>
            <a:pPr>
              <a:defRPr/>
            </a:pPr>
            <a:fld id="{F430EF3A-36C5-471C-9694-85B10C00E1D5}"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4649096" y="224491"/>
            <a:ext cx="1332156" cy="365125"/>
          </a:xfrm>
          <a:prstGeom prst="rect">
            <a:avLst/>
          </a:prstGeom>
        </p:spPr>
        <p:txBody>
          <a:bodyPr/>
          <a:lstStyle/>
          <a:p>
            <a:pPr>
              <a:defRPr/>
            </a:pPr>
            <a:fld id="{8CAF5F97-65B9-4CF1-91E9-7224C841543C}"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9D62D73B-EC36-4F90-A8BD-6144CAA5CEF6}" type="slidenum">
              <a:rPr lang="en-US" smtClean="0"/>
              <a:pPr>
                <a:defRPr/>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BD56EF40-3B99-446C-B405-6C31AE61405D}"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6400"/>
            </a:gs>
            <a:gs pos="62000">
              <a:srgbClr val="009900"/>
            </a:gs>
            <a:gs pos="100000">
              <a:schemeClr val="bg1"/>
            </a:gs>
          </a:gsLst>
          <a:lin ang="5400000" scaled="0"/>
          <a:tileRect/>
        </a:gradFill>
        <a:effectLst/>
      </p:bgPr>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275030" y="195195"/>
            <a:ext cx="8632664" cy="64830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9114" y="448221"/>
            <a:ext cx="7698306" cy="69221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29785" y="1595620"/>
            <a:ext cx="7697635" cy="4519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914955" y="624642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 id="2147484102" r:id="rId10"/>
    <p:sldLayoutId id="2147484103" r:id="rId11"/>
  </p:sldLayoutIdLst>
  <p:txStyles>
    <p:titleStyle>
      <a:lvl1pPr algn="l" defTabSz="914400" rtl="0" eaLnBrk="1" latinLnBrk="0" hangingPunct="1">
        <a:spcBef>
          <a:spcPct val="0"/>
        </a:spcBef>
        <a:buNone/>
        <a:defRPr sz="4000" b="1"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65760" algn="l" defTabSz="914400" rtl="0" eaLnBrk="1" latinLnBrk="0" hangingPunct="1">
        <a:spcBef>
          <a:spcPct val="20000"/>
        </a:spcBef>
        <a:buClr>
          <a:schemeClr val="accent1"/>
        </a:buClr>
        <a:buSzPct val="76000"/>
        <a:buFont typeface="Wingdings 2" pitchFamily="18" charset="2"/>
        <a:buChar char=""/>
        <a:defRPr sz="3200" kern="1200">
          <a:solidFill>
            <a:schemeClr val="tx2"/>
          </a:solidFill>
          <a:latin typeface="Tahoma" pitchFamily="34" charset="0"/>
          <a:ea typeface="Tahoma" pitchFamily="34" charset="0"/>
          <a:cs typeface="Tahoma" pitchFamily="34" charset="0"/>
        </a:defRPr>
      </a:lvl1pPr>
      <a:lvl2pPr marL="640080" indent="-274320" algn="l" defTabSz="914400" rtl="0" eaLnBrk="1" latinLnBrk="0" hangingPunct="1">
        <a:spcBef>
          <a:spcPct val="20000"/>
        </a:spcBef>
        <a:buClr>
          <a:schemeClr val="accent1"/>
        </a:buClr>
        <a:buSzPct val="76000"/>
        <a:buFont typeface="Wingdings 2" pitchFamily="18" charset="2"/>
        <a:buChar char=""/>
        <a:defRPr sz="2800" kern="1200">
          <a:solidFill>
            <a:srgbClr val="188463"/>
          </a:solidFill>
          <a:latin typeface="Tahoma" pitchFamily="34" charset="0"/>
          <a:ea typeface="Tahoma" pitchFamily="34" charset="0"/>
          <a:cs typeface="Tahoma" pitchFamily="34" charset="0"/>
        </a:defRPr>
      </a:lvl2pPr>
      <a:lvl3pPr marL="914400" indent="-228600" algn="l" defTabSz="914400" rtl="0" eaLnBrk="1" latinLnBrk="0" hangingPunct="1">
        <a:spcBef>
          <a:spcPct val="20000"/>
        </a:spcBef>
        <a:buClr>
          <a:schemeClr val="accent1"/>
        </a:buClr>
        <a:buSzPct val="76000"/>
        <a:buFont typeface="Wingdings 2" pitchFamily="18" charset="2"/>
        <a:buChar char=""/>
        <a:defRPr sz="2800" kern="1200">
          <a:solidFill>
            <a:srgbClr val="1558BB"/>
          </a:solidFill>
          <a:latin typeface="Tahoma" pitchFamily="34" charset="0"/>
          <a:ea typeface="Tahoma" pitchFamily="34" charset="0"/>
          <a:cs typeface="Tahoma" pitchFamily="34" charset="0"/>
        </a:defRPr>
      </a:lvl3pPr>
      <a:lvl4pPr marL="1124712" indent="-22860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Tahoma" pitchFamily="34" charset="0"/>
          <a:ea typeface="Tahoma" pitchFamily="34" charset="0"/>
          <a:cs typeface="Tahoma" pitchFamily="34" charset="0"/>
        </a:defRPr>
      </a:lvl4pPr>
      <a:lvl5pPr marL="1325880" indent="-228600" algn="l" defTabSz="914400" rtl="0" eaLnBrk="1" latinLnBrk="0" hangingPunct="1">
        <a:spcBef>
          <a:spcPct val="20000"/>
        </a:spcBef>
        <a:buClr>
          <a:schemeClr val="accent1"/>
        </a:buClr>
        <a:buSzPct val="76000"/>
        <a:buFont typeface="Wingdings 2" pitchFamily="18" charset="2"/>
        <a:buChar char=""/>
        <a:defRPr sz="2000" kern="1200" baseline="0">
          <a:solidFill>
            <a:schemeClr val="tx2"/>
          </a:solidFill>
          <a:latin typeface="Tahoma" pitchFamily="34" charset="0"/>
          <a:ea typeface="Tahoma" pitchFamily="34" charset="0"/>
          <a:cs typeface="Tahoma" pitchFamily="34" charset="0"/>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nnovativesilicon.co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7.xml"/><Relationship Id="rId1" Type="http://schemas.openxmlformats.org/officeDocument/2006/relationships/slideLayout" Target="../slideLayouts/slideLayout6.xml"/><Relationship Id="rId4" Type="http://schemas.openxmlformats.org/officeDocument/2006/relationships/hyperlink" Target="http://koasas.kaist.ac.kr/bitstream/10203/1570/1/01468223.pdf"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www.freebsd.org/doc/en/books/developers-handbook/dma.html" TargetMode="External"/><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14.wmf"/><Relationship Id="rId5" Type="http://schemas.openxmlformats.org/officeDocument/2006/relationships/oleObject" Target="../embeddings/oleObject1.bin"/><Relationship Id="rId4" Type="http://schemas.openxmlformats.org/officeDocument/2006/relationships/image" Target="../media/image15.wmf"/></Relationships>
</file>

<file path=ppt/slides/_rels/slide35.xml.rels><?xml version="1.0" encoding="UTF-8" standalone="yes"?>
<Relationships xmlns="http://schemas.openxmlformats.org/package/2006/relationships"><Relationship Id="rId8" Type="http://schemas.openxmlformats.org/officeDocument/2006/relationships/image" Target="../media/image18.wmf"/><Relationship Id="rId3" Type="http://schemas.openxmlformats.org/officeDocument/2006/relationships/notesSlide" Target="../notesSlides/notesSlide35.xml"/><Relationship Id="rId7" Type="http://schemas.openxmlformats.org/officeDocument/2006/relationships/image" Target="../media/image17.wmf"/><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16.wmf"/><Relationship Id="rId4" Type="http://schemas.openxmlformats.org/officeDocument/2006/relationships/oleObject" Target="../embeddings/oleObject2.bin"/></Relationships>
</file>

<file path=ppt/slides/_rels/slide36.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notesSlide" Target="../notesSlides/notesSlide36.xml"/><Relationship Id="rId1" Type="http://schemas.openxmlformats.org/officeDocument/2006/relationships/slideLayout" Target="../slideLayouts/slideLayout6.xml"/><Relationship Id="rId4" Type="http://schemas.openxmlformats.org/officeDocument/2006/relationships/image" Target="../media/image20.wmf"/></Relationships>
</file>

<file path=ppt/slides/_rels/slide37.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notesSlide" Target="../notesSlides/notesSlide37.xml"/><Relationship Id="rId1" Type="http://schemas.openxmlformats.org/officeDocument/2006/relationships/slideLayout" Target="../slideLayouts/slideLayout6.xml"/><Relationship Id="rId4" Type="http://schemas.openxmlformats.org/officeDocument/2006/relationships/image" Target="../media/image21.wmf"/></Relationships>
</file>

<file path=ppt/slides/_rels/slide38.x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8"/>
          <p:cNvSpPr>
            <a:spLocks noChangeArrowheads="1"/>
          </p:cNvSpPr>
          <p:nvPr/>
        </p:nvSpPr>
        <p:spPr bwMode="auto">
          <a:xfrm>
            <a:off x="1558925" y="1873250"/>
            <a:ext cx="6775450" cy="1814513"/>
          </a:xfrm>
          <a:prstGeom prst="rect">
            <a:avLst/>
          </a:prstGeom>
          <a:blipFill dpi="0" rotWithShape="1">
            <a:blip r:embed="rId3">
              <a:alphaModFix amt="28000"/>
            </a:blip>
            <a:srcRect/>
            <a:tile tx="0" ty="0" sx="100000" sy="100000" flip="none" algn="tl"/>
          </a:blip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lang="en-US"/>
          </a:p>
        </p:txBody>
      </p:sp>
      <p:sp>
        <p:nvSpPr>
          <p:cNvPr id="3075" name="Rectangle 9"/>
          <p:cNvSpPr>
            <a:spLocks noChangeArrowheads="1"/>
          </p:cNvSpPr>
          <p:nvPr/>
        </p:nvSpPr>
        <p:spPr bwMode="auto">
          <a:xfrm>
            <a:off x="1873250" y="5467350"/>
            <a:ext cx="5832475"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sz="2400"/>
              <a:t>Lecturer:</a:t>
            </a:r>
          </a:p>
          <a:p>
            <a:pPr algn="ctr"/>
            <a:r>
              <a:rPr lang="en-ZA" sz="2400"/>
              <a:t>Simon Winberg</a:t>
            </a:r>
            <a:endParaRPr lang="en-US" sz="2400"/>
          </a:p>
        </p:txBody>
      </p:sp>
      <p:pic>
        <p:nvPicPr>
          <p:cNvPr id="3076" name="Picture 9" descr="EEE4084F_logo.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14843" y="201615"/>
            <a:ext cx="1439862" cy="143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10"/>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464425" y="201615"/>
            <a:ext cx="1408113" cy="143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1554529" y="2292965"/>
            <a:ext cx="6766596" cy="1015663"/>
          </a:xfrm>
          <a:prstGeom prst="rect">
            <a:avLst/>
          </a:prstGeom>
          <a:noFill/>
        </p:spPr>
        <p:txBody>
          <a:bodyPr wrap="none">
            <a:spAutoFit/>
          </a:bodyPr>
          <a:lstStyle/>
          <a:p>
            <a:pPr algn="ctr">
              <a:defRPr/>
            </a:pPr>
            <a:r>
              <a:rPr lang="en-US" sz="6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Digital Systems</a:t>
            </a:r>
          </a:p>
        </p:txBody>
      </p:sp>
      <p:sp>
        <p:nvSpPr>
          <p:cNvPr id="11" name="Rectangle 10"/>
          <p:cNvSpPr/>
          <p:nvPr/>
        </p:nvSpPr>
        <p:spPr>
          <a:xfrm>
            <a:off x="2617519" y="361295"/>
            <a:ext cx="4418197" cy="1015663"/>
          </a:xfrm>
          <a:prstGeom prst="rect">
            <a:avLst/>
          </a:prstGeom>
          <a:noFill/>
        </p:spPr>
        <p:txBody>
          <a:bodyPr wrap="none">
            <a:spAutoFit/>
          </a:bodyPr>
          <a:lstStyle/>
          <a:p>
            <a:pPr algn="ctr">
              <a:defRPr/>
            </a:pPr>
            <a:r>
              <a:rPr lang="en-US" sz="6000" b="1" dirty="0">
                <a:ln w="17780" cmpd="sng">
                  <a:solidFill>
                    <a:schemeClr val="bg1">
                      <a:lumMod val="60000"/>
                      <a:lumOff val="40000"/>
                    </a:schemeClr>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EEE4084F</a:t>
            </a:r>
          </a:p>
        </p:txBody>
      </p:sp>
      <p:sp>
        <p:nvSpPr>
          <p:cNvPr id="5" name="Subtitle 4"/>
          <p:cNvSpPr>
            <a:spLocks noGrp="1"/>
          </p:cNvSpPr>
          <p:nvPr>
            <p:ph type="subTitle" sz="quarter" idx="4294967295"/>
          </p:nvPr>
        </p:nvSpPr>
        <p:spPr>
          <a:xfrm>
            <a:off x="612261" y="3681963"/>
            <a:ext cx="8359775" cy="1752600"/>
          </a:xfrm>
        </p:spPr>
        <p:txBody>
          <a:bodyPr>
            <a:normAutofit fontScale="92500" lnSpcReduction="10000"/>
          </a:bodyPr>
          <a:lstStyle/>
          <a:p>
            <a:pPr algn="ctr" eaLnBrk="1" hangingPunct="1">
              <a:buFont typeface="Wingdings" pitchFamily="2" charset="2"/>
              <a:buNone/>
              <a:defRPr/>
            </a:pPr>
            <a:r>
              <a:rPr lang="en-ZA" sz="3600" dirty="0" smtClean="0">
                <a:solidFill>
                  <a:srgbClr val="FF6600"/>
                </a:solidFill>
              </a:rPr>
              <a:t>Lecture 19</a:t>
            </a:r>
          </a:p>
          <a:p>
            <a:pPr algn="ctr" eaLnBrk="1" hangingPunct="1">
              <a:buFont typeface="Wingdings" pitchFamily="2" charset="2"/>
              <a:buNone/>
              <a:defRPr/>
            </a:pPr>
            <a:r>
              <a:rPr lang="en-US" sz="3600" dirty="0" smtClean="0">
                <a:solidFill>
                  <a:srgbClr val="FF6600"/>
                </a:solidFill>
              </a:rPr>
              <a:t>Configuration architectures … &amp; other</a:t>
            </a:r>
          </a:p>
          <a:p>
            <a:pPr algn="ctr" eaLnBrk="1" hangingPunct="1">
              <a:buFont typeface="Wingdings" pitchFamily="2" charset="2"/>
              <a:buNone/>
              <a:defRPr/>
            </a:pPr>
            <a:r>
              <a:rPr lang="en-ZA" sz="3600" dirty="0" smtClean="0">
                <a:solidFill>
                  <a:srgbClr val="FF6600"/>
                </a:solidFill>
              </a:rPr>
              <a:t>FPGA-based RC Building Blocks</a:t>
            </a:r>
            <a:endParaRPr lang="en-US" sz="3600" dirty="0" smtClean="0">
              <a:solidFill>
                <a:srgbClr val="FF6600"/>
              </a:solidFill>
            </a:endParaRPr>
          </a:p>
          <a:p>
            <a:pPr algn="ctr" eaLnBrk="1" hangingPunct="1">
              <a:buFont typeface="Wingdings" pitchFamily="2" charset="2"/>
              <a:buNone/>
              <a:defRPr/>
            </a:pPr>
            <a:endParaRPr lang="en-US" sz="3600" dirty="0" smtClean="0">
              <a:solidFill>
                <a:srgbClr val="FF66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defRPr/>
            </a:pPr>
            <a:r>
              <a:rPr lang="en-ZA" dirty="0" smtClean="0"/>
              <a:t>Memory types</a:t>
            </a:r>
            <a:endParaRPr lang="en-US" dirty="0"/>
          </a:p>
        </p:txBody>
      </p:sp>
      <p:sp>
        <p:nvSpPr>
          <p:cNvPr id="5" name="Content Placeholder 4"/>
          <p:cNvSpPr>
            <a:spLocks noGrp="1"/>
          </p:cNvSpPr>
          <p:nvPr>
            <p:ph idx="1"/>
          </p:nvPr>
        </p:nvSpPr>
        <p:spPr/>
        <p:txBody>
          <a:bodyPr/>
          <a:lstStyle/>
          <a:p>
            <a:pPr>
              <a:defRPr/>
            </a:pPr>
            <a:r>
              <a:rPr lang="en-ZA" dirty="0" smtClean="0"/>
              <a:t>Volatile</a:t>
            </a:r>
          </a:p>
          <a:p>
            <a:pPr>
              <a:defRPr/>
            </a:pPr>
            <a:r>
              <a:rPr lang="en-ZA" dirty="0" smtClean="0"/>
              <a:t>Non-volatile</a:t>
            </a:r>
            <a:endParaRPr lang="en-US" dirty="0"/>
          </a:p>
        </p:txBody>
      </p:sp>
      <p:pic>
        <p:nvPicPr>
          <p:cNvPr id="12292" name="Picture 5" descr="memory_bank.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54725" y="488950"/>
            <a:ext cx="1501775" cy="1150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Volatile memory</a:t>
            </a:r>
            <a:endParaRPr lang="en-US" dirty="0"/>
          </a:p>
        </p:txBody>
      </p:sp>
      <p:sp>
        <p:nvSpPr>
          <p:cNvPr id="3" name="Content Placeholder 2"/>
          <p:cNvSpPr>
            <a:spLocks noGrp="1"/>
          </p:cNvSpPr>
          <p:nvPr>
            <p:ph idx="1"/>
          </p:nvPr>
        </p:nvSpPr>
        <p:spPr>
          <a:xfrm>
            <a:off x="500063" y="1465036"/>
            <a:ext cx="8007350" cy="4191000"/>
          </a:xfrm>
        </p:spPr>
        <p:txBody>
          <a:bodyPr/>
          <a:lstStyle/>
          <a:p>
            <a:pPr>
              <a:defRPr/>
            </a:pPr>
            <a:r>
              <a:rPr lang="en-US" dirty="0" smtClean="0"/>
              <a:t>DRAM</a:t>
            </a:r>
          </a:p>
          <a:p>
            <a:pPr lvl="1">
              <a:defRPr/>
            </a:pPr>
            <a:r>
              <a:rPr lang="en-US" dirty="0" smtClean="0"/>
              <a:t>Capacitor stores “memory” that leaks away and needs to be periodically refreshed</a:t>
            </a:r>
          </a:p>
          <a:p>
            <a:pPr lvl="1">
              <a:defRPr/>
            </a:pPr>
            <a:r>
              <a:rPr lang="en-ZA" dirty="0" smtClean="0"/>
              <a:t>High memory capacity</a:t>
            </a:r>
            <a:endParaRPr lang="en-US" dirty="0" smtClean="0"/>
          </a:p>
          <a:p>
            <a:pPr>
              <a:defRPr/>
            </a:pPr>
            <a:r>
              <a:rPr lang="en-US" dirty="0" smtClean="0"/>
              <a:t>SDRAM = Synchronous DRAM</a:t>
            </a:r>
          </a:p>
          <a:p>
            <a:pPr lvl="1">
              <a:defRPr/>
            </a:pPr>
            <a:r>
              <a:rPr lang="en-US" dirty="0" smtClean="0"/>
              <a:t>Runs in synch with system* clock</a:t>
            </a:r>
          </a:p>
          <a:p>
            <a:pPr lvl="1">
              <a:defRPr/>
            </a:pPr>
            <a:r>
              <a:rPr lang="en-ZA" dirty="0" smtClean="0"/>
              <a:t>DDR SDRAM = Double-data rate SDRAM, runs at 2x the system clock</a:t>
            </a:r>
            <a:endParaRPr lang="en-US" dirty="0" smtClean="0"/>
          </a:p>
        </p:txBody>
      </p:sp>
      <p:sp>
        <p:nvSpPr>
          <p:cNvPr id="13316" name="Rectangle 3"/>
          <p:cNvSpPr>
            <a:spLocks noChangeArrowheads="1"/>
          </p:cNvSpPr>
          <p:nvPr/>
        </p:nvSpPr>
        <p:spPr bwMode="auto">
          <a:xfrm>
            <a:off x="338138" y="5772668"/>
            <a:ext cx="86296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dirty="0"/>
              <a:t>* Note the system clock in this case is closer to the “motherboard” clock. Usually considerably slower than the processor clock (standard DRAM may have its own even slower clock and synchronization hassles)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Volatile memory</a:t>
            </a:r>
            <a:endParaRPr lang="en-US" dirty="0"/>
          </a:p>
        </p:txBody>
      </p:sp>
      <p:sp>
        <p:nvSpPr>
          <p:cNvPr id="3" name="Content Placeholder 2"/>
          <p:cNvSpPr>
            <a:spLocks noGrp="1"/>
          </p:cNvSpPr>
          <p:nvPr>
            <p:ph idx="1"/>
          </p:nvPr>
        </p:nvSpPr>
        <p:spPr>
          <a:xfrm>
            <a:off x="381000" y="1506538"/>
            <a:ext cx="8007350" cy="4946650"/>
          </a:xfrm>
        </p:spPr>
        <p:txBody>
          <a:bodyPr/>
          <a:lstStyle/>
          <a:p>
            <a:pPr>
              <a:defRPr/>
            </a:pPr>
            <a:r>
              <a:rPr lang="en-US" dirty="0" smtClean="0"/>
              <a:t>SRAM</a:t>
            </a:r>
          </a:p>
          <a:p>
            <a:pPr lvl="1">
              <a:defRPr/>
            </a:pPr>
            <a:r>
              <a:rPr lang="en-ZA" dirty="0" smtClean="0"/>
              <a:t>Static RAM</a:t>
            </a:r>
          </a:p>
          <a:p>
            <a:pPr lvl="1">
              <a:defRPr/>
            </a:pPr>
            <a:r>
              <a:rPr lang="en-ZA" dirty="0" smtClean="0"/>
              <a:t>Does not need refreshing</a:t>
            </a:r>
          </a:p>
          <a:p>
            <a:pPr lvl="1">
              <a:defRPr/>
            </a:pPr>
            <a:r>
              <a:rPr lang="en-ZA" dirty="0" smtClean="0"/>
              <a:t>Uses “bistable latching circuitry”</a:t>
            </a:r>
            <a:br>
              <a:rPr lang="en-ZA" dirty="0" smtClean="0"/>
            </a:br>
            <a:r>
              <a:rPr lang="en-ZA" dirty="0" smtClean="0"/>
              <a:t>(i.e. a flip flop) to store each bit</a:t>
            </a:r>
          </a:p>
          <a:p>
            <a:pPr lvl="1">
              <a:defRPr/>
            </a:pPr>
            <a:r>
              <a:rPr lang="en-ZA" dirty="0" smtClean="0"/>
              <a:t>Can be very fast compared to DRAM</a:t>
            </a:r>
          </a:p>
          <a:p>
            <a:pPr lvl="1">
              <a:defRPr/>
            </a:pPr>
            <a:r>
              <a:rPr lang="en-ZA" dirty="0" smtClean="0"/>
              <a:t>A small amount of SRAM (~16 Kb) is typically used within a microcontroller / FPGA to hold things such as a boot loader and interrupt vectors, and as CACHE</a:t>
            </a:r>
            <a:endParaRPr lang="en-US" dirty="0" smtClean="0"/>
          </a:p>
        </p:txBody>
      </p:sp>
      <p:grpSp>
        <p:nvGrpSpPr>
          <p:cNvPr id="14340" name="Group 10"/>
          <p:cNvGrpSpPr>
            <a:grpSpLocks/>
          </p:cNvGrpSpPr>
          <p:nvPr/>
        </p:nvGrpSpPr>
        <p:grpSpPr bwMode="auto">
          <a:xfrm>
            <a:off x="5708133" y="968375"/>
            <a:ext cx="2994025" cy="1273175"/>
            <a:chOff x="5840361" y="1101725"/>
            <a:chExt cx="2993923" cy="1273175"/>
          </a:xfrm>
        </p:grpSpPr>
        <p:sp>
          <p:nvSpPr>
            <p:cNvPr id="14346" name="Rectangle 8"/>
            <p:cNvSpPr>
              <a:spLocks noChangeArrowheads="1"/>
            </p:cNvSpPr>
            <p:nvPr/>
          </p:nvSpPr>
          <p:spPr bwMode="auto">
            <a:xfrm>
              <a:off x="5840361" y="1179870"/>
              <a:ext cx="2993923" cy="1120878"/>
            </a:xfrm>
            <a:prstGeom prst="rect">
              <a:avLst/>
            </a:prstGeom>
            <a:ln>
              <a:headEnd/>
              <a:tailEnd/>
            </a:ln>
          </p:spPr>
          <p:style>
            <a:lnRef idx="2">
              <a:schemeClr val="dk1"/>
            </a:lnRef>
            <a:fillRef idx="1">
              <a:schemeClr val="lt1"/>
            </a:fillRef>
            <a:effectRef idx="0">
              <a:schemeClr val="dk1"/>
            </a:effectRef>
            <a:fontRef idx="minor">
              <a:schemeClr val="dk1"/>
            </a:fontRef>
          </p:style>
          <p:txBody>
            <a:bodyPr/>
            <a:lstStyle/>
            <a:p>
              <a:endParaRPr lang="en-US"/>
            </a:p>
          </p:txBody>
        </p:sp>
        <p:pic>
          <p:nvPicPr>
            <p:cNvPr id="14347" name="Picture 3" descr="SRLATCH.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421563" y="1101725"/>
              <a:ext cx="1273175" cy="1273175"/>
            </a:xfrm>
            <a:prstGeom prst="rect">
              <a:avLst/>
            </a:prstGeom>
            <a:ln/>
            <a:extLst/>
          </p:spPr>
          <p:style>
            <a:lnRef idx="2">
              <a:schemeClr val="dk1"/>
            </a:lnRef>
            <a:fillRef idx="1">
              <a:schemeClr val="lt1"/>
            </a:fillRef>
            <a:effectRef idx="0">
              <a:schemeClr val="dk1"/>
            </a:effectRef>
            <a:fontRef idx="minor">
              <a:schemeClr val="dk1"/>
            </a:fontRef>
          </p:style>
        </p:pic>
        <p:sp>
          <p:nvSpPr>
            <p:cNvPr id="14348" name="Rectangle 4"/>
            <p:cNvSpPr>
              <a:spLocks noChangeArrowheads="1"/>
            </p:cNvSpPr>
            <p:nvPr/>
          </p:nvSpPr>
          <p:spPr bwMode="auto">
            <a:xfrm>
              <a:off x="5937250" y="1357313"/>
              <a:ext cx="1509713" cy="522287"/>
            </a:xfrm>
            <a:prstGeom prst="rect">
              <a:avLst/>
            </a:prstGeom>
            <a:ln/>
            <a:extLst/>
          </p:spPr>
          <p:style>
            <a:lnRef idx="2">
              <a:schemeClr val="dk1"/>
            </a:lnRef>
            <a:fillRef idx="1">
              <a:schemeClr val="lt1"/>
            </a:fillRef>
            <a:effectRef idx="0">
              <a:schemeClr val="dk1"/>
            </a:effectRef>
            <a:fontRef idx="minor">
              <a:schemeClr val="dk1"/>
            </a:fontRef>
          </p:style>
          <p:txBody>
            <a:bodyPr wrap="none">
              <a:spAutoFit/>
            </a:bodyPr>
            <a:lstStyle/>
            <a:p>
              <a:r>
                <a:rPr lang="en-ZA" sz="1400">
                  <a:solidFill>
                    <a:srgbClr val="1C1C1C"/>
                  </a:solidFill>
                </a:rPr>
                <a:t>SR Latch to hold</a:t>
              </a:r>
            </a:p>
            <a:p>
              <a:r>
                <a:rPr lang="en-ZA" sz="1400">
                  <a:solidFill>
                    <a:srgbClr val="1C1C1C"/>
                  </a:solidFill>
                </a:rPr>
                <a:t>a bit of SRAM *</a:t>
              </a:r>
              <a:endParaRPr lang="en-US" sz="1400">
                <a:solidFill>
                  <a:srgbClr val="1C1C1C"/>
                </a:solidFill>
              </a:endParaRPr>
            </a:p>
          </p:txBody>
        </p:sp>
      </p:grpSp>
      <p:grpSp>
        <p:nvGrpSpPr>
          <p:cNvPr id="14341" name="Group 11"/>
          <p:cNvGrpSpPr>
            <a:grpSpLocks/>
          </p:cNvGrpSpPr>
          <p:nvPr/>
        </p:nvGrpSpPr>
        <p:grpSpPr bwMode="auto">
          <a:xfrm>
            <a:off x="7020995" y="2312988"/>
            <a:ext cx="1862138" cy="2155825"/>
            <a:chOff x="7152968" y="2312988"/>
            <a:chExt cx="1862602" cy="2155773"/>
          </a:xfrm>
        </p:grpSpPr>
        <p:sp>
          <p:nvSpPr>
            <p:cNvPr id="14343" name="Rectangle 9"/>
            <p:cNvSpPr>
              <a:spLocks noChangeArrowheads="1"/>
            </p:cNvSpPr>
            <p:nvPr/>
          </p:nvSpPr>
          <p:spPr bwMode="auto">
            <a:xfrm>
              <a:off x="7152968" y="2330245"/>
              <a:ext cx="1838632" cy="2138516"/>
            </a:xfrm>
            <a:prstGeom prst="rect">
              <a:avLst/>
            </a:prstGeom>
            <a:ln>
              <a:headEnd/>
              <a:tailEnd/>
            </a:ln>
          </p:spPr>
          <p:style>
            <a:lnRef idx="2">
              <a:schemeClr val="dk1"/>
            </a:lnRef>
            <a:fillRef idx="1">
              <a:schemeClr val="lt1"/>
            </a:fillRef>
            <a:effectRef idx="0">
              <a:schemeClr val="dk1"/>
            </a:effectRef>
            <a:fontRef idx="minor">
              <a:schemeClr val="dk1"/>
            </a:fontRef>
          </p:style>
          <p:txBody>
            <a:bodyPr/>
            <a:lstStyle/>
            <a:p>
              <a:endParaRPr lang="en-US"/>
            </a:p>
          </p:txBody>
        </p:sp>
        <p:pic>
          <p:nvPicPr>
            <p:cNvPr id="14344" name="Picture 7" descr="SR-NOR-latch.gi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219950" y="2312988"/>
              <a:ext cx="1712913" cy="1389062"/>
            </a:xfrm>
            <a:prstGeom prst="rect">
              <a:avLst/>
            </a:prstGeom>
            <a:ln/>
            <a:extLst/>
          </p:spPr>
          <p:style>
            <a:lnRef idx="2">
              <a:schemeClr val="dk1"/>
            </a:lnRef>
            <a:fillRef idx="1">
              <a:schemeClr val="lt1"/>
            </a:fillRef>
            <a:effectRef idx="0">
              <a:schemeClr val="dk1"/>
            </a:effectRef>
            <a:fontRef idx="minor">
              <a:schemeClr val="dk1"/>
            </a:fontRef>
          </p:style>
        </p:pic>
        <p:sp>
          <p:nvSpPr>
            <p:cNvPr id="14345" name="Rectangle 8"/>
            <p:cNvSpPr>
              <a:spLocks noChangeArrowheads="1"/>
            </p:cNvSpPr>
            <p:nvPr/>
          </p:nvSpPr>
          <p:spPr bwMode="auto">
            <a:xfrm>
              <a:off x="7329645" y="3657600"/>
              <a:ext cx="1685925" cy="738188"/>
            </a:xfrm>
            <a:prstGeom prst="rect">
              <a:avLst/>
            </a:prstGeom>
            <a:ln/>
            <a:extLst/>
          </p:spPr>
          <p:style>
            <a:lnRef idx="2">
              <a:schemeClr val="dk1"/>
            </a:lnRef>
            <a:fillRef idx="1">
              <a:schemeClr val="lt1"/>
            </a:fillRef>
            <a:effectRef idx="0">
              <a:schemeClr val="dk1"/>
            </a:effectRef>
            <a:fontRef idx="minor">
              <a:schemeClr val="dk1"/>
            </a:fontRef>
          </p:style>
          <p:txBody>
            <a:bodyPr>
              <a:spAutoFit/>
            </a:bodyPr>
            <a:lstStyle/>
            <a:p>
              <a:r>
                <a:rPr lang="en-ZA" sz="1400">
                  <a:solidFill>
                    <a:srgbClr val="1C1C1C"/>
                  </a:solidFill>
                </a:rPr>
                <a:t>SR Latch implemented using two NOR gates *</a:t>
              </a:r>
              <a:endParaRPr lang="en-US" sz="1400">
                <a:solidFill>
                  <a:srgbClr val="1C1C1C"/>
                </a:solidFill>
              </a:endParaRPr>
            </a:p>
          </p:txBody>
        </p:sp>
      </p:grpSp>
      <p:sp>
        <p:nvSpPr>
          <p:cNvPr id="14342" name="Rectangle 9"/>
          <p:cNvSpPr>
            <a:spLocks noChangeArrowheads="1"/>
          </p:cNvSpPr>
          <p:nvPr/>
        </p:nvSpPr>
        <p:spPr bwMode="auto">
          <a:xfrm>
            <a:off x="3775075" y="6594475"/>
            <a:ext cx="536892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r>
              <a:rPr lang="en-ZA" sz="1100"/>
              <a:t>* Images from http://en.wikipedia.org/wiki/Latch_(electronics)</a:t>
            </a:r>
            <a:endParaRPr lang="en-US" sz="11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Volatile Memory</a:t>
            </a:r>
            <a:endParaRPr lang="en-US" dirty="0"/>
          </a:p>
        </p:txBody>
      </p:sp>
      <p:sp>
        <p:nvSpPr>
          <p:cNvPr id="3" name="Content Placeholder 2"/>
          <p:cNvSpPr>
            <a:spLocks noGrp="1"/>
          </p:cNvSpPr>
          <p:nvPr>
            <p:ph idx="1"/>
          </p:nvPr>
        </p:nvSpPr>
        <p:spPr>
          <a:xfrm>
            <a:off x="838200" y="1454150"/>
            <a:ext cx="8007350" cy="4829175"/>
          </a:xfrm>
        </p:spPr>
        <p:txBody>
          <a:bodyPr>
            <a:normAutofit fontScale="92500" lnSpcReduction="10000"/>
          </a:bodyPr>
          <a:lstStyle/>
          <a:p>
            <a:pPr>
              <a:defRPr/>
            </a:pPr>
            <a:r>
              <a:rPr lang="en-ZA" dirty="0" smtClean="0"/>
              <a:t>BRAM or Block RAM</a:t>
            </a:r>
          </a:p>
          <a:p>
            <a:pPr lvl="1">
              <a:defRPr/>
            </a:pPr>
            <a:r>
              <a:rPr lang="en-ZA" sz="2400" dirty="0" smtClean="0"/>
              <a:t>This refers to a small block of RAM (a few Kilobytes) integrated within the FPGA (connected some </a:t>
            </a:r>
            <a:r>
              <a:rPr lang="en-ZA" sz="2400" dirty="0" err="1" smtClean="0"/>
              <a:t>LBs</a:t>
            </a:r>
            <a:r>
              <a:rPr lang="en-ZA" sz="2400" dirty="0" smtClean="0"/>
              <a:t>)</a:t>
            </a:r>
          </a:p>
          <a:p>
            <a:pPr lvl="1">
              <a:defRPr/>
            </a:pPr>
            <a:r>
              <a:rPr lang="en-ZA" sz="2400" dirty="0" smtClean="0"/>
              <a:t>Generally only found in higher-end </a:t>
            </a:r>
            <a:r>
              <a:rPr lang="en-ZA" sz="2400" dirty="0" err="1" smtClean="0"/>
              <a:t>FPGAs</a:t>
            </a:r>
            <a:r>
              <a:rPr lang="en-ZA" sz="2400" dirty="0" smtClean="0"/>
              <a:t> (e.g. 16Kb takes ~ 256K transistors if not more for connection and addressing logic)</a:t>
            </a:r>
          </a:p>
          <a:p>
            <a:pPr lvl="1">
              <a:defRPr/>
            </a:pPr>
            <a:r>
              <a:rPr lang="en-ZA" sz="2400" dirty="0" smtClean="0"/>
              <a:t>Block SRAM is more common and easier to use; the FPGA may include Block DRAM</a:t>
            </a:r>
          </a:p>
          <a:p>
            <a:pPr lvl="1">
              <a:defRPr/>
            </a:pPr>
            <a:r>
              <a:rPr lang="en-ZA" sz="2400" dirty="0" smtClean="0"/>
              <a:t>Generally can be set to RAM or ROM</a:t>
            </a:r>
          </a:p>
          <a:p>
            <a:pPr lvl="1">
              <a:defRPr/>
            </a:pPr>
            <a:r>
              <a:rPr lang="en-ZA" sz="2400" dirty="0" smtClean="0"/>
              <a:t>As ROM it can be used as a (big) LUT</a:t>
            </a:r>
          </a:p>
          <a:p>
            <a:pPr lvl="1">
              <a:defRPr/>
            </a:pPr>
            <a:r>
              <a:rPr lang="en-ZA" sz="2400" dirty="0" smtClean="0"/>
              <a:t>Usually not directly accessible form outside the FPGA </a:t>
            </a:r>
            <a:r>
              <a:rPr lang="en-ZA" sz="2000" dirty="0" smtClean="0"/>
              <a:t>(need to provide circuitry / </a:t>
            </a:r>
            <a:r>
              <a:rPr lang="en-ZA" sz="2000" dirty="0" err="1" smtClean="0"/>
              <a:t>softcore</a:t>
            </a:r>
            <a:r>
              <a:rPr lang="en-ZA" sz="2000" dirty="0" smtClean="0"/>
              <a:t> and </a:t>
            </a:r>
            <a:r>
              <a:rPr lang="en-ZA" sz="2000" dirty="0" err="1" smtClean="0"/>
              <a:t>comms</a:t>
            </a:r>
            <a:r>
              <a:rPr lang="en-ZA" sz="2000" dirty="0" smtClean="0"/>
              <a:t> protocol to access it from a PC)</a:t>
            </a:r>
            <a:endParaRPr 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Volatile memory</a:t>
            </a:r>
            <a:endParaRPr lang="en-US" dirty="0"/>
          </a:p>
        </p:txBody>
      </p:sp>
      <p:sp>
        <p:nvSpPr>
          <p:cNvPr id="3" name="Content Placeholder 2"/>
          <p:cNvSpPr>
            <a:spLocks noGrp="1"/>
          </p:cNvSpPr>
          <p:nvPr>
            <p:ph idx="1"/>
          </p:nvPr>
        </p:nvSpPr>
        <p:spPr>
          <a:xfrm>
            <a:off x="838200" y="1506538"/>
            <a:ext cx="8007350" cy="4191000"/>
          </a:xfrm>
        </p:spPr>
        <p:txBody>
          <a:bodyPr>
            <a:normAutofit lnSpcReduction="10000"/>
          </a:bodyPr>
          <a:lstStyle/>
          <a:p>
            <a:pPr>
              <a:defRPr/>
            </a:pPr>
            <a:r>
              <a:rPr lang="en-ZA" dirty="0" smtClean="0"/>
              <a:t>Under development</a:t>
            </a:r>
            <a:endParaRPr lang="en-US" dirty="0" smtClean="0"/>
          </a:p>
          <a:p>
            <a:pPr lvl="1">
              <a:defRPr/>
            </a:pPr>
            <a:r>
              <a:rPr lang="en-US" dirty="0" smtClean="0"/>
              <a:t>Z-RAM : Zero-capacitor RAM</a:t>
            </a:r>
          </a:p>
          <a:p>
            <a:pPr lvl="2">
              <a:defRPr/>
            </a:pPr>
            <a:r>
              <a:rPr lang="en-ZA" dirty="0" smtClean="0"/>
              <a:t>Single transistor</a:t>
            </a:r>
          </a:p>
          <a:p>
            <a:pPr lvl="2">
              <a:defRPr/>
            </a:pPr>
            <a:r>
              <a:rPr lang="en-ZA" dirty="0" smtClean="0"/>
              <a:t>Higher density than DRAM</a:t>
            </a:r>
          </a:p>
          <a:p>
            <a:pPr lvl="2">
              <a:defRPr/>
            </a:pPr>
            <a:r>
              <a:rPr lang="en-ZA" dirty="0" smtClean="0"/>
              <a:t>Although it is called zero-capacitor, the capacitor is actually there in the form of a “floating body effect” caused by the transistor substrate</a:t>
            </a:r>
          </a:p>
          <a:p>
            <a:pPr lvl="2">
              <a:defRPr/>
            </a:pPr>
            <a:r>
              <a:rPr lang="en-US" dirty="0" smtClean="0"/>
              <a:t>See: </a:t>
            </a:r>
            <a:r>
              <a:rPr lang="en-US" dirty="0" smtClean="0">
                <a:hlinkClick r:id="rId3"/>
              </a:rPr>
              <a:t>http://www.innovativesilicon.com/</a:t>
            </a:r>
            <a:r>
              <a:rPr lang="en-US" dirty="0" smtClean="0"/>
              <a:t>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Non-Volatile memory</a:t>
            </a:r>
            <a:endParaRPr lang="en-US" dirty="0"/>
          </a:p>
        </p:txBody>
      </p:sp>
      <p:sp>
        <p:nvSpPr>
          <p:cNvPr id="3" name="Content Placeholder 2"/>
          <p:cNvSpPr>
            <a:spLocks noGrp="1"/>
          </p:cNvSpPr>
          <p:nvPr>
            <p:ph idx="1"/>
          </p:nvPr>
        </p:nvSpPr>
        <p:spPr>
          <a:xfrm>
            <a:off x="838200" y="1506538"/>
            <a:ext cx="8007350" cy="4191000"/>
          </a:xfrm>
        </p:spPr>
        <p:txBody>
          <a:bodyPr>
            <a:normAutofit fontScale="92500" lnSpcReduction="20000"/>
          </a:bodyPr>
          <a:lstStyle/>
          <a:p>
            <a:pPr>
              <a:defRPr/>
            </a:pPr>
            <a:r>
              <a:rPr lang="en-ZA" dirty="0" smtClean="0"/>
              <a:t>Trusty old ROM and EEPROM</a:t>
            </a:r>
          </a:p>
          <a:p>
            <a:pPr lvl="1">
              <a:defRPr/>
            </a:pPr>
            <a:r>
              <a:rPr lang="en-ZA" dirty="0" smtClean="0"/>
              <a:t>Still widely used as it is highly robust</a:t>
            </a:r>
          </a:p>
          <a:p>
            <a:pPr lvl="1">
              <a:defRPr/>
            </a:pPr>
            <a:r>
              <a:rPr lang="en-ZA" dirty="0" smtClean="0"/>
              <a:t>Current versions store large amounts of data</a:t>
            </a:r>
          </a:p>
          <a:p>
            <a:pPr lvl="1">
              <a:defRPr/>
            </a:pPr>
            <a:r>
              <a:rPr lang="en-ZA" dirty="0" smtClean="0"/>
              <a:t>Fairly simple technology (i.e. fused connections) and (in EEPROM ability to fuse and then program/un-fuse connections)</a:t>
            </a:r>
          </a:p>
          <a:p>
            <a:pPr>
              <a:defRPr/>
            </a:pPr>
            <a:r>
              <a:rPr lang="en-ZA" dirty="0" smtClean="0"/>
              <a:t>Usually ROM is slower than RAM</a:t>
            </a:r>
          </a:p>
          <a:p>
            <a:pPr>
              <a:defRPr/>
            </a:pPr>
            <a:r>
              <a:rPr lang="en-ZA" dirty="0" smtClean="0"/>
              <a:t>Shadowing ROM (i.e. copy to RAM) to make it faster – especially for </a:t>
            </a:r>
            <a:r>
              <a:rPr lang="en-ZA" dirty="0" err="1" smtClean="0"/>
              <a:t>EEPROMs</a:t>
            </a:r>
            <a:endParaRPr lang="en-ZA" dirty="0" smtClean="0"/>
          </a:p>
          <a:p>
            <a:pPr>
              <a:defRPr/>
            </a:pPr>
            <a:r>
              <a:rPr lang="en-ZA" dirty="0" smtClean="0"/>
              <a:t>EEPROM very slow write; faster read</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Non-Volatile Memory</a:t>
            </a:r>
            <a:endParaRPr lang="en-US" dirty="0"/>
          </a:p>
        </p:txBody>
      </p:sp>
      <p:sp>
        <p:nvSpPr>
          <p:cNvPr id="3" name="Content Placeholder 2"/>
          <p:cNvSpPr>
            <a:spLocks noGrp="1"/>
          </p:cNvSpPr>
          <p:nvPr>
            <p:ph idx="1"/>
          </p:nvPr>
        </p:nvSpPr>
        <p:spPr>
          <a:xfrm>
            <a:off x="746125" y="1411288"/>
            <a:ext cx="8007350" cy="5237162"/>
          </a:xfrm>
        </p:spPr>
        <p:txBody>
          <a:bodyPr>
            <a:normAutofit fontScale="92500"/>
          </a:bodyPr>
          <a:lstStyle/>
          <a:p>
            <a:pPr>
              <a:defRPr/>
            </a:pPr>
            <a:r>
              <a:rPr lang="en-ZA" dirty="0" smtClean="0"/>
              <a:t>Flash memory</a:t>
            </a:r>
          </a:p>
          <a:p>
            <a:pPr lvl="1">
              <a:defRPr/>
            </a:pPr>
            <a:r>
              <a:rPr lang="en-ZA" dirty="0" smtClean="0"/>
              <a:t>Can be electrically erased and programmed</a:t>
            </a:r>
          </a:p>
          <a:p>
            <a:pPr lvl="1">
              <a:defRPr/>
            </a:pPr>
            <a:r>
              <a:rPr lang="en-ZA" dirty="0" smtClean="0"/>
              <a:t>High capacity (e.g., millions of bytes/chip)</a:t>
            </a:r>
          </a:p>
          <a:p>
            <a:pPr lvl="1">
              <a:defRPr/>
            </a:pPr>
            <a:r>
              <a:rPr lang="en-ZA" dirty="0" smtClean="0"/>
              <a:t>Needs to be programmed one block at a time (~8Kb / block)</a:t>
            </a:r>
          </a:p>
          <a:p>
            <a:pPr lvl="2">
              <a:defRPr/>
            </a:pPr>
            <a:r>
              <a:rPr lang="en-ZA" dirty="0" smtClean="0"/>
              <a:t>Erased (all bits in block set to 1)</a:t>
            </a:r>
          </a:p>
          <a:p>
            <a:pPr lvl="2">
              <a:defRPr/>
            </a:pPr>
            <a:r>
              <a:rPr lang="en-ZA" dirty="0" smtClean="0"/>
              <a:t>Programmed one block at a time</a:t>
            </a:r>
          </a:p>
          <a:p>
            <a:pPr lvl="1">
              <a:defRPr/>
            </a:pPr>
            <a:r>
              <a:rPr lang="en-ZA" dirty="0" smtClean="0"/>
              <a:t>Memory wear</a:t>
            </a:r>
          </a:p>
          <a:p>
            <a:pPr lvl="2">
              <a:defRPr/>
            </a:pPr>
            <a:r>
              <a:rPr lang="en-ZA" dirty="0" smtClean="0"/>
              <a:t>Limited to about 100,000 erase – write cycles</a:t>
            </a:r>
          </a:p>
          <a:p>
            <a:pPr lvl="2">
              <a:defRPr/>
            </a:pPr>
            <a:r>
              <a:rPr lang="en-ZA" sz="1800" dirty="0" smtClean="0"/>
              <a:t>Usually a file system (e.g. ext3) will keep track of bad sectors (i.e., mark deteriorated blocks). But this deterioration might happen a certain time after  the erase and write is complete and verified.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35475" y="635027"/>
            <a:ext cx="8385175" cy="738146"/>
          </a:xfrm>
        </p:spPr>
        <p:txBody>
          <a:bodyPr/>
          <a:lstStyle/>
          <a:p>
            <a:pPr>
              <a:defRPr/>
            </a:pPr>
            <a:r>
              <a:rPr lang="en-ZA" sz="4000" dirty="0" smtClean="0"/>
              <a:t>NAND Flash memory model</a:t>
            </a:r>
            <a:endParaRPr lang="en-US" sz="4000" dirty="0"/>
          </a:p>
        </p:txBody>
      </p:sp>
      <p:pic>
        <p:nvPicPr>
          <p:cNvPr id="19459" name="Picture 4" descr="mosfet_memory.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9938" y="1447800"/>
            <a:ext cx="5062537" cy="3071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0" name="Rectangle 5"/>
          <p:cNvSpPr>
            <a:spLocks noChangeArrowheads="1"/>
          </p:cNvSpPr>
          <p:nvPr/>
        </p:nvSpPr>
        <p:spPr bwMode="auto">
          <a:xfrm>
            <a:off x="652463" y="4641850"/>
            <a:ext cx="8003022"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dirty="0"/>
              <a:t>The above diagram provides a macro circuit model for a single flash memory cell, showing a </a:t>
            </a:r>
            <a:r>
              <a:rPr lang="en-US" i="1" dirty="0"/>
              <a:t>Effective-Control-Gate</a:t>
            </a:r>
            <a:r>
              <a:rPr lang="en-US" dirty="0"/>
              <a:t> (ECG) equivalent circuit and the </a:t>
            </a:r>
            <a:r>
              <a:rPr lang="en-US" i="1" dirty="0"/>
              <a:t>Ideal-Current-Mirror</a:t>
            </a:r>
            <a:r>
              <a:rPr lang="en-US" dirty="0"/>
              <a:t> (ICM) used to calculate the floating gate (FG</a:t>
            </a:r>
            <a:r>
              <a:rPr lang="en-US" dirty="0">
                <a:solidFill>
                  <a:srgbClr val="FF0000"/>
                </a:solidFill>
              </a:rPr>
              <a:t>*</a:t>
            </a:r>
            <a:r>
              <a:rPr lang="en-US" dirty="0"/>
              <a:t>) voltage. MOSFET1 is the equivalent N-MOSFET model of a flash memory cell, and MOSFET2 is the model of a N-MOSFET test structure that is identical with the flash memory cell (excluding the short between FG and CG). </a:t>
            </a:r>
          </a:p>
        </p:txBody>
      </p:sp>
      <p:sp>
        <p:nvSpPr>
          <p:cNvPr id="19461" name="TextBox 6"/>
          <p:cNvSpPr txBox="1">
            <a:spLocks noChangeArrowheads="1"/>
          </p:cNvSpPr>
          <p:nvPr/>
        </p:nvSpPr>
        <p:spPr bwMode="auto">
          <a:xfrm>
            <a:off x="5181600" y="2671763"/>
            <a:ext cx="2746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solidFill>
                  <a:srgbClr val="FF0000"/>
                </a:solidFill>
              </a:rPr>
              <a:t>*</a:t>
            </a:r>
            <a:endParaRPr lang="en-US">
              <a:solidFill>
                <a:srgbClr val="FF0000"/>
              </a:solidFill>
            </a:endParaRPr>
          </a:p>
        </p:txBody>
      </p:sp>
      <p:sp>
        <p:nvSpPr>
          <p:cNvPr id="19462" name="TextBox 7"/>
          <p:cNvSpPr txBox="1">
            <a:spLocks noChangeArrowheads="1"/>
          </p:cNvSpPr>
          <p:nvPr/>
        </p:nvSpPr>
        <p:spPr bwMode="auto">
          <a:xfrm>
            <a:off x="5934075" y="1533525"/>
            <a:ext cx="3078163"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400" u="sng"/>
              <a:t>Image source:</a:t>
            </a:r>
            <a:r>
              <a:rPr lang="en-US" sz="1400"/>
              <a:t> IEEE Electron Device Letters, Vol. 26, No. 8, AUGUST 2005, pg 564 Available at: </a:t>
            </a:r>
            <a:r>
              <a:rPr lang="en-US" sz="1400">
                <a:hlinkClick r:id="rId4"/>
              </a:rPr>
              <a:t>http://koasas.kaist.ac.kr/bitstream/10203/1570/1/01468223.pdf</a:t>
            </a:r>
            <a:endParaRPr lang="en-US" sz="140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defRPr/>
            </a:pPr>
            <a:r>
              <a:rPr lang="en-ZA" dirty="0" smtClean="0"/>
              <a:t>RC Building Blocks: </a:t>
            </a:r>
            <a:br>
              <a:rPr lang="en-ZA" dirty="0" smtClean="0"/>
            </a:br>
            <a:r>
              <a:rPr lang="en-ZA" dirty="0" smtClean="0"/>
              <a:t> Digital Signals and</a:t>
            </a:r>
            <a:br>
              <a:rPr lang="en-ZA" dirty="0" smtClean="0"/>
            </a:br>
            <a:r>
              <a:rPr lang="en-ZA" dirty="0" smtClean="0"/>
              <a:t> Data Transfers</a:t>
            </a:r>
            <a:endParaRPr lang="en-US" dirty="0"/>
          </a:p>
        </p:txBody>
      </p:sp>
      <p:sp>
        <p:nvSpPr>
          <p:cNvPr id="5" name="Text Placeholder 4"/>
          <p:cNvSpPr>
            <a:spLocks noGrp="1"/>
          </p:cNvSpPr>
          <p:nvPr>
            <p:ph type="body" idx="1"/>
          </p:nvPr>
        </p:nvSpPr>
        <p:spPr/>
        <p:txBody>
          <a:bodyPr/>
          <a:lstStyle/>
          <a:p>
            <a:pPr>
              <a:defRPr/>
            </a:pPr>
            <a:r>
              <a:rPr lang="en-ZA" dirty="0" smtClean="0"/>
              <a:t>Reconfigurable Computing</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defRPr/>
            </a:pPr>
            <a:r>
              <a:rPr lang="en-ZA" dirty="0" smtClean="0"/>
              <a:t>Overview of digital signals</a:t>
            </a:r>
            <a:endParaRPr lang="en-US" dirty="0"/>
          </a:p>
        </p:txBody>
      </p:sp>
      <p:sp>
        <p:nvSpPr>
          <p:cNvPr id="4" name="Content Placeholder 3"/>
          <p:cNvSpPr>
            <a:spLocks noGrp="1"/>
          </p:cNvSpPr>
          <p:nvPr>
            <p:ph idx="1"/>
          </p:nvPr>
        </p:nvSpPr>
        <p:spPr/>
        <p:txBody>
          <a:bodyPr/>
          <a:lstStyle/>
          <a:p>
            <a:pPr>
              <a:defRPr/>
            </a:pPr>
            <a:r>
              <a:rPr lang="en-ZA" sz="2800" dirty="0" smtClean="0"/>
              <a:t>Although our objective is </a:t>
            </a:r>
            <a:r>
              <a:rPr lang="en-ZA" sz="2800" dirty="0" smtClean="0">
                <a:solidFill>
                  <a:schemeClr val="tx2">
                    <a:lumMod val="75000"/>
                  </a:schemeClr>
                </a:solidFill>
              </a:rPr>
              <a:t>towards parallel operations</a:t>
            </a:r>
            <a:r>
              <a:rPr lang="en-ZA" sz="2800" dirty="0" smtClean="0"/>
              <a:t>, there are </a:t>
            </a:r>
            <a:r>
              <a:rPr lang="en-ZA" sz="2800" dirty="0" smtClean="0">
                <a:solidFill>
                  <a:schemeClr val="tx2">
                    <a:lumMod val="75000"/>
                  </a:schemeClr>
                </a:solidFill>
              </a:rPr>
              <a:t>still sequential issues</a:t>
            </a:r>
            <a:r>
              <a:rPr lang="en-ZA" sz="2800" dirty="0" smtClean="0"/>
              <a:t> involved, for example a device B waiting for a device A to provide input</a:t>
            </a:r>
          </a:p>
          <a:p>
            <a:pPr>
              <a:defRPr/>
            </a:pPr>
            <a:r>
              <a:rPr lang="en-ZA" sz="2800" dirty="0" smtClean="0"/>
              <a:t>Furthermore the input to a device A might disappear (become invalid) before device A has completed its computations.</a:t>
            </a:r>
            <a:endParaRPr lang="en-US" sz="2800" dirty="0" smtClean="0"/>
          </a:p>
        </p:txBody>
      </p:sp>
      <p:sp>
        <p:nvSpPr>
          <p:cNvPr id="21508" name="Pentagon 4"/>
          <p:cNvSpPr>
            <a:spLocks noChangeArrowheads="1"/>
          </p:cNvSpPr>
          <p:nvPr/>
        </p:nvSpPr>
        <p:spPr bwMode="auto">
          <a:xfrm>
            <a:off x="633413" y="5662613"/>
            <a:ext cx="1106487" cy="398462"/>
          </a:xfrm>
          <a:prstGeom prst="homePlate">
            <a:avLst>
              <a:gd name="adj" fmla="val 49984"/>
            </a:avLst>
          </a:prstGeom>
          <a:solidFill>
            <a:schemeClr val="accent1"/>
          </a:solidFill>
          <a:ln w="9525" algn="ctr">
            <a:solidFill>
              <a:schemeClr val="tx1"/>
            </a:solidFill>
            <a:round/>
            <a:headEnd/>
            <a:tailEnd/>
          </a:ln>
        </p:spPr>
        <p:txBody>
          <a:bodyPr/>
          <a:lstStyle/>
          <a:p>
            <a:r>
              <a:rPr lang="en-ZA"/>
              <a:t>In</a:t>
            </a:r>
            <a:endParaRPr lang="en-US"/>
          </a:p>
        </p:txBody>
      </p:sp>
      <p:sp>
        <p:nvSpPr>
          <p:cNvPr id="21509" name="Pentagon 6"/>
          <p:cNvSpPr>
            <a:spLocks noChangeArrowheads="1"/>
          </p:cNvSpPr>
          <p:nvPr/>
        </p:nvSpPr>
        <p:spPr bwMode="auto">
          <a:xfrm>
            <a:off x="7580313" y="5692775"/>
            <a:ext cx="1106487" cy="398463"/>
          </a:xfrm>
          <a:prstGeom prst="homePlate">
            <a:avLst>
              <a:gd name="adj" fmla="val 49984"/>
            </a:avLst>
          </a:prstGeom>
          <a:solidFill>
            <a:schemeClr val="accent1"/>
          </a:solidFill>
          <a:ln w="9525" algn="ctr">
            <a:solidFill>
              <a:schemeClr val="tx1"/>
            </a:solidFill>
            <a:round/>
            <a:headEnd/>
            <a:tailEnd/>
          </a:ln>
        </p:spPr>
        <p:txBody>
          <a:bodyPr/>
          <a:lstStyle/>
          <a:p>
            <a:r>
              <a:rPr lang="en-ZA"/>
              <a:t>Out</a:t>
            </a:r>
            <a:endParaRPr lang="en-US"/>
          </a:p>
        </p:txBody>
      </p:sp>
      <p:sp>
        <p:nvSpPr>
          <p:cNvPr id="21510" name="Rectangle 7"/>
          <p:cNvSpPr>
            <a:spLocks noChangeArrowheads="1"/>
          </p:cNvSpPr>
          <p:nvPr/>
        </p:nvSpPr>
        <p:spPr bwMode="auto">
          <a:xfrm>
            <a:off x="2536825" y="5280025"/>
            <a:ext cx="1401763" cy="1209675"/>
          </a:xfrm>
          <a:prstGeom prst="rect">
            <a:avLst/>
          </a:prstGeom>
          <a:solidFill>
            <a:schemeClr val="accent1"/>
          </a:solidFill>
          <a:ln w="9525" algn="ctr">
            <a:solidFill>
              <a:schemeClr val="tx1"/>
            </a:solidFill>
            <a:round/>
            <a:headEnd/>
            <a:tailEnd/>
          </a:ln>
        </p:spPr>
        <p:txBody>
          <a:bodyPr anchor="ctr"/>
          <a:lstStyle/>
          <a:p>
            <a:pPr algn="ctr"/>
            <a:r>
              <a:rPr lang="en-ZA" sz="2000"/>
              <a:t>Device A</a:t>
            </a:r>
            <a:endParaRPr lang="en-US" sz="2000"/>
          </a:p>
        </p:txBody>
      </p:sp>
      <p:sp>
        <p:nvSpPr>
          <p:cNvPr id="21511" name="Rectangle 8"/>
          <p:cNvSpPr>
            <a:spLocks noChangeArrowheads="1"/>
          </p:cNvSpPr>
          <p:nvPr/>
        </p:nvSpPr>
        <p:spPr bwMode="auto">
          <a:xfrm>
            <a:off x="5397500" y="5280025"/>
            <a:ext cx="1327150" cy="1209675"/>
          </a:xfrm>
          <a:prstGeom prst="rect">
            <a:avLst/>
          </a:prstGeom>
          <a:solidFill>
            <a:schemeClr val="accent1"/>
          </a:solidFill>
          <a:ln w="9525" algn="ctr">
            <a:solidFill>
              <a:schemeClr val="tx1"/>
            </a:solidFill>
            <a:round/>
            <a:headEnd/>
            <a:tailEnd/>
          </a:ln>
        </p:spPr>
        <p:txBody>
          <a:bodyPr anchor="ctr"/>
          <a:lstStyle/>
          <a:p>
            <a:pPr algn="ctr"/>
            <a:r>
              <a:rPr lang="en-ZA" sz="2000"/>
              <a:t>Device B</a:t>
            </a:r>
            <a:endParaRPr lang="en-US" sz="2000"/>
          </a:p>
        </p:txBody>
      </p:sp>
      <p:cxnSp>
        <p:nvCxnSpPr>
          <p:cNvPr id="21512" name="Straight Arrow Connector 10"/>
          <p:cNvCxnSpPr>
            <a:cxnSpLocks noChangeShapeType="1"/>
            <a:stCxn id="21508" idx="3"/>
            <a:endCxn id="21510" idx="1"/>
          </p:cNvCxnSpPr>
          <p:nvPr/>
        </p:nvCxnSpPr>
        <p:spPr bwMode="auto">
          <a:xfrm>
            <a:off x="1739900" y="5862638"/>
            <a:ext cx="796925" cy="22225"/>
          </a:xfrm>
          <a:prstGeom prst="straightConnector1">
            <a:avLst/>
          </a:prstGeom>
          <a:noFill/>
          <a:ln w="2857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1513" name="Straight Arrow Connector 11"/>
          <p:cNvCxnSpPr>
            <a:cxnSpLocks noChangeShapeType="1"/>
            <a:stCxn id="21511" idx="3"/>
            <a:endCxn id="21509" idx="1"/>
          </p:cNvCxnSpPr>
          <p:nvPr/>
        </p:nvCxnSpPr>
        <p:spPr bwMode="auto">
          <a:xfrm>
            <a:off x="6724650" y="5884863"/>
            <a:ext cx="855663" cy="6350"/>
          </a:xfrm>
          <a:prstGeom prst="straightConnector1">
            <a:avLst/>
          </a:prstGeom>
          <a:noFill/>
          <a:ln w="2857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7" name="Straight Arrow Connector 16"/>
          <p:cNvCxnSpPr>
            <a:stCxn id="21510" idx="3"/>
            <a:endCxn id="21511" idx="1"/>
          </p:cNvCxnSpPr>
          <p:nvPr/>
        </p:nvCxnSpPr>
        <p:spPr bwMode="auto">
          <a:xfrm>
            <a:off x="3938588" y="5884863"/>
            <a:ext cx="1458912" cy="1587"/>
          </a:xfrm>
          <a:prstGeom prst="straightConnector1">
            <a:avLst/>
          </a:prstGeom>
          <a:solidFill>
            <a:schemeClr val="accent1"/>
          </a:solidFill>
          <a:ln w="28575" cap="flat" cmpd="sng" algn="ctr">
            <a:solidFill>
              <a:schemeClr val="tx2">
                <a:lumMod val="75000"/>
              </a:schemeClr>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ZA" dirty="0" smtClean="0"/>
              <a:t>Lecture Overview</a:t>
            </a:r>
            <a:endParaRPr lang="en-US" dirty="0" smtClean="0"/>
          </a:p>
        </p:txBody>
      </p:sp>
      <p:sp>
        <p:nvSpPr>
          <p:cNvPr id="3" name="Content Placeholder 2"/>
          <p:cNvSpPr>
            <a:spLocks noGrp="1"/>
          </p:cNvSpPr>
          <p:nvPr>
            <p:ph idx="1"/>
          </p:nvPr>
        </p:nvSpPr>
        <p:spPr>
          <a:xfrm>
            <a:off x="838200" y="1468438"/>
            <a:ext cx="8007350" cy="4191000"/>
          </a:xfrm>
        </p:spPr>
        <p:txBody>
          <a:bodyPr/>
          <a:lstStyle/>
          <a:p>
            <a:pPr eaLnBrk="1" hangingPunct="1">
              <a:defRPr/>
            </a:pPr>
            <a:r>
              <a:rPr lang="en-ZA" dirty="0" smtClean="0"/>
              <a:t>Configuration architectures</a:t>
            </a:r>
          </a:p>
          <a:p>
            <a:pPr eaLnBrk="1" hangingPunct="1">
              <a:defRPr/>
            </a:pPr>
            <a:r>
              <a:rPr lang="en-ZA" dirty="0" smtClean="0"/>
              <a:t>Short video on NIOS II</a:t>
            </a:r>
          </a:p>
          <a:p>
            <a:pPr eaLnBrk="1" hangingPunct="1">
              <a:defRPr/>
            </a:pPr>
            <a:r>
              <a:rPr lang="en-ZA" dirty="0" smtClean="0"/>
              <a:t>RC Building blocks</a:t>
            </a:r>
          </a:p>
          <a:p>
            <a:pPr lvl="1" eaLnBrk="1" hangingPunct="1">
              <a:defRPr/>
            </a:pPr>
            <a:r>
              <a:rPr lang="en-ZA" dirty="0" smtClean="0"/>
              <a:t>Memories</a:t>
            </a:r>
          </a:p>
          <a:p>
            <a:pPr lvl="1" eaLnBrk="1" hangingPunct="1">
              <a:defRPr/>
            </a:pPr>
            <a:r>
              <a:rPr lang="en-ZA" dirty="0" smtClean="0"/>
              <a:t>DMA</a:t>
            </a:r>
          </a:p>
          <a:p>
            <a:pPr lvl="1" eaLnBrk="1" hangingPunct="1">
              <a:defRPr/>
            </a:pPr>
            <a:r>
              <a:rPr lang="en-ZA" dirty="0" smtClean="0"/>
              <a:t>Digital Signals</a:t>
            </a:r>
          </a:p>
          <a:p>
            <a:pPr lvl="1" eaLnBrk="1" hangingPunct="1">
              <a:defRPr/>
            </a:pPr>
            <a:r>
              <a:rPr lang="en-ZA" dirty="0" smtClean="0"/>
              <a:t>Signal Latching</a:t>
            </a:r>
          </a:p>
        </p:txBody>
      </p:sp>
      <p:pic>
        <p:nvPicPr>
          <p:cNvPr id="4099" name="Picture 3" descr="mosaic01.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03725" y="3538538"/>
            <a:ext cx="4471988" cy="310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2530" name="Straight Connector 11"/>
          <p:cNvCxnSpPr>
            <a:cxnSpLocks noChangeShapeType="1"/>
          </p:cNvCxnSpPr>
          <p:nvPr/>
        </p:nvCxnSpPr>
        <p:spPr bwMode="auto">
          <a:xfrm>
            <a:off x="3814763" y="5564188"/>
            <a:ext cx="1736725"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3" name="Title 2"/>
          <p:cNvSpPr>
            <a:spLocks noGrp="1"/>
          </p:cNvSpPr>
          <p:nvPr>
            <p:ph type="title"/>
          </p:nvPr>
        </p:nvSpPr>
        <p:spPr/>
        <p:txBody>
          <a:bodyPr>
            <a:normAutofit fontScale="90000"/>
          </a:bodyPr>
          <a:lstStyle/>
          <a:p>
            <a:pPr>
              <a:defRPr/>
            </a:pPr>
            <a:r>
              <a:rPr lang="en-ZA" dirty="0" smtClean="0"/>
              <a:t>Overview of digital signals</a:t>
            </a:r>
            <a:endParaRPr lang="en-US" dirty="0"/>
          </a:p>
        </p:txBody>
      </p:sp>
      <p:sp>
        <p:nvSpPr>
          <p:cNvPr id="4" name="Content Placeholder 3"/>
          <p:cNvSpPr>
            <a:spLocks noGrp="1"/>
          </p:cNvSpPr>
          <p:nvPr>
            <p:ph idx="1"/>
          </p:nvPr>
        </p:nvSpPr>
        <p:spPr>
          <a:xfrm>
            <a:off x="838200" y="1604963"/>
            <a:ext cx="8007350" cy="4191000"/>
          </a:xfrm>
        </p:spPr>
        <p:txBody>
          <a:bodyPr/>
          <a:lstStyle/>
          <a:p>
            <a:pPr>
              <a:defRPr/>
            </a:pPr>
            <a:r>
              <a:rPr lang="en-ZA" sz="2800" dirty="0" smtClean="0"/>
              <a:t>There are other issues involved such as:</a:t>
            </a:r>
          </a:p>
          <a:p>
            <a:pPr lvl="1">
              <a:defRPr/>
            </a:pPr>
            <a:r>
              <a:rPr lang="en-ZA" sz="2400" dirty="0" smtClean="0"/>
              <a:t>How does device A know when new data has arrived?</a:t>
            </a:r>
          </a:p>
          <a:p>
            <a:pPr lvl="1">
              <a:defRPr/>
            </a:pPr>
            <a:r>
              <a:rPr lang="en-ZA" sz="2400" dirty="0" smtClean="0"/>
              <a:t>How does device B know when device A has completed?</a:t>
            </a:r>
          </a:p>
          <a:p>
            <a:pPr lvl="1">
              <a:defRPr/>
            </a:pPr>
            <a:r>
              <a:rPr lang="en-ZA" sz="2400" dirty="0" smtClean="0"/>
              <a:t>What if both devices need to be clocked, but aren’t active all the time?</a:t>
            </a:r>
          </a:p>
          <a:p>
            <a:pPr lvl="1">
              <a:defRPr/>
            </a:pPr>
            <a:r>
              <a:rPr lang="en-ZA" sz="2400" dirty="0" smtClean="0"/>
              <a:t>What if you want to share address and data lines?</a:t>
            </a:r>
            <a:endParaRPr lang="en-US" sz="2400" dirty="0" smtClean="0"/>
          </a:p>
        </p:txBody>
      </p:sp>
      <p:sp>
        <p:nvSpPr>
          <p:cNvPr id="22533" name="Pentagon 4"/>
          <p:cNvSpPr>
            <a:spLocks noChangeArrowheads="1"/>
          </p:cNvSpPr>
          <p:nvPr/>
        </p:nvSpPr>
        <p:spPr bwMode="auto">
          <a:xfrm>
            <a:off x="633413" y="5662613"/>
            <a:ext cx="1106487" cy="398462"/>
          </a:xfrm>
          <a:prstGeom prst="homePlate">
            <a:avLst>
              <a:gd name="adj" fmla="val 49984"/>
            </a:avLst>
          </a:prstGeom>
          <a:solidFill>
            <a:schemeClr val="accent1"/>
          </a:solidFill>
          <a:ln w="9525" algn="ctr">
            <a:solidFill>
              <a:schemeClr val="tx1"/>
            </a:solidFill>
            <a:round/>
            <a:headEnd/>
            <a:tailEnd/>
          </a:ln>
        </p:spPr>
        <p:txBody>
          <a:bodyPr/>
          <a:lstStyle/>
          <a:p>
            <a:r>
              <a:rPr lang="en-ZA"/>
              <a:t>In</a:t>
            </a:r>
            <a:endParaRPr lang="en-US"/>
          </a:p>
        </p:txBody>
      </p:sp>
      <p:sp>
        <p:nvSpPr>
          <p:cNvPr id="22534" name="Pentagon 6"/>
          <p:cNvSpPr>
            <a:spLocks noChangeArrowheads="1"/>
          </p:cNvSpPr>
          <p:nvPr/>
        </p:nvSpPr>
        <p:spPr bwMode="auto">
          <a:xfrm>
            <a:off x="7580313" y="5692775"/>
            <a:ext cx="1106487" cy="398463"/>
          </a:xfrm>
          <a:prstGeom prst="homePlate">
            <a:avLst>
              <a:gd name="adj" fmla="val 49984"/>
            </a:avLst>
          </a:prstGeom>
          <a:solidFill>
            <a:schemeClr val="accent1"/>
          </a:solidFill>
          <a:ln w="9525" algn="ctr">
            <a:solidFill>
              <a:schemeClr val="tx1"/>
            </a:solidFill>
            <a:round/>
            <a:headEnd/>
            <a:tailEnd/>
          </a:ln>
        </p:spPr>
        <p:txBody>
          <a:bodyPr/>
          <a:lstStyle/>
          <a:p>
            <a:r>
              <a:rPr lang="en-ZA"/>
              <a:t>Out</a:t>
            </a:r>
            <a:endParaRPr lang="en-US"/>
          </a:p>
        </p:txBody>
      </p:sp>
      <p:sp>
        <p:nvSpPr>
          <p:cNvPr id="22535" name="Rectangle 7"/>
          <p:cNvSpPr>
            <a:spLocks noChangeArrowheads="1"/>
          </p:cNvSpPr>
          <p:nvPr/>
        </p:nvSpPr>
        <p:spPr bwMode="auto">
          <a:xfrm>
            <a:off x="2536825" y="5280025"/>
            <a:ext cx="1401763" cy="1209675"/>
          </a:xfrm>
          <a:prstGeom prst="rect">
            <a:avLst/>
          </a:prstGeom>
          <a:solidFill>
            <a:schemeClr val="accent1"/>
          </a:solidFill>
          <a:ln w="9525" algn="ctr">
            <a:solidFill>
              <a:schemeClr val="tx1"/>
            </a:solidFill>
            <a:round/>
            <a:headEnd/>
            <a:tailEnd/>
          </a:ln>
        </p:spPr>
        <p:txBody>
          <a:bodyPr anchor="ctr"/>
          <a:lstStyle/>
          <a:p>
            <a:pPr algn="ctr"/>
            <a:r>
              <a:rPr lang="en-ZA" sz="2000"/>
              <a:t>Device A</a:t>
            </a:r>
            <a:endParaRPr lang="en-US" sz="2000"/>
          </a:p>
        </p:txBody>
      </p:sp>
      <p:sp>
        <p:nvSpPr>
          <p:cNvPr id="22536" name="Rectangle 8"/>
          <p:cNvSpPr>
            <a:spLocks noChangeArrowheads="1"/>
          </p:cNvSpPr>
          <p:nvPr/>
        </p:nvSpPr>
        <p:spPr bwMode="auto">
          <a:xfrm>
            <a:off x="5397500" y="5280025"/>
            <a:ext cx="1327150" cy="1209675"/>
          </a:xfrm>
          <a:prstGeom prst="rect">
            <a:avLst/>
          </a:prstGeom>
          <a:solidFill>
            <a:schemeClr val="accent1"/>
          </a:solidFill>
          <a:ln w="9525" algn="ctr">
            <a:solidFill>
              <a:schemeClr val="tx1"/>
            </a:solidFill>
            <a:round/>
            <a:headEnd/>
            <a:tailEnd/>
          </a:ln>
        </p:spPr>
        <p:txBody>
          <a:bodyPr anchor="ctr"/>
          <a:lstStyle/>
          <a:p>
            <a:pPr algn="ctr"/>
            <a:r>
              <a:rPr lang="en-ZA" sz="2000"/>
              <a:t>Device B</a:t>
            </a:r>
            <a:endParaRPr lang="en-US" sz="2000"/>
          </a:p>
        </p:txBody>
      </p:sp>
      <p:cxnSp>
        <p:nvCxnSpPr>
          <p:cNvPr id="22537" name="Straight Arrow Connector 10"/>
          <p:cNvCxnSpPr>
            <a:cxnSpLocks noChangeShapeType="1"/>
            <a:stCxn id="22533" idx="3"/>
            <a:endCxn id="22535" idx="1"/>
          </p:cNvCxnSpPr>
          <p:nvPr/>
        </p:nvCxnSpPr>
        <p:spPr bwMode="auto">
          <a:xfrm>
            <a:off x="1739900" y="5862638"/>
            <a:ext cx="796925" cy="22225"/>
          </a:xfrm>
          <a:prstGeom prst="straightConnector1">
            <a:avLst/>
          </a:prstGeom>
          <a:noFill/>
          <a:ln w="2857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22538" name="Straight Arrow Connector 11"/>
          <p:cNvCxnSpPr>
            <a:cxnSpLocks noChangeShapeType="1"/>
            <a:stCxn id="22536" idx="3"/>
            <a:endCxn id="22534" idx="1"/>
          </p:cNvCxnSpPr>
          <p:nvPr/>
        </p:nvCxnSpPr>
        <p:spPr bwMode="auto">
          <a:xfrm>
            <a:off x="6724650" y="5884863"/>
            <a:ext cx="855663" cy="6350"/>
          </a:xfrm>
          <a:prstGeom prst="straightConnector1">
            <a:avLst/>
          </a:prstGeom>
          <a:noFill/>
          <a:ln w="2857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17" name="Straight Arrow Connector 16"/>
          <p:cNvCxnSpPr>
            <a:stCxn id="22535" idx="3"/>
            <a:endCxn id="22536" idx="1"/>
          </p:cNvCxnSpPr>
          <p:nvPr/>
        </p:nvCxnSpPr>
        <p:spPr bwMode="auto">
          <a:xfrm>
            <a:off x="3938588" y="5884863"/>
            <a:ext cx="1458912" cy="1587"/>
          </a:xfrm>
          <a:prstGeom prst="straightConnector1">
            <a:avLst/>
          </a:prstGeom>
          <a:solidFill>
            <a:schemeClr val="accent1"/>
          </a:solidFill>
          <a:ln w="28575" cap="flat" cmpd="sng" algn="ctr">
            <a:solidFill>
              <a:schemeClr val="tx2">
                <a:lumMod val="75000"/>
              </a:schemeClr>
            </a:solidFill>
            <a:prstDash val="solid"/>
            <a:round/>
            <a:headEnd type="none" w="med" len="med"/>
            <a:tailEnd type="arrow"/>
          </a:ln>
          <a:effectLst/>
        </p:spPr>
      </p:cxnSp>
      <p:sp>
        <p:nvSpPr>
          <p:cNvPr id="22540" name="Rectangle 13"/>
          <p:cNvSpPr>
            <a:spLocks noChangeArrowheads="1"/>
          </p:cNvSpPr>
          <p:nvPr/>
        </p:nvSpPr>
        <p:spPr bwMode="auto">
          <a:xfrm>
            <a:off x="4000500" y="5308600"/>
            <a:ext cx="1230313"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sz="1400"/>
              <a:t>handshaking</a:t>
            </a:r>
          </a:p>
          <a:p>
            <a:r>
              <a:rPr lang="en-ZA" sz="1400"/>
              <a:t>lines</a:t>
            </a:r>
            <a:endParaRPr lang="en-US" sz="14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ight Arrow 11"/>
          <p:cNvSpPr>
            <a:spLocks noChangeArrowheads="1"/>
          </p:cNvSpPr>
          <p:nvPr/>
        </p:nvSpPr>
        <p:spPr bwMode="auto">
          <a:xfrm>
            <a:off x="5943600" y="4069805"/>
            <a:ext cx="1608138" cy="944563"/>
          </a:xfrm>
          <a:prstGeom prst="rightArrow">
            <a:avLst>
              <a:gd name="adj1" fmla="val 50000"/>
              <a:gd name="adj2" fmla="val 49980"/>
            </a:avLst>
          </a:prstGeom>
          <a:solidFill>
            <a:schemeClr val="accent1"/>
          </a:solidFill>
          <a:ln w="9525" algn="ctr">
            <a:solidFill>
              <a:schemeClr val="tx1"/>
            </a:solidFill>
            <a:round/>
            <a:headEnd/>
            <a:tailEnd/>
          </a:ln>
        </p:spPr>
        <p:txBody>
          <a:bodyPr/>
          <a:lstStyle/>
          <a:p>
            <a:r>
              <a:rPr lang="en-ZA"/>
              <a:t>OUTPUTS</a:t>
            </a:r>
            <a:endParaRPr lang="en-US"/>
          </a:p>
        </p:txBody>
      </p:sp>
      <p:sp>
        <p:nvSpPr>
          <p:cNvPr id="2" name="Title 1"/>
          <p:cNvSpPr>
            <a:spLocks noGrp="1"/>
          </p:cNvSpPr>
          <p:nvPr>
            <p:ph type="title"/>
          </p:nvPr>
        </p:nvSpPr>
        <p:spPr>
          <a:xfrm>
            <a:off x="729114" y="673131"/>
            <a:ext cx="7698306" cy="692210"/>
          </a:xfrm>
        </p:spPr>
        <p:txBody>
          <a:bodyPr>
            <a:normAutofit fontScale="90000"/>
          </a:bodyPr>
          <a:lstStyle/>
          <a:p>
            <a:pPr>
              <a:defRPr/>
            </a:pPr>
            <a:r>
              <a:rPr lang="en-ZA" dirty="0" smtClean="0"/>
              <a:t>Digital logic modular design issues</a:t>
            </a:r>
            <a:endParaRPr lang="en-US" dirty="0"/>
          </a:p>
        </p:txBody>
      </p:sp>
      <p:sp>
        <p:nvSpPr>
          <p:cNvPr id="3" name="Content Placeholder 2"/>
          <p:cNvSpPr>
            <a:spLocks noGrp="1"/>
          </p:cNvSpPr>
          <p:nvPr>
            <p:ph idx="1"/>
          </p:nvPr>
        </p:nvSpPr>
        <p:spPr>
          <a:xfrm>
            <a:off x="838200" y="1617663"/>
            <a:ext cx="8007350" cy="4191000"/>
          </a:xfrm>
        </p:spPr>
        <p:txBody>
          <a:bodyPr/>
          <a:lstStyle/>
          <a:p>
            <a:pPr>
              <a:defRPr/>
            </a:pPr>
            <a:r>
              <a:rPr lang="en-US" dirty="0" smtClean="0"/>
              <a:t>A sequential logic system typically involves two parts: </a:t>
            </a:r>
          </a:p>
          <a:p>
            <a:pPr lvl="1">
              <a:defRPr/>
            </a:pPr>
            <a:r>
              <a:rPr lang="en-US" dirty="0" smtClean="0"/>
              <a:t>Storage (aka “</a:t>
            </a:r>
            <a:r>
              <a:rPr lang="en-US" dirty="0" err="1" smtClean="0"/>
              <a:t>bistable</a:t>
            </a:r>
            <a:r>
              <a:rPr lang="en-US" dirty="0" smtClean="0"/>
              <a:t>” device)</a:t>
            </a:r>
          </a:p>
          <a:p>
            <a:pPr lvl="1">
              <a:defRPr/>
            </a:pPr>
            <a:r>
              <a:rPr lang="en-US" dirty="0" smtClean="0"/>
              <a:t>Combinational logic (OR, AND, etc gates)</a:t>
            </a:r>
          </a:p>
        </p:txBody>
      </p:sp>
      <p:sp>
        <p:nvSpPr>
          <p:cNvPr id="23557" name="Right Arrow 6"/>
          <p:cNvSpPr>
            <a:spLocks noChangeArrowheads="1"/>
          </p:cNvSpPr>
          <p:nvPr/>
        </p:nvSpPr>
        <p:spPr bwMode="auto">
          <a:xfrm>
            <a:off x="1681163" y="4069805"/>
            <a:ext cx="1430337" cy="944563"/>
          </a:xfrm>
          <a:prstGeom prst="rightArrow">
            <a:avLst>
              <a:gd name="adj1" fmla="val 50000"/>
              <a:gd name="adj2" fmla="val 49957"/>
            </a:avLst>
          </a:prstGeom>
          <a:solidFill>
            <a:schemeClr val="accent1"/>
          </a:solidFill>
          <a:ln w="9525" algn="ctr">
            <a:solidFill>
              <a:schemeClr val="tx1"/>
            </a:solidFill>
            <a:round/>
            <a:headEnd/>
            <a:tailEnd/>
          </a:ln>
        </p:spPr>
        <p:txBody>
          <a:bodyPr/>
          <a:lstStyle/>
          <a:p>
            <a:r>
              <a:rPr lang="en-ZA"/>
              <a:t>INPUTS</a:t>
            </a:r>
            <a:endParaRPr lang="en-US"/>
          </a:p>
        </p:txBody>
      </p:sp>
      <p:sp>
        <p:nvSpPr>
          <p:cNvPr id="23558" name="Rectangle 7"/>
          <p:cNvSpPr>
            <a:spLocks noChangeArrowheads="1"/>
          </p:cNvSpPr>
          <p:nvPr/>
        </p:nvSpPr>
        <p:spPr bwMode="auto">
          <a:xfrm>
            <a:off x="3141663" y="3980905"/>
            <a:ext cx="2816225" cy="1077913"/>
          </a:xfrm>
          <a:prstGeom prst="rect">
            <a:avLst/>
          </a:prstGeom>
          <a:solidFill>
            <a:schemeClr val="accent1"/>
          </a:solidFill>
          <a:ln w="9525" algn="ctr">
            <a:solidFill>
              <a:schemeClr val="tx1"/>
            </a:solidFill>
            <a:round/>
            <a:headEnd/>
            <a:tailEnd/>
          </a:ln>
        </p:spPr>
        <p:txBody>
          <a:bodyPr anchor="ctr"/>
          <a:lstStyle/>
          <a:p>
            <a:pPr algn="ctr"/>
            <a:r>
              <a:rPr lang="en-ZA" sz="2400"/>
              <a:t>Combinational Logic Device</a:t>
            </a:r>
            <a:endParaRPr lang="en-US" sz="2400"/>
          </a:p>
        </p:txBody>
      </p:sp>
      <p:sp>
        <p:nvSpPr>
          <p:cNvPr id="23559" name="Rectangle 8"/>
          <p:cNvSpPr>
            <a:spLocks noChangeArrowheads="1"/>
          </p:cNvSpPr>
          <p:nvPr/>
        </p:nvSpPr>
        <p:spPr bwMode="auto">
          <a:xfrm>
            <a:off x="3141663" y="5781130"/>
            <a:ext cx="2816225" cy="766763"/>
          </a:xfrm>
          <a:prstGeom prst="rect">
            <a:avLst/>
          </a:prstGeom>
          <a:solidFill>
            <a:schemeClr val="accent1"/>
          </a:solidFill>
          <a:ln w="9525" algn="ctr">
            <a:solidFill>
              <a:schemeClr val="tx1"/>
            </a:solidFill>
            <a:round/>
            <a:headEnd/>
            <a:tailEnd/>
          </a:ln>
        </p:spPr>
        <p:txBody>
          <a:bodyPr anchor="ctr"/>
          <a:lstStyle/>
          <a:p>
            <a:pPr algn="ctr"/>
            <a:r>
              <a:rPr lang="en-ZA" sz="2400"/>
              <a:t>Storage</a:t>
            </a:r>
            <a:endParaRPr lang="en-US" sz="2400"/>
          </a:p>
        </p:txBody>
      </p:sp>
      <p:sp>
        <p:nvSpPr>
          <p:cNvPr id="23560" name="Right Arrow 9"/>
          <p:cNvSpPr>
            <a:spLocks noChangeArrowheads="1"/>
          </p:cNvSpPr>
          <p:nvPr/>
        </p:nvSpPr>
        <p:spPr bwMode="auto">
          <a:xfrm rot="5400000">
            <a:off x="3884613" y="5028655"/>
            <a:ext cx="973137" cy="944563"/>
          </a:xfrm>
          <a:prstGeom prst="rightArrow">
            <a:avLst>
              <a:gd name="adj1" fmla="val 50000"/>
              <a:gd name="adj2" fmla="val 49953"/>
            </a:avLst>
          </a:prstGeom>
          <a:solidFill>
            <a:schemeClr val="accent1"/>
          </a:solidFill>
          <a:ln w="9525" algn="ctr">
            <a:solidFill>
              <a:schemeClr val="tx1"/>
            </a:solidFill>
            <a:round/>
            <a:headEnd/>
            <a:tailEnd/>
          </a:ln>
        </p:spPr>
        <p:txBody>
          <a:bodyPr anchor="ctr"/>
          <a:lstStyle/>
          <a:p>
            <a:pPr algn="ctr"/>
            <a:r>
              <a:rPr lang="en-ZA"/>
              <a:t>Data</a:t>
            </a:r>
            <a:endParaRPr lang="en-US"/>
          </a:p>
        </p:txBody>
      </p:sp>
      <p:sp>
        <p:nvSpPr>
          <p:cNvPr id="23561" name="Right Arrow 10"/>
          <p:cNvSpPr>
            <a:spLocks noChangeArrowheads="1"/>
          </p:cNvSpPr>
          <p:nvPr/>
        </p:nvSpPr>
        <p:spPr bwMode="auto">
          <a:xfrm rot="-5400000">
            <a:off x="4993481" y="4969125"/>
            <a:ext cx="974725" cy="944562"/>
          </a:xfrm>
          <a:prstGeom prst="rightArrow">
            <a:avLst>
              <a:gd name="adj1" fmla="val 50000"/>
              <a:gd name="adj2" fmla="val 50034"/>
            </a:avLst>
          </a:prstGeom>
          <a:solidFill>
            <a:schemeClr val="accent1"/>
          </a:solidFill>
          <a:ln w="9525" algn="ctr">
            <a:solidFill>
              <a:schemeClr val="tx1"/>
            </a:solidFill>
            <a:round/>
            <a:headEnd/>
            <a:tailEnd/>
          </a:ln>
        </p:spPr>
        <p:txBody>
          <a:bodyPr anchor="ctr"/>
          <a:lstStyle/>
          <a:p>
            <a:pPr algn="ctr"/>
            <a:r>
              <a:rPr lang="en-ZA"/>
              <a:t>Data</a:t>
            </a:r>
            <a:endParaRPr lang="en-US"/>
          </a:p>
        </p:txBody>
      </p:sp>
      <p:sp>
        <p:nvSpPr>
          <p:cNvPr id="23562" name="Rectangle 12"/>
          <p:cNvSpPr>
            <a:spLocks noChangeArrowheads="1"/>
          </p:cNvSpPr>
          <p:nvPr/>
        </p:nvSpPr>
        <p:spPr bwMode="auto">
          <a:xfrm>
            <a:off x="187839" y="4217443"/>
            <a:ext cx="1857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dirty="0"/>
              <a:t>Another</a:t>
            </a:r>
          </a:p>
          <a:p>
            <a:r>
              <a:rPr lang="en-ZA" dirty="0"/>
              <a:t>combinational logic device(s)</a:t>
            </a:r>
            <a:endParaRPr lang="en-US" dirty="0"/>
          </a:p>
        </p:txBody>
      </p:sp>
      <p:sp>
        <p:nvSpPr>
          <p:cNvPr id="23563" name="Rectangle 13"/>
          <p:cNvSpPr>
            <a:spLocks noChangeArrowheads="1"/>
          </p:cNvSpPr>
          <p:nvPr/>
        </p:nvSpPr>
        <p:spPr bwMode="auto">
          <a:xfrm>
            <a:off x="7388236" y="4142830"/>
            <a:ext cx="18573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a:t>Another</a:t>
            </a:r>
          </a:p>
          <a:p>
            <a:r>
              <a:rPr lang="en-ZA"/>
              <a:t>combinational logic device(s)</a:t>
            </a:r>
            <a:endParaRPr lang="en-US"/>
          </a:p>
        </p:txBody>
      </p:sp>
      <p:sp>
        <p:nvSpPr>
          <p:cNvPr id="23564" name="Rectangle 13"/>
          <p:cNvSpPr>
            <a:spLocks noChangeArrowheads="1"/>
          </p:cNvSpPr>
          <p:nvPr/>
        </p:nvSpPr>
        <p:spPr bwMode="auto">
          <a:xfrm>
            <a:off x="6043613" y="5149305"/>
            <a:ext cx="2617787"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a:t>potentially shared data busses, possibly 2 separate busses for full-duplex, one for read one for write</a:t>
            </a:r>
            <a:endParaRPr lang="en-US"/>
          </a:p>
        </p:txBody>
      </p:sp>
      <p:sp>
        <p:nvSpPr>
          <p:cNvPr id="23565" name="Up-Down Arrow 12"/>
          <p:cNvSpPr>
            <a:spLocks noChangeArrowheads="1"/>
          </p:cNvSpPr>
          <p:nvPr/>
        </p:nvSpPr>
        <p:spPr bwMode="auto">
          <a:xfrm>
            <a:off x="3252788" y="5025480"/>
            <a:ext cx="404812" cy="784225"/>
          </a:xfrm>
          <a:prstGeom prst="upDownArrow">
            <a:avLst>
              <a:gd name="adj1" fmla="val 50000"/>
              <a:gd name="adj2" fmla="val 50046"/>
            </a:avLst>
          </a:prstGeom>
          <a:solidFill>
            <a:schemeClr val="accent1"/>
          </a:solidFill>
          <a:ln w="9525" algn="ctr">
            <a:solidFill>
              <a:schemeClr val="tx1"/>
            </a:solidFill>
            <a:round/>
            <a:headEnd/>
            <a:tailEnd/>
          </a:ln>
        </p:spPr>
        <p:txBody>
          <a:bodyPr/>
          <a:lstStyle/>
          <a:p>
            <a:endParaRPr lang="en-US"/>
          </a:p>
        </p:txBody>
      </p:sp>
      <p:sp>
        <p:nvSpPr>
          <p:cNvPr id="23566" name="Rectangle 13"/>
          <p:cNvSpPr>
            <a:spLocks noChangeArrowheads="1"/>
          </p:cNvSpPr>
          <p:nvPr/>
        </p:nvSpPr>
        <p:spPr bwMode="auto">
          <a:xfrm>
            <a:off x="492125" y="5406480"/>
            <a:ext cx="2616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a:t>control lines (e.g., do you want to read or write, are you done setting all the bits, etc.)</a:t>
            </a:r>
            <a:endParaRPr lang="en-US"/>
          </a:p>
        </p:txBody>
      </p:sp>
      <p:cxnSp>
        <p:nvCxnSpPr>
          <p:cNvPr id="23567" name="Straight Connector 15"/>
          <p:cNvCxnSpPr>
            <a:cxnSpLocks noChangeShapeType="1"/>
            <a:stCxn id="23565" idx="2"/>
          </p:cNvCxnSpPr>
          <p:nvPr/>
        </p:nvCxnSpPr>
        <p:spPr bwMode="auto">
          <a:xfrm rot="10800000" flipV="1">
            <a:off x="2755900" y="5417593"/>
            <a:ext cx="598488" cy="1174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3568" name="Straight Connector 16"/>
          <p:cNvCxnSpPr>
            <a:cxnSpLocks noChangeShapeType="1"/>
          </p:cNvCxnSpPr>
          <p:nvPr/>
        </p:nvCxnSpPr>
        <p:spPr bwMode="auto">
          <a:xfrm rot="10800000" flipV="1">
            <a:off x="5643563" y="5522368"/>
            <a:ext cx="444500" cy="92075"/>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Digital Signals</a:t>
            </a:r>
            <a:endParaRPr lang="en-US" dirty="0"/>
          </a:p>
        </p:txBody>
      </p:sp>
      <p:sp>
        <p:nvSpPr>
          <p:cNvPr id="3" name="Content Placeholder 2"/>
          <p:cNvSpPr>
            <a:spLocks noGrp="1"/>
          </p:cNvSpPr>
          <p:nvPr>
            <p:ph idx="1"/>
          </p:nvPr>
        </p:nvSpPr>
        <p:spPr>
          <a:xfrm>
            <a:off x="765175" y="1654175"/>
            <a:ext cx="8007350" cy="4191000"/>
          </a:xfrm>
        </p:spPr>
        <p:txBody>
          <a:bodyPr/>
          <a:lstStyle/>
          <a:p>
            <a:pPr>
              <a:defRPr/>
            </a:pPr>
            <a:r>
              <a:rPr lang="en-ZA" dirty="0" smtClean="0"/>
              <a:t>Usually need the following</a:t>
            </a:r>
          </a:p>
          <a:p>
            <a:pPr lvl="1">
              <a:defRPr/>
            </a:pPr>
            <a:r>
              <a:rPr lang="en-ZA" dirty="0" smtClean="0"/>
              <a:t>Address bus</a:t>
            </a:r>
          </a:p>
          <a:p>
            <a:pPr lvl="1">
              <a:defRPr/>
            </a:pPr>
            <a:r>
              <a:rPr lang="en-ZA" dirty="0" smtClean="0"/>
              <a:t>Data bus</a:t>
            </a:r>
          </a:p>
          <a:p>
            <a:pPr lvl="1">
              <a:defRPr/>
            </a:pPr>
            <a:r>
              <a:rPr lang="en-ZA" dirty="0" smtClean="0"/>
              <a:t>Control lines</a:t>
            </a:r>
          </a:p>
          <a:p>
            <a:pPr lvl="2">
              <a:defRPr/>
            </a:pPr>
            <a:r>
              <a:rPr lang="en-ZA" dirty="0" smtClean="0"/>
              <a:t>Chip / Device select lines</a:t>
            </a:r>
          </a:p>
          <a:p>
            <a:pPr lvl="2">
              <a:defRPr/>
            </a:pPr>
            <a:r>
              <a:rPr lang="en-ZA" dirty="0" smtClean="0"/>
              <a:t>Write enable lines</a:t>
            </a:r>
          </a:p>
          <a:p>
            <a:pPr lvl="2">
              <a:defRPr/>
            </a:pPr>
            <a:r>
              <a:rPr lang="en-ZA" dirty="0" smtClean="0"/>
              <a:t>Read enable lines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defRPr/>
            </a:pPr>
            <a:r>
              <a:rPr lang="en-ZA" dirty="0" smtClean="0"/>
              <a:t>RC Building Blocks: </a:t>
            </a:r>
            <a:br>
              <a:rPr lang="en-ZA" dirty="0" smtClean="0"/>
            </a:br>
            <a:r>
              <a:rPr lang="en-ZA" dirty="0" smtClean="0"/>
              <a:t> DMA – Efficient Data Transfer</a:t>
            </a:r>
            <a:endParaRPr lang="en-US" dirty="0"/>
          </a:p>
        </p:txBody>
      </p:sp>
      <p:sp>
        <p:nvSpPr>
          <p:cNvPr id="5" name="Text Placeholder 4"/>
          <p:cNvSpPr>
            <a:spLocks noGrp="1"/>
          </p:cNvSpPr>
          <p:nvPr>
            <p:ph type="body" idx="1"/>
          </p:nvPr>
        </p:nvSpPr>
        <p:spPr/>
        <p:txBody>
          <a:bodyPr/>
          <a:lstStyle/>
          <a:p>
            <a:pPr>
              <a:defRPr/>
            </a:pPr>
            <a:r>
              <a:rPr lang="en-ZA" dirty="0" smtClean="0"/>
              <a:t>Reconfigurable Computing</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defRPr/>
            </a:pPr>
            <a:r>
              <a:rPr lang="en-ZA" dirty="0" smtClean="0"/>
              <a:t>Direct Memory Access (DMA)</a:t>
            </a:r>
            <a:endParaRPr lang="en-US" dirty="0"/>
          </a:p>
        </p:txBody>
      </p:sp>
      <p:sp>
        <p:nvSpPr>
          <p:cNvPr id="5" name="Content Placeholder 4"/>
          <p:cNvSpPr>
            <a:spLocks noGrp="1"/>
          </p:cNvSpPr>
          <p:nvPr>
            <p:ph idx="1"/>
          </p:nvPr>
        </p:nvSpPr>
        <p:spPr>
          <a:xfrm>
            <a:off x="628650" y="1722438"/>
            <a:ext cx="8007350" cy="4191000"/>
          </a:xfrm>
        </p:spPr>
        <p:txBody>
          <a:bodyPr/>
          <a:lstStyle/>
          <a:p>
            <a:pPr>
              <a:defRPr/>
            </a:pPr>
            <a:r>
              <a:rPr lang="en-ZA" sz="2400" dirty="0" smtClean="0"/>
              <a:t>Originally </a:t>
            </a:r>
            <a:r>
              <a:rPr lang="en-US" sz="2400" dirty="0" smtClean="0"/>
              <a:t>direct memory access (DMA) referred to a feature provided on a computer systems whereby peripherals within the computer can access the system memory for reading and/or writing independently of the central processing unit.</a:t>
            </a:r>
          </a:p>
          <a:p>
            <a:pPr>
              <a:defRPr/>
            </a:pPr>
            <a:r>
              <a:rPr lang="en-ZA" sz="2400" dirty="0" smtClean="0"/>
              <a:t>This is still an appropriate definition; except rather consider DMA as a more general description, whereby separate hardware can both access memory directly (without the CPU doing any work), and can request the memory subsystem (really the DMAC) to perform memory copies or transfers.</a:t>
            </a:r>
            <a:endParaRPr lang="en-US" sz="2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650" name="Elbow Connector 59"/>
          <p:cNvCxnSpPr>
            <a:cxnSpLocks noChangeShapeType="1"/>
            <a:stCxn id="27687" idx="3"/>
          </p:cNvCxnSpPr>
          <p:nvPr/>
        </p:nvCxnSpPr>
        <p:spPr bwMode="auto">
          <a:xfrm>
            <a:off x="7720013" y="4416425"/>
            <a:ext cx="450850" cy="1409700"/>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7651" name="Straight Connector 78"/>
          <p:cNvCxnSpPr>
            <a:cxnSpLocks noChangeShapeType="1"/>
          </p:cNvCxnSpPr>
          <p:nvPr/>
        </p:nvCxnSpPr>
        <p:spPr bwMode="auto">
          <a:xfrm rot="5400000">
            <a:off x="7042151" y="5168900"/>
            <a:ext cx="722312" cy="1587"/>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7652" name="Elbow Connector 53"/>
          <p:cNvCxnSpPr>
            <a:cxnSpLocks noChangeShapeType="1"/>
          </p:cNvCxnSpPr>
          <p:nvPr/>
        </p:nvCxnSpPr>
        <p:spPr bwMode="auto">
          <a:xfrm flipV="1">
            <a:off x="5014913" y="4822825"/>
            <a:ext cx="1812925" cy="530225"/>
          </a:xfrm>
          <a:prstGeom prst="bentConnector3">
            <a:avLst>
              <a:gd name="adj1" fmla="val 9878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7653" name="Shape 25"/>
          <p:cNvCxnSpPr>
            <a:cxnSpLocks noChangeShapeType="1"/>
            <a:stCxn id="27657" idx="3"/>
          </p:cNvCxnSpPr>
          <p:nvPr/>
        </p:nvCxnSpPr>
        <p:spPr bwMode="auto">
          <a:xfrm>
            <a:off x="5043488" y="3311525"/>
            <a:ext cx="1343025" cy="965200"/>
          </a:xfrm>
          <a:prstGeom prst="bentConnector3">
            <a:avLst>
              <a:gd name="adj1" fmla="val 50000"/>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 name="Title 1"/>
          <p:cNvSpPr>
            <a:spLocks noGrp="1"/>
          </p:cNvSpPr>
          <p:nvPr>
            <p:ph type="title"/>
          </p:nvPr>
        </p:nvSpPr>
        <p:spPr>
          <a:xfrm>
            <a:off x="729114" y="620211"/>
            <a:ext cx="7698306" cy="692210"/>
          </a:xfrm>
        </p:spPr>
        <p:txBody>
          <a:bodyPr>
            <a:normAutofit fontScale="90000"/>
          </a:bodyPr>
          <a:lstStyle/>
          <a:p>
            <a:pPr>
              <a:defRPr/>
            </a:pPr>
            <a:r>
              <a:rPr lang="en-ZA" dirty="0" smtClean="0"/>
              <a:t>Typical computer design without DMA</a:t>
            </a:r>
            <a:endParaRPr lang="en-US" dirty="0"/>
          </a:p>
        </p:txBody>
      </p:sp>
      <p:cxnSp>
        <p:nvCxnSpPr>
          <p:cNvPr id="27655" name="Straight Connector 6"/>
          <p:cNvCxnSpPr>
            <a:cxnSpLocks noChangeShapeType="1"/>
          </p:cNvCxnSpPr>
          <p:nvPr/>
        </p:nvCxnSpPr>
        <p:spPr bwMode="auto">
          <a:xfrm>
            <a:off x="2286000" y="3141663"/>
            <a:ext cx="2462213" cy="1587"/>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27656" name="Rectangle 7"/>
          <p:cNvSpPr>
            <a:spLocks noChangeArrowheads="1"/>
          </p:cNvSpPr>
          <p:nvPr/>
        </p:nvSpPr>
        <p:spPr bwMode="auto">
          <a:xfrm>
            <a:off x="2473325" y="2787650"/>
            <a:ext cx="10048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address</a:t>
            </a:r>
            <a:endParaRPr lang="en-US"/>
          </a:p>
        </p:txBody>
      </p:sp>
      <p:sp>
        <p:nvSpPr>
          <p:cNvPr id="27657" name="Rectangle 8"/>
          <p:cNvSpPr>
            <a:spLocks noChangeArrowheads="1"/>
          </p:cNvSpPr>
          <p:nvPr/>
        </p:nvSpPr>
        <p:spPr bwMode="auto">
          <a:xfrm>
            <a:off x="3805238" y="2816225"/>
            <a:ext cx="1238250" cy="989013"/>
          </a:xfrm>
          <a:prstGeom prst="rect">
            <a:avLst/>
          </a:prstGeom>
          <a:solidFill>
            <a:schemeClr val="accent1"/>
          </a:solidFill>
          <a:ln w="9525" algn="ctr">
            <a:solidFill>
              <a:schemeClr val="tx1"/>
            </a:solidFill>
            <a:round/>
            <a:headEnd/>
            <a:tailEnd/>
          </a:ln>
        </p:spPr>
        <p:txBody>
          <a:bodyPr anchor="ctr"/>
          <a:lstStyle/>
          <a:p>
            <a:pPr algn="ctr"/>
            <a:r>
              <a:rPr lang="en-ZA"/>
              <a:t>Address Decoder</a:t>
            </a:r>
            <a:endParaRPr lang="en-US"/>
          </a:p>
        </p:txBody>
      </p:sp>
      <p:sp>
        <p:nvSpPr>
          <p:cNvPr id="27658" name="Rectangle 9"/>
          <p:cNvSpPr>
            <a:spLocks noChangeArrowheads="1"/>
          </p:cNvSpPr>
          <p:nvPr/>
        </p:nvSpPr>
        <p:spPr bwMode="auto">
          <a:xfrm>
            <a:off x="6370638" y="1401763"/>
            <a:ext cx="1239837" cy="1327150"/>
          </a:xfrm>
          <a:prstGeom prst="rect">
            <a:avLst/>
          </a:prstGeom>
          <a:solidFill>
            <a:schemeClr val="accent1"/>
          </a:solidFill>
          <a:ln w="9525" algn="ctr">
            <a:solidFill>
              <a:schemeClr val="tx1"/>
            </a:solidFill>
            <a:round/>
            <a:headEnd/>
            <a:tailEnd/>
          </a:ln>
        </p:spPr>
        <p:txBody>
          <a:bodyPr tIns="108000"/>
          <a:lstStyle/>
          <a:p>
            <a:pPr algn="ctr"/>
            <a:r>
              <a:rPr lang="en-ZA"/>
              <a:t>Memory (Device 0)</a:t>
            </a:r>
            <a:endParaRPr lang="en-US"/>
          </a:p>
        </p:txBody>
      </p:sp>
      <p:cxnSp>
        <p:nvCxnSpPr>
          <p:cNvPr id="27659" name="Shape 12"/>
          <p:cNvCxnSpPr>
            <a:cxnSpLocks noChangeShapeType="1"/>
            <a:endCxn id="27658" idx="1"/>
          </p:cNvCxnSpPr>
          <p:nvPr/>
        </p:nvCxnSpPr>
        <p:spPr bwMode="auto">
          <a:xfrm flipV="1">
            <a:off x="3584575" y="2065338"/>
            <a:ext cx="2786063" cy="1076325"/>
          </a:xfrm>
          <a:prstGeom prst="bentConnector3">
            <a:avLst>
              <a:gd name="adj1" fmla="val 264"/>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27660" name="Rectangle 13"/>
          <p:cNvSpPr>
            <a:spLocks noChangeArrowheads="1"/>
          </p:cNvSpPr>
          <p:nvPr/>
        </p:nvSpPr>
        <p:spPr bwMode="auto">
          <a:xfrm>
            <a:off x="5172075" y="1725613"/>
            <a:ext cx="10048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address</a:t>
            </a:r>
            <a:endParaRPr lang="en-US"/>
          </a:p>
        </p:txBody>
      </p:sp>
      <p:cxnSp>
        <p:nvCxnSpPr>
          <p:cNvPr id="27661" name="Shape 19"/>
          <p:cNvCxnSpPr>
            <a:cxnSpLocks noChangeShapeType="1"/>
            <a:stCxn id="27657" idx="0"/>
          </p:cNvCxnSpPr>
          <p:nvPr/>
        </p:nvCxnSpPr>
        <p:spPr bwMode="auto">
          <a:xfrm rot="5400000" flipH="1" flipV="1">
            <a:off x="5155407" y="1585119"/>
            <a:ext cx="500062" cy="1962150"/>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7662" name="Rectangle 20"/>
          <p:cNvSpPr>
            <a:spLocks noChangeArrowheads="1"/>
          </p:cNvSpPr>
          <p:nvPr/>
        </p:nvSpPr>
        <p:spPr bwMode="auto">
          <a:xfrm>
            <a:off x="4375150" y="2551113"/>
            <a:ext cx="7239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CS0*</a:t>
            </a:r>
            <a:endParaRPr lang="en-US"/>
          </a:p>
        </p:txBody>
      </p:sp>
      <p:sp>
        <p:nvSpPr>
          <p:cNvPr id="27663" name="Rectangle 21"/>
          <p:cNvSpPr>
            <a:spLocks noChangeArrowheads="1"/>
          </p:cNvSpPr>
          <p:nvPr/>
        </p:nvSpPr>
        <p:spPr bwMode="auto">
          <a:xfrm>
            <a:off x="6351588" y="2152650"/>
            <a:ext cx="5953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CS*</a:t>
            </a:r>
            <a:endParaRPr lang="en-US"/>
          </a:p>
        </p:txBody>
      </p:sp>
      <p:sp>
        <p:nvSpPr>
          <p:cNvPr id="27664" name="Rectangle 23"/>
          <p:cNvSpPr>
            <a:spLocks noChangeArrowheads="1"/>
          </p:cNvSpPr>
          <p:nvPr/>
        </p:nvSpPr>
        <p:spPr bwMode="auto">
          <a:xfrm>
            <a:off x="6370638" y="3568700"/>
            <a:ext cx="1416050" cy="1357313"/>
          </a:xfrm>
          <a:prstGeom prst="rect">
            <a:avLst/>
          </a:prstGeom>
          <a:solidFill>
            <a:schemeClr val="accent1"/>
          </a:solidFill>
          <a:ln w="9525" algn="ctr">
            <a:solidFill>
              <a:schemeClr val="tx1"/>
            </a:solidFill>
            <a:round/>
            <a:headEnd/>
            <a:tailEnd/>
          </a:ln>
        </p:spPr>
        <p:txBody>
          <a:bodyPr tIns="108000"/>
          <a:lstStyle/>
          <a:p>
            <a:pPr algn="ctr"/>
            <a:r>
              <a:rPr lang="en-ZA"/>
              <a:t>UART</a:t>
            </a:r>
          </a:p>
          <a:p>
            <a:pPr algn="ctr"/>
            <a:r>
              <a:rPr lang="en-ZA"/>
              <a:t>(Device 1)</a:t>
            </a:r>
            <a:endParaRPr lang="en-US"/>
          </a:p>
        </p:txBody>
      </p:sp>
      <p:sp>
        <p:nvSpPr>
          <p:cNvPr id="27665" name="Rectangle 31"/>
          <p:cNvSpPr>
            <a:spLocks noChangeArrowheads="1"/>
          </p:cNvSpPr>
          <p:nvPr/>
        </p:nvSpPr>
        <p:spPr bwMode="auto">
          <a:xfrm>
            <a:off x="5024438" y="3038475"/>
            <a:ext cx="7223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CS1*</a:t>
            </a:r>
            <a:endParaRPr lang="en-US"/>
          </a:p>
        </p:txBody>
      </p:sp>
      <p:sp>
        <p:nvSpPr>
          <p:cNvPr id="27666" name="Rectangle 32"/>
          <p:cNvSpPr>
            <a:spLocks noChangeArrowheads="1"/>
          </p:cNvSpPr>
          <p:nvPr/>
        </p:nvSpPr>
        <p:spPr bwMode="auto">
          <a:xfrm>
            <a:off x="4389438" y="3892550"/>
            <a:ext cx="7239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CS2*</a:t>
            </a:r>
            <a:endParaRPr lang="en-US"/>
          </a:p>
        </p:txBody>
      </p:sp>
      <p:sp>
        <p:nvSpPr>
          <p:cNvPr id="27667" name="Rectangle 38"/>
          <p:cNvSpPr>
            <a:spLocks noChangeArrowheads="1"/>
          </p:cNvSpPr>
          <p:nvPr/>
        </p:nvSpPr>
        <p:spPr bwMode="auto">
          <a:xfrm>
            <a:off x="6321425" y="4129088"/>
            <a:ext cx="5953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CS*</a:t>
            </a:r>
            <a:endParaRPr lang="en-US"/>
          </a:p>
        </p:txBody>
      </p:sp>
      <p:sp>
        <p:nvSpPr>
          <p:cNvPr id="27668" name="Rectangle 45"/>
          <p:cNvSpPr>
            <a:spLocks noChangeArrowheads="1"/>
          </p:cNvSpPr>
          <p:nvPr/>
        </p:nvSpPr>
        <p:spPr bwMode="auto">
          <a:xfrm>
            <a:off x="2265363" y="3805238"/>
            <a:ext cx="6080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RD*</a:t>
            </a:r>
            <a:endParaRPr lang="en-US"/>
          </a:p>
        </p:txBody>
      </p:sp>
      <p:cxnSp>
        <p:nvCxnSpPr>
          <p:cNvPr id="27669" name="Straight Connector 48"/>
          <p:cNvCxnSpPr>
            <a:cxnSpLocks noChangeShapeType="1"/>
            <a:stCxn id="27657" idx="2"/>
          </p:cNvCxnSpPr>
          <p:nvPr/>
        </p:nvCxnSpPr>
        <p:spPr bwMode="auto">
          <a:xfrm rot="16200000" flipH="1">
            <a:off x="4151313" y="4078288"/>
            <a:ext cx="560387" cy="14287"/>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7670" name="Rectangle 49"/>
          <p:cNvSpPr>
            <a:spLocks noChangeArrowheads="1"/>
          </p:cNvSpPr>
          <p:nvPr/>
        </p:nvSpPr>
        <p:spPr bwMode="auto">
          <a:xfrm>
            <a:off x="4241800" y="4246563"/>
            <a:ext cx="4159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a:t>
            </a:r>
            <a:endParaRPr lang="en-US"/>
          </a:p>
        </p:txBody>
      </p:sp>
      <p:cxnSp>
        <p:nvCxnSpPr>
          <p:cNvPr id="27671" name="Elbow Connector 51"/>
          <p:cNvCxnSpPr>
            <a:cxnSpLocks noChangeShapeType="1"/>
          </p:cNvCxnSpPr>
          <p:nvPr/>
        </p:nvCxnSpPr>
        <p:spPr bwMode="auto">
          <a:xfrm>
            <a:off x="2065338" y="4114800"/>
            <a:ext cx="3259137" cy="1238250"/>
          </a:xfrm>
          <a:prstGeom prst="bentConnector3">
            <a:avLst>
              <a:gd name="adj1" fmla="val 50000"/>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7672" name="Rectangle 58"/>
          <p:cNvSpPr>
            <a:spLocks noChangeArrowheads="1"/>
          </p:cNvSpPr>
          <p:nvPr/>
        </p:nvSpPr>
        <p:spPr bwMode="auto">
          <a:xfrm>
            <a:off x="6513513" y="4630738"/>
            <a:ext cx="6080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RD*</a:t>
            </a:r>
            <a:endParaRPr lang="en-US"/>
          </a:p>
        </p:txBody>
      </p:sp>
      <p:sp>
        <p:nvSpPr>
          <p:cNvPr id="27673" name="Rectangle 3"/>
          <p:cNvSpPr>
            <a:spLocks noChangeArrowheads="1"/>
          </p:cNvSpPr>
          <p:nvPr/>
        </p:nvSpPr>
        <p:spPr bwMode="auto">
          <a:xfrm>
            <a:off x="1047750" y="2876550"/>
            <a:ext cx="1238250" cy="1327150"/>
          </a:xfrm>
          <a:prstGeom prst="rect">
            <a:avLst/>
          </a:prstGeom>
          <a:solidFill>
            <a:schemeClr val="accent1"/>
          </a:solidFill>
          <a:ln w="9525" algn="ctr">
            <a:solidFill>
              <a:schemeClr val="tx1"/>
            </a:solidFill>
            <a:round/>
            <a:headEnd/>
            <a:tailEnd/>
          </a:ln>
        </p:spPr>
        <p:txBody>
          <a:bodyPr anchor="ctr"/>
          <a:lstStyle/>
          <a:p>
            <a:pPr algn="ctr"/>
            <a:r>
              <a:rPr lang="en-ZA"/>
              <a:t>CPU</a:t>
            </a:r>
            <a:endParaRPr lang="en-US"/>
          </a:p>
        </p:txBody>
      </p:sp>
      <p:cxnSp>
        <p:nvCxnSpPr>
          <p:cNvPr id="27674" name="Elbow Connector 59"/>
          <p:cNvCxnSpPr>
            <a:cxnSpLocks noChangeShapeType="1"/>
            <a:stCxn id="27673" idx="2"/>
          </p:cNvCxnSpPr>
          <p:nvPr/>
        </p:nvCxnSpPr>
        <p:spPr bwMode="auto">
          <a:xfrm rot="16200000" flipH="1">
            <a:off x="2366962" y="3503613"/>
            <a:ext cx="295275" cy="1695450"/>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7675" name="Elbow Connector 59"/>
          <p:cNvCxnSpPr>
            <a:cxnSpLocks noChangeShapeType="1"/>
          </p:cNvCxnSpPr>
          <p:nvPr/>
        </p:nvCxnSpPr>
        <p:spPr bwMode="auto">
          <a:xfrm>
            <a:off x="3362325" y="4498975"/>
            <a:ext cx="4041775" cy="1031875"/>
          </a:xfrm>
          <a:prstGeom prst="bentConnector3">
            <a:avLst>
              <a:gd name="adj1" fmla="val 1824"/>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7676" name="Rectangle 69"/>
          <p:cNvSpPr>
            <a:spLocks noChangeArrowheads="1"/>
          </p:cNvSpPr>
          <p:nvPr/>
        </p:nvSpPr>
        <p:spPr bwMode="auto">
          <a:xfrm>
            <a:off x="7118350" y="4630738"/>
            <a:ext cx="6588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WR*</a:t>
            </a:r>
            <a:endParaRPr lang="en-US"/>
          </a:p>
        </p:txBody>
      </p:sp>
      <p:sp>
        <p:nvSpPr>
          <p:cNvPr id="27677" name="Rectangle 81"/>
          <p:cNvSpPr>
            <a:spLocks noChangeArrowheads="1"/>
          </p:cNvSpPr>
          <p:nvPr/>
        </p:nvSpPr>
        <p:spPr bwMode="auto">
          <a:xfrm>
            <a:off x="1027113" y="4232275"/>
            <a:ext cx="65881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WR*</a:t>
            </a:r>
            <a:endParaRPr lang="en-US"/>
          </a:p>
        </p:txBody>
      </p:sp>
      <p:sp>
        <p:nvSpPr>
          <p:cNvPr id="27678" name="Rectangle 83"/>
          <p:cNvSpPr>
            <a:spLocks noChangeArrowheads="1"/>
          </p:cNvSpPr>
          <p:nvPr/>
        </p:nvSpPr>
        <p:spPr bwMode="auto">
          <a:xfrm>
            <a:off x="2487613" y="3214688"/>
            <a:ext cx="63341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data</a:t>
            </a:r>
            <a:endParaRPr lang="en-US"/>
          </a:p>
        </p:txBody>
      </p:sp>
      <p:cxnSp>
        <p:nvCxnSpPr>
          <p:cNvPr id="27679" name="Elbow Connector 86"/>
          <p:cNvCxnSpPr>
            <a:cxnSpLocks noChangeShapeType="1"/>
            <a:stCxn id="27673" idx="3"/>
          </p:cNvCxnSpPr>
          <p:nvPr/>
        </p:nvCxnSpPr>
        <p:spPr bwMode="auto">
          <a:xfrm>
            <a:off x="2286000" y="3540125"/>
            <a:ext cx="1770063" cy="441325"/>
          </a:xfrm>
          <a:prstGeom prst="bentConnector3">
            <a:avLst>
              <a:gd name="adj1" fmla="val 50000"/>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27680" name="Elbow Connector 92"/>
          <p:cNvCxnSpPr>
            <a:cxnSpLocks noChangeShapeType="1"/>
          </p:cNvCxnSpPr>
          <p:nvPr/>
        </p:nvCxnSpPr>
        <p:spPr bwMode="auto">
          <a:xfrm>
            <a:off x="4041775" y="3981450"/>
            <a:ext cx="2344738" cy="620713"/>
          </a:xfrm>
          <a:prstGeom prst="bentConnector3">
            <a:avLst>
              <a:gd name="adj1" fmla="val 2829"/>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27681" name="Rectangle 95"/>
          <p:cNvSpPr>
            <a:spLocks noChangeArrowheads="1"/>
          </p:cNvSpPr>
          <p:nvPr/>
        </p:nvSpPr>
        <p:spPr bwMode="auto">
          <a:xfrm>
            <a:off x="6337300" y="4394200"/>
            <a:ext cx="6334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data</a:t>
            </a:r>
            <a:endParaRPr lang="en-US"/>
          </a:p>
        </p:txBody>
      </p:sp>
      <p:sp>
        <p:nvSpPr>
          <p:cNvPr id="27682" name="Rectangle 96"/>
          <p:cNvSpPr>
            <a:spLocks noChangeArrowheads="1"/>
          </p:cNvSpPr>
          <p:nvPr/>
        </p:nvSpPr>
        <p:spPr bwMode="auto">
          <a:xfrm>
            <a:off x="363538" y="5589588"/>
            <a:ext cx="38131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Signals:</a:t>
            </a:r>
          </a:p>
          <a:p>
            <a:r>
              <a:rPr lang="en-ZA"/>
              <a:t>Address : address line (e.g. 32 bits)</a:t>
            </a:r>
          </a:p>
          <a:p>
            <a:r>
              <a:rPr lang="en-ZA"/>
              <a:t>Data : data line (e.g., 32 bits)</a:t>
            </a:r>
          </a:p>
          <a:p>
            <a:r>
              <a:rPr lang="en-ZA"/>
              <a:t>IRQ : Interrupt ReQuest line</a:t>
            </a:r>
            <a:endParaRPr lang="en-US"/>
          </a:p>
        </p:txBody>
      </p:sp>
      <p:sp>
        <p:nvSpPr>
          <p:cNvPr id="27683" name="Rectangle 97"/>
          <p:cNvSpPr>
            <a:spLocks noChangeArrowheads="1"/>
          </p:cNvSpPr>
          <p:nvPr/>
        </p:nvSpPr>
        <p:spPr bwMode="auto">
          <a:xfrm>
            <a:off x="4448175" y="5589588"/>
            <a:ext cx="33401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endParaRPr lang="en-ZA"/>
          </a:p>
          <a:p>
            <a:r>
              <a:rPr lang="en-ZA"/>
              <a:t>CS* : Chip select (active low)</a:t>
            </a:r>
          </a:p>
          <a:p>
            <a:r>
              <a:rPr lang="en-ZA"/>
              <a:t>RD* : Read enable (active low)</a:t>
            </a:r>
          </a:p>
          <a:p>
            <a:r>
              <a:rPr lang="en-ZA"/>
              <a:t>WR*: Write enable (active low)</a:t>
            </a:r>
            <a:endParaRPr lang="en-US"/>
          </a:p>
        </p:txBody>
      </p:sp>
      <p:cxnSp>
        <p:nvCxnSpPr>
          <p:cNvPr id="27684" name="Elbow Connector 59"/>
          <p:cNvCxnSpPr>
            <a:cxnSpLocks noChangeShapeType="1"/>
            <a:stCxn id="27673" idx="1"/>
          </p:cNvCxnSpPr>
          <p:nvPr/>
        </p:nvCxnSpPr>
        <p:spPr bwMode="auto">
          <a:xfrm rot="10800000" flipV="1">
            <a:off x="796925" y="3540125"/>
            <a:ext cx="250825" cy="1223963"/>
          </a:xfrm>
          <a:prstGeom prst="bentConnector2">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7685" name="Elbow Connector 59"/>
          <p:cNvCxnSpPr>
            <a:cxnSpLocks noChangeShapeType="1"/>
          </p:cNvCxnSpPr>
          <p:nvPr/>
        </p:nvCxnSpPr>
        <p:spPr bwMode="auto">
          <a:xfrm>
            <a:off x="796925" y="4778375"/>
            <a:ext cx="7373938" cy="1047750"/>
          </a:xfrm>
          <a:prstGeom prst="bentConnector3">
            <a:avLst>
              <a:gd name="adj1" fmla="val 8801"/>
            </a:avLst>
          </a:prstGeom>
          <a:noFill/>
          <a:ln w="9525" algn="ctr">
            <a:solidFill>
              <a:schemeClr val="tx1"/>
            </a:solidFill>
            <a:round/>
            <a:headEnd/>
            <a:tailEnd/>
          </a:ln>
          <a:extLst>
            <a:ext uri="{909E8E84-426E-40DD-AFC4-6F175D3DCCD1}">
              <a14:hiddenFill xmlns:a14="http://schemas.microsoft.com/office/drawing/2010/main">
                <a:noFill/>
              </a14:hiddenFill>
            </a:ext>
          </a:extLst>
        </p:spPr>
      </p:cxnSp>
      <p:sp>
        <p:nvSpPr>
          <p:cNvPr id="27686" name="Rectangle 81"/>
          <p:cNvSpPr>
            <a:spLocks noChangeArrowheads="1"/>
          </p:cNvSpPr>
          <p:nvPr/>
        </p:nvSpPr>
        <p:spPr bwMode="auto">
          <a:xfrm>
            <a:off x="393700" y="3184525"/>
            <a:ext cx="5937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IRQ</a:t>
            </a:r>
            <a:endParaRPr lang="en-US"/>
          </a:p>
        </p:txBody>
      </p:sp>
      <p:sp>
        <p:nvSpPr>
          <p:cNvPr id="27687" name="Rectangle 81"/>
          <p:cNvSpPr>
            <a:spLocks noChangeArrowheads="1"/>
          </p:cNvSpPr>
          <p:nvPr/>
        </p:nvSpPr>
        <p:spPr bwMode="auto">
          <a:xfrm>
            <a:off x="7310438" y="4232275"/>
            <a:ext cx="4095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spAutoFit/>
          </a:bodyPr>
          <a:lstStyle/>
          <a:p>
            <a:r>
              <a:rPr lang="en-ZA"/>
              <a:t>IRQ</a:t>
            </a:r>
            <a:endParaRPr lang="en-US"/>
          </a:p>
        </p:txBody>
      </p:sp>
      <p:sp>
        <p:nvSpPr>
          <p:cNvPr id="40" name="Rectangle 7"/>
          <p:cNvSpPr>
            <a:spLocks noChangeArrowheads="1"/>
          </p:cNvSpPr>
          <p:nvPr/>
        </p:nvSpPr>
        <p:spPr bwMode="auto">
          <a:xfrm>
            <a:off x="228062" y="1703388"/>
            <a:ext cx="3544887" cy="923925"/>
          </a:xfrm>
          <a:prstGeom prst="rect">
            <a:avLst/>
          </a:prstGeom>
          <a:noFill/>
          <a:ln w="9525">
            <a:noFill/>
            <a:miter lim="800000"/>
            <a:headEnd/>
            <a:tailEnd/>
          </a:ln>
        </p:spPr>
        <p:txBody>
          <a:bodyPr wrap="none">
            <a:spAutoFit/>
          </a:bodyPr>
          <a:lstStyle/>
          <a:p>
            <a:pPr>
              <a:defRPr/>
            </a:pPr>
            <a:r>
              <a:rPr lang="en-ZA" dirty="0">
                <a:solidFill>
                  <a:schemeClr val="tx2">
                    <a:lumMod val="75000"/>
                  </a:schemeClr>
                </a:solidFill>
              </a:rPr>
              <a:t>In this approach, each peripheral</a:t>
            </a:r>
          </a:p>
          <a:p>
            <a:pPr>
              <a:defRPr/>
            </a:pPr>
            <a:r>
              <a:rPr lang="en-ZA" dirty="0">
                <a:solidFill>
                  <a:schemeClr val="tx2">
                    <a:lumMod val="75000"/>
                  </a:schemeClr>
                </a:solidFill>
              </a:rPr>
              <a:t>signals the CPU and tells it to</a:t>
            </a:r>
          </a:p>
          <a:p>
            <a:pPr>
              <a:defRPr/>
            </a:pPr>
            <a:r>
              <a:rPr lang="en-ZA" dirty="0">
                <a:solidFill>
                  <a:schemeClr val="tx2">
                    <a:lumMod val="75000"/>
                  </a:schemeClr>
                </a:solidFill>
              </a:rPr>
              <a:t>receive data and r/w memory</a:t>
            </a:r>
            <a:endParaRPr lang="en-US"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DMA : Direct Memory Access</a:t>
            </a:r>
            <a:endParaRPr lang="en-US" dirty="0"/>
          </a:p>
        </p:txBody>
      </p:sp>
      <p:sp>
        <p:nvSpPr>
          <p:cNvPr id="23559" name="Rectangle 7"/>
          <p:cNvSpPr>
            <a:spLocks noChangeArrowheads="1"/>
          </p:cNvSpPr>
          <p:nvPr/>
        </p:nvSpPr>
        <p:spPr bwMode="auto">
          <a:xfrm>
            <a:off x="630238" y="2035175"/>
            <a:ext cx="1004887" cy="368300"/>
          </a:xfrm>
          <a:prstGeom prst="rect">
            <a:avLst/>
          </a:prstGeom>
          <a:noFill/>
          <a:ln w="9525">
            <a:noFill/>
            <a:miter lim="800000"/>
            <a:headEnd/>
            <a:tailEnd/>
          </a:ln>
        </p:spPr>
        <p:txBody>
          <a:bodyPr wrap="none">
            <a:spAutoFit/>
          </a:bodyPr>
          <a:lstStyle/>
          <a:p>
            <a:pPr>
              <a:defRPr/>
            </a:pPr>
            <a:r>
              <a:rPr lang="en-ZA" dirty="0">
                <a:solidFill>
                  <a:schemeClr val="tx2">
                    <a:lumMod val="75000"/>
                  </a:schemeClr>
                </a:solidFill>
              </a:rPr>
              <a:t>address</a:t>
            </a:r>
            <a:endParaRPr lang="en-US" dirty="0">
              <a:solidFill>
                <a:schemeClr val="tx2">
                  <a:lumMod val="75000"/>
                </a:schemeClr>
              </a:solidFill>
            </a:endParaRPr>
          </a:p>
        </p:txBody>
      </p:sp>
      <p:sp>
        <p:nvSpPr>
          <p:cNvPr id="28676" name="Rectangle 9"/>
          <p:cNvSpPr>
            <a:spLocks noChangeArrowheads="1"/>
          </p:cNvSpPr>
          <p:nvPr/>
        </p:nvSpPr>
        <p:spPr bwMode="auto">
          <a:xfrm>
            <a:off x="6370638" y="1092200"/>
            <a:ext cx="1239837" cy="1327150"/>
          </a:xfrm>
          <a:prstGeom prst="rect">
            <a:avLst/>
          </a:prstGeom>
          <a:solidFill>
            <a:schemeClr val="accent1"/>
          </a:solidFill>
          <a:ln w="9525" algn="ctr">
            <a:solidFill>
              <a:schemeClr val="tx1"/>
            </a:solidFill>
            <a:round/>
            <a:headEnd/>
            <a:tailEnd/>
          </a:ln>
        </p:spPr>
        <p:txBody>
          <a:bodyPr tIns="108000"/>
          <a:lstStyle/>
          <a:p>
            <a:pPr algn="ctr"/>
            <a:r>
              <a:rPr lang="en-ZA"/>
              <a:t>Memory</a:t>
            </a:r>
          </a:p>
        </p:txBody>
      </p:sp>
      <p:cxnSp>
        <p:nvCxnSpPr>
          <p:cNvPr id="23562" name="Shape 12"/>
          <p:cNvCxnSpPr>
            <a:cxnSpLocks noChangeShapeType="1"/>
            <a:stCxn id="28678" idx="0"/>
          </p:cNvCxnSpPr>
          <p:nvPr/>
        </p:nvCxnSpPr>
        <p:spPr bwMode="auto">
          <a:xfrm rot="5400000" flipH="1" flipV="1">
            <a:off x="3613151" y="-338138"/>
            <a:ext cx="811212" cy="4703763"/>
          </a:xfrm>
          <a:prstGeom prst="bentConnector2">
            <a:avLst/>
          </a:prstGeom>
          <a:noFill/>
          <a:ln w="28575" algn="ctr">
            <a:solidFill>
              <a:schemeClr val="tx2">
                <a:lumMod val="75000"/>
              </a:schemeClr>
            </a:solidFill>
            <a:round/>
            <a:headEnd/>
            <a:tailEnd/>
          </a:ln>
        </p:spPr>
      </p:cxnSp>
      <p:sp>
        <p:nvSpPr>
          <p:cNvPr id="28678" name="Rectangle 3"/>
          <p:cNvSpPr>
            <a:spLocks noChangeArrowheads="1"/>
          </p:cNvSpPr>
          <p:nvPr/>
        </p:nvSpPr>
        <p:spPr bwMode="auto">
          <a:xfrm>
            <a:off x="1047750" y="2419350"/>
            <a:ext cx="1238250" cy="1327150"/>
          </a:xfrm>
          <a:prstGeom prst="rect">
            <a:avLst/>
          </a:prstGeom>
          <a:solidFill>
            <a:schemeClr val="accent1"/>
          </a:solidFill>
          <a:ln w="9525" algn="ctr">
            <a:solidFill>
              <a:schemeClr val="tx1"/>
            </a:solidFill>
            <a:round/>
            <a:headEnd/>
            <a:tailEnd/>
          </a:ln>
        </p:spPr>
        <p:txBody>
          <a:bodyPr anchor="ctr"/>
          <a:lstStyle/>
          <a:p>
            <a:pPr algn="ctr"/>
            <a:r>
              <a:rPr lang="en-ZA"/>
              <a:t>CPU</a:t>
            </a:r>
            <a:endParaRPr lang="en-US"/>
          </a:p>
        </p:txBody>
      </p:sp>
      <p:sp>
        <p:nvSpPr>
          <p:cNvPr id="28679" name="Rectangle 83"/>
          <p:cNvSpPr>
            <a:spLocks noChangeArrowheads="1"/>
          </p:cNvSpPr>
          <p:nvPr/>
        </p:nvSpPr>
        <p:spPr bwMode="auto">
          <a:xfrm>
            <a:off x="2206625" y="2787650"/>
            <a:ext cx="5953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solidFill>
                  <a:srgbClr val="D9FFD9"/>
                </a:solidFill>
              </a:rPr>
              <a:t>IRQ</a:t>
            </a:r>
            <a:endParaRPr lang="en-US">
              <a:solidFill>
                <a:srgbClr val="D9FFD9"/>
              </a:solidFill>
            </a:endParaRPr>
          </a:p>
        </p:txBody>
      </p:sp>
      <p:sp>
        <p:nvSpPr>
          <p:cNvPr id="23560" name="Rectangle 96"/>
          <p:cNvSpPr>
            <a:spLocks noChangeArrowheads="1"/>
          </p:cNvSpPr>
          <p:nvPr/>
        </p:nvSpPr>
        <p:spPr bwMode="auto">
          <a:xfrm>
            <a:off x="363538" y="4237035"/>
            <a:ext cx="8597900" cy="2586038"/>
          </a:xfrm>
          <a:prstGeom prst="rect">
            <a:avLst/>
          </a:prstGeom>
          <a:noFill/>
          <a:ln w="9525">
            <a:noFill/>
            <a:miter lim="800000"/>
            <a:headEnd/>
            <a:tailEnd/>
          </a:ln>
        </p:spPr>
        <p:txBody>
          <a:bodyPr>
            <a:spAutoFit/>
          </a:bodyPr>
          <a:lstStyle/>
          <a:p>
            <a:pPr>
              <a:defRPr/>
            </a:pPr>
            <a:r>
              <a:rPr lang="en-ZA" dirty="0"/>
              <a:t>DMA </a:t>
            </a:r>
            <a:r>
              <a:rPr lang="en-US" dirty="0"/>
              <a:t>Direct memory access is system in which </a:t>
            </a:r>
            <a:r>
              <a:rPr lang="en-US" dirty="0">
                <a:solidFill>
                  <a:schemeClr val="tx2">
                    <a:lumMod val="75000"/>
                  </a:schemeClr>
                </a:solidFill>
              </a:rPr>
              <a:t>memory is accessed without using the CPU</a:t>
            </a:r>
            <a:r>
              <a:rPr lang="en-US" dirty="0"/>
              <a:t>. A certain  stimulus (e.g. a device needing data sent/received) can have this data sent/received directly from/to a block of memory location via the DMA controller (DMAC). Peripherals such as ADCs, GPUs and Ethernet, which require frequent movements of memory, typically support DMA. DMA controllers can be configured to handle moving collected data from peripherals into specific memory locations (e.g., arrays directly accessible from a C program).  Additional control logic is required to manage the sharing of the address and data bus.</a:t>
            </a:r>
          </a:p>
          <a:p>
            <a:pPr>
              <a:defRPr/>
            </a:pPr>
            <a:endParaRPr lang="en-US" dirty="0"/>
          </a:p>
        </p:txBody>
      </p:sp>
      <p:cxnSp>
        <p:nvCxnSpPr>
          <p:cNvPr id="28681" name="Elbow Connector 59"/>
          <p:cNvCxnSpPr>
            <a:cxnSpLocks noChangeShapeType="1"/>
            <a:stCxn id="28678" idx="3"/>
            <a:endCxn id="28691" idx="1"/>
          </p:cNvCxnSpPr>
          <p:nvPr/>
        </p:nvCxnSpPr>
        <p:spPr bwMode="auto">
          <a:xfrm>
            <a:off x="2286000" y="3082925"/>
            <a:ext cx="1106488" cy="242888"/>
          </a:xfrm>
          <a:prstGeom prst="bentConnector3">
            <a:avLst>
              <a:gd name="adj1" fmla="val 50000"/>
            </a:avLst>
          </a:prstGeom>
          <a:noFill/>
          <a:ln w="9525" algn="ctr">
            <a:solidFill>
              <a:srgbClr val="D9FFD9"/>
            </a:solidFill>
            <a:round/>
            <a:headEnd/>
            <a:tailEnd/>
          </a:ln>
          <a:extLst>
            <a:ext uri="{909E8E84-426E-40DD-AFC4-6F175D3DCCD1}">
              <a14:hiddenFill xmlns:a14="http://schemas.microsoft.com/office/drawing/2010/main">
                <a:noFill/>
              </a14:hiddenFill>
            </a:ext>
          </a:extLst>
        </p:spPr>
      </p:cxnSp>
      <p:sp>
        <p:nvSpPr>
          <p:cNvPr id="28682" name="Rectangle 81"/>
          <p:cNvSpPr>
            <a:spLocks noChangeArrowheads="1"/>
          </p:cNvSpPr>
          <p:nvPr/>
        </p:nvSpPr>
        <p:spPr bwMode="auto">
          <a:xfrm>
            <a:off x="4670425" y="2905125"/>
            <a:ext cx="4095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rIns="0">
            <a:spAutoFit/>
          </a:bodyPr>
          <a:lstStyle/>
          <a:p>
            <a:r>
              <a:rPr lang="en-ZA">
                <a:solidFill>
                  <a:srgbClr val="D9FFD9"/>
                </a:solidFill>
              </a:rPr>
              <a:t>IRQ</a:t>
            </a:r>
            <a:endParaRPr lang="en-US">
              <a:solidFill>
                <a:srgbClr val="D9FFD9"/>
              </a:solidFill>
            </a:endParaRPr>
          </a:p>
        </p:txBody>
      </p:sp>
      <p:sp>
        <p:nvSpPr>
          <p:cNvPr id="28683" name="Rectangle 54"/>
          <p:cNvSpPr>
            <a:spLocks noChangeArrowheads="1"/>
          </p:cNvSpPr>
          <p:nvPr/>
        </p:nvSpPr>
        <p:spPr bwMode="auto">
          <a:xfrm>
            <a:off x="368300" y="6426195"/>
            <a:ext cx="7772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400" dirty="0"/>
              <a:t>Further reading: </a:t>
            </a:r>
            <a:r>
              <a:rPr lang="en-US" sz="1400" dirty="0">
                <a:hlinkClick r:id="rId3"/>
              </a:rPr>
              <a:t>http://www.freebsd.org/doc/en/books/developers-handbook/dma.html</a:t>
            </a:r>
            <a:r>
              <a:rPr lang="en-US" sz="1400" dirty="0"/>
              <a:t>   </a:t>
            </a:r>
          </a:p>
        </p:txBody>
      </p:sp>
      <p:cxnSp>
        <p:nvCxnSpPr>
          <p:cNvPr id="59" name="Shape 12"/>
          <p:cNvCxnSpPr>
            <a:cxnSpLocks noChangeShapeType="1"/>
          </p:cNvCxnSpPr>
          <p:nvPr/>
        </p:nvCxnSpPr>
        <p:spPr bwMode="auto">
          <a:xfrm rot="16200000" flipH="1">
            <a:off x="5059363" y="2035175"/>
            <a:ext cx="1798638" cy="973137"/>
          </a:xfrm>
          <a:prstGeom prst="bentConnector3">
            <a:avLst>
              <a:gd name="adj1" fmla="val 66393"/>
            </a:avLst>
          </a:prstGeom>
          <a:noFill/>
          <a:ln w="28575" algn="ctr">
            <a:solidFill>
              <a:schemeClr val="tx2">
                <a:lumMod val="75000"/>
              </a:schemeClr>
            </a:solidFill>
            <a:round/>
            <a:headEnd/>
            <a:tailEnd/>
          </a:ln>
        </p:spPr>
      </p:cxnSp>
      <p:cxnSp>
        <p:nvCxnSpPr>
          <p:cNvPr id="65" name="Straight Connector 64"/>
          <p:cNvCxnSpPr>
            <a:endCxn id="28691" idx="0"/>
          </p:cNvCxnSpPr>
          <p:nvPr/>
        </p:nvCxnSpPr>
        <p:spPr bwMode="auto">
          <a:xfrm rot="16200000" flipH="1">
            <a:off x="3393281" y="2212182"/>
            <a:ext cx="1222375" cy="14288"/>
          </a:xfrm>
          <a:prstGeom prst="line">
            <a:avLst/>
          </a:prstGeom>
          <a:solidFill>
            <a:schemeClr val="accent1"/>
          </a:solidFill>
          <a:ln w="28575" cap="flat" cmpd="sng" algn="ctr">
            <a:solidFill>
              <a:schemeClr val="tx2">
                <a:lumMod val="75000"/>
              </a:schemeClr>
            </a:solidFill>
            <a:prstDash val="solid"/>
            <a:round/>
            <a:headEnd type="none" w="med" len="med"/>
            <a:tailEnd type="none" w="med" len="med"/>
          </a:ln>
          <a:effectLst/>
        </p:spPr>
      </p:cxnSp>
      <p:cxnSp>
        <p:nvCxnSpPr>
          <p:cNvPr id="28686" name="Straight Connector 77"/>
          <p:cNvCxnSpPr>
            <a:cxnSpLocks noChangeShapeType="1"/>
          </p:cNvCxnSpPr>
          <p:nvPr/>
        </p:nvCxnSpPr>
        <p:spPr bwMode="auto">
          <a:xfrm>
            <a:off x="4498975" y="3230563"/>
            <a:ext cx="1798638" cy="1587"/>
          </a:xfrm>
          <a:prstGeom prst="line">
            <a:avLst/>
          </a:prstGeom>
          <a:noFill/>
          <a:ln w="9525" algn="ctr">
            <a:solidFill>
              <a:srgbClr val="D9FFD9"/>
            </a:solidFill>
            <a:round/>
            <a:headEnd/>
            <a:tailEnd/>
          </a:ln>
          <a:extLst>
            <a:ext uri="{909E8E84-426E-40DD-AFC4-6F175D3DCCD1}">
              <a14:hiddenFill xmlns:a14="http://schemas.microsoft.com/office/drawing/2010/main">
                <a:noFill/>
              </a14:hiddenFill>
            </a:ext>
          </a:extLst>
        </p:spPr>
      </p:cxnSp>
      <p:cxnSp>
        <p:nvCxnSpPr>
          <p:cNvPr id="28687" name="Shape 12"/>
          <p:cNvCxnSpPr>
            <a:cxnSpLocks noChangeShapeType="1"/>
            <a:stCxn id="28678" idx="2"/>
            <a:endCxn id="28689" idx="2"/>
          </p:cNvCxnSpPr>
          <p:nvPr/>
        </p:nvCxnSpPr>
        <p:spPr bwMode="auto">
          <a:xfrm rot="16200000" flipH="1">
            <a:off x="4077494" y="1335881"/>
            <a:ext cx="250825" cy="5072063"/>
          </a:xfrm>
          <a:prstGeom prst="bentConnector3">
            <a:avLst>
              <a:gd name="adj1" fmla="val 155963"/>
            </a:avLst>
          </a:prstGeom>
          <a:noFill/>
          <a:ln w="28575" algn="ctr">
            <a:solidFill>
              <a:srgbClr val="33CCFF"/>
            </a:solidFill>
            <a:round/>
            <a:headEnd/>
            <a:tailEnd/>
          </a:ln>
          <a:extLst>
            <a:ext uri="{909E8E84-426E-40DD-AFC4-6F175D3DCCD1}">
              <a14:hiddenFill xmlns:a14="http://schemas.microsoft.com/office/drawing/2010/main">
                <a:noFill/>
              </a14:hiddenFill>
            </a:ext>
          </a:extLst>
        </p:spPr>
      </p:cxnSp>
      <p:sp>
        <p:nvSpPr>
          <p:cNvPr id="28688" name="Rectangle 7"/>
          <p:cNvSpPr>
            <a:spLocks noChangeArrowheads="1"/>
          </p:cNvSpPr>
          <p:nvPr/>
        </p:nvSpPr>
        <p:spPr bwMode="auto">
          <a:xfrm>
            <a:off x="1692275" y="3805238"/>
            <a:ext cx="633413"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solidFill>
                  <a:srgbClr val="33CCFF"/>
                </a:solidFill>
              </a:rPr>
              <a:t>data</a:t>
            </a:r>
            <a:endParaRPr lang="en-US">
              <a:solidFill>
                <a:srgbClr val="33CCFF"/>
              </a:solidFill>
            </a:endParaRPr>
          </a:p>
        </p:txBody>
      </p:sp>
      <p:sp>
        <p:nvSpPr>
          <p:cNvPr id="28689" name="Rectangle 23"/>
          <p:cNvSpPr>
            <a:spLocks noChangeArrowheads="1"/>
          </p:cNvSpPr>
          <p:nvPr/>
        </p:nvSpPr>
        <p:spPr bwMode="auto">
          <a:xfrm>
            <a:off x="6030913" y="2640013"/>
            <a:ext cx="1416050" cy="1357312"/>
          </a:xfrm>
          <a:prstGeom prst="rect">
            <a:avLst/>
          </a:prstGeom>
          <a:solidFill>
            <a:schemeClr val="accent1"/>
          </a:solidFill>
          <a:ln w="9525" algn="ctr">
            <a:solidFill>
              <a:schemeClr val="tx1"/>
            </a:solidFill>
            <a:round/>
            <a:headEnd/>
            <a:tailEnd/>
          </a:ln>
        </p:spPr>
        <p:txBody>
          <a:bodyPr tIns="108000"/>
          <a:lstStyle/>
          <a:p>
            <a:pPr algn="ctr"/>
            <a:r>
              <a:rPr lang="en-ZA"/>
              <a:t>Device</a:t>
            </a:r>
          </a:p>
          <a:p>
            <a:pPr algn="ctr"/>
            <a:r>
              <a:rPr lang="en-ZA"/>
              <a:t>(e.g., Graphics Card)</a:t>
            </a:r>
            <a:endParaRPr lang="en-US"/>
          </a:p>
        </p:txBody>
      </p:sp>
      <p:cxnSp>
        <p:nvCxnSpPr>
          <p:cNvPr id="28690" name="Straight Connector 85"/>
          <p:cNvCxnSpPr>
            <a:cxnSpLocks noChangeShapeType="1"/>
            <a:stCxn id="28691" idx="2"/>
          </p:cNvCxnSpPr>
          <p:nvPr/>
        </p:nvCxnSpPr>
        <p:spPr bwMode="auto">
          <a:xfrm rot="5400000">
            <a:off x="3848894" y="3982244"/>
            <a:ext cx="323850" cy="1588"/>
          </a:xfrm>
          <a:prstGeom prst="line">
            <a:avLst/>
          </a:prstGeom>
          <a:noFill/>
          <a:ln w="28575" algn="ctr">
            <a:solidFill>
              <a:srgbClr val="33CCFF"/>
            </a:solidFill>
            <a:round/>
            <a:headEnd/>
            <a:tailEnd/>
          </a:ln>
          <a:extLst>
            <a:ext uri="{909E8E84-426E-40DD-AFC4-6F175D3DCCD1}">
              <a14:hiddenFill xmlns:a14="http://schemas.microsoft.com/office/drawing/2010/main">
                <a:noFill/>
              </a14:hiddenFill>
            </a:ext>
          </a:extLst>
        </p:spPr>
      </p:cxnSp>
      <p:sp>
        <p:nvSpPr>
          <p:cNvPr id="28691" name="Rectangle 8"/>
          <p:cNvSpPr>
            <a:spLocks noChangeArrowheads="1"/>
          </p:cNvSpPr>
          <p:nvPr/>
        </p:nvSpPr>
        <p:spPr bwMode="auto">
          <a:xfrm>
            <a:off x="3392488" y="2830513"/>
            <a:ext cx="1238250" cy="989012"/>
          </a:xfrm>
          <a:prstGeom prst="rect">
            <a:avLst/>
          </a:prstGeom>
          <a:solidFill>
            <a:schemeClr val="accent1"/>
          </a:solidFill>
          <a:ln w="9525" algn="ctr">
            <a:solidFill>
              <a:schemeClr val="tx1"/>
            </a:solidFill>
            <a:round/>
            <a:headEnd/>
            <a:tailEnd/>
          </a:ln>
        </p:spPr>
        <p:txBody>
          <a:bodyPr anchor="ctr"/>
          <a:lstStyle/>
          <a:p>
            <a:pPr algn="ctr"/>
            <a:r>
              <a:rPr lang="en-ZA"/>
              <a:t>DMA</a:t>
            </a:r>
          </a:p>
          <a:p>
            <a:pPr algn="ctr"/>
            <a:r>
              <a:rPr lang="en-ZA"/>
              <a:t>Controller</a:t>
            </a:r>
            <a:endParaRPr lang="en-US"/>
          </a:p>
        </p:txBody>
      </p:sp>
      <p:cxnSp>
        <p:nvCxnSpPr>
          <p:cNvPr id="28692" name="Shape 12"/>
          <p:cNvCxnSpPr>
            <a:cxnSpLocks noChangeShapeType="1"/>
            <a:stCxn id="28676" idx="3"/>
            <a:endCxn id="28689" idx="2"/>
          </p:cNvCxnSpPr>
          <p:nvPr/>
        </p:nvCxnSpPr>
        <p:spPr bwMode="auto">
          <a:xfrm flipH="1">
            <a:off x="6738938" y="1755775"/>
            <a:ext cx="871537" cy="2241550"/>
          </a:xfrm>
          <a:prstGeom prst="bentConnector4">
            <a:avLst>
              <a:gd name="adj1" fmla="val -26245"/>
              <a:gd name="adj2" fmla="val 106250"/>
            </a:avLst>
          </a:prstGeom>
          <a:noFill/>
          <a:ln w="28575" algn="ctr">
            <a:solidFill>
              <a:srgbClr val="33CCFF"/>
            </a:solidFill>
            <a:round/>
            <a:headEnd/>
            <a:tailEn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4590"/>
            <a:ext cx="8385175" cy="881560"/>
          </a:xfrm>
        </p:spPr>
        <p:txBody>
          <a:bodyPr/>
          <a:lstStyle/>
          <a:p>
            <a:pPr>
              <a:defRPr/>
            </a:pPr>
            <a:r>
              <a:rPr lang="en-ZA" dirty="0" smtClean="0"/>
              <a:t>DMA configurations</a:t>
            </a:r>
            <a:endParaRPr lang="en-US" dirty="0"/>
          </a:p>
        </p:txBody>
      </p:sp>
      <p:sp>
        <p:nvSpPr>
          <p:cNvPr id="3" name="Content Placeholder 2"/>
          <p:cNvSpPr>
            <a:spLocks noGrp="1"/>
          </p:cNvSpPr>
          <p:nvPr>
            <p:ph idx="1"/>
          </p:nvPr>
        </p:nvSpPr>
        <p:spPr>
          <a:xfrm>
            <a:off x="838200" y="1166813"/>
            <a:ext cx="8007350" cy="4191000"/>
          </a:xfrm>
        </p:spPr>
        <p:txBody>
          <a:bodyPr>
            <a:normAutofit fontScale="92500" lnSpcReduction="20000"/>
          </a:bodyPr>
          <a:lstStyle/>
          <a:p>
            <a:pPr>
              <a:defRPr/>
            </a:pPr>
            <a:r>
              <a:rPr lang="en-ZA" dirty="0" smtClean="0"/>
              <a:t>Standard block transfer</a:t>
            </a:r>
          </a:p>
          <a:p>
            <a:pPr lvl="1">
              <a:defRPr/>
            </a:pPr>
            <a:r>
              <a:rPr lang="en-ZA" dirty="0" smtClean="0"/>
              <a:t>DMAC does sequence of memory transfers</a:t>
            </a:r>
          </a:p>
          <a:p>
            <a:pPr lvl="1">
              <a:defRPr/>
            </a:pPr>
            <a:r>
              <a:rPr lang="en-ZA" dirty="0" smtClean="0"/>
              <a:t>Load operation from source address, store operation to destination</a:t>
            </a:r>
          </a:p>
          <a:p>
            <a:pPr lvl="1">
              <a:defRPr/>
            </a:pPr>
            <a:r>
              <a:rPr lang="en-ZA" dirty="0" smtClean="0"/>
              <a:t>Initiated under software control (e.g., copying data from one memory area to another)  i.e., array X = array Y</a:t>
            </a:r>
          </a:p>
          <a:p>
            <a:pPr>
              <a:defRPr/>
            </a:pPr>
            <a:r>
              <a:rPr lang="en-ZA" dirty="0" smtClean="0"/>
              <a:t>Demand-mode transfer</a:t>
            </a:r>
          </a:p>
          <a:p>
            <a:pPr lvl="1">
              <a:defRPr/>
            </a:pPr>
            <a:r>
              <a:rPr lang="en-ZA" dirty="0" smtClean="0"/>
              <a:t>Same as block transfer, but controlled by external device. I/O device requests and synchronizes the operation</a:t>
            </a:r>
            <a:endParaRPr lang="en-US" dirty="0"/>
          </a:p>
        </p:txBody>
      </p:sp>
      <p:sp>
        <p:nvSpPr>
          <p:cNvPr id="29700" name="Rectangle 3"/>
          <p:cNvSpPr>
            <a:spLocks noChangeArrowheads="1"/>
          </p:cNvSpPr>
          <p:nvPr/>
        </p:nvSpPr>
        <p:spPr bwMode="auto">
          <a:xfrm>
            <a:off x="375781" y="6242051"/>
            <a:ext cx="544671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sz="1400"/>
              <a:t>Ref: Catsoulis, J. (2003). Designing Embedded Hardware. O’Reilly.</a:t>
            </a:r>
            <a:endParaRPr lang="en-US" sz="140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360"/>
            <a:ext cx="8385175" cy="881560"/>
          </a:xfrm>
        </p:spPr>
        <p:txBody>
          <a:bodyPr/>
          <a:lstStyle/>
          <a:p>
            <a:pPr>
              <a:defRPr/>
            </a:pPr>
            <a:r>
              <a:rPr lang="en-ZA" dirty="0" smtClean="0"/>
              <a:t>DMA configurations</a:t>
            </a:r>
            <a:endParaRPr lang="en-US" dirty="0"/>
          </a:p>
        </p:txBody>
      </p:sp>
      <p:sp>
        <p:nvSpPr>
          <p:cNvPr id="3" name="Content Placeholder 2"/>
          <p:cNvSpPr>
            <a:spLocks noGrp="1"/>
          </p:cNvSpPr>
          <p:nvPr>
            <p:ph idx="1"/>
          </p:nvPr>
        </p:nvSpPr>
        <p:spPr>
          <a:xfrm>
            <a:off x="838200" y="1182688"/>
            <a:ext cx="8007350" cy="4191000"/>
          </a:xfrm>
        </p:spPr>
        <p:txBody>
          <a:bodyPr>
            <a:normAutofit fontScale="92500" lnSpcReduction="20000"/>
          </a:bodyPr>
          <a:lstStyle/>
          <a:p>
            <a:pPr>
              <a:defRPr/>
            </a:pPr>
            <a:r>
              <a:rPr lang="en-ZA" dirty="0" smtClean="0"/>
              <a:t>Fly-by transfers</a:t>
            </a:r>
          </a:p>
          <a:p>
            <a:pPr lvl="1">
              <a:defRPr/>
            </a:pPr>
            <a:r>
              <a:rPr lang="en-ZA" sz="2400" dirty="0" smtClean="0"/>
              <a:t>High speed operation</a:t>
            </a:r>
          </a:p>
          <a:p>
            <a:pPr lvl="1">
              <a:defRPr/>
            </a:pPr>
            <a:r>
              <a:rPr lang="en-ZA" sz="2400" dirty="0" smtClean="0"/>
              <a:t>Memory and I/O on different bus</a:t>
            </a:r>
          </a:p>
          <a:p>
            <a:pPr lvl="1">
              <a:defRPr/>
            </a:pPr>
            <a:r>
              <a:rPr lang="en-ZA" sz="2400" dirty="0" smtClean="0"/>
              <a:t>E.g., I/O given read request at same time that memory is given write request</a:t>
            </a:r>
          </a:p>
          <a:p>
            <a:pPr lvl="1">
              <a:defRPr/>
            </a:pPr>
            <a:r>
              <a:rPr lang="en-ZA" sz="2400" dirty="0" smtClean="0"/>
              <a:t>Can simultaneously read/write I/O device and write/read memory</a:t>
            </a:r>
          </a:p>
          <a:p>
            <a:pPr>
              <a:defRPr/>
            </a:pPr>
            <a:r>
              <a:rPr lang="en-ZA" dirty="0" smtClean="0"/>
              <a:t>Data-chaining transfers </a:t>
            </a:r>
          </a:p>
          <a:p>
            <a:pPr lvl="1">
              <a:defRPr/>
            </a:pPr>
            <a:r>
              <a:rPr lang="en-ZA" sz="2400" dirty="0" smtClean="0"/>
              <a:t>Linked list in memory</a:t>
            </a:r>
          </a:p>
          <a:p>
            <a:pPr lvl="1">
              <a:defRPr/>
            </a:pPr>
            <a:r>
              <a:rPr lang="en-ZA" sz="2400" dirty="0" smtClean="0"/>
              <a:t>DMAC given pointer to descriptor</a:t>
            </a:r>
          </a:p>
          <a:p>
            <a:pPr lvl="1">
              <a:defRPr/>
            </a:pPr>
            <a:r>
              <a:rPr lang="en-ZA" sz="2400" dirty="0" smtClean="0"/>
              <a:t>Descriptor indicates: size, </a:t>
            </a:r>
            <a:r>
              <a:rPr lang="en-ZA" sz="2400" dirty="0" err="1" smtClean="0"/>
              <a:t>src</a:t>
            </a:r>
            <a:r>
              <a:rPr lang="en-ZA" sz="2400" dirty="0" smtClean="0"/>
              <a:t> address, </a:t>
            </a:r>
            <a:r>
              <a:rPr lang="en-ZA" sz="2400" dirty="0" err="1" smtClean="0"/>
              <a:t>dest</a:t>
            </a:r>
            <a:r>
              <a:rPr lang="en-ZA" sz="2400" dirty="0" smtClean="0"/>
              <a:t> address, next descriptor</a:t>
            </a:r>
            <a:endParaRPr lang="en-US" sz="24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8"/>
          <p:cNvSpPr>
            <a:spLocks noChangeArrowheads="1"/>
          </p:cNvSpPr>
          <p:nvPr/>
        </p:nvSpPr>
        <p:spPr bwMode="auto">
          <a:xfrm>
            <a:off x="280988" y="4999038"/>
            <a:ext cx="6016625" cy="1563687"/>
          </a:xfrm>
          <a:prstGeom prst="rect">
            <a:avLst/>
          </a:prstGeom>
          <a:ln>
            <a:headEnd/>
            <a:tailEnd/>
          </a:ln>
        </p:spPr>
        <p:style>
          <a:lnRef idx="2">
            <a:schemeClr val="dk1"/>
          </a:lnRef>
          <a:fillRef idx="1">
            <a:schemeClr val="lt1"/>
          </a:fillRef>
          <a:effectRef idx="0">
            <a:schemeClr val="dk1"/>
          </a:effectRef>
          <a:fontRef idx="minor">
            <a:schemeClr val="dk1"/>
          </a:fontRef>
        </p:style>
        <p:txBody>
          <a:bodyPr/>
          <a:lstStyle/>
          <a:p>
            <a:endParaRPr lang="en-US"/>
          </a:p>
        </p:txBody>
      </p:sp>
      <p:sp>
        <p:nvSpPr>
          <p:cNvPr id="2" name="Title 1"/>
          <p:cNvSpPr>
            <a:spLocks noGrp="1"/>
          </p:cNvSpPr>
          <p:nvPr>
            <p:ph type="title"/>
          </p:nvPr>
        </p:nvSpPr>
        <p:spPr>
          <a:xfrm>
            <a:off x="457200" y="132293"/>
            <a:ext cx="8385175" cy="955652"/>
          </a:xfrm>
        </p:spPr>
        <p:txBody>
          <a:bodyPr/>
          <a:lstStyle/>
          <a:p>
            <a:pPr>
              <a:defRPr/>
            </a:pPr>
            <a:r>
              <a:rPr lang="en-ZA" dirty="0" smtClean="0"/>
              <a:t>DMAC Modes of Operation</a:t>
            </a:r>
            <a:endParaRPr lang="en-US" dirty="0"/>
          </a:p>
        </p:txBody>
      </p:sp>
      <p:pic>
        <p:nvPicPr>
          <p:cNvPr id="31748" name="Picture 2" descr="C:\WINDOWS\바탕 화면\9-18.gif"/>
          <p:cNvPicPr>
            <a:picLocks noChangeAspect="1" noChangeArrowheads="1"/>
          </p:cNvPicPr>
          <p:nvPr/>
        </p:nvPicPr>
        <p:blipFill>
          <a:blip r:embed="rId3">
            <a:extLst>
              <a:ext uri="{28A0092B-C50C-407E-A947-70E740481C1C}">
                <a14:useLocalDpi xmlns:a14="http://schemas.microsoft.com/office/drawing/2010/main" val="0"/>
              </a:ext>
            </a:extLst>
          </a:blip>
          <a:srcRect l="7132" t="525" r="3822" b="1437"/>
          <a:stretch>
            <a:fillRect/>
          </a:stretch>
        </p:blipFill>
        <p:spPr bwMode="auto">
          <a:xfrm>
            <a:off x="277813" y="1093788"/>
            <a:ext cx="6029325" cy="473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49" name="Rectangle 3"/>
          <p:cNvSpPr>
            <a:spLocks noChangeArrowheads="1"/>
          </p:cNvSpPr>
          <p:nvPr/>
        </p:nvSpPr>
        <p:spPr bwMode="auto">
          <a:xfrm>
            <a:off x="192088" y="6581775"/>
            <a:ext cx="41592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200"/>
              <a:t>Adapted from source: http://calab.kaist.ac.kr</a:t>
            </a:r>
          </a:p>
        </p:txBody>
      </p:sp>
      <p:sp>
        <p:nvSpPr>
          <p:cNvPr id="31750" name="Rectangle 4"/>
          <p:cNvSpPr>
            <a:spLocks noChangeArrowheads="1"/>
          </p:cNvSpPr>
          <p:nvPr/>
        </p:nvSpPr>
        <p:spPr bwMode="auto">
          <a:xfrm>
            <a:off x="280988" y="5486400"/>
            <a:ext cx="5986462" cy="338138"/>
          </a:xfrm>
          <a:prstGeom prst="rect">
            <a:avLst/>
          </a:prstGeom>
          <a:solidFill>
            <a:schemeClr val="bg1"/>
          </a:solidFill>
          <a:ln>
            <a:solidFill>
              <a:schemeClr val="tx1"/>
            </a:solidFill>
          </a:ln>
          <a:extLst/>
        </p:spPr>
        <p:txBody>
          <a:bodyPr>
            <a:spAutoFit/>
          </a:bodyPr>
          <a:lstStyle/>
          <a:p>
            <a:r>
              <a:rPr lang="en-US" sz="1600" dirty="0">
                <a:solidFill>
                  <a:srgbClr val="1C1C1C"/>
                </a:solidFill>
              </a:rPr>
              <a:t>         Byte Mode</a:t>
            </a:r>
          </a:p>
        </p:txBody>
      </p:sp>
      <p:sp>
        <p:nvSpPr>
          <p:cNvPr id="31751" name="Rectangle 5"/>
          <p:cNvSpPr>
            <a:spLocks noChangeArrowheads="1"/>
          </p:cNvSpPr>
          <p:nvPr/>
        </p:nvSpPr>
        <p:spPr bwMode="auto">
          <a:xfrm>
            <a:off x="2879725" y="5486400"/>
            <a:ext cx="2090738" cy="338138"/>
          </a:xfrm>
          <a:prstGeom prst="rect">
            <a:avLst/>
          </a:prstGeom>
          <a:noFill/>
          <a:ln>
            <a:noFill/>
          </a:ln>
          <a:extLst/>
        </p:spPr>
        <p:txBody>
          <a:bodyPr>
            <a:spAutoFit/>
          </a:bodyPr>
          <a:lstStyle/>
          <a:p>
            <a:r>
              <a:rPr lang="en-US" sz="1600">
                <a:solidFill>
                  <a:srgbClr val="1C1C1C"/>
                </a:solidFill>
              </a:rPr>
              <a:t>Burst Mode</a:t>
            </a:r>
          </a:p>
        </p:txBody>
      </p:sp>
      <p:sp>
        <p:nvSpPr>
          <p:cNvPr id="31752" name="Rectangle 6"/>
          <p:cNvSpPr>
            <a:spLocks noChangeArrowheads="1"/>
          </p:cNvSpPr>
          <p:nvPr/>
        </p:nvSpPr>
        <p:spPr bwMode="auto">
          <a:xfrm>
            <a:off x="6548438" y="1660525"/>
            <a:ext cx="2366962"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400"/>
              <a:t>DMA Controller can support a range of modes. The three modes shown left are commonly supported.</a:t>
            </a:r>
          </a:p>
        </p:txBody>
      </p:sp>
      <p:sp>
        <p:nvSpPr>
          <p:cNvPr id="31753" name="Rectangle 7"/>
          <p:cNvSpPr>
            <a:spLocks noChangeArrowheads="1"/>
          </p:cNvSpPr>
          <p:nvPr/>
        </p:nvSpPr>
        <p:spPr bwMode="auto">
          <a:xfrm>
            <a:off x="4321175" y="5486400"/>
            <a:ext cx="2089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600">
                <a:solidFill>
                  <a:srgbClr val="1C1C1C"/>
                </a:solidFill>
              </a:rPr>
              <a:t>Block Transfer Mode</a:t>
            </a:r>
          </a:p>
        </p:txBody>
      </p:sp>
      <p:sp>
        <p:nvSpPr>
          <p:cNvPr id="31754" name="TextBox 9"/>
          <p:cNvSpPr txBox="1">
            <a:spLocks noChangeArrowheads="1"/>
          </p:cNvSpPr>
          <p:nvPr/>
        </p:nvSpPr>
        <p:spPr bwMode="auto">
          <a:xfrm>
            <a:off x="323850" y="5781675"/>
            <a:ext cx="2070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solidFill>
                  <a:srgbClr val="1C1C1C"/>
                </a:solidFill>
              </a:rPr>
              <a:t>123w123w123w…</a:t>
            </a:r>
            <a:endParaRPr lang="en-US">
              <a:solidFill>
                <a:srgbClr val="1C1C1C"/>
              </a:solidFill>
            </a:endParaRPr>
          </a:p>
        </p:txBody>
      </p:sp>
      <p:sp>
        <p:nvSpPr>
          <p:cNvPr id="31755" name="Rectangle 10"/>
          <p:cNvSpPr>
            <a:spLocks noChangeArrowheads="1"/>
          </p:cNvSpPr>
          <p:nvPr/>
        </p:nvSpPr>
        <p:spPr bwMode="auto">
          <a:xfrm>
            <a:off x="1568450" y="1444625"/>
            <a:ext cx="3143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solidFill>
                  <a:srgbClr val="1C1C1C"/>
                </a:solidFill>
              </a:rPr>
              <a:t>1</a:t>
            </a:r>
            <a:endParaRPr lang="en-US"/>
          </a:p>
        </p:txBody>
      </p:sp>
      <p:sp>
        <p:nvSpPr>
          <p:cNvPr id="31756" name="Rectangle 11"/>
          <p:cNvSpPr>
            <a:spLocks noChangeArrowheads="1"/>
          </p:cNvSpPr>
          <p:nvPr/>
        </p:nvSpPr>
        <p:spPr bwMode="auto">
          <a:xfrm>
            <a:off x="1568450" y="2374900"/>
            <a:ext cx="3143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solidFill>
                  <a:srgbClr val="1C1C1C"/>
                </a:solidFill>
              </a:rPr>
              <a:t>2</a:t>
            </a:r>
            <a:endParaRPr lang="en-US"/>
          </a:p>
        </p:txBody>
      </p:sp>
      <p:sp>
        <p:nvSpPr>
          <p:cNvPr id="31757" name="Rectangle 12"/>
          <p:cNvSpPr>
            <a:spLocks noChangeArrowheads="1"/>
          </p:cNvSpPr>
          <p:nvPr/>
        </p:nvSpPr>
        <p:spPr bwMode="auto">
          <a:xfrm>
            <a:off x="1568450" y="3392488"/>
            <a:ext cx="3143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solidFill>
                  <a:srgbClr val="1C1C1C"/>
                </a:solidFill>
              </a:rPr>
              <a:t>3</a:t>
            </a:r>
            <a:endParaRPr lang="en-US"/>
          </a:p>
        </p:txBody>
      </p:sp>
      <p:sp>
        <p:nvSpPr>
          <p:cNvPr id="31758" name="Rectangle 13"/>
          <p:cNvSpPr>
            <a:spLocks noChangeArrowheads="1"/>
          </p:cNvSpPr>
          <p:nvPr/>
        </p:nvSpPr>
        <p:spPr bwMode="auto">
          <a:xfrm>
            <a:off x="1096963" y="4365625"/>
            <a:ext cx="3508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solidFill>
                  <a:srgbClr val="1C1C1C"/>
                </a:solidFill>
              </a:rPr>
              <a:t>w</a:t>
            </a:r>
            <a:endParaRPr lang="en-US"/>
          </a:p>
        </p:txBody>
      </p:sp>
      <p:sp>
        <p:nvSpPr>
          <p:cNvPr id="31759" name="Rectangle 14"/>
          <p:cNvSpPr>
            <a:spLocks noChangeArrowheads="1"/>
          </p:cNvSpPr>
          <p:nvPr/>
        </p:nvSpPr>
        <p:spPr bwMode="auto">
          <a:xfrm>
            <a:off x="3751263" y="1503363"/>
            <a:ext cx="3127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solidFill>
                  <a:srgbClr val="1C1C1C"/>
                </a:solidFill>
              </a:rPr>
              <a:t>1</a:t>
            </a:r>
            <a:endParaRPr lang="en-US"/>
          </a:p>
        </p:txBody>
      </p:sp>
      <p:sp>
        <p:nvSpPr>
          <p:cNvPr id="31760" name="Rectangle 15"/>
          <p:cNvSpPr>
            <a:spLocks noChangeArrowheads="1"/>
          </p:cNvSpPr>
          <p:nvPr/>
        </p:nvSpPr>
        <p:spPr bwMode="auto">
          <a:xfrm>
            <a:off x="3751263" y="2520950"/>
            <a:ext cx="3127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solidFill>
                  <a:srgbClr val="1C1C1C"/>
                </a:solidFill>
              </a:rPr>
              <a:t>2</a:t>
            </a:r>
            <a:endParaRPr lang="en-US"/>
          </a:p>
        </p:txBody>
      </p:sp>
      <p:sp>
        <p:nvSpPr>
          <p:cNvPr id="31761" name="Rectangle 16"/>
          <p:cNvSpPr>
            <a:spLocks noChangeArrowheads="1"/>
          </p:cNvSpPr>
          <p:nvPr/>
        </p:nvSpPr>
        <p:spPr bwMode="auto">
          <a:xfrm>
            <a:off x="3736975" y="3805238"/>
            <a:ext cx="3508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solidFill>
                  <a:srgbClr val="1C1C1C"/>
                </a:solidFill>
              </a:rPr>
              <a:t>w</a:t>
            </a:r>
            <a:endParaRPr lang="en-US"/>
          </a:p>
        </p:txBody>
      </p:sp>
      <p:sp>
        <p:nvSpPr>
          <p:cNvPr id="31762" name="Rectangle 17"/>
          <p:cNvSpPr>
            <a:spLocks noChangeArrowheads="1"/>
          </p:cNvSpPr>
          <p:nvPr/>
        </p:nvSpPr>
        <p:spPr bwMode="auto">
          <a:xfrm>
            <a:off x="3736975" y="4586288"/>
            <a:ext cx="312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solidFill>
                  <a:srgbClr val="1C1C1C"/>
                </a:solidFill>
              </a:rPr>
              <a:t>3</a:t>
            </a:r>
            <a:endParaRPr lang="en-US"/>
          </a:p>
        </p:txBody>
      </p:sp>
      <p:sp>
        <p:nvSpPr>
          <p:cNvPr id="31763" name="TextBox 18"/>
          <p:cNvSpPr txBox="1">
            <a:spLocks noChangeArrowheads="1"/>
          </p:cNvSpPr>
          <p:nvPr/>
        </p:nvSpPr>
        <p:spPr bwMode="auto">
          <a:xfrm>
            <a:off x="2654300" y="5781675"/>
            <a:ext cx="15573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dirty="0">
                <a:solidFill>
                  <a:srgbClr val="1C1C1C"/>
                </a:solidFill>
              </a:rPr>
              <a:t>12w2w2w3…</a:t>
            </a:r>
            <a:endParaRPr lang="en-US" dirty="0">
              <a:solidFill>
                <a:srgbClr val="1C1C1C"/>
              </a:solidFill>
            </a:endParaRPr>
          </a:p>
        </p:txBody>
      </p:sp>
      <p:sp>
        <p:nvSpPr>
          <p:cNvPr id="31764" name="TextBox 19"/>
          <p:cNvSpPr txBox="1">
            <a:spLocks noChangeArrowheads="1"/>
          </p:cNvSpPr>
          <p:nvPr/>
        </p:nvSpPr>
        <p:spPr bwMode="auto">
          <a:xfrm>
            <a:off x="4527550" y="5781675"/>
            <a:ext cx="17621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solidFill>
                  <a:srgbClr val="1C1C1C"/>
                </a:solidFill>
              </a:rPr>
              <a:t>12w2w2www…</a:t>
            </a:r>
            <a:endParaRPr lang="en-US">
              <a:solidFill>
                <a:srgbClr val="1C1C1C"/>
              </a:solidFill>
            </a:endParaRPr>
          </a:p>
        </p:txBody>
      </p:sp>
      <p:sp>
        <p:nvSpPr>
          <p:cNvPr id="31765" name="Rectangle 20"/>
          <p:cNvSpPr>
            <a:spLocks noChangeArrowheads="1"/>
          </p:cNvSpPr>
          <p:nvPr/>
        </p:nvSpPr>
        <p:spPr bwMode="auto">
          <a:xfrm>
            <a:off x="5699125" y="1814513"/>
            <a:ext cx="3127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solidFill>
                  <a:srgbClr val="1C1C1C"/>
                </a:solidFill>
              </a:rPr>
              <a:t>1</a:t>
            </a:r>
            <a:endParaRPr lang="en-US"/>
          </a:p>
        </p:txBody>
      </p:sp>
      <p:sp>
        <p:nvSpPr>
          <p:cNvPr id="31766" name="Rectangle 21"/>
          <p:cNvSpPr>
            <a:spLocks noChangeArrowheads="1"/>
          </p:cNvSpPr>
          <p:nvPr/>
        </p:nvSpPr>
        <p:spPr bwMode="auto">
          <a:xfrm>
            <a:off x="5713413" y="2846388"/>
            <a:ext cx="3127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solidFill>
                  <a:srgbClr val="1C1C1C"/>
                </a:solidFill>
              </a:rPr>
              <a:t>2</a:t>
            </a:r>
            <a:endParaRPr lang="en-US"/>
          </a:p>
        </p:txBody>
      </p:sp>
      <p:sp>
        <p:nvSpPr>
          <p:cNvPr id="31767" name="Rectangle 22"/>
          <p:cNvSpPr>
            <a:spLocks noChangeArrowheads="1"/>
          </p:cNvSpPr>
          <p:nvPr/>
        </p:nvSpPr>
        <p:spPr bwMode="auto">
          <a:xfrm>
            <a:off x="5683250" y="4114800"/>
            <a:ext cx="3524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solidFill>
                  <a:srgbClr val="1C1C1C"/>
                </a:solidFill>
              </a:rPr>
              <a:t>w</a:t>
            </a:r>
            <a:endParaRPr lang="en-US"/>
          </a:p>
        </p:txBody>
      </p:sp>
      <p:sp>
        <p:nvSpPr>
          <p:cNvPr id="31768" name="TextBox 23"/>
          <p:cNvSpPr txBox="1">
            <a:spLocks noChangeArrowheads="1"/>
          </p:cNvSpPr>
          <p:nvPr/>
        </p:nvSpPr>
        <p:spPr bwMode="auto">
          <a:xfrm>
            <a:off x="6689725" y="5781675"/>
            <a:ext cx="2159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Sequence of states</a:t>
            </a:r>
            <a:endParaRPr lang="en-US"/>
          </a:p>
        </p:txBody>
      </p:sp>
      <p:cxnSp>
        <p:nvCxnSpPr>
          <p:cNvPr id="26" name="Straight Arrow Connector 25"/>
          <p:cNvCxnSpPr>
            <a:stCxn id="31768" idx="1"/>
            <a:endCxn id="31764" idx="3"/>
          </p:cNvCxnSpPr>
          <p:nvPr/>
        </p:nvCxnSpPr>
        <p:spPr bwMode="auto">
          <a:xfrm rot="10800000">
            <a:off x="6289675" y="5965825"/>
            <a:ext cx="400050" cy="1588"/>
          </a:xfrm>
          <a:prstGeom prst="straightConnector1">
            <a:avLst/>
          </a:prstGeom>
          <a:solidFill>
            <a:schemeClr val="accent1"/>
          </a:solidFill>
          <a:ln w="9525" cap="flat" cmpd="sng" algn="ctr">
            <a:solidFill>
              <a:schemeClr val="bg2">
                <a:lumMod val="50000"/>
              </a:schemeClr>
            </a:solidFill>
            <a:prstDash val="solid"/>
            <a:round/>
            <a:headEnd type="none" w="med" len="med"/>
            <a:tailEnd type="arrow"/>
          </a:ln>
          <a:effectLst/>
        </p:spPr>
      </p:cxnSp>
      <p:sp>
        <p:nvSpPr>
          <p:cNvPr id="31770" name="TextBox 28"/>
          <p:cNvSpPr txBox="1">
            <a:spLocks noChangeArrowheads="1"/>
          </p:cNvSpPr>
          <p:nvPr/>
        </p:nvSpPr>
        <p:spPr bwMode="auto">
          <a:xfrm>
            <a:off x="4351338" y="6119813"/>
            <a:ext cx="19018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solidFill>
                  <a:srgbClr val="1C1C1C"/>
                </a:solidFill>
              </a:rPr>
              <a:t>CPU deactivates</a:t>
            </a:r>
            <a:endParaRPr lang="en-US">
              <a:solidFill>
                <a:srgbClr val="1C1C1C"/>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US" dirty="0" smtClean="0"/>
              <a:t>Configuration  Architectures</a:t>
            </a:r>
            <a:endParaRPr lang="en-US" dirty="0"/>
          </a:p>
        </p:txBody>
      </p:sp>
      <p:sp>
        <p:nvSpPr>
          <p:cNvPr id="5" name="Text Placeholder 4"/>
          <p:cNvSpPr>
            <a:spLocks noGrp="1"/>
          </p:cNvSpPr>
          <p:nvPr>
            <p:ph type="body" idx="1"/>
          </p:nvPr>
        </p:nvSpPr>
        <p:spPr/>
        <p:txBody>
          <a:bodyPr/>
          <a:lstStyle/>
          <a:p>
            <a:pPr>
              <a:defRPr/>
            </a:pPr>
            <a:r>
              <a:rPr lang="en-US" dirty="0" smtClean="0"/>
              <a:t>RC Architecture</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defRPr/>
            </a:pPr>
            <a:r>
              <a:rPr lang="en-ZA" dirty="0" smtClean="0"/>
              <a:t>RC Building Blocks: </a:t>
            </a:r>
            <a:br>
              <a:rPr lang="en-ZA" dirty="0" smtClean="0"/>
            </a:br>
            <a:r>
              <a:rPr lang="en-ZA" dirty="0" smtClean="0"/>
              <a:t> Latching</a:t>
            </a:r>
            <a:br>
              <a:rPr lang="en-ZA" dirty="0" smtClean="0"/>
            </a:br>
            <a:r>
              <a:rPr lang="en-ZA" dirty="0" smtClean="0"/>
              <a:t> (capturing Signals)</a:t>
            </a:r>
            <a:endParaRPr lang="en-US" dirty="0"/>
          </a:p>
        </p:txBody>
      </p:sp>
      <p:sp>
        <p:nvSpPr>
          <p:cNvPr id="5" name="Text Placeholder 4"/>
          <p:cNvSpPr>
            <a:spLocks noGrp="1"/>
          </p:cNvSpPr>
          <p:nvPr>
            <p:ph type="body" idx="1"/>
          </p:nvPr>
        </p:nvSpPr>
        <p:spPr/>
        <p:txBody>
          <a:bodyPr/>
          <a:lstStyle/>
          <a:p>
            <a:pPr>
              <a:defRPr/>
            </a:pPr>
            <a:r>
              <a:rPr lang="en-ZA" dirty="0" smtClean="0"/>
              <a:t>Reconfigurable Computing</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659901"/>
            <a:ext cx="7698306" cy="692210"/>
          </a:xfrm>
        </p:spPr>
        <p:txBody>
          <a:bodyPr>
            <a:normAutofit fontScale="90000"/>
          </a:bodyPr>
          <a:lstStyle/>
          <a:p>
            <a:pPr>
              <a:defRPr/>
            </a:pPr>
            <a:r>
              <a:rPr lang="en-ZA" dirty="0" smtClean="0"/>
              <a:t>Digital Signal Capture and Storage</a:t>
            </a:r>
            <a:endParaRPr lang="en-US" dirty="0"/>
          </a:p>
        </p:txBody>
      </p:sp>
      <p:sp>
        <p:nvSpPr>
          <p:cNvPr id="3" name="Content Placeholder 2"/>
          <p:cNvSpPr>
            <a:spLocks noGrp="1"/>
          </p:cNvSpPr>
          <p:nvPr>
            <p:ph idx="1"/>
          </p:nvPr>
        </p:nvSpPr>
        <p:spPr/>
        <p:txBody>
          <a:bodyPr/>
          <a:lstStyle/>
          <a:p>
            <a:pPr>
              <a:defRPr/>
            </a:pPr>
            <a:r>
              <a:rPr lang="en-ZA" dirty="0" smtClean="0"/>
              <a:t>In order to capture the signals, you need some storage</a:t>
            </a:r>
            <a:endParaRPr lang="en-US" dirty="0" smtClean="0"/>
          </a:p>
          <a:p>
            <a:pPr>
              <a:defRPr/>
            </a:pPr>
            <a:r>
              <a:rPr lang="en-US" dirty="0" smtClean="0"/>
              <a:t>Two basic types of storage:</a:t>
            </a:r>
          </a:p>
        </p:txBody>
      </p:sp>
      <p:pic>
        <p:nvPicPr>
          <p:cNvPr id="33796" name="Picture 3" descr="Latch32_Symbol2.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66900" y="4481513"/>
            <a:ext cx="1516063"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7" name="Picture 4" descr="lpm_ff_Symbol_Placed.gi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53050" y="4487863"/>
            <a:ext cx="1417638" cy="1096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8" name="Rectangle 6"/>
          <p:cNvSpPr>
            <a:spLocks noChangeArrowheads="1"/>
          </p:cNvSpPr>
          <p:nvPr/>
        </p:nvSpPr>
        <p:spPr bwMode="auto">
          <a:xfrm>
            <a:off x="1819275" y="3997325"/>
            <a:ext cx="12636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400"/>
              <a:t>Latches</a:t>
            </a:r>
          </a:p>
        </p:txBody>
      </p:sp>
      <p:sp>
        <p:nvSpPr>
          <p:cNvPr id="33799" name="Rectangle 7"/>
          <p:cNvSpPr>
            <a:spLocks noChangeArrowheads="1"/>
          </p:cNvSpPr>
          <p:nvPr/>
        </p:nvSpPr>
        <p:spPr bwMode="auto">
          <a:xfrm>
            <a:off x="5226050" y="3967163"/>
            <a:ext cx="14351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400"/>
              <a:t>Flip-flops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633441"/>
            <a:ext cx="7698306" cy="692210"/>
          </a:xfrm>
        </p:spPr>
        <p:txBody>
          <a:bodyPr>
            <a:normAutofit fontScale="90000"/>
          </a:bodyPr>
          <a:lstStyle/>
          <a:p>
            <a:pPr>
              <a:defRPr/>
            </a:pPr>
            <a:r>
              <a:rPr lang="en-ZA" dirty="0" smtClean="0"/>
              <a:t>Difference between latch and flip-flop</a:t>
            </a:r>
            <a:endParaRPr lang="en-US" dirty="0"/>
          </a:p>
        </p:txBody>
      </p:sp>
      <p:sp>
        <p:nvSpPr>
          <p:cNvPr id="3" name="Content Placeholder 2"/>
          <p:cNvSpPr>
            <a:spLocks noGrp="1"/>
          </p:cNvSpPr>
          <p:nvPr>
            <p:ph idx="1"/>
          </p:nvPr>
        </p:nvSpPr>
        <p:spPr/>
        <p:txBody>
          <a:bodyPr/>
          <a:lstStyle/>
          <a:p>
            <a:pPr>
              <a:defRPr/>
            </a:pPr>
            <a:r>
              <a:rPr lang="en-US" dirty="0" smtClean="0"/>
              <a:t>Latches  Q = D</a:t>
            </a:r>
          </a:p>
          <a:p>
            <a:pPr lvl="1">
              <a:defRPr/>
            </a:pPr>
            <a:r>
              <a:rPr lang="en-US" dirty="0" smtClean="0"/>
              <a:t>Changes state when the input states change (referred to as “transparency”)</a:t>
            </a:r>
          </a:p>
          <a:p>
            <a:pPr lvl="1">
              <a:defRPr/>
            </a:pPr>
            <a:r>
              <a:rPr lang="en-US" dirty="0" smtClean="0"/>
              <a:t>Can include an </a:t>
            </a:r>
            <a:r>
              <a:rPr lang="en-US" i="1" dirty="0" smtClean="0"/>
              <a:t>enable input</a:t>
            </a:r>
            <a:r>
              <a:rPr lang="en-US" dirty="0" smtClean="0"/>
              <a:t> bit – in which case the output (Q) is set to D only when the enable input is set. </a:t>
            </a:r>
          </a:p>
          <a:p>
            <a:pPr>
              <a:defRPr/>
            </a:pPr>
            <a:r>
              <a:rPr lang="en-US" dirty="0" smtClean="0"/>
              <a:t> Flip-flop  Q = D   </a:t>
            </a:r>
            <a:r>
              <a:rPr lang="en-US" sz="2000" dirty="0" smtClean="0"/>
              <a:t>(Q changes when clocked)</a:t>
            </a:r>
          </a:p>
          <a:p>
            <a:pPr lvl="1">
              <a:defRPr/>
            </a:pPr>
            <a:r>
              <a:rPr lang="en-US" dirty="0" smtClean="0"/>
              <a:t>A flip-flop only change state when</a:t>
            </a:r>
            <a:br>
              <a:rPr lang="en-US" dirty="0" smtClean="0"/>
            </a:br>
            <a:r>
              <a:rPr lang="en-US" dirty="0" smtClean="0"/>
              <a:t>the clock is pulsed.</a:t>
            </a:r>
          </a:p>
          <a:p>
            <a:pPr>
              <a:defRPr/>
            </a:pPr>
            <a:endParaRPr lang="en-US" dirty="0"/>
          </a:p>
        </p:txBody>
      </p:sp>
      <p:pic>
        <p:nvPicPr>
          <p:cNvPr id="34820" name="Picture 4" descr="Latch32_Symbol2.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05663" y="1663700"/>
            <a:ext cx="1516062"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1" name="Picture 5" descr="lpm_ff_Symbol_Placed.gif"/>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18388" y="5461000"/>
            <a:ext cx="1416050" cy="1096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When to use a latch or a flip-flop</a:t>
            </a:r>
            <a:endParaRPr lang="en-US" dirty="0"/>
          </a:p>
        </p:txBody>
      </p:sp>
      <p:sp>
        <p:nvSpPr>
          <p:cNvPr id="3" name="Content Placeholder 2"/>
          <p:cNvSpPr>
            <a:spLocks noGrp="1"/>
          </p:cNvSpPr>
          <p:nvPr>
            <p:ph idx="1"/>
          </p:nvPr>
        </p:nvSpPr>
        <p:spPr/>
        <p:txBody>
          <a:bodyPr/>
          <a:lstStyle/>
          <a:p>
            <a:pPr>
              <a:defRPr/>
            </a:pPr>
            <a:r>
              <a:rPr lang="en-ZA" dirty="0" smtClean="0"/>
              <a:t>Latches are used more in asynchronous designs</a:t>
            </a:r>
          </a:p>
          <a:p>
            <a:pPr>
              <a:defRPr/>
            </a:pPr>
            <a:r>
              <a:rPr lang="en-ZA" dirty="0" smtClean="0"/>
              <a:t>Flip-flips are used in synchronous designs</a:t>
            </a:r>
          </a:p>
          <a:p>
            <a:pPr>
              <a:defRPr/>
            </a:pPr>
            <a:r>
              <a:rPr lang="en-ZA" dirty="0" smtClean="0"/>
              <a:t>A “synchronous design” is a system that contains a clock</a:t>
            </a:r>
          </a:p>
        </p:txBody>
      </p:sp>
      <p:sp>
        <p:nvSpPr>
          <p:cNvPr id="35844" name="Rectangle 3"/>
          <p:cNvSpPr>
            <a:spLocks noChangeArrowheads="1"/>
          </p:cNvSpPr>
          <p:nvPr/>
        </p:nvSpPr>
        <p:spPr bwMode="auto">
          <a:xfrm>
            <a:off x="250825" y="5121275"/>
            <a:ext cx="8656638"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a:t>You can of course mix synchronous and asynchronous, and this is particularly applicable to parallel systems in which different parts of the system may run at different speeds (e.g., the main processor working at 1GHz and specialized hardware possibly operating asynchronously as fast as their composite pipelined operations are able to complete)</a:t>
            </a:r>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pPr>
              <a:defRPr/>
            </a:pPr>
            <a:r>
              <a:rPr lang="en-ZA" dirty="0" smtClean="0"/>
              <a:t>SR Latch</a:t>
            </a:r>
            <a:endParaRPr lang="en-US" dirty="0"/>
          </a:p>
        </p:txBody>
      </p:sp>
      <p:pic>
        <p:nvPicPr>
          <p:cNvPr id="36867"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08063" y="2193925"/>
            <a:ext cx="2681287" cy="1573213"/>
          </a:xfrm>
          <a:prstGeom prst="rect">
            <a:avLst/>
          </a:prstGeom>
          <a:noFill/>
          <a:ln>
            <a:noFill/>
          </a:ln>
          <a:extLst/>
        </p:spPr>
      </p:pic>
      <p:graphicFrame>
        <p:nvGraphicFramePr>
          <p:cNvPr id="7" name="Table 6"/>
          <p:cNvGraphicFramePr>
            <a:graphicFrameLocks noGrp="1"/>
          </p:cNvGraphicFramePr>
          <p:nvPr/>
        </p:nvGraphicFramePr>
        <p:xfrm>
          <a:off x="4192588" y="2108200"/>
          <a:ext cx="1879600" cy="2209800"/>
        </p:xfrm>
        <a:graphic>
          <a:graphicData uri="http://schemas.openxmlformats.org/drawingml/2006/table">
            <a:tbl>
              <a:tblPr/>
              <a:tblGrid>
                <a:gridCol w="508000"/>
                <a:gridCol w="457200"/>
                <a:gridCol w="457200"/>
                <a:gridCol w="457200"/>
              </a:tblGrid>
              <a:tr h="419100">
                <a:tc>
                  <a:txBody>
                    <a:bodyPr/>
                    <a:lstStyle/>
                    <a:p>
                      <a:pPr>
                        <a:lnSpc>
                          <a:spcPct val="115000"/>
                        </a:lnSpc>
                        <a:spcAft>
                          <a:spcPts val="1000"/>
                        </a:spcAft>
                      </a:pPr>
                      <a:r>
                        <a:rPr lang="en-GB" sz="2000" b="1" dirty="0">
                          <a:solidFill>
                            <a:srgbClr val="1C1C1C"/>
                          </a:solidFill>
                          <a:latin typeface="Calibri"/>
                          <a:ea typeface="Calibri"/>
                          <a:cs typeface="Times New Roman"/>
                        </a:rPr>
                        <a:t>A</a:t>
                      </a:r>
                      <a:r>
                        <a:rPr lang="en-GB" sz="2000" dirty="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a:solidFill>
                            <a:srgbClr val="1C1C1C"/>
                          </a:solidFill>
                          <a:latin typeface="Calibri"/>
                          <a:ea typeface="Calibri"/>
                          <a:cs typeface="Times New Roman"/>
                        </a:rPr>
                        <a:t>B</a:t>
                      </a:r>
                      <a:r>
                        <a:rPr lang="en-GB" sz="2000" dirty="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a:solidFill>
                            <a:srgbClr val="1C1C1C"/>
                          </a:solidFill>
                          <a:latin typeface="Calibri"/>
                          <a:ea typeface="Calibri"/>
                          <a:cs typeface="Times New Roman"/>
                        </a:rPr>
                        <a:t>X</a:t>
                      </a:r>
                      <a:r>
                        <a:rPr lang="en-GB" sz="2000">
                          <a:solidFill>
                            <a:srgbClr val="1C1C1C"/>
                          </a:solidFill>
                          <a:latin typeface="Calibri"/>
                          <a:ea typeface="Calibri"/>
                          <a:cs typeface="Times New Roman"/>
                        </a:rPr>
                        <a:t> </a:t>
                      </a:r>
                      <a:endParaRPr lang="en-US" sz="200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a:solidFill>
                            <a:srgbClr val="1C1C1C"/>
                          </a:solidFill>
                          <a:latin typeface="Calibri"/>
                          <a:ea typeface="Calibri"/>
                          <a:cs typeface="Times New Roman"/>
                        </a:rPr>
                        <a:t>Y</a:t>
                      </a:r>
                      <a:r>
                        <a:rPr lang="en-GB" sz="2000">
                          <a:solidFill>
                            <a:srgbClr val="1C1C1C"/>
                          </a:solidFill>
                          <a:latin typeface="Calibri"/>
                          <a:ea typeface="Calibri"/>
                          <a:cs typeface="Times New Roman"/>
                        </a:rPr>
                        <a:t> </a:t>
                      </a:r>
                      <a:endParaRPr lang="en-US" sz="200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r h="304800">
                <a:tc>
                  <a:txBody>
                    <a:bodyPr/>
                    <a:lstStyle/>
                    <a:p>
                      <a:pPr>
                        <a:lnSpc>
                          <a:spcPct val="115000"/>
                        </a:lnSpc>
                        <a:spcAft>
                          <a:spcPts val="1000"/>
                        </a:spcAft>
                      </a:pPr>
                      <a:r>
                        <a:rPr lang="en-GB" sz="2000" b="1">
                          <a:solidFill>
                            <a:srgbClr val="1C1C1C"/>
                          </a:solidFill>
                          <a:latin typeface="Calibri"/>
                          <a:ea typeface="Calibri"/>
                          <a:cs typeface="Times New Roman"/>
                        </a:rPr>
                        <a:t>0</a:t>
                      </a:r>
                      <a:r>
                        <a:rPr lang="en-GB" sz="2000">
                          <a:solidFill>
                            <a:srgbClr val="1C1C1C"/>
                          </a:solidFill>
                          <a:latin typeface="Calibri"/>
                          <a:ea typeface="Calibri"/>
                          <a:cs typeface="Times New Roman"/>
                        </a:rPr>
                        <a:t> </a:t>
                      </a:r>
                      <a:endParaRPr lang="en-US" sz="200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a:solidFill>
                            <a:srgbClr val="1C1C1C"/>
                          </a:solidFill>
                          <a:latin typeface="Calibri"/>
                          <a:ea typeface="Calibri"/>
                          <a:cs typeface="Times New Roman"/>
                        </a:rPr>
                        <a:t>0</a:t>
                      </a:r>
                      <a:r>
                        <a:rPr lang="en-GB" sz="2000">
                          <a:solidFill>
                            <a:srgbClr val="1C1C1C"/>
                          </a:solidFill>
                          <a:latin typeface="Calibri"/>
                          <a:ea typeface="Calibri"/>
                          <a:cs typeface="Times New Roman"/>
                        </a:rPr>
                        <a:t> </a:t>
                      </a:r>
                      <a:endParaRPr lang="en-US" sz="200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a:solidFill>
                            <a:srgbClr val="1C1C1C"/>
                          </a:solidFill>
                          <a:latin typeface="Calibri"/>
                          <a:ea typeface="Calibri"/>
                          <a:cs typeface="Times New Roman"/>
                        </a:rPr>
                        <a:t>1</a:t>
                      </a:r>
                      <a:r>
                        <a:rPr lang="en-GB" sz="2000">
                          <a:solidFill>
                            <a:srgbClr val="1C1C1C"/>
                          </a:solidFill>
                          <a:latin typeface="Calibri"/>
                          <a:ea typeface="Calibri"/>
                          <a:cs typeface="Times New Roman"/>
                        </a:rPr>
                        <a:t> </a:t>
                      </a:r>
                      <a:endParaRPr lang="en-US" sz="200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a:solidFill>
                            <a:srgbClr val="1C1C1C"/>
                          </a:solidFill>
                          <a:latin typeface="Calibri"/>
                          <a:ea typeface="Calibri"/>
                          <a:cs typeface="Times New Roman"/>
                        </a:rPr>
                        <a:t>1</a:t>
                      </a:r>
                      <a:r>
                        <a:rPr lang="en-GB" sz="2000">
                          <a:solidFill>
                            <a:srgbClr val="1C1C1C"/>
                          </a:solidFill>
                          <a:latin typeface="Calibri"/>
                          <a:ea typeface="Calibri"/>
                          <a:cs typeface="Times New Roman"/>
                        </a:rPr>
                        <a:t> </a:t>
                      </a:r>
                      <a:endParaRPr lang="en-US" sz="200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r h="304800">
                <a:tc>
                  <a:txBody>
                    <a:bodyPr/>
                    <a:lstStyle/>
                    <a:p>
                      <a:pPr>
                        <a:lnSpc>
                          <a:spcPct val="115000"/>
                        </a:lnSpc>
                        <a:spcAft>
                          <a:spcPts val="1000"/>
                        </a:spcAft>
                      </a:pPr>
                      <a:r>
                        <a:rPr lang="en-GB" sz="2000" b="1">
                          <a:solidFill>
                            <a:srgbClr val="1C1C1C"/>
                          </a:solidFill>
                          <a:latin typeface="Calibri"/>
                          <a:ea typeface="Calibri"/>
                          <a:cs typeface="Times New Roman"/>
                        </a:rPr>
                        <a:t>0</a:t>
                      </a:r>
                      <a:r>
                        <a:rPr lang="en-GB" sz="2000">
                          <a:solidFill>
                            <a:srgbClr val="1C1C1C"/>
                          </a:solidFill>
                          <a:latin typeface="Calibri"/>
                          <a:ea typeface="Calibri"/>
                          <a:cs typeface="Times New Roman"/>
                        </a:rPr>
                        <a:t> </a:t>
                      </a:r>
                      <a:endParaRPr lang="en-US" sz="200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a:solidFill>
                            <a:srgbClr val="1C1C1C"/>
                          </a:solidFill>
                          <a:latin typeface="Calibri"/>
                          <a:ea typeface="Calibri"/>
                          <a:cs typeface="Times New Roman"/>
                        </a:rPr>
                        <a:t>1</a:t>
                      </a:r>
                      <a:r>
                        <a:rPr lang="en-GB" sz="2000">
                          <a:solidFill>
                            <a:srgbClr val="1C1C1C"/>
                          </a:solidFill>
                          <a:latin typeface="Calibri"/>
                          <a:ea typeface="Calibri"/>
                          <a:cs typeface="Times New Roman"/>
                        </a:rPr>
                        <a:t> </a:t>
                      </a:r>
                      <a:endParaRPr lang="en-US" sz="200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a:solidFill>
                            <a:srgbClr val="1C1C1C"/>
                          </a:solidFill>
                          <a:latin typeface="Calibri"/>
                          <a:ea typeface="Calibri"/>
                          <a:cs typeface="Times New Roman"/>
                        </a:rPr>
                        <a:t>1</a:t>
                      </a:r>
                      <a:r>
                        <a:rPr lang="en-GB" sz="2000" dirty="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a:solidFill>
                            <a:srgbClr val="1C1C1C"/>
                          </a:solidFill>
                          <a:latin typeface="Calibri"/>
                          <a:ea typeface="Calibri"/>
                          <a:cs typeface="Times New Roman"/>
                        </a:rPr>
                        <a:t>0</a:t>
                      </a:r>
                      <a:r>
                        <a:rPr lang="en-GB" sz="2000">
                          <a:solidFill>
                            <a:srgbClr val="1C1C1C"/>
                          </a:solidFill>
                          <a:latin typeface="Calibri"/>
                          <a:ea typeface="Calibri"/>
                          <a:cs typeface="Times New Roman"/>
                        </a:rPr>
                        <a:t> </a:t>
                      </a:r>
                      <a:endParaRPr lang="en-US" sz="200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r h="304800">
                <a:tc>
                  <a:txBody>
                    <a:bodyPr/>
                    <a:lstStyle/>
                    <a:p>
                      <a:pPr>
                        <a:lnSpc>
                          <a:spcPct val="115000"/>
                        </a:lnSpc>
                        <a:spcAft>
                          <a:spcPts val="1000"/>
                        </a:spcAft>
                      </a:pPr>
                      <a:r>
                        <a:rPr lang="en-GB" sz="2000" b="1">
                          <a:solidFill>
                            <a:srgbClr val="1C1C1C"/>
                          </a:solidFill>
                          <a:latin typeface="Calibri"/>
                          <a:ea typeface="Calibri"/>
                          <a:cs typeface="Times New Roman"/>
                        </a:rPr>
                        <a:t>1</a:t>
                      </a:r>
                      <a:r>
                        <a:rPr lang="en-GB" sz="2000">
                          <a:solidFill>
                            <a:srgbClr val="1C1C1C"/>
                          </a:solidFill>
                          <a:latin typeface="Calibri"/>
                          <a:ea typeface="Calibri"/>
                          <a:cs typeface="Times New Roman"/>
                        </a:rPr>
                        <a:t> </a:t>
                      </a:r>
                      <a:endParaRPr lang="en-US" sz="200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a:solidFill>
                            <a:srgbClr val="1C1C1C"/>
                          </a:solidFill>
                          <a:latin typeface="Calibri"/>
                          <a:ea typeface="Calibri"/>
                          <a:cs typeface="Times New Roman"/>
                        </a:rPr>
                        <a:t>0</a:t>
                      </a:r>
                      <a:r>
                        <a:rPr lang="en-GB" sz="2000">
                          <a:solidFill>
                            <a:srgbClr val="1C1C1C"/>
                          </a:solidFill>
                          <a:latin typeface="Calibri"/>
                          <a:ea typeface="Calibri"/>
                          <a:cs typeface="Times New Roman"/>
                        </a:rPr>
                        <a:t> </a:t>
                      </a:r>
                      <a:endParaRPr lang="en-US" sz="200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a:solidFill>
                            <a:srgbClr val="1C1C1C"/>
                          </a:solidFill>
                          <a:latin typeface="Calibri"/>
                          <a:ea typeface="Calibri"/>
                          <a:cs typeface="Times New Roman"/>
                        </a:rPr>
                        <a:t>0</a:t>
                      </a:r>
                      <a:r>
                        <a:rPr lang="en-GB" sz="2000">
                          <a:solidFill>
                            <a:srgbClr val="1C1C1C"/>
                          </a:solidFill>
                          <a:latin typeface="Calibri"/>
                          <a:ea typeface="Calibri"/>
                          <a:cs typeface="Times New Roman"/>
                        </a:rPr>
                        <a:t> </a:t>
                      </a:r>
                      <a:endParaRPr lang="en-US" sz="200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a:solidFill>
                            <a:srgbClr val="1C1C1C"/>
                          </a:solidFill>
                          <a:latin typeface="Calibri"/>
                          <a:ea typeface="Calibri"/>
                          <a:cs typeface="Times New Roman"/>
                        </a:rPr>
                        <a:t>1</a:t>
                      </a:r>
                      <a:r>
                        <a:rPr lang="en-GB" sz="2000">
                          <a:solidFill>
                            <a:srgbClr val="1C1C1C"/>
                          </a:solidFill>
                          <a:latin typeface="Calibri"/>
                          <a:ea typeface="Calibri"/>
                          <a:cs typeface="Times New Roman"/>
                        </a:rPr>
                        <a:t> </a:t>
                      </a:r>
                      <a:endParaRPr lang="en-US" sz="200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r h="304800">
                <a:tc>
                  <a:txBody>
                    <a:bodyPr/>
                    <a:lstStyle/>
                    <a:p>
                      <a:pPr>
                        <a:lnSpc>
                          <a:spcPct val="115000"/>
                        </a:lnSpc>
                        <a:spcAft>
                          <a:spcPts val="1000"/>
                        </a:spcAft>
                      </a:pPr>
                      <a:r>
                        <a:rPr lang="en-GB" sz="2000" b="1">
                          <a:solidFill>
                            <a:srgbClr val="1C1C1C"/>
                          </a:solidFill>
                          <a:latin typeface="Calibri"/>
                          <a:ea typeface="Calibri"/>
                          <a:cs typeface="Times New Roman"/>
                        </a:rPr>
                        <a:t>1</a:t>
                      </a:r>
                      <a:r>
                        <a:rPr lang="en-GB" sz="2000">
                          <a:solidFill>
                            <a:srgbClr val="1C1C1C"/>
                          </a:solidFill>
                          <a:latin typeface="Calibri"/>
                          <a:ea typeface="Calibri"/>
                          <a:cs typeface="Times New Roman"/>
                        </a:rPr>
                        <a:t> </a:t>
                      </a:r>
                      <a:endParaRPr lang="en-US" sz="200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a:solidFill>
                            <a:srgbClr val="1C1C1C"/>
                          </a:solidFill>
                          <a:latin typeface="Calibri"/>
                          <a:ea typeface="Calibri"/>
                          <a:cs typeface="Times New Roman"/>
                        </a:rPr>
                        <a:t>1</a:t>
                      </a:r>
                      <a:r>
                        <a:rPr lang="en-GB" sz="2000">
                          <a:solidFill>
                            <a:srgbClr val="1C1C1C"/>
                          </a:solidFill>
                          <a:latin typeface="Calibri"/>
                          <a:ea typeface="Calibri"/>
                          <a:cs typeface="Times New Roman"/>
                        </a:rPr>
                        <a:t> </a:t>
                      </a:r>
                      <a:endParaRPr lang="en-US" sz="200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a:solidFill>
                            <a:srgbClr val="1C1C1C"/>
                          </a:solidFill>
                          <a:latin typeface="Calibri"/>
                          <a:ea typeface="Calibri"/>
                          <a:cs typeface="Times New Roman"/>
                        </a:rPr>
                        <a:t>X</a:t>
                      </a:r>
                      <a:r>
                        <a:rPr lang="en-GB" sz="2000">
                          <a:solidFill>
                            <a:srgbClr val="1C1C1C"/>
                          </a:solidFill>
                          <a:latin typeface="Calibri"/>
                          <a:ea typeface="Calibri"/>
                          <a:cs typeface="Times New Roman"/>
                        </a:rPr>
                        <a:t> </a:t>
                      </a:r>
                      <a:endParaRPr lang="en-US" sz="200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a:solidFill>
                            <a:srgbClr val="1C1C1C"/>
                          </a:solidFill>
                          <a:latin typeface="Calibri"/>
                          <a:ea typeface="Calibri"/>
                          <a:cs typeface="Times New Roman"/>
                        </a:rPr>
                        <a:t>X</a:t>
                      </a:r>
                      <a:r>
                        <a:rPr lang="en-GB" sz="2000" dirty="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bl>
          </a:graphicData>
        </a:graphic>
      </p:graphicFrame>
      <p:sp>
        <p:nvSpPr>
          <p:cNvPr id="36900" name="TextBox 7"/>
          <p:cNvSpPr txBox="1">
            <a:spLocks noChangeArrowheads="1"/>
          </p:cNvSpPr>
          <p:nvPr/>
        </p:nvSpPr>
        <p:spPr bwMode="auto">
          <a:xfrm>
            <a:off x="1106488" y="4645025"/>
            <a:ext cx="666115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a:t>A basic latch has two stable states:</a:t>
            </a:r>
          </a:p>
          <a:p>
            <a:r>
              <a:rPr lang="en-ZA"/>
              <a:t>   State 1   Q = 1  not Q = 0</a:t>
            </a:r>
          </a:p>
          <a:p>
            <a:r>
              <a:rPr lang="en-ZA"/>
              <a:t>   State 2   Q = 0  not Q = 1</a:t>
            </a:r>
          </a:p>
          <a:p>
            <a:r>
              <a:rPr lang="en-ZA"/>
              <a:t>And an unstable state in which both S and R are set (which can</a:t>
            </a:r>
          </a:p>
          <a:p>
            <a:r>
              <a:rPr lang="en-ZA"/>
              <a:t>cause the Q and not Q lines to toggle)</a:t>
            </a:r>
            <a:endParaRPr lang="en-US"/>
          </a:p>
        </p:txBody>
      </p:sp>
      <p:sp>
        <p:nvSpPr>
          <p:cNvPr id="36901" name="TextBox 8"/>
          <p:cNvSpPr txBox="1">
            <a:spLocks noChangeArrowheads="1"/>
          </p:cNvSpPr>
          <p:nvPr/>
        </p:nvSpPr>
        <p:spPr bwMode="auto">
          <a:xfrm>
            <a:off x="1003300" y="3819525"/>
            <a:ext cx="2992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S-R Latch (set / reset latch)</a:t>
            </a:r>
            <a:endParaRPr lang="en-US"/>
          </a:p>
        </p:txBody>
      </p:sp>
      <p:graphicFrame>
        <p:nvGraphicFramePr>
          <p:cNvPr id="36902" name="Object 1"/>
          <p:cNvGraphicFramePr>
            <a:graphicFrameLocks noChangeAspect="1"/>
          </p:cNvGraphicFramePr>
          <p:nvPr>
            <p:extLst>
              <p:ext uri="{D42A27DB-BD31-4B8C-83A1-F6EECF244321}">
                <p14:modId xmlns:p14="http://schemas.microsoft.com/office/powerpoint/2010/main" val="2517335021"/>
              </p:ext>
            </p:extLst>
          </p:nvPr>
        </p:nvGraphicFramePr>
        <p:xfrm>
          <a:off x="6554788" y="2141538"/>
          <a:ext cx="1753408" cy="1415854"/>
        </p:xfrm>
        <a:graphic>
          <a:graphicData uri="http://schemas.openxmlformats.org/presentationml/2006/ole">
            <mc:AlternateContent xmlns:mc="http://schemas.openxmlformats.org/markup-compatibility/2006">
              <mc:Choice xmlns:v="urn:schemas-microsoft-com:vml" Requires="v">
                <p:oleObj spid="_x0000_s36913" r:id="rId5" imgW="1783080" imgH="1432560" progId="MSDraw.Drawing.8.1">
                  <p:embed/>
                </p:oleObj>
              </mc:Choice>
              <mc:Fallback>
                <p:oleObj r:id="rId5" imgW="1783080" imgH="1432560" progId="MSDraw.Drawing.8.1">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54788" y="2141538"/>
                        <a:ext cx="1753408" cy="1415854"/>
                      </a:xfrm>
                      <a:prstGeom prst="rect">
                        <a:avLst/>
                      </a:prstGeom>
                      <a:solidFill>
                        <a:schemeClr val="bg1"/>
                      </a:solidFill>
                      <a:ln>
                        <a:noFill/>
                      </a:ln>
                      <a:extLst/>
                    </p:spPr>
                  </p:pic>
                </p:oleObj>
              </mc:Fallback>
            </mc:AlternateContent>
          </a:graphicData>
        </a:graphic>
      </p:graphicFrame>
      <p:sp>
        <p:nvSpPr>
          <p:cNvPr id="36903" name="TextBox 10"/>
          <p:cNvSpPr txBox="1">
            <a:spLocks noChangeArrowheads="1"/>
          </p:cNvSpPr>
          <p:nvPr/>
        </p:nvSpPr>
        <p:spPr bwMode="auto">
          <a:xfrm>
            <a:off x="6445250" y="3819525"/>
            <a:ext cx="9540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t>Symbol</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103" y="272857"/>
            <a:ext cx="8426885" cy="1067428"/>
          </a:xfrm>
        </p:spPr>
        <p:txBody>
          <a:bodyPr>
            <a:normAutofit fontScale="90000"/>
          </a:bodyPr>
          <a:lstStyle/>
          <a:p>
            <a:pPr>
              <a:defRPr/>
            </a:pPr>
            <a:r>
              <a:rPr lang="en-ZA" dirty="0" smtClean="0"/>
              <a:t>Gated SR Latch: a latch with enable</a:t>
            </a:r>
            <a:endParaRPr lang="en-US" dirty="0"/>
          </a:p>
        </p:txBody>
      </p:sp>
      <p:graphicFrame>
        <p:nvGraphicFramePr>
          <p:cNvPr id="37891" name="Object 2"/>
          <p:cNvGraphicFramePr>
            <a:graphicFrameLocks noChangeAspect="1"/>
          </p:cNvGraphicFramePr>
          <p:nvPr>
            <p:extLst>
              <p:ext uri="{D42A27DB-BD31-4B8C-83A1-F6EECF244321}">
                <p14:modId xmlns:p14="http://schemas.microsoft.com/office/powerpoint/2010/main" val="2032139642"/>
              </p:ext>
            </p:extLst>
          </p:nvPr>
        </p:nvGraphicFramePr>
        <p:xfrm>
          <a:off x="722313" y="1747335"/>
          <a:ext cx="4657725" cy="1790700"/>
        </p:xfrm>
        <a:graphic>
          <a:graphicData uri="http://schemas.openxmlformats.org/presentationml/2006/ole">
            <mc:AlternateContent xmlns:mc="http://schemas.openxmlformats.org/markup-compatibility/2006">
              <mc:Choice xmlns:v="urn:schemas-microsoft-com:vml" Requires="v">
                <p:oleObj spid="_x0000_s37918" name="Picture" r:id="rId4" imgW="2796540" imgH="1074420" progId="Word.Picture.8">
                  <p:embed/>
                </p:oleObj>
              </mc:Choice>
              <mc:Fallback>
                <p:oleObj name="Picture" r:id="rId4" imgW="2796540" imgH="1074420" progId="Word.Picture.8">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2313" y="1747335"/>
                        <a:ext cx="4657725" cy="1790700"/>
                      </a:xfrm>
                      <a:prstGeom prst="rect">
                        <a:avLst/>
                      </a:prstGeom>
                      <a:noFill/>
                      <a:ln>
                        <a:noFill/>
                      </a:ln>
                      <a:extLst/>
                    </p:spPr>
                  </p:pic>
                </p:oleObj>
              </mc:Fallback>
            </mc:AlternateContent>
          </a:graphicData>
        </a:graphic>
      </p:graphicFrame>
      <p:graphicFrame>
        <p:nvGraphicFramePr>
          <p:cNvPr id="37892" name="Object 3"/>
          <p:cNvGraphicFramePr>
            <a:graphicFrameLocks noChangeAspect="1"/>
          </p:cNvGraphicFramePr>
          <p:nvPr>
            <p:extLst>
              <p:ext uri="{D42A27DB-BD31-4B8C-83A1-F6EECF244321}">
                <p14:modId xmlns:p14="http://schemas.microsoft.com/office/powerpoint/2010/main" val="521164218"/>
              </p:ext>
            </p:extLst>
          </p:nvPr>
        </p:nvGraphicFramePr>
        <p:xfrm>
          <a:off x="739775" y="3765048"/>
          <a:ext cx="5105400" cy="2247900"/>
        </p:xfrm>
        <a:graphic>
          <a:graphicData uri="http://schemas.openxmlformats.org/presentationml/2006/ole">
            <mc:AlternateContent xmlns:mc="http://schemas.openxmlformats.org/markup-compatibility/2006">
              <mc:Choice xmlns:v="urn:schemas-microsoft-com:vml" Requires="v">
                <p:oleObj spid="_x0000_s37919" name="Picture" r:id="rId6" imgW="3063240" imgH="1348740" progId="Word.Picture.8">
                  <p:embed/>
                </p:oleObj>
              </mc:Choice>
              <mc:Fallback>
                <p:oleObj name="Picture" r:id="rId6" imgW="3063240" imgH="1348740" progId="Word.Picture.8">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39775" y="3765048"/>
                        <a:ext cx="5105400" cy="2247900"/>
                      </a:xfrm>
                      <a:prstGeom prst="rect">
                        <a:avLst/>
                      </a:prstGeom>
                      <a:noFill/>
                      <a:ln>
                        <a:noFill/>
                      </a:ln>
                      <a:extLst/>
                    </p:spPr>
                  </p:pic>
                </p:oleObj>
              </mc:Fallback>
            </mc:AlternateContent>
          </a:graphicData>
        </a:graphic>
      </p:graphicFrame>
      <p:sp>
        <p:nvSpPr>
          <p:cNvPr id="37893" name="Rectangle 4"/>
          <p:cNvSpPr>
            <a:spLocks noChangeArrowheads="1"/>
          </p:cNvSpPr>
          <p:nvPr/>
        </p:nvSpPr>
        <p:spPr bwMode="auto">
          <a:xfrm>
            <a:off x="5859463" y="1852613"/>
            <a:ext cx="2930525"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a:t>Combinational logic circuit with a clock (or enable) input connected</a:t>
            </a:r>
          </a:p>
          <a:p>
            <a:r>
              <a:rPr lang="en-ZA"/>
              <a:t>Usually the type used in digital  systems.</a:t>
            </a:r>
          </a:p>
          <a:p>
            <a:r>
              <a:rPr lang="en-ZA"/>
              <a:t>It of course costs  more in transistors!!</a:t>
            </a:r>
            <a:endParaRPr lang="en-US"/>
          </a:p>
        </p:txBody>
      </p:sp>
      <p:sp>
        <p:nvSpPr>
          <p:cNvPr id="37894" name="Rectangle 5"/>
          <p:cNvSpPr>
            <a:spLocks noChangeArrowheads="1"/>
          </p:cNvSpPr>
          <p:nvPr/>
        </p:nvSpPr>
        <p:spPr bwMode="auto">
          <a:xfrm>
            <a:off x="6140450" y="4006850"/>
            <a:ext cx="22939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a:t>Example signals</a:t>
            </a:r>
            <a:endParaRPr lang="en-US"/>
          </a:p>
        </p:txBody>
      </p:sp>
      <p:cxnSp>
        <p:nvCxnSpPr>
          <p:cNvPr id="37895" name="Straight Connector 7"/>
          <p:cNvCxnSpPr>
            <a:cxnSpLocks noChangeShapeType="1"/>
          </p:cNvCxnSpPr>
          <p:nvPr/>
        </p:nvCxnSpPr>
        <p:spPr bwMode="auto">
          <a:xfrm rot="5400000">
            <a:off x="1088232" y="4937416"/>
            <a:ext cx="2605088" cy="3175"/>
          </a:xfrm>
          <a:prstGeom prst="line">
            <a:avLst/>
          </a:prstGeom>
          <a:noFill/>
          <a:ln w="19050" algn="ctr">
            <a:solidFill>
              <a:srgbClr val="FF0000"/>
            </a:solidFill>
            <a:prstDash val="dash"/>
            <a:round/>
            <a:headEnd/>
            <a:tailEnd/>
          </a:ln>
          <a:extLst>
            <a:ext uri="{909E8E84-426E-40DD-AFC4-6F175D3DCCD1}">
              <a14:hiddenFill xmlns:a14="http://schemas.microsoft.com/office/drawing/2010/main">
                <a:noFill/>
              </a14:hiddenFill>
            </a:ext>
          </a:extLst>
        </p:spPr>
      </p:cxnSp>
      <p:cxnSp>
        <p:nvCxnSpPr>
          <p:cNvPr id="37896" name="Straight Connector 8"/>
          <p:cNvCxnSpPr>
            <a:cxnSpLocks noChangeShapeType="1"/>
          </p:cNvCxnSpPr>
          <p:nvPr/>
        </p:nvCxnSpPr>
        <p:spPr bwMode="auto">
          <a:xfrm rot="5400000">
            <a:off x="1987550" y="4938210"/>
            <a:ext cx="2605088" cy="1588"/>
          </a:xfrm>
          <a:prstGeom prst="line">
            <a:avLst/>
          </a:prstGeom>
          <a:noFill/>
          <a:ln w="19050" algn="ctr">
            <a:solidFill>
              <a:srgbClr val="FF0000"/>
            </a:solidFill>
            <a:prstDash val="dash"/>
            <a:round/>
            <a:headEnd/>
            <a:tailEnd/>
          </a:ln>
          <a:extLst>
            <a:ext uri="{909E8E84-426E-40DD-AFC4-6F175D3DCCD1}">
              <a14:hiddenFill xmlns:a14="http://schemas.microsoft.com/office/drawing/2010/main">
                <a:noFill/>
              </a14:hiddenFill>
            </a:ext>
          </a:extLst>
        </p:spPr>
      </p:cxnSp>
      <p:cxnSp>
        <p:nvCxnSpPr>
          <p:cNvPr id="37897" name="Straight Connector 9"/>
          <p:cNvCxnSpPr>
            <a:cxnSpLocks noChangeShapeType="1"/>
          </p:cNvCxnSpPr>
          <p:nvPr/>
        </p:nvCxnSpPr>
        <p:spPr bwMode="auto">
          <a:xfrm rot="5400000">
            <a:off x="2917032" y="4937416"/>
            <a:ext cx="2605088" cy="3175"/>
          </a:xfrm>
          <a:prstGeom prst="line">
            <a:avLst/>
          </a:prstGeom>
          <a:noFill/>
          <a:ln w="19050" algn="ctr">
            <a:solidFill>
              <a:srgbClr val="FF0000"/>
            </a:solidFill>
            <a:prstDash val="dash"/>
            <a:round/>
            <a:headEnd/>
            <a:tailEnd/>
          </a:ln>
          <a:extLst>
            <a:ext uri="{909E8E84-426E-40DD-AFC4-6F175D3DCCD1}">
              <a14:hiddenFill xmlns:a14="http://schemas.microsoft.com/office/drawing/2010/main">
                <a:noFill/>
              </a14:hiddenFill>
            </a:ext>
          </a:extLst>
        </p:spPr>
      </p:cxnSp>
      <p:sp>
        <p:nvSpPr>
          <p:cNvPr id="37898" name="TextBox 10"/>
          <p:cNvSpPr txBox="1">
            <a:spLocks noChangeArrowheads="1"/>
          </p:cNvSpPr>
          <p:nvPr/>
        </p:nvSpPr>
        <p:spPr bwMode="auto">
          <a:xfrm>
            <a:off x="711200" y="2668085"/>
            <a:ext cx="1060450"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sz="1100">
                <a:solidFill>
                  <a:srgbClr val="1C1C1C"/>
                </a:solidFill>
              </a:rPr>
              <a:t>or “gate” input</a:t>
            </a:r>
            <a:endParaRPr lang="en-US" sz="1100">
              <a:solidFill>
                <a:srgbClr val="1C1C1C"/>
              </a:solidFill>
            </a:endParaRPr>
          </a:p>
        </p:txBody>
      </p:sp>
      <p:sp>
        <p:nvSpPr>
          <p:cNvPr id="37899" name="Rectangle 11"/>
          <p:cNvSpPr>
            <a:spLocks noChangeArrowheads="1"/>
          </p:cNvSpPr>
          <p:nvPr/>
        </p:nvSpPr>
        <p:spPr bwMode="auto">
          <a:xfrm>
            <a:off x="2162175" y="6206623"/>
            <a:ext cx="369728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sz="1600" dirty="0"/>
              <a:t>Only changed on clock pulse</a:t>
            </a:r>
            <a:endParaRPr lang="en-US" sz="1600" dirty="0"/>
          </a:p>
        </p:txBody>
      </p:sp>
      <p:pic>
        <p:nvPicPr>
          <p:cNvPr id="37900" name="Picture 16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76299" y="4576915"/>
            <a:ext cx="1963737" cy="1492250"/>
          </a:xfrm>
          <a:prstGeom prst="rect">
            <a:avLst/>
          </a:prstGeom>
          <a:noFill/>
          <a:ln>
            <a:noFill/>
          </a:ln>
          <a:extLst/>
        </p:spPr>
      </p:pic>
      <p:sp>
        <p:nvSpPr>
          <p:cNvPr id="37901" name="Rectangle 13"/>
          <p:cNvSpPr>
            <a:spLocks noChangeArrowheads="1"/>
          </p:cNvSpPr>
          <p:nvPr/>
        </p:nvSpPr>
        <p:spPr bwMode="auto">
          <a:xfrm>
            <a:off x="6787411" y="6053290"/>
            <a:ext cx="146867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sz="1400" dirty="0"/>
              <a:t>Gated SR-Latch</a:t>
            </a:r>
          </a:p>
          <a:p>
            <a:r>
              <a:rPr lang="en-ZA" sz="1400" dirty="0"/>
              <a:t>Symbol</a:t>
            </a:r>
            <a:endParaRPr lang="en-US" sz="14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Flip-flop</a:t>
            </a:r>
            <a:endParaRPr lang="en-US" dirty="0"/>
          </a:p>
        </p:txBody>
      </p:sp>
      <p:pic>
        <p:nvPicPr>
          <p:cNvPr id="3891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2300" y="1625600"/>
            <a:ext cx="1905000" cy="1447800"/>
          </a:xfrm>
          <a:prstGeom prst="rect">
            <a:avLst/>
          </a:prstGeom>
          <a:noFill/>
          <a:ln>
            <a:noFill/>
          </a:ln>
          <a:extLst/>
        </p:spPr>
      </p:pic>
      <p:sp>
        <p:nvSpPr>
          <p:cNvPr id="38916" name="Rectangle 3"/>
          <p:cNvSpPr>
            <a:spLocks noChangeArrowheads="1"/>
          </p:cNvSpPr>
          <p:nvPr/>
        </p:nvSpPr>
        <p:spPr bwMode="auto">
          <a:xfrm>
            <a:off x="2851150" y="1543050"/>
            <a:ext cx="2930525"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a:t>The standard JK flip-flop is much the same as a gated SR latch, modified so that Q toggles when J = K = 1</a:t>
            </a:r>
            <a:endParaRPr lang="en-US"/>
          </a:p>
        </p:txBody>
      </p:sp>
      <p:pic>
        <p:nvPicPr>
          <p:cNvPr id="38917"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6588" y="3846513"/>
            <a:ext cx="2562225" cy="1143000"/>
          </a:xfrm>
          <a:prstGeom prst="rect">
            <a:avLst/>
          </a:prstGeom>
          <a:noFill/>
          <a:ln>
            <a:noFill/>
          </a:ln>
          <a:extLst/>
        </p:spPr>
      </p:pic>
      <p:sp>
        <p:nvSpPr>
          <p:cNvPr id="38918" name="Rectangle 5"/>
          <p:cNvSpPr>
            <a:spLocks noChangeArrowheads="1"/>
          </p:cNvSpPr>
          <p:nvPr/>
        </p:nvSpPr>
        <p:spPr bwMode="auto">
          <a:xfrm>
            <a:off x="3322638" y="3800475"/>
            <a:ext cx="2930525" cy="203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a:t>The D-type flip flop (which you may want to use in Prac3 to store data)  is a JK flop flop modified (see left) to hold the state of input D at each clock pulse.</a:t>
            </a:r>
            <a:endParaRPr lang="en-US"/>
          </a:p>
        </p:txBody>
      </p:sp>
      <p:sp>
        <p:nvSpPr>
          <p:cNvPr id="38919" name="Rectangle 6"/>
          <p:cNvSpPr>
            <a:spLocks noChangeArrowheads="1"/>
          </p:cNvSpPr>
          <p:nvPr/>
        </p:nvSpPr>
        <p:spPr bwMode="auto">
          <a:xfrm>
            <a:off x="590550" y="3067050"/>
            <a:ext cx="13255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JK flip-flop </a:t>
            </a:r>
            <a:endParaRPr lang="en-US"/>
          </a:p>
        </p:txBody>
      </p:sp>
      <p:sp>
        <p:nvSpPr>
          <p:cNvPr id="38920" name="Rectangle 7"/>
          <p:cNvSpPr>
            <a:spLocks noChangeArrowheads="1"/>
          </p:cNvSpPr>
          <p:nvPr/>
        </p:nvSpPr>
        <p:spPr bwMode="auto">
          <a:xfrm>
            <a:off x="604838" y="5014913"/>
            <a:ext cx="12239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D flip-flop </a:t>
            </a:r>
            <a:endParaRPr lang="en-US"/>
          </a:p>
        </p:txBody>
      </p:sp>
      <p:graphicFrame>
        <p:nvGraphicFramePr>
          <p:cNvPr id="9" name="Table 8"/>
          <p:cNvGraphicFramePr>
            <a:graphicFrameLocks noGrp="1"/>
          </p:cNvGraphicFramePr>
          <p:nvPr/>
        </p:nvGraphicFramePr>
        <p:xfrm>
          <a:off x="6400800" y="3819525"/>
          <a:ext cx="2357439" cy="2651436"/>
        </p:xfrm>
        <a:graphic>
          <a:graphicData uri="http://schemas.openxmlformats.org/drawingml/2006/table">
            <a:tbl>
              <a:tblPr/>
              <a:tblGrid>
                <a:gridCol w="785813"/>
                <a:gridCol w="785813"/>
                <a:gridCol w="785813"/>
              </a:tblGrid>
              <a:tr h="441854">
                <a:tc>
                  <a:txBody>
                    <a:bodyPr/>
                    <a:lstStyle/>
                    <a:p>
                      <a:pPr>
                        <a:lnSpc>
                          <a:spcPct val="115000"/>
                        </a:lnSpc>
                        <a:spcAft>
                          <a:spcPts val="1000"/>
                        </a:spcAft>
                      </a:pPr>
                      <a:r>
                        <a:rPr lang="en-GB" sz="2000" b="1" dirty="0" smtClean="0">
                          <a:solidFill>
                            <a:srgbClr val="1C1C1C"/>
                          </a:solidFill>
                          <a:latin typeface="Calibri"/>
                          <a:ea typeface="Calibri"/>
                          <a:cs typeface="Times New Roman"/>
                        </a:rPr>
                        <a:t>clock</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D</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Q</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r h="441854">
                <a:tc>
                  <a:txBody>
                    <a:bodyPr/>
                    <a:lstStyle/>
                    <a:p>
                      <a:pPr>
                        <a:lnSpc>
                          <a:spcPct val="115000"/>
                        </a:lnSpc>
                        <a:spcAft>
                          <a:spcPts val="1000"/>
                        </a:spcAft>
                      </a:pPr>
                      <a:r>
                        <a:rPr lang="en-GB" sz="2000" b="1" dirty="0">
                          <a:solidFill>
                            <a:srgbClr val="1C1C1C"/>
                          </a:solidFill>
                          <a:latin typeface="Calibri"/>
                          <a:ea typeface="Calibri"/>
                          <a:cs typeface="Times New Roman"/>
                        </a:rPr>
                        <a:t>0</a:t>
                      </a:r>
                      <a:r>
                        <a:rPr lang="en-GB" sz="2000" dirty="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a:solidFill>
                            <a:srgbClr val="1C1C1C"/>
                          </a:solidFill>
                          <a:latin typeface="Calibri"/>
                          <a:ea typeface="Calibri"/>
                          <a:cs typeface="Times New Roman"/>
                        </a:rPr>
                        <a:t>0</a:t>
                      </a:r>
                      <a:r>
                        <a:rPr lang="en-GB" sz="2000" dirty="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X</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r h="441854">
                <a:tc>
                  <a:txBody>
                    <a:bodyPr/>
                    <a:lstStyle/>
                    <a:p>
                      <a:pPr>
                        <a:lnSpc>
                          <a:spcPct val="115000"/>
                        </a:lnSpc>
                        <a:spcAft>
                          <a:spcPts val="1000"/>
                        </a:spcAft>
                      </a:pPr>
                      <a:r>
                        <a:rPr lang="en-GB" sz="2000" b="1" dirty="0">
                          <a:solidFill>
                            <a:srgbClr val="1C1C1C"/>
                          </a:solidFill>
                          <a:latin typeface="Calibri"/>
                          <a:ea typeface="Calibri"/>
                          <a:cs typeface="Times New Roman"/>
                        </a:rPr>
                        <a:t>1</a:t>
                      </a:r>
                      <a:r>
                        <a:rPr lang="en-GB" sz="2000" dirty="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a:solidFill>
                            <a:srgbClr val="1C1C1C"/>
                          </a:solidFill>
                          <a:latin typeface="Calibri"/>
                          <a:ea typeface="Calibri"/>
                          <a:cs typeface="Times New Roman"/>
                        </a:rPr>
                        <a:t>1</a:t>
                      </a:r>
                      <a:r>
                        <a:rPr lang="en-GB" sz="2000" dirty="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0</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r h="441854">
                <a:tc>
                  <a:txBody>
                    <a:bodyPr/>
                    <a:lstStyle/>
                    <a:p>
                      <a:pPr>
                        <a:lnSpc>
                          <a:spcPct val="115000"/>
                        </a:lnSpc>
                        <a:spcAft>
                          <a:spcPts val="1000"/>
                        </a:spcAft>
                      </a:pPr>
                      <a:r>
                        <a:rPr lang="en-GB" sz="2000" b="1" dirty="0" smtClean="0">
                          <a:solidFill>
                            <a:srgbClr val="1C1C1C"/>
                          </a:solidFill>
                          <a:latin typeface="Calibri"/>
                          <a:ea typeface="Calibri"/>
                          <a:cs typeface="Times New Roman"/>
                        </a:rPr>
                        <a:t>2</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1</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1</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r h="441854">
                <a:tc>
                  <a:txBody>
                    <a:bodyPr/>
                    <a:lstStyle/>
                    <a:p>
                      <a:pPr>
                        <a:lnSpc>
                          <a:spcPct val="115000"/>
                        </a:lnSpc>
                        <a:spcAft>
                          <a:spcPts val="1000"/>
                        </a:spcAft>
                      </a:pPr>
                      <a:r>
                        <a:rPr lang="en-GB" sz="2000" b="1" dirty="0" smtClean="0">
                          <a:solidFill>
                            <a:srgbClr val="1C1C1C"/>
                          </a:solidFill>
                          <a:latin typeface="Calibri"/>
                          <a:ea typeface="Calibri"/>
                          <a:cs typeface="Times New Roman"/>
                        </a:rPr>
                        <a:t>3</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0</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1</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r h="441854">
                <a:tc>
                  <a:txBody>
                    <a:bodyPr/>
                    <a:lstStyle/>
                    <a:p>
                      <a:pPr>
                        <a:lnSpc>
                          <a:spcPct val="115000"/>
                        </a:lnSpc>
                        <a:spcAft>
                          <a:spcPts val="1000"/>
                        </a:spcAft>
                      </a:pPr>
                      <a:r>
                        <a:rPr lang="en-ZA" sz="2000" dirty="0" smtClean="0">
                          <a:solidFill>
                            <a:srgbClr val="1C1C1C"/>
                          </a:solidFill>
                          <a:latin typeface="Calibri"/>
                          <a:ea typeface="Calibri"/>
                          <a:cs typeface="Times New Roman"/>
                        </a:rPr>
                        <a:t>…</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ZA" sz="2000" dirty="0" smtClean="0">
                          <a:solidFill>
                            <a:srgbClr val="1C1C1C"/>
                          </a:solidFill>
                          <a:latin typeface="Calibri"/>
                          <a:ea typeface="Calibri"/>
                          <a:cs typeface="Times New Roman"/>
                        </a:rPr>
                        <a:t>…</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ZA" sz="2000" dirty="0" smtClean="0">
                          <a:solidFill>
                            <a:srgbClr val="1C1C1C"/>
                          </a:solidFill>
                          <a:latin typeface="Calibri"/>
                          <a:ea typeface="Calibri"/>
                          <a:cs typeface="Times New Roman"/>
                        </a:rPr>
                        <a:t>…</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bl>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T-type Flip-flop</a:t>
            </a:r>
            <a:endParaRPr lang="en-US" dirty="0"/>
          </a:p>
        </p:txBody>
      </p:sp>
      <p:sp>
        <p:nvSpPr>
          <p:cNvPr id="39939" name="Rectangle 3"/>
          <p:cNvSpPr>
            <a:spLocks noChangeArrowheads="1"/>
          </p:cNvSpPr>
          <p:nvPr/>
        </p:nvSpPr>
        <p:spPr bwMode="auto">
          <a:xfrm>
            <a:off x="2851150" y="1543050"/>
            <a:ext cx="2930525"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a:t>The T-type flip-flops toggle the input.  Q = not Q each time T is set to 1 when the clock pulses</a:t>
            </a:r>
            <a:endParaRPr lang="en-US"/>
          </a:p>
        </p:txBody>
      </p:sp>
      <p:pic>
        <p:nvPicPr>
          <p:cNvPr id="39940"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6588" y="3846513"/>
            <a:ext cx="2562225" cy="1143000"/>
          </a:xfrm>
          <a:prstGeom prst="rect">
            <a:avLst/>
          </a:prstGeom>
          <a:noFill/>
          <a:ln>
            <a:noFill/>
          </a:ln>
          <a:extLst/>
        </p:spPr>
      </p:pic>
      <p:sp>
        <p:nvSpPr>
          <p:cNvPr id="39941" name="Rectangle 5"/>
          <p:cNvSpPr>
            <a:spLocks noChangeArrowheads="1"/>
          </p:cNvSpPr>
          <p:nvPr/>
        </p:nvSpPr>
        <p:spPr bwMode="auto">
          <a:xfrm>
            <a:off x="3322638" y="3800475"/>
            <a:ext cx="2930525" cy="203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a:t>The D-type flip flop (which you may want to use in Prac3 to store data)  is a JK flop flop modified (see left) to hold the state of input D at each clock pulse.</a:t>
            </a:r>
            <a:endParaRPr lang="en-US"/>
          </a:p>
        </p:txBody>
      </p:sp>
      <p:sp>
        <p:nvSpPr>
          <p:cNvPr id="39942" name="Rectangle 6"/>
          <p:cNvSpPr>
            <a:spLocks noChangeArrowheads="1"/>
          </p:cNvSpPr>
          <p:nvPr/>
        </p:nvSpPr>
        <p:spPr bwMode="auto">
          <a:xfrm>
            <a:off x="473075" y="2771775"/>
            <a:ext cx="1193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T flip-flop </a:t>
            </a:r>
            <a:endParaRPr lang="en-US"/>
          </a:p>
        </p:txBody>
      </p:sp>
      <p:sp>
        <p:nvSpPr>
          <p:cNvPr id="39943" name="Rectangle 7"/>
          <p:cNvSpPr>
            <a:spLocks noChangeArrowheads="1"/>
          </p:cNvSpPr>
          <p:nvPr/>
        </p:nvSpPr>
        <p:spPr bwMode="auto">
          <a:xfrm>
            <a:off x="604838" y="5014913"/>
            <a:ext cx="122396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D flip-flop </a:t>
            </a:r>
            <a:endParaRPr lang="en-US"/>
          </a:p>
        </p:txBody>
      </p:sp>
      <p:graphicFrame>
        <p:nvGraphicFramePr>
          <p:cNvPr id="9" name="Table 8"/>
          <p:cNvGraphicFramePr>
            <a:graphicFrameLocks noGrp="1"/>
          </p:cNvGraphicFramePr>
          <p:nvPr/>
        </p:nvGraphicFramePr>
        <p:xfrm>
          <a:off x="6180138" y="1090613"/>
          <a:ext cx="2357436" cy="2651436"/>
        </p:xfrm>
        <a:graphic>
          <a:graphicData uri="http://schemas.openxmlformats.org/drawingml/2006/table">
            <a:tbl>
              <a:tblPr/>
              <a:tblGrid>
                <a:gridCol w="785812"/>
                <a:gridCol w="785812"/>
                <a:gridCol w="785812"/>
              </a:tblGrid>
              <a:tr h="441854">
                <a:tc>
                  <a:txBody>
                    <a:bodyPr/>
                    <a:lstStyle/>
                    <a:p>
                      <a:pPr>
                        <a:lnSpc>
                          <a:spcPct val="115000"/>
                        </a:lnSpc>
                        <a:spcAft>
                          <a:spcPts val="1000"/>
                        </a:spcAft>
                      </a:pPr>
                      <a:r>
                        <a:rPr lang="en-GB" sz="2000" b="1" dirty="0" smtClean="0">
                          <a:solidFill>
                            <a:srgbClr val="1C1C1C"/>
                          </a:solidFill>
                          <a:latin typeface="Calibri"/>
                          <a:ea typeface="Calibri"/>
                          <a:cs typeface="Times New Roman"/>
                        </a:rPr>
                        <a:t>Clock</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T</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Q</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r h="441854">
                <a:tc>
                  <a:txBody>
                    <a:bodyPr/>
                    <a:lstStyle/>
                    <a:p>
                      <a:pPr>
                        <a:lnSpc>
                          <a:spcPct val="115000"/>
                        </a:lnSpc>
                        <a:spcAft>
                          <a:spcPts val="1000"/>
                        </a:spcAft>
                      </a:pPr>
                      <a:r>
                        <a:rPr lang="en-GB" sz="2000" b="1" dirty="0">
                          <a:solidFill>
                            <a:srgbClr val="1C1C1C"/>
                          </a:solidFill>
                          <a:latin typeface="Calibri"/>
                          <a:ea typeface="Calibri"/>
                          <a:cs typeface="Times New Roman"/>
                        </a:rPr>
                        <a:t>0</a:t>
                      </a:r>
                      <a:r>
                        <a:rPr lang="en-GB" sz="2000" dirty="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1</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0</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r h="441854">
                <a:tc>
                  <a:txBody>
                    <a:bodyPr/>
                    <a:lstStyle/>
                    <a:p>
                      <a:pPr>
                        <a:lnSpc>
                          <a:spcPct val="115000"/>
                        </a:lnSpc>
                        <a:spcAft>
                          <a:spcPts val="1000"/>
                        </a:spcAft>
                      </a:pPr>
                      <a:r>
                        <a:rPr lang="en-GB" sz="2000" b="1" dirty="0">
                          <a:solidFill>
                            <a:srgbClr val="1C1C1C"/>
                          </a:solidFill>
                          <a:latin typeface="Calibri"/>
                          <a:ea typeface="Calibri"/>
                          <a:cs typeface="Times New Roman"/>
                        </a:rPr>
                        <a:t>1</a:t>
                      </a:r>
                      <a:r>
                        <a:rPr lang="en-GB" sz="2000" dirty="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0</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1</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r h="441854">
                <a:tc>
                  <a:txBody>
                    <a:bodyPr/>
                    <a:lstStyle/>
                    <a:p>
                      <a:pPr>
                        <a:lnSpc>
                          <a:spcPct val="115000"/>
                        </a:lnSpc>
                        <a:spcAft>
                          <a:spcPts val="1000"/>
                        </a:spcAft>
                      </a:pPr>
                      <a:r>
                        <a:rPr lang="en-GB" sz="2000" b="1" dirty="0" smtClean="0">
                          <a:solidFill>
                            <a:srgbClr val="1C1C1C"/>
                          </a:solidFill>
                          <a:latin typeface="Calibri"/>
                          <a:ea typeface="Calibri"/>
                          <a:cs typeface="Times New Roman"/>
                        </a:rPr>
                        <a:t>2</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1</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1</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r h="441854">
                <a:tc>
                  <a:txBody>
                    <a:bodyPr/>
                    <a:lstStyle/>
                    <a:p>
                      <a:pPr>
                        <a:lnSpc>
                          <a:spcPct val="115000"/>
                        </a:lnSpc>
                        <a:spcAft>
                          <a:spcPts val="1000"/>
                        </a:spcAft>
                      </a:pPr>
                      <a:r>
                        <a:rPr lang="en-GB" sz="2000" b="1" dirty="0" smtClean="0">
                          <a:solidFill>
                            <a:srgbClr val="1C1C1C"/>
                          </a:solidFill>
                          <a:latin typeface="Calibri"/>
                          <a:ea typeface="Calibri"/>
                          <a:cs typeface="Times New Roman"/>
                        </a:rPr>
                        <a:t>3</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0</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GB" sz="2000" b="1" dirty="0" smtClean="0">
                          <a:solidFill>
                            <a:srgbClr val="1C1C1C"/>
                          </a:solidFill>
                          <a:latin typeface="Calibri"/>
                          <a:ea typeface="Calibri"/>
                          <a:cs typeface="Times New Roman"/>
                        </a:rPr>
                        <a:t>0</a:t>
                      </a:r>
                      <a:r>
                        <a:rPr lang="en-GB" sz="2000" dirty="0" smtClean="0">
                          <a:solidFill>
                            <a:srgbClr val="1C1C1C"/>
                          </a:solidFill>
                          <a:latin typeface="Calibri"/>
                          <a:ea typeface="Calibri"/>
                          <a:cs typeface="Times New Roman"/>
                        </a:rPr>
                        <a:t> </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r h="441854">
                <a:tc>
                  <a:txBody>
                    <a:bodyPr/>
                    <a:lstStyle/>
                    <a:p>
                      <a:pPr>
                        <a:lnSpc>
                          <a:spcPct val="115000"/>
                        </a:lnSpc>
                        <a:spcAft>
                          <a:spcPts val="1000"/>
                        </a:spcAft>
                      </a:pPr>
                      <a:r>
                        <a:rPr lang="en-ZA" sz="2000" dirty="0" smtClean="0">
                          <a:solidFill>
                            <a:srgbClr val="1C1C1C"/>
                          </a:solidFill>
                          <a:latin typeface="Calibri"/>
                          <a:ea typeface="Calibri"/>
                          <a:cs typeface="Times New Roman"/>
                        </a:rPr>
                        <a:t>…</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ZA" sz="2000" dirty="0" smtClean="0">
                          <a:solidFill>
                            <a:srgbClr val="1C1C1C"/>
                          </a:solidFill>
                          <a:latin typeface="Calibri"/>
                          <a:ea typeface="Calibri"/>
                          <a:cs typeface="Times New Roman"/>
                        </a:rPr>
                        <a:t>…</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c>
                  <a:txBody>
                    <a:bodyPr/>
                    <a:lstStyle/>
                    <a:p>
                      <a:pPr>
                        <a:lnSpc>
                          <a:spcPct val="115000"/>
                        </a:lnSpc>
                        <a:spcAft>
                          <a:spcPts val="1000"/>
                        </a:spcAft>
                      </a:pPr>
                      <a:r>
                        <a:rPr lang="en-ZA" sz="2000" dirty="0" smtClean="0">
                          <a:solidFill>
                            <a:srgbClr val="1C1C1C"/>
                          </a:solidFill>
                          <a:latin typeface="Calibri"/>
                          <a:ea typeface="Calibri"/>
                          <a:cs typeface="Times New Roman"/>
                        </a:rPr>
                        <a:t>…</a:t>
                      </a:r>
                      <a:endParaRPr lang="en-US" sz="2000" dirty="0">
                        <a:solidFill>
                          <a:srgbClr val="1C1C1C"/>
                        </a:solidFill>
                        <a:latin typeface="Calibri"/>
                        <a:ea typeface="Calibri"/>
                        <a:cs typeface="Times New Roman"/>
                      </a:endParaRPr>
                    </a:p>
                  </a:txBody>
                  <a:tcPr marL="91459" marR="91459" marT="45693" marB="4569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EFFBE"/>
                    </a:solidFill>
                  </a:tcPr>
                </a:tc>
              </a:tr>
            </a:tbl>
          </a:graphicData>
        </a:graphic>
      </p:graphicFrame>
      <p:pic>
        <p:nvPicPr>
          <p:cNvPr id="3997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000" y="1544638"/>
            <a:ext cx="2562225" cy="1143000"/>
          </a:xfrm>
          <a:prstGeom prst="rect">
            <a:avLst/>
          </a:prstGeom>
          <a:noFill/>
          <a:ln>
            <a:noFill/>
          </a:ln>
          <a:ex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Preset and Clocking</a:t>
            </a:r>
            <a:endParaRPr lang="en-US" dirty="0"/>
          </a:p>
        </p:txBody>
      </p:sp>
      <p:pic>
        <p:nvPicPr>
          <p:cNvPr id="40963" name="Picture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62175" y="2290763"/>
            <a:ext cx="1908175" cy="2368550"/>
          </a:xfrm>
          <a:prstGeom prst="rect">
            <a:avLst/>
          </a:prstGeom>
          <a:noFill/>
          <a:ln>
            <a:noFill/>
          </a:ln>
          <a:extLst/>
        </p:spPr>
      </p:pic>
      <p:sp>
        <p:nvSpPr>
          <p:cNvPr id="40964" name="Rectangle 3"/>
          <p:cNvSpPr>
            <a:spLocks noChangeArrowheads="1"/>
          </p:cNvSpPr>
          <p:nvPr/>
        </p:nvSpPr>
        <p:spPr bwMode="auto">
          <a:xfrm>
            <a:off x="4251325" y="2295525"/>
            <a:ext cx="2930525"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a:t>Preset line (PR) and clear line (CL) are asynchronous inputs used to set (to 1) or clear the value stored by the flip-flop.</a:t>
            </a:r>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3"/>
          <p:cNvSpPr>
            <a:spLocks noChangeArrowheads="1"/>
          </p:cNvSpPr>
          <p:nvPr/>
        </p:nvSpPr>
        <p:spPr bwMode="auto">
          <a:xfrm>
            <a:off x="4616450" y="2874963"/>
            <a:ext cx="2271713" cy="1549400"/>
          </a:xfrm>
          <a:prstGeom prst="rect">
            <a:avLst/>
          </a:prstGeom>
          <a:noFill/>
          <a:ln>
            <a:noFill/>
          </a:ln>
          <a:extLst/>
        </p:spPr>
        <p:txBody>
          <a:bodyPr/>
          <a:lstStyle/>
          <a:p>
            <a:endParaRPr lang="en-US"/>
          </a:p>
        </p:txBody>
      </p:sp>
      <p:sp>
        <p:nvSpPr>
          <p:cNvPr id="2" name="Title 1"/>
          <p:cNvSpPr>
            <a:spLocks noGrp="1"/>
          </p:cNvSpPr>
          <p:nvPr>
            <p:ph type="title"/>
          </p:nvPr>
        </p:nvSpPr>
        <p:spPr/>
        <p:txBody>
          <a:bodyPr>
            <a:normAutofit fontScale="90000"/>
          </a:bodyPr>
          <a:lstStyle/>
          <a:p>
            <a:pPr>
              <a:defRPr/>
            </a:pPr>
            <a:r>
              <a:rPr lang="en-ZA" dirty="0" smtClean="0"/>
              <a:t>Edge triggered devices</a:t>
            </a:r>
            <a:endParaRPr lang="en-US" dirty="0"/>
          </a:p>
        </p:txBody>
      </p:sp>
      <p:sp>
        <p:nvSpPr>
          <p:cNvPr id="41988" name="Rectangle 6"/>
          <p:cNvSpPr>
            <a:spLocks noChangeArrowheads="1"/>
          </p:cNvSpPr>
          <p:nvPr/>
        </p:nvSpPr>
        <p:spPr bwMode="auto">
          <a:xfrm>
            <a:off x="560388" y="1533525"/>
            <a:ext cx="8347075"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a:t>A note on notation:</a:t>
            </a:r>
          </a:p>
          <a:p>
            <a:r>
              <a:rPr lang="en-ZA"/>
              <a:t>Edge-triggered inputs are shown using a triangle.</a:t>
            </a:r>
          </a:p>
          <a:p>
            <a:r>
              <a:rPr lang="en-ZA"/>
              <a:t>Negative edges triggered inputs are shown without a circle on the incoming line.</a:t>
            </a:r>
            <a:endParaRPr lang="en-US"/>
          </a:p>
        </p:txBody>
      </p:sp>
      <p:cxnSp>
        <p:nvCxnSpPr>
          <p:cNvPr id="41989" name="Straight Connector 11"/>
          <p:cNvCxnSpPr>
            <a:cxnSpLocks noChangeShapeType="1"/>
          </p:cNvCxnSpPr>
          <p:nvPr/>
        </p:nvCxnSpPr>
        <p:spPr bwMode="auto">
          <a:xfrm>
            <a:off x="4764088" y="3627438"/>
            <a:ext cx="708025" cy="1587"/>
          </a:xfrm>
          <a:prstGeom prst="line">
            <a:avLst/>
          </a:prstGeom>
          <a:noFill/>
          <a:ln w="9525" algn="ctr">
            <a:solidFill>
              <a:srgbClr val="1C1C1C"/>
            </a:solidFill>
            <a:round/>
            <a:headEnd/>
            <a:tailEnd/>
          </a:ln>
          <a:extLst>
            <a:ext uri="{909E8E84-426E-40DD-AFC4-6F175D3DCCD1}">
              <a14:hiddenFill xmlns:a14="http://schemas.microsoft.com/office/drawing/2010/main">
                <a:noFill/>
              </a14:hiddenFill>
            </a:ext>
          </a:extLst>
        </p:spPr>
      </p:cxnSp>
      <p:sp>
        <p:nvSpPr>
          <p:cNvPr id="41990" name="Rectangle 7"/>
          <p:cNvSpPr>
            <a:spLocks noChangeArrowheads="1"/>
          </p:cNvSpPr>
          <p:nvPr/>
        </p:nvSpPr>
        <p:spPr bwMode="auto">
          <a:xfrm>
            <a:off x="5545138" y="3022600"/>
            <a:ext cx="1076325" cy="1239838"/>
          </a:xfrm>
          <a:prstGeom prst="rect">
            <a:avLst/>
          </a:prstGeom>
          <a:noFill/>
          <a:ln w="9525" algn="ctr">
            <a:solidFill>
              <a:srgbClr val="1C1C1C"/>
            </a:solidFill>
            <a:round/>
            <a:headEnd/>
            <a:tailEnd/>
          </a:ln>
        </p:spPr>
        <p:txBody>
          <a:bodyPr/>
          <a:lstStyle/>
          <a:p>
            <a:endParaRPr lang="en-US"/>
          </a:p>
        </p:txBody>
      </p:sp>
      <p:sp>
        <p:nvSpPr>
          <p:cNvPr id="41991" name="TextBox 8"/>
          <p:cNvSpPr txBox="1">
            <a:spLocks noChangeArrowheads="1"/>
          </p:cNvSpPr>
          <p:nvPr/>
        </p:nvSpPr>
        <p:spPr bwMode="auto">
          <a:xfrm>
            <a:off x="5707063" y="3451225"/>
            <a:ext cx="3651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solidFill>
                  <a:srgbClr val="1C1C1C"/>
                </a:solidFill>
              </a:rPr>
              <a:t>in</a:t>
            </a:r>
            <a:endParaRPr lang="en-US">
              <a:solidFill>
                <a:srgbClr val="1C1C1C"/>
              </a:solidFill>
            </a:endParaRPr>
          </a:p>
        </p:txBody>
      </p:sp>
      <p:sp>
        <p:nvSpPr>
          <p:cNvPr id="41992" name="Oval 9"/>
          <p:cNvSpPr>
            <a:spLocks noChangeArrowheads="1"/>
          </p:cNvSpPr>
          <p:nvPr/>
        </p:nvSpPr>
        <p:spPr bwMode="auto">
          <a:xfrm>
            <a:off x="5388323" y="3568700"/>
            <a:ext cx="131763" cy="133350"/>
          </a:xfrm>
          <a:prstGeom prst="ellipse">
            <a:avLst/>
          </a:prstGeom>
          <a:solidFill>
            <a:schemeClr val="bg1"/>
          </a:solidFill>
          <a:ln w="9525" algn="ctr">
            <a:solidFill>
              <a:srgbClr val="1C1C1C"/>
            </a:solidFill>
            <a:round/>
            <a:headEnd/>
            <a:tailEnd/>
          </a:ln>
        </p:spPr>
        <p:txBody>
          <a:bodyPr/>
          <a:lstStyle/>
          <a:p>
            <a:endParaRPr lang="en-US"/>
          </a:p>
        </p:txBody>
      </p:sp>
      <p:sp>
        <p:nvSpPr>
          <p:cNvPr id="41993" name="Isosceles Triangle 14"/>
          <p:cNvSpPr>
            <a:spLocks noChangeArrowheads="1"/>
          </p:cNvSpPr>
          <p:nvPr/>
        </p:nvSpPr>
        <p:spPr bwMode="auto">
          <a:xfrm rot="5400000">
            <a:off x="5525294" y="3545681"/>
            <a:ext cx="215900" cy="185738"/>
          </a:xfrm>
          <a:prstGeom prst="triangle">
            <a:avLst>
              <a:gd name="adj" fmla="val 50000"/>
            </a:avLst>
          </a:prstGeom>
          <a:solidFill>
            <a:schemeClr val="bg1"/>
          </a:solidFill>
          <a:ln w="9525" algn="ctr">
            <a:solidFill>
              <a:srgbClr val="1C1C1C"/>
            </a:solidFill>
            <a:round/>
            <a:headEnd/>
            <a:tailEnd/>
          </a:ln>
        </p:spPr>
        <p:txBody>
          <a:bodyPr/>
          <a:lstStyle/>
          <a:p>
            <a:endParaRPr lang="en-US"/>
          </a:p>
        </p:txBody>
      </p:sp>
      <p:sp>
        <p:nvSpPr>
          <p:cNvPr id="41994" name="Rectangle 15"/>
          <p:cNvSpPr>
            <a:spLocks noChangeArrowheads="1"/>
          </p:cNvSpPr>
          <p:nvPr/>
        </p:nvSpPr>
        <p:spPr bwMode="auto">
          <a:xfrm>
            <a:off x="4548188" y="4483100"/>
            <a:ext cx="27098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Negative edge triggered </a:t>
            </a:r>
            <a:endParaRPr lang="en-US"/>
          </a:p>
        </p:txBody>
      </p:sp>
      <p:sp>
        <p:nvSpPr>
          <p:cNvPr id="41995" name="Rectangle 16"/>
          <p:cNvSpPr>
            <a:spLocks noChangeArrowheads="1"/>
          </p:cNvSpPr>
          <p:nvPr/>
        </p:nvSpPr>
        <p:spPr bwMode="auto">
          <a:xfrm>
            <a:off x="1755775" y="2874963"/>
            <a:ext cx="2270125" cy="1549400"/>
          </a:xfrm>
          <a:prstGeom prst="rect">
            <a:avLst/>
          </a:prstGeom>
          <a:noFill/>
          <a:ln>
            <a:noFill/>
          </a:ln>
          <a:extLst/>
        </p:spPr>
        <p:txBody>
          <a:bodyPr/>
          <a:lstStyle/>
          <a:p>
            <a:endParaRPr lang="en-US"/>
          </a:p>
        </p:txBody>
      </p:sp>
      <p:cxnSp>
        <p:nvCxnSpPr>
          <p:cNvPr id="41996" name="Straight Connector 17"/>
          <p:cNvCxnSpPr>
            <a:cxnSpLocks noChangeShapeType="1"/>
            <a:endCxn id="41999" idx="3"/>
          </p:cNvCxnSpPr>
          <p:nvPr/>
        </p:nvCxnSpPr>
        <p:spPr bwMode="auto">
          <a:xfrm>
            <a:off x="1901825" y="3627438"/>
            <a:ext cx="776288" cy="11112"/>
          </a:xfrm>
          <a:prstGeom prst="line">
            <a:avLst/>
          </a:prstGeom>
          <a:noFill/>
          <a:ln w="9525" algn="ctr">
            <a:solidFill>
              <a:srgbClr val="1C1C1C"/>
            </a:solidFill>
            <a:round/>
            <a:headEnd/>
            <a:tailEnd/>
          </a:ln>
          <a:extLst>
            <a:ext uri="{909E8E84-426E-40DD-AFC4-6F175D3DCCD1}">
              <a14:hiddenFill xmlns:a14="http://schemas.microsoft.com/office/drawing/2010/main">
                <a:noFill/>
              </a14:hiddenFill>
            </a:ext>
          </a:extLst>
        </p:spPr>
      </p:cxnSp>
      <p:sp>
        <p:nvSpPr>
          <p:cNvPr id="41997" name="Rectangle 18"/>
          <p:cNvSpPr>
            <a:spLocks noChangeArrowheads="1"/>
          </p:cNvSpPr>
          <p:nvPr/>
        </p:nvSpPr>
        <p:spPr bwMode="auto">
          <a:xfrm>
            <a:off x="2684463" y="3022600"/>
            <a:ext cx="1076325" cy="1239838"/>
          </a:xfrm>
          <a:prstGeom prst="rect">
            <a:avLst/>
          </a:prstGeom>
          <a:noFill/>
          <a:ln w="9525" algn="ctr">
            <a:solidFill>
              <a:srgbClr val="1C1C1C"/>
            </a:solidFill>
            <a:round/>
            <a:headEnd/>
            <a:tailEnd/>
          </a:ln>
        </p:spPr>
        <p:txBody>
          <a:bodyPr/>
          <a:lstStyle/>
          <a:p>
            <a:endParaRPr lang="en-US"/>
          </a:p>
        </p:txBody>
      </p:sp>
      <p:sp>
        <p:nvSpPr>
          <p:cNvPr id="41998" name="TextBox 19"/>
          <p:cNvSpPr txBox="1">
            <a:spLocks noChangeArrowheads="1"/>
          </p:cNvSpPr>
          <p:nvPr/>
        </p:nvSpPr>
        <p:spPr bwMode="auto">
          <a:xfrm>
            <a:off x="2846388" y="3451225"/>
            <a:ext cx="3635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a:solidFill>
                  <a:srgbClr val="1C1C1C"/>
                </a:solidFill>
              </a:rPr>
              <a:t>in</a:t>
            </a:r>
            <a:endParaRPr lang="en-US">
              <a:solidFill>
                <a:srgbClr val="1C1C1C"/>
              </a:solidFill>
            </a:endParaRPr>
          </a:p>
        </p:txBody>
      </p:sp>
      <p:sp>
        <p:nvSpPr>
          <p:cNvPr id="41999" name="Isosceles Triangle 21"/>
          <p:cNvSpPr>
            <a:spLocks noChangeArrowheads="1"/>
          </p:cNvSpPr>
          <p:nvPr/>
        </p:nvSpPr>
        <p:spPr bwMode="auto">
          <a:xfrm rot="5400000">
            <a:off x="2663826" y="3544887"/>
            <a:ext cx="215900" cy="187325"/>
          </a:xfrm>
          <a:prstGeom prst="triangle">
            <a:avLst>
              <a:gd name="adj" fmla="val 50000"/>
            </a:avLst>
          </a:prstGeom>
          <a:solidFill>
            <a:schemeClr val="bg1"/>
          </a:solidFill>
          <a:ln w="9525" algn="ctr">
            <a:solidFill>
              <a:srgbClr val="1C1C1C"/>
            </a:solidFill>
            <a:round/>
            <a:headEnd/>
            <a:tailEnd/>
          </a:ln>
        </p:spPr>
        <p:txBody>
          <a:bodyPr/>
          <a:lstStyle/>
          <a:p>
            <a:endParaRPr lang="en-US"/>
          </a:p>
        </p:txBody>
      </p:sp>
      <p:sp>
        <p:nvSpPr>
          <p:cNvPr id="42000" name="Rectangle 22"/>
          <p:cNvSpPr>
            <a:spLocks noChangeArrowheads="1"/>
          </p:cNvSpPr>
          <p:nvPr/>
        </p:nvSpPr>
        <p:spPr bwMode="auto">
          <a:xfrm>
            <a:off x="1643063" y="4483100"/>
            <a:ext cx="26082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ZA"/>
              <a:t>Positive edge triggered </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auto">
          <a:xfrm>
            <a:off x="1023938" y="4749800"/>
            <a:ext cx="2974975" cy="1851025"/>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nchor="ctr"/>
          <a:lstStyle/>
          <a:p>
            <a:pPr algn="ctr">
              <a:defRPr/>
            </a:pPr>
            <a:endParaRPr lang="en-US" dirty="0"/>
          </a:p>
        </p:txBody>
      </p:sp>
      <p:sp>
        <p:nvSpPr>
          <p:cNvPr id="4" name="Title 3"/>
          <p:cNvSpPr>
            <a:spLocks noGrp="1"/>
          </p:cNvSpPr>
          <p:nvPr>
            <p:ph type="title"/>
          </p:nvPr>
        </p:nvSpPr>
        <p:spPr>
          <a:xfrm>
            <a:off x="424542" y="291051"/>
            <a:ext cx="8218715" cy="1054599"/>
          </a:xfrm>
        </p:spPr>
        <p:txBody>
          <a:bodyPr/>
          <a:lstStyle/>
          <a:p>
            <a:pPr>
              <a:defRPr/>
            </a:pPr>
            <a:r>
              <a:rPr lang="en-US" dirty="0" smtClean="0"/>
              <a:t>Configuration Architectures</a:t>
            </a:r>
            <a:endParaRPr lang="en-US" dirty="0"/>
          </a:p>
        </p:txBody>
      </p:sp>
      <p:sp>
        <p:nvSpPr>
          <p:cNvPr id="5" name="Content Placeholder 4"/>
          <p:cNvSpPr>
            <a:spLocks noGrp="1"/>
          </p:cNvSpPr>
          <p:nvPr>
            <p:ph idx="1"/>
          </p:nvPr>
        </p:nvSpPr>
        <p:spPr>
          <a:xfrm>
            <a:off x="838200" y="1498600"/>
            <a:ext cx="8007350" cy="4191000"/>
          </a:xfrm>
        </p:spPr>
        <p:txBody>
          <a:bodyPr/>
          <a:lstStyle/>
          <a:p>
            <a:pPr>
              <a:defRPr/>
            </a:pPr>
            <a:r>
              <a:rPr lang="en-US" dirty="0" smtClean="0"/>
              <a:t>Configuration architecture =	</a:t>
            </a:r>
          </a:p>
          <a:p>
            <a:pPr lvl="1">
              <a:defRPr/>
            </a:pPr>
            <a:r>
              <a:rPr lang="en-US" dirty="0" smtClean="0"/>
              <a:t>Underlying circuitry that loads configuration data and keeps it at the correct locations</a:t>
            </a:r>
            <a:endParaRPr lang="en-US" dirty="0"/>
          </a:p>
        </p:txBody>
      </p:sp>
      <p:sp>
        <p:nvSpPr>
          <p:cNvPr id="6149" name="Rectangle 5"/>
          <p:cNvSpPr>
            <a:spLocks noChangeArrowheads="1"/>
          </p:cNvSpPr>
          <p:nvPr/>
        </p:nvSpPr>
        <p:spPr bwMode="auto">
          <a:xfrm>
            <a:off x="1214438" y="3370263"/>
            <a:ext cx="1160462" cy="738187"/>
          </a:xfrm>
          <a:prstGeom prst="rect">
            <a:avLst/>
          </a:prstGeom>
          <a:solidFill>
            <a:schemeClr val="accent1">
              <a:lumMod val="60000"/>
              <a:lumOff val="40000"/>
            </a:schemeClr>
          </a:solidFill>
          <a:ln w="9525" algn="ctr">
            <a:solidFill>
              <a:schemeClr val="tx1"/>
            </a:solidFill>
            <a:round/>
            <a:headEnd/>
            <a:tailEnd/>
          </a:ln>
        </p:spPr>
        <p:txBody>
          <a:bodyPr anchor="ctr"/>
          <a:lstStyle/>
          <a:p>
            <a:pPr algn="ctr"/>
            <a:r>
              <a:rPr lang="en-US"/>
              <a:t>CPU</a:t>
            </a:r>
          </a:p>
        </p:txBody>
      </p:sp>
      <p:sp>
        <p:nvSpPr>
          <p:cNvPr id="6150" name="Rectangle 6"/>
          <p:cNvSpPr>
            <a:spLocks noChangeArrowheads="1"/>
          </p:cNvSpPr>
          <p:nvPr/>
        </p:nvSpPr>
        <p:spPr bwMode="auto">
          <a:xfrm>
            <a:off x="1214438" y="5267325"/>
            <a:ext cx="1160462" cy="1160463"/>
          </a:xfrm>
          <a:prstGeom prst="rect">
            <a:avLst/>
          </a:prstGeom>
          <a:solidFill>
            <a:schemeClr val="accent1">
              <a:lumMod val="60000"/>
              <a:lumOff val="40000"/>
            </a:schemeClr>
          </a:solidFill>
          <a:ln w="9525" algn="ctr">
            <a:solidFill>
              <a:schemeClr val="tx1"/>
            </a:solidFill>
            <a:round/>
            <a:headEnd/>
            <a:tailEnd/>
          </a:ln>
        </p:spPr>
        <p:txBody>
          <a:bodyPr anchor="ctr"/>
          <a:lstStyle/>
          <a:p>
            <a:pPr algn="ctr"/>
            <a:r>
              <a:rPr lang="en-US"/>
              <a:t>Finite State Machine</a:t>
            </a:r>
          </a:p>
        </p:txBody>
      </p:sp>
      <p:sp>
        <p:nvSpPr>
          <p:cNvPr id="6151" name="Rectangle 7"/>
          <p:cNvSpPr>
            <a:spLocks noChangeArrowheads="1"/>
          </p:cNvSpPr>
          <p:nvPr/>
        </p:nvSpPr>
        <p:spPr bwMode="auto">
          <a:xfrm>
            <a:off x="2606675" y="5413375"/>
            <a:ext cx="1160463" cy="682625"/>
          </a:xfrm>
          <a:prstGeom prst="rect">
            <a:avLst/>
          </a:prstGeom>
          <a:solidFill>
            <a:schemeClr val="accent1">
              <a:lumMod val="60000"/>
              <a:lumOff val="40000"/>
            </a:schemeClr>
          </a:solidFill>
          <a:ln w="9525" algn="ctr">
            <a:solidFill>
              <a:schemeClr val="tx1"/>
            </a:solidFill>
            <a:round/>
            <a:headEnd/>
            <a:tailEnd/>
          </a:ln>
        </p:spPr>
        <p:txBody>
          <a:bodyPr anchor="ctr"/>
          <a:lstStyle/>
          <a:p>
            <a:pPr algn="ctr"/>
            <a:r>
              <a:rPr lang="en-US"/>
              <a:t>ROM</a:t>
            </a:r>
          </a:p>
        </p:txBody>
      </p:sp>
      <p:sp>
        <p:nvSpPr>
          <p:cNvPr id="6152" name="Rectangle 9"/>
          <p:cNvSpPr>
            <a:spLocks noChangeArrowheads="1"/>
          </p:cNvSpPr>
          <p:nvPr/>
        </p:nvSpPr>
        <p:spPr bwMode="auto">
          <a:xfrm>
            <a:off x="2430463" y="4713288"/>
            <a:ext cx="21224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t>Configuration</a:t>
            </a:r>
          </a:p>
          <a:p>
            <a:r>
              <a:rPr lang="en-US"/>
              <a:t>controller</a:t>
            </a:r>
          </a:p>
        </p:txBody>
      </p:sp>
      <p:sp>
        <p:nvSpPr>
          <p:cNvPr id="6153" name="Rectangle 10"/>
          <p:cNvSpPr>
            <a:spLocks noChangeArrowheads="1"/>
          </p:cNvSpPr>
          <p:nvPr/>
        </p:nvSpPr>
        <p:spPr bwMode="auto">
          <a:xfrm>
            <a:off x="5483225" y="4949825"/>
            <a:ext cx="1651000" cy="1651000"/>
          </a:xfrm>
          <a:prstGeom prst="rect">
            <a:avLst/>
          </a:prstGeom>
          <a:solidFill>
            <a:schemeClr val="accent1">
              <a:lumMod val="60000"/>
              <a:lumOff val="40000"/>
            </a:schemeClr>
          </a:solidFill>
          <a:ln w="9525" algn="ctr">
            <a:solidFill>
              <a:schemeClr val="tx1"/>
            </a:solidFill>
            <a:round/>
            <a:headEnd/>
            <a:tailEnd/>
          </a:ln>
        </p:spPr>
        <p:txBody>
          <a:bodyPr anchor="ctr"/>
          <a:lstStyle/>
          <a:p>
            <a:pPr algn="ctr"/>
            <a:r>
              <a:rPr lang="en-US"/>
              <a:t>FPGA</a:t>
            </a:r>
          </a:p>
        </p:txBody>
      </p:sp>
      <p:cxnSp>
        <p:nvCxnSpPr>
          <p:cNvPr id="6154" name="Straight Arrow Connector 12"/>
          <p:cNvCxnSpPr>
            <a:cxnSpLocks noChangeShapeType="1"/>
          </p:cNvCxnSpPr>
          <p:nvPr/>
        </p:nvCxnSpPr>
        <p:spPr bwMode="auto">
          <a:xfrm>
            <a:off x="2360613" y="5683250"/>
            <a:ext cx="287337" cy="1588"/>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155" name="Straight Arrow Connector 13"/>
          <p:cNvCxnSpPr>
            <a:cxnSpLocks noChangeShapeType="1"/>
            <a:stCxn id="6151" idx="3"/>
            <a:endCxn id="6153" idx="1"/>
          </p:cNvCxnSpPr>
          <p:nvPr/>
        </p:nvCxnSpPr>
        <p:spPr bwMode="auto">
          <a:xfrm>
            <a:off x="3767138" y="5754688"/>
            <a:ext cx="1716087" cy="20637"/>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6156" name="Rectangle 18"/>
          <p:cNvSpPr>
            <a:spLocks noChangeArrowheads="1"/>
          </p:cNvSpPr>
          <p:nvPr/>
        </p:nvSpPr>
        <p:spPr bwMode="auto">
          <a:xfrm>
            <a:off x="3941763" y="5242833"/>
            <a:ext cx="140294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dirty="0"/>
              <a:t>Configuration</a:t>
            </a:r>
          </a:p>
          <a:p>
            <a:r>
              <a:rPr lang="en-US" sz="1600" dirty="0"/>
              <a:t>data</a:t>
            </a:r>
          </a:p>
        </p:txBody>
      </p:sp>
      <p:cxnSp>
        <p:nvCxnSpPr>
          <p:cNvPr id="6157" name="Straight Arrow Connector 19"/>
          <p:cNvCxnSpPr>
            <a:cxnSpLocks noChangeShapeType="1"/>
          </p:cNvCxnSpPr>
          <p:nvPr/>
        </p:nvCxnSpPr>
        <p:spPr bwMode="auto">
          <a:xfrm>
            <a:off x="2371725" y="6178550"/>
            <a:ext cx="3114675" cy="3175"/>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6158" name="Rectangle 21"/>
          <p:cNvSpPr>
            <a:spLocks noChangeArrowheads="1"/>
          </p:cNvSpPr>
          <p:nvPr/>
        </p:nvSpPr>
        <p:spPr bwMode="auto">
          <a:xfrm>
            <a:off x="3941763" y="6134553"/>
            <a:ext cx="1402948"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dirty="0"/>
              <a:t>Configuration</a:t>
            </a:r>
          </a:p>
          <a:p>
            <a:r>
              <a:rPr lang="en-US" sz="1600" dirty="0"/>
              <a:t>control</a:t>
            </a:r>
          </a:p>
        </p:txBody>
      </p:sp>
      <p:cxnSp>
        <p:nvCxnSpPr>
          <p:cNvPr id="6159" name="Straight Arrow Connector 22"/>
          <p:cNvCxnSpPr>
            <a:cxnSpLocks noChangeShapeType="1"/>
            <a:stCxn id="6149" idx="2"/>
            <a:endCxn id="6150" idx="0"/>
          </p:cNvCxnSpPr>
          <p:nvPr/>
        </p:nvCxnSpPr>
        <p:spPr bwMode="auto">
          <a:xfrm rot="5400000">
            <a:off x="1214437" y="4687888"/>
            <a:ext cx="1160463" cy="1588"/>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6160" name="Rectangle 25"/>
          <p:cNvSpPr>
            <a:spLocks noChangeArrowheads="1"/>
          </p:cNvSpPr>
          <p:nvPr/>
        </p:nvSpPr>
        <p:spPr bwMode="auto">
          <a:xfrm>
            <a:off x="1881188" y="4117975"/>
            <a:ext cx="13319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t>Configuration</a:t>
            </a:r>
          </a:p>
          <a:p>
            <a:r>
              <a:rPr lang="en-US"/>
              <a:t>requests</a:t>
            </a:r>
          </a:p>
        </p:txBody>
      </p:sp>
      <p:sp>
        <p:nvSpPr>
          <p:cNvPr id="6161" name="Rectangle 26"/>
          <p:cNvSpPr>
            <a:spLocks noChangeArrowheads="1"/>
          </p:cNvSpPr>
          <p:nvPr/>
        </p:nvSpPr>
        <p:spPr bwMode="auto">
          <a:xfrm>
            <a:off x="6099175" y="6635750"/>
            <a:ext cx="26781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200"/>
              <a:t>Adapted from Hauck and Dehon Ch4 (2008)</a:t>
            </a:r>
          </a:p>
        </p:txBody>
      </p:sp>
      <p:sp>
        <p:nvSpPr>
          <p:cNvPr id="6162" name="Rectangle 27"/>
          <p:cNvSpPr>
            <a:spLocks noChangeArrowheads="1"/>
          </p:cNvSpPr>
          <p:nvPr/>
        </p:nvSpPr>
        <p:spPr bwMode="auto">
          <a:xfrm>
            <a:off x="3697288" y="3230563"/>
            <a:ext cx="4560887"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t>Could store pre-configured bitmaps in memory</a:t>
            </a:r>
          </a:p>
          <a:p>
            <a:r>
              <a:rPr lang="en-US"/>
              <a:t>on the  platform without having to send it each time</a:t>
            </a:r>
          </a:p>
          <a:p>
            <a:r>
              <a:rPr lang="en-US"/>
              <a:t>from the  CPU. Include hardware for programming</a:t>
            </a:r>
          </a:p>
          <a:p>
            <a:r>
              <a:rPr lang="en-US"/>
              <a:t>the hardware (instead of the slower process of e.g.,</a:t>
            </a:r>
          </a:p>
          <a:p>
            <a:r>
              <a:rPr lang="en-US"/>
              <a:t>programming devices via JTAG from the host)</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End of Lecture</a:t>
            </a:r>
            <a:endParaRPr lang="en-GB" dirty="0"/>
          </a:p>
        </p:txBody>
      </p:sp>
      <p:sp>
        <p:nvSpPr>
          <p:cNvPr id="43011" name="TextBox 2"/>
          <p:cNvSpPr txBox="1">
            <a:spLocks noChangeArrowheads="1"/>
          </p:cNvSpPr>
          <p:nvPr/>
        </p:nvSpPr>
        <p:spPr bwMode="auto">
          <a:xfrm>
            <a:off x="2616200" y="2601913"/>
            <a:ext cx="4203700"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sz="4400"/>
              <a:t>Any Question??</a:t>
            </a:r>
            <a:endParaRPr lang="en-GB" sz="4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170" name="Straight Connector 56"/>
          <p:cNvCxnSpPr>
            <a:cxnSpLocks noChangeShapeType="1"/>
          </p:cNvCxnSpPr>
          <p:nvPr/>
        </p:nvCxnSpPr>
        <p:spPr bwMode="auto">
          <a:xfrm rot="5400000">
            <a:off x="2794000" y="6346142"/>
            <a:ext cx="219075" cy="6350"/>
          </a:xfrm>
          <a:prstGeom prst="line">
            <a:avLst/>
          </a:prstGeom>
          <a:noFill/>
          <a:ln w="15875" algn="ctr">
            <a:solidFill>
              <a:schemeClr val="tx1"/>
            </a:solidFill>
            <a:round/>
            <a:headEnd/>
            <a:tailEnd/>
          </a:ln>
          <a:extLst>
            <a:ext uri="{909E8E84-426E-40DD-AFC4-6F175D3DCCD1}">
              <a14:hiddenFill xmlns:a14="http://schemas.microsoft.com/office/drawing/2010/main">
                <a:noFill/>
              </a14:hiddenFill>
            </a:ext>
          </a:extLst>
        </p:spPr>
      </p:cxnSp>
      <p:cxnSp>
        <p:nvCxnSpPr>
          <p:cNvPr id="7171" name="Straight Connector 57"/>
          <p:cNvCxnSpPr>
            <a:cxnSpLocks noChangeShapeType="1"/>
          </p:cNvCxnSpPr>
          <p:nvPr/>
        </p:nvCxnSpPr>
        <p:spPr bwMode="auto">
          <a:xfrm rot="5400000">
            <a:off x="4404519" y="6345348"/>
            <a:ext cx="219075" cy="7937"/>
          </a:xfrm>
          <a:prstGeom prst="line">
            <a:avLst/>
          </a:prstGeom>
          <a:noFill/>
          <a:ln w="15875" algn="ctr">
            <a:solidFill>
              <a:schemeClr val="tx1"/>
            </a:solidFill>
            <a:round/>
            <a:headEnd/>
            <a:tailEnd/>
          </a:ln>
          <a:extLst>
            <a:ext uri="{909E8E84-426E-40DD-AFC4-6F175D3DCCD1}">
              <a14:hiddenFill xmlns:a14="http://schemas.microsoft.com/office/drawing/2010/main">
                <a:noFill/>
              </a14:hiddenFill>
            </a:ext>
          </a:extLst>
        </p:spPr>
      </p:cxnSp>
      <p:cxnSp>
        <p:nvCxnSpPr>
          <p:cNvPr id="7172" name="Straight Connector 58"/>
          <p:cNvCxnSpPr>
            <a:cxnSpLocks noChangeShapeType="1"/>
          </p:cNvCxnSpPr>
          <p:nvPr/>
        </p:nvCxnSpPr>
        <p:spPr bwMode="auto">
          <a:xfrm rot="5400000">
            <a:off x="5988050" y="6346142"/>
            <a:ext cx="219075" cy="6350"/>
          </a:xfrm>
          <a:prstGeom prst="line">
            <a:avLst/>
          </a:prstGeom>
          <a:noFill/>
          <a:ln w="15875" algn="ctr">
            <a:solidFill>
              <a:schemeClr val="tx1"/>
            </a:solidFill>
            <a:round/>
            <a:headEnd/>
            <a:tailEnd/>
          </a:ln>
          <a:extLst>
            <a:ext uri="{909E8E84-426E-40DD-AFC4-6F175D3DCCD1}">
              <a14:hiddenFill xmlns:a14="http://schemas.microsoft.com/office/drawing/2010/main">
                <a:noFill/>
              </a14:hiddenFill>
            </a:ext>
          </a:extLst>
        </p:spPr>
      </p:cxnSp>
      <p:sp>
        <p:nvSpPr>
          <p:cNvPr id="4" name="Title 3"/>
          <p:cNvSpPr>
            <a:spLocks noGrp="1"/>
          </p:cNvSpPr>
          <p:nvPr>
            <p:ph type="title"/>
          </p:nvPr>
        </p:nvSpPr>
        <p:spPr>
          <a:xfrm>
            <a:off x="270762" y="303603"/>
            <a:ext cx="8506526" cy="664596"/>
          </a:xfrm>
        </p:spPr>
        <p:txBody>
          <a:bodyPr>
            <a:normAutofit fontScale="90000"/>
          </a:bodyPr>
          <a:lstStyle/>
          <a:p>
            <a:pPr>
              <a:defRPr/>
            </a:pPr>
            <a:r>
              <a:rPr lang="en-US" dirty="0" smtClean="0"/>
              <a:t>Configuration Architectures</a:t>
            </a:r>
            <a:endParaRPr lang="en-US" dirty="0"/>
          </a:p>
        </p:txBody>
      </p:sp>
      <p:sp>
        <p:nvSpPr>
          <p:cNvPr id="5" name="Content Placeholder 4"/>
          <p:cNvSpPr>
            <a:spLocks noGrp="1"/>
          </p:cNvSpPr>
          <p:nvPr>
            <p:ph idx="1"/>
          </p:nvPr>
        </p:nvSpPr>
        <p:spPr>
          <a:xfrm>
            <a:off x="692150" y="1031647"/>
            <a:ext cx="8007350" cy="4191000"/>
          </a:xfrm>
        </p:spPr>
        <p:txBody>
          <a:bodyPr/>
          <a:lstStyle/>
          <a:p>
            <a:pPr>
              <a:defRPr/>
            </a:pPr>
            <a:r>
              <a:rPr lang="en-US" dirty="0" smtClean="0"/>
              <a:t>Larger systems (e.g., the VCC) may have many FPGAs to be programmed)</a:t>
            </a:r>
          </a:p>
          <a:p>
            <a:pPr>
              <a:defRPr/>
            </a:pPr>
            <a:r>
              <a:rPr lang="en-US" dirty="0" smtClean="0"/>
              <a:t>Models:</a:t>
            </a:r>
          </a:p>
          <a:p>
            <a:pPr lvl="1">
              <a:defRPr/>
            </a:pPr>
            <a:r>
              <a:rPr lang="en-US" dirty="0" smtClean="0"/>
              <a:t>Sequentially programming FPGAs by shifting in data</a:t>
            </a:r>
          </a:p>
          <a:p>
            <a:pPr lvl="1">
              <a:defRPr/>
            </a:pPr>
            <a:r>
              <a:rPr lang="en-US" dirty="0" smtClean="0"/>
              <a:t>Multi-context – having a MUX choose which FPGA to program</a:t>
            </a:r>
          </a:p>
          <a:p>
            <a:pPr lvl="1">
              <a:defRPr/>
            </a:pPr>
            <a:endParaRPr lang="en-US" dirty="0"/>
          </a:p>
        </p:txBody>
      </p:sp>
      <p:sp>
        <p:nvSpPr>
          <p:cNvPr id="7175" name="Rectangle 26"/>
          <p:cNvSpPr>
            <a:spLocks noChangeArrowheads="1"/>
          </p:cNvSpPr>
          <p:nvPr/>
        </p:nvSpPr>
        <p:spPr bwMode="auto">
          <a:xfrm>
            <a:off x="6099175" y="6635750"/>
            <a:ext cx="26781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200"/>
              <a:t>Adapted from Hauck and Dehon Ch4 (2008)</a:t>
            </a:r>
          </a:p>
        </p:txBody>
      </p:sp>
      <p:cxnSp>
        <p:nvCxnSpPr>
          <p:cNvPr id="7176" name="Straight Arrow Connector 29"/>
          <p:cNvCxnSpPr>
            <a:cxnSpLocks noChangeShapeType="1"/>
            <a:endCxn id="7183" idx="1"/>
          </p:cNvCxnSpPr>
          <p:nvPr/>
        </p:nvCxnSpPr>
        <p:spPr bwMode="auto">
          <a:xfrm flipV="1">
            <a:off x="1296988" y="5714317"/>
            <a:ext cx="995362" cy="20637"/>
          </a:xfrm>
          <a:prstGeom prst="straightConnector1">
            <a:avLst/>
          </a:prstGeom>
          <a:noFill/>
          <a:ln w="1587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177" name="Straight Arrow Connector 31"/>
          <p:cNvCxnSpPr>
            <a:cxnSpLocks noChangeShapeType="1"/>
          </p:cNvCxnSpPr>
          <p:nvPr/>
        </p:nvCxnSpPr>
        <p:spPr bwMode="auto">
          <a:xfrm>
            <a:off x="3330575" y="5693679"/>
            <a:ext cx="573088" cy="20638"/>
          </a:xfrm>
          <a:prstGeom prst="straightConnector1">
            <a:avLst/>
          </a:prstGeom>
          <a:noFill/>
          <a:ln w="1587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178" name="Straight Arrow Connector 32"/>
          <p:cNvCxnSpPr>
            <a:cxnSpLocks noChangeShapeType="1"/>
          </p:cNvCxnSpPr>
          <p:nvPr/>
        </p:nvCxnSpPr>
        <p:spPr bwMode="auto">
          <a:xfrm>
            <a:off x="1719263" y="4888817"/>
            <a:ext cx="5527675" cy="0"/>
          </a:xfrm>
          <a:prstGeom prst="straightConnector1">
            <a:avLst/>
          </a:prstGeom>
          <a:noFill/>
          <a:ln w="15875" algn="ctr">
            <a:solidFill>
              <a:schemeClr val="tx1"/>
            </a:solidFill>
            <a:round/>
            <a:headEnd/>
            <a:tailEnd/>
          </a:ln>
          <a:extLst>
            <a:ext uri="{909E8E84-426E-40DD-AFC4-6F175D3DCCD1}">
              <a14:hiddenFill xmlns:a14="http://schemas.microsoft.com/office/drawing/2010/main">
                <a:noFill/>
              </a14:hiddenFill>
            </a:ext>
          </a:extLst>
        </p:spPr>
      </p:cxnSp>
      <p:sp>
        <p:nvSpPr>
          <p:cNvPr id="7179" name="Rectangle 34"/>
          <p:cNvSpPr>
            <a:spLocks noChangeArrowheads="1"/>
          </p:cNvSpPr>
          <p:nvPr/>
        </p:nvSpPr>
        <p:spPr bwMode="auto">
          <a:xfrm>
            <a:off x="955675" y="5403167"/>
            <a:ext cx="1331913"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t>Configuration</a:t>
            </a:r>
          </a:p>
          <a:p>
            <a:pPr algn="ctr"/>
            <a:r>
              <a:rPr lang="en-US"/>
              <a:t>bit</a:t>
            </a:r>
          </a:p>
        </p:txBody>
      </p:sp>
      <p:cxnSp>
        <p:nvCxnSpPr>
          <p:cNvPr id="7180" name="Straight Arrow Connector 36"/>
          <p:cNvCxnSpPr>
            <a:cxnSpLocks noChangeShapeType="1"/>
          </p:cNvCxnSpPr>
          <p:nvPr/>
        </p:nvCxnSpPr>
        <p:spPr bwMode="auto">
          <a:xfrm>
            <a:off x="4927600" y="5693679"/>
            <a:ext cx="573088" cy="20638"/>
          </a:xfrm>
          <a:prstGeom prst="straightConnector1">
            <a:avLst/>
          </a:prstGeom>
          <a:noFill/>
          <a:ln w="1587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7181" name="Straight Arrow Connector 37"/>
          <p:cNvCxnSpPr>
            <a:cxnSpLocks noChangeShapeType="1"/>
          </p:cNvCxnSpPr>
          <p:nvPr/>
        </p:nvCxnSpPr>
        <p:spPr bwMode="auto">
          <a:xfrm>
            <a:off x="6564313" y="5693679"/>
            <a:ext cx="573087" cy="20638"/>
          </a:xfrm>
          <a:prstGeom prst="straightConnector1">
            <a:avLst/>
          </a:prstGeom>
          <a:noFill/>
          <a:ln w="1587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7182" name="Rectangle 38"/>
          <p:cNvSpPr>
            <a:spLocks noChangeArrowheads="1"/>
          </p:cNvSpPr>
          <p:nvPr/>
        </p:nvSpPr>
        <p:spPr bwMode="auto">
          <a:xfrm>
            <a:off x="7151688" y="5458729"/>
            <a:ext cx="3762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t>…</a:t>
            </a:r>
          </a:p>
        </p:txBody>
      </p:sp>
      <p:sp>
        <p:nvSpPr>
          <p:cNvPr id="7183" name="Rectangle 20"/>
          <p:cNvSpPr>
            <a:spLocks noChangeArrowheads="1"/>
          </p:cNvSpPr>
          <p:nvPr/>
        </p:nvSpPr>
        <p:spPr bwMode="auto">
          <a:xfrm>
            <a:off x="2292350" y="5107892"/>
            <a:ext cx="1214438" cy="1214437"/>
          </a:xfrm>
          <a:prstGeom prst="rect">
            <a:avLst/>
          </a:prstGeom>
          <a:solidFill>
            <a:schemeClr val="accent1">
              <a:lumMod val="60000"/>
              <a:lumOff val="40000"/>
            </a:schemeClr>
          </a:solidFill>
          <a:ln w="9525" algn="ctr">
            <a:solidFill>
              <a:schemeClr val="tx1"/>
            </a:solidFill>
            <a:round/>
            <a:headEnd/>
            <a:tailEnd/>
          </a:ln>
        </p:spPr>
        <p:txBody>
          <a:bodyPr anchor="ctr"/>
          <a:lstStyle/>
          <a:p>
            <a:pPr algn="ctr"/>
            <a:endParaRPr lang="en-US" dirty="0"/>
          </a:p>
          <a:p>
            <a:pPr algn="ctr"/>
            <a:endParaRPr lang="en-US" dirty="0"/>
          </a:p>
          <a:p>
            <a:pPr algn="ctr"/>
            <a:r>
              <a:rPr lang="en-US" dirty="0"/>
              <a:t>FPGA</a:t>
            </a:r>
          </a:p>
        </p:txBody>
      </p:sp>
      <p:sp>
        <p:nvSpPr>
          <p:cNvPr id="7184" name="Rectangle 23"/>
          <p:cNvSpPr>
            <a:spLocks noChangeArrowheads="1"/>
          </p:cNvSpPr>
          <p:nvPr/>
        </p:nvSpPr>
        <p:spPr bwMode="auto">
          <a:xfrm>
            <a:off x="3903663" y="5107892"/>
            <a:ext cx="1214437" cy="1214437"/>
          </a:xfrm>
          <a:prstGeom prst="rect">
            <a:avLst/>
          </a:prstGeom>
          <a:solidFill>
            <a:schemeClr val="accent1">
              <a:lumMod val="60000"/>
              <a:lumOff val="40000"/>
            </a:schemeClr>
          </a:solidFill>
          <a:ln w="9525" algn="ctr">
            <a:solidFill>
              <a:schemeClr val="tx1"/>
            </a:solidFill>
            <a:round/>
            <a:headEnd/>
            <a:tailEnd/>
          </a:ln>
        </p:spPr>
        <p:txBody>
          <a:bodyPr anchor="ctr"/>
          <a:lstStyle/>
          <a:p>
            <a:pPr algn="ctr"/>
            <a:endParaRPr lang="en-US"/>
          </a:p>
          <a:p>
            <a:pPr algn="ctr"/>
            <a:endParaRPr lang="en-US"/>
          </a:p>
          <a:p>
            <a:pPr algn="ctr"/>
            <a:r>
              <a:rPr lang="en-US"/>
              <a:t>FPGA</a:t>
            </a:r>
          </a:p>
        </p:txBody>
      </p:sp>
      <p:sp>
        <p:nvSpPr>
          <p:cNvPr id="7185" name="Rectangle 24"/>
          <p:cNvSpPr>
            <a:spLocks noChangeArrowheads="1"/>
          </p:cNvSpPr>
          <p:nvPr/>
        </p:nvSpPr>
        <p:spPr bwMode="auto">
          <a:xfrm>
            <a:off x="5486400" y="5107892"/>
            <a:ext cx="1214438" cy="1214437"/>
          </a:xfrm>
          <a:prstGeom prst="rect">
            <a:avLst/>
          </a:prstGeom>
          <a:solidFill>
            <a:schemeClr val="accent1">
              <a:lumMod val="60000"/>
              <a:lumOff val="40000"/>
            </a:schemeClr>
          </a:solidFill>
          <a:ln w="9525" algn="ctr">
            <a:solidFill>
              <a:schemeClr val="tx1"/>
            </a:solidFill>
            <a:round/>
            <a:headEnd/>
            <a:tailEnd/>
          </a:ln>
        </p:spPr>
        <p:txBody>
          <a:bodyPr anchor="ctr"/>
          <a:lstStyle/>
          <a:p>
            <a:pPr algn="ctr"/>
            <a:endParaRPr lang="en-US"/>
          </a:p>
          <a:p>
            <a:pPr algn="ctr"/>
            <a:endParaRPr lang="en-US"/>
          </a:p>
          <a:p>
            <a:pPr algn="ctr"/>
            <a:r>
              <a:rPr lang="en-US"/>
              <a:t>FPGA</a:t>
            </a:r>
          </a:p>
        </p:txBody>
      </p:sp>
      <p:sp>
        <p:nvSpPr>
          <p:cNvPr id="7186" name="Rectangle 39"/>
          <p:cNvSpPr>
            <a:spLocks noChangeArrowheads="1"/>
          </p:cNvSpPr>
          <p:nvPr/>
        </p:nvSpPr>
        <p:spPr bwMode="auto">
          <a:xfrm>
            <a:off x="1036638" y="4598304"/>
            <a:ext cx="13335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t>Configuration</a:t>
            </a:r>
          </a:p>
          <a:p>
            <a:pPr algn="ctr"/>
            <a:r>
              <a:rPr lang="en-US"/>
              <a:t>clock</a:t>
            </a:r>
          </a:p>
        </p:txBody>
      </p:sp>
      <p:cxnSp>
        <p:nvCxnSpPr>
          <p:cNvPr id="7187" name="Straight Arrow Connector 40"/>
          <p:cNvCxnSpPr>
            <a:cxnSpLocks noChangeShapeType="1"/>
          </p:cNvCxnSpPr>
          <p:nvPr/>
        </p:nvCxnSpPr>
        <p:spPr bwMode="auto">
          <a:xfrm flipV="1">
            <a:off x="1463675" y="6460442"/>
            <a:ext cx="5783263" cy="3175"/>
          </a:xfrm>
          <a:prstGeom prst="straightConnector1">
            <a:avLst/>
          </a:prstGeom>
          <a:noFill/>
          <a:ln w="15875" algn="ctr">
            <a:solidFill>
              <a:schemeClr val="tx1"/>
            </a:solidFill>
            <a:round/>
            <a:headEnd/>
            <a:tailEnd/>
          </a:ln>
          <a:extLst>
            <a:ext uri="{909E8E84-426E-40DD-AFC4-6F175D3DCCD1}">
              <a14:hiddenFill xmlns:a14="http://schemas.microsoft.com/office/drawing/2010/main">
                <a:noFill/>
              </a14:hiddenFill>
            </a:ext>
          </a:extLst>
        </p:spPr>
      </p:cxnSp>
      <p:sp>
        <p:nvSpPr>
          <p:cNvPr id="7188" name="Rectangle 41"/>
          <p:cNvSpPr>
            <a:spLocks noChangeArrowheads="1"/>
          </p:cNvSpPr>
          <p:nvPr/>
        </p:nvSpPr>
        <p:spPr bwMode="auto">
          <a:xfrm>
            <a:off x="568552" y="6095996"/>
            <a:ext cx="13335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dirty="0"/>
              <a:t>Configuration</a:t>
            </a:r>
          </a:p>
          <a:p>
            <a:pPr algn="ctr"/>
            <a:r>
              <a:rPr lang="en-US" dirty="0"/>
              <a:t>enable</a:t>
            </a:r>
          </a:p>
        </p:txBody>
      </p:sp>
      <p:sp>
        <p:nvSpPr>
          <p:cNvPr id="7189" name="Rectangle 42"/>
          <p:cNvSpPr>
            <a:spLocks noChangeArrowheads="1"/>
          </p:cNvSpPr>
          <p:nvPr/>
        </p:nvSpPr>
        <p:spPr bwMode="auto">
          <a:xfrm>
            <a:off x="2243138" y="5549217"/>
            <a:ext cx="3635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1400"/>
              <a:t>IN</a:t>
            </a:r>
          </a:p>
        </p:txBody>
      </p:sp>
      <p:sp>
        <p:nvSpPr>
          <p:cNvPr id="7190" name="Rectangle 43"/>
          <p:cNvSpPr>
            <a:spLocks noChangeArrowheads="1"/>
          </p:cNvSpPr>
          <p:nvPr/>
        </p:nvSpPr>
        <p:spPr bwMode="auto">
          <a:xfrm>
            <a:off x="3043238" y="5561917"/>
            <a:ext cx="5635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1400"/>
              <a:t>OUT</a:t>
            </a:r>
          </a:p>
        </p:txBody>
      </p:sp>
      <p:sp>
        <p:nvSpPr>
          <p:cNvPr id="7191" name="Rectangle 44"/>
          <p:cNvSpPr>
            <a:spLocks noChangeArrowheads="1"/>
          </p:cNvSpPr>
          <p:nvPr/>
        </p:nvSpPr>
        <p:spPr bwMode="auto">
          <a:xfrm>
            <a:off x="3840163" y="5549217"/>
            <a:ext cx="3635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1400"/>
              <a:t>IN</a:t>
            </a:r>
          </a:p>
        </p:txBody>
      </p:sp>
      <p:sp>
        <p:nvSpPr>
          <p:cNvPr id="7192" name="Rectangle 45"/>
          <p:cNvSpPr>
            <a:spLocks noChangeArrowheads="1"/>
          </p:cNvSpPr>
          <p:nvPr/>
        </p:nvSpPr>
        <p:spPr bwMode="auto">
          <a:xfrm>
            <a:off x="4638675" y="5561917"/>
            <a:ext cx="5635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1400"/>
              <a:t>OUT</a:t>
            </a:r>
          </a:p>
        </p:txBody>
      </p:sp>
      <p:sp>
        <p:nvSpPr>
          <p:cNvPr id="7193" name="Rectangle 46"/>
          <p:cNvSpPr>
            <a:spLocks noChangeArrowheads="1"/>
          </p:cNvSpPr>
          <p:nvPr/>
        </p:nvSpPr>
        <p:spPr bwMode="auto">
          <a:xfrm>
            <a:off x="5453063" y="5549217"/>
            <a:ext cx="3651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1400"/>
              <a:t>IN</a:t>
            </a:r>
          </a:p>
        </p:txBody>
      </p:sp>
      <p:sp>
        <p:nvSpPr>
          <p:cNvPr id="7194" name="Rectangle 47"/>
          <p:cNvSpPr>
            <a:spLocks noChangeArrowheads="1"/>
          </p:cNvSpPr>
          <p:nvPr/>
        </p:nvSpPr>
        <p:spPr bwMode="auto">
          <a:xfrm>
            <a:off x="6218238" y="5561917"/>
            <a:ext cx="5635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1400"/>
              <a:t>OUT</a:t>
            </a:r>
          </a:p>
        </p:txBody>
      </p:sp>
      <p:cxnSp>
        <p:nvCxnSpPr>
          <p:cNvPr id="7195" name="Straight Connector 49"/>
          <p:cNvCxnSpPr>
            <a:cxnSpLocks noChangeShapeType="1"/>
            <a:endCxn id="7183" idx="0"/>
          </p:cNvCxnSpPr>
          <p:nvPr/>
        </p:nvCxnSpPr>
        <p:spPr bwMode="auto">
          <a:xfrm rot="5400000">
            <a:off x="2794000" y="4995180"/>
            <a:ext cx="219075" cy="6350"/>
          </a:xfrm>
          <a:prstGeom prst="line">
            <a:avLst/>
          </a:prstGeom>
          <a:noFill/>
          <a:ln w="15875" algn="ctr">
            <a:solidFill>
              <a:schemeClr val="tx1"/>
            </a:solidFill>
            <a:round/>
            <a:headEnd/>
            <a:tailEnd/>
          </a:ln>
          <a:extLst>
            <a:ext uri="{909E8E84-426E-40DD-AFC4-6F175D3DCCD1}">
              <a14:hiddenFill xmlns:a14="http://schemas.microsoft.com/office/drawing/2010/main">
                <a:noFill/>
              </a14:hiddenFill>
            </a:ext>
          </a:extLst>
        </p:spPr>
      </p:cxnSp>
      <p:cxnSp>
        <p:nvCxnSpPr>
          <p:cNvPr id="7196" name="Straight Connector 54"/>
          <p:cNvCxnSpPr>
            <a:cxnSpLocks noChangeShapeType="1"/>
          </p:cNvCxnSpPr>
          <p:nvPr/>
        </p:nvCxnSpPr>
        <p:spPr bwMode="auto">
          <a:xfrm rot="5400000">
            <a:off x="4404519" y="4994386"/>
            <a:ext cx="219075" cy="7937"/>
          </a:xfrm>
          <a:prstGeom prst="line">
            <a:avLst/>
          </a:prstGeom>
          <a:noFill/>
          <a:ln w="15875" algn="ctr">
            <a:solidFill>
              <a:schemeClr val="tx1"/>
            </a:solidFill>
            <a:round/>
            <a:headEnd/>
            <a:tailEnd/>
          </a:ln>
          <a:extLst>
            <a:ext uri="{909E8E84-426E-40DD-AFC4-6F175D3DCCD1}">
              <a14:hiddenFill xmlns:a14="http://schemas.microsoft.com/office/drawing/2010/main">
                <a:noFill/>
              </a14:hiddenFill>
            </a:ext>
          </a:extLst>
        </p:spPr>
      </p:cxnSp>
      <p:cxnSp>
        <p:nvCxnSpPr>
          <p:cNvPr id="7197" name="Straight Connector 55"/>
          <p:cNvCxnSpPr>
            <a:cxnSpLocks noChangeShapeType="1"/>
          </p:cNvCxnSpPr>
          <p:nvPr/>
        </p:nvCxnSpPr>
        <p:spPr bwMode="auto">
          <a:xfrm rot="5400000">
            <a:off x="5988050" y="4995180"/>
            <a:ext cx="219075" cy="6350"/>
          </a:xfrm>
          <a:prstGeom prst="line">
            <a:avLst/>
          </a:prstGeom>
          <a:noFill/>
          <a:ln w="15875" algn="ctr">
            <a:solidFill>
              <a:schemeClr val="tx1"/>
            </a:solidFill>
            <a:round/>
            <a:headEnd/>
            <a:tailEn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bwMode="auto">
          <a:xfrm>
            <a:off x="5159375" y="5364163"/>
            <a:ext cx="1541463" cy="1036637"/>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anchor="ctr"/>
          <a:lstStyle/>
          <a:p>
            <a:pPr algn="ctr">
              <a:defRPr/>
            </a:pPr>
            <a:endParaRPr lang="en-US" dirty="0"/>
          </a:p>
        </p:txBody>
      </p:sp>
      <p:sp>
        <p:nvSpPr>
          <p:cNvPr id="19" name="Rectangle 18"/>
          <p:cNvSpPr/>
          <p:nvPr/>
        </p:nvSpPr>
        <p:spPr bwMode="auto">
          <a:xfrm>
            <a:off x="2211388" y="5364163"/>
            <a:ext cx="1541462" cy="1036637"/>
          </a:xfrm>
          <a:prstGeom prst="rect">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anchor="ctr"/>
          <a:lstStyle/>
          <a:p>
            <a:pPr algn="ctr">
              <a:defRPr/>
            </a:pPr>
            <a:endParaRPr lang="en-US" dirty="0"/>
          </a:p>
        </p:txBody>
      </p:sp>
      <p:sp>
        <p:nvSpPr>
          <p:cNvPr id="2" name="Title 1"/>
          <p:cNvSpPr>
            <a:spLocks noGrp="1"/>
          </p:cNvSpPr>
          <p:nvPr>
            <p:ph type="title"/>
          </p:nvPr>
        </p:nvSpPr>
        <p:spPr>
          <a:xfrm>
            <a:off x="198420" y="555646"/>
            <a:ext cx="9144000" cy="737084"/>
          </a:xfrm>
        </p:spPr>
        <p:txBody>
          <a:bodyPr/>
          <a:lstStyle/>
          <a:p>
            <a:pPr>
              <a:defRPr/>
            </a:pPr>
            <a:r>
              <a:rPr lang="en-US" dirty="0" smtClean="0"/>
              <a:t>Configuration Architectures</a:t>
            </a:r>
            <a:endParaRPr lang="en-US" dirty="0"/>
          </a:p>
        </p:txBody>
      </p:sp>
      <p:sp>
        <p:nvSpPr>
          <p:cNvPr id="3" name="Content Placeholder 2"/>
          <p:cNvSpPr>
            <a:spLocks noGrp="1"/>
          </p:cNvSpPr>
          <p:nvPr>
            <p:ph idx="1"/>
          </p:nvPr>
        </p:nvSpPr>
        <p:spPr>
          <a:xfrm>
            <a:off x="217712" y="1428750"/>
            <a:ext cx="8795659" cy="4191000"/>
          </a:xfrm>
        </p:spPr>
        <p:txBody>
          <a:bodyPr/>
          <a:lstStyle/>
          <a:p>
            <a:pPr>
              <a:defRPr/>
            </a:pPr>
            <a:r>
              <a:rPr lang="en-US" dirty="0" smtClean="0"/>
              <a:t>Partially reconfigurable systems</a:t>
            </a:r>
          </a:p>
          <a:p>
            <a:pPr lvl="1">
              <a:defRPr/>
            </a:pPr>
            <a:r>
              <a:rPr lang="en-US" dirty="0" smtClean="0"/>
              <a:t>Not all configurations may need entire chip</a:t>
            </a:r>
          </a:p>
          <a:p>
            <a:pPr lvl="1">
              <a:defRPr/>
            </a:pPr>
            <a:r>
              <a:rPr lang="en-US" dirty="0" smtClean="0"/>
              <a:t>Could leave parts of chips unallocated</a:t>
            </a:r>
          </a:p>
          <a:p>
            <a:pPr lvl="1">
              <a:defRPr/>
            </a:pPr>
            <a:r>
              <a:rPr lang="en-US" dirty="0" smtClean="0"/>
              <a:t>Partial configuration decreases configuration time</a:t>
            </a:r>
          </a:p>
          <a:p>
            <a:pPr lvl="1">
              <a:defRPr/>
            </a:pPr>
            <a:r>
              <a:rPr lang="en-US" dirty="0" smtClean="0"/>
              <a:t>Modifying part of a previously configured system</a:t>
            </a:r>
          </a:p>
          <a:p>
            <a:pPr lvl="2">
              <a:defRPr/>
            </a:pPr>
            <a:r>
              <a:rPr lang="en-US" dirty="0" smtClean="0"/>
              <a:t>E.g., a placement and routing configuration based on a currently configured  state</a:t>
            </a:r>
            <a:endParaRPr lang="en-US" dirty="0"/>
          </a:p>
        </p:txBody>
      </p:sp>
      <p:sp>
        <p:nvSpPr>
          <p:cNvPr id="7" name="Rectangle 6"/>
          <p:cNvSpPr/>
          <p:nvPr/>
        </p:nvSpPr>
        <p:spPr bwMode="auto">
          <a:xfrm>
            <a:off x="2497138" y="5705475"/>
            <a:ext cx="150812" cy="354013"/>
          </a:xfrm>
          <a:prstGeom prst="rect">
            <a:avLst/>
          </a:prstGeom>
          <a:solidFill>
            <a:schemeClr val="accent4">
              <a:lumMod val="5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 name="Rectangle 7"/>
          <p:cNvSpPr/>
          <p:nvPr/>
        </p:nvSpPr>
        <p:spPr bwMode="auto">
          <a:xfrm>
            <a:off x="2689225" y="5516563"/>
            <a:ext cx="463550" cy="160337"/>
          </a:xfrm>
          <a:prstGeom prst="rect">
            <a:avLst/>
          </a:prstGeom>
          <a:solidFill>
            <a:schemeClr val="accent4">
              <a:lumMod val="5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200" name="Rectangle 3"/>
          <p:cNvSpPr>
            <a:spLocks noChangeArrowheads="1"/>
          </p:cNvSpPr>
          <p:nvPr/>
        </p:nvSpPr>
        <p:spPr bwMode="auto">
          <a:xfrm>
            <a:off x="2279650" y="5432425"/>
            <a:ext cx="558800" cy="327025"/>
          </a:xfrm>
          <a:prstGeom prst="rect">
            <a:avLst/>
          </a:prstGeom>
          <a:solidFill>
            <a:srgbClr val="A12F4A"/>
          </a:solidFill>
          <a:ln w="9525" algn="ctr">
            <a:solidFill>
              <a:schemeClr val="tx1"/>
            </a:solidFill>
            <a:round/>
            <a:headEnd/>
            <a:tailEnd/>
          </a:ln>
        </p:spPr>
        <p:txBody>
          <a:bodyPr/>
          <a:lstStyle/>
          <a:p>
            <a:endParaRPr lang="en-US"/>
          </a:p>
        </p:txBody>
      </p:sp>
      <p:sp>
        <p:nvSpPr>
          <p:cNvPr id="8201" name="Rectangle 4"/>
          <p:cNvSpPr>
            <a:spLocks noChangeArrowheads="1"/>
          </p:cNvSpPr>
          <p:nvPr/>
        </p:nvSpPr>
        <p:spPr bwMode="auto">
          <a:xfrm>
            <a:off x="3057525" y="5432425"/>
            <a:ext cx="558800" cy="327025"/>
          </a:xfrm>
          <a:prstGeom prst="rect">
            <a:avLst/>
          </a:prstGeom>
          <a:solidFill>
            <a:srgbClr val="A12F4A"/>
          </a:solidFill>
          <a:ln w="9525" algn="ctr">
            <a:solidFill>
              <a:schemeClr val="tx1"/>
            </a:solidFill>
            <a:round/>
            <a:headEnd/>
            <a:tailEnd/>
          </a:ln>
        </p:spPr>
        <p:txBody>
          <a:bodyPr/>
          <a:lstStyle/>
          <a:p>
            <a:endParaRPr lang="en-US"/>
          </a:p>
        </p:txBody>
      </p:sp>
      <p:sp>
        <p:nvSpPr>
          <p:cNvPr id="8202" name="Rectangle 5"/>
          <p:cNvSpPr>
            <a:spLocks noChangeArrowheads="1"/>
          </p:cNvSpPr>
          <p:nvPr/>
        </p:nvSpPr>
        <p:spPr bwMode="auto">
          <a:xfrm>
            <a:off x="2279650" y="6005513"/>
            <a:ext cx="558800" cy="327025"/>
          </a:xfrm>
          <a:prstGeom prst="rect">
            <a:avLst/>
          </a:prstGeom>
          <a:solidFill>
            <a:srgbClr val="A12F4A"/>
          </a:solidFill>
          <a:ln w="9525" algn="ctr">
            <a:solidFill>
              <a:schemeClr val="tx1"/>
            </a:solidFill>
            <a:round/>
            <a:headEnd/>
            <a:tailEnd/>
          </a:ln>
        </p:spPr>
        <p:txBody>
          <a:bodyPr/>
          <a:lstStyle/>
          <a:p>
            <a:endParaRPr lang="en-US"/>
          </a:p>
        </p:txBody>
      </p:sp>
      <p:sp>
        <p:nvSpPr>
          <p:cNvPr id="9" name="Rectangle 8"/>
          <p:cNvSpPr/>
          <p:nvPr/>
        </p:nvSpPr>
        <p:spPr bwMode="auto">
          <a:xfrm>
            <a:off x="6223000" y="5705475"/>
            <a:ext cx="150813" cy="354013"/>
          </a:xfrm>
          <a:prstGeom prst="rect">
            <a:avLst/>
          </a:prstGeom>
          <a:solidFill>
            <a:schemeClr val="accent4">
              <a:lumMod val="5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10" name="Rectangle 9"/>
          <p:cNvSpPr/>
          <p:nvPr/>
        </p:nvSpPr>
        <p:spPr bwMode="auto">
          <a:xfrm>
            <a:off x="5705475" y="5516563"/>
            <a:ext cx="463550" cy="160337"/>
          </a:xfrm>
          <a:prstGeom prst="rect">
            <a:avLst/>
          </a:prstGeom>
          <a:solidFill>
            <a:schemeClr val="accent4">
              <a:lumMod val="50000"/>
            </a:schemeClr>
          </a:solid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8205" name="Rectangle 10"/>
          <p:cNvSpPr>
            <a:spLocks noChangeArrowheads="1"/>
          </p:cNvSpPr>
          <p:nvPr/>
        </p:nvSpPr>
        <p:spPr bwMode="auto">
          <a:xfrm>
            <a:off x="5295900" y="5432425"/>
            <a:ext cx="558800" cy="327025"/>
          </a:xfrm>
          <a:prstGeom prst="rect">
            <a:avLst/>
          </a:prstGeom>
          <a:solidFill>
            <a:srgbClr val="A12F4A"/>
          </a:solidFill>
          <a:ln w="9525" algn="ctr">
            <a:solidFill>
              <a:schemeClr val="tx1"/>
            </a:solidFill>
            <a:round/>
            <a:headEnd/>
            <a:tailEnd/>
          </a:ln>
        </p:spPr>
        <p:txBody>
          <a:bodyPr/>
          <a:lstStyle/>
          <a:p>
            <a:endParaRPr lang="en-US"/>
          </a:p>
        </p:txBody>
      </p:sp>
      <p:sp>
        <p:nvSpPr>
          <p:cNvPr id="8206" name="Rectangle 11"/>
          <p:cNvSpPr>
            <a:spLocks noChangeArrowheads="1"/>
          </p:cNvSpPr>
          <p:nvPr/>
        </p:nvSpPr>
        <p:spPr bwMode="auto">
          <a:xfrm>
            <a:off x="6073775" y="5432425"/>
            <a:ext cx="558800" cy="327025"/>
          </a:xfrm>
          <a:prstGeom prst="rect">
            <a:avLst/>
          </a:prstGeom>
          <a:solidFill>
            <a:srgbClr val="A12F4A"/>
          </a:solidFill>
          <a:ln w="9525" algn="ctr">
            <a:solidFill>
              <a:schemeClr val="tx1"/>
            </a:solidFill>
            <a:round/>
            <a:headEnd/>
            <a:tailEnd/>
          </a:ln>
        </p:spPr>
        <p:txBody>
          <a:bodyPr/>
          <a:lstStyle/>
          <a:p>
            <a:endParaRPr lang="en-US"/>
          </a:p>
        </p:txBody>
      </p:sp>
      <p:sp>
        <p:nvSpPr>
          <p:cNvPr id="8207" name="Rectangle 12"/>
          <p:cNvSpPr>
            <a:spLocks noChangeArrowheads="1"/>
          </p:cNvSpPr>
          <p:nvPr/>
        </p:nvSpPr>
        <p:spPr bwMode="auto">
          <a:xfrm>
            <a:off x="6005513" y="6005513"/>
            <a:ext cx="558800" cy="327025"/>
          </a:xfrm>
          <a:prstGeom prst="rect">
            <a:avLst/>
          </a:prstGeom>
          <a:solidFill>
            <a:schemeClr val="accent6">
              <a:lumMod val="75000"/>
            </a:schemeClr>
          </a:solidFill>
          <a:ln w="9525" algn="ctr">
            <a:solidFill>
              <a:schemeClr val="tx1"/>
            </a:solidFill>
            <a:round/>
            <a:headEnd/>
            <a:tailEnd/>
          </a:ln>
        </p:spPr>
        <p:txBody>
          <a:bodyPr/>
          <a:lstStyle/>
          <a:p>
            <a:endParaRPr lang="en-US"/>
          </a:p>
        </p:txBody>
      </p:sp>
      <p:sp>
        <p:nvSpPr>
          <p:cNvPr id="8208" name="Rectangle 14"/>
          <p:cNvSpPr>
            <a:spLocks noChangeArrowheads="1"/>
          </p:cNvSpPr>
          <p:nvPr/>
        </p:nvSpPr>
        <p:spPr bwMode="auto">
          <a:xfrm>
            <a:off x="5295900" y="6005513"/>
            <a:ext cx="558800" cy="327025"/>
          </a:xfrm>
          <a:prstGeom prst="rect">
            <a:avLst/>
          </a:prstGeom>
          <a:solidFill>
            <a:srgbClr val="A12F4A"/>
          </a:solidFill>
          <a:ln w="9525" algn="ctr">
            <a:solidFill>
              <a:schemeClr val="tx1"/>
            </a:solidFill>
            <a:round/>
            <a:headEnd/>
            <a:tailEnd/>
          </a:ln>
        </p:spPr>
        <p:txBody>
          <a:bodyPr/>
          <a:lstStyle/>
          <a:p>
            <a:endParaRPr lang="en-US"/>
          </a:p>
        </p:txBody>
      </p:sp>
      <p:sp>
        <p:nvSpPr>
          <p:cNvPr id="8209" name="Right Arrow 15"/>
          <p:cNvSpPr>
            <a:spLocks noChangeArrowheads="1"/>
          </p:cNvSpPr>
          <p:nvPr/>
        </p:nvSpPr>
        <p:spPr bwMode="auto">
          <a:xfrm>
            <a:off x="4121150" y="5513388"/>
            <a:ext cx="709613" cy="463550"/>
          </a:xfrm>
          <a:prstGeom prst="rightArrow">
            <a:avLst>
              <a:gd name="adj1" fmla="val 50000"/>
              <a:gd name="adj2" fmla="val 50049"/>
            </a:avLst>
          </a:prstGeom>
          <a:solidFill>
            <a:srgbClr val="D9FFD9"/>
          </a:solidFill>
          <a:ln w="9525" algn="ctr">
            <a:solidFill>
              <a:schemeClr val="tx1"/>
            </a:solidFill>
            <a:round/>
            <a:headEnd/>
            <a:tailEnd/>
          </a:ln>
        </p:spPr>
        <p:txBody>
          <a:bodyPr/>
          <a:lstStyle/>
          <a:p>
            <a:endParaRPr lang="en-US"/>
          </a:p>
        </p:txBody>
      </p:sp>
      <p:sp>
        <p:nvSpPr>
          <p:cNvPr id="8210" name="Rectangle 16"/>
          <p:cNvSpPr>
            <a:spLocks noChangeArrowheads="1"/>
          </p:cNvSpPr>
          <p:nvPr/>
        </p:nvSpPr>
        <p:spPr bwMode="auto">
          <a:xfrm>
            <a:off x="2047875" y="6365875"/>
            <a:ext cx="1835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t>Initial Configuration</a:t>
            </a:r>
          </a:p>
        </p:txBody>
      </p:sp>
      <p:sp>
        <p:nvSpPr>
          <p:cNvPr id="8211" name="Rectangle 17"/>
          <p:cNvSpPr>
            <a:spLocks noChangeArrowheads="1"/>
          </p:cNvSpPr>
          <p:nvPr/>
        </p:nvSpPr>
        <p:spPr bwMode="auto">
          <a:xfrm>
            <a:off x="5064125" y="6365875"/>
            <a:ext cx="21145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t>Updated Configuration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798" y="385491"/>
            <a:ext cx="8512630" cy="763543"/>
          </a:xfrm>
        </p:spPr>
        <p:txBody>
          <a:bodyPr/>
          <a:lstStyle/>
          <a:p>
            <a:pPr>
              <a:defRPr/>
            </a:pPr>
            <a:r>
              <a:rPr lang="en-US" dirty="0" smtClean="0"/>
              <a:t>Configuration Architectures</a:t>
            </a:r>
            <a:endParaRPr lang="en-US" dirty="0"/>
          </a:p>
        </p:txBody>
      </p:sp>
      <p:sp>
        <p:nvSpPr>
          <p:cNvPr id="3" name="Content Placeholder 2"/>
          <p:cNvSpPr>
            <a:spLocks noGrp="1"/>
          </p:cNvSpPr>
          <p:nvPr>
            <p:ph idx="1"/>
          </p:nvPr>
        </p:nvSpPr>
        <p:spPr>
          <a:xfrm>
            <a:off x="394494" y="1730828"/>
            <a:ext cx="8355012" cy="4191000"/>
          </a:xfrm>
        </p:spPr>
        <p:txBody>
          <a:bodyPr/>
          <a:lstStyle/>
          <a:p>
            <a:pPr>
              <a:defRPr/>
            </a:pPr>
            <a:r>
              <a:rPr lang="en-US" dirty="0" smtClean="0"/>
              <a:t>Block configurable architecture</a:t>
            </a:r>
          </a:p>
          <a:p>
            <a:pPr lvl="1">
              <a:defRPr/>
            </a:pPr>
            <a:r>
              <a:rPr lang="en-US" dirty="0" smtClean="0"/>
              <a:t>Not the same as “logical blocks” in an FPGA</a:t>
            </a:r>
          </a:p>
          <a:p>
            <a:pPr lvl="1">
              <a:defRPr/>
            </a:pPr>
            <a:r>
              <a:rPr lang="en-US" dirty="0" smtClean="0"/>
              <a:t>Relocating configurations to different blocks at run time also referred to as “swappable logic units” (SLUs)</a:t>
            </a:r>
          </a:p>
          <a:p>
            <a:pPr>
              <a:defRPr/>
            </a:pPr>
            <a:r>
              <a:rPr lang="en-US" dirty="0" smtClean="0"/>
              <a:t>Example: SCORE* </a:t>
            </a:r>
            <a:r>
              <a:rPr lang="en-US" dirty="0" err="1" smtClean="0"/>
              <a:t>relocatable</a:t>
            </a:r>
            <a:r>
              <a:rPr lang="en-US" dirty="0" smtClean="0"/>
              <a:t> architecture in which configurable blocks are handled in the same way as a virtual memory system</a:t>
            </a:r>
            <a:endParaRPr lang="en-US" dirty="0"/>
          </a:p>
        </p:txBody>
      </p:sp>
      <p:sp>
        <p:nvSpPr>
          <p:cNvPr id="9220" name="Rectangle 20"/>
          <p:cNvSpPr>
            <a:spLocks noChangeArrowheads="1"/>
          </p:cNvSpPr>
          <p:nvPr/>
        </p:nvSpPr>
        <p:spPr bwMode="auto">
          <a:xfrm>
            <a:off x="239485" y="6409307"/>
            <a:ext cx="8577943"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1100" dirty="0"/>
              <a:t>* </a:t>
            </a:r>
            <a:r>
              <a:rPr lang="en-US" sz="1100" dirty="0" err="1"/>
              <a:t>Capsi</a:t>
            </a:r>
            <a:r>
              <a:rPr lang="en-US" sz="1100" dirty="0"/>
              <a:t> &amp; </a:t>
            </a:r>
            <a:r>
              <a:rPr lang="en-US" sz="1100" dirty="0" err="1"/>
              <a:t>DeHon</a:t>
            </a:r>
            <a:r>
              <a:rPr lang="en-US" sz="1100" dirty="0"/>
              <a:t> and </a:t>
            </a:r>
            <a:r>
              <a:rPr lang="en-US" sz="1100" dirty="0" err="1"/>
              <a:t>Wawrzynek</a:t>
            </a:r>
            <a:r>
              <a:rPr lang="en-US" sz="1100" dirty="0"/>
              <a:t>. “A streaming multithreaded model” In Third workshop  on media and stream processors. 2001</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defRPr/>
            </a:pPr>
            <a:r>
              <a:rPr lang="en-ZA" dirty="0" smtClean="0"/>
              <a:t>Additional Reading</a:t>
            </a:r>
            <a:endParaRPr lang="en-US" dirty="0"/>
          </a:p>
        </p:txBody>
      </p:sp>
      <p:sp>
        <p:nvSpPr>
          <p:cNvPr id="4" name="Content Placeholder 3"/>
          <p:cNvSpPr>
            <a:spLocks noGrp="1"/>
          </p:cNvSpPr>
          <p:nvPr>
            <p:ph idx="1"/>
          </p:nvPr>
        </p:nvSpPr>
        <p:spPr>
          <a:xfrm>
            <a:off x="438411" y="1595620"/>
            <a:ext cx="7989009" cy="4519977"/>
          </a:xfrm>
        </p:spPr>
        <p:txBody>
          <a:bodyPr/>
          <a:lstStyle/>
          <a:p>
            <a:pPr>
              <a:defRPr/>
            </a:pPr>
            <a:r>
              <a:rPr lang="en-ZA" dirty="0" smtClean="0"/>
              <a:t>Reading</a:t>
            </a:r>
          </a:p>
          <a:p>
            <a:pPr lvl="1">
              <a:defRPr/>
            </a:pPr>
            <a:r>
              <a:rPr lang="en-US" dirty="0" smtClean="0"/>
              <a:t>Hauck, Scott (1998). “The Roles of FPGAs in Reprogrammable Systems” </a:t>
            </a:r>
            <a:r>
              <a:rPr lang="en-US" i="1" dirty="0" smtClean="0"/>
              <a:t>In Proceedings of the IEEE.</a:t>
            </a:r>
            <a:r>
              <a:rPr lang="en-US" dirty="0" smtClean="0"/>
              <a:t> 86(4) pp. 615-639.</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Box 3"/>
          <p:cNvSpPr txBox="1">
            <a:spLocks noChangeArrowheads="1"/>
          </p:cNvSpPr>
          <p:nvPr/>
        </p:nvSpPr>
        <p:spPr bwMode="auto">
          <a:xfrm>
            <a:off x="2598738" y="2351088"/>
            <a:ext cx="33686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sz="4000"/>
              <a:t>Short Video…</a:t>
            </a:r>
            <a:endParaRPr lang="en-US" sz="4000"/>
          </a:p>
        </p:txBody>
      </p:sp>
      <p:pic>
        <p:nvPicPr>
          <p:cNvPr id="11267" name="Picture 2" descr="clip.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33713" y="3181350"/>
            <a:ext cx="2481262"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373083" y="4746561"/>
            <a:ext cx="3916521" cy="369332"/>
          </a:xfrm>
          <a:prstGeom prst="rect">
            <a:avLst/>
          </a:prstGeom>
          <a:noFill/>
        </p:spPr>
        <p:txBody>
          <a:bodyPr wrap="none" rtlCol="0">
            <a:spAutoFit/>
          </a:bodyPr>
          <a:lstStyle/>
          <a:p>
            <a:r>
              <a:rPr lang="en-US" dirty="0" smtClean="0"/>
              <a:t>Towards mobile augmented reality…</a:t>
            </a:r>
            <a:endParaRPr lang="en-US" dirty="0"/>
          </a:p>
        </p:txBody>
      </p:sp>
      <p:sp>
        <p:nvSpPr>
          <p:cNvPr id="3" name="Rectangle 2"/>
          <p:cNvSpPr/>
          <p:nvPr/>
        </p:nvSpPr>
        <p:spPr>
          <a:xfrm>
            <a:off x="6577742" y="6288573"/>
            <a:ext cx="2109873" cy="246221"/>
          </a:xfrm>
          <a:prstGeom prst="rect">
            <a:avLst/>
          </a:prstGeom>
        </p:spPr>
        <p:txBody>
          <a:bodyPr wrap="none">
            <a:spAutoFit/>
          </a:bodyPr>
          <a:lstStyle/>
          <a:p>
            <a:r>
              <a:rPr lang="en-US" sz="1000" dirty="0"/>
              <a:t>Computer Vision Accelerator.wmv</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4084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4084 Theme.thmx</Template>
  <TotalTime>3695</TotalTime>
  <Words>2315</Words>
  <Application>Microsoft Office PowerPoint</Application>
  <PresentationFormat>On-screen Show (4:3)</PresentationFormat>
  <Paragraphs>435</Paragraphs>
  <Slides>40</Slides>
  <Notes>40</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40</vt:i4>
      </vt:variant>
    </vt:vector>
  </HeadingPairs>
  <TitlesOfParts>
    <vt:vector size="43" baseType="lpstr">
      <vt:lpstr>4084 Theme</vt:lpstr>
      <vt:lpstr>MSDraw.Drawing.8.1</vt:lpstr>
      <vt:lpstr>Picture</vt:lpstr>
      <vt:lpstr>PowerPoint Presentation</vt:lpstr>
      <vt:lpstr>Lecture Overview</vt:lpstr>
      <vt:lpstr>Configuration  Architectures</vt:lpstr>
      <vt:lpstr>Configuration Architectures</vt:lpstr>
      <vt:lpstr>Configuration Architectures</vt:lpstr>
      <vt:lpstr>Configuration Architectures</vt:lpstr>
      <vt:lpstr>Configuration Architectures</vt:lpstr>
      <vt:lpstr>Additional Reading</vt:lpstr>
      <vt:lpstr>PowerPoint Presentation</vt:lpstr>
      <vt:lpstr>Memory types</vt:lpstr>
      <vt:lpstr>Volatile memory</vt:lpstr>
      <vt:lpstr>Volatile memory</vt:lpstr>
      <vt:lpstr>Volatile Memory</vt:lpstr>
      <vt:lpstr>Volatile memory</vt:lpstr>
      <vt:lpstr>Non-Volatile memory</vt:lpstr>
      <vt:lpstr>Non-Volatile Memory</vt:lpstr>
      <vt:lpstr>NAND Flash memory model</vt:lpstr>
      <vt:lpstr>RC Building Blocks:   Digital Signals and  Data Transfers</vt:lpstr>
      <vt:lpstr>Overview of digital signals</vt:lpstr>
      <vt:lpstr>Overview of digital signals</vt:lpstr>
      <vt:lpstr>Digital logic modular design issues</vt:lpstr>
      <vt:lpstr>Digital Signals</vt:lpstr>
      <vt:lpstr>RC Building Blocks:   DMA – Efficient Data Transfer</vt:lpstr>
      <vt:lpstr>Direct Memory Access (DMA)</vt:lpstr>
      <vt:lpstr>Typical computer design without DMA</vt:lpstr>
      <vt:lpstr>DMA : Direct Memory Access</vt:lpstr>
      <vt:lpstr>DMA configurations</vt:lpstr>
      <vt:lpstr>DMA configurations</vt:lpstr>
      <vt:lpstr>DMAC Modes of Operation</vt:lpstr>
      <vt:lpstr>RC Building Blocks:   Latching  (capturing Signals)</vt:lpstr>
      <vt:lpstr>Digital Signal Capture and Storage</vt:lpstr>
      <vt:lpstr>Difference between latch and flip-flop</vt:lpstr>
      <vt:lpstr>When to use a latch or a flip-flop</vt:lpstr>
      <vt:lpstr>SR Latch</vt:lpstr>
      <vt:lpstr>Gated SR Latch: a latch with enable</vt:lpstr>
      <vt:lpstr>Flip-flop</vt:lpstr>
      <vt:lpstr>T-type Flip-flop</vt:lpstr>
      <vt:lpstr>Preset and Clocking</vt:lpstr>
      <vt:lpstr>Edge triggered devices</vt:lpstr>
      <vt:lpstr>End of Lecture</vt:lpstr>
    </vt:vector>
  </TitlesOfParts>
  <Company>University of Cape Town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EEE4084F Digital Systems</dc:title>
  <dc:subject>FPGA-based RC architectures</dc:subject>
  <dc:creator>Simon Winberg</dc:creator>
  <cp:lastModifiedBy>Simon Winberg</cp:lastModifiedBy>
  <cp:revision>253</cp:revision>
  <dcterms:created xsi:type="dcterms:W3CDTF">2009-02-10T02:25:54Z</dcterms:created>
  <dcterms:modified xsi:type="dcterms:W3CDTF">2013-04-30T09:57:25Z</dcterms:modified>
  <cp:category>Lectures</cp:category>
</cp:coreProperties>
</file>