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0" r:id="rId1"/>
  </p:sldMasterIdLst>
  <p:notesMasterIdLst>
    <p:notesMasterId r:id="rId25"/>
  </p:notesMasterIdLst>
  <p:sldIdLst>
    <p:sldId id="366" r:id="rId2"/>
    <p:sldId id="273" r:id="rId3"/>
    <p:sldId id="378" r:id="rId4"/>
    <p:sldId id="387" r:id="rId5"/>
    <p:sldId id="38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70" r:id="rId15"/>
    <p:sldId id="369" r:id="rId16"/>
    <p:sldId id="372" r:id="rId17"/>
    <p:sldId id="371" r:id="rId18"/>
    <p:sldId id="373" r:id="rId19"/>
    <p:sldId id="375" r:id="rId20"/>
    <p:sldId id="376" r:id="rId21"/>
    <p:sldId id="374" r:id="rId22"/>
    <p:sldId id="377" r:id="rId23"/>
    <p:sldId id="368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FB1"/>
    <a:srgbClr val="CC81FF"/>
    <a:srgbClr val="00FFFF"/>
    <a:srgbClr val="E2B7FF"/>
    <a:srgbClr val="BD5DFF"/>
    <a:srgbClr val="0000FF"/>
    <a:srgbClr val="1C1C1C"/>
    <a:srgbClr val="D9FFD9"/>
    <a:srgbClr val="A12F4A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 autoAdjust="0"/>
    <p:restoredTop sz="94687" autoAdjust="0"/>
  </p:normalViewPr>
  <p:slideViewPr>
    <p:cSldViewPr snapToGrid="0">
      <p:cViewPr varScale="1">
        <p:scale>
          <a:sx n="96" d="100"/>
          <a:sy n="96" d="100"/>
        </p:scale>
        <p:origin x="-104" y="-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67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E54AA67-198F-4442-8D12-FF521FDDF363}" type="datetimeFigureOut">
              <a:rPr lang="en-US"/>
              <a:pPr>
                <a:defRPr/>
              </a:pPr>
              <a:t>2012/09/16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4D42EE6-4ACD-4D8C-9867-35A48794F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90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AC372B7-E705-4EBA-B495-A46EDB549B36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C532BE-90B6-49BD-B90D-5D0095B46D1F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7A7252-6930-4361-A661-AD69A360EE3A}" type="slidenum">
              <a:rPr lang="en-US"/>
              <a:pPr/>
              <a:t>15</a:t>
            </a:fld>
            <a:endParaRPr lang="en-US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rgbClr val="188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1C84C41-77BB-4CF5-A81A-FAC5E9C55D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81F87BC-538C-4552-8949-57C85C03B5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4532AD-834E-4C63-8D2B-A77C753A74D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solidFill>
                    <a:schemeClr val="tx1"/>
                  </a:solidFill>
                </a:ln>
                <a:solidFill>
                  <a:srgbClr val="1D875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126249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3D50887-4151-4142-8426-1D34537968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5E2E25C-8EA1-47A0-92B6-8F37754DE6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F130D0B-A120-4844-B026-2BABB7BAB1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DEFDD86-3846-4F87-A76F-07241314CA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B1C00A5-9E3C-4B79-83D0-A51DF4BDD0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25323E4-AC3E-43BC-B16D-2E07869EEB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rgbClr val="188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D96EE3C-89BD-4A69-A448-DC214684EF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rgbClr val="188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9A9E219-2D51-4D7E-B124-24AB52E919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6400"/>
            </a:gs>
            <a:gs pos="62000">
              <a:srgbClr val="009900"/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275030" y="195195"/>
            <a:ext cx="8632664" cy="648300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9114" y="448221"/>
            <a:ext cx="7698306" cy="6922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785" y="1595620"/>
            <a:ext cx="7697635" cy="4519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14955" y="624642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42" r:id="rId2"/>
    <p:sldLayoutId id="2147484043" r:id="rId3"/>
    <p:sldLayoutId id="2147484044" r:id="rId4"/>
    <p:sldLayoutId id="2147484045" r:id="rId5"/>
    <p:sldLayoutId id="2147484046" r:id="rId6"/>
    <p:sldLayoutId id="2147484047" r:id="rId7"/>
    <p:sldLayoutId id="2147484048" r:id="rId8"/>
    <p:sldLayoutId id="2147484049" r:id="rId9"/>
    <p:sldLayoutId id="2147484050" r:id="rId10"/>
    <p:sldLayoutId id="21474840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6576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3200" kern="1200">
          <a:solidFill>
            <a:schemeClr val="tx2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800" kern="1200">
          <a:solidFill>
            <a:srgbClr val="188463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800" kern="1200">
          <a:solidFill>
            <a:srgbClr val="1558BB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 baseline="0">
          <a:solidFill>
            <a:schemeClr val="tx2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4" Type="http://schemas.openxmlformats.org/officeDocument/2006/relationships/image" Target="../media/image10.jp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research.cs.wisc.edu/multifacet/amdahl/" TargetMode="External"/><Relationship Id="rId3" Type="http://schemas.openxmlformats.org/officeDocument/2006/relationships/image" Target="../media/image11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research.cs.wisc.edu/multifacet/papers/ieeecomputer08_amdahl_multicore.pdf" TargetMode="External"/><Relationship Id="rId3" Type="http://schemas.openxmlformats.org/officeDocument/2006/relationships/hyperlink" Target="http://en.wikipedia.org/wiki/Amdahl's_law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ChangeArrowheads="1"/>
          </p:cNvSpPr>
          <p:nvPr/>
        </p:nvSpPr>
        <p:spPr bwMode="auto">
          <a:xfrm>
            <a:off x="1558925" y="1873250"/>
            <a:ext cx="6775450" cy="1814513"/>
          </a:xfrm>
          <a:prstGeom prst="rect">
            <a:avLst/>
          </a:prstGeom>
          <a:blipFill dpi="0" rotWithShape="1">
            <a:blip r:embed="rId3">
              <a:alphaModFix amt="28000"/>
            </a:blip>
            <a:srcRect/>
            <a:tile tx="0" ty="0" sx="100000" sy="100000" flip="none" algn="tl"/>
          </a:blip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5" name="Rectangle 9"/>
          <p:cNvSpPr>
            <a:spLocks noChangeArrowheads="1"/>
          </p:cNvSpPr>
          <p:nvPr/>
        </p:nvSpPr>
        <p:spPr bwMode="auto">
          <a:xfrm>
            <a:off x="1873250" y="5467350"/>
            <a:ext cx="5832475" cy="95885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ZA" sz="2400"/>
              <a:t>Lecturer:</a:t>
            </a:r>
          </a:p>
          <a:p>
            <a:pPr algn="ctr"/>
            <a:r>
              <a:rPr lang="en-ZA" sz="2400"/>
              <a:t>Simon Winberg</a:t>
            </a:r>
            <a:endParaRPr lang="en-US" sz="2400"/>
          </a:p>
        </p:txBody>
      </p:sp>
      <p:pic>
        <p:nvPicPr>
          <p:cNvPr id="3076" name="Picture 9" descr="EEE4084F_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843" y="214845"/>
            <a:ext cx="1439862" cy="143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21716" y="221588"/>
            <a:ext cx="1388382" cy="1416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554529" y="2292965"/>
            <a:ext cx="6766596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Digital Systems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17519" y="361295"/>
            <a:ext cx="4418197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6000" b="1" dirty="0">
                <a:ln w="17780" cmpd="sng">
                  <a:solidFill>
                    <a:schemeClr val="bg1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EEE4084F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4294967295"/>
          </p:nvPr>
        </p:nvSpPr>
        <p:spPr>
          <a:xfrm>
            <a:off x="731313" y="3668733"/>
            <a:ext cx="8359775" cy="1752600"/>
          </a:xfrm>
        </p:spPr>
        <p:txBody>
          <a:bodyPr>
            <a:normAutofit lnSpcReduction="10000"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ZA" sz="3600" dirty="0" smtClean="0">
                <a:solidFill>
                  <a:srgbClr val="FF6600"/>
                </a:solidFill>
              </a:rPr>
              <a:t>Lecture 18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3600" dirty="0" smtClean="0">
                <a:solidFill>
                  <a:srgbClr val="FF6600"/>
                </a:solidFill>
              </a:rPr>
              <a:t>Amdahl’s Law &amp;</a:t>
            </a:r>
            <a:br>
              <a:rPr lang="en-US" sz="3600" dirty="0" smtClean="0">
                <a:solidFill>
                  <a:srgbClr val="FF6600"/>
                </a:solidFill>
              </a:rPr>
            </a:br>
            <a:r>
              <a:rPr lang="en-US" sz="3600" dirty="0" smtClean="0">
                <a:solidFill>
                  <a:srgbClr val="FF6600"/>
                </a:solidFill>
              </a:rPr>
              <a:t>YODA Blog &amp; Design Review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2: Design Review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25285" y="2081951"/>
            <a:ext cx="790302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ZA" sz="2400" b="1" dirty="0" smtClean="0">
                <a:solidFill>
                  <a:srgbClr val="FF6600"/>
                </a:solidFill>
              </a:rPr>
              <a:t>Identify </a:t>
            </a:r>
            <a:r>
              <a:rPr lang="en-ZA" sz="2400" b="1" dirty="0">
                <a:solidFill>
                  <a:srgbClr val="FF6600"/>
                </a:solidFill>
              </a:rPr>
              <a:t>the important skills</a:t>
            </a:r>
            <a:r>
              <a:rPr lang="en-ZA" sz="2400" dirty="0">
                <a:solidFill>
                  <a:srgbClr val="FF6600"/>
                </a:solidFill>
              </a:rPr>
              <a:t> </a:t>
            </a:r>
            <a:r>
              <a:rPr lang="en-ZA" sz="2400" dirty="0"/>
              <a:t>needed to complete the YODA project (e.g., schematic design, </a:t>
            </a:r>
            <a:r>
              <a:rPr lang="en-ZA" sz="2400" dirty="0" smtClean="0"/>
              <a:t>HDL programming</a:t>
            </a:r>
            <a:r>
              <a:rPr lang="en-ZA" sz="2400" dirty="0"/>
              <a:t>, C programming, using Linux, </a:t>
            </a:r>
            <a:r>
              <a:rPr lang="en-ZA" sz="2400" dirty="0" err="1"/>
              <a:t>etc</a:t>
            </a:r>
            <a:r>
              <a:rPr lang="en-ZA" sz="2400" dirty="0"/>
              <a:t>). Think broadly (no need to be very specific, e.g. understanding bubble sort is too specific). Provide ±200 words of description for this. [1.1b</a:t>
            </a:r>
            <a:r>
              <a:rPr lang="en-ZA" sz="2400" dirty="0" smtClean="0"/>
              <a:t>]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4922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2: Design Review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11628" y="1420065"/>
            <a:ext cx="84037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ZA" sz="2400" b="1" dirty="0" smtClean="0">
                <a:solidFill>
                  <a:srgbClr val="FF6600"/>
                </a:solidFill>
              </a:rPr>
              <a:t>Describe </a:t>
            </a:r>
            <a:r>
              <a:rPr lang="en-ZA" sz="2400" b="1" dirty="0">
                <a:solidFill>
                  <a:srgbClr val="FF6600"/>
                </a:solidFill>
              </a:rPr>
              <a:t>the methodology</a:t>
            </a:r>
            <a:r>
              <a:rPr lang="en-ZA" sz="2400" dirty="0">
                <a:solidFill>
                  <a:srgbClr val="FF6600"/>
                </a:solidFill>
              </a:rPr>
              <a:t> </a:t>
            </a:r>
            <a:r>
              <a:rPr lang="en-ZA" sz="2400" dirty="0"/>
              <a:t>that you will follow to develop the proposed YODA </a:t>
            </a:r>
            <a:r>
              <a:rPr lang="en-ZA" sz="2400" dirty="0" smtClean="0"/>
              <a:t>product.</a:t>
            </a:r>
          </a:p>
          <a:p>
            <a:pPr lvl="0"/>
            <a:r>
              <a:rPr lang="en-ZA" sz="2400" dirty="0" smtClean="0"/>
              <a:t>Your </a:t>
            </a:r>
            <a:r>
              <a:rPr lang="en-ZA" sz="2400" dirty="0"/>
              <a:t>description needs to </a:t>
            </a:r>
            <a:r>
              <a:rPr lang="en-ZA" sz="2400" u="sng" dirty="0"/>
              <a:t>show two approaches</a:t>
            </a:r>
            <a:r>
              <a:rPr lang="en-ZA" sz="2400" dirty="0"/>
              <a:t>: the second approach can be a modified (or simplified) version of the first approach (i.e. think of this in terms of a Plan A and Plan B, where Plan A presents a potentially more involved and time-costly approach, and Plan B a risk-reduced approach that could be used if Plan A fails</a:t>
            </a:r>
            <a:r>
              <a:rPr lang="en-ZA" sz="2400" dirty="0" smtClean="0"/>
              <a:t>).</a:t>
            </a:r>
          </a:p>
          <a:p>
            <a:pPr lvl="0"/>
            <a:endParaRPr lang="en-ZA" sz="2400" dirty="0" smtClean="0"/>
          </a:p>
          <a:p>
            <a:pPr lvl="0"/>
            <a:r>
              <a:rPr lang="en-ZA" sz="2400" u="sng" dirty="0" smtClean="0"/>
              <a:t>Presented </a:t>
            </a:r>
            <a:r>
              <a:rPr lang="en-ZA" sz="2400" u="sng" dirty="0"/>
              <a:t>in </a:t>
            </a:r>
            <a:r>
              <a:rPr lang="en-ZA" sz="2400" u="sng" dirty="0" smtClean="0"/>
              <a:t>the form:</a:t>
            </a:r>
            <a:r>
              <a:rPr lang="en-ZA" sz="2400" dirty="0" smtClean="0"/>
              <a:t> </a:t>
            </a:r>
          </a:p>
          <a:p>
            <a:pPr lvl="0"/>
            <a:r>
              <a:rPr lang="en-ZA" sz="2400" dirty="0"/>
              <a:t> </a:t>
            </a:r>
            <a:r>
              <a:rPr lang="en-ZA" sz="2400" dirty="0" smtClean="0"/>
              <a:t>  project </a:t>
            </a:r>
            <a:r>
              <a:rPr lang="en-ZA" sz="2400" dirty="0"/>
              <a:t>objective </a:t>
            </a:r>
            <a:r>
              <a:rPr lang="en-ZA" sz="2400" dirty="0">
                <a:sym typeface="Wingdings"/>
              </a:rPr>
              <a:t></a:t>
            </a:r>
            <a:r>
              <a:rPr lang="en-ZA" sz="2400" dirty="0"/>
              <a:t> identified design problems </a:t>
            </a:r>
            <a:endParaRPr lang="en-ZA" sz="2400" dirty="0" smtClean="0"/>
          </a:p>
          <a:p>
            <a:pPr lvl="0"/>
            <a:r>
              <a:rPr lang="en-ZA" sz="2400" dirty="0"/>
              <a:t> </a:t>
            </a:r>
            <a:r>
              <a:rPr lang="en-ZA" sz="2400" dirty="0" smtClean="0"/>
              <a:t>    </a:t>
            </a:r>
            <a:r>
              <a:rPr lang="en-ZA" sz="2400" dirty="0">
                <a:sym typeface="Wingdings"/>
              </a:rPr>
              <a:t></a:t>
            </a:r>
            <a:r>
              <a:rPr lang="en-ZA" sz="2400" dirty="0"/>
              <a:t> proposed solution </a:t>
            </a:r>
            <a:r>
              <a:rPr lang="en-ZA" sz="2400" dirty="0">
                <a:sym typeface="Wingdings"/>
              </a:rPr>
              <a:t></a:t>
            </a:r>
            <a:r>
              <a:rPr lang="en-ZA" sz="2400" dirty="0"/>
              <a:t> evaluation process. </a:t>
            </a:r>
            <a:endParaRPr lang="en-ZA" sz="2400" dirty="0" smtClean="0"/>
          </a:p>
          <a:p>
            <a:pPr lvl="0"/>
            <a:r>
              <a:rPr lang="en-ZA" sz="2400" dirty="0" smtClean="0"/>
              <a:t>Add </a:t>
            </a:r>
            <a:r>
              <a:rPr lang="en-ZA" sz="2400" dirty="0"/>
              <a:t>a </a:t>
            </a:r>
            <a:r>
              <a:rPr lang="en-ZA" sz="2400" u="sng" dirty="0"/>
              <a:t>process diagram</a:t>
            </a:r>
            <a:r>
              <a:rPr lang="en-ZA" sz="2400" dirty="0"/>
              <a:t> to illustrate the steps of this methodology. [1.1c</a:t>
            </a:r>
            <a:r>
              <a:rPr lang="en-ZA" sz="2400" dirty="0" smtClean="0"/>
              <a:t>]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04661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2: Design Review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93914" y="2021474"/>
            <a:ext cx="843643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ZA" sz="2400" b="1" dirty="0" smtClean="0">
                <a:solidFill>
                  <a:srgbClr val="FF6600"/>
                </a:solidFill>
              </a:rPr>
              <a:t>Modelling </a:t>
            </a:r>
            <a:r>
              <a:rPr lang="en-ZA" sz="2400" b="1" dirty="0">
                <a:solidFill>
                  <a:srgbClr val="FF6600"/>
                </a:solidFill>
              </a:rPr>
              <a:t>and analysis.</a:t>
            </a:r>
            <a:r>
              <a:rPr lang="en-ZA" sz="2400" dirty="0">
                <a:solidFill>
                  <a:srgbClr val="FF6600"/>
                </a:solidFill>
              </a:rPr>
              <a:t> </a:t>
            </a:r>
            <a:r>
              <a:rPr lang="en-ZA" sz="2400" dirty="0"/>
              <a:t>Present a (draft) </a:t>
            </a:r>
            <a:r>
              <a:rPr lang="en-ZA" sz="2400" u="sng" dirty="0"/>
              <a:t>model of your YODA product design</a:t>
            </a:r>
            <a:r>
              <a:rPr lang="en-ZA" sz="2400" dirty="0"/>
              <a:t>. This can be in the form of a paper-based (or digital) block diagram or UML model. </a:t>
            </a:r>
            <a:r>
              <a:rPr lang="en-ZA" sz="2400" u="sng" dirty="0"/>
              <a:t>Prepare a PC-based golden measure</a:t>
            </a:r>
            <a:r>
              <a:rPr lang="en-ZA" sz="2400" dirty="0"/>
              <a:t> for your YODA accelerator: this can be implemented using </a:t>
            </a:r>
            <a:r>
              <a:rPr lang="en-ZA" sz="2400" dirty="0" err="1"/>
              <a:t>MatLab</a:t>
            </a:r>
            <a:r>
              <a:rPr lang="en-ZA" sz="2400" dirty="0"/>
              <a:t>, Octave, Python, C or C++, or a combination of these languages.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9444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2: Design Review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38200" y="1520729"/>
            <a:ext cx="770708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ZA" sz="2400" b="1" dirty="0" smtClean="0">
                <a:solidFill>
                  <a:srgbClr val="FF6600"/>
                </a:solidFill>
              </a:rPr>
              <a:t>Evaluate </a:t>
            </a:r>
            <a:r>
              <a:rPr lang="en-ZA" sz="2400" b="1" dirty="0">
                <a:solidFill>
                  <a:srgbClr val="FF6600"/>
                </a:solidFill>
              </a:rPr>
              <a:t>your design solutions</a:t>
            </a:r>
            <a:r>
              <a:rPr lang="en-ZA" sz="2400" dirty="0">
                <a:solidFill>
                  <a:srgbClr val="FF6600"/>
                </a:solidFill>
              </a:rPr>
              <a:t> </a:t>
            </a:r>
            <a:endParaRPr lang="en-ZA" sz="2400" dirty="0" smtClean="0">
              <a:solidFill>
                <a:srgbClr val="FF6600"/>
              </a:solidFill>
            </a:endParaRPr>
          </a:p>
          <a:p>
            <a:pPr lvl="0"/>
            <a:r>
              <a:rPr lang="en-ZA" sz="2400" dirty="0" smtClean="0"/>
              <a:t>using </a:t>
            </a:r>
            <a:r>
              <a:rPr lang="en-ZA" sz="2400" dirty="0"/>
              <a:t>paper-based calculations, such as algorithm complexity calculations (e.g. big-O execution time performance of your solutions) and estimations of other performance </a:t>
            </a:r>
            <a:r>
              <a:rPr lang="en-ZA" sz="2400" dirty="0" smtClean="0"/>
              <a:t>criteria.</a:t>
            </a:r>
          </a:p>
          <a:p>
            <a:pPr lvl="0"/>
            <a:endParaRPr lang="en-ZA" sz="2400" dirty="0" smtClean="0"/>
          </a:p>
          <a:p>
            <a:pPr lvl="0"/>
            <a:r>
              <a:rPr lang="en-ZA" sz="2400" u="sng" dirty="0" smtClean="0"/>
              <a:t>These </a:t>
            </a:r>
            <a:r>
              <a:rPr lang="en-ZA" sz="2400" u="sng" dirty="0"/>
              <a:t>calculations need to be documented</a:t>
            </a:r>
            <a:r>
              <a:rPr lang="en-ZA" sz="2400" dirty="0"/>
              <a:t> in your design review report submitted for this phase of the project. </a:t>
            </a:r>
            <a:r>
              <a:rPr lang="en-ZA" sz="2400" u="sng" dirty="0"/>
              <a:t>This must be done for both</a:t>
            </a:r>
            <a:r>
              <a:rPr lang="en-ZA" sz="2400" dirty="0"/>
              <a:t> the PC-based golden measure and your proposed FPGA-based YODA design. Write a </a:t>
            </a:r>
            <a:r>
              <a:rPr lang="en-ZA" sz="2400" u="sng" dirty="0"/>
              <a:t>description of the evaluation steps</a:t>
            </a:r>
            <a:r>
              <a:rPr lang="en-ZA" sz="2400" dirty="0"/>
              <a:t> that will be carried out to evaluate the </a:t>
            </a:r>
            <a:r>
              <a:rPr lang="en-ZA" sz="2400" dirty="0" smtClean="0"/>
              <a:t>performance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0897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58645" y="3284499"/>
            <a:ext cx="6637468" cy="1362075"/>
          </a:xfrm>
        </p:spPr>
        <p:txBody>
          <a:bodyPr/>
          <a:lstStyle/>
          <a:p>
            <a:r>
              <a:rPr lang="en-US" b="0" dirty="0"/>
              <a:t>Amdahl’s Law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258645" y="4597950"/>
            <a:ext cx="6637467" cy="1520413"/>
          </a:xfrm>
        </p:spPr>
        <p:txBody>
          <a:bodyPr/>
          <a:lstStyle/>
          <a:p>
            <a:r>
              <a:rPr lang="en-US" dirty="0" smtClean="0"/>
              <a:t>EEE4084F</a:t>
            </a:r>
            <a:endParaRPr lang="en-US" dirty="0"/>
          </a:p>
        </p:txBody>
      </p:sp>
      <p:sp>
        <p:nvSpPr>
          <p:cNvPr id="6" name="Arc 5"/>
          <p:cNvSpPr/>
          <p:nvPr/>
        </p:nvSpPr>
        <p:spPr bwMode="auto">
          <a:xfrm flipH="1">
            <a:off x="2002971" y="2035629"/>
            <a:ext cx="7315200" cy="3156856"/>
          </a:xfrm>
          <a:prstGeom prst="arc">
            <a:avLst/>
          </a:prstGeom>
          <a:noFill/>
          <a:ln w="28575" cap="flat" cmpd="sng" algn="ctr">
            <a:solidFill>
              <a:schemeClr val="tx1">
                <a:lumMod val="95000"/>
              </a:schemeClr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1992088" y="1589314"/>
            <a:ext cx="0" cy="202474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2002971" y="3614057"/>
            <a:ext cx="4376058" cy="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00743" y="2383971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Speed-up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63741" y="3701142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Number of processors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704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Amdahl’s </a:t>
            </a:r>
            <a:r>
              <a:rPr lang="en-US" b="0" dirty="0" smtClean="0"/>
              <a:t>Law: </a:t>
            </a:r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19943"/>
            <a:ext cx="8007350" cy="4191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guy: Gene Amdahl</a:t>
            </a:r>
          </a:p>
          <a:p>
            <a:pPr lvl="1"/>
            <a:r>
              <a:rPr lang="en-US" dirty="0" smtClean="0"/>
              <a:t>Was chief </a:t>
            </a:r>
            <a:r>
              <a:rPr lang="en-US" dirty="0"/>
              <a:t>architect </a:t>
            </a:r>
            <a:r>
              <a:rPr lang="en-US" dirty="0" smtClean="0"/>
              <a:t>for </a:t>
            </a:r>
            <a:r>
              <a:rPr lang="en-US" dirty="0"/>
              <a:t>IBM's first mainframe </a:t>
            </a:r>
            <a:r>
              <a:rPr lang="en-US" dirty="0" smtClean="0"/>
              <a:t>series of computers</a:t>
            </a:r>
          </a:p>
          <a:p>
            <a:pPr lvl="1"/>
            <a:r>
              <a:rPr lang="en-US" dirty="0" smtClean="0"/>
              <a:t>Founder </a:t>
            </a:r>
            <a:r>
              <a:rPr lang="en-US" dirty="0"/>
              <a:t>of Amdahl </a:t>
            </a:r>
            <a:r>
              <a:rPr lang="en-US" dirty="0" smtClean="0"/>
              <a:t>Corporation</a:t>
            </a:r>
          </a:p>
          <a:p>
            <a:r>
              <a:rPr lang="en-US" dirty="0" smtClean="0"/>
              <a:t>Amdahl found stringent </a:t>
            </a:r>
            <a:r>
              <a:rPr lang="en-US" dirty="0"/>
              <a:t>restrictions on </a:t>
            </a:r>
            <a:r>
              <a:rPr lang="en-US" dirty="0" smtClean="0"/>
              <a:t>the </a:t>
            </a:r>
            <a:r>
              <a:rPr lang="en-US" dirty="0"/>
              <a:t>speedup </a:t>
            </a:r>
            <a:r>
              <a:rPr lang="en-US" dirty="0" smtClean="0"/>
              <a:t>possible for given parallelized tasks.</a:t>
            </a:r>
          </a:p>
          <a:p>
            <a:r>
              <a:rPr lang="en-US" dirty="0" smtClean="0"/>
              <a:t>Thee </a:t>
            </a:r>
            <a:r>
              <a:rPr lang="en-US" dirty="0"/>
              <a:t>observations </a:t>
            </a:r>
            <a:r>
              <a:rPr lang="en-US" dirty="0" smtClean="0"/>
              <a:t>packaged as: 	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Amdahl's 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Law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583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31379" y="2028654"/>
            <a:ext cx="43207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Video Clip…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778" y="3267528"/>
            <a:ext cx="2167936" cy="21971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73681" y="5617418"/>
            <a:ext cx="7636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Linux Magazine Video: </a:t>
            </a:r>
            <a:r>
              <a:rPr lang="en-US" dirty="0"/>
              <a:t>Understanding Parallel Computing: Amdahl's </a:t>
            </a:r>
            <a:r>
              <a:rPr lang="en-US" dirty="0" smtClean="0"/>
              <a:t>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197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Amdahl’s </a:t>
            </a:r>
            <a:r>
              <a:rPr lang="en-US" b="0" dirty="0" smtClean="0"/>
              <a:t>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343" y="1457552"/>
            <a:ext cx="8703493" cy="4191000"/>
          </a:xfrm>
        </p:spPr>
        <p:txBody>
          <a:bodyPr/>
          <a:lstStyle/>
          <a:p>
            <a:r>
              <a:rPr lang="en-US" dirty="0" smtClean="0"/>
              <a:t>Define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</a:t>
            </a:r>
            <a:r>
              <a:rPr lang="en-US" dirty="0" smtClean="0"/>
              <a:t> as: fraction </a:t>
            </a:r>
            <a:r>
              <a:rPr lang="en-US" dirty="0"/>
              <a:t>of </a:t>
            </a:r>
            <a:r>
              <a:rPr lang="en-US" dirty="0" smtClean="0"/>
              <a:t>computation </a:t>
            </a:r>
            <a:r>
              <a:rPr lang="en-US" dirty="0"/>
              <a:t>that </a:t>
            </a:r>
            <a:r>
              <a:rPr lang="en-US" dirty="0" smtClean="0"/>
              <a:t>can be parallelized</a:t>
            </a:r>
            <a:r>
              <a:rPr lang="en-US" sz="2000" dirty="0" smtClean="0"/>
              <a:t> (ignoring scheduling overhead)</a:t>
            </a:r>
            <a:endParaRPr lang="en-US" dirty="0" smtClean="0"/>
          </a:p>
          <a:p>
            <a:r>
              <a:rPr lang="en-US" dirty="0" smtClean="0"/>
              <a:t>Then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1 -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f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/>
              <a:t>is the fraction that </a:t>
            </a:r>
            <a:r>
              <a:rPr lang="en-US" dirty="0" smtClean="0"/>
              <a:t>is sequential</a:t>
            </a:r>
          </a:p>
          <a:p>
            <a:r>
              <a:rPr lang="en-US" dirty="0" smtClean="0"/>
              <a:t>Define 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lang="en-US" dirty="0"/>
              <a:t> </a:t>
            </a:r>
            <a:r>
              <a:rPr lang="en-US" dirty="0" smtClean="0"/>
              <a:t>= no. processors for parallel case</a:t>
            </a:r>
          </a:p>
          <a:p>
            <a:r>
              <a:rPr lang="en-US" dirty="0" smtClean="0"/>
              <a:t>The </a:t>
            </a:r>
            <a:r>
              <a:rPr lang="en-US" u="sng" dirty="0" smtClean="0"/>
              <a:t>maximum</a:t>
            </a:r>
            <a:r>
              <a:rPr lang="en-US" dirty="0" smtClean="0"/>
              <a:t> </a:t>
            </a:r>
            <a:r>
              <a:rPr lang="en-US" dirty="0"/>
              <a:t>speed-up </a:t>
            </a:r>
            <a:r>
              <a:rPr lang="en-US" dirty="0" smtClean="0"/>
              <a:t>achievable is: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1886507" y="4642675"/>
            <a:ext cx="4771468" cy="1283301"/>
            <a:chOff x="1091850" y="4747953"/>
            <a:chExt cx="4771468" cy="1283301"/>
          </a:xfrm>
        </p:grpSpPr>
        <p:sp>
          <p:nvSpPr>
            <p:cNvPr id="4" name="TextBox 3"/>
            <p:cNvSpPr txBox="1"/>
            <p:nvPr/>
          </p:nvSpPr>
          <p:spPr>
            <a:xfrm>
              <a:off x="4480830" y="4747953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1</a:t>
              </a:r>
              <a:endParaRPr lang="en-US" sz="2400" dirty="0"/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>
              <a:off x="3675289" y="5209618"/>
              <a:ext cx="2188029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" name="Rectangle 7"/>
            <p:cNvSpPr/>
            <p:nvPr/>
          </p:nvSpPr>
          <p:spPr>
            <a:xfrm>
              <a:off x="5278979" y="5195403"/>
              <a:ext cx="35458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/>
                <a:t>f</a:t>
              </a:r>
              <a:r>
                <a:rPr lang="en-US" sz="2400" dirty="0" smtClean="0"/>
                <a:t> </a:t>
              </a:r>
              <a:endParaRPr lang="en-US" sz="24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671764" y="5382691"/>
              <a:ext cx="142218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/>
                <a:t>( 1 – </a:t>
              </a:r>
              <a:r>
                <a:rPr lang="en-US" sz="2400" i="1" dirty="0" smtClean="0"/>
                <a:t>f</a:t>
              </a:r>
              <a:r>
                <a:rPr lang="en-US" sz="2400" dirty="0" smtClean="0"/>
                <a:t> ) +</a:t>
              </a:r>
              <a:endParaRPr lang="en-US" sz="2400" dirty="0"/>
            </a:p>
          </p:txBody>
        </p:sp>
        <p:cxnSp>
          <p:nvCxnSpPr>
            <p:cNvPr id="10" name="Straight Connector 9"/>
            <p:cNvCxnSpPr/>
            <p:nvPr/>
          </p:nvCxnSpPr>
          <p:spPr bwMode="auto">
            <a:xfrm>
              <a:off x="5166625" y="5613133"/>
              <a:ext cx="5559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Rectangle 11"/>
            <p:cNvSpPr/>
            <p:nvPr/>
          </p:nvSpPr>
          <p:spPr>
            <a:xfrm>
              <a:off x="5257207" y="5569589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091850" y="5053494"/>
              <a:ext cx="242726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Speedup</a:t>
              </a:r>
              <a:r>
                <a:rPr lang="en-US" sz="2400" baseline="-25000" dirty="0" smtClean="0"/>
                <a:t>parallel</a:t>
              </a:r>
              <a:r>
                <a:rPr lang="en-US" sz="2400" dirty="0" smtClean="0"/>
                <a:t> =</a:t>
              </a:r>
              <a:endParaRPr lang="en-US" sz="2400" baseline="-25000" dirty="0"/>
            </a:p>
          </p:txBody>
        </p:sp>
      </p:grpSp>
      <p:sp>
        <p:nvSpPr>
          <p:cNvPr id="18" name="TextBox 17"/>
          <p:cNvSpPr txBox="1"/>
          <p:nvPr/>
        </p:nvSpPr>
        <p:spPr>
          <a:xfrm rot="2020397">
            <a:off x="7358744" y="450387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Classic version</a:t>
            </a:r>
            <a:endParaRPr lang="en-US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4159542" y="6349389"/>
            <a:ext cx="48526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Should be able to remember this formula for exams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789199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114" y="686361"/>
            <a:ext cx="7698306" cy="692210"/>
          </a:xfrm>
        </p:spPr>
        <p:txBody>
          <a:bodyPr>
            <a:normAutofit fontScale="90000"/>
          </a:bodyPr>
          <a:lstStyle/>
          <a:p>
            <a:r>
              <a:rPr lang="en-US" b="0" dirty="0"/>
              <a:t>Amdahl’s </a:t>
            </a:r>
            <a:r>
              <a:rPr lang="en-US" b="0" dirty="0" smtClean="0"/>
              <a:t>Law:</a:t>
            </a:r>
            <a:br>
              <a:rPr lang="en-US" b="0" dirty="0" smtClean="0"/>
            </a:br>
            <a:r>
              <a:rPr lang="en-US" sz="4000" b="0" dirty="0" smtClean="0"/>
              <a:t> Alternate Representation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36172" y="1763209"/>
            <a:ext cx="75220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 = expected performance improvement</a:t>
            </a:r>
          </a:p>
          <a:p>
            <a:r>
              <a:rPr lang="en-US" dirty="0" err="1"/>
              <a:t>E</a:t>
            </a:r>
            <a:r>
              <a:rPr lang="en-US" baseline="30000" dirty="0" err="1"/>
              <a:t>u</a:t>
            </a:r>
            <a:r>
              <a:rPr lang="en-US" dirty="0"/>
              <a:t> = Execution time on a </a:t>
            </a:r>
            <a:r>
              <a:rPr lang="en-US" dirty="0" smtClean="0"/>
              <a:t>uniprocessor (</a:t>
            </a:r>
            <a:r>
              <a:rPr lang="en-US" dirty="0"/>
              <a:t>serial)</a:t>
            </a:r>
          </a:p>
          <a:p>
            <a:r>
              <a:rPr lang="en-US" dirty="0" err="1"/>
              <a:t>E</a:t>
            </a:r>
            <a:r>
              <a:rPr lang="en-US" baseline="30000" dirty="0" err="1"/>
              <a:t>p</a:t>
            </a:r>
            <a:r>
              <a:rPr lang="en-US" dirty="0"/>
              <a:t> = Execution time on a number of processors (parallel)</a:t>
            </a:r>
          </a:p>
          <a:p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/>
              <a:t>= number of processors</a:t>
            </a:r>
          </a:p>
          <a:p>
            <a:r>
              <a:rPr lang="en-US" dirty="0"/>
              <a:t>S = fraction of time spent in the sequential time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171" y="3603270"/>
            <a:ext cx="7108371" cy="1336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9437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Calculating using the BCE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great many papers on the subject of Amdahl’s law</a:t>
            </a:r>
          </a:p>
          <a:p>
            <a:r>
              <a:rPr lang="en-US" dirty="0" smtClean="0"/>
              <a:t>Many mention the term BCE</a:t>
            </a:r>
          </a:p>
          <a:p>
            <a:r>
              <a:rPr lang="en-US" dirty="0" smtClean="0"/>
              <a:t>BCE = Base Core Equivalent</a:t>
            </a:r>
          </a:p>
          <a:p>
            <a:pPr lvl="1"/>
            <a:r>
              <a:rPr lang="en-US" dirty="0" smtClean="0"/>
              <a:t>A single processing core in a multicore processor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383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ZA" dirty="0" smtClean="0"/>
              <a:t>Lecture Overview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8438"/>
            <a:ext cx="8007350" cy="4191000"/>
          </a:xfrm>
        </p:spPr>
        <p:txBody>
          <a:bodyPr/>
          <a:lstStyle/>
          <a:p>
            <a:pPr eaLnBrk="1" hangingPunct="1">
              <a:defRPr/>
            </a:pPr>
            <a:r>
              <a:rPr lang="en-ZA" dirty="0" smtClean="0"/>
              <a:t>Yoda phase 1 &amp; 2</a:t>
            </a:r>
          </a:p>
          <a:p>
            <a:pPr eaLnBrk="1" hangingPunct="1">
              <a:defRPr/>
            </a:pPr>
            <a:r>
              <a:rPr lang="en-ZA" dirty="0" smtClean="0"/>
              <a:t>Amdahl’s Law</a:t>
            </a:r>
          </a:p>
        </p:txBody>
      </p:sp>
      <p:pic>
        <p:nvPicPr>
          <p:cNvPr id="4099" name="Picture 3" descr="mosaic01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3725" y="3538538"/>
            <a:ext cx="4471988" cy="310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972" y="291053"/>
            <a:ext cx="8385175" cy="901517"/>
          </a:xfrm>
        </p:spPr>
        <p:txBody>
          <a:bodyPr/>
          <a:lstStyle/>
          <a:p>
            <a:r>
              <a:rPr lang="en-US" dirty="0" smtClean="0"/>
              <a:t>Example proc. structures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135" y="1282345"/>
            <a:ext cx="2467429" cy="21387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77085" y="3421121"/>
            <a:ext cx="2545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Symmetric multicore 16 one-BCE cores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574" y="1282346"/>
            <a:ext cx="2477541" cy="213877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945587" y="3421121"/>
            <a:ext cx="2545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Symmetric multicore 4 x 4-BCE cores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8898" y="4241624"/>
            <a:ext cx="2467429" cy="21387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782300" y="4389949"/>
            <a:ext cx="30662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Asymmetric multicore comprising 2 x 4-BCE cores + 8 x 1-BCE cores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9579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Amdahl’s </a:t>
            </a:r>
            <a:r>
              <a:rPr lang="en-US" b="0" dirty="0" smtClean="0"/>
              <a:t>Law Calculator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5253" y="1394153"/>
            <a:ext cx="29935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Check out Hill </a:t>
            </a:r>
            <a:r>
              <a:rPr lang="en-US" dirty="0"/>
              <a:t>and </a:t>
            </a:r>
            <a:r>
              <a:rPr lang="en-US" dirty="0" smtClean="0"/>
              <a:t>Marty’s Amdahl’s interactive </a:t>
            </a:r>
            <a:r>
              <a:rPr lang="en-US" dirty="0" err="1" smtClean="0"/>
              <a:t>grapher</a:t>
            </a:r>
            <a:r>
              <a:rPr lang="en-US" dirty="0" smtClean="0"/>
              <a:t> at:</a:t>
            </a:r>
          </a:p>
          <a:p>
            <a:r>
              <a:rPr lang="en-US" dirty="0" smtClean="0"/>
              <a:t> </a:t>
            </a:r>
            <a:r>
              <a:rPr lang="en-US" dirty="0">
                <a:hlinkClick r:id="rId2"/>
              </a:rPr>
              <a:t>http://research.cs.wisc.edu/multifacet/amdahl/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You can also download the OCTAVE / </a:t>
            </a:r>
            <a:r>
              <a:rPr lang="en-US" dirty="0" err="1" smtClean="0"/>
              <a:t>Matlab</a:t>
            </a:r>
            <a:r>
              <a:rPr lang="en-US" dirty="0" smtClean="0"/>
              <a:t> code to do these graphs!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776" y="1404648"/>
            <a:ext cx="5931116" cy="5201353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 bwMode="auto">
          <a:xfrm flipH="1">
            <a:off x="2503714" y="5170714"/>
            <a:ext cx="859972" cy="381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2">
                <a:lumMod val="1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468086" y="5361214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Quiz example of</a:t>
            </a:r>
          </a:p>
          <a:p>
            <a:r>
              <a:rPr lang="en-US" dirty="0" smtClean="0"/>
              <a:t>resultant graph…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5133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55" y="485506"/>
            <a:ext cx="7406033" cy="635072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80507" y="120580"/>
            <a:ext cx="85126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Example run of Hill </a:t>
            </a:r>
            <a:r>
              <a:rPr lang="en-US" i="1" dirty="0"/>
              <a:t>and Marty’s Amdahl’s interactive </a:t>
            </a:r>
            <a:r>
              <a:rPr lang="en-US" i="1" dirty="0" err="1" smtClean="0"/>
              <a:t>grapher</a:t>
            </a:r>
            <a:r>
              <a:rPr lang="en-US" i="1" dirty="0" smtClean="0"/>
              <a:t>: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088421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Hill and Marty 2008: “Amdahl’s </a:t>
            </a:r>
            <a:r>
              <a:rPr lang="en-US" dirty="0"/>
              <a:t>Law </a:t>
            </a:r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dirty="0" smtClean="0"/>
              <a:t>Multicore Era” Available: 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research.cs.wisc.edu/multifacet/papers/ieeecomputer08_amdahl_multicore.pdf</a:t>
            </a:r>
            <a:r>
              <a:rPr lang="en-US" dirty="0" smtClean="0"/>
              <a:t> (see </a:t>
            </a:r>
            <a:r>
              <a:rPr lang="en-US" dirty="0" err="1" smtClean="0"/>
              <a:t>Vula</a:t>
            </a:r>
            <a:r>
              <a:rPr lang="en-US" dirty="0" smtClean="0"/>
              <a:t>)</a:t>
            </a:r>
          </a:p>
          <a:p>
            <a:r>
              <a:rPr lang="en-US" dirty="0" smtClean="0"/>
              <a:t>Good article on Wikipedia look over: </a:t>
            </a:r>
            <a:r>
              <a:rPr lang="en-US" sz="2400" dirty="0">
                <a:hlinkClick r:id="rId3"/>
              </a:rPr>
              <a:t>http://en.wikipedia.org/wiki/Amdahl's_law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348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Yoda Phase 1 &amp;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Phase 1: Blog assignment</a:t>
            </a:r>
          </a:p>
          <a:p>
            <a:pPr lvl="1"/>
            <a:r>
              <a:rPr lang="en-US" dirty="0" smtClean="0"/>
              <a:t>Due today (24 April)</a:t>
            </a:r>
          </a:p>
          <a:p>
            <a:r>
              <a:rPr lang="en-US" dirty="0" smtClean="0"/>
              <a:t>Phase 2: Design Review:</a:t>
            </a:r>
          </a:p>
          <a:p>
            <a:pPr lvl="1"/>
            <a:r>
              <a:rPr lang="en-US" dirty="0" smtClean="0"/>
              <a:t>10 May  (fixed due date!)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305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9759" y="2537354"/>
            <a:ext cx="8385175" cy="1431925"/>
          </a:xfrm>
        </p:spPr>
        <p:txBody>
          <a:bodyPr/>
          <a:lstStyle/>
          <a:p>
            <a:r>
              <a:rPr lang="en-US" dirty="0" smtClean="0"/>
              <a:t>Benefits &amp; Drawbacks to this revised approach…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820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1239" y="763954"/>
            <a:ext cx="71673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/>
              <a:t>Main Drawbacks: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Have to spend more time sooner to get this done for the project…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Less implementation work and more design work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03515" y="2205332"/>
            <a:ext cx="742405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 dirty="0" smtClean="0"/>
              <a:t>Advantages (lots):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The report will be implemented as: revised version of design review documents + some results from trials on simulator (or on hardware if you manage to get it working)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Implementations running on a FPGA aren’t needed for the design review.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Due to time considerations the final project may have to be mostly simulated (e.g. using ISIM) instead of getting anything running on the hardware (this would be acceptable – but try to make to get a good demo together that shows graphs)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64772" y="5486791"/>
            <a:ext cx="5275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Why?  ECSA evaluations need to be in by 24 May.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30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5941" y="1400801"/>
            <a:ext cx="847997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This blog must</a:t>
            </a:r>
            <a:r>
              <a:rPr lang="en-US" sz="2400" dirty="0" smtClean="0"/>
              <a:t>:</a:t>
            </a:r>
          </a:p>
          <a:p>
            <a:endParaRPr lang="en-US" dirty="0"/>
          </a:p>
          <a:p>
            <a:pPr lvl="0"/>
            <a:r>
              <a:rPr lang="en-ZA" sz="2400" b="1" dirty="0">
                <a:solidFill>
                  <a:srgbClr val="FF6600"/>
                </a:solidFill>
              </a:rPr>
              <a:t>Define the problem and suggested solution.</a:t>
            </a:r>
            <a:r>
              <a:rPr lang="en-ZA" sz="2400" dirty="0">
                <a:solidFill>
                  <a:srgbClr val="FF6600"/>
                </a:solidFill>
              </a:rPr>
              <a:t> </a:t>
            </a:r>
            <a:endParaRPr lang="en-ZA" sz="2400" dirty="0" smtClean="0">
              <a:solidFill>
                <a:srgbClr val="FF6600"/>
              </a:solidFill>
            </a:endParaRPr>
          </a:p>
          <a:p>
            <a:pPr lvl="0"/>
            <a:r>
              <a:rPr lang="en-ZA" sz="2400" u="sng" dirty="0" smtClean="0"/>
              <a:t>Describes </a:t>
            </a:r>
            <a:r>
              <a:rPr lang="en-ZA" sz="2400" u="sng" dirty="0"/>
              <a:t>the chosen design problem</a:t>
            </a:r>
            <a:r>
              <a:rPr lang="en-ZA" sz="2400" dirty="0"/>
              <a:t> and digital accelerator product concept that could potentially solve the indicated problem. </a:t>
            </a:r>
            <a:r>
              <a:rPr lang="en-ZA" sz="2400" u="sng" dirty="0"/>
              <a:t>Briefly described the digital application accelerator</a:t>
            </a:r>
            <a:r>
              <a:rPr lang="en-ZA" sz="2400" dirty="0"/>
              <a:t> that you propose to solve the problem with</a:t>
            </a:r>
            <a:r>
              <a:rPr lang="en-ZA" sz="2400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ZA" sz="1600" b="1" dirty="0"/>
              <a:t>Problem list/design questions to be solve.</a:t>
            </a:r>
            <a:r>
              <a:rPr lang="en-ZA" sz="1600" dirty="0"/>
              <a:t> </a:t>
            </a:r>
            <a:endParaRPr lang="en-ZA" sz="1600" dirty="0" smtClean="0"/>
          </a:p>
          <a:p>
            <a:pPr lvl="0"/>
            <a:r>
              <a:rPr lang="en-ZA" sz="1600" dirty="0" smtClean="0"/>
              <a:t>Provide </a:t>
            </a:r>
            <a:r>
              <a:rPr lang="en-ZA" sz="1600" dirty="0"/>
              <a:t>a short list of design problems relevant to the digital application accelerator you have chosen to develop. Reason about the engineering problem, components and processes needed to formulate the solution (provide a point form list in your blog that documents these considerations). </a:t>
            </a:r>
            <a:endParaRPr lang="en-US" sz="1600" dirty="0"/>
          </a:p>
          <a:p>
            <a:pPr lvl="0"/>
            <a:r>
              <a:rPr lang="en-ZA" sz="1600" b="1" dirty="0"/>
              <a:t>Identify suitable criteria for an acceptable solution.</a:t>
            </a:r>
            <a:r>
              <a:rPr lang="en-ZA" sz="1600" dirty="0"/>
              <a:t> Specify (e.g. list of points) what will constitute an acceptable solution to this proposed design project. Examples of criteria include performance (e.g. speed, latency, throughput) and resources </a:t>
            </a:r>
            <a:r>
              <a:rPr lang="en-ZA" sz="1600" dirty="0" smtClean="0"/>
              <a:t>used</a:t>
            </a:r>
            <a:r>
              <a:rPr lang="en-ZA" sz="1600" dirty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04488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5941" y="1270163"/>
            <a:ext cx="847997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This blog must</a:t>
            </a:r>
            <a:r>
              <a:rPr lang="en-US" sz="2400" dirty="0" smtClean="0"/>
              <a:t>:</a:t>
            </a:r>
          </a:p>
          <a:p>
            <a:endParaRPr lang="en-US" dirty="0"/>
          </a:p>
          <a:p>
            <a:pPr lvl="0"/>
            <a:r>
              <a:rPr lang="en-ZA" sz="1400" b="1" dirty="0"/>
              <a:t>Define the problem and suggested solution.</a:t>
            </a:r>
            <a:r>
              <a:rPr lang="en-ZA" sz="1400" dirty="0"/>
              <a:t> </a:t>
            </a:r>
            <a:endParaRPr lang="en-ZA" sz="1400" dirty="0" smtClean="0"/>
          </a:p>
          <a:p>
            <a:pPr lvl="0"/>
            <a:r>
              <a:rPr lang="en-ZA" sz="1400" u="sng" dirty="0" smtClean="0"/>
              <a:t>Describes </a:t>
            </a:r>
            <a:r>
              <a:rPr lang="en-ZA" sz="1400" u="sng" dirty="0"/>
              <a:t>the chosen design problem</a:t>
            </a:r>
            <a:r>
              <a:rPr lang="en-ZA" sz="1400" dirty="0"/>
              <a:t> and digital accelerator product concept that could potentially solve the indicated problem. </a:t>
            </a:r>
            <a:r>
              <a:rPr lang="en-ZA" sz="1400" u="sng" dirty="0"/>
              <a:t>Briefly described the digital application accelerator</a:t>
            </a:r>
            <a:r>
              <a:rPr lang="en-ZA" sz="1400" dirty="0"/>
              <a:t> that you propose to solve the problem with</a:t>
            </a:r>
            <a:r>
              <a:rPr lang="en-ZA" sz="1400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ZA" sz="2400" b="1" dirty="0">
                <a:solidFill>
                  <a:srgbClr val="FF6600"/>
                </a:solidFill>
              </a:rPr>
              <a:t>Problem </a:t>
            </a:r>
            <a:r>
              <a:rPr lang="en-ZA" sz="2400" b="1" dirty="0" smtClean="0">
                <a:solidFill>
                  <a:srgbClr val="FF6600"/>
                </a:solidFill>
              </a:rPr>
              <a:t>list / design </a:t>
            </a:r>
            <a:r>
              <a:rPr lang="en-ZA" sz="2400" b="1" dirty="0">
                <a:solidFill>
                  <a:srgbClr val="FF6600"/>
                </a:solidFill>
              </a:rPr>
              <a:t>questions to be solve.</a:t>
            </a:r>
            <a:r>
              <a:rPr lang="en-ZA" sz="2400" dirty="0">
                <a:solidFill>
                  <a:srgbClr val="FF6600"/>
                </a:solidFill>
              </a:rPr>
              <a:t> </a:t>
            </a:r>
            <a:endParaRPr lang="en-ZA" sz="2400" dirty="0" smtClean="0">
              <a:solidFill>
                <a:srgbClr val="FF6600"/>
              </a:solidFill>
            </a:endParaRPr>
          </a:p>
          <a:p>
            <a:pPr lvl="0"/>
            <a:r>
              <a:rPr lang="en-ZA" sz="2400" dirty="0" smtClean="0"/>
              <a:t>Provide </a:t>
            </a:r>
            <a:r>
              <a:rPr lang="en-ZA" sz="2400" dirty="0"/>
              <a:t>a short </a:t>
            </a:r>
            <a:r>
              <a:rPr lang="en-ZA" sz="2400" u="sng" dirty="0"/>
              <a:t>list of design problems</a:t>
            </a:r>
            <a:r>
              <a:rPr lang="en-ZA" sz="2400" dirty="0"/>
              <a:t> relevant to the digital application accelerator you have chosen to develop. </a:t>
            </a:r>
            <a:r>
              <a:rPr lang="en-ZA" sz="2400" u="sng" dirty="0"/>
              <a:t>Reason about the engineering problem</a:t>
            </a:r>
            <a:r>
              <a:rPr lang="en-ZA" sz="2400" dirty="0"/>
              <a:t>, components and processes needed to formulate the solution (provide a point form list in your blog that documents these considerations). </a:t>
            </a:r>
            <a:endParaRPr lang="en-ZA" sz="2400" dirty="0" smtClean="0"/>
          </a:p>
          <a:p>
            <a:pPr lvl="0"/>
            <a:endParaRPr lang="en-US" sz="1600" dirty="0"/>
          </a:p>
          <a:p>
            <a:pPr lvl="0"/>
            <a:r>
              <a:rPr lang="en-ZA" sz="1600" b="1" dirty="0"/>
              <a:t>Identify suitable criteria for an acceptable solution.</a:t>
            </a:r>
            <a:r>
              <a:rPr lang="en-ZA" sz="1600" dirty="0"/>
              <a:t> Specify (e.g. list of points) what will constitute an acceptable solution to this proposed design project. Examples of criteria include performance (e.g. speed, latency, throughput) and resources </a:t>
            </a:r>
            <a:r>
              <a:rPr lang="en-ZA" sz="1600" dirty="0" smtClean="0"/>
              <a:t>used</a:t>
            </a:r>
            <a:r>
              <a:rPr lang="en-ZA" sz="1600" dirty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90931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5941" y="1270163"/>
            <a:ext cx="8479971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This blog must</a:t>
            </a:r>
            <a:r>
              <a:rPr lang="en-US" sz="2400" dirty="0" smtClean="0"/>
              <a:t>:</a:t>
            </a:r>
          </a:p>
          <a:p>
            <a:endParaRPr lang="en-US" dirty="0"/>
          </a:p>
          <a:p>
            <a:pPr lvl="0"/>
            <a:r>
              <a:rPr lang="en-ZA" sz="1400" b="1" dirty="0"/>
              <a:t>Define the problem and suggested solution.</a:t>
            </a:r>
            <a:r>
              <a:rPr lang="en-ZA" sz="1400" dirty="0"/>
              <a:t> </a:t>
            </a:r>
            <a:endParaRPr lang="en-ZA" sz="1400" dirty="0" smtClean="0"/>
          </a:p>
          <a:p>
            <a:pPr lvl="0"/>
            <a:r>
              <a:rPr lang="en-ZA" sz="1400" u="sng" dirty="0" smtClean="0"/>
              <a:t>Describes </a:t>
            </a:r>
            <a:r>
              <a:rPr lang="en-ZA" sz="1400" u="sng" dirty="0"/>
              <a:t>the chosen design problem</a:t>
            </a:r>
            <a:r>
              <a:rPr lang="en-ZA" sz="1400" dirty="0"/>
              <a:t> and digital accelerator product concept that could potentially solve the indicated problem. </a:t>
            </a:r>
            <a:r>
              <a:rPr lang="en-ZA" sz="1400" u="sng" dirty="0"/>
              <a:t>Briefly described the digital application accelerator</a:t>
            </a:r>
            <a:r>
              <a:rPr lang="en-ZA" sz="1400" dirty="0"/>
              <a:t> that you propose to solve the problem with</a:t>
            </a:r>
            <a:r>
              <a:rPr lang="en-ZA" sz="1400" dirty="0" smtClean="0"/>
              <a:t>.</a:t>
            </a:r>
            <a:endParaRPr lang="en-US" dirty="0"/>
          </a:p>
          <a:p>
            <a:pPr lvl="0"/>
            <a:r>
              <a:rPr lang="en-ZA" sz="1400" b="1" dirty="0">
                <a:solidFill>
                  <a:schemeClr val="tx1">
                    <a:lumMod val="95000"/>
                  </a:schemeClr>
                </a:solidFill>
              </a:rPr>
              <a:t>Problem </a:t>
            </a:r>
            <a:r>
              <a:rPr lang="en-ZA" sz="1400" b="1" dirty="0" smtClean="0">
                <a:solidFill>
                  <a:schemeClr val="tx1">
                    <a:lumMod val="95000"/>
                  </a:schemeClr>
                </a:solidFill>
              </a:rPr>
              <a:t>list / design </a:t>
            </a:r>
            <a:r>
              <a:rPr lang="en-ZA" sz="1400" b="1" dirty="0">
                <a:solidFill>
                  <a:schemeClr val="tx1">
                    <a:lumMod val="95000"/>
                  </a:schemeClr>
                </a:solidFill>
              </a:rPr>
              <a:t>questions to be solve.</a:t>
            </a:r>
            <a:r>
              <a:rPr lang="en-ZA" sz="1400" dirty="0">
                <a:solidFill>
                  <a:schemeClr val="tx1">
                    <a:lumMod val="95000"/>
                  </a:schemeClr>
                </a:solidFill>
              </a:rPr>
              <a:t> </a:t>
            </a:r>
            <a:endParaRPr lang="en-ZA" sz="1400" dirty="0" smtClean="0">
              <a:solidFill>
                <a:schemeClr val="tx1">
                  <a:lumMod val="95000"/>
                </a:schemeClr>
              </a:solidFill>
            </a:endParaRPr>
          </a:p>
          <a:p>
            <a:pPr lvl="0"/>
            <a:r>
              <a:rPr lang="en-ZA" sz="1400" dirty="0" smtClean="0"/>
              <a:t>Provide </a:t>
            </a:r>
            <a:r>
              <a:rPr lang="en-ZA" sz="1400" dirty="0"/>
              <a:t>a short </a:t>
            </a:r>
            <a:r>
              <a:rPr lang="en-ZA" sz="1400" u="sng" dirty="0"/>
              <a:t>list of design problems</a:t>
            </a:r>
            <a:r>
              <a:rPr lang="en-ZA" sz="1400" dirty="0"/>
              <a:t> relevant to the digital application accelerator you have chosen to develop. </a:t>
            </a:r>
            <a:r>
              <a:rPr lang="en-ZA" sz="1400" u="sng" dirty="0"/>
              <a:t>Reason about the engineering problem</a:t>
            </a:r>
            <a:r>
              <a:rPr lang="en-ZA" sz="1400" dirty="0"/>
              <a:t>, components and processes needed to formulate the solution (provide a point form list in your blog that documents these considerations). </a:t>
            </a:r>
            <a:endParaRPr lang="en-ZA" sz="1400" dirty="0" smtClean="0"/>
          </a:p>
          <a:p>
            <a:pPr lvl="0"/>
            <a:endParaRPr lang="en-US" sz="1600" dirty="0"/>
          </a:p>
          <a:p>
            <a:pPr lvl="0"/>
            <a:r>
              <a:rPr lang="en-ZA" sz="2400" b="1" dirty="0">
                <a:solidFill>
                  <a:srgbClr val="FF6600"/>
                </a:solidFill>
              </a:rPr>
              <a:t>Identify suitable criteria for an acceptable solution.</a:t>
            </a:r>
            <a:r>
              <a:rPr lang="en-ZA" sz="2400" dirty="0">
                <a:solidFill>
                  <a:srgbClr val="FF6600"/>
                </a:solidFill>
              </a:rPr>
              <a:t> </a:t>
            </a:r>
            <a:endParaRPr lang="en-ZA" sz="2400" dirty="0" smtClean="0">
              <a:solidFill>
                <a:srgbClr val="FF6600"/>
              </a:solidFill>
            </a:endParaRPr>
          </a:p>
          <a:p>
            <a:pPr lvl="0"/>
            <a:r>
              <a:rPr lang="en-ZA" sz="2400" dirty="0" smtClean="0"/>
              <a:t>Specify </a:t>
            </a:r>
            <a:r>
              <a:rPr lang="en-ZA" sz="2400" dirty="0"/>
              <a:t>(e.g. list of points) what will constitute an acceptable solution to this proposed design project. Examples of criteria include performance (e.g. speed, latency, throughput) and resources </a:t>
            </a:r>
            <a:r>
              <a:rPr lang="en-ZA" sz="2400" dirty="0" smtClean="0"/>
              <a:t>used</a:t>
            </a:r>
            <a:r>
              <a:rPr lang="en-ZA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8260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2: Design Review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1999" y="1938507"/>
            <a:ext cx="77724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ZA" sz="2400" b="1" dirty="0" smtClean="0">
                <a:solidFill>
                  <a:srgbClr val="FF6600"/>
                </a:solidFill>
              </a:rPr>
              <a:t>Identify </a:t>
            </a:r>
            <a:r>
              <a:rPr lang="en-ZA" sz="2400" b="1" dirty="0">
                <a:solidFill>
                  <a:srgbClr val="FF6600"/>
                </a:solidFill>
              </a:rPr>
              <a:t>information sources</a:t>
            </a:r>
            <a:r>
              <a:rPr lang="en-ZA" sz="2400" dirty="0">
                <a:solidFill>
                  <a:srgbClr val="FF6600"/>
                </a:solidFill>
              </a:rPr>
              <a:t> </a:t>
            </a:r>
            <a:endParaRPr lang="en-ZA" sz="2400" dirty="0" smtClean="0">
              <a:solidFill>
                <a:srgbClr val="FF6600"/>
              </a:solidFill>
            </a:endParaRPr>
          </a:p>
          <a:p>
            <a:pPr lvl="0"/>
            <a:r>
              <a:rPr lang="en-ZA" sz="2400" dirty="0" smtClean="0"/>
              <a:t>used </a:t>
            </a:r>
            <a:r>
              <a:rPr lang="en-ZA" sz="2400" dirty="0"/>
              <a:t>in coming up with the proposed design. This can be presented as a list of references using a bibliography referencing standard such as Harvard or APA. At least 10 references should be provided. [1.1b</a:t>
            </a:r>
            <a:r>
              <a:rPr lang="en-ZA" sz="2400" dirty="0" smtClean="0"/>
              <a:t>]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70858" y="4430486"/>
            <a:ext cx="777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Example:</a:t>
            </a:r>
          </a:p>
          <a:p>
            <a:r>
              <a:rPr lang="en-US" dirty="0" smtClean="0"/>
              <a:t>[1] </a:t>
            </a:r>
            <a:r>
              <a:rPr lang="en-US" dirty="0" err="1" smtClean="0"/>
              <a:t>Bloggs</a:t>
            </a:r>
            <a:r>
              <a:rPr lang="en-US" dirty="0" smtClean="0"/>
              <a:t>, J. [2010]. “How to do references” In </a:t>
            </a:r>
            <a:r>
              <a:rPr lang="en-US" i="1" dirty="0" smtClean="0"/>
              <a:t>Journal of Writing Styles</a:t>
            </a:r>
            <a:r>
              <a:rPr lang="en-US" dirty="0" smtClean="0"/>
              <a:t>. 1(2). June 2010. </a:t>
            </a:r>
            <a:r>
              <a:rPr lang="en-US" dirty="0" err="1" smtClean="0"/>
              <a:t>pp</a:t>
            </a:r>
            <a:r>
              <a:rPr lang="en-US" dirty="0" smtClean="0"/>
              <a:t> 10-20.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8633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4084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4084 Theme.thmx</Template>
  <TotalTime>3793</TotalTime>
  <Words>1440</Words>
  <Application>Microsoft Macintosh PowerPoint</Application>
  <PresentationFormat>On-screen Show (4:3)</PresentationFormat>
  <Paragraphs>127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4084 Theme</vt:lpstr>
      <vt:lpstr>PowerPoint Presentation</vt:lpstr>
      <vt:lpstr>Lecture Overview</vt:lpstr>
      <vt:lpstr>Yoda Phase 1 &amp; 2</vt:lpstr>
      <vt:lpstr>Benefits &amp; Drawbacks to this revised approach…</vt:lpstr>
      <vt:lpstr>PowerPoint Presentation</vt:lpstr>
      <vt:lpstr>Phase 1</vt:lpstr>
      <vt:lpstr>Phase 1</vt:lpstr>
      <vt:lpstr>Phase 1</vt:lpstr>
      <vt:lpstr>Phase 2: Design Review</vt:lpstr>
      <vt:lpstr>Phase 2: Design Review</vt:lpstr>
      <vt:lpstr>Phase 2: Design Review</vt:lpstr>
      <vt:lpstr>Phase 2: Design Review</vt:lpstr>
      <vt:lpstr>Phase 2: Design Review</vt:lpstr>
      <vt:lpstr>Amdahl’s Law</vt:lpstr>
      <vt:lpstr>Amdahl’s Law: History</vt:lpstr>
      <vt:lpstr>PowerPoint Presentation</vt:lpstr>
      <vt:lpstr>Amdahl’s Law</vt:lpstr>
      <vt:lpstr>Amdahl’s Law:  Alternate Representation</vt:lpstr>
      <vt:lpstr>Calculating using the BCE</vt:lpstr>
      <vt:lpstr>Example proc. structures</vt:lpstr>
      <vt:lpstr>Amdahl’s Law Calculator</vt:lpstr>
      <vt:lpstr>PowerPoint Presentation</vt:lpstr>
      <vt:lpstr>Reading</vt:lpstr>
    </vt:vector>
  </TitlesOfParts>
  <Company>University of Cape Town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EEE4084F Digital Systems</dc:title>
  <dc:subject>FPGA-based RC architectures</dc:subject>
  <dc:creator>Simon Winberg</dc:creator>
  <cp:lastModifiedBy>Karthik Rajeswaran</cp:lastModifiedBy>
  <cp:revision>268</cp:revision>
  <dcterms:created xsi:type="dcterms:W3CDTF">2009-02-10T02:25:54Z</dcterms:created>
  <dcterms:modified xsi:type="dcterms:W3CDTF">2012-09-16T21:02:47Z</dcterms:modified>
  <cp:category>Lectures</cp:category>
</cp:coreProperties>
</file>