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0" r:id="rId1"/>
  </p:sldMasterIdLst>
  <p:notesMasterIdLst>
    <p:notesMasterId r:id="rId31"/>
  </p:notesMasterIdLst>
  <p:sldIdLst>
    <p:sldId id="366" r:id="rId2"/>
    <p:sldId id="273" r:id="rId3"/>
    <p:sldId id="368" r:id="rId4"/>
    <p:sldId id="369" r:id="rId5"/>
    <p:sldId id="394" r:id="rId6"/>
    <p:sldId id="370" r:id="rId7"/>
    <p:sldId id="371" r:id="rId8"/>
    <p:sldId id="395"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6" r:id="rId22"/>
    <p:sldId id="387" r:id="rId23"/>
    <p:sldId id="388" r:id="rId24"/>
    <p:sldId id="389" r:id="rId25"/>
    <p:sldId id="390" r:id="rId26"/>
    <p:sldId id="391" r:id="rId27"/>
    <p:sldId id="385" r:id="rId28"/>
    <p:sldId id="392" r:id="rId29"/>
    <p:sldId id="393"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8757"/>
    <a:srgbClr val="FF9FB1"/>
    <a:srgbClr val="CC81FF"/>
    <a:srgbClr val="00FFFF"/>
    <a:srgbClr val="E2B7FF"/>
    <a:srgbClr val="BD5DFF"/>
    <a:srgbClr val="0000FF"/>
    <a:srgbClr val="1C1C1C"/>
    <a:srgbClr val="D9FFD9"/>
    <a:srgbClr val="A12F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4" d="100"/>
          <a:sy n="84" d="100"/>
        </p:scale>
        <p:origin x="-714" y="-72"/>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3E54AA67-198F-4442-8D12-FF521FDDF363}" type="datetimeFigureOut">
              <a:rPr lang="en-US"/>
              <a:pPr>
                <a:defRPr/>
              </a:pPr>
              <a:t>5/9/2014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4D42EE6-4ACD-4D8C-9867-35A48794F38A}" type="slidenum">
              <a:rPr lang="en-US"/>
              <a:pPr>
                <a:defRPr/>
              </a:pPr>
              <a:t>‹#›</a:t>
            </a:fld>
            <a:endParaRPr lang="en-US"/>
          </a:p>
        </p:txBody>
      </p:sp>
    </p:spTree>
    <p:extLst>
      <p:ext uri="{BB962C8B-B14F-4D97-AF65-F5344CB8AC3E}">
        <p14:creationId xmlns:p14="http://schemas.microsoft.com/office/powerpoint/2010/main" val="1556490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C372B7-E705-4EBA-B495-A46EDB549B3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23764B-57DD-4C2C-8E72-3C5CF4F7652F}"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E4E988-1E1A-4AAA-8C44-C39909C2D1E7}"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91EAB1-8049-44A9-B88F-8446E6E9CB74}"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BE7EDA-34A0-4EF6-97B9-29655CF3C43C}"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D11972-4ACB-42B2-83B8-0E9E971D2AAA}" type="slidenum">
              <a:rPr lang="en-US" smtClean="0"/>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CFBDDC-B616-49B6-9A9A-389C994F7B67}"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C2556E-FE18-46DB-A26D-74EDFD5BEECE}" type="slidenum">
              <a:rPr lang="en-US" smtClean="0"/>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A1AD0-8B0C-4D69-B9D9-AD775D8D6764}" type="slidenum">
              <a:rPr lang="en-US" smtClean="0"/>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BE5835-8F8D-474D-805D-A78BC4D73091}" type="slidenum">
              <a:rPr lang="en-US" smtClean="0"/>
              <a:pPr/>
              <a:t>19</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90A422-70F7-4141-9505-30BEACF49529}"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532BE-90B6-49BD-B90D-5D0095B46D1F}"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9AB8AF-7C7B-4F0C-9D8D-158772040736}" type="slidenum">
              <a:rPr lang="en-US" smtClean="0"/>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996F5B-FF85-48FA-B143-66CA7AE20430}" type="slidenum">
              <a:rPr lang="en-US" smtClean="0"/>
              <a:pPr/>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880387-FF0F-4089-9DBA-2FC0D6292AAF}" type="slidenum">
              <a:rPr lang="en-US" smtClean="0"/>
              <a:pPr/>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E641DB-EB4A-483A-A182-6C29414C7AA3}" type="slidenum">
              <a:rPr lang="en-US" smtClean="0"/>
              <a:pPr/>
              <a:t>24</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2B274D-FB9E-4487-B904-8D61465C93B5}" type="slidenum">
              <a:rPr lang="en-US" smtClean="0"/>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64BC68-A447-4505-ACEB-E1B0CAF80A25}" type="slidenum">
              <a:rPr lang="en-US" smtClean="0"/>
              <a:pPr/>
              <a:t>26</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D39213-7E09-4963-8D31-65FE4E2F1336}" type="slidenum">
              <a:rPr lang="en-US" smtClean="0"/>
              <a:pPr/>
              <a:t>27</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00F7C-0B82-4D42-9544-D290A08F0579}" type="slidenum">
              <a:rPr lang="en-US" smtClean="0"/>
              <a:pPr/>
              <a:t>28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5EA2C4-6949-4CE1-806D-256B492AA786}"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A3FC0C-8285-41AE-96DA-EE02C1FF58F9}"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A3FC0C-8285-41AE-96DA-EE02C1FF58F9}"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5438DA-DAE6-4FB8-8324-649C7E03CE3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576754-EC01-40B9-9635-3CA09B4A8FBE}"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D305B5-FBB1-4767-B90A-259C75D98E38}"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F44608-4338-42C2-802A-EC5A1E6A88D5}"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91C84C41-77BB-4CF5-A81A-FAC5E9C55D0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81F87BC-538C-4552-8949-57C85C03B5E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14532AD-834E-4C63-8D2B-A77C753A74D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3D50887-4151-4142-8426-1D345379682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25E2E25C-8EA1-47A0-92B6-8F37754DE6B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4F130D0B-A120-4844-B026-2BABB7BAB192}"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DEFDD86-3846-4F87-A76F-07241314CAD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8B1C00A5-9E3C-4B79-83D0-A51DF4BDD01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425323E4-AC3E-43BC-B16D-2E07869EEB7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9D96EE3C-89BD-4A69-A448-DC214684EF8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29A9E219-2D51-4D7E-B124-24AB52E919D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en.wikipedia.org/wiki/Cell_(microprocesso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128.ibm.com/developerworks/power/cell/" TargetMode="External"/><Relationship Id="rId7" Type="http://schemas.openxmlformats.org/officeDocument/2006/relationships/hyperlink" Target="http://www-03.ibm.com/press/us/en/pressrelease/7502.ws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cei.co.jp/corporate/release/pdf/051110e.pdf" TargetMode="External"/><Relationship Id="rId5" Type="http://schemas.openxmlformats.org/officeDocument/2006/relationships/hyperlink" Target="http://www.rrsg.ee.uct.ac.za/courses/EEE4084F/Lectures/EEE4084F-Lecture17/Lect17-The%20Cell%20architecture.pdf" TargetMode="External"/><Relationship Id="rId4" Type="http://schemas.openxmlformats.org/officeDocument/2006/relationships/hyperlink" Target="http://www.research.ibm.com/cel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research.ibm.com/cel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a:alphaModFix amt="28000"/>
            </a:blip>
            <a:srcRect/>
            <a:tile tx="0" ty="0" sx="100000" sy="100000" flip="none" algn="tl"/>
          </a:blipFill>
          <a:ln w="9525" algn="ctr">
            <a:noFill/>
            <a:round/>
            <a:headEnd/>
            <a:tailEnd/>
          </a:ln>
        </p:spPr>
        <p:txBody>
          <a:bodyPr/>
          <a:lstStyle/>
          <a:p>
            <a:endParaRPr lang="en-US"/>
          </a:p>
        </p:txBody>
      </p:sp>
      <p:sp>
        <p:nvSpPr>
          <p:cNvPr id="3075" name="Rectangle 9"/>
          <p:cNvSpPr>
            <a:spLocks noChangeArrowheads="1"/>
          </p:cNvSpPr>
          <p:nvPr/>
        </p:nvSpPr>
        <p:spPr bwMode="auto">
          <a:xfrm>
            <a:off x="1873250" y="5615697"/>
            <a:ext cx="5832475" cy="95885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6" name="Picture 9" descr="EEE4084F_logo.jpg"/>
          <p:cNvPicPr>
            <a:picLocks noChangeAspect="1"/>
          </p:cNvPicPr>
          <p:nvPr/>
        </p:nvPicPr>
        <p:blipFill>
          <a:blip r:embed="rId4"/>
          <a:srcRect/>
          <a:stretch>
            <a:fillRect/>
          </a:stretch>
        </p:blipFill>
        <p:spPr bwMode="auto">
          <a:xfrm>
            <a:off x="341303" y="241304"/>
            <a:ext cx="1439862" cy="1436688"/>
          </a:xfrm>
          <a:prstGeom prst="rect">
            <a:avLst/>
          </a:prstGeom>
          <a:noFill/>
          <a:ln w="9525">
            <a:noFill/>
            <a:miter lim="800000"/>
            <a:headEnd/>
            <a:tailEnd/>
          </a:ln>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448172" y="221588"/>
            <a:ext cx="1388382" cy="1416715"/>
          </a:xfrm>
          <a:prstGeom prst="rect">
            <a:avLst/>
          </a:prstGeom>
          <a:noFill/>
          <a:ln w="9525">
            <a:noFill/>
            <a:miter lim="800000"/>
            <a:headEnd/>
            <a:tailEnd/>
          </a:ln>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784225" y="3695700"/>
            <a:ext cx="8359775" cy="1395589"/>
          </a:xfrm>
        </p:spPr>
        <p:txBody>
          <a:bodyPr>
            <a:normAutofit/>
          </a:bodyPr>
          <a:lstStyle/>
          <a:p>
            <a:pPr algn="ctr" eaLnBrk="1" hangingPunct="1">
              <a:buFont typeface="Wingdings" pitchFamily="2" charset="2"/>
              <a:buNone/>
              <a:defRPr/>
            </a:pPr>
            <a:r>
              <a:rPr lang="en-ZA" sz="3600" dirty="0" smtClean="0">
                <a:solidFill>
                  <a:srgbClr val="FF6600"/>
                </a:solidFill>
              </a:rPr>
              <a:t>Lecture 17</a:t>
            </a:r>
          </a:p>
          <a:p>
            <a:pPr algn="ctr" eaLnBrk="1" hangingPunct="1">
              <a:buFont typeface="Wingdings" pitchFamily="2" charset="2"/>
              <a:buNone/>
              <a:defRPr/>
            </a:pPr>
            <a:r>
              <a:rPr lang="en-ZA" sz="3600" dirty="0" smtClean="0">
                <a:solidFill>
                  <a:srgbClr val="FF6600"/>
                </a:solidFill>
              </a:rPr>
              <a:t>RC Architectures Case </a:t>
            </a:r>
            <a:r>
              <a:rPr lang="en-ZA" sz="3600" dirty="0" smtClean="0">
                <a:solidFill>
                  <a:srgbClr val="FF6600"/>
                </a:solidFill>
              </a:rPr>
              <a:t>Studies</a:t>
            </a:r>
            <a:endParaRPr lang="en-US" sz="3600" dirty="0" smtClean="0">
              <a:solidFill>
                <a:srgbClr val="FF6600"/>
              </a:solidFill>
            </a:endParaRPr>
          </a:p>
        </p:txBody>
      </p:sp>
      <p:pic>
        <p:nvPicPr>
          <p:cNvPr id="10" name="Picture 3" descr="C:\Users\swinberg\Documents\ACTIVE\EEE4084F\Common\Images_open\CC-SA.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2" name="Rectangle 1"/>
          <p:cNvSpPr/>
          <p:nvPr/>
        </p:nvSpPr>
        <p:spPr>
          <a:xfrm>
            <a:off x="878410" y="4969366"/>
            <a:ext cx="4059417" cy="646331"/>
          </a:xfrm>
          <a:prstGeom prst="rect">
            <a:avLst/>
          </a:prstGeom>
        </p:spPr>
        <p:txBody>
          <a:bodyPr wrap="square">
            <a:spAutoFit/>
          </a:bodyPr>
          <a:lstStyle/>
          <a:p>
            <a:pPr eaLnBrk="1" hangingPunct="1">
              <a:buFont typeface="Wingdings" pitchFamily="2" charset="2"/>
              <a:buNone/>
              <a:defRPr/>
            </a:pPr>
            <a:r>
              <a:rPr lang="en-ZA" dirty="0">
                <a:solidFill>
                  <a:srgbClr val="1D8757"/>
                </a:solidFill>
              </a:rPr>
              <a:t>Microprocessor-based: </a:t>
            </a:r>
            <a:endParaRPr lang="en-ZA" dirty="0" smtClean="0">
              <a:solidFill>
                <a:srgbClr val="1D8757"/>
              </a:solidFill>
            </a:endParaRPr>
          </a:p>
          <a:p>
            <a:pPr eaLnBrk="1" hangingPunct="1">
              <a:buFont typeface="Wingdings" pitchFamily="2" charset="2"/>
              <a:buNone/>
              <a:defRPr/>
            </a:pPr>
            <a:r>
              <a:rPr lang="en-ZA" dirty="0" smtClean="0">
                <a:solidFill>
                  <a:srgbClr val="1D8757"/>
                </a:solidFill>
              </a:rPr>
              <a:t>Cell </a:t>
            </a:r>
            <a:r>
              <a:rPr lang="en-ZA" dirty="0">
                <a:solidFill>
                  <a:srgbClr val="1D8757"/>
                </a:solidFill>
              </a:rPr>
              <a:t>Broadband Engine Architecture</a:t>
            </a:r>
            <a:endParaRPr lang="en-US" dirty="0">
              <a:solidFill>
                <a:srgbClr val="1D8757"/>
              </a:solidFill>
            </a:endParaRPr>
          </a:p>
        </p:txBody>
      </p:sp>
      <p:sp>
        <p:nvSpPr>
          <p:cNvPr id="13" name="Rectangle 12"/>
          <p:cNvSpPr/>
          <p:nvPr/>
        </p:nvSpPr>
        <p:spPr>
          <a:xfrm>
            <a:off x="4532641" y="4969366"/>
            <a:ext cx="3788484" cy="646331"/>
          </a:xfrm>
          <a:prstGeom prst="rect">
            <a:avLst/>
          </a:prstGeom>
        </p:spPr>
        <p:txBody>
          <a:bodyPr wrap="square">
            <a:spAutoFit/>
          </a:bodyPr>
          <a:lstStyle/>
          <a:p>
            <a:pPr algn="r" eaLnBrk="1" hangingPunct="1">
              <a:buFont typeface="Wingdings" pitchFamily="2" charset="2"/>
              <a:buNone/>
              <a:defRPr/>
            </a:pPr>
            <a:r>
              <a:rPr lang="en-ZA" dirty="0" smtClean="0">
                <a:solidFill>
                  <a:srgbClr val="1D8757"/>
                </a:solidFill>
              </a:rPr>
              <a:t>FPGA-based: </a:t>
            </a:r>
          </a:p>
          <a:p>
            <a:pPr algn="r" eaLnBrk="1" hangingPunct="1">
              <a:buFont typeface="Wingdings" pitchFamily="2" charset="2"/>
              <a:buNone/>
              <a:defRPr/>
            </a:pPr>
            <a:r>
              <a:rPr lang="en-ZA" dirty="0" smtClean="0">
                <a:solidFill>
                  <a:srgbClr val="1D8757"/>
                </a:solidFill>
              </a:rPr>
              <a:t>PAM, VCC, SPLASH …</a:t>
            </a:r>
            <a:endParaRPr lang="en-US" dirty="0">
              <a:solidFill>
                <a:srgbClr val="1D875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IBM SPE for Cell Processors</a:t>
            </a:r>
            <a:endParaRPr lang="en-US" dirty="0"/>
          </a:p>
        </p:txBody>
      </p:sp>
      <p:sp>
        <p:nvSpPr>
          <p:cNvPr id="3" name="Content Placeholder 2"/>
          <p:cNvSpPr>
            <a:spLocks noGrp="1"/>
          </p:cNvSpPr>
          <p:nvPr>
            <p:ph idx="1"/>
          </p:nvPr>
        </p:nvSpPr>
        <p:spPr/>
        <p:txBody>
          <a:bodyPr/>
          <a:lstStyle/>
          <a:p>
            <a:pPr>
              <a:defRPr/>
            </a:pPr>
            <a:r>
              <a:rPr lang="en-US" dirty="0" smtClean="0"/>
              <a:t>SPE C/C++ Language Extensions</a:t>
            </a:r>
          </a:p>
          <a:p>
            <a:pPr lvl="1">
              <a:defRPr/>
            </a:pPr>
            <a:r>
              <a:rPr lang="en-US" dirty="0" smtClean="0"/>
              <a:t>Defines: standardized data types, compiler directives, and language extensions used to make use of SIMD capabilities in the core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dirty="0" smtClean="0"/>
              <a:t>Cell Processor Programming Models</a:t>
            </a:r>
            <a:endParaRPr lang="en-US" dirty="0"/>
          </a:p>
        </p:txBody>
      </p:sp>
      <p:sp>
        <p:nvSpPr>
          <p:cNvPr id="3" name="Text Placeholder 2"/>
          <p:cNvSpPr>
            <a:spLocks noGrp="1"/>
          </p:cNvSpPr>
          <p:nvPr>
            <p:ph type="body" idx="1"/>
          </p:nvPr>
        </p:nvSpPr>
        <p:spPr/>
        <p:txBody>
          <a:bodyPr/>
          <a:lstStyle/>
          <a:p>
            <a:pPr>
              <a:defRPr/>
            </a:pPr>
            <a:r>
              <a:rPr lang="en-ZA" dirty="0" smtClean="0"/>
              <a:t>Reconfigurable Computing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59901"/>
            <a:ext cx="7698306" cy="692210"/>
          </a:xfrm>
        </p:spPr>
        <p:txBody>
          <a:bodyPr>
            <a:normAutofit fontScale="90000"/>
          </a:bodyPr>
          <a:lstStyle/>
          <a:p>
            <a:pPr>
              <a:defRPr/>
            </a:pPr>
            <a:r>
              <a:rPr lang="en-US" dirty="0" smtClean="0"/>
              <a:t>Cell Processor Programming Models</a:t>
            </a:r>
            <a:endParaRPr lang="en-US" dirty="0"/>
          </a:p>
        </p:txBody>
      </p:sp>
      <p:sp>
        <p:nvSpPr>
          <p:cNvPr id="3" name="Content Placeholder 2"/>
          <p:cNvSpPr>
            <a:spLocks noGrp="1"/>
          </p:cNvSpPr>
          <p:nvPr>
            <p:ph idx="1"/>
          </p:nvPr>
        </p:nvSpPr>
        <p:spPr/>
        <p:txBody>
          <a:bodyPr/>
          <a:lstStyle/>
          <a:p>
            <a:pPr>
              <a:defRPr/>
            </a:pPr>
            <a:r>
              <a:rPr lang="en-US" dirty="0" smtClean="0"/>
              <a:t>Cell Processor change SPEs according to application</a:t>
            </a:r>
          </a:p>
          <a:p>
            <a:pPr>
              <a:defRPr/>
            </a:pPr>
            <a:r>
              <a:rPr lang="en-US" dirty="0" smtClean="0"/>
              <a:t>Models</a:t>
            </a:r>
          </a:p>
          <a:p>
            <a:pPr lvl="1">
              <a:defRPr/>
            </a:pPr>
            <a:r>
              <a:rPr lang="en-US" dirty="0" smtClean="0"/>
              <a:t>Application-specific accelerators</a:t>
            </a:r>
          </a:p>
          <a:p>
            <a:pPr lvl="1">
              <a:defRPr/>
            </a:pPr>
            <a:r>
              <a:rPr lang="en-US" dirty="0" smtClean="0"/>
              <a:t>Function offloading</a:t>
            </a:r>
          </a:p>
          <a:p>
            <a:pPr lvl="1">
              <a:defRPr/>
            </a:pPr>
            <a:r>
              <a:rPr lang="en-US" dirty="0" smtClean="0"/>
              <a:t>Computation acceleration</a:t>
            </a:r>
          </a:p>
          <a:p>
            <a:pPr lvl="1">
              <a:defRPr/>
            </a:pPr>
            <a:r>
              <a:rPr lang="en-US" dirty="0" smtClean="0"/>
              <a:t>Heterogeneous multi-threading</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338" name="Straight Connector 40"/>
          <p:cNvCxnSpPr>
            <a:cxnSpLocks noChangeShapeType="1"/>
          </p:cNvCxnSpPr>
          <p:nvPr/>
        </p:nvCxnSpPr>
        <p:spPr bwMode="auto">
          <a:xfrm rot="5400000">
            <a:off x="3453607" y="3385344"/>
            <a:ext cx="273050" cy="1587"/>
          </a:xfrm>
          <a:prstGeom prst="line">
            <a:avLst/>
          </a:prstGeom>
          <a:noFill/>
          <a:ln w="15875" algn="ctr">
            <a:solidFill>
              <a:schemeClr val="tx1"/>
            </a:solidFill>
            <a:round/>
            <a:headEnd/>
            <a:tailEnd/>
          </a:ln>
        </p:spPr>
      </p:cxnSp>
      <p:cxnSp>
        <p:nvCxnSpPr>
          <p:cNvPr id="14339" name="Straight Connector 41"/>
          <p:cNvCxnSpPr>
            <a:cxnSpLocks noChangeShapeType="1"/>
          </p:cNvCxnSpPr>
          <p:nvPr/>
        </p:nvCxnSpPr>
        <p:spPr bwMode="auto">
          <a:xfrm rot="5400000">
            <a:off x="5158582" y="3385344"/>
            <a:ext cx="273050" cy="1587"/>
          </a:xfrm>
          <a:prstGeom prst="line">
            <a:avLst/>
          </a:prstGeom>
          <a:noFill/>
          <a:ln w="15875" algn="ctr">
            <a:solidFill>
              <a:schemeClr val="tx1"/>
            </a:solidFill>
            <a:round/>
            <a:headEnd/>
            <a:tailEnd/>
          </a:ln>
        </p:spPr>
      </p:cxnSp>
      <p:cxnSp>
        <p:nvCxnSpPr>
          <p:cNvPr id="14340" name="Straight Connector 42"/>
          <p:cNvCxnSpPr>
            <a:cxnSpLocks noChangeShapeType="1"/>
          </p:cNvCxnSpPr>
          <p:nvPr/>
        </p:nvCxnSpPr>
        <p:spPr bwMode="auto">
          <a:xfrm rot="5400000">
            <a:off x="1296194" y="3807619"/>
            <a:ext cx="273050" cy="1588"/>
          </a:xfrm>
          <a:prstGeom prst="line">
            <a:avLst/>
          </a:prstGeom>
          <a:noFill/>
          <a:ln w="15875" algn="ctr">
            <a:solidFill>
              <a:schemeClr val="tx1"/>
            </a:solidFill>
            <a:round/>
            <a:headEnd/>
            <a:tailEnd/>
          </a:ln>
        </p:spPr>
      </p:cxnSp>
      <p:cxnSp>
        <p:nvCxnSpPr>
          <p:cNvPr id="14341" name="Straight Connector 43"/>
          <p:cNvCxnSpPr>
            <a:cxnSpLocks noChangeShapeType="1"/>
          </p:cNvCxnSpPr>
          <p:nvPr/>
        </p:nvCxnSpPr>
        <p:spPr bwMode="auto">
          <a:xfrm rot="5400000">
            <a:off x="2224882" y="3807619"/>
            <a:ext cx="273050" cy="1587"/>
          </a:xfrm>
          <a:prstGeom prst="line">
            <a:avLst/>
          </a:prstGeom>
          <a:noFill/>
          <a:ln w="15875" algn="ctr">
            <a:solidFill>
              <a:schemeClr val="tx1"/>
            </a:solidFill>
            <a:round/>
            <a:headEnd/>
            <a:tailEnd/>
          </a:ln>
        </p:spPr>
      </p:cxnSp>
      <p:cxnSp>
        <p:nvCxnSpPr>
          <p:cNvPr id="14342" name="Straight Connector 44"/>
          <p:cNvCxnSpPr>
            <a:cxnSpLocks noChangeShapeType="1"/>
          </p:cNvCxnSpPr>
          <p:nvPr/>
        </p:nvCxnSpPr>
        <p:spPr bwMode="auto">
          <a:xfrm rot="5400000">
            <a:off x="3180557" y="3807619"/>
            <a:ext cx="273050" cy="1587"/>
          </a:xfrm>
          <a:prstGeom prst="line">
            <a:avLst/>
          </a:prstGeom>
          <a:noFill/>
          <a:ln w="15875" algn="ctr">
            <a:solidFill>
              <a:schemeClr val="tx1"/>
            </a:solidFill>
            <a:round/>
            <a:headEnd/>
            <a:tailEnd/>
          </a:ln>
        </p:spPr>
      </p:cxnSp>
      <p:cxnSp>
        <p:nvCxnSpPr>
          <p:cNvPr id="14343" name="Straight Connector 45"/>
          <p:cNvCxnSpPr>
            <a:cxnSpLocks noChangeShapeType="1"/>
          </p:cNvCxnSpPr>
          <p:nvPr/>
        </p:nvCxnSpPr>
        <p:spPr bwMode="auto">
          <a:xfrm rot="5400000">
            <a:off x="4107657" y="3807619"/>
            <a:ext cx="273050" cy="1587"/>
          </a:xfrm>
          <a:prstGeom prst="line">
            <a:avLst/>
          </a:prstGeom>
          <a:noFill/>
          <a:ln w="15875" algn="ctr">
            <a:solidFill>
              <a:schemeClr val="tx1"/>
            </a:solidFill>
            <a:round/>
            <a:headEnd/>
            <a:tailEnd/>
          </a:ln>
        </p:spPr>
      </p:cxnSp>
      <p:cxnSp>
        <p:nvCxnSpPr>
          <p:cNvPr id="14344" name="Straight Connector 46"/>
          <p:cNvCxnSpPr>
            <a:cxnSpLocks noChangeShapeType="1"/>
          </p:cNvCxnSpPr>
          <p:nvPr/>
        </p:nvCxnSpPr>
        <p:spPr bwMode="auto">
          <a:xfrm rot="5400000">
            <a:off x="5049044" y="3807619"/>
            <a:ext cx="273050" cy="1588"/>
          </a:xfrm>
          <a:prstGeom prst="line">
            <a:avLst/>
          </a:prstGeom>
          <a:noFill/>
          <a:ln w="15875" algn="ctr">
            <a:solidFill>
              <a:schemeClr val="tx1"/>
            </a:solidFill>
            <a:round/>
            <a:headEnd/>
            <a:tailEnd/>
          </a:ln>
        </p:spPr>
      </p:cxnSp>
      <p:cxnSp>
        <p:nvCxnSpPr>
          <p:cNvPr id="14345" name="Straight Connector 47"/>
          <p:cNvCxnSpPr>
            <a:cxnSpLocks noChangeShapeType="1"/>
          </p:cNvCxnSpPr>
          <p:nvPr/>
        </p:nvCxnSpPr>
        <p:spPr bwMode="auto">
          <a:xfrm rot="5400000">
            <a:off x="5977732" y="3807619"/>
            <a:ext cx="273050" cy="1587"/>
          </a:xfrm>
          <a:prstGeom prst="line">
            <a:avLst/>
          </a:prstGeom>
          <a:noFill/>
          <a:ln w="15875" algn="ctr">
            <a:solidFill>
              <a:schemeClr val="tx1"/>
            </a:solidFill>
            <a:round/>
            <a:headEnd/>
            <a:tailEnd/>
          </a:ln>
        </p:spPr>
      </p:cxnSp>
      <p:cxnSp>
        <p:nvCxnSpPr>
          <p:cNvPr id="14346" name="Straight Connector 48"/>
          <p:cNvCxnSpPr>
            <a:cxnSpLocks noChangeShapeType="1"/>
          </p:cNvCxnSpPr>
          <p:nvPr/>
        </p:nvCxnSpPr>
        <p:spPr bwMode="auto">
          <a:xfrm rot="5400000">
            <a:off x="6933407" y="3807619"/>
            <a:ext cx="273050" cy="1587"/>
          </a:xfrm>
          <a:prstGeom prst="line">
            <a:avLst/>
          </a:prstGeom>
          <a:noFill/>
          <a:ln w="15875" algn="ctr">
            <a:solidFill>
              <a:schemeClr val="tx1"/>
            </a:solidFill>
            <a:round/>
            <a:headEnd/>
            <a:tailEnd/>
          </a:ln>
        </p:spPr>
      </p:cxnSp>
      <p:cxnSp>
        <p:nvCxnSpPr>
          <p:cNvPr id="14347" name="Straight Connector 49"/>
          <p:cNvCxnSpPr>
            <a:cxnSpLocks noChangeShapeType="1"/>
          </p:cNvCxnSpPr>
          <p:nvPr/>
        </p:nvCxnSpPr>
        <p:spPr bwMode="auto">
          <a:xfrm rot="5400000">
            <a:off x="7860507" y="3807619"/>
            <a:ext cx="273050" cy="1587"/>
          </a:xfrm>
          <a:prstGeom prst="line">
            <a:avLst/>
          </a:prstGeom>
          <a:noFill/>
          <a:ln w="15875" algn="ctr">
            <a:solidFill>
              <a:schemeClr val="tx1"/>
            </a:solidFill>
            <a:round/>
            <a:headEnd/>
            <a:tailEnd/>
          </a:ln>
        </p:spPr>
      </p:cxnSp>
      <p:sp>
        <p:nvSpPr>
          <p:cNvPr id="2" name="Title 1"/>
          <p:cNvSpPr>
            <a:spLocks noGrp="1"/>
          </p:cNvSpPr>
          <p:nvPr>
            <p:ph type="title"/>
          </p:nvPr>
        </p:nvSpPr>
        <p:spPr>
          <a:xfrm>
            <a:off x="263508" y="41275"/>
            <a:ext cx="9091612" cy="1431925"/>
          </a:xfrm>
        </p:spPr>
        <p:txBody>
          <a:bodyPr/>
          <a:lstStyle/>
          <a:p>
            <a:pPr>
              <a:defRPr/>
            </a:pPr>
            <a:r>
              <a:rPr lang="en-US" sz="3600" dirty="0" smtClean="0"/>
              <a:t>Application Specific Accelerators</a:t>
            </a:r>
            <a:br>
              <a:rPr lang="en-US" sz="3600" dirty="0" smtClean="0"/>
            </a:br>
            <a:r>
              <a:rPr lang="en-US" sz="3600" dirty="0" smtClean="0"/>
              <a:t>Example</a:t>
            </a:r>
            <a:endParaRPr lang="en-US" sz="3600" dirty="0"/>
          </a:p>
        </p:txBody>
      </p:sp>
      <p:sp>
        <p:nvSpPr>
          <p:cNvPr id="14349" name="Rectangle 3"/>
          <p:cNvSpPr>
            <a:spLocks noChangeArrowheads="1"/>
          </p:cNvSpPr>
          <p:nvPr/>
        </p:nvSpPr>
        <p:spPr bwMode="auto">
          <a:xfrm>
            <a:off x="2865438" y="2484438"/>
            <a:ext cx="1419225" cy="885825"/>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PPE</a:t>
            </a:r>
          </a:p>
        </p:txBody>
      </p:sp>
      <p:sp>
        <p:nvSpPr>
          <p:cNvPr id="14350" name="Rectangle 4"/>
          <p:cNvSpPr>
            <a:spLocks noChangeArrowheads="1"/>
          </p:cNvSpPr>
          <p:nvPr/>
        </p:nvSpPr>
        <p:spPr bwMode="auto">
          <a:xfrm>
            <a:off x="96837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1</a:t>
            </a:r>
          </a:p>
        </p:txBody>
      </p:sp>
      <p:sp>
        <p:nvSpPr>
          <p:cNvPr id="14351" name="Rectangle 5"/>
          <p:cNvSpPr>
            <a:spLocks noChangeArrowheads="1"/>
          </p:cNvSpPr>
          <p:nvPr/>
        </p:nvSpPr>
        <p:spPr bwMode="auto">
          <a:xfrm>
            <a:off x="1924050"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2</a:t>
            </a:r>
          </a:p>
        </p:txBody>
      </p:sp>
      <p:sp>
        <p:nvSpPr>
          <p:cNvPr id="14352" name="Rectangle 6"/>
          <p:cNvSpPr>
            <a:spLocks noChangeArrowheads="1"/>
          </p:cNvSpPr>
          <p:nvPr/>
        </p:nvSpPr>
        <p:spPr bwMode="auto">
          <a:xfrm>
            <a:off x="2865438"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3</a:t>
            </a:r>
          </a:p>
        </p:txBody>
      </p:sp>
      <p:sp>
        <p:nvSpPr>
          <p:cNvPr id="14353" name="Rectangle 7"/>
          <p:cNvSpPr>
            <a:spLocks noChangeArrowheads="1"/>
          </p:cNvSpPr>
          <p:nvPr/>
        </p:nvSpPr>
        <p:spPr bwMode="auto">
          <a:xfrm>
            <a:off x="379412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4</a:t>
            </a:r>
          </a:p>
        </p:txBody>
      </p:sp>
      <p:sp>
        <p:nvSpPr>
          <p:cNvPr id="14354" name="Rectangle 8"/>
          <p:cNvSpPr>
            <a:spLocks noChangeArrowheads="1"/>
          </p:cNvSpPr>
          <p:nvPr/>
        </p:nvSpPr>
        <p:spPr bwMode="auto">
          <a:xfrm>
            <a:off x="4735513"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5</a:t>
            </a:r>
          </a:p>
        </p:txBody>
      </p:sp>
      <p:sp>
        <p:nvSpPr>
          <p:cNvPr id="14355" name="Rectangle 9"/>
          <p:cNvSpPr>
            <a:spLocks noChangeArrowheads="1"/>
          </p:cNvSpPr>
          <p:nvPr/>
        </p:nvSpPr>
        <p:spPr bwMode="auto">
          <a:xfrm>
            <a:off x="5691188"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6</a:t>
            </a:r>
          </a:p>
        </p:txBody>
      </p:sp>
      <p:sp>
        <p:nvSpPr>
          <p:cNvPr id="14356" name="Rectangle 10"/>
          <p:cNvSpPr>
            <a:spLocks noChangeArrowheads="1"/>
          </p:cNvSpPr>
          <p:nvPr/>
        </p:nvSpPr>
        <p:spPr bwMode="auto">
          <a:xfrm>
            <a:off x="663257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7</a:t>
            </a:r>
          </a:p>
        </p:txBody>
      </p:sp>
      <p:sp>
        <p:nvSpPr>
          <p:cNvPr id="14357" name="Rectangle 11"/>
          <p:cNvSpPr>
            <a:spLocks noChangeArrowheads="1"/>
          </p:cNvSpPr>
          <p:nvPr/>
        </p:nvSpPr>
        <p:spPr bwMode="auto">
          <a:xfrm>
            <a:off x="7561263" y="3889375"/>
            <a:ext cx="858837"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8</a:t>
            </a:r>
          </a:p>
        </p:txBody>
      </p:sp>
      <p:cxnSp>
        <p:nvCxnSpPr>
          <p:cNvPr id="14358" name="Straight Connector 14"/>
          <p:cNvCxnSpPr>
            <a:cxnSpLocks noChangeShapeType="1"/>
          </p:cNvCxnSpPr>
          <p:nvPr/>
        </p:nvCxnSpPr>
        <p:spPr bwMode="auto">
          <a:xfrm>
            <a:off x="252942" y="2347913"/>
            <a:ext cx="8678863" cy="1587"/>
          </a:xfrm>
          <a:prstGeom prst="line">
            <a:avLst/>
          </a:prstGeom>
          <a:noFill/>
          <a:ln w="15875" algn="ctr">
            <a:solidFill>
              <a:schemeClr val="tx1"/>
            </a:solidFill>
            <a:prstDash val="dash"/>
            <a:round/>
            <a:headEnd/>
            <a:tailEnd/>
          </a:ln>
        </p:spPr>
      </p:cxnSp>
      <p:sp>
        <p:nvSpPr>
          <p:cNvPr id="14359" name="Rectangle 15"/>
          <p:cNvSpPr>
            <a:spLocks noChangeArrowheads="1"/>
          </p:cNvSpPr>
          <p:nvPr/>
        </p:nvSpPr>
        <p:spPr bwMode="auto">
          <a:xfrm>
            <a:off x="968375" y="3467100"/>
            <a:ext cx="7439025" cy="327025"/>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EIB</a:t>
            </a:r>
          </a:p>
        </p:txBody>
      </p:sp>
      <p:cxnSp>
        <p:nvCxnSpPr>
          <p:cNvPr id="14360" name="Straight Connector 16"/>
          <p:cNvCxnSpPr>
            <a:cxnSpLocks noChangeShapeType="1"/>
          </p:cNvCxnSpPr>
          <p:nvPr/>
        </p:nvCxnSpPr>
        <p:spPr bwMode="auto">
          <a:xfrm>
            <a:off x="252942" y="4967288"/>
            <a:ext cx="8678863" cy="1587"/>
          </a:xfrm>
          <a:prstGeom prst="line">
            <a:avLst/>
          </a:prstGeom>
          <a:noFill/>
          <a:ln w="15875" algn="ctr">
            <a:solidFill>
              <a:schemeClr val="tx1"/>
            </a:solidFill>
            <a:prstDash val="dash"/>
            <a:round/>
            <a:headEnd/>
            <a:tailEnd/>
          </a:ln>
        </p:spPr>
      </p:cxnSp>
      <p:sp>
        <p:nvSpPr>
          <p:cNvPr id="14361" name="TextBox 17"/>
          <p:cNvSpPr txBox="1">
            <a:spLocks noChangeArrowheads="1"/>
          </p:cNvSpPr>
          <p:nvPr/>
        </p:nvSpPr>
        <p:spPr bwMode="auto">
          <a:xfrm>
            <a:off x="231775" y="2620963"/>
            <a:ext cx="1022350" cy="368300"/>
          </a:xfrm>
          <a:prstGeom prst="rect">
            <a:avLst/>
          </a:prstGeom>
          <a:noFill/>
          <a:ln w="9525">
            <a:noFill/>
            <a:miter lim="800000"/>
            <a:headEnd/>
            <a:tailEnd/>
          </a:ln>
        </p:spPr>
        <p:txBody>
          <a:bodyPr wrap="none">
            <a:spAutoFit/>
          </a:bodyPr>
          <a:lstStyle/>
          <a:p>
            <a:r>
              <a:rPr lang="en-US" i="1"/>
              <a:t>Hardware</a:t>
            </a:r>
          </a:p>
        </p:txBody>
      </p:sp>
      <p:sp>
        <p:nvSpPr>
          <p:cNvPr id="14362" name="TextBox 18"/>
          <p:cNvSpPr txBox="1">
            <a:spLocks noChangeArrowheads="1"/>
          </p:cNvSpPr>
          <p:nvPr/>
        </p:nvSpPr>
        <p:spPr bwMode="auto">
          <a:xfrm>
            <a:off x="231775" y="1501775"/>
            <a:ext cx="944563" cy="368300"/>
          </a:xfrm>
          <a:prstGeom prst="rect">
            <a:avLst/>
          </a:prstGeom>
          <a:noFill/>
          <a:ln w="9525">
            <a:noFill/>
            <a:miter lim="800000"/>
            <a:headEnd/>
            <a:tailEnd/>
          </a:ln>
        </p:spPr>
        <p:txBody>
          <a:bodyPr wrap="none">
            <a:spAutoFit/>
          </a:bodyPr>
          <a:lstStyle/>
          <a:p>
            <a:r>
              <a:rPr lang="en-US" i="1"/>
              <a:t>Software</a:t>
            </a:r>
          </a:p>
        </p:txBody>
      </p:sp>
      <p:sp>
        <p:nvSpPr>
          <p:cNvPr id="14363" name="TextBox 19"/>
          <p:cNvSpPr txBox="1">
            <a:spLocks noChangeArrowheads="1"/>
          </p:cNvSpPr>
          <p:nvPr/>
        </p:nvSpPr>
        <p:spPr bwMode="auto">
          <a:xfrm>
            <a:off x="231775" y="6318250"/>
            <a:ext cx="944563" cy="369888"/>
          </a:xfrm>
          <a:prstGeom prst="rect">
            <a:avLst/>
          </a:prstGeom>
          <a:noFill/>
          <a:ln w="9525">
            <a:noFill/>
            <a:miter lim="800000"/>
            <a:headEnd/>
            <a:tailEnd/>
          </a:ln>
        </p:spPr>
        <p:txBody>
          <a:bodyPr wrap="none">
            <a:spAutoFit/>
          </a:bodyPr>
          <a:lstStyle/>
          <a:p>
            <a:r>
              <a:rPr lang="en-US" i="1"/>
              <a:t>Software</a:t>
            </a:r>
          </a:p>
        </p:txBody>
      </p:sp>
      <p:sp>
        <p:nvSpPr>
          <p:cNvPr id="14364" name="Rectangle 20"/>
          <p:cNvSpPr>
            <a:spLocks noChangeArrowheads="1"/>
          </p:cNvSpPr>
          <p:nvPr/>
        </p:nvSpPr>
        <p:spPr bwMode="auto">
          <a:xfrm>
            <a:off x="2719388" y="1323975"/>
            <a:ext cx="1706562" cy="887413"/>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Visualization Application</a:t>
            </a:r>
          </a:p>
        </p:txBody>
      </p:sp>
      <p:sp>
        <p:nvSpPr>
          <p:cNvPr id="14365" name="Rectangle 21"/>
          <p:cNvSpPr>
            <a:spLocks noChangeArrowheads="1"/>
          </p:cNvSpPr>
          <p:nvPr/>
        </p:nvSpPr>
        <p:spPr bwMode="auto">
          <a:xfrm>
            <a:off x="773113" y="5240338"/>
            <a:ext cx="1651000" cy="887412"/>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Graphics Acceleration</a:t>
            </a:r>
          </a:p>
        </p:txBody>
      </p:sp>
      <p:cxnSp>
        <p:nvCxnSpPr>
          <p:cNvPr id="14366" name="Straight Arrow Connector 23"/>
          <p:cNvCxnSpPr>
            <a:cxnSpLocks noChangeShapeType="1"/>
            <a:stCxn id="14350" idx="2"/>
          </p:cNvCxnSpPr>
          <p:nvPr/>
        </p:nvCxnSpPr>
        <p:spPr bwMode="auto">
          <a:xfrm rot="16200000" flipH="1">
            <a:off x="1177132" y="4998244"/>
            <a:ext cx="477837" cy="34925"/>
          </a:xfrm>
          <a:prstGeom prst="straightConnector1">
            <a:avLst/>
          </a:prstGeom>
          <a:noFill/>
          <a:ln w="15875" algn="ctr">
            <a:solidFill>
              <a:schemeClr val="tx1"/>
            </a:solidFill>
            <a:round/>
            <a:headEnd type="arrow" w="med" len="med"/>
            <a:tailEnd type="arrow" w="med" len="med"/>
          </a:ln>
        </p:spPr>
      </p:cxnSp>
      <p:cxnSp>
        <p:nvCxnSpPr>
          <p:cNvPr id="14367" name="Straight Arrow Connector 24"/>
          <p:cNvCxnSpPr>
            <a:cxnSpLocks noChangeShapeType="1"/>
          </p:cNvCxnSpPr>
          <p:nvPr/>
        </p:nvCxnSpPr>
        <p:spPr bwMode="auto">
          <a:xfrm rot="5400000">
            <a:off x="1941513" y="4964113"/>
            <a:ext cx="490537" cy="115887"/>
          </a:xfrm>
          <a:prstGeom prst="straightConnector1">
            <a:avLst/>
          </a:prstGeom>
          <a:noFill/>
          <a:ln w="15875" algn="ctr">
            <a:solidFill>
              <a:schemeClr val="tx1"/>
            </a:solidFill>
            <a:round/>
            <a:headEnd type="arrow" w="med" len="med"/>
            <a:tailEnd type="arrow" w="med" len="med"/>
          </a:ln>
        </p:spPr>
      </p:cxnSp>
      <p:sp>
        <p:nvSpPr>
          <p:cNvPr id="14368" name="Rectangle 26"/>
          <p:cNvSpPr>
            <a:spLocks noChangeArrowheads="1"/>
          </p:cNvSpPr>
          <p:nvPr/>
        </p:nvSpPr>
        <p:spPr bwMode="auto">
          <a:xfrm>
            <a:off x="2638425" y="5240338"/>
            <a:ext cx="1101725"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Texture</a:t>
            </a:r>
          </a:p>
          <a:p>
            <a:pPr algn="ctr"/>
            <a:r>
              <a:rPr lang="en-US">
                <a:solidFill>
                  <a:srgbClr val="1C1C1C"/>
                </a:solidFill>
              </a:rPr>
              <a:t>mapping</a:t>
            </a:r>
          </a:p>
        </p:txBody>
      </p:sp>
      <p:cxnSp>
        <p:nvCxnSpPr>
          <p:cNvPr id="14369" name="Straight Arrow Connector 27"/>
          <p:cNvCxnSpPr>
            <a:cxnSpLocks noChangeShapeType="1"/>
          </p:cNvCxnSpPr>
          <p:nvPr/>
        </p:nvCxnSpPr>
        <p:spPr bwMode="auto">
          <a:xfrm rot="5400000">
            <a:off x="3019425" y="4964113"/>
            <a:ext cx="490537" cy="115888"/>
          </a:xfrm>
          <a:prstGeom prst="straightConnector1">
            <a:avLst/>
          </a:prstGeom>
          <a:noFill/>
          <a:ln w="15875" algn="ctr">
            <a:solidFill>
              <a:schemeClr val="tx1"/>
            </a:solidFill>
            <a:round/>
            <a:headEnd type="arrow" w="med" len="med"/>
            <a:tailEnd type="arrow" w="med" len="med"/>
          </a:ln>
        </p:spPr>
      </p:cxnSp>
      <p:sp>
        <p:nvSpPr>
          <p:cNvPr id="14370" name="Rectangle 28"/>
          <p:cNvSpPr>
            <a:spLocks noChangeArrowheads="1"/>
          </p:cNvSpPr>
          <p:nvPr/>
        </p:nvSpPr>
        <p:spPr bwMode="auto">
          <a:xfrm>
            <a:off x="3821113" y="5240338"/>
            <a:ext cx="996950"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Data</a:t>
            </a:r>
          </a:p>
          <a:p>
            <a:pPr algn="ctr"/>
            <a:r>
              <a:rPr lang="en-US">
                <a:solidFill>
                  <a:srgbClr val="1C1C1C"/>
                </a:solidFill>
              </a:rPr>
              <a:t>decompression</a:t>
            </a:r>
          </a:p>
        </p:txBody>
      </p:sp>
      <p:cxnSp>
        <p:nvCxnSpPr>
          <p:cNvPr id="14371" name="Straight Arrow Connector 29"/>
          <p:cNvCxnSpPr>
            <a:cxnSpLocks noChangeShapeType="1"/>
          </p:cNvCxnSpPr>
          <p:nvPr/>
        </p:nvCxnSpPr>
        <p:spPr bwMode="auto">
          <a:xfrm rot="5400000">
            <a:off x="3948113" y="4964113"/>
            <a:ext cx="490537" cy="115887"/>
          </a:xfrm>
          <a:prstGeom prst="straightConnector1">
            <a:avLst/>
          </a:prstGeom>
          <a:noFill/>
          <a:ln w="15875" algn="ctr">
            <a:solidFill>
              <a:schemeClr val="tx1"/>
            </a:solidFill>
            <a:round/>
            <a:headEnd type="arrow" w="med" len="med"/>
            <a:tailEnd type="arrow" w="med" len="med"/>
          </a:ln>
        </p:spPr>
      </p:cxnSp>
      <p:sp>
        <p:nvSpPr>
          <p:cNvPr id="14372" name="Rectangle 30"/>
          <p:cNvSpPr>
            <a:spLocks noChangeArrowheads="1"/>
          </p:cNvSpPr>
          <p:nvPr/>
        </p:nvSpPr>
        <p:spPr bwMode="auto">
          <a:xfrm>
            <a:off x="4899025" y="5240338"/>
            <a:ext cx="2552700"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Data comparison and classification</a:t>
            </a:r>
          </a:p>
        </p:txBody>
      </p:sp>
      <p:sp>
        <p:nvSpPr>
          <p:cNvPr id="14373" name="Rectangle 31"/>
          <p:cNvSpPr>
            <a:spLocks noChangeArrowheads="1"/>
          </p:cNvSpPr>
          <p:nvPr/>
        </p:nvSpPr>
        <p:spPr bwMode="auto">
          <a:xfrm>
            <a:off x="7573963" y="5240338"/>
            <a:ext cx="1374775"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Scene Generation</a:t>
            </a:r>
          </a:p>
        </p:txBody>
      </p:sp>
      <p:cxnSp>
        <p:nvCxnSpPr>
          <p:cNvPr id="14374" name="Straight Arrow Connector 32"/>
          <p:cNvCxnSpPr>
            <a:cxnSpLocks noChangeShapeType="1"/>
          </p:cNvCxnSpPr>
          <p:nvPr/>
        </p:nvCxnSpPr>
        <p:spPr bwMode="auto">
          <a:xfrm rot="5400000">
            <a:off x="4999038" y="4964113"/>
            <a:ext cx="490537" cy="115887"/>
          </a:xfrm>
          <a:prstGeom prst="straightConnector1">
            <a:avLst/>
          </a:prstGeom>
          <a:noFill/>
          <a:ln w="15875" algn="ctr">
            <a:solidFill>
              <a:schemeClr val="tx1"/>
            </a:solidFill>
            <a:round/>
            <a:headEnd type="arrow" w="med" len="med"/>
            <a:tailEnd type="arrow" w="med" len="med"/>
          </a:ln>
        </p:spPr>
      </p:cxnSp>
      <p:cxnSp>
        <p:nvCxnSpPr>
          <p:cNvPr id="14375" name="Straight Arrow Connector 34"/>
          <p:cNvCxnSpPr>
            <a:cxnSpLocks noChangeShapeType="1"/>
          </p:cNvCxnSpPr>
          <p:nvPr/>
        </p:nvCxnSpPr>
        <p:spPr bwMode="auto">
          <a:xfrm rot="5400000">
            <a:off x="5858669" y="4963319"/>
            <a:ext cx="490537" cy="117475"/>
          </a:xfrm>
          <a:prstGeom prst="straightConnector1">
            <a:avLst/>
          </a:prstGeom>
          <a:noFill/>
          <a:ln w="15875" algn="ctr">
            <a:solidFill>
              <a:schemeClr val="tx1"/>
            </a:solidFill>
            <a:round/>
            <a:headEnd type="arrow" w="med" len="med"/>
            <a:tailEnd type="arrow" w="med" len="med"/>
          </a:ln>
        </p:spPr>
      </p:cxnSp>
      <p:cxnSp>
        <p:nvCxnSpPr>
          <p:cNvPr id="14376" name="Straight Arrow Connector 35"/>
          <p:cNvCxnSpPr>
            <a:cxnSpLocks noChangeShapeType="1"/>
          </p:cNvCxnSpPr>
          <p:nvPr/>
        </p:nvCxnSpPr>
        <p:spPr bwMode="auto">
          <a:xfrm rot="16200000" flipH="1">
            <a:off x="7649369" y="4906169"/>
            <a:ext cx="504825" cy="217487"/>
          </a:xfrm>
          <a:prstGeom prst="straightConnector1">
            <a:avLst/>
          </a:prstGeom>
          <a:noFill/>
          <a:ln w="15875" algn="ctr">
            <a:solidFill>
              <a:schemeClr val="tx1"/>
            </a:solidFill>
            <a:round/>
            <a:headEnd type="arrow" w="med" len="med"/>
            <a:tailEnd type="arrow" w="med" len="med"/>
          </a:ln>
        </p:spPr>
      </p:cxnSp>
      <p:cxnSp>
        <p:nvCxnSpPr>
          <p:cNvPr id="14377" name="Straight Arrow Connector 37"/>
          <p:cNvCxnSpPr>
            <a:cxnSpLocks noChangeShapeType="1"/>
          </p:cNvCxnSpPr>
          <p:nvPr/>
        </p:nvCxnSpPr>
        <p:spPr bwMode="auto">
          <a:xfrm rot="5400000">
            <a:off x="6786563" y="4964113"/>
            <a:ext cx="490537" cy="115887"/>
          </a:xfrm>
          <a:prstGeom prst="straightConnector1">
            <a:avLst/>
          </a:prstGeom>
          <a:noFill/>
          <a:ln w="15875" algn="ctr">
            <a:solidFill>
              <a:schemeClr val="tx1"/>
            </a:solidFill>
            <a:round/>
            <a:headEnd type="arrow" w="med" len="med"/>
            <a:tailEnd type="arrow" w="med" len="med"/>
          </a:ln>
        </p:spPr>
      </p:cxnSp>
      <p:sp>
        <p:nvSpPr>
          <p:cNvPr id="14378" name="Rectangle 38"/>
          <p:cNvSpPr>
            <a:spLocks noChangeArrowheads="1"/>
          </p:cNvSpPr>
          <p:nvPr/>
        </p:nvSpPr>
        <p:spPr bwMode="auto">
          <a:xfrm>
            <a:off x="4694238" y="2592388"/>
            <a:ext cx="1311275" cy="738187"/>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FLEX™ IO</a:t>
            </a:r>
          </a:p>
        </p:txBody>
      </p:sp>
      <p:sp>
        <p:nvSpPr>
          <p:cNvPr id="14379" name="Flowchart: Magnetic Disk 50"/>
          <p:cNvSpPr>
            <a:spLocks noChangeArrowheads="1"/>
          </p:cNvSpPr>
          <p:nvPr/>
        </p:nvSpPr>
        <p:spPr bwMode="auto">
          <a:xfrm>
            <a:off x="6742113" y="2387600"/>
            <a:ext cx="968375" cy="1011238"/>
          </a:xfrm>
          <a:prstGeom prst="flowChartMagneticDisk">
            <a:avLst/>
          </a:prstGeom>
          <a:solidFill>
            <a:srgbClr val="CCFFFF"/>
          </a:solidFill>
          <a:ln w="9525" algn="ctr">
            <a:solidFill>
              <a:srgbClr val="1C1C1C"/>
            </a:solidFill>
            <a:round/>
            <a:headEnd/>
            <a:tailEnd/>
          </a:ln>
        </p:spPr>
        <p:txBody>
          <a:bodyPr/>
          <a:lstStyle/>
          <a:p>
            <a:pPr algn="ctr"/>
            <a:r>
              <a:rPr lang="en-US">
                <a:solidFill>
                  <a:srgbClr val="1C1C1C"/>
                </a:solidFill>
              </a:rPr>
              <a:t>DATA</a:t>
            </a:r>
          </a:p>
          <a:p>
            <a:pPr algn="ctr"/>
            <a:r>
              <a:rPr lang="en-US">
                <a:solidFill>
                  <a:srgbClr val="1C1C1C"/>
                </a:solidFill>
              </a:rPr>
              <a:t>Stores</a:t>
            </a:r>
          </a:p>
        </p:txBody>
      </p:sp>
      <p:cxnSp>
        <p:nvCxnSpPr>
          <p:cNvPr id="14380" name="Straight Arrow Connector 51"/>
          <p:cNvCxnSpPr>
            <a:cxnSpLocks noChangeShapeType="1"/>
            <a:stCxn id="14378" idx="3"/>
          </p:cNvCxnSpPr>
          <p:nvPr/>
        </p:nvCxnSpPr>
        <p:spPr bwMode="auto">
          <a:xfrm>
            <a:off x="6005513" y="2960688"/>
            <a:ext cx="750887" cy="1587"/>
          </a:xfrm>
          <a:prstGeom prst="straightConnector1">
            <a:avLst/>
          </a:prstGeom>
          <a:noFill/>
          <a:ln w="15875" algn="ctr">
            <a:solidFill>
              <a:schemeClr val="tx1"/>
            </a:solidFill>
            <a:round/>
            <a:headEnd type="arrow" w="med" len="med"/>
            <a:tailEnd type="arrow" w="med" len="med"/>
          </a:ln>
        </p:spPr>
      </p:cxnSp>
      <p:cxnSp>
        <p:nvCxnSpPr>
          <p:cNvPr id="14381" name="Straight Connector 61"/>
          <p:cNvCxnSpPr>
            <a:cxnSpLocks noChangeShapeType="1"/>
            <a:stCxn id="14364" idx="2"/>
            <a:endCxn id="14349" idx="0"/>
          </p:cNvCxnSpPr>
          <p:nvPr/>
        </p:nvCxnSpPr>
        <p:spPr bwMode="auto">
          <a:xfrm rot="16200000" flipH="1">
            <a:off x="3436938" y="2346325"/>
            <a:ext cx="273050" cy="3175"/>
          </a:xfrm>
          <a:prstGeom prst="line">
            <a:avLst/>
          </a:prstGeom>
          <a:noFill/>
          <a:ln w="15875" algn="ctr">
            <a:solidFill>
              <a:schemeClr val="tx1"/>
            </a:solidFill>
            <a:round/>
            <a:headEnd/>
            <a:tailEnd/>
          </a:ln>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3"/>
          <p:cNvSpPr>
            <a:spLocks noChangeArrowheads="1"/>
          </p:cNvSpPr>
          <p:nvPr/>
        </p:nvSpPr>
        <p:spPr bwMode="auto">
          <a:xfrm>
            <a:off x="4303713" y="4894614"/>
            <a:ext cx="1392237" cy="1617662"/>
          </a:xfrm>
          <a:prstGeom prst="rect">
            <a:avLst/>
          </a:prstGeom>
          <a:solidFill>
            <a:srgbClr val="D9FFD9"/>
          </a:solidFill>
          <a:ln w="9525" algn="ctr">
            <a:solidFill>
              <a:schemeClr val="tx1"/>
            </a:solidFill>
            <a:round/>
            <a:headEnd/>
            <a:tailEnd/>
          </a:ln>
        </p:spPr>
        <p:txBody>
          <a:bodyPr/>
          <a:lstStyle/>
          <a:p>
            <a:endParaRPr lang="en-US"/>
          </a:p>
        </p:txBody>
      </p:sp>
      <p:sp>
        <p:nvSpPr>
          <p:cNvPr id="15363" name="Rectangle 8"/>
          <p:cNvSpPr>
            <a:spLocks noChangeArrowheads="1"/>
          </p:cNvSpPr>
          <p:nvPr/>
        </p:nvSpPr>
        <p:spPr bwMode="auto">
          <a:xfrm>
            <a:off x="3338866" y="2113486"/>
            <a:ext cx="4067175" cy="914400"/>
          </a:xfrm>
          <a:prstGeom prst="rect">
            <a:avLst/>
          </a:prstGeom>
          <a:solidFill>
            <a:srgbClr val="D9FFD9"/>
          </a:solidFill>
          <a:ln w="9525" algn="ctr">
            <a:solidFill>
              <a:schemeClr val="tx1"/>
            </a:solidFill>
            <a:round/>
            <a:headEnd/>
            <a:tailEnd/>
          </a:ln>
        </p:spPr>
        <p:txBody>
          <a:bodyPr/>
          <a:lstStyle/>
          <a:p>
            <a:endParaRPr lang="en-US"/>
          </a:p>
        </p:txBody>
      </p:sp>
      <p:sp>
        <p:nvSpPr>
          <p:cNvPr id="2" name="Title 1"/>
          <p:cNvSpPr>
            <a:spLocks noGrp="1"/>
          </p:cNvSpPr>
          <p:nvPr>
            <p:ph type="title"/>
          </p:nvPr>
        </p:nvSpPr>
        <p:spPr>
          <a:xfrm>
            <a:off x="269342" y="120841"/>
            <a:ext cx="7698306" cy="692210"/>
          </a:xfrm>
        </p:spPr>
        <p:txBody>
          <a:bodyPr>
            <a:normAutofit fontScale="90000"/>
          </a:bodyPr>
          <a:lstStyle/>
          <a:p>
            <a:pPr>
              <a:defRPr/>
            </a:pPr>
            <a:r>
              <a:rPr lang="en-US" dirty="0" smtClean="0"/>
              <a:t>Function offloading models…</a:t>
            </a:r>
            <a:endParaRPr lang="en-US" dirty="0"/>
          </a:p>
        </p:txBody>
      </p:sp>
      <p:sp>
        <p:nvSpPr>
          <p:cNvPr id="15365" name="Rectangle 2"/>
          <p:cNvSpPr>
            <a:spLocks noChangeArrowheads="1"/>
          </p:cNvSpPr>
          <p:nvPr/>
        </p:nvSpPr>
        <p:spPr bwMode="auto">
          <a:xfrm>
            <a:off x="4621566" y="965724"/>
            <a:ext cx="1419225" cy="887412"/>
          </a:xfrm>
          <a:prstGeom prst="rect">
            <a:avLst/>
          </a:prstGeom>
          <a:solidFill>
            <a:schemeClr val="accent1"/>
          </a:solidFill>
          <a:ln w="9525" algn="ctr">
            <a:solidFill>
              <a:schemeClr val="tx1"/>
            </a:solidFill>
            <a:round/>
            <a:headEnd/>
            <a:tailEnd/>
          </a:ln>
        </p:spPr>
        <p:txBody>
          <a:bodyPr anchor="ctr"/>
          <a:lstStyle/>
          <a:p>
            <a:pPr algn="ctr"/>
            <a:r>
              <a:rPr lang="en-US"/>
              <a:t>PPE</a:t>
            </a:r>
          </a:p>
        </p:txBody>
      </p:sp>
      <p:sp>
        <p:nvSpPr>
          <p:cNvPr id="15366" name="Rectangle 3"/>
          <p:cNvSpPr>
            <a:spLocks noChangeArrowheads="1"/>
          </p:cNvSpPr>
          <p:nvPr/>
        </p:nvSpPr>
        <p:spPr bwMode="auto">
          <a:xfrm>
            <a:off x="352936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7" name="Rectangle 4"/>
          <p:cNvSpPr>
            <a:spLocks noChangeArrowheads="1"/>
          </p:cNvSpPr>
          <p:nvPr/>
        </p:nvSpPr>
        <p:spPr bwMode="auto">
          <a:xfrm>
            <a:off x="488191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8" name="Rectangle 5"/>
          <p:cNvSpPr>
            <a:spLocks noChangeArrowheads="1"/>
          </p:cNvSpPr>
          <p:nvPr/>
        </p:nvSpPr>
        <p:spPr bwMode="auto">
          <a:xfrm>
            <a:off x="625986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9" name="Rectangle 6"/>
          <p:cNvSpPr>
            <a:spLocks noChangeArrowheads="1"/>
          </p:cNvSpPr>
          <p:nvPr/>
        </p:nvSpPr>
        <p:spPr bwMode="auto">
          <a:xfrm>
            <a:off x="280631" y="935384"/>
            <a:ext cx="3241675" cy="461962"/>
          </a:xfrm>
          <a:prstGeom prst="rect">
            <a:avLst/>
          </a:prstGeom>
          <a:noFill/>
          <a:ln w="9525">
            <a:noFill/>
            <a:miter lim="800000"/>
            <a:headEnd/>
            <a:tailEnd/>
          </a:ln>
        </p:spPr>
        <p:txBody>
          <a:bodyPr wrap="none">
            <a:spAutoFit/>
          </a:bodyPr>
          <a:lstStyle/>
          <a:p>
            <a:pPr marL="0" lvl="1"/>
            <a:r>
              <a:rPr lang="en-US" sz="2400" b="1" dirty="0"/>
              <a:t>Multi-staged pipeline</a:t>
            </a:r>
          </a:p>
        </p:txBody>
      </p:sp>
      <p:sp>
        <p:nvSpPr>
          <p:cNvPr id="15370" name="Rectangle 7"/>
          <p:cNvSpPr>
            <a:spLocks noChangeArrowheads="1"/>
          </p:cNvSpPr>
          <p:nvPr/>
        </p:nvSpPr>
        <p:spPr bwMode="auto">
          <a:xfrm>
            <a:off x="277444" y="3788125"/>
            <a:ext cx="4100748" cy="1200328"/>
          </a:xfrm>
          <a:prstGeom prst="rect">
            <a:avLst/>
          </a:prstGeom>
          <a:noFill/>
          <a:ln w="9525">
            <a:noFill/>
            <a:miter lim="800000"/>
            <a:headEnd/>
            <a:tailEnd/>
          </a:ln>
        </p:spPr>
        <p:txBody>
          <a:bodyPr wrap="square">
            <a:spAutoFit/>
          </a:bodyPr>
          <a:lstStyle/>
          <a:p>
            <a:pPr marL="0" lvl="1"/>
            <a:r>
              <a:rPr lang="en-US" sz="2400" b="1" dirty="0"/>
              <a:t>Parallel stage of processing</a:t>
            </a:r>
          </a:p>
          <a:p>
            <a:pPr marL="0" lvl="1"/>
            <a:r>
              <a:rPr lang="en-US" sz="2400" b="1" dirty="0"/>
              <a:t>sequence</a:t>
            </a:r>
          </a:p>
        </p:txBody>
      </p:sp>
      <p:cxnSp>
        <p:nvCxnSpPr>
          <p:cNvPr id="15371" name="Curved Connector 10"/>
          <p:cNvCxnSpPr>
            <a:cxnSpLocks noChangeShapeType="1"/>
            <a:stCxn id="15365" idx="1"/>
            <a:endCxn id="15363" idx="1"/>
          </p:cNvCxnSpPr>
          <p:nvPr/>
        </p:nvCxnSpPr>
        <p:spPr bwMode="auto">
          <a:xfrm rot="10800000" flipV="1">
            <a:off x="3338866" y="1410224"/>
            <a:ext cx="1282700" cy="1160462"/>
          </a:xfrm>
          <a:prstGeom prst="curvedConnector3">
            <a:avLst>
              <a:gd name="adj1" fmla="val 138032"/>
            </a:avLst>
          </a:prstGeom>
          <a:noFill/>
          <a:ln w="15875" algn="ctr">
            <a:solidFill>
              <a:schemeClr val="tx1"/>
            </a:solidFill>
            <a:round/>
            <a:headEnd/>
            <a:tailEnd type="arrow" w="med" len="med"/>
          </a:ln>
        </p:spPr>
      </p:cxnSp>
      <p:cxnSp>
        <p:nvCxnSpPr>
          <p:cNvPr id="15372" name="Curved Connector 13"/>
          <p:cNvCxnSpPr>
            <a:cxnSpLocks noChangeShapeType="1"/>
            <a:stCxn id="15365" idx="3"/>
            <a:endCxn id="15363" idx="3"/>
          </p:cNvCxnSpPr>
          <p:nvPr/>
        </p:nvCxnSpPr>
        <p:spPr bwMode="auto">
          <a:xfrm>
            <a:off x="6040791" y="1410224"/>
            <a:ext cx="1365250" cy="1160462"/>
          </a:xfrm>
          <a:prstGeom prst="curvedConnector3">
            <a:avLst>
              <a:gd name="adj1" fmla="val 130750"/>
            </a:avLst>
          </a:prstGeom>
          <a:noFill/>
          <a:ln w="15875" algn="ctr">
            <a:solidFill>
              <a:schemeClr val="tx1"/>
            </a:solidFill>
            <a:round/>
            <a:headEnd type="arrow" w="med" len="med"/>
            <a:tailEnd/>
          </a:ln>
        </p:spPr>
      </p:cxnSp>
      <p:sp>
        <p:nvSpPr>
          <p:cNvPr id="15373" name="Rectangle 23"/>
          <p:cNvSpPr>
            <a:spLocks noChangeArrowheads="1"/>
          </p:cNvSpPr>
          <p:nvPr/>
        </p:nvSpPr>
        <p:spPr bwMode="auto">
          <a:xfrm>
            <a:off x="4275138" y="3843689"/>
            <a:ext cx="1420812" cy="887412"/>
          </a:xfrm>
          <a:prstGeom prst="rect">
            <a:avLst/>
          </a:prstGeom>
          <a:solidFill>
            <a:schemeClr val="accent1"/>
          </a:solidFill>
          <a:ln w="9525" algn="ctr">
            <a:solidFill>
              <a:schemeClr val="tx1"/>
            </a:solidFill>
            <a:round/>
            <a:headEnd/>
            <a:tailEnd/>
          </a:ln>
        </p:spPr>
        <p:txBody>
          <a:bodyPr anchor="ctr"/>
          <a:lstStyle/>
          <a:p>
            <a:pPr algn="ctr"/>
            <a:r>
              <a:rPr lang="en-US"/>
              <a:t>PPE</a:t>
            </a:r>
          </a:p>
        </p:txBody>
      </p:sp>
      <p:sp>
        <p:nvSpPr>
          <p:cNvPr id="15374" name="Rectangle 24"/>
          <p:cNvSpPr>
            <a:spLocks noChangeArrowheads="1"/>
          </p:cNvSpPr>
          <p:nvPr/>
        </p:nvSpPr>
        <p:spPr bwMode="auto">
          <a:xfrm>
            <a:off x="4508500" y="5016851"/>
            <a:ext cx="982663" cy="396875"/>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75" name="Rectangle 25"/>
          <p:cNvSpPr>
            <a:spLocks noChangeArrowheads="1"/>
          </p:cNvSpPr>
          <p:nvPr/>
        </p:nvSpPr>
        <p:spPr bwMode="auto">
          <a:xfrm>
            <a:off x="4508500" y="5508976"/>
            <a:ext cx="982663" cy="395288"/>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76" name="Rectangle 26"/>
          <p:cNvSpPr>
            <a:spLocks noChangeArrowheads="1"/>
          </p:cNvSpPr>
          <p:nvPr/>
        </p:nvSpPr>
        <p:spPr bwMode="auto">
          <a:xfrm>
            <a:off x="4508500" y="5999514"/>
            <a:ext cx="982663" cy="396875"/>
          </a:xfrm>
          <a:prstGeom prst="rect">
            <a:avLst/>
          </a:prstGeom>
          <a:solidFill>
            <a:schemeClr val="accent1"/>
          </a:solidFill>
          <a:ln w="9525" algn="ctr">
            <a:solidFill>
              <a:schemeClr val="tx1"/>
            </a:solidFill>
            <a:round/>
            <a:headEnd/>
            <a:tailEnd/>
          </a:ln>
        </p:spPr>
        <p:txBody>
          <a:bodyPr anchor="ctr"/>
          <a:lstStyle/>
          <a:p>
            <a:pPr algn="ctr"/>
            <a:r>
              <a:rPr lang="en-US"/>
              <a:t>SPE</a:t>
            </a:r>
          </a:p>
        </p:txBody>
      </p:sp>
      <p:cxnSp>
        <p:nvCxnSpPr>
          <p:cNvPr id="15377" name="Curved Connector 34"/>
          <p:cNvCxnSpPr>
            <a:cxnSpLocks noChangeShapeType="1"/>
            <a:stCxn id="15373" idx="1"/>
            <a:endCxn id="15362" idx="1"/>
          </p:cNvCxnSpPr>
          <p:nvPr/>
        </p:nvCxnSpPr>
        <p:spPr bwMode="auto">
          <a:xfrm rot="10800000" flipH="1" flipV="1">
            <a:off x="4275138" y="4286601"/>
            <a:ext cx="28575" cy="1416050"/>
          </a:xfrm>
          <a:prstGeom prst="curvedConnector3">
            <a:avLst>
              <a:gd name="adj1" fmla="val -3187681"/>
            </a:avLst>
          </a:prstGeom>
          <a:noFill/>
          <a:ln w="15875" algn="ctr">
            <a:solidFill>
              <a:schemeClr val="tx1"/>
            </a:solidFill>
            <a:round/>
            <a:headEnd/>
            <a:tailEnd type="arrow" w="med" len="med"/>
          </a:ln>
        </p:spPr>
      </p:cxnSp>
      <p:cxnSp>
        <p:nvCxnSpPr>
          <p:cNvPr id="15378" name="Curved Connector 38"/>
          <p:cNvCxnSpPr>
            <a:cxnSpLocks noChangeShapeType="1"/>
            <a:stCxn id="15373" idx="3"/>
            <a:endCxn id="15362" idx="3"/>
          </p:cNvCxnSpPr>
          <p:nvPr/>
        </p:nvCxnSpPr>
        <p:spPr bwMode="auto">
          <a:xfrm>
            <a:off x="5695950" y="4286601"/>
            <a:ext cx="1588" cy="1416050"/>
          </a:xfrm>
          <a:prstGeom prst="curvedConnector3">
            <a:avLst>
              <a:gd name="adj1" fmla="val 47053870"/>
            </a:avLst>
          </a:prstGeom>
          <a:noFill/>
          <a:ln w="15875" algn="ctr">
            <a:solidFill>
              <a:schemeClr val="tx1"/>
            </a:solidFill>
            <a:round/>
            <a:headEnd type="arrow" w="med" len="med"/>
            <a:tailEnd/>
          </a:ln>
        </p:spPr>
      </p:cxnSp>
      <p:sp>
        <p:nvSpPr>
          <p:cNvPr id="15379" name="Rectangle 42"/>
          <p:cNvSpPr>
            <a:spLocks noChangeArrowheads="1"/>
          </p:cNvSpPr>
          <p:nvPr/>
        </p:nvSpPr>
        <p:spPr bwMode="auto">
          <a:xfrm>
            <a:off x="369694" y="5190594"/>
            <a:ext cx="3176587" cy="1323975"/>
          </a:xfrm>
          <a:prstGeom prst="rect">
            <a:avLst/>
          </a:prstGeom>
          <a:noFill/>
          <a:ln w="9525">
            <a:noFill/>
            <a:miter lim="800000"/>
            <a:headEnd/>
            <a:tailEnd/>
          </a:ln>
        </p:spPr>
        <p:txBody>
          <a:bodyPr wrap="none">
            <a:spAutoFit/>
          </a:bodyPr>
          <a:lstStyle/>
          <a:p>
            <a:pPr marL="0" lvl="1"/>
            <a:r>
              <a:rPr lang="en-US" sz="2000" i="1" dirty="0"/>
              <a:t>Remember:</a:t>
            </a:r>
          </a:p>
          <a:p>
            <a:pPr marL="0" lvl="1"/>
            <a:r>
              <a:rPr lang="en-US" sz="2000" dirty="0"/>
              <a:t>All the SPEs can access the</a:t>
            </a:r>
          </a:p>
          <a:p>
            <a:pPr marL="0" lvl="1"/>
            <a:r>
              <a:rPr lang="en-US" sz="2000" dirty="0"/>
              <a:t>shared memory directly via the</a:t>
            </a:r>
          </a:p>
          <a:p>
            <a:pPr marL="0" lvl="1"/>
            <a:r>
              <a:rPr lang="en-US" sz="2000" dirty="0"/>
              <a:t>EIB  (element interconnect bus)</a:t>
            </a:r>
          </a:p>
        </p:txBody>
      </p:sp>
      <p:sp>
        <p:nvSpPr>
          <p:cNvPr id="15380" name="Rectangle 43"/>
          <p:cNvSpPr>
            <a:spLocks noChangeArrowheads="1"/>
          </p:cNvSpPr>
          <p:nvPr/>
        </p:nvSpPr>
        <p:spPr bwMode="auto">
          <a:xfrm>
            <a:off x="322598" y="2718677"/>
            <a:ext cx="3878263" cy="830262"/>
          </a:xfrm>
          <a:prstGeom prst="rect">
            <a:avLst/>
          </a:prstGeom>
          <a:noFill/>
          <a:ln w="9525">
            <a:noFill/>
            <a:miter lim="800000"/>
            <a:headEnd/>
            <a:tailEnd/>
          </a:ln>
        </p:spPr>
        <p:txBody>
          <a:bodyPr wrap="none">
            <a:spAutoFit/>
          </a:bodyPr>
          <a:lstStyle/>
          <a:p>
            <a:pPr marL="0" lvl="1"/>
            <a:r>
              <a:rPr lang="en-US" sz="2400" dirty="0"/>
              <a:t>Example:</a:t>
            </a:r>
          </a:p>
          <a:p>
            <a:pPr marL="0" lvl="1"/>
            <a:r>
              <a:rPr lang="en-US" sz="2400" dirty="0" err="1">
                <a:latin typeface="Courier New" pitchFamily="49" charset="0"/>
                <a:cs typeface="Courier New" pitchFamily="49" charset="0"/>
              </a:rPr>
              <a:t>LZH_compress</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data.dat</a:t>
            </a:r>
            <a:r>
              <a:rPr lang="en-US" sz="2400" dirty="0">
                <a:latin typeface="Courier New" pitchFamily="49" charset="0"/>
                <a:cs typeface="Courier New" pitchFamily="49" charset="0"/>
              </a:rPr>
              <a:t>’)</a:t>
            </a:r>
          </a:p>
        </p:txBody>
      </p:sp>
      <p:sp>
        <p:nvSpPr>
          <p:cNvPr id="15381" name="Rectangle 44"/>
          <p:cNvSpPr>
            <a:spLocks noChangeArrowheads="1"/>
          </p:cNvSpPr>
          <p:nvPr/>
        </p:nvSpPr>
        <p:spPr bwMode="auto">
          <a:xfrm>
            <a:off x="6450016" y="4373914"/>
            <a:ext cx="2390398" cy="1569660"/>
          </a:xfrm>
          <a:prstGeom prst="rect">
            <a:avLst/>
          </a:prstGeom>
          <a:noFill/>
          <a:ln w="9525">
            <a:noFill/>
            <a:miter lim="800000"/>
            <a:headEnd/>
            <a:tailEnd/>
          </a:ln>
        </p:spPr>
        <p:txBody>
          <a:bodyPr wrap="none">
            <a:spAutoFit/>
          </a:bodyPr>
          <a:lstStyle/>
          <a:p>
            <a:pPr marL="0" lvl="1"/>
            <a:r>
              <a:rPr lang="en-US" sz="2400" dirty="0"/>
              <a:t>Example:</a:t>
            </a:r>
          </a:p>
          <a:p>
            <a:pPr marL="0" lvl="1"/>
            <a:r>
              <a:rPr lang="en-US" dirty="0">
                <a:latin typeface="Courier New" pitchFamily="49" charset="0"/>
                <a:cs typeface="Courier New" pitchFamily="49" charset="0"/>
              </a:rPr>
              <a:t>Matrix X,Y</a:t>
            </a:r>
          </a:p>
          <a:p>
            <a:pPr marL="0" lvl="1"/>
            <a:r>
              <a:rPr lang="en-US" dirty="0">
                <a:latin typeface="Courier New" pitchFamily="49" charset="0"/>
                <a:cs typeface="Courier New" pitchFamily="49" charset="0"/>
              </a:rPr>
              <a:t>Y = quicksort(X)</a:t>
            </a:r>
          </a:p>
          <a:p>
            <a:pPr marL="0" lvl="1"/>
            <a:r>
              <a:rPr lang="en-US" dirty="0">
                <a:latin typeface="Courier New" pitchFamily="49" charset="0"/>
                <a:cs typeface="Courier New" pitchFamily="49" charset="0"/>
              </a:rPr>
              <a:t>m = Max(X)</a:t>
            </a:r>
          </a:p>
          <a:p>
            <a:pPr marL="0" lvl="1"/>
            <a:r>
              <a:rPr lang="en-US" dirty="0">
                <a:latin typeface="Courier New" pitchFamily="49" charset="0"/>
                <a:cs typeface="Courier New" pitchFamily="49" charset="0"/>
              </a:rPr>
              <a:t>X = X + 1</a:t>
            </a:r>
          </a:p>
        </p:txBody>
      </p:sp>
      <p:cxnSp>
        <p:nvCxnSpPr>
          <p:cNvPr id="22" name="Straight Connector 14"/>
          <p:cNvCxnSpPr>
            <a:cxnSpLocks noChangeShapeType="1"/>
          </p:cNvCxnSpPr>
          <p:nvPr/>
        </p:nvCxnSpPr>
        <p:spPr bwMode="auto">
          <a:xfrm>
            <a:off x="252942" y="3623557"/>
            <a:ext cx="8678863" cy="1587"/>
          </a:xfrm>
          <a:prstGeom prst="line">
            <a:avLst/>
          </a:prstGeom>
          <a:noFill/>
          <a:ln w="15875" algn="ctr">
            <a:solidFill>
              <a:schemeClr val="tx1"/>
            </a:solidFill>
            <a:prstDash val="dash"/>
            <a:round/>
            <a:headEnd/>
            <a:tailEnd/>
          </a:ln>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6" name="Straight Connector 66"/>
          <p:cNvCxnSpPr>
            <a:cxnSpLocks noChangeShapeType="1"/>
          </p:cNvCxnSpPr>
          <p:nvPr/>
        </p:nvCxnSpPr>
        <p:spPr bwMode="auto">
          <a:xfrm rot="10800000" flipV="1">
            <a:off x="5375452" y="2881311"/>
            <a:ext cx="1541462" cy="273050"/>
          </a:xfrm>
          <a:prstGeom prst="line">
            <a:avLst/>
          </a:prstGeom>
          <a:noFill/>
          <a:ln w="15875" algn="ctr">
            <a:solidFill>
              <a:schemeClr val="tx1"/>
            </a:solidFill>
            <a:round/>
            <a:headEnd/>
            <a:tailEnd/>
          </a:ln>
        </p:spPr>
      </p:cxnSp>
      <p:cxnSp>
        <p:nvCxnSpPr>
          <p:cNvPr id="16387" name="Straight Connector 50"/>
          <p:cNvCxnSpPr>
            <a:cxnSpLocks noChangeShapeType="1"/>
          </p:cNvCxnSpPr>
          <p:nvPr/>
        </p:nvCxnSpPr>
        <p:spPr bwMode="auto">
          <a:xfrm rot="10800000" flipV="1">
            <a:off x="6794677" y="3686173"/>
            <a:ext cx="477837" cy="382588"/>
          </a:xfrm>
          <a:prstGeom prst="line">
            <a:avLst/>
          </a:prstGeom>
          <a:noFill/>
          <a:ln w="15875" algn="ctr">
            <a:solidFill>
              <a:schemeClr val="tx1"/>
            </a:solidFill>
            <a:round/>
            <a:headEnd/>
            <a:tailEnd/>
          </a:ln>
        </p:spPr>
      </p:cxnSp>
      <p:sp>
        <p:nvSpPr>
          <p:cNvPr id="2" name="Title 1"/>
          <p:cNvSpPr>
            <a:spLocks noGrp="1"/>
          </p:cNvSpPr>
          <p:nvPr>
            <p:ph type="title"/>
          </p:nvPr>
        </p:nvSpPr>
        <p:spPr>
          <a:xfrm>
            <a:off x="358775" y="256310"/>
            <a:ext cx="7698306" cy="692210"/>
          </a:xfrm>
        </p:spPr>
        <p:txBody>
          <a:bodyPr>
            <a:normAutofit fontScale="90000"/>
          </a:bodyPr>
          <a:lstStyle/>
          <a:p>
            <a:pPr>
              <a:defRPr/>
            </a:pPr>
            <a:r>
              <a:rPr lang="en-US" dirty="0" smtClean="0"/>
              <a:t>Computation Acceleration</a:t>
            </a:r>
            <a:endParaRPr lang="en-US" dirty="0"/>
          </a:p>
        </p:txBody>
      </p:sp>
      <p:sp>
        <p:nvSpPr>
          <p:cNvPr id="16389" name="Rectangle 2"/>
          <p:cNvSpPr>
            <a:spLocks noChangeArrowheads="1"/>
          </p:cNvSpPr>
          <p:nvPr/>
        </p:nvSpPr>
        <p:spPr bwMode="auto">
          <a:xfrm>
            <a:off x="2535414"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0" name="Rectangle 3"/>
          <p:cNvSpPr>
            <a:spLocks noChangeArrowheads="1"/>
          </p:cNvSpPr>
          <p:nvPr/>
        </p:nvSpPr>
        <p:spPr bwMode="auto">
          <a:xfrm>
            <a:off x="4105452" y="2881311"/>
            <a:ext cx="1419225" cy="887412"/>
          </a:xfrm>
          <a:prstGeom prst="rect">
            <a:avLst/>
          </a:prstGeom>
          <a:solidFill>
            <a:schemeClr val="accent1">
              <a:lumMod val="75000"/>
            </a:schemeClr>
          </a:solidFill>
          <a:ln w="9525" algn="ctr">
            <a:solidFill>
              <a:schemeClr val="tx1"/>
            </a:solidFill>
            <a:round/>
            <a:headEnd/>
            <a:tailEnd/>
          </a:ln>
        </p:spPr>
        <p:txBody>
          <a:bodyPr anchor="ctr"/>
          <a:lstStyle/>
          <a:p>
            <a:pPr algn="ctr"/>
            <a:r>
              <a:rPr lang="en-US"/>
              <a:t>PPE</a:t>
            </a:r>
          </a:p>
        </p:txBody>
      </p:sp>
      <p:sp>
        <p:nvSpPr>
          <p:cNvPr id="16391" name="Rectangle 4"/>
          <p:cNvSpPr>
            <a:spLocks noChangeArrowheads="1"/>
          </p:cNvSpPr>
          <p:nvPr/>
        </p:nvSpPr>
        <p:spPr bwMode="auto">
          <a:xfrm>
            <a:off x="2727502" y="4217986"/>
            <a:ext cx="982662" cy="560387"/>
          </a:xfrm>
          <a:prstGeom prst="rect">
            <a:avLst/>
          </a:prstGeom>
          <a:solidFill>
            <a:srgbClr val="7030A0"/>
          </a:solidFill>
          <a:ln w="9525" algn="ctr">
            <a:solidFill>
              <a:schemeClr val="tx1"/>
            </a:solidFill>
            <a:round/>
            <a:headEnd/>
            <a:tailEnd/>
          </a:ln>
        </p:spPr>
        <p:txBody>
          <a:bodyPr anchor="ctr"/>
          <a:lstStyle/>
          <a:p>
            <a:pPr algn="ctr"/>
            <a:r>
              <a:rPr lang="en-US"/>
              <a:t>SPE1</a:t>
            </a:r>
          </a:p>
        </p:txBody>
      </p:sp>
      <p:cxnSp>
        <p:nvCxnSpPr>
          <p:cNvPr id="16392" name="Curved Connector 7"/>
          <p:cNvCxnSpPr>
            <a:cxnSpLocks noChangeShapeType="1"/>
            <a:stCxn id="16390" idx="1"/>
            <a:endCxn id="16389" idx="0"/>
          </p:cNvCxnSpPr>
          <p:nvPr/>
        </p:nvCxnSpPr>
        <p:spPr bwMode="auto">
          <a:xfrm rot="10800000" flipV="1">
            <a:off x="3232327" y="3324223"/>
            <a:ext cx="873125" cy="717550"/>
          </a:xfrm>
          <a:prstGeom prst="curvedConnector2">
            <a:avLst/>
          </a:prstGeom>
          <a:noFill/>
          <a:ln w="15875" algn="ctr">
            <a:solidFill>
              <a:schemeClr val="tx1"/>
            </a:solidFill>
            <a:round/>
            <a:headEnd type="arrow" w="med" len="med"/>
            <a:tailEnd type="arrow" w="med" len="med"/>
          </a:ln>
        </p:spPr>
      </p:cxnSp>
      <p:sp>
        <p:nvSpPr>
          <p:cNvPr id="16393" name="Rectangle 11"/>
          <p:cNvSpPr>
            <a:spLocks noChangeArrowheads="1"/>
          </p:cNvSpPr>
          <p:nvPr/>
        </p:nvSpPr>
        <p:spPr bwMode="auto">
          <a:xfrm>
            <a:off x="370064" y="1367011"/>
            <a:ext cx="8566150" cy="1323975"/>
          </a:xfrm>
          <a:prstGeom prst="rect">
            <a:avLst/>
          </a:prstGeom>
          <a:noFill/>
          <a:ln w="9525">
            <a:noFill/>
            <a:miter lim="800000"/>
            <a:headEnd/>
            <a:tailEnd/>
          </a:ln>
        </p:spPr>
        <p:txBody>
          <a:bodyPr>
            <a:spAutoFit/>
          </a:bodyPr>
          <a:lstStyle/>
          <a:p>
            <a:pPr marL="0" lvl="1"/>
            <a:r>
              <a:rPr lang="en-US" sz="2000" dirty="0"/>
              <a:t>Similar to model for functional offloading, except each SPE  can be busy with other forms  of related computation, but tasks not necessarily directly dependent (i.e. the main task isn’t always blocked, waiting for the others to complete)</a:t>
            </a:r>
          </a:p>
        </p:txBody>
      </p:sp>
      <p:sp>
        <p:nvSpPr>
          <p:cNvPr id="16394" name="Rectangle 19"/>
          <p:cNvSpPr>
            <a:spLocks noChangeArrowheads="1"/>
          </p:cNvSpPr>
          <p:nvPr/>
        </p:nvSpPr>
        <p:spPr bwMode="auto">
          <a:xfrm>
            <a:off x="5688189"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5" name="Rectangle 20"/>
          <p:cNvSpPr>
            <a:spLocks noChangeArrowheads="1"/>
          </p:cNvSpPr>
          <p:nvPr/>
        </p:nvSpPr>
        <p:spPr bwMode="auto">
          <a:xfrm>
            <a:off x="5880277" y="4217986"/>
            <a:ext cx="982662" cy="560387"/>
          </a:xfrm>
          <a:prstGeom prst="rect">
            <a:avLst/>
          </a:prstGeom>
          <a:solidFill>
            <a:schemeClr val="accent1">
              <a:lumMod val="75000"/>
            </a:schemeClr>
          </a:solidFill>
          <a:ln w="9525" algn="ctr">
            <a:solidFill>
              <a:schemeClr val="tx1"/>
            </a:solidFill>
            <a:round/>
            <a:headEnd/>
            <a:tailEnd/>
          </a:ln>
        </p:spPr>
        <p:txBody>
          <a:bodyPr anchor="ctr"/>
          <a:lstStyle/>
          <a:p>
            <a:pPr algn="ctr"/>
            <a:r>
              <a:rPr lang="en-US"/>
              <a:t>SPE3</a:t>
            </a:r>
          </a:p>
        </p:txBody>
      </p:sp>
      <p:sp>
        <p:nvSpPr>
          <p:cNvPr id="16396" name="Rectangle 21"/>
          <p:cNvSpPr>
            <a:spLocks noChangeArrowheads="1"/>
          </p:cNvSpPr>
          <p:nvPr/>
        </p:nvSpPr>
        <p:spPr bwMode="auto">
          <a:xfrm>
            <a:off x="4119739"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7" name="Rectangle 22"/>
          <p:cNvSpPr>
            <a:spLocks noChangeArrowheads="1"/>
          </p:cNvSpPr>
          <p:nvPr/>
        </p:nvSpPr>
        <p:spPr bwMode="auto">
          <a:xfrm>
            <a:off x="4310239" y="4217986"/>
            <a:ext cx="982663" cy="560387"/>
          </a:xfrm>
          <a:prstGeom prst="rect">
            <a:avLst/>
          </a:prstGeom>
          <a:solidFill>
            <a:srgbClr val="FF0000"/>
          </a:solidFill>
          <a:ln w="9525" algn="ctr">
            <a:solidFill>
              <a:schemeClr val="tx1"/>
            </a:solidFill>
            <a:round/>
            <a:headEnd/>
            <a:tailEnd/>
          </a:ln>
        </p:spPr>
        <p:txBody>
          <a:bodyPr anchor="ctr"/>
          <a:lstStyle/>
          <a:p>
            <a:pPr algn="ctr"/>
            <a:r>
              <a:rPr lang="en-US"/>
              <a:t>SPE2</a:t>
            </a:r>
          </a:p>
        </p:txBody>
      </p:sp>
      <p:cxnSp>
        <p:nvCxnSpPr>
          <p:cNvPr id="16398" name="Curved Connector 23"/>
          <p:cNvCxnSpPr>
            <a:cxnSpLocks noChangeShapeType="1"/>
            <a:stCxn id="16390" idx="3"/>
            <a:endCxn id="16394" idx="0"/>
          </p:cNvCxnSpPr>
          <p:nvPr/>
        </p:nvCxnSpPr>
        <p:spPr bwMode="auto">
          <a:xfrm>
            <a:off x="5524677" y="3324223"/>
            <a:ext cx="860425" cy="717550"/>
          </a:xfrm>
          <a:prstGeom prst="curvedConnector2">
            <a:avLst/>
          </a:prstGeom>
          <a:noFill/>
          <a:ln w="15875" algn="ctr">
            <a:solidFill>
              <a:schemeClr val="tx1"/>
            </a:solidFill>
            <a:round/>
            <a:headEnd type="arrow" w="med" len="med"/>
            <a:tailEnd type="arrow" w="med" len="med"/>
          </a:ln>
        </p:spPr>
      </p:cxnSp>
      <p:cxnSp>
        <p:nvCxnSpPr>
          <p:cNvPr id="16399" name="Straight Arrow Connector 28"/>
          <p:cNvCxnSpPr>
            <a:cxnSpLocks noChangeShapeType="1"/>
            <a:stCxn id="16390" idx="2"/>
            <a:endCxn id="16396" idx="0"/>
          </p:cNvCxnSpPr>
          <p:nvPr/>
        </p:nvCxnSpPr>
        <p:spPr bwMode="auto">
          <a:xfrm rot="5400000">
            <a:off x="4678539" y="3905248"/>
            <a:ext cx="273050" cy="0"/>
          </a:xfrm>
          <a:prstGeom prst="straightConnector1">
            <a:avLst/>
          </a:prstGeom>
          <a:noFill/>
          <a:ln w="15875" algn="ctr">
            <a:solidFill>
              <a:schemeClr val="tx1"/>
            </a:solidFill>
            <a:round/>
            <a:headEnd type="arrow" w="med" len="med"/>
            <a:tailEnd type="arrow" w="med" len="med"/>
          </a:ln>
        </p:spPr>
      </p:cxnSp>
      <p:sp>
        <p:nvSpPr>
          <p:cNvPr id="16400" name="Rounded Rectangle 33"/>
          <p:cNvSpPr>
            <a:spLocks noChangeArrowheads="1"/>
          </p:cNvSpPr>
          <p:nvPr/>
        </p:nvSpPr>
        <p:spPr bwMode="auto">
          <a:xfrm>
            <a:off x="2822752" y="5064123"/>
            <a:ext cx="777875" cy="1174750"/>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3" name="Group 34"/>
          <p:cNvGrpSpPr/>
          <p:nvPr/>
        </p:nvGrpSpPr>
        <p:grpSpPr>
          <a:xfrm>
            <a:off x="2918262" y="5105778"/>
            <a:ext cx="559560" cy="559558"/>
            <a:chOff x="3411940" y="4244454"/>
            <a:chExt cx="873457" cy="873454"/>
          </a:xfrm>
          <a:noFill/>
        </p:grpSpPr>
        <p:sp>
          <p:nvSpPr>
            <p:cNvPr id="36" name="Circular Arrow 35"/>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37" name="Circular Arrow 36"/>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02" name="Rectangle 37"/>
          <p:cNvSpPr>
            <a:spLocks noChangeArrowheads="1"/>
          </p:cNvSpPr>
          <p:nvPr/>
        </p:nvSpPr>
        <p:spPr bwMode="auto">
          <a:xfrm>
            <a:off x="2783064" y="5634036"/>
            <a:ext cx="790575" cy="646112"/>
          </a:xfrm>
          <a:prstGeom prst="rect">
            <a:avLst/>
          </a:prstGeom>
          <a:noFill/>
          <a:ln w="9525">
            <a:noFill/>
            <a:miter lim="800000"/>
            <a:headEnd/>
            <a:tailEnd/>
          </a:ln>
        </p:spPr>
        <p:txBody>
          <a:bodyPr>
            <a:spAutoFit/>
          </a:bodyPr>
          <a:lstStyle/>
          <a:p>
            <a:pPr algn="ctr"/>
            <a:r>
              <a:rPr lang="en-US"/>
              <a:t>Task</a:t>
            </a:r>
          </a:p>
          <a:p>
            <a:pPr algn="ctr"/>
            <a:r>
              <a:rPr lang="en-US"/>
              <a:t> #1</a:t>
            </a:r>
          </a:p>
        </p:txBody>
      </p:sp>
      <p:cxnSp>
        <p:nvCxnSpPr>
          <p:cNvPr id="16403" name="Straight Connector 38"/>
          <p:cNvCxnSpPr>
            <a:cxnSpLocks noChangeShapeType="1"/>
          </p:cNvCxnSpPr>
          <p:nvPr/>
        </p:nvCxnSpPr>
        <p:spPr bwMode="auto">
          <a:xfrm rot="16200000" flipH="1">
            <a:off x="3133108" y="4999830"/>
            <a:ext cx="122237" cy="6350"/>
          </a:xfrm>
          <a:prstGeom prst="line">
            <a:avLst/>
          </a:prstGeom>
          <a:noFill/>
          <a:ln w="15875" algn="ctr">
            <a:solidFill>
              <a:schemeClr val="tx1"/>
            </a:solidFill>
            <a:round/>
            <a:headEnd/>
            <a:tailEnd/>
          </a:ln>
        </p:spPr>
      </p:cxnSp>
      <p:sp>
        <p:nvSpPr>
          <p:cNvPr id="16404" name="Rounded Rectangle 39"/>
          <p:cNvSpPr>
            <a:spLocks noChangeArrowheads="1"/>
          </p:cNvSpPr>
          <p:nvPr/>
        </p:nvSpPr>
        <p:spPr bwMode="auto">
          <a:xfrm>
            <a:off x="4419777" y="5064123"/>
            <a:ext cx="777875" cy="1174750"/>
          </a:xfrm>
          <a:prstGeom prst="roundRect">
            <a:avLst>
              <a:gd name="adj" fmla="val 16667"/>
            </a:avLst>
          </a:prstGeom>
          <a:solidFill>
            <a:srgbClr val="CC0000"/>
          </a:solidFill>
          <a:ln w="9525" algn="ctr">
            <a:solidFill>
              <a:schemeClr val="tx1"/>
            </a:solidFill>
            <a:round/>
            <a:headEnd/>
            <a:tailEnd/>
          </a:ln>
        </p:spPr>
        <p:txBody>
          <a:bodyPr/>
          <a:lstStyle/>
          <a:p>
            <a:endParaRPr lang="en-US"/>
          </a:p>
        </p:txBody>
      </p:sp>
      <p:grpSp>
        <p:nvGrpSpPr>
          <p:cNvPr id="4" name="Group 40"/>
          <p:cNvGrpSpPr/>
          <p:nvPr/>
        </p:nvGrpSpPr>
        <p:grpSpPr>
          <a:xfrm>
            <a:off x="4515050" y="5105778"/>
            <a:ext cx="559560" cy="559558"/>
            <a:chOff x="3411940" y="4244454"/>
            <a:chExt cx="873457" cy="873454"/>
          </a:xfrm>
          <a:noFill/>
        </p:grpSpPr>
        <p:sp>
          <p:nvSpPr>
            <p:cNvPr id="42" name="Circular Arrow 41"/>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3" name="Circular Arrow 42"/>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06" name="Rectangle 43"/>
          <p:cNvSpPr>
            <a:spLocks noChangeArrowheads="1"/>
          </p:cNvSpPr>
          <p:nvPr/>
        </p:nvSpPr>
        <p:spPr bwMode="auto">
          <a:xfrm>
            <a:off x="4380089" y="5634036"/>
            <a:ext cx="844550" cy="646112"/>
          </a:xfrm>
          <a:prstGeom prst="rect">
            <a:avLst/>
          </a:prstGeom>
          <a:noFill/>
          <a:ln w="9525">
            <a:noFill/>
            <a:miter lim="800000"/>
            <a:headEnd/>
            <a:tailEnd/>
          </a:ln>
        </p:spPr>
        <p:txBody>
          <a:bodyPr>
            <a:spAutoFit/>
          </a:bodyPr>
          <a:lstStyle/>
          <a:p>
            <a:pPr algn="ctr"/>
            <a:r>
              <a:rPr lang="en-US"/>
              <a:t>Task</a:t>
            </a:r>
          </a:p>
          <a:p>
            <a:pPr algn="ctr"/>
            <a:r>
              <a:rPr lang="en-US"/>
              <a:t>#2</a:t>
            </a:r>
          </a:p>
        </p:txBody>
      </p:sp>
      <p:cxnSp>
        <p:nvCxnSpPr>
          <p:cNvPr id="16407" name="Straight Connector 44"/>
          <p:cNvCxnSpPr>
            <a:cxnSpLocks noChangeShapeType="1"/>
          </p:cNvCxnSpPr>
          <p:nvPr/>
        </p:nvCxnSpPr>
        <p:spPr bwMode="auto">
          <a:xfrm rot="16200000" flipH="1">
            <a:off x="4730133" y="4999830"/>
            <a:ext cx="122237" cy="6350"/>
          </a:xfrm>
          <a:prstGeom prst="line">
            <a:avLst/>
          </a:prstGeom>
          <a:noFill/>
          <a:ln w="15875" algn="ctr">
            <a:solidFill>
              <a:schemeClr val="tx1"/>
            </a:solidFill>
            <a:round/>
            <a:headEnd/>
            <a:tailEnd/>
          </a:ln>
        </p:spPr>
      </p:cxnSp>
      <p:sp>
        <p:nvSpPr>
          <p:cNvPr id="46" name="Rounded Rectangle 45"/>
          <p:cNvSpPr/>
          <p:nvPr/>
        </p:nvSpPr>
        <p:spPr bwMode="auto">
          <a:xfrm>
            <a:off x="6821664" y="2581273"/>
            <a:ext cx="777875" cy="1173163"/>
          </a:xfrm>
          <a:prstGeom prst="round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grpSp>
        <p:nvGrpSpPr>
          <p:cNvPr id="5" name="Group 46"/>
          <p:cNvGrpSpPr/>
          <p:nvPr/>
        </p:nvGrpSpPr>
        <p:grpSpPr>
          <a:xfrm>
            <a:off x="6917056" y="2621886"/>
            <a:ext cx="559560" cy="559558"/>
            <a:chOff x="3411940" y="4244454"/>
            <a:chExt cx="873457" cy="873454"/>
          </a:xfrm>
          <a:noFill/>
        </p:grpSpPr>
        <p:sp>
          <p:nvSpPr>
            <p:cNvPr id="48" name="Circular Arrow 47"/>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9" name="Circular Arrow 48"/>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10" name="Rectangle 49"/>
          <p:cNvSpPr>
            <a:spLocks noChangeArrowheads="1"/>
          </p:cNvSpPr>
          <p:nvPr/>
        </p:nvSpPr>
        <p:spPr bwMode="auto">
          <a:xfrm>
            <a:off x="6781977" y="3149598"/>
            <a:ext cx="831850" cy="647700"/>
          </a:xfrm>
          <a:prstGeom prst="rect">
            <a:avLst/>
          </a:prstGeom>
          <a:noFill/>
          <a:ln w="9525">
            <a:noFill/>
            <a:miter lim="800000"/>
            <a:headEnd/>
            <a:tailEnd/>
          </a:ln>
        </p:spPr>
        <p:txBody>
          <a:bodyPr>
            <a:spAutoFit/>
          </a:bodyPr>
          <a:lstStyle/>
          <a:p>
            <a:pPr algn="ctr"/>
            <a:r>
              <a:rPr lang="en-US"/>
              <a:t>Task</a:t>
            </a:r>
          </a:p>
          <a:p>
            <a:pPr algn="ctr"/>
            <a:r>
              <a:rPr lang="en-US"/>
              <a:t>#3</a:t>
            </a:r>
          </a:p>
        </p:txBody>
      </p:sp>
      <p:sp>
        <p:nvSpPr>
          <p:cNvPr id="16411" name="Rectangle 52"/>
          <p:cNvSpPr>
            <a:spLocks noChangeArrowheads="1"/>
          </p:cNvSpPr>
          <p:nvPr/>
        </p:nvSpPr>
        <p:spPr bwMode="auto">
          <a:xfrm>
            <a:off x="234226" y="4247972"/>
            <a:ext cx="2538413" cy="1938337"/>
          </a:xfrm>
          <a:prstGeom prst="rect">
            <a:avLst/>
          </a:prstGeom>
          <a:noFill/>
          <a:ln w="9525">
            <a:noFill/>
            <a:miter lim="800000"/>
            <a:headEnd/>
            <a:tailEnd/>
          </a:ln>
        </p:spPr>
        <p:txBody>
          <a:bodyPr>
            <a:spAutoFit/>
          </a:bodyPr>
          <a:lstStyle/>
          <a:p>
            <a:pPr marL="0" lvl="1"/>
            <a:r>
              <a:rPr lang="en-US" sz="2000" dirty="0"/>
              <a:t>Set of specific computation tasks scheduled optimally, each possibly needing multiple SPEs and PPE resources</a:t>
            </a:r>
          </a:p>
        </p:txBody>
      </p:sp>
      <p:sp>
        <p:nvSpPr>
          <p:cNvPr id="16412" name="Rectangle 54"/>
          <p:cNvSpPr>
            <a:spLocks noChangeArrowheads="1"/>
          </p:cNvSpPr>
          <p:nvPr/>
        </p:nvSpPr>
        <p:spPr bwMode="auto">
          <a:xfrm>
            <a:off x="7448727" y="4041773"/>
            <a:ext cx="1392237" cy="914400"/>
          </a:xfrm>
          <a:prstGeom prst="rect">
            <a:avLst/>
          </a:prstGeom>
          <a:solidFill>
            <a:srgbClr val="D9FFD9"/>
          </a:solidFill>
          <a:ln w="9525" algn="ctr">
            <a:solidFill>
              <a:schemeClr val="tx1"/>
            </a:solidFill>
            <a:round/>
            <a:headEnd/>
            <a:tailEnd/>
          </a:ln>
        </p:spPr>
        <p:txBody>
          <a:bodyPr/>
          <a:lstStyle/>
          <a:p>
            <a:endParaRPr lang="en-US"/>
          </a:p>
        </p:txBody>
      </p:sp>
      <p:sp>
        <p:nvSpPr>
          <p:cNvPr id="16413" name="Rectangle 55"/>
          <p:cNvSpPr>
            <a:spLocks noChangeArrowheads="1"/>
          </p:cNvSpPr>
          <p:nvPr/>
        </p:nvSpPr>
        <p:spPr bwMode="auto">
          <a:xfrm>
            <a:off x="7640814" y="4217986"/>
            <a:ext cx="982663" cy="560387"/>
          </a:xfrm>
          <a:prstGeom prst="rect">
            <a:avLst/>
          </a:prstGeom>
          <a:solidFill>
            <a:schemeClr val="accent1">
              <a:lumMod val="75000"/>
            </a:schemeClr>
          </a:solidFill>
          <a:ln w="9525" algn="ctr">
            <a:solidFill>
              <a:schemeClr val="tx1"/>
            </a:solidFill>
            <a:round/>
            <a:headEnd/>
            <a:tailEnd/>
          </a:ln>
        </p:spPr>
        <p:txBody>
          <a:bodyPr anchor="ctr"/>
          <a:lstStyle/>
          <a:p>
            <a:pPr algn="ctr"/>
            <a:r>
              <a:rPr lang="en-US"/>
              <a:t>SPE4</a:t>
            </a:r>
          </a:p>
        </p:txBody>
      </p:sp>
      <p:cxnSp>
        <p:nvCxnSpPr>
          <p:cNvPr id="16414" name="Straight Connector 56"/>
          <p:cNvCxnSpPr>
            <a:cxnSpLocks noChangeShapeType="1"/>
            <a:stCxn id="16412" idx="0"/>
            <a:endCxn id="16410" idx="3"/>
          </p:cNvCxnSpPr>
          <p:nvPr/>
        </p:nvCxnSpPr>
        <p:spPr bwMode="auto">
          <a:xfrm rot="16200000" flipV="1">
            <a:off x="7595570" y="3491705"/>
            <a:ext cx="568325" cy="531812"/>
          </a:xfrm>
          <a:prstGeom prst="line">
            <a:avLst/>
          </a:prstGeom>
          <a:noFill/>
          <a:ln w="15875" algn="ctr">
            <a:solidFill>
              <a:schemeClr val="tx1"/>
            </a:solidFill>
            <a:round/>
            <a:headEnd/>
            <a:tailEnd/>
          </a:ln>
        </p:spPr>
      </p:cxnSp>
      <p:cxnSp>
        <p:nvCxnSpPr>
          <p:cNvPr id="16415" name="Straight Arrow Connector 59"/>
          <p:cNvCxnSpPr>
            <a:cxnSpLocks noChangeShapeType="1"/>
            <a:stCxn id="16394" idx="3"/>
            <a:endCxn id="16412" idx="1"/>
          </p:cNvCxnSpPr>
          <p:nvPr/>
        </p:nvCxnSpPr>
        <p:spPr bwMode="auto">
          <a:xfrm>
            <a:off x="7080427" y="4498973"/>
            <a:ext cx="368300" cy="1588"/>
          </a:xfrm>
          <a:prstGeom prst="straightConnector1">
            <a:avLst/>
          </a:prstGeom>
          <a:noFill/>
          <a:ln w="9525" algn="ctr">
            <a:solidFill>
              <a:schemeClr val="tx1"/>
            </a:solidFill>
            <a:round/>
            <a:headEnd type="arrow" w="med" len="med"/>
            <a:tailEnd type="arrow" w="med" len="med"/>
          </a:ln>
        </p:spPr>
      </p:cxnSp>
      <p:sp>
        <p:nvSpPr>
          <p:cNvPr id="16416" name="Rectangle 68"/>
          <p:cNvSpPr>
            <a:spLocks noChangeArrowheads="1"/>
          </p:cNvSpPr>
          <p:nvPr/>
        </p:nvSpPr>
        <p:spPr bwMode="auto">
          <a:xfrm>
            <a:off x="7828139" y="3149598"/>
            <a:ext cx="815975" cy="647700"/>
          </a:xfrm>
          <a:prstGeom prst="rect">
            <a:avLst/>
          </a:prstGeom>
          <a:noFill/>
          <a:ln w="9525">
            <a:noFill/>
            <a:miter lim="800000"/>
            <a:headEnd/>
            <a:tailEnd/>
          </a:ln>
        </p:spPr>
        <p:txBody>
          <a:bodyPr wrap="none">
            <a:spAutoFit/>
          </a:bodyPr>
          <a:lstStyle/>
          <a:p>
            <a:r>
              <a:rPr lang="en-US" sz="1200"/>
              <a:t>Processing</a:t>
            </a:r>
          </a:p>
          <a:p>
            <a:r>
              <a:rPr lang="en-US" sz="1200"/>
              <a:t>resource</a:t>
            </a:r>
          </a:p>
          <a:p>
            <a:r>
              <a:rPr lang="en-US" sz="1200"/>
              <a:t>usage</a:t>
            </a:r>
          </a:p>
        </p:txBody>
      </p:sp>
      <p:sp>
        <p:nvSpPr>
          <p:cNvPr id="16417" name="Rectangle 68"/>
          <p:cNvSpPr>
            <a:spLocks noChangeArrowheads="1"/>
          </p:cNvSpPr>
          <p:nvPr/>
        </p:nvSpPr>
        <p:spPr bwMode="auto">
          <a:xfrm>
            <a:off x="5516739" y="5270498"/>
            <a:ext cx="3565525" cy="954088"/>
          </a:xfrm>
          <a:prstGeom prst="rect">
            <a:avLst/>
          </a:prstGeom>
          <a:noFill/>
          <a:ln w="9525">
            <a:noFill/>
            <a:miter lim="800000"/>
            <a:headEnd/>
            <a:tailEnd/>
          </a:ln>
        </p:spPr>
        <p:txBody>
          <a:bodyPr>
            <a:spAutoFit/>
          </a:bodyPr>
          <a:lstStyle/>
          <a:p>
            <a:r>
              <a:rPr lang="en-US" sz="1400"/>
              <a:t>SPE1 configured for tasks of type #1</a:t>
            </a:r>
          </a:p>
          <a:p>
            <a:r>
              <a:rPr lang="en-ZA" sz="1400"/>
              <a:t>SPE2 configured for tasks of type #2</a:t>
            </a:r>
          </a:p>
          <a:p>
            <a:r>
              <a:rPr lang="en-ZA" sz="1400"/>
              <a:t>SPE3 and SPE4 configured for tasks of type #3</a:t>
            </a:r>
            <a:endParaRPr lang="en-US" sz="1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410" name="Straight Connector 58"/>
          <p:cNvCxnSpPr>
            <a:cxnSpLocks noChangeShapeType="1"/>
            <a:endCxn id="17413" idx="1"/>
          </p:cNvCxnSpPr>
          <p:nvPr/>
        </p:nvCxnSpPr>
        <p:spPr bwMode="auto">
          <a:xfrm flipV="1">
            <a:off x="3167063" y="2190750"/>
            <a:ext cx="531812" cy="20638"/>
          </a:xfrm>
          <a:prstGeom prst="line">
            <a:avLst/>
          </a:prstGeom>
          <a:noFill/>
          <a:ln w="15875" algn="ctr">
            <a:solidFill>
              <a:schemeClr val="tx1"/>
            </a:solidFill>
            <a:round/>
            <a:headEnd/>
            <a:tailEnd/>
          </a:ln>
        </p:spPr>
      </p:cxnSp>
      <p:cxnSp>
        <p:nvCxnSpPr>
          <p:cNvPr id="17411" name="Straight Connector 61"/>
          <p:cNvCxnSpPr>
            <a:cxnSpLocks noChangeShapeType="1"/>
            <a:stCxn id="17413" idx="3"/>
          </p:cNvCxnSpPr>
          <p:nvPr/>
        </p:nvCxnSpPr>
        <p:spPr bwMode="auto">
          <a:xfrm>
            <a:off x="5118100" y="2190750"/>
            <a:ext cx="1792288" cy="0"/>
          </a:xfrm>
          <a:prstGeom prst="line">
            <a:avLst/>
          </a:prstGeom>
          <a:noFill/>
          <a:ln w="15875" algn="ctr">
            <a:solidFill>
              <a:schemeClr val="tx1"/>
            </a:solidFill>
            <a:round/>
            <a:headEnd/>
            <a:tailEnd/>
          </a:ln>
        </p:spPr>
      </p:cxnSp>
      <p:sp>
        <p:nvSpPr>
          <p:cNvPr id="2" name="Title 1"/>
          <p:cNvSpPr>
            <a:spLocks noGrp="1"/>
          </p:cNvSpPr>
          <p:nvPr>
            <p:ph type="title"/>
          </p:nvPr>
        </p:nvSpPr>
        <p:spPr/>
        <p:txBody>
          <a:bodyPr>
            <a:normAutofit fontScale="90000"/>
          </a:bodyPr>
          <a:lstStyle/>
          <a:p>
            <a:pPr>
              <a:defRPr/>
            </a:pPr>
            <a:r>
              <a:rPr lang="en-US" dirty="0" smtClean="0"/>
              <a:t>Heterogeneous multi-threading</a:t>
            </a:r>
            <a:endParaRPr lang="en-US" dirty="0"/>
          </a:p>
        </p:txBody>
      </p:sp>
      <p:sp>
        <p:nvSpPr>
          <p:cNvPr id="17413" name="Rectangle 3"/>
          <p:cNvSpPr>
            <a:spLocks noChangeArrowheads="1"/>
          </p:cNvSpPr>
          <p:nvPr/>
        </p:nvSpPr>
        <p:spPr bwMode="auto">
          <a:xfrm>
            <a:off x="3698875" y="1746250"/>
            <a:ext cx="1419225" cy="887413"/>
          </a:xfrm>
          <a:prstGeom prst="rect">
            <a:avLst/>
          </a:prstGeom>
          <a:solidFill>
            <a:srgbClr val="A12F4A"/>
          </a:solidFill>
          <a:ln w="9525" algn="ctr">
            <a:solidFill>
              <a:schemeClr val="tx1"/>
            </a:solidFill>
            <a:round/>
            <a:headEnd/>
            <a:tailEnd/>
          </a:ln>
        </p:spPr>
        <p:txBody>
          <a:bodyPr anchor="ctr"/>
          <a:lstStyle/>
          <a:p>
            <a:pPr algn="ctr"/>
            <a:r>
              <a:rPr lang="en-US"/>
              <a:t>PPE</a:t>
            </a:r>
          </a:p>
        </p:txBody>
      </p:sp>
      <p:sp>
        <p:nvSpPr>
          <p:cNvPr id="17414" name="Rectangle 4"/>
          <p:cNvSpPr>
            <a:spLocks noChangeArrowheads="1"/>
          </p:cNvSpPr>
          <p:nvPr/>
        </p:nvSpPr>
        <p:spPr bwMode="auto">
          <a:xfrm>
            <a:off x="941388" y="3357563"/>
            <a:ext cx="846137" cy="395287"/>
          </a:xfrm>
          <a:prstGeom prst="rect">
            <a:avLst/>
          </a:prstGeom>
          <a:solidFill>
            <a:srgbClr val="00B0F0"/>
          </a:solidFill>
          <a:ln w="9525" algn="ctr">
            <a:solidFill>
              <a:schemeClr val="tx1"/>
            </a:solidFill>
            <a:round/>
            <a:headEnd/>
            <a:tailEnd/>
          </a:ln>
        </p:spPr>
        <p:txBody>
          <a:bodyPr anchor="ctr"/>
          <a:lstStyle/>
          <a:p>
            <a:pPr algn="ctr"/>
            <a:r>
              <a:rPr lang="en-US"/>
              <a:t>SPE1</a:t>
            </a:r>
          </a:p>
        </p:txBody>
      </p:sp>
      <p:sp>
        <p:nvSpPr>
          <p:cNvPr id="17415" name="Rectangle 5"/>
          <p:cNvSpPr>
            <a:spLocks noChangeArrowheads="1"/>
          </p:cNvSpPr>
          <p:nvPr/>
        </p:nvSpPr>
        <p:spPr bwMode="auto">
          <a:xfrm>
            <a:off x="1882775" y="3357563"/>
            <a:ext cx="846138" cy="395287"/>
          </a:xfrm>
          <a:prstGeom prst="rect">
            <a:avLst/>
          </a:prstGeom>
          <a:solidFill>
            <a:srgbClr val="7030A0"/>
          </a:solidFill>
          <a:ln w="9525" algn="ctr">
            <a:solidFill>
              <a:schemeClr val="tx1"/>
            </a:solidFill>
            <a:round/>
            <a:headEnd/>
            <a:tailEnd/>
          </a:ln>
        </p:spPr>
        <p:txBody>
          <a:bodyPr anchor="ctr"/>
          <a:lstStyle/>
          <a:p>
            <a:pPr algn="ctr"/>
            <a:r>
              <a:rPr lang="en-US"/>
              <a:t>SPE2</a:t>
            </a:r>
          </a:p>
        </p:txBody>
      </p:sp>
      <p:sp>
        <p:nvSpPr>
          <p:cNvPr id="17416" name="Rectangle 6"/>
          <p:cNvSpPr>
            <a:spLocks noChangeArrowheads="1"/>
          </p:cNvSpPr>
          <p:nvPr/>
        </p:nvSpPr>
        <p:spPr bwMode="auto">
          <a:xfrm>
            <a:off x="2838450" y="3357563"/>
            <a:ext cx="846138" cy="395287"/>
          </a:xfrm>
          <a:prstGeom prst="rect">
            <a:avLst/>
          </a:prstGeom>
          <a:solidFill>
            <a:srgbClr val="EEB500"/>
          </a:solidFill>
          <a:ln w="9525" algn="ctr">
            <a:solidFill>
              <a:schemeClr val="tx1"/>
            </a:solidFill>
            <a:round/>
            <a:headEnd/>
            <a:tailEnd/>
          </a:ln>
        </p:spPr>
        <p:txBody>
          <a:bodyPr anchor="ctr"/>
          <a:lstStyle/>
          <a:p>
            <a:pPr algn="ctr"/>
            <a:r>
              <a:rPr lang="en-US"/>
              <a:t>SPE3</a:t>
            </a:r>
          </a:p>
        </p:txBody>
      </p:sp>
      <p:sp>
        <p:nvSpPr>
          <p:cNvPr id="17417" name="Rectangle 9"/>
          <p:cNvSpPr>
            <a:spLocks noChangeArrowheads="1"/>
          </p:cNvSpPr>
          <p:nvPr/>
        </p:nvSpPr>
        <p:spPr bwMode="auto">
          <a:xfrm>
            <a:off x="3808413" y="3357563"/>
            <a:ext cx="846137" cy="395287"/>
          </a:xfrm>
          <a:prstGeom prst="rect">
            <a:avLst/>
          </a:prstGeom>
          <a:solidFill>
            <a:srgbClr val="FFC000"/>
          </a:solidFill>
          <a:ln w="9525" algn="ctr">
            <a:solidFill>
              <a:schemeClr val="tx1"/>
            </a:solidFill>
            <a:round/>
            <a:headEnd/>
            <a:tailEnd/>
          </a:ln>
        </p:spPr>
        <p:txBody>
          <a:bodyPr anchor="ctr"/>
          <a:lstStyle/>
          <a:p>
            <a:pPr algn="ctr"/>
            <a:r>
              <a:rPr lang="en-US"/>
              <a:t>SPE4</a:t>
            </a:r>
          </a:p>
        </p:txBody>
      </p:sp>
      <p:sp>
        <p:nvSpPr>
          <p:cNvPr id="17418" name="Rectangle 10"/>
          <p:cNvSpPr>
            <a:spLocks noChangeArrowheads="1"/>
          </p:cNvSpPr>
          <p:nvPr/>
        </p:nvSpPr>
        <p:spPr bwMode="auto">
          <a:xfrm>
            <a:off x="4776788"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dirty="0"/>
              <a:t>SPE5</a:t>
            </a:r>
          </a:p>
        </p:txBody>
      </p:sp>
      <p:sp>
        <p:nvSpPr>
          <p:cNvPr id="17419" name="Rectangle 11"/>
          <p:cNvSpPr>
            <a:spLocks noChangeArrowheads="1"/>
          </p:cNvSpPr>
          <p:nvPr/>
        </p:nvSpPr>
        <p:spPr bwMode="auto">
          <a:xfrm>
            <a:off x="5718175" y="3357563"/>
            <a:ext cx="846138"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SPE6</a:t>
            </a:r>
          </a:p>
        </p:txBody>
      </p:sp>
      <p:sp>
        <p:nvSpPr>
          <p:cNvPr id="17420" name="Rectangle 12"/>
          <p:cNvSpPr>
            <a:spLocks noChangeArrowheads="1"/>
          </p:cNvSpPr>
          <p:nvPr/>
        </p:nvSpPr>
        <p:spPr bwMode="auto">
          <a:xfrm>
            <a:off x="6688138"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SPE7</a:t>
            </a:r>
          </a:p>
        </p:txBody>
      </p:sp>
      <p:sp>
        <p:nvSpPr>
          <p:cNvPr id="17421" name="Rectangle 13"/>
          <p:cNvSpPr>
            <a:spLocks noChangeArrowheads="1"/>
          </p:cNvSpPr>
          <p:nvPr/>
        </p:nvSpPr>
        <p:spPr bwMode="auto">
          <a:xfrm>
            <a:off x="7656513"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SPE8</a:t>
            </a:r>
          </a:p>
        </p:txBody>
      </p:sp>
      <p:cxnSp>
        <p:nvCxnSpPr>
          <p:cNvPr id="17422" name="Straight Arrow Connector 15"/>
          <p:cNvCxnSpPr>
            <a:cxnSpLocks noChangeShapeType="1"/>
            <a:stCxn id="17413" idx="2"/>
            <a:endCxn id="17414" idx="0"/>
          </p:cNvCxnSpPr>
          <p:nvPr/>
        </p:nvCxnSpPr>
        <p:spPr bwMode="auto">
          <a:xfrm rot="5400000">
            <a:off x="2524919" y="1473994"/>
            <a:ext cx="723900" cy="3043238"/>
          </a:xfrm>
          <a:prstGeom prst="straightConnector1">
            <a:avLst/>
          </a:prstGeom>
          <a:noFill/>
          <a:ln w="15875" algn="ctr">
            <a:solidFill>
              <a:schemeClr val="tx1"/>
            </a:solidFill>
            <a:round/>
            <a:headEnd/>
            <a:tailEnd type="arrow" w="med" len="med"/>
          </a:ln>
        </p:spPr>
      </p:cxnSp>
      <p:cxnSp>
        <p:nvCxnSpPr>
          <p:cNvPr id="17423" name="Straight Arrow Connector 16"/>
          <p:cNvCxnSpPr>
            <a:cxnSpLocks noChangeShapeType="1"/>
            <a:stCxn id="17413" idx="2"/>
            <a:endCxn id="17415" idx="0"/>
          </p:cNvCxnSpPr>
          <p:nvPr/>
        </p:nvCxnSpPr>
        <p:spPr bwMode="auto">
          <a:xfrm rot="5400000">
            <a:off x="2995613" y="1944688"/>
            <a:ext cx="723900" cy="2101850"/>
          </a:xfrm>
          <a:prstGeom prst="straightConnector1">
            <a:avLst/>
          </a:prstGeom>
          <a:noFill/>
          <a:ln w="15875" algn="ctr">
            <a:solidFill>
              <a:schemeClr val="tx1"/>
            </a:solidFill>
            <a:round/>
            <a:headEnd/>
            <a:tailEnd type="arrow" w="med" len="med"/>
          </a:ln>
        </p:spPr>
      </p:cxnSp>
      <p:cxnSp>
        <p:nvCxnSpPr>
          <p:cNvPr id="17424" name="Straight Arrow Connector 19"/>
          <p:cNvCxnSpPr>
            <a:cxnSpLocks noChangeShapeType="1"/>
            <a:stCxn id="17413" idx="2"/>
            <a:endCxn id="17416" idx="0"/>
          </p:cNvCxnSpPr>
          <p:nvPr/>
        </p:nvCxnSpPr>
        <p:spPr bwMode="auto">
          <a:xfrm rot="5400000">
            <a:off x="3473451" y="2422525"/>
            <a:ext cx="723900" cy="1146175"/>
          </a:xfrm>
          <a:prstGeom prst="straightConnector1">
            <a:avLst/>
          </a:prstGeom>
          <a:noFill/>
          <a:ln w="15875" algn="ctr">
            <a:solidFill>
              <a:schemeClr val="tx1"/>
            </a:solidFill>
            <a:round/>
            <a:headEnd/>
            <a:tailEnd type="arrow" w="med" len="med"/>
          </a:ln>
        </p:spPr>
      </p:cxnSp>
      <p:cxnSp>
        <p:nvCxnSpPr>
          <p:cNvPr id="17425" name="Straight Arrow Connector 22"/>
          <p:cNvCxnSpPr>
            <a:cxnSpLocks noChangeShapeType="1"/>
            <a:stCxn id="17413" idx="2"/>
            <a:endCxn id="17417" idx="0"/>
          </p:cNvCxnSpPr>
          <p:nvPr/>
        </p:nvCxnSpPr>
        <p:spPr bwMode="auto">
          <a:xfrm rot="5400000">
            <a:off x="3957638" y="2906713"/>
            <a:ext cx="723900" cy="177800"/>
          </a:xfrm>
          <a:prstGeom prst="straightConnector1">
            <a:avLst/>
          </a:prstGeom>
          <a:noFill/>
          <a:ln w="15875" algn="ctr">
            <a:solidFill>
              <a:schemeClr val="tx1"/>
            </a:solidFill>
            <a:prstDash val="dash"/>
            <a:round/>
            <a:headEnd/>
            <a:tailEnd type="arrow" w="med" len="med"/>
          </a:ln>
        </p:spPr>
      </p:cxnSp>
      <p:sp>
        <p:nvSpPr>
          <p:cNvPr id="17426" name="TextBox 25"/>
          <p:cNvSpPr txBox="1">
            <a:spLocks noChangeArrowheads="1"/>
          </p:cNvSpPr>
          <p:nvPr/>
        </p:nvSpPr>
        <p:spPr bwMode="auto">
          <a:xfrm>
            <a:off x="4325938" y="2838450"/>
            <a:ext cx="2832100" cy="369888"/>
          </a:xfrm>
          <a:prstGeom prst="rect">
            <a:avLst/>
          </a:prstGeom>
          <a:noFill/>
          <a:ln w="9525">
            <a:noFill/>
            <a:miter lim="800000"/>
            <a:headEnd/>
            <a:tailEnd/>
          </a:ln>
        </p:spPr>
        <p:txBody>
          <a:bodyPr wrap="none">
            <a:spAutoFit/>
          </a:bodyPr>
          <a:lstStyle/>
          <a:p>
            <a:r>
              <a:rPr lang="en-US"/>
              <a:t>Spawn new threads as needed</a:t>
            </a:r>
          </a:p>
        </p:txBody>
      </p:sp>
      <p:sp>
        <p:nvSpPr>
          <p:cNvPr id="17427" name="Rounded Rectangle 26"/>
          <p:cNvSpPr>
            <a:spLocks noChangeArrowheads="1"/>
          </p:cNvSpPr>
          <p:nvPr/>
        </p:nvSpPr>
        <p:spPr bwMode="auto">
          <a:xfrm>
            <a:off x="503728" y="4240773"/>
            <a:ext cx="777875" cy="1173163"/>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3" name="Group 29"/>
          <p:cNvGrpSpPr/>
          <p:nvPr/>
        </p:nvGrpSpPr>
        <p:grpSpPr>
          <a:xfrm>
            <a:off x="599239" y="4281006"/>
            <a:ext cx="559560" cy="559558"/>
            <a:chOff x="3411940" y="4244454"/>
            <a:chExt cx="873457" cy="873454"/>
          </a:xfrm>
          <a:noFill/>
        </p:grpSpPr>
        <p:sp>
          <p:nvSpPr>
            <p:cNvPr id="28" name="Circular Arrow 27"/>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29" name="Circular Arrow 28"/>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29" name="Rectangle 30"/>
          <p:cNvSpPr>
            <a:spLocks noChangeArrowheads="1"/>
          </p:cNvSpPr>
          <p:nvPr/>
        </p:nvSpPr>
        <p:spPr bwMode="auto">
          <a:xfrm>
            <a:off x="398819" y="4809098"/>
            <a:ext cx="979755" cy="646331"/>
          </a:xfrm>
          <a:prstGeom prst="rect">
            <a:avLst/>
          </a:prstGeom>
          <a:noFill/>
          <a:ln w="9525">
            <a:noFill/>
            <a:miter lim="800000"/>
            <a:headEnd/>
            <a:tailEnd/>
          </a:ln>
        </p:spPr>
        <p:txBody>
          <a:bodyPr wrap="none">
            <a:spAutoFit/>
          </a:bodyPr>
          <a:lstStyle/>
          <a:p>
            <a:pPr algn="ctr"/>
            <a:r>
              <a:rPr lang="en-US" dirty="0"/>
              <a:t>Thread </a:t>
            </a:r>
          </a:p>
          <a:p>
            <a:pPr algn="ctr"/>
            <a:r>
              <a:rPr lang="en-US" dirty="0" smtClean="0"/>
              <a:t>#3</a:t>
            </a:r>
            <a:endParaRPr lang="en-US" dirty="0"/>
          </a:p>
        </p:txBody>
      </p:sp>
      <p:sp>
        <p:nvSpPr>
          <p:cNvPr id="17430" name="Rounded Rectangle 31"/>
          <p:cNvSpPr>
            <a:spLocks noChangeArrowheads="1"/>
          </p:cNvSpPr>
          <p:nvPr/>
        </p:nvSpPr>
        <p:spPr bwMode="auto">
          <a:xfrm>
            <a:off x="1870075" y="3876675"/>
            <a:ext cx="777875" cy="1173163"/>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4" name="Group 32"/>
          <p:cNvGrpSpPr/>
          <p:nvPr/>
        </p:nvGrpSpPr>
        <p:grpSpPr>
          <a:xfrm>
            <a:off x="1965278" y="3916908"/>
            <a:ext cx="559560" cy="559558"/>
            <a:chOff x="3411940" y="4244454"/>
            <a:chExt cx="873457" cy="873454"/>
          </a:xfrm>
          <a:noFill/>
        </p:grpSpPr>
        <p:sp>
          <p:nvSpPr>
            <p:cNvPr id="34" name="Circular Arrow 33"/>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35" name="Circular Arrow 34"/>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32" name="Rectangle 35"/>
          <p:cNvSpPr>
            <a:spLocks noChangeArrowheads="1"/>
          </p:cNvSpPr>
          <p:nvPr/>
        </p:nvSpPr>
        <p:spPr bwMode="auto">
          <a:xfrm>
            <a:off x="1830388" y="4445000"/>
            <a:ext cx="849312" cy="646113"/>
          </a:xfrm>
          <a:prstGeom prst="rect">
            <a:avLst/>
          </a:prstGeom>
          <a:noFill/>
          <a:ln w="9525">
            <a:noFill/>
            <a:miter lim="800000"/>
            <a:headEnd/>
            <a:tailEnd/>
          </a:ln>
        </p:spPr>
        <p:txBody>
          <a:bodyPr wrap="none">
            <a:spAutoFit/>
          </a:bodyPr>
          <a:lstStyle/>
          <a:p>
            <a:pPr algn="ctr"/>
            <a:r>
              <a:rPr lang="en-US"/>
              <a:t>Thread </a:t>
            </a:r>
          </a:p>
          <a:p>
            <a:pPr algn="ctr"/>
            <a:r>
              <a:rPr lang="en-US"/>
              <a:t>#3</a:t>
            </a:r>
          </a:p>
        </p:txBody>
      </p:sp>
      <p:sp>
        <p:nvSpPr>
          <p:cNvPr id="17433" name="Rounded Rectangle 36"/>
          <p:cNvSpPr>
            <a:spLocks noChangeArrowheads="1"/>
          </p:cNvSpPr>
          <p:nvPr/>
        </p:nvSpPr>
        <p:spPr bwMode="auto">
          <a:xfrm>
            <a:off x="2852738" y="3876675"/>
            <a:ext cx="777875" cy="1173163"/>
          </a:xfrm>
          <a:prstGeom prst="roundRect">
            <a:avLst>
              <a:gd name="adj" fmla="val 16667"/>
            </a:avLst>
          </a:prstGeom>
          <a:solidFill>
            <a:srgbClr val="EEB500"/>
          </a:solidFill>
          <a:ln w="9525" algn="ctr">
            <a:solidFill>
              <a:schemeClr val="tx1"/>
            </a:solidFill>
            <a:round/>
            <a:headEnd/>
            <a:tailEnd/>
          </a:ln>
        </p:spPr>
        <p:txBody>
          <a:bodyPr/>
          <a:lstStyle/>
          <a:p>
            <a:endParaRPr lang="en-US"/>
          </a:p>
        </p:txBody>
      </p:sp>
      <p:grpSp>
        <p:nvGrpSpPr>
          <p:cNvPr id="5" name="Group 37"/>
          <p:cNvGrpSpPr/>
          <p:nvPr/>
        </p:nvGrpSpPr>
        <p:grpSpPr>
          <a:xfrm>
            <a:off x="2947917" y="3916908"/>
            <a:ext cx="559560" cy="559558"/>
            <a:chOff x="3411940" y="4244454"/>
            <a:chExt cx="873457" cy="873454"/>
          </a:xfrm>
          <a:noFill/>
        </p:grpSpPr>
        <p:sp>
          <p:nvSpPr>
            <p:cNvPr id="39" name="Circular Arrow 38"/>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0" name="Circular Arrow 39"/>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35" name="Rectangle 40"/>
          <p:cNvSpPr>
            <a:spLocks noChangeArrowheads="1"/>
          </p:cNvSpPr>
          <p:nvPr/>
        </p:nvSpPr>
        <p:spPr bwMode="auto">
          <a:xfrm>
            <a:off x="2813050" y="4445000"/>
            <a:ext cx="849313" cy="646113"/>
          </a:xfrm>
          <a:prstGeom prst="rect">
            <a:avLst/>
          </a:prstGeom>
          <a:noFill/>
          <a:ln w="9525">
            <a:noFill/>
            <a:miter lim="800000"/>
            <a:headEnd/>
            <a:tailEnd/>
          </a:ln>
        </p:spPr>
        <p:txBody>
          <a:bodyPr wrap="none">
            <a:spAutoFit/>
          </a:bodyPr>
          <a:lstStyle/>
          <a:p>
            <a:pPr algn="ctr"/>
            <a:r>
              <a:rPr lang="en-US"/>
              <a:t>Thread </a:t>
            </a:r>
          </a:p>
          <a:p>
            <a:pPr algn="ctr"/>
            <a:r>
              <a:rPr lang="en-US"/>
              <a:t>#5</a:t>
            </a:r>
          </a:p>
        </p:txBody>
      </p:sp>
      <p:cxnSp>
        <p:nvCxnSpPr>
          <p:cNvPr id="17437" name="Straight Connector 43"/>
          <p:cNvCxnSpPr>
            <a:cxnSpLocks noChangeShapeType="1"/>
          </p:cNvCxnSpPr>
          <p:nvPr/>
        </p:nvCxnSpPr>
        <p:spPr bwMode="auto">
          <a:xfrm rot="16200000" flipH="1">
            <a:off x="2206625" y="3811588"/>
            <a:ext cx="123825" cy="6350"/>
          </a:xfrm>
          <a:prstGeom prst="line">
            <a:avLst/>
          </a:prstGeom>
          <a:noFill/>
          <a:ln w="15875" algn="ctr">
            <a:solidFill>
              <a:schemeClr val="tx1"/>
            </a:solidFill>
            <a:round/>
            <a:headEnd/>
            <a:tailEnd/>
          </a:ln>
        </p:spPr>
      </p:cxnSp>
      <p:cxnSp>
        <p:nvCxnSpPr>
          <p:cNvPr id="17438" name="Straight Connector 44"/>
          <p:cNvCxnSpPr>
            <a:cxnSpLocks noChangeShapeType="1"/>
          </p:cNvCxnSpPr>
          <p:nvPr/>
        </p:nvCxnSpPr>
        <p:spPr bwMode="auto">
          <a:xfrm rot="16200000" flipH="1">
            <a:off x="3162300" y="3811588"/>
            <a:ext cx="123825" cy="6350"/>
          </a:xfrm>
          <a:prstGeom prst="line">
            <a:avLst/>
          </a:prstGeom>
          <a:noFill/>
          <a:ln w="15875" algn="ctr">
            <a:solidFill>
              <a:schemeClr val="tx1"/>
            </a:solidFill>
            <a:round/>
            <a:headEnd/>
            <a:tailEnd/>
          </a:ln>
        </p:spPr>
      </p:cxnSp>
      <p:sp>
        <p:nvSpPr>
          <p:cNvPr id="17439" name="TextBox 45"/>
          <p:cNvSpPr txBox="1">
            <a:spLocks noChangeArrowheads="1"/>
          </p:cNvSpPr>
          <p:nvPr/>
        </p:nvSpPr>
        <p:spPr bwMode="auto">
          <a:xfrm>
            <a:off x="211648" y="5597517"/>
            <a:ext cx="7416113" cy="338554"/>
          </a:xfrm>
          <a:prstGeom prst="rect">
            <a:avLst/>
          </a:prstGeom>
          <a:noFill/>
          <a:ln w="9525">
            <a:noFill/>
            <a:miter lim="800000"/>
            <a:headEnd/>
            <a:tailEnd/>
          </a:ln>
        </p:spPr>
        <p:txBody>
          <a:bodyPr wrap="none">
            <a:spAutoFit/>
          </a:bodyPr>
          <a:lstStyle/>
          <a:p>
            <a:r>
              <a:rPr lang="en-US" sz="1600" dirty="0"/>
              <a:t>All SPEs configured to handle general types of tasks required by the application</a:t>
            </a:r>
          </a:p>
        </p:txBody>
      </p:sp>
      <p:sp>
        <p:nvSpPr>
          <p:cNvPr id="17440" name="TextBox 46"/>
          <p:cNvSpPr txBox="1">
            <a:spLocks noChangeArrowheads="1"/>
          </p:cNvSpPr>
          <p:nvPr/>
        </p:nvSpPr>
        <p:spPr bwMode="auto">
          <a:xfrm>
            <a:off x="211648" y="5999155"/>
            <a:ext cx="4382029" cy="338554"/>
          </a:xfrm>
          <a:prstGeom prst="rect">
            <a:avLst/>
          </a:prstGeom>
          <a:noFill/>
          <a:ln w="9525">
            <a:noFill/>
            <a:miter lim="800000"/>
            <a:headEnd/>
            <a:tailEnd/>
          </a:ln>
        </p:spPr>
        <p:txBody>
          <a:bodyPr wrap="none">
            <a:spAutoFit/>
          </a:bodyPr>
          <a:lstStyle/>
          <a:p>
            <a:r>
              <a:rPr lang="en-US" sz="1600" dirty="0"/>
              <a:t>Combination of PPE threads and SPE threads</a:t>
            </a:r>
          </a:p>
        </p:txBody>
      </p:sp>
      <p:sp>
        <p:nvSpPr>
          <p:cNvPr id="17441" name="Rounded Rectangle 48"/>
          <p:cNvSpPr>
            <a:spLocks noChangeArrowheads="1"/>
          </p:cNvSpPr>
          <p:nvPr/>
        </p:nvSpPr>
        <p:spPr bwMode="auto">
          <a:xfrm>
            <a:off x="2416175" y="1624013"/>
            <a:ext cx="777875" cy="1173162"/>
          </a:xfrm>
          <a:prstGeom prst="roundRect">
            <a:avLst>
              <a:gd name="adj" fmla="val 16667"/>
            </a:avLst>
          </a:prstGeom>
          <a:solidFill>
            <a:srgbClr val="A12F4A"/>
          </a:solidFill>
          <a:ln w="9525" algn="ctr">
            <a:solidFill>
              <a:schemeClr val="tx1"/>
            </a:solidFill>
            <a:round/>
            <a:headEnd/>
            <a:tailEnd/>
          </a:ln>
        </p:spPr>
        <p:txBody>
          <a:bodyPr/>
          <a:lstStyle/>
          <a:p>
            <a:endParaRPr lang="en-US"/>
          </a:p>
        </p:txBody>
      </p:sp>
      <p:grpSp>
        <p:nvGrpSpPr>
          <p:cNvPr id="6" name="Group 49"/>
          <p:cNvGrpSpPr/>
          <p:nvPr/>
        </p:nvGrpSpPr>
        <p:grpSpPr>
          <a:xfrm>
            <a:off x="2511189" y="1665028"/>
            <a:ext cx="559560" cy="559558"/>
            <a:chOff x="3411940" y="4244454"/>
            <a:chExt cx="873457" cy="873454"/>
          </a:xfrm>
          <a:noFill/>
        </p:grpSpPr>
        <p:sp>
          <p:nvSpPr>
            <p:cNvPr id="51" name="Circular Arrow 50"/>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52" name="Circular Arrow 51"/>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43" name="Rectangle 52"/>
          <p:cNvSpPr>
            <a:spLocks noChangeArrowheads="1"/>
          </p:cNvSpPr>
          <p:nvPr/>
        </p:nvSpPr>
        <p:spPr bwMode="auto">
          <a:xfrm>
            <a:off x="2376488" y="2193925"/>
            <a:ext cx="847725" cy="646113"/>
          </a:xfrm>
          <a:prstGeom prst="rect">
            <a:avLst/>
          </a:prstGeom>
          <a:noFill/>
          <a:ln w="9525">
            <a:noFill/>
            <a:miter lim="800000"/>
            <a:headEnd/>
            <a:tailEnd/>
          </a:ln>
        </p:spPr>
        <p:txBody>
          <a:bodyPr wrap="none">
            <a:spAutoFit/>
          </a:bodyPr>
          <a:lstStyle/>
          <a:p>
            <a:pPr algn="ctr"/>
            <a:r>
              <a:rPr lang="en-US"/>
              <a:t>Thread </a:t>
            </a:r>
          </a:p>
          <a:p>
            <a:pPr algn="ctr"/>
            <a:r>
              <a:rPr lang="en-US"/>
              <a:t>#1</a:t>
            </a:r>
          </a:p>
        </p:txBody>
      </p:sp>
      <p:sp>
        <p:nvSpPr>
          <p:cNvPr id="17444" name="Rounded Rectangle 53"/>
          <p:cNvSpPr>
            <a:spLocks noChangeArrowheads="1"/>
          </p:cNvSpPr>
          <p:nvPr/>
        </p:nvSpPr>
        <p:spPr bwMode="auto">
          <a:xfrm>
            <a:off x="6848475" y="1624013"/>
            <a:ext cx="777875" cy="1173162"/>
          </a:xfrm>
          <a:prstGeom prst="roundRect">
            <a:avLst>
              <a:gd name="adj" fmla="val 16667"/>
            </a:avLst>
          </a:prstGeom>
          <a:solidFill>
            <a:srgbClr val="A12F4A"/>
          </a:solidFill>
          <a:ln w="9525" algn="ctr">
            <a:solidFill>
              <a:schemeClr val="tx1"/>
            </a:solidFill>
            <a:round/>
            <a:headEnd/>
            <a:tailEnd/>
          </a:ln>
        </p:spPr>
        <p:txBody>
          <a:bodyPr/>
          <a:lstStyle/>
          <a:p>
            <a:endParaRPr lang="en-US"/>
          </a:p>
        </p:txBody>
      </p:sp>
      <p:grpSp>
        <p:nvGrpSpPr>
          <p:cNvPr id="7" name="Group 54"/>
          <p:cNvGrpSpPr/>
          <p:nvPr/>
        </p:nvGrpSpPr>
        <p:grpSpPr>
          <a:xfrm>
            <a:off x="6943982" y="1665028"/>
            <a:ext cx="559560" cy="559558"/>
            <a:chOff x="3411940" y="4244454"/>
            <a:chExt cx="873457" cy="873454"/>
          </a:xfrm>
          <a:noFill/>
        </p:grpSpPr>
        <p:sp>
          <p:nvSpPr>
            <p:cNvPr id="56" name="Circular Arrow 55"/>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57" name="Circular Arrow 56"/>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46" name="Rectangle 57"/>
          <p:cNvSpPr>
            <a:spLocks noChangeArrowheads="1"/>
          </p:cNvSpPr>
          <p:nvPr/>
        </p:nvSpPr>
        <p:spPr bwMode="auto">
          <a:xfrm>
            <a:off x="6808788" y="2193925"/>
            <a:ext cx="847725" cy="646113"/>
          </a:xfrm>
          <a:prstGeom prst="rect">
            <a:avLst/>
          </a:prstGeom>
          <a:noFill/>
          <a:ln w="9525">
            <a:noFill/>
            <a:miter lim="800000"/>
            <a:headEnd/>
            <a:tailEnd/>
          </a:ln>
        </p:spPr>
        <p:txBody>
          <a:bodyPr wrap="none">
            <a:spAutoFit/>
          </a:bodyPr>
          <a:lstStyle/>
          <a:p>
            <a:pPr algn="ctr"/>
            <a:r>
              <a:rPr lang="en-US"/>
              <a:t>Thread </a:t>
            </a:r>
          </a:p>
          <a:p>
            <a:pPr algn="ctr"/>
            <a:r>
              <a:rPr lang="en-US"/>
              <a:t>#4</a:t>
            </a:r>
          </a:p>
        </p:txBody>
      </p:sp>
      <p:sp>
        <p:nvSpPr>
          <p:cNvPr id="17447" name="Rectangle 63"/>
          <p:cNvSpPr>
            <a:spLocks noChangeArrowheads="1"/>
          </p:cNvSpPr>
          <p:nvPr/>
        </p:nvSpPr>
        <p:spPr bwMode="auto">
          <a:xfrm>
            <a:off x="5141913" y="1962150"/>
            <a:ext cx="1709737" cy="460375"/>
          </a:xfrm>
          <a:prstGeom prst="rect">
            <a:avLst/>
          </a:prstGeom>
          <a:noFill/>
          <a:ln w="9525">
            <a:noFill/>
            <a:miter lim="800000"/>
            <a:headEnd/>
            <a:tailEnd/>
          </a:ln>
        </p:spPr>
        <p:txBody>
          <a:bodyPr>
            <a:spAutoFit/>
          </a:bodyPr>
          <a:lstStyle/>
          <a:p>
            <a:r>
              <a:rPr lang="en-US" sz="1200" dirty="0"/>
              <a:t>Processing resource</a:t>
            </a:r>
          </a:p>
          <a:p>
            <a:r>
              <a:rPr lang="en-US" sz="1200" dirty="0"/>
              <a:t>usage</a:t>
            </a:r>
          </a:p>
        </p:txBody>
      </p:sp>
      <p:sp>
        <p:nvSpPr>
          <p:cNvPr id="17448" name="TextBox 64"/>
          <p:cNvSpPr txBox="1">
            <a:spLocks noChangeArrowheads="1"/>
          </p:cNvSpPr>
          <p:nvPr/>
        </p:nvSpPr>
        <p:spPr bwMode="auto">
          <a:xfrm>
            <a:off x="5527279" y="3929329"/>
            <a:ext cx="2601994" cy="307777"/>
          </a:xfrm>
          <a:prstGeom prst="rect">
            <a:avLst/>
          </a:prstGeom>
          <a:noFill/>
          <a:ln w="9525">
            <a:noFill/>
            <a:miter lim="800000"/>
            <a:headEnd/>
            <a:tailEnd/>
          </a:ln>
        </p:spPr>
        <p:txBody>
          <a:bodyPr wrap="none">
            <a:spAutoFit/>
          </a:bodyPr>
          <a:lstStyle/>
          <a:p>
            <a:r>
              <a:rPr lang="en-US" sz="1400" i="1" dirty="0" smtClean="0"/>
              <a:t>disabled processing resources</a:t>
            </a:r>
            <a:endParaRPr lang="en-US" sz="1400" i="1" dirty="0"/>
          </a:p>
        </p:txBody>
      </p:sp>
      <p:sp>
        <p:nvSpPr>
          <p:cNvPr id="17449" name="Rectangle 68"/>
          <p:cNvSpPr>
            <a:spLocks noChangeArrowheads="1"/>
          </p:cNvSpPr>
          <p:nvPr/>
        </p:nvSpPr>
        <p:spPr bwMode="auto">
          <a:xfrm>
            <a:off x="5175250" y="4433212"/>
            <a:ext cx="3567113" cy="1169551"/>
          </a:xfrm>
          <a:prstGeom prst="rect">
            <a:avLst/>
          </a:prstGeom>
          <a:noFill/>
          <a:ln w="9525">
            <a:noFill/>
            <a:miter lim="800000"/>
            <a:headEnd/>
            <a:tailEnd/>
          </a:ln>
        </p:spPr>
        <p:txBody>
          <a:bodyPr>
            <a:spAutoFit/>
          </a:bodyPr>
          <a:lstStyle/>
          <a:p>
            <a:r>
              <a:rPr lang="en-US" sz="1400" dirty="0" smtClean="0"/>
              <a:t>PPE configured for thread </a:t>
            </a:r>
            <a:r>
              <a:rPr lang="en-US" sz="1400" dirty="0" smtClean="0">
                <a:solidFill>
                  <a:srgbClr val="FF9FB1"/>
                </a:solidFill>
              </a:rPr>
              <a:t>types #1 and #2</a:t>
            </a:r>
          </a:p>
          <a:p>
            <a:r>
              <a:rPr lang="en-US" sz="1400" dirty="0" smtClean="0"/>
              <a:t>SPE1 </a:t>
            </a:r>
            <a:r>
              <a:rPr lang="en-US" sz="1400" dirty="0"/>
              <a:t>configured for threads of </a:t>
            </a:r>
            <a:r>
              <a:rPr lang="en-US" sz="1400" dirty="0">
                <a:solidFill>
                  <a:srgbClr val="00FFFF"/>
                </a:solidFill>
              </a:rPr>
              <a:t>type #6</a:t>
            </a:r>
          </a:p>
          <a:p>
            <a:r>
              <a:rPr lang="en-ZA" sz="1400" dirty="0"/>
              <a:t>SPE2 configured for </a:t>
            </a:r>
            <a:r>
              <a:rPr lang="en-US" sz="1400" dirty="0"/>
              <a:t>threads </a:t>
            </a:r>
            <a:r>
              <a:rPr lang="en-ZA" sz="1400" dirty="0"/>
              <a:t>of </a:t>
            </a:r>
            <a:r>
              <a:rPr lang="en-ZA" sz="1400" dirty="0">
                <a:solidFill>
                  <a:srgbClr val="CC81FF"/>
                </a:solidFill>
              </a:rPr>
              <a:t>type #3</a:t>
            </a:r>
          </a:p>
          <a:p>
            <a:r>
              <a:rPr lang="en-ZA" sz="1400" dirty="0"/>
              <a:t>SPE3 and SPE4 </a:t>
            </a:r>
            <a:r>
              <a:rPr lang="en-ZA" sz="1400" dirty="0" smtClean="0"/>
              <a:t>for </a:t>
            </a:r>
            <a:r>
              <a:rPr lang="en-US" sz="1400" dirty="0"/>
              <a:t>threads </a:t>
            </a:r>
            <a:r>
              <a:rPr lang="en-ZA" sz="1400" dirty="0"/>
              <a:t>of </a:t>
            </a:r>
            <a:r>
              <a:rPr lang="en-ZA" sz="1400" dirty="0">
                <a:solidFill>
                  <a:srgbClr val="FFC000"/>
                </a:solidFill>
              </a:rPr>
              <a:t>type #5</a:t>
            </a:r>
          </a:p>
          <a:p>
            <a:r>
              <a:rPr lang="en-ZA" sz="1400" dirty="0"/>
              <a:t>No </a:t>
            </a:r>
            <a:r>
              <a:rPr lang="en-US" sz="1400" dirty="0"/>
              <a:t>threads </a:t>
            </a:r>
            <a:r>
              <a:rPr lang="en-ZA" sz="1400" dirty="0"/>
              <a:t>of type #6 currently exist</a:t>
            </a:r>
            <a:endParaRPr lang="en-US" sz="1400" dirty="0"/>
          </a:p>
        </p:txBody>
      </p:sp>
      <p:sp>
        <p:nvSpPr>
          <p:cNvPr id="17450" name="TextBox 46"/>
          <p:cNvSpPr txBox="1">
            <a:spLocks noChangeArrowheads="1"/>
          </p:cNvSpPr>
          <p:nvPr/>
        </p:nvSpPr>
        <p:spPr bwMode="auto">
          <a:xfrm>
            <a:off x="211648" y="6369043"/>
            <a:ext cx="8134859" cy="338554"/>
          </a:xfrm>
          <a:prstGeom prst="rect">
            <a:avLst/>
          </a:prstGeom>
          <a:noFill/>
          <a:ln w="9525">
            <a:noFill/>
            <a:miter lim="800000"/>
            <a:headEnd/>
            <a:tailEnd/>
          </a:ln>
        </p:spPr>
        <p:txBody>
          <a:bodyPr wrap="none">
            <a:spAutoFit/>
          </a:bodyPr>
          <a:lstStyle/>
          <a:p>
            <a:r>
              <a:rPr lang="en-US" sz="1600"/>
              <a:t>Certain SPEs configured to speed certain threads, but able to handle other threads also</a:t>
            </a:r>
          </a:p>
        </p:txBody>
      </p:sp>
      <p:sp>
        <p:nvSpPr>
          <p:cNvPr id="8" name="Right Brace 7"/>
          <p:cNvSpPr/>
          <p:nvPr/>
        </p:nvSpPr>
        <p:spPr bwMode="auto">
          <a:xfrm rot="5400000">
            <a:off x="6650802" y="2018310"/>
            <a:ext cx="185794" cy="3733799"/>
          </a:xfrm>
          <a:prstGeom prst="rightBrace">
            <a:avLst>
              <a:gd name="adj1" fmla="val 30109"/>
              <a:gd name="adj2" fmla="val 50000"/>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0" name="Straight Arrow Connector 9"/>
          <p:cNvCxnSpPr/>
          <p:nvPr/>
        </p:nvCxnSpPr>
        <p:spPr bwMode="auto">
          <a:xfrm flipV="1">
            <a:off x="1378574" y="4208116"/>
            <a:ext cx="451814" cy="2250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2" name="TextBox 11"/>
          <p:cNvSpPr txBox="1"/>
          <p:nvPr/>
        </p:nvSpPr>
        <p:spPr>
          <a:xfrm rot="19981489">
            <a:off x="1190565" y="4047110"/>
            <a:ext cx="660758" cy="276999"/>
          </a:xfrm>
          <a:prstGeom prst="rect">
            <a:avLst/>
          </a:prstGeom>
          <a:noFill/>
        </p:spPr>
        <p:txBody>
          <a:bodyPr wrap="none" rtlCol="0">
            <a:spAutoFit/>
          </a:bodyPr>
          <a:lstStyle/>
          <a:p>
            <a:r>
              <a:rPr lang="en-US" sz="1200" dirty="0" smtClean="0"/>
              <a:t>waiting</a:t>
            </a:r>
            <a:endParaRPr lang="en-US" sz="1200" dirty="0"/>
          </a:p>
        </p:txBody>
      </p:sp>
      <p:sp>
        <p:nvSpPr>
          <p:cNvPr id="59" name="Rectangle 63"/>
          <p:cNvSpPr>
            <a:spLocks noChangeArrowheads="1"/>
          </p:cNvSpPr>
          <p:nvPr/>
        </p:nvSpPr>
        <p:spPr bwMode="auto">
          <a:xfrm>
            <a:off x="213166" y="5386370"/>
            <a:ext cx="1907819" cy="276999"/>
          </a:xfrm>
          <a:prstGeom prst="rect">
            <a:avLst/>
          </a:prstGeom>
          <a:noFill/>
          <a:ln w="9525">
            <a:noFill/>
            <a:miter lim="800000"/>
            <a:headEnd/>
            <a:tailEnd/>
          </a:ln>
        </p:spPr>
        <p:txBody>
          <a:bodyPr wrap="square">
            <a:spAutoFit/>
          </a:bodyPr>
          <a:lstStyle/>
          <a:p>
            <a:r>
              <a:rPr lang="en-US" sz="1200" dirty="0" smtClean="0">
                <a:solidFill>
                  <a:srgbClr val="E2B7FF"/>
                </a:solidFill>
              </a:rPr>
              <a:t>(this thread is blocked)</a:t>
            </a:r>
            <a:endParaRPr lang="en-US" sz="1200" dirty="0">
              <a:solidFill>
                <a:srgbClr val="E2B7FF"/>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winberg\Documents\ACTIVE\EEE4084F\Common\Images_open\NASCAR02-chev-flickr-CC2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5387" y="265994"/>
            <a:ext cx="2701925" cy="1459040"/>
          </a:xfrm>
          <a:prstGeom prst="rect">
            <a:avLst/>
          </a:prstGeom>
          <a:noFill/>
          <a:extLst>
            <a:ext uri="{909E8E84-426E-40DD-AFC4-6F175D3DCCD1}">
              <a14:hiddenFill xmlns:a14="http://schemas.microsoft.com/office/drawing/2010/main">
                <a:solidFill>
                  <a:srgbClr val="FFFFFF"/>
                </a:solidFill>
              </a14:hiddenFill>
            </a:ext>
          </a:extLst>
        </p:spPr>
      </p:pic>
      <p:cxnSp>
        <p:nvCxnSpPr>
          <p:cNvPr id="18435" name="Straight Arrow Connector 15"/>
          <p:cNvCxnSpPr>
            <a:cxnSpLocks noChangeShapeType="1"/>
            <a:endCxn id="24582" idx="1"/>
          </p:cNvCxnSpPr>
          <p:nvPr/>
        </p:nvCxnSpPr>
        <p:spPr bwMode="auto">
          <a:xfrm flipV="1">
            <a:off x="1760538" y="5370513"/>
            <a:ext cx="1009650" cy="6350"/>
          </a:xfrm>
          <a:prstGeom prst="straightConnector1">
            <a:avLst/>
          </a:prstGeom>
          <a:noFill/>
          <a:ln w="15875" algn="ctr">
            <a:solidFill>
              <a:schemeClr val="tx1"/>
            </a:solidFill>
            <a:round/>
            <a:headEnd/>
            <a:tailEnd type="arrow" w="med" len="med"/>
          </a:ln>
        </p:spPr>
      </p:cxnSp>
      <p:sp>
        <p:nvSpPr>
          <p:cNvPr id="2" name="Title 1"/>
          <p:cNvSpPr>
            <a:spLocks noGrp="1"/>
          </p:cNvSpPr>
          <p:nvPr>
            <p:ph type="title"/>
          </p:nvPr>
        </p:nvSpPr>
        <p:spPr>
          <a:xfrm>
            <a:off x="457200" y="135466"/>
            <a:ext cx="8385175" cy="1345847"/>
          </a:xfrm>
        </p:spPr>
        <p:txBody>
          <a:bodyPr>
            <a:normAutofit/>
          </a:bodyPr>
          <a:lstStyle/>
          <a:p>
            <a:pPr>
              <a:defRPr/>
            </a:pPr>
            <a:r>
              <a:rPr lang="en-US" dirty="0" smtClean="0"/>
              <a:t>Designing for</a:t>
            </a:r>
            <a:br>
              <a:rPr lang="en-US" dirty="0" smtClean="0"/>
            </a:br>
            <a:r>
              <a:rPr lang="en-US" dirty="0" smtClean="0"/>
              <a:t>performance</a:t>
            </a:r>
            <a:endParaRPr lang="en-US" dirty="0"/>
          </a:p>
        </p:txBody>
      </p:sp>
      <p:sp>
        <p:nvSpPr>
          <p:cNvPr id="3" name="Content Placeholder 2"/>
          <p:cNvSpPr>
            <a:spLocks noGrp="1"/>
          </p:cNvSpPr>
          <p:nvPr>
            <p:ph idx="1"/>
          </p:nvPr>
        </p:nvSpPr>
        <p:spPr>
          <a:xfrm>
            <a:off x="460729" y="1417637"/>
            <a:ext cx="8007350" cy="4191000"/>
          </a:xfrm>
        </p:spPr>
        <p:txBody>
          <a:bodyPr/>
          <a:lstStyle/>
          <a:p>
            <a:pPr>
              <a:defRPr/>
            </a:pPr>
            <a:r>
              <a:rPr lang="en-US" dirty="0" smtClean="0"/>
              <a:t>Three-step approach for</a:t>
            </a:r>
            <a:br>
              <a:rPr lang="en-US" dirty="0" smtClean="0"/>
            </a:br>
            <a:r>
              <a:rPr lang="en-US" dirty="0" smtClean="0"/>
              <a:t>application operation</a:t>
            </a:r>
          </a:p>
          <a:p>
            <a:pPr>
              <a:defRPr/>
            </a:pPr>
            <a:r>
              <a:rPr lang="en-US" dirty="0" smtClean="0"/>
              <a:t>Step 1 : Staging</a:t>
            </a:r>
          </a:p>
          <a:p>
            <a:pPr lvl="1">
              <a:defRPr/>
            </a:pPr>
            <a:r>
              <a:rPr lang="en-US" dirty="0" smtClean="0"/>
              <a:t>Telling the SPEs what they are to do</a:t>
            </a:r>
          </a:p>
          <a:p>
            <a:pPr lvl="1">
              <a:defRPr/>
            </a:pPr>
            <a:r>
              <a:rPr lang="en-US" dirty="0" smtClean="0"/>
              <a:t>Applying  computation parameters</a:t>
            </a:r>
          </a:p>
          <a:p>
            <a:pPr lvl="1">
              <a:defRPr/>
            </a:pPr>
            <a:endParaRPr lang="en-US" dirty="0" smtClean="0"/>
          </a:p>
          <a:p>
            <a:pPr>
              <a:defRPr/>
            </a:pPr>
            <a:endParaRPr lang="en-US" dirty="0"/>
          </a:p>
        </p:txBody>
      </p:sp>
      <p:sp>
        <p:nvSpPr>
          <p:cNvPr id="24581" name="Rectangle 3"/>
          <p:cNvSpPr>
            <a:spLocks noChangeArrowheads="1"/>
          </p:cNvSpPr>
          <p:nvPr/>
        </p:nvSpPr>
        <p:spPr bwMode="auto">
          <a:xfrm>
            <a:off x="2784475" y="4216400"/>
            <a:ext cx="1419225" cy="614363"/>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PPE</a:t>
            </a:r>
          </a:p>
        </p:txBody>
      </p:sp>
      <p:sp>
        <p:nvSpPr>
          <p:cNvPr id="24582" name="Rectangle 4"/>
          <p:cNvSpPr>
            <a:spLocks noChangeArrowheads="1"/>
          </p:cNvSpPr>
          <p:nvPr/>
        </p:nvSpPr>
        <p:spPr bwMode="auto">
          <a:xfrm>
            <a:off x="2770188" y="5130800"/>
            <a:ext cx="1419225" cy="477838"/>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L2 Cache</a:t>
            </a:r>
          </a:p>
        </p:txBody>
      </p:sp>
      <p:sp>
        <p:nvSpPr>
          <p:cNvPr id="24583" name="Rectangle 5"/>
          <p:cNvSpPr>
            <a:spLocks noChangeArrowheads="1"/>
          </p:cNvSpPr>
          <p:nvPr/>
        </p:nvSpPr>
        <p:spPr bwMode="auto">
          <a:xfrm>
            <a:off x="792163" y="4203700"/>
            <a:ext cx="1419225" cy="1514475"/>
          </a:xfrm>
          <a:prstGeom prst="rect">
            <a:avLst/>
          </a:prstGeom>
          <a:solidFill>
            <a:schemeClr val="accent6">
              <a:lumMod val="20000"/>
              <a:lumOff val="80000"/>
            </a:schemeClr>
          </a:solidFill>
          <a:ln w="15875" algn="ctr">
            <a:solidFill>
              <a:schemeClr val="tx1"/>
            </a:solidFill>
            <a:round/>
            <a:headEnd/>
            <a:tailEnd/>
          </a:ln>
        </p:spPr>
        <p:txBody>
          <a:bodyPr/>
          <a:lstStyle/>
          <a:p>
            <a:pPr algn="ctr">
              <a:defRPr/>
            </a:pPr>
            <a:r>
              <a:rPr lang="en-US">
                <a:solidFill>
                  <a:srgbClr val="1C1C1C"/>
                </a:solidFill>
                <a:latin typeface="Arial" pitchFamily="34" charset="0"/>
              </a:rPr>
              <a:t>Main Memory</a:t>
            </a:r>
          </a:p>
        </p:txBody>
      </p:sp>
      <p:sp>
        <p:nvSpPr>
          <p:cNvPr id="24584" name="Rectangle 6"/>
          <p:cNvSpPr>
            <a:spLocks noChangeArrowheads="1"/>
          </p:cNvSpPr>
          <p:nvPr/>
        </p:nvSpPr>
        <p:spPr bwMode="auto">
          <a:xfrm>
            <a:off x="84613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5" name="Rectangle 7"/>
          <p:cNvSpPr>
            <a:spLocks noChangeArrowheads="1"/>
          </p:cNvSpPr>
          <p:nvPr/>
        </p:nvSpPr>
        <p:spPr bwMode="auto">
          <a:xfrm>
            <a:off x="184308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6" name="Rectangle 8"/>
          <p:cNvSpPr>
            <a:spLocks noChangeArrowheads="1"/>
          </p:cNvSpPr>
          <p:nvPr/>
        </p:nvSpPr>
        <p:spPr bwMode="auto">
          <a:xfrm>
            <a:off x="2811463"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7" name="Rectangle 9"/>
          <p:cNvSpPr>
            <a:spLocks noChangeArrowheads="1"/>
          </p:cNvSpPr>
          <p:nvPr/>
        </p:nvSpPr>
        <p:spPr bwMode="auto">
          <a:xfrm>
            <a:off x="3779838" y="6127750"/>
            <a:ext cx="874712"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8" name="Rectangle 10"/>
          <p:cNvSpPr>
            <a:spLocks noChangeArrowheads="1"/>
          </p:cNvSpPr>
          <p:nvPr/>
        </p:nvSpPr>
        <p:spPr bwMode="auto">
          <a:xfrm>
            <a:off x="4762500" y="6127750"/>
            <a:ext cx="874713"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9" name="Rectangle 11"/>
          <p:cNvSpPr>
            <a:spLocks noChangeArrowheads="1"/>
          </p:cNvSpPr>
          <p:nvPr/>
        </p:nvSpPr>
        <p:spPr bwMode="auto">
          <a:xfrm>
            <a:off x="5759450"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90" name="Rectangle 12"/>
          <p:cNvSpPr>
            <a:spLocks noChangeArrowheads="1"/>
          </p:cNvSpPr>
          <p:nvPr/>
        </p:nvSpPr>
        <p:spPr bwMode="auto">
          <a:xfrm>
            <a:off x="6727825" y="6127750"/>
            <a:ext cx="874713"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91" name="Rectangle 13"/>
          <p:cNvSpPr>
            <a:spLocks noChangeArrowheads="1"/>
          </p:cNvSpPr>
          <p:nvPr/>
        </p:nvSpPr>
        <p:spPr bwMode="auto">
          <a:xfrm>
            <a:off x="769778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cxnSp>
        <p:nvCxnSpPr>
          <p:cNvPr id="18449" name="Straight Arrow Connector 17"/>
          <p:cNvCxnSpPr>
            <a:cxnSpLocks noChangeShapeType="1"/>
            <a:stCxn id="24582" idx="2"/>
            <a:endCxn id="24584" idx="0"/>
          </p:cNvCxnSpPr>
          <p:nvPr/>
        </p:nvCxnSpPr>
        <p:spPr bwMode="auto">
          <a:xfrm rot="5400000">
            <a:off x="2121694" y="4769644"/>
            <a:ext cx="519112" cy="2197100"/>
          </a:xfrm>
          <a:prstGeom prst="straightConnector1">
            <a:avLst/>
          </a:prstGeom>
          <a:noFill/>
          <a:ln w="15875" algn="ctr">
            <a:solidFill>
              <a:schemeClr val="tx1"/>
            </a:solidFill>
            <a:round/>
            <a:headEnd/>
            <a:tailEnd type="arrow" w="med" len="med"/>
          </a:ln>
        </p:spPr>
      </p:cxnSp>
      <p:cxnSp>
        <p:nvCxnSpPr>
          <p:cNvPr id="18450" name="Straight Arrow Connector 19"/>
          <p:cNvCxnSpPr>
            <a:cxnSpLocks noChangeShapeType="1"/>
            <a:stCxn id="24582" idx="2"/>
            <a:endCxn id="24585" idx="0"/>
          </p:cNvCxnSpPr>
          <p:nvPr/>
        </p:nvCxnSpPr>
        <p:spPr bwMode="auto">
          <a:xfrm rot="5400000">
            <a:off x="2620169" y="5268119"/>
            <a:ext cx="519112" cy="1200150"/>
          </a:xfrm>
          <a:prstGeom prst="straightConnector1">
            <a:avLst/>
          </a:prstGeom>
          <a:noFill/>
          <a:ln w="15875" algn="ctr">
            <a:solidFill>
              <a:schemeClr val="tx1"/>
            </a:solidFill>
            <a:round/>
            <a:headEnd/>
            <a:tailEnd type="arrow" w="med" len="med"/>
          </a:ln>
        </p:spPr>
      </p:cxnSp>
      <p:cxnSp>
        <p:nvCxnSpPr>
          <p:cNvPr id="18451" name="Straight Arrow Connector 22"/>
          <p:cNvCxnSpPr>
            <a:cxnSpLocks noChangeShapeType="1"/>
            <a:stCxn id="24582" idx="2"/>
            <a:endCxn id="24586" idx="0"/>
          </p:cNvCxnSpPr>
          <p:nvPr/>
        </p:nvCxnSpPr>
        <p:spPr bwMode="auto">
          <a:xfrm rot="5400000">
            <a:off x="3104357" y="5752306"/>
            <a:ext cx="519112" cy="231775"/>
          </a:xfrm>
          <a:prstGeom prst="straightConnector1">
            <a:avLst/>
          </a:prstGeom>
          <a:noFill/>
          <a:ln w="15875" algn="ctr">
            <a:solidFill>
              <a:schemeClr val="tx1"/>
            </a:solidFill>
            <a:round/>
            <a:headEnd/>
            <a:tailEnd type="arrow" w="med" len="med"/>
          </a:ln>
        </p:spPr>
      </p:cxnSp>
      <p:cxnSp>
        <p:nvCxnSpPr>
          <p:cNvPr id="18452" name="Straight Arrow Connector 24"/>
          <p:cNvCxnSpPr>
            <a:cxnSpLocks noChangeShapeType="1"/>
            <a:stCxn id="24582" idx="2"/>
            <a:endCxn id="24587" idx="0"/>
          </p:cNvCxnSpPr>
          <p:nvPr/>
        </p:nvCxnSpPr>
        <p:spPr bwMode="auto">
          <a:xfrm rot="16200000" flipH="1">
            <a:off x="3588544" y="5499894"/>
            <a:ext cx="519112" cy="736600"/>
          </a:xfrm>
          <a:prstGeom prst="straightConnector1">
            <a:avLst/>
          </a:prstGeom>
          <a:noFill/>
          <a:ln w="15875" algn="ctr">
            <a:solidFill>
              <a:schemeClr val="tx1"/>
            </a:solidFill>
            <a:round/>
            <a:headEnd/>
            <a:tailEnd type="arrow" w="med" len="med"/>
          </a:ln>
        </p:spPr>
      </p:cxnSp>
      <p:cxnSp>
        <p:nvCxnSpPr>
          <p:cNvPr id="18453" name="Straight Arrow Connector 26"/>
          <p:cNvCxnSpPr>
            <a:cxnSpLocks noChangeShapeType="1"/>
            <a:stCxn id="24582" idx="2"/>
            <a:endCxn id="24588" idx="0"/>
          </p:cNvCxnSpPr>
          <p:nvPr/>
        </p:nvCxnSpPr>
        <p:spPr bwMode="auto">
          <a:xfrm rot="16200000" flipH="1">
            <a:off x="4080669" y="5007769"/>
            <a:ext cx="519112" cy="1720850"/>
          </a:xfrm>
          <a:prstGeom prst="straightConnector1">
            <a:avLst/>
          </a:prstGeom>
          <a:noFill/>
          <a:ln w="15875" algn="ctr">
            <a:solidFill>
              <a:schemeClr val="tx1"/>
            </a:solidFill>
            <a:round/>
            <a:headEnd/>
            <a:tailEnd type="arrow" w="med" len="med"/>
          </a:ln>
        </p:spPr>
      </p:cxnSp>
      <p:cxnSp>
        <p:nvCxnSpPr>
          <p:cNvPr id="18454" name="Straight Arrow Connector 27"/>
          <p:cNvCxnSpPr>
            <a:cxnSpLocks noChangeShapeType="1"/>
            <a:stCxn id="24582" idx="2"/>
            <a:endCxn id="24589" idx="0"/>
          </p:cNvCxnSpPr>
          <p:nvPr/>
        </p:nvCxnSpPr>
        <p:spPr bwMode="auto">
          <a:xfrm rot="16200000" flipH="1">
            <a:off x="4578351" y="4510087"/>
            <a:ext cx="519112" cy="2716213"/>
          </a:xfrm>
          <a:prstGeom prst="straightConnector1">
            <a:avLst/>
          </a:prstGeom>
          <a:noFill/>
          <a:ln w="15875" algn="ctr">
            <a:solidFill>
              <a:schemeClr val="tx1"/>
            </a:solidFill>
            <a:round/>
            <a:headEnd/>
            <a:tailEnd type="arrow" w="med" len="med"/>
          </a:ln>
        </p:spPr>
      </p:cxnSp>
      <p:cxnSp>
        <p:nvCxnSpPr>
          <p:cNvPr id="18455" name="Straight Arrow Connector 28"/>
          <p:cNvCxnSpPr>
            <a:cxnSpLocks noChangeShapeType="1"/>
            <a:stCxn id="24582" idx="2"/>
            <a:endCxn id="24590" idx="0"/>
          </p:cNvCxnSpPr>
          <p:nvPr/>
        </p:nvCxnSpPr>
        <p:spPr bwMode="auto">
          <a:xfrm rot="16200000" flipH="1">
            <a:off x="5062538" y="4025900"/>
            <a:ext cx="519112" cy="3684588"/>
          </a:xfrm>
          <a:prstGeom prst="straightConnector1">
            <a:avLst/>
          </a:prstGeom>
          <a:noFill/>
          <a:ln w="15875" algn="ctr">
            <a:solidFill>
              <a:schemeClr val="tx1"/>
            </a:solidFill>
            <a:round/>
            <a:headEnd/>
            <a:tailEnd type="arrow" w="med" len="med"/>
          </a:ln>
        </p:spPr>
      </p:cxnSp>
      <p:cxnSp>
        <p:nvCxnSpPr>
          <p:cNvPr id="18456" name="Straight Arrow Connector 29"/>
          <p:cNvCxnSpPr>
            <a:cxnSpLocks noChangeShapeType="1"/>
            <a:stCxn id="24582" idx="2"/>
            <a:endCxn id="24591" idx="0"/>
          </p:cNvCxnSpPr>
          <p:nvPr/>
        </p:nvCxnSpPr>
        <p:spPr bwMode="auto">
          <a:xfrm rot="16200000" flipH="1">
            <a:off x="5547519" y="3540919"/>
            <a:ext cx="519112" cy="4654550"/>
          </a:xfrm>
          <a:prstGeom prst="straightConnector1">
            <a:avLst/>
          </a:prstGeom>
          <a:noFill/>
          <a:ln w="15875" algn="ctr">
            <a:solidFill>
              <a:schemeClr val="tx1"/>
            </a:solidFill>
            <a:round/>
            <a:headEnd/>
            <a:tailEnd type="arrow" w="med" len="med"/>
          </a:ln>
        </p:spPr>
      </p:cxnSp>
      <p:cxnSp>
        <p:nvCxnSpPr>
          <p:cNvPr id="18457" name="Straight Arrow Connector 41"/>
          <p:cNvCxnSpPr>
            <a:cxnSpLocks noChangeShapeType="1"/>
            <a:stCxn id="24581" idx="2"/>
            <a:endCxn id="24582" idx="0"/>
          </p:cNvCxnSpPr>
          <p:nvPr/>
        </p:nvCxnSpPr>
        <p:spPr bwMode="auto">
          <a:xfrm rot="5400000">
            <a:off x="3336925" y="4973638"/>
            <a:ext cx="300037" cy="14288"/>
          </a:xfrm>
          <a:prstGeom prst="straightConnector1">
            <a:avLst/>
          </a:prstGeom>
          <a:noFill/>
          <a:ln w="15875" algn="ctr">
            <a:solidFill>
              <a:schemeClr val="tx1"/>
            </a:solidFill>
            <a:round/>
            <a:headEnd type="arrow" w="med" len="med"/>
            <a:tailEnd type="arrow" w="med" len="med"/>
          </a:ln>
        </p:spPr>
      </p:cxnSp>
      <p:pic>
        <p:nvPicPr>
          <p:cNvPr id="18459" name="Picture 25" descr="NASCAR_logo.gif"/>
          <p:cNvPicPr>
            <a:picLocks noChangeAspect="1"/>
          </p:cNvPicPr>
          <p:nvPr/>
        </p:nvPicPr>
        <p:blipFill>
          <a:blip r:embed="rId4"/>
          <a:srcRect/>
          <a:stretch>
            <a:fillRect/>
          </a:stretch>
        </p:blipFill>
        <p:spPr bwMode="auto">
          <a:xfrm>
            <a:off x="7420150" y="265994"/>
            <a:ext cx="1427162" cy="301625"/>
          </a:xfrm>
          <a:prstGeom prst="rect">
            <a:avLst/>
          </a:prstGeom>
          <a:noFill/>
          <a:ln w="9525">
            <a:noFill/>
            <a:miter lim="800000"/>
            <a:headEnd/>
            <a:tailEnd/>
          </a:ln>
        </p:spPr>
      </p:pic>
      <p:sp>
        <p:nvSpPr>
          <p:cNvPr id="18460" name="TextBox 27"/>
          <p:cNvSpPr txBox="1">
            <a:spLocks noChangeArrowheads="1"/>
          </p:cNvSpPr>
          <p:nvPr/>
        </p:nvSpPr>
        <p:spPr bwMode="auto">
          <a:xfrm>
            <a:off x="769938"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1" name="TextBox 43"/>
          <p:cNvSpPr txBox="1">
            <a:spLocks noChangeArrowheads="1"/>
          </p:cNvSpPr>
          <p:nvPr/>
        </p:nvSpPr>
        <p:spPr bwMode="auto">
          <a:xfrm>
            <a:off x="1776413"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2" name="TextBox 45"/>
          <p:cNvSpPr txBox="1">
            <a:spLocks noChangeArrowheads="1"/>
          </p:cNvSpPr>
          <p:nvPr/>
        </p:nvSpPr>
        <p:spPr bwMode="auto">
          <a:xfrm>
            <a:off x="2782888" y="6402388"/>
            <a:ext cx="531812"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3" name="TextBox 46"/>
          <p:cNvSpPr txBox="1">
            <a:spLocks noChangeArrowheads="1"/>
          </p:cNvSpPr>
          <p:nvPr/>
        </p:nvSpPr>
        <p:spPr bwMode="auto">
          <a:xfrm>
            <a:off x="3787775"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4" name="TextBox 47"/>
          <p:cNvSpPr txBox="1">
            <a:spLocks noChangeArrowheads="1"/>
          </p:cNvSpPr>
          <p:nvPr/>
        </p:nvSpPr>
        <p:spPr bwMode="auto">
          <a:xfrm>
            <a:off x="4716463" y="6402388"/>
            <a:ext cx="531812"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5" name="TextBox 48"/>
          <p:cNvSpPr txBox="1">
            <a:spLocks noChangeArrowheads="1"/>
          </p:cNvSpPr>
          <p:nvPr/>
        </p:nvSpPr>
        <p:spPr bwMode="auto">
          <a:xfrm>
            <a:off x="5721350"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6" name="TextBox 49"/>
          <p:cNvSpPr txBox="1">
            <a:spLocks noChangeArrowheads="1"/>
          </p:cNvSpPr>
          <p:nvPr/>
        </p:nvSpPr>
        <p:spPr bwMode="auto">
          <a:xfrm>
            <a:off x="6727825" y="6402388"/>
            <a:ext cx="531813"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7" name="TextBox 50"/>
          <p:cNvSpPr txBox="1">
            <a:spLocks noChangeArrowheads="1"/>
          </p:cNvSpPr>
          <p:nvPr/>
        </p:nvSpPr>
        <p:spPr bwMode="auto">
          <a:xfrm>
            <a:off x="7732713"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8" name="TextBox 51"/>
          <p:cNvSpPr txBox="1">
            <a:spLocks noChangeArrowheads="1"/>
          </p:cNvSpPr>
          <p:nvPr/>
        </p:nvSpPr>
        <p:spPr bwMode="auto">
          <a:xfrm>
            <a:off x="2768600" y="4573588"/>
            <a:ext cx="1430338" cy="307975"/>
          </a:xfrm>
          <a:prstGeom prst="rect">
            <a:avLst/>
          </a:prstGeom>
          <a:noFill/>
          <a:ln w="9525">
            <a:noFill/>
            <a:miter lim="800000"/>
            <a:headEnd/>
            <a:tailEnd/>
          </a:ln>
        </p:spPr>
        <p:txBody>
          <a:bodyPr wrap="none">
            <a:spAutoFit/>
          </a:bodyPr>
          <a:lstStyle/>
          <a:p>
            <a:r>
              <a:rPr lang="en-ZA" sz="1400" i="1">
                <a:solidFill>
                  <a:srgbClr val="1C1C1C"/>
                </a:solidFill>
              </a:rPr>
              <a:t>assigning tasks</a:t>
            </a:r>
            <a:endParaRPr lang="en-US" sz="1400" i="1">
              <a:solidFill>
                <a:srgbClr val="1C1C1C"/>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Designing for performance</a:t>
            </a:r>
            <a:endParaRPr lang="en-US" dirty="0"/>
          </a:p>
        </p:txBody>
      </p:sp>
      <p:sp>
        <p:nvSpPr>
          <p:cNvPr id="3" name="Content Placeholder 2"/>
          <p:cNvSpPr>
            <a:spLocks noGrp="1"/>
          </p:cNvSpPr>
          <p:nvPr>
            <p:ph idx="1"/>
          </p:nvPr>
        </p:nvSpPr>
        <p:spPr>
          <a:xfrm>
            <a:off x="838200" y="1447800"/>
            <a:ext cx="8007350" cy="4191000"/>
          </a:xfrm>
        </p:spPr>
        <p:txBody>
          <a:bodyPr/>
          <a:lstStyle/>
          <a:p>
            <a:pPr>
              <a:defRPr/>
            </a:pPr>
            <a:r>
              <a:rPr lang="en-US" dirty="0" smtClean="0"/>
              <a:t>Step 1 : Staging</a:t>
            </a:r>
          </a:p>
          <a:p>
            <a:pPr lvl="1">
              <a:defRPr/>
            </a:pPr>
            <a:r>
              <a:rPr lang="en-US" dirty="0" smtClean="0"/>
              <a:t>Each SPE can use a different block of memory</a:t>
            </a:r>
          </a:p>
          <a:p>
            <a:pPr>
              <a:defRPr/>
            </a:pPr>
            <a:r>
              <a:rPr lang="en-US" dirty="0" smtClean="0"/>
              <a:t>Step 2 : Processing</a:t>
            </a:r>
          </a:p>
          <a:p>
            <a:pPr lvl="1">
              <a:defRPr/>
            </a:pPr>
            <a:r>
              <a:rPr lang="en-US" dirty="0" smtClean="0"/>
              <a:t>Each SPE does its assigned task</a:t>
            </a:r>
            <a:endParaRPr lang="en-US" dirty="0"/>
          </a:p>
        </p:txBody>
      </p:sp>
      <p:sp>
        <p:nvSpPr>
          <p:cNvPr id="19460" name="Rectangle 3"/>
          <p:cNvSpPr>
            <a:spLocks noChangeArrowheads="1"/>
          </p:cNvSpPr>
          <p:nvPr/>
        </p:nvSpPr>
        <p:spPr bwMode="auto">
          <a:xfrm>
            <a:off x="7110413" y="4216400"/>
            <a:ext cx="1419225" cy="614363"/>
          </a:xfrm>
          <a:prstGeom prst="rect">
            <a:avLst/>
          </a:prstGeom>
          <a:solidFill>
            <a:schemeClr val="accent1"/>
          </a:solidFill>
          <a:ln w="15875" algn="ctr">
            <a:solidFill>
              <a:schemeClr val="tx1"/>
            </a:solidFill>
            <a:round/>
            <a:headEnd/>
            <a:tailEnd/>
          </a:ln>
        </p:spPr>
        <p:txBody>
          <a:bodyPr anchor="ctr"/>
          <a:lstStyle/>
          <a:p>
            <a:pPr algn="ctr"/>
            <a:r>
              <a:rPr lang="en-US"/>
              <a:t>PPE</a:t>
            </a:r>
          </a:p>
        </p:txBody>
      </p:sp>
      <p:sp>
        <p:nvSpPr>
          <p:cNvPr id="19461" name="Rectangle 4"/>
          <p:cNvSpPr>
            <a:spLocks noChangeArrowheads="1"/>
          </p:cNvSpPr>
          <p:nvPr/>
        </p:nvSpPr>
        <p:spPr bwMode="auto">
          <a:xfrm>
            <a:off x="7110413" y="5130800"/>
            <a:ext cx="1419225" cy="477838"/>
          </a:xfrm>
          <a:prstGeom prst="rect">
            <a:avLst/>
          </a:prstGeom>
          <a:solidFill>
            <a:schemeClr val="accent1"/>
          </a:solidFill>
          <a:ln w="15875" algn="ctr">
            <a:solidFill>
              <a:schemeClr val="tx1"/>
            </a:solidFill>
            <a:round/>
            <a:headEnd/>
            <a:tailEnd/>
          </a:ln>
        </p:spPr>
        <p:txBody>
          <a:bodyPr anchor="ctr"/>
          <a:lstStyle/>
          <a:p>
            <a:pPr algn="ctr"/>
            <a:r>
              <a:rPr lang="en-US"/>
              <a:t>L2 Cache</a:t>
            </a:r>
          </a:p>
        </p:txBody>
      </p:sp>
      <p:sp>
        <p:nvSpPr>
          <p:cNvPr id="19462" name="Rectangle 5"/>
          <p:cNvSpPr>
            <a:spLocks noChangeArrowheads="1"/>
          </p:cNvSpPr>
          <p:nvPr/>
        </p:nvSpPr>
        <p:spPr bwMode="auto">
          <a:xfrm>
            <a:off x="792163" y="4203700"/>
            <a:ext cx="1419225" cy="1514475"/>
          </a:xfrm>
          <a:prstGeom prst="rect">
            <a:avLst/>
          </a:prstGeom>
          <a:solidFill>
            <a:schemeClr val="accent1"/>
          </a:solidFill>
          <a:ln w="15875" algn="ctr">
            <a:solidFill>
              <a:schemeClr val="tx1"/>
            </a:solidFill>
            <a:round/>
            <a:headEnd/>
            <a:tailEnd/>
          </a:ln>
        </p:spPr>
        <p:txBody>
          <a:bodyPr/>
          <a:lstStyle/>
          <a:p>
            <a:pPr algn="ctr"/>
            <a:r>
              <a:rPr lang="en-US"/>
              <a:t>Main Memory</a:t>
            </a:r>
          </a:p>
        </p:txBody>
      </p:sp>
      <p:sp>
        <p:nvSpPr>
          <p:cNvPr id="19463" name="Rectangle 6"/>
          <p:cNvSpPr>
            <a:spLocks noChangeArrowheads="1"/>
          </p:cNvSpPr>
          <p:nvPr/>
        </p:nvSpPr>
        <p:spPr bwMode="auto">
          <a:xfrm>
            <a:off x="84613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4" name="Rectangle 7"/>
          <p:cNvSpPr>
            <a:spLocks noChangeArrowheads="1"/>
          </p:cNvSpPr>
          <p:nvPr/>
        </p:nvSpPr>
        <p:spPr bwMode="auto">
          <a:xfrm>
            <a:off x="18430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5" name="Rectangle 8"/>
          <p:cNvSpPr>
            <a:spLocks noChangeArrowheads="1"/>
          </p:cNvSpPr>
          <p:nvPr/>
        </p:nvSpPr>
        <p:spPr bwMode="auto">
          <a:xfrm>
            <a:off x="2811463"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6" name="Rectangle 9"/>
          <p:cNvSpPr>
            <a:spLocks noChangeArrowheads="1"/>
          </p:cNvSpPr>
          <p:nvPr/>
        </p:nvSpPr>
        <p:spPr bwMode="auto">
          <a:xfrm>
            <a:off x="3779838" y="6127750"/>
            <a:ext cx="874712"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7" name="Rectangle 10"/>
          <p:cNvSpPr>
            <a:spLocks noChangeArrowheads="1"/>
          </p:cNvSpPr>
          <p:nvPr/>
        </p:nvSpPr>
        <p:spPr bwMode="auto">
          <a:xfrm>
            <a:off x="4762500"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8" name="Rectangle 11"/>
          <p:cNvSpPr>
            <a:spLocks noChangeArrowheads="1"/>
          </p:cNvSpPr>
          <p:nvPr/>
        </p:nvSpPr>
        <p:spPr bwMode="auto">
          <a:xfrm>
            <a:off x="5759450"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9" name="Rectangle 12"/>
          <p:cNvSpPr>
            <a:spLocks noChangeArrowheads="1"/>
          </p:cNvSpPr>
          <p:nvPr/>
        </p:nvSpPr>
        <p:spPr bwMode="auto">
          <a:xfrm>
            <a:off x="6727825"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70" name="Rectangle 13"/>
          <p:cNvSpPr>
            <a:spLocks noChangeArrowheads="1"/>
          </p:cNvSpPr>
          <p:nvPr/>
        </p:nvSpPr>
        <p:spPr bwMode="auto">
          <a:xfrm>
            <a:off x="76977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cxnSp>
        <p:nvCxnSpPr>
          <p:cNvPr id="19471" name="Straight Arrow Connector 22"/>
          <p:cNvCxnSpPr>
            <a:cxnSpLocks noChangeShapeType="1"/>
            <a:stCxn id="19482" idx="2"/>
            <a:endCxn id="19465" idx="0"/>
          </p:cNvCxnSpPr>
          <p:nvPr/>
        </p:nvCxnSpPr>
        <p:spPr bwMode="auto">
          <a:xfrm rot="16200000" flipH="1">
            <a:off x="1941513" y="4821237"/>
            <a:ext cx="736600" cy="1876425"/>
          </a:xfrm>
          <a:prstGeom prst="straightConnector1">
            <a:avLst/>
          </a:prstGeom>
          <a:noFill/>
          <a:ln w="15875" algn="ctr">
            <a:solidFill>
              <a:schemeClr val="tx1"/>
            </a:solidFill>
            <a:round/>
            <a:headEnd/>
            <a:tailEnd type="arrow" w="med" len="med"/>
          </a:ln>
        </p:spPr>
      </p:cxnSp>
      <p:cxnSp>
        <p:nvCxnSpPr>
          <p:cNvPr id="19472" name="Straight Arrow Connector 24"/>
          <p:cNvCxnSpPr>
            <a:cxnSpLocks noChangeShapeType="1"/>
            <a:stCxn id="19478" idx="2"/>
            <a:endCxn id="19466" idx="0"/>
          </p:cNvCxnSpPr>
          <p:nvPr/>
        </p:nvCxnSpPr>
        <p:spPr bwMode="auto">
          <a:xfrm rot="16200000" flipH="1">
            <a:off x="2186781" y="4098132"/>
            <a:ext cx="1214437" cy="2844800"/>
          </a:xfrm>
          <a:prstGeom prst="straightConnector1">
            <a:avLst/>
          </a:prstGeom>
          <a:noFill/>
          <a:ln w="15875" algn="ctr">
            <a:solidFill>
              <a:schemeClr val="tx1"/>
            </a:solidFill>
            <a:round/>
            <a:headEnd/>
            <a:tailEnd type="arrow" w="med" len="med"/>
          </a:ln>
        </p:spPr>
      </p:cxnSp>
      <p:cxnSp>
        <p:nvCxnSpPr>
          <p:cNvPr id="19473" name="Straight Arrow Connector 26"/>
          <p:cNvCxnSpPr>
            <a:cxnSpLocks noChangeShapeType="1"/>
            <a:stCxn id="19483" idx="2"/>
            <a:endCxn id="19467" idx="0"/>
          </p:cNvCxnSpPr>
          <p:nvPr/>
        </p:nvCxnSpPr>
        <p:spPr bwMode="auto">
          <a:xfrm rot="16200000" flipH="1">
            <a:off x="3094832" y="4023518"/>
            <a:ext cx="736600" cy="3471863"/>
          </a:xfrm>
          <a:prstGeom prst="straightConnector1">
            <a:avLst/>
          </a:prstGeom>
          <a:noFill/>
          <a:ln w="15875" algn="ctr">
            <a:solidFill>
              <a:schemeClr val="tx1"/>
            </a:solidFill>
            <a:round/>
            <a:headEnd/>
            <a:tailEnd type="arrow" w="med" len="med"/>
          </a:ln>
        </p:spPr>
      </p:cxnSp>
      <p:cxnSp>
        <p:nvCxnSpPr>
          <p:cNvPr id="19474" name="Straight Arrow Connector 27"/>
          <p:cNvCxnSpPr>
            <a:cxnSpLocks noChangeShapeType="1"/>
            <a:stCxn id="19479" idx="2"/>
            <a:endCxn id="19468" idx="0"/>
          </p:cNvCxnSpPr>
          <p:nvPr/>
        </p:nvCxnSpPr>
        <p:spPr bwMode="auto">
          <a:xfrm rot="16200000" flipH="1">
            <a:off x="3354388" y="3286125"/>
            <a:ext cx="1214437" cy="4468813"/>
          </a:xfrm>
          <a:prstGeom prst="straightConnector1">
            <a:avLst/>
          </a:prstGeom>
          <a:noFill/>
          <a:ln w="15875" algn="ctr">
            <a:solidFill>
              <a:schemeClr val="tx1"/>
            </a:solidFill>
            <a:round/>
            <a:headEnd/>
            <a:tailEnd type="arrow" w="med" len="med"/>
          </a:ln>
        </p:spPr>
      </p:cxnSp>
      <p:cxnSp>
        <p:nvCxnSpPr>
          <p:cNvPr id="19475" name="Straight Arrow Connector 28"/>
          <p:cNvCxnSpPr>
            <a:cxnSpLocks noChangeShapeType="1"/>
            <a:stCxn id="19484" idx="2"/>
            <a:endCxn id="19469" idx="0"/>
          </p:cNvCxnSpPr>
          <p:nvPr/>
        </p:nvCxnSpPr>
        <p:spPr bwMode="auto">
          <a:xfrm rot="16200000" flipH="1">
            <a:off x="4233863" y="3197225"/>
            <a:ext cx="736600" cy="5124450"/>
          </a:xfrm>
          <a:prstGeom prst="straightConnector1">
            <a:avLst/>
          </a:prstGeom>
          <a:noFill/>
          <a:ln w="15875" algn="ctr">
            <a:solidFill>
              <a:schemeClr val="tx1"/>
            </a:solidFill>
            <a:round/>
            <a:headEnd/>
            <a:tailEnd type="arrow" w="med" len="med"/>
          </a:ln>
        </p:spPr>
      </p:cxnSp>
      <p:cxnSp>
        <p:nvCxnSpPr>
          <p:cNvPr id="19476" name="Straight Arrow Connector 29"/>
          <p:cNvCxnSpPr>
            <a:cxnSpLocks noChangeShapeType="1"/>
            <a:stCxn id="19480" idx="2"/>
            <a:endCxn id="19470" idx="0"/>
          </p:cNvCxnSpPr>
          <p:nvPr/>
        </p:nvCxnSpPr>
        <p:spPr bwMode="auto">
          <a:xfrm rot="16200000" flipH="1">
            <a:off x="4479925" y="2473326"/>
            <a:ext cx="1214437" cy="6094412"/>
          </a:xfrm>
          <a:prstGeom prst="straightConnector1">
            <a:avLst/>
          </a:prstGeom>
          <a:noFill/>
          <a:ln w="15875" algn="ctr">
            <a:solidFill>
              <a:schemeClr val="tx1"/>
            </a:solidFill>
            <a:round/>
            <a:headEnd/>
            <a:tailEnd type="arrow" w="med" len="med"/>
          </a:ln>
        </p:spPr>
      </p:cxnSp>
      <p:sp>
        <p:nvSpPr>
          <p:cNvPr id="19477" name="Rectangle 25"/>
          <p:cNvSpPr>
            <a:spLocks noChangeArrowheads="1"/>
          </p:cNvSpPr>
          <p:nvPr/>
        </p:nvSpPr>
        <p:spPr bwMode="auto">
          <a:xfrm>
            <a:off x="873125" y="4598988"/>
            <a:ext cx="260350" cy="300037"/>
          </a:xfrm>
          <a:prstGeom prst="rect">
            <a:avLst/>
          </a:prstGeom>
          <a:solidFill>
            <a:srgbClr val="A12F4A"/>
          </a:solidFill>
          <a:ln w="9525" algn="ctr">
            <a:solidFill>
              <a:schemeClr val="tx1"/>
            </a:solidFill>
            <a:round/>
            <a:headEnd/>
            <a:tailEnd/>
          </a:ln>
        </p:spPr>
        <p:txBody>
          <a:bodyPr/>
          <a:lstStyle/>
          <a:p>
            <a:r>
              <a:rPr lang="en-US"/>
              <a:t>1</a:t>
            </a:r>
          </a:p>
        </p:txBody>
      </p:sp>
      <p:sp>
        <p:nvSpPr>
          <p:cNvPr id="19478" name="Rectangle 30"/>
          <p:cNvSpPr>
            <a:spLocks noChangeArrowheads="1"/>
          </p:cNvSpPr>
          <p:nvPr/>
        </p:nvSpPr>
        <p:spPr bwMode="auto">
          <a:xfrm>
            <a:off x="1241425" y="4613275"/>
            <a:ext cx="260350" cy="300038"/>
          </a:xfrm>
          <a:prstGeom prst="rect">
            <a:avLst/>
          </a:prstGeom>
          <a:solidFill>
            <a:srgbClr val="A12F4A"/>
          </a:solidFill>
          <a:ln w="9525" algn="ctr">
            <a:solidFill>
              <a:schemeClr val="tx1"/>
            </a:solidFill>
            <a:round/>
            <a:headEnd/>
            <a:tailEnd/>
          </a:ln>
        </p:spPr>
        <p:txBody>
          <a:bodyPr/>
          <a:lstStyle/>
          <a:p>
            <a:r>
              <a:rPr lang="en-US"/>
              <a:t>3</a:t>
            </a:r>
          </a:p>
        </p:txBody>
      </p:sp>
      <p:sp>
        <p:nvSpPr>
          <p:cNvPr id="19479" name="Rectangle 31"/>
          <p:cNvSpPr>
            <a:spLocks noChangeArrowheads="1"/>
          </p:cNvSpPr>
          <p:nvPr/>
        </p:nvSpPr>
        <p:spPr bwMode="auto">
          <a:xfrm>
            <a:off x="1597025" y="4613275"/>
            <a:ext cx="258763" cy="300038"/>
          </a:xfrm>
          <a:prstGeom prst="rect">
            <a:avLst/>
          </a:prstGeom>
          <a:solidFill>
            <a:srgbClr val="A12F4A"/>
          </a:solidFill>
          <a:ln w="9525" algn="ctr">
            <a:solidFill>
              <a:schemeClr val="tx1"/>
            </a:solidFill>
            <a:round/>
            <a:headEnd/>
            <a:tailEnd/>
          </a:ln>
        </p:spPr>
        <p:txBody>
          <a:bodyPr/>
          <a:lstStyle/>
          <a:p>
            <a:r>
              <a:rPr lang="en-US"/>
              <a:t>5</a:t>
            </a:r>
          </a:p>
        </p:txBody>
      </p:sp>
      <p:sp>
        <p:nvSpPr>
          <p:cNvPr id="19480" name="Rectangle 32"/>
          <p:cNvSpPr>
            <a:spLocks noChangeArrowheads="1"/>
          </p:cNvSpPr>
          <p:nvPr/>
        </p:nvSpPr>
        <p:spPr bwMode="auto">
          <a:xfrm>
            <a:off x="1911350" y="4613275"/>
            <a:ext cx="258763" cy="300038"/>
          </a:xfrm>
          <a:prstGeom prst="rect">
            <a:avLst/>
          </a:prstGeom>
          <a:solidFill>
            <a:srgbClr val="A12F4A"/>
          </a:solidFill>
          <a:ln w="9525" algn="ctr">
            <a:solidFill>
              <a:schemeClr val="tx1"/>
            </a:solidFill>
            <a:round/>
            <a:headEnd/>
            <a:tailEnd/>
          </a:ln>
        </p:spPr>
        <p:txBody>
          <a:bodyPr/>
          <a:lstStyle/>
          <a:p>
            <a:r>
              <a:rPr lang="en-US"/>
              <a:t>7</a:t>
            </a:r>
          </a:p>
        </p:txBody>
      </p:sp>
      <p:sp>
        <p:nvSpPr>
          <p:cNvPr id="19481" name="Rectangle 33"/>
          <p:cNvSpPr>
            <a:spLocks noChangeArrowheads="1"/>
          </p:cNvSpPr>
          <p:nvPr/>
        </p:nvSpPr>
        <p:spPr bwMode="auto">
          <a:xfrm>
            <a:off x="873125" y="5076825"/>
            <a:ext cx="260350" cy="300038"/>
          </a:xfrm>
          <a:prstGeom prst="rect">
            <a:avLst/>
          </a:prstGeom>
          <a:solidFill>
            <a:srgbClr val="A12F4A"/>
          </a:solidFill>
          <a:ln w="9525" algn="ctr">
            <a:solidFill>
              <a:schemeClr val="tx1"/>
            </a:solidFill>
            <a:round/>
            <a:headEnd/>
            <a:tailEnd/>
          </a:ln>
        </p:spPr>
        <p:txBody>
          <a:bodyPr/>
          <a:lstStyle/>
          <a:p>
            <a:r>
              <a:rPr lang="en-US"/>
              <a:t>2</a:t>
            </a:r>
          </a:p>
        </p:txBody>
      </p:sp>
      <p:sp>
        <p:nvSpPr>
          <p:cNvPr id="19482" name="Rectangle 34"/>
          <p:cNvSpPr>
            <a:spLocks noChangeArrowheads="1"/>
          </p:cNvSpPr>
          <p:nvPr/>
        </p:nvSpPr>
        <p:spPr bwMode="auto">
          <a:xfrm>
            <a:off x="1241425" y="5091113"/>
            <a:ext cx="260350" cy="300037"/>
          </a:xfrm>
          <a:prstGeom prst="rect">
            <a:avLst/>
          </a:prstGeom>
          <a:solidFill>
            <a:srgbClr val="A12F4A"/>
          </a:solidFill>
          <a:ln w="9525" algn="ctr">
            <a:solidFill>
              <a:schemeClr val="tx1"/>
            </a:solidFill>
            <a:round/>
            <a:headEnd/>
            <a:tailEnd/>
          </a:ln>
        </p:spPr>
        <p:txBody>
          <a:bodyPr/>
          <a:lstStyle/>
          <a:p>
            <a:r>
              <a:rPr lang="en-US"/>
              <a:t>4</a:t>
            </a:r>
          </a:p>
        </p:txBody>
      </p:sp>
      <p:sp>
        <p:nvSpPr>
          <p:cNvPr id="19483" name="Rectangle 35"/>
          <p:cNvSpPr>
            <a:spLocks noChangeArrowheads="1"/>
          </p:cNvSpPr>
          <p:nvPr/>
        </p:nvSpPr>
        <p:spPr bwMode="auto">
          <a:xfrm>
            <a:off x="1597025" y="5091113"/>
            <a:ext cx="258763" cy="300037"/>
          </a:xfrm>
          <a:prstGeom prst="rect">
            <a:avLst/>
          </a:prstGeom>
          <a:solidFill>
            <a:srgbClr val="A12F4A"/>
          </a:solidFill>
          <a:ln w="9525" algn="ctr">
            <a:solidFill>
              <a:schemeClr val="tx1"/>
            </a:solidFill>
            <a:round/>
            <a:headEnd/>
            <a:tailEnd/>
          </a:ln>
        </p:spPr>
        <p:txBody>
          <a:bodyPr/>
          <a:lstStyle/>
          <a:p>
            <a:r>
              <a:rPr lang="en-US"/>
              <a:t>6</a:t>
            </a:r>
          </a:p>
        </p:txBody>
      </p:sp>
      <p:sp>
        <p:nvSpPr>
          <p:cNvPr id="19484" name="Rectangle 36"/>
          <p:cNvSpPr>
            <a:spLocks noChangeArrowheads="1"/>
          </p:cNvSpPr>
          <p:nvPr/>
        </p:nvSpPr>
        <p:spPr bwMode="auto">
          <a:xfrm>
            <a:off x="1911350" y="5091113"/>
            <a:ext cx="258763" cy="300037"/>
          </a:xfrm>
          <a:prstGeom prst="rect">
            <a:avLst/>
          </a:prstGeom>
          <a:solidFill>
            <a:srgbClr val="A12F4A"/>
          </a:solidFill>
          <a:ln w="9525" algn="ctr">
            <a:solidFill>
              <a:schemeClr val="tx1"/>
            </a:solidFill>
            <a:round/>
            <a:headEnd/>
            <a:tailEnd/>
          </a:ln>
        </p:spPr>
        <p:txBody>
          <a:bodyPr/>
          <a:lstStyle/>
          <a:p>
            <a:r>
              <a:rPr lang="en-US"/>
              <a:t>8</a:t>
            </a:r>
          </a:p>
        </p:txBody>
      </p:sp>
      <p:cxnSp>
        <p:nvCxnSpPr>
          <p:cNvPr id="19485" name="Straight Arrow Connector 17"/>
          <p:cNvCxnSpPr>
            <a:cxnSpLocks noChangeShapeType="1"/>
            <a:stCxn id="19477" idx="2"/>
            <a:endCxn id="19463" idx="0"/>
          </p:cNvCxnSpPr>
          <p:nvPr/>
        </p:nvCxnSpPr>
        <p:spPr bwMode="auto">
          <a:xfrm rot="16200000" flipH="1">
            <a:off x="528637" y="5373688"/>
            <a:ext cx="1228725" cy="279400"/>
          </a:xfrm>
          <a:prstGeom prst="straightConnector1">
            <a:avLst/>
          </a:prstGeom>
          <a:noFill/>
          <a:ln w="15875" algn="ctr">
            <a:solidFill>
              <a:schemeClr val="tx1"/>
            </a:solidFill>
            <a:round/>
            <a:headEnd/>
            <a:tailEnd type="arrow" w="med" len="med"/>
          </a:ln>
        </p:spPr>
      </p:cxnSp>
      <p:cxnSp>
        <p:nvCxnSpPr>
          <p:cNvPr id="19486" name="Straight Arrow Connector 19"/>
          <p:cNvCxnSpPr>
            <a:cxnSpLocks noChangeShapeType="1"/>
            <a:stCxn id="19481" idx="2"/>
            <a:endCxn id="19464" idx="0"/>
          </p:cNvCxnSpPr>
          <p:nvPr/>
        </p:nvCxnSpPr>
        <p:spPr bwMode="auto">
          <a:xfrm rot="16200000" flipH="1">
            <a:off x="1266031" y="5114132"/>
            <a:ext cx="750887" cy="1276350"/>
          </a:xfrm>
          <a:prstGeom prst="straightConnector1">
            <a:avLst/>
          </a:prstGeom>
          <a:noFill/>
          <a:ln w="15875" algn="ctr">
            <a:solidFill>
              <a:schemeClr val="tx1"/>
            </a:solidFill>
            <a:round/>
            <a:headEnd/>
            <a:tailEnd type="arrow" w="med" len="med"/>
          </a:ln>
        </p:spPr>
      </p:cxnSp>
      <p:sp>
        <p:nvSpPr>
          <p:cNvPr id="19487" name="Rectangle 30"/>
          <p:cNvSpPr>
            <a:spLocks noChangeArrowheads="1"/>
          </p:cNvSpPr>
          <p:nvPr/>
        </p:nvSpPr>
        <p:spPr bwMode="auto">
          <a:xfrm>
            <a:off x="3452813" y="4589463"/>
            <a:ext cx="3070225" cy="646112"/>
          </a:xfrm>
          <a:prstGeom prst="rect">
            <a:avLst/>
          </a:prstGeom>
          <a:noFill/>
          <a:ln w="9525">
            <a:noFill/>
            <a:miter lim="800000"/>
            <a:headEnd/>
            <a:tailEnd/>
          </a:ln>
        </p:spPr>
        <p:txBody>
          <a:bodyPr wrap="none">
            <a:spAutoFit/>
          </a:bodyPr>
          <a:lstStyle/>
          <a:p>
            <a:r>
              <a:rPr lang="en-US"/>
              <a:t>Each SPE uses its allocated</a:t>
            </a:r>
          </a:p>
          <a:p>
            <a:r>
              <a:rPr lang="en-ZA"/>
              <a:t>part of memory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Designing for performance</a:t>
            </a:r>
            <a:endParaRPr lang="en-US" dirty="0"/>
          </a:p>
        </p:txBody>
      </p:sp>
      <p:sp>
        <p:nvSpPr>
          <p:cNvPr id="3" name="Content Placeholder 2"/>
          <p:cNvSpPr>
            <a:spLocks noGrp="1"/>
          </p:cNvSpPr>
          <p:nvPr>
            <p:ph idx="1"/>
          </p:nvPr>
        </p:nvSpPr>
        <p:spPr/>
        <p:txBody>
          <a:bodyPr/>
          <a:lstStyle/>
          <a:p>
            <a:pPr>
              <a:defRPr/>
            </a:pPr>
            <a:r>
              <a:rPr lang="en-US" dirty="0" smtClean="0"/>
              <a:t>Step 1 : Staging</a:t>
            </a:r>
          </a:p>
          <a:p>
            <a:pPr>
              <a:defRPr/>
            </a:pPr>
            <a:r>
              <a:rPr lang="en-US" dirty="0" smtClean="0"/>
              <a:t>Step 2 : Processing</a:t>
            </a:r>
          </a:p>
          <a:p>
            <a:pPr>
              <a:defRPr/>
            </a:pPr>
            <a:r>
              <a:rPr lang="en-US" dirty="0" smtClean="0"/>
              <a:t>Step 3 : Combination</a:t>
            </a:r>
          </a:p>
          <a:p>
            <a:pPr>
              <a:defRPr/>
            </a:pPr>
            <a:endParaRPr lang="en-US" dirty="0"/>
          </a:p>
        </p:txBody>
      </p:sp>
      <p:sp>
        <p:nvSpPr>
          <p:cNvPr id="20484" name="Rectangle 3"/>
          <p:cNvSpPr>
            <a:spLocks noChangeArrowheads="1"/>
          </p:cNvSpPr>
          <p:nvPr/>
        </p:nvSpPr>
        <p:spPr bwMode="auto">
          <a:xfrm>
            <a:off x="3030538" y="4216400"/>
            <a:ext cx="1419225" cy="614363"/>
          </a:xfrm>
          <a:prstGeom prst="rect">
            <a:avLst/>
          </a:prstGeom>
          <a:solidFill>
            <a:schemeClr val="accent1"/>
          </a:solidFill>
          <a:ln w="15875" algn="ctr">
            <a:solidFill>
              <a:schemeClr val="tx1"/>
            </a:solidFill>
            <a:round/>
            <a:headEnd/>
            <a:tailEnd/>
          </a:ln>
        </p:spPr>
        <p:txBody>
          <a:bodyPr anchor="ctr"/>
          <a:lstStyle/>
          <a:p>
            <a:pPr algn="ctr"/>
            <a:r>
              <a:rPr lang="en-US"/>
              <a:t>PPE</a:t>
            </a:r>
          </a:p>
        </p:txBody>
      </p:sp>
      <p:sp>
        <p:nvSpPr>
          <p:cNvPr id="20485" name="Rectangle 4"/>
          <p:cNvSpPr>
            <a:spLocks noChangeArrowheads="1"/>
          </p:cNvSpPr>
          <p:nvPr/>
        </p:nvSpPr>
        <p:spPr bwMode="auto">
          <a:xfrm>
            <a:off x="3030538" y="5130800"/>
            <a:ext cx="1419225" cy="477838"/>
          </a:xfrm>
          <a:prstGeom prst="rect">
            <a:avLst/>
          </a:prstGeom>
          <a:solidFill>
            <a:schemeClr val="accent1"/>
          </a:solidFill>
          <a:ln w="15875" algn="ctr">
            <a:solidFill>
              <a:schemeClr val="tx1"/>
            </a:solidFill>
            <a:round/>
            <a:headEnd/>
            <a:tailEnd/>
          </a:ln>
        </p:spPr>
        <p:txBody>
          <a:bodyPr anchor="ctr"/>
          <a:lstStyle/>
          <a:p>
            <a:pPr algn="ctr"/>
            <a:r>
              <a:rPr lang="en-US"/>
              <a:t>L2 Cache</a:t>
            </a:r>
          </a:p>
        </p:txBody>
      </p:sp>
      <p:sp>
        <p:nvSpPr>
          <p:cNvPr id="20486" name="Rectangle 5"/>
          <p:cNvSpPr>
            <a:spLocks noChangeArrowheads="1"/>
          </p:cNvSpPr>
          <p:nvPr/>
        </p:nvSpPr>
        <p:spPr bwMode="auto">
          <a:xfrm>
            <a:off x="792163" y="4203700"/>
            <a:ext cx="1419225" cy="1514475"/>
          </a:xfrm>
          <a:prstGeom prst="rect">
            <a:avLst/>
          </a:prstGeom>
          <a:solidFill>
            <a:schemeClr val="accent1"/>
          </a:solidFill>
          <a:ln w="15875" algn="ctr">
            <a:solidFill>
              <a:schemeClr val="tx1"/>
            </a:solidFill>
            <a:round/>
            <a:headEnd/>
            <a:tailEnd/>
          </a:ln>
        </p:spPr>
        <p:txBody>
          <a:bodyPr/>
          <a:lstStyle/>
          <a:p>
            <a:pPr algn="ctr"/>
            <a:r>
              <a:rPr lang="en-US"/>
              <a:t>Main Memory</a:t>
            </a:r>
          </a:p>
        </p:txBody>
      </p:sp>
      <p:sp>
        <p:nvSpPr>
          <p:cNvPr id="20487" name="Rectangle 6"/>
          <p:cNvSpPr>
            <a:spLocks noChangeArrowheads="1"/>
          </p:cNvSpPr>
          <p:nvPr/>
        </p:nvSpPr>
        <p:spPr bwMode="auto">
          <a:xfrm>
            <a:off x="84613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88" name="Rectangle 7"/>
          <p:cNvSpPr>
            <a:spLocks noChangeArrowheads="1"/>
          </p:cNvSpPr>
          <p:nvPr/>
        </p:nvSpPr>
        <p:spPr bwMode="auto">
          <a:xfrm>
            <a:off x="18430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89" name="Rectangle 8"/>
          <p:cNvSpPr>
            <a:spLocks noChangeArrowheads="1"/>
          </p:cNvSpPr>
          <p:nvPr/>
        </p:nvSpPr>
        <p:spPr bwMode="auto">
          <a:xfrm>
            <a:off x="2811463"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0" name="Rectangle 9"/>
          <p:cNvSpPr>
            <a:spLocks noChangeArrowheads="1"/>
          </p:cNvSpPr>
          <p:nvPr/>
        </p:nvSpPr>
        <p:spPr bwMode="auto">
          <a:xfrm>
            <a:off x="3779838" y="6127750"/>
            <a:ext cx="874712"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1" name="Rectangle 10"/>
          <p:cNvSpPr>
            <a:spLocks noChangeArrowheads="1"/>
          </p:cNvSpPr>
          <p:nvPr/>
        </p:nvSpPr>
        <p:spPr bwMode="auto">
          <a:xfrm>
            <a:off x="4762500"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2" name="Rectangle 11"/>
          <p:cNvSpPr>
            <a:spLocks noChangeArrowheads="1"/>
          </p:cNvSpPr>
          <p:nvPr/>
        </p:nvSpPr>
        <p:spPr bwMode="auto">
          <a:xfrm>
            <a:off x="5759450"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3" name="Rectangle 12"/>
          <p:cNvSpPr>
            <a:spLocks noChangeArrowheads="1"/>
          </p:cNvSpPr>
          <p:nvPr/>
        </p:nvSpPr>
        <p:spPr bwMode="auto">
          <a:xfrm>
            <a:off x="6727825"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4" name="Rectangle 13"/>
          <p:cNvSpPr>
            <a:spLocks noChangeArrowheads="1"/>
          </p:cNvSpPr>
          <p:nvPr/>
        </p:nvSpPr>
        <p:spPr bwMode="auto">
          <a:xfrm>
            <a:off x="76977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cxnSp>
        <p:nvCxnSpPr>
          <p:cNvPr id="20495" name="Straight Arrow Connector 41"/>
          <p:cNvCxnSpPr>
            <a:cxnSpLocks noChangeShapeType="1"/>
            <a:stCxn id="20484" idx="2"/>
            <a:endCxn id="20485" idx="0"/>
          </p:cNvCxnSpPr>
          <p:nvPr/>
        </p:nvCxnSpPr>
        <p:spPr bwMode="auto">
          <a:xfrm rot="16200000" flipH="1">
            <a:off x="3590131" y="4980782"/>
            <a:ext cx="300037" cy="0"/>
          </a:xfrm>
          <a:prstGeom prst="straightConnector1">
            <a:avLst/>
          </a:prstGeom>
          <a:noFill/>
          <a:ln w="15875" algn="ctr">
            <a:solidFill>
              <a:schemeClr val="tx1"/>
            </a:solidFill>
            <a:round/>
            <a:headEnd type="arrow" w="med" len="med"/>
            <a:tailEnd type="arrow" w="med" len="med"/>
          </a:ln>
        </p:spPr>
      </p:cxnSp>
      <p:sp>
        <p:nvSpPr>
          <p:cNvPr id="20496" name="Rectangle 25"/>
          <p:cNvSpPr>
            <a:spLocks noChangeArrowheads="1"/>
          </p:cNvSpPr>
          <p:nvPr/>
        </p:nvSpPr>
        <p:spPr bwMode="auto">
          <a:xfrm>
            <a:off x="873125" y="4598988"/>
            <a:ext cx="260350" cy="300037"/>
          </a:xfrm>
          <a:prstGeom prst="rect">
            <a:avLst/>
          </a:prstGeom>
          <a:solidFill>
            <a:srgbClr val="A12F4A"/>
          </a:solidFill>
          <a:ln w="9525" algn="ctr">
            <a:solidFill>
              <a:schemeClr val="tx1"/>
            </a:solidFill>
            <a:round/>
            <a:headEnd/>
            <a:tailEnd/>
          </a:ln>
        </p:spPr>
        <p:txBody>
          <a:bodyPr/>
          <a:lstStyle/>
          <a:p>
            <a:r>
              <a:rPr lang="en-US"/>
              <a:t>1</a:t>
            </a:r>
          </a:p>
        </p:txBody>
      </p:sp>
      <p:sp>
        <p:nvSpPr>
          <p:cNvPr id="20497" name="Rectangle 30"/>
          <p:cNvSpPr>
            <a:spLocks noChangeArrowheads="1"/>
          </p:cNvSpPr>
          <p:nvPr/>
        </p:nvSpPr>
        <p:spPr bwMode="auto">
          <a:xfrm>
            <a:off x="1241425" y="4613275"/>
            <a:ext cx="260350" cy="300038"/>
          </a:xfrm>
          <a:prstGeom prst="rect">
            <a:avLst/>
          </a:prstGeom>
          <a:solidFill>
            <a:srgbClr val="A12F4A"/>
          </a:solidFill>
          <a:ln w="9525" algn="ctr">
            <a:solidFill>
              <a:schemeClr val="tx1"/>
            </a:solidFill>
            <a:round/>
            <a:headEnd/>
            <a:tailEnd/>
          </a:ln>
        </p:spPr>
        <p:txBody>
          <a:bodyPr/>
          <a:lstStyle/>
          <a:p>
            <a:r>
              <a:rPr lang="en-US"/>
              <a:t>3</a:t>
            </a:r>
          </a:p>
        </p:txBody>
      </p:sp>
      <p:sp>
        <p:nvSpPr>
          <p:cNvPr id="20498" name="Rectangle 31"/>
          <p:cNvSpPr>
            <a:spLocks noChangeArrowheads="1"/>
          </p:cNvSpPr>
          <p:nvPr/>
        </p:nvSpPr>
        <p:spPr bwMode="auto">
          <a:xfrm>
            <a:off x="1597025" y="4613275"/>
            <a:ext cx="258763" cy="300038"/>
          </a:xfrm>
          <a:prstGeom prst="rect">
            <a:avLst/>
          </a:prstGeom>
          <a:solidFill>
            <a:srgbClr val="A12F4A"/>
          </a:solidFill>
          <a:ln w="9525" algn="ctr">
            <a:solidFill>
              <a:schemeClr val="tx1"/>
            </a:solidFill>
            <a:round/>
            <a:headEnd/>
            <a:tailEnd/>
          </a:ln>
        </p:spPr>
        <p:txBody>
          <a:bodyPr/>
          <a:lstStyle/>
          <a:p>
            <a:r>
              <a:rPr lang="en-US"/>
              <a:t>5</a:t>
            </a:r>
          </a:p>
        </p:txBody>
      </p:sp>
      <p:sp>
        <p:nvSpPr>
          <p:cNvPr id="20499" name="Rectangle 32"/>
          <p:cNvSpPr>
            <a:spLocks noChangeArrowheads="1"/>
          </p:cNvSpPr>
          <p:nvPr/>
        </p:nvSpPr>
        <p:spPr bwMode="auto">
          <a:xfrm>
            <a:off x="1911350" y="4613275"/>
            <a:ext cx="258763" cy="300038"/>
          </a:xfrm>
          <a:prstGeom prst="rect">
            <a:avLst/>
          </a:prstGeom>
          <a:solidFill>
            <a:srgbClr val="A12F4A"/>
          </a:solidFill>
          <a:ln w="9525" algn="ctr">
            <a:solidFill>
              <a:schemeClr val="tx1"/>
            </a:solidFill>
            <a:round/>
            <a:headEnd/>
            <a:tailEnd/>
          </a:ln>
        </p:spPr>
        <p:txBody>
          <a:bodyPr/>
          <a:lstStyle/>
          <a:p>
            <a:r>
              <a:rPr lang="en-US"/>
              <a:t>7</a:t>
            </a:r>
          </a:p>
        </p:txBody>
      </p:sp>
      <p:sp>
        <p:nvSpPr>
          <p:cNvPr id="20500" name="Rectangle 33"/>
          <p:cNvSpPr>
            <a:spLocks noChangeArrowheads="1"/>
          </p:cNvSpPr>
          <p:nvPr/>
        </p:nvSpPr>
        <p:spPr bwMode="auto">
          <a:xfrm>
            <a:off x="873125" y="5076825"/>
            <a:ext cx="260350" cy="300038"/>
          </a:xfrm>
          <a:prstGeom prst="rect">
            <a:avLst/>
          </a:prstGeom>
          <a:solidFill>
            <a:srgbClr val="A12F4A"/>
          </a:solidFill>
          <a:ln w="9525" algn="ctr">
            <a:solidFill>
              <a:schemeClr val="tx1"/>
            </a:solidFill>
            <a:round/>
            <a:headEnd/>
            <a:tailEnd/>
          </a:ln>
        </p:spPr>
        <p:txBody>
          <a:bodyPr/>
          <a:lstStyle/>
          <a:p>
            <a:r>
              <a:rPr lang="en-US"/>
              <a:t>2</a:t>
            </a:r>
          </a:p>
        </p:txBody>
      </p:sp>
      <p:sp>
        <p:nvSpPr>
          <p:cNvPr id="20501" name="Rectangle 34"/>
          <p:cNvSpPr>
            <a:spLocks noChangeArrowheads="1"/>
          </p:cNvSpPr>
          <p:nvPr/>
        </p:nvSpPr>
        <p:spPr bwMode="auto">
          <a:xfrm>
            <a:off x="1241425" y="5091113"/>
            <a:ext cx="260350" cy="300037"/>
          </a:xfrm>
          <a:prstGeom prst="rect">
            <a:avLst/>
          </a:prstGeom>
          <a:solidFill>
            <a:srgbClr val="A12F4A"/>
          </a:solidFill>
          <a:ln w="9525" algn="ctr">
            <a:solidFill>
              <a:schemeClr val="tx1"/>
            </a:solidFill>
            <a:round/>
            <a:headEnd/>
            <a:tailEnd/>
          </a:ln>
        </p:spPr>
        <p:txBody>
          <a:bodyPr/>
          <a:lstStyle/>
          <a:p>
            <a:r>
              <a:rPr lang="en-US"/>
              <a:t>4</a:t>
            </a:r>
          </a:p>
        </p:txBody>
      </p:sp>
      <p:sp>
        <p:nvSpPr>
          <p:cNvPr id="20502" name="Rectangle 35"/>
          <p:cNvSpPr>
            <a:spLocks noChangeArrowheads="1"/>
          </p:cNvSpPr>
          <p:nvPr/>
        </p:nvSpPr>
        <p:spPr bwMode="auto">
          <a:xfrm>
            <a:off x="1597025" y="5091113"/>
            <a:ext cx="258763" cy="300037"/>
          </a:xfrm>
          <a:prstGeom prst="rect">
            <a:avLst/>
          </a:prstGeom>
          <a:solidFill>
            <a:srgbClr val="A12F4A"/>
          </a:solidFill>
          <a:ln w="9525" algn="ctr">
            <a:solidFill>
              <a:schemeClr val="tx1"/>
            </a:solidFill>
            <a:round/>
            <a:headEnd/>
            <a:tailEnd/>
          </a:ln>
        </p:spPr>
        <p:txBody>
          <a:bodyPr/>
          <a:lstStyle/>
          <a:p>
            <a:r>
              <a:rPr lang="en-US"/>
              <a:t>6</a:t>
            </a:r>
          </a:p>
        </p:txBody>
      </p:sp>
      <p:sp>
        <p:nvSpPr>
          <p:cNvPr id="20503" name="Rectangle 36"/>
          <p:cNvSpPr>
            <a:spLocks noChangeArrowheads="1"/>
          </p:cNvSpPr>
          <p:nvPr/>
        </p:nvSpPr>
        <p:spPr bwMode="auto">
          <a:xfrm>
            <a:off x="1911350" y="5091113"/>
            <a:ext cx="258763" cy="300037"/>
          </a:xfrm>
          <a:prstGeom prst="rect">
            <a:avLst/>
          </a:prstGeom>
          <a:solidFill>
            <a:srgbClr val="A12F4A"/>
          </a:solidFill>
          <a:ln w="9525" algn="ctr">
            <a:solidFill>
              <a:schemeClr val="tx1"/>
            </a:solidFill>
            <a:round/>
            <a:headEnd/>
            <a:tailEnd/>
          </a:ln>
        </p:spPr>
        <p:txBody>
          <a:bodyPr/>
          <a:lstStyle/>
          <a:p>
            <a:r>
              <a:rPr lang="en-US"/>
              <a:t>8</a:t>
            </a:r>
          </a:p>
        </p:txBody>
      </p:sp>
      <p:cxnSp>
        <p:nvCxnSpPr>
          <p:cNvPr id="20504" name="Straight Arrow Connector 37"/>
          <p:cNvCxnSpPr>
            <a:cxnSpLocks noChangeShapeType="1"/>
            <a:stCxn id="20485" idx="1"/>
            <a:endCxn id="20499" idx="3"/>
          </p:cNvCxnSpPr>
          <p:nvPr/>
        </p:nvCxnSpPr>
        <p:spPr bwMode="auto">
          <a:xfrm rot="10800000">
            <a:off x="2170113" y="4762500"/>
            <a:ext cx="860425" cy="608013"/>
          </a:xfrm>
          <a:prstGeom prst="straightConnector1">
            <a:avLst/>
          </a:prstGeom>
          <a:noFill/>
          <a:ln w="15875" algn="ctr">
            <a:solidFill>
              <a:schemeClr val="tx1"/>
            </a:solidFill>
            <a:round/>
            <a:headEnd type="arrow" w="med" len="med"/>
            <a:tailEnd type="arrow" w="med" len="med"/>
          </a:ln>
        </p:spPr>
      </p:cxnSp>
      <p:cxnSp>
        <p:nvCxnSpPr>
          <p:cNvPr id="20505" name="Straight Arrow Connector 42"/>
          <p:cNvCxnSpPr>
            <a:cxnSpLocks noChangeShapeType="1"/>
            <a:stCxn id="20485" idx="1"/>
          </p:cNvCxnSpPr>
          <p:nvPr/>
        </p:nvCxnSpPr>
        <p:spPr bwMode="auto">
          <a:xfrm rot="10800000">
            <a:off x="1119188" y="4762500"/>
            <a:ext cx="1911350" cy="608013"/>
          </a:xfrm>
          <a:prstGeom prst="straightConnector1">
            <a:avLst/>
          </a:prstGeom>
          <a:noFill/>
          <a:ln w="15875" algn="ctr">
            <a:solidFill>
              <a:schemeClr val="tx1"/>
            </a:solidFill>
            <a:round/>
            <a:headEnd type="arrow" w="med" len="med"/>
            <a:tailEnd type="arrow" w="med" len="med"/>
          </a:ln>
        </p:spPr>
      </p:cxnSp>
      <p:cxnSp>
        <p:nvCxnSpPr>
          <p:cNvPr id="20506" name="Straight Arrow Connector 44"/>
          <p:cNvCxnSpPr>
            <a:cxnSpLocks noChangeShapeType="1"/>
            <a:stCxn id="20485" idx="1"/>
            <a:endCxn id="20497" idx="2"/>
          </p:cNvCxnSpPr>
          <p:nvPr/>
        </p:nvCxnSpPr>
        <p:spPr bwMode="auto">
          <a:xfrm rot="10800000">
            <a:off x="1371600" y="4913313"/>
            <a:ext cx="1658938" cy="457200"/>
          </a:xfrm>
          <a:prstGeom prst="straightConnector1">
            <a:avLst/>
          </a:prstGeom>
          <a:noFill/>
          <a:ln w="15875" algn="ctr">
            <a:solidFill>
              <a:schemeClr val="tx1"/>
            </a:solidFill>
            <a:round/>
            <a:headEnd type="arrow" w="med" len="med"/>
            <a:tailEnd type="arrow" w="med" len="med"/>
          </a:ln>
        </p:spPr>
      </p:cxnSp>
      <p:cxnSp>
        <p:nvCxnSpPr>
          <p:cNvPr id="20507" name="Straight Arrow Connector 45"/>
          <p:cNvCxnSpPr>
            <a:cxnSpLocks noChangeShapeType="1"/>
            <a:stCxn id="20485" idx="1"/>
            <a:endCxn id="20498" idx="2"/>
          </p:cNvCxnSpPr>
          <p:nvPr/>
        </p:nvCxnSpPr>
        <p:spPr bwMode="auto">
          <a:xfrm rot="10800000">
            <a:off x="1727200" y="4913313"/>
            <a:ext cx="1303338" cy="457200"/>
          </a:xfrm>
          <a:prstGeom prst="straightConnector1">
            <a:avLst/>
          </a:prstGeom>
          <a:noFill/>
          <a:ln w="15875" algn="ctr">
            <a:solidFill>
              <a:schemeClr val="tx1"/>
            </a:solidFill>
            <a:round/>
            <a:headEnd type="arrow" w="med" len="med"/>
            <a:tailEnd type="arrow" w="med" len="med"/>
          </a:ln>
        </p:spPr>
      </p:cxnSp>
      <p:cxnSp>
        <p:nvCxnSpPr>
          <p:cNvPr id="20508" name="Straight Arrow Connector 50"/>
          <p:cNvCxnSpPr>
            <a:cxnSpLocks noChangeShapeType="1"/>
            <a:stCxn id="20485" idx="1"/>
          </p:cNvCxnSpPr>
          <p:nvPr/>
        </p:nvCxnSpPr>
        <p:spPr bwMode="auto">
          <a:xfrm rot="10800000">
            <a:off x="982663" y="5364163"/>
            <a:ext cx="2047875" cy="6350"/>
          </a:xfrm>
          <a:prstGeom prst="straightConnector1">
            <a:avLst/>
          </a:prstGeom>
          <a:noFill/>
          <a:ln w="15875" algn="ctr">
            <a:solidFill>
              <a:schemeClr val="tx1"/>
            </a:solidFill>
            <a:round/>
            <a:headEnd type="arrow" w="med" len="med"/>
            <a:tailEnd type="arrow" w="med" len="med"/>
          </a:ln>
        </p:spPr>
      </p:cxnSp>
      <p:cxnSp>
        <p:nvCxnSpPr>
          <p:cNvPr id="20509" name="Straight Arrow Connector 52"/>
          <p:cNvCxnSpPr>
            <a:cxnSpLocks noChangeShapeType="1"/>
            <a:stCxn id="20485" idx="1"/>
            <a:endCxn id="20501" idx="3"/>
          </p:cNvCxnSpPr>
          <p:nvPr/>
        </p:nvCxnSpPr>
        <p:spPr bwMode="auto">
          <a:xfrm rot="10800000">
            <a:off x="1501775" y="5240338"/>
            <a:ext cx="1528763" cy="130175"/>
          </a:xfrm>
          <a:prstGeom prst="straightConnector1">
            <a:avLst/>
          </a:prstGeom>
          <a:noFill/>
          <a:ln w="15875" algn="ctr">
            <a:solidFill>
              <a:schemeClr val="tx1"/>
            </a:solidFill>
            <a:round/>
            <a:headEnd type="arrow" w="med" len="med"/>
            <a:tailEnd type="arrow" w="med" len="med"/>
          </a:ln>
        </p:spPr>
      </p:cxnSp>
      <p:cxnSp>
        <p:nvCxnSpPr>
          <p:cNvPr id="20510" name="Straight Arrow Connector 55"/>
          <p:cNvCxnSpPr>
            <a:cxnSpLocks noChangeShapeType="1"/>
            <a:stCxn id="20485" idx="1"/>
          </p:cNvCxnSpPr>
          <p:nvPr/>
        </p:nvCxnSpPr>
        <p:spPr bwMode="auto">
          <a:xfrm rot="10800000">
            <a:off x="1801813" y="5295900"/>
            <a:ext cx="1228725" cy="74613"/>
          </a:xfrm>
          <a:prstGeom prst="straightConnector1">
            <a:avLst/>
          </a:prstGeom>
          <a:noFill/>
          <a:ln w="15875" algn="ctr">
            <a:solidFill>
              <a:schemeClr val="tx1"/>
            </a:solidFill>
            <a:round/>
            <a:headEnd type="arrow" w="med" len="med"/>
            <a:tailEnd type="arrow" w="med" len="med"/>
          </a:ln>
        </p:spPr>
      </p:cxnSp>
      <p:cxnSp>
        <p:nvCxnSpPr>
          <p:cNvPr id="20511" name="Straight Arrow Connector 57"/>
          <p:cNvCxnSpPr>
            <a:cxnSpLocks noChangeShapeType="1"/>
            <a:stCxn id="20485" idx="1"/>
          </p:cNvCxnSpPr>
          <p:nvPr/>
        </p:nvCxnSpPr>
        <p:spPr bwMode="auto">
          <a:xfrm rot="10800000">
            <a:off x="2155825" y="5240338"/>
            <a:ext cx="874713" cy="130175"/>
          </a:xfrm>
          <a:prstGeom prst="straightConnector1">
            <a:avLst/>
          </a:prstGeom>
          <a:noFill/>
          <a:ln w="15875" algn="ctr">
            <a:solidFill>
              <a:schemeClr val="tx1"/>
            </a:solidFill>
            <a:round/>
            <a:headEnd type="arrow" w="med" len="med"/>
            <a:tailEnd type="arrow" w="med" len="med"/>
          </a:ln>
        </p:spPr>
      </p:cxnSp>
      <p:sp>
        <p:nvSpPr>
          <p:cNvPr id="20512" name="Rectangle 31"/>
          <p:cNvSpPr>
            <a:spLocks noChangeArrowheads="1"/>
          </p:cNvSpPr>
          <p:nvPr/>
        </p:nvSpPr>
        <p:spPr bwMode="auto">
          <a:xfrm>
            <a:off x="4941888" y="4144963"/>
            <a:ext cx="3578225" cy="923925"/>
          </a:xfrm>
          <a:prstGeom prst="rect">
            <a:avLst/>
          </a:prstGeom>
          <a:noFill/>
          <a:ln w="9525">
            <a:noFill/>
            <a:miter lim="800000"/>
            <a:headEnd/>
            <a:tailEnd/>
          </a:ln>
        </p:spPr>
        <p:txBody>
          <a:bodyPr wrap="none">
            <a:spAutoFit/>
          </a:bodyPr>
          <a:lstStyle/>
          <a:p>
            <a:r>
              <a:rPr lang="en-ZA"/>
              <a:t>Power PC combines results that</a:t>
            </a:r>
          </a:p>
          <a:p>
            <a:r>
              <a:rPr lang="en-ZA"/>
              <a:t>were left by the SPEs in memory,</a:t>
            </a:r>
          </a:p>
          <a:p>
            <a:r>
              <a:rPr lang="en-ZA"/>
              <a:t>using its L2 cache to speed it up</a:t>
            </a:r>
            <a:endParaRPr lang="en-US"/>
          </a:p>
        </p:txBody>
      </p:sp>
      <p:pic>
        <p:nvPicPr>
          <p:cNvPr id="2050" name="Picture 2" descr="C:\Users\swinberg\Documents\ACTIVE\EEE4084F\Common\Images_open\checkered_flag-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1555" y="1600125"/>
            <a:ext cx="2741348" cy="20572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838200" y="1468438"/>
            <a:ext cx="8007350" cy="4191000"/>
          </a:xfrm>
        </p:spPr>
        <p:txBody>
          <a:bodyPr/>
          <a:lstStyle/>
          <a:p>
            <a:pPr eaLnBrk="1" hangingPunct="1">
              <a:defRPr/>
            </a:pPr>
            <a:r>
              <a:rPr lang="en-ZA" dirty="0" smtClean="0"/>
              <a:t>Case study of RC computers</a:t>
            </a:r>
          </a:p>
          <a:p>
            <a:pPr lvl="1">
              <a:defRPr/>
            </a:pPr>
            <a:r>
              <a:rPr lang="en-ZA" dirty="0" smtClean="0"/>
              <a:t>IBM Blade &amp; Cell Processor</a:t>
            </a:r>
          </a:p>
          <a:p>
            <a:pPr lvl="1">
              <a:defRPr/>
            </a:pPr>
            <a:r>
              <a:rPr lang="en-US" dirty="0"/>
              <a:t>Programmable Active Memories (PAM)</a:t>
            </a:r>
          </a:p>
          <a:p>
            <a:pPr lvl="1">
              <a:defRPr/>
            </a:pPr>
            <a:r>
              <a:rPr lang="en-US" dirty="0"/>
              <a:t>Virtual Computer Corporation (VCC)</a:t>
            </a:r>
          </a:p>
          <a:p>
            <a:pPr lvl="1">
              <a:defRPr/>
            </a:pPr>
            <a:r>
              <a:rPr lang="en-US" dirty="0"/>
              <a:t>Super Computer </a:t>
            </a:r>
            <a:r>
              <a:rPr lang="en-US" dirty="0" smtClean="0"/>
              <a:t/>
            </a:r>
            <a:br>
              <a:rPr lang="en-US" dirty="0" smtClean="0"/>
            </a:br>
            <a:r>
              <a:rPr lang="en-US" dirty="0" smtClean="0"/>
              <a:t>Research Center</a:t>
            </a:r>
            <a:br>
              <a:rPr lang="en-US" dirty="0" smtClean="0"/>
            </a:br>
            <a:r>
              <a:rPr lang="en-US" dirty="0" smtClean="0"/>
              <a:t>Splash System</a:t>
            </a:r>
            <a:endParaRPr lang="en-US" dirty="0"/>
          </a:p>
          <a:p>
            <a:pPr lvl="1">
              <a:defRPr/>
            </a:pPr>
            <a:r>
              <a:rPr lang="en-US" dirty="0"/>
              <a:t>Small RC Systems</a:t>
            </a:r>
            <a:endParaRPr lang="en-ZA" dirty="0" smtClean="0"/>
          </a:p>
        </p:txBody>
      </p:sp>
      <p:pic>
        <p:nvPicPr>
          <p:cNvPr id="4099" name="Picture 3" descr="mosaic01.gif"/>
          <p:cNvPicPr>
            <a:picLocks noChangeAspect="1"/>
          </p:cNvPicPr>
          <p:nvPr/>
        </p:nvPicPr>
        <p:blipFill>
          <a:blip r:embed="rId3"/>
          <a:srcRect/>
          <a:stretch>
            <a:fillRect/>
          </a:stretch>
        </p:blipFill>
        <p:spPr bwMode="auto">
          <a:xfrm>
            <a:off x="4403725" y="3538538"/>
            <a:ext cx="4471988" cy="310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IBM Blade</a:t>
            </a:r>
            <a:endParaRPr lang="en-US" dirty="0"/>
          </a:p>
        </p:txBody>
      </p:sp>
      <p:sp>
        <p:nvSpPr>
          <p:cNvPr id="3" name="Content Placeholder 2"/>
          <p:cNvSpPr>
            <a:spLocks noGrp="1"/>
          </p:cNvSpPr>
          <p:nvPr>
            <p:ph idx="1"/>
          </p:nvPr>
        </p:nvSpPr>
        <p:spPr>
          <a:xfrm>
            <a:off x="275774" y="1894114"/>
            <a:ext cx="3698875" cy="4191000"/>
          </a:xfrm>
        </p:spPr>
        <p:txBody>
          <a:bodyPr>
            <a:normAutofit lnSpcReduction="10000"/>
          </a:bodyPr>
          <a:lstStyle/>
          <a:p>
            <a:pPr>
              <a:defRPr/>
            </a:pPr>
            <a:r>
              <a:rPr lang="en-US" dirty="0" smtClean="0"/>
              <a:t>Each blade contains</a:t>
            </a:r>
          </a:p>
          <a:p>
            <a:pPr lvl="1">
              <a:defRPr/>
            </a:pPr>
            <a:r>
              <a:rPr lang="en-US" dirty="0" smtClean="0"/>
              <a:t>Two cell processors</a:t>
            </a:r>
          </a:p>
          <a:p>
            <a:pPr lvl="1">
              <a:defRPr/>
            </a:pPr>
            <a:r>
              <a:rPr lang="en-US" dirty="0" smtClean="0"/>
              <a:t>IO controller devices</a:t>
            </a:r>
          </a:p>
          <a:p>
            <a:pPr lvl="1">
              <a:defRPr/>
            </a:pPr>
            <a:r>
              <a:rPr lang="en-US" dirty="0" smtClean="0"/>
              <a:t>XDRAM memory</a:t>
            </a:r>
          </a:p>
          <a:p>
            <a:pPr lvl="1">
              <a:defRPr/>
            </a:pPr>
            <a:r>
              <a:rPr lang="en-US" dirty="0" smtClean="0"/>
              <a:t>IBM Blade center interface</a:t>
            </a:r>
          </a:p>
          <a:p>
            <a:pPr>
              <a:defRPr/>
            </a:pPr>
            <a:endParaRPr lang="en-US" dirty="0"/>
          </a:p>
        </p:txBody>
      </p:sp>
      <p:pic>
        <p:nvPicPr>
          <p:cNvPr id="21508" name="Picture 3" descr="IBM_Blade.png"/>
          <p:cNvPicPr>
            <a:picLocks noChangeAspect="1"/>
          </p:cNvPicPr>
          <p:nvPr/>
        </p:nvPicPr>
        <p:blipFill>
          <a:blip r:embed="rId3"/>
          <a:srcRect/>
          <a:stretch>
            <a:fillRect/>
          </a:stretch>
        </p:blipFill>
        <p:spPr bwMode="auto">
          <a:xfrm>
            <a:off x="3868284" y="1050470"/>
            <a:ext cx="4978400" cy="5548313"/>
          </a:xfrm>
          <a:prstGeom prst="rect">
            <a:avLst/>
          </a:prstGeom>
          <a:noFill/>
          <a:ln w="9525">
            <a:noFill/>
            <a:miter lim="800000"/>
            <a:headEnd/>
            <a:tailEnd/>
          </a:ln>
        </p:spPr>
      </p:pic>
      <p:sp>
        <p:nvSpPr>
          <p:cNvPr id="4" name="Rectangle 3"/>
          <p:cNvSpPr/>
          <p:nvPr/>
        </p:nvSpPr>
        <p:spPr>
          <a:xfrm>
            <a:off x="4027714" y="3004457"/>
            <a:ext cx="3037114" cy="3502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RC Systems</a:t>
            </a:r>
            <a:endParaRPr lang="en-US" dirty="0"/>
          </a:p>
        </p:txBody>
      </p:sp>
      <p:sp>
        <p:nvSpPr>
          <p:cNvPr id="5" name="Text Placeholder 4"/>
          <p:cNvSpPr>
            <a:spLocks noGrp="1"/>
          </p:cNvSpPr>
          <p:nvPr>
            <p:ph type="body" idx="1"/>
          </p:nvPr>
        </p:nvSpPr>
        <p:spPr/>
        <p:txBody>
          <a:bodyPr/>
          <a:lstStyle/>
          <a:p>
            <a:pPr>
              <a:defRPr/>
            </a:pPr>
            <a:r>
              <a:rPr lang="en-US" dirty="0" smtClean="0"/>
              <a:t>A look at platforms architectures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eft-Right Arrow 23"/>
          <p:cNvSpPr>
            <a:spLocks noChangeArrowheads="1"/>
          </p:cNvSpPr>
          <p:nvPr/>
        </p:nvSpPr>
        <p:spPr bwMode="auto">
          <a:xfrm rot="5400000">
            <a:off x="2142332" y="4888478"/>
            <a:ext cx="804862" cy="641350"/>
          </a:xfrm>
          <a:prstGeom prst="leftRightArrow">
            <a:avLst>
              <a:gd name="adj1" fmla="val 50000"/>
              <a:gd name="adj2" fmla="val 49983"/>
            </a:avLst>
          </a:prstGeom>
          <a:solidFill>
            <a:srgbClr val="99FFCC"/>
          </a:solidFill>
          <a:ln w="15875" algn="ctr">
            <a:solidFill>
              <a:schemeClr val="tx1"/>
            </a:solidFill>
            <a:round/>
            <a:headEnd/>
            <a:tailEnd/>
          </a:ln>
        </p:spPr>
        <p:txBody>
          <a:bodyPr/>
          <a:lstStyle/>
          <a:p>
            <a:endParaRPr lang="en-US"/>
          </a:p>
        </p:txBody>
      </p:sp>
      <p:sp>
        <p:nvSpPr>
          <p:cNvPr id="23555" name="Rectangle 20"/>
          <p:cNvSpPr>
            <a:spLocks noChangeArrowheads="1"/>
          </p:cNvSpPr>
          <p:nvPr/>
        </p:nvSpPr>
        <p:spPr bwMode="auto">
          <a:xfrm>
            <a:off x="3998913" y="3441472"/>
            <a:ext cx="3411537" cy="2743200"/>
          </a:xfrm>
          <a:prstGeom prst="rect">
            <a:avLst/>
          </a:prstGeom>
          <a:solidFill>
            <a:srgbClr val="D9FFD9"/>
          </a:solidFill>
          <a:ln w="9525" algn="ctr">
            <a:solidFill>
              <a:schemeClr val="tx1"/>
            </a:solidFill>
            <a:round/>
            <a:headEnd/>
            <a:tailEnd/>
          </a:ln>
        </p:spPr>
        <p:txBody>
          <a:bodyPr/>
          <a:lstStyle/>
          <a:p>
            <a:endParaRPr lang="en-US"/>
          </a:p>
        </p:txBody>
      </p:sp>
      <p:sp>
        <p:nvSpPr>
          <p:cNvPr id="2" name="Title 1"/>
          <p:cNvSpPr>
            <a:spLocks noGrp="1"/>
          </p:cNvSpPr>
          <p:nvPr>
            <p:ph type="title"/>
          </p:nvPr>
        </p:nvSpPr>
        <p:spPr/>
        <p:txBody>
          <a:bodyPr>
            <a:normAutofit fontScale="90000"/>
          </a:bodyPr>
          <a:lstStyle/>
          <a:p>
            <a:pPr>
              <a:defRPr/>
            </a:pPr>
            <a:r>
              <a:rPr lang="en-US" dirty="0" smtClean="0"/>
              <a:t>Large RC System - PAM</a:t>
            </a:r>
            <a:endParaRPr lang="en-US" dirty="0"/>
          </a:p>
        </p:txBody>
      </p:sp>
      <p:sp>
        <p:nvSpPr>
          <p:cNvPr id="3" name="Content Placeholder 2"/>
          <p:cNvSpPr>
            <a:spLocks noGrp="1"/>
          </p:cNvSpPr>
          <p:nvPr>
            <p:ph idx="1"/>
          </p:nvPr>
        </p:nvSpPr>
        <p:spPr>
          <a:xfrm>
            <a:off x="838200" y="1219651"/>
            <a:ext cx="8007350" cy="4191000"/>
          </a:xfrm>
        </p:spPr>
        <p:txBody>
          <a:bodyPr/>
          <a:lstStyle/>
          <a:p>
            <a:pPr>
              <a:defRPr/>
            </a:pPr>
            <a:r>
              <a:rPr lang="en-US" dirty="0" smtClean="0"/>
              <a:t>Programmable Active Memories (PAM)</a:t>
            </a:r>
          </a:p>
          <a:p>
            <a:pPr lvl="1">
              <a:defRPr/>
            </a:pPr>
            <a:r>
              <a:rPr lang="en-US" dirty="0" smtClean="0"/>
              <a:t>Produced by Digital Equipment Corp (DEC)</a:t>
            </a:r>
          </a:p>
          <a:p>
            <a:pPr lvl="1">
              <a:defRPr/>
            </a:pPr>
            <a:r>
              <a:rPr lang="en-US" dirty="0" smtClean="0"/>
              <a:t>Used Xilinx XC3000 FPGAs</a:t>
            </a:r>
          </a:p>
          <a:p>
            <a:pPr lvl="1">
              <a:defRPr/>
            </a:pPr>
            <a:r>
              <a:rPr lang="en-US" dirty="0" smtClean="0"/>
              <a:t>Independent banks of fast static RAM</a:t>
            </a:r>
            <a:endParaRPr lang="en-US" dirty="0"/>
          </a:p>
        </p:txBody>
      </p:sp>
      <p:sp>
        <p:nvSpPr>
          <p:cNvPr id="23558" name="Rectangle 3"/>
          <p:cNvSpPr>
            <a:spLocks noChangeArrowheads="1"/>
          </p:cNvSpPr>
          <p:nvPr/>
        </p:nvSpPr>
        <p:spPr bwMode="auto">
          <a:xfrm>
            <a:off x="1897063" y="3811359"/>
            <a:ext cx="1270000" cy="995363"/>
          </a:xfrm>
          <a:prstGeom prst="rect">
            <a:avLst/>
          </a:prstGeom>
          <a:solidFill>
            <a:srgbClr val="0070C0"/>
          </a:solidFill>
          <a:ln w="15875" algn="ctr">
            <a:solidFill>
              <a:schemeClr val="tx1"/>
            </a:solidFill>
            <a:round/>
            <a:headEnd/>
            <a:tailEnd/>
          </a:ln>
        </p:spPr>
        <p:txBody>
          <a:bodyPr anchor="ctr"/>
          <a:lstStyle/>
          <a:p>
            <a:pPr algn="ctr"/>
            <a:r>
              <a:rPr lang="en-US"/>
              <a:t>Host</a:t>
            </a:r>
          </a:p>
          <a:p>
            <a:pPr algn="ctr"/>
            <a:r>
              <a:rPr lang="en-US"/>
              <a:t>CPU</a:t>
            </a:r>
          </a:p>
        </p:txBody>
      </p:sp>
      <p:sp>
        <p:nvSpPr>
          <p:cNvPr id="23559" name="Rectangle 4"/>
          <p:cNvSpPr>
            <a:spLocks noChangeArrowheads="1"/>
          </p:cNvSpPr>
          <p:nvPr/>
        </p:nvSpPr>
        <p:spPr bwMode="auto">
          <a:xfrm>
            <a:off x="4135438"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0" name="Rectangle 5"/>
          <p:cNvSpPr>
            <a:spLocks noChangeArrowheads="1"/>
          </p:cNvSpPr>
          <p:nvPr/>
        </p:nvSpPr>
        <p:spPr bwMode="auto">
          <a:xfrm>
            <a:off x="4954588"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1" name="Rectangle 6"/>
          <p:cNvSpPr>
            <a:spLocks noChangeArrowheads="1"/>
          </p:cNvSpPr>
          <p:nvPr/>
        </p:nvSpPr>
        <p:spPr bwMode="auto">
          <a:xfrm>
            <a:off x="5759450"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2" name="Rectangle 7"/>
          <p:cNvSpPr>
            <a:spLocks noChangeArrowheads="1"/>
          </p:cNvSpPr>
          <p:nvPr/>
        </p:nvSpPr>
        <p:spPr bwMode="auto">
          <a:xfrm>
            <a:off x="6564313"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3" name="Rectangle 8"/>
          <p:cNvSpPr>
            <a:spLocks noChangeArrowheads="1"/>
          </p:cNvSpPr>
          <p:nvPr/>
        </p:nvSpPr>
        <p:spPr bwMode="auto">
          <a:xfrm>
            <a:off x="4135438"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4" name="Rectangle 9"/>
          <p:cNvSpPr>
            <a:spLocks noChangeArrowheads="1"/>
          </p:cNvSpPr>
          <p:nvPr/>
        </p:nvSpPr>
        <p:spPr bwMode="auto">
          <a:xfrm>
            <a:off x="4954588"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5" name="Rectangle 10"/>
          <p:cNvSpPr>
            <a:spLocks noChangeArrowheads="1"/>
          </p:cNvSpPr>
          <p:nvPr/>
        </p:nvSpPr>
        <p:spPr bwMode="auto">
          <a:xfrm>
            <a:off x="5759450"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6" name="Rectangle 11"/>
          <p:cNvSpPr>
            <a:spLocks noChangeArrowheads="1"/>
          </p:cNvSpPr>
          <p:nvPr/>
        </p:nvSpPr>
        <p:spPr bwMode="auto">
          <a:xfrm>
            <a:off x="6564313"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7" name="Rectangle 12"/>
          <p:cNvSpPr>
            <a:spLocks noChangeArrowheads="1"/>
          </p:cNvSpPr>
          <p:nvPr/>
        </p:nvSpPr>
        <p:spPr bwMode="auto">
          <a:xfrm>
            <a:off x="4135438"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68" name="Rectangle 13"/>
          <p:cNvSpPr>
            <a:spLocks noChangeArrowheads="1"/>
          </p:cNvSpPr>
          <p:nvPr/>
        </p:nvSpPr>
        <p:spPr bwMode="auto">
          <a:xfrm>
            <a:off x="4135438"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69" name="Rectangle 14"/>
          <p:cNvSpPr>
            <a:spLocks noChangeArrowheads="1"/>
          </p:cNvSpPr>
          <p:nvPr/>
        </p:nvSpPr>
        <p:spPr bwMode="auto">
          <a:xfrm>
            <a:off x="4954588"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0" name="Rectangle 15"/>
          <p:cNvSpPr>
            <a:spLocks noChangeArrowheads="1"/>
          </p:cNvSpPr>
          <p:nvPr/>
        </p:nvSpPr>
        <p:spPr bwMode="auto">
          <a:xfrm>
            <a:off x="4954588"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1" name="Rectangle 16"/>
          <p:cNvSpPr>
            <a:spLocks noChangeArrowheads="1"/>
          </p:cNvSpPr>
          <p:nvPr/>
        </p:nvSpPr>
        <p:spPr bwMode="auto">
          <a:xfrm>
            <a:off x="5745163" y="3565297"/>
            <a:ext cx="738187"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2" name="Rectangle 17"/>
          <p:cNvSpPr>
            <a:spLocks noChangeArrowheads="1"/>
          </p:cNvSpPr>
          <p:nvPr/>
        </p:nvSpPr>
        <p:spPr bwMode="auto">
          <a:xfrm>
            <a:off x="5745163" y="5667147"/>
            <a:ext cx="738187"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3" name="Rectangle 18"/>
          <p:cNvSpPr>
            <a:spLocks noChangeArrowheads="1"/>
          </p:cNvSpPr>
          <p:nvPr/>
        </p:nvSpPr>
        <p:spPr bwMode="auto">
          <a:xfrm>
            <a:off x="6537325"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4" name="Rectangle 19"/>
          <p:cNvSpPr>
            <a:spLocks noChangeArrowheads="1"/>
          </p:cNvSpPr>
          <p:nvPr/>
        </p:nvSpPr>
        <p:spPr bwMode="auto">
          <a:xfrm>
            <a:off x="6537325"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5" name="Left-Right Arrow 21"/>
          <p:cNvSpPr>
            <a:spLocks noChangeArrowheads="1"/>
          </p:cNvSpPr>
          <p:nvPr/>
        </p:nvSpPr>
        <p:spPr bwMode="auto">
          <a:xfrm>
            <a:off x="3194050" y="3987572"/>
            <a:ext cx="804863" cy="641350"/>
          </a:xfrm>
          <a:prstGeom prst="leftRightArrow">
            <a:avLst>
              <a:gd name="adj1" fmla="val 50000"/>
              <a:gd name="adj2" fmla="val 49983"/>
            </a:avLst>
          </a:prstGeom>
          <a:solidFill>
            <a:srgbClr val="99FFCC"/>
          </a:solidFill>
          <a:ln w="15875" algn="ctr">
            <a:solidFill>
              <a:schemeClr val="tx1"/>
            </a:solidFill>
            <a:round/>
            <a:headEnd/>
            <a:tailEnd/>
          </a:ln>
        </p:spPr>
        <p:txBody>
          <a:bodyPr/>
          <a:lstStyle/>
          <a:p>
            <a:endParaRPr lang="en-US"/>
          </a:p>
        </p:txBody>
      </p:sp>
      <p:sp>
        <p:nvSpPr>
          <p:cNvPr id="23576" name="Rectangle 22"/>
          <p:cNvSpPr>
            <a:spLocks noChangeArrowheads="1"/>
          </p:cNvSpPr>
          <p:nvPr/>
        </p:nvSpPr>
        <p:spPr bwMode="auto">
          <a:xfrm>
            <a:off x="1882775" y="5625872"/>
            <a:ext cx="1296988" cy="558800"/>
          </a:xfrm>
          <a:prstGeom prst="rect">
            <a:avLst/>
          </a:prstGeom>
          <a:solidFill>
            <a:srgbClr val="A12F4A"/>
          </a:solidFill>
          <a:ln w="15875" algn="ctr">
            <a:solidFill>
              <a:schemeClr val="tx1"/>
            </a:solidFill>
            <a:round/>
            <a:headEnd/>
            <a:tailEnd/>
          </a:ln>
        </p:spPr>
        <p:txBody>
          <a:bodyPr anchor="ctr"/>
          <a:lstStyle/>
          <a:p>
            <a:pPr algn="ctr"/>
            <a:r>
              <a:rPr lang="en-US"/>
              <a:t>DRAM</a:t>
            </a:r>
          </a:p>
        </p:txBody>
      </p:sp>
      <p:sp>
        <p:nvSpPr>
          <p:cNvPr id="23577" name="Rectangle 24"/>
          <p:cNvSpPr>
            <a:spLocks noChangeArrowheads="1"/>
          </p:cNvSpPr>
          <p:nvPr/>
        </p:nvSpPr>
        <p:spPr bwMode="auto">
          <a:xfrm>
            <a:off x="1789113" y="6170382"/>
            <a:ext cx="4044950" cy="554038"/>
          </a:xfrm>
          <a:prstGeom prst="rect">
            <a:avLst/>
          </a:prstGeom>
          <a:noFill/>
          <a:ln w="9525">
            <a:noFill/>
            <a:miter lim="800000"/>
            <a:headEnd/>
            <a:tailEnd/>
          </a:ln>
        </p:spPr>
        <p:txBody>
          <a:bodyPr wrap="none">
            <a:spAutoFit/>
          </a:bodyPr>
          <a:lstStyle/>
          <a:p>
            <a:r>
              <a:rPr lang="en-US" dirty="0"/>
              <a:t>Digital Equipment Corp. PAM system (1980s)</a:t>
            </a:r>
          </a:p>
          <a:p>
            <a:r>
              <a:rPr lang="en-US" sz="1200" dirty="0"/>
              <a:t>Image adapted from Hauck and </a:t>
            </a:r>
            <a:r>
              <a:rPr lang="en-US" sz="1200" dirty="0" err="1"/>
              <a:t>Dehon</a:t>
            </a:r>
            <a:r>
              <a:rPr lang="en-US" sz="1200" dirty="0"/>
              <a:t> (2008) Ch3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bwMode="auto">
          <a:xfrm>
            <a:off x="436563" y="4530725"/>
            <a:ext cx="8393112" cy="2006600"/>
          </a:xfrm>
          <a:prstGeom prst="rect">
            <a:avLst/>
          </a:prstGeom>
          <a:solidFill>
            <a:schemeClr val="accent4">
              <a:lumMod val="2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p:txBody>
          <a:bodyPr>
            <a:normAutofit fontScale="90000"/>
          </a:bodyPr>
          <a:lstStyle/>
          <a:p>
            <a:pPr>
              <a:defRPr/>
            </a:pPr>
            <a:r>
              <a:rPr lang="en-US" dirty="0" smtClean="0"/>
              <a:t>Large RC System - VCC</a:t>
            </a:r>
            <a:endParaRPr lang="en-US" dirty="0"/>
          </a:p>
        </p:txBody>
      </p:sp>
      <p:sp>
        <p:nvSpPr>
          <p:cNvPr id="3" name="Content Placeholder 2"/>
          <p:cNvSpPr>
            <a:spLocks noGrp="1"/>
          </p:cNvSpPr>
          <p:nvPr>
            <p:ph idx="1"/>
          </p:nvPr>
        </p:nvSpPr>
        <p:spPr>
          <a:xfrm>
            <a:off x="838200" y="1400175"/>
            <a:ext cx="8007350" cy="4191000"/>
          </a:xfrm>
        </p:spPr>
        <p:txBody>
          <a:bodyPr/>
          <a:lstStyle/>
          <a:p>
            <a:pPr>
              <a:defRPr/>
            </a:pPr>
            <a:r>
              <a:rPr lang="en-US" sz="2800" dirty="0" smtClean="0"/>
              <a:t>Virtual Computer Corporation (VCC)</a:t>
            </a:r>
          </a:p>
          <a:p>
            <a:pPr>
              <a:defRPr/>
            </a:pPr>
            <a:r>
              <a:rPr lang="en-US" sz="2800" dirty="0" smtClean="0"/>
              <a:t>First commercially commercial RC platform*</a:t>
            </a:r>
          </a:p>
          <a:p>
            <a:pPr>
              <a:defRPr/>
            </a:pPr>
            <a:r>
              <a:rPr lang="en-US" sz="2800" dirty="0" smtClean="0"/>
              <a:t>Checkerboard layout of</a:t>
            </a:r>
          </a:p>
          <a:p>
            <a:pPr lvl="1">
              <a:defRPr/>
            </a:pPr>
            <a:r>
              <a:rPr lang="en-US" sz="2400" dirty="0" smtClean="0"/>
              <a:t>Xilinx XC4010 devices and </a:t>
            </a:r>
          </a:p>
          <a:p>
            <a:pPr lvl="1">
              <a:defRPr/>
            </a:pPr>
            <a:r>
              <a:rPr lang="en-US" sz="2400" dirty="0" smtClean="0"/>
              <a:t>I-Cube programmable interconnection devices</a:t>
            </a:r>
          </a:p>
          <a:p>
            <a:pPr lvl="1">
              <a:defRPr/>
            </a:pPr>
            <a:r>
              <a:rPr lang="en-US" sz="2400" dirty="0" smtClean="0"/>
              <a:t>SRAM modules on the edges</a:t>
            </a:r>
            <a:endParaRPr lang="en-US" sz="2400" dirty="0"/>
          </a:p>
        </p:txBody>
      </p:sp>
      <p:sp>
        <p:nvSpPr>
          <p:cNvPr id="24581" name="Rectangle 3"/>
          <p:cNvSpPr>
            <a:spLocks noChangeArrowheads="1"/>
          </p:cNvSpPr>
          <p:nvPr/>
        </p:nvSpPr>
        <p:spPr bwMode="auto">
          <a:xfrm>
            <a:off x="7141479" y="6614433"/>
            <a:ext cx="1693863" cy="276225"/>
          </a:xfrm>
          <a:prstGeom prst="rect">
            <a:avLst/>
          </a:prstGeom>
          <a:noFill/>
          <a:ln w="9525">
            <a:noFill/>
            <a:miter lim="800000"/>
            <a:headEnd/>
            <a:tailEnd/>
          </a:ln>
        </p:spPr>
        <p:txBody>
          <a:bodyPr wrap="none">
            <a:spAutoFit/>
          </a:bodyPr>
          <a:lstStyle/>
          <a:p>
            <a:r>
              <a:rPr lang="en-US" sz="1200" dirty="0"/>
              <a:t>* Hauck and </a:t>
            </a:r>
            <a:r>
              <a:rPr lang="en-US" sz="1200" dirty="0" err="1"/>
              <a:t>Dehon</a:t>
            </a:r>
            <a:r>
              <a:rPr lang="en-US" sz="1200" dirty="0"/>
              <a:t> (2008)</a:t>
            </a:r>
          </a:p>
        </p:txBody>
      </p:sp>
      <p:sp>
        <p:nvSpPr>
          <p:cNvPr id="24582" name="Rectangle 13"/>
          <p:cNvSpPr>
            <a:spLocks noChangeArrowheads="1"/>
          </p:cNvSpPr>
          <p:nvPr/>
        </p:nvSpPr>
        <p:spPr bwMode="auto">
          <a:xfrm>
            <a:off x="5446713" y="5210175"/>
            <a:ext cx="376237" cy="368300"/>
          </a:xfrm>
          <a:prstGeom prst="rect">
            <a:avLst/>
          </a:prstGeom>
          <a:noFill/>
          <a:ln w="9525">
            <a:noFill/>
            <a:miter lim="800000"/>
            <a:headEnd/>
            <a:tailEnd/>
          </a:ln>
        </p:spPr>
        <p:txBody>
          <a:bodyPr wrap="none">
            <a:spAutoFit/>
          </a:bodyPr>
          <a:lstStyle/>
          <a:p>
            <a:r>
              <a:rPr lang="en-US"/>
              <a:t>…</a:t>
            </a:r>
          </a:p>
        </p:txBody>
      </p:sp>
      <p:sp>
        <p:nvSpPr>
          <p:cNvPr id="24583" name="Rectangle 24"/>
          <p:cNvSpPr>
            <a:spLocks noChangeArrowheads="1"/>
          </p:cNvSpPr>
          <p:nvPr/>
        </p:nvSpPr>
        <p:spPr bwMode="auto">
          <a:xfrm>
            <a:off x="5446713" y="4608513"/>
            <a:ext cx="376237" cy="369887"/>
          </a:xfrm>
          <a:prstGeom prst="rect">
            <a:avLst/>
          </a:prstGeom>
          <a:noFill/>
          <a:ln w="9525">
            <a:noFill/>
            <a:miter lim="800000"/>
            <a:headEnd/>
            <a:tailEnd/>
          </a:ln>
        </p:spPr>
        <p:txBody>
          <a:bodyPr wrap="none">
            <a:spAutoFit/>
          </a:bodyPr>
          <a:lstStyle/>
          <a:p>
            <a:r>
              <a:rPr lang="en-US"/>
              <a:t>…</a:t>
            </a:r>
          </a:p>
        </p:txBody>
      </p:sp>
      <p:sp>
        <p:nvSpPr>
          <p:cNvPr id="24584" name="Rectangle 28"/>
          <p:cNvSpPr>
            <a:spLocks noChangeArrowheads="1"/>
          </p:cNvSpPr>
          <p:nvPr/>
        </p:nvSpPr>
        <p:spPr bwMode="auto">
          <a:xfrm>
            <a:off x="928688" y="5564188"/>
            <a:ext cx="376237" cy="369887"/>
          </a:xfrm>
          <a:prstGeom prst="rect">
            <a:avLst/>
          </a:prstGeom>
          <a:noFill/>
          <a:ln w="9525">
            <a:noFill/>
            <a:miter lim="800000"/>
            <a:headEnd/>
            <a:tailEnd/>
          </a:ln>
        </p:spPr>
        <p:txBody>
          <a:bodyPr wrap="none">
            <a:spAutoFit/>
          </a:bodyPr>
          <a:lstStyle/>
          <a:p>
            <a:r>
              <a:rPr lang="en-US"/>
              <a:t>…</a:t>
            </a:r>
          </a:p>
        </p:txBody>
      </p:sp>
      <p:sp>
        <p:nvSpPr>
          <p:cNvPr id="24585" name="Rectangle 29"/>
          <p:cNvSpPr>
            <a:spLocks noChangeArrowheads="1"/>
          </p:cNvSpPr>
          <p:nvPr/>
        </p:nvSpPr>
        <p:spPr bwMode="auto">
          <a:xfrm>
            <a:off x="1897063" y="5564188"/>
            <a:ext cx="377825" cy="369887"/>
          </a:xfrm>
          <a:prstGeom prst="rect">
            <a:avLst/>
          </a:prstGeom>
          <a:noFill/>
          <a:ln w="9525">
            <a:noFill/>
            <a:miter lim="800000"/>
            <a:headEnd/>
            <a:tailEnd/>
          </a:ln>
        </p:spPr>
        <p:txBody>
          <a:bodyPr wrap="none">
            <a:spAutoFit/>
          </a:bodyPr>
          <a:lstStyle/>
          <a:p>
            <a:r>
              <a:rPr lang="en-US"/>
              <a:t>…</a:t>
            </a:r>
          </a:p>
        </p:txBody>
      </p:sp>
      <p:sp>
        <p:nvSpPr>
          <p:cNvPr id="24586" name="Rectangle 30"/>
          <p:cNvSpPr>
            <a:spLocks noChangeArrowheads="1"/>
          </p:cNvSpPr>
          <p:nvPr/>
        </p:nvSpPr>
        <p:spPr bwMode="auto">
          <a:xfrm>
            <a:off x="2962275" y="5564188"/>
            <a:ext cx="376238" cy="369887"/>
          </a:xfrm>
          <a:prstGeom prst="rect">
            <a:avLst/>
          </a:prstGeom>
          <a:noFill/>
          <a:ln w="9525">
            <a:noFill/>
            <a:miter lim="800000"/>
            <a:headEnd/>
            <a:tailEnd/>
          </a:ln>
        </p:spPr>
        <p:txBody>
          <a:bodyPr wrap="none">
            <a:spAutoFit/>
          </a:bodyPr>
          <a:lstStyle/>
          <a:p>
            <a:r>
              <a:rPr lang="en-US"/>
              <a:t>…</a:t>
            </a:r>
          </a:p>
        </p:txBody>
      </p:sp>
      <p:sp>
        <p:nvSpPr>
          <p:cNvPr id="24587" name="Rectangle 31"/>
          <p:cNvSpPr>
            <a:spLocks noChangeArrowheads="1"/>
          </p:cNvSpPr>
          <p:nvPr/>
        </p:nvSpPr>
        <p:spPr bwMode="auto">
          <a:xfrm>
            <a:off x="3930650" y="5564188"/>
            <a:ext cx="377825" cy="369887"/>
          </a:xfrm>
          <a:prstGeom prst="rect">
            <a:avLst/>
          </a:prstGeom>
          <a:noFill/>
          <a:ln w="9525">
            <a:noFill/>
            <a:miter lim="800000"/>
            <a:headEnd/>
            <a:tailEnd/>
          </a:ln>
        </p:spPr>
        <p:txBody>
          <a:bodyPr wrap="none">
            <a:spAutoFit/>
          </a:bodyPr>
          <a:lstStyle/>
          <a:p>
            <a:r>
              <a:rPr lang="en-US"/>
              <a:t>…</a:t>
            </a:r>
          </a:p>
        </p:txBody>
      </p:sp>
      <p:sp>
        <p:nvSpPr>
          <p:cNvPr id="24588" name="Rectangle 32"/>
          <p:cNvSpPr>
            <a:spLocks noChangeArrowheads="1"/>
          </p:cNvSpPr>
          <p:nvPr/>
        </p:nvSpPr>
        <p:spPr bwMode="auto">
          <a:xfrm>
            <a:off x="7056438" y="5564188"/>
            <a:ext cx="376237" cy="369887"/>
          </a:xfrm>
          <a:prstGeom prst="rect">
            <a:avLst/>
          </a:prstGeom>
          <a:noFill/>
          <a:ln w="9525">
            <a:noFill/>
            <a:miter lim="800000"/>
            <a:headEnd/>
            <a:tailEnd/>
          </a:ln>
        </p:spPr>
        <p:txBody>
          <a:bodyPr wrap="none">
            <a:spAutoFit/>
          </a:bodyPr>
          <a:lstStyle/>
          <a:p>
            <a:r>
              <a:rPr lang="en-US"/>
              <a:t>…</a:t>
            </a:r>
          </a:p>
        </p:txBody>
      </p:sp>
      <p:sp>
        <p:nvSpPr>
          <p:cNvPr id="24589" name="Rectangle 33"/>
          <p:cNvSpPr>
            <a:spLocks noChangeArrowheads="1"/>
          </p:cNvSpPr>
          <p:nvPr/>
        </p:nvSpPr>
        <p:spPr bwMode="auto">
          <a:xfrm>
            <a:off x="8024813" y="5564188"/>
            <a:ext cx="377825" cy="369887"/>
          </a:xfrm>
          <a:prstGeom prst="rect">
            <a:avLst/>
          </a:prstGeom>
          <a:noFill/>
          <a:ln w="9525">
            <a:noFill/>
            <a:miter lim="800000"/>
            <a:headEnd/>
            <a:tailEnd/>
          </a:ln>
        </p:spPr>
        <p:txBody>
          <a:bodyPr wrap="none">
            <a:spAutoFit/>
          </a:bodyPr>
          <a:lstStyle/>
          <a:p>
            <a:r>
              <a:rPr lang="en-US"/>
              <a:t>…</a:t>
            </a:r>
          </a:p>
        </p:txBody>
      </p:sp>
      <p:sp>
        <p:nvSpPr>
          <p:cNvPr id="24590" name="Rectangle 34"/>
          <p:cNvSpPr>
            <a:spLocks noChangeArrowheads="1"/>
          </p:cNvSpPr>
          <p:nvPr/>
        </p:nvSpPr>
        <p:spPr bwMode="auto">
          <a:xfrm>
            <a:off x="4791075" y="5564188"/>
            <a:ext cx="376238" cy="369887"/>
          </a:xfrm>
          <a:prstGeom prst="rect">
            <a:avLst/>
          </a:prstGeom>
          <a:noFill/>
          <a:ln w="9525">
            <a:noFill/>
            <a:miter lim="800000"/>
            <a:headEnd/>
            <a:tailEnd/>
          </a:ln>
        </p:spPr>
        <p:txBody>
          <a:bodyPr wrap="none">
            <a:spAutoFit/>
          </a:bodyPr>
          <a:lstStyle/>
          <a:p>
            <a:r>
              <a:rPr lang="en-US"/>
              <a:t>…</a:t>
            </a:r>
          </a:p>
        </p:txBody>
      </p:sp>
      <p:sp>
        <p:nvSpPr>
          <p:cNvPr id="24591" name="Rectangle 35"/>
          <p:cNvSpPr>
            <a:spLocks noChangeArrowheads="1"/>
          </p:cNvSpPr>
          <p:nvPr/>
        </p:nvSpPr>
        <p:spPr bwMode="auto">
          <a:xfrm>
            <a:off x="6183313" y="5564188"/>
            <a:ext cx="376237" cy="369887"/>
          </a:xfrm>
          <a:prstGeom prst="rect">
            <a:avLst/>
          </a:prstGeom>
          <a:noFill/>
          <a:ln w="9525">
            <a:noFill/>
            <a:miter lim="800000"/>
            <a:headEnd/>
            <a:tailEnd/>
          </a:ln>
        </p:spPr>
        <p:txBody>
          <a:bodyPr wrap="none">
            <a:spAutoFit/>
          </a:bodyPr>
          <a:lstStyle/>
          <a:p>
            <a:r>
              <a:rPr lang="en-US"/>
              <a:t>…</a:t>
            </a:r>
          </a:p>
        </p:txBody>
      </p:sp>
      <p:sp>
        <p:nvSpPr>
          <p:cNvPr id="24592" name="Rectangle 42"/>
          <p:cNvSpPr>
            <a:spLocks noChangeArrowheads="1"/>
          </p:cNvSpPr>
          <p:nvPr/>
        </p:nvSpPr>
        <p:spPr bwMode="auto">
          <a:xfrm>
            <a:off x="5446713" y="5973763"/>
            <a:ext cx="376237" cy="369887"/>
          </a:xfrm>
          <a:prstGeom prst="rect">
            <a:avLst/>
          </a:prstGeom>
          <a:noFill/>
          <a:ln w="9525">
            <a:noFill/>
            <a:miter lim="800000"/>
            <a:headEnd/>
            <a:tailEnd/>
          </a:ln>
        </p:spPr>
        <p:txBody>
          <a:bodyPr wrap="none">
            <a:spAutoFit/>
          </a:bodyPr>
          <a:lstStyle/>
          <a:p>
            <a:r>
              <a:rPr lang="en-US"/>
              <a:t>…</a:t>
            </a:r>
          </a:p>
        </p:txBody>
      </p:sp>
      <p:sp>
        <p:nvSpPr>
          <p:cNvPr id="24593" name="Rectangle 46"/>
          <p:cNvSpPr>
            <a:spLocks noChangeArrowheads="1"/>
          </p:cNvSpPr>
          <p:nvPr/>
        </p:nvSpPr>
        <p:spPr bwMode="auto">
          <a:xfrm>
            <a:off x="318404" y="6614433"/>
            <a:ext cx="1660525" cy="306388"/>
          </a:xfrm>
          <a:prstGeom prst="rect">
            <a:avLst/>
          </a:prstGeom>
          <a:noFill/>
          <a:ln w="9525">
            <a:noFill/>
            <a:miter lim="800000"/>
            <a:headEnd/>
            <a:tailEnd/>
          </a:ln>
        </p:spPr>
        <p:txBody>
          <a:bodyPr wrap="none">
            <a:spAutoFit/>
          </a:bodyPr>
          <a:lstStyle/>
          <a:p>
            <a:r>
              <a:rPr lang="en-US" sz="1400"/>
              <a:t>VCC Virtual Computer</a:t>
            </a:r>
          </a:p>
        </p:txBody>
      </p:sp>
      <p:sp>
        <p:nvSpPr>
          <p:cNvPr id="48" name="Rectangle 47"/>
          <p:cNvSpPr/>
          <p:nvPr/>
        </p:nvSpPr>
        <p:spPr bwMode="auto">
          <a:xfrm>
            <a:off x="9286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49" name="Rectangle 48"/>
          <p:cNvSpPr/>
          <p:nvPr/>
        </p:nvSpPr>
        <p:spPr bwMode="auto">
          <a:xfrm>
            <a:off x="196532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0" name="Rectangle 49"/>
          <p:cNvSpPr/>
          <p:nvPr/>
        </p:nvSpPr>
        <p:spPr bwMode="auto">
          <a:xfrm>
            <a:off x="29479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1" name="Rectangle 50"/>
          <p:cNvSpPr/>
          <p:nvPr/>
        </p:nvSpPr>
        <p:spPr bwMode="auto">
          <a:xfrm>
            <a:off x="38623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2" name="Rectangle 51"/>
          <p:cNvSpPr/>
          <p:nvPr/>
        </p:nvSpPr>
        <p:spPr bwMode="auto">
          <a:xfrm>
            <a:off x="488632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3" name="Rectangle 52"/>
          <p:cNvSpPr/>
          <p:nvPr/>
        </p:nvSpPr>
        <p:spPr bwMode="auto">
          <a:xfrm>
            <a:off x="626427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4" name="Rectangle 53"/>
          <p:cNvSpPr/>
          <p:nvPr/>
        </p:nvSpPr>
        <p:spPr bwMode="auto">
          <a:xfrm>
            <a:off x="7192963"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5" name="Rectangle 54"/>
          <p:cNvSpPr/>
          <p:nvPr/>
        </p:nvSpPr>
        <p:spPr bwMode="auto">
          <a:xfrm>
            <a:off x="8134350"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6" name="Rectangle 55"/>
          <p:cNvSpPr/>
          <p:nvPr/>
        </p:nvSpPr>
        <p:spPr bwMode="auto">
          <a:xfrm>
            <a:off x="9286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7" name="Rectangle 56"/>
          <p:cNvSpPr/>
          <p:nvPr/>
        </p:nvSpPr>
        <p:spPr bwMode="auto">
          <a:xfrm>
            <a:off x="196532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8" name="Rectangle 57"/>
          <p:cNvSpPr/>
          <p:nvPr/>
        </p:nvSpPr>
        <p:spPr bwMode="auto">
          <a:xfrm>
            <a:off x="29479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9" name="Rectangle 58"/>
          <p:cNvSpPr/>
          <p:nvPr/>
        </p:nvSpPr>
        <p:spPr bwMode="auto">
          <a:xfrm>
            <a:off x="38623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0" name="Rectangle 59"/>
          <p:cNvSpPr/>
          <p:nvPr/>
        </p:nvSpPr>
        <p:spPr bwMode="auto">
          <a:xfrm>
            <a:off x="488632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1" name="Rectangle 60"/>
          <p:cNvSpPr/>
          <p:nvPr/>
        </p:nvSpPr>
        <p:spPr bwMode="auto">
          <a:xfrm>
            <a:off x="626427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2" name="Rectangle 61"/>
          <p:cNvSpPr/>
          <p:nvPr/>
        </p:nvSpPr>
        <p:spPr bwMode="auto">
          <a:xfrm>
            <a:off x="7192963"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3" name="Rectangle 62"/>
          <p:cNvSpPr/>
          <p:nvPr/>
        </p:nvSpPr>
        <p:spPr bwMode="auto">
          <a:xfrm>
            <a:off x="8134350"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4" name="Rectangle 63"/>
          <p:cNvSpPr/>
          <p:nvPr/>
        </p:nvSpPr>
        <p:spPr bwMode="auto">
          <a:xfrm>
            <a:off x="9286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5" name="Rectangle 64"/>
          <p:cNvSpPr/>
          <p:nvPr/>
        </p:nvSpPr>
        <p:spPr bwMode="auto">
          <a:xfrm>
            <a:off x="196532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6" name="Rectangle 65"/>
          <p:cNvSpPr/>
          <p:nvPr/>
        </p:nvSpPr>
        <p:spPr bwMode="auto">
          <a:xfrm>
            <a:off x="29479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7" name="Rectangle 66"/>
          <p:cNvSpPr/>
          <p:nvPr/>
        </p:nvSpPr>
        <p:spPr bwMode="auto">
          <a:xfrm>
            <a:off x="38623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8" name="Rectangle 67"/>
          <p:cNvSpPr/>
          <p:nvPr/>
        </p:nvSpPr>
        <p:spPr bwMode="auto">
          <a:xfrm>
            <a:off x="488632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9" name="Rectangle 68"/>
          <p:cNvSpPr/>
          <p:nvPr/>
        </p:nvSpPr>
        <p:spPr bwMode="auto">
          <a:xfrm>
            <a:off x="626427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0" name="Rectangle 69"/>
          <p:cNvSpPr/>
          <p:nvPr/>
        </p:nvSpPr>
        <p:spPr bwMode="auto">
          <a:xfrm>
            <a:off x="7192963"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1" name="Rectangle 70"/>
          <p:cNvSpPr/>
          <p:nvPr/>
        </p:nvSpPr>
        <p:spPr bwMode="auto">
          <a:xfrm>
            <a:off x="8134350"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2" name="Rectangle 71"/>
          <p:cNvSpPr/>
          <p:nvPr/>
        </p:nvSpPr>
        <p:spPr bwMode="auto">
          <a:xfrm>
            <a:off x="1433513"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3" name="Rectangle 72"/>
          <p:cNvSpPr/>
          <p:nvPr/>
        </p:nvSpPr>
        <p:spPr bwMode="auto">
          <a:xfrm>
            <a:off x="1433513"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4" name="Rectangle 73"/>
          <p:cNvSpPr/>
          <p:nvPr/>
        </p:nvSpPr>
        <p:spPr bwMode="auto">
          <a:xfrm>
            <a:off x="1433513"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5" name="Rectangle 74"/>
          <p:cNvSpPr/>
          <p:nvPr/>
        </p:nvSpPr>
        <p:spPr bwMode="auto">
          <a:xfrm>
            <a:off x="2443163"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6" name="Rectangle 75"/>
          <p:cNvSpPr/>
          <p:nvPr/>
        </p:nvSpPr>
        <p:spPr bwMode="auto">
          <a:xfrm>
            <a:off x="2443163"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7" name="Rectangle 76"/>
          <p:cNvSpPr/>
          <p:nvPr/>
        </p:nvSpPr>
        <p:spPr bwMode="auto">
          <a:xfrm>
            <a:off x="2443163"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8" name="Rectangle 77"/>
          <p:cNvSpPr/>
          <p:nvPr/>
        </p:nvSpPr>
        <p:spPr bwMode="auto">
          <a:xfrm>
            <a:off x="3438525"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9" name="Rectangle 78"/>
          <p:cNvSpPr/>
          <p:nvPr/>
        </p:nvSpPr>
        <p:spPr bwMode="auto">
          <a:xfrm>
            <a:off x="3438525"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0" name="Rectangle 79"/>
          <p:cNvSpPr/>
          <p:nvPr/>
        </p:nvSpPr>
        <p:spPr bwMode="auto">
          <a:xfrm>
            <a:off x="3438525"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1" name="Rectangle 80"/>
          <p:cNvSpPr/>
          <p:nvPr/>
        </p:nvSpPr>
        <p:spPr bwMode="auto">
          <a:xfrm>
            <a:off x="438150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 name="Rectangle 81"/>
          <p:cNvSpPr/>
          <p:nvPr/>
        </p:nvSpPr>
        <p:spPr bwMode="auto">
          <a:xfrm>
            <a:off x="438150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3" name="Rectangle 82"/>
          <p:cNvSpPr/>
          <p:nvPr/>
        </p:nvSpPr>
        <p:spPr bwMode="auto">
          <a:xfrm>
            <a:off x="438150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4" name="Rectangle 83"/>
          <p:cNvSpPr/>
          <p:nvPr/>
        </p:nvSpPr>
        <p:spPr bwMode="auto">
          <a:xfrm>
            <a:off x="529590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5" name="Rectangle 84"/>
          <p:cNvSpPr/>
          <p:nvPr/>
        </p:nvSpPr>
        <p:spPr bwMode="auto">
          <a:xfrm>
            <a:off x="529590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6" name="Rectangle 85"/>
          <p:cNvSpPr/>
          <p:nvPr/>
        </p:nvSpPr>
        <p:spPr bwMode="auto">
          <a:xfrm>
            <a:off x="529590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7" name="Rectangle 86"/>
          <p:cNvSpPr/>
          <p:nvPr/>
        </p:nvSpPr>
        <p:spPr bwMode="auto">
          <a:xfrm>
            <a:off x="5813425"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8" name="Rectangle 87"/>
          <p:cNvSpPr/>
          <p:nvPr/>
        </p:nvSpPr>
        <p:spPr bwMode="auto">
          <a:xfrm>
            <a:off x="5813425"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9" name="Rectangle 88"/>
          <p:cNvSpPr/>
          <p:nvPr/>
        </p:nvSpPr>
        <p:spPr bwMode="auto">
          <a:xfrm>
            <a:off x="5813425"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0" name="Rectangle 89"/>
          <p:cNvSpPr/>
          <p:nvPr/>
        </p:nvSpPr>
        <p:spPr bwMode="auto">
          <a:xfrm>
            <a:off x="667385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1" name="Rectangle 90"/>
          <p:cNvSpPr/>
          <p:nvPr/>
        </p:nvSpPr>
        <p:spPr bwMode="auto">
          <a:xfrm>
            <a:off x="667385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2" name="Rectangle 91"/>
          <p:cNvSpPr/>
          <p:nvPr/>
        </p:nvSpPr>
        <p:spPr bwMode="auto">
          <a:xfrm>
            <a:off x="667385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3" name="Rectangle 92"/>
          <p:cNvSpPr/>
          <p:nvPr/>
        </p:nvSpPr>
        <p:spPr bwMode="auto">
          <a:xfrm>
            <a:off x="7697788"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4" name="Rectangle 93"/>
          <p:cNvSpPr/>
          <p:nvPr/>
        </p:nvSpPr>
        <p:spPr bwMode="auto">
          <a:xfrm>
            <a:off x="7697788"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5" name="Rectangle 94"/>
          <p:cNvSpPr/>
          <p:nvPr/>
        </p:nvSpPr>
        <p:spPr bwMode="auto">
          <a:xfrm>
            <a:off x="7697788"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4642" name="Rectangle 8"/>
          <p:cNvSpPr>
            <a:spLocks noChangeArrowheads="1"/>
          </p:cNvSpPr>
          <p:nvPr/>
        </p:nvSpPr>
        <p:spPr bwMode="auto">
          <a:xfrm>
            <a:off x="1665288" y="519906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3" name="Rectangle 14"/>
          <p:cNvSpPr>
            <a:spLocks noChangeArrowheads="1"/>
          </p:cNvSpPr>
          <p:nvPr/>
        </p:nvSpPr>
        <p:spPr bwMode="auto">
          <a:xfrm>
            <a:off x="627063" y="5199063"/>
            <a:ext cx="858837"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4" name="Rectangle 15"/>
          <p:cNvSpPr>
            <a:spLocks noChangeArrowheads="1"/>
          </p:cNvSpPr>
          <p:nvPr/>
        </p:nvSpPr>
        <p:spPr bwMode="auto">
          <a:xfrm>
            <a:off x="627063" y="4586288"/>
            <a:ext cx="858837" cy="449262"/>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5" name="Rectangle 19"/>
          <p:cNvSpPr>
            <a:spLocks noChangeArrowheads="1"/>
          </p:cNvSpPr>
          <p:nvPr/>
        </p:nvSpPr>
        <p:spPr bwMode="auto">
          <a:xfrm>
            <a:off x="1665288"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6" name="Rectangle 37"/>
          <p:cNvSpPr>
            <a:spLocks noChangeArrowheads="1"/>
          </p:cNvSpPr>
          <p:nvPr/>
        </p:nvSpPr>
        <p:spPr bwMode="auto">
          <a:xfrm>
            <a:off x="1665288" y="596423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7" name="Rectangle 43"/>
          <p:cNvSpPr>
            <a:spLocks noChangeArrowheads="1"/>
          </p:cNvSpPr>
          <p:nvPr/>
        </p:nvSpPr>
        <p:spPr bwMode="auto">
          <a:xfrm>
            <a:off x="627063" y="5964238"/>
            <a:ext cx="858837"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8" name="Rectangle 7"/>
          <p:cNvSpPr>
            <a:spLocks noChangeArrowheads="1"/>
          </p:cNvSpPr>
          <p:nvPr/>
        </p:nvSpPr>
        <p:spPr bwMode="auto">
          <a:xfrm>
            <a:off x="2647950"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dirty="0" smtClean="0"/>
              <a:t>I-Cube</a:t>
            </a:r>
            <a:endParaRPr lang="en-US" dirty="0"/>
          </a:p>
        </p:txBody>
      </p:sp>
      <p:sp>
        <p:nvSpPr>
          <p:cNvPr id="24649" name="Rectangle 10"/>
          <p:cNvSpPr>
            <a:spLocks noChangeArrowheads="1"/>
          </p:cNvSpPr>
          <p:nvPr/>
        </p:nvSpPr>
        <p:spPr bwMode="auto">
          <a:xfrm>
            <a:off x="3603625" y="519906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0" name="Rectangle 21"/>
          <p:cNvSpPr>
            <a:spLocks noChangeArrowheads="1"/>
          </p:cNvSpPr>
          <p:nvPr/>
        </p:nvSpPr>
        <p:spPr bwMode="auto">
          <a:xfrm>
            <a:off x="3603625"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1" name="Rectangle 25"/>
          <p:cNvSpPr>
            <a:spLocks noChangeArrowheads="1"/>
          </p:cNvSpPr>
          <p:nvPr/>
        </p:nvSpPr>
        <p:spPr bwMode="auto">
          <a:xfrm>
            <a:off x="2647950"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2" name="Rectangle 36"/>
          <p:cNvSpPr>
            <a:spLocks noChangeArrowheads="1"/>
          </p:cNvSpPr>
          <p:nvPr/>
        </p:nvSpPr>
        <p:spPr bwMode="auto">
          <a:xfrm>
            <a:off x="2647950"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3" name="Rectangle 39"/>
          <p:cNvSpPr>
            <a:spLocks noChangeArrowheads="1"/>
          </p:cNvSpPr>
          <p:nvPr/>
        </p:nvSpPr>
        <p:spPr bwMode="auto">
          <a:xfrm>
            <a:off x="3603625" y="596423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4" name="Rectangle 9"/>
          <p:cNvSpPr>
            <a:spLocks noChangeArrowheads="1"/>
          </p:cNvSpPr>
          <p:nvPr/>
        </p:nvSpPr>
        <p:spPr bwMode="auto">
          <a:xfrm>
            <a:off x="4586288"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5" name="Rectangle 11"/>
          <p:cNvSpPr>
            <a:spLocks noChangeArrowheads="1"/>
          </p:cNvSpPr>
          <p:nvPr/>
        </p:nvSpPr>
        <p:spPr bwMode="auto">
          <a:xfrm>
            <a:off x="5937250"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6" name="Rectangle 12"/>
          <p:cNvSpPr>
            <a:spLocks noChangeArrowheads="1"/>
          </p:cNvSpPr>
          <p:nvPr/>
        </p:nvSpPr>
        <p:spPr bwMode="auto">
          <a:xfrm>
            <a:off x="6891338" y="5199063"/>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7" name="Rectangle 16"/>
          <p:cNvSpPr>
            <a:spLocks noChangeArrowheads="1"/>
          </p:cNvSpPr>
          <p:nvPr/>
        </p:nvSpPr>
        <p:spPr bwMode="auto">
          <a:xfrm>
            <a:off x="7834313" y="4586288"/>
            <a:ext cx="857250" cy="449262"/>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58" name="Rectangle 17"/>
          <p:cNvSpPr>
            <a:spLocks noChangeArrowheads="1"/>
          </p:cNvSpPr>
          <p:nvPr/>
        </p:nvSpPr>
        <p:spPr bwMode="auto">
          <a:xfrm>
            <a:off x="7847013" y="5199063"/>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59" name="Rectangle 23"/>
          <p:cNvSpPr>
            <a:spLocks noChangeArrowheads="1"/>
          </p:cNvSpPr>
          <p:nvPr/>
        </p:nvSpPr>
        <p:spPr bwMode="auto">
          <a:xfrm>
            <a:off x="6891338" y="4598988"/>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0" name="Rectangle 26"/>
          <p:cNvSpPr>
            <a:spLocks noChangeArrowheads="1"/>
          </p:cNvSpPr>
          <p:nvPr/>
        </p:nvSpPr>
        <p:spPr bwMode="auto">
          <a:xfrm>
            <a:off x="4572000"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1" name="Rectangle 27"/>
          <p:cNvSpPr>
            <a:spLocks noChangeArrowheads="1"/>
          </p:cNvSpPr>
          <p:nvPr/>
        </p:nvSpPr>
        <p:spPr bwMode="auto">
          <a:xfrm>
            <a:off x="5922963"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2" name="Rectangle 38"/>
          <p:cNvSpPr>
            <a:spLocks noChangeArrowheads="1"/>
          </p:cNvSpPr>
          <p:nvPr/>
        </p:nvSpPr>
        <p:spPr bwMode="auto">
          <a:xfrm>
            <a:off x="4586288"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63" name="Rectangle 40"/>
          <p:cNvSpPr>
            <a:spLocks noChangeArrowheads="1"/>
          </p:cNvSpPr>
          <p:nvPr/>
        </p:nvSpPr>
        <p:spPr bwMode="auto">
          <a:xfrm>
            <a:off x="5937250"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64" name="Rectangle 41"/>
          <p:cNvSpPr>
            <a:spLocks noChangeArrowheads="1"/>
          </p:cNvSpPr>
          <p:nvPr/>
        </p:nvSpPr>
        <p:spPr bwMode="auto">
          <a:xfrm>
            <a:off x="6891338" y="5964238"/>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5" name="Rectangle 44"/>
          <p:cNvSpPr>
            <a:spLocks noChangeArrowheads="1"/>
          </p:cNvSpPr>
          <p:nvPr/>
        </p:nvSpPr>
        <p:spPr bwMode="auto">
          <a:xfrm>
            <a:off x="7847013" y="5964238"/>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9113" y="1545338"/>
            <a:ext cx="8391174" cy="145106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1" dirty="0" smtClean="0">
                <a:solidFill>
                  <a:schemeClr val="tx1"/>
                </a:solidFill>
              </a:rPr>
              <a:t>Summary of the Splash system</a:t>
            </a:r>
          </a:p>
          <a:p>
            <a:r>
              <a:rPr lang="en-US" sz="1200" dirty="0" smtClean="0">
                <a:solidFill>
                  <a:schemeClr val="tx1"/>
                </a:solidFill>
              </a:rPr>
              <a:t>Developed initially to solve </a:t>
            </a:r>
            <a:r>
              <a:rPr lang="en-US" sz="1200" dirty="0">
                <a:solidFill>
                  <a:schemeClr val="tx1"/>
                </a:solidFill>
              </a:rPr>
              <a:t>the problem of mapping the human genome and other similar </a:t>
            </a:r>
            <a:r>
              <a:rPr lang="en-US" sz="1200" dirty="0" smtClean="0">
                <a:solidFill>
                  <a:schemeClr val="tx1"/>
                </a:solidFill>
              </a:rPr>
              <a:t>problems. Design follows a reconfigurable </a:t>
            </a:r>
            <a:r>
              <a:rPr lang="en-US" sz="1200" dirty="0">
                <a:solidFill>
                  <a:schemeClr val="tx1"/>
                </a:solidFill>
              </a:rPr>
              <a:t>linear logic array. The SPLASH </a:t>
            </a:r>
            <a:r>
              <a:rPr lang="en-US" sz="1200" dirty="0" smtClean="0">
                <a:solidFill>
                  <a:schemeClr val="tx1"/>
                </a:solidFill>
              </a:rPr>
              <a:t>aimed to give a Sun computer </a:t>
            </a:r>
            <a:r>
              <a:rPr lang="en-US" sz="1200" i="1" dirty="0">
                <a:solidFill>
                  <a:schemeClr val="tx1"/>
                </a:solidFill>
              </a:rPr>
              <a:t>better than supercomputer performance</a:t>
            </a:r>
            <a:r>
              <a:rPr lang="en-US" sz="1200" dirty="0">
                <a:solidFill>
                  <a:schemeClr val="tx1"/>
                </a:solidFill>
              </a:rPr>
              <a:t> </a:t>
            </a:r>
            <a:r>
              <a:rPr lang="en-US" sz="1200" dirty="0" smtClean="0">
                <a:solidFill>
                  <a:schemeClr val="tx1"/>
                </a:solidFill>
              </a:rPr>
              <a:t>for a </a:t>
            </a:r>
            <a:r>
              <a:rPr lang="en-US" sz="1200" dirty="0">
                <a:solidFill>
                  <a:schemeClr val="tx1"/>
                </a:solidFill>
              </a:rPr>
              <a:t>certain </a:t>
            </a:r>
            <a:r>
              <a:rPr lang="en-US" sz="1200" dirty="0" smtClean="0">
                <a:solidFill>
                  <a:schemeClr val="tx1"/>
                </a:solidFill>
              </a:rPr>
              <a:t>types of </a:t>
            </a:r>
            <a:r>
              <a:rPr lang="en-US" sz="1200" dirty="0">
                <a:solidFill>
                  <a:schemeClr val="tx1"/>
                </a:solidFill>
              </a:rPr>
              <a:t>problems. </a:t>
            </a:r>
            <a:r>
              <a:rPr lang="en-US" sz="1200" dirty="0" smtClean="0">
                <a:solidFill>
                  <a:schemeClr val="tx1"/>
                </a:solidFill>
              </a:rPr>
              <a:t>At the time, the performance of SPLASH was shown to </a:t>
            </a:r>
            <a:r>
              <a:rPr lang="en-US" sz="1200" i="1" dirty="0" smtClean="0">
                <a:solidFill>
                  <a:schemeClr val="tx1"/>
                </a:solidFill>
              </a:rPr>
              <a:t>outperform a Cray </a:t>
            </a:r>
            <a:r>
              <a:rPr lang="en-US" sz="1200" i="1" dirty="0">
                <a:solidFill>
                  <a:schemeClr val="tx1"/>
                </a:solidFill>
              </a:rPr>
              <a:t>2 by a factor of 325</a:t>
            </a:r>
            <a:r>
              <a:rPr lang="en-US" sz="1200" dirty="0">
                <a:solidFill>
                  <a:schemeClr val="tx1"/>
                </a:solidFill>
              </a:rPr>
              <a:t>. </a:t>
            </a:r>
            <a:r>
              <a:rPr lang="en-US" sz="1200" dirty="0" smtClean="0">
                <a:solidFill>
                  <a:schemeClr val="tx1"/>
                </a:solidFill>
              </a:rPr>
              <a:t>FPGAs </a:t>
            </a:r>
            <a:r>
              <a:rPr lang="en-US" sz="1200" dirty="0">
                <a:solidFill>
                  <a:schemeClr val="tx1"/>
                </a:solidFill>
              </a:rPr>
              <a:t>were used to build SPLASH, </a:t>
            </a:r>
            <a:r>
              <a:rPr lang="en-US" sz="1200" dirty="0" smtClean="0">
                <a:solidFill>
                  <a:schemeClr val="tx1"/>
                </a:solidFill>
              </a:rPr>
              <a:t>a cross between a </a:t>
            </a:r>
            <a:r>
              <a:rPr lang="en-US" sz="1200" dirty="0">
                <a:solidFill>
                  <a:schemeClr val="tx1"/>
                </a:solidFill>
              </a:rPr>
              <a:t>specialized </a:t>
            </a:r>
            <a:r>
              <a:rPr lang="en-US" sz="1200" dirty="0" smtClean="0">
                <a:solidFill>
                  <a:schemeClr val="tx1"/>
                </a:solidFill>
              </a:rPr>
              <a:t>hardware board but more flexible </a:t>
            </a:r>
            <a:r>
              <a:rPr lang="en-US" sz="1200" dirty="0">
                <a:solidFill>
                  <a:schemeClr val="tx1"/>
                </a:solidFill>
              </a:rPr>
              <a:t>like a supercomputer. The SPLASH system consists of software and hardware which plugs into two slots of a Sun workstation. </a:t>
            </a:r>
            <a:r>
              <a:rPr lang="en-US" sz="1200" dirty="0" smtClean="0">
                <a:solidFill>
                  <a:schemeClr val="tx1"/>
                </a:solidFill>
              </a:rPr>
              <a:t>**</a:t>
            </a:r>
          </a:p>
        </p:txBody>
      </p:sp>
      <p:sp>
        <p:nvSpPr>
          <p:cNvPr id="72" name="Rectangle 71"/>
          <p:cNvSpPr/>
          <p:nvPr/>
        </p:nvSpPr>
        <p:spPr bwMode="auto">
          <a:xfrm>
            <a:off x="2159000" y="3069343"/>
            <a:ext cx="5813425" cy="3165475"/>
          </a:xfrm>
          <a:prstGeom prst="rect">
            <a:avLst/>
          </a:prstGeom>
          <a:solidFill>
            <a:schemeClr val="accent4">
              <a:lumMod val="2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366306" y="64397"/>
            <a:ext cx="7698306" cy="692210"/>
          </a:xfrm>
        </p:spPr>
        <p:txBody>
          <a:bodyPr>
            <a:normAutofit fontScale="90000"/>
          </a:bodyPr>
          <a:lstStyle/>
          <a:p>
            <a:pPr>
              <a:defRPr/>
            </a:pPr>
            <a:r>
              <a:rPr lang="en-US" dirty="0" smtClean="0">
                <a:ln>
                  <a:solidFill>
                    <a:sysClr val="windowText" lastClr="000000"/>
                  </a:solidFill>
                </a:ln>
                <a:solidFill>
                  <a:srgbClr val="1D8757"/>
                </a:solidFill>
              </a:rPr>
              <a:t>Large RC System - Splash</a:t>
            </a:r>
            <a:endParaRPr lang="en-US" dirty="0">
              <a:ln>
                <a:solidFill>
                  <a:sysClr val="windowText" lastClr="000000"/>
                </a:solidFill>
              </a:ln>
              <a:solidFill>
                <a:srgbClr val="1D8757"/>
              </a:solidFill>
            </a:endParaRPr>
          </a:p>
        </p:txBody>
      </p:sp>
      <p:sp>
        <p:nvSpPr>
          <p:cNvPr id="25605" name="Rectangle 3"/>
          <p:cNvSpPr>
            <a:spLocks noChangeArrowheads="1"/>
          </p:cNvSpPr>
          <p:nvPr/>
        </p:nvSpPr>
        <p:spPr bwMode="auto">
          <a:xfrm>
            <a:off x="273224" y="6291263"/>
            <a:ext cx="1693863" cy="276225"/>
          </a:xfrm>
          <a:prstGeom prst="rect">
            <a:avLst/>
          </a:prstGeom>
          <a:noFill/>
          <a:ln w="9525">
            <a:noFill/>
            <a:miter lim="800000"/>
            <a:headEnd/>
            <a:tailEnd/>
          </a:ln>
        </p:spPr>
        <p:txBody>
          <a:bodyPr wrap="none">
            <a:spAutoFit/>
          </a:bodyPr>
          <a:lstStyle/>
          <a:p>
            <a:r>
              <a:rPr lang="en-US" sz="1200" dirty="0"/>
              <a:t>* Hauck and </a:t>
            </a:r>
            <a:r>
              <a:rPr lang="en-US" sz="1200" dirty="0" err="1"/>
              <a:t>Dehon</a:t>
            </a:r>
            <a:r>
              <a:rPr lang="en-US" sz="1200" dirty="0"/>
              <a:t> (2008)</a:t>
            </a:r>
          </a:p>
        </p:txBody>
      </p:sp>
      <p:sp>
        <p:nvSpPr>
          <p:cNvPr id="25606" name="Rectangle 46"/>
          <p:cNvSpPr>
            <a:spLocks noChangeArrowheads="1"/>
          </p:cNvSpPr>
          <p:nvPr/>
        </p:nvSpPr>
        <p:spPr bwMode="auto">
          <a:xfrm>
            <a:off x="2132013" y="6348413"/>
            <a:ext cx="1649412" cy="307975"/>
          </a:xfrm>
          <a:prstGeom prst="rect">
            <a:avLst/>
          </a:prstGeom>
          <a:noFill/>
          <a:ln w="9525">
            <a:noFill/>
            <a:miter lim="800000"/>
            <a:headEnd/>
            <a:tailEnd/>
          </a:ln>
        </p:spPr>
        <p:txBody>
          <a:bodyPr wrap="none">
            <a:spAutoFit/>
          </a:bodyPr>
          <a:lstStyle/>
          <a:p>
            <a:r>
              <a:rPr lang="en-US" sz="1400"/>
              <a:t>SRC Splash version 2</a:t>
            </a:r>
          </a:p>
        </p:txBody>
      </p:sp>
      <p:sp>
        <p:nvSpPr>
          <p:cNvPr id="25607" name="Rectangle 64"/>
          <p:cNvSpPr>
            <a:spLocks noChangeArrowheads="1"/>
          </p:cNvSpPr>
          <p:nvPr/>
        </p:nvSpPr>
        <p:spPr bwMode="auto">
          <a:xfrm>
            <a:off x="889000" y="5044193"/>
            <a:ext cx="1052513" cy="646112"/>
          </a:xfrm>
          <a:prstGeom prst="rect">
            <a:avLst/>
          </a:prstGeom>
          <a:noFill/>
          <a:ln w="9525">
            <a:noFill/>
            <a:miter lim="800000"/>
            <a:headEnd/>
            <a:tailEnd/>
          </a:ln>
        </p:spPr>
        <p:txBody>
          <a:bodyPr wrap="none">
            <a:spAutoFit/>
          </a:bodyPr>
          <a:lstStyle/>
          <a:p>
            <a:r>
              <a:rPr lang="en-US" dirty="0"/>
              <a:t>Dedicated</a:t>
            </a:r>
          </a:p>
          <a:p>
            <a:r>
              <a:rPr lang="en-US" dirty="0"/>
              <a:t>controller</a:t>
            </a:r>
          </a:p>
        </p:txBody>
      </p:sp>
      <p:cxnSp>
        <p:nvCxnSpPr>
          <p:cNvPr id="25608" name="Straight Arrow Connector 66"/>
          <p:cNvCxnSpPr>
            <a:cxnSpLocks noChangeShapeType="1"/>
            <a:stCxn id="25607" idx="0"/>
            <a:endCxn id="25628" idx="1"/>
          </p:cNvCxnSpPr>
          <p:nvPr/>
        </p:nvCxnSpPr>
        <p:spPr bwMode="auto">
          <a:xfrm rot="5400000" flipH="1" flipV="1">
            <a:off x="1683544" y="4336961"/>
            <a:ext cx="439738" cy="974725"/>
          </a:xfrm>
          <a:prstGeom prst="straightConnector1">
            <a:avLst/>
          </a:prstGeom>
          <a:noFill/>
          <a:ln w="9525" algn="ctr">
            <a:solidFill>
              <a:schemeClr val="tx1"/>
            </a:solidFill>
            <a:round/>
            <a:headEnd/>
            <a:tailEnd type="arrow" w="med" len="med"/>
          </a:ln>
        </p:spPr>
      </p:cxnSp>
      <p:sp>
        <p:nvSpPr>
          <p:cNvPr id="25609" name="Rectangle 67"/>
          <p:cNvSpPr>
            <a:spLocks noChangeArrowheads="1"/>
          </p:cNvSpPr>
          <p:nvPr/>
        </p:nvSpPr>
        <p:spPr bwMode="auto">
          <a:xfrm>
            <a:off x="5808663" y="3256668"/>
            <a:ext cx="376237" cy="368300"/>
          </a:xfrm>
          <a:prstGeom prst="rect">
            <a:avLst/>
          </a:prstGeom>
          <a:noFill/>
          <a:ln w="9525">
            <a:noFill/>
            <a:miter lim="800000"/>
            <a:headEnd/>
            <a:tailEnd/>
          </a:ln>
        </p:spPr>
        <p:txBody>
          <a:bodyPr wrap="none">
            <a:spAutoFit/>
          </a:bodyPr>
          <a:lstStyle/>
          <a:p>
            <a:r>
              <a:rPr lang="en-US"/>
              <a:t>…</a:t>
            </a:r>
          </a:p>
        </p:txBody>
      </p:sp>
      <p:sp>
        <p:nvSpPr>
          <p:cNvPr id="25610" name="Rectangle 68"/>
          <p:cNvSpPr>
            <a:spLocks noChangeArrowheads="1"/>
          </p:cNvSpPr>
          <p:nvPr/>
        </p:nvSpPr>
        <p:spPr bwMode="auto">
          <a:xfrm>
            <a:off x="5808663" y="3829755"/>
            <a:ext cx="376237" cy="368300"/>
          </a:xfrm>
          <a:prstGeom prst="rect">
            <a:avLst/>
          </a:prstGeom>
          <a:noFill/>
          <a:ln w="9525">
            <a:noFill/>
            <a:miter lim="800000"/>
            <a:headEnd/>
            <a:tailEnd/>
          </a:ln>
        </p:spPr>
        <p:txBody>
          <a:bodyPr wrap="none">
            <a:spAutoFit/>
          </a:bodyPr>
          <a:lstStyle/>
          <a:p>
            <a:r>
              <a:rPr lang="en-US"/>
              <a:t>…</a:t>
            </a:r>
          </a:p>
        </p:txBody>
      </p:sp>
      <p:sp>
        <p:nvSpPr>
          <p:cNvPr id="25611" name="Rectangle 69"/>
          <p:cNvSpPr>
            <a:spLocks noChangeArrowheads="1"/>
          </p:cNvSpPr>
          <p:nvPr/>
        </p:nvSpPr>
        <p:spPr bwMode="auto">
          <a:xfrm>
            <a:off x="5808663" y="5098168"/>
            <a:ext cx="376237" cy="369887"/>
          </a:xfrm>
          <a:prstGeom prst="rect">
            <a:avLst/>
          </a:prstGeom>
          <a:noFill/>
          <a:ln w="9525">
            <a:noFill/>
            <a:miter lim="800000"/>
            <a:headEnd/>
            <a:tailEnd/>
          </a:ln>
        </p:spPr>
        <p:txBody>
          <a:bodyPr wrap="none">
            <a:spAutoFit/>
          </a:bodyPr>
          <a:lstStyle/>
          <a:p>
            <a:r>
              <a:rPr lang="en-US"/>
              <a:t>…</a:t>
            </a:r>
          </a:p>
        </p:txBody>
      </p:sp>
      <p:sp>
        <p:nvSpPr>
          <p:cNvPr id="25612" name="Rectangle 70"/>
          <p:cNvSpPr>
            <a:spLocks noChangeArrowheads="1"/>
          </p:cNvSpPr>
          <p:nvPr/>
        </p:nvSpPr>
        <p:spPr bwMode="auto">
          <a:xfrm>
            <a:off x="5808663" y="5671255"/>
            <a:ext cx="376237" cy="369888"/>
          </a:xfrm>
          <a:prstGeom prst="rect">
            <a:avLst/>
          </a:prstGeom>
          <a:noFill/>
          <a:ln w="9525">
            <a:noFill/>
            <a:miter lim="800000"/>
            <a:headEnd/>
            <a:tailEnd/>
          </a:ln>
        </p:spPr>
        <p:txBody>
          <a:bodyPr wrap="none">
            <a:spAutoFit/>
          </a:bodyPr>
          <a:lstStyle/>
          <a:p>
            <a:r>
              <a:rPr lang="en-US"/>
              <a:t>…</a:t>
            </a:r>
          </a:p>
        </p:txBody>
      </p:sp>
      <p:sp>
        <p:nvSpPr>
          <p:cNvPr id="73" name="Rectangle 72"/>
          <p:cNvSpPr/>
          <p:nvPr/>
        </p:nvSpPr>
        <p:spPr bwMode="auto">
          <a:xfrm>
            <a:off x="3222625" y="44885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4" name="Rectangle 73"/>
          <p:cNvSpPr/>
          <p:nvPr/>
        </p:nvSpPr>
        <p:spPr bwMode="auto">
          <a:xfrm>
            <a:off x="2663825" y="41742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5" name="Rectangle 74"/>
          <p:cNvSpPr/>
          <p:nvPr/>
        </p:nvSpPr>
        <p:spPr bwMode="auto">
          <a:xfrm>
            <a:off x="3756025"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6" name="Rectangle 75"/>
          <p:cNvSpPr/>
          <p:nvPr/>
        </p:nvSpPr>
        <p:spPr bwMode="auto">
          <a:xfrm>
            <a:off x="3756025"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7" name="Rectangle 76"/>
          <p:cNvSpPr/>
          <p:nvPr/>
        </p:nvSpPr>
        <p:spPr bwMode="auto">
          <a:xfrm>
            <a:off x="4738688"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8" name="Rectangle 77"/>
          <p:cNvSpPr/>
          <p:nvPr/>
        </p:nvSpPr>
        <p:spPr bwMode="auto">
          <a:xfrm>
            <a:off x="4738688"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9" name="Rectangle 78"/>
          <p:cNvSpPr/>
          <p:nvPr/>
        </p:nvSpPr>
        <p:spPr bwMode="auto">
          <a:xfrm>
            <a:off x="6989763"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0" name="Rectangle 79"/>
          <p:cNvSpPr/>
          <p:nvPr/>
        </p:nvSpPr>
        <p:spPr bwMode="auto">
          <a:xfrm>
            <a:off x="6989763"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1" name="Rectangle 80"/>
          <p:cNvSpPr/>
          <p:nvPr/>
        </p:nvSpPr>
        <p:spPr bwMode="auto">
          <a:xfrm>
            <a:off x="6989763"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 name="Rectangle 81"/>
          <p:cNvSpPr/>
          <p:nvPr/>
        </p:nvSpPr>
        <p:spPr bwMode="auto">
          <a:xfrm>
            <a:off x="6989763"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3" name="Rectangle 82"/>
          <p:cNvSpPr/>
          <p:nvPr/>
        </p:nvSpPr>
        <p:spPr bwMode="auto">
          <a:xfrm>
            <a:off x="4724400"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4" name="Rectangle 83"/>
          <p:cNvSpPr/>
          <p:nvPr/>
        </p:nvSpPr>
        <p:spPr bwMode="auto">
          <a:xfrm>
            <a:off x="4724400"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5" name="Rectangle 84"/>
          <p:cNvSpPr/>
          <p:nvPr/>
        </p:nvSpPr>
        <p:spPr bwMode="auto">
          <a:xfrm>
            <a:off x="3756025"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6" name="Rectangle 85"/>
          <p:cNvSpPr/>
          <p:nvPr/>
        </p:nvSpPr>
        <p:spPr bwMode="auto">
          <a:xfrm>
            <a:off x="3756025"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5627" name="Rectangle 48"/>
          <p:cNvSpPr>
            <a:spLocks noChangeArrowheads="1"/>
          </p:cNvSpPr>
          <p:nvPr/>
        </p:nvSpPr>
        <p:spPr bwMode="auto">
          <a:xfrm>
            <a:off x="2390775" y="3859918"/>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28" name="Rectangle 49"/>
          <p:cNvSpPr>
            <a:spLocks noChangeArrowheads="1"/>
          </p:cNvSpPr>
          <p:nvPr/>
        </p:nvSpPr>
        <p:spPr bwMode="auto">
          <a:xfrm>
            <a:off x="2390775" y="4379030"/>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29" name="Rectangle 50"/>
          <p:cNvSpPr>
            <a:spLocks noChangeArrowheads="1"/>
          </p:cNvSpPr>
          <p:nvPr/>
        </p:nvSpPr>
        <p:spPr bwMode="auto">
          <a:xfrm>
            <a:off x="3455988"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0" name="Rectangle 51"/>
          <p:cNvSpPr>
            <a:spLocks noChangeArrowheads="1"/>
          </p:cNvSpPr>
          <p:nvPr/>
        </p:nvSpPr>
        <p:spPr bwMode="auto">
          <a:xfrm>
            <a:off x="3455988"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1" name="Rectangle 52"/>
          <p:cNvSpPr>
            <a:spLocks noChangeArrowheads="1"/>
          </p:cNvSpPr>
          <p:nvPr/>
        </p:nvSpPr>
        <p:spPr bwMode="auto">
          <a:xfrm>
            <a:off x="4438650"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2" name="Rectangle 53"/>
          <p:cNvSpPr>
            <a:spLocks noChangeArrowheads="1"/>
          </p:cNvSpPr>
          <p:nvPr/>
        </p:nvSpPr>
        <p:spPr bwMode="auto">
          <a:xfrm>
            <a:off x="4438650"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3" name="Rectangle 58"/>
          <p:cNvSpPr>
            <a:spLocks noChangeArrowheads="1"/>
          </p:cNvSpPr>
          <p:nvPr/>
        </p:nvSpPr>
        <p:spPr bwMode="auto">
          <a:xfrm>
            <a:off x="3455988"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4" name="Rectangle 59"/>
          <p:cNvSpPr>
            <a:spLocks noChangeArrowheads="1"/>
          </p:cNvSpPr>
          <p:nvPr/>
        </p:nvSpPr>
        <p:spPr bwMode="auto">
          <a:xfrm>
            <a:off x="3455988"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5" name="Rectangle 60"/>
          <p:cNvSpPr>
            <a:spLocks noChangeArrowheads="1"/>
          </p:cNvSpPr>
          <p:nvPr/>
        </p:nvSpPr>
        <p:spPr bwMode="auto">
          <a:xfrm>
            <a:off x="4438650"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6" name="Rectangle 61"/>
          <p:cNvSpPr>
            <a:spLocks noChangeArrowheads="1"/>
          </p:cNvSpPr>
          <p:nvPr/>
        </p:nvSpPr>
        <p:spPr bwMode="auto">
          <a:xfrm>
            <a:off x="4438650"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7" name="Rectangle 56"/>
          <p:cNvSpPr>
            <a:spLocks noChangeArrowheads="1"/>
          </p:cNvSpPr>
          <p:nvPr/>
        </p:nvSpPr>
        <p:spPr bwMode="auto">
          <a:xfrm>
            <a:off x="6731000"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8" name="Rectangle 57"/>
          <p:cNvSpPr>
            <a:spLocks noChangeArrowheads="1"/>
          </p:cNvSpPr>
          <p:nvPr/>
        </p:nvSpPr>
        <p:spPr bwMode="auto">
          <a:xfrm>
            <a:off x="6731000"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9" name="Rectangle 62"/>
          <p:cNvSpPr>
            <a:spLocks noChangeArrowheads="1"/>
          </p:cNvSpPr>
          <p:nvPr/>
        </p:nvSpPr>
        <p:spPr bwMode="auto">
          <a:xfrm>
            <a:off x="6731000"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40" name="Rectangle 63"/>
          <p:cNvSpPr>
            <a:spLocks noChangeArrowheads="1"/>
          </p:cNvSpPr>
          <p:nvPr/>
        </p:nvSpPr>
        <p:spPr bwMode="auto">
          <a:xfrm>
            <a:off x="6731000"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41" name="Rectangle 47"/>
          <p:cNvSpPr>
            <a:spLocks noChangeArrowheads="1"/>
          </p:cNvSpPr>
          <p:nvPr/>
        </p:nvSpPr>
        <p:spPr bwMode="auto">
          <a:xfrm>
            <a:off x="3468688" y="4352043"/>
            <a:ext cx="4121150" cy="587375"/>
          </a:xfrm>
          <a:prstGeom prst="rect">
            <a:avLst/>
          </a:prstGeom>
          <a:solidFill>
            <a:srgbClr val="0070C0"/>
          </a:solidFill>
          <a:ln w="9525" algn="ctr">
            <a:solidFill>
              <a:schemeClr val="tx1"/>
            </a:solidFill>
            <a:round/>
            <a:headEnd/>
            <a:tailEnd/>
          </a:ln>
        </p:spPr>
        <p:txBody>
          <a:bodyPr anchor="ctr"/>
          <a:lstStyle/>
          <a:p>
            <a:pPr algn="ctr"/>
            <a:r>
              <a:rPr lang="en-US" sz="2400"/>
              <a:t>Crossbar</a:t>
            </a:r>
          </a:p>
        </p:txBody>
      </p:sp>
      <p:sp>
        <p:nvSpPr>
          <p:cNvPr id="5" name="Rectangle 4"/>
          <p:cNvSpPr/>
          <p:nvPr/>
        </p:nvSpPr>
        <p:spPr>
          <a:xfrm>
            <a:off x="377824" y="661719"/>
            <a:ext cx="8391174" cy="1200329"/>
          </a:xfrm>
          <a:prstGeom prst="rect">
            <a:avLst/>
          </a:prstGeom>
        </p:spPr>
        <p:txBody>
          <a:bodyPr wrap="square">
            <a:spAutoFit/>
          </a:bodyPr>
          <a:lstStyle/>
          <a:p>
            <a:pPr marL="285750" indent="-285750">
              <a:buFont typeface="Arial" panose="020B0604020202020204" pitchFamily="34" charset="0"/>
              <a:buChar char="•"/>
              <a:defRPr/>
            </a:pPr>
            <a:r>
              <a:rPr lang="en-US" dirty="0"/>
              <a:t>Dev. by Super Computer Research (SCR) </a:t>
            </a:r>
            <a:r>
              <a:rPr lang="en-US" dirty="0" smtClean="0"/>
              <a:t>Center ~1990</a:t>
            </a:r>
          </a:p>
          <a:p>
            <a:pPr marL="285750" indent="-285750">
              <a:buFont typeface="Arial" panose="020B0604020202020204" pitchFamily="34" charset="0"/>
              <a:buChar char="•"/>
              <a:defRPr/>
            </a:pPr>
            <a:r>
              <a:rPr lang="en-US" dirty="0" smtClean="0"/>
              <a:t>Well </a:t>
            </a:r>
            <a:r>
              <a:rPr lang="en-US" dirty="0"/>
              <a:t>utilized (compared to previous systems</a:t>
            </a:r>
            <a:r>
              <a:rPr lang="en-US" dirty="0" smtClean="0"/>
              <a:t>).</a:t>
            </a:r>
          </a:p>
          <a:p>
            <a:pPr marL="285750" indent="-285750">
              <a:buFont typeface="Arial" panose="020B0604020202020204" pitchFamily="34" charset="0"/>
              <a:buChar char="•"/>
              <a:defRPr/>
            </a:pPr>
            <a:r>
              <a:rPr lang="en-US" dirty="0" smtClean="0"/>
              <a:t>Comprised </a:t>
            </a:r>
            <a:r>
              <a:rPr lang="en-US" dirty="0"/>
              <a:t>linear array of FPGAs each with own  </a:t>
            </a:r>
            <a:r>
              <a:rPr lang="en-US" dirty="0" smtClean="0"/>
              <a:t>SRAM *</a:t>
            </a:r>
            <a:endParaRPr lang="en-US" dirty="0"/>
          </a:p>
          <a:p>
            <a:pPr>
              <a:defRPr/>
            </a:pPr>
            <a:endParaRPr lang="en-US" dirty="0"/>
          </a:p>
        </p:txBody>
      </p:sp>
      <p:sp>
        <p:nvSpPr>
          <p:cNvPr id="6" name="Rectangle 5"/>
          <p:cNvSpPr/>
          <p:nvPr/>
        </p:nvSpPr>
        <p:spPr>
          <a:xfrm>
            <a:off x="258937" y="6498696"/>
            <a:ext cx="8749596" cy="430887"/>
          </a:xfrm>
          <a:prstGeom prst="rect">
            <a:avLst/>
          </a:prstGeom>
        </p:spPr>
        <p:txBody>
          <a:bodyPr wrap="square">
            <a:spAutoFit/>
          </a:bodyPr>
          <a:lstStyle/>
          <a:p>
            <a:r>
              <a:rPr lang="en-US" sz="1050" dirty="0" smtClean="0"/>
              <a:t>**Adapted </a:t>
            </a:r>
            <a:r>
              <a:rPr lang="en-US" sz="1050" dirty="0"/>
              <a:t>from: Waugh, T.C., "Field programmable gate array key to reconfigurable array outperforming supercomputers," Custom Integrated Circuits Conference, 1991., Proceedings of the IEEE 1991 , vol., no., pp.6.6/1,6.6/4, 12-15 May 1991  </a:t>
            </a:r>
            <a:r>
              <a:rPr lang="en-US" sz="1050" dirty="0" err="1"/>
              <a:t>doi</a:t>
            </a:r>
            <a:r>
              <a:rPr lang="en-US" sz="1050" dirty="0"/>
              <a:t>: 10.1109/CICC.1991.164051</a:t>
            </a:r>
          </a:p>
        </p:txBody>
      </p:sp>
      <p:sp>
        <p:nvSpPr>
          <p:cNvPr id="47" name="Rectangle 64"/>
          <p:cNvSpPr>
            <a:spLocks noChangeArrowheads="1"/>
          </p:cNvSpPr>
          <p:nvPr/>
        </p:nvSpPr>
        <p:spPr bwMode="auto">
          <a:xfrm>
            <a:off x="377824" y="3213806"/>
            <a:ext cx="1691489" cy="769441"/>
          </a:xfrm>
          <a:prstGeom prst="rect">
            <a:avLst/>
          </a:prstGeom>
          <a:noFill/>
          <a:ln w="9525">
            <a:noFill/>
            <a:miter lim="800000"/>
            <a:headEnd/>
            <a:tailEnd/>
          </a:ln>
        </p:spPr>
        <p:txBody>
          <a:bodyPr wrap="none">
            <a:spAutoFit/>
          </a:bodyPr>
          <a:lstStyle/>
          <a:p>
            <a:r>
              <a:rPr lang="en-US" sz="1600" dirty="0" smtClean="0"/>
              <a:t>Illustration of the</a:t>
            </a:r>
          </a:p>
          <a:p>
            <a:r>
              <a:rPr lang="en-US" sz="1600" dirty="0" smtClean="0"/>
              <a:t>SPLASH design</a:t>
            </a:r>
          </a:p>
          <a:p>
            <a:r>
              <a:rPr lang="en-US" sz="1100" dirty="0" smtClean="0"/>
              <a:t>(adapted from *)</a:t>
            </a:r>
            <a:endParaRPr lang="en-US"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Small RC Systems</a:t>
            </a:r>
            <a:endParaRPr lang="en-US" dirty="0"/>
          </a:p>
        </p:txBody>
      </p:sp>
      <p:sp>
        <p:nvSpPr>
          <p:cNvPr id="3" name="Content Placeholder 2"/>
          <p:cNvSpPr>
            <a:spLocks noGrp="1"/>
          </p:cNvSpPr>
          <p:nvPr>
            <p:ph idx="1"/>
          </p:nvPr>
        </p:nvSpPr>
        <p:spPr>
          <a:xfrm>
            <a:off x="531813" y="1400175"/>
            <a:ext cx="8313737" cy="4191000"/>
          </a:xfrm>
        </p:spPr>
        <p:txBody>
          <a:bodyPr>
            <a:normAutofit fontScale="92500"/>
          </a:bodyPr>
          <a:lstStyle/>
          <a:p>
            <a:pPr>
              <a:defRPr/>
            </a:pPr>
            <a:r>
              <a:rPr lang="en-US" sz="2800" dirty="0" smtClean="0"/>
              <a:t>Brown University’s PRISM</a:t>
            </a:r>
          </a:p>
          <a:p>
            <a:pPr lvl="1">
              <a:defRPr/>
            </a:pPr>
            <a:r>
              <a:rPr lang="en-US" dirty="0" smtClean="0"/>
              <a:t>Single FPGA co-processor in each computer in a cluster</a:t>
            </a:r>
          </a:p>
          <a:p>
            <a:pPr lvl="1">
              <a:defRPr/>
            </a:pPr>
            <a:r>
              <a:rPr lang="en-US" dirty="0" smtClean="0"/>
              <a:t>Main CPUs offloading parallelized functions to FPGA</a:t>
            </a:r>
          </a:p>
          <a:p>
            <a:pPr>
              <a:defRPr/>
            </a:pPr>
            <a:r>
              <a:rPr lang="en-US" dirty="0" err="1" smtClean="0"/>
              <a:t>Algotronix</a:t>
            </a:r>
            <a:endParaRPr lang="en-US" dirty="0" smtClean="0"/>
          </a:p>
          <a:p>
            <a:pPr lvl="1">
              <a:defRPr/>
            </a:pPr>
            <a:r>
              <a:rPr lang="en-US" dirty="0" smtClean="0"/>
              <a:t>Configurable Array Logic  (CAL) – FPGA featuring very simple logic cells (compared to other FPGAs)</a:t>
            </a:r>
          </a:p>
          <a:p>
            <a:pPr lvl="1">
              <a:defRPr/>
            </a:pPr>
            <a:r>
              <a:rPr lang="en-US" dirty="0" smtClean="0"/>
              <a:t>Later become XC6200 (when CAL bought by Xilinx)</a:t>
            </a:r>
          </a:p>
          <a:p>
            <a:pPr lvl="1">
              <a:defRPr/>
            </a:pPr>
            <a:endParaRPr lang="en-US" dirty="0"/>
          </a:p>
        </p:txBody>
      </p:sp>
      <p:sp>
        <p:nvSpPr>
          <p:cNvPr id="26628" name="Rectangle 3"/>
          <p:cNvSpPr>
            <a:spLocks noChangeArrowheads="1"/>
          </p:cNvSpPr>
          <p:nvPr/>
        </p:nvSpPr>
        <p:spPr bwMode="auto">
          <a:xfrm>
            <a:off x="7141479" y="6614433"/>
            <a:ext cx="1693863" cy="276225"/>
          </a:xfrm>
          <a:prstGeom prst="rect">
            <a:avLst/>
          </a:prstGeom>
          <a:noFill/>
          <a:ln w="9525">
            <a:noFill/>
            <a:miter lim="800000"/>
            <a:headEnd/>
            <a:tailEnd/>
          </a:ln>
        </p:spPr>
        <p:txBody>
          <a:bodyPr wrap="none">
            <a:spAutoFit/>
          </a:bodyPr>
          <a:lstStyle/>
          <a:p>
            <a:r>
              <a:rPr lang="en-US" sz="1200"/>
              <a:t>* Hauck and Dehon (2008)</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414" y="286525"/>
            <a:ext cx="8447700" cy="626500"/>
          </a:xfrm>
        </p:spPr>
        <p:txBody>
          <a:bodyPr>
            <a:normAutofit fontScale="90000"/>
          </a:bodyPr>
          <a:lstStyle/>
          <a:p>
            <a:pPr>
              <a:defRPr/>
            </a:pPr>
            <a:r>
              <a:rPr lang="en-US" sz="3600" dirty="0" smtClean="0"/>
              <a:t>Reconfigurable  Supercomputers</a:t>
            </a:r>
            <a:endParaRPr lang="en-US" sz="3600" dirty="0"/>
          </a:p>
        </p:txBody>
      </p:sp>
      <p:sp>
        <p:nvSpPr>
          <p:cNvPr id="3" name="Content Placeholder 2"/>
          <p:cNvSpPr>
            <a:spLocks noGrp="1"/>
          </p:cNvSpPr>
          <p:nvPr>
            <p:ph idx="1"/>
          </p:nvPr>
        </p:nvSpPr>
        <p:spPr>
          <a:xfrm>
            <a:off x="401181" y="907595"/>
            <a:ext cx="8313737" cy="5895975"/>
          </a:xfrm>
        </p:spPr>
        <p:txBody>
          <a:bodyPr>
            <a:normAutofit/>
          </a:bodyPr>
          <a:lstStyle/>
          <a:p>
            <a:pPr>
              <a:defRPr/>
            </a:pPr>
            <a:r>
              <a:rPr lang="en-US" sz="2800" dirty="0" smtClean="0"/>
              <a:t>Cray Research</a:t>
            </a:r>
          </a:p>
          <a:p>
            <a:pPr lvl="1">
              <a:defRPr/>
            </a:pPr>
            <a:r>
              <a:rPr lang="en-US" sz="2400" dirty="0" smtClean="0"/>
              <a:t>XD1: 12 processing nodes</a:t>
            </a:r>
          </a:p>
          <a:p>
            <a:pPr lvl="1">
              <a:defRPr/>
            </a:pPr>
            <a:r>
              <a:rPr lang="en-US" sz="2400" dirty="0" smtClean="0"/>
              <a:t>6x ADM </a:t>
            </a:r>
            <a:r>
              <a:rPr lang="en-US" sz="2400" dirty="0" err="1" smtClean="0"/>
              <a:t>Opteron</a:t>
            </a:r>
            <a:r>
              <a:rPr lang="en-US" sz="2400" dirty="0" smtClean="0"/>
              <a:t> processors</a:t>
            </a:r>
          </a:p>
          <a:p>
            <a:pPr lvl="1">
              <a:defRPr/>
            </a:pPr>
            <a:r>
              <a:rPr lang="en-US" sz="2400" dirty="0" smtClean="0"/>
              <a:t>6x Reconfigurable nodes built from Xilinx Vertex 4</a:t>
            </a:r>
          </a:p>
          <a:p>
            <a:pPr lvl="1">
              <a:defRPr/>
            </a:pPr>
            <a:r>
              <a:rPr lang="en-US" sz="2400" dirty="0" smtClean="0"/>
              <a:t>Each XD1 in own chassis, can connect up to 12 chassis in a cabined (i.e. 144 processing nodes)</a:t>
            </a:r>
          </a:p>
          <a:p>
            <a:pPr>
              <a:defRPr/>
            </a:pPr>
            <a:r>
              <a:rPr lang="en-US" sz="2800" dirty="0" smtClean="0"/>
              <a:t>SRC</a:t>
            </a:r>
          </a:p>
          <a:p>
            <a:pPr lvl="1">
              <a:defRPr/>
            </a:pPr>
            <a:r>
              <a:rPr lang="en-US" sz="2400" dirty="0" smtClean="0"/>
              <a:t>Traditional processor + </a:t>
            </a:r>
            <a:r>
              <a:rPr lang="en-US" sz="2400" dirty="0" err="1" smtClean="0"/>
              <a:t>reconfig</a:t>
            </a:r>
            <a:r>
              <a:rPr lang="en-US" sz="2400" dirty="0" smtClean="0"/>
              <a:t>. processing unit</a:t>
            </a:r>
          </a:p>
          <a:p>
            <a:pPr lvl="1">
              <a:defRPr/>
            </a:pPr>
            <a:r>
              <a:rPr lang="en-US" sz="2400" dirty="0" smtClean="0"/>
              <a:t>Based on Xilinx </a:t>
            </a:r>
            <a:r>
              <a:rPr lang="en-US" sz="2400" dirty="0" err="1" smtClean="0"/>
              <a:t>Virtex</a:t>
            </a:r>
            <a:r>
              <a:rPr lang="en-US" sz="2400" dirty="0" smtClean="0"/>
              <a:t> FPGAs</a:t>
            </a:r>
          </a:p>
          <a:p>
            <a:pPr>
              <a:defRPr/>
            </a:pPr>
            <a:r>
              <a:rPr lang="en-US" sz="2800" dirty="0" smtClean="0"/>
              <a:t>Silicon Graphics</a:t>
            </a:r>
          </a:p>
          <a:p>
            <a:pPr lvl="1">
              <a:defRPr/>
            </a:pPr>
            <a:r>
              <a:rPr lang="en-US" sz="2400" dirty="0" smtClean="0"/>
              <a:t>RASP (reconfigurable application-specific processor)</a:t>
            </a:r>
          </a:p>
          <a:p>
            <a:pPr lvl="1">
              <a:defRPr/>
            </a:pPr>
            <a:r>
              <a:rPr lang="en-US" sz="2400" dirty="0" smtClean="0"/>
              <a:t>Blade-type approach of smaller boards plugging into larger ones</a:t>
            </a:r>
            <a:endParaRPr lang="en-US" sz="2400" dirty="0"/>
          </a:p>
        </p:txBody>
      </p:sp>
      <p:sp>
        <p:nvSpPr>
          <p:cNvPr id="27652" name="Rectangle 3"/>
          <p:cNvSpPr>
            <a:spLocks noChangeArrowheads="1"/>
          </p:cNvSpPr>
          <p:nvPr/>
        </p:nvSpPr>
        <p:spPr bwMode="auto">
          <a:xfrm>
            <a:off x="6529614" y="6625319"/>
            <a:ext cx="2146300" cy="276225"/>
          </a:xfrm>
          <a:prstGeom prst="rect">
            <a:avLst/>
          </a:prstGeom>
          <a:noFill/>
          <a:ln w="9525">
            <a:noFill/>
            <a:miter lim="800000"/>
            <a:headEnd/>
            <a:tailEnd/>
          </a:ln>
        </p:spPr>
        <p:txBody>
          <a:bodyPr wrap="none">
            <a:spAutoFit/>
          </a:bodyPr>
          <a:lstStyle/>
          <a:p>
            <a:r>
              <a:rPr lang="en-US" sz="1200"/>
              <a:t>Ref: Hauck and Dehon Ch3 (2008)</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7" name="Picture 5" descr="Compton_reading.gif"/>
          <p:cNvPicPr>
            <a:picLocks noChangeAspect="1"/>
          </p:cNvPicPr>
          <p:nvPr/>
        </p:nvPicPr>
        <p:blipFill>
          <a:blip r:embed="rId3"/>
          <a:srcRect/>
          <a:stretch>
            <a:fillRect/>
          </a:stretch>
        </p:blipFill>
        <p:spPr bwMode="auto">
          <a:xfrm>
            <a:off x="4732583" y="1383373"/>
            <a:ext cx="4124325" cy="3216275"/>
          </a:xfrm>
          <a:prstGeom prst="rect">
            <a:avLst/>
          </a:prstGeom>
          <a:noFill/>
          <a:ln w="9525">
            <a:noFill/>
            <a:miter lim="800000"/>
            <a:headEnd/>
            <a:tailEnd/>
          </a:ln>
        </p:spPr>
      </p:pic>
      <p:sp>
        <p:nvSpPr>
          <p:cNvPr id="3" name="Title 2"/>
          <p:cNvSpPr>
            <a:spLocks noGrp="1"/>
          </p:cNvSpPr>
          <p:nvPr>
            <p:ph type="title"/>
          </p:nvPr>
        </p:nvSpPr>
        <p:spPr/>
        <p:txBody>
          <a:bodyPr>
            <a:normAutofit fontScale="90000"/>
          </a:bodyPr>
          <a:lstStyle/>
          <a:p>
            <a:pPr>
              <a:defRPr/>
            </a:pPr>
            <a:r>
              <a:rPr lang="en-ZA" dirty="0" smtClean="0"/>
              <a:t>Additional Reading</a:t>
            </a:r>
            <a:endParaRPr lang="en-US" dirty="0"/>
          </a:p>
        </p:txBody>
      </p:sp>
      <p:sp>
        <p:nvSpPr>
          <p:cNvPr id="4" name="Content Placeholder 3"/>
          <p:cNvSpPr>
            <a:spLocks noGrp="1"/>
          </p:cNvSpPr>
          <p:nvPr>
            <p:ph idx="1"/>
          </p:nvPr>
        </p:nvSpPr>
        <p:spPr>
          <a:xfrm>
            <a:off x="249915" y="1320120"/>
            <a:ext cx="8007350" cy="4191000"/>
          </a:xfrm>
        </p:spPr>
        <p:txBody>
          <a:bodyPr/>
          <a:lstStyle/>
          <a:p>
            <a:pPr>
              <a:defRPr/>
            </a:pPr>
            <a:r>
              <a:rPr lang="en-ZA" dirty="0" smtClean="0"/>
              <a:t>Reading</a:t>
            </a:r>
          </a:p>
          <a:p>
            <a:pPr lvl="1">
              <a:defRPr/>
            </a:pPr>
            <a:r>
              <a:rPr lang="en-US" dirty="0" smtClean="0"/>
              <a:t>Reconfigurable</a:t>
            </a:r>
            <a:br>
              <a:rPr lang="en-US" dirty="0" smtClean="0"/>
            </a:br>
            <a:r>
              <a:rPr lang="en-US" dirty="0" smtClean="0"/>
              <a:t>Computing: A Survey of</a:t>
            </a:r>
            <a:br>
              <a:rPr lang="en-US" dirty="0" smtClean="0"/>
            </a:br>
            <a:r>
              <a:rPr lang="en-US" dirty="0" smtClean="0"/>
              <a:t>Systems and Software </a:t>
            </a:r>
            <a:br>
              <a:rPr lang="en-US" dirty="0" smtClean="0"/>
            </a:br>
            <a:r>
              <a:rPr lang="en-US" dirty="0" smtClean="0"/>
              <a:t>(ACM Survey)  *</a:t>
            </a:r>
          </a:p>
        </p:txBody>
      </p:sp>
      <p:sp>
        <p:nvSpPr>
          <p:cNvPr id="28676" name="Rectangle 4"/>
          <p:cNvSpPr>
            <a:spLocks noChangeArrowheads="1"/>
          </p:cNvSpPr>
          <p:nvPr/>
        </p:nvSpPr>
        <p:spPr bwMode="auto">
          <a:xfrm>
            <a:off x="302301" y="6072187"/>
            <a:ext cx="8351842" cy="523875"/>
          </a:xfrm>
          <a:prstGeom prst="rect">
            <a:avLst/>
          </a:prstGeom>
          <a:noFill/>
          <a:ln w="9525">
            <a:noFill/>
            <a:miter lim="800000"/>
            <a:headEnd/>
            <a:tailEnd/>
          </a:ln>
        </p:spPr>
        <p:txBody>
          <a:bodyPr wrap="square">
            <a:spAutoFit/>
          </a:bodyPr>
          <a:lstStyle/>
          <a:p>
            <a:r>
              <a:rPr lang="en-US" sz="1400" dirty="0"/>
              <a:t>* Compton &amp; Hauck (2002) .“Reconfigurable Computing: A Survey of Systems and Software”  I</a:t>
            </a:r>
            <a:r>
              <a:rPr lang="en-US" sz="1400" i="1" dirty="0"/>
              <a:t>n ACM Computing Surveys</a:t>
            </a:r>
            <a:r>
              <a:rPr lang="en-US" sz="1400" dirty="0"/>
              <a:t>, Vol. 34, No. 2, June 2002, pp. 171–210.</a:t>
            </a:r>
          </a:p>
        </p:txBody>
      </p:sp>
      <p:sp>
        <p:nvSpPr>
          <p:cNvPr id="28678" name="Rectangle 6"/>
          <p:cNvSpPr>
            <a:spLocks noChangeArrowheads="1"/>
          </p:cNvSpPr>
          <p:nvPr/>
        </p:nvSpPr>
        <p:spPr bwMode="auto">
          <a:xfrm>
            <a:off x="640440" y="3748995"/>
            <a:ext cx="4310063" cy="1323975"/>
          </a:xfrm>
          <a:prstGeom prst="rect">
            <a:avLst/>
          </a:prstGeom>
          <a:noFill/>
          <a:ln w="9525">
            <a:noFill/>
            <a:miter lim="800000"/>
            <a:headEnd/>
            <a:tailEnd/>
          </a:ln>
        </p:spPr>
        <p:txBody>
          <a:bodyPr>
            <a:spAutoFit/>
          </a:bodyPr>
          <a:lstStyle/>
          <a:p>
            <a:pPr marL="0" lvl="1"/>
            <a:r>
              <a:rPr lang="en-ZA" sz="2000"/>
              <a:t>(not specifically examined, but can help you develop insights that help you demonstrate a deeper understanding to problems)</a:t>
            </a:r>
          </a:p>
        </p:txBody>
      </p:sp>
      <p:sp>
        <p:nvSpPr>
          <p:cNvPr id="28679" name="Rectangle 6"/>
          <p:cNvSpPr>
            <a:spLocks noChangeArrowheads="1"/>
          </p:cNvSpPr>
          <p:nvPr/>
        </p:nvSpPr>
        <p:spPr bwMode="auto">
          <a:xfrm>
            <a:off x="437240" y="5473020"/>
            <a:ext cx="4637088" cy="369888"/>
          </a:xfrm>
          <a:prstGeom prst="rect">
            <a:avLst/>
          </a:prstGeom>
          <a:noFill/>
          <a:ln w="9525">
            <a:noFill/>
            <a:miter lim="800000"/>
            <a:headEnd/>
            <a:tailEnd/>
          </a:ln>
        </p:spPr>
        <p:txBody>
          <a:bodyPr>
            <a:spAutoFit/>
          </a:bodyPr>
          <a:lstStyle/>
          <a:p>
            <a:r>
              <a:rPr lang="en-ZA" i="1"/>
              <a:t>-- End of the Cell Processor case study --</a:t>
            </a:r>
            <a:endParaRPr lang="en-GB" i="1"/>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Conclusion &amp; Plans</a:t>
            </a:r>
            <a:endParaRPr lang="en-US" dirty="0"/>
          </a:p>
        </p:txBody>
      </p:sp>
      <p:sp>
        <p:nvSpPr>
          <p:cNvPr id="4" name="Content Placeholder 3"/>
          <p:cNvSpPr>
            <a:spLocks noGrp="1"/>
          </p:cNvSpPr>
          <p:nvPr>
            <p:ph idx="1"/>
          </p:nvPr>
        </p:nvSpPr>
        <p:spPr>
          <a:xfrm>
            <a:off x="729785" y="1338944"/>
            <a:ext cx="7697635" cy="4776654"/>
          </a:xfrm>
        </p:spPr>
        <p:txBody>
          <a:bodyPr>
            <a:normAutofit/>
          </a:bodyPr>
          <a:lstStyle/>
          <a:p>
            <a:pPr>
              <a:defRPr/>
            </a:pPr>
            <a:r>
              <a:rPr lang="en-ZA" dirty="0" smtClean="0"/>
              <a:t>Reading</a:t>
            </a:r>
          </a:p>
          <a:p>
            <a:pPr lvl="1">
              <a:defRPr/>
            </a:pPr>
            <a:r>
              <a:rPr lang="en-US" dirty="0" smtClean="0"/>
              <a:t>Hauck, Scott (1998). “The Roles of FPGAs in Reprogrammable Systems” </a:t>
            </a:r>
            <a:r>
              <a:rPr lang="en-US" i="1" dirty="0" smtClean="0"/>
              <a:t>In Proceedings of the IEEE.</a:t>
            </a:r>
            <a:r>
              <a:rPr lang="en-US" dirty="0" smtClean="0"/>
              <a:t> 86(4) pp. 615-639.</a:t>
            </a:r>
          </a:p>
          <a:p>
            <a:pPr>
              <a:defRPr/>
            </a:pPr>
            <a:r>
              <a:rPr lang="en-ZA" dirty="0" smtClean="0"/>
              <a:t>Next lecture:</a:t>
            </a:r>
          </a:p>
          <a:p>
            <a:pPr lvl="1">
              <a:defRPr/>
            </a:pPr>
            <a:r>
              <a:rPr lang="en-ZA" dirty="0"/>
              <a:t>Amdahl’s </a:t>
            </a:r>
            <a:r>
              <a:rPr lang="en-ZA" dirty="0" smtClean="0"/>
              <a:t>Law</a:t>
            </a:r>
          </a:p>
          <a:p>
            <a:pPr lvl="1">
              <a:defRPr/>
            </a:pPr>
            <a:r>
              <a:rPr lang="en-ZA" dirty="0" smtClean="0"/>
              <a:t>Discussion of YODA phase 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089" y="3526966"/>
            <a:ext cx="8657594" cy="923330"/>
          </a:xfrm>
          <a:prstGeom prst="rect">
            <a:avLst/>
          </a:prstGeom>
          <a:noFill/>
        </p:spPr>
        <p:txBody>
          <a:bodyPr wrap="square" rtlCol="0">
            <a:spAutoFit/>
          </a:bodyPr>
          <a:lstStyle/>
          <a:p>
            <a:r>
              <a:rPr lang="en-US" i="1" dirty="0" smtClean="0"/>
              <a:t>Image sources:</a:t>
            </a:r>
          </a:p>
          <a:p>
            <a:r>
              <a:rPr lang="en-US" dirty="0" smtClean="0"/>
              <a:t>IBM Blade rack (slide 3), IBM blade, Checkered flag – Wikipedia open commons</a:t>
            </a:r>
          </a:p>
          <a:p>
            <a:r>
              <a:rPr lang="en-US" dirty="0" smtClean="0"/>
              <a:t>NASCAR image – </a:t>
            </a:r>
            <a:r>
              <a:rPr lang="en-US" dirty="0" err="1" smtClean="0"/>
              <a:t>flickr</a:t>
            </a:r>
            <a:r>
              <a:rPr lang="en-US" dirty="0" smtClean="0"/>
              <a:t> CC2 share alike</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239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421063"/>
            <a:ext cx="7772400" cy="1362075"/>
          </a:xfrm>
        </p:spPr>
        <p:txBody>
          <a:bodyPr/>
          <a:lstStyle/>
          <a:p>
            <a:pPr>
              <a:defRPr/>
            </a:pPr>
            <a:r>
              <a:rPr lang="en-US" dirty="0" smtClean="0"/>
              <a:t>IBM Blade &amp; </a:t>
            </a:r>
            <a:br>
              <a:rPr lang="en-US" dirty="0" smtClean="0"/>
            </a:br>
            <a:r>
              <a:rPr lang="en-US" dirty="0" smtClean="0"/>
              <a:t>The Cell Processor</a:t>
            </a:r>
            <a:endParaRPr lang="en-US" dirty="0"/>
          </a:p>
        </p:txBody>
      </p:sp>
      <p:sp>
        <p:nvSpPr>
          <p:cNvPr id="5" name="Text Placeholder 4"/>
          <p:cNvSpPr>
            <a:spLocks noGrp="1"/>
          </p:cNvSpPr>
          <p:nvPr>
            <p:ph type="body" idx="1"/>
          </p:nvPr>
        </p:nvSpPr>
        <p:spPr>
          <a:xfrm>
            <a:off x="722313" y="1920875"/>
            <a:ext cx="7772400" cy="1500188"/>
          </a:xfrm>
        </p:spPr>
        <p:txBody>
          <a:bodyPr/>
          <a:lstStyle/>
          <a:p>
            <a:pPr>
              <a:defRPr/>
            </a:pPr>
            <a:r>
              <a:rPr lang="en-US" dirty="0" smtClean="0"/>
              <a:t>CASE STUDY:</a:t>
            </a:r>
          </a:p>
        </p:txBody>
      </p:sp>
      <p:sp>
        <p:nvSpPr>
          <p:cNvPr id="5124" name="Rectangle 5"/>
          <p:cNvSpPr>
            <a:spLocks noChangeArrowheads="1"/>
          </p:cNvSpPr>
          <p:nvPr/>
        </p:nvSpPr>
        <p:spPr bwMode="auto">
          <a:xfrm>
            <a:off x="293688" y="4906963"/>
            <a:ext cx="8072437" cy="1201737"/>
          </a:xfrm>
          <a:prstGeom prst="rect">
            <a:avLst/>
          </a:prstGeom>
          <a:noFill/>
          <a:ln w="9525">
            <a:noFill/>
            <a:miter lim="800000"/>
            <a:headEnd/>
            <a:tailEnd/>
          </a:ln>
        </p:spPr>
        <p:txBody>
          <a:bodyPr>
            <a:spAutoFit/>
          </a:bodyPr>
          <a:lstStyle/>
          <a:p>
            <a:pPr lvl="1"/>
            <a:r>
              <a:rPr lang="en-ZA" sz="2400" dirty="0">
                <a:solidFill>
                  <a:srgbClr val="FF6600"/>
                </a:solidFill>
              </a:rPr>
              <a:t>Cell (or Meta-) processors </a:t>
            </a:r>
          </a:p>
          <a:p>
            <a:pPr lvl="1"/>
            <a:r>
              <a:rPr lang="en-ZA" sz="2400" dirty="0"/>
              <a:t>Changeable in smaller parts – the ‘Strategic Processing Units’ (SPUs) and their interconnects</a:t>
            </a:r>
          </a:p>
        </p:txBody>
      </p:sp>
      <p:pic>
        <p:nvPicPr>
          <p:cNvPr id="5125" name="Picture 6" descr="ibmblade.jpg"/>
          <p:cNvPicPr>
            <a:picLocks noChangeAspect="1"/>
          </p:cNvPicPr>
          <p:nvPr/>
        </p:nvPicPr>
        <p:blipFill>
          <a:blip r:embed="rId3"/>
          <a:srcRect/>
          <a:stretch>
            <a:fillRect/>
          </a:stretch>
        </p:blipFill>
        <p:spPr bwMode="auto">
          <a:xfrm>
            <a:off x="784225" y="585788"/>
            <a:ext cx="3255963" cy="1960562"/>
          </a:xfrm>
          <a:prstGeom prst="rect">
            <a:avLst/>
          </a:prstGeom>
          <a:noFill/>
          <a:ln w="9525">
            <a:noFill/>
            <a:miter lim="800000"/>
            <a:headEnd/>
            <a:tailEnd/>
          </a:ln>
        </p:spPr>
      </p:pic>
      <p:sp>
        <p:nvSpPr>
          <p:cNvPr id="5126" name="Rectangle 7"/>
          <p:cNvSpPr>
            <a:spLocks noChangeArrowheads="1"/>
          </p:cNvSpPr>
          <p:nvPr/>
        </p:nvSpPr>
        <p:spPr bwMode="auto">
          <a:xfrm>
            <a:off x="773113" y="2527300"/>
            <a:ext cx="1749425" cy="368300"/>
          </a:xfrm>
          <a:prstGeom prst="rect">
            <a:avLst/>
          </a:prstGeom>
          <a:noFill/>
          <a:ln w="9525">
            <a:noFill/>
            <a:miter lim="800000"/>
            <a:headEnd/>
            <a:tailEnd/>
          </a:ln>
        </p:spPr>
        <p:txBody>
          <a:bodyPr wrap="none">
            <a:spAutoFit/>
          </a:bodyPr>
          <a:lstStyle/>
          <a:p>
            <a:r>
              <a:rPr lang="en-ZA" dirty="0"/>
              <a:t>IBM Blade rack</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223" y="90308"/>
            <a:ext cx="8801630" cy="1185336"/>
          </a:xfrm>
        </p:spPr>
        <p:txBody>
          <a:bodyPr>
            <a:noAutofit/>
          </a:bodyPr>
          <a:lstStyle/>
          <a:p>
            <a:pPr>
              <a:defRPr/>
            </a:pPr>
            <a:r>
              <a:rPr lang="en-US" sz="3200" dirty="0"/>
              <a:t>The “Cell </a:t>
            </a:r>
            <a:r>
              <a:rPr lang="en-US" sz="3200" dirty="0" smtClean="0"/>
              <a:t>Processor” :</a:t>
            </a:r>
            <a:br>
              <a:rPr lang="en-US" sz="3200" dirty="0" smtClean="0"/>
            </a:br>
            <a:r>
              <a:rPr lang="en-US" sz="2800" dirty="0" smtClean="0"/>
              <a:t>Cell </a:t>
            </a:r>
            <a:r>
              <a:rPr lang="en-US" sz="2800" dirty="0"/>
              <a:t>Broadband Engine </a:t>
            </a:r>
            <a:r>
              <a:rPr lang="en-US" sz="2800" dirty="0" smtClean="0"/>
              <a:t>Architecture Processor</a:t>
            </a:r>
            <a:endParaRPr lang="en-US" sz="2800" dirty="0"/>
          </a:p>
        </p:txBody>
      </p:sp>
      <p:sp>
        <p:nvSpPr>
          <p:cNvPr id="3" name="Content Placeholder 2"/>
          <p:cNvSpPr>
            <a:spLocks noGrp="1"/>
          </p:cNvSpPr>
          <p:nvPr>
            <p:ph idx="1"/>
          </p:nvPr>
        </p:nvSpPr>
        <p:spPr>
          <a:xfrm>
            <a:off x="292100" y="1398763"/>
            <a:ext cx="8477603" cy="4787548"/>
          </a:xfrm>
        </p:spPr>
        <p:txBody>
          <a:bodyPr>
            <a:normAutofit/>
          </a:bodyPr>
          <a:lstStyle/>
          <a:p>
            <a:pPr>
              <a:defRPr/>
            </a:pPr>
            <a:r>
              <a:rPr lang="en-US" sz="2000" dirty="0" smtClean="0"/>
              <a:t>Developed </a:t>
            </a:r>
            <a:r>
              <a:rPr lang="en-US" sz="2000" dirty="0"/>
              <a:t>by </a:t>
            </a:r>
            <a:r>
              <a:rPr lang="en-US" sz="2000" dirty="0" smtClean="0"/>
              <a:t>STI alliance, a collaboration of Sony</a:t>
            </a:r>
            <a:r>
              <a:rPr lang="en-US" sz="2000" dirty="0"/>
              <a:t>, </a:t>
            </a:r>
            <a:r>
              <a:rPr lang="en-US" sz="2000" dirty="0" smtClean="0"/>
              <a:t/>
            </a:r>
            <a:br>
              <a:rPr lang="en-US" sz="2000" dirty="0" smtClean="0"/>
            </a:br>
            <a:r>
              <a:rPr lang="en-US" sz="2000" dirty="0" smtClean="0"/>
              <a:t>Sony </a:t>
            </a:r>
            <a:r>
              <a:rPr lang="en-US" sz="2000" dirty="0"/>
              <a:t>Computer Entertainment, Toshiba, and </a:t>
            </a:r>
            <a:r>
              <a:rPr lang="en-US" sz="2000" dirty="0" smtClean="0"/>
              <a:t>IBM.</a:t>
            </a:r>
          </a:p>
          <a:p>
            <a:pPr>
              <a:defRPr/>
            </a:pPr>
            <a:r>
              <a:rPr lang="en-US" sz="2000" dirty="0" smtClean="0"/>
              <a:t>Why Cell?</a:t>
            </a:r>
          </a:p>
          <a:p>
            <a:pPr lvl="1">
              <a:defRPr/>
            </a:pPr>
            <a:r>
              <a:rPr lang="en-US" sz="1600" dirty="0" smtClean="0"/>
              <a:t>Actually “Cell” is a shortening for “Cell </a:t>
            </a:r>
            <a:r>
              <a:rPr lang="en-US" sz="1600" dirty="0"/>
              <a:t>Broadband </a:t>
            </a:r>
            <a:r>
              <a:rPr lang="en-US" sz="1600" dirty="0" smtClean="0"/>
              <a:t>Engine</a:t>
            </a:r>
            <a:br>
              <a:rPr lang="en-US" sz="1600" dirty="0" smtClean="0"/>
            </a:br>
            <a:r>
              <a:rPr lang="en-US" sz="1600" dirty="0" smtClean="0"/>
              <a:t>Architecture”</a:t>
            </a:r>
          </a:p>
          <a:p>
            <a:pPr lvl="1">
              <a:defRPr/>
            </a:pPr>
            <a:r>
              <a:rPr lang="en-US" sz="1600" dirty="0" smtClean="0"/>
              <a:t>Technically abbreviated as CBEA</a:t>
            </a:r>
            <a:r>
              <a:rPr lang="en-US" sz="1600" dirty="0"/>
              <a:t> in </a:t>
            </a:r>
            <a:r>
              <a:rPr lang="en-US" sz="1600" dirty="0" smtClean="0"/>
              <a:t>full, alternatively “Cell BE”.</a:t>
            </a:r>
          </a:p>
          <a:p>
            <a:pPr>
              <a:defRPr/>
            </a:pPr>
            <a:r>
              <a:rPr lang="en-US" sz="2000" dirty="0" smtClean="0"/>
              <a:t>The design </a:t>
            </a:r>
            <a:r>
              <a:rPr lang="en-US" sz="2000" dirty="0"/>
              <a:t>and first implementation </a:t>
            </a:r>
            <a:r>
              <a:rPr lang="en-US" sz="2000" dirty="0" smtClean="0"/>
              <a:t>of the Cell:</a:t>
            </a:r>
          </a:p>
          <a:p>
            <a:pPr lvl="1">
              <a:defRPr/>
            </a:pPr>
            <a:r>
              <a:rPr lang="en-US" sz="1600" dirty="0" smtClean="0"/>
              <a:t>Performed at STI </a:t>
            </a:r>
            <a:r>
              <a:rPr lang="en-US" sz="1600" dirty="0"/>
              <a:t>Design Center in Austin, </a:t>
            </a:r>
            <a:r>
              <a:rPr lang="en-US" sz="1600" dirty="0" smtClean="0"/>
              <a:t>Texas</a:t>
            </a:r>
          </a:p>
          <a:p>
            <a:pPr lvl="1">
              <a:defRPr/>
            </a:pPr>
            <a:r>
              <a:rPr lang="en-US" sz="1600" dirty="0" smtClean="0"/>
              <a:t>Carried out over a 4-year period from March 2001</a:t>
            </a:r>
          </a:p>
          <a:p>
            <a:pPr lvl="1">
              <a:defRPr/>
            </a:pPr>
            <a:r>
              <a:rPr lang="en-US" sz="1600" dirty="0" smtClean="0"/>
              <a:t>Budget approx. 400 million USD</a:t>
            </a:r>
            <a:endParaRPr lang="en-US" sz="2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4267" y="1603020"/>
            <a:ext cx="1725436" cy="2675095"/>
          </a:xfrm>
          <a:prstGeom prst="rect">
            <a:avLst/>
          </a:prstGeom>
        </p:spPr>
      </p:pic>
      <p:sp>
        <p:nvSpPr>
          <p:cNvPr id="6" name="Rectangle 5"/>
          <p:cNvSpPr/>
          <p:nvPr/>
        </p:nvSpPr>
        <p:spPr>
          <a:xfrm>
            <a:off x="310444" y="6357035"/>
            <a:ext cx="8077200" cy="261610"/>
          </a:xfrm>
          <a:prstGeom prst="rect">
            <a:avLst/>
          </a:prstGeom>
        </p:spPr>
        <p:txBody>
          <a:bodyPr wrap="square">
            <a:spAutoFit/>
          </a:bodyPr>
          <a:lstStyle/>
          <a:p>
            <a:r>
              <a:rPr lang="en-US" sz="1100" dirty="0" smtClean="0"/>
              <a:t>Information based mainly on </a:t>
            </a:r>
            <a:r>
              <a:rPr lang="en-US" sz="1100" dirty="0" smtClean="0">
                <a:hlinkClick r:id="rId4"/>
              </a:rPr>
              <a:t>http</a:t>
            </a:r>
            <a:r>
              <a:rPr lang="en-US" sz="1100" dirty="0">
                <a:hlinkClick r:id="rId4"/>
              </a:rPr>
              <a:t>://en.wikipedia.org/wiki/Cell_(microprocessor</a:t>
            </a:r>
            <a:r>
              <a:rPr lang="en-US" sz="1100" dirty="0" smtClean="0">
                <a:hlinkClick r:id="rId4"/>
              </a:rPr>
              <a:t>)</a:t>
            </a:r>
            <a:endParaRPr lang="en-US" sz="1100" dirty="0"/>
          </a:p>
        </p:txBody>
      </p:sp>
      <p:sp>
        <p:nvSpPr>
          <p:cNvPr id="9" name="Rectangle 8"/>
          <p:cNvSpPr/>
          <p:nvPr/>
        </p:nvSpPr>
        <p:spPr>
          <a:xfrm>
            <a:off x="6786562" y="4278115"/>
            <a:ext cx="2240846" cy="261610"/>
          </a:xfrm>
          <a:prstGeom prst="rect">
            <a:avLst/>
          </a:prstGeom>
        </p:spPr>
        <p:txBody>
          <a:bodyPr wrap="square">
            <a:spAutoFit/>
          </a:bodyPr>
          <a:lstStyle/>
          <a:p>
            <a:pPr algn="ctr"/>
            <a:r>
              <a:rPr lang="en-US" sz="1100" dirty="0" smtClean="0"/>
              <a:t>Image of the Cell processor</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91" y="211151"/>
            <a:ext cx="8222975" cy="804849"/>
          </a:xfrm>
        </p:spPr>
        <p:txBody>
          <a:bodyPr>
            <a:normAutofit/>
          </a:bodyPr>
          <a:lstStyle/>
          <a:p>
            <a:pPr>
              <a:defRPr/>
            </a:pPr>
            <a:r>
              <a:rPr lang="en-US" dirty="0" smtClean="0"/>
              <a:t>The Cell Processor Milestones</a:t>
            </a:r>
            <a:endParaRPr lang="en-US" dirty="0"/>
          </a:p>
        </p:txBody>
      </p:sp>
      <p:sp>
        <p:nvSpPr>
          <p:cNvPr id="3" name="Content Placeholder 2"/>
          <p:cNvSpPr>
            <a:spLocks noGrp="1"/>
          </p:cNvSpPr>
          <p:nvPr>
            <p:ph idx="1"/>
          </p:nvPr>
        </p:nvSpPr>
        <p:spPr>
          <a:xfrm>
            <a:off x="292100" y="1398764"/>
            <a:ext cx="8778875" cy="4191000"/>
          </a:xfrm>
        </p:spPr>
        <p:txBody>
          <a:bodyPr>
            <a:normAutofit fontScale="92500" lnSpcReduction="20000"/>
          </a:bodyPr>
          <a:lstStyle/>
          <a:p>
            <a:pPr>
              <a:spcBef>
                <a:spcPts val="0"/>
              </a:spcBef>
              <a:defRPr/>
            </a:pPr>
            <a:r>
              <a:rPr lang="en-US" b="1" dirty="0" smtClean="0"/>
              <a:t>2005 </a:t>
            </a:r>
            <a:r>
              <a:rPr lang="en-US" b="1" dirty="0" smtClean="0"/>
              <a:t>Feb</a:t>
            </a:r>
            <a:r>
              <a:rPr lang="en-US" sz="1700" b="1" baseline="90000" dirty="0" smtClean="0"/>
              <a:t>[1,2]</a:t>
            </a:r>
            <a:endParaRPr lang="en-US" b="1" baseline="90000" dirty="0" smtClean="0"/>
          </a:p>
          <a:p>
            <a:pPr lvl="1">
              <a:defRPr/>
            </a:pPr>
            <a:r>
              <a:rPr lang="en-US" b="1" dirty="0" smtClean="0"/>
              <a:t>IBM’s technical disclosures of cell </a:t>
            </a:r>
            <a:r>
              <a:rPr lang="en-US" b="1" dirty="0" smtClean="0"/>
              <a:t>processors quickly </a:t>
            </a:r>
            <a:r>
              <a:rPr lang="en-US" b="1" dirty="0" smtClean="0"/>
              <a:t>led to new platforms &amp; </a:t>
            </a:r>
            <a:r>
              <a:rPr lang="en-US" b="1" dirty="0" smtClean="0"/>
              <a:t>toolsets </a:t>
            </a:r>
            <a:r>
              <a:rPr lang="en-US" b="1" baseline="30000" dirty="0" smtClean="0"/>
              <a:t>[2</a:t>
            </a:r>
            <a:r>
              <a:rPr lang="en-US" b="1" baseline="30000" dirty="0"/>
              <a:t>]</a:t>
            </a:r>
            <a:endParaRPr lang="en-US" b="1" baseline="30000" dirty="0" smtClean="0"/>
          </a:p>
          <a:p>
            <a:pPr>
              <a:defRPr/>
            </a:pPr>
            <a:r>
              <a:rPr lang="en-US" b="1" dirty="0" smtClean="0"/>
              <a:t>Oct 05: Mercury Cell Blade</a:t>
            </a:r>
          </a:p>
          <a:p>
            <a:pPr>
              <a:defRPr/>
            </a:pPr>
            <a:r>
              <a:rPr lang="en-US" b="1" dirty="0" smtClean="0"/>
              <a:t>Nov 05: Open Source SDK &amp; Simulator</a:t>
            </a:r>
          </a:p>
          <a:p>
            <a:pPr>
              <a:defRPr/>
            </a:pPr>
            <a:r>
              <a:rPr lang="en-US" b="1" dirty="0" smtClean="0"/>
              <a:t>Feb 06: IBM Cell Blade</a:t>
            </a:r>
          </a:p>
          <a:p>
            <a:pPr>
              <a:defRPr/>
            </a:pPr>
            <a:r>
              <a:rPr lang="en-US" dirty="0" smtClean="0"/>
              <a:t>Resources / further reading</a:t>
            </a:r>
          </a:p>
          <a:p>
            <a:pPr lvl="1">
              <a:defRPr/>
            </a:pPr>
            <a:r>
              <a:rPr lang="en-US" sz="2400" dirty="0" smtClean="0">
                <a:hlinkClick r:id="rId3"/>
              </a:rPr>
              <a:t>http://www-128.ibm.com/developerworks/power/cell/</a:t>
            </a:r>
            <a:endParaRPr lang="en-US" sz="2400" dirty="0" smtClean="0"/>
          </a:p>
          <a:p>
            <a:pPr lvl="1">
              <a:defRPr/>
            </a:pPr>
            <a:r>
              <a:rPr lang="en-US" sz="2400" dirty="0" smtClean="0">
                <a:hlinkClick r:id="rId4"/>
              </a:rPr>
              <a:t>http://www.research.ibm.com/cell/</a:t>
            </a:r>
            <a:endParaRPr lang="en-US" sz="2400" dirty="0" smtClean="0"/>
          </a:p>
          <a:p>
            <a:pPr marL="914400" lvl="2" indent="0">
              <a:buNone/>
              <a:defRPr/>
            </a:pPr>
            <a:r>
              <a:rPr lang="en-US" sz="1800" dirty="0" smtClean="0"/>
              <a:t>(see copy </a:t>
            </a:r>
            <a:r>
              <a:rPr lang="en-US" sz="1800" dirty="0"/>
              <a:t>of </a:t>
            </a:r>
            <a:r>
              <a:rPr lang="en-US" sz="1800" dirty="0" smtClean="0"/>
              <a:t>condensed article</a:t>
            </a:r>
            <a:r>
              <a:rPr lang="en-US" sz="1800" dirty="0" smtClean="0"/>
              <a:t>: </a:t>
            </a:r>
            <a:r>
              <a:rPr lang="en-US" sz="1800" dirty="0"/>
              <a:t>Lect17 - </a:t>
            </a:r>
            <a:r>
              <a:rPr lang="en-US" sz="1800" dirty="0">
                <a:hlinkClick r:id="rId5"/>
              </a:rPr>
              <a:t>The Cell </a:t>
            </a:r>
            <a:r>
              <a:rPr lang="en-US" sz="1800" dirty="0" smtClean="0">
                <a:hlinkClick r:id="rId5"/>
              </a:rPr>
              <a:t>architecture.pdf</a:t>
            </a:r>
            <a:r>
              <a:rPr lang="en-US" sz="1800" dirty="0" smtClean="0"/>
              <a:t>)</a:t>
            </a:r>
            <a:endParaRPr lang="en-US" sz="2000" dirty="0"/>
          </a:p>
        </p:txBody>
      </p:sp>
      <p:sp>
        <p:nvSpPr>
          <p:cNvPr id="4" name="Rectangle 3"/>
          <p:cNvSpPr/>
          <p:nvPr/>
        </p:nvSpPr>
        <p:spPr>
          <a:xfrm>
            <a:off x="321733" y="6327535"/>
            <a:ext cx="8178800" cy="276999"/>
          </a:xfrm>
          <a:prstGeom prst="rect">
            <a:avLst/>
          </a:prstGeom>
        </p:spPr>
        <p:txBody>
          <a:bodyPr wrap="square">
            <a:spAutoFit/>
          </a:bodyPr>
          <a:lstStyle/>
          <a:p>
            <a:r>
              <a:rPr lang="en-US" sz="1200" dirty="0" smtClean="0"/>
              <a:t>[2] </a:t>
            </a:r>
            <a:r>
              <a:rPr lang="en-US" sz="1200" dirty="0" smtClean="0">
                <a:hlinkClick r:id="rId6"/>
              </a:rPr>
              <a:t>http</a:t>
            </a:r>
            <a:r>
              <a:rPr lang="en-US" sz="1200" dirty="0">
                <a:hlinkClick r:id="rId6"/>
              </a:rPr>
              <a:t>://</a:t>
            </a:r>
            <a:r>
              <a:rPr lang="en-US" sz="1200" dirty="0" smtClean="0">
                <a:hlinkClick r:id="rId6"/>
              </a:rPr>
              <a:t>www.scei.co.jp/corporate/release/pdf/051110e.pdf</a:t>
            </a:r>
            <a:endParaRPr lang="en-US" sz="1200" dirty="0"/>
          </a:p>
        </p:txBody>
      </p:sp>
      <p:sp>
        <p:nvSpPr>
          <p:cNvPr id="5" name="Rectangle 4"/>
          <p:cNvSpPr/>
          <p:nvPr/>
        </p:nvSpPr>
        <p:spPr>
          <a:xfrm>
            <a:off x="321733" y="6163284"/>
            <a:ext cx="7230534" cy="276999"/>
          </a:xfrm>
          <a:prstGeom prst="rect">
            <a:avLst/>
          </a:prstGeom>
        </p:spPr>
        <p:txBody>
          <a:bodyPr wrap="square">
            <a:spAutoFit/>
          </a:bodyPr>
          <a:lstStyle/>
          <a:p>
            <a:r>
              <a:rPr lang="en-US" sz="1200" dirty="0" smtClean="0"/>
              <a:t>[1] IBM press release 7-Feb-2005: </a:t>
            </a:r>
            <a:r>
              <a:rPr lang="en-US" sz="1200" dirty="0" smtClean="0">
                <a:hlinkClick r:id="rId7"/>
              </a:rPr>
              <a:t>http</a:t>
            </a:r>
            <a:r>
              <a:rPr lang="en-US" sz="1200" dirty="0">
                <a:hlinkClick r:id="rId7"/>
              </a:rPr>
              <a:t>://</a:t>
            </a:r>
            <a:r>
              <a:rPr lang="en-US" sz="1200" dirty="0" smtClean="0">
                <a:hlinkClick r:id="rId7"/>
              </a:rPr>
              <a:t>www-03.ibm.com/press/us/en/pressrelease/7502.wss</a:t>
            </a:r>
            <a:endParaRPr lang="en-US" sz="1200" dirty="0"/>
          </a:p>
        </p:txBody>
      </p:sp>
    </p:spTree>
    <p:extLst>
      <p:ext uri="{BB962C8B-B14F-4D97-AF65-F5344CB8AC3E}">
        <p14:creationId xmlns:p14="http://schemas.microsoft.com/office/powerpoint/2010/main" val="3107545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451"/>
            <a:ext cx="8385175" cy="985809"/>
          </a:xfrm>
        </p:spPr>
        <p:txBody>
          <a:bodyPr/>
          <a:lstStyle/>
          <a:p>
            <a:pPr>
              <a:defRPr/>
            </a:pPr>
            <a:r>
              <a:rPr lang="en-US" dirty="0" smtClean="0"/>
              <a:t>Cell </a:t>
            </a:r>
            <a:r>
              <a:rPr lang="en-US" dirty="0" smtClean="0"/>
              <a:t>Processor Hardware</a:t>
            </a:r>
            <a:endParaRPr lang="en-US" dirty="0"/>
          </a:p>
        </p:txBody>
      </p:sp>
      <p:sp>
        <p:nvSpPr>
          <p:cNvPr id="3" name="Content Placeholder 2"/>
          <p:cNvSpPr>
            <a:spLocks noGrp="1"/>
          </p:cNvSpPr>
          <p:nvPr>
            <p:ph idx="1"/>
          </p:nvPr>
        </p:nvSpPr>
        <p:spPr>
          <a:xfrm>
            <a:off x="209550" y="1144498"/>
            <a:ext cx="8007350" cy="5202237"/>
          </a:xfrm>
        </p:spPr>
        <p:txBody>
          <a:bodyPr/>
          <a:lstStyle/>
          <a:p>
            <a:pPr>
              <a:defRPr/>
            </a:pPr>
            <a:r>
              <a:rPr lang="en-US" dirty="0" smtClean="0"/>
              <a:t>9 cores</a:t>
            </a:r>
          </a:p>
          <a:p>
            <a:pPr lvl="1">
              <a:defRPr/>
            </a:pPr>
            <a:r>
              <a:rPr lang="en-US" sz="2400" dirty="0" smtClean="0"/>
              <a:t>1 x Power Processor</a:t>
            </a:r>
          </a:p>
          <a:p>
            <a:pPr lvl="1">
              <a:defRPr/>
            </a:pPr>
            <a:r>
              <a:rPr lang="en-US" sz="2400" dirty="0" smtClean="0"/>
              <a:t>8 x Synergistic Processor </a:t>
            </a:r>
            <a:br>
              <a:rPr lang="en-US" sz="2400" dirty="0" smtClean="0"/>
            </a:br>
            <a:r>
              <a:rPr lang="en-US" sz="2400" dirty="0" smtClean="0"/>
              <a:t>Element (SPE)</a:t>
            </a:r>
          </a:p>
          <a:p>
            <a:pPr lvl="1">
              <a:defRPr/>
            </a:pPr>
            <a:r>
              <a:rPr lang="en-US" sz="2400" dirty="0" smtClean="0"/>
              <a:t>10 threads</a:t>
            </a:r>
            <a:r>
              <a:rPr lang="en-US" sz="1400" dirty="0" smtClean="0"/>
              <a:t> </a:t>
            </a:r>
            <a:br>
              <a:rPr lang="en-US" sz="1400" dirty="0" smtClean="0"/>
            </a:br>
            <a:r>
              <a:rPr lang="en-US" sz="1400" dirty="0" smtClean="0"/>
              <a:t>(2x PPE threads + 8x SPE threads)</a:t>
            </a:r>
            <a:endParaRPr lang="en-US" sz="2400" dirty="0" smtClean="0"/>
          </a:p>
          <a:p>
            <a:pPr>
              <a:defRPr/>
            </a:pPr>
            <a:r>
              <a:rPr lang="en-US" sz="2800" dirty="0" smtClean="0"/>
              <a:t>Transistors: 241x10</a:t>
            </a:r>
            <a:r>
              <a:rPr lang="en-US" sz="2800" baseline="30000" dirty="0" smtClean="0"/>
              <a:t>6</a:t>
            </a:r>
            <a:endParaRPr lang="en-US" sz="2800" dirty="0" smtClean="0"/>
          </a:p>
          <a:p>
            <a:pPr>
              <a:defRPr/>
            </a:pPr>
            <a:r>
              <a:rPr lang="en-US" sz="2800" dirty="0" smtClean="0"/>
              <a:t>Size: 235 mm</a:t>
            </a:r>
            <a:r>
              <a:rPr lang="en-US" sz="2800" baseline="30000" dirty="0" smtClean="0"/>
              <a:t>2</a:t>
            </a:r>
            <a:r>
              <a:rPr lang="en-US" sz="2800" dirty="0" smtClean="0"/>
              <a:t> </a:t>
            </a:r>
          </a:p>
          <a:p>
            <a:pPr>
              <a:defRPr/>
            </a:pPr>
            <a:r>
              <a:rPr lang="en-US" sz="2800" dirty="0" smtClean="0"/>
              <a:t>Clock: 3.2 GHz</a:t>
            </a:r>
          </a:p>
          <a:p>
            <a:pPr>
              <a:defRPr/>
            </a:pPr>
            <a:r>
              <a:rPr lang="en-US" sz="2800" dirty="0" smtClean="0"/>
              <a:t>Cell ver. 1: 64-bit arch</a:t>
            </a:r>
            <a:endParaRPr lang="en-US" sz="2800" dirty="0"/>
          </a:p>
        </p:txBody>
      </p:sp>
      <p:sp>
        <p:nvSpPr>
          <p:cNvPr id="7172" name="Rectangle 3"/>
          <p:cNvSpPr>
            <a:spLocks noChangeArrowheads="1"/>
          </p:cNvSpPr>
          <p:nvPr/>
        </p:nvSpPr>
        <p:spPr bwMode="auto">
          <a:xfrm>
            <a:off x="4913313" y="1889829"/>
            <a:ext cx="1787525" cy="873125"/>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Power </a:t>
            </a:r>
          </a:p>
          <a:p>
            <a:pPr algn="ctr"/>
            <a:r>
              <a:rPr lang="en-US">
                <a:solidFill>
                  <a:srgbClr val="1C1C1C"/>
                </a:solidFill>
              </a:rPr>
              <a:t>Processor</a:t>
            </a:r>
          </a:p>
          <a:p>
            <a:pPr algn="ctr"/>
            <a:r>
              <a:rPr lang="en-US">
                <a:solidFill>
                  <a:srgbClr val="1C1C1C"/>
                </a:solidFill>
              </a:rPr>
              <a:t>Element</a:t>
            </a:r>
          </a:p>
        </p:txBody>
      </p:sp>
      <p:sp>
        <p:nvSpPr>
          <p:cNvPr id="7173" name="Rectangle 4"/>
          <p:cNvSpPr>
            <a:spLocks noChangeArrowheads="1"/>
          </p:cNvSpPr>
          <p:nvPr/>
        </p:nvSpPr>
        <p:spPr bwMode="auto">
          <a:xfrm>
            <a:off x="6932613" y="1889829"/>
            <a:ext cx="1787525" cy="6524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L2 Cache</a:t>
            </a:r>
          </a:p>
          <a:p>
            <a:pPr algn="ctr"/>
            <a:r>
              <a:rPr lang="en-US">
                <a:solidFill>
                  <a:srgbClr val="1C1C1C"/>
                </a:solidFill>
              </a:rPr>
              <a:t>(512 Kb)</a:t>
            </a:r>
          </a:p>
        </p:txBody>
      </p:sp>
      <p:sp>
        <p:nvSpPr>
          <p:cNvPr id="7174" name="Rectangle 5"/>
          <p:cNvSpPr>
            <a:spLocks noChangeArrowheads="1"/>
          </p:cNvSpPr>
          <p:nvPr/>
        </p:nvSpPr>
        <p:spPr bwMode="auto">
          <a:xfrm>
            <a:off x="4913313" y="1043692"/>
            <a:ext cx="3806825" cy="339725"/>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Rambus XRAM ™ Interface</a:t>
            </a:r>
          </a:p>
        </p:txBody>
      </p:sp>
      <p:sp>
        <p:nvSpPr>
          <p:cNvPr id="7175" name="Rectangle 6"/>
          <p:cNvSpPr>
            <a:spLocks noChangeArrowheads="1"/>
          </p:cNvSpPr>
          <p:nvPr/>
        </p:nvSpPr>
        <p:spPr bwMode="auto">
          <a:xfrm>
            <a:off x="4913313" y="1465967"/>
            <a:ext cx="3806825" cy="341312"/>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Memory Controller</a:t>
            </a:r>
          </a:p>
        </p:txBody>
      </p:sp>
      <p:sp>
        <p:nvSpPr>
          <p:cNvPr id="7176" name="Rectangle 7"/>
          <p:cNvSpPr>
            <a:spLocks noChangeArrowheads="1"/>
          </p:cNvSpPr>
          <p:nvPr/>
        </p:nvSpPr>
        <p:spPr bwMode="auto">
          <a:xfrm>
            <a:off x="4913313" y="3036004"/>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77" name="Rectangle 8"/>
          <p:cNvSpPr>
            <a:spLocks noChangeArrowheads="1"/>
          </p:cNvSpPr>
          <p:nvPr/>
        </p:nvSpPr>
        <p:spPr bwMode="auto">
          <a:xfrm>
            <a:off x="4913313" y="5853817"/>
            <a:ext cx="3806825" cy="341312"/>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IO Controller</a:t>
            </a:r>
          </a:p>
        </p:txBody>
      </p:sp>
      <p:sp>
        <p:nvSpPr>
          <p:cNvPr id="7178" name="Rectangle 9"/>
          <p:cNvSpPr>
            <a:spLocks noChangeArrowheads="1"/>
          </p:cNvSpPr>
          <p:nvPr/>
        </p:nvSpPr>
        <p:spPr bwMode="auto">
          <a:xfrm>
            <a:off x="4913313" y="6290379"/>
            <a:ext cx="3806825" cy="341313"/>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Rambus FlexIO™</a:t>
            </a:r>
          </a:p>
        </p:txBody>
      </p:sp>
      <p:sp>
        <p:nvSpPr>
          <p:cNvPr id="7179" name="Rectangle 11"/>
          <p:cNvSpPr>
            <a:spLocks noChangeArrowheads="1"/>
          </p:cNvSpPr>
          <p:nvPr/>
        </p:nvSpPr>
        <p:spPr bwMode="auto">
          <a:xfrm>
            <a:off x="7288213" y="3036004"/>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0" name="Rectangle 12"/>
          <p:cNvSpPr>
            <a:spLocks noChangeArrowheads="1"/>
          </p:cNvSpPr>
          <p:nvPr/>
        </p:nvSpPr>
        <p:spPr bwMode="auto">
          <a:xfrm>
            <a:off x="4913313" y="3745617"/>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1" name="Rectangle 13"/>
          <p:cNvSpPr>
            <a:spLocks noChangeArrowheads="1"/>
          </p:cNvSpPr>
          <p:nvPr/>
        </p:nvSpPr>
        <p:spPr bwMode="auto">
          <a:xfrm>
            <a:off x="7288213" y="3745617"/>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2" name="Rectangle 14"/>
          <p:cNvSpPr>
            <a:spLocks noChangeArrowheads="1"/>
          </p:cNvSpPr>
          <p:nvPr/>
        </p:nvSpPr>
        <p:spPr bwMode="auto">
          <a:xfrm>
            <a:off x="4913313" y="4455229"/>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3" name="Rectangle 15"/>
          <p:cNvSpPr>
            <a:spLocks noChangeArrowheads="1"/>
          </p:cNvSpPr>
          <p:nvPr/>
        </p:nvSpPr>
        <p:spPr bwMode="auto">
          <a:xfrm>
            <a:off x="7288213" y="4455229"/>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4" name="Rectangle 16"/>
          <p:cNvSpPr>
            <a:spLocks noChangeArrowheads="1"/>
          </p:cNvSpPr>
          <p:nvPr/>
        </p:nvSpPr>
        <p:spPr bwMode="auto">
          <a:xfrm>
            <a:off x="4913313" y="5164842"/>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5" name="Rectangle 17"/>
          <p:cNvSpPr>
            <a:spLocks noChangeArrowheads="1"/>
          </p:cNvSpPr>
          <p:nvPr/>
        </p:nvSpPr>
        <p:spPr bwMode="auto">
          <a:xfrm>
            <a:off x="7288213" y="5164842"/>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6" name="TextBox 18"/>
          <p:cNvSpPr txBox="1">
            <a:spLocks noChangeArrowheads="1"/>
          </p:cNvSpPr>
          <p:nvPr/>
        </p:nvSpPr>
        <p:spPr bwMode="auto">
          <a:xfrm>
            <a:off x="342900" y="6097816"/>
            <a:ext cx="3664786" cy="830997"/>
          </a:xfrm>
          <a:prstGeom prst="rect">
            <a:avLst/>
          </a:prstGeom>
          <a:noFill/>
          <a:ln w="9525">
            <a:noFill/>
            <a:miter lim="800000"/>
            <a:headEnd/>
            <a:tailEnd/>
          </a:ln>
        </p:spPr>
        <p:txBody>
          <a:bodyPr wrap="none">
            <a:spAutoFit/>
          </a:bodyPr>
          <a:lstStyle/>
          <a:p>
            <a:r>
              <a:rPr lang="en-US" sz="1600" dirty="0"/>
              <a:t>Layout of </a:t>
            </a:r>
            <a:r>
              <a:rPr lang="en-US" sz="1600" dirty="0" smtClean="0"/>
              <a:t>Cell </a:t>
            </a:r>
            <a:r>
              <a:rPr lang="en-US" sz="1600" dirty="0"/>
              <a:t>processor adapted from</a:t>
            </a:r>
          </a:p>
          <a:p>
            <a:pPr marL="0" lvl="1"/>
            <a:r>
              <a:rPr lang="en-US" sz="1600" dirty="0">
                <a:hlinkClick r:id="rId3"/>
              </a:rPr>
              <a:t>http://www.research.ibm.com/cell</a:t>
            </a:r>
            <a:r>
              <a:rPr lang="en-US" sz="1600" dirty="0" smtClean="0">
                <a:hlinkClick r:id="rId3"/>
              </a:rPr>
              <a:t>/</a:t>
            </a:r>
            <a:endParaRPr lang="en-US" sz="1600" dirty="0"/>
          </a:p>
          <a:p>
            <a:endParaRPr lang="en-US" sz="1600" dirty="0"/>
          </a:p>
        </p:txBody>
      </p:sp>
      <p:sp>
        <p:nvSpPr>
          <p:cNvPr id="20" name="Rectangle 19"/>
          <p:cNvSpPr/>
          <p:nvPr/>
        </p:nvSpPr>
        <p:spPr bwMode="auto">
          <a:xfrm>
            <a:off x="6499225" y="2640717"/>
            <a:ext cx="604838" cy="3144837"/>
          </a:xfrm>
          <a:prstGeom prst="rect">
            <a:avLst/>
          </a:prstGeom>
          <a:solidFill>
            <a:srgbClr val="CCFFFF"/>
          </a:solidFill>
          <a:ln w="9525" cap="flat" cmpd="sng" algn="ctr">
            <a:solidFill>
              <a:schemeClr val="tx1"/>
            </a:solidFill>
            <a:prstDash val="solid"/>
            <a:round/>
            <a:headEnd type="none" w="med" len="med"/>
            <a:tailEnd type="none" w="med" len="med"/>
          </a:ln>
          <a:effectLst/>
        </p:spPr>
        <p:txBody>
          <a:bodyPr vert="vert" anchor="ctr"/>
          <a:lstStyle/>
          <a:p>
            <a:pPr algn="ctr">
              <a:defRPr/>
            </a:pPr>
            <a:r>
              <a:rPr lang="en-US" dirty="0">
                <a:solidFill>
                  <a:srgbClr val="1C1C1C"/>
                </a:solidFill>
              </a:rPr>
              <a:t>Element interconnect bus</a:t>
            </a:r>
          </a:p>
        </p:txBody>
      </p:sp>
      <p:sp>
        <p:nvSpPr>
          <p:cNvPr id="7188" name="Rectangle 20"/>
          <p:cNvSpPr>
            <a:spLocks noChangeArrowheads="1"/>
          </p:cNvSpPr>
          <p:nvPr/>
        </p:nvSpPr>
        <p:spPr bwMode="auto">
          <a:xfrm>
            <a:off x="7288213" y="2613729"/>
            <a:ext cx="1430337" cy="350838"/>
          </a:xfrm>
          <a:prstGeom prst="rect">
            <a:avLst/>
          </a:prstGeom>
          <a:solidFill>
            <a:srgbClr val="CCFFFF"/>
          </a:solidFill>
          <a:ln w="9525" algn="ctr">
            <a:solidFill>
              <a:schemeClr val="tx1"/>
            </a:solidFill>
            <a:round/>
            <a:headEnd/>
            <a:tailEnd/>
          </a:ln>
        </p:spPr>
        <p:txBody>
          <a:bodyPr lIns="10800" tIns="28800" rIns="10800" bIns="28800" anchor="ctr"/>
          <a:lstStyle/>
          <a:p>
            <a:pPr algn="ctr"/>
            <a:r>
              <a:rPr lang="en-US">
                <a:solidFill>
                  <a:srgbClr val="1C1C1C"/>
                </a:solidFill>
              </a:rPr>
              <a:t>Test&amp;Debug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45" y="98603"/>
            <a:ext cx="8760177" cy="781930"/>
          </a:xfrm>
        </p:spPr>
        <p:txBody>
          <a:bodyPr>
            <a:normAutofit/>
          </a:bodyPr>
          <a:lstStyle/>
          <a:p>
            <a:pPr>
              <a:defRPr/>
            </a:pPr>
            <a:r>
              <a:rPr lang="en-US" sz="3600" dirty="0" smtClean="0"/>
              <a:t>Synergistic Processing Element (SPE)</a:t>
            </a:r>
            <a:endParaRPr lang="en-US" sz="3600" dirty="0"/>
          </a:p>
        </p:txBody>
      </p:sp>
      <p:sp>
        <p:nvSpPr>
          <p:cNvPr id="3" name="Content Placeholder 2"/>
          <p:cNvSpPr>
            <a:spLocks noGrp="1"/>
          </p:cNvSpPr>
          <p:nvPr>
            <p:ph idx="1"/>
          </p:nvPr>
        </p:nvSpPr>
        <p:spPr>
          <a:xfrm>
            <a:off x="438503" y="1082499"/>
            <a:ext cx="8250238" cy="5472112"/>
          </a:xfrm>
        </p:spPr>
        <p:txBody>
          <a:bodyPr>
            <a:normAutofit lnSpcReduction="10000"/>
          </a:bodyPr>
          <a:lstStyle/>
          <a:p>
            <a:pPr>
              <a:defRPr/>
            </a:pPr>
            <a:r>
              <a:rPr lang="en-US" dirty="0" smtClean="0"/>
              <a:t>Cells</a:t>
            </a:r>
            <a:r>
              <a:rPr lang="en-US" dirty="0" smtClean="0"/>
              <a:t>: heterogeneous multi-core system architecture</a:t>
            </a:r>
          </a:p>
          <a:p>
            <a:pPr lvl="1">
              <a:defRPr/>
            </a:pPr>
            <a:r>
              <a:rPr lang="en-US" dirty="0" smtClean="0"/>
              <a:t>Power cell element for control tasks</a:t>
            </a:r>
          </a:p>
          <a:p>
            <a:pPr lvl="1">
              <a:defRPr/>
            </a:pPr>
            <a:r>
              <a:rPr lang="en-US" dirty="0" smtClean="0"/>
              <a:t>Synergistic Processing Elements for data-intensive processing</a:t>
            </a:r>
          </a:p>
          <a:p>
            <a:pPr>
              <a:defRPr/>
            </a:pPr>
            <a:r>
              <a:rPr lang="en-US" dirty="0" smtClean="0"/>
              <a:t>Each SPE</a:t>
            </a:r>
          </a:p>
          <a:p>
            <a:pPr lvl="1">
              <a:defRPr/>
            </a:pPr>
            <a:r>
              <a:rPr lang="en-US" dirty="0" smtClean="0"/>
              <a:t>Synergistic Processor Unit (SPU)</a:t>
            </a:r>
          </a:p>
          <a:p>
            <a:pPr lvl="1">
              <a:defRPr/>
            </a:pPr>
            <a:r>
              <a:rPr lang="en-US" dirty="0" smtClean="0"/>
              <a:t>Synergistic Memory Flow Control (MFC)</a:t>
            </a:r>
          </a:p>
          <a:p>
            <a:pPr lvl="2">
              <a:defRPr/>
            </a:pPr>
            <a:r>
              <a:rPr lang="en-US" dirty="0" smtClean="0"/>
              <a:t>Data movement and synchronization</a:t>
            </a:r>
          </a:p>
          <a:p>
            <a:pPr lvl="2">
              <a:defRPr/>
            </a:pPr>
            <a:r>
              <a:rPr lang="en-US" dirty="0" smtClean="0"/>
              <a:t>Interface to high-performance Element Interconnect Bus (EIB)</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992" y="391777"/>
            <a:ext cx="8438570" cy="692210"/>
          </a:xfrm>
        </p:spPr>
        <p:txBody>
          <a:bodyPr>
            <a:normAutofit fontScale="90000"/>
          </a:bodyPr>
          <a:lstStyle/>
          <a:p>
            <a:r>
              <a:rPr lang="en-US" dirty="0" smtClean="0">
                <a:ln>
                  <a:solidFill>
                    <a:sysClr val="windowText" lastClr="000000"/>
                  </a:solidFill>
                </a:ln>
                <a:solidFill>
                  <a:srgbClr val="1D8757"/>
                </a:solidFill>
              </a:rPr>
              <a:t>Cell </a:t>
            </a:r>
            <a:r>
              <a:rPr lang="en-US" dirty="0">
                <a:ln>
                  <a:solidFill>
                    <a:sysClr val="windowText" lastClr="000000"/>
                  </a:solidFill>
                </a:ln>
                <a:solidFill>
                  <a:srgbClr val="1D8757"/>
                </a:solidFill>
              </a:rPr>
              <a:t>Broadband </a:t>
            </a:r>
            <a:r>
              <a:rPr lang="en-US" dirty="0" smtClean="0">
                <a:ln>
                  <a:solidFill>
                    <a:sysClr val="windowText" lastClr="000000"/>
                  </a:solidFill>
                </a:ln>
                <a:solidFill>
                  <a:srgbClr val="1D8757"/>
                </a:solidFill>
              </a:rPr>
              <a:t>Architecture Design</a:t>
            </a:r>
            <a:endParaRPr lang="en-US" dirty="0">
              <a:ln>
                <a:solidFill>
                  <a:sysClr val="windowText" lastClr="000000"/>
                </a:solidFill>
              </a:ln>
              <a:solidFill>
                <a:srgbClr val="1D8757"/>
              </a:solidFill>
            </a:endParaRPr>
          </a:p>
        </p:txBody>
      </p:sp>
      <p:sp>
        <p:nvSpPr>
          <p:cNvPr id="5" name="Rectangle 11"/>
          <p:cNvSpPr>
            <a:spLocks noChangeArrowheads="1"/>
          </p:cNvSpPr>
          <p:nvPr/>
        </p:nvSpPr>
        <p:spPr bwMode="auto">
          <a:xfrm>
            <a:off x="160100" y="5906365"/>
            <a:ext cx="5096481" cy="646331"/>
          </a:xfrm>
          <a:prstGeom prst="rect">
            <a:avLst/>
          </a:prstGeom>
          <a:noFill/>
          <a:ln w="9525">
            <a:noFill/>
            <a:miter lim="800000"/>
            <a:headEnd/>
            <a:tailEnd/>
          </a:ln>
        </p:spPr>
        <p:txBody>
          <a:bodyPr wrap="square">
            <a:spAutoFit/>
          </a:bodyPr>
          <a:lstStyle/>
          <a:p>
            <a:pPr lvl="1"/>
            <a:r>
              <a:rPr lang="en-US" dirty="0"/>
              <a:t>Synergistic Processor Unit (SPU)</a:t>
            </a:r>
          </a:p>
          <a:p>
            <a:pPr lvl="1"/>
            <a:r>
              <a:rPr lang="en-US" dirty="0"/>
              <a:t>Synergistic Memory Flow Control (MFC)</a:t>
            </a:r>
          </a:p>
        </p:txBody>
      </p:sp>
      <p:sp>
        <p:nvSpPr>
          <p:cNvPr id="7" name="Rectangle 23"/>
          <p:cNvSpPr>
            <a:spLocks noChangeArrowheads="1"/>
          </p:cNvSpPr>
          <p:nvPr/>
        </p:nvSpPr>
        <p:spPr bwMode="auto">
          <a:xfrm>
            <a:off x="230277" y="3468229"/>
            <a:ext cx="8798013" cy="449180"/>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EIB</a:t>
            </a:r>
          </a:p>
        </p:txBody>
      </p:sp>
      <p:sp>
        <p:nvSpPr>
          <p:cNvPr id="8" name="Rectangle 24"/>
          <p:cNvSpPr>
            <a:spLocks noChangeArrowheads="1"/>
          </p:cNvSpPr>
          <p:nvPr/>
        </p:nvSpPr>
        <p:spPr bwMode="auto">
          <a:xfrm>
            <a:off x="817922" y="4276701"/>
            <a:ext cx="1025189" cy="1180405"/>
          </a:xfrm>
          <a:prstGeom prst="rect">
            <a:avLst/>
          </a:prstGeom>
          <a:solidFill>
            <a:schemeClr val="accent5">
              <a:lumMod val="40000"/>
              <a:lumOff val="60000"/>
            </a:schemeClr>
          </a:solidFill>
          <a:ln w="15875" algn="ctr">
            <a:solidFill>
              <a:schemeClr val="tx1"/>
            </a:solidFill>
            <a:round/>
            <a:headEnd/>
            <a:tailEnd/>
          </a:ln>
        </p:spPr>
        <p:txBody>
          <a:bodyPr anchor="ctr"/>
          <a:lstStyle/>
          <a:p>
            <a:pPr algn="ctr">
              <a:defRPr/>
            </a:pPr>
            <a:r>
              <a:rPr lang="en-US" sz="2000" dirty="0">
                <a:solidFill>
                  <a:srgbClr val="1C1C1C"/>
                </a:solidFill>
                <a:latin typeface="Arial" pitchFamily="34" charset="0"/>
              </a:rPr>
              <a:t>L2 Cache</a:t>
            </a:r>
          </a:p>
        </p:txBody>
      </p:sp>
      <p:sp>
        <p:nvSpPr>
          <p:cNvPr id="9" name="Rectangle 25"/>
          <p:cNvSpPr>
            <a:spLocks noChangeArrowheads="1"/>
          </p:cNvSpPr>
          <p:nvPr/>
        </p:nvSpPr>
        <p:spPr bwMode="auto">
          <a:xfrm>
            <a:off x="5944605" y="4167501"/>
            <a:ext cx="1070467" cy="538717"/>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dirty="0">
                <a:solidFill>
                  <a:srgbClr val="1C1C1C"/>
                </a:solidFill>
                <a:latin typeface="Arial" pitchFamily="34" charset="0"/>
              </a:rPr>
              <a:t>MIC</a:t>
            </a:r>
          </a:p>
        </p:txBody>
      </p:sp>
      <p:sp>
        <p:nvSpPr>
          <p:cNvPr id="10" name="Rectangle 26"/>
          <p:cNvSpPr>
            <a:spLocks noChangeArrowheads="1"/>
          </p:cNvSpPr>
          <p:nvPr/>
        </p:nvSpPr>
        <p:spPr bwMode="auto">
          <a:xfrm>
            <a:off x="7281280" y="4153213"/>
            <a:ext cx="1070467" cy="538718"/>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MIC</a:t>
            </a:r>
          </a:p>
        </p:txBody>
      </p:sp>
      <p:sp>
        <p:nvSpPr>
          <p:cNvPr id="11" name="Rectangle 27"/>
          <p:cNvSpPr>
            <a:spLocks noChangeArrowheads="1"/>
          </p:cNvSpPr>
          <p:nvPr/>
        </p:nvSpPr>
        <p:spPr bwMode="auto">
          <a:xfrm>
            <a:off x="5814013" y="4997217"/>
            <a:ext cx="1515144" cy="704363"/>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XRAM ™</a:t>
            </a:r>
          </a:p>
        </p:txBody>
      </p:sp>
      <p:sp>
        <p:nvSpPr>
          <p:cNvPr id="12" name="Rectangle 28"/>
          <p:cNvSpPr>
            <a:spLocks noChangeArrowheads="1"/>
          </p:cNvSpPr>
          <p:nvPr/>
        </p:nvSpPr>
        <p:spPr bwMode="auto">
          <a:xfrm>
            <a:off x="7390997" y="4994963"/>
            <a:ext cx="1334040" cy="693917"/>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FLEX™ IO</a:t>
            </a:r>
          </a:p>
        </p:txBody>
      </p:sp>
      <p:cxnSp>
        <p:nvCxnSpPr>
          <p:cNvPr id="13" name="Straight Arrow Connector 30"/>
          <p:cNvCxnSpPr>
            <a:cxnSpLocks noChangeShapeType="1"/>
            <a:stCxn id="4" idx="2"/>
          </p:cNvCxnSpPr>
          <p:nvPr/>
        </p:nvCxnSpPr>
        <p:spPr bwMode="auto">
          <a:xfrm flipH="1">
            <a:off x="675545" y="3074269"/>
            <a:ext cx="183994" cy="450850"/>
          </a:xfrm>
          <a:prstGeom prst="straightConnector1">
            <a:avLst/>
          </a:prstGeom>
          <a:noFill/>
          <a:ln w="15875" algn="ctr">
            <a:solidFill>
              <a:schemeClr val="tx1"/>
            </a:solidFill>
            <a:round/>
            <a:headEnd type="arrow" w="med" len="med"/>
            <a:tailEnd type="arrow" w="med" len="med"/>
          </a:ln>
        </p:spPr>
      </p:cxnSp>
      <p:cxnSp>
        <p:nvCxnSpPr>
          <p:cNvPr id="17" name="Straight Arrow Connector 36"/>
          <p:cNvCxnSpPr>
            <a:cxnSpLocks noChangeShapeType="1"/>
            <a:stCxn id="15" idx="2"/>
          </p:cNvCxnSpPr>
          <p:nvPr/>
        </p:nvCxnSpPr>
        <p:spPr bwMode="auto">
          <a:xfrm flipH="1">
            <a:off x="1797730" y="3074269"/>
            <a:ext cx="152936" cy="450850"/>
          </a:xfrm>
          <a:prstGeom prst="straightConnector1">
            <a:avLst/>
          </a:prstGeom>
          <a:noFill/>
          <a:ln w="15875" algn="ctr">
            <a:solidFill>
              <a:schemeClr val="tx1"/>
            </a:solidFill>
            <a:round/>
            <a:headEnd type="arrow" w="med" len="med"/>
            <a:tailEnd type="arrow" w="med" len="med"/>
          </a:ln>
        </p:spPr>
      </p:cxnSp>
      <p:cxnSp>
        <p:nvCxnSpPr>
          <p:cNvPr id="21" name="Straight Arrow Connector 40"/>
          <p:cNvCxnSpPr>
            <a:cxnSpLocks noChangeShapeType="1"/>
            <a:stCxn id="19" idx="2"/>
          </p:cNvCxnSpPr>
          <p:nvPr/>
        </p:nvCxnSpPr>
        <p:spPr bwMode="auto">
          <a:xfrm flipH="1">
            <a:off x="2918331" y="3074269"/>
            <a:ext cx="121919" cy="450850"/>
          </a:xfrm>
          <a:prstGeom prst="straightConnector1">
            <a:avLst/>
          </a:prstGeom>
          <a:noFill/>
          <a:ln w="15875" algn="ctr">
            <a:solidFill>
              <a:schemeClr val="tx1"/>
            </a:solidFill>
            <a:round/>
            <a:headEnd type="arrow" w="med" len="med"/>
            <a:tailEnd type="arrow" w="med" len="med"/>
          </a:ln>
        </p:spPr>
      </p:cxnSp>
      <p:cxnSp>
        <p:nvCxnSpPr>
          <p:cNvPr id="25" name="Straight Arrow Connector 44"/>
          <p:cNvCxnSpPr>
            <a:cxnSpLocks noChangeShapeType="1"/>
            <a:stCxn id="23" idx="2"/>
          </p:cNvCxnSpPr>
          <p:nvPr/>
        </p:nvCxnSpPr>
        <p:spPr bwMode="auto">
          <a:xfrm flipH="1">
            <a:off x="4040517" y="3074269"/>
            <a:ext cx="90860" cy="450850"/>
          </a:xfrm>
          <a:prstGeom prst="straightConnector1">
            <a:avLst/>
          </a:prstGeom>
          <a:noFill/>
          <a:ln w="15875" algn="ctr">
            <a:solidFill>
              <a:schemeClr val="tx1"/>
            </a:solidFill>
            <a:round/>
            <a:headEnd type="arrow" w="med" len="med"/>
            <a:tailEnd type="arrow" w="med" len="med"/>
          </a:ln>
        </p:spPr>
      </p:cxnSp>
      <p:cxnSp>
        <p:nvCxnSpPr>
          <p:cNvPr id="29" name="Straight Arrow Connector 48"/>
          <p:cNvCxnSpPr>
            <a:cxnSpLocks noChangeShapeType="1"/>
            <a:stCxn id="27" idx="2"/>
          </p:cNvCxnSpPr>
          <p:nvPr/>
        </p:nvCxnSpPr>
        <p:spPr bwMode="auto">
          <a:xfrm flipH="1">
            <a:off x="5134127" y="3074269"/>
            <a:ext cx="60593" cy="450850"/>
          </a:xfrm>
          <a:prstGeom prst="straightConnector1">
            <a:avLst/>
          </a:prstGeom>
          <a:noFill/>
          <a:ln w="15875" algn="ctr">
            <a:solidFill>
              <a:schemeClr val="tx1"/>
            </a:solidFill>
            <a:round/>
            <a:headEnd type="arrow" w="med" len="med"/>
            <a:tailEnd type="arrow" w="med" len="med"/>
          </a:ln>
        </p:spPr>
      </p:cxnSp>
      <p:cxnSp>
        <p:nvCxnSpPr>
          <p:cNvPr id="33" name="Straight Arrow Connector 52"/>
          <p:cNvCxnSpPr>
            <a:cxnSpLocks noChangeShapeType="1"/>
            <a:stCxn id="31" idx="2"/>
          </p:cNvCxnSpPr>
          <p:nvPr/>
        </p:nvCxnSpPr>
        <p:spPr bwMode="auto">
          <a:xfrm flipH="1">
            <a:off x="6245024" y="3074269"/>
            <a:ext cx="29847" cy="450850"/>
          </a:xfrm>
          <a:prstGeom prst="straightConnector1">
            <a:avLst/>
          </a:prstGeom>
          <a:noFill/>
          <a:ln w="15875" algn="ctr">
            <a:solidFill>
              <a:schemeClr val="tx1"/>
            </a:solidFill>
            <a:round/>
            <a:headEnd type="arrow" w="med" len="med"/>
            <a:tailEnd type="arrow" w="med" len="med"/>
          </a:ln>
        </p:spPr>
      </p:cxnSp>
      <p:cxnSp>
        <p:nvCxnSpPr>
          <p:cNvPr id="37" name="Straight Arrow Connector 56"/>
          <p:cNvCxnSpPr>
            <a:cxnSpLocks noChangeShapeType="1"/>
            <a:stCxn id="35" idx="2"/>
          </p:cNvCxnSpPr>
          <p:nvPr/>
        </p:nvCxnSpPr>
        <p:spPr bwMode="auto">
          <a:xfrm>
            <a:off x="7331524" y="3074269"/>
            <a:ext cx="230" cy="450850"/>
          </a:xfrm>
          <a:prstGeom prst="straightConnector1">
            <a:avLst/>
          </a:prstGeom>
          <a:noFill/>
          <a:ln w="15875" algn="ctr">
            <a:solidFill>
              <a:schemeClr val="tx1"/>
            </a:solidFill>
            <a:round/>
            <a:headEnd type="arrow" w="med" len="med"/>
            <a:tailEnd type="arrow" w="med" len="med"/>
          </a:ln>
        </p:spPr>
      </p:cxnSp>
      <p:sp>
        <p:nvSpPr>
          <p:cNvPr id="3" name="Rectangle 3"/>
          <p:cNvSpPr>
            <a:spLocks noChangeArrowheads="1"/>
          </p:cNvSpPr>
          <p:nvPr/>
        </p:nvSpPr>
        <p:spPr bwMode="auto">
          <a:xfrm>
            <a:off x="487699"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dirty="0">
                <a:solidFill>
                  <a:srgbClr val="1C1C1C"/>
                </a:solidFill>
                <a:latin typeface="Arial" pitchFamily="34" charset="0"/>
              </a:rPr>
              <a:t>SPU</a:t>
            </a:r>
          </a:p>
        </p:txBody>
      </p:sp>
      <p:sp>
        <p:nvSpPr>
          <p:cNvPr id="4" name="Rectangle 10"/>
          <p:cNvSpPr>
            <a:spLocks noChangeArrowheads="1"/>
          </p:cNvSpPr>
          <p:nvPr/>
        </p:nvSpPr>
        <p:spPr bwMode="auto">
          <a:xfrm>
            <a:off x="487699"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6" name="Rectangle 22"/>
          <p:cNvSpPr>
            <a:spLocks noChangeArrowheads="1"/>
          </p:cNvSpPr>
          <p:nvPr/>
        </p:nvSpPr>
        <p:spPr bwMode="auto">
          <a:xfrm>
            <a:off x="35201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14" name="Rectangle 33"/>
          <p:cNvSpPr>
            <a:spLocks noChangeArrowheads="1"/>
          </p:cNvSpPr>
          <p:nvPr/>
        </p:nvSpPr>
        <p:spPr bwMode="auto">
          <a:xfrm>
            <a:off x="1578826"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15" name="Rectangle 34"/>
          <p:cNvSpPr>
            <a:spLocks noChangeArrowheads="1"/>
          </p:cNvSpPr>
          <p:nvPr/>
        </p:nvSpPr>
        <p:spPr bwMode="auto">
          <a:xfrm>
            <a:off x="1578826"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16" name="Rectangle 35"/>
          <p:cNvSpPr>
            <a:spLocks noChangeArrowheads="1"/>
          </p:cNvSpPr>
          <p:nvPr/>
        </p:nvSpPr>
        <p:spPr bwMode="auto">
          <a:xfrm>
            <a:off x="1442734" y="1218209"/>
            <a:ext cx="1026687" cy="1950428"/>
          </a:xfrm>
          <a:prstGeom prst="rect">
            <a:avLst/>
          </a:prstGeom>
          <a:noFill/>
          <a:ln w="15875" algn="ctr">
            <a:solidFill>
              <a:schemeClr val="tx1"/>
            </a:solidFill>
            <a:round/>
            <a:headEnd/>
            <a:tailEnd/>
          </a:ln>
        </p:spPr>
        <p:txBody>
          <a:bodyPr/>
          <a:lstStyle/>
          <a:p>
            <a:r>
              <a:rPr lang="en-US" sz="2000"/>
              <a:t>SPE</a:t>
            </a:r>
          </a:p>
        </p:txBody>
      </p:sp>
      <p:sp>
        <p:nvSpPr>
          <p:cNvPr id="18" name="Rectangle 37"/>
          <p:cNvSpPr>
            <a:spLocks noChangeArrowheads="1"/>
          </p:cNvSpPr>
          <p:nvPr/>
        </p:nvSpPr>
        <p:spPr bwMode="auto">
          <a:xfrm>
            <a:off x="2668409"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19" name="Rectangle 38"/>
          <p:cNvSpPr>
            <a:spLocks noChangeArrowheads="1"/>
          </p:cNvSpPr>
          <p:nvPr/>
        </p:nvSpPr>
        <p:spPr bwMode="auto">
          <a:xfrm>
            <a:off x="2668409"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0" name="Rectangle 39"/>
          <p:cNvSpPr>
            <a:spLocks noChangeArrowheads="1"/>
          </p:cNvSpPr>
          <p:nvPr/>
        </p:nvSpPr>
        <p:spPr bwMode="auto">
          <a:xfrm>
            <a:off x="253272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22" name="Rectangle 41"/>
          <p:cNvSpPr>
            <a:spLocks noChangeArrowheads="1"/>
          </p:cNvSpPr>
          <p:nvPr/>
        </p:nvSpPr>
        <p:spPr bwMode="auto">
          <a:xfrm>
            <a:off x="3759536"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23" name="Rectangle 42"/>
          <p:cNvSpPr>
            <a:spLocks noChangeArrowheads="1"/>
          </p:cNvSpPr>
          <p:nvPr/>
        </p:nvSpPr>
        <p:spPr bwMode="auto">
          <a:xfrm>
            <a:off x="3759536"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4" name="Rectangle 43"/>
          <p:cNvSpPr>
            <a:spLocks noChangeArrowheads="1"/>
          </p:cNvSpPr>
          <p:nvPr/>
        </p:nvSpPr>
        <p:spPr bwMode="auto">
          <a:xfrm>
            <a:off x="3623443" y="1218209"/>
            <a:ext cx="1026688" cy="1950428"/>
          </a:xfrm>
          <a:prstGeom prst="rect">
            <a:avLst/>
          </a:prstGeom>
          <a:noFill/>
          <a:ln w="15875" algn="ctr">
            <a:solidFill>
              <a:schemeClr val="tx1"/>
            </a:solidFill>
            <a:round/>
            <a:headEnd/>
            <a:tailEnd/>
          </a:ln>
        </p:spPr>
        <p:txBody>
          <a:bodyPr/>
          <a:lstStyle/>
          <a:p>
            <a:r>
              <a:rPr lang="en-US" sz="2000"/>
              <a:t>SPE</a:t>
            </a:r>
          </a:p>
        </p:txBody>
      </p:sp>
      <p:sp>
        <p:nvSpPr>
          <p:cNvPr id="26" name="Rectangle 45"/>
          <p:cNvSpPr>
            <a:spLocks noChangeArrowheads="1"/>
          </p:cNvSpPr>
          <p:nvPr/>
        </p:nvSpPr>
        <p:spPr bwMode="auto">
          <a:xfrm>
            <a:off x="4822879"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27" name="Rectangle 46"/>
          <p:cNvSpPr>
            <a:spLocks noChangeArrowheads="1"/>
          </p:cNvSpPr>
          <p:nvPr/>
        </p:nvSpPr>
        <p:spPr bwMode="auto">
          <a:xfrm>
            <a:off x="4822879"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8" name="Rectangle 47"/>
          <p:cNvSpPr>
            <a:spLocks noChangeArrowheads="1"/>
          </p:cNvSpPr>
          <p:nvPr/>
        </p:nvSpPr>
        <p:spPr bwMode="auto">
          <a:xfrm>
            <a:off x="468719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30" name="Rectangle 49"/>
          <p:cNvSpPr>
            <a:spLocks noChangeArrowheads="1"/>
          </p:cNvSpPr>
          <p:nvPr/>
        </p:nvSpPr>
        <p:spPr bwMode="auto">
          <a:xfrm>
            <a:off x="5903030"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31" name="Rectangle 50"/>
          <p:cNvSpPr>
            <a:spLocks noChangeArrowheads="1"/>
          </p:cNvSpPr>
          <p:nvPr/>
        </p:nvSpPr>
        <p:spPr bwMode="auto">
          <a:xfrm>
            <a:off x="5903030"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32" name="Rectangle 51"/>
          <p:cNvSpPr>
            <a:spLocks noChangeArrowheads="1"/>
          </p:cNvSpPr>
          <p:nvPr/>
        </p:nvSpPr>
        <p:spPr bwMode="auto">
          <a:xfrm>
            <a:off x="5766937" y="1218209"/>
            <a:ext cx="1026688" cy="1950428"/>
          </a:xfrm>
          <a:prstGeom prst="rect">
            <a:avLst/>
          </a:prstGeom>
          <a:noFill/>
          <a:ln w="15875" algn="ctr">
            <a:solidFill>
              <a:schemeClr val="tx1"/>
            </a:solidFill>
            <a:round/>
            <a:headEnd/>
            <a:tailEnd/>
          </a:ln>
        </p:spPr>
        <p:txBody>
          <a:bodyPr/>
          <a:lstStyle/>
          <a:p>
            <a:r>
              <a:rPr lang="en-US" sz="2000"/>
              <a:t>SPE</a:t>
            </a:r>
          </a:p>
        </p:txBody>
      </p:sp>
      <p:sp>
        <p:nvSpPr>
          <p:cNvPr id="34" name="Rectangle 53"/>
          <p:cNvSpPr>
            <a:spLocks noChangeArrowheads="1"/>
          </p:cNvSpPr>
          <p:nvPr/>
        </p:nvSpPr>
        <p:spPr bwMode="auto">
          <a:xfrm>
            <a:off x="6959684"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35" name="Rectangle 54"/>
          <p:cNvSpPr>
            <a:spLocks noChangeArrowheads="1"/>
          </p:cNvSpPr>
          <p:nvPr/>
        </p:nvSpPr>
        <p:spPr bwMode="auto">
          <a:xfrm>
            <a:off x="6959684"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36" name="Rectangle 55"/>
          <p:cNvSpPr>
            <a:spLocks noChangeArrowheads="1"/>
          </p:cNvSpPr>
          <p:nvPr/>
        </p:nvSpPr>
        <p:spPr bwMode="auto">
          <a:xfrm>
            <a:off x="6845951" y="1218209"/>
            <a:ext cx="1028260" cy="1950428"/>
          </a:xfrm>
          <a:prstGeom prst="rect">
            <a:avLst/>
          </a:prstGeom>
          <a:noFill/>
          <a:ln w="15875" algn="ctr">
            <a:solidFill>
              <a:schemeClr val="tx1"/>
            </a:solidFill>
            <a:round/>
            <a:headEnd/>
            <a:tailEnd/>
          </a:ln>
        </p:spPr>
        <p:txBody>
          <a:bodyPr/>
          <a:lstStyle/>
          <a:p>
            <a:r>
              <a:rPr lang="en-US" sz="2000"/>
              <a:t>SPE</a:t>
            </a:r>
          </a:p>
        </p:txBody>
      </p:sp>
      <p:sp>
        <p:nvSpPr>
          <p:cNvPr id="38" name="Rectangle 57"/>
          <p:cNvSpPr>
            <a:spLocks noChangeArrowheads="1"/>
          </p:cNvSpPr>
          <p:nvPr/>
        </p:nvSpPr>
        <p:spPr bwMode="auto">
          <a:xfrm>
            <a:off x="8017882"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dirty="0">
                <a:solidFill>
                  <a:srgbClr val="1C1C1C"/>
                </a:solidFill>
                <a:latin typeface="Arial" pitchFamily="34" charset="0"/>
              </a:rPr>
              <a:t>SPU</a:t>
            </a:r>
          </a:p>
        </p:txBody>
      </p:sp>
      <p:sp>
        <p:nvSpPr>
          <p:cNvPr id="39" name="Rectangle 58"/>
          <p:cNvSpPr>
            <a:spLocks noChangeArrowheads="1"/>
          </p:cNvSpPr>
          <p:nvPr/>
        </p:nvSpPr>
        <p:spPr bwMode="auto">
          <a:xfrm>
            <a:off x="8017882"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40" name="Rectangle 59"/>
          <p:cNvSpPr>
            <a:spLocks noChangeArrowheads="1"/>
          </p:cNvSpPr>
          <p:nvPr/>
        </p:nvSpPr>
        <p:spPr bwMode="auto">
          <a:xfrm>
            <a:off x="7914719" y="1218209"/>
            <a:ext cx="963994" cy="1950428"/>
          </a:xfrm>
          <a:prstGeom prst="rect">
            <a:avLst/>
          </a:prstGeom>
          <a:noFill/>
          <a:ln w="15875" algn="ctr">
            <a:solidFill>
              <a:schemeClr val="tx1"/>
            </a:solidFill>
            <a:round/>
            <a:headEnd/>
            <a:tailEnd/>
          </a:ln>
        </p:spPr>
        <p:txBody>
          <a:bodyPr/>
          <a:lstStyle/>
          <a:p>
            <a:r>
              <a:rPr lang="en-US" sz="2000" dirty="0"/>
              <a:t>SPE</a:t>
            </a:r>
          </a:p>
        </p:txBody>
      </p:sp>
      <p:cxnSp>
        <p:nvCxnSpPr>
          <p:cNvPr id="41" name="Straight Arrow Connector 60"/>
          <p:cNvCxnSpPr>
            <a:cxnSpLocks noChangeShapeType="1"/>
            <a:stCxn id="39" idx="2"/>
          </p:cNvCxnSpPr>
          <p:nvPr/>
        </p:nvCxnSpPr>
        <p:spPr bwMode="auto">
          <a:xfrm>
            <a:off x="8389722" y="3074269"/>
            <a:ext cx="30352" cy="450850"/>
          </a:xfrm>
          <a:prstGeom prst="straightConnector1">
            <a:avLst/>
          </a:prstGeom>
          <a:noFill/>
          <a:ln w="15875" algn="ctr">
            <a:solidFill>
              <a:schemeClr val="tx1"/>
            </a:solidFill>
            <a:round/>
            <a:headEnd type="arrow" w="med" len="med"/>
            <a:tailEnd type="arrow" w="med" len="med"/>
          </a:ln>
        </p:spPr>
      </p:cxnSp>
      <p:cxnSp>
        <p:nvCxnSpPr>
          <p:cNvPr id="42" name="Straight Arrow Connector 61"/>
          <p:cNvCxnSpPr>
            <a:cxnSpLocks noChangeShapeType="1"/>
            <a:endCxn id="8" idx="0"/>
          </p:cNvCxnSpPr>
          <p:nvPr/>
        </p:nvCxnSpPr>
        <p:spPr bwMode="auto">
          <a:xfrm>
            <a:off x="1148614" y="3860081"/>
            <a:ext cx="181903" cy="416620"/>
          </a:xfrm>
          <a:prstGeom prst="straightConnector1">
            <a:avLst/>
          </a:prstGeom>
          <a:noFill/>
          <a:ln w="15875" algn="ctr">
            <a:solidFill>
              <a:schemeClr val="tx1"/>
            </a:solidFill>
            <a:round/>
            <a:headEnd type="arrow" w="med" len="med"/>
            <a:tailEnd type="arrow" w="med" len="med"/>
          </a:ln>
        </p:spPr>
      </p:cxnSp>
      <p:sp>
        <p:nvSpPr>
          <p:cNvPr id="43" name="Rectangle 66"/>
          <p:cNvSpPr>
            <a:spLocks noChangeArrowheads="1"/>
          </p:cNvSpPr>
          <p:nvPr/>
        </p:nvSpPr>
        <p:spPr bwMode="auto">
          <a:xfrm>
            <a:off x="2250097" y="4276701"/>
            <a:ext cx="1405190" cy="1180405"/>
          </a:xfrm>
          <a:prstGeom prst="rect">
            <a:avLst/>
          </a:prstGeom>
          <a:solidFill>
            <a:schemeClr val="accent5">
              <a:lumMod val="40000"/>
              <a:lumOff val="6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PPU</a:t>
            </a:r>
          </a:p>
        </p:txBody>
      </p:sp>
      <p:cxnSp>
        <p:nvCxnSpPr>
          <p:cNvPr id="44" name="Straight Arrow Connector 68"/>
          <p:cNvCxnSpPr>
            <a:cxnSpLocks noChangeShapeType="1"/>
            <a:stCxn id="8" idx="3"/>
            <a:endCxn id="43" idx="1"/>
          </p:cNvCxnSpPr>
          <p:nvPr/>
        </p:nvCxnSpPr>
        <p:spPr bwMode="auto">
          <a:xfrm>
            <a:off x="1843111" y="4866904"/>
            <a:ext cx="406986" cy="0"/>
          </a:xfrm>
          <a:prstGeom prst="straightConnector1">
            <a:avLst/>
          </a:prstGeom>
          <a:noFill/>
          <a:ln w="15875" algn="ctr">
            <a:solidFill>
              <a:schemeClr val="tx1"/>
            </a:solidFill>
            <a:round/>
            <a:headEnd type="arrow" w="med" len="med"/>
            <a:tailEnd type="arrow" w="med" len="med"/>
          </a:ln>
        </p:spPr>
      </p:cxnSp>
      <p:sp>
        <p:nvSpPr>
          <p:cNvPr id="45" name="Rectangle 78"/>
          <p:cNvSpPr>
            <a:spLocks noChangeArrowheads="1"/>
          </p:cNvSpPr>
          <p:nvPr/>
        </p:nvSpPr>
        <p:spPr bwMode="auto">
          <a:xfrm>
            <a:off x="702171" y="4157784"/>
            <a:ext cx="3709027" cy="1632471"/>
          </a:xfrm>
          <a:prstGeom prst="rect">
            <a:avLst/>
          </a:prstGeom>
          <a:noFill/>
          <a:ln w="15875" algn="ctr">
            <a:solidFill>
              <a:schemeClr val="tx1"/>
            </a:solidFill>
            <a:round/>
            <a:headEnd/>
            <a:tailEnd/>
          </a:ln>
        </p:spPr>
        <p:txBody>
          <a:bodyPr anchor="b"/>
          <a:lstStyle/>
          <a:p>
            <a:r>
              <a:rPr lang="en-US" sz="2000" dirty="0" smtClean="0"/>
              <a:t>                        PPU</a:t>
            </a:r>
            <a:endParaRPr lang="en-US" sz="2000" dirty="0"/>
          </a:p>
        </p:txBody>
      </p:sp>
      <p:cxnSp>
        <p:nvCxnSpPr>
          <p:cNvPr id="46" name="Straight Arrow Connector 79"/>
          <p:cNvCxnSpPr>
            <a:cxnSpLocks noChangeShapeType="1"/>
            <a:endCxn id="9" idx="0"/>
          </p:cNvCxnSpPr>
          <p:nvPr/>
        </p:nvCxnSpPr>
        <p:spPr bwMode="auto">
          <a:xfrm>
            <a:off x="6198452" y="3860081"/>
            <a:ext cx="281387" cy="307420"/>
          </a:xfrm>
          <a:prstGeom prst="straightConnector1">
            <a:avLst/>
          </a:prstGeom>
          <a:noFill/>
          <a:ln w="15875" algn="ctr">
            <a:solidFill>
              <a:schemeClr val="tx1"/>
            </a:solidFill>
            <a:round/>
            <a:headEnd type="arrow" w="med" len="med"/>
            <a:tailEnd type="arrow" w="med" len="med"/>
          </a:ln>
        </p:spPr>
      </p:cxnSp>
      <p:cxnSp>
        <p:nvCxnSpPr>
          <p:cNvPr id="47" name="Straight Arrow Connector 88"/>
          <p:cNvCxnSpPr>
            <a:cxnSpLocks noChangeShapeType="1"/>
          </p:cNvCxnSpPr>
          <p:nvPr/>
        </p:nvCxnSpPr>
        <p:spPr bwMode="auto">
          <a:xfrm flipH="1">
            <a:off x="7501789" y="3876457"/>
            <a:ext cx="88" cy="256674"/>
          </a:xfrm>
          <a:prstGeom prst="straightConnector1">
            <a:avLst/>
          </a:prstGeom>
          <a:noFill/>
          <a:ln w="15875" algn="ctr">
            <a:solidFill>
              <a:schemeClr val="tx1"/>
            </a:solidFill>
            <a:round/>
            <a:headEnd type="arrow" w="med" len="med"/>
            <a:tailEnd type="arrow" w="med" len="med"/>
          </a:ln>
        </p:spPr>
      </p:cxnSp>
      <p:cxnSp>
        <p:nvCxnSpPr>
          <p:cNvPr id="48" name="Straight Arrow Connector 89"/>
          <p:cNvCxnSpPr>
            <a:cxnSpLocks noChangeShapeType="1"/>
          </p:cNvCxnSpPr>
          <p:nvPr/>
        </p:nvCxnSpPr>
        <p:spPr bwMode="auto">
          <a:xfrm flipH="1">
            <a:off x="6192102" y="4695607"/>
            <a:ext cx="88" cy="256674"/>
          </a:xfrm>
          <a:prstGeom prst="straightConnector1">
            <a:avLst/>
          </a:prstGeom>
          <a:noFill/>
          <a:ln w="15875" algn="ctr">
            <a:solidFill>
              <a:schemeClr val="tx1"/>
            </a:solidFill>
            <a:round/>
            <a:headEnd type="arrow" w="med" len="med"/>
            <a:tailEnd type="arrow" w="med" len="med"/>
          </a:ln>
        </p:spPr>
      </p:cxnSp>
      <p:cxnSp>
        <p:nvCxnSpPr>
          <p:cNvPr id="49" name="Straight Arrow Connector 90"/>
          <p:cNvCxnSpPr>
            <a:cxnSpLocks noChangeShapeType="1"/>
          </p:cNvCxnSpPr>
          <p:nvPr/>
        </p:nvCxnSpPr>
        <p:spPr bwMode="auto">
          <a:xfrm flipH="1">
            <a:off x="7501789" y="4695607"/>
            <a:ext cx="88" cy="256674"/>
          </a:xfrm>
          <a:prstGeom prst="straightConnector1">
            <a:avLst/>
          </a:prstGeom>
          <a:noFill/>
          <a:ln w="15875" algn="ctr">
            <a:solidFill>
              <a:schemeClr val="tx1"/>
            </a:solidFill>
            <a:round/>
            <a:headEnd type="arrow" w="med" len="med"/>
            <a:tailEnd type="arrow" w="med" len="med"/>
          </a:ln>
        </p:spPr>
      </p:cxnSp>
    </p:spTree>
    <p:extLst>
      <p:ext uri="{BB962C8B-B14F-4D97-AF65-F5344CB8AC3E}">
        <p14:creationId xmlns:p14="http://schemas.microsoft.com/office/powerpoint/2010/main" val="3042536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Programming Extensions</a:t>
            </a:r>
            <a:endParaRPr lang="en-US" dirty="0"/>
          </a:p>
        </p:txBody>
      </p:sp>
      <p:sp>
        <p:nvSpPr>
          <p:cNvPr id="3" name="Content Placeholder 2"/>
          <p:cNvSpPr>
            <a:spLocks noGrp="1"/>
          </p:cNvSpPr>
          <p:nvPr>
            <p:ph idx="1"/>
          </p:nvPr>
        </p:nvSpPr>
        <p:spPr>
          <a:xfrm>
            <a:off x="355600" y="1509713"/>
            <a:ext cx="8489950" cy="4191000"/>
          </a:xfrm>
        </p:spPr>
        <p:txBody>
          <a:bodyPr>
            <a:normAutofit lnSpcReduction="10000"/>
          </a:bodyPr>
          <a:lstStyle/>
          <a:p>
            <a:pPr>
              <a:defRPr/>
            </a:pPr>
            <a:r>
              <a:rPr lang="en-US" dirty="0" smtClean="0"/>
              <a:t>Application Binary Interface (ABI) Specifications</a:t>
            </a:r>
          </a:p>
          <a:p>
            <a:pPr lvl="1">
              <a:defRPr/>
            </a:pPr>
            <a:r>
              <a:rPr lang="en-US" dirty="0" smtClean="0"/>
              <a:t>Defines: data types, register usage, calling conventions, and object formats to ensure compatibility of code generators and portability of code.</a:t>
            </a:r>
          </a:p>
          <a:p>
            <a:pPr>
              <a:defRPr/>
            </a:pPr>
            <a:r>
              <a:rPr lang="en-US" dirty="0" smtClean="0"/>
              <a:t>Examples</a:t>
            </a:r>
          </a:p>
          <a:p>
            <a:pPr lvl="1">
              <a:defRPr/>
            </a:pPr>
            <a:r>
              <a:rPr lang="en-US" dirty="0" smtClean="0"/>
              <a:t>IBM SPE (Strategic Processor Elements) ABI</a:t>
            </a:r>
          </a:p>
          <a:p>
            <a:pPr lvl="1">
              <a:defRPr/>
            </a:pPr>
            <a:r>
              <a:rPr lang="en-US" dirty="0" smtClean="0"/>
              <a:t>Linux Cell ABI</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3722</TotalTime>
  <Words>1797</Words>
  <Application>Microsoft Office PowerPoint</Application>
  <PresentationFormat>On-screen Show (4:3)</PresentationFormat>
  <Paragraphs>493</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4084 Theme</vt:lpstr>
      <vt:lpstr>PowerPoint Presentation</vt:lpstr>
      <vt:lpstr>Lecture Overview</vt:lpstr>
      <vt:lpstr>IBM Blade &amp;  The Cell Processor</vt:lpstr>
      <vt:lpstr>The “Cell Processor” : Cell Broadband Engine Architecture Processor</vt:lpstr>
      <vt:lpstr>The Cell Processor Milestones</vt:lpstr>
      <vt:lpstr>Cell Processor Hardware</vt:lpstr>
      <vt:lpstr>Synergistic Processing Element (SPE)</vt:lpstr>
      <vt:lpstr>Cell Broadband Architecture Design</vt:lpstr>
      <vt:lpstr>Programming Extensions</vt:lpstr>
      <vt:lpstr>IBM SPE for Cell Processors</vt:lpstr>
      <vt:lpstr>Cell Processor Programming Models</vt:lpstr>
      <vt:lpstr>Cell Processor Programming Models</vt:lpstr>
      <vt:lpstr>Application Specific Accelerators Example</vt:lpstr>
      <vt:lpstr>Function offloading models…</vt:lpstr>
      <vt:lpstr>Computation Acceleration</vt:lpstr>
      <vt:lpstr>Heterogeneous multi-threading</vt:lpstr>
      <vt:lpstr>Designing for performance</vt:lpstr>
      <vt:lpstr>Designing for performance</vt:lpstr>
      <vt:lpstr>Designing for performance</vt:lpstr>
      <vt:lpstr>IBM Blade</vt:lpstr>
      <vt:lpstr>RC Systems</vt:lpstr>
      <vt:lpstr>Large RC System - PAM</vt:lpstr>
      <vt:lpstr>Large RC System - VCC</vt:lpstr>
      <vt:lpstr>Large RC System - Splash</vt:lpstr>
      <vt:lpstr>Small RC Systems</vt:lpstr>
      <vt:lpstr>Reconfigurable  Supercomputers</vt:lpstr>
      <vt:lpstr>Additional Reading</vt:lpstr>
      <vt:lpstr>Conclusion &amp; Plans</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FPGA-based RC architectures</dc:subject>
  <dc:creator>Simon Winberg</dc:creator>
  <cp:lastModifiedBy>Simon Winberg</cp:lastModifiedBy>
  <cp:revision>266</cp:revision>
  <dcterms:created xsi:type="dcterms:W3CDTF">2009-02-10T02:25:54Z</dcterms:created>
  <dcterms:modified xsi:type="dcterms:W3CDTF">2014-05-09T20:58:18Z</dcterms:modified>
  <cp:category>Lectures</cp:category>
</cp:coreProperties>
</file>