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18"/>
  </p:notesMasterIdLst>
  <p:sldIdLst>
    <p:sldId id="335" r:id="rId2"/>
    <p:sldId id="273" r:id="rId3"/>
    <p:sldId id="345" r:id="rId4"/>
    <p:sldId id="338" r:id="rId5"/>
    <p:sldId id="339" r:id="rId6"/>
    <p:sldId id="336" r:id="rId7"/>
    <p:sldId id="342" r:id="rId8"/>
    <p:sldId id="341" r:id="rId9"/>
    <p:sldId id="344" r:id="rId10"/>
    <p:sldId id="343" r:id="rId11"/>
    <p:sldId id="337" r:id="rId12"/>
    <p:sldId id="340" r:id="rId13"/>
    <p:sldId id="348" r:id="rId14"/>
    <p:sldId id="350" r:id="rId15"/>
    <p:sldId id="352" r:id="rId16"/>
    <p:sldId id="290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8B8"/>
    <a:srgbClr val="1C1C1C"/>
    <a:srgbClr val="000099"/>
    <a:srgbClr val="0000FF"/>
    <a:srgbClr val="CCFFFF"/>
    <a:srgbClr val="CCECFF"/>
    <a:srgbClr val="FFFF99"/>
    <a:srgbClr val="D9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94703" autoAdjust="0"/>
  </p:normalViewPr>
  <p:slideViewPr>
    <p:cSldViewPr snapToGrid="0">
      <p:cViewPr varScale="1">
        <p:scale>
          <a:sx n="76" d="100"/>
          <a:sy n="76" d="100"/>
        </p:scale>
        <p:origin x="-12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F3465A-0DD1-402D-B81F-4176D818DCB1}" type="datetimeFigureOut">
              <a:rPr lang="en-US"/>
              <a:pPr>
                <a:defRPr/>
              </a:pPr>
              <a:t>4/9/2013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1C551BA-1CC4-4099-9E12-9438D4EF9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52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5CE98C-24CF-4151-8932-628FB9F01F9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34B44C-056E-4237-8F5C-3EC36B092A7A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40F52D-94C8-43BC-8A28-B9E384E46ACB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969D8D-EFCD-4984-B30F-5BE7D8F8F733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0E3A31-EBEF-4384-B531-3A2CEDE44184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0AE34E-0793-41F5-ACC9-2D4F114B77F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178B13-6B4D-4140-9DD9-2E997BBF92E3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BE56FB-A7D8-436E-AA7B-F2A835447E90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6CBFA7-4AEA-4D24-9C6B-6B7CC57FE1D7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8C92F5-C2E3-423A-9EAF-9019D7ABF447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31D658-75FA-40AD-9A02-330A189DB454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B37882-66E6-45CE-9C0C-BC65C5773C6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892FC3-1E74-4603-A621-207484C1D1DF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rgbClr val="188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F0D8A37-C3A8-49EE-8EAA-4A6F0130AB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105C730-1DB4-471D-B19D-B94542C3D8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6A608F-5873-4E37-9C1F-3E753349BA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solidFill>
                  <a:srgbClr val="1D875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26249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0D2CE3-A1CB-45EE-BBFD-C19D2EBB4F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ECE1F6A-29EA-4FAB-A19C-8B1CDE10AD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254D2E-986A-4C1A-A47C-E2A14B82BA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D9E4611-D595-4CFF-929E-41B69296D0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EBABD55-8A6B-4D6D-A6AC-501F5BFC5A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857910-A8A5-4259-8927-FB742B0161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rgbClr val="188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CA689A-F721-4693-AD5A-7026F57F96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rgbClr val="188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8E6C528-BBE6-4108-A022-D17289AB5C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400"/>
            </a:gs>
            <a:gs pos="62000">
              <a:srgbClr val="009900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275030" y="195195"/>
            <a:ext cx="8632664" cy="648300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9114" y="448221"/>
            <a:ext cx="7698306" cy="6922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785" y="1595620"/>
            <a:ext cx="7697635" cy="4519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4955" y="624642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6576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32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800" kern="1200">
          <a:solidFill>
            <a:srgbClr val="188463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800" kern="1200">
          <a:solidFill>
            <a:srgbClr val="1558BB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1558925" y="1873250"/>
            <a:ext cx="6775450" cy="1814513"/>
          </a:xfrm>
          <a:prstGeom prst="rect">
            <a:avLst/>
          </a:prstGeom>
          <a:blipFill dpi="0" rotWithShape="1">
            <a:blip r:embed="rId3" cstate="print">
              <a:alphaModFix amt="28000"/>
            </a:blip>
            <a:srcRect/>
            <a:tile tx="0" ty="0" sx="100000" sy="100000" flip="none" algn="tl"/>
          </a:blip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4294967295"/>
          </p:nvPr>
        </p:nvSpPr>
        <p:spPr>
          <a:xfrm>
            <a:off x="401873" y="3835814"/>
            <a:ext cx="8359775" cy="1752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ZA" sz="3600" dirty="0" smtClean="0">
                <a:solidFill>
                  <a:srgbClr val="FF6600"/>
                </a:solidFill>
              </a:rPr>
              <a:t>Lecture 14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ZA" sz="3600" dirty="0" smtClean="0">
                <a:solidFill>
                  <a:srgbClr val="FF6600"/>
                </a:solidFill>
              </a:rPr>
              <a:t>Reconfigurable Computing Basics</a:t>
            </a:r>
            <a:endParaRPr lang="en-US" sz="3600" dirty="0" smtClean="0">
              <a:solidFill>
                <a:srgbClr val="FF6600"/>
              </a:solidFill>
            </a:endParaRP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1755684" y="5786844"/>
            <a:ext cx="5832475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ZA" sz="2400" dirty="0"/>
              <a:t>Lecturer:</a:t>
            </a:r>
          </a:p>
          <a:p>
            <a:pPr algn="ctr"/>
            <a:r>
              <a:rPr lang="en-ZA" sz="2400" dirty="0"/>
              <a:t>Simon Winberg</a:t>
            </a:r>
            <a:endParaRPr lang="en-US" sz="2400" dirty="0"/>
          </a:p>
        </p:txBody>
      </p:sp>
      <p:pic>
        <p:nvPicPr>
          <p:cNvPr id="3077" name="Picture 9" descr="EEE4084F_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429" y="230198"/>
            <a:ext cx="1439862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54529" y="2292965"/>
            <a:ext cx="676659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Digital Systems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17519" y="361295"/>
            <a:ext cx="441819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7780" cmpd="sng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EEE4084F</a:t>
            </a:r>
          </a:p>
        </p:txBody>
      </p:sp>
      <p:pic>
        <p:nvPicPr>
          <p:cNvPr id="3081" name="Picture 9" descr="C:\Users\swinberg\Documents\ACTIVE\EEE4084F\Common\Images\uctlogo_sm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7334" y="214927"/>
            <a:ext cx="1465263" cy="149516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Dual Processing  &amp; Simulation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703388"/>
            <a:ext cx="8007350" cy="41910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ZA" sz="2800" dirty="0" smtClean="0"/>
              <a:t>Used to verify computation</a:t>
            </a:r>
          </a:p>
          <a:p>
            <a:pPr>
              <a:defRPr/>
            </a:pPr>
            <a:r>
              <a:rPr lang="en-ZA" sz="2800" dirty="0" smtClean="0"/>
              <a:t>Run on target hardware (e.g., Nexus2)</a:t>
            </a:r>
          </a:p>
          <a:p>
            <a:pPr>
              <a:defRPr/>
            </a:pPr>
            <a:r>
              <a:rPr lang="en-ZA" sz="2800" dirty="0" smtClean="0"/>
              <a:t>Run on PC (C program of simulator)</a:t>
            </a:r>
          </a:p>
          <a:p>
            <a:pPr>
              <a:defRPr/>
            </a:pPr>
            <a:r>
              <a:rPr lang="en-ZA" sz="2800" dirty="0" smtClean="0"/>
              <a:t>Compare results</a:t>
            </a:r>
          </a:p>
          <a:p>
            <a:pPr>
              <a:defRPr/>
            </a:pPr>
            <a:r>
              <a:rPr lang="en-ZA" sz="2800" dirty="0" smtClean="0"/>
              <a:t>Main issue:</a:t>
            </a:r>
          </a:p>
          <a:p>
            <a:pPr lvl="1">
              <a:defRPr/>
            </a:pPr>
            <a:r>
              <a:rPr lang="en-ZA" dirty="0" smtClean="0"/>
              <a:t>Do the results match closely</a:t>
            </a:r>
          </a:p>
          <a:p>
            <a:pPr lvl="1">
              <a:defRPr/>
            </a:pPr>
            <a:r>
              <a:rPr lang="en-ZA" dirty="0" smtClean="0"/>
              <a:t>“Feel good” – at least both sides are close</a:t>
            </a:r>
          </a:p>
          <a:p>
            <a:pPr>
              <a:defRPr/>
            </a:pPr>
            <a:r>
              <a:rPr lang="en-ZA" sz="2800" dirty="0" smtClean="0"/>
              <a:t>When this approach is used…</a:t>
            </a:r>
          </a:p>
          <a:p>
            <a:pPr lvl="1">
              <a:defRPr/>
            </a:pPr>
            <a:r>
              <a:rPr lang="en-ZA" dirty="0" smtClean="0"/>
              <a:t>Unsure of the target hardware operation</a:t>
            </a:r>
          </a:p>
          <a:p>
            <a:pPr lvl="1">
              <a:defRPr/>
            </a:pPr>
            <a:r>
              <a:rPr lang="en-ZA" dirty="0" smtClean="0"/>
              <a:t>Investigating differences in computation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114" y="707666"/>
            <a:ext cx="7698306" cy="6922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Brainstorming </a:t>
            </a:r>
            <a:br>
              <a:rPr lang="en-ZA" dirty="0" smtClean="0"/>
            </a:br>
            <a:r>
              <a:rPr lang="en-ZA" dirty="0" smtClean="0"/>
              <a:t>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785" y="1634809"/>
            <a:ext cx="7697635" cy="45199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ZA" sz="2400" dirty="0" smtClean="0"/>
              <a:t>Work in groups of two or three</a:t>
            </a:r>
            <a:endParaRPr lang="en-US" sz="2400" dirty="0" smtClean="0"/>
          </a:p>
          <a:p>
            <a:pPr>
              <a:defRPr/>
            </a:pPr>
            <a:r>
              <a:rPr lang="en-US" sz="2400" b="1" dirty="0" smtClean="0"/>
              <a:t>Discussion Point 1: </a:t>
            </a:r>
            <a:r>
              <a:rPr lang="en-US" sz="2400" dirty="0" smtClean="0"/>
              <a:t> What would you say is the greatest challenge that RC developers face nowadays?</a:t>
            </a:r>
          </a:p>
          <a:p>
            <a:pPr>
              <a:defRPr/>
            </a:pPr>
            <a:r>
              <a:rPr lang="en-US" sz="2400" b="1" dirty="0" smtClean="0"/>
              <a:t>Discussion Point 2:</a:t>
            </a:r>
            <a:r>
              <a:rPr lang="en-US" sz="2400" dirty="0" smtClean="0"/>
              <a:t>  What sort of technologies or ideas do you think would assist developers and in overcoming these challenges?</a:t>
            </a:r>
          </a:p>
          <a:p>
            <a:pPr>
              <a:defRPr/>
            </a:pPr>
            <a:r>
              <a:rPr lang="en-US" sz="2400" b="1" dirty="0" smtClean="0"/>
              <a:t>Discussion Point 3:</a:t>
            </a:r>
            <a:r>
              <a:rPr lang="en-US" sz="2400" dirty="0" smtClean="0"/>
              <a:t>  What do you think are major benefits, and major disadvantages to reconfigurable computing? Consider what kinds of application to which RC is – and is not – suited. </a:t>
            </a:r>
            <a:endParaRPr lang="en-US" sz="2400" dirty="0"/>
          </a:p>
        </p:txBody>
      </p:sp>
      <p:pic>
        <p:nvPicPr>
          <p:cNvPr id="20485" name="Picture 4" descr="think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9445" y="319722"/>
            <a:ext cx="163830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winberg\Documents\ACTIVE\EEE4084F\2013\LECTURES\Lecture14\Images\im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8285" y="614860"/>
            <a:ext cx="1234485" cy="1373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80" y="448221"/>
            <a:ext cx="7698306" cy="6922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Review of Brainstorm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562" y="1766888"/>
            <a:ext cx="8007350" cy="4191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ZA" sz="2600" dirty="0" smtClean="0"/>
              <a:t>Greatest challenges:</a:t>
            </a:r>
          </a:p>
          <a:p>
            <a:pPr lvl="1">
              <a:defRPr/>
            </a:pPr>
            <a:r>
              <a:rPr lang="en-ZA" sz="2600" dirty="0" smtClean="0"/>
              <a:t>Knowing how to go from a “doorstop” to</a:t>
            </a:r>
            <a:br>
              <a:rPr lang="en-ZA" sz="2600" dirty="0" smtClean="0"/>
            </a:br>
            <a:r>
              <a:rPr lang="en-ZA" sz="2600" dirty="0" smtClean="0"/>
              <a:t>a </a:t>
            </a:r>
            <a:r>
              <a:rPr lang="en-ZA" sz="2600" i="1" dirty="0" smtClean="0"/>
              <a:t>useful</a:t>
            </a:r>
            <a:r>
              <a:rPr lang="en-ZA" sz="2600" dirty="0" smtClean="0"/>
              <a:t> and </a:t>
            </a:r>
            <a:r>
              <a:rPr lang="en-ZA" sz="2600" i="1" dirty="0" smtClean="0"/>
              <a:t>usable</a:t>
            </a:r>
            <a:r>
              <a:rPr lang="en-ZA" sz="2600" dirty="0" smtClean="0"/>
              <a:t> computer</a:t>
            </a:r>
          </a:p>
          <a:p>
            <a:pPr lvl="1">
              <a:defRPr/>
            </a:pPr>
            <a:r>
              <a:rPr lang="en-ZA" sz="2600" dirty="0" smtClean="0"/>
              <a:t>Conceptualizing parallelized algorithms and parallelizing sequential algorithms (e.g., the Quick Sort algorithm)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ZA" sz="2600" dirty="0" smtClean="0"/>
              <a:t>Technologies to assist developers:</a:t>
            </a:r>
          </a:p>
          <a:p>
            <a:pPr lvl="1">
              <a:defRPr/>
            </a:pPr>
            <a:r>
              <a:rPr lang="en-ZA" sz="2600" dirty="0" smtClean="0"/>
              <a:t>Model Integrated Computing*</a:t>
            </a:r>
          </a:p>
          <a:p>
            <a:pPr lvl="1">
              <a:defRPr/>
            </a:pPr>
            <a:r>
              <a:rPr lang="en-ZA" sz="2600" dirty="0" smtClean="0"/>
              <a:t>Languages designed for parallel programming</a:t>
            </a:r>
          </a:p>
          <a:p>
            <a:pPr lvl="1">
              <a:defRPr/>
            </a:pPr>
            <a:r>
              <a:rPr lang="en-ZA" sz="2600" dirty="0" smtClean="0"/>
              <a:t>Better knowledge management</a:t>
            </a:r>
            <a:endParaRPr lang="en-US" sz="2600" dirty="0"/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3869597" y="6351859"/>
            <a:ext cx="49736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* http://www.isis.vanderbilt.edu/research/MIC</a:t>
            </a:r>
          </a:p>
        </p:txBody>
      </p:sp>
      <p:pic>
        <p:nvPicPr>
          <p:cNvPr id="21509" name="Picture 5" descr="raining cats and dog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6104" y="240391"/>
            <a:ext cx="17653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Review of Brainstorm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3"/>
              <a:defRPr/>
            </a:pPr>
            <a:r>
              <a:rPr lang="en-US" dirty="0" smtClean="0"/>
              <a:t>RC suited to</a:t>
            </a:r>
          </a:p>
          <a:p>
            <a:pPr marL="914400" lvl="1" indent="-514350">
              <a:defRPr/>
            </a:pPr>
            <a:r>
              <a:rPr lang="en-US" dirty="0" smtClean="0"/>
              <a:t>Ranges of applications that need some high-speed filtering of digital (or analogue) data which can then be fed into a processing pipe line (e.g., sample data + filter data + process + send on results).</a:t>
            </a:r>
          </a:p>
          <a:p>
            <a:pPr marL="914400" lvl="1" indent="-514350">
              <a:defRPr/>
            </a:pPr>
            <a:r>
              <a:rPr lang="en-US" dirty="0" smtClean="0"/>
              <a:t>Course grained problems, breaking a problem into parts, working on the parts in parallel, and joining results of the parts.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Rectangle 34"/>
          <p:cNvSpPr>
            <a:spLocks noChangeArrowheads="1"/>
          </p:cNvSpPr>
          <p:nvPr/>
        </p:nvSpPr>
        <p:spPr bwMode="auto">
          <a:xfrm>
            <a:off x="2107305" y="1931716"/>
            <a:ext cx="14564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ZA" i="1"/>
              <a:t>3G / WiMAX</a:t>
            </a:r>
          </a:p>
          <a:p>
            <a:r>
              <a:rPr lang="en-ZA" i="1"/>
              <a:t>relay</a:t>
            </a:r>
            <a:endParaRPr lang="en-GB"/>
          </a:p>
        </p:txBody>
      </p:sp>
      <p:pic>
        <p:nvPicPr>
          <p:cNvPr id="4" name="Picture 3" descr="rada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865" y="2079613"/>
            <a:ext cx="1928185" cy="162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1299" y="1928814"/>
            <a:ext cx="2179964" cy="2218716"/>
            <a:chOff x="7046122" y="1253991"/>
            <a:chExt cx="2171918" cy="2377767"/>
          </a:xfrm>
        </p:grpSpPr>
        <p:pic>
          <p:nvPicPr>
            <p:cNvPr id="23587" name="Picture 6" descr="calltower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2224">
              <a:off x="7739760" y="1658178"/>
              <a:ext cx="1478280" cy="1973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8" name="Picture 7" descr="callphone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773495">
              <a:off x="7349565" y="950548"/>
              <a:ext cx="455164" cy="106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8" descr="wifiroute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68308">
            <a:off x="4607055" y="1866379"/>
            <a:ext cx="1136194" cy="90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 rot="5400000">
            <a:off x="495458" y="1564403"/>
            <a:ext cx="1075294" cy="1445341"/>
            <a:chOff x="7740352" y="2564904"/>
            <a:chExt cx="1153893" cy="1440160"/>
          </a:xfrm>
        </p:grpSpPr>
        <p:sp>
          <p:nvSpPr>
            <p:cNvPr id="11" name="Arc 10"/>
            <p:cNvSpPr/>
            <p:nvPr/>
          </p:nvSpPr>
          <p:spPr>
            <a:xfrm>
              <a:off x="7811874" y="2779260"/>
              <a:ext cx="864625" cy="1079723"/>
            </a:xfrm>
            <a:prstGeom prst="arc">
              <a:avLst/>
            </a:prstGeom>
            <a:ln w="19050">
              <a:solidFill>
                <a:schemeClr val="accent4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>
              <a:off x="7857966" y="2563315"/>
              <a:ext cx="1036279" cy="1295668"/>
            </a:xfrm>
            <a:prstGeom prst="arc">
              <a:avLst/>
            </a:prstGeom>
            <a:ln w="19050">
              <a:solidFill>
                <a:schemeClr val="accent4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>
              <a:off x="7740351" y="2996793"/>
              <a:ext cx="719992" cy="1008271"/>
            </a:xfrm>
            <a:prstGeom prst="arc">
              <a:avLst>
                <a:gd name="adj1" fmla="val 16200000"/>
                <a:gd name="adj2" fmla="val 20784666"/>
              </a:avLst>
            </a:prstGeom>
            <a:ln w="19050">
              <a:solidFill>
                <a:schemeClr val="accent4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40515" y="4105275"/>
            <a:ext cx="635823" cy="537647"/>
            <a:chOff x="7611576" y="2996952"/>
            <a:chExt cx="632834" cy="576064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7668674" y="2996952"/>
              <a:ext cx="575736" cy="1444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7982571" y="3228656"/>
              <a:ext cx="493543" cy="301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81" name="Group 35"/>
            <p:cNvGrpSpPr>
              <a:grpSpLocks/>
            </p:cNvGrpSpPr>
            <p:nvPr/>
          </p:nvGrpSpPr>
          <p:grpSpPr bwMode="auto">
            <a:xfrm>
              <a:off x="7611576" y="3137540"/>
              <a:ext cx="617842" cy="435476"/>
              <a:chOff x="7611576" y="3137540"/>
              <a:chExt cx="617842" cy="435476"/>
            </a:xfrm>
          </p:grpSpPr>
          <p:sp>
            <p:nvSpPr>
              <p:cNvPr id="18" name="Rectangle 22"/>
              <p:cNvSpPr/>
              <p:nvPr/>
            </p:nvSpPr>
            <p:spPr>
              <a:xfrm>
                <a:off x="7611576" y="3138191"/>
                <a:ext cx="613802" cy="43165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3583" name="Picture 18" descr="rhino_logo_sm.gif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646629" y="3165064"/>
                <a:ext cx="582789" cy="407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4162036" y="2401889"/>
            <a:ext cx="940189" cy="540608"/>
            <a:chOff x="7812360" y="3933057"/>
            <a:chExt cx="936106" cy="579492"/>
          </a:xfrm>
        </p:grpSpPr>
        <p:cxnSp>
          <p:nvCxnSpPr>
            <p:cNvPr id="21" name="Straight Connector 20"/>
            <p:cNvCxnSpPr/>
            <p:nvPr/>
          </p:nvCxnSpPr>
          <p:spPr>
            <a:xfrm rot="5400000" flipH="1" flipV="1">
              <a:off x="8325586" y="3726050"/>
              <a:ext cx="144476" cy="5584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75" name="Group 36"/>
            <p:cNvGrpSpPr>
              <a:grpSpLocks/>
            </p:cNvGrpSpPr>
            <p:nvPr/>
          </p:nvGrpSpPr>
          <p:grpSpPr bwMode="auto">
            <a:xfrm>
              <a:off x="7812360" y="4077073"/>
              <a:ext cx="617842" cy="435476"/>
              <a:chOff x="7611576" y="3137540"/>
              <a:chExt cx="617842" cy="435476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7611576" y="3138000"/>
                <a:ext cx="612435" cy="4318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3578" name="Picture 24" descr="rhino_logo_sm.gif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646629" y="3165064"/>
                <a:ext cx="582789" cy="407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3" name="Straight Connector 22"/>
            <p:cNvCxnSpPr/>
            <p:nvPr/>
          </p:nvCxnSpPr>
          <p:spPr>
            <a:xfrm rot="5400000" flipH="1" flipV="1">
              <a:off x="8293713" y="4054620"/>
              <a:ext cx="576317" cy="3331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25"/>
          <p:cNvGrpSpPr>
            <a:grpSpLocks/>
          </p:cNvGrpSpPr>
          <p:nvPr/>
        </p:nvGrpSpPr>
        <p:grpSpPr bwMode="auto">
          <a:xfrm>
            <a:off x="6750543" y="2752725"/>
            <a:ext cx="707532" cy="614665"/>
            <a:chOff x="6948264" y="5085184"/>
            <a:chExt cx="704798" cy="658234"/>
          </a:xfrm>
        </p:grpSpPr>
        <p:cxnSp>
          <p:nvCxnSpPr>
            <p:cNvPr id="27" name="Straight Connector 26"/>
            <p:cNvCxnSpPr/>
            <p:nvPr/>
          </p:nvCxnSpPr>
          <p:spPr>
            <a:xfrm rot="10800000">
              <a:off x="7164148" y="5454747"/>
              <a:ext cx="379385" cy="2886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V="1">
              <a:off x="7315946" y="5396786"/>
              <a:ext cx="504381" cy="1698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71" name="Group 43"/>
            <p:cNvGrpSpPr>
              <a:grpSpLocks/>
            </p:cNvGrpSpPr>
            <p:nvPr/>
          </p:nvGrpSpPr>
          <p:grpSpPr bwMode="auto">
            <a:xfrm>
              <a:off x="6948264" y="5085184"/>
              <a:ext cx="617842" cy="435476"/>
              <a:chOff x="7611576" y="3137540"/>
              <a:chExt cx="617842" cy="435476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7611576" y="3137540"/>
                <a:ext cx="612729" cy="43300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3573" name="Picture 30" descr="rhino_logo_sm.gif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646629" y="3165064"/>
                <a:ext cx="582789" cy="407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18480" y="4724400"/>
            <a:ext cx="1944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i="1" dirty="0"/>
              <a:t>How SDRRG uses FPGAs + Rhino</a:t>
            </a:r>
            <a:endParaRPr lang="en-US" i="1" dirty="0"/>
          </a:p>
        </p:txBody>
      </p:sp>
      <p:sp>
        <p:nvSpPr>
          <p:cNvPr id="34" name="Rectangle 33"/>
          <p:cNvSpPr/>
          <p:nvPr/>
        </p:nvSpPr>
        <p:spPr>
          <a:xfrm>
            <a:off x="308034" y="187980"/>
            <a:ext cx="8513358" cy="15598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</a:rPr>
              <a:t>RHINO* platform: Example and Case Study of a Reconfigurable Computing Platform and proposed Applications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23564" name="Rectangle 35"/>
          <p:cNvSpPr>
            <a:spLocks noChangeArrowheads="1"/>
          </p:cNvSpPr>
          <p:nvPr/>
        </p:nvSpPr>
        <p:spPr bwMode="auto">
          <a:xfrm>
            <a:off x="5070475" y="1392238"/>
            <a:ext cx="1323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i="1"/>
              <a:t>Wifi Router</a:t>
            </a:r>
            <a:endParaRPr lang="en-GB"/>
          </a:p>
        </p:txBody>
      </p:sp>
      <p:sp>
        <p:nvSpPr>
          <p:cNvPr id="23565" name="Rectangle 36"/>
          <p:cNvSpPr>
            <a:spLocks noChangeArrowheads="1"/>
          </p:cNvSpPr>
          <p:nvPr/>
        </p:nvSpPr>
        <p:spPr bwMode="auto">
          <a:xfrm>
            <a:off x="5601420" y="3232150"/>
            <a:ext cx="14851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ZA" i="1"/>
              <a:t>Radar signal</a:t>
            </a:r>
          </a:p>
          <a:p>
            <a:r>
              <a:rPr lang="en-ZA" i="1"/>
              <a:t>Processing</a:t>
            </a:r>
          </a:p>
          <a:p>
            <a:r>
              <a:rPr lang="en-ZA" i="1"/>
              <a:t>Font-end</a:t>
            </a:r>
            <a:endParaRPr lang="en-GB"/>
          </a:p>
        </p:txBody>
      </p:sp>
      <p:sp>
        <p:nvSpPr>
          <p:cNvPr id="23566" name="Rectangle 37"/>
          <p:cNvSpPr>
            <a:spLocks noChangeArrowheads="1"/>
          </p:cNvSpPr>
          <p:nvPr/>
        </p:nvSpPr>
        <p:spPr bwMode="auto">
          <a:xfrm>
            <a:off x="2111372" y="4169410"/>
            <a:ext cx="686281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ZA" i="1" dirty="0"/>
              <a:t> Rhino: a platform design and built at UCT by </a:t>
            </a:r>
            <a:r>
              <a:rPr lang="en-ZA" i="1" dirty="0" smtClean="0"/>
              <a:t>the</a:t>
            </a:r>
            <a:br>
              <a:rPr lang="en-ZA" i="1" dirty="0" smtClean="0"/>
            </a:br>
            <a:r>
              <a:rPr lang="en-ZA" i="1" dirty="0" smtClean="0"/>
              <a:t>Software </a:t>
            </a:r>
            <a:r>
              <a:rPr lang="en-ZA" i="1" dirty="0"/>
              <a:t>Defined Radio Research Group (SDRRG)</a:t>
            </a:r>
          </a:p>
          <a:p>
            <a:pPr>
              <a:buFont typeface="Arial" charset="0"/>
              <a:buChar char="•"/>
            </a:pPr>
            <a:r>
              <a:rPr lang="en-ZA" i="1" dirty="0"/>
              <a:t> SDRRG focuses on using the same reconfigurable computing platform as a substantial component of the underlying RF sampling and digital processing in multiple system, and for experimental radio and reconfigurable computing related research and training.</a:t>
            </a:r>
          </a:p>
          <a:p>
            <a:pPr>
              <a:buFont typeface="Arial" charset="0"/>
              <a:buChar char="•"/>
            </a:pPr>
            <a:r>
              <a:rPr lang="en-ZA" i="1" dirty="0"/>
              <a:t> Long-term to save substantially in prototyping costs</a:t>
            </a:r>
            <a:endParaRPr lang="en-GB" dirty="0"/>
          </a:p>
        </p:txBody>
      </p:sp>
      <p:sp>
        <p:nvSpPr>
          <p:cNvPr id="23567" name="Rectangle 38"/>
          <p:cNvSpPr>
            <a:spLocks noChangeArrowheads="1"/>
          </p:cNvSpPr>
          <p:nvPr/>
        </p:nvSpPr>
        <p:spPr bwMode="auto">
          <a:xfrm>
            <a:off x="2886894" y="6426927"/>
            <a:ext cx="60611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ZA" sz="1400" i="1"/>
              <a:t>* RHINO = Reconfigurable Hardware Interface for computIng and radiO</a:t>
            </a:r>
            <a:endParaRPr lang="en-GB" sz="1400"/>
          </a:p>
        </p:txBody>
      </p:sp>
      <p:pic>
        <p:nvPicPr>
          <p:cNvPr id="2050" name="Picture 2" descr="C:\Users\swinberg\Documents\ACTIVE\SDRG\Images\sdrg-sq-72x7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7420" y="4084955"/>
            <a:ext cx="6858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380514" y="143691"/>
            <a:ext cx="1502229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8" y="78378"/>
            <a:ext cx="8565651" cy="1431925"/>
          </a:xfrm>
        </p:spPr>
        <p:txBody>
          <a:bodyPr anchor="t" anchorCtr="0">
            <a:normAutofit/>
          </a:bodyPr>
          <a:lstStyle/>
          <a:p>
            <a:pPr>
              <a:defRPr/>
            </a:pPr>
            <a:r>
              <a:rPr lang="en-Z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Rhino </a:t>
            </a:r>
            <a:r>
              <a:rPr lang="en-Z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Architecture:</a:t>
            </a:r>
            <a:br>
              <a:rPr lang="en-Z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Z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 Case Study</a:t>
            </a:r>
            <a:endParaRPr lang="en-ZA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4581" name="Picture 11" descr="rhino_block_diagram_simplified_v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517" r="8517"/>
          <a:stretch>
            <a:fillRect/>
          </a:stretch>
        </p:blipFill>
        <p:spPr>
          <a:xfrm>
            <a:off x="666207" y="1595620"/>
            <a:ext cx="7761214" cy="4557310"/>
          </a:xfrm>
          <a:noFill/>
        </p:spPr>
      </p:pic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7308850" y="0"/>
            <a:ext cx="1835150" cy="1700213"/>
            <a:chOff x="4604" y="0"/>
            <a:chExt cx="1156" cy="1071"/>
          </a:xfrm>
          <a:noFill/>
        </p:grpSpPr>
        <p:sp>
          <p:nvSpPr>
            <p:cNvPr id="24590" name="Rectangle 5"/>
            <p:cNvSpPr>
              <a:spLocks noChangeArrowheads="1"/>
            </p:cNvSpPr>
            <p:nvPr/>
          </p:nvSpPr>
          <p:spPr bwMode="auto">
            <a:xfrm>
              <a:off x="4649" y="0"/>
              <a:ext cx="1111" cy="10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24591" name="Picture 6" descr="Rhinologo"/>
            <p:cNvPicPr>
              <a:picLocks noChangeAspect="1" noChangeArrowheads="1"/>
            </p:cNvPicPr>
            <p:nvPr/>
          </p:nvPicPr>
          <p:blipFill>
            <a:blip r:embed="rId4" cstate="print"/>
            <a:srcRect l="6670" t="4118" r="5843" b="17873"/>
            <a:stretch>
              <a:fillRect/>
            </a:stretch>
          </p:blipFill>
          <p:spPr bwMode="auto">
            <a:xfrm>
              <a:off x="4604" y="527"/>
              <a:ext cx="1066" cy="3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Picture 7" descr="rhino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76" y="210"/>
              <a:ext cx="499" cy="3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24593" name="AutoShape 8"/>
            <p:cNvSpPr>
              <a:spLocks noChangeArrowheads="1"/>
            </p:cNvSpPr>
            <p:nvPr/>
          </p:nvSpPr>
          <p:spPr bwMode="auto">
            <a:xfrm>
              <a:off x="4830" y="164"/>
              <a:ext cx="567" cy="409"/>
            </a:xfrm>
            <a:prstGeom prst="roundRect">
              <a:avLst>
                <a:gd name="adj" fmla="val 16667"/>
              </a:avLst>
            </a:prstGeom>
            <a:grp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24580" name="Line 9"/>
          <p:cNvSpPr>
            <a:spLocks noChangeShapeType="1"/>
          </p:cNvSpPr>
          <p:nvPr/>
        </p:nvSpPr>
        <p:spPr bwMode="auto">
          <a:xfrm>
            <a:off x="611188" y="1557338"/>
            <a:ext cx="8281987" cy="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9757" name="Text Box 13"/>
          <p:cNvSpPr txBox="1">
            <a:spLocks noChangeArrowheads="1"/>
          </p:cNvSpPr>
          <p:nvPr/>
        </p:nvSpPr>
        <p:spPr bwMode="auto">
          <a:xfrm>
            <a:off x="165554" y="2094412"/>
            <a:ext cx="12239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1200" b="1" dirty="0">
                <a:solidFill>
                  <a:srgbClr val="1C1C1C"/>
                </a:solidFill>
              </a:rPr>
              <a:t>2x 256MB DDR3 SDRAM</a:t>
            </a:r>
          </a:p>
        </p:txBody>
      </p:sp>
      <p:sp>
        <p:nvSpPr>
          <p:cNvPr id="159758" name="Text Box 14"/>
          <p:cNvSpPr txBox="1">
            <a:spLocks noChangeArrowheads="1"/>
          </p:cNvSpPr>
          <p:nvPr/>
        </p:nvSpPr>
        <p:spPr bwMode="auto">
          <a:xfrm>
            <a:off x="4369118" y="2049008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1200" b="1" dirty="0">
                <a:solidFill>
                  <a:srgbClr val="1C1C1C"/>
                </a:solidFill>
              </a:rPr>
              <a:t>2x 128MB DDR2 SDRAM</a:t>
            </a:r>
          </a:p>
        </p:txBody>
      </p:sp>
      <p:sp>
        <p:nvSpPr>
          <p:cNvPr id="159759" name="Text Box 15"/>
          <p:cNvSpPr txBox="1">
            <a:spLocks noChangeArrowheads="1"/>
          </p:cNvSpPr>
          <p:nvPr/>
        </p:nvSpPr>
        <p:spPr bwMode="auto">
          <a:xfrm>
            <a:off x="156754" y="4436111"/>
            <a:ext cx="122396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1200" b="1" dirty="0">
                <a:solidFill>
                  <a:srgbClr val="1C1C1C"/>
                </a:solidFill>
              </a:rPr>
              <a:t>2x FMC Connectors</a:t>
            </a:r>
          </a:p>
        </p:txBody>
      </p:sp>
      <p:sp>
        <p:nvSpPr>
          <p:cNvPr id="159760" name="Text Box 16"/>
          <p:cNvSpPr txBox="1">
            <a:spLocks noChangeArrowheads="1"/>
          </p:cNvSpPr>
          <p:nvPr/>
        </p:nvSpPr>
        <p:spPr bwMode="auto">
          <a:xfrm>
            <a:off x="4082234" y="5650956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1200" b="1" dirty="0">
                <a:solidFill>
                  <a:srgbClr val="1C1C1C"/>
                </a:solidFill>
              </a:rPr>
              <a:t>2x CX4 (10Gbps </a:t>
            </a:r>
            <a:r>
              <a:rPr lang="en-ZA" sz="1200" b="1" dirty="0" err="1">
                <a:solidFill>
                  <a:srgbClr val="1C1C1C"/>
                </a:solidFill>
              </a:rPr>
              <a:t>ethernet</a:t>
            </a:r>
            <a:r>
              <a:rPr lang="en-ZA" sz="1200" b="1" dirty="0">
                <a:solidFill>
                  <a:srgbClr val="1C1C1C"/>
                </a:solidFill>
              </a:rPr>
              <a:t>)</a:t>
            </a:r>
          </a:p>
        </p:txBody>
      </p:sp>
      <p:sp>
        <p:nvSpPr>
          <p:cNvPr id="159761" name="Text Box 17"/>
          <p:cNvSpPr txBox="1">
            <a:spLocks noChangeArrowheads="1"/>
          </p:cNvSpPr>
          <p:nvPr/>
        </p:nvSpPr>
        <p:spPr bwMode="auto">
          <a:xfrm>
            <a:off x="5089117" y="5171530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1200" b="1" dirty="0">
                <a:solidFill>
                  <a:srgbClr val="1C1C1C"/>
                </a:solidFill>
              </a:rPr>
              <a:t>256MB NAND Flash</a:t>
            </a:r>
          </a:p>
        </p:txBody>
      </p:sp>
      <p:sp>
        <p:nvSpPr>
          <p:cNvPr id="159762" name="Text Box 18"/>
          <p:cNvSpPr txBox="1">
            <a:spLocks noChangeArrowheads="1"/>
          </p:cNvSpPr>
          <p:nvPr/>
        </p:nvSpPr>
        <p:spPr bwMode="auto">
          <a:xfrm>
            <a:off x="7814764" y="1551169"/>
            <a:ext cx="1368425" cy="83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1200" b="1" dirty="0">
                <a:solidFill>
                  <a:srgbClr val="1C1C1C"/>
                </a:solidFill>
              </a:rPr>
              <a:t>USB, SD Card, 100Mbps Ethernet, audio and video</a:t>
            </a:r>
          </a:p>
        </p:txBody>
      </p:sp>
      <p:sp>
        <p:nvSpPr>
          <p:cNvPr id="24589" name="TextBox 16"/>
          <p:cNvSpPr txBox="1">
            <a:spLocks noChangeArrowheads="1"/>
          </p:cNvSpPr>
          <p:nvPr/>
        </p:nvSpPr>
        <p:spPr bwMode="auto">
          <a:xfrm>
            <a:off x="6361611" y="857250"/>
            <a:ext cx="97155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000099"/>
                </a:solidFill>
              </a:rPr>
              <a:t>Software Defined Radio Research Group</a:t>
            </a:r>
            <a:endParaRPr lang="en-GB" sz="800" dirty="0">
              <a:solidFill>
                <a:srgbClr val="000099"/>
              </a:solidFill>
            </a:endParaRPr>
          </a:p>
        </p:txBody>
      </p:sp>
      <p:pic>
        <p:nvPicPr>
          <p:cNvPr id="3074" name="Picture 2" descr="C:\Users\swinberg\Documents\ACTIVE\SDRG\Images\sdrg-sq-72x7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8344" y="166189"/>
            <a:ext cx="685800" cy="685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170" y="431570"/>
            <a:ext cx="8166691" cy="1175162"/>
          </a:xfrm>
        </p:spPr>
        <p:txBody>
          <a:bodyPr anchor="t" anchorCtr="0">
            <a:normAutofit fontScale="90000"/>
          </a:bodyPr>
          <a:lstStyle/>
          <a:p>
            <a:pPr>
              <a:defRPr/>
            </a:pPr>
            <a:r>
              <a:rPr lang="en-ZA" dirty="0" smtClean="0"/>
              <a:t>Conclusion &amp; Plans for Next lecture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8345" y="1869940"/>
            <a:ext cx="7697635" cy="4519977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Next lecture:</a:t>
            </a:r>
          </a:p>
          <a:p>
            <a:pPr lvl="1">
              <a:defRPr/>
            </a:pPr>
            <a:r>
              <a:rPr lang="en-ZA" dirty="0" smtClean="0"/>
              <a:t>Programming in Verilog</a:t>
            </a:r>
          </a:p>
          <a:p>
            <a:pPr lvl="1">
              <a:defRPr/>
            </a:pPr>
            <a:r>
              <a:rPr lang="en-ZA" dirty="0" smtClean="0"/>
              <a:t>RC Architectures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ZA" dirty="0" smtClean="0"/>
              <a:t>Lecture Overview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Reconfigurable Computing Basics</a:t>
            </a:r>
          </a:p>
          <a:p>
            <a:pPr eaLnBrk="1" hangingPunct="1">
              <a:defRPr/>
            </a:pPr>
            <a:r>
              <a:rPr lang="en-ZA" dirty="0" smtClean="0"/>
              <a:t>Brainstorming exercise</a:t>
            </a:r>
          </a:p>
          <a:p>
            <a:pPr eaLnBrk="1" hangingPunct="1">
              <a:defRPr/>
            </a:pPr>
            <a:r>
              <a:rPr lang="en-ZA" dirty="0" smtClean="0"/>
              <a:t>Introduction to Verilog</a:t>
            </a:r>
          </a:p>
        </p:txBody>
      </p:sp>
      <p:pic>
        <p:nvPicPr>
          <p:cNvPr id="4099" name="Picture 3" descr="mosaic0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725" y="3538538"/>
            <a:ext cx="4471988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46100" y="668338"/>
            <a:ext cx="7410450" cy="4422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2138" y="774700"/>
            <a:ext cx="1930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2400" dirty="0" smtClean="0">
                <a:solidFill>
                  <a:schemeClr val="accent2">
                    <a:lumMod val="50000"/>
                  </a:schemeClr>
                </a:solidFill>
              </a:rPr>
              <a:t>Early Notice: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4" name="Picture 5" descr="post-it-no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9388" y="1331913"/>
            <a:ext cx="267335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6"/>
          <p:cNvSpPr txBox="1">
            <a:spLocks noChangeArrowheads="1"/>
          </p:cNvSpPr>
          <p:nvPr/>
        </p:nvSpPr>
        <p:spPr bwMode="auto">
          <a:xfrm rot="-246289">
            <a:off x="1712913" y="2220913"/>
            <a:ext cx="19875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2800" b="1" dirty="0">
                <a:solidFill>
                  <a:srgbClr val="1C1C1C"/>
                </a:solidFill>
                <a:latin typeface="Comic Sans MS" pitchFamily="66" charset="0"/>
              </a:rPr>
              <a:t>Quiz next</a:t>
            </a:r>
          </a:p>
          <a:p>
            <a:r>
              <a:rPr lang="en-ZA" sz="2800" b="1" dirty="0">
                <a:solidFill>
                  <a:srgbClr val="1C1C1C"/>
                </a:solidFill>
                <a:latin typeface="Comic Sans MS" pitchFamily="66" charset="0"/>
              </a:rPr>
              <a:t>Thursday!</a:t>
            </a:r>
            <a:endParaRPr lang="en-US" sz="2800" b="1" dirty="0">
              <a:solidFill>
                <a:srgbClr val="1C1C1C"/>
              </a:solidFill>
              <a:latin typeface="Comic Sans MS" pitchFamily="66" charset="0"/>
            </a:endParaRP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4389438" y="1843088"/>
            <a:ext cx="38401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dirty="0">
                <a:solidFill>
                  <a:srgbClr val="1C1C1C"/>
                </a:solidFill>
              </a:rPr>
              <a:t>Quiz </a:t>
            </a:r>
            <a:r>
              <a:rPr lang="en-ZA" dirty="0" smtClean="0">
                <a:solidFill>
                  <a:srgbClr val="1C1C1C"/>
                </a:solidFill>
              </a:rPr>
              <a:t>2 </a:t>
            </a:r>
            <a:r>
              <a:rPr lang="en-ZA" b="1" u="sng" dirty="0" smtClean="0">
                <a:solidFill>
                  <a:srgbClr val="1C1C1C"/>
                </a:solidFill>
              </a:rPr>
              <a:t>next</a:t>
            </a:r>
            <a:r>
              <a:rPr lang="en-ZA" dirty="0" smtClean="0">
                <a:solidFill>
                  <a:srgbClr val="1C1C1C"/>
                </a:solidFill>
              </a:rPr>
              <a:t> </a:t>
            </a:r>
            <a:r>
              <a:rPr lang="en-ZA" dirty="0" smtClean="0">
                <a:solidFill>
                  <a:srgbClr val="1C1C1C"/>
                </a:solidFill>
              </a:rPr>
              <a:t>Tuesday </a:t>
            </a:r>
            <a:r>
              <a:rPr lang="en-ZA" dirty="0">
                <a:solidFill>
                  <a:srgbClr val="1C1C1C"/>
                </a:solidFill>
              </a:rPr>
              <a:t>(</a:t>
            </a:r>
            <a:r>
              <a:rPr lang="en-ZA" dirty="0" smtClean="0">
                <a:solidFill>
                  <a:srgbClr val="1C1C1C"/>
                </a:solidFill>
              </a:rPr>
              <a:t>16 </a:t>
            </a:r>
            <a:r>
              <a:rPr lang="en-ZA" dirty="0">
                <a:solidFill>
                  <a:srgbClr val="1C1C1C"/>
                </a:solidFill>
              </a:rPr>
              <a:t>Apr)</a:t>
            </a:r>
          </a:p>
          <a:p>
            <a:r>
              <a:rPr lang="en-ZA" dirty="0" smtClean="0">
                <a:solidFill>
                  <a:srgbClr val="1C1C1C"/>
                </a:solidFill>
              </a:rPr>
              <a:t>Held </a:t>
            </a:r>
            <a:r>
              <a:rPr lang="en-ZA" dirty="0" smtClean="0">
                <a:solidFill>
                  <a:srgbClr val="1C1C1C"/>
                </a:solidFill>
              </a:rPr>
              <a:t>9am</a:t>
            </a:r>
            <a:r>
              <a:rPr lang="en-ZA" dirty="0" smtClean="0">
                <a:solidFill>
                  <a:srgbClr val="1C1C1C"/>
                </a:solidFill>
              </a:rPr>
              <a:t>, 45 minutes</a:t>
            </a:r>
            <a:endParaRPr lang="en-ZA" dirty="0">
              <a:solidFill>
                <a:srgbClr val="1C1C1C"/>
              </a:solidFill>
            </a:endParaRPr>
          </a:p>
          <a:p>
            <a:r>
              <a:rPr lang="en-ZA" dirty="0" smtClean="0">
                <a:solidFill>
                  <a:srgbClr val="1C1C1C"/>
                </a:solidFill>
              </a:rPr>
              <a:t>Covers</a:t>
            </a:r>
            <a:r>
              <a:rPr lang="en-ZA" dirty="0" smtClean="0"/>
              <a:t>:</a:t>
            </a:r>
            <a:endParaRPr lang="en-ZA" dirty="0"/>
          </a:p>
          <a:p>
            <a:r>
              <a:rPr lang="en-ZA" dirty="0" smtClean="0"/>
              <a:t>Lecture </a:t>
            </a:r>
            <a:r>
              <a:rPr lang="en-ZA" dirty="0"/>
              <a:t>5 - Lecture 12</a:t>
            </a:r>
          </a:p>
          <a:p>
            <a:r>
              <a:rPr lang="en-ZA" dirty="0" smtClean="0"/>
              <a:t>Chapters </a:t>
            </a:r>
            <a:r>
              <a:rPr lang="en-ZA" dirty="0"/>
              <a:t>9, 10 and 13 of the </a:t>
            </a:r>
            <a:r>
              <a:rPr lang="en-ZA" dirty="0" smtClean="0"/>
              <a:t> textbook </a:t>
            </a:r>
            <a:r>
              <a:rPr lang="en-ZA" dirty="0"/>
              <a:t>(i.e. seminars 6 and 5</a:t>
            </a:r>
            <a:r>
              <a:rPr lang="en-ZA" dirty="0" smtClean="0"/>
              <a:t>).</a:t>
            </a:r>
            <a:endParaRPr lang="en-ZA" dirty="0">
              <a:solidFill>
                <a:srgbClr val="1C1C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RC Basics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EEE4084F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Trend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3781425"/>
            <a:ext cx="2484438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 bwMode="auto">
          <a:xfrm>
            <a:off x="1911350" y="792163"/>
            <a:ext cx="5786438" cy="2646362"/>
          </a:xfrm>
          <a:prstGeom prst="cloudCallout">
            <a:avLst>
              <a:gd name="adj1" fmla="val -37342"/>
              <a:gd name="adj2" fmla="val 71778"/>
            </a:avLst>
          </a:prstGeom>
          <a:solidFill>
            <a:schemeClr val="bg1"/>
          </a:solidFill>
          <a:ln w="19050" cap="flat" cmpd="sng" algn="ctr">
            <a:solidFill>
              <a:srgbClr val="1C1C1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436813" y="1446213"/>
            <a:ext cx="64881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ZA" sz="4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Why does</a:t>
            </a:r>
          </a:p>
          <a:p>
            <a:pPr>
              <a:defRPr/>
            </a:pPr>
            <a:r>
              <a:rPr lang="en-ZA" sz="4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RC = T</a:t>
            </a:r>
            <a:r>
              <a:rPr lang="en-ZA" sz="4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rendy</a:t>
            </a:r>
            <a:r>
              <a:rPr lang="en-ZA" sz="4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  <a:endParaRPr lang="en-US" sz="4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Why RC = Trendy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5438"/>
            <a:ext cx="8007350" cy="4191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400" i="1" dirty="0" smtClean="0"/>
              <a:t>Software processors aren’t delivering:</a:t>
            </a:r>
          </a:p>
          <a:p>
            <a:pPr lvl="1">
              <a:defRPr/>
            </a:pPr>
            <a:r>
              <a:rPr lang="en-US" sz="2400" dirty="0" smtClean="0"/>
              <a:t>The speed of temporal instruction execution no long seems to be increasing</a:t>
            </a:r>
          </a:p>
          <a:p>
            <a:pPr lvl="1">
              <a:defRPr/>
            </a:pPr>
            <a:r>
              <a:rPr lang="en-US" sz="2400" dirty="0" smtClean="0"/>
              <a:t>General-purpose multi-core processors need coarse grain thread-level parallelism (tricky; may need massive rewrites of code)</a:t>
            </a:r>
          </a:p>
          <a:p>
            <a:pPr>
              <a:defRPr/>
            </a:pPr>
            <a:r>
              <a:rPr lang="en-US" sz="2400" i="1" dirty="0" smtClean="0"/>
              <a:t>Why RC is seen as a possible solution:</a:t>
            </a:r>
          </a:p>
          <a:p>
            <a:pPr lvl="1">
              <a:defRPr/>
            </a:pPr>
            <a:r>
              <a:rPr lang="en-US" sz="2400" dirty="0" smtClean="0"/>
              <a:t>FPGAs becoming able to implement more complex, integrated functions</a:t>
            </a:r>
          </a:p>
          <a:p>
            <a:pPr lvl="1">
              <a:defRPr/>
            </a:pPr>
            <a:r>
              <a:rPr lang="en-US" sz="2400" dirty="0" smtClean="0"/>
              <a:t>A means to implement spatial computation, and to perform massively-parallel computations directly in hardware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0606" y="2967335"/>
            <a:ext cx="798795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Lef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en-US" sz="5400" b="1" spc="50" dirty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Terminology moment…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882775" y="5705475"/>
            <a:ext cx="2025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2000"/>
              <a:t>Dual processing</a:t>
            </a:r>
            <a:endParaRPr lang="en-US" sz="2000"/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4776788" y="4776788"/>
            <a:ext cx="3394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2000"/>
              <a:t>RC application development</a:t>
            </a:r>
            <a:endParaRPr lang="en-US" sz="2000"/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1065213" y="4040188"/>
            <a:ext cx="1550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2000"/>
              <a:t>RC platform</a:t>
            </a:r>
            <a:endParaRPr lang="en-US" sz="2000"/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3752850" y="4067175"/>
            <a:ext cx="1855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2000"/>
              <a:t>RC application</a:t>
            </a:r>
            <a:endParaRPr lang="en-US" sz="2000"/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682625" y="4940300"/>
            <a:ext cx="3090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2000"/>
              <a:t>RC platform development</a:t>
            </a:r>
            <a:endParaRPr lang="en-US" sz="2000"/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5349875" y="5595938"/>
            <a:ext cx="1568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2000"/>
              <a:t>Correlations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114" y="734976"/>
            <a:ext cx="7698306" cy="6922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RC application vs. platform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>
                <a:solidFill>
                  <a:schemeClr val="tx2">
                    <a:lumMod val="75000"/>
                  </a:schemeClr>
                </a:solidFill>
              </a:rPr>
              <a:t>RC platform development =</a:t>
            </a:r>
          </a:p>
          <a:p>
            <a:pPr lvl="1">
              <a:defRPr/>
            </a:pPr>
            <a:r>
              <a:rPr lang="en-ZA" dirty="0" smtClean="0"/>
              <a:t>Developing an infrastructure for doing RC</a:t>
            </a:r>
          </a:p>
          <a:p>
            <a:pPr lvl="1">
              <a:defRPr/>
            </a:pPr>
            <a:r>
              <a:rPr lang="en-ZA" dirty="0" smtClean="0"/>
              <a:t>E.g., developing an IBM Blade platform</a:t>
            </a:r>
          </a:p>
          <a:p>
            <a:pPr>
              <a:defRPr/>
            </a:pPr>
            <a:r>
              <a:rPr lang="en-ZA" dirty="0" smtClean="0">
                <a:solidFill>
                  <a:schemeClr val="tx2">
                    <a:lumMod val="75000"/>
                  </a:schemeClr>
                </a:solidFill>
              </a:rPr>
              <a:t>RC application development =</a:t>
            </a:r>
          </a:p>
          <a:p>
            <a:pPr lvl="1">
              <a:defRPr/>
            </a:pPr>
            <a:r>
              <a:rPr lang="en-ZA" dirty="0" smtClean="0"/>
              <a:t>Using an existing RC platform</a:t>
            </a:r>
          </a:p>
          <a:p>
            <a:pPr lvl="1">
              <a:defRPr/>
            </a:pPr>
            <a:r>
              <a:rPr lang="en-ZA" dirty="0" smtClean="0"/>
              <a:t>Developing custom hardware and software for deployment on an RC platform</a:t>
            </a:r>
          </a:p>
        </p:txBody>
      </p:sp>
      <p:cxnSp>
        <p:nvCxnSpPr>
          <p:cNvPr id="17412" name="Straight Arrow Connector 5"/>
          <p:cNvCxnSpPr>
            <a:cxnSpLocks noChangeShapeType="1"/>
            <a:stCxn id="17413" idx="1"/>
          </p:cNvCxnSpPr>
          <p:nvPr/>
        </p:nvCxnSpPr>
        <p:spPr bwMode="auto">
          <a:xfrm rot="10800000">
            <a:off x="6743700" y="3863975"/>
            <a:ext cx="736600" cy="730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7480300" y="3522663"/>
            <a:ext cx="1508125" cy="8286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ZA" sz="2000"/>
              <a:t>Focus of this course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Dual Processing?</a:t>
            </a:r>
            <a:endParaRPr lang="en-US" dirty="0"/>
          </a:p>
        </p:txBody>
      </p:sp>
      <p:pic>
        <p:nvPicPr>
          <p:cNvPr id="18435" name="Picture 3" descr="minim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598488"/>
            <a:ext cx="3176588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30238" y="1825625"/>
            <a:ext cx="502285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2800"/>
              <a:t>A technique to verify operation</a:t>
            </a:r>
          </a:p>
          <a:p>
            <a:endParaRPr lang="en-ZA" sz="2800"/>
          </a:p>
          <a:p>
            <a:r>
              <a:rPr lang="en-ZA" sz="2800"/>
              <a:t>Essentially performing the</a:t>
            </a:r>
          </a:p>
          <a:p>
            <a:r>
              <a:rPr lang="en-ZA" sz="2800"/>
              <a:t>same operation twice (if not</a:t>
            </a:r>
          </a:p>
          <a:p>
            <a:r>
              <a:rPr lang="en-ZA" sz="2800"/>
              <a:t>more times) to check for</a:t>
            </a:r>
          </a:p>
          <a:p>
            <a:r>
              <a:rPr lang="en-ZA" sz="2800"/>
              <a:t>consistency. </a:t>
            </a:r>
          </a:p>
          <a:p>
            <a:endParaRPr lang="en-ZA" sz="2800"/>
          </a:p>
          <a:p>
            <a:r>
              <a:rPr lang="en-ZA" sz="2800"/>
              <a:t>Often uses correlations.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084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4084 Theme.thmx</Template>
  <TotalTime>2646</TotalTime>
  <Words>590</Words>
  <Application>Microsoft Office PowerPoint</Application>
  <PresentationFormat>On-screen Show (4:3)</PresentationFormat>
  <Paragraphs>122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4084 Theme</vt:lpstr>
      <vt:lpstr>PowerPoint Presentation</vt:lpstr>
      <vt:lpstr>Lecture Overview</vt:lpstr>
      <vt:lpstr>PowerPoint Presentation</vt:lpstr>
      <vt:lpstr>RC Basics</vt:lpstr>
      <vt:lpstr>PowerPoint Presentation</vt:lpstr>
      <vt:lpstr>Why RC = Trendy</vt:lpstr>
      <vt:lpstr>PowerPoint Presentation</vt:lpstr>
      <vt:lpstr>RC application vs. platform development</vt:lpstr>
      <vt:lpstr>Dual Processing?</vt:lpstr>
      <vt:lpstr>Dual Processing  &amp; Simulation</vt:lpstr>
      <vt:lpstr>Brainstorming  activity </vt:lpstr>
      <vt:lpstr>Review of Brainstorm Activity</vt:lpstr>
      <vt:lpstr>Review of Brainstorm Activity</vt:lpstr>
      <vt:lpstr>PowerPoint Presentation</vt:lpstr>
      <vt:lpstr>Rhino Architecture: A Case Study</vt:lpstr>
      <vt:lpstr>Conclusion &amp; Plans for Next lecture</vt:lpstr>
    </vt:vector>
  </TitlesOfParts>
  <Company>University of Cape Town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EEE4084F Digital Systems</dc:title>
  <dc:subject>RC Basics and the YODA Project cont</dc:subject>
  <dc:creator>Simon Winberg</dc:creator>
  <cp:lastModifiedBy>Simon Winberg</cp:lastModifiedBy>
  <cp:revision>226</cp:revision>
  <dcterms:created xsi:type="dcterms:W3CDTF">2009-02-10T02:25:54Z</dcterms:created>
  <dcterms:modified xsi:type="dcterms:W3CDTF">2013-04-09T06:37:41Z</dcterms:modified>
  <cp:category>Lectures</cp:category>
</cp:coreProperties>
</file>