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bin" ContentType="audio/unknown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7"/>
  </p:notesMasterIdLst>
  <p:sldIdLst>
    <p:sldId id="335" r:id="rId2"/>
    <p:sldId id="273" r:id="rId3"/>
    <p:sldId id="345" r:id="rId4"/>
    <p:sldId id="353" r:id="rId5"/>
    <p:sldId id="355" r:id="rId6"/>
    <p:sldId id="356" r:id="rId7"/>
    <p:sldId id="357" r:id="rId8"/>
    <p:sldId id="358" r:id="rId9"/>
    <p:sldId id="359" r:id="rId10"/>
    <p:sldId id="360" r:id="rId11"/>
    <p:sldId id="362" r:id="rId12"/>
    <p:sldId id="363" r:id="rId13"/>
    <p:sldId id="370" r:id="rId14"/>
    <p:sldId id="371" r:id="rId15"/>
    <p:sldId id="369" r:id="rId16"/>
    <p:sldId id="313" r:id="rId17"/>
    <p:sldId id="375" r:id="rId18"/>
    <p:sldId id="309" r:id="rId19"/>
    <p:sldId id="376" r:id="rId20"/>
    <p:sldId id="346" r:id="rId21"/>
    <p:sldId id="372" r:id="rId22"/>
    <p:sldId id="304" r:id="rId23"/>
    <p:sldId id="334" r:id="rId24"/>
    <p:sldId id="308" r:id="rId25"/>
    <p:sldId id="347" r:id="rId26"/>
    <p:sldId id="385" r:id="rId27"/>
    <p:sldId id="378" r:id="rId28"/>
    <p:sldId id="377" r:id="rId29"/>
    <p:sldId id="379" r:id="rId30"/>
    <p:sldId id="380" r:id="rId31"/>
    <p:sldId id="381" r:id="rId32"/>
    <p:sldId id="382" r:id="rId33"/>
    <p:sldId id="384" r:id="rId34"/>
    <p:sldId id="383" r:id="rId35"/>
    <p:sldId id="37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8B8"/>
    <a:srgbClr val="1C1C1C"/>
    <a:srgbClr val="000099"/>
    <a:srgbClr val="0000FF"/>
    <a:srgbClr val="CCFFFF"/>
    <a:srgbClr val="CCECFF"/>
    <a:srgbClr val="FFFF99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4703" autoAdjust="0"/>
  </p:normalViewPr>
  <p:slideViewPr>
    <p:cSldViewPr snapToGrid="0">
      <p:cViewPr varScale="1">
        <p:scale>
          <a:sx n="76" d="100"/>
          <a:sy n="76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F3465A-0DD1-402D-B81F-4176D818DCB1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C551BA-1CC4-4099-9E12-9438D4EF9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70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CE98C-24CF-4151-8932-628FB9F01F9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E13381-6D8C-4E07-AB33-77E25CF26F7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34B8C-5900-4E41-B252-9EB0D44D1A7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9AE3B-D095-467F-AE7A-E06AAE9F4B1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9AE3B-D095-467F-AE7A-E06AAE9F4B1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9AE3B-D095-467F-AE7A-E06AAE9F4B1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EEB768-AA56-43BD-98D0-042FC21088A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57C-B1AD-42CE-8A45-D61EF6A43D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AD3C01-AD99-4C23-BA52-56EE89160F0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0AE34E-0793-41F5-ACC9-2D4F114B77F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2932C1-E684-4666-86F2-77A0E744317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2932C1-E684-4666-86F2-77A0E744317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ECEA5C-C4A5-49C9-B48B-33C81431687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73AD3-6C95-4FD3-8899-14F2F4D648D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6A15D7-2B6D-40BE-8FDD-6EE2D896411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D20284-EB5C-4120-BF99-4778D7386C2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78B13-6B4D-4140-9DD9-2E997BBF92E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57879D-7416-4861-AD10-67189C5F5FC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E84931-D34F-44FA-BA57-9B12A4E85CB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6415D-7D7B-4035-9EB2-6103197D653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1B4DE-E20D-4515-9993-D7D558C3EEB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5BD237-F001-481E-BC50-EB562F59DDB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39E71-4E7A-4DFB-998C-466E3D8735E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64776-8C45-457A-8469-ECB9C20EDC0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F0D8A37-C3A8-49EE-8EAA-4A6F0130A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05C730-1DB4-471D-B19D-B94542C3D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6A608F-5873-4E37-9C1F-3E753349B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rgbClr val="1D87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26249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0D2CE3-A1CB-45EE-BBFD-C19D2EBB4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CE1F6A-29EA-4FAB-A19C-8B1CDE10AD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254D2E-986A-4C1A-A47C-E2A14B82B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E4611-D595-4CFF-929E-41B69296D0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BABD55-8A6B-4D6D-A6AC-501F5BFC5A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857910-A8A5-4259-8927-FB742B016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689A-F721-4693-AD5A-7026F57F96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E6C528-BBE6-4108-A022-D17289AB5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400"/>
            </a:gs>
            <a:gs pos="62000">
              <a:srgbClr val="0099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275030" y="195195"/>
            <a:ext cx="8632664" cy="648300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114" y="448221"/>
            <a:ext cx="7698306" cy="692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785" y="1595620"/>
            <a:ext cx="7697635" cy="451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55" y="624642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6576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88463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558BB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gilentinc.com/Products/Detail.cfm?NavPath=2,400,789&amp;Prod=NEXYS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lentinc.com/Products/Detail.cfm?NavPath=2,400,897&amp;Prod=NEXYS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www.digilentinc.com/Products/Detail.cfm?NavPath=2,400,789&amp;Prod=NEXYS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558925" y="1873250"/>
            <a:ext cx="6775450" cy="1814513"/>
          </a:xfrm>
          <a:prstGeom prst="rect">
            <a:avLst/>
          </a:prstGeom>
          <a:blipFill dpi="0" rotWithShape="1">
            <a:blip r:embed="rId3" cstate="print">
              <a:alphaModFix amt="28000"/>
            </a:blip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4294967295"/>
          </p:nvPr>
        </p:nvSpPr>
        <p:spPr>
          <a:xfrm>
            <a:off x="0" y="3781425"/>
            <a:ext cx="8359775" cy="1752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Lecture 13</a:t>
            </a:r>
          </a:p>
          <a:p>
            <a:pPr algn="ctr" eaLnBrk="1" hangingPunct="1">
              <a:buNone/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YODA Project &amp;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Discussion of </a:t>
            </a:r>
            <a:r>
              <a:rPr lang="en-ZA" sz="3600" dirty="0" err="1" smtClean="0">
                <a:solidFill>
                  <a:srgbClr val="FF6600"/>
                </a:solidFill>
              </a:rPr>
              <a:t>FPGAs</a:t>
            </a:r>
            <a:endParaRPr lang="en-US" sz="3600" dirty="0" smtClean="0">
              <a:solidFill>
                <a:srgbClr val="FF6600"/>
              </a:solidFill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755684" y="5786844"/>
            <a:ext cx="5832475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ZA" sz="2400" dirty="0"/>
              <a:t>Lecturer:</a:t>
            </a:r>
          </a:p>
          <a:p>
            <a:pPr algn="ctr"/>
            <a:r>
              <a:rPr lang="en-ZA" sz="2400" dirty="0"/>
              <a:t>Simon Winberg</a:t>
            </a:r>
            <a:endParaRPr lang="en-US" sz="2400" dirty="0"/>
          </a:p>
        </p:txBody>
      </p:sp>
      <p:pic>
        <p:nvPicPr>
          <p:cNvPr id="3077" name="Picture 9" descr="EEE4084F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803" y="216545"/>
            <a:ext cx="14398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54529" y="2292965"/>
            <a:ext cx="67665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Digital Systems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7519" y="361295"/>
            <a:ext cx="44181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EEE4084F</a:t>
            </a:r>
          </a:p>
        </p:txBody>
      </p:sp>
      <p:pic>
        <p:nvPicPr>
          <p:cNvPr id="3081" name="Picture 9" descr="C:\Users\swinberg\Documents\ACTIVE\EEE4084F\Common\Images\uctlogo_s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800" y="228582"/>
            <a:ext cx="1465263" cy="149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77875" y="5773738"/>
            <a:ext cx="8040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400" i="1"/>
              <a:t>But first patience you must have as this knowledge will be</a:t>
            </a:r>
          </a:p>
          <a:p>
            <a:r>
              <a:rPr lang="en-ZA" sz="2400" i="1"/>
              <a:t>revealed once you are ready…</a:t>
            </a:r>
            <a:endParaRPr lang="en-US" sz="2400" i="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363" y="4965700"/>
            <a:ext cx="799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 i="1"/>
              <a:t>A “doorstop” for your enlightenment and education…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90900" y="1120775"/>
            <a:ext cx="5035550" cy="3783013"/>
            <a:chOff x="3390900" y="1120139"/>
            <a:chExt cx="5036116" cy="3782936"/>
          </a:xfrm>
        </p:grpSpPr>
        <p:sp>
          <p:nvSpPr>
            <p:cNvPr id="14342" name="AutoShape 4"/>
            <p:cNvSpPr>
              <a:spLocks noChangeArrowheads="1"/>
            </p:cNvSpPr>
            <p:nvPr/>
          </p:nvSpPr>
          <p:spPr bwMode="auto">
            <a:xfrm>
              <a:off x="3390900" y="1368698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3619500" y="3654698"/>
              <a:ext cx="1963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Your Doorstop</a:t>
              </a:r>
            </a:p>
          </p:txBody>
        </p:sp>
        <p:pic>
          <p:nvPicPr>
            <p:cNvPr id="14344" name="Picture 5" descr="Skywalker_1bg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1904" y="1120139"/>
              <a:ext cx="3015112" cy="378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41363" y="331788"/>
            <a:ext cx="7993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i="1"/>
              <a:t>But what is this “doorstop” of which you speak?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 smtClean="0"/>
              <a:t>Evaluation Kit: Nexys2 or Nexys3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 smtClean="0"/>
              <a:t>Reconfigurable Computing EEE4084F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3275" y="2642840"/>
            <a:ext cx="42242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ready for your </a:t>
            </a:r>
            <a:r>
              <a:rPr lang="en-Z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“doorstop”… 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275" y="5959475"/>
            <a:ext cx="67437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brief overview of Reconfigurable Computing operation…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swinberg\Documents\ACTIVE\EEE4084F\2012\LECTURES\EEE4084F-Lecture13\NEXYS3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3001"/>
            <a:ext cx="4170680" cy="3534652"/>
          </a:xfrm>
          <a:prstGeom prst="rect">
            <a:avLst/>
          </a:prstGeom>
          <a:noFill/>
        </p:spPr>
      </p:pic>
      <p:sp>
        <p:nvSpPr>
          <p:cNvPr id="17413" name="TextBox 45"/>
          <p:cNvSpPr txBox="1">
            <a:spLocks noChangeArrowheads="1"/>
          </p:cNvSpPr>
          <p:nvPr/>
        </p:nvSpPr>
        <p:spPr bwMode="auto">
          <a:xfrm>
            <a:off x="3089275" y="159068"/>
            <a:ext cx="5786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dirty="0" smtClean="0"/>
              <a:t>Nexys2:</a:t>
            </a:r>
            <a:br>
              <a:rPr lang="en-ZA" sz="2800" dirty="0" smtClean="0"/>
            </a:br>
            <a:r>
              <a:rPr lang="en-ZA" sz="2800" dirty="0" smtClean="0"/>
              <a:t>The </a:t>
            </a:r>
            <a:r>
              <a:rPr lang="en-ZA" sz="2800" dirty="0"/>
              <a:t>evaluation board to be used</a:t>
            </a:r>
          </a:p>
          <a:p>
            <a:r>
              <a:rPr lang="en-ZA" sz="2800" dirty="0"/>
              <a:t>in the laboratories…</a:t>
            </a:r>
            <a:endParaRPr lang="en-US" sz="2800" dirty="0"/>
          </a:p>
        </p:txBody>
      </p:sp>
      <p:pic>
        <p:nvPicPr>
          <p:cNvPr id="64515" name="Picture 3" descr="C:\Users\swinberg\Documents\ACTIVE\EEE4084F\2012\LECTURES\EEE4084F-Lecture13\TILE_Nexys2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65" y="201930"/>
            <a:ext cx="1782172" cy="1245870"/>
          </a:xfrm>
          <a:prstGeom prst="rect">
            <a:avLst/>
          </a:prstGeom>
          <a:noFill/>
        </p:spPr>
      </p:pic>
      <p:pic>
        <p:nvPicPr>
          <p:cNvPr id="64516" name="Picture 4" descr="C:\Users\swinberg\Documents\ACTIVE\EEE4084F\2012\LECTURES\EEE4084F-Lecture13\NEXYS2_block3_4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2880" y="1925003"/>
            <a:ext cx="5074920" cy="3235262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4027140" y="6258795"/>
            <a:ext cx="4922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Source: </a:t>
            </a:r>
            <a:r>
              <a:rPr lang="en-GB" sz="1000" dirty="0" smtClean="0">
                <a:hlinkClick r:id="rId6"/>
              </a:rPr>
              <a:t>http://www.digilentinc.com/Products/Detail.cfm?NavPath=2,400,789&amp;Prod=NEXYS2</a:t>
            </a:r>
            <a:r>
              <a:rPr lang="en-GB" sz="1000" dirty="0" smtClean="0"/>
              <a:t>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swinberg\Documents\ACTIVE\EEE4084F\2012\LECTURES\EEE4084F-Lecture13\NEXYS3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351" y="3550082"/>
            <a:ext cx="1836838" cy="1556721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 bwMode="auto">
          <a:xfrm>
            <a:off x="2457974" y="1870674"/>
            <a:ext cx="6530452" cy="47984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275315" y="2070748"/>
            <a:ext cx="7290666" cy="4665332"/>
            <a:chOff x="-876098" y="-53535"/>
            <a:chExt cx="10826539" cy="6926999"/>
          </a:xfrm>
        </p:grpSpPr>
        <p:sp>
          <p:nvSpPr>
            <p:cNvPr id="17416" name="Rectangle 4"/>
            <p:cNvSpPr>
              <a:spLocks noChangeArrowheads="1"/>
            </p:cNvSpPr>
            <p:nvPr/>
          </p:nvSpPr>
          <p:spPr bwMode="auto">
            <a:xfrm>
              <a:off x="1928813" y="1466850"/>
              <a:ext cx="4757737" cy="3505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5"/>
            <p:cNvSpPr txBox="1">
              <a:spLocks noChangeArrowheads="1"/>
            </p:cNvSpPr>
            <p:nvPr/>
          </p:nvSpPr>
          <p:spPr bwMode="auto">
            <a:xfrm>
              <a:off x="3802063" y="2965450"/>
              <a:ext cx="1030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1C1C1C"/>
                  </a:solidFill>
                </a:rPr>
                <a:t>FPGA</a:t>
              </a:r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6654800" y="177323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6654800" y="209391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6654800" y="241458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6654800" y="273526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6654800" y="309562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6654800" y="341630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8"/>
            <p:cNvSpPr>
              <a:spLocks noChangeArrowheads="1"/>
            </p:cNvSpPr>
            <p:nvPr/>
          </p:nvSpPr>
          <p:spPr bwMode="auto">
            <a:xfrm>
              <a:off x="6654800" y="378777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9"/>
            <p:cNvSpPr>
              <a:spLocks noChangeArrowheads="1"/>
            </p:cNvSpPr>
            <p:nvPr/>
          </p:nvSpPr>
          <p:spPr bwMode="auto">
            <a:xfrm>
              <a:off x="6654800" y="41084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20"/>
            <p:cNvSpPr>
              <a:spLocks noChangeArrowheads="1"/>
            </p:cNvSpPr>
            <p:nvPr/>
          </p:nvSpPr>
          <p:spPr bwMode="auto">
            <a:xfrm>
              <a:off x="6637338" y="4483100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21"/>
            <p:cNvSpPr>
              <a:spLocks noChangeArrowheads="1"/>
            </p:cNvSpPr>
            <p:nvPr/>
          </p:nvSpPr>
          <p:spPr bwMode="auto">
            <a:xfrm>
              <a:off x="6637338" y="4803775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Oval 22"/>
            <p:cNvSpPr>
              <a:spLocks noChangeArrowheads="1"/>
            </p:cNvSpPr>
            <p:nvPr/>
          </p:nvSpPr>
          <p:spPr bwMode="auto">
            <a:xfrm>
              <a:off x="6654800" y="14668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3"/>
            <p:cNvSpPr>
              <a:spLocks noChangeArrowheads="1"/>
            </p:cNvSpPr>
            <p:nvPr/>
          </p:nvSpPr>
          <p:spPr bwMode="auto">
            <a:xfrm>
              <a:off x="1860550" y="177323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24"/>
            <p:cNvSpPr>
              <a:spLocks noChangeArrowheads="1"/>
            </p:cNvSpPr>
            <p:nvPr/>
          </p:nvSpPr>
          <p:spPr bwMode="auto">
            <a:xfrm>
              <a:off x="1860550" y="209391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5"/>
            <p:cNvSpPr>
              <a:spLocks noChangeArrowheads="1"/>
            </p:cNvSpPr>
            <p:nvPr/>
          </p:nvSpPr>
          <p:spPr bwMode="auto">
            <a:xfrm>
              <a:off x="1860550" y="241458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26"/>
            <p:cNvSpPr>
              <a:spLocks noChangeArrowheads="1"/>
            </p:cNvSpPr>
            <p:nvPr/>
          </p:nvSpPr>
          <p:spPr bwMode="auto">
            <a:xfrm>
              <a:off x="1860550" y="273526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27"/>
            <p:cNvSpPr>
              <a:spLocks noChangeArrowheads="1"/>
            </p:cNvSpPr>
            <p:nvPr/>
          </p:nvSpPr>
          <p:spPr bwMode="auto">
            <a:xfrm>
              <a:off x="1860550" y="309562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28"/>
            <p:cNvSpPr>
              <a:spLocks noChangeArrowheads="1"/>
            </p:cNvSpPr>
            <p:nvPr/>
          </p:nvSpPr>
          <p:spPr bwMode="auto">
            <a:xfrm>
              <a:off x="1860550" y="341630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29"/>
            <p:cNvSpPr>
              <a:spLocks noChangeArrowheads="1"/>
            </p:cNvSpPr>
            <p:nvPr/>
          </p:nvSpPr>
          <p:spPr bwMode="auto">
            <a:xfrm>
              <a:off x="1860550" y="378777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30"/>
            <p:cNvSpPr>
              <a:spLocks noChangeArrowheads="1"/>
            </p:cNvSpPr>
            <p:nvPr/>
          </p:nvSpPr>
          <p:spPr bwMode="auto">
            <a:xfrm>
              <a:off x="1860550" y="41084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31"/>
            <p:cNvSpPr>
              <a:spLocks noChangeArrowheads="1"/>
            </p:cNvSpPr>
            <p:nvPr/>
          </p:nvSpPr>
          <p:spPr bwMode="auto">
            <a:xfrm>
              <a:off x="1843088" y="4483100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32"/>
            <p:cNvSpPr>
              <a:spLocks noChangeArrowheads="1"/>
            </p:cNvSpPr>
            <p:nvPr/>
          </p:nvSpPr>
          <p:spPr bwMode="auto">
            <a:xfrm>
              <a:off x="1843088" y="4803775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33"/>
            <p:cNvSpPr>
              <a:spLocks noChangeArrowheads="1"/>
            </p:cNvSpPr>
            <p:nvPr/>
          </p:nvSpPr>
          <p:spPr bwMode="auto">
            <a:xfrm>
              <a:off x="1860550" y="14668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4"/>
            <p:cNvSpPr>
              <a:spLocks noChangeShapeType="1"/>
            </p:cNvSpPr>
            <p:nvPr/>
          </p:nvSpPr>
          <p:spPr bwMode="auto">
            <a:xfrm>
              <a:off x="1267101" y="2008429"/>
              <a:ext cx="28299" cy="2963622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1" name="Rectangle 35"/>
            <p:cNvSpPr>
              <a:spLocks noChangeArrowheads="1"/>
            </p:cNvSpPr>
            <p:nvPr/>
          </p:nvSpPr>
          <p:spPr bwMode="auto">
            <a:xfrm>
              <a:off x="2876550" y="127000"/>
              <a:ext cx="3522663" cy="914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37"/>
            <p:cNvSpPr txBox="1">
              <a:spLocks noChangeArrowheads="1"/>
            </p:cNvSpPr>
            <p:nvPr/>
          </p:nvSpPr>
          <p:spPr bwMode="auto">
            <a:xfrm>
              <a:off x="2851184" y="369888"/>
              <a:ext cx="3475915" cy="68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1C1C1C"/>
                  </a:solidFill>
                </a:rPr>
                <a:t>Flash 16MByte</a:t>
              </a:r>
              <a:endParaRPr lang="en-US" sz="2400" b="1" dirty="0">
                <a:solidFill>
                  <a:srgbClr val="1C1C1C"/>
                </a:solidFill>
              </a:endParaRPr>
            </a:p>
          </p:txBody>
        </p:sp>
        <p:sp>
          <p:nvSpPr>
            <p:cNvPr id="17443" name="Rectangle 38"/>
            <p:cNvSpPr>
              <a:spLocks noChangeArrowheads="1"/>
            </p:cNvSpPr>
            <p:nvPr/>
          </p:nvSpPr>
          <p:spPr bwMode="auto">
            <a:xfrm>
              <a:off x="6074561" y="5472088"/>
              <a:ext cx="2819399" cy="91439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Text Box 39"/>
            <p:cNvSpPr txBox="1">
              <a:spLocks noChangeArrowheads="1"/>
            </p:cNvSpPr>
            <p:nvPr/>
          </p:nvSpPr>
          <p:spPr bwMode="auto">
            <a:xfrm>
              <a:off x="6760361" y="5700688"/>
              <a:ext cx="1082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1C1C1C"/>
                  </a:solidFill>
                </a:rPr>
                <a:t>SRAM</a:t>
              </a:r>
            </a:p>
          </p:txBody>
        </p:sp>
        <p:sp>
          <p:nvSpPr>
            <p:cNvPr id="17447" name="Line 42"/>
            <p:cNvSpPr>
              <a:spLocks noChangeShapeType="1"/>
            </p:cNvSpPr>
            <p:nvPr/>
          </p:nvSpPr>
          <p:spPr bwMode="auto">
            <a:xfrm flipH="1">
              <a:off x="7762253" y="1406525"/>
              <a:ext cx="10147" cy="4018741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9" name="Line 44"/>
            <p:cNvSpPr>
              <a:spLocks noChangeShapeType="1"/>
            </p:cNvSpPr>
            <p:nvPr/>
          </p:nvSpPr>
          <p:spPr bwMode="auto">
            <a:xfrm flipH="1" flipV="1">
              <a:off x="6399213" y="609600"/>
              <a:ext cx="1373187" cy="796925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0" name="Text Box 45"/>
            <p:cNvSpPr txBox="1">
              <a:spLocks noChangeArrowheads="1"/>
            </p:cNvSpPr>
            <p:nvPr/>
          </p:nvSpPr>
          <p:spPr bwMode="auto">
            <a:xfrm>
              <a:off x="6391086" y="2142856"/>
              <a:ext cx="3559355" cy="150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45 bit memory ADDRESS </a:t>
              </a:r>
              <a:endParaRPr lang="en-US" sz="20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  <a:p>
              <a:pPr algn="ctr"/>
              <a:r>
                <a:rPr lang="en-US" sz="20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BUS</a:t>
              </a:r>
            </a:p>
          </p:txBody>
        </p:sp>
        <p:sp>
          <p:nvSpPr>
            <p:cNvPr id="17451" name="Text Box 46"/>
            <p:cNvSpPr txBox="1">
              <a:spLocks noChangeArrowheads="1"/>
            </p:cNvSpPr>
            <p:nvPr/>
          </p:nvSpPr>
          <p:spPr bwMode="auto">
            <a:xfrm>
              <a:off x="-853467" y="2164017"/>
              <a:ext cx="2460036" cy="21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DATA </a:t>
              </a:r>
              <a:endParaRPr lang="en-US" sz="2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PORT BUS</a:t>
              </a:r>
            </a:p>
            <a:p>
              <a:pPr algn="ctr"/>
              <a:r>
                <a:rPr lang="en-US" sz="1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(USB, JTAG)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17452" name="Line 61"/>
            <p:cNvSpPr>
              <a:spLocks noChangeShapeType="1"/>
            </p:cNvSpPr>
            <p:nvPr/>
          </p:nvSpPr>
          <p:spPr bwMode="auto">
            <a:xfrm>
              <a:off x="1295400" y="3179763"/>
              <a:ext cx="650875" cy="0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3" name="Line 62"/>
            <p:cNvSpPr>
              <a:spLocks noChangeShapeType="1"/>
            </p:cNvSpPr>
            <p:nvPr/>
          </p:nvSpPr>
          <p:spPr bwMode="auto">
            <a:xfrm>
              <a:off x="6745288" y="3516313"/>
              <a:ext cx="1027112" cy="0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62"/>
            <p:cNvSpPr>
              <a:spLocks noChangeShapeType="1"/>
            </p:cNvSpPr>
            <p:nvPr/>
          </p:nvSpPr>
          <p:spPr bwMode="auto">
            <a:xfrm flipH="1">
              <a:off x="2172348" y="4941880"/>
              <a:ext cx="1439" cy="73229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67649" y="5639615"/>
              <a:ext cx="2964686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32 bit LEDs, PB PIO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flipH="1">
              <a:off x="4842829" y="4941880"/>
              <a:ext cx="1439" cy="73229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2971204" y="5377203"/>
              <a:ext cx="2460036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43 bit extra IO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1159612" y="1256375"/>
              <a:ext cx="876948" cy="525772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 Box 46"/>
            <p:cNvSpPr txBox="1">
              <a:spLocks noChangeArrowheads="1"/>
            </p:cNvSpPr>
            <p:nvPr/>
          </p:nvSpPr>
          <p:spPr bwMode="auto">
            <a:xfrm>
              <a:off x="-876098" y="-53535"/>
              <a:ext cx="3591595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16 bit </a:t>
              </a:r>
              <a:r>
                <a:rPr lang="en-US" sz="2400" b="1" dirty="0" err="1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Pmods</a:t>
              </a:r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 (4x)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>
              <a:off x="2104455" y="673372"/>
              <a:ext cx="475254" cy="769353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61"/>
            <p:cNvSpPr>
              <a:spLocks noChangeShapeType="1"/>
            </p:cNvSpPr>
            <p:nvPr/>
          </p:nvSpPr>
          <p:spPr bwMode="auto">
            <a:xfrm>
              <a:off x="1810251" y="809142"/>
              <a:ext cx="407361" cy="65621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>
              <a:off x="1334995" y="990165"/>
              <a:ext cx="678934" cy="588328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13" name="TextBox 45"/>
          <p:cNvSpPr txBox="1">
            <a:spLocks noChangeArrowheads="1"/>
          </p:cNvSpPr>
          <p:nvPr/>
        </p:nvSpPr>
        <p:spPr bwMode="auto">
          <a:xfrm>
            <a:off x="3089275" y="159068"/>
            <a:ext cx="5786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dirty="0" smtClean="0"/>
              <a:t>Nexys2:</a:t>
            </a:r>
            <a:br>
              <a:rPr lang="en-ZA" sz="2800" dirty="0" smtClean="0"/>
            </a:br>
            <a:r>
              <a:rPr lang="en-ZA" sz="2800" dirty="0" smtClean="0"/>
              <a:t>The </a:t>
            </a:r>
            <a:r>
              <a:rPr lang="en-ZA" sz="2800" dirty="0"/>
              <a:t>evaluation board to be used</a:t>
            </a:r>
          </a:p>
          <a:p>
            <a:r>
              <a:rPr lang="en-ZA" sz="2800" dirty="0"/>
              <a:t>in the laboratories…</a:t>
            </a:r>
            <a:endParaRPr lang="en-US" sz="28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370388" y="1419225"/>
            <a:ext cx="2824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dirty="0" smtClean="0"/>
              <a:t>Simplified Model</a:t>
            </a:r>
            <a:endParaRPr lang="en-US" sz="2800" dirty="0"/>
          </a:p>
        </p:txBody>
      </p:sp>
      <p:pic>
        <p:nvPicPr>
          <p:cNvPr id="64515" name="Picture 3" descr="C:\Users\swinberg\Documents\ACTIVE\EEE4084F\2012\LECTURES\EEE4084F-Lecture13\TILE_Nexys2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65" y="201930"/>
            <a:ext cx="1782172" cy="124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1048068" y="1511299"/>
            <a:ext cx="6783789" cy="50264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81795" y="1689748"/>
            <a:ext cx="7801045" cy="4909172"/>
            <a:chOff x="-876098" y="-53535"/>
            <a:chExt cx="11009042" cy="6926999"/>
          </a:xfrm>
        </p:grpSpPr>
        <p:sp>
          <p:nvSpPr>
            <p:cNvPr id="17416" name="Rectangle 4"/>
            <p:cNvSpPr>
              <a:spLocks noChangeArrowheads="1"/>
            </p:cNvSpPr>
            <p:nvPr/>
          </p:nvSpPr>
          <p:spPr bwMode="auto">
            <a:xfrm>
              <a:off x="1928813" y="1466850"/>
              <a:ext cx="4757737" cy="3505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5"/>
            <p:cNvSpPr txBox="1">
              <a:spLocks noChangeArrowheads="1"/>
            </p:cNvSpPr>
            <p:nvPr/>
          </p:nvSpPr>
          <p:spPr bwMode="auto">
            <a:xfrm>
              <a:off x="3802063" y="2965450"/>
              <a:ext cx="1030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1C1C1C"/>
                  </a:solidFill>
                </a:rPr>
                <a:t>FPGA</a:t>
              </a:r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6654800" y="177323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6654800" y="209391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6654800" y="241458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6654800" y="273526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6654800" y="309562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6654800" y="341630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8"/>
            <p:cNvSpPr>
              <a:spLocks noChangeArrowheads="1"/>
            </p:cNvSpPr>
            <p:nvPr/>
          </p:nvSpPr>
          <p:spPr bwMode="auto">
            <a:xfrm>
              <a:off x="6654800" y="378777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9"/>
            <p:cNvSpPr>
              <a:spLocks noChangeArrowheads="1"/>
            </p:cNvSpPr>
            <p:nvPr/>
          </p:nvSpPr>
          <p:spPr bwMode="auto">
            <a:xfrm>
              <a:off x="6654800" y="41084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20"/>
            <p:cNvSpPr>
              <a:spLocks noChangeArrowheads="1"/>
            </p:cNvSpPr>
            <p:nvPr/>
          </p:nvSpPr>
          <p:spPr bwMode="auto">
            <a:xfrm>
              <a:off x="6637338" y="4483100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21"/>
            <p:cNvSpPr>
              <a:spLocks noChangeArrowheads="1"/>
            </p:cNvSpPr>
            <p:nvPr/>
          </p:nvSpPr>
          <p:spPr bwMode="auto">
            <a:xfrm>
              <a:off x="6637338" y="4803775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Oval 22"/>
            <p:cNvSpPr>
              <a:spLocks noChangeArrowheads="1"/>
            </p:cNvSpPr>
            <p:nvPr/>
          </p:nvSpPr>
          <p:spPr bwMode="auto">
            <a:xfrm>
              <a:off x="6654800" y="14668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3"/>
            <p:cNvSpPr>
              <a:spLocks noChangeArrowheads="1"/>
            </p:cNvSpPr>
            <p:nvPr/>
          </p:nvSpPr>
          <p:spPr bwMode="auto">
            <a:xfrm>
              <a:off x="1860550" y="177323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24"/>
            <p:cNvSpPr>
              <a:spLocks noChangeArrowheads="1"/>
            </p:cNvSpPr>
            <p:nvPr/>
          </p:nvSpPr>
          <p:spPr bwMode="auto">
            <a:xfrm>
              <a:off x="1860550" y="209391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5"/>
            <p:cNvSpPr>
              <a:spLocks noChangeArrowheads="1"/>
            </p:cNvSpPr>
            <p:nvPr/>
          </p:nvSpPr>
          <p:spPr bwMode="auto">
            <a:xfrm>
              <a:off x="1860550" y="241458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26"/>
            <p:cNvSpPr>
              <a:spLocks noChangeArrowheads="1"/>
            </p:cNvSpPr>
            <p:nvPr/>
          </p:nvSpPr>
          <p:spPr bwMode="auto">
            <a:xfrm>
              <a:off x="1860550" y="273526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27"/>
            <p:cNvSpPr>
              <a:spLocks noChangeArrowheads="1"/>
            </p:cNvSpPr>
            <p:nvPr/>
          </p:nvSpPr>
          <p:spPr bwMode="auto">
            <a:xfrm>
              <a:off x="1860550" y="309562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28"/>
            <p:cNvSpPr>
              <a:spLocks noChangeArrowheads="1"/>
            </p:cNvSpPr>
            <p:nvPr/>
          </p:nvSpPr>
          <p:spPr bwMode="auto">
            <a:xfrm>
              <a:off x="1860550" y="341630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29"/>
            <p:cNvSpPr>
              <a:spLocks noChangeArrowheads="1"/>
            </p:cNvSpPr>
            <p:nvPr/>
          </p:nvSpPr>
          <p:spPr bwMode="auto">
            <a:xfrm>
              <a:off x="1860550" y="378777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30"/>
            <p:cNvSpPr>
              <a:spLocks noChangeArrowheads="1"/>
            </p:cNvSpPr>
            <p:nvPr/>
          </p:nvSpPr>
          <p:spPr bwMode="auto">
            <a:xfrm>
              <a:off x="1860550" y="41084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31"/>
            <p:cNvSpPr>
              <a:spLocks noChangeArrowheads="1"/>
            </p:cNvSpPr>
            <p:nvPr/>
          </p:nvSpPr>
          <p:spPr bwMode="auto">
            <a:xfrm>
              <a:off x="1843088" y="4483100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32"/>
            <p:cNvSpPr>
              <a:spLocks noChangeArrowheads="1"/>
            </p:cNvSpPr>
            <p:nvPr/>
          </p:nvSpPr>
          <p:spPr bwMode="auto">
            <a:xfrm>
              <a:off x="1843088" y="4803775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33"/>
            <p:cNvSpPr>
              <a:spLocks noChangeArrowheads="1"/>
            </p:cNvSpPr>
            <p:nvPr/>
          </p:nvSpPr>
          <p:spPr bwMode="auto">
            <a:xfrm>
              <a:off x="1860550" y="14668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4"/>
            <p:cNvSpPr>
              <a:spLocks noChangeShapeType="1"/>
            </p:cNvSpPr>
            <p:nvPr/>
          </p:nvSpPr>
          <p:spPr bwMode="auto">
            <a:xfrm>
              <a:off x="1267101" y="2008429"/>
              <a:ext cx="28299" cy="2963622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1" name="Rectangle 35"/>
            <p:cNvSpPr>
              <a:spLocks noChangeArrowheads="1"/>
            </p:cNvSpPr>
            <p:nvPr/>
          </p:nvSpPr>
          <p:spPr bwMode="auto">
            <a:xfrm>
              <a:off x="2876550" y="127000"/>
              <a:ext cx="3522663" cy="914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37"/>
            <p:cNvSpPr txBox="1">
              <a:spLocks noChangeArrowheads="1"/>
            </p:cNvSpPr>
            <p:nvPr/>
          </p:nvSpPr>
          <p:spPr bwMode="auto">
            <a:xfrm>
              <a:off x="2851184" y="369888"/>
              <a:ext cx="3475915" cy="68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1C1C1C"/>
                  </a:solidFill>
                </a:rPr>
                <a:t>Flash 16MByte</a:t>
              </a:r>
              <a:endParaRPr lang="en-US" sz="2400" b="1" dirty="0">
                <a:solidFill>
                  <a:srgbClr val="1C1C1C"/>
                </a:solidFill>
              </a:endParaRPr>
            </a:p>
          </p:txBody>
        </p:sp>
        <p:sp>
          <p:nvSpPr>
            <p:cNvPr id="17443" name="Rectangle 38"/>
            <p:cNvSpPr>
              <a:spLocks noChangeArrowheads="1"/>
            </p:cNvSpPr>
            <p:nvPr/>
          </p:nvSpPr>
          <p:spPr bwMode="auto">
            <a:xfrm>
              <a:off x="6074561" y="5472088"/>
              <a:ext cx="2819399" cy="91439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Text Box 39"/>
            <p:cNvSpPr txBox="1">
              <a:spLocks noChangeArrowheads="1"/>
            </p:cNvSpPr>
            <p:nvPr/>
          </p:nvSpPr>
          <p:spPr bwMode="auto">
            <a:xfrm>
              <a:off x="6760361" y="5700688"/>
              <a:ext cx="1082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1C1C1C"/>
                  </a:solidFill>
                </a:rPr>
                <a:t>SRAM</a:t>
              </a:r>
            </a:p>
          </p:txBody>
        </p:sp>
        <p:sp>
          <p:nvSpPr>
            <p:cNvPr id="17447" name="Line 42"/>
            <p:cNvSpPr>
              <a:spLocks noChangeShapeType="1"/>
            </p:cNvSpPr>
            <p:nvPr/>
          </p:nvSpPr>
          <p:spPr bwMode="auto">
            <a:xfrm flipH="1">
              <a:off x="7762253" y="1406525"/>
              <a:ext cx="10147" cy="4018741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9" name="Line 44"/>
            <p:cNvSpPr>
              <a:spLocks noChangeShapeType="1"/>
            </p:cNvSpPr>
            <p:nvPr/>
          </p:nvSpPr>
          <p:spPr bwMode="auto">
            <a:xfrm flipH="1" flipV="1">
              <a:off x="6399213" y="609600"/>
              <a:ext cx="1373187" cy="796925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0" name="Text Box 45"/>
            <p:cNvSpPr txBox="1">
              <a:spLocks noChangeArrowheads="1"/>
            </p:cNvSpPr>
            <p:nvPr/>
          </p:nvSpPr>
          <p:spPr bwMode="auto">
            <a:xfrm>
              <a:off x="5974388" y="1960390"/>
              <a:ext cx="4158556" cy="1508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45 bit memory ADDRESS </a:t>
              </a:r>
              <a:endParaRPr lang="en-US" sz="20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  <a:p>
              <a:pPr algn="ctr"/>
              <a:r>
                <a:rPr lang="en-US" sz="20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BUS</a:t>
              </a:r>
            </a:p>
          </p:txBody>
        </p:sp>
        <p:sp>
          <p:nvSpPr>
            <p:cNvPr id="17451" name="Text Box 46"/>
            <p:cNvSpPr txBox="1">
              <a:spLocks noChangeArrowheads="1"/>
            </p:cNvSpPr>
            <p:nvPr/>
          </p:nvSpPr>
          <p:spPr bwMode="auto">
            <a:xfrm>
              <a:off x="-853467" y="2164017"/>
              <a:ext cx="2460036" cy="21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DATA </a:t>
              </a:r>
              <a:endParaRPr lang="en-US" sz="2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PORT BUS</a:t>
              </a:r>
            </a:p>
            <a:p>
              <a:pPr algn="ctr"/>
              <a:r>
                <a:rPr lang="en-US" sz="1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(USB, JTAG)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17452" name="Line 61"/>
            <p:cNvSpPr>
              <a:spLocks noChangeShapeType="1"/>
            </p:cNvSpPr>
            <p:nvPr/>
          </p:nvSpPr>
          <p:spPr bwMode="auto">
            <a:xfrm>
              <a:off x="1295400" y="3179763"/>
              <a:ext cx="650875" cy="0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3" name="Line 62"/>
            <p:cNvSpPr>
              <a:spLocks noChangeShapeType="1"/>
            </p:cNvSpPr>
            <p:nvPr/>
          </p:nvSpPr>
          <p:spPr bwMode="auto">
            <a:xfrm>
              <a:off x="6745288" y="3516313"/>
              <a:ext cx="1027112" cy="0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62"/>
            <p:cNvSpPr>
              <a:spLocks noChangeShapeType="1"/>
            </p:cNvSpPr>
            <p:nvPr/>
          </p:nvSpPr>
          <p:spPr bwMode="auto">
            <a:xfrm flipH="1">
              <a:off x="2172348" y="4941880"/>
              <a:ext cx="1439" cy="73229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67649" y="5639615"/>
              <a:ext cx="2964686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32 bit LEDs, PB PIO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flipH="1">
              <a:off x="4842829" y="4941880"/>
              <a:ext cx="1439" cy="73229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2971204" y="5377203"/>
              <a:ext cx="2460036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43 bit extra IO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1159612" y="1256375"/>
              <a:ext cx="876948" cy="525772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 Box 46"/>
            <p:cNvSpPr txBox="1">
              <a:spLocks noChangeArrowheads="1"/>
            </p:cNvSpPr>
            <p:nvPr/>
          </p:nvSpPr>
          <p:spPr bwMode="auto">
            <a:xfrm>
              <a:off x="-876098" y="-53535"/>
              <a:ext cx="3591595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16 bit </a:t>
              </a:r>
              <a:r>
                <a:rPr lang="en-US" sz="2400" b="1" dirty="0" err="1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Pmods</a:t>
              </a:r>
              <a:r>
                <a:rPr lang="en-US" sz="2400" b="1" dirty="0" smtClean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 (4x)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>
              <a:off x="2104455" y="673372"/>
              <a:ext cx="475254" cy="769353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61"/>
            <p:cNvSpPr>
              <a:spLocks noChangeShapeType="1"/>
            </p:cNvSpPr>
            <p:nvPr/>
          </p:nvSpPr>
          <p:spPr bwMode="auto">
            <a:xfrm>
              <a:off x="1810251" y="809142"/>
              <a:ext cx="407361" cy="65621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>
              <a:off x="1334995" y="990165"/>
              <a:ext cx="678934" cy="588328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13" name="TextBox 45"/>
          <p:cNvSpPr txBox="1">
            <a:spLocks noChangeArrowheads="1"/>
          </p:cNvSpPr>
          <p:nvPr/>
        </p:nvSpPr>
        <p:spPr bwMode="auto">
          <a:xfrm>
            <a:off x="3089275" y="159069"/>
            <a:ext cx="5786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800" dirty="0" smtClean="0"/>
              <a:t>Nexys2:</a:t>
            </a:r>
            <a:br>
              <a:rPr lang="en-ZA" sz="2800" dirty="0" smtClean="0"/>
            </a:br>
            <a:endParaRPr lang="en-US" sz="28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166428" y="626745"/>
            <a:ext cx="2824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dirty="0" smtClean="0"/>
              <a:t>Simplified Model</a:t>
            </a:r>
            <a:endParaRPr lang="en-US" sz="2800" dirty="0"/>
          </a:p>
        </p:txBody>
      </p:sp>
      <p:sp>
        <p:nvSpPr>
          <p:cNvPr id="17415" name="Rectangle 35"/>
          <p:cNvSpPr>
            <a:spLocks noChangeArrowheads="1"/>
          </p:cNvSpPr>
          <p:nvPr/>
        </p:nvSpPr>
        <p:spPr bwMode="auto">
          <a:xfrm>
            <a:off x="2873693" y="4335462"/>
            <a:ext cx="1347787" cy="70897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000" b="1" dirty="0" smtClean="0">
                <a:solidFill>
                  <a:srgbClr val="1C1C1C"/>
                </a:solidFill>
              </a:rPr>
              <a:t>BLOCK</a:t>
            </a:r>
            <a:br>
              <a:rPr lang="en-ZA" sz="2000" b="1" dirty="0" smtClean="0">
                <a:solidFill>
                  <a:srgbClr val="1C1C1C"/>
                </a:solidFill>
              </a:rPr>
            </a:br>
            <a:r>
              <a:rPr lang="en-ZA" sz="2000" b="1" dirty="0" smtClean="0">
                <a:solidFill>
                  <a:srgbClr val="1C1C1C"/>
                </a:solidFill>
              </a:rPr>
              <a:t>RAM</a:t>
            </a:r>
            <a:endParaRPr lang="en-US" sz="2000" b="1" dirty="0">
              <a:solidFill>
                <a:srgbClr val="1C1C1C"/>
              </a:solidFill>
            </a:endParaRPr>
          </a:p>
        </p:txBody>
      </p:sp>
      <p:pic>
        <p:nvPicPr>
          <p:cNvPr id="64515" name="Picture 3" descr="C:\Users\swinberg\Documents\ACTIVE\EEE4084F\2012\LECTURES\EEE4084F-Lecture13\TILE_Nexys2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65" y="201930"/>
            <a:ext cx="1782172" cy="1245870"/>
          </a:xfrm>
          <a:prstGeom prst="rect">
            <a:avLst/>
          </a:prstGeom>
          <a:noFill/>
        </p:spPr>
      </p:pic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4454889" y="2871153"/>
            <a:ext cx="1420766" cy="90836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Soft     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ZA" sz="2000" b="1" dirty="0">
                <a:solidFill>
                  <a:srgbClr val="FFFF00"/>
                </a:solidFill>
              </a:rPr>
              <a:t>Processor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394959" y="1779588"/>
            <a:ext cx="2724151" cy="1494472"/>
            <a:chOff x="5394959" y="1779588"/>
            <a:chExt cx="2724151" cy="1494472"/>
          </a:xfrm>
        </p:grpSpPr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6823710" y="1779588"/>
              <a:ext cx="1295400" cy="6858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USB </a:t>
              </a:r>
            </a:p>
            <a:p>
              <a:pPr algn="ctr"/>
              <a:r>
                <a:rPr lang="en-US" b="1">
                  <a:solidFill>
                    <a:srgbClr val="0000FF"/>
                  </a:solidFill>
                </a:rPr>
                <a:t>DEVICE</a:t>
              </a: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5394959" y="2899410"/>
              <a:ext cx="421005" cy="3746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</a:rPr>
                <a:t>USB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rot="10800000" flipV="1">
              <a:off x="5699760" y="2316480"/>
              <a:ext cx="121920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3063875" y="3011170"/>
            <a:ext cx="974725" cy="7667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Logic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04470" y="2407920"/>
            <a:ext cx="2910840" cy="922020"/>
            <a:chOff x="7092950" y="4648200"/>
            <a:chExt cx="2910840" cy="922020"/>
          </a:xfrm>
        </p:grpSpPr>
        <p:sp>
          <p:nvSpPr>
            <p:cNvPr id="65" name="Rectangle 49"/>
            <p:cNvSpPr>
              <a:spLocks noChangeArrowheads="1"/>
            </p:cNvSpPr>
            <p:nvPr/>
          </p:nvSpPr>
          <p:spPr bwMode="auto">
            <a:xfrm>
              <a:off x="7092950" y="4648200"/>
              <a:ext cx="1663700" cy="6858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ETHERNET </a:t>
              </a:r>
            </a:p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DEVICE</a:t>
              </a: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>
              <a:off x="8763000" y="5135880"/>
              <a:ext cx="1240790" cy="434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2209800" y="2621280"/>
            <a:ext cx="1036320" cy="731520"/>
            <a:chOff x="2209800" y="2621280"/>
            <a:chExt cx="1036320" cy="73152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3032760" y="3048000"/>
              <a:ext cx="213360" cy="30480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2209800" y="2621280"/>
              <a:ext cx="914400" cy="5029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5" name="Rectangle 51"/>
          <p:cNvSpPr>
            <a:spLocks noChangeArrowheads="1"/>
          </p:cNvSpPr>
          <p:nvPr/>
        </p:nvSpPr>
        <p:spPr bwMode="auto">
          <a:xfrm>
            <a:off x="4358640" y="4214495"/>
            <a:ext cx="1676401" cy="96710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Your own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peripheral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58" grpId="0" animBg="1"/>
      <p:bldP spid="6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44475"/>
            <a:ext cx="8385175" cy="1431925"/>
          </a:xfrm>
        </p:spPr>
        <p:txBody>
          <a:bodyPr/>
          <a:lstStyle/>
          <a:p>
            <a:r>
              <a:rPr lang="en-ZA" dirty="0" smtClean="0"/>
              <a:t>Want your own </a:t>
            </a:r>
            <a:r>
              <a:rPr lang="en-ZA" dirty="0" err="1" smtClean="0"/>
              <a:t>Nexys</a:t>
            </a:r>
            <a:r>
              <a:rPr lang="en-ZA" dirty="0" smtClean="0"/>
              <a:t>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9080" y="5857577"/>
            <a:ext cx="888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http://www.digilentinc.com/Products/Detail.cfm?NavPath=2,400,897&amp;Prod=NEXYS3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5792" y="5343202"/>
            <a:ext cx="873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http://www.digilentinc.com/Products/Detail.cfm?NavPath=2,400,789&amp;Prod=NEXYS2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9095" y="1935480"/>
            <a:ext cx="78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If you want your own Nexys2 or Nexys3 you can order one from the </a:t>
            </a:r>
            <a:r>
              <a:rPr lang="en-ZA" sz="2000" dirty="0" err="1" smtClean="0"/>
              <a:t>DigilentInc</a:t>
            </a:r>
            <a:r>
              <a:rPr lang="en-ZA" sz="2000" dirty="0" smtClean="0"/>
              <a:t> website. These are $99 USD (about R700) each at the academic price. There are plenty to go round for labs. If enough students would like their own </a:t>
            </a:r>
            <a:r>
              <a:rPr lang="en-ZA" sz="2000" dirty="0" err="1" smtClean="0"/>
              <a:t>Nexys</a:t>
            </a:r>
            <a:r>
              <a:rPr lang="en-ZA" sz="2000" dirty="0" smtClean="0"/>
              <a:t> board it’s a good idea to group all into one order to save on the postage costs (the postage is about $50 or R350, only courier options are available).</a:t>
            </a:r>
          </a:p>
          <a:p>
            <a:endParaRPr lang="en-ZA" sz="2000" dirty="0"/>
          </a:p>
          <a:p>
            <a:r>
              <a:rPr lang="en-ZA" sz="2000" dirty="0" smtClean="0"/>
              <a:t>If you do decide to get your own </a:t>
            </a:r>
            <a:r>
              <a:rPr lang="en-ZA" sz="2000" dirty="0" err="1" smtClean="0"/>
              <a:t>Nexys</a:t>
            </a:r>
            <a:r>
              <a:rPr lang="en-ZA" sz="2000" dirty="0" smtClean="0"/>
              <a:t>, I recommend getting the Nexys3 which has the bigger and more fancy Spartan6 FPGA.</a:t>
            </a:r>
            <a:endParaRPr lang="en-GB" sz="2000" dirty="0"/>
          </a:p>
        </p:txBody>
      </p:sp>
      <p:pic>
        <p:nvPicPr>
          <p:cNvPr id="63490" name="Picture 2" descr="C:\Users\swinberg\Documents\ACTIVE\EEE4084F\2012\LECTURES\EEE4084F-Lecture13\TILE_Nexys2_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7302" y="522605"/>
            <a:ext cx="1379538" cy="96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489" y="3151350"/>
            <a:ext cx="6637468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YODA Project:</a:t>
            </a:r>
            <a:br>
              <a:rPr lang="en-ZA" dirty="0" smtClean="0"/>
            </a:br>
            <a:r>
              <a:rPr lang="en-ZA" dirty="0" smtClean="0"/>
              <a:t>Your Own Digital Accelerator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489" y="4517721"/>
            <a:ext cx="6637467" cy="1520413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Reconfigurable Computing</a:t>
            </a:r>
            <a:endParaRPr lang="en-US" dirty="0"/>
          </a:p>
        </p:txBody>
      </p:sp>
      <p:pic>
        <p:nvPicPr>
          <p:cNvPr id="6148" name="Picture 3" descr="Yo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70" y="350154"/>
            <a:ext cx="2231540" cy="24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885180" y="6247130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dirty="0" smtClean="0"/>
              <a:t>Final Hand-in date</a:t>
            </a:r>
            <a:r>
              <a:rPr lang="en-ZA" dirty="0"/>
              <a:t>: </a:t>
            </a:r>
            <a:r>
              <a:rPr lang="en-ZA" dirty="0" smtClean="0"/>
              <a:t>23 </a:t>
            </a:r>
            <a:r>
              <a:rPr lang="en-ZA" dirty="0"/>
              <a:t>May</a:t>
            </a:r>
            <a:endParaRPr lang="en-US" dirty="0"/>
          </a:p>
        </p:txBody>
      </p:sp>
      <p:pic>
        <p:nvPicPr>
          <p:cNvPr id="6150" name="Picture 6" descr="C:\Users\swinberg\Documents\ACTIVE\EEE4084F\2012\LECTURES\EEE4084F-Lecture13\abou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3167" y="493078"/>
            <a:ext cx="1057276" cy="1057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2520" y="640080"/>
            <a:ext cx="235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 smtClean="0"/>
              <a:t>About YODA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14" y="707666"/>
            <a:ext cx="7698306" cy="692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A Digital Application Accelerator?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905000"/>
            <a:ext cx="8266430" cy="4191000"/>
          </a:xfrm>
        </p:spPr>
        <p:txBody>
          <a:bodyPr/>
          <a:lstStyle/>
          <a:p>
            <a:r>
              <a:rPr lang="en-US" dirty="0" smtClean="0"/>
              <a:t>An add-on card (or reconfigurable co-processor) used to speed up processing for a particular solution</a:t>
            </a:r>
          </a:p>
          <a:p>
            <a:r>
              <a:rPr lang="en-US" dirty="0" smtClean="0"/>
              <a:t>‘Digital’ - comprises digital logic/circuitry to speed-up computation</a:t>
            </a:r>
          </a:p>
          <a:p>
            <a:r>
              <a:rPr lang="en-US" dirty="0" smtClean="0"/>
              <a:t>A GPU could be considered an example (except GPUs often have analogue circuitry as well to connect to monitors)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YODA Example and Scenario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905000"/>
            <a:ext cx="8480425" cy="4191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ZA" dirty="0" smtClean="0"/>
              <a:t>Delta modulator that grabs set of 8 bytes and outputs 1 byte</a:t>
            </a:r>
          </a:p>
          <a:p>
            <a:pPr lvl="1">
              <a:defRPr/>
            </a:pPr>
            <a:r>
              <a:rPr lang="en-ZA" dirty="0" smtClean="0"/>
              <a:t>128 | 200 | 220 | 201 | 201 | 201 | 127 | 108</a:t>
            </a:r>
          </a:p>
          <a:p>
            <a:pPr lvl="1">
              <a:defRPr/>
            </a:pPr>
            <a:r>
              <a:rPr lang="en-ZA" dirty="0" smtClean="0"/>
              <a:t>=&gt; 100   =   01100100</a:t>
            </a:r>
            <a:r>
              <a:rPr lang="en-ZA" baseline="-25000" dirty="0" smtClean="0"/>
              <a:t>2</a:t>
            </a:r>
            <a:r>
              <a:rPr lang="en-ZA" dirty="0" smtClean="0"/>
              <a:t>  </a:t>
            </a:r>
          </a:p>
          <a:p>
            <a:pPr>
              <a:defRPr/>
            </a:pPr>
            <a:r>
              <a:rPr lang="en-ZA" dirty="0" smtClean="0"/>
              <a:t>Application 1</a:t>
            </a:r>
          </a:p>
          <a:p>
            <a:pPr lvl="1">
              <a:defRPr/>
            </a:pPr>
            <a:r>
              <a:rPr lang="en-ZA" dirty="0" smtClean="0"/>
              <a:t>Flash </a:t>
            </a:r>
            <a:r>
              <a:rPr lang="en-ZA" dirty="0" err="1" smtClean="0"/>
              <a:t>LEDs</a:t>
            </a:r>
            <a:r>
              <a:rPr lang="en-ZA" dirty="0" smtClean="0"/>
              <a:t> according to data send from PC</a:t>
            </a:r>
            <a:endParaRPr lang="en-US" dirty="0" smtClean="0"/>
          </a:p>
          <a:p>
            <a:pPr>
              <a:defRPr/>
            </a:pPr>
            <a:r>
              <a:rPr lang="en-ZA" dirty="0" smtClean="0"/>
              <a:t>Application 2</a:t>
            </a:r>
          </a:p>
          <a:p>
            <a:pPr lvl="1">
              <a:defRPr/>
            </a:pPr>
            <a:r>
              <a:rPr lang="en-ZA" dirty="0" smtClean="0"/>
              <a:t>Perform delta compression on data sent from PC, send compressed steam back to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r>
              <a:rPr lang="en-ZA" dirty="0" smtClean="0"/>
              <a:t>YODA Project Structure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02080" y="192024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err="1" smtClean="0"/>
              <a:t>Blog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2080" y="271272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/>
              <a:t>Design Review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2080" y="348996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/>
              <a:t>Demo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2080" y="4297680"/>
            <a:ext cx="612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/>
              <a:t>Final report + code hand-in</a:t>
            </a:r>
            <a:endParaRPr lang="en-GB" sz="3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979565" y="1493563"/>
            <a:ext cx="1378439" cy="1344612"/>
            <a:chOff x="2979565" y="1261428"/>
            <a:chExt cx="1378439" cy="1344612"/>
          </a:xfrm>
        </p:grpSpPr>
        <p:pic>
          <p:nvPicPr>
            <p:cNvPr id="65538" name="Picture 2" descr="C:\Users\swinberg\Documents\ACTIVE\EEE4084F\2012\LECTURES\EEE4084F-Lecture13\bloggi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9565" y="1261428"/>
              <a:ext cx="1378439" cy="134461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185160" y="204216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>
                  <a:solidFill>
                    <a:srgbClr val="FF0000"/>
                  </a:solidFill>
                  <a:latin typeface="Square721 BT" pitchFamily="34" charset="0"/>
                </a:rPr>
                <a:t>blogging</a:t>
              </a:r>
              <a:endParaRPr lang="en-GB" dirty="0">
                <a:solidFill>
                  <a:srgbClr val="FF0000"/>
                </a:solidFill>
                <a:latin typeface="Square721 BT" pitchFamily="34" charset="0"/>
              </a:endParaRPr>
            </a:p>
          </p:txBody>
        </p:sp>
      </p:grpSp>
      <p:pic>
        <p:nvPicPr>
          <p:cNvPr id="65539" name="Picture 3" descr="C:\Users\swinberg\Documents\ACTIVE\Publication\Completed\UCT-TandL\Images\mee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463" y="1724383"/>
            <a:ext cx="2473377" cy="169759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136609" y="5017987"/>
            <a:ext cx="4099393" cy="1594120"/>
            <a:chOff x="1136609" y="5017987"/>
            <a:chExt cx="4099393" cy="1594120"/>
          </a:xfrm>
        </p:grpSpPr>
        <p:pic>
          <p:nvPicPr>
            <p:cNvPr id="65540" name="Picture 4" descr="C:\Users\swinberg\Documents\ACTIVE\Supervision\Presentation\Methodology\Images\beer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4361" y="5017987"/>
              <a:ext cx="1194620" cy="159412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136609" y="5344816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600" b="1" dirty="0" smtClean="0"/>
                <a:t>(Celebrate</a:t>
              </a:r>
              <a:endParaRPr lang="en-GB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97448" y="5344816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600" b="1" dirty="0" smtClean="0"/>
                <a:t>)</a:t>
              </a:r>
              <a:endParaRPr lang="en-GB" sz="3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dirty="0" smtClean="0"/>
              <a:t>Lecture Overview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YODA Project</a:t>
            </a:r>
          </a:p>
          <a:p>
            <a:pPr eaLnBrk="1" hangingPunct="1">
              <a:defRPr/>
            </a:pPr>
            <a:r>
              <a:rPr lang="en-US" dirty="0" smtClean="0"/>
              <a:t>FPGA Families</a:t>
            </a:r>
          </a:p>
        </p:txBody>
      </p:sp>
      <p:pic>
        <p:nvPicPr>
          <p:cNvPr id="4099" name="Picture 3" descr="mosaic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3538538"/>
            <a:ext cx="4471988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Project Teams &amp; Marking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1050" y="1470025"/>
            <a:ext cx="8007350" cy="41910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Projects done as </a:t>
            </a: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teams of 2 or 3</a:t>
            </a:r>
          </a:p>
          <a:p>
            <a:pPr lvl="1">
              <a:defRPr/>
            </a:pPr>
            <a:r>
              <a:rPr lang="en-ZA" dirty="0" smtClean="0"/>
              <a:t>(confirm team of 3 members with lecturer)</a:t>
            </a:r>
          </a:p>
          <a:p>
            <a:pPr>
              <a:defRPr/>
            </a:pPr>
            <a:r>
              <a:rPr lang="en-ZA" dirty="0" smtClean="0"/>
              <a:t>Milestone Dates</a:t>
            </a:r>
          </a:p>
          <a:p>
            <a:pPr lvl="1">
              <a:defRPr/>
            </a:pPr>
            <a:r>
              <a:rPr lang="en-ZA" dirty="0" smtClean="0"/>
              <a:t>Blog (</a:t>
            </a: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due 24 Apr</a:t>
            </a:r>
            <a:r>
              <a:rPr lang="en-ZA" dirty="0" smtClean="0"/>
              <a:t>)</a:t>
            </a:r>
          </a:p>
          <a:p>
            <a:pPr lvl="1">
              <a:defRPr/>
            </a:pPr>
            <a:r>
              <a:rPr lang="en-ZA" dirty="0" smtClean="0"/>
              <a:t>Design review (</a:t>
            </a: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to do by 10 May</a:t>
            </a:r>
            <a:r>
              <a:rPr lang="en-ZA" dirty="0" smtClean="0"/>
              <a:t>)</a:t>
            </a:r>
          </a:p>
          <a:p>
            <a:pPr lvl="1">
              <a:defRPr/>
            </a:pPr>
            <a:r>
              <a:rPr lang="en-ZA" dirty="0" smtClean="0"/>
              <a:t>Demo (</a:t>
            </a: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21-25 May</a:t>
            </a:r>
            <a:r>
              <a:rPr lang="en-ZA" dirty="0" smtClean="0"/>
              <a:t>)</a:t>
            </a:r>
          </a:p>
          <a:p>
            <a:pPr lvl="1">
              <a:defRPr/>
            </a:pPr>
            <a:r>
              <a:rPr lang="en-ZA" dirty="0" smtClean="0"/>
              <a:t>Code and final report (</a:t>
            </a: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25 May</a:t>
            </a:r>
            <a:r>
              <a:rPr lang="en-ZA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Project Teams &amp; Marking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1050" y="2026919"/>
            <a:ext cx="8007350" cy="363410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Important: final report counts the most !</a:t>
            </a:r>
          </a:p>
          <a:p>
            <a:pPr>
              <a:defRPr/>
            </a:pPr>
            <a:r>
              <a:rPr lang="en-ZA" dirty="0" smtClean="0"/>
              <a:t>Breakdown of marking</a:t>
            </a:r>
          </a:p>
          <a:p>
            <a:pPr lvl="1">
              <a:defRPr/>
            </a:pPr>
            <a:r>
              <a:rPr lang="en-ZA" dirty="0" err="1" smtClean="0"/>
              <a:t>Blog</a:t>
            </a:r>
            <a:r>
              <a:rPr lang="en-ZA" dirty="0" smtClean="0"/>
              <a:t>:	  10%</a:t>
            </a:r>
          </a:p>
          <a:p>
            <a:pPr lvl="1">
              <a:defRPr/>
            </a:pPr>
            <a:r>
              <a:rPr lang="en-ZA" dirty="0" smtClean="0"/>
              <a:t>Code:	  10%</a:t>
            </a:r>
          </a:p>
          <a:p>
            <a:pPr lvl="1">
              <a:defRPr/>
            </a:pPr>
            <a:r>
              <a:rPr lang="en-ZA" dirty="0" smtClean="0"/>
              <a:t>Demo:	  30%</a:t>
            </a:r>
          </a:p>
          <a:p>
            <a:pPr lvl="1">
              <a:defRPr/>
            </a:pPr>
            <a:r>
              <a:rPr lang="en-ZA" dirty="0" smtClean="0"/>
              <a:t>Report: 50%</a:t>
            </a:r>
            <a:endParaRPr lang="en-US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722813" y="6397625"/>
            <a:ext cx="419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YODA Project counts 13% of final mark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YODA – 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588" y="1827212"/>
            <a:ext cx="8699500" cy="3887788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At the end of the course you should have developed an FPGA-based application  accelerator for a PC using either a </a:t>
            </a:r>
            <a:r>
              <a:rPr lang="en-ZA" dirty="0" err="1" smtClean="0"/>
              <a:t>Xilinx</a:t>
            </a:r>
            <a:r>
              <a:rPr lang="en-ZA" dirty="0" smtClean="0"/>
              <a:t>-based </a:t>
            </a:r>
            <a:r>
              <a:rPr lang="en-ZA" dirty="0" err="1" smtClean="0"/>
              <a:t>Digilent</a:t>
            </a:r>
            <a:r>
              <a:rPr lang="en-ZA" dirty="0" smtClean="0"/>
              <a:t> Nexys2 or other evaluation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YODA Design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588" y="1558925"/>
            <a:ext cx="8699500" cy="5030788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In order to trial the reconfigurable aspect, your YODA prototype should support two applications</a:t>
            </a:r>
          </a:p>
          <a:p>
            <a:pPr lvl="1">
              <a:defRPr/>
            </a:pPr>
            <a:r>
              <a:rPr lang="en-ZA" dirty="0" smtClean="0"/>
              <a:t>Application 1: something very simple (i.e., for testing your setup, send/receive data)</a:t>
            </a:r>
          </a:p>
          <a:p>
            <a:pPr lvl="1">
              <a:defRPr/>
            </a:pPr>
            <a:r>
              <a:rPr lang="en-ZA" dirty="0" smtClean="0"/>
              <a:t>Application 2: more sophisticated / meaningful application (e.g., parallel pattern searches)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YODA Plan</a:t>
            </a:r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00400" y="1401763"/>
            <a:ext cx="2536825" cy="15478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YODA</a:t>
            </a:r>
          </a:p>
          <a:p>
            <a:pPr algn="ctr"/>
            <a:r>
              <a:rPr lang="en-ZA"/>
              <a:t>Your Own</a:t>
            </a:r>
          </a:p>
          <a:p>
            <a:pPr algn="ctr"/>
            <a:r>
              <a:rPr lang="en-ZA"/>
              <a:t>Digital Accelerator</a:t>
            </a:r>
            <a:endParaRPr 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60388" y="3317875"/>
            <a:ext cx="1549400" cy="7667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YODA</a:t>
            </a:r>
          </a:p>
          <a:p>
            <a:pPr algn="ctr"/>
            <a:r>
              <a:rPr lang="en-ZA" b="1"/>
              <a:t>Form 1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7478713" y="3317875"/>
            <a:ext cx="1306512" cy="7667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YODA</a:t>
            </a:r>
            <a:br>
              <a:rPr lang="en-ZA" b="1"/>
            </a:br>
            <a:r>
              <a:rPr lang="en-ZA" b="1"/>
              <a:t>Form 2</a:t>
            </a:r>
          </a:p>
        </p:txBody>
      </p:sp>
      <p:sp>
        <p:nvSpPr>
          <p:cNvPr id="11270" name="Isosceles Triangle 8"/>
          <p:cNvSpPr>
            <a:spLocks noChangeArrowheads="1"/>
          </p:cNvSpPr>
          <p:nvPr/>
        </p:nvSpPr>
        <p:spPr bwMode="auto">
          <a:xfrm>
            <a:off x="2182813" y="2316163"/>
            <a:ext cx="471487" cy="427037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Isosceles Triangle 12"/>
          <p:cNvSpPr>
            <a:spLocks noChangeArrowheads="1"/>
          </p:cNvSpPr>
          <p:nvPr/>
        </p:nvSpPr>
        <p:spPr bwMode="auto">
          <a:xfrm>
            <a:off x="6769100" y="2316163"/>
            <a:ext cx="473075" cy="427037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3221038" y="3317875"/>
            <a:ext cx="1798637" cy="7667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Application 1</a:t>
            </a:r>
          </a:p>
        </p:txBody>
      </p:sp>
      <p:cxnSp>
        <p:nvCxnSpPr>
          <p:cNvPr id="11273" name="Straight Connector 20"/>
          <p:cNvCxnSpPr>
            <a:cxnSpLocks noChangeShapeType="1"/>
            <a:stCxn id="11268" idx="3"/>
            <a:endCxn id="11272" idx="1"/>
          </p:cNvCxnSpPr>
          <p:nvPr/>
        </p:nvCxnSpPr>
        <p:spPr bwMode="auto">
          <a:xfrm>
            <a:off x="2109788" y="3702050"/>
            <a:ext cx="1111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4" name="TextBox 21"/>
          <p:cNvSpPr txBox="1">
            <a:spLocks noChangeArrowheads="1"/>
          </p:cNvSpPr>
          <p:nvPr/>
        </p:nvSpPr>
        <p:spPr bwMode="auto">
          <a:xfrm>
            <a:off x="2124075" y="37020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Supports</a:t>
            </a:r>
            <a:endParaRPr lang="en-US"/>
          </a:p>
        </p:txBody>
      </p:sp>
      <p:sp>
        <p:nvSpPr>
          <p:cNvPr id="11275" name="Rectangle 27"/>
          <p:cNvSpPr>
            <a:spLocks noChangeArrowheads="1"/>
          </p:cNvSpPr>
          <p:nvPr/>
        </p:nvSpPr>
        <p:spPr bwMode="auto">
          <a:xfrm>
            <a:off x="5475288" y="3736975"/>
            <a:ext cx="1800225" cy="7683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Application 2</a:t>
            </a:r>
          </a:p>
        </p:txBody>
      </p:sp>
      <p:sp>
        <p:nvSpPr>
          <p:cNvPr id="11276" name="TextBox 28"/>
          <p:cNvSpPr txBox="1">
            <a:spLocks noChangeArrowheads="1"/>
          </p:cNvSpPr>
          <p:nvPr/>
        </p:nvSpPr>
        <p:spPr bwMode="auto">
          <a:xfrm>
            <a:off x="5707063" y="336232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Supports</a:t>
            </a:r>
            <a:endParaRPr lang="en-US"/>
          </a:p>
        </p:txBody>
      </p:sp>
      <p:sp>
        <p:nvSpPr>
          <p:cNvPr id="11277" name="Rectangle 35"/>
          <p:cNvSpPr>
            <a:spLocks noChangeArrowheads="1"/>
          </p:cNvSpPr>
          <p:nvPr/>
        </p:nvSpPr>
        <p:spPr bwMode="auto">
          <a:xfrm>
            <a:off x="855663" y="4984750"/>
            <a:ext cx="1754187" cy="12985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/>
              <a:t>Peripherals</a:t>
            </a:r>
          </a:p>
          <a:p>
            <a:pPr algn="ctr"/>
            <a:r>
              <a:rPr lang="en-ZA"/>
              <a:t>(e.g. Ethernet device)</a:t>
            </a:r>
            <a:endParaRPr lang="en-US"/>
          </a:p>
        </p:txBody>
      </p:sp>
      <p:cxnSp>
        <p:nvCxnSpPr>
          <p:cNvPr id="11278" name="Elbow Connector 39"/>
          <p:cNvCxnSpPr>
            <a:cxnSpLocks noChangeShapeType="1"/>
            <a:stCxn id="11270" idx="3"/>
            <a:endCxn id="11268" idx="0"/>
          </p:cNvCxnSpPr>
          <p:nvPr/>
        </p:nvCxnSpPr>
        <p:spPr bwMode="auto">
          <a:xfrm rot="5400000">
            <a:off x="1589881" y="2488407"/>
            <a:ext cx="574675" cy="10842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9" name="Shape 41"/>
          <p:cNvCxnSpPr>
            <a:cxnSpLocks noChangeShapeType="1"/>
            <a:stCxn id="11270" idx="0"/>
            <a:endCxn id="11267" idx="1"/>
          </p:cNvCxnSpPr>
          <p:nvPr/>
        </p:nvCxnSpPr>
        <p:spPr bwMode="auto">
          <a:xfrm rot="5400000" flipH="1" flipV="1">
            <a:off x="2739231" y="1854994"/>
            <a:ext cx="141288" cy="78105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0" name="Elbow Connector 42"/>
          <p:cNvCxnSpPr>
            <a:cxnSpLocks noChangeShapeType="1"/>
            <a:stCxn id="11271" idx="3"/>
            <a:endCxn id="11269" idx="0"/>
          </p:cNvCxnSpPr>
          <p:nvPr/>
        </p:nvCxnSpPr>
        <p:spPr bwMode="auto">
          <a:xfrm rot="16200000" flipH="1">
            <a:off x="7281069" y="2467769"/>
            <a:ext cx="574675" cy="11255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1" name="Shape 45"/>
          <p:cNvCxnSpPr>
            <a:cxnSpLocks noChangeShapeType="1"/>
            <a:stCxn id="11267" idx="3"/>
            <a:endCxn id="11271" idx="0"/>
          </p:cNvCxnSpPr>
          <p:nvPr/>
        </p:nvCxnSpPr>
        <p:spPr bwMode="auto">
          <a:xfrm>
            <a:off x="5737225" y="2174875"/>
            <a:ext cx="1268413" cy="14128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2" name="Elbow Connector 48"/>
          <p:cNvCxnSpPr>
            <a:cxnSpLocks noChangeShapeType="1"/>
            <a:stCxn id="11275" idx="3"/>
            <a:endCxn id="11269" idx="1"/>
          </p:cNvCxnSpPr>
          <p:nvPr/>
        </p:nvCxnSpPr>
        <p:spPr bwMode="auto">
          <a:xfrm flipV="1">
            <a:off x="7275513" y="3702050"/>
            <a:ext cx="203200" cy="419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3" name="Rectangle 56"/>
          <p:cNvSpPr>
            <a:spLocks noChangeArrowheads="1"/>
          </p:cNvSpPr>
          <p:nvPr/>
        </p:nvSpPr>
        <p:spPr bwMode="auto">
          <a:xfrm>
            <a:off x="88900" y="1533525"/>
            <a:ext cx="2093913" cy="8699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Soft processor</a:t>
            </a:r>
            <a:endParaRPr lang="en-ZA"/>
          </a:p>
        </p:txBody>
      </p:sp>
      <p:cxnSp>
        <p:nvCxnSpPr>
          <p:cNvPr id="11284" name="Elbow Connector 58"/>
          <p:cNvCxnSpPr>
            <a:cxnSpLocks noChangeShapeType="1"/>
            <a:stCxn id="11283" idx="3"/>
          </p:cNvCxnSpPr>
          <p:nvPr/>
        </p:nvCxnSpPr>
        <p:spPr bwMode="auto">
          <a:xfrm flipV="1">
            <a:off x="2182813" y="1770063"/>
            <a:ext cx="1017587" cy="198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5" name="Flowchart: Decision 59"/>
          <p:cNvSpPr>
            <a:spLocks noChangeArrowheads="1"/>
          </p:cNvSpPr>
          <p:nvPr/>
        </p:nvSpPr>
        <p:spPr bwMode="auto">
          <a:xfrm>
            <a:off x="2963863" y="1695450"/>
            <a:ext cx="222250" cy="149225"/>
          </a:xfrm>
          <a:prstGeom prst="flowChartDecision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Rectangle 60"/>
          <p:cNvSpPr>
            <a:spLocks noChangeArrowheads="1"/>
          </p:cNvSpPr>
          <p:nvPr/>
        </p:nvSpPr>
        <p:spPr bwMode="auto">
          <a:xfrm>
            <a:off x="6777038" y="652463"/>
            <a:ext cx="2093912" cy="8699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PC</a:t>
            </a:r>
          </a:p>
          <a:p>
            <a:pPr algn="ctr"/>
            <a:r>
              <a:rPr lang="en-ZA"/>
              <a:t>(Lab computer)</a:t>
            </a:r>
          </a:p>
          <a:p>
            <a:pPr algn="ctr"/>
            <a:r>
              <a:rPr lang="en-ZA"/>
              <a:t>Windows / Ubuntu</a:t>
            </a:r>
          </a:p>
        </p:txBody>
      </p:sp>
      <p:cxnSp>
        <p:nvCxnSpPr>
          <p:cNvPr id="11287" name="Elbow Connector 71"/>
          <p:cNvCxnSpPr>
            <a:cxnSpLocks noChangeShapeType="1"/>
            <a:endCxn id="11277" idx="1"/>
          </p:cNvCxnSpPr>
          <p:nvPr/>
        </p:nvCxnSpPr>
        <p:spPr bwMode="auto">
          <a:xfrm rot="16200000" flipH="1">
            <a:off x="-1054100" y="3724275"/>
            <a:ext cx="3214688" cy="60483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8" name="Flowchart: Decision 74"/>
          <p:cNvSpPr>
            <a:spLocks noChangeArrowheads="1"/>
          </p:cNvSpPr>
          <p:nvPr/>
        </p:nvSpPr>
        <p:spPr bwMode="auto">
          <a:xfrm>
            <a:off x="147638" y="2419350"/>
            <a:ext cx="220662" cy="147638"/>
          </a:xfrm>
          <a:prstGeom prst="flowChartDecision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Rectangle 76"/>
          <p:cNvSpPr>
            <a:spLocks noChangeArrowheads="1"/>
          </p:cNvSpPr>
          <p:nvPr/>
        </p:nvSpPr>
        <p:spPr bwMode="auto">
          <a:xfrm>
            <a:off x="4321175" y="5249863"/>
            <a:ext cx="1755775" cy="1092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/>
              <a:t>Your VHDL or Verilog HDL code</a:t>
            </a:r>
            <a:endParaRPr lang="en-US"/>
          </a:p>
        </p:txBody>
      </p:sp>
      <p:sp>
        <p:nvSpPr>
          <p:cNvPr id="11290" name="TextBox 81"/>
          <p:cNvSpPr txBox="1">
            <a:spLocks noChangeArrowheads="1"/>
          </p:cNvSpPr>
          <p:nvPr/>
        </p:nvSpPr>
        <p:spPr bwMode="auto">
          <a:xfrm>
            <a:off x="3622675" y="4497388"/>
            <a:ext cx="2287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ZA"/>
              <a:t>Custom logic defined using</a:t>
            </a:r>
            <a:endParaRPr lang="en-US"/>
          </a:p>
        </p:txBody>
      </p:sp>
      <p:sp>
        <p:nvSpPr>
          <p:cNvPr id="11291" name="Rectangle 84"/>
          <p:cNvSpPr>
            <a:spLocks noChangeArrowheads="1"/>
          </p:cNvSpPr>
          <p:nvPr/>
        </p:nvSpPr>
        <p:spPr bwMode="auto">
          <a:xfrm>
            <a:off x="7242175" y="4660900"/>
            <a:ext cx="1754188" cy="12684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/>
              <a:t>Public / freely available VHDL or Verilog HDL code</a:t>
            </a:r>
            <a:endParaRPr lang="en-US"/>
          </a:p>
        </p:txBody>
      </p:sp>
      <p:cxnSp>
        <p:nvCxnSpPr>
          <p:cNvPr id="11292" name="Elbow Connector 86"/>
          <p:cNvCxnSpPr>
            <a:cxnSpLocks noChangeShapeType="1"/>
            <a:stCxn id="11291" idx="1"/>
            <a:endCxn id="11289" idx="3"/>
          </p:cNvCxnSpPr>
          <p:nvPr/>
        </p:nvCxnSpPr>
        <p:spPr bwMode="auto">
          <a:xfrm rot="10800000" flipV="1">
            <a:off x="6076950" y="5294313"/>
            <a:ext cx="1165225" cy="5016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93" name="TextBox 87"/>
          <p:cNvSpPr txBox="1">
            <a:spLocks noChangeArrowheads="1"/>
          </p:cNvSpPr>
          <p:nvPr/>
        </p:nvSpPr>
        <p:spPr bwMode="auto">
          <a:xfrm>
            <a:off x="6105525" y="5826125"/>
            <a:ext cx="104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Adapted</a:t>
            </a:r>
          </a:p>
          <a:p>
            <a:r>
              <a:rPr lang="en-ZA"/>
              <a:t>from</a:t>
            </a:r>
            <a:endParaRPr lang="en-US"/>
          </a:p>
        </p:txBody>
      </p:sp>
      <p:cxnSp>
        <p:nvCxnSpPr>
          <p:cNvPr id="11294" name="Straight Connector 20"/>
          <p:cNvCxnSpPr>
            <a:cxnSpLocks noChangeShapeType="1"/>
            <a:endCxn id="11272" idx="2"/>
          </p:cNvCxnSpPr>
          <p:nvPr/>
        </p:nvCxnSpPr>
        <p:spPr bwMode="auto">
          <a:xfrm rot="16200000" flipV="1">
            <a:off x="3740944" y="4464844"/>
            <a:ext cx="1169987" cy="409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5" name="Straight Connector 20"/>
          <p:cNvCxnSpPr>
            <a:cxnSpLocks noChangeShapeType="1"/>
            <a:endCxn id="11275" idx="2"/>
          </p:cNvCxnSpPr>
          <p:nvPr/>
        </p:nvCxnSpPr>
        <p:spPr bwMode="auto">
          <a:xfrm flipV="1">
            <a:off x="5540375" y="4505325"/>
            <a:ext cx="835025" cy="749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6" name="Straight Connector 20"/>
          <p:cNvCxnSpPr>
            <a:cxnSpLocks noChangeShapeType="1"/>
            <a:endCxn id="11286" idx="1"/>
          </p:cNvCxnSpPr>
          <p:nvPr/>
        </p:nvCxnSpPr>
        <p:spPr bwMode="auto">
          <a:xfrm flipV="1">
            <a:off x="5732463" y="1087438"/>
            <a:ext cx="1044575" cy="795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97" name="TextBox 81"/>
          <p:cNvSpPr txBox="1">
            <a:spLocks noChangeArrowheads="1"/>
          </p:cNvSpPr>
          <p:nvPr/>
        </p:nvSpPr>
        <p:spPr bwMode="auto">
          <a:xfrm>
            <a:off x="4484688" y="582613"/>
            <a:ext cx="2287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ZA"/>
              <a:t>Offloads</a:t>
            </a:r>
          </a:p>
          <a:p>
            <a:pPr algn="r"/>
            <a:r>
              <a:rPr lang="en-ZA"/>
              <a:t>processing 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YODA Demo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The demo is just to give me and/or the tutors a conclusive proof that you know what you’re doing, and to explain to us what you’ve done</a:t>
            </a:r>
          </a:p>
          <a:p>
            <a:pPr>
              <a:defRPr/>
            </a:pPr>
            <a:r>
              <a:rPr lang="en-ZA" dirty="0" smtClean="0"/>
              <a:t>The demo should be </a:t>
            </a: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close to the final version</a:t>
            </a:r>
            <a:r>
              <a:rPr lang="en-ZA" dirty="0" smtClean="0"/>
              <a:t>, but doesn’t necessarily need to be the </a:t>
            </a:r>
            <a:r>
              <a:rPr lang="en-ZA" i="1" dirty="0" smtClean="0"/>
              <a:t>final</a:t>
            </a:r>
            <a:r>
              <a:rPr lang="en-ZA" dirty="0" smtClean="0"/>
              <a:t> </a:t>
            </a:r>
            <a:r>
              <a:rPr lang="en-ZA" dirty="0" err="1" smtClean="0"/>
              <a:t>final</a:t>
            </a:r>
            <a:r>
              <a:rPr lang="en-ZA" dirty="0" smtClean="0"/>
              <a:t> version.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YODA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426028"/>
            <a:ext cx="800735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that recaps your topic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High level design</a:t>
            </a:r>
          </a:p>
          <a:p>
            <a:pPr lvl="1"/>
            <a:r>
              <a:rPr lang="en-US" dirty="0" smtClean="0"/>
              <a:t>Finite State Machine (FSM) documenting your digital accelerator operation</a:t>
            </a:r>
          </a:p>
          <a:p>
            <a:pPr lvl="1"/>
            <a:r>
              <a:rPr lang="en-US" dirty="0" smtClean="0"/>
              <a:t>Pseudo code (if relevant)</a:t>
            </a:r>
          </a:p>
          <a:p>
            <a:pPr lvl="1"/>
            <a:r>
              <a:rPr lang="en-US" dirty="0" smtClean="0"/>
              <a:t>VHDL / Verilog snippets (indicating how your FSM was implemented)</a:t>
            </a:r>
          </a:p>
          <a:p>
            <a:r>
              <a:rPr lang="en-US" dirty="0" smtClean="0"/>
              <a:t>Experimentation and Testing procedure</a:t>
            </a:r>
          </a:p>
          <a:p>
            <a:r>
              <a:rPr lang="en-US" dirty="0" smtClean="0"/>
              <a:t>Conclusion and discussion</a:t>
            </a:r>
            <a:endParaRPr lang="en-US" dirty="0"/>
          </a:p>
        </p:txBody>
      </p:sp>
      <p:pic>
        <p:nvPicPr>
          <p:cNvPr id="61442" name="Picture 2" descr="C:\Users\swinberg\Documents\ACTIVE\EEE4084F\2012\LECTURES\EEE4084F-Lecture13\Images\re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278946"/>
            <a:ext cx="1169081" cy="11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75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FPGA Families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EEE4084F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The Manufacturers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3" y="1890252"/>
            <a:ext cx="8716297" cy="4191000"/>
          </a:xfrm>
        </p:spPr>
        <p:txBody>
          <a:bodyPr/>
          <a:lstStyle/>
          <a:p>
            <a:r>
              <a:rPr lang="en-ZA" dirty="0" smtClean="0"/>
              <a:t>The ‘Big 2’ (most commonly used)</a:t>
            </a:r>
          </a:p>
          <a:p>
            <a:pPr lvl="1"/>
            <a:r>
              <a:rPr lang="en-ZA" dirty="0" err="1" smtClean="0"/>
              <a:t>Xilinx</a:t>
            </a:r>
            <a:r>
              <a:rPr lang="en-ZA" dirty="0" smtClean="0"/>
              <a:t> – Capital $8.52B, 2984 employees</a:t>
            </a:r>
          </a:p>
          <a:p>
            <a:pPr lvl="1"/>
            <a:r>
              <a:rPr lang="en-ZA" dirty="0" smtClean="0"/>
              <a:t>Altera – Capital $12B, 2555 employees</a:t>
            </a:r>
          </a:p>
          <a:p>
            <a:r>
              <a:rPr lang="en-ZA" dirty="0" smtClean="0"/>
              <a:t>The others pretty big ones…</a:t>
            </a:r>
          </a:p>
          <a:p>
            <a:pPr lvl="1"/>
            <a:r>
              <a:rPr lang="en-ZA" dirty="0" err="1" smtClean="0"/>
              <a:t>Actel</a:t>
            </a:r>
            <a:r>
              <a:rPr lang="en-ZA" dirty="0" smtClean="0"/>
              <a:t> (</a:t>
            </a:r>
            <a:r>
              <a:rPr lang="en-ZA" dirty="0" err="1" smtClean="0"/>
              <a:t>Microsemi</a:t>
            </a:r>
            <a:r>
              <a:rPr lang="en-ZA" dirty="0" smtClean="0"/>
              <a:t> Corp) – $2B capitalizations, 2250 employees</a:t>
            </a:r>
          </a:p>
          <a:p>
            <a:pPr lvl="1"/>
            <a:r>
              <a:rPr lang="en-ZA" dirty="0" smtClean="0"/>
              <a:t>Lattice Semiconductor Corp – $700M capitalizations, 708 employees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08371" y="6562717"/>
            <a:ext cx="3156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100" dirty="0" smtClean="0"/>
              <a:t>Sources: “100 Power Tips for FPGA Designers”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About the FPGA Families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905000"/>
            <a:ext cx="8432595" cy="4191000"/>
          </a:xfrm>
        </p:spPr>
        <p:txBody>
          <a:bodyPr/>
          <a:lstStyle/>
          <a:p>
            <a:r>
              <a:rPr lang="en-ZA" dirty="0" err="1" smtClean="0"/>
              <a:t>Xilinx</a:t>
            </a:r>
            <a:endParaRPr lang="en-ZA" dirty="0" smtClean="0"/>
          </a:p>
          <a:p>
            <a:pPr lvl="1"/>
            <a:r>
              <a:rPr lang="en-ZA" dirty="0" smtClean="0"/>
              <a:t>Focusing on highest performance and highest capacity: Vertex family (e.g. Vertex 6)</a:t>
            </a:r>
          </a:p>
          <a:p>
            <a:pPr lvl="1"/>
            <a:r>
              <a:rPr lang="en-ZA" dirty="0" smtClean="0"/>
              <a:t>Provides lower-cost options with high capacity (e.g. Spartan 6 family)</a:t>
            </a:r>
          </a:p>
          <a:p>
            <a:pPr lvl="1"/>
            <a:r>
              <a:rPr lang="en-ZA" dirty="0" smtClean="0"/>
              <a:t>Range of variations, e.g. low power options, economy (lower capacity) models.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46100" y="668338"/>
            <a:ext cx="7410450" cy="4422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2138" y="774700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</a:rPr>
              <a:t>Early Notice: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5" descr="post-it-no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388" y="1331913"/>
            <a:ext cx="26733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 rot="-246289">
            <a:off x="1712913" y="2220913"/>
            <a:ext cx="1987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b="1" dirty="0">
                <a:solidFill>
                  <a:srgbClr val="1C1C1C"/>
                </a:solidFill>
                <a:latin typeface="Comic Sans MS" pitchFamily="66" charset="0"/>
              </a:rPr>
              <a:t>Quiz next</a:t>
            </a:r>
          </a:p>
          <a:p>
            <a:r>
              <a:rPr lang="en-ZA" sz="2800" b="1" dirty="0">
                <a:solidFill>
                  <a:srgbClr val="1C1C1C"/>
                </a:solidFill>
                <a:latin typeface="Comic Sans MS" pitchFamily="66" charset="0"/>
              </a:rPr>
              <a:t>Thursday!</a:t>
            </a:r>
            <a:endParaRPr lang="en-US" sz="2800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364386" y="1843088"/>
            <a:ext cx="38401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>
                <a:solidFill>
                  <a:srgbClr val="1C1C1C"/>
                </a:solidFill>
              </a:rPr>
              <a:t>Quiz </a:t>
            </a:r>
            <a:r>
              <a:rPr lang="en-ZA" dirty="0" smtClean="0">
                <a:solidFill>
                  <a:srgbClr val="1C1C1C"/>
                </a:solidFill>
              </a:rPr>
              <a:t>3 </a:t>
            </a:r>
            <a:r>
              <a:rPr lang="en-ZA" b="1" u="sng" dirty="0" smtClean="0">
                <a:solidFill>
                  <a:srgbClr val="1C1C1C"/>
                </a:solidFill>
              </a:rPr>
              <a:t>next</a:t>
            </a:r>
            <a:r>
              <a:rPr lang="en-ZA" dirty="0" smtClean="0">
                <a:solidFill>
                  <a:srgbClr val="1C1C1C"/>
                </a:solidFill>
              </a:rPr>
              <a:t> Thursday </a:t>
            </a:r>
            <a:r>
              <a:rPr lang="en-ZA" dirty="0">
                <a:solidFill>
                  <a:srgbClr val="1C1C1C"/>
                </a:solidFill>
              </a:rPr>
              <a:t>(</a:t>
            </a:r>
            <a:r>
              <a:rPr lang="en-ZA" dirty="0" smtClean="0">
                <a:solidFill>
                  <a:srgbClr val="1C1C1C"/>
                </a:solidFill>
              </a:rPr>
              <a:t>11 </a:t>
            </a:r>
            <a:r>
              <a:rPr lang="en-ZA" dirty="0">
                <a:solidFill>
                  <a:srgbClr val="1C1C1C"/>
                </a:solidFill>
              </a:rPr>
              <a:t>Apr)</a:t>
            </a:r>
          </a:p>
          <a:p>
            <a:r>
              <a:rPr lang="en-ZA" dirty="0" smtClean="0">
                <a:solidFill>
                  <a:srgbClr val="1C1C1C"/>
                </a:solidFill>
              </a:rPr>
              <a:t>Held </a:t>
            </a:r>
            <a:r>
              <a:rPr lang="en-ZA" dirty="0" smtClean="0">
                <a:solidFill>
                  <a:srgbClr val="1C1C1C"/>
                </a:solidFill>
              </a:rPr>
              <a:t>2pm, 45 minutes</a:t>
            </a:r>
            <a:endParaRPr lang="en-ZA" dirty="0">
              <a:solidFill>
                <a:srgbClr val="1C1C1C"/>
              </a:solidFill>
            </a:endParaRPr>
          </a:p>
          <a:p>
            <a:r>
              <a:rPr lang="en-ZA" dirty="0" smtClean="0">
                <a:solidFill>
                  <a:srgbClr val="1C1C1C"/>
                </a:solidFill>
              </a:rPr>
              <a:t>Covers</a:t>
            </a:r>
          </a:p>
          <a:p>
            <a:r>
              <a:rPr lang="en-ZA" dirty="0" smtClean="0"/>
              <a:t>Lecture </a:t>
            </a:r>
            <a:r>
              <a:rPr lang="en-ZA" dirty="0"/>
              <a:t>5 - Lecture 12</a:t>
            </a:r>
          </a:p>
          <a:p>
            <a:r>
              <a:rPr lang="en-ZA" dirty="0" smtClean="0"/>
              <a:t>Chapters </a:t>
            </a:r>
            <a:r>
              <a:rPr lang="en-ZA" dirty="0"/>
              <a:t>9, 10 and 13 of the textbook (i.e. seminars 6 and 5).</a:t>
            </a:r>
          </a:p>
          <a:p>
            <a:endParaRPr lang="en-ZA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About the FPGA Families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905000"/>
            <a:ext cx="8432595" cy="4191000"/>
          </a:xfrm>
        </p:spPr>
        <p:txBody>
          <a:bodyPr/>
          <a:lstStyle/>
          <a:p>
            <a:r>
              <a:rPr lang="en-ZA" dirty="0" smtClean="0"/>
              <a:t>Altera</a:t>
            </a:r>
          </a:p>
          <a:p>
            <a:pPr lvl="1"/>
            <a:r>
              <a:rPr lang="en-ZA" u="sng" dirty="0" err="1" smtClean="0"/>
              <a:t>Stratix</a:t>
            </a:r>
            <a:r>
              <a:rPr lang="en-ZA" u="sng" dirty="0" smtClean="0"/>
              <a:t>:</a:t>
            </a:r>
            <a:r>
              <a:rPr lang="en-ZA" dirty="0" smtClean="0"/>
              <a:t> higher performance and density models (e.g. </a:t>
            </a:r>
            <a:r>
              <a:rPr lang="en-ZA" dirty="0" err="1" smtClean="0"/>
              <a:t>Stratix</a:t>
            </a:r>
            <a:r>
              <a:rPr lang="en-ZA" dirty="0" smtClean="0"/>
              <a:t>-V)</a:t>
            </a:r>
          </a:p>
          <a:p>
            <a:pPr lvl="1"/>
            <a:r>
              <a:rPr lang="en-ZA" u="sng" dirty="0" err="1" smtClean="0"/>
              <a:t>Arria</a:t>
            </a:r>
            <a:r>
              <a:rPr lang="en-ZA" u="sng" dirty="0" smtClean="0"/>
              <a:t>:</a:t>
            </a:r>
            <a:r>
              <a:rPr lang="en-ZA" dirty="0" smtClean="0"/>
              <a:t> mid-range, lower-power, but also lower performance and </a:t>
            </a:r>
            <a:r>
              <a:rPr lang="en-ZA" dirty="0" err="1" smtClean="0"/>
              <a:t>denisity</a:t>
            </a:r>
            <a:r>
              <a:rPr lang="en-ZA" dirty="0" smtClean="0"/>
              <a:t> compared to </a:t>
            </a:r>
            <a:r>
              <a:rPr lang="en-ZA" dirty="0" err="1" smtClean="0"/>
              <a:t>Stratix</a:t>
            </a:r>
            <a:r>
              <a:rPr lang="en-ZA" dirty="0" smtClean="0"/>
              <a:t>.</a:t>
            </a:r>
          </a:p>
          <a:p>
            <a:pPr lvl="1"/>
            <a:r>
              <a:rPr lang="en-ZA" u="sng" dirty="0" smtClean="0"/>
              <a:t>Cyclone:</a:t>
            </a:r>
            <a:r>
              <a:rPr lang="en-ZA" dirty="0" smtClean="0"/>
              <a:t> lowest cost option, also aimed at low power, cost sensitive and mobile applications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About the FPGA Families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26" y="1905000"/>
            <a:ext cx="8007350" cy="4191000"/>
          </a:xfrm>
        </p:spPr>
        <p:txBody>
          <a:bodyPr/>
          <a:lstStyle/>
          <a:p>
            <a:r>
              <a:rPr lang="en-ZA" dirty="0" err="1" smtClean="0"/>
              <a:t>Actel</a:t>
            </a:r>
            <a:endParaRPr lang="en-ZA" dirty="0" smtClean="0"/>
          </a:p>
          <a:p>
            <a:pPr lvl="1"/>
            <a:r>
              <a:rPr lang="en-ZA" dirty="0" smtClean="0"/>
              <a:t>Focuses on providing the lowest power, and widest range of small packages</a:t>
            </a:r>
          </a:p>
          <a:p>
            <a:pPr lvl="1"/>
            <a:r>
              <a:rPr lang="en-ZA" dirty="0" smtClean="0"/>
              <a:t>IGLOO : low power, small footprint</a:t>
            </a:r>
          </a:p>
          <a:p>
            <a:pPr lvl="1"/>
            <a:r>
              <a:rPr lang="en-ZA" dirty="0" err="1" smtClean="0"/>
              <a:t>SmartFuson</a:t>
            </a:r>
            <a:r>
              <a:rPr lang="en-ZA" dirty="0" smtClean="0"/>
              <a:t> : Mixed FPGA and ARM processor</a:t>
            </a:r>
          </a:p>
          <a:p>
            <a:pPr lvl="1"/>
            <a:r>
              <a:rPr lang="en-ZA" dirty="0" smtClean="0"/>
              <a:t>RTAX/RTSX : radiation tolerant and very high reliability.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About the FPGA Families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98" y="1890254"/>
            <a:ext cx="8007350" cy="4097591"/>
          </a:xfrm>
        </p:spPr>
        <p:txBody>
          <a:bodyPr/>
          <a:lstStyle/>
          <a:p>
            <a:r>
              <a:rPr lang="en-ZA" dirty="0" smtClean="0"/>
              <a:t>Lattice</a:t>
            </a:r>
          </a:p>
          <a:p>
            <a:pPr lvl="1"/>
            <a:r>
              <a:rPr lang="en-ZA" dirty="0" smtClean="0"/>
              <a:t>Range of options (low power; high performance; small package)</a:t>
            </a:r>
          </a:p>
          <a:p>
            <a:pPr lvl="1"/>
            <a:r>
              <a:rPr lang="en-ZA" dirty="0" smtClean="0"/>
              <a:t>Own specialized development tools</a:t>
            </a:r>
          </a:p>
          <a:p>
            <a:pPr lvl="1"/>
            <a:r>
              <a:rPr lang="en-ZA" dirty="0" smtClean="0"/>
              <a:t>(of these four, this one is the only firms not in California; they are currently in Oregon)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About the FPGA Families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17" y="2126229"/>
            <a:ext cx="7934632" cy="4112339"/>
          </a:xfrm>
        </p:spPr>
        <p:txBody>
          <a:bodyPr/>
          <a:lstStyle/>
          <a:p>
            <a:r>
              <a:rPr lang="en-ZA" dirty="0" smtClean="0"/>
              <a:t>Others</a:t>
            </a:r>
          </a:p>
          <a:p>
            <a:pPr lvl="1"/>
            <a:r>
              <a:rPr lang="en-ZA" dirty="0" err="1" smtClean="0"/>
              <a:t>Achronix</a:t>
            </a:r>
            <a:r>
              <a:rPr lang="en-ZA" dirty="0" smtClean="0"/>
              <a:t> – focusing on building the fastest </a:t>
            </a:r>
            <a:r>
              <a:rPr lang="en-ZA" dirty="0" err="1" smtClean="0"/>
              <a:t>FPGAs</a:t>
            </a:r>
            <a:r>
              <a:rPr lang="en-ZA" dirty="0" smtClean="0"/>
              <a:t> (not necessarily highest capacity)</a:t>
            </a:r>
          </a:p>
          <a:p>
            <a:pPr lvl="1"/>
            <a:r>
              <a:rPr lang="en-ZA" dirty="0" smtClean="0"/>
              <a:t>Tabula – unique FPGA technology ‘</a:t>
            </a:r>
            <a:r>
              <a:rPr lang="en-ZA" dirty="0" err="1" smtClean="0"/>
              <a:t>SpaceTime</a:t>
            </a:r>
            <a:r>
              <a:rPr lang="en-ZA" dirty="0" smtClean="0"/>
              <a:t>’, focusing on highest capacity and memory capabilities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Memory jogger…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1381" y="2123768"/>
            <a:ext cx="702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/>
              <a:t>Q:</a:t>
            </a:r>
            <a:r>
              <a:rPr lang="en-ZA" sz="2400" dirty="0" smtClean="0"/>
              <a:t>  What is </a:t>
            </a:r>
            <a:r>
              <a:rPr lang="en-ZA" sz="2400" dirty="0" err="1" smtClean="0"/>
              <a:t>Xilinx’s</a:t>
            </a:r>
            <a:r>
              <a:rPr lang="en-ZA" sz="2400" dirty="0" smtClean="0"/>
              <a:t> highest-capacity FPGA family?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91381" y="2743200"/>
            <a:ext cx="423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/>
              <a:t>A:</a:t>
            </a:r>
            <a:r>
              <a:rPr lang="en-ZA" sz="2400" dirty="0" smtClean="0"/>
              <a:t>  Vertex (currently Vertex 6)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91381" y="3554361"/>
            <a:ext cx="752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Q:</a:t>
            </a:r>
            <a:r>
              <a:rPr lang="en-ZA" sz="2400" dirty="0" smtClean="0"/>
              <a:t>  Which FPGA manufacturer is focusing on developing the fastest </a:t>
            </a:r>
            <a:r>
              <a:rPr lang="en-ZA" sz="2400" dirty="0" err="1" smtClean="0"/>
              <a:t>FPGAs</a:t>
            </a:r>
            <a:r>
              <a:rPr lang="en-ZA" sz="2400" dirty="0" smtClean="0"/>
              <a:t>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1381" y="4454012"/>
            <a:ext cx="186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/>
              <a:t>A:</a:t>
            </a:r>
            <a:r>
              <a:rPr lang="en-ZA" sz="2400" dirty="0" smtClean="0"/>
              <a:t>  </a:t>
            </a:r>
            <a:r>
              <a:rPr lang="en-ZA" sz="2400" dirty="0" err="1" smtClean="0"/>
              <a:t>Achronix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Next lecture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RC Basics:</a:t>
            </a:r>
          </a:p>
          <a:p>
            <a:pPr lvl="1">
              <a:defRPr/>
            </a:pPr>
            <a:r>
              <a:rPr lang="en-US" dirty="0" smtClean="0"/>
              <a:t>Microprocessor-based vs. FPGA-based solutions</a:t>
            </a:r>
          </a:p>
          <a:p>
            <a:pPr lvl="1">
              <a:defRPr/>
            </a:pPr>
            <a:r>
              <a:rPr lang="en-US" dirty="0" smtClean="0"/>
              <a:t>Application development for FPGA-based RC system</a:t>
            </a:r>
          </a:p>
          <a:p>
            <a:pPr lvl="1">
              <a:defRPr/>
            </a:pPr>
            <a:r>
              <a:rPr lang="en-US" dirty="0" smtClean="0"/>
              <a:t>FPGA and computer board architectures</a:t>
            </a:r>
          </a:p>
          <a:p>
            <a:pPr lvl="1">
              <a:defRPr/>
            </a:pPr>
            <a:r>
              <a:rPr lang="en-US" dirty="0" smtClean="0"/>
              <a:t>Practical techniques</a:t>
            </a:r>
          </a:p>
          <a:p>
            <a:pPr>
              <a:defRPr/>
            </a:pPr>
            <a:r>
              <a:rPr lang="en-US" dirty="0" smtClean="0"/>
              <a:t>Introduction to Verilog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Reconfigurable Computing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EEE4084F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2481444" y="2181860"/>
            <a:ext cx="5212579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800" b="1" i="0" u="none" strike="noStrike" kern="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 Scenario…</a:t>
            </a:r>
            <a:endParaRPr kumimoji="0" lang="en-US" sz="4800" b="1" i="0" u="none" strike="noStrike" kern="0" cap="all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swinberg\Documents\ACTIVE\EEE4084F\2012\LECTURES\EEE4084F-Lecture13\pla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6720" y="0"/>
            <a:ext cx="10990576" cy="6858000"/>
          </a:xfrm>
          <a:prstGeom prst="rect">
            <a:avLst/>
          </a:prstGeom>
          <a:noFill/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36538" y="6772275"/>
            <a:ext cx="8672512" cy="1627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 Black" pitchFamily="34" charset="0"/>
              </a:rPr>
              <a:t>In  the not too distant future,	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36538" y="7343775"/>
            <a:ext cx="8672512" cy="892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 Black" pitchFamily="34" charset="0"/>
              </a:rPr>
              <a:t>In a galaxy	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36538" y="7024688"/>
            <a:ext cx="8672512" cy="892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</a:rPr>
              <a:t>Very close to home…	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36538" y="6985000"/>
            <a:ext cx="8672512" cy="1627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</a:rPr>
              <a:t>Indeed, your own galaxy…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36538" y="6805613"/>
            <a:ext cx="8672512" cy="892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</a:rPr>
              <a:t>There was a device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…</a:t>
            </a:r>
            <a:endParaRPr lang="en-US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465617">
            <a:off x="5748973" y="1720851"/>
            <a:ext cx="1840547" cy="2973070"/>
          </a:xfrm>
          <a:prstGeom prst="cube">
            <a:avLst>
              <a:gd name="adj" fmla="val 11798"/>
            </a:avLst>
          </a:prstGeom>
          <a:gradFill flip="none" rotWithShape="1">
            <a:gsLst>
              <a:gs pos="0">
                <a:schemeClr val="accent4">
                  <a:lumMod val="25000"/>
                </a:schemeClr>
              </a:gs>
              <a:gs pos="100000">
                <a:schemeClr val="accent4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87486" y="4726623"/>
            <a:ext cx="6835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Reconfigurable Hardware Platform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64680" y="5182553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More colloquially, at the start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of the mission: “The Doorstop”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78035E-7 L -4.44444E-6 -0.62844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" dur="6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6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3.58382E-6 L 5E-6 -0.71353 " pathEditMode="relative" rAng="0" ptsTypes="AA">
                                      <p:cBhvr>
                                        <p:cTn id="13" dur="6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Scale>
                                      <p:cBhvr>
                                        <p:cTn id="15" dur="6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6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2.22222E-6 -2.42775E-6 L 2.22222E-6 -0.66266 " pathEditMode="relative" rAng="0" ptsTypes="AA">
                                      <p:cBhvr>
                                        <p:cTn id="20" dur="6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9400"/>
                                  </p:stCondLst>
                                  <p:childTnLst>
                                    <p:animScale>
                                      <p:cBhvr>
                                        <p:cTn id="22" dur="6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6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animMotion origin="layout" path="M -4.44444E-6 -2.08092E-6 L -4.44444E-6 -0.63607 " pathEditMode="relative" rAng="0" ptsTypes="AA">
                                      <p:cBhvr>
                                        <p:cTn id="30" dur="6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12800"/>
                                  </p:stCondLst>
                                  <p:childTnLst>
                                    <p:animScale>
                                      <p:cBhvr>
                                        <p:cTn id="32" dur="6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6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animMotion origin="layout" path="M -1.11111E-6 -4.91329E-6 L -1.11111E-6 -0.61895 " pathEditMode="relative" rAng="0" ptsTypes="AA">
                                      <p:cBhvr>
                                        <p:cTn id="37" dur="6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12900"/>
                                  </p:stCondLst>
                                  <p:childTnLst>
                                    <p:animScale>
                                      <p:cBhvr>
                                        <p:cTn id="39" dur="6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1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6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9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9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9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  <p:bldP spid="2052" grpId="2"/>
      <p:bldP spid="2053" grpId="0"/>
      <p:bldP spid="2053" grpId="1"/>
      <p:bldP spid="2053" grpId="2"/>
      <p:bldP spid="2054" grpId="0"/>
      <p:bldP spid="2054" grpId="1"/>
      <p:bldP spid="2054" grpId="2"/>
      <p:bldP spid="2055" grpId="0"/>
      <p:bldP spid="2055" grpId="1"/>
      <p:bldP spid="2055" grpId="2"/>
      <p:bldP spid="2056" grpId="0"/>
      <p:bldP spid="2056" grpId="1"/>
      <p:bldP spid="2056" grpId="2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798253" y="425450"/>
            <a:ext cx="1840547" cy="2973070"/>
          </a:xfrm>
          <a:prstGeom prst="cube">
            <a:avLst>
              <a:gd name="adj" fmla="val 11798"/>
            </a:avLst>
          </a:prstGeom>
          <a:gradFill flip="none" rotWithShape="1">
            <a:gsLst>
              <a:gs pos="0">
                <a:schemeClr val="accent4">
                  <a:lumMod val="25000"/>
                </a:schemeClr>
              </a:gs>
              <a:gs pos="100000">
                <a:schemeClr val="accent4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831340" y="3766503"/>
            <a:ext cx="5878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Reconfigurable Hardware Platform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90825" y="4176713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More colloquially, at the start</a:t>
            </a:r>
          </a:p>
          <a:p>
            <a:pPr>
              <a:defRPr/>
            </a:pPr>
            <a:r>
              <a:rPr lang="en-US" sz="2000" b="1" dirty="0"/>
              <a:t>of the mission: </a:t>
            </a:r>
            <a:r>
              <a:rPr lang="en-US" sz="2000" b="1" dirty="0">
                <a:solidFill>
                  <a:srgbClr val="FF6600"/>
                </a:solidFill>
              </a:rPr>
              <a:t>“The Doorstop”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850708" y="5151438"/>
            <a:ext cx="54553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Like most </a:t>
            </a:r>
            <a:r>
              <a:rPr lang="en-US" b="1" dirty="0" smtClean="0"/>
              <a:t>doorstops, </a:t>
            </a:r>
            <a:r>
              <a:rPr lang="en-US" b="1" dirty="0"/>
              <a:t>this one starts out being a</a:t>
            </a:r>
          </a:p>
          <a:p>
            <a:r>
              <a:rPr lang="en-US" b="1" dirty="0"/>
              <a:t>lump that is in the way; although it may have</a:t>
            </a:r>
          </a:p>
          <a:p>
            <a:r>
              <a:rPr lang="en-ZA" b="1" dirty="0"/>
              <a:t>all sorts of potential if you…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46208" y="6003925"/>
            <a:ext cx="3493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FF6600"/>
                </a:solidFill>
              </a:rPr>
              <a:t>… apply your </a:t>
            </a:r>
            <a:r>
              <a:rPr lang="en-ZA" b="1" dirty="0" smtClean="0">
                <a:solidFill>
                  <a:srgbClr val="FF6600"/>
                </a:solidFill>
              </a:rPr>
              <a:t>mind, you must!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9" name="Picture 8" descr="yo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225" y="476885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486400" y="32004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343525" y="3197225"/>
            <a:ext cx="685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2812131" y="3216255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4189" y="2179315"/>
            <a:ext cx="2514600" cy="2682875"/>
            <a:chOff x="228600" y="2206050"/>
            <a:chExt cx="2514600" cy="2682875"/>
          </a:xfrm>
          <a:solidFill>
            <a:schemeClr val="accent4">
              <a:lumMod val="25000"/>
            </a:schemeClr>
          </a:solidFill>
        </p:grpSpPr>
        <p:sp>
          <p:nvSpPr>
            <p:cNvPr id="1046" name="AutoShape 4"/>
            <p:cNvSpPr>
              <a:spLocks noChangeArrowheads="1"/>
            </p:cNvSpPr>
            <p:nvPr/>
          </p:nvSpPr>
          <p:spPr bwMode="auto">
            <a:xfrm>
              <a:off x="228600" y="2206050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7" name="Rectangle 5"/>
            <p:cNvSpPr>
              <a:spLocks noChangeArrowheads="1"/>
            </p:cNvSpPr>
            <p:nvPr/>
          </p:nvSpPr>
          <p:spPr bwMode="auto">
            <a:xfrm>
              <a:off x="609600" y="3196650"/>
              <a:ext cx="11430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LCD</a:t>
              </a:r>
            </a:p>
          </p:txBody>
        </p:sp>
        <p:sp>
          <p:nvSpPr>
            <p:cNvPr id="1048" name="Text Box 6"/>
            <p:cNvSpPr txBox="1">
              <a:spLocks noChangeArrowheads="1"/>
            </p:cNvSpPr>
            <p:nvPr/>
          </p:nvSpPr>
          <p:spPr bwMode="auto">
            <a:xfrm>
              <a:off x="457200" y="4492050"/>
              <a:ext cx="1314450" cy="3968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000" b="1"/>
                <a:t>Doorstop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172200" y="2206625"/>
            <a:ext cx="2514600" cy="2133600"/>
            <a:chOff x="6172200" y="2206050"/>
            <a:chExt cx="2514600" cy="2133600"/>
          </a:xfrm>
          <a:solidFill>
            <a:schemeClr val="accent4">
              <a:lumMod val="25000"/>
            </a:schemeClr>
          </a:solidFill>
        </p:grpSpPr>
        <p:sp>
          <p:nvSpPr>
            <p:cNvPr id="1043" name="AutoShape 13"/>
            <p:cNvSpPr>
              <a:spLocks noChangeArrowheads="1"/>
            </p:cNvSpPr>
            <p:nvPr/>
          </p:nvSpPr>
          <p:spPr bwMode="auto">
            <a:xfrm>
              <a:off x="6172200" y="2206050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4" name="Rectangle 14"/>
            <p:cNvSpPr>
              <a:spLocks noChangeArrowheads="1"/>
            </p:cNvSpPr>
            <p:nvPr/>
          </p:nvSpPr>
          <p:spPr bwMode="auto">
            <a:xfrm>
              <a:off x="6629400" y="3120450"/>
              <a:ext cx="11430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MP3</a:t>
              </a:r>
            </a:p>
            <a:p>
              <a:pPr algn="ctr"/>
              <a:r>
                <a:rPr lang="en-US" sz="2000" b="1" dirty="0"/>
                <a:t>player</a:t>
              </a:r>
            </a:p>
          </p:txBody>
        </p:sp>
        <p:sp>
          <p:nvSpPr>
            <p:cNvPr id="1045" name="Oval 18"/>
            <p:cNvSpPr>
              <a:spLocks noChangeArrowheads="1"/>
            </p:cNvSpPr>
            <p:nvPr/>
          </p:nvSpPr>
          <p:spPr bwMode="auto">
            <a:xfrm>
              <a:off x="6248400" y="4111050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073400" y="2324100"/>
            <a:ext cx="2427288" cy="1303338"/>
            <a:chOff x="3072983" y="2323475"/>
            <a:chExt cx="2428407" cy="1304144"/>
          </a:xfrm>
        </p:grpSpPr>
        <p:sp>
          <p:nvSpPr>
            <p:cNvPr id="1041" name="TextBox 19"/>
            <p:cNvSpPr txBox="1">
              <a:spLocks noChangeArrowheads="1"/>
            </p:cNvSpPr>
            <p:nvPr/>
          </p:nvSpPr>
          <p:spPr bwMode="auto">
            <a:xfrm>
              <a:off x="3177915" y="2323475"/>
              <a:ext cx="155202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ZA" sz="2000" i="1"/>
                <a:t>Jabba says:</a:t>
              </a:r>
              <a:endParaRPr lang="en-US" sz="2000" i="1"/>
            </a:p>
          </p:txBody>
        </p:sp>
        <p:sp>
          <p:nvSpPr>
            <p:cNvPr id="1042" name="Oval Callout 20"/>
            <p:cNvSpPr>
              <a:spLocks noChangeArrowheads="1"/>
            </p:cNvSpPr>
            <p:nvPr/>
          </p:nvSpPr>
          <p:spPr bwMode="auto">
            <a:xfrm>
              <a:off x="3072983" y="2758189"/>
              <a:ext cx="2428407" cy="869430"/>
            </a:xfrm>
            <a:prstGeom prst="wedgeEllipseCallout">
              <a:avLst>
                <a:gd name="adj1" fmla="val -20218"/>
                <a:gd name="adj2" fmla="val 8491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000" dirty="0">
                  <a:solidFill>
                    <a:srgbClr val="1C1C1C"/>
                  </a:solidFill>
                </a:rPr>
                <a:t>I need a </a:t>
              </a:r>
            </a:p>
            <a:p>
              <a:pPr algn="ctr"/>
              <a:r>
                <a:rPr lang="en-US" sz="2000" dirty="0">
                  <a:solidFill>
                    <a:srgbClr val="1C1C1C"/>
                  </a:solidFill>
                </a:rPr>
                <a:t>MP3 player!</a:t>
              </a:r>
            </a:p>
            <a:p>
              <a:endParaRPr lang="en-US" sz="2000" dirty="0">
                <a:solidFill>
                  <a:srgbClr val="1C1C1C"/>
                </a:solidFill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81613" y="5903913"/>
            <a:ext cx="3454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(you may need some  additional</a:t>
            </a:r>
          </a:p>
          <a:p>
            <a:r>
              <a:rPr lang="en-ZA"/>
              <a:t>external  items in order to make</a:t>
            </a:r>
          </a:p>
          <a:p>
            <a:r>
              <a:rPr lang="en-ZA"/>
              <a:t>use of the reconfigured system)</a:t>
            </a:r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224399" y="4166553"/>
            <a:ext cx="1827401" cy="1610734"/>
            <a:chOff x="6224399" y="4166553"/>
            <a:chExt cx="1827401" cy="1610734"/>
          </a:xfrm>
        </p:grpSpPr>
        <p:pic>
          <p:nvPicPr>
            <p:cNvPr id="60420" name="Picture 4" descr="C:\Users\swinberg\Documents\ACTIVE\EEE4084F\2012\LECTURES\EEE4084F-Lecture13\earphone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4673" y="4166553"/>
              <a:ext cx="913447" cy="1595124"/>
            </a:xfrm>
            <a:prstGeom prst="rect">
              <a:avLst/>
            </a:prstGeom>
            <a:noFill/>
          </p:spPr>
        </p:pic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6829425" y="4755198"/>
              <a:ext cx="1222375" cy="989012"/>
              <a:chOff x="6906326" y="4922263"/>
              <a:chExt cx="1222375" cy="989012"/>
            </a:xfrm>
          </p:grpSpPr>
          <p:sp>
            <p:nvSpPr>
              <p:cNvPr id="8225" name="Music"/>
              <p:cNvSpPr>
                <a:spLocks noEditPoints="1" noChangeArrowheads="1"/>
              </p:cNvSpPr>
              <p:nvPr/>
            </p:nvSpPr>
            <p:spPr bwMode="auto">
              <a:xfrm rot="1999072">
                <a:off x="6906326" y="4922263"/>
                <a:ext cx="334963" cy="334962"/>
              </a:xfrm>
              <a:custGeom>
                <a:avLst/>
                <a:gdLst>
                  <a:gd name="T0" fmla="*/ 7352 w 21600"/>
                  <a:gd name="T1" fmla="*/ 46 h 21600"/>
                  <a:gd name="T2" fmla="*/ 7373 w 21600"/>
                  <a:gd name="T3" fmla="*/ 9900 h 21600"/>
                  <a:gd name="T4" fmla="*/ 21683 w 21600"/>
                  <a:gd name="T5" fmla="*/ 10061 h 21600"/>
                  <a:gd name="T6" fmla="*/ 7352 w 21600"/>
                  <a:gd name="T7" fmla="*/ 46 h 21600"/>
                  <a:gd name="T8" fmla="*/ 21600 w 21600"/>
                  <a:gd name="T9" fmla="*/ 0 h 21600"/>
                  <a:gd name="T10" fmla="*/ 7975 w 21600"/>
                  <a:gd name="T11" fmla="*/ 923 h 21600"/>
                  <a:gd name="T12" fmla="*/ 20935 w 21600"/>
                  <a:gd name="T13" fmla="*/ 535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1600" h="21600">
                    <a:moveTo>
                      <a:pt x="7352" y="46"/>
                    </a:moveTo>
                    <a:lnTo>
                      <a:pt x="7373" y="9900"/>
                    </a:lnTo>
                    <a:lnTo>
                      <a:pt x="7352" y="16107"/>
                    </a:lnTo>
                    <a:lnTo>
                      <a:pt x="7103" y="15969"/>
                    </a:lnTo>
                    <a:lnTo>
                      <a:pt x="6729" y="15692"/>
                    </a:lnTo>
                    <a:lnTo>
                      <a:pt x="6355" y="15553"/>
                    </a:lnTo>
                    <a:lnTo>
                      <a:pt x="5981" y="15415"/>
                    </a:lnTo>
                    <a:lnTo>
                      <a:pt x="5607" y="15276"/>
                    </a:lnTo>
                    <a:lnTo>
                      <a:pt x="5109" y="15138"/>
                    </a:lnTo>
                    <a:lnTo>
                      <a:pt x="4735" y="15138"/>
                    </a:lnTo>
                    <a:lnTo>
                      <a:pt x="4236" y="15138"/>
                    </a:lnTo>
                    <a:lnTo>
                      <a:pt x="3364" y="15138"/>
                    </a:lnTo>
                    <a:lnTo>
                      <a:pt x="2616" y="15276"/>
                    </a:lnTo>
                    <a:lnTo>
                      <a:pt x="1869" y="15692"/>
                    </a:lnTo>
                    <a:lnTo>
                      <a:pt x="1246" y="15969"/>
                    </a:lnTo>
                    <a:lnTo>
                      <a:pt x="747" y="16523"/>
                    </a:lnTo>
                    <a:lnTo>
                      <a:pt x="373" y="17076"/>
                    </a:lnTo>
                    <a:lnTo>
                      <a:pt x="124" y="17630"/>
                    </a:lnTo>
                    <a:lnTo>
                      <a:pt x="0" y="18323"/>
                    </a:lnTo>
                    <a:lnTo>
                      <a:pt x="124" y="19015"/>
                    </a:lnTo>
                    <a:lnTo>
                      <a:pt x="373" y="19569"/>
                    </a:lnTo>
                    <a:lnTo>
                      <a:pt x="747" y="20123"/>
                    </a:lnTo>
                    <a:lnTo>
                      <a:pt x="1246" y="20676"/>
                    </a:lnTo>
                    <a:lnTo>
                      <a:pt x="1869" y="21092"/>
                    </a:lnTo>
                    <a:lnTo>
                      <a:pt x="2616" y="21369"/>
                    </a:lnTo>
                    <a:lnTo>
                      <a:pt x="3364" y="21507"/>
                    </a:lnTo>
                    <a:lnTo>
                      <a:pt x="4236" y="21646"/>
                    </a:lnTo>
                    <a:lnTo>
                      <a:pt x="5109" y="21507"/>
                    </a:lnTo>
                    <a:lnTo>
                      <a:pt x="5856" y="21369"/>
                    </a:lnTo>
                    <a:lnTo>
                      <a:pt x="6604" y="21092"/>
                    </a:lnTo>
                    <a:lnTo>
                      <a:pt x="7227" y="20676"/>
                    </a:lnTo>
                    <a:lnTo>
                      <a:pt x="7726" y="20123"/>
                    </a:lnTo>
                    <a:lnTo>
                      <a:pt x="8100" y="19569"/>
                    </a:lnTo>
                    <a:lnTo>
                      <a:pt x="8349" y="19015"/>
                    </a:lnTo>
                    <a:lnTo>
                      <a:pt x="8473" y="18323"/>
                    </a:lnTo>
                    <a:lnTo>
                      <a:pt x="8473" y="6276"/>
                    </a:lnTo>
                    <a:lnTo>
                      <a:pt x="20561" y="6276"/>
                    </a:lnTo>
                    <a:lnTo>
                      <a:pt x="20561" y="16107"/>
                    </a:lnTo>
                    <a:lnTo>
                      <a:pt x="20187" y="15830"/>
                    </a:lnTo>
                    <a:lnTo>
                      <a:pt x="19938" y="15692"/>
                    </a:lnTo>
                    <a:lnTo>
                      <a:pt x="19564" y="15553"/>
                    </a:lnTo>
                    <a:lnTo>
                      <a:pt x="19190" y="15415"/>
                    </a:lnTo>
                    <a:lnTo>
                      <a:pt x="18692" y="15276"/>
                    </a:lnTo>
                    <a:lnTo>
                      <a:pt x="18318" y="15138"/>
                    </a:lnTo>
                    <a:lnTo>
                      <a:pt x="17944" y="15138"/>
                    </a:lnTo>
                    <a:lnTo>
                      <a:pt x="17446" y="15138"/>
                    </a:lnTo>
                    <a:lnTo>
                      <a:pt x="16573" y="15138"/>
                    </a:lnTo>
                    <a:lnTo>
                      <a:pt x="15826" y="15276"/>
                    </a:lnTo>
                    <a:lnTo>
                      <a:pt x="15078" y="15692"/>
                    </a:lnTo>
                    <a:lnTo>
                      <a:pt x="14455" y="15969"/>
                    </a:lnTo>
                    <a:lnTo>
                      <a:pt x="13956" y="16523"/>
                    </a:lnTo>
                    <a:lnTo>
                      <a:pt x="13583" y="17076"/>
                    </a:lnTo>
                    <a:lnTo>
                      <a:pt x="13333" y="17630"/>
                    </a:lnTo>
                    <a:lnTo>
                      <a:pt x="13209" y="18323"/>
                    </a:lnTo>
                    <a:lnTo>
                      <a:pt x="13333" y="19015"/>
                    </a:lnTo>
                    <a:lnTo>
                      <a:pt x="13583" y="19569"/>
                    </a:lnTo>
                    <a:lnTo>
                      <a:pt x="13956" y="20123"/>
                    </a:lnTo>
                    <a:lnTo>
                      <a:pt x="14455" y="20676"/>
                    </a:lnTo>
                    <a:lnTo>
                      <a:pt x="15078" y="21092"/>
                    </a:lnTo>
                    <a:lnTo>
                      <a:pt x="15826" y="21369"/>
                    </a:lnTo>
                    <a:lnTo>
                      <a:pt x="16573" y="21507"/>
                    </a:lnTo>
                    <a:lnTo>
                      <a:pt x="17446" y="21646"/>
                    </a:lnTo>
                    <a:lnTo>
                      <a:pt x="18318" y="21507"/>
                    </a:lnTo>
                    <a:lnTo>
                      <a:pt x="19066" y="21369"/>
                    </a:lnTo>
                    <a:lnTo>
                      <a:pt x="19813" y="21092"/>
                    </a:lnTo>
                    <a:lnTo>
                      <a:pt x="20436" y="20676"/>
                    </a:lnTo>
                    <a:lnTo>
                      <a:pt x="20935" y="20123"/>
                    </a:lnTo>
                    <a:lnTo>
                      <a:pt x="21309" y="19569"/>
                    </a:lnTo>
                    <a:lnTo>
                      <a:pt x="21558" y="19015"/>
                    </a:lnTo>
                    <a:lnTo>
                      <a:pt x="21683" y="18323"/>
                    </a:lnTo>
                    <a:lnTo>
                      <a:pt x="21683" y="10061"/>
                    </a:lnTo>
                    <a:lnTo>
                      <a:pt x="21683" y="46"/>
                    </a:lnTo>
                    <a:lnTo>
                      <a:pt x="7352" y="46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6" name="Music"/>
              <p:cNvSpPr>
                <a:spLocks noEditPoints="1" noChangeArrowheads="1"/>
              </p:cNvSpPr>
              <p:nvPr/>
            </p:nvSpPr>
            <p:spPr bwMode="auto">
              <a:xfrm rot="19489535">
                <a:off x="7485764" y="5266750"/>
                <a:ext cx="642937" cy="644525"/>
              </a:xfrm>
              <a:custGeom>
                <a:avLst/>
                <a:gdLst>
                  <a:gd name="T0" fmla="*/ 7352 w 21600"/>
                  <a:gd name="T1" fmla="*/ 46 h 21600"/>
                  <a:gd name="T2" fmla="*/ 7373 w 21600"/>
                  <a:gd name="T3" fmla="*/ 9900 h 21600"/>
                  <a:gd name="T4" fmla="*/ 21683 w 21600"/>
                  <a:gd name="T5" fmla="*/ 10061 h 21600"/>
                  <a:gd name="T6" fmla="*/ 7352 w 21600"/>
                  <a:gd name="T7" fmla="*/ 46 h 21600"/>
                  <a:gd name="T8" fmla="*/ 21600 w 21600"/>
                  <a:gd name="T9" fmla="*/ 0 h 21600"/>
                  <a:gd name="T10" fmla="*/ 7975 w 21600"/>
                  <a:gd name="T11" fmla="*/ 923 h 21600"/>
                  <a:gd name="T12" fmla="*/ 20935 w 21600"/>
                  <a:gd name="T13" fmla="*/ 535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1600" h="21600">
                    <a:moveTo>
                      <a:pt x="7352" y="46"/>
                    </a:moveTo>
                    <a:lnTo>
                      <a:pt x="7373" y="9900"/>
                    </a:lnTo>
                    <a:lnTo>
                      <a:pt x="7352" y="16107"/>
                    </a:lnTo>
                    <a:lnTo>
                      <a:pt x="7103" y="15969"/>
                    </a:lnTo>
                    <a:lnTo>
                      <a:pt x="6729" y="15692"/>
                    </a:lnTo>
                    <a:lnTo>
                      <a:pt x="6355" y="15553"/>
                    </a:lnTo>
                    <a:lnTo>
                      <a:pt x="5981" y="15415"/>
                    </a:lnTo>
                    <a:lnTo>
                      <a:pt x="5607" y="15276"/>
                    </a:lnTo>
                    <a:lnTo>
                      <a:pt x="5109" y="15138"/>
                    </a:lnTo>
                    <a:lnTo>
                      <a:pt x="4735" y="15138"/>
                    </a:lnTo>
                    <a:lnTo>
                      <a:pt x="4236" y="15138"/>
                    </a:lnTo>
                    <a:lnTo>
                      <a:pt x="3364" y="15138"/>
                    </a:lnTo>
                    <a:lnTo>
                      <a:pt x="2616" y="15276"/>
                    </a:lnTo>
                    <a:lnTo>
                      <a:pt x="1869" y="15692"/>
                    </a:lnTo>
                    <a:lnTo>
                      <a:pt x="1246" y="15969"/>
                    </a:lnTo>
                    <a:lnTo>
                      <a:pt x="747" y="16523"/>
                    </a:lnTo>
                    <a:lnTo>
                      <a:pt x="373" y="17076"/>
                    </a:lnTo>
                    <a:lnTo>
                      <a:pt x="124" y="17630"/>
                    </a:lnTo>
                    <a:lnTo>
                      <a:pt x="0" y="18323"/>
                    </a:lnTo>
                    <a:lnTo>
                      <a:pt x="124" y="19015"/>
                    </a:lnTo>
                    <a:lnTo>
                      <a:pt x="373" y="19569"/>
                    </a:lnTo>
                    <a:lnTo>
                      <a:pt x="747" y="20123"/>
                    </a:lnTo>
                    <a:lnTo>
                      <a:pt x="1246" y="20676"/>
                    </a:lnTo>
                    <a:lnTo>
                      <a:pt x="1869" y="21092"/>
                    </a:lnTo>
                    <a:lnTo>
                      <a:pt x="2616" y="21369"/>
                    </a:lnTo>
                    <a:lnTo>
                      <a:pt x="3364" y="21507"/>
                    </a:lnTo>
                    <a:lnTo>
                      <a:pt x="4236" y="21646"/>
                    </a:lnTo>
                    <a:lnTo>
                      <a:pt x="5109" y="21507"/>
                    </a:lnTo>
                    <a:lnTo>
                      <a:pt x="5856" y="21369"/>
                    </a:lnTo>
                    <a:lnTo>
                      <a:pt x="6604" y="21092"/>
                    </a:lnTo>
                    <a:lnTo>
                      <a:pt x="7227" y="20676"/>
                    </a:lnTo>
                    <a:lnTo>
                      <a:pt x="7726" y="20123"/>
                    </a:lnTo>
                    <a:lnTo>
                      <a:pt x="8100" y="19569"/>
                    </a:lnTo>
                    <a:lnTo>
                      <a:pt x="8349" y="19015"/>
                    </a:lnTo>
                    <a:lnTo>
                      <a:pt x="8473" y="18323"/>
                    </a:lnTo>
                    <a:lnTo>
                      <a:pt x="8473" y="6276"/>
                    </a:lnTo>
                    <a:lnTo>
                      <a:pt x="20561" y="6276"/>
                    </a:lnTo>
                    <a:lnTo>
                      <a:pt x="20561" y="16107"/>
                    </a:lnTo>
                    <a:lnTo>
                      <a:pt x="20187" y="15830"/>
                    </a:lnTo>
                    <a:lnTo>
                      <a:pt x="19938" y="15692"/>
                    </a:lnTo>
                    <a:lnTo>
                      <a:pt x="19564" y="15553"/>
                    </a:lnTo>
                    <a:lnTo>
                      <a:pt x="19190" y="15415"/>
                    </a:lnTo>
                    <a:lnTo>
                      <a:pt x="18692" y="15276"/>
                    </a:lnTo>
                    <a:lnTo>
                      <a:pt x="18318" y="15138"/>
                    </a:lnTo>
                    <a:lnTo>
                      <a:pt x="17944" y="15138"/>
                    </a:lnTo>
                    <a:lnTo>
                      <a:pt x="17446" y="15138"/>
                    </a:lnTo>
                    <a:lnTo>
                      <a:pt x="16573" y="15138"/>
                    </a:lnTo>
                    <a:lnTo>
                      <a:pt x="15826" y="15276"/>
                    </a:lnTo>
                    <a:lnTo>
                      <a:pt x="15078" y="15692"/>
                    </a:lnTo>
                    <a:lnTo>
                      <a:pt x="14455" y="15969"/>
                    </a:lnTo>
                    <a:lnTo>
                      <a:pt x="13956" y="16523"/>
                    </a:lnTo>
                    <a:lnTo>
                      <a:pt x="13583" y="17076"/>
                    </a:lnTo>
                    <a:lnTo>
                      <a:pt x="13333" y="17630"/>
                    </a:lnTo>
                    <a:lnTo>
                      <a:pt x="13209" y="18323"/>
                    </a:lnTo>
                    <a:lnTo>
                      <a:pt x="13333" y="19015"/>
                    </a:lnTo>
                    <a:lnTo>
                      <a:pt x="13583" y="19569"/>
                    </a:lnTo>
                    <a:lnTo>
                      <a:pt x="13956" y="20123"/>
                    </a:lnTo>
                    <a:lnTo>
                      <a:pt x="14455" y="20676"/>
                    </a:lnTo>
                    <a:lnTo>
                      <a:pt x="15078" y="21092"/>
                    </a:lnTo>
                    <a:lnTo>
                      <a:pt x="15826" y="21369"/>
                    </a:lnTo>
                    <a:lnTo>
                      <a:pt x="16573" y="21507"/>
                    </a:lnTo>
                    <a:lnTo>
                      <a:pt x="17446" y="21646"/>
                    </a:lnTo>
                    <a:lnTo>
                      <a:pt x="18318" y="21507"/>
                    </a:lnTo>
                    <a:lnTo>
                      <a:pt x="19066" y="21369"/>
                    </a:lnTo>
                    <a:lnTo>
                      <a:pt x="19813" y="21092"/>
                    </a:lnTo>
                    <a:lnTo>
                      <a:pt x="20436" y="20676"/>
                    </a:lnTo>
                    <a:lnTo>
                      <a:pt x="20935" y="20123"/>
                    </a:lnTo>
                    <a:lnTo>
                      <a:pt x="21309" y="19569"/>
                    </a:lnTo>
                    <a:lnTo>
                      <a:pt x="21558" y="19015"/>
                    </a:lnTo>
                    <a:lnTo>
                      <a:pt x="21683" y="18323"/>
                    </a:lnTo>
                    <a:lnTo>
                      <a:pt x="21683" y="10061"/>
                    </a:lnTo>
                    <a:lnTo>
                      <a:pt x="21683" y="46"/>
                    </a:lnTo>
                    <a:lnTo>
                      <a:pt x="7352" y="46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 bwMode="auto">
            <a:xfrm>
              <a:off x="6224399" y="4236720"/>
              <a:ext cx="755521" cy="1540567"/>
            </a:xfrm>
            <a:custGeom>
              <a:avLst/>
              <a:gdLst>
                <a:gd name="connsiteX0" fmla="*/ 130681 w 755521"/>
                <a:gd name="connsiteY0" fmla="*/ 0 h 1540567"/>
                <a:gd name="connsiteX1" fmla="*/ 84961 w 755521"/>
                <a:gd name="connsiteY1" fmla="*/ 45720 h 1540567"/>
                <a:gd name="connsiteX2" fmla="*/ 39241 w 755521"/>
                <a:gd name="connsiteY2" fmla="*/ 198120 h 1540567"/>
                <a:gd name="connsiteX3" fmla="*/ 24001 w 755521"/>
                <a:gd name="connsiteY3" fmla="*/ 243840 h 1540567"/>
                <a:gd name="connsiteX4" fmla="*/ 24001 w 755521"/>
                <a:gd name="connsiteY4" fmla="*/ 533400 h 1540567"/>
                <a:gd name="connsiteX5" fmla="*/ 39241 w 755521"/>
                <a:gd name="connsiteY5" fmla="*/ 579120 h 1540567"/>
                <a:gd name="connsiteX6" fmla="*/ 115441 w 755521"/>
                <a:gd name="connsiteY6" fmla="*/ 685800 h 1540567"/>
                <a:gd name="connsiteX7" fmla="*/ 176401 w 755521"/>
                <a:gd name="connsiteY7" fmla="*/ 731520 h 1540567"/>
                <a:gd name="connsiteX8" fmla="*/ 222121 w 755521"/>
                <a:gd name="connsiteY8" fmla="*/ 822960 h 1540567"/>
                <a:gd name="connsiteX9" fmla="*/ 191641 w 755521"/>
                <a:gd name="connsiteY9" fmla="*/ 1082040 h 1540567"/>
                <a:gd name="connsiteX10" fmla="*/ 145921 w 755521"/>
                <a:gd name="connsiteY10" fmla="*/ 1173480 h 1540567"/>
                <a:gd name="connsiteX11" fmla="*/ 145921 w 755521"/>
                <a:gd name="connsiteY11" fmla="*/ 1432560 h 1540567"/>
                <a:gd name="connsiteX12" fmla="*/ 161161 w 755521"/>
                <a:gd name="connsiteY12" fmla="*/ 1493520 h 1540567"/>
                <a:gd name="connsiteX13" fmla="*/ 206881 w 755521"/>
                <a:gd name="connsiteY13" fmla="*/ 1539240 h 1540567"/>
                <a:gd name="connsiteX14" fmla="*/ 435481 w 755521"/>
                <a:gd name="connsiteY14" fmla="*/ 1524000 h 1540567"/>
                <a:gd name="connsiteX15" fmla="*/ 496441 w 755521"/>
                <a:gd name="connsiteY15" fmla="*/ 1432560 h 1540567"/>
                <a:gd name="connsiteX16" fmla="*/ 542161 w 755521"/>
                <a:gd name="connsiteY16" fmla="*/ 1386840 h 1540567"/>
                <a:gd name="connsiteX17" fmla="*/ 725041 w 755521"/>
                <a:gd name="connsiteY17" fmla="*/ 1325880 h 1540567"/>
                <a:gd name="connsiteX18" fmla="*/ 755521 w 755521"/>
                <a:gd name="connsiteY18" fmla="*/ 1249680 h 154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5521" h="1540567">
                  <a:moveTo>
                    <a:pt x="130681" y="0"/>
                  </a:moveTo>
                  <a:cubicBezTo>
                    <a:pt x="115441" y="15240"/>
                    <a:pt x="96384" y="27443"/>
                    <a:pt x="84961" y="45720"/>
                  </a:cubicBezTo>
                  <a:cubicBezTo>
                    <a:pt x="50831" y="100328"/>
                    <a:pt x="54193" y="138312"/>
                    <a:pt x="39241" y="198120"/>
                  </a:cubicBezTo>
                  <a:cubicBezTo>
                    <a:pt x="35345" y="213705"/>
                    <a:pt x="29081" y="228600"/>
                    <a:pt x="24001" y="243840"/>
                  </a:cubicBezTo>
                  <a:cubicBezTo>
                    <a:pt x="5490" y="391932"/>
                    <a:pt x="0" y="365394"/>
                    <a:pt x="24001" y="533400"/>
                  </a:cubicBezTo>
                  <a:cubicBezTo>
                    <a:pt x="26273" y="549303"/>
                    <a:pt x="32057" y="564752"/>
                    <a:pt x="39241" y="579120"/>
                  </a:cubicBezTo>
                  <a:cubicBezTo>
                    <a:pt x="47894" y="596427"/>
                    <a:pt x="108538" y="678897"/>
                    <a:pt x="115441" y="685800"/>
                  </a:cubicBezTo>
                  <a:cubicBezTo>
                    <a:pt x="133402" y="703761"/>
                    <a:pt x="158440" y="713559"/>
                    <a:pt x="176401" y="731520"/>
                  </a:cubicBezTo>
                  <a:cubicBezTo>
                    <a:pt x="205944" y="761063"/>
                    <a:pt x="209726" y="785775"/>
                    <a:pt x="222121" y="822960"/>
                  </a:cubicBezTo>
                  <a:cubicBezTo>
                    <a:pt x="220375" y="843906"/>
                    <a:pt x="212253" y="1025358"/>
                    <a:pt x="191641" y="1082040"/>
                  </a:cubicBezTo>
                  <a:cubicBezTo>
                    <a:pt x="179995" y="1114066"/>
                    <a:pt x="161161" y="1143000"/>
                    <a:pt x="145921" y="1173480"/>
                  </a:cubicBezTo>
                  <a:cubicBezTo>
                    <a:pt x="124032" y="1304815"/>
                    <a:pt x="123207" y="1262205"/>
                    <a:pt x="145921" y="1432560"/>
                  </a:cubicBezTo>
                  <a:cubicBezTo>
                    <a:pt x="148689" y="1453322"/>
                    <a:pt x="150769" y="1475334"/>
                    <a:pt x="161161" y="1493520"/>
                  </a:cubicBezTo>
                  <a:cubicBezTo>
                    <a:pt x="171854" y="1512233"/>
                    <a:pt x="191641" y="1524000"/>
                    <a:pt x="206881" y="1539240"/>
                  </a:cubicBezTo>
                  <a:cubicBezTo>
                    <a:pt x="283081" y="1534160"/>
                    <a:pt x="360930" y="1540567"/>
                    <a:pt x="435481" y="1524000"/>
                  </a:cubicBezTo>
                  <a:cubicBezTo>
                    <a:pt x="492553" y="1511317"/>
                    <a:pt x="474391" y="1465635"/>
                    <a:pt x="496441" y="1432560"/>
                  </a:cubicBezTo>
                  <a:cubicBezTo>
                    <a:pt x="508396" y="1414627"/>
                    <a:pt x="524919" y="1399772"/>
                    <a:pt x="542161" y="1386840"/>
                  </a:cubicBezTo>
                  <a:cubicBezTo>
                    <a:pt x="622727" y="1326415"/>
                    <a:pt x="621096" y="1340729"/>
                    <a:pt x="725041" y="1325880"/>
                  </a:cubicBezTo>
                  <a:cubicBezTo>
                    <a:pt x="743873" y="1269384"/>
                    <a:pt x="733097" y="1294528"/>
                    <a:pt x="755521" y="1249680"/>
                  </a:cubicBezTo>
                </a:path>
              </a:pathLst>
            </a:custGeom>
            <a:noFill/>
            <a:ln w="190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200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032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Scenario:</a:t>
            </a:r>
            <a:br>
              <a:rPr lang="en-US" dirty="0" smtClean="0"/>
            </a:br>
            <a:r>
              <a:rPr lang="en-US" dirty="0" smtClean="0"/>
              <a:t> Reconfigurable platform</a:t>
            </a:r>
          </a:p>
        </p:txBody>
      </p:sp>
      <p:graphicFrame>
        <p:nvGraphicFramePr>
          <p:cNvPr id="8199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71967490"/>
              </p:ext>
            </p:extLst>
          </p:nvPr>
        </p:nvGraphicFramePr>
        <p:xfrm>
          <a:off x="0" y="5181600"/>
          <a:ext cx="23733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" name="Bitmap Image" r:id="rId5" imgW="1123810" imgH="685714" progId="PBrush">
                  <p:embed/>
                </p:oleObj>
              </mc:Choice>
              <mc:Fallback>
                <p:oleObj name="Bitmap Image" r:id="rId5" imgW="1123810" imgH="685714" progId="PBrush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23733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 animBg="1"/>
      <p:bldP spid="28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2903" y="1592263"/>
            <a:ext cx="2514600" cy="2133600"/>
            <a:chOff x="261938" y="1592263"/>
            <a:chExt cx="2514600" cy="2133600"/>
          </a:xfrm>
          <a:solidFill>
            <a:schemeClr val="accent4">
              <a:lumMod val="10000"/>
            </a:schemeClr>
          </a:solidFill>
        </p:grpSpPr>
        <p:sp>
          <p:nvSpPr>
            <p:cNvPr id="2068" name="AutoShape 4"/>
            <p:cNvSpPr>
              <a:spLocks noChangeArrowheads="1"/>
            </p:cNvSpPr>
            <p:nvPr/>
          </p:nvSpPr>
          <p:spPr bwMode="auto">
            <a:xfrm>
              <a:off x="261938" y="1592263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9" name="Rectangle 5"/>
            <p:cNvSpPr>
              <a:spLocks noChangeArrowheads="1"/>
            </p:cNvSpPr>
            <p:nvPr/>
          </p:nvSpPr>
          <p:spPr bwMode="auto">
            <a:xfrm>
              <a:off x="719138" y="2430463"/>
              <a:ext cx="11430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MP3</a:t>
              </a:r>
            </a:p>
            <a:p>
              <a:pPr algn="ctr"/>
              <a:r>
                <a:rPr lang="en-US" sz="2000" b="1" dirty="0"/>
                <a:t>player</a:t>
              </a:r>
            </a:p>
          </p:txBody>
        </p:sp>
      </p:grpSp>
      <p:sp>
        <p:nvSpPr>
          <p:cNvPr id="2052" name="Line 8"/>
          <p:cNvSpPr>
            <a:spLocks noChangeShapeType="1"/>
          </p:cNvSpPr>
          <p:nvPr/>
        </p:nvSpPr>
        <p:spPr bwMode="auto">
          <a:xfrm>
            <a:off x="2776538" y="2506663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2053" name="Picture 2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448175"/>
            <a:ext cx="2306638" cy="1674813"/>
          </a:xfrm>
          <a:noFill/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48275" y="1515741"/>
            <a:ext cx="3895725" cy="3253802"/>
            <a:chOff x="5281613" y="1543050"/>
            <a:chExt cx="3895725" cy="3253802"/>
          </a:xfrm>
        </p:grpSpPr>
        <p:sp>
          <p:nvSpPr>
            <p:cNvPr id="2059" name="Line 20"/>
            <p:cNvSpPr>
              <a:spLocks noChangeShapeType="1"/>
            </p:cNvSpPr>
            <p:nvPr/>
          </p:nvSpPr>
          <p:spPr bwMode="auto">
            <a:xfrm>
              <a:off x="5281613" y="2549525"/>
              <a:ext cx="6858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" name="AutoShape 21"/>
            <p:cNvSpPr>
              <a:spLocks noChangeArrowheads="1"/>
            </p:cNvSpPr>
            <p:nvPr/>
          </p:nvSpPr>
          <p:spPr bwMode="auto">
            <a:xfrm>
              <a:off x="6424613" y="1543050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" name="Oval 23"/>
            <p:cNvSpPr>
              <a:spLocks noChangeArrowheads="1"/>
            </p:cNvSpPr>
            <p:nvPr/>
          </p:nvSpPr>
          <p:spPr bwMode="auto">
            <a:xfrm>
              <a:off x="6500813" y="3463925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Rectangle 12"/>
            <p:cNvSpPr>
              <a:spLocks noChangeArrowheads="1"/>
            </p:cNvSpPr>
            <p:nvPr/>
          </p:nvSpPr>
          <p:spPr bwMode="auto">
            <a:xfrm>
              <a:off x="6838950" y="2516188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IP phone</a:t>
              </a:r>
            </a:p>
          </p:txBody>
        </p:sp>
        <p:sp>
          <p:nvSpPr>
            <p:cNvPr id="2063" name="Oval 26"/>
            <p:cNvSpPr>
              <a:spLocks noChangeArrowheads="1"/>
            </p:cNvSpPr>
            <p:nvPr/>
          </p:nvSpPr>
          <p:spPr bwMode="auto">
            <a:xfrm>
              <a:off x="8567738" y="3014663"/>
              <a:ext cx="134937" cy="18573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Line 27"/>
            <p:cNvSpPr>
              <a:spLocks noChangeShapeType="1"/>
            </p:cNvSpPr>
            <p:nvPr/>
          </p:nvSpPr>
          <p:spPr bwMode="auto">
            <a:xfrm>
              <a:off x="8651875" y="3098800"/>
              <a:ext cx="525463" cy="0"/>
            </a:xfrm>
            <a:prstGeom prst="line">
              <a:avLst/>
            </a:prstGeom>
            <a:noFill/>
            <a:ln w="381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6203430" y="3445847"/>
              <a:ext cx="679673" cy="1351005"/>
              <a:chOff x="6203430" y="3445847"/>
              <a:chExt cx="679673" cy="1351005"/>
            </a:xfrm>
          </p:grpSpPr>
          <p:sp>
            <p:nvSpPr>
              <p:cNvPr id="2066" name="Oval 23"/>
              <p:cNvSpPr>
                <a:spLocks noChangeArrowheads="1"/>
              </p:cNvSpPr>
              <p:nvPr/>
            </p:nvSpPr>
            <p:spPr bwMode="auto">
              <a:xfrm>
                <a:off x="6730703" y="3445847"/>
                <a:ext cx="152400" cy="1524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6203950" y="3565525"/>
                <a:ext cx="608013" cy="1231900"/>
              </a:xfrm>
              <a:custGeom>
                <a:avLst/>
                <a:gdLst>
                  <a:gd name="connsiteX0" fmla="*/ 557134 w 572124"/>
                  <a:gd name="connsiteY0" fmla="*/ 0 h 1079292"/>
                  <a:gd name="connsiteX1" fmla="*/ 2498 w 572124"/>
                  <a:gd name="connsiteY1" fmla="*/ 809469 h 1079292"/>
                  <a:gd name="connsiteX2" fmla="*/ 572124 w 572124"/>
                  <a:gd name="connsiteY2" fmla="*/ 1079292 h 107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2124" h="1079292">
                    <a:moveTo>
                      <a:pt x="557134" y="0"/>
                    </a:moveTo>
                    <a:cubicBezTo>
                      <a:pt x="278567" y="314793"/>
                      <a:pt x="0" y="629587"/>
                      <a:pt x="2498" y="809469"/>
                    </a:cubicBezTo>
                    <a:cubicBezTo>
                      <a:pt x="4996" y="989351"/>
                      <a:pt x="288560" y="1034321"/>
                      <a:pt x="572124" y="107929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089275" y="1662113"/>
            <a:ext cx="2468474" cy="2051926"/>
            <a:chOff x="3072983" y="2323475"/>
            <a:chExt cx="2428407" cy="1304144"/>
          </a:xfrm>
        </p:grpSpPr>
        <p:sp>
          <p:nvSpPr>
            <p:cNvPr id="2057" name="TextBox 20"/>
            <p:cNvSpPr txBox="1">
              <a:spLocks noChangeArrowheads="1"/>
            </p:cNvSpPr>
            <p:nvPr/>
          </p:nvSpPr>
          <p:spPr bwMode="auto">
            <a:xfrm>
              <a:off x="3177915" y="2323475"/>
              <a:ext cx="1835759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ZA" sz="2000" i="1"/>
                <a:t>The Hutt says:</a:t>
              </a:r>
              <a:endParaRPr lang="en-US" sz="2000" i="1"/>
            </a:p>
          </p:txBody>
        </p:sp>
        <p:sp>
          <p:nvSpPr>
            <p:cNvPr id="2058" name="Oval Callout 21"/>
            <p:cNvSpPr>
              <a:spLocks noChangeArrowheads="1"/>
            </p:cNvSpPr>
            <p:nvPr/>
          </p:nvSpPr>
          <p:spPr bwMode="auto">
            <a:xfrm>
              <a:off x="3072983" y="2758189"/>
              <a:ext cx="2428407" cy="869430"/>
            </a:xfrm>
            <a:prstGeom prst="wedgeEllipseCallout">
              <a:avLst>
                <a:gd name="adj1" fmla="val -20218"/>
                <a:gd name="adj2" fmla="val 8491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000">
                  <a:solidFill>
                    <a:srgbClr val="1C1C1C"/>
                  </a:solidFill>
                </a:rPr>
                <a:t>Now I need a</a:t>
              </a:r>
              <a:r>
                <a:rPr lang="en-ZA" sz="2000">
                  <a:solidFill>
                    <a:srgbClr val="1C1C1C"/>
                  </a:solidFill>
                </a:rPr>
                <a:t>n IP phone!</a:t>
              </a:r>
              <a:endParaRPr lang="en-US" sz="2000">
                <a:solidFill>
                  <a:srgbClr val="1C1C1C"/>
                </a:solidFill>
              </a:endParaRPr>
            </a:p>
            <a:p>
              <a:endParaRPr lang="en-US" sz="2000">
                <a:solidFill>
                  <a:srgbClr val="1C1C1C"/>
                </a:solidFill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357110" y="4745038"/>
            <a:ext cx="98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1C1C1C"/>
                </a:solidFill>
              </a:rPr>
              <a:t>Yak </a:t>
            </a:r>
            <a:r>
              <a:rPr lang="en-ZA" dirty="0" err="1">
                <a:solidFill>
                  <a:srgbClr val="1C1C1C"/>
                </a:solidFill>
              </a:rPr>
              <a:t>yak</a:t>
            </a:r>
            <a:endParaRPr lang="en-US" dirty="0">
              <a:solidFill>
                <a:srgbClr val="1C1C1C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629878" y="3739833"/>
            <a:ext cx="944402" cy="1595124"/>
            <a:chOff x="6629878" y="3739833"/>
            <a:chExt cx="944402" cy="1595124"/>
          </a:xfrm>
        </p:grpSpPr>
        <p:pic>
          <p:nvPicPr>
            <p:cNvPr id="24" name="Picture 4" descr="C:\Users\swinberg\Documents\ACTIVE\EEE4084F\2012\LECTURES\EEE4084F-Lecture13\earphone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0833" y="3739833"/>
              <a:ext cx="913447" cy="1595124"/>
            </a:xfrm>
            <a:prstGeom prst="rect">
              <a:avLst/>
            </a:prstGeom>
            <a:noFill/>
          </p:spPr>
        </p:pic>
        <p:cxnSp>
          <p:nvCxnSpPr>
            <p:cNvPr id="30" name="Straight Connector 29"/>
            <p:cNvCxnSpPr/>
            <p:nvPr/>
          </p:nvCxnSpPr>
          <p:spPr bwMode="auto">
            <a:xfrm rot="10800000" flipV="1">
              <a:off x="6629878" y="5227319"/>
              <a:ext cx="517683" cy="1076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117913" y="2506663"/>
            <a:ext cx="3017837" cy="42862"/>
            <a:chOff x="2776538" y="2506663"/>
            <a:chExt cx="3017837" cy="42862"/>
          </a:xfrm>
        </p:grpSpPr>
        <p:sp>
          <p:nvSpPr>
            <p:cNvPr id="13335" name="Line 12"/>
            <p:cNvSpPr>
              <a:spLocks noChangeShapeType="1"/>
            </p:cNvSpPr>
            <p:nvPr/>
          </p:nvSpPr>
          <p:spPr bwMode="auto">
            <a:xfrm>
              <a:off x="2776538" y="2506663"/>
              <a:ext cx="6096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6" name="Line 14"/>
            <p:cNvSpPr>
              <a:spLocks noChangeShapeType="1"/>
            </p:cNvSpPr>
            <p:nvPr/>
          </p:nvSpPr>
          <p:spPr bwMode="auto">
            <a:xfrm>
              <a:off x="5108575" y="2549525"/>
              <a:ext cx="6858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41375" y="1593850"/>
            <a:ext cx="2752725" cy="2874963"/>
            <a:chOff x="0" y="1593850"/>
            <a:chExt cx="2752725" cy="2874963"/>
          </a:xfrm>
        </p:grpSpPr>
        <p:sp>
          <p:nvSpPr>
            <p:cNvPr id="13328" name="AutoShape 21"/>
            <p:cNvSpPr>
              <a:spLocks noChangeArrowheads="1"/>
            </p:cNvSpPr>
            <p:nvPr/>
          </p:nvSpPr>
          <p:spPr bwMode="auto">
            <a:xfrm>
              <a:off x="0" y="1593850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9" name="Oval 22"/>
            <p:cNvSpPr>
              <a:spLocks noChangeArrowheads="1"/>
            </p:cNvSpPr>
            <p:nvPr/>
          </p:nvSpPr>
          <p:spPr bwMode="auto">
            <a:xfrm>
              <a:off x="76200" y="3514725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23"/>
            <p:cNvSpPr>
              <a:spLocks noChangeArrowheads="1"/>
            </p:cNvSpPr>
            <p:nvPr/>
          </p:nvSpPr>
          <p:spPr bwMode="auto">
            <a:xfrm>
              <a:off x="414338" y="2566988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accent4">
                      <a:lumMod val="10000"/>
                    </a:schemeClr>
                  </a:solidFill>
                </a:rPr>
                <a:t>IP phone</a:t>
              </a:r>
            </a:p>
          </p:txBody>
        </p:sp>
        <p:sp>
          <p:nvSpPr>
            <p:cNvPr id="13331" name="Oval 24"/>
            <p:cNvSpPr>
              <a:spLocks noChangeArrowheads="1"/>
            </p:cNvSpPr>
            <p:nvPr/>
          </p:nvSpPr>
          <p:spPr bwMode="auto">
            <a:xfrm>
              <a:off x="2143125" y="3065463"/>
              <a:ext cx="134938" cy="18573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25"/>
            <p:cNvSpPr>
              <a:spLocks noChangeShapeType="1"/>
            </p:cNvSpPr>
            <p:nvPr/>
          </p:nvSpPr>
          <p:spPr bwMode="auto">
            <a:xfrm>
              <a:off x="2227263" y="3149600"/>
              <a:ext cx="525462" cy="0"/>
            </a:xfrm>
            <a:prstGeom prst="line">
              <a:avLst/>
            </a:prstGeom>
            <a:noFill/>
            <a:ln w="381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3" name="Line 26"/>
            <p:cNvSpPr>
              <a:spLocks noChangeShapeType="1"/>
            </p:cNvSpPr>
            <p:nvPr/>
          </p:nvSpPr>
          <p:spPr bwMode="auto">
            <a:xfrm>
              <a:off x="2743200" y="3132138"/>
              <a:ext cx="0" cy="132080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4" name="Line 28"/>
            <p:cNvSpPr>
              <a:spLocks noChangeShapeType="1"/>
            </p:cNvSpPr>
            <p:nvPr/>
          </p:nvSpPr>
          <p:spPr bwMode="auto">
            <a:xfrm flipH="1">
              <a:off x="0" y="4468813"/>
              <a:ext cx="2743200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213538" y="1543050"/>
            <a:ext cx="2514600" cy="2133600"/>
            <a:chOff x="5872558" y="1543050"/>
            <a:chExt cx="2514798" cy="2133421"/>
          </a:xfrm>
          <a:solidFill>
            <a:schemeClr val="accent4">
              <a:lumMod val="25000"/>
            </a:schemeClr>
          </a:solidFill>
        </p:grpSpPr>
        <p:sp>
          <p:nvSpPr>
            <p:cNvPr id="13324" name="AutoShape 15"/>
            <p:cNvSpPr>
              <a:spLocks noChangeArrowheads="1"/>
            </p:cNvSpPr>
            <p:nvPr/>
          </p:nvSpPr>
          <p:spPr bwMode="auto">
            <a:xfrm>
              <a:off x="5872558" y="1543050"/>
              <a:ext cx="2514798" cy="2133421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5" name="Rectangle 17"/>
            <p:cNvSpPr>
              <a:spLocks noChangeArrowheads="1"/>
            </p:cNvSpPr>
            <p:nvPr/>
          </p:nvSpPr>
          <p:spPr bwMode="auto">
            <a:xfrm>
              <a:off x="6067835" y="2516107"/>
              <a:ext cx="1530470" cy="60954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Compressor</a:t>
              </a:r>
            </a:p>
          </p:txBody>
        </p:sp>
        <p:sp>
          <p:nvSpPr>
            <p:cNvPr id="13326" name="Oval 18"/>
            <p:cNvSpPr>
              <a:spLocks noChangeArrowheads="1"/>
            </p:cNvSpPr>
            <p:nvPr/>
          </p:nvSpPr>
          <p:spPr bwMode="auto">
            <a:xfrm>
              <a:off x="8015851" y="3014540"/>
              <a:ext cx="134948" cy="1857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29"/>
            <p:cNvSpPr>
              <a:spLocks noChangeArrowheads="1"/>
            </p:cNvSpPr>
            <p:nvPr/>
          </p:nvSpPr>
          <p:spPr bwMode="auto">
            <a:xfrm>
              <a:off x="6058966" y="3431415"/>
              <a:ext cx="134949" cy="1857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2" name="TextBox 26"/>
          <p:cNvSpPr txBox="1">
            <a:spLocks noChangeArrowheads="1"/>
          </p:cNvSpPr>
          <p:nvPr/>
        </p:nvSpPr>
        <p:spPr bwMode="auto">
          <a:xfrm>
            <a:off x="6173850" y="4035425"/>
            <a:ext cx="1009650" cy="923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ZA">
                <a:solidFill>
                  <a:srgbClr val="1C1C1C"/>
                </a:solidFill>
              </a:rPr>
              <a:t>110111001101</a:t>
            </a:r>
          </a:p>
          <a:p>
            <a:endParaRPr lang="en-US">
              <a:solidFill>
                <a:srgbClr val="1C1C1C"/>
              </a:solidFill>
            </a:endParaRPr>
          </a:p>
        </p:txBody>
      </p:sp>
      <p:pic>
        <p:nvPicPr>
          <p:cNvPr id="13318" name="Picture 23" descr="r2d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613" y="3170238"/>
            <a:ext cx="1473200" cy="184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5" name="Rectangular Callout 24"/>
          <p:cNvSpPr/>
          <p:nvPr/>
        </p:nvSpPr>
        <p:spPr bwMode="auto">
          <a:xfrm>
            <a:off x="3637025" y="1308100"/>
            <a:ext cx="2065338" cy="1639888"/>
          </a:xfrm>
          <a:prstGeom prst="wedgeRectCallout">
            <a:avLst>
              <a:gd name="adj1" fmla="val -12436"/>
              <a:gd name="adj2" fmla="val 7788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1C1C1C"/>
                </a:solidFill>
              </a:rPr>
              <a:t>But I (beep </a:t>
            </a:r>
            <a:r>
              <a:rPr lang="en-US" sz="2000" dirty="0" err="1">
                <a:solidFill>
                  <a:srgbClr val="1C1C1C"/>
                </a:solidFill>
              </a:rPr>
              <a:t>beep</a:t>
            </a:r>
            <a:r>
              <a:rPr lang="en-US" sz="2000" dirty="0">
                <a:solidFill>
                  <a:srgbClr val="1C1C1C"/>
                </a:solidFill>
              </a:rPr>
              <a:t>) need a </a:t>
            </a:r>
          </a:p>
          <a:p>
            <a:pPr algn="ctr">
              <a:defRPr/>
            </a:pPr>
            <a:r>
              <a:rPr lang="en-US" sz="2000" dirty="0">
                <a:solidFill>
                  <a:srgbClr val="1C1C1C"/>
                </a:solidFill>
              </a:rPr>
              <a:t>data stream </a:t>
            </a:r>
          </a:p>
          <a:p>
            <a:pPr algn="ctr">
              <a:defRPr/>
            </a:pPr>
            <a:r>
              <a:rPr lang="en-US" sz="2000" dirty="0">
                <a:solidFill>
                  <a:srgbClr val="1C1C1C"/>
                </a:solidFill>
              </a:rPr>
              <a:t>compressor</a:t>
            </a:r>
          </a:p>
          <a:p>
            <a:pPr algn="ctr">
              <a:defRPr/>
            </a:pPr>
            <a:r>
              <a:rPr lang="en-ZA" sz="2000" dirty="0">
                <a:solidFill>
                  <a:srgbClr val="1C1C1C"/>
                </a:solidFill>
              </a:rPr>
              <a:t>(click squeak)</a:t>
            </a:r>
            <a:endParaRPr lang="en-US" sz="2000" dirty="0">
              <a:solidFill>
                <a:srgbClr val="1C1C1C"/>
              </a:solidFill>
            </a:endParaRPr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4756213" y="3578225"/>
            <a:ext cx="1701800" cy="869950"/>
          </a:xfrm>
          <a:custGeom>
            <a:avLst/>
            <a:gdLst>
              <a:gd name="T0" fmla="*/ 0 w 1702676"/>
              <a:gd name="T1" fmla="*/ 868853 h 869731"/>
              <a:gd name="T2" fmla="*/ 1224658 w 1702676"/>
              <a:gd name="T3" fmla="*/ 726678 h 869731"/>
              <a:gd name="T4" fmla="*/ 1695680 w 1702676"/>
              <a:gd name="T5" fmla="*/ 0 h 869731"/>
              <a:gd name="T6" fmla="*/ 0 60000 65536"/>
              <a:gd name="T7" fmla="*/ 0 60000 65536"/>
              <a:gd name="T8" fmla="*/ 0 60000 65536"/>
              <a:gd name="T9" fmla="*/ 0 w 1702676"/>
              <a:gd name="T10" fmla="*/ 0 h 869731"/>
              <a:gd name="T11" fmla="*/ 1702676 w 1702676"/>
              <a:gd name="T12" fmla="*/ 869731 h 869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2676" h="869731">
                <a:moveTo>
                  <a:pt x="0" y="867104"/>
                </a:moveTo>
                <a:cubicBezTo>
                  <a:pt x="472965" y="868417"/>
                  <a:pt x="945931" y="869731"/>
                  <a:pt x="1229710" y="725214"/>
                </a:cubicBezTo>
                <a:cubicBezTo>
                  <a:pt x="1513489" y="580697"/>
                  <a:pt x="1608082" y="290348"/>
                  <a:pt x="1702676" y="0"/>
                </a:cubicBezTo>
              </a:path>
            </a:pathLst>
          </a:custGeom>
          <a:noFill/>
          <a:ln w="25400" algn="ctr">
            <a:solidFill>
              <a:srgbClr val="0070C0"/>
            </a:solidFill>
            <a:round/>
            <a:headEnd type="oval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826313" y="3778725"/>
            <a:ext cx="1044575" cy="646113"/>
            <a:chOff x="8099995" y="2727337"/>
            <a:chExt cx="1044005" cy="646277"/>
          </a:xfrm>
        </p:grpSpPr>
        <p:sp>
          <p:nvSpPr>
            <p:cNvPr id="13322" name="Line 19"/>
            <p:cNvSpPr>
              <a:spLocks noChangeShapeType="1"/>
            </p:cNvSpPr>
            <p:nvPr/>
          </p:nvSpPr>
          <p:spPr bwMode="auto">
            <a:xfrm>
              <a:off x="8099995" y="3098670"/>
              <a:ext cx="525504" cy="0"/>
            </a:xfrm>
            <a:prstGeom prst="line">
              <a:avLst/>
            </a:prstGeom>
            <a:noFill/>
            <a:ln w="38100">
              <a:solidFill>
                <a:srgbClr val="1C1C1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3" name="TextBox 25"/>
            <p:cNvSpPr txBox="1">
              <a:spLocks noChangeArrowheads="1"/>
            </p:cNvSpPr>
            <p:nvPr/>
          </p:nvSpPr>
          <p:spPr bwMode="auto">
            <a:xfrm>
              <a:off x="8134928" y="2727337"/>
              <a:ext cx="1009072" cy="64627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en-ZA">
                  <a:solidFill>
                    <a:srgbClr val="1C1C1C"/>
                  </a:solidFill>
                </a:rPr>
                <a:t>110100</a:t>
              </a:r>
            </a:p>
            <a:p>
              <a:endParaRPr lang="en-US">
                <a:solidFill>
                  <a:srgbClr val="1C1C1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2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08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</TotalTime>
  <Words>1345</Words>
  <Application>Microsoft Office PowerPoint</Application>
  <PresentationFormat>On-screen Show (4:3)</PresentationFormat>
  <Paragraphs>280</Paragraphs>
  <Slides>35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4084 Theme</vt:lpstr>
      <vt:lpstr>Bitmap Image</vt:lpstr>
      <vt:lpstr>PowerPoint Presentation</vt:lpstr>
      <vt:lpstr>Lecture Overview</vt:lpstr>
      <vt:lpstr>PowerPoint Presentation</vt:lpstr>
      <vt:lpstr>Reconfigurable Computing</vt:lpstr>
      <vt:lpstr>PowerPoint Presentation</vt:lpstr>
      <vt:lpstr>PowerPoint Presentation</vt:lpstr>
      <vt:lpstr>Scenario:  Reconfigurable platform</vt:lpstr>
      <vt:lpstr>PowerPoint Presentation</vt:lpstr>
      <vt:lpstr>PowerPoint Presentation</vt:lpstr>
      <vt:lpstr>PowerPoint Presentation</vt:lpstr>
      <vt:lpstr>Evaluation Kit: Nexys2 or Nexys3</vt:lpstr>
      <vt:lpstr>PowerPoint Presentation</vt:lpstr>
      <vt:lpstr>PowerPoint Presentation</vt:lpstr>
      <vt:lpstr>PowerPoint Presentation</vt:lpstr>
      <vt:lpstr>Want your own Nexys?</vt:lpstr>
      <vt:lpstr>YODA Project: Your Own Digital Accelerator</vt:lpstr>
      <vt:lpstr>What’s A Digital Application Accelerator?</vt:lpstr>
      <vt:lpstr>YODA Example and Scenario</vt:lpstr>
      <vt:lpstr>YODA Project Structure</vt:lpstr>
      <vt:lpstr>Project Teams &amp; Marking</vt:lpstr>
      <vt:lpstr>Project Teams &amp; Marking</vt:lpstr>
      <vt:lpstr>YODA – Purpose</vt:lpstr>
      <vt:lpstr>YODA Design Strategy</vt:lpstr>
      <vt:lpstr>YODA Plan</vt:lpstr>
      <vt:lpstr>YODA Demo plan</vt:lpstr>
      <vt:lpstr>YODA Report</vt:lpstr>
      <vt:lpstr>FPGA Families</vt:lpstr>
      <vt:lpstr>The Manufacturers</vt:lpstr>
      <vt:lpstr>About the FPGA Families</vt:lpstr>
      <vt:lpstr>About the FPGA Families</vt:lpstr>
      <vt:lpstr>About the FPGA Families</vt:lpstr>
      <vt:lpstr>About the FPGA Families</vt:lpstr>
      <vt:lpstr>About the FPGA Families</vt:lpstr>
      <vt:lpstr>Memory jogger…</vt:lpstr>
      <vt:lpstr>Next lecture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EEE4084F Digital Systems</dc:title>
  <dc:subject>RC Basics and the YODA Project cont</dc:subject>
  <dc:creator>Simon Winberg</dc:creator>
  <cp:lastModifiedBy>Simon Winberg</cp:lastModifiedBy>
  <cp:revision>245</cp:revision>
  <dcterms:created xsi:type="dcterms:W3CDTF">2009-02-10T02:25:54Z</dcterms:created>
  <dcterms:modified xsi:type="dcterms:W3CDTF">2013-04-04T10:54:16Z</dcterms:modified>
  <cp:category>Lectures</cp:category>
</cp:coreProperties>
</file>