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9" r:id="rId1"/>
  </p:sldMasterIdLst>
  <p:notesMasterIdLst>
    <p:notesMasterId r:id="rId30"/>
  </p:notesMasterIdLst>
  <p:sldIdLst>
    <p:sldId id="324" r:id="rId2"/>
    <p:sldId id="273" r:id="rId3"/>
    <p:sldId id="361" r:id="rId4"/>
    <p:sldId id="358" r:id="rId5"/>
    <p:sldId id="359" r:id="rId6"/>
    <p:sldId id="360" r:id="rId7"/>
    <p:sldId id="362" r:id="rId8"/>
    <p:sldId id="363" r:id="rId9"/>
    <p:sldId id="364" r:id="rId10"/>
    <p:sldId id="365" r:id="rId11"/>
    <p:sldId id="354" r:id="rId12"/>
    <p:sldId id="356" r:id="rId13"/>
    <p:sldId id="357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80" r:id="rId27"/>
    <p:sldId id="378" r:id="rId28"/>
    <p:sldId id="350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B7B7FF"/>
    <a:srgbClr val="66FFFF"/>
    <a:srgbClr val="1C1C1C"/>
    <a:srgbClr val="262946"/>
    <a:srgbClr val="0780BD"/>
    <a:srgbClr val="AD4186"/>
    <a:srgbClr val="159384"/>
    <a:srgbClr val="8CA1F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87" autoAdjust="0"/>
  </p:normalViewPr>
  <p:slideViewPr>
    <p:cSldViewPr snapToGrid="0">
      <p:cViewPr varScale="1">
        <p:scale>
          <a:sx n="76" d="100"/>
          <a:sy n="76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7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8D156F-764F-4695-B1C5-E727D3041F15}" type="datetimeFigureOut">
              <a:rPr lang="en-US"/>
              <a:pPr>
                <a:defRPr/>
              </a:pPr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201F57C-B1AD-42CE-8A45-D61EF6A43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00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C3B841-AD11-444A-9A16-E4A274B2755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5BDADC-3360-4DDE-B3B1-8AE9A76BA38A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711200"/>
            <a:ext cx="4532312" cy="3398838"/>
          </a:xfrm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4318000"/>
            <a:ext cx="4572000" cy="39338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715" tIns="44858" rIns="89715" bIns="4485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2EEEC7E-EBDF-4E2D-9384-F8A788384E2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9129188-FE29-4BE6-A8D5-8DD35F022B03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D870-F5C8-4253-924B-E35FAB24241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A0D19A-08C2-4584-ABD2-A461BA10EAB5}" type="slidenum">
              <a:rPr lang="en-US"/>
              <a:pPr/>
              <a:t>14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711200"/>
            <a:ext cx="4532312" cy="3398838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4318000"/>
            <a:ext cx="4572000" cy="39338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715" tIns="44858" rIns="89715" bIns="4485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E114376-ACFC-4634-9DD3-DBEE48388D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797E0B0-0C94-4547-83CD-2A390788D8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155BA7D-9DDA-4CAE-A37F-DADF61AB5A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rgbClr val="1D875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126249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3C20EC-6E65-4DF9-82E7-BC2A5EBEB3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15B618-3B73-4DB7-A05F-FC76D85BC4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D4442F0-F0B7-4DF1-8AF3-A1BEB09A5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847B8E3-0A6A-4286-A5BA-DD6845A657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86DB28-71AB-48E2-8B48-E285E68A8F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23BCBF4-CA00-4975-925F-AC153BE158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EE94CDC-694E-40AA-A23D-CA3B5AACEC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4D5D9C7-7936-4E98-B62F-E552D2CBF5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400"/>
            </a:gs>
            <a:gs pos="62000">
              <a:srgbClr val="0099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5030" y="195195"/>
            <a:ext cx="8632664" cy="64830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9114" y="448221"/>
            <a:ext cx="7698306" cy="692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785" y="1595620"/>
            <a:ext cx="7697635" cy="451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4955" y="624642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6576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32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88463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558BB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 baseline="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sd.cs.ucr.edu/labs/tutorial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1558925" y="1873250"/>
            <a:ext cx="6775450" cy="1814513"/>
          </a:xfrm>
          <a:prstGeom prst="rect">
            <a:avLst/>
          </a:prstGeom>
          <a:blipFill dpi="0" rotWithShape="1">
            <a:blip r:embed="rId3" cstate="print">
              <a:alphaModFix amt="28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4294967295"/>
          </p:nvPr>
        </p:nvSpPr>
        <p:spPr>
          <a:xfrm>
            <a:off x="466748" y="3668728"/>
            <a:ext cx="8359775" cy="1752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Lecture 12: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Programmable Logics, HDL &amp; VHDL Quick Recap</a:t>
            </a:r>
            <a:endParaRPr lang="en-US" sz="3600" dirty="0" smtClean="0">
              <a:solidFill>
                <a:srgbClr val="FF6600"/>
              </a:solidFill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873250" y="5467350"/>
            <a:ext cx="5832475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ZA" sz="2400"/>
              <a:t>Lecturer:</a:t>
            </a:r>
          </a:p>
          <a:p>
            <a:pPr algn="ctr"/>
            <a:r>
              <a:rPr lang="en-ZA" sz="2400"/>
              <a:t>Simon Winberg</a:t>
            </a:r>
            <a:endParaRPr lang="en-US" sz="2400"/>
          </a:p>
        </p:txBody>
      </p:sp>
      <p:pic>
        <p:nvPicPr>
          <p:cNvPr id="3077" name="Picture 9" descr="EEE4084F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74" y="254533"/>
            <a:ext cx="14398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54529" y="2292965"/>
            <a:ext cx="6766596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Digital Systems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7519" y="361295"/>
            <a:ext cx="441819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chemeClr val="bg1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EEE4084F</a:t>
            </a:r>
          </a:p>
        </p:txBody>
      </p:sp>
      <p:pic>
        <p:nvPicPr>
          <p:cNvPr id="1026" name="Picture 2" descr="C:\Users\swinberg\Documents\ACTIVE\EEE4084F\Common\Images\uctlogo_s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3576" y="256222"/>
            <a:ext cx="1438684" cy="14680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499"/>
            <a:ext cx="8385175" cy="677826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Any Drawbacks?</a:t>
            </a:r>
            <a:endParaRPr lang="en-US" dirty="0"/>
          </a:p>
        </p:txBody>
      </p:sp>
      <p:pic>
        <p:nvPicPr>
          <p:cNvPr id="3" name="Picture 2" descr="mud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8750" y="3104334"/>
            <a:ext cx="3177105" cy="2379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37049" y="5441370"/>
            <a:ext cx="5401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Things can get rather… muddy!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47766" y="1282324"/>
            <a:ext cx="3532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Only does the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digital part</a:t>
            </a:r>
            <a:r>
              <a:rPr lang="en-ZA" dirty="0" smtClean="0"/>
              <a:t> – still need analogue components, user interface, and circuitry that interacts with the outside world.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75611" y="1261463"/>
            <a:ext cx="4990011" cy="64633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Has a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limited number of IO</a:t>
            </a:r>
            <a:br>
              <a:rPr lang="en-Z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 pins</a:t>
            </a:r>
            <a:r>
              <a:rPr lang="en-ZA" dirty="0" smtClean="0"/>
              <a:t> that can connect up with external  signals.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8984" y="1913890"/>
            <a:ext cx="46875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Susceptible to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EM disturbances</a:t>
            </a:r>
            <a:r>
              <a:rPr lang="en-ZA" dirty="0" smtClean="0"/>
              <a:t>, PCB and other components needs to be suitably placed to avoid interfering with functioning of FPGA.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222" y="2553555"/>
            <a:ext cx="25135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Typically a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slower clock</a:t>
            </a:r>
            <a:r>
              <a:rPr lang="en-ZA" dirty="0" smtClean="0"/>
              <a:t> than most fast CPUs nowadays (e.g. 100MHz clock speed).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6020" y="3755728"/>
            <a:ext cx="25135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Typically has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lots of pins</a:t>
            </a:r>
            <a:r>
              <a:rPr lang="en-ZA" dirty="0" smtClean="0"/>
              <a:t> that need to be soldered on, needing small track width and multilayer PCBs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77064" y="2996952"/>
            <a:ext cx="2241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Often can’t achieve full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utilization</a:t>
            </a:r>
            <a:r>
              <a:rPr lang="en-ZA" dirty="0" smtClean="0"/>
              <a:t> of </a:t>
            </a:r>
            <a:r>
              <a:rPr lang="en-ZA" dirty="0" err="1" smtClean="0"/>
              <a:t>PLBs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77064" y="4528553"/>
            <a:ext cx="2241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Place &amp; route can take a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long time</a:t>
            </a:r>
            <a:r>
              <a:rPr lang="en-ZA" dirty="0" smtClean="0"/>
              <a:t> to complete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77064" y="3756221"/>
            <a:ext cx="2241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Limitations of internal </a:t>
            </a:r>
            <a:r>
              <a:rPr lang="en-ZA" dirty="0" smtClean="0">
                <a:solidFill>
                  <a:schemeClr val="tx2">
                    <a:lumMod val="75000"/>
                  </a:schemeClr>
                </a:solidFill>
              </a:rPr>
              <a:t>interconnects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9792676">
            <a:off x="7204197" y="211399"/>
            <a:ext cx="15299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sz="2400" i="1" dirty="0" smtClean="0"/>
              <a:t>Here’s</a:t>
            </a:r>
            <a:br>
              <a:rPr lang="en-ZA" sz="2400" i="1" dirty="0" smtClean="0"/>
            </a:br>
            <a:r>
              <a:rPr lang="en-ZA" sz="2400" i="1" dirty="0" smtClean="0"/>
              <a:t>just a few</a:t>
            </a:r>
            <a:br>
              <a:rPr lang="en-ZA" sz="2400" i="1" dirty="0" smtClean="0"/>
            </a:br>
            <a:r>
              <a:rPr lang="en-ZA" sz="2400" i="1" dirty="0" smtClean="0"/>
              <a:t>drawbacks</a:t>
            </a:r>
            <a:endParaRPr lang="en-US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4248" y="5232266"/>
            <a:ext cx="25135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dirty="0" smtClean="0"/>
              <a:t> A specialized form of development,  combines the  challenges of both s/w and h/w</a:t>
            </a:r>
            <a:endParaRPr lang="en-US" dirty="0"/>
          </a:p>
        </p:txBody>
      </p:sp>
      <p:sp>
        <p:nvSpPr>
          <p:cNvPr id="15" name="Oval Callout 14"/>
          <p:cNvSpPr/>
          <p:nvPr/>
        </p:nvSpPr>
        <p:spPr>
          <a:xfrm>
            <a:off x="5268948" y="2996952"/>
            <a:ext cx="988161" cy="486166"/>
          </a:xfrm>
          <a:prstGeom prst="wedgeEllipseCallout">
            <a:avLst>
              <a:gd name="adj1" fmla="val -62468"/>
              <a:gd name="adj2" fmla="val 1309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Z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Eeek</a:t>
            </a:r>
            <a:r>
              <a:rPr lang="en-Z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06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&amp; VHDL Recap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EEE4084F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4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662" y="211817"/>
            <a:ext cx="8570232" cy="1431925"/>
          </a:xfrm>
        </p:spPr>
        <p:txBody>
          <a:bodyPr/>
          <a:lstStyle/>
          <a:p>
            <a:r>
              <a:rPr lang="en-US" sz="4000" dirty="0" smtClean="0"/>
              <a:t>Why use a Hardware Description Language (HDL)?</a:t>
            </a:r>
            <a:endParaRPr lang="en-US" sz="4000" dirty="0"/>
          </a:p>
        </p:txBody>
      </p:sp>
      <p:grpSp>
        <p:nvGrpSpPr>
          <p:cNvPr id="9" name="Group 8"/>
          <p:cNvGrpSpPr/>
          <p:nvPr/>
        </p:nvGrpSpPr>
        <p:grpSpPr>
          <a:xfrm>
            <a:off x="446312" y="3261602"/>
            <a:ext cx="8490859" cy="2734862"/>
            <a:chOff x="446312" y="3261602"/>
            <a:chExt cx="8490859" cy="2734862"/>
          </a:xfrm>
        </p:grpSpPr>
        <p:sp>
          <p:nvSpPr>
            <p:cNvPr id="3" name="Rectangle 2"/>
            <p:cNvSpPr/>
            <p:nvPr/>
          </p:nvSpPr>
          <p:spPr>
            <a:xfrm>
              <a:off x="446312" y="3688140"/>
              <a:ext cx="8490859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2400" dirty="0" smtClean="0"/>
                <a:t>Rapidly model and test a functional system/subsystem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2400" dirty="0" smtClean="0"/>
                <a:t>Means of modeling, testing, refining requirements and specification for a system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2400" dirty="0"/>
                <a:t>Formal verification (and an ‘interface’ to such mechanisms)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2400" dirty="0" smtClean="0"/>
                <a:t>Testing designs options through use of simulation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2400" dirty="0" smtClean="0"/>
                <a:t>Synthesis of ICs / digital logic systems</a:t>
              </a:r>
              <a:endParaRPr lang="en-US" sz="2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66055" y="3261602"/>
              <a:ext cx="58024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>
                      <a:lumMod val="75000"/>
                    </a:schemeClr>
                  </a:solidFill>
                </a:rPr>
                <a:t>General benefits of the HDL approach:</a:t>
              </a:r>
              <a:endParaRPr lang="en-US" sz="2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66055" y="1589314"/>
            <a:ext cx="8077198" cy="1583515"/>
            <a:chOff x="566055" y="1589314"/>
            <a:chExt cx="8077198" cy="1583515"/>
          </a:xfrm>
        </p:grpSpPr>
        <p:sp>
          <p:nvSpPr>
            <p:cNvPr id="4" name="Rectangle 3"/>
            <p:cNvSpPr/>
            <p:nvPr/>
          </p:nvSpPr>
          <p:spPr>
            <a:xfrm>
              <a:off x="1953979" y="1972500"/>
              <a:ext cx="668927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en-US" sz="2400" dirty="0" smtClean="0"/>
                <a:t>Towards better and more reliable designs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US" sz="2400" dirty="0"/>
                <a:t>Avoid design errors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US" sz="2400" dirty="0" smtClean="0"/>
                <a:t>Reduce costs and time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>
              <a:off x="1001484" y="2093691"/>
              <a:ext cx="979715" cy="892629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>
                  <a:lumMod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6055" y="1589314"/>
              <a:ext cx="47484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Major reasons for using a HDL: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1775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7674" y="291466"/>
            <a:ext cx="7698306" cy="1302202"/>
          </a:xfrm>
        </p:spPr>
        <p:txBody>
          <a:bodyPr anchor="t" anchorCtr="0">
            <a:normAutofit fontScale="90000"/>
          </a:bodyPr>
          <a:lstStyle/>
          <a:p>
            <a:r>
              <a:rPr lang="en-US" dirty="0" smtClean="0"/>
              <a:t>Summary of Elements of the VHDL Paradigm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6684" y="1772419"/>
            <a:ext cx="806631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6600"/>
                </a:solidFill>
              </a:rPr>
              <a:t>Entity : </a:t>
            </a:r>
            <a:r>
              <a:rPr lang="en-US" sz="2000" dirty="0" smtClean="0"/>
              <a:t>A part of the system (can be a subsystem)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6600"/>
                </a:solidFill>
              </a:rPr>
              <a:t>Ports : </a:t>
            </a:r>
            <a:r>
              <a:rPr lang="en-US" sz="2000" dirty="0" smtClean="0"/>
              <a:t>Connections (or interfaces) between 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6600"/>
                </a:solidFill>
              </a:rPr>
              <a:t>Behavior :</a:t>
            </a:r>
            <a:r>
              <a:rPr lang="en-US" sz="2000" dirty="0" smtClean="0"/>
              <a:t> What an entity does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6600"/>
                </a:solidFill>
              </a:rPr>
              <a:t>Structure : </a:t>
            </a:r>
            <a:r>
              <a:rPr lang="en-US" sz="2000" dirty="0" smtClean="0"/>
              <a:t>What an entity comprises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6600"/>
                </a:solidFill>
              </a:rPr>
              <a:t>Analysis : </a:t>
            </a:r>
            <a:r>
              <a:rPr lang="en-US" sz="2000" dirty="0" smtClean="0"/>
              <a:t>Checks syntax, etc. Does various automated tests and simulations on the design to verify that it can be synthesized and deployed on a particular programmable device / IC.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6600"/>
                </a:solidFill>
              </a:rPr>
              <a:t>Test Bench </a:t>
            </a:r>
            <a:r>
              <a:rPr lang="en-US" sz="2000" dirty="0">
                <a:solidFill>
                  <a:srgbClr val="FF6600"/>
                </a:solidFill>
              </a:rPr>
              <a:t>: </a:t>
            </a:r>
            <a:r>
              <a:rPr lang="en-US" sz="2000" dirty="0"/>
              <a:t>How entities or a whole design is </a:t>
            </a:r>
            <a:r>
              <a:rPr lang="en-US" sz="2000" dirty="0" smtClean="0"/>
              <a:t>tested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6600"/>
                </a:solidFill>
              </a:rPr>
              <a:t>Synthesis : </a:t>
            </a:r>
            <a:r>
              <a:rPr lang="en-US" sz="2000" dirty="0" smtClean="0"/>
              <a:t>Deciding gates and how to connect them / generating the </a:t>
            </a:r>
            <a:r>
              <a:rPr lang="en-US" sz="2000" dirty="0" err="1" smtClean="0"/>
              <a:t>bitstream</a:t>
            </a:r>
            <a:r>
              <a:rPr lang="en-US" sz="2000" dirty="0" smtClean="0"/>
              <a:t> to configure the hardware.</a:t>
            </a:r>
            <a:endParaRPr lang="en-US" sz="2000" dirty="0"/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066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700088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dirty="0" smtClean="0"/>
              <a:t>PLD/FPGA Development Flow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411760" y="3140968"/>
            <a:ext cx="62928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 b="1" dirty="0">
                <a:latin typeface="Arial" charset="0"/>
              </a:rPr>
              <a:t>Synthesis</a:t>
            </a:r>
          </a:p>
          <a:p>
            <a:pPr eaLnBrk="0" hangingPunct="0"/>
            <a:r>
              <a:rPr lang="en-US" sz="1600" dirty="0">
                <a:latin typeface="Arial" charset="0"/>
              </a:rPr>
              <a:t>  - Translate Design into Device Specific Primitives</a:t>
            </a:r>
          </a:p>
          <a:p>
            <a:pPr eaLnBrk="0" hangingPunct="0"/>
            <a:r>
              <a:rPr lang="en-US" sz="1600" dirty="0">
                <a:latin typeface="Arial" charset="0"/>
              </a:rPr>
              <a:t>  - Optimization to Meet Required Area &amp; Performance Constraints</a:t>
            </a:r>
          </a:p>
          <a:p>
            <a:pPr eaLnBrk="0" hangingPunct="0"/>
            <a:endParaRPr lang="en-US" sz="1600" dirty="0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29000" y="995950"/>
            <a:ext cx="457200" cy="533400"/>
            <a:chOff x="3019" y="1105"/>
            <a:chExt cx="320" cy="416"/>
          </a:xfrm>
        </p:grpSpPr>
        <p:sp>
          <p:nvSpPr>
            <p:cNvPr id="204805" name="Rectangle 5"/>
            <p:cNvSpPr>
              <a:spLocks noChangeArrowheads="1"/>
            </p:cNvSpPr>
            <p:nvPr/>
          </p:nvSpPr>
          <p:spPr bwMode="auto">
            <a:xfrm>
              <a:off x="3019" y="1105"/>
              <a:ext cx="320" cy="416"/>
            </a:xfrm>
            <a:prstGeom prst="rect">
              <a:avLst/>
            </a:prstGeom>
            <a:solidFill>
              <a:srgbClr val="CCECFF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59" y="1193"/>
              <a:ext cx="240" cy="240"/>
              <a:chOff x="3059" y="1193"/>
              <a:chExt cx="240" cy="240"/>
            </a:xfrm>
          </p:grpSpPr>
          <p:sp>
            <p:nvSpPr>
              <p:cNvPr id="204807" name="Line 7"/>
              <p:cNvSpPr>
                <a:spLocks noChangeShapeType="1"/>
              </p:cNvSpPr>
              <p:nvPr/>
            </p:nvSpPr>
            <p:spPr bwMode="auto">
              <a:xfrm>
                <a:off x="3059" y="1193"/>
                <a:ext cx="192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08" name="Line 8"/>
              <p:cNvSpPr>
                <a:spLocks noChangeShapeType="1"/>
              </p:cNvSpPr>
              <p:nvPr/>
            </p:nvSpPr>
            <p:spPr bwMode="auto">
              <a:xfrm>
                <a:off x="3059" y="1241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09" name="Line 9"/>
              <p:cNvSpPr>
                <a:spLocks noChangeShapeType="1"/>
              </p:cNvSpPr>
              <p:nvPr/>
            </p:nvSpPr>
            <p:spPr bwMode="auto">
              <a:xfrm>
                <a:off x="3059" y="1289"/>
                <a:ext cx="192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10" name="Line 10"/>
              <p:cNvSpPr>
                <a:spLocks noChangeShapeType="1"/>
              </p:cNvSpPr>
              <p:nvPr/>
            </p:nvSpPr>
            <p:spPr bwMode="auto">
              <a:xfrm>
                <a:off x="3059" y="1337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11" name="Line 11"/>
              <p:cNvSpPr>
                <a:spLocks noChangeShapeType="1"/>
              </p:cNvSpPr>
              <p:nvPr/>
            </p:nvSpPr>
            <p:spPr bwMode="auto">
              <a:xfrm>
                <a:off x="3059" y="1385"/>
                <a:ext cx="192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12" name="Line 12"/>
              <p:cNvSpPr>
                <a:spLocks noChangeShapeType="1"/>
              </p:cNvSpPr>
              <p:nvPr/>
            </p:nvSpPr>
            <p:spPr bwMode="auto">
              <a:xfrm>
                <a:off x="3059" y="1433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320" name="Rectangle 15"/>
          <p:cNvSpPr>
            <a:spLocks noChangeArrowheads="1"/>
          </p:cNvSpPr>
          <p:nvPr/>
        </p:nvSpPr>
        <p:spPr bwMode="auto">
          <a:xfrm>
            <a:off x="3650886" y="4317639"/>
            <a:ext cx="4593522" cy="138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sz="2000" b="1" dirty="0">
                <a:latin typeface="Arial" charset="0"/>
              </a:rPr>
              <a:t>Place </a:t>
            </a:r>
            <a:r>
              <a:rPr lang="en-US" sz="2000" b="1" dirty="0" smtClean="0">
                <a:latin typeface="Arial" charset="0"/>
              </a:rPr>
              <a:t>and Route (PAR)</a:t>
            </a:r>
            <a:endParaRPr lang="en-US" sz="2000" b="1" dirty="0">
              <a:latin typeface="Arial" charset="0"/>
            </a:endParaRPr>
          </a:p>
          <a:p>
            <a:pPr eaLnBrk="0" hangingPunct="0"/>
            <a:r>
              <a:rPr lang="en-US" sz="1600" dirty="0">
                <a:latin typeface="Arial" charset="0"/>
              </a:rPr>
              <a:t>  - Map </a:t>
            </a:r>
            <a:r>
              <a:rPr lang="en-US" sz="1600" dirty="0" smtClean="0">
                <a:latin typeface="Arial" charset="0"/>
              </a:rPr>
              <a:t>primitives </a:t>
            </a:r>
            <a:r>
              <a:rPr lang="en-US" sz="1600" dirty="0">
                <a:latin typeface="Arial" charset="0"/>
              </a:rPr>
              <a:t>to </a:t>
            </a:r>
            <a:r>
              <a:rPr lang="en-US" sz="1600" dirty="0" smtClean="0">
                <a:latin typeface="Arial" charset="0"/>
              </a:rPr>
              <a:t>specific locations inside </a:t>
            </a:r>
            <a:br>
              <a:rPr lang="en-US" sz="1600" dirty="0" smtClean="0">
                <a:latin typeface="Arial" charset="0"/>
              </a:rPr>
            </a:br>
            <a:r>
              <a:rPr lang="en-US" sz="1600" dirty="0" smtClean="0">
                <a:latin typeface="Arial" charset="0"/>
              </a:rPr>
              <a:t>    FPGA </a:t>
            </a:r>
            <a:r>
              <a:rPr lang="en-US" sz="1600" dirty="0">
                <a:latin typeface="Arial" charset="0"/>
              </a:rPr>
              <a:t>with </a:t>
            </a:r>
            <a:r>
              <a:rPr lang="en-US" sz="1600" dirty="0" smtClean="0">
                <a:latin typeface="Arial" charset="0"/>
              </a:rPr>
              <a:t>reference to area &amp; performance </a:t>
            </a:r>
            <a:br>
              <a:rPr lang="en-US" sz="1600" dirty="0" smtClean="0">
                <a:latin typeface="Arial" charset="0"/>
              </a:rPr>
            </a:br>
            <a:r>
              <a:rPr lang="en-US" sz="1600" dirty="0" smtClean="0">
                <a:latin typeface="Arial" charset="0"/>
              </a:rPr>
              <a:t>    constraints</a:t>
            </a:r>
            <a:endParaRPr lang="en-US" sz="1600" dirty="0">
              <a:latin typeface="Arial" charset="0"/>
            </a:endParaRPr>
          </a:p>
          <a:p>
            <a:pPr eaLnBrk="0" hangingPunct="0"/>
            <a:r>
              <a:rPr lang="en-US" sz="1600" dirty="0">
                <a:latin typeface="Arial" charset="0"/>
              </a:rPr>
              <a:t>  - Specify </a:t>
            </a:r>
            <a:r>
              <a:rPr lang="en-US" sz="1600" dirty="0" smtClean="0">
                <a:latin typeface="Arial" charset="0"/>
              </a:rPr>
              <a:t>routing resources </a:t>
            </a:r>
            <a:r>
              <a:rPr lang="en-US" sz="1600" dirty="0">
                <a:latin typeface="Arial" charset="0"/>
              </a:rPr>
              <a:t>to </a:t>
            </a:r>
            <a:r>
              <a:rPr lang="en-US" sz="1600" dirty="0" smtClean="0">
                <a:latin typeface="Arial" charset="0"/>
              </a:rPr>
              <a:t>use</a:t>
            </a:r>
            <a:endParaRPr lang="en-US" sz="1600" dirty="0">
              <a:latin typeface="Arial" charset="0"/>
            </a:endParaRPr>
          </a:p>
        </p:txBody>
      </p:sp>
      <p:sp>
        <p:nvSpPr>
          <p:cNvPr id="13321" name="Rectangle 16"/>
          <p:cNvSpPr>
            <a:spLocks noChangeArrowheads="1"/>
          </p:cNvSpPr>
          <p:nvPr/>
        </p:nvSpPr>
        <p:spPr bwMode="auto">
          <a:xfrm>
            <a:off x="4040906" y="951630"/>
            <a:ext cx="4648200" cy="89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 b="1" dirty="0">
                <a:latin typeface="Arial" pitchFamily="34" charset="0"/>
                <a:cs typeface="Arial" pitchFamily="34" charset="0"/>
              </a:rPr>
              <a:t>Design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and RTL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Coding</a:t>
            </a:r>
          </a:p>
          <a:p>
            <a:pPr eaLnBrk="0" hangingPunct="0"/>
            <a:r>
              <a:rPr lang="en-US" sz="16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- Behavioral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or Structural Description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Design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  - Writing VHDL, deciding i/o, formulating tests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22" name="Rectangle 17"/>
          <p:cNvSpPr>
            <a:spLocks noChangeArrowheads="1"/>
          </p:cNvSpPr>
          <p:nvPr/>
        </p:nvSpPr>
        <p:spPr bwMode="auto">
          <a:xfrm>
            <a:off x="4651375" y="1916832"/>
            <a:ext cx="4492625" cy="138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038" rIns="92075" bIns="46038">
            <a:spAutoFit/>
          </a:bodyPr>
          <a:lstStyle/>
          <a:p>
            <a:pPr eaLnBrk="0" hangingPunct="0"/>
            <a:r>
              <a:rPr lang="en-US" sz="1800" b="1" dirty="0">
                <a:latin typeface="Arial" charset="0"/>
              </a:rPr>
              <a:t>RTL Simulation</a:t>
            </a:r>
          </a:p>
          <a:p>
            <a:pPr eaLnBrk="0" hangingPunct="0"/>
            <a:r>
              <a:rPr lang="en-US" sz="1800" b="1" dirty="0">
                <a:latin typeface="Arial" charset="0"/>
              </a:rPr>
              <a:t>  </a:t>
            </a:r>
            <a:r>
              <a:rPr lang="en-US" sz="1600" dirty="0">
                <a:latin typeface="Arial" charset="0"/>
              </a:rPr>
              <a:t>-</a:t>
            </a:r>
            <a:r>
              <a:rPr lang="en-US" sz="1800" b="1" dirty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Functional Simulation</a:t>
            </a:r>
          </a:p>
          <a:p>
            <a:pPr eaLnBrk="0" hangingPunct="0"/>
            <a:r>
              <a:rPr lang="en-US" sz="1600" dirty="0">
                <a:latin typeface="Arial" charset="0"/>
              </a:rPr>
              <a:t>  - Verify Logic Model &amp; Data Flow </a:t>
            </a:r>
            <a:endParaRPr lang="en-US" sz="1600" dirty="0" smtClean="0">
              <a:latin typeface="Arial" charset="0"/>
            </a:endParaRPr>
          </a:p>
          <a:p>
            <a:pPr eaLnBrk="0" hangingPunct="0"/>
            <a:r>
              <a:rPr lang="en-US" sz="1600" dirty="0" smtClean="0">
                <a:latin typeface="Arial" charset="0"/>
              </a:rPr>
              <a:t>  - View model-specified timing</a:t>
            </a:r>
            <a:endParaRPr lang="en-US" sz="1600" dirty="0">
              <a:latin typeface="Arial" charset="0"/>
            </a:endParaRPr>
          </a:p>
          <a:p>
            <a:pPr eaLnBrk="0" hangingPunct="0"/>
            <a:r>
              <a:rPr lang="en-US" sz="1600" dirty="0" smtClean="0">
                <a:latin typeface="Arial" charset="0"/>
              </a:rPr>
              <a:t>  </a:t>
            </a:r>
            <a:endParaRPr lang="en-US" sz="1600" dirty="0">
              <a:latin typeface="Arial" charset="0"/>
            </a:endParaRPr>
          </a:p>
        </p:txBody>
      </p:sp>
      <p:sp>
        <p:nvSpPr>
          <p:cNvPr id="13323" name="AutoShape 18"/>
          <p:cNvSpPr>
            <a:spLocks noChangeArrowheads="1"/>
          </p:cNvSpPr>
          <p:nvPr/>
        </p:nvSpPr>
        <p:spPr bwMode="auto">
          <a:xfrm>
            <a:off x="2667000" y="1208088"/>
            <a:ext cx="555625" cy="304800"/>
          </a:xfrm>
          <a:prstGeom prst="rightArrow">
            <a:avLst>
              <a:gd name="adj1" fmla="val 50000"/>
              <a:gd name="adj2" fmla="val 91154"/>
            </a:avLst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AutoShape 19"/>
          <p:cNvSpPr>
            <a:spLocks noChangeArrowheads="1"/>
          </p:cNvSpPr>
          <p:nvPr/>
        </p:nvSpPr>
        <p:spPr bwMode="auto">
          <a:xfrm>
            <a:off x="3505200" y="159285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5" name="AutoShape 20"/>
          <p:cNvSpPr>
            <a:spLocks noChangeArrowheads="1"/>
          </p:cNvSpPr>
          <p:nvPr/>
        </p:nvSpPr>
        <p:spPr bwMode="auto">
          <a:xfrm rot="-2400000">
            <a:off x="1205503" y="4607938"/>
            <a:ext cx="304800" cy="609600"/>
          </a:xfrm>
          <a:prstGeom prst="downArrow">
            <a:avLst>
              <a:gd name="adj1" fmla="val 40620"/>
              <a:gd name="adj2" fmla="val 875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586038" y="2078888"/>
            <a:ext cx="1905000" cy="762000"/>
            <a:chOff x="1632" y="1488"/>
            <a:chExt cx="1296" cy="480"/>
          </a:xfrm>
        </p:grpSpPr>
        <p:sp>
          <p:nvSpPr>
            <p:cNvPr id="13339" name="Rectangle 22"/>
            <p:cNvSpPr>
              <a:spLocks noChangeArrowheads="1"/>
            </p:cNvSpPr>
            <p:nvPr/>
          </p:nvSpPr>
          <p:spPr bwMode="auto">
            <a:xfrm>
              <a:off x="1632" y="1488"/>
              <a:ext cx="1296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1680" y="1584"/>
              <a:ext cx="1172" cy="315"/>
              <a:chOff x="1324" y="1856"/>
              <a:chExt cx="3089" cy="523"/>
            </a:xfrm>
          </p:grpSpPr>
          <p:sp>
            <p:nvSpPr>
              <p:cNvPr id="13341" name="Line 24"/>
              <p:cNvSpPr>
                <a:spLocks noChangeShapeType="1"/>
              </p:cNvSpPr>
              <p:nvPr/>
            </p:nvSpPr>
            <p:spPr bwMode="auto">
              <a:xfrm flipV="1">
                <a:off x="1333" y="199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2" name="Line 25"/>
              <p:cNvSpPr>
                <a:spLocks noChangeShapeType="1"/>
              </p:cNvSpPr>
              <p:nvPr/>
            </p:nvSpPr>
            <p:spPr bwMode="auto">
              <a:xfrm flipV="1">
                <a:off x="1717" y="1856"/>
                <a:ext cx="3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Line 26"/>
              <p:cNvSpPr>
                <a:spLocks noChangeShapeType="1"/>
              </p:cNvSpPr>
              <p:nvPr/>
            </p:nvSpPr>
            <p:spPr bwMode="auto">
              <a:xfrm flipV="1">
                <a:off x="1717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4" name="Line 27"/>
              <p:cNvSpPr>
                <a:spLocks noChangeShapeType="1"/>
              </p:cNvSpPr>
              <p:nvPr/>
            </p:nvSpPr>
            <p:spPr bwMode="auto">
              <a:xfrm flipV="1">
                <a:off x="2103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5" name="Line 28"/>
              <p:cNvSpPr>
                <a:spLocks noChangeShapeType="1"/>
              </p:cNvSpPr>
              <p:nvPr/>
            </p:nvSpPr>
            <p:spPr bwMode="auto">
              <a:xfrm flipV="1">
                <a:off x="2103" y="199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6" name="Line 29"/>
              <p:cNvSpPr>
                <a:spLocks noChangeShapeType="1"/>
              </p:cNvSpPr>
              <p:nvPr/>
            </p:nvSpPr>
            <p:spPr bwMode="auto">
              <a:xfrm flipV="1">
                <a:off x="2487" y="1856"/>
                <a:ext cx="3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7" name="Line 30"/>
              <p:cNvSpPr>
                <a:spLocks noChangeShapeType="1"/>
              </p:cNvSpPr>
              <p:nvPr/>
            </p:nvSpPr>
            <p:spPr bwMode="auto">
              <a:xfrm flipV="1">
                <a:off x="2487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8" name="Line 31"/>
              <p:cNvSpPr>
                <a:spLocks noChangeShapeType="1"/>
              </p:cNvSpPr>
              <p:nvPr/>
            </p:nvSpPr>
            <p:spPr bwMode="auto">
              <a:xfrm flipV="1">
                <a:off x="2873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9" name="Line 32"/>
              <p:cNvSpPr>
                <a:spLocks noChangeShapeType="1"/>
              </p:cNvSpPr>
              <p:nvPr/>
            </p:nvSpPr>
            <p:spPr bwMode="auto">
              <a:xfrm flipV="1">
                <a:off x="2873" y="199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0" name="Line 33"/>
              <p:cNvSpPr>
                <a:spLocks noChangeShapeType="1"/>
              </p:cNvSpPr>
              <p:nvPr/>
            </p:nvSpPr>
            <p:spPr bwMode="auto">
              <a:xfrm flipV="1">
                <a:off x="3257" y="1856"/>
                <a:ext cx="3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1" name="Line 34"/>
              <p:cNvSpPr>
                <a:spLocks noChangeShapeType="1"/>
              </p:cNvSpPr>
              <p:nvPr/>
            </p:nvSpPr>
            <p:spPr bwMode="auto">
              <a:xfrm flipV="1">
                <a:off x="3257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2" name="Line 35"/>
              <p:cNvSpPr>
                <a:spLocks noChangeShapeType="1"/>
              </p:cNvSpPr>
              <p:nvPr/>
            </p:nvSpPr>
            <p:spPr bwMode="auto">
              <a:xfrm flipV="1">
                <a:off x="3643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3" name="Line 36"/>
              <p:cNvSpPr>
                <a:spLocks noChangeShapeType="1"/>
              </p:cNvSpPr>
              <p:nvPr/>
            </p:nvSpPr>
            <p:spPr bwMode="auto">
              <a:xfrm flipV="1">
                <a:off x="3643" y="1998"/>
                <a:ext cx="3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4" name="Line 37"/>
              <p:cNvSpPr>
                <a:spLocks noChangeShapeType="1"/>
              </p:cNvSpPr>
              <p:nvPr/>
            </p:nvSpPr>
            <p:spPr bwMode="auto">
              <a:xfrm flipV="1">
                <a:off x="4028" y="1856"/>
                <a:ext cx="3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5" name="Line 38"/>
              <p:cNvSpPr>
                <a:spLocks noChangeShapeType="1"/>
              </p:cNvSpPr>
              <p:nvPr/>
            </p:nvSpPr>
            <p:spPr bwMode="auto">
              <a:xfrm flipV="1">
                <a:off x="4028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39"/>
              <p:cNvGrpSpPr>
                <a:grpSpLocks/>
              </p:cNvGrpSpPr>
              <p:nvPr/>
            </p:nvGrpSpPr>
            <p:grpSpPr bwMode="auto">
              <a:xfrm>
                <a:off x="1324" y="2237"/>
                <a:ext cx="3089" cy="142"/>
                <a:chOff x="1158" y="3231"/>
                <a:chExt cx="3089" cy="142"/>
              </a:xfrm>
            </p:grpSpPr>
            <p:sp>
              <p:nvSpPr>
                <p:cNvPr id="13357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1389" y="3373"/>
                  <a:ext cx="3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8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749" y="3231"/>
                  <a:ext cx="38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9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1749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0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135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1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135" y="3373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519" y="3231"/>
                  <a:ext cx="38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3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519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4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905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5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905" y="3373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6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289" y="3231"/>
                  <a:ext cx="38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7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3289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8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675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9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675" y="3373"/>
                  <a:ext cx="38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0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4060" y="3231"/>
                  <a:ext cx="18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1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4060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2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1158" y="3231"/>
                  <a:ext cx="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3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382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4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388" y="3373"/>
                  <a:ext cx="3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75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1750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3327" name="AutoShape 60"/>
          <p:cNvSpPr>
            <a:spLocks noChangeArrowheads="1"/>
          </p:cNvSpPr>
          <p:nvPr/>
        </p:nvSpPr>
        <p:spPr bwMode="auto">
          <a:xfrm rot="2700000">
            <a:off x="2093028" y="2223354"/>
            <a:ext cx="304800" cy="609600"/>
          </a:xfrm>
          <a:prstGeom prst="downArrow">
            <a:avLst>
              <a:gd name="adj1" fmla="val 40620"/>
              <a:gd name="adj2" fmla="val 875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8" name="Rectangle 61"/>
          <p:cNvSpPr>
            <a:spLocks noChangeArrowheads="1"/>
          </p:cNvSpPr>
          <p:nvPr/>
        </p:nvSpPr>
        <p:spPr bwMode="auto">
          <a:xfrm>
            <a:off x="354065" y="2782558"/>
            <a:ext cx="2101752" cy="1804987"/>
          </a:xfrm>
          <a:prstGeom prst="rect">
            <a:avLst/>
          </a:prstGeom>
          <a:solidFill>
            <a:schemeClr val="bg1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Rectangle 62"/>
          <p:cNvSpPr>
            <a:spLocks noChangeArrowheads="1"/>
          </p:cNvSpPr>
          <p:nvPr/>
        </p:nvSpPr>
        <p:spPr bwMode="auto">
          <a:xfrm>
            <a:off x="391116" y="2988933"/>
            <a:ext cx="815975" cy="43973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Arial" charset="0"/>
              </a:rPr>
              <a:t>LE</a:t>
            </a:r>
          </a:p>
        </p:txBody>
      </p:sp>
      <p:sp>
        <p:nvSpPr>
          <p:cNvPr id="13330" name="Rectangle 63"/>
          <p:cNvSpPr>
            <a:spLocks noChangeArrowheads="1"/>
          </p:cNvSpPr>
          <p:nvPr/>
        </p:nvSpPr>
        <p:spPr bwMode="auto">
          <a:xfrm>
            <a:off x="1826216" y="3254045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1635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3331" name="Text Box 64"/>
          <p:cNvSpPr txBox="1">
            <a:spLocks noChangeArrowheads="1"/>
          </p:cNvSpPr>
          <p:nvPr/>
        </p:nvSpPr>
        <p:spPr bwMode="auto">
          <a:xfrm>
            <a:off x="1454741" y="2868283"/>
            <a:ext cx="755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accent1"/>
                </a:solidFill>
                <a:latin typeface="Arial" charset="0"/>
              </a:rPr>
              <a:t>M512</a:t>
            </a:r>
          </a:p>
        </p:txBody>
      </p:sp>
      <p:sp>
        <p:nvSpPr>
          <p:cNvPr id="13332" name="Rectangle 65"/>
          <p:cNvSpPr>
            <a:spLocks noChangeArrowheads="1"/>
          </p:cNvSpPr>
          <p:nvPr/>
        </p:nvSpPr>
        <p:spPr bwMode="auto">
          <a:xfrm>
            <a:off x="476841" y="4093833"/>
            <a:ext cx="377825" cy="3048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>
              <a:rot lat="0" lon="899999" rev="0"/>
            </a:camera>
            <a:lightRig rig="legacyFlat3" dir="b"/>
          </a:scene3d>
          <a:sp3d extrusionH="3540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3333" name="Text Box 66"/>
          <p:cNvSpPr txBox="1">
            <a:spLocks noChangeArrowheads="1"/>
          </p:cNvSpPr>
          <p:nvPr/>
        </p:nvSpPr>
        <p:spPr bwMode="auto">
          <a:xfrm>
            <a:off x="480016" y="3603295"/>
            <a:ext cx="666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folHlink"/>
                </a:solidFill>
                <a:latin typeface="Arial" charset="0"/>
              </a:rPr>
              <a:t>M4K</a:t>
            </a:r>
          </a:p>
        </p:txBody>
      </p:sp>
      <p:sp>
        <p:nvSpPr>
          <p:cNvPr id="13334" name="Freeform 67"/>
          <p:cNvSpPr>
            <a:spLocks/>
          </p:cNvSpPr>
          <p:nvPr/>
        </p:nvSpPr>
        <p:spPr bwMode="auto">
          <a:xfrm flipH="1">
            <a:off x="1689691" y="4349420"/>
            <a:ext cx="457200" cy="152400"/>
          </a:xfrm>
          <a:custGeom>
            <a:avLst/>
            <a:gdLst>
              <a:gd name="T0" fmla="*/ 0 w 288"/>
              <a:gd name="T1" fmla="*/ 48 h 96"/>
              <a:gd name="T2" fmla="*/ 48 w 288"/>
              <a:gd name="T3" fmla="*/ 0 h 96"/>
              <a:gd name="T4" fmla="*/ 240 w 288"/>
              <a:gd name="T5" fmla="*/ 0 h 96"/>
              <a:gd name="T6" fmla="*/ 288 w 288"/>
              <a:gd name="T7" fmla="*/ 48 h 96"/>
              <a:gd name="T8" fmla="*/ 240 w 288"/>
              <a:gd name="T9" fmla="*/ 96 h 96"/>
              <a:gd name="T10" fmla="*/ 48 w 288"/>
              <a:gd name="T11" fmla="*/ 96 h 96"/>
              <a:gd name="T12" fmla="*/ 0 w 288"/>
              <a:gd name="T13" fmla="*/ 48 h 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8"/>
              <a:gd name="T22" fmla="*/ 0 h 96"/>
              <a:gd name="T23" fmla="*/ 288 w 288"/>
              <a:gd name="T24" fmla="*/ 96 h 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8" h="96">
                <a:moveTo>
                  <a:pt x="0" y="48"/>
                </a:moveTo>
                <a:lnTo>
                  <a:pt x="48" y="0"/>
                </a:lnTo>
                <a:lnTo>
                  <a:pt x="240" y="0"/>
                </a:lnTo>
                <a:lnTo>
                  <a:pt x="288" y="48"/>
                </a:lnTo>
                <a:lnTo>
                  <a:pt x="240" y="96"/>
                </a:lnTo>
                <a:lnTo>
                  <a:pt x="48" y="96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AutoShape 68"/>
          <p:cNvSpPr>
            <a:spLocks noChangeArrowheads="1"/>
          </p:cNvSpPr>
          <p:nvPr/>
        </p:nvSpPr>
        <p:spPr bwMode="auto">
          <a:xfrm>
            <a:off x="1935753" y="4031920"/>
            <a:ext cx="385763" cy="165100"/>
          </a:xfrm>
          <a:prstGeom prst="homePlate">
            <a:avLst>
              <a:gd name="adj" fmla="val 58414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Text Box 69"/>
          <p:cNvSpPr txBox="1">
            <a:spLocks noChangeArrowheads="1"/>
          </p:cNvSpPr>
          <p:nvPr/>
        </p:nvSpPr>
        <p:spPr bwMode="auto">
          <a:xfrm>
            <a:off x="1621428" y="3676320"/>
            <a:ext cx="488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accent2"/>
                </a:solidFill>
                <a:latin typeface="Arial" charset="0"/>
              </a:rPr>
              <a:t>I/O</a:t>
            </a:r>
          </a:p>
        </p:txBody>
      </p:sp>
      <p:sp>
        <p:nvSpPr>
          <p:cNvPr id="13337" name="AutoShape 70"/>
          <p:cNvSpPr>
            <a:spLocks noChangeArrowheads="1"/>
          </p:cNvSpPr>
          <p:nvPr/>
        </p:nvSpPr>
        <p:spPr bwMode="auto">
          <a:xfrm rot="10800000">
            <a:off x="1403941" y="4106533"/>
            <a:ext cx="385762" cy="165100"/>
          </a:xfrm>
          <a:prstGeom prst="homePlate">
            <a:avLst>
              <a:gd name="adj" fmla="val 58413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38" name="Picture 71"/>
          <p:cNvPicPr>
            <a:picLocks noChangeAspect="1" noChangeArrowheads="1"/>
          </p:cNvPicPr>
          <p:nvPr/>
        </p:nvPicPr>
        <p:blipFill>
          <a:blip r:embed="rId3" cstate="print"/>
          <a:srcRect l="16646" t="33719" r="37541" b="18210"/>
          <a:stretch>
            <a:fillRect/>
          </a:stretch>
        </p:blipFill>
        <p:spPr bwMode="auto">
          <a:xfrm>
            <a:off x="1596062" y="4623156"/>
            <a:ext cx="2126607" cy="1182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Folded Corner 72"/>
          <p:cNvSpPr/>
          <p:nvPr/>
        </p:nvSpPr>
        <p:spPr>
          <a:xfrm>
            <a:off x="683568" y="980728"/>
            <a:ext cx="1800200" cy="1008112"/>
          </a:xfrm>
          <a:prstGeom prst="foldedCorner">
            <a:avLst>
              <a:gd name="adj" fmla="val 34510"/>
            </a:avLst>
          </a:prstGeom>
          <a:solidFill>
            <a:srgbClr val="FFF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Design</a:t>
            </a:r>
            <a:br>
              <a:rPr lang="en-Z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Z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Specification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717754" y="6233605"/>
            <a:ext cx="30866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This development cycle diagram is an adaptation of that</a:t>
            </a:r>
            <a:br>
              <a:rPr lang="en-US" sz="800" dirty="0" smtClean="0"/>
            </a:br>
            <a:r>
              <a:rPr lang="en-US" sz="800" dirty="0" smtClean="0"/>
              <a:t>prepared by Dr. </a:t>
            </a:r>
            <a:r>
              <a:rPr lang="en-US" sz="800" dirty="0" err="1" smtClean="0"/>
              <a:t>Junaid</a:t>
            </a:r>
            <a:r>
              <a:rPr lang="en-US" sz="800" dirty="0" smtClean="0"/>
              <a:t> Ahmed </a:t>
            </a:r>
            <a:r>
              <a:rPr lang="en-US" sz="800" dirty="0" err="1" smtClean="0"/>
              <a:t>Zubairi</a:t>
            </a:r>
            <a:r>
              <a:rPr lang="en-US" sz="800" dirty="0" smtClean="0"/>
              <a:t>, </a:t>
            </a:r>
            <a:endParaRPr lang="en-US" sz="800" dirty="0"/>
          </a:p>
        </p:txBody>
      </p:sp>
      <p:sp>
        <p:nvSpPr>
          <p:cNvPr id="75" name="Rectangle 74"/>
          <p:cNvSpPr/>
          <p:nvPr/>
        </p:nvSpPr>
        <p:spPr>
          <a:xfrm>
            <a:off x="5728640" y="6492024"/>
            <a:ext cx="2975970" cy="21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Avail: http://www.cs.fredonia.edu/zubairi/training/fpga.ppt</a:t>
            </a:r>
            <a:endParaRPr lang="en-US" sz="800" dirty="0"/>
          </a:p>
        </p:txBody>
      </p:sp>
      <p:sp>
        <p:nvSpPr>
          <p:cNvPr id="76" name="AutoShape 20"/>
          <p:cNvSpPr>
            <a:spLocks noChangeArrowheads="1"/>
          </p:cNvSpPr>
          <p:nvPr/>
        </p:nvSpPr>
        <p:spPr bwMode="auto">
          <a:xfrm rot="18271361">
            <a:off x="3716949" y="5655335"/>
            <a:ext cx="252056" cy="458629"/>
          </a:xfrm>
          <a:prstGeom prst="downArrow">
            <a:avLst>
              <a:gd name="adj1" fmla="val 40620"/>
              <a:gd name="adj2" fmla="val 875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95936" y="5838186"/>
            <a:ext cx="8338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Arial" charset="0"/>
              </a:rPr>
              <a:t>… PTO …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79751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00300" y="228600"/>
            <a:ext cx="6362700" cy="700088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r>
              <a:rPr lang="en-US" dirty="0" smtClean="0"/>
              <a:t>Development Flow</a:t>
            </a:r>
          </a:p>
        </p:txBody>
      </p:sp>
      <p:sp>
        <p:nvSpPr>
          <p:cNvPr id="14340" name="Rectangle 1027"/>
          <p:cNvSpPr>
            <a:spLocks noChangeArrowheads="1"/>
          </p:cNvSpPr>
          <p:nvPr/>
        </p:nvSpPr>
        <p:spPr bwMode="auto">
          <a:xfrm>
            <a:off x="2267745" y="4883439"/>
            <a:ext cx="2664296" cy="13681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1030"/>
          <p:cNvSpPr>
            <a:spLocks noChangeArrowheads="1"/>
          </p:cNvSpPr>
          <p:nvPr/>
        </p:nvSpPr>
        <p:spPr bwMode="auto">
          <a:xfrm>
            <a:off x="2771800" y="1643078"/>
            <a:ext cx="48006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 b="1" dirty="0">
                <a:latin typeface="Arial" charset="0"/>
              </a:rPr>
              <a:t>Timing Analysis</a:t>
            </a:r>
          </a:p>
          <a:p>
            <a:pPr eaLnBrk="0" hangingPunct="0"/>
            <a:r>
              <a:rPr lang="en-US" sz="1600" dirty="0">
                <a:latin typeface="Arial" charset="0"/>
              </a:rPr>
              <a:t>  - Verify </a:t>
            </a:r>
            <a:r>
              <a:rPr lang="en-US" sz="1600" dirty="0" smtClean="0">
                <a:latin typeface="Arial" charset="0"/>
              </a:rPr>
              <a:t>performance specifications</a:t>
            </a:r>
            <a:endParaRPr lang="en-US" sz="1600" dirty="0">
              <a:latin typeface="Arial" charset="0"/>
            </a:endParaRPr>
          </a:p>
          <a:p>
            <a:pPr eaLnBrk="0" hangingPunct="0"/>
            <a:r>
              <a:rPr lang="en-US" sz="1600" dirty="0">
                <a:latin typeface="Arial" charset="0"/>
              </a:rPr>
              <a:t>  - Static </a:t>
            </a:r>
            <a:r>
              <a:rPr lang="en-US" sz="1600" dirty="0" smtClean="0">
                <a:latin typeface="Arial" charset="0"/>
              </a:rPr>
              <a:t>timing analysis</a:t>
            </a:r>
            <a:endParaRPr lang="en-US" sz="1600" dirty="0">
              <a:latin typeface="Arial" charset="0"/>
            </a:endParaRPr>
          </a:p>
        </p:txBody>
      </p:sp>
      <p:sp>
        <p:nvSpPr>
          <p:cNvPr id="14344" name="Rectangle 1031"/>
          <p:cNvSpPr>
            <a:spLocks noChangeArrowheads="1"/>
          </p:cNvSpPr>
          <p:nvPr/>
        </p:nvSpPr>
        <p:spPr bwMode="auto">
          <a:xfrm>
            <a:off x="3517752" y="3351253"/>
            <a:ext cx="5105400" cy="86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 b="1" dirty="0">
                <a:latin typeface="Arial" charset="0"/>
              </a:rPr>
              <a:t>Gate Level Simulation</a:t>
            </a:r>
          </a:p>
          <a:p>
            <a:pPr eaLnBrk="0" hangingPunct="0"/>
            <a:r>
              <a:rPr lang="en-US" sz="1600" dirty="0">
                <a:latin typeface="Arial" charset="0"/>
              </a:rPr>
              <a:t>  -</a:t>
            </a:r>
            <a:r>
              <a:rPr lang="en-US" sz="1600" b="1" dirty="0">
                <a:latin typeface="Arial" charset="0"/>
              </a:rPr>
              <a:t> </a:t>
            </a:r>
            <a:r>
              <a:rPr lang="en-US" sz="1600" dirty="0">
                <a:latin typeface="Arial" charset="0"/>
              </a:rPr>
              <a:t>Timing </a:t>
            </a:r>
            <a:r>
              <a:rPr lang="en-US" sz="1600" dirty="0" smtClean="0">
                <a:latin typeface="Arial" charset="0"/>
              </a:rPr>
              <a:t>simulation</a:t>
            </a:r>
            <a:endParaRPr lang="en-US" sz="1600" dirty="0">
              <a:latin typeface="Arial" charset="0"/>
            </a:endParaRPr>
          </a:p>
          <a:p>
            <a:pPr eaLnBrk="0" hangingPunct="0"/>
            <a:r>
              <a:rPr lang="en-US" sz="1600" dirty="0">
                <a:latin typeface="Arial" charset="0"/>
              </a:rPr>
              <a:t>  - Verify </a:t>
            </a:r>
            <a:r>
              <a:rPr lang="en-US" sz="1600" dirty="0" smtClean="0">
                <a:latin typeface="Arial" charset="0"/>
              </a:rPr>
              <a:t>design will work on target platform</a:t>
            </a:r>
            <a:endParaRPr lang="en-US" sz="1600" dirty="0">
              <a:latin typeface="Arial" charset="0"/>
            </a:endParaRPr>
          </a:p>
        </p:txBody>
      </p:sp>
      <p:grpSp>
        <p:nvGrpSpPr>
          <p:cNvPr id="2" name="Group 1033"/>
          <p:cNvGrpSpPr>
            <a:grpSpLocks/>
          </p:cNvGrpSpPr>
          <p:nvPr/>
        </p:nvGrpSpPr>
        <p:grpSpPr bwMode="auto">
          <a:xfrm>
            <a:off x="1547664" y="3457615"/>
            <a:ext cx="1905000" cy="762000"/>
            <a:chOff x="1632" y="1488"/>
            <a:chExt cx="1296" cy="480"/>
          </a:xfrm>
        </p:grpSpPr>
        <p:sp>
          <p:nvSpPr>
            <p:cNvPr id="14422" name="Rectangle 1034"/>
            <p:cNvSpPr>
              <a:spLocks noChangeArrowheads="1"/>
            </p:cNvSpPr>
            <p:nvPr/>
          </p:nvSpPr>
          <p:spPr bwMode="auto">
            <a:xfrm>
              <a:off x="1632" y="1488"/>
              <a:ext cx="1296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grpSp>
          <p:nvGrpSpPr>
            <p:cNvPr id="3" name="Group 1035"/>
            <p:cNvGrpSpPr>
              <a:grpSpLocks/>
            </p:cNvGrpSpPr>
            <p:nvPr/>
          </p:nvGrpSpPr>
          <p:grpSpPr bwMode="auto">
            <a:xfrm>
              <a:off x="1680" y="1584"/>
              <a:ext cx="1172" cy="315"/>
              <a:chOff x="1324" y="1856"/>
              <a:chExt cx="3089" cy="523"/>
            </a:xfrm>
          </p:grpSpPr>
          <p:sp>
            <p:nvSpPr>
              <p:cNvPr id="14424" name="Line 1036"/>
              <p:cNvSpPr>
                <a:spLocks noChangeShapeType="1"/>
              </p:cNvSpPr>
              <p:nvPr/>
            </p:nvSpPr>
            <p:spPr bwMode="auto">
              <a:xfrm flipV="1">
                <a:off x="1333" y="199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5" name="Line 1037"/>
              <p:cNvSpPr>
                <a:spLocks noChangeShapeType="1"/>
              </p:cNvSpPr>
              <p:nvPr/>
            </p:nvSpPr>
            <p:spPr bwMode="auto">
              <a:xfrm flipV="1">
                <a:off x="1717" y="1856"/>
                <a:ext cx="3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6" name="Line 1038"/>
              <p:cNvSpPr>
                <a:spLocks noChangeShapeType="1"/>
              </p:cNvSpPr>
              <p:nvPr/>
            </p:nvSpPr>
            <p:spPr bwMode="auto">
              <a:xfrm flipV="1">
                <a:off x="1717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7" name="Line 1039"/>
              <p:cNvSpPr>
                <a:spLocks noChangeShapeType="1"/>
              </p:cNvSpPr>
              <p:nvPr/>
            </p:nvSpPr>
            <p:spPr bwMode="auto">
              <a:xfrm flipV="1">
                <a:off x="2103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8" name="Line 1040"/>
              <p:cNvSpPr>
                <a:spLocks noChangeShapeType="1"/>
              </p:cNvSpPr>
              <p:nvPr/>
            </p:nvSpPr>
            <p:spPr bwMode="auto">
              <a:xfrm flipV="1">
                <a:off x="2103" y="199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9" name="Line 1041"/>
              <p:cNvSpPr>
                <a:spLocks noChangeShapeType="1"/>
              </p:cNvSpPr>
              <p:nvPr/>
            </p:nvSpPr>
            <p:spPr bwMode="auto">
              <a:xfrm flipV="1">
                <a:off x="2487" y="1856"/>
                <a:ext cx="3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0" name="Line 1042"/>
              <p:cNvSpPr>
                <a:spLocks noChangeShapeType="1"/>
              </p:cNvSpPr>
              <p:nvPr/>
            </p:nvSpPr>
            <p:spPr bwMode="auto">
              <a:xfrm flipV="1">
                <a:off x="2487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1" name="Line 1043"/>
              <p:cNvSpPr>
                <a:spLocks noChangeShapeType="1"/>
              </p:cNvSpPr>
              <p:nvPr/>
            </p:nvSpPr>
            <p:spPr bwMode="auto">
              <a:xfrm flipV="1">
                <a:off x="2873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2" name="Line 1044"/>
              <p:cNvSpPr>
                <a:spLocks noChangeShapeType="1"/>
              </p:cNvSpPr>
              <p:nvPr/>
            </p:nvSpPr>
            <p:spPr bwMode="auto">
              <a:xfrm flipV="1">
                <a:off x="2873" y="199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3" name="Line 1045"/>
              <p:cNvSpPr>
                <a:spLocks noChangeShapeType="1"/>
              </p:cNvSpPr>
              <p:nvPr/>
            </p:nvSpPr>
            <p:spPr bwMode="auto">
              <a:xfrm flipV="1">
                <a:off x="3257" y="1856"/>
                <a:ext cx="3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4" name="Line 1046"/>
              <p:cNvSpPr>
                <a:spLocks noChangeShapeType="1"/>
              </p:cNvSpPr>
              <p:nvPr/>
            </p:nvSpPr>
            <p:spPr bwMode="auto">
              <a:xfrm flipV="1">
                <a:off x="3257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5" name="Line 1047"/>
              <p:cNvSpPr>
                <a:spLocks noChangeShapeType="1"/>
              </p:cNvSpPr>
              <p:nvPr/>
            </p:nvSpPr>
            <p:spPr bwMode="auto">
              <a:xfrm flipV="1">
                <a:off x="3643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6" name="Line 1048"/>
              <p:cNvSpPr>
                <a:spLocks noChangeShapeType="1"/>
              </p:cNvSpPr>
              <p:nvPr/>
            </p:nvSpPr>
            <p:spPr bwMode="auto">
              <a:xfrm flipV="1">
                <a:off x="3643" y="1998"/>
                <a:ext cx="3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7" name="Line 1049"/>
              <p:cNvSpPr>
                <a:spLocks noChangeShapeType="1"/>
              </p:cNvSpPr>
              <p:nvPr/>
            </p:nvSpPr>
            <p:spPr bwMode="auto">
              <a:xfrm flipV="1">
                <a:off x="4028" y="1856"/>
                <a:ext cx="3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8" name="Line 1050"/>
              <p:cNvSpPr>
                <a:spLocks noChangeShapeType="1"/>
              </p:cNvSpPr>
              <p:nvPr/>
            </p:nvSpPr>
            <p:spPr bwMode="auto">
              <a:xfrm flipV="1">
                <a:off x="4028" y="1856"/>
                <a:ext cx="0" cy="1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051"/>
              <p:cNvGrpSpPr>
                <a:grpSpLocks/>
              </p:cNvGrpSpPr>
              <p:nvPr/>
            </p:nvGrpSpPr>
            <p:grpSpPr bwMode="auto">
              <a:xfrm>
                <a:off x="1324" y="2237"/>
                <a:ext cx="3089" cy="142"/>
                <a:chOff x="1158" y="3231"/>
                <a:chExt cx="3089" cy="142"/>
              </a:xfrm>
            </p:grpSpPr>
            <p:sp>
              <p:nvSpPr>
                <p:cNvPr id="14440" name="Line 1052"/>
                <p:cNvSpPr>
                  <a:spLocks noChangeShapeType="1"/>
                </p:cNvSpPr>
                <p:nvPr/>
              </p:nvSpPr>
              <p:spPr bwMode="auto">
                <a:xfrm flipV="1">
                  <a:off x="1389" y="3373"/>
                  <a:ext cx="3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1" name="Line 1053"/>
                <p:cNvSpPr>
                  <a:spLocks noChangeShapeType="1"/>
                </p:cNvSpPr>
                <p:nvPr/>
              </p:nvSpPr>
              <p:spPr bwMode="auto">
                <a:xfrm flipV="1">
                  <a:off x="1749" y="3231"/>
                  <a:ext cx="38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2" name="Line 1054"/>
                <p:cNvSpPr>
                  <a:spLocks noChangeShapeType="1"/>
                </p:cNvSpPr>
                <p:nvPr/>
              </p:nvSpPr>
              <p:spPr bwMode="auto">
                <a:xfrm flipV="1">
                  <a:off x="1749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3" name="Line 1055"/>
                <p:cNvSpPr>
                  <a:spLocks noChangeShapeType="1"/>
                </p:cNvSpPr>
                <p:nvPr/>
              </p:nvSpPr>
              <p:spPr bwMode="auto">
                <a:xfrm flipV="1">
                  <a:off x="2135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4" name="Line 1056"/>
                <p:cNvSpPr>
                  <a:spLocks noChangeShapeType="1"/>
                </p:cNvSpPr>
                <p:nvPr/>
              </p:nvSpPr>
              <p:spPr bwMode="auto">
                <a:xfrm flipV="1">
                  <a:off x="2135" y="3373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5" name="Line 1057"/>
                <p:cNvSpPr>
                  <a:spLocks noChangeShapeType="1"/>
                </p:cNvSpPr>
                <p:nvPr/>
              </p:nvSpPr>
              <p:spPr bwMode="auto">
                <a:xfrm flipV="1">
                  <a:off x="2519" y="3231"/>
                  <a:ext cx="38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6" name="Line 1058"/>
                <p:cNvSpPr>
                  <a:spLocks noChangeShapeType="1"/>
                </p:cNvSpPr>
                <p:nvPr/>
              </p:nvSpPr>
              <p:spPr bwMode="auto">
                <a:xfrm flipV="1">
                  <a:off x="2519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7" name="Line 1059"/>
                <p:cNvSpPr>
                  <a:spLocks noChangeShapeType="1"/>
                </p:cNvSpPr>
                <p:nvPr/>
              </p:nvSpPr>
              <p:spPr bwMode="auto">
                <a:xfrm flipV="1">
                  <a:off x="2905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8" name="Line 1060"/>
                <p:cNvSpPr>
                  <a:spLocks noChangeShapeType="1"/>
                </p:cNvSpPr>
                <p:nvPr/>
              </p:nvSpPr>
              <p:spPr bwMode="auto">
                <a:xfrm flipV="1">
                  <a:off x="2905" y="3373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49" name="Line 1061"/>
                <p:cNvSpPr>
                  <a:spLocks noChangeShapeType="1"/>
                </p:cNvSpPr>
                <p:nvPr/>
              </p:nvSpPr>
              <p:spPr bwMode="auto">
                <a:xfrm flipV="1">
                  <a:off x="3289" y="3231"/>
                  <a:ext cx="38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0" name="Line 1062"/>
                <p:cNvSpPr>
                  <a:spLocks noChangeShapeType="1"/>
                </p:cNvSpPr>
                <p:nvPr/>
              </p:nvSpPr>
              <p:spPr bwMode="auto">
                <a:xfrm flipV="1">
                  <a:off x="3289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1" name="Line 1063"/>
                <p:cNvSpPr>
                  <a:spLocks noChangeShapeType="1"/>
                </p:cNvSpPr>
                <p:nvPr/>
              </p:nvSpPr>
              <p:spPr bwMode="auto">
                <a:xfrm flipV="1">
                  <a:off x="3675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2" name="Line 1064"/>
                <p:cNvSpPr>
                  <a:spLocks noChangeShapeType="1"/>
                </p:cNvSpPr>
                <p:nvPr/>
              </p:nvSpPr>
              <p:spPr bwMode="auto">
                <a:xfrm flipV="1">
                  <a:off x="3675" y="3373"/>
                  <a:ext cx="38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3" name="Line 1065"/>
                <p:cNvSpPr>
                  <a:spLocks noChangeShapeType="1"/>
                </p:cNvSpPr>
                <p:nvPr/>
              </p:nvSpPr>
              <p:spPr bwMode="auto">
                <a:xfrm flipV="1">
                  <a:off x="4060" y="3231"/>
                  <a:ext cx="18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4" name="Line 1066"/>
                <p:cNvSpPr>
                  <a:spLocks noChangeShapeType="1"/>
                </p:cNvSpPr>
                <p:nvPr/>
              </p:nvSpPr>
              <p:spPr bwMode="auto">
                <a:xfrm flipV="1">
                  <a:off x="4060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5" name="Line 1067"/>
                <p:cNvSpPr>
                  <a:spLocks noChangeShapeType="1"/>
                </p:cNvSpPr>
                <p:nvPr/>
              </p:nvSpPr>
              <p:spPr bwMode="auto">
                <a:xfrm flipV="1">
                  <a:off x="1158" y="3231"/>
                  <a:ext cx="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6" name="Line 1068"/>
                <p:cNvSpPr>
                  <a:spLocks noChangeShapeType="1"/>
                </p:cNvSpPr>
                <p:nvPr/>
              </p:nvSpPr>
              <p:spPr bwMode="auto">
                <a:xfrm flipV="1">
                  <a:off x="1382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7" name="Line 1069"/>
                <p:cNvSpPr>
                  <a:spLocks noChangeShapeType="1"/>
                </p:cNvSpPr>
                <p:nvPr/>
              </p:nvSpPr>
              <p:spPr bwMode="auto">
                <a:xfrm flipV="1">
                  <a:off x="1388" y="3373"/>
                  <a:ext cx="3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58" name="Line 1070"/>
                <p:cNvSpPr>
                  <a:spLocks noChangeShapeType="1"/>
                </p:cNvSpPr>
                <p:nvPr/>
              </p:nvSpPr>
              <p:spPr bwMode="auto">
                <a:xfrm flipV="1">
                  <a:off x="1750" y="3231"/>
                  <a:ext cx="0" cy="1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4349" name="Rectangle 1127"/>
          <p:cNvSpPr>
            <a:spLocks noChangeArrowheads="1"/>
          </p:cNvSpPr>
          <p:nvPr/>
        </p:nvSpPr>
        <p:spPr bwMode="auto">
          <a:xfrm>
            <a:off x="5148064" y="5099462"/>
            <a:ext cx="3643313" cy="110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800" b="1" dirty="0" smtClean="0">
                <a:latin typeface="Arial" charset="0"/>
              </a:rPr>
              <a:t>Program and test on hardware</a:t>
            </a:r>
            <a:endParaRPr lang="en-US" sz="1800" b="1" dirty="0">
              <a:latin typeface="Arial" charset="0"/>
            </a:endParaRPr>
          </a:p>
          <a:p>
            <a:pPr eaLnBrk="0" hangingPunct="0"/>
            <a:r>
              <a:rPr lang="en-US" sz="1600" dirty="0" smtClean="0">
                <a:latin typeface="Arial" charset="0"/>
              </a:rPr>
              <a:t>- Generate bit file</a:t>
            </a:r>
            <a:br>
              <a:rPr lang="en-US" sz="1600" dirty="0" smtClean="0">
                <a:latin typeface="Arial" charset="0"/>
              </a:rPr>
            </a:br>
            <a:r>
              <a:rPr lang="en-US" sz="1600" dirty="0" smtClean="0">
                <a:latin typeface="Arial" charset="0"/>
              </a:rPr>
              <a:t>- Program target device</a:t>
            </a:r>
          </a:p>
          <a:p>
            <a:pPr eaLnBrk="0" hangingPunct="0"/>
            <a:r>
              <a:rPr lang="en-ZA" sz="1600" dirty="0" smtClean="0">
                <a:latin typeface="Arial" charset="0"/>
              </a:rPr>
              <a:t>- Activate the system</a:t>
            </a:r>
            <a:r>
              <a:rPr lang="en-US" sz="1600" dirty="0" smtClean="0">
                <a:latin typeface="Arial" charset="0"/>
              </a:rPr>
              <a:t> </a:t>
            </a:r>
            <a:endParaRPr lang="en-US" sz="1600" dirty="0">
              <a:latin typeface="Arial" charset="0"/>
            </a:endParaRPr>
          </a:p>
        </p:txBody>
      </p:sp>
      <p:grpSp>
        <p:nvGrpSpPr>
          <p:cNvPr id="130" name="Group 129"/>
          <p:cNvGrpSpPr/>
          <p:nvPr/>
        </p:nvGrpSpPr>
        <p:grpSpPr>
          <a:xfrm>
            <a:off x="827584" y="1643078"/>
            <a:ext cx="1800200" cy="1224136"/>
            <a:chOff x="827584" y="1196752"/>
            <a:chExt cx="1800200" cy="1224136"/>
          </a:xfrm>
        </p:grpSpPr>
        <p:sp>
          <p:nvSpPr>
            <p:cNvPr id="126" name="Rectangle 125"/>
            <p:cNvSpPr/>
            <p:nvPr/>
          </p:nvSpPr>
          <p:spPr>
            <a:xfrm>
              <a:off x="827584" y="1196752"/>
              <a:ext cx="1800200" cy="12241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42" name="Line 1029"/>
            <p:cNvSpPr>
              <a:spLocks noChangeShapeType="1"/>
            </p:cNvSpPr>
            <p:nvPr/>
          </p:nvSpPr>
          <p:spPr bwMode="auto">
            <a:xfrm flipH="1">
              <a:off x="962025" y="1706563"/>
              <a:ext cx="11160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128"/>
            <p:cNvSpPr>
              <a:spLocks noChangeShapeType="1"/>
            </p:cNvSpPr>
            <p:nvPr/>
          </p:nvSpPr>
          <p:spPr bwMode="auto">
            <a:xfrm flipH="1">
              <a:off x="1039813" y="2011363"/>
              <a:ext cx="1190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129"/>
            <p:cNvSpPr>
              <a:spLocks noChangeShapeType="1"/>
            </p:cNvSpPr>
            <p:nvPr/>
          </p:nvSpPr>
          <p:spPr bwMode="auto">
            <a:xfrm flipH="1">
              <a:off x="1954213" y="2011363"/>
              <a:ext cx="1190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1130"/>
            <p:cNvSpPr>
              <a:spLocks noChangeShapeType="1"/>
            </p:cNvSpPr>
            <p:nvPr/>
          </p:nvSpPr>
          <p:spPr bwMode="auto">
            <a:xfrm>
              <a:off x="1954213" y="2011363"/>
              <a:ext cx="0" cy="2714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1131"/>
            <p:cNvSpPr>
              <a:spLocks noChangeShapeType="1"/>
            </p:cNvSpPr>
            <p:nvPr/>
          </p:nvSpPr>
          <p:spPr bwMode="auto">
            <a:xfrm flipH="1">
              <a:off x="914400" y="2273300"/>
              <a:ext cx="10350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132"/>
            <p:cNvSpPr>
              <a:spLocks noChangeShapeType="1"/>
            </p:cNvSpPr>
            <p:nvPr/>
          </p:nvSpPr>
          <p:spPr bwMode="auto">
            <a:xfrm>
              <a:off x="1044575" y="2011363"/>
              <a:ext cx="0" cy="2714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Oval 1133"/>
            <p:cNvSpPr>
              <a:spLocks noChangeArrowheads="1"/>
            </p:cNvSpPr>
            <p:nvPr/>
          </p:nvSpPr>
          <p:spPr bwMode="auto">
            <a:xfrm>
              <a:off x="1020763" y="2241550"/>
              <a:ext cx="42862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Oval 1134"/>
            <p:cNvSpPr>
              <a:spLocks noChangeArrowheads="1"/>
            </p:cNvSpPr>
            <p:nvPr/>
          </p:nvSpPr>
          <p:spPr bwMode="auto">
            <a:xfrm>
              <a:off x="1654175" y="1539875"/>
              <a:ext cx="266700" cy="3571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1135"/>
            <p:cNvGrpSpPr>
              <a:grpSpLocks/>
            </p:cNvGrpSpPr>
            <p:nvPr/>
          </p:nvGrpSpPr>
          <p:grpSpPr bwMode="auto">
            <a:xfrm>
              <a:off x="2087563" y="1589088"/>
              <a:ext cx="312737" cy="533400"/>
              <a:chOff x="1374" y="1003"/>
              <a:chExt cx="197" cy="336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14366" name="Rectangle 1136"/>
              <p:cNvSpPr>
                <a:spLocks noChangeArrowheads="1"/>
              </p:cNvSpPr>
              <p:nvPr/>
            </p:nvSpPr>
            <p:spPr bwMode="auto">
              <a:xfrm>
                <a:off x="1374" y="1003"/>
                <a:ext cx="197" cy="33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14367" name="AutoShape 1137"/>
              <p:cNvSpPr>
                <a:spLocks noChangeArrowheads="1"/>
              </p:cNvSpPr>
              <p:nvPr/>
            </p:nvSpPr>
            <p:spPr bwMode="auto">
              <a:xfrm rot="5400000">
                <a:off x="1367" y="1250"/>
                <a:ext cx="48" cy="33"/>
              </a:xfrm>
              <a:prstGeom prst="triangle">
                <a:avLst>
                  <a:gd name="adj" fmla="val 50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1138"/>
            <p:cNvGrpSpPr>
              <a:grpSpLocks/>
            </p:cNvGrpSpPr>
            <p:nvPr/>
          </p:nvGrpSpPr>
          <p:grpSpPr bwMode="auto">
            <a:xfrm>
              <a:off x="1162050" y="1589088"/>
              <a:ext cx="312738" cy="533400"/>
              <a:chOff x="791" y="1003"/>
              <a:chExt cx="197" cy="336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14364" name="Rectangle 1139"/>
              <p:cNvSpPr>
                <a:spLocks noChangeArrowheads="1"/>
              </p:cNvSpPr>
              <p:nvPr/>
            </p:nvSpPr>
            <p:spPr bwMode="auto">
              <a:xfrm>
                <a:off x="791" y="1003"/>
                <a:ext cx="197" cy="33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14365" name="AutoShape 1140"/>
              <p:cNvSpPr>
                <a:spLocks noChangeArrowheads="1"/>
              </p:cNvSpPr>
              <p:nvPr/>
            </p:nvSpPr>
            <p:spPr bwMode="auto">
              <a:xfrm rot="5400000">
                <a:off x="784" y="1250"/>
                <a:ext cx="48" cy="33"/>
              </a:xfrm>
              <a:prstGeom prst="triangle">
                <a:avLst>
                  <a:gd name="adj" fmla="val 50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9" name="Line 1141"/>
            <p:cNvSpPr>
              <a:spLocks noChangeShapeType="1"/>
            </p:cNvSpPr>
            <p:nvPr/>
          </p:nvSpPr>
          <p:spPr bwMode="auto">
            <a:xfrm flipV="1">
              <a:off x="1158875" y="1306513"/>
              <a:ext cx="0" cy="14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1142"/>
            <p:cNvSpPr>
              <a:spLocks noChangeShapeType="1"/>
            </p:cNvSpPr>
            <p:nvPr/>
          </p:nvSpPr>
          <p:spPr bwMode="auto">
            <a:xfrm flipV="1">
              <a:off x="2397125" y="1306513"/>
              <a:ext cx="0" cy="14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Text Box 1143"/>
            <p:cNvSpPr txBox="1">
              <a:spLocks noChangeArrowheads="1"/>
            </p:cNvSpPr>
            <p:nvPr/>
          </p:nvSpPr>
          <p:spPr bwMode="auto">
            <a:xfrm>
              <a:off x="1524000" y="1216025"/>
              <a:ext cx="35083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Arial" charset="0"/>
                </a:rPr>
                <a:t>t</a:t>
              </a:r>
              <a:r>
                <a:rPr lang="en-US" sz="1200" baseline="-25000">
                  <a:latin typeface="Arial" charset="0"/>
                </a:rPr>
                <a:t>clk</a:t>
              </a:r>
            </a:p>
          </p:txBody>
        </p:sp>
        <p:sp>
          <p:nvSpPr>
            <p:cNvPr id="14362" name="Line 1144"/>
            <p:cNvSpPr>
              <a:spLocks noChangeShapeType="1"/>
            </p:cNvSpPr>
            <p:nvPr/>
          </p:nvSpPr>
          <p:spPr bwMode="auto">
            <a:xfrm>
              <a:off x="1835150" y="1382713"/>
              <a:ext cx="5619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1145"/>
            <p:cNvSpPr>
              <a:spLocks noChangeShapeType="1"/>
            </p:cNvSpPr>
            <p:nvPr/>
          </p:nvSpPr>
          <p:spPr bwMode="auto">
            <a:xfrm flipH="1" flipV="1">
              <a:off x="1158875" y="1382713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" name="AutoShape 20"/>
          <p:cNvSpPr>
            <a:spLocks noChangeArrowheads="1"/>
          </p:cNvSpPr>
          <p:nvPr/>
        </p:nvSpPr>
        <p:spPr bwMode="auto">
          <a:xfrm rot="18271361">
            <a:off x="857086" y="1143502"/>
            <a:ext cx="252056" cy="458629"/>
          </a:xfrm>
          <a:prstGeom prst="downArrow">
            <a:avLst>
              <a:gd name="adj1" fmla="val 40620"/>
              <a:gd name="adj2" fmla="val 875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5" name="Rectangle 15"/>
          <p:cNvSpPr>
            <a:spLocks noChangeArrowheads="1"/>
          </p:cNvSpPr>
          <p:nvPr/>
        </p:nvSpPr>
        <p:spPr bwMode="auto">
          <a:xfrm>
            <a:off x="272759" y="577948"/>
            <a:ext cx="1800200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b="1" dirty="0">
                <a:latin typeface="Arial" charset="0"/>
              </a:rPr>
              <a:t>Place </a:t>
            </a:r>
            <a:r>
              <a:rPr lang="en-US" b="1" dirty="0" smtClean="0">
                <a:latin typeface="Arial" charset="0"/>
              </a:rPr>
              <a:t>and Route (PAR)</a:t>
            </a:r>
            <a:endParaRPr lang="en-US" b="1" dirty="0">
              <a:latin typeface="Arial" charset="0"/>
            </a:endParaRPr>
          </a:p>
        </p:txBody>
      </p:sp>
      <p:sp>
        <p:nvSpPr>
          <p:cNvPr id="127" name="AutoShape 20"/>
          <p:cNvSpPr>
            <a:spLocks noChangeArrowheads="1"/>
          </p:cNvSpPr>
          <p:nvPr/>
        </p:nvSpPr>
        <p:spPr bwMode="auto">
          <a:xfrm rot="19586938">
            <a:off x="2140184" y="2897629"/>
            <a:ext cx="297461" cy="472916"/>
          </a:xfrm>
          <a:prstGeom prst="downArrow">
            <a:avLst>
              <a:gd name="adj1" fmla="val 40620"/>
              <a:gd name="adj2" fmla="val 875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8" name="AutoShape 20"/>
          <p:cNvSpPr>
            <a:spLocks noChangeArrowheads="1"/>
          </p:cNvSpPr>
          <p:nvPr/>
        </p:nvSpPr>
        <p:spPr bwMode="auto">
          <a:xfrm rot="20381569">
            <a:off x="2773609" y="4348772"/>
            <a:ext cx="325183" cy="483632"/>
          </a:xfrm>
          <a:prstGeom prst="downArrow">
            <a:avLst>
              <a:gd name="adj1" fmla="val 40620"/>
              <a:gd name="adj2" fmla="val 875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129" name="Picture 128" descr="nexys2_le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4943398"/>
            <a:ext cx="2232248" cy="1248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591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14" y="659901"/>
            <a:ext cx="7698306" cy="69221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Development Flow:</a:t>
            </a:r>
            <a:br>
              <a:rPr lang="en-ZA" dirty="0" smtClean="0"/>
            </a:br>
            <a:r>
              <a:rPr lang="en-ZA" dirty="0" smtClean="0"/>
              <a:t>Where is most time spent?</a:t>
            </a:r>
            <a:endParaRPr lang="en-US" dirty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590017" y="2492896"/>
            <a:ext cx="457200" cy="533400"/>
            <a:chOff x="3019" y="1105"/>
            <a:chExt cx="320" cy="416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3019" y="1105"/>
              <a:ext cx="320" cy="416"/>
            </a:xfrm>
            <a:prstGeom prst="rect">
              <a:avLst/>
            </a:prstGeom>
            <a:solidFill>
              <a:srgbClr val="CCECFF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3059" y="1193"/>
              <a:ext cx="240" cy="240"/>
              <a:chOff x="3059" y="1193"/>
              <a:chExt cx="240" cy="240"/>
            </a:xfrm>
          </p:grpSpPr>
          <p:sp>
            <p:nvSpPr>
              <p:cNvPr id="6" name="Line 7"/>
              <p:cNvSpPr>
                <a:spLocks noChangeShapeType="1"/>
              </p:cNvSpPr>
              <p:nvPr/>
            </p:nvSpPr>
            <p:spPr bwMode="auto">
              <a:xfrm>
                <a:off x="3059" y="1193"/>
                <a:ext cx="192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3059" y="1241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3059" y="1289"/>
                <a:ext cx="192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3059" y="1337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>
                <a:off x="3059" y="1385"/>
                <a:ext cx="192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12"/>
              <p:cNvSpPr>
                <a:spLocks noChangeShapeType="1"/>
              </p:cNvSpPr>
              <p:nvPr/>
            </p:nvSpPr>
            <p:spPr bwMode="auto">
              <a:xfrm>
                <a:off x="3059" y="1433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4201923" y="2448576"/>
            <a:ext cx="4648200" cy="89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 b="1" dirty="0">
                <a:latin typeface="Arial" pitchFamily="34" charset="0"/>
                <a:cs typeface="Arial" pitchFamily="34" charset="0"/>
              </a:rPr>
              <a:t>Design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and RTL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Coding</a:t>
            </a:r>
          </a:p>
          <a:p>
            <a:pPr eaLnBrk="0" hangingPunct="0"/>
            <a:r>
              <a:rPr lang="en-US" sz="16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- Behavioral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or Structural Description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Design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  - Writing VHDL, deciding i/o, formulating tests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608" y="1628800"/>
            <a:ext cx="64770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Every development project is different. In my own experience,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most of the time is probably spent…</a:t>
            </a:r>
            <a:endParaRPr lang="en-US" dirty="0"/>
          </a:p>
        </p:txBody>
      </p:sp>
      <p:pic>
        <p:nvPicPr>
          <p:cNvPr id="14" name="Picture 13" descr="programm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2451" y="2492896"/>
            <a:ext cx="822960" cy="103632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31275" y="3573016"/>
            <a:ext cx="12791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Engineer’s</a:t>
            </a:r>
            <a:br>
              <a:rPr lang="en-ZA" dirty="0" smtClean="0">
                <a:latin typeface="Arial" pitchFamily="34" charset="0"/>
                <a:cs typeface="Arial" pitchFamily="34" charset="0"/>
              </a:rPr>
            </a:br>
            <a:r>
              <a:rPr lang="en-ZA" dirty="0" smtClean="0">
                <a:latin typeface="Arial" pitchFamily="34" charset="0"/>
                <a:cs typeface="Arial" pitchFamily="34" charset="0"/>
              </a:rPr>
              <a:t>time</a:t>
            </a:r>
            <a:endParaRPr lang="en-US" dirty="0"/>
          </a:p>
        </p:txBody>
      </p:sp>
      <p:sp>
        <p:nvSpPr>
          <p:cNvPr id="16" name="Rectangle 1030"/>
          <p:cNvSpPr>
            <a:spLocks noChangeArrowheads="1"/>
          </p:cNvSpPr>
          <p:nvPr/>
        </p:nvSpPr>
        <p:spPr bwMode="auto">
          <a:xfrm>
            <a:off x="4196061" y="3335263"/>
            <a:ext cx="48006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 b="1" dirty="0">
                <a:latin typeface="Arial" charset="0"/>
              </a:rPr>
              <a:t>Timing Analysis</a:t>
            </a:r>
          </a:p>
          <a:p>
            <a:pPr eaLnBrk="0" hangingPunct="0"/>
            <a:r>
              <a:rPr lang="en-US" sz="1600" dirty="0">
                <a:latin typeface="Arial" charset="0"/>
              </a:rPr>
              <a:t>  - Verify </a:t>
            </a:r>
            <a:r>
              <a:rPr lang="en-US" sz="1600" dirty="0" smtClean="0">
                <a:latin typeface="Arial" charset="0"/>
              </a:rPr>
              <a:t>performance specifications</a:t>
            </a:r>
            <a:endParaRPr lang="en-US" sz="1600" dirty="0">
              <a:latin typeface="Arial" charset="0"/>
            </a:endParaRPr>
          </a:p>
          <a:p>
            <a:pPr eaLnBrk="0" hangingPunct="0"/>
            <a:r>
              <a:rPr lang="en-US" sz="1600" dirty="0">
                <a:latin typeface="Arial" charset="0"/>
              </a:rPr>
              <a:t>  - Static </a:t>
            </a:r>
            <a:r>
              <a:rPr lang="en-US" sz="1600" dirty="0" smtClean="0">
                <a:latin typeface="Arial" charset="0"/>
              </a:rPr>
              <a:t>timing analysis</a:t>
            </a:r>
            <a:endParaRPr lang="en-US" sz="1600" dirty="0">
              <a:latin typeface="Arial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83563" y="3356992"/>
            <a:ext cx="1482518" cy="1008112"/>
            <a:chOff x="827584" y="1196752"/>
            <a:chExt cx="1800200" cy="1224136"/>
          </a:xfrm>
        </p:grpSpPr>
        <p:sp>
          <p:nvSpPr>
            <p:cNvPr id="18" name="Rectangle 17"/>
            <p:cNvSpPr/>
            <p:nvPr/>
          </p:nvSpPr>
          <p:spPr>
            <a:xfrm>
              <a:off x="827584" y="1196752"/>
              <a:ext cx="1800200" cy="12241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ine 1029"/>
            <p:cNvSpPr>
              <a:spLocks noChangeShapeType="1"/>
            </p:cNvSpPr>
            <p:nvPr/>
          </p:nvSpPr>
          <p:spPr bwMode="auto">
            <a:xfrm flipH="1">
              <a:off x="962025" y="1706563"/>
              <a:ext cx="11160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128"/>
            <p:cNvSpPr>
              <a:spLocks noChangeShapeType="1"/>
            </p:cNvSpPr>
            <p:nvPr/>
          </p:nvSpPr>
          <p:spPr bwMode="auto">
            <a:xfrm flipH="1">
              <a:off x="1039813" y="2011363"/>
              <a:ext cx="1190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129"/>
            <p:cNvSpPr>
              <a:spLocks noChangeShapeType="1"/>
            </p:cNvSpPr>
            <p:nvPr/>
          </p:nvSpPr>
          <p:spPr bwMode="auto">
            <a:xfrm flipH="1">
              <a:off x="1954213" y="2011363"/>
              <a:ext cx="1190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130"/>
            <p:cNvSpPr>
              <a:spLocks noChangeShapeType="1"/>
            </p:cNvSpPr>
            <p:nvPr/>
          </p:nvSpPr>
          <p:spPr bwMode="auto">
            <a:xfrm>
              <a:off x="1954213" y="2011363"/>
              <a:ext cx="0" cy="2714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131"/>
            <p:cNvSpPr>
              <a:spLocks noChangeShapeType="1"/>
            </p:cNvSpPr>
            <p:nvPr/>
          </p:nvSpPr>
          <p:spPr bwMode="auto">
            <a:xfrm flipH="1">
              <a:off x="914400" y="2273300"/>
              <a:ext cx="10350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132"/>
            <p:cNvSpPr>
              <a:spLocks noChangeShapeType="1"/>
            </p:cNvSpPr>
            <p:nvPr/>
          </p:nvSpPr>
          <p:spPr bwMode="auto">
            <a:xfrm>
              <a:off x="1044575" y="2011363"/>
              <a:ext cx="0" cy="2714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1133"/>
            <p:cNvSpPr>
              <a:spLocks noChangeArrowheads="1"/>
            </p:cNvSpPr>
            <p:nvPr/>
          </p:nvSpPr>
          <p:spPr bwMode="auto">
            <a:xfrm>
              <a:off x="1020763" y="2241550"/>
              <a:ext cx="42862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1134"/>
            <p:cNvSpPr>
              <a:spLocks noChangeArrowheads="1"/>
            </p:cNvSpPr>
            <p:nvPr/>
          </p:nvSpPr>
          <p:spPr bwMode="auto">
            <a:xfrm>
              <a:off x="1654175" y="1539875"/>
              <a:ext cx="266700" cy="3571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" name="Group 1135"/>
            <p:cNvGrpSpPr>
              <a:grpSpLocks/>
            </p:cNvGrpSpPr>
            <p:nvPr/>
          </p:nvGrpSpPr>
          <p:grpSpPr bwMode="auto">
            <a:xfrm>
              <a:off x="2087563" y="1589088"/>
              <a:ext cx="312737" cy="533400"/>
              <a:chOff x="1374" y="1003"/>
              <a:chExt cx="197" cy="336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36" name="Rectangle 1136"/>
              <p:cNvSpPr>
                <a:spLocks noChangeArrowheads="1"/>
              </p:cNvSpPr>
              <p:nvPr/>
            </p:nvSpPr>
            <p:spPr bwMode="auto">
              <a:xfrm>
                <a:off x="1374" y="1003"/>
                <a:ext cx="197" cy="33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37" name="AutoShape 1137"/>
              <p:cNvSpPr>
                <a:spLocks noChangeArrowheads="1"/>
              </p:cNvSpPr>
              <p:nvPr/>
            </p:nvSpPr>
            <p:spPr bwMode="auto">
              <a:xfrm rot="5400000">
                <a:off x="1367" y="1250"/>
                <a:ext cx="48" cy="33"/>
              </a:xfrm>
              <a:prstGeom prst="triangle">
                <a:avLst>
                  <a:gd name="adj" fmla="val 50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" name="Group 1138"/>
            <p:cNvGrpSpPr>
              <a:grpSpLocks/>
            </p:cNvGrpSpPr>
            <p:nvPr/>
          </p:nvGrpSpPr>
          <p:grpSpPr bwMode="auto">
            <a:xfrm>
              <a:off x="1162050" y="1589088"/>
              <a:ext cx="312738" cy="533400"/>
              <a:chOff x="791" y="1003"/>
              <a:chExt cx="197" cy="336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34" name="Rectangle 1139"/>
              <p:cNvSpPr>
                <a:spLocks noChangeArrowheads="1"/>
              </p:cNvSpPr>
              <p:nvPr/>
            </p:nvSpPr>
            <p:spPr bwMode="auto">
              <a:xfrm>
                <a:off x="791" y="1003"/>
                <a:ext cx="197" cy="336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35" name="AutoShape 1140"/>
              <p:cNvSpPr>
                <a:spLocks noChangeArrowheads="1"/>
              </p:cNvSpPr>
              <p:nvPr/>
            </p:nvSpPr>
            <p:spPr bwMode="auto">
              <a:xfrm rot="5400000">
                <a:off x="784" y="1250"/>
                <a:ext cx="48" cy="33"/>
              </a:xfrm>
              <a:prstGeom prst="triangle">
                <a:avLst>
                  <a:gd name="adj" fmla="val 50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Line 1141"/>
            <p:cNvSpPr>
              <a:spLocks noChangeShapeType="1"/>
            </p:cNvSpPr>
            <p:nvPr/>
          </p:nvSpPr>
          <p:spPr bwMode="auto">
            <a:xfrm flipV="1">
              <a:off x="1158875" y="1306513"/>
              <a:ext cx="0" cy="14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142"/>
            <p:cNvSpPr>
              <a:spLocks noChangeShapeType="1"/>
            </p:cNvSpPr>
            <p:nvPr/>
          </p:nvSpPr>
          <p:spPr bwMode="auto">
            <a:xfrm flipV="1">
              <a:off x="2397125" y="1306513"/>
              <a:ext cx="0" cy="14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1143"/>
            <p:cNvSpPr txBox="1">
              <a:spLocks noChangeArrowheads="1"/>
            </p:cNvSpPr>
            <p:nvPr/>
          </p:nvSpPr>
          <p:spPr bwMode="auto">
            <a:xfrm>
              <a:off x="1524000" y="1216025"/>
              <a:ext cx="35083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Arial" charset="0"/>
                </a:rPr>
                <a:t>t</a:t>
              </a:r>
              <a:r>
                <a:rPr lang="en-US" sz="1200" baseline="-25000">
                  <a:latin typeface="Arial" charset="0"/>
                </a:rPr>
                <a:t>clk</a:t>
              </a:r>
            </a:p>
          </p:txBody>
        </p:sp>
        <p:sp>
          <p:nvSpPr>
            <p:cNvPr id="32" name="Line 1144"/>
            <p:cNvSpPr>
              <a:spLocks noChangeShapeType="1"/>
            </p:cNvSpPr>
            <p:nvPr/>
          </p:nvSpPr>
          <p:spPr bwMode="auto">
            <a:xfrm>
              <a:off x="1835150" y="1382713"/>
              <a:ext cx="5619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145"/>
            <p:cNvSpPr>
              <a:spLocks noChangeShapeType="1"/>
            </p:cNvSpPr>
            <p:nvPr/>
          </p:nvSpPr>
          <p:spPr bwMode="auto">
            <a:xfrm flipH="1" flipV="1">
              <a:off x="1158875" y="1382713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" name="Left Brace 37"/>
          <p:cNvSpPr/>
          <p:nvPr/>
        </p:nvSpPr>
        <p:spPr>
          <a:xfrm>
            <a:off x="2077849" y="2564904"/>
            <a:ext cx="432048" cy="1800200"/>
          </a:xfrm>
          <a:prstGeom prst="leftBrace">
            <a:avLst>
              <a:gd name="adj1" fmla="val 22211"/>
              <a:gd name="adj2" fmla="val 375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rved Down Arrow 38"/>
          <p:cNvSpPr/>
          <p:nvPr/>
        </p:nvSpPr>
        <p:spPr>
          <a:xfrm rot="18954596">
            <a:off x="2892513" y="2754309"/>
            <a:ext cx="682649" cy="341325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urved Down Arrow 39"/>
          <p:cNvSpPr/>
          <p:nvPr/>
        </p:nvSpPr>
        <p:spPr>
          <a:xfrm rot="7146436">
            <a:off x="3779863" y="2991503"/>
            <a:ext cx="682649" cy="341325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1" name="Picture 40" descr="p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9227" y="4221088"/>
            <a:ext cx="1856674" cy="150019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731275" y="5619220"/>
            <a:ext cx="13505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PC’s time</a:t>
            </a:r>
            <a:endParaRPr lang="en-US" dirty="0"/>
          </a:p>
        </p:txBody>
      </p:sp>
      <p:pic>
        <p:nvPicPr>
          <p:cNvPr id="43" name="Picture 42" descr="sweaty_smily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726650">
            <a:off x="1159771" y="4329110"/>
            <a:ext cx="665582" cy="608327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 rot="20740187">
            <a:off x="58392" y="4375845"/>
            <a:ext cx="13505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Eish</a:t>
            </a:r>
            <a:r>
              <a:rPr lang="en-Z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Oval Callout 44"/>
          <p:cNvSpPr/>
          <p:nvPr/>
        </p:nvSpPr>
        <p:spPr>
          <a:xfrm>
            <a:off x="371235" y="4362162"/>
            <a:ext cx="732128" cy="390020"/>
          </a:xfrm>
          <a:prstGeom prst="wedgeEllipseCallout">
            <a:avLst>
              <a:gd name="adj1" fmla="val 63947"/>
              <a:gd name="adj2" fmla="val 6273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 rot="20548215">
            <a:off x="-10973" y="2389601"/>
            <a:ext cx="13505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Eish</a:t>
            </a:r>
            <a:r>
              <a:rPr lang="en-ZA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7" name="Oval Callout 46"/>
          <p:cNvSpPr/>
          <p:nvPr/>
        </p:nvSpPr>
        <p:spPr>
          <a:xfrm>
            <a:off x="283693" y="2390908"/>
            <a:ext cx="732128" cy="390020"/>
          </a:xfrm>
          <a:prstGeom prst="wedgeEllipseCallout">
            <a:avLst>
              <a:gd name="adj1" fmla="val 59852"/>
              <a:gd name="adj2" fmla="val 81956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Brace 47"/>
          <p:cNvSpPr/>
          <p:nvPr/>
        </p:nvSpPr>
        <p:spPr>
          <a:xfrm>
            <a:off x="2077849" y="4509120"/>
            <a:ext cx="432048" cy="1296144"/>
          </a:xfrm>
          <a:prstGeom prst="leftBrace">
            <a:avLst>
              <a:gd name="adj1" fmla="val 22211"/>
              <a:gd name="adj2" fmla="val 375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15"/>
          <p:cNvSpPr>
            <a:spLocks noChangeArrowheads="1"/>
          </p:cNvSpPr>
          <p:nvPr/>
        </p:nvSpPr>
        <p:spPr bwMode="auto">
          <a:xfrm>
            <a:off x="4217095" y="4624038"/>
            <a:ext cx="4593522" cy="89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sz="2000" b="1" dirty="0">
                <a:latin typeface="Arial" charset="0"/>
              </a:rPr>
              <a:t>Place </a:t>
            </a:r>
            <a:r>
              <a:rPr lang="en-US" sz="2000" b="1" dirty="0" smtClean="0">
                <a:latin typeface="Arial" charset="0"/>
              </a:rPr>
              <a:t>and Route (PAR)</a:t>
            </a:r>
            <a:endParaRPr lang="en-US" sz="2000" b="1" dirty="0">
              <a:latin typeface="Arial" charset="0"/>
            </a:endParaRPr>
          </a:p>
          <a:p>
            <a:pPr eaLnBrk="0" hangingPunct="0"/>
            <a:r>
              <a:rPr lang="en-US" sz="1600" dirty="0">
                <a:latin typeface="Arial" charset="0"/>
              </a:rPr>
              <a:t>  - Map </a:t>
            </a:r>
            <a:r>
              <a:rPr lang="en-US" sz="1600" dirty="0" smtClean="0">
                <a:latin typeface="Arial" charset="0"/>
              </a:rPr>
              <a:t>primitives inside FPGA</a:t>
            </a:r>
            <a:endParaRPr lang="en-US" sz="1600" dirty="0">
              <a:latin typeface="Arial" charset="0"/>
            </a:endParaRPr>
          </a:p>
          <a:p>
            <a:pPr eaLnBrk="0" hangingPunct="0"/>
            <a:r>
              <a:rPr lang="en-US" sz="1600" dirty="0">
                <a:latin typeface="Arial" charset="0"/>
              </a:rPr>
              <a:t>  - Specify </a:t>
            </a:r>
            <a:r>
              <a:rPr lang="en-US" sz="1600" dirty="0" smtClean="0">
                <a:latin typeface="Arial" charset="0"/>
              </a:rPr>
              <a:t>routing resources </a:t>
            </a:r>
            <a:r>
              <a:rPr lang="en-US" sz="1600" dirty="0">
                <a:latin typeface="Arial" charset="0"/>
              </a:rPr>
              <a:t>to </a:t>
            </a:r>
            <a:r>
              <a:rPr lang="en-US" sz="1600" dirty="0" smtClean="0">
                <a:latin typeface="Arial" charset="0"/>
              </a:rPr>
              <a:t>use</a:t>
            </a:r>
            <a:endParaRPr lang="en-US" sz="1600" dirty="0">
              <a:latin typeface="Arial" charset="0"/>
            </a:endParaRPr>
          </a:p>
        </p:txBody>
      </p:sp>
      <p:pic>
        <p:nvPicPr>
          <p:cNvPr id="50" name="Picture 71"/>
          <p:cNvPicPr>
            <a:picLocks noChangeAspect="1" noChangeArrowheads="1"/>
          </p:cNvPicPr>
          <p:nvPr/>
        </p:nvPicPr>
        <p:blipFill>
          <a:blip r:embed="rId6" cstate="print"/>
          <a:srcRect l="16646" t="33719" r="37541" b="18210"/>
          <a:stretch>
            <a:fillRect/>
          </a:stretch>
        </p:blipFill>
        <p:spPr bwMode="auto">
          <a:xfrm>
            <a:off x="2500951" y="4653136"/>
            <a:ext cx="1722676" cy="95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50" descr="readin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41895" y="4365104"/>
            <a:ext cx="1194430" cy="125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2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964" y="476268"/>
            <a:ext cx="8385175" cy="572774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VHDL Basics</a:t>
            </a:r>
            <a:endParaRPr lang="en-US" dirty="0"/>
          </a:p>
        </p:txBody>
      </p:sp>
      <p:sp>
        <p:nvSpPr>
          <p:cNvPr id="4" name="Cross 3"/>
          <p:cNvSpPr/>
          <p:nvPr/>
        </p:nvSpPr>
        <p:spPr>
          <a:xfrm rot="18900000">
            <a:off x="8285839" y="4212961"/>
            <a:ext cx="792088" cy="792088"/>
          </a:xfrm>
          <a:prstGeom prst="plus">
            <a:avLst>
              <a:gd name="adj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eentick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62680" y="2445951"/>
            <a:ext cx="1001266" cy="100126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1736" y="1751281"/>
            <a:ext cx="8007350" cy="138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b="1" dirty="0" smtClean="0">
                <a:solidFill>
                  <a:srgbClr val="FFC000"/>
                </a:solidFill>
              </a:rPr>
              <a:t>VHSIC </a:t>
            </a:r>
            <a:r>
              <a:rPr lang="en-US" b="1" dirty="0">
                <a:solidFill>
                  <a:srgbClr val="FFC000"/>
                </a:solidFill>
              </a:rPr>
              <a:t>=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Very-High-Speed Integrated </a:t>
            </a:r>
            <a:r>
              <a:rPr lang="en-US" b="1" dirty="0" smtClean="0">
                <a:solidFill>
                  <a:schemeClr val="tx2"/>
                </a:solidFill>
              </a:rPr>
              <a:t>Circuit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1736" y="3779755"/>
            <a:ext cx="8007350" cy="138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ZA" b="1" dirty="0" smtClean="0">
                <a:solidFill>
                  <a:srgbClr val="FF0000"/>
                </a:solidFill>
              </a:rPr>
              <a:t>VHDL</a:t>
            </a:r>
            <a:r>
              <a:rPr lang="en-ZA" dirty="0" smtClean="0">
                <a:solidFill>
                  <a:srgbClr val="FF0000"/>
                </a:solidFill>
              </a:rPr>
              <a:t> =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US" b="1" dirty="0" smtClean="0"/>
              <a:t>Very </a:t>
            </a:r>
            <a:r>
              <a:rPr lang="en-US" b="1" dirty="0"/>
              <a:t>High-level Description Language</a:t>
            </a:r>
          </a:p>
          <a:p>
            <a:endParaRPr lang="en-US" dirty="0" smtClean="0"/>
          </a:p>
        </p:txBody>
      </p:sp>
      <p:pic>
        <p:nvPicPr>
          <p:cNvPr id="10" name="Picture 9" descr="greentick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3752" y="1751281"/>
            <a:ext cx="751249" cy="751249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61736" y="4780083"/>
            <a:ext cx="8007350" cy="138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ZA" b="1" dirty="0" smtClean="0">
                <a:solidFill>
                  <a:srgbClr val="FF0000"/>
                </a:solidFill>
              </a:rPr>
              <a:t>VHDL</a:t>
            </a:r>
            <a:r>
              <a:rPr lang="en-ZA" dirty="0" smtClean="0">
                <a:solidFill>
                  <a:srgbClr val="FF0000"/>
                </a:solidFill>
              </a:rPr>
              <a:t> =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US" b="1" dirty="0" smtClean="0"/>
              <a:t>Very Hard Development Language</a:t>
            </a:r>
            <a:endParaRPr lang="en-US" b="1" dirty="0"/>
          </a:p>
          <a:p>
            <a:endParaRPr lang="en-US" dirty="0" smtClean="0"/>
          </a:p>
        </p:txBody>
      </p:sp>
      <p:sp>
        <p:nvSpPr>
          <p:cNvPr id="12" name="Cross 11"/>
          <p:cNvSpPr/>
          <p:nvPr/>
        </p:nvSpPr>
        <p:spPr>
          <a:xfrm rot="18900000">
            <a:off x="8187864" y="5082385"/>
            <a:ext cx="792088" cy="792088"/>
          </a:xfrm>
          <a:prstGeom prst="plus">
            <a:avLst>
              <a:gd name="adj" fmla="val 3824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07571" y="5846257"/>
            <a:ext cx="7538265" cy="463891"/>
            <a:chOff x="707571" y="5448861"/>
            <a:chExt cx="7538265" cy="463891"/>
          </a:xfrm>
        </p:grpSpPr>
        <p:sp>
          <p:nvSpPr>
            <p:cNvPr id="6" name="Rectangle 5"/>
            <p:cNvSpPr/>
            <p:nvPr/>
          </p:nvSpPr>
          <p:spPr>
            <a:xfrm>
              <a:off x="832588" y="5448861"/>
              <a:ext cx="741324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ZA" i="1" dirty="0" smtClean="0"/>
                <a:t>(although you would be kind of right to say VHDL has these properties)</a:t>
              </a:r>
              <a:endParaRPr lang="en-US" i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7571" y="5543420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*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55167" y="588378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441435" y="5298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62680" y="423532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1426" y="1000780"/>
            <a:ext cx="4204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What VHDL stands for….</a:t>
            </a:r>
            <a:endParaRPr lang="en-US" sz="2800" i="1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61736" y="2704868"/>
            <a:ext cx="8407944" cy="138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b="1" dirty="0" smtClean="0">
                <a:solidFill>
                  <a:srgbClr val="FF0000"/>
                </a:solidFill>
              </a:rPr>
              <a:t>VHDL </a:t>
            </a:r>
            <a:r>
              <a:rPr lang="en-US" b="1" dirty="0">
                <a:solidFill>
                  <a:srgbClr val="FF0000"/>
                </a:solidFill>
              </a:rPr>
              <a:t>=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VHSIC Hardware Description Language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162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1" grpId="0"/>
      <p:bldP spid="12" grpId="0" animBg="1"/>
      <p:bldP spid="15" grpId="0"/>
      <p:bldP spid="16" grpId="0"/>
      <p:bldP spid="17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hevron 34"/>
          <p:cNvSpPr/>
          <p:nvPr/>
        </p:nvSpPr>
        <p:spPr>
          <a:xfrm rot="10800000">
            <a:off x="2416762" y="5347289"/>
            <a:ext cx="864096" cy="720080"/>
          </a:xfrm>
          <a:prstGeom prst="chevro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VHDL Terms and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1554793"/>
            <a:ext cx="8007350" cy="4191000"/>
          </a:xfrm>
        </p:spPr>
        <p:txBody>
          <a:bodyPr>
            <a:normAutofit/>
          </a:bodyPr>
          <a:lstStyle/>
          <a:p>
            <a:r>
              <a:rPr lang="en-ZA" sz="2400" b="1" dirty="0" smtClean="0">
                <a:solidFill>
                  <a:srgbClr val="FF6600"/>
                </a:solidFill>
              </a:rPr>
              <a:t>Entity: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designs are expressed in terms of entities, these are components that are interfaced together via ports and maps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Architecture: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Describes the behaviours of the entity. Each entity can have multiple architectures.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Configuration: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binds a component instance to a entity-architecture pair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480658" y="5131265"/>
            <a:ext cx="1296144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>
                <a:solidFill>
                  <a:schemeClr val="tx1"/>
                </a:solidFill>
              </a:rPr>
              <a:t>Entity</a:t>
            </a:r>
            <a:r>
              <a:rPr lang="en-ZA" dirty="0" smtClean="0">
                <a:solidFill>
                  <a:schemeClr val="tx1"/>
                </a:solidFill>
              </a:rPr>
              <a:t/>
            </a:r>
            <a:br>
              <a:rPr lang="en-ZA" dirty="0" smtClean="0">
                <a:solidFill>
                  <a:schemeClr val="tx1"/>
                </a:solidFill>
              </a:rPr>
            </a:br>
            <a:r>
              <a:rPr lang="en-ZA" dirty="0" smtClean="0">
                <a:solidFill>
                  <a:schemeClr val="tx1"/>
                </a:solidFill>
              </a:rPr>
              <a:t>(black box)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76602" y="5419297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6602" y="5678753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76602" y="5923353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23847" y="591406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 smtClean="0"/>
              <a:t>Ports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5009050" y="4915241"/>
            <a:ext cx="2088232" cy="1440160"/>
            <a:chOff x="4139952" y="4365104"/>
            <a:chExt cx="2088232" cy="1440160"/>
          </a:xfrm>
        </p:grpSpPr>
        <p:sp>
          <p:nvSpPr>
            <p:cNvPr id="36" name="Chevron 35"/>
            <p:cNvSpPr/>
            <p:nvPr/>
          </p:nvSpPr>
          <p:spPr>
            <a:xfrm rot="10800000">
              <a:off x="4139952" y="4797152"/>
              <a:ext cx="864096" cy="72008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44008" y="4365104"/>
              <a:ext cx="1584176" cy="14401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436096" y="4437112"/>
              <a:ext cx="504056" cy="43204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Decision 11"/>
            <p:cNvSpPr/>
            <p:nvPr/>
          </p:nvSpPr>
          <p:spPr>
            <a:xfrm>
              <a:off x="5436096" y="5013176"/>
              <a:ext cx="648072" cy="360040"/>
            </a:xfrm>
            <a:prstGeom prst="flowChartDecision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16016" y="4653136"/>
              <a:ext cx="504056" cy="50405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2" idx="1"/>
              <a:endCxn id="13" idx="3"/>
            </p:cNvCxnSpPr>
            <p:nvPr/>
          </p:nvCxnSpPr>
          <p:spPr>
            <a:xfrm rot="10800000">
              <a:off x="5220072" y="4905164"/>
              <a:ext cx="216024" cy="288032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4"/>
              <a:endCxn id="12" idx="0"/>
            </p:cNvCxnSpPr>
            <p:nvPr/>
          </p:nvCxnSpPr>
          <p:spPr>
            <a:xfrm rot="16200000" flipH="1">
              <a:off x="5652120" y="4905164"/>
              <a:ext cx="144016" cy="72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4932040" y="5229200"/>
              <a:ext cx="504056" cy="43204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5513674" y="4598633"/>
            <a:ext cx="1365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 smtClean="0"/>
              <a:t>Architecture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2984394" y="5554021"/>
            <a:ext cx="2096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 smtClean="0">
                <a:sym typeface="Wingdings" pitchFamily="2" charset="2"/>
              </a:rPr>
              <a:t> </a:t>
            </a:r>
            <a:r>
              <a:rPr lang="en-ZA" b="1" dirty="0" smtClean="0"/>
              <a:t>Configuration </a:t>
            </a:r>
            <a:r>
              <a:rPr lang="en-ZA" b="1" dirty="0" smtClean="0">
                <a:sym typeface="Wingdings" pitchFamily="2" charset="2"/>
              </a:rPr>
              <a:t>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947850" y="6425434"/>
            <a:ext cx="5008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ZA" sz="1000" dirty="0" smtClean="0"/>
              <a:t>Source: Perry, D. 2002. VHDL Programming by Example. 4</a:t>
            </a:r>
            <a:r>
              <a:rPr lang="en-ZA" sz="1000" baseline="30000" dirty="0" smtClean="0"/>
              <a:t>th</a:t>
            </a:r>
            <a:r>
              <a:rPr lang="en-ZA" sz="1000" dirty="0" smtClean="0"/>
              <a:t> ed. </a:t>
            </a:r>
            <a:r>
              <a:rPr lang="en-ZA" sz="1000" dirty="0" err="1" smtClean="0"/>
              <a:t>McDraw</a:t>
            </a:r>
            <a:r>
              <a:rPr lang="en-ZA" sz="1000" dirty="0" smtClean="0"/>
              <a:t>-Hill.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96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651" y="1619605"/>
            <a:ext cx="8411006" cy="4525963"/>
          </a:xfrm>
        </p:spPr>
        <p:txBody>
          <a:bodyPr>
            <a:normAutofit lnSpcReduction="10000"/>
          </a:bodyPr>
          <a:lstStyle/>
          <a:p>
            <a:r>
              <a:rPr lang="en-ZA" sz="2400" b="1" dirty="0" smtClean="0">
                <a:solidFill>
                  <a:srgbClr val="FF6600"/>
                </a:solidFill>
              </a:rPr>
              <a:t>Top-level module: </a:t>
            </a:r>
            <a:r>
              <a:rPr lang="en-ZA" sz="2400" dirty="0" smtClean="0"/>
              <a:t>module at the top of the hierarchy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Package: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collection of commonly used data types, subroutines, for implementing architectures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Driver: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source on a signal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Bus: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a signal that can have its sources turned off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Signal vector: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what we usually think of as a bus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Attribute: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data attached to VHDL objects (e.g., event status)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Generic: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a parameter to pass information to an entity</a:t>
            </a:r>
          </a:p>
          <a:p>
            <a:r>
              <a:rPr lang="en-ZA" sz="2400" b="1" dirty="0" smtClean="0">
                <a:solidFill>
                  <a:srgbClr val="FF6600"/>
                </a:solidFill>
              </a:rPr>
              <a:t>Process:</a:t>
            </a:r>
            <a:r>
              <a:rPr lang="en-ZA" sz="2400" dirty="0" smtClean="0">
                <a:solidFill>
                  <a:srgbClr val="FF6600"/>
                </a:solidFill>
              </a:rPr>
              <a:t> </a:t>
            </a:r>
            <a:r>
              <a:rPr lang="en-ZA" sz="2400" dirty="0" smtClean="0"/>
              <a:t>a basic unit of execution. Multiple processes are usually active at a time.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70516" y="6567332"/>
            <a:ext cx="55856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ZA" sz="1000" dirty="0" smtClean="0"/>
              <a:t>Source: Perry, D. 2002. VHDL Programming by Example. 4</a:t>
            </a:r>
            <a:r>
              <a:rPr lang="en-ZA" sz="1000" baseline="30000" dirty="0" smtClean="0"/>
              <a:t>th</a:t>
            </a:r>
            <a:r>
              <a:rPr lang="en-ZA" sz="1000" dirty="0" smtClean="0"/>
              <a:t> ed. </a:t>
            </a:r>
            <a:r>
              <a:rPr lang="en-ZA" sz="1000" dirty="0" err="1" smtClean="0"/>
              <a:t>McDraw</a:t>
            </a:r>
            <a:r>
              <a:rPr lang="en-ZA" sz="1000" dirty="0" smtClean="0"/>
              <a:t>-Hill.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584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ZA" dirty="0" smtClean="0"/>
              <a:t>Lecture Overview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266" y="1434737"/>
            <a:ext cx="80073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Review of short exercise re digital accelerator</a:t>
            </a:r>
          </a:p>
          <a:p>
            <a:pPr eaLnBrk="1" hangingPunct="1">
              <a:defRPr/>
            </a:pPr>
            <a:r>
              <a:rPr lang="en-ZA" dirty="0" smtClean="0"/>
              <a:t>Programmable logic &amp; HDL</a:t>
            </a:r>
          </a:p>
        </p:txBody>
      </p:sp>
      <p:pic>
        <p:nvPicPr>
          <p:cNvPr id="4099" name="Picture 3" descr="mosaic01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725" y="3538538"/>
            <a:ext cx="4471988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VHDL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ZA" sz="2800" dirty="0" smtClean="0"/>
              <a:t>Let’s implement this combinational logic circuit:</a:t>
            </a:r>
            <a:endParaRPr lang="en-US" sz="28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635896" y="2636912"/>
            <a:ext cx="1752600" cy="1752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416696" y="3017912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416696" y="3856112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388496" y="3398912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91221" y="2678187"/>
            <a:ext cx="421910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791221" y="3668787"/>
            <a:ext cx="407484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/>
              <a:t>B</a:t>
            </a:r>
            <a:endParaRPr lang="en-US" sz="32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372749" y="3112392"/>
            <a:ext cx="404278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923928" y="3140968"/>
            <a:ext cx="1148071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/>
              <a:t>AND2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1547664" y="4293096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1-bit inputs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56176" y="3717032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1-bit output</a:t>
            </a:r>
            <a:endParaRPr lang="en-US" dirty="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411760" y="4941168"/>
            <a:ext cx="4056367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AND2 operation:   C = A AND 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092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VHDL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Start by defining the entity: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2514" y="2522889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-- Here’s a comment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IEEE;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IEEE.STD_LOGIC_1164.ALL;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entity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AND2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is</a:t>
            </a:r>
          </a:p>
          <a:p>
            <a:pPr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port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( A : in  STD_LOGIC;</a:t>
            </a:r>
          </a:p>
          <a:p>
            <a:pPr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B : in  STD_LOGIC;</a:t>
            </a:r>
          </a:p>
          <a:p>
            <a:pPr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     C : out STD_LOGIC );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AND2;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45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VHDL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Then add an architecture: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2276872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architecture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AND2bhv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of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AND2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is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FontTx/>
              <a:buNone/>
            </a:pPr>
            <a:r>
              <a:rPr lang="en-ZA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ZA" sz="28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ZA" sz="2800" b="1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ZA" sz="2800" dirty="0" smtClean="0">
                <a:latin typeface="Courier New" pitchFamily="49" charset="0"/>
                <a:cs typeface="Courier New" pitchFamily="49" charset="0"/>
              </a:rPr>
              <a:t>A and B</a:t>
            </a:r>
            <a:r>
              <a:rPr lang="en-ZA" sz="2800" b="1" dirty="0" smtClean="0">
                <a:latin typeface="Courier New" pitchFamily="49" charset="0"/>
                <a:cs typeface="Courier New" pitchFamily="49" charset="0"/>
              </a:rPr>
              <a:t>;  -- </a:t>
            </a:r>
            <a:r>
              <a:rPr lang="en-ZA" sz="2000" i="1" dirty="0" smtClean="0">
                <a:latin typeface="Arial" pitchFamily="34" charset="0"/>
                <a:cs typeface="Arial" pitchFamily="34" charset="0"/>
              </a:rPr>
              <a:t>The &lt;= links signals and ports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en-ZA" sz="2800" b="1" dirty="0" smtClean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AND2bhv</a:t>
            </a:r>
            <a:r>
              <a:rPr lang="en-ZA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7585" y="501737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i="1" dirty="0" smtClean="0">
                <a:latin typeface="Arial" pitchFamily="34" charset="0"/>
                <a:cs typeface="Arial" pitchFamily="34" charset="0"/>
              </a:rPr>
              <a:t>As is the program should compile in </a:t>
            </a:r>
            <a:r>
              <a:rPr lang="en-ZA" i="1" dirty="0" err="1" smtClean="0">
                <a:latin typeface="Arial" pitchFamily="34" charset="0"/>
                <a:cs typeface="Arial" pitchFamily="34" charset="0"/>
              </a:rPr>
              <a:t>Xilinx</a:t>
            </a:r>
            <a:r>
              <a:rPr lang="en-ZA" i="1" dirty="0" smtClean="0">
                <a:latin typeface="Arial" pitchFamily="34" charset="0"/>
                <a:cs typeface="Arial" pitchFamily="34" charset="0"/>
              </a:rPr>
              <a:t> ISE; the system will create an</a:t>
            </a:r>
            <a:br>
              <a:rPr lang="en-ZA" i="1" dirty="0" smtClean="0">
                <a:latin typeface="Arial" pitchFamily="34" charset="0"/>
                <a:cs typeface="Arial" pitchFamily="34" charset="0"/>
              </a:rPr>
            </a:br>
            <a:r>
              <a:rPr lang="en-ZA" i="1" dirty="0" smtClean="0">
                <a:latin typeface="Arial" pitchFamily="34" charset="0"/>
                <a:cs typeface="Arial" pitchFamily="34" charset="0"/>
              </a:rPr>
              <a:t>instance of AND2 as it is the top level module, so no need to add an explicit configuration statement.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4944622" y="2562406"/>
            <a:ext cx="432048" cy="288032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376670" y="2346382"/>
            <a:ext cx="2749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>
                <a:solidFill>
                  <a:srgbClr val="FF6600"/>
                </a:solidFill>
              </a:rPr>
              <a:t>Name of this architecture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409721" y="4428867"/>
            <a:ext cx="432048" cy="306419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41769" y="4577789"/>
            <a:ext cx="2326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>
                <a:solidFill>
                  <a:srgbClr val="FF6600"/>
                </a:solidFill>
              </a:rPr>
              <a:t>Name of architecture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3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Concurrent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Each statement in a VHDL  architecture block executes concurrently, whenever there is a change / event</a:t>
            </a:r>
          </a:p>
          <a:p>
            <a:r>
              <a:rPr lang="en-ZA" dirty="0" smtClean="0"/>
              <a:t>e.g.</a:t>
            </a:r>
          </a:p>
          <a:p>
            <a:pPr lvl="1">
              <a:buNone/>
            </a:pPr>
            <a:r>
              <a:rPr lang="en-ZA" dirty="0" smtClean="0"/>
              <a:t> C &lt;= A and B;  </a:t>
            </a:r>
            <a:r>
              <a:rPr lang="en-ZA" sz="2400" dirty="0" smtClean="0"/>
              <a:t>-- executes when A or B changes</a:t>
            </a:r>
            <a:endParaRPr lang="en-ZA" dirty="0" smtClean="0"/>
          </a:p>
          <a:p>
            <a:pPr lvl="1">
              <a:buNone/>
            </a:pPr>
            <a:r>
              <a:rPr lang="en-ZA" dirty="0" smtClean="0"/>
              <a:t> D &lt;= A or B; </a:t>
            </a:r>
            <a:r>
              <a:rPr lang="en-ZA" sz="2400" dirty="0" smtClean="0"/>
              <a:t>-- executes when A or B changes</a:t>
            </a:r>
            <a:endParaRPr lang="en-ZA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43608" y="5209202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400" dirty="0" smtClean="0"/>
              <a:t>If A were to change (e.g. A changes from 0 to 1) then both the lines will execute at once)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259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11" y="195941"/>
            <a:ext cx="8229600" cy="888276"/>
          </a:xfrm>
        </p:spPr>
        <p:txBody>
          <a:bodyPr anchor="t" anchorCtr="0"/>
          <a:lstStyle/>
          <a:p>
            <a:r>
              <a:rPr lang="en-ZA" dirty="0" smtClean="0"/>
              <a:t>Sequential operation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0647" y="1929572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ieee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ieee.std_logic_1164.all;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entity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fulladder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(A1, A2,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std_logic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sum,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std_logic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fulladder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architecture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arch1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fulladder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process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(A1,A2,Cin) --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define a sequential operation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sum 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A1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A2;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(A1 and A2) 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and (A1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A2));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 process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arch1;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3719" y="4631741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This line runs first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>
          <a:xfrm rot="10800000" flipV="1">
            <a:off x="4945103" y="4816407"/>
            <a:ext cx="388616" cy="247382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881207" y="4919773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Then this line runs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521167" y="5063789"/>
            <a:ext cx="388616" cy="247382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118783" y="5596421"/>
            <a:ext cx="47147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Note: two process blocks in the same architecture</a:t>
            </a:r>
            <a:br>
              <a:rPr lang="en-ZA" sz="16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</a:br>
            <a:r>
              <a:rPr lang="en-ZA" sz="16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block run concurrently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583" y="949924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Sequential operation is described within a PROCESS block. Example: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2928879" y="4305836"/>
            <a:ext cx="576064" cy="103366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534087" y="4138240"/>
            <a:ext cx="4390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Sensitivity list (note not sensitive to </a:t>
            </a:r>
            <a:r>
              <a:rPr lang="en-ZA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Cout</a:t>
            </a:r>
            <a:r>
              <a:rPr lang="en-ZA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899669" y="3483783"/>
            <a:ext cx="634418" cy="91087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74315" y="6182152"/>
            <a:ext cx="53156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4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 process doesn't have a name so you have to say ‘end process’</a:t>
            </a:r>
            <a:endParaRPr lang="en-US" sz="1400" dirty="0">
              <a:solidFill>
                <a:srgbClr val="FF6600"/>
              </a:solidFill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 flipV="1">
            <a:off x="2582460" y="5797722"/>
            <a:ext cx="791855" cy="538319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61929" y="3420981"/>
            <a:ext cx="4955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General rule for end: if the structure has a name say ‘end </a:t>
            </a:r>
            <a:r>
              <a:rPr lang="en-ZA" sz="1400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name</a:t>
            </a:r>
            <a:r>
              <a:rPr lang="en-ZA" sz="14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’, if it doesn’t ‘use </a:t>
            </a:r>
            <a:r>
              <a:rPr lang="en-ZA" sz="1400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structure_keyword</a:t>
            </a:r>
            <a:r>
              <a:rPr lang="en-ZA" sz="14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’.</a:t>
            </a:r>
            <a:endParaRPr lang="en-US" sz="1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9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VHDL coding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8672" y="2609168"/>
            <a:ext cx="4038600" cy="35612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ZA" u="sng" dirty="0" smtClean="0"/>
              <a:t>Outside a PROCESS:</a:t>
            </a:r>
          </a:p>
          <a:p>
            <a:r>
              <a:rPr lang="en-ZA" dirty="0" smtClean="0"/>
              <a:t>COMPONENT declaration</a:t>
            </a:r>
          </a:p>
          <a:p>
            <a:r>
              <a:rPr lang="en-ZA" dirty="0" smtClean="0"/>
              <a:t>SELECT statement</a:t>
            </a:r>
          </a:p>
          <a:p>
            <a:r>
              <a:rPr lang="en-ZA" dirty="0" smtClean="0"/>
              <a:t>WHEN – conditional assignment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49672" y="2609168"/>
            <a:ext cx="4038600" cy="3561259"/>
          </a:xfrm>
        </p:spPr>
        <p:txBody>
          <a:bodyPr/>
          <a:lstStyle/>
          <a:p>
            <a:pPr>
              <a:buNone/>
            </a:pPr>
            <a:r>
              <a:rPr lang="en-ZA" u="sng" dirty="0" smtClean="0"/>
              <a:t>Inside a PROCESS:</a:t>
            </a:r>
          </a:p>
          <a:p>
            <a:r>
              <a:rPr lang="en-ZA" dirty="0" smtClean="0"/>
              <a:t>IF-THEN-ELSE</a:t>
            </a:r>
          </a:p>
          <a:p>
            <a:r>
              <a:rPr lang="en-ZA" dirty="0" smtClean="0"/>
              <a:t>CASE statement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8672" y="1531625"/>
            <a:ext cx="7205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dirty="0" smtClean="0"/>
              <a:t>Best way to learn VHDL is to practice coding with it.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1997862" y="5939595"/>
            <a:ext cx="5256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sz="2400" dirty="0" smtClean="0"/>
              <a:t>See the VHDL Cheat Sheet on VULA</a:t>
            </a:r>
            <a:endParaRPr lang="en-US" sz="2400" i="1" dirty="0"/>
          </a:p>
        </p:txBody>
      </p:sp>
      <p:pic>
        <p:nvPicPr>
          <p:cNvPr id="8" name="Picture 7" descr="pract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60366" y="508450"/>
            <a:ext cx="1296144" cy="125293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8672" y="2097682"/>
            <a:ext cx="6976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i="1" dirty="0" smtClean="0"/>
              <a:t>General thing to remember to get the syntax right:</a:t>
            </a:r>
            <a:endParaRPr lang="en-US" sz="2400" i="1" dirty="0"/>
          </a:p>
        </p:txBody>
      </p:sp>
      <p:sp>
        <p:nvSpPr>
          <p:cNvPr id="10" name="Rectangle 9"/>
          <p:cNvSpPr/>
          <p:nvPr/>
        </p:nvSpPr>
        <p:spPr>
          <a:xfrm>
            <a:off x="4434258" y="5179812"/>
            <a:ext cx="4420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But </a:t>
            </a:r>
            <a:r>
              <a:rPr lang="en-US" i="1" dirty="0" smtClean="0"/>
              <a:t>if you haven’t done VHDL then note…</a:t>
            </a:r>
            <a:endParaRPr lang="en-US" i="1" dirty="0"/>
          </a:p>
        </p:txBody>
      </p:sp>
      <p:pic>
        <p:nvPicPr>
          <p:cNvPr id="11" name="Picture 2" descr="C:\Users\swinberg\Documents\ACTIVE\EEE4084F\2012\LECTURES\EEE4084F-Lecture12\Images\lightbulb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6571">
            <a:off x="7709812" y="71488"/>
            <a:ext cx="616186" cy="61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95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VHDL coding</a:t>
            </a:r>
            <a:endParaRPr lang="en-US" dirty="0"/>
          </a:p>
        </p:txBody>
      </p:sp>
      <p:pic>
        <p:nvPicPr>
          <p:cNvPr id="8" name="Picture 7" descr="pract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60366" y="508450"/>
            <a:ext cx="1296144" cy="12529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39636" y="1722200"/>
            <a:ext cx="84037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 smtClean="0"/>
              <a:t>Note that:</a:t>
            </a:r>
            <a:r>
              <a:rPr lang="en-US" sz="2400" dirty="0" smtClean="0"/>
              <a:t>  we will dive </a:t>
            </a:r>
            <a:r>
              <a:rPr lang="en-US" sz="2400" dirty="0"/>
              <a:t>into </a:t>
            </a:r>
            <a:r>
              <a:rPr lang="en-US" sz="2400" dirty="0">
                <a:solidFill>
                  <a:srgbClr val="FF6600"/>
                </a:solidFill>
              </a:rPr>
              <a:t>Verilog next </a:t>
            </a:r>
            <a:r>
              <a:rPr lang="en-US" sz="2400" dirty="0" smtClean="0">
                <a:solidFill>
                  <a:srgbClr val="FF6600"/>
                </a:solidFill>
              </a:rPr>
              <a:t>term for Prac4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So if you haven’t done VHDL, </a:t>
            </a:r>
            <a:r>
              <a:rPr lang="en-US" sz="2400" dirty="0" smtClean="0">
                <a:solidFill>
                  <a:srgbClr val="FF6600"/>
                </a:solidFill>
              </a:rPr>
              <a:t>focus on Verilog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u="sng" dirty="0" smtClean="0"/>
              <a:t>But take note:</a:t>
            </a:r>
          </a:p>
          <a:p>
            <a:r>
              <a:rPr lang="en-US" sz="2400" dirty="0" smtClean="0"/>
              <a:t>Computer engineers often end up having to manage with both flavors of HDL to save time by reusing designs.</a:t>
            </a:r>
          </a:p>
          <a:p>
            <a:endParaRPr lang="en-US" sz="2400" dirty="0" smtClean="0"/>
          </a:p>
          <a:p>
            <a:r>
              <a:rPr lang="en-US" sz="2400" dirty="0" smtClean="0"/>
              <a:t>The YODA project can be done in either VHDL, Verilog or a combination of the two.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636" y="5552959"/>
            <a:ext cx="85126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Many </a:t>
            </a:r>
            <a:r>
              <a:rPr lang="en-US" dirty="0"/>
              <a:t>large projects end up being a combination of the two just because: engineers might not know the other, or the one HDL might be better suited to solving a problem than the </a:t>
            </a:r>
            <a:r>
              <a:rPr lang="en-US" dirty="0" smtClean="0"/>
              <a:t>other.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237559">
            <a:off x="7757686" y="434011"/>
            <a:ext cx="415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B7B7FF"/>
                </a:solidFill>
              </a:rPr>
              <a:t>?</a:t>
            </a:r>
            <a:endParaRPr lang="en-US" b="1" dirty="0">
              <a:solidFill>
                <a:srgbClr val="B7B7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74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234" y="227990"/>
            <a:ext cx="7698306" cy="1378740"/>
          </a:xfrm>
        </p:spPr>
        <p:txBody>
          <a:bodyPr anchor="t" anchorCtr="0">
            <a:normAutofit/>
          </a:bodyPr>
          <a:lstStyle/>
          <a:p>
            <a:r>
              <a:rPr lang="en-ZA" dirty="0" smtClean="0"/>
              <a:t>Recommended Steps for</a:t>
            </a:r>
            <a:br>
              <a:rPr lang="en-ZA" dirty="0" smtClean="0"/>
            </a:br>
            <a:r>
              <a:rPr lang="en-ZA" dirty="0" smtClean="0"/>
              <a:t>VHDL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70" y="1634810"/>
            <a:ext cx="7697635" cy="336826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Plan dataflow and code entities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Implement behaviours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Structural modelling (build complex entities using lower level ones)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007079"/>
            <a:ext cx="480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400" dirty="0" smtClean="0"/>
              <a:t>Recommended online VHDL support: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827584" y="5540752"/>
            <a:ext cx="77092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hlinkClick r:id="rId3"/>
              </a:rPr>
              <a:t>http://esd.cs.ucr.edu/labs/tutorial/</a:t>
            </a:r>
            <a:endParaRPr lang="en-US" sz="2000" dirty="0" smtClean="0"/>
          </a:p>
          <a:p>
            <a:r>
              <a:rPr lang="en-ZA" sz="2000" dirty="0" smtClean="0"/>
              <a:t>This site provides a collection of useful VHDL example code and tutorials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8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Next </a:t>
            </a:r>
            <a:r>
              <a:rPr lang="en-ZA" dirty="0" smtClean="0"/>
              <a:t>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282" y="1504180"/>
            <a:ext cx="7697635" cy="4519977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The YODA Project</a:t>
            </a:r>
          </a:p>
          <a:p>
            <a:pPr>
              <a:defRPr/>
            </a:pPr>
            <a:r>
              <a:rPr lang="en-ZA" dirty="0" smtClean="0"/>
              <a:t>Intro to reconfigurable computers</a:t>
            </a:r>
          </a:p>
          <a:p>
            <a:pPr>
              <a:defRPr/>
            </a:pPr>
            <a:r>
              <a:rPr lang="en-ZA" dirty="0" smtClean="0"/>
              <a:t>Reconfigurable computing case studies</a:t>
            </a:r>
          </a:p>
          <a:p>
            <a:pPr>
              <a:defRPr/>
            </a:pPr>
            <a:r>
              <a:rPr lang="en-ZA" dirty="0" smtClean="0"/>
              <a:t>Verilog coding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Logic Chips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EEE4084F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5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22" y="274638"/>
            <a:ext cx="8441649" cy="861831"/>
          </a:xfrm>
        </p:spPr>
        <p:txBody>
          <a:bodyPr anchor="t" anchorCtr="0">
            <a:normAutofit/>
          </a:bodyPr>
          <a:lstStyle/>
          <a:p>
            <a:r>
              <a:rPr lang="en-ZA" dirty="0" smtClean="0"/>
              <a:t>Programmable Chips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55" y="1273439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comparison to hard-wired chips, a programmable chip can be </a:t>
            </a:r>
            <a:r>
              <a:rPr lang="en-US" dirty="0" smtClean="0">
                <a:solidFill>
                  <a:srgbClr val="FF6600"/>
                </a:solidFill>
              </a:rPr>
              <a:t>reconfigured</a:t>
            </a:r>
            <a:r>
              <a:rPr lang="en-US" dirty="0" smtClean="0"/>
              <a:t> according to application or user needs</a:t>
            </a:r>
          </a:p>
          <a:p>
            <a:r>
              <a:rPr lang="en-US" dirty="0" smtClean="0"/>
              <a:t>Provides a means to </a:t>
            </a:r>
            <a:r>
              <a:rPr lang="en-US" dirty="0" smtClean="0">
                <a:solidFill>
                  <a:srgbClr val="FF6600"/>
                </a:solidFill>
              </a:rPr>
              <a:t>use the same chip(s)</a:t>
            </a:r>
            <a:r>
              <a:rPr lang="en-US" dirty="0" smtClean="0"/>
              <a:t> for a variety of different applications.</a:t>
            </a:r>
          </a:p>
          <a:p>
            <a:r>
              <a:rPr lang="en-US" dirty="0" smtClean="0"/>
              <a:t>Makes programmable chips attractive for use in many products, e.g. </a:t>
            </a:r>
            <a:r>
              <a:rPr lang="en-US" dirty="0" smtClean="0">
                <a:solidFill>
                  <a:srgbClr val="FF6600"/>
                </a:solidFill>
              </a:rPr>
              <a:t>prototyping products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Further benefits are:</a:t>
            </a:r>
          </a:p>
          <a:p>
            <a:pPr lvl="1"/>
            <a:r>
              <a:rPr lang="en-US" dirty="0" smtClean="0"/>
              <a:t>Low starting cost (e.g. Web pack+ FPGA </a:t>
            </a:r>
            <a:r>
              <a:rPr lang="en-US" dirty="0" err="1" smtClean="0"/>
              <a:t>dev</a:t>
            </a:r>
            <a:r>
              <a:rPr lang="en-US" dirty="0" smtClean="0"/>
              <a:t> kit)</a:t>
            </a:r>
          </a:p>
          <a:p>
            <a:pPr lvl="1"/>
            <a:r>
              <a:rPr lang="en-US" dirty="0" smtClean="0"/>
              <a:t>Risk reduction</a:t>
            </a:r>
          </a:p>
          <a:p>
            <a:pPr lvl="1"/>
            <a:r>
              <a:rPr lang="en-US" dirty="0" smtClean="0"/>
              <a:t>Quick turnaround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5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/>
          </a:bodyPr>
          <a:lstStyle/>
          <a:p>
            <a:r>
              <a:rPr lang="en-ZA" dirty="0" err="1" smtClean="0"/>
              <a:t>ASICs</a:t>
            </a:r>
            <a:r>
              <a:rPr lang="en-ZA" dirty="0" smtClean="0"/>
              <a:t> vs. Programmable Chips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43" y="1580044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Application Specific Integrated Circuit (or ASICs) have a longer </a:t>
            </a:r>
            <a:r>
              <a:rPr lang="en-US" i="1" dirty="0" smtClean="0"/>
              <a:t>design cycle</a:t>
            </a:r>
            <a:r>
              <a:rPr lang="en-US" dirty="0" smtClean="0"/>
              <a:t> and higher engineering cost than using programmable chips. </a:t>
            </a:r>
          </a:p>
          <a:p>
            <a:r>
              <a:rPr lang="en-US" dirty="0" smtClean="0"/>
              <a:t>Still a </a:t>
            </a:r>
            <a:r>
              <a:rPr lang="en-US" dirty="0" smtClean="0">
                <a:solidFill>
                  <a:srgbClr val="FF6600"/>
                </a:solidFill>
              </a:rPr>
              <a:t>need for ASIC: </a:t>
            </a:r>
            <a:r>
              <a:rPr lang="en-US" dirty="0" smtClean="0"/>
              <a:t>faster performance and lower cost for high volume</a:t>
            </a:r>
          </a:p>
          <a:p>
            <a:r>
              <a:rPr lang="en-US" dirty="0" smtClean="0"/>
              <a:t>Generally, programmable chips are suited to low to medium product production. (e.g. product runs needing under 10,000 chips)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4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err="1" smtClean="0"/>
              <a:t>PLAs</a:t>
            </a:r>
            <a:r>
              <a:rPr lang="en-ZA" dirty="0" smtClean="0"/>
              <a:t>, </a:t>
            </a:r>
            <a:r>
              <a:rPr lang="en-ZA" dirty="0" err="1" smtClean="0"/>
              <a:t>CPLDs</a:t>
            </a:r>
            <a:r>
              <a:rPr lang="en-ZA" dirty="0"/>
              <a:t> </a:t>
            </a:r>
            <a:r>
              <a:rPr lang="en-ZA" dirty="0" smtClean="0"/>
              <a:t>and </a:t>
            </a:r>
            <a:r>
              <a:rPr lang="en-ZA" dirty="0" err="1" smtClean="0"/>
              <a:t>FPGAs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016" y="1549776"/>
            <a:ext cx="8568952" cy="4525963"/>
          </a:xfrm>
        </p:spPr>
        <p:txBody>
          <a:bodyPr>
            <a:normAutofit/>
          </a:bodyPr>
          <a:lstStyle/>
          <a:p>
            <a:r>
              <a:rPr lang="en-ZA" sz="2800" dirty="0" smtClean="0"/>
              <a:t>Programmable logic chips variety in terms</a:t>
            </a:r>
            <a:br>
              <a:rPr lang="en-ZA" sz="2800" dirty="0" smtClean="0"/>
            </a:br>
            <a:r>
              <a:rPr lang="en-ZA" sz="2800" dirty="0" smtClean="0"/>
              <a:t>    </a:t>
            </a:r>
            <a:r>
              <a:rPr lang="en-ZA" sz="2800" dirty="0" err="1" smtClean="0"/>
              <a:t>simple</a:t>
            </a:r>
            <a:r>
              <a:rPr lang="en-ZA" sz="2800" dirty="0" err="1" smtClean="0">
                <a:sym typeface="Wingdings" pitchFamily="2" charset="2"/>
              </a:rPr>
              <a:t>complex</a:t>
            </a:r>
            <a:r>
              <a:rPr lang="en-ZA" sz="2800" dirty="0" smtClean="0">
                <a:sym typeface="Wingdings" pitchFamily="2" charset="2"/>
              </a:rPr>
              <a:t>  </a:t>
            </a:r>
            <a:r>
              <a:rPr lang="en-ZA" sz="2800" dirty="0" err="1" smtClean="0">
                <a:sym typeface="Wingdings" pitchFamily="2" charset="2"/>
              </a:rPr>
              <a:t>cheapexpensive</a:t>
            </a:r>
            <a:endParaRPr lang="en-ZA" sz="2800" dirty="0" smtClean="0">
              <a:sym typeface="Wingdings" pitchFamily="2" charset="2"/>
            </a:endParaRPr>
          </a:p>
          <a:p>
            <a:r>
              <a:rPr lang="en-ZA" sz="2800" b="1" dirty="0" smtClean="0">
                <a:solidFill>
                  <a:srgbClr val="FF6600"/>
                </a:solidFill>
                <a:sym typeface="Wingdings" pitchFamily="2" charset="2"/>
              </a:rPr>
              <a:t>PLA = Programmable Logic Array</a:t>
            </a:r>
          </a:p>
          <a:p>
            <a:pPr lvl="1"/>
            <a:r>
              <a:rPr lang="en-ZA" sz="2400" dirty="0" smtClean="0">
                <a:sym typeface="Wingdings" pitchFamily="2" charset="2"/>
              </a:rPr>
              <a:t>Simple: just AND </a:t>
            </a:r>
            <a:r>
              <a:rPr lang="en-ZA" sz="2400" dirty="0" err="1" smtClean="0">
                <a:sym typeface="Wingdings" pitchFamily="2" charset="2"/>
              </a:rPr>
              <a:t>and</a:t>
            </a:r>
            <a:r>
              <a:rPr lang="en-ZA" sz="2400" dirty="0" smtClean="0">
                <a:sym typeface="Wingdings" pitchFamily="2" charset="2"/>
              </a:rPr>
              <a:t> OR gates; but </a:t>
            </a:r>
            <a:r>
              <a:rPr lang="en-ZA" sz="2400" i="1" dirty="0" smtClean="0">
                <a:sym typeface="Wingdings" pitchFamily="2" charset="2"/>
              </a:rPr>
              <a:t>Cheap</a:t>
            </a:r>
          </a:p>
          <a:p>
            <a:r>
              <a:rPr lang="en-ZA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  <a:sym typeface="Wingdings" pitchFamily="2" charset="2"/>
              </a:rPr>
              <a:t>CPLA = Complex PLA</a:t>
            </a:r>
          </a:p>
          <a:p>
            <a:pPr lvl="1"/>
            <a:r>
              <a:rPr lang="en-ZA" sz="2400" dirty="0" smtClean="0">
                <a:sym typeface="Wingdings" pitchFamily="2" charset="2"/>
              </a:rPr>
              <a:t>Midrange: compose interconnected </a:t>
            </a:r>
            <a:r>
              <a:rPr lang="en-ZA" sz="2400" dirty="0" err="1" smtClean="0">
                <a:sym typeface="Wingdings" pitchFamily="2" charset="2"/>
              </a:rPr>
              <a:t>PLAs</a:t>
            </a:r>
            <a:endParaRPr lang="en-ZA" sz="2400" dirty="0" smtClean="0">
              <a:sym typeface="Wingdings" pitchFamily="2" charset="2"/>
            </a:endParaRPr>
          </a:p>
          <a:p>
            <a:r>
              <a:rPr lang="en-ZA" sz="2800" b="1" dirty="0" smtClean="0">
                <a:solidFill>
                  <a:schemeClr val="tx2">
                    <a:lumMod val="90000"/>
                  </a:schemeClr>
                </a:solidFill>
                <a:sym typeface="Wingdings" pitchFamily="2" charset="2"/>
              </a:rPr>
              <a:t>FPGA = Field Programmable Gate Array</a:t>
            </a:r>
          </a:p>
          <a:p>
            <a:pPr lvl="1"/>
            <a:r>
              <a:rPr lang="en-ZA" sz="2400" dirty="0" smtClean="0">
                <a:sym typeface="Wingdings" pitchFamily="2" charset="2"/>
              </a:rPr>
              <a:t>Complex: programmable logic blocks and</a:t>
            </a:r>
            <a:br>
              <a:rPr lang="en-ZA" sz="2400" dirty="0" smtClean="0">
                <a:sym typeface="Wingdings" pitchFamily="2" charset="2"/>
              </a:rPr>
            </a:br>
            <a:r>
              <a:rPr lang="en-ZA" sz="2400" dirty="0" smtClean="0">
                <a:sym typeface="Wingdings" pitchFamily="2" charset="2"/>
              </a:rPr>
              <a:t>  programmable interconnects; but </a:t>
            </a:r>
            <a:r>
              <a:rPr lang="en-ZA" sz="2400" i="1" dirty="0" smtClean="0">
                <a:sym typeface="Wingdings" pitchFamily="2" charset="2"/>
              </a:rPr>
              <a:t>Expensive</a:t>
            </a:r>
            <a:endParaRPr lang="en-US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7852132" y="965972"/>
            <a:ext cx="267458" cy="234026"/>
          </a:xfrm>
          <a:prstGeom prst="rect">
            <a:avLst/>
          </a:prstGeom>
          <a:solidFill>
            <a:srgbClr val="66FF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7687542" y="1830068"/>
            <a:ext cx="627498" cy="522058"/>
            <a:chOff x="8244408" y="3573016"/>
            <a:chExt cx="627498" cy="522058"/>
          </a:xfrm>
        </p:grpSpPr>
        <p:sp>
          <p:nvSpPr>
            <p:cNvPr id="5" name="Rectangle 4"/>
            <p:cNvSpPr/>
            <p:nvPr/>
          </p:nvSpPr>
          <p:spPr>
            <a:xfrm>
              <a:off x="8244408" y="3573016"/>
              <a:ext cx="267458" cy="23402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604448" y="3573016"/>
              <a:ext cx="267458" cy="23402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244408" y="3861048"/>
              <a:ext cx="267458" cy="23402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604448" y="3861048"/>
              <a:ext cx="267458" cy="23402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502285" y="2899046"/>
            <a:ext cx="1049353" cy="864096"/>
            <a:chOff x="8100392" y="4869160"/>
            <a:chExt cx="1403648" cy="1155842"/>
          </a:xfrm>
        </p:grpSpPr>
        <p:sp>
          <p:nvSpPr>
            <p:cNvPr id="9" name="Rectangle 8"/>
            <p:cNvSpPr/>
            <p:nvPr/>
          </p:nvSpPr>
          <p:spPr>
            <a:xfrm>
              <a:off x="8100392" y="4869160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460432" y="4869160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100392" y="5157192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460432" y="5157192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100392" y="5502944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460432" y="5502944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100392" y="5790976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460432" y="5790976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876542" y="4869160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236582" y="4869160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876542" y="5157192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236582" y="5157192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876542" y="5502944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236582" y="5502944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876542" y="5790976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236582" y="5790976"/>
              <a:ext cx="267458" cy="2340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Arrow Connector 29"/>
          <p:cNvCxnSpPr/>
          <p:nvPr/>
        </p:nvCxnSpPr>
        <p:spPr>
          <a:xfrm rot="5400000">
            <a:off x="5750754" y="1926938"/>
            <a:ext cx="3528392" cy="576064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6733182" y="1837182"/>
            <a:ext cx="3456384" cy="68356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7227520" y="2438990"/>
            <a:ext cx="444149" cy="360040"/>
            <a:chOff x="0" y="5517232"/>
            <a:chExt cx="640136" cy="518912"/>
          </a:xfrm>
        </p:grpSpPr>
        <p:cxnSp>
          <p:nvCxnSpPr>
            <p:cNvPr id="35" name="Curved Connector 34"/>
            <p:cNvCxnSpPr/>
            <p:nvPr/>
          </p:nvCxnSpPr>
          <p:spPr>
            <a:xfrm flipV="1">
              <a:off x="0" y="5517232"/>
              <a:ext cx="611560" cy="360040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/>
            <p:nvPr/>
          </p:nvCxnSpPr>
          <p:spPr>
            <a:xfrm flipV="1">
              <a:off x="28576" y="5676104"/>
              <a:ext cx="611560" cy="360040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8343585" y="2381838"/>
            <a:ext cx="444149" cy="360040"/>
            <a:chOff x="0" y="5517232"/>
            <a:chExt cx="640136" cy="518912"/>
          </a:xfrm>
        </p:grpSpPr>
        <p:cxnSp>
          <p:nvCxnSpPr>
            <p:cNvPr id="39" name="Curved Connector 38"/>
            <p:cNvCxnSpPr/>
            <p:nvPr/>
          </p:nvCxnSpPr>
          <p:spPr>
            <a:xfrm flipV="1">
              <a:off x="0" y="5517232"/>
              <a:ext cx="611560" cy="360040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urved Connector 39"/>
            <p:cNvCxnSpPr/>
            <p:nvPr/>
          </p:nvCxnSpPr>
          <p:spPr>
            <a:xfrm flipV="1">
              <a:off x="28576" y="5676104"/>
              <a:ext cx="611560" cy="360040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7273695" y="3864294"/>
            <a:ext cx="144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sz="1200" dirty="0" smtClean="0">
                <a:sym typeface="Wingdings" pitchFamily="2" charset="2"/>
              </a:rPr>
              <a:t>FPGA orders of magnitude larger than CPLD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012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208" y="116632"/>
            <a:ext cx="8820472" cy="1788368"/>
          </a:xfrm>
        </p:spPr>
        <p:txBody>
          <a:bodyPr>
            <a:normAutofit/>
          </a:bodyPr>
          <a:lstStyle/>
          <a:p>
            <a:r>
              <a:rPr lang="en-ZA" i="1" dirty="0" smtClean="0"/>
              <a:t>So what?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sz="4000" dirty="0" smtClean="0"/>
              <a:t>What is so special about </a:t>
            </a:r>
            <a:r>
              <a:rPr lang="en-ZA" sz="4000" dirty="0" err="1" smtClean="0"/>
              <a:t>FPGAs</a:t>
            </a:r>
            <a:r>
              <a:rPr lang="en-ZA" sz="4000" dirty="0" smtClean="0"/>
              <a:t>?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3777192" y="2804048"/>
            <a:ext cx="14697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  <a:endParaRPr lang="en-US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81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116632"/>
            <a:ext cx="8820472" cy="1788368"/>
          </a:xfrm>
        </p:spPr>
        <p:txBody>
          <a:bodyPr>
            <a:normAutofit/>
          </a:bodyPr>
          <a:lstStyle/>
          <a:p>
            <a:r>
              <a:rPr lang="en-ZA" i="1" dirty="0" smtClean="0">
                <a:solidFill>
                  <a:srgbClr val="1C1C1C"/>
                </a:solidFill>
              </a:rPr>
              <a:t>So what?</a:t>
            </a:r>
            <a:r>
              <a:rPr lang="en-ZA" dirty="0" smtClean="0">
                <a:solidFill>
                  <a:srgbClr val="1C1C1C"/>
                </a:solidFill>
              </a:rPr>
              <a:t/>
            </a:r>
            <a:br>
              <a:rPr lang="en-ZA" dirty="0" smtClean="0">
                <a:solidFill>
                  <a:srgbClr val="1C1C1C"/>
                </a:solidFill>
              </a:rPr>
            </a:br>
            <a:r>
              <a:rPr lang="en-ZA" sz="4000" dirty="0" smtClean="0">
                <a:solidFill>
                  <a:srgbClr val="1C1C1C"/>
                </a:solidFill>
              </a:rPr>
              <a:t>What is so special about </a:t>
            </a:r>
            <a:r>
              <a:rPr lang="en-ZA" sz="4000" dirty="0" err="1" smtClean="0">
                <a:solidFill>
                  <a:srgbClr val="1C1C1C"/>
                </a:solidFill>
              </a:rPr>
              <a:t>FPGAs</a:t>
            </a:r>
            <a:r>
              <a:rPr lang="en-ZA" sz="4000" dirty="0" smtClean="0">
                <a:solidFill>
                  <a:srgbClr val="1C1C1C"/>
                </a:solidFill>
              </a:rPr>
              <a:t>?</a:t>
            </a:r>
            <a:endParaRPr lang="en-US" sz="4000" dirty="0">
              <a:solidFill>
                <a:srgbClr val="1C1C1C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994000" y="2017984"/>
            <a:ext cx="5170288" cy="3829491"/>
            <a:chOff x="1994000" y="2017984"/>
            <a:chExt cx="5170288" cy="3829491"/>
          </a:xfrm>
        </p:grpSpPr>
        <p:pic>
          <p:nvPicPr>
            <p:cNvPr id="4" name="Picture 3" descr="ocean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51720" y="2017984"/>
              <a:ext cx="5112568" cy="3829491"/>
            </a:xfrm>
            <a:prstGeom prst="rect">
              <a:avLst/>
            </a:prstGeom>
          </p:spPr>
        </p:pic>
        <p:sp>
          <p:nvSpPr>
            <p:cNvPr id="5" name="Title 1"/>
            <p:cNvSpPr txBox="1">
              <a:spLocks/>
            </p:cNvSpPr>
            <p:nvPr/>
          </p:nvSpPr>
          <p:spPr>
            <a:xfrm>
              <a:off x="1994000" y="2551184"/>
              <a:ext cx="5156000" cy="14700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5400" b="1" i="0" u="none" strike="noStrike" kern="1200" cap="none" spc="0" normalizeH="0" baseline="0" noProof="0" dirty="0" smtClean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FPGA</a:t>
              </a:r>
              <a:endParaRPr kumimoji="0" lang="en-US" sz="5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47097" y="3746176"/>
              <a:ext cx="2493055" cy="36933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ZA" i="1" dirty="0" smtClean="0">
                  <a:latin typeface="Arial" pitchFamily="34" charset="0"/>
                  <a:cs typeface="Arial" pitchFamily="34" charset="0"/>
                </a:rPr>
                <a:t>A sea of possibilities…</a:t>
              </a:r>
              <a:endParaRPr lang="en-US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83768" y="4826296"/>
              <a:ext cx="423705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ZA" dirty="0" smtClean="0">
                  <a:latin typeface="Consolas" pitchFamily="49" charset="0"/>
                </a:rPr>
                <a:t>01001010101000100101001010010100</a:t>
              </a:r>
              <a:br>
                <a:rPr lang="en-ZA" dirty="0" smtClean="0">
                  <a:latin typeface="Consolas" pitchFamily="49" charset="0"/>
                </a:rPr>
              </a:br>
              <a:r>
                <a:rPr lang="en-ZA" dirty="0" smtClean="0">
                  <a:latin typeface="Consolas" pitchFamily="49" charset="0"/>
                </a:rPr>
                <a:t>   10010010010100100101101001</a:t>
              </a:r>
              <a:br>
                <a:rPr lang="en-ZA" dirty="0" smtClean="0">
                  <a:latin typeface="Consolas" pitchFamily="49" charset="0"/>
                </a:rPr>
              </a:br>
              <a:r>
                <a:rPr lang="en-ZA" dirty="0" smtClean="0">
                  <a:latin typeface="Consolas" pitchFamily="49" charset="0"/>
                </a:rPr>
                <a:t>    100100110101011010011101</a:t>
              </a:r>
              <a:endParaRPr lang="en-US" dirty="0">
                <a:latin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611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14" y="646671"/>
            <a:ext cx="7698306" cy="6922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FPGAs –</a:t>
            </a:r>
            <a:br>
              <a:rPr lang="en-US" dirty="0" smtClean="0"/>
            </a:br>
            <a:r>
              <a:rPr lang="en-US" dirty="0" smtClean="0"/>
              <a:t>“A sea of possibilities”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2" y="1500052"/>
            <a:ext cx="8323036" cy="480930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huge number of logic elements (LEs) within these chips, and their many PIO pins, makes it possible to implement large &amp; complex digital systems in them.</a:t>
            </a:r>
          </a:p>
          <a:p>
            <a:r>
              <a:rPr lang="en-US" sz="2800" dirty="0" smtClean="0"/>
              <a:t>The ease and speed of programming them provides the ability to rapidly change the hardware (within </a:t>
            </a:r>
            <a:r>
              <a:rPr lang="en-US" sz="2800" dirty="0" err="1" smtClean="0"/>
              <a:t>ms</a:t>
            </a:r>
            <a:r>
              <a:rPr lang="en-US" sz="2800" dirty="0" smtClean="0"/>
              <a:t> timing) to adapt to application needs.</a:t>
            </a:r>
          </a:p>
          <a:p>
            <a:r>
              <a:rPr lang="en-US" sz="2800" dirty="0" smtClean="0"/>
              <a:t>Greater potential for testing and tweaking designs before fabricating them as 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749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084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4084 Theme.thmx</Template>
  <TotalTime>6230</TotalTime>
  <Words>1627</Words>
  <Application>Microsoft Office PowerPoint</Application>
  <PresentationFormat>On-screen Show (4:3)</PresentationFormat>
  <Paragraphs>271</Paragraphs>
  <Slides>28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4084 Theme</vt:lpstr>
      <vt:lpstr>PowerPoint Presentation</vt:lpstr>
      <vt:lpstr>Lecture Overview</vt:lpstr>
      <vt:lpstr>Programmable Logic Chips</vt:lpstr>
      <vt:lpstr>Programmable Chips</vt:lpstr>
      <vt:lpstr>ASICs vs. Programmable Chips</vt:lpstr>
      <vt:lpstr>PLAs, CPLDs and FPGAs</vt:lpstr>
      <vt:lpstr>So what? What is so special about FPGAs?</vt:lpstr>
      <vt:lpstr>So what? What is so special about FPGAs?</vt:lpstr>
      <vt:lpstr>FPGAs – “A sea of possibilities”</vt:lpstr>
      <vt:lpstr>Any Drawbacks?</vt:lpstr>
      <vt:lpstr>HDL &amp; VHDL Recap</vt:lpstr>
      <vt:lpstr>Why use a Hardware Description Language (HDL)?</vt:lpstr>
      <vt:lpstr>Summary of Elements of the VHDL Paradigm</vt:lpstr>
      <vt:lpstr>PLD/FPGA Development Flow</vt:lpstr>
      <vt:lpstr>Development Flow</vt:lpstr>
      <vt:lpstr>Development Flow: Where is most time spent?</vt:lpstr>
      <vt:lpstr>VHDL Basics</vt:lpstr>
      <vt:lpstr>VHDL Terms and Keywords</vt:lpstr>
      <vt:lpstr>Important Terms</vt:lpstr>
      <vt:lpstr>VHDL Example</vt:lpstr>
      <vt:lpstr>VHDL Example</vt:lpstr>
      <vt:lpstr>VHDL Example</vt:lpstr>
      <vt:lpstr>Concurrent operation</vt:lpstr>
      <vt:lpstr>Sequential operation</vt:lpstr>
      <vt:lpstr>VHDL coding</vt:lpstr>
      <vt:lpstr>VHDL coding</vt:lpstr>
      <vt:lpstr>Recommended Steps for VHDL coding</vt:lpstr>
      <vt:lpstr>Next lecture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EEE4084F Digital Systems</dc:title>
  <dc:subject>Parallel design patterns</dc:subject>
  <dc:creator>Simon Winberg</dc:creator>
  <cp:lastModifiedBy>Simon Winberg</cp:lastModifiedBy>
  <cp:revision>459</cp:revision>
  <dcterms:created xsi:type="dcterms:W3CDTF">2009-02-10T02:25:54Z</dcterms:created>
  <dcterms:modified xsi:type="dcterms:W3CDTF">2013-04-04T10:40:06Z</dcterms:modified>
  <cp:category>Lectures</cp:category>
</cp:coreProperties>
</file>