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9" r:id="rId1"/>
  </p:sldMasterIdLst>
  <p:notesMasterIdLst>
    <p:notesMasterId r:id="rId32"/>
  </p:notesMasterIdLst>
  <p:sldIdLst>
    <p:sldId id="324" r:id="rId2"/>
    <p:sldId id="273" r:id="rId3"/>
    <p:sldId id="326" r:id="rId4"/>
    <p:sldId id="327" r:id="rId5"/>
    <p:sldId id="328" r:id="rId6"/>
    <p:sldId id="329" r:id="rId7"/>
    <p:sldId id="330" r:id="rId8"/>
    <p:sldId id="331" r:id="rId9"/>
    <p:sldId id="332" r:id="rId10"/>
    <p:sldId id="333" r:id="rId11"/>
    <p:sldId id="334" r:id="rId12"/>
    <p:sldId id="335" r:id="rId13"/>
    <p:sldId id="339" r:id="rId14"/>
    <p:sldId id="338" r:id="rId15"/>
    <p:sldId id="363" r:id="rId16"/>
    <p:sldId id="364" r:id="rId17"/>
    <p:sldId id="365" r:id="rId18"/>
    <p:sldId id="352" r:id="rId19"/>
    <p:sldId id="353" r:id="rId20"/>
    <p:sldId id="354" r:id="rId21"/>
    <p:sldId id="355" r:id="rId22"/>
    <p:sldId id="356" r:id="rId23"/>
    <p:sldId id="357" r:id="rId24"/>
    <p:sldId id="358" r:id="rId25"/>
    <p:sldId id="359" r:id="rId26"/>
    <p:sldId id="360" r:id="rId27"/>
    <p:sldId id="361" r:id="rId28"/>
    <p:sldId id="362" r:id="rId29"/>
    <p:sldId id="366" r:id="rId30"/>
    <p:sldId id="350"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C1C"/>
    <a:srgbClr val="262946"/>
    <a:srgbClr val="0780BD"/>
    <a:srgbClr val="AD4186"/>
    <a:srgbClr val="159384"/>
    <a:srgbClr val="8CA1F8"/>
    <a:srgbClr val="FFCCCC"/>
    <a:srgbClr val="B7B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2" autoAdjust="0"/>
    <p:restoredTop sz="94687" autoAdjust="0"/>
  </p:normalViewPr>
  <p:slideViewPr>
    <p:cSldViewPr snapToGrid="0">
      <p:cViewPr varScale="1">
        <p:scale>
          <a:sx n="76" d="100"/>
          <a:sy n="76" d="100"/>
        </p:scale>
        <p:origin x="-1380" y="-96"/>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BF8D156F-764F-4695-B1C5-E727D3041F15}" type="datetimeFigureOut">
              <a:rPr lang="en-US"/>
              <a:pPr>
                <a:defRPr/>
              </a:pPr>
              <a:t>4/4/2013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9201F57C-B1AD-42CE-8A45-D61EF6A43D46}" type="slidenum">
              <a:rPr lang="en-US"/>
              <a:pPr>
                <a:defRPr/>
              </a:pPr>
              <a:t>‹#›</a:t>
            </a:fld>
            <a:endParaRPr lang="en-US"/>
          </a:p>
        </p:txBody>
      </p:sp>
    </p:spTree>
    <p:extLst>
      <p:ext uri="{BB962C8B-B14F-4D97-AF65-F5344CB8AC3E}">
        <p14:creationId xmlns:p14="http://schemas.microsoft.com/office/powerpoint/2010/main" val="17378008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7C3B841-AD11-444A-9A16-E4A274B27553}"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BB4187F-AE4B-4BEA-B8EE-0670F330A7AA}"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685851F-9D57-430B-AA87-1BB4A7462202}"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61371F1-815F-49D1-91C5-232847097FF3}"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4FB30BB-3744-4CAA-B340-530EA1B9C519}"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60674D8-68F0-4460-BA69-FBF37EB25E6D}"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8DCCB64-E742-42FA-BF1D-038F1A5EEF8C}" type="slidenum">
              <a:rPr lang="en-US" smtClean="0"/>
              <a:pPr/>
              <a:t>18</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199ADF7-18A3-4146-8F2C-AC4F7B7EE9AB}" type="slidenum">
              <a:rPr lang="en-US" smtClean="0"/>
              <a:pPr/>
              <a:t>19</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212042A-14F7-4415-96FA-2C32D1511FFA}" type="slidenum">
              <a:rPr lang="en-US" smtClean="0"/>
              <a:pPr/>
              <a:t>20</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E24FBAF-4993-41D4-9026-828AE5D7CEBF}" type="slidenum">
              <a:rPr lang="en-US" smtClean="0"/>
              <a:pPr/>
              <a:t>21</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7663AF2-26C5-4E90-BFCF-8AC61CB7A335}" type="slidenum">
              <a:rPr lang="en-US" smtClean="0"/>
              <a:pPr/>
              <a:t>22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2EEEC7E-EBDF-4E2D-9384-F8A788384E20}"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59D662B-29C5-4218-8542-81D32F48E1E0}" type="slidenum">
              <a:rPr lang="en-US" smtClean="0"/>
              <a:pPr/>
              <a:t>23</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A115585-EE9E-4EBA-8E14-13AD373313F8}" type="slidenum">
              <a:rPr lang="en-US" smtClean="0"/>
              <a:pPr/>
              <a:t>24</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504D0A0-5994-46BE-ACA0-793526A4E89C}" type="slidenum">
              <a:rPr lang="en-US" smtClean="0"/>
              <a:pPr/>
              <a:t>25</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2B866B8-00D6-423A-8997-516240718CF3}" type="slidenum">
              <a:rPr lang="en-US" smtClean="0"/>
              <a:pPr/>
              <a:t>26</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6AA8A71-445B-4675-9BEB-4621DFD7BC5F}" type="slidenum">
              <a:rPr lang="en-US" smtClean="0"/>
              <a:pPr/>
              <a:t>27</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8529813-C02F-4C03-99D9-E0FA78BEF7AA}" type="slidenum">
              <a:rPr lang="en-US" smtClean="0"/>
              <a:pPr/>
              <a:t>28</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9129188-FE29-4BE6-A8D5-8DD35F022B03}" type="slidenum">
              <a:rPr lang="en-US" smtClean="0"/>
              <a:pPr/>
              <a:t>30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B53BBDB-4C92-410D-A27C-06AB8C18ED5D}"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1DEB386-7569-404D-98E0-EAD6B462B82D}"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DEB4F6A-3927-46B3-8BF0-517C6AB36DF7}"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ECA2189-9FFF-4B43-A4A1-2661E8A96B7B}"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55F8FB9-99DC-40AC-9AA4-6D6768821AD3}"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DAFC06D-1D82-4BCC-84BC-73B9F72F4287}"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B1B81F9-73A1-4925-AB0F-394BF9C05FE9}"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CE114376-ACFC-4634-9DD3-DBEE48388D3F}"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A797E0B0-0C94-4547-83CD-2A390788D8A7}"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7155BA7D-9DDA-4CAE-A37F-DADF61AB5AB1}"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AE3C20EC-6E65-4DF9-82E7-BC2A5EBEB3D5}"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015B618-3B73-4DB7-A05F-FC76D85BC45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6D4442F0-F0B7-4DF1-8AF3-A1BEB09A5E95}"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3847B8E3-0A6A-4286-A5BA-DD6845A657C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FD86DB28-71AB-48E2-8B48-E285E68A8FC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623BCBF4-CA00-4975-925F-AC153BE158F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1EE94CDC-694E-40AA-A23D-CA3B5AACECA2}"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E4D5D9C7-7936-4E98-B62F-E552D2CBF534}"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 id="2147484214" r:id="rId5"/>
    <p:sldLayoutId id="2147484215" r:id="rId6"/>
    <p:sldLayoutId id="2147484216" r:id="rId7"/>
    <p:sldLayoutId id="2147484217" r:id="rId8"/>
    <p:sldLayoutId id="2147484218" r:id="rId9"/>
    <p:sldLayoutId id="2147484219" r:id="rId10"/>
    <p:sldLayoutId id="2147484220"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s.uiuc.edu/homes/snir/PP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s.uiuc.edu/homes/snir/PPP/patterns/patterns.pp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873250"/>
            <a:ext cx="6775450" cy="1814513"/>
          </a:xfrm>
          <a:prstGeom prst="rect">
            <a:avLst/>
          </a:prstGeom>
          <a:blipFill dpi="0" rotWithShape="1">
            <a:blip r:embed="rId3" cstate="print">
              <a:alphaModFix amt="28000"/>
            </a:blip>
            <a:srcRect/>
            <a:tile tx="0" ty="0" sx="100000" sy="100000" flip="none" algn="tl"/>
          </a:blip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
        <p:nvSpPr>
          <p:cNvPr id="5" name="Subtitle 4"/>
          <p:cNvSpPr>
            <a:spLocks noGrp="1"/>
          </p:cNvSpPr>
          <p:nvPr>
            <p:ph type="subTitle" sz="quarter" idx="4294967295"/>
          </p:nvPr>
        </p:nvSpPr>
        <p:spPr>
          <a:xfrm>
            <a:off x="485794" y="3729055"/>
            <a:ext cx="8359775" cy="1752600"/>
          </a:xfrm>
        </p:spPr>
        <p:txBody>
          <a:bodyPr>
            <a:normAutofit fontScale="92500" lnSpcReduction="10000"/>
          </a:bodyPr>
          <a:lstStyle/>
          <a:p>
            <a:pPr algn="ctr" eaLnBrk="1" hangingPunct="1">
              <a:buFont typeface="Wingdings" pitchFamily="2" charset="2"/>
              <a:buNone/>
              <a:defRPr/>
            </a:pPr>
            <a:r>
              <a:rPr lang="en-ZA" sz="3600" dirty="0" smtClean="0">
                <a:solidFill>
                  <a:srgbClr val="FF6600"/>
                </a:solidFill>
              </a:rPr>
              <a:t>Lecture 11:</a:t>
            </a:r>
          </a:p>
          <a:p>
            <a:pPr algn="ctr" eaLnBrk="1" hangingPunct="1">
              <a:buFont typeface="Wingdings" pitchFamily="2" charset="2"/>
              <a:buNone/>
              <a:defRPr/>
            </a:pPr>
            <a:r>
              <a:rPr lang="en-ZA" sz="3600" dirty="0" smtClean="0">
                <a:solidFill>
                  <a:srgbClr val="FF6600"/>
                </a:solidFill>
              </a:rPr>
              <a:t>Parallel Design Patterns,</a:t>
            </a:r>
          </a:p>
          <a:p>
            <a:pPr algn="ctr" eaLnBrk="1" hangingPunct="1">
              <a:buFont typeface="Wingdings" pitchFamily="2" charset="2"/>
              <a:buNone/>
              <a:defRPr/>
            </a:pPr>
            <a:r>
              <a:rPr lang="en-ZA" sz="3600" dirty="0" smtClean="0">
                <a:solidFill>
                  <a:srgbClr val="FF6600"/>
                </a:solidFill>
              </a:rPr>
              <a:t>Where to in Term 2 …</a:t>
            </a:r>
            <a:endParaRPr lang="en-US" sz="3600" dirty="0" smtClean="0">
              <a:solidFill>
                <a:srgbClr val="FF6600"/>
              </a:solidFill>
            </a:endParaRPr>
          </a:p>
        </p:txBody>
      </p:sp>
      <p:sp>
        <p:nvSpPr>
          <p:cNvPr id="3076" name="Rectangle 9"/>
          <p:cNvSpPr>
            <a:spLocks noChangeArrowheads="1"/>
          </p:cNvSpPr>
          <p:nvPr/>
        </p:nvSpPr>
        <p:spPr bwMode="auto">
          <a:xfrm>
            <a:off x="1873250" y="5467350"/>
            <a:ext cx="5832475"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sz="2400"/>
              <a:t>Lecturer:</a:t>
            </a:r>
          </a:p>
          <a:p>
            <a:pPr algn="ctr"/>
            <a:r>
              <a:rPr lang="en-ZA" sz="2400"/>
              <a:t>Simon Winberg</a:t>
            </a:r>
            <a:endParaRPr lang="en-US" sz="2400"/>
          </a:p>
        </p:txBody>
      </p:sp>
      <p:pic>
        <p:nvPicPr>
          <p:cNvPr id="3077" name="Picture 9" descr="EEE4084F_logo.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4845" y="241304"/>
            <a:ext cx="1439862"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554529" y="2292965"/>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pic>
        <p:nvPicPr>
          <p:cNvPr id="1026" name="Picture 2" descr="C:\Users\swinberg\Documents\ACTIVE\EEE4084F\Common\Images\uctlogo_sm.gif"/>
          <p:cNvPicPr>
            <a:picLocks noChangeAspect="1" noChangeArrowheads="1"/>
          </p:cNvPicPr>
          <p:nvPr/>
        </p:nvPicPr>
        <p:blipFill>
          <a:blip r:embed="rId5" cstate="print"/>
          <a:srcRect/>
          <a:stretch>
            <a:fillRect/>
          </a:stretch>
        </p:blipFill>
        <p:spPr bwMode="auto">
          <a:xfrm>
            <a:off x="7314998" y="229643"/>
            <a:ext cx="1490364" cy="152078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290" name="Straight Connector 31"/>
          <p:cNvCxnSpPr>
            <a:cxnSpLocks noChangeShapeType="1"/>
          </p:cNvCxnSpPr>
          <p:nvPr/>
        </p:nvCxnSpPr>
        <p:spPr bwMode="auto">
          <a:xfrm rot="16200000" flipH="1">
            <a:off x="1979613" y="4395788"/>
            <a:ext cx="447675" cy="9525"/>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normAutofit fontScale="90000"/>
          </a:bodyPr>
          <a:lstStyle/>
          <a:p>
            <a:pPr>
              <a:defRPr/>
            </a:pPr>
            <a:r>
              <a:rPr lang="en-ZA" dirty="0" smtClean="0"/>
              <a:t>Replicate &amp; reduce</a:t>
            </a:r>
            <a:endParaRPr lang="en-US" dirty="0"/>
          </a:p>
        </p:txBody>
      </p:sp>
      <p:sp>
        <p:nvSpPr>
          <p:cNvPr id="12292" name="AutoShape 8"/>
          <p:cNvSpPr>
            <a:spLocks noChangeArrowheads="1"/>
          </p:cNvSpPr>
          <p:nvPr/>
        </p:nvSpPr>
        <p:spPr bwMode="auto">
          <a:xfrm>
            <a:off x="2768600" y="1557338"/>
            <a:ext cx="1028700" cy="833437"/>
          </a:xfrm>
          <a:prstGeom prst="roundRect">
            <a:avLst>
              <a:gd name="adj" fmla="val 319"/>
            </a:avLst>
          </a:prstGeom>
          <a:solidFill>
            <a:srgbClr val="AD4186"/>
          </a:solidFill>
          <a:ln w="9360">
            <a:solidFill>
              <a:schemeClr val="tx1"/>
            </a:solidFill>
            <a:round/>
            <a:headEnd/>
            <a:tailEnd/>
          </a:ln>
        </p:spPr>
        <p:txBody>
          <a:bodyPr wrap="none" anchor="ctr"/>
          <a:lstStyle/>
          <a:p>
            <a:r>
              <a:rPr lang="en-ZA"/>
              <a:t>Initiator</a:t>
            </a:r>
            <a:endParaRPr lang="en-US"/>
          </a:p>
        </p:txBody>
      </p:sp>
      <p:sp>
        <p:nvSpPr>
          <p:cNvPr id="12293" name="Rectangle 4"/>
          <p:cNvSpPr>
            <a:spLocks noChangeArrowheads="1"/>
          </p:cNvSpPr>
          <p:nvPr/>
        </p:nvSpPr>
        <p:spPr bwMode="auto">
          <a:xfrm rot="2700000">
            <a:off x="3840957" y="2207419"/>
            <a:ext cx="100012" cy="101600"/>
          </a:xfrm>
          <a:prstGeom prst="rect">
            <a:avLst/>
          </a:prstGeom>
          <a:solidFill>
            <a:schemeClr val="tx1"/>
          </a:solidFill>
          <a:ln w="9525" algn="ctr">
            <a:solidFill>
              <a:schemeClr val="tx1"/>
            </a:solidFill>
            <a:round/>
            <a:headEnd/>
            <a:tailEnd/>
          </a:ln>
        </p:spPr>
        <p:txBody>
          <a:bodyPr/>
          <a:lstStyle/>
          <a:p>
            <a:endParaRPr lang="en-US"/>
          </a:p>
        </p:txBody>
      </p:sp>
      <p:cxnSp>
        <p:nvCxnSpPr>
          <p:cNvPr id="12294" name="Straight Connector 6"/>
          <p:cNvCxnSpPr>
            <a:cxnSpLocks noChangeShapeType="1"/>
          </p:cNvCxnSpPr>
          <p:nvPr/>
        </p:nvCxnSpPr>
        <p:spPr bwMode="auto">
          <a:xfrm>
            <a:off x="3935413" y="2257425"/>
            <a:ext cx="506412" cy="0"/>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12295" name="Flowchart: Magnetic Disk 3"/>
          <p:cNvSpPr>
            <a:spLocks noChangeArrowheads="1"/>
          </p:cNvSpPr>
          <p:nvPr/>
        </p:nvSpPr>
        <p:spPr bwMode="auto">
          <a:xfrm>
            <a:off x="4284663" y="1863725"/>
            <a:ext cx="679450" cy="890588"/>
          </a:xfrm>
          <a:prstGeom prst="flowChartMagneticDisk">
            <a:avLst/>
          </a:prstGeom>
          <a:solidFill>
            <a:srgbClr val="0070C0"/>
          </a:solidFill>
          <a:ln w="19050" algn="ctr">
            <a:solidFill>
              <a:schemeClr val="tx1"/>
            </a:solidFill>
            <a:round/>
            <a:headEnd/>
            <a:tailEnd/>
          </a:ln>
        </p:spPr>
        <p:txBody>
          <a:bodyPr/>
          <a:lstStyle/>
          <a:p>
            <a:endParaRPr lang="en-US"/>
          </a:p>
        </p:txBody>
      </p:sp>
      <p:sp>
        <p:nvSpPr>
          <p:cNvPr id="12296" name="Flowchart: Magnetic Disk 9"/>
          <p:cNvSpPr>
            <a:spLocks noChangeArrowheads="1"/>
          </p:cNvSpPr>
          <p:nvPr/>
        </p:nvSpPr>
        <p:spPr bwMode="auto">
          <a:xfrm>
            <a:off x="1855788" y="3222625"/>
            <a:ext cx="677862" cy="890588"/>
          </a:xfrm>
          <a:prstGeom prst="flowChartMagneticDisk">
            <a:avLst/>
          </a:prstGeom>
          <a:solidFill>
            <a:srgbClr val="159384"/>
          </a:solidFill>
          <a:ln w="19050" algn="ctr">
            <a:solidFill>
              <a:schemeClr val="tx1"/>
            </a:solidFill>
            <a:round/>
            <a:headEnd/>
            <a:tailEnd/>
          </a:ln>
        </p:spPr>
        <p:txBody>
          <a:bodyPr/>
          <a:lstStyle/>
          <a:p>
            <a:endParaRPr lang="en-US"/>
          </a:p>
        </p:txBody>
      </p:sp>
      <p:sp>
        <p:nvSpPr>
          <p:cNvPr id="12297" name="Flowchart: Magnetic Disk 10"/>
          <p:cNvSpPr>
            <a:spLocks noChangeArrowheads="1"/>
          </p:cNvSpPr>
          <p:nvPr/>
        </p:nvSpPr>
        <p:spPr bwMode="auto">
          <a:xfrm>
            <a:off x="3267075" y="3222625"/>
            <a:ext cx="677863" cy="890588"/>
          </a:xfrm>
          <a:prstGeom prst="flowChartMagneticDisk">
            <a:avLst/>
          </a:prstGeom>
          <a:solidFill>
            <a:srgbClr val="159384"/>
          </a:solidFill>
          <a:ln w="19050" algn="ctr">
            <a:solidFill>
              <a:schemeClr val="tx1"/>
            </a:solidFill>
            <a:round/>
            <a:headEnd/>
            <a:tailEnd/>
          </a:ln>
        </p:spPr>
        <p:txBody>
          <a:bodyPr/>
          <a:lstStyle/>
          <a:p>
            <a:endParaRPr lang="en-US"/>
          </a:p>
        </p:txBody>
      </p:sp>
      <p:sp>
        <p:nvSpPr>
          <p:cNvPr id="12298" name="Flowchart: Magnetic Disk 11"/>
          <p:cNvSpPr>
            <a:spLocks noChangeArrowheads="1"/>
          </p:cNvSpPr>
          <p:nvPr/>
        </p:nvSpPr>
        <p:spPr bwMode="auto">
          <a:xfrm>
            <a:off x="5643563" y="3222625"/>
            <a:ext cx="679450" cy="890588"/>
          </a:xfrm>
          <a:prstGeom prst="flowChartMagneticDisk">
            <a:avLst/>
          </a:prstGeom>
          <a:solidFill>
            <a:srgbClr val="159384"/>
          </a:solidFill>
          <a:ln w="19050" algn="ctr">
            <a:solidFill>
              <a:schemeClr val="tx1"/>
            </a:solidFill>
            <a:round/>
            <a:headEnd/>
            <a:tailEnd/>
          </a:ln>
        </p:spPr>
        <p:txBody>
          <a:bodyPr/>
          <a:lstStyle/>
          <a:p>
            <a:endParaRPr lang="en-US"/>
          </a:p>
        </p:txBody>
      </p:sp>
      <p:sp>
        <p:nvSpPr>
          <p:cNvPr id="12299" name="Rectangle 12"/>
          <p:cNvSpPr>
            <a:spLocks noChangeArrowheads="1"/>
          </p:cNvSpPr>
          <p:nvPr/>
        </p:nvSpPr>
        <p:spPr bwMode="auto">
          <a:xfrm>
            <a:off x="4467225" y="3479800"/>
            <a:ext cx="4159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a:t>
            </a:r>
            <a:endParaRPr lang="en-US"/>
          </a:p>
        </p:txBody>
      </p:sp>
      <p:sp>
        <p:nvSpPr>
          <p:cNvPr id="12300" name="Rectangle 13"/>
          <p:cNvSpPr>
            <a:spLocks noChangeArrowheads="1"/>
          </p:cNvSpPr>
          <p:nvPr/>
        </p:nvSpPr>
        <p:spPr bwMode="auto">
          <a:xfrm>
            <a:off x="4244975" y="1493838"/>
            <a:ext cx="24034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Master/global storage</a:t>
            </a:r>
            <a:endParaRPr lang="en-US"/>
          </a:p>
        </p:txBody>
      </p:sp>
      <p:sp>
        <p:nvSpPr>
          <p:cNvPr id="12301" name="Rectangle 14"/>
          <p:cNvSpPr>
            <a:spLocks noChangeArrowheads="1"/>
          </p:cNvSpPr>
          <p:nvPr/>
        </p:nvSpPr>
        <p:spPr bwMode="auto">
          <a:xfrm>
            <a:off x="927100" y="2865438"/>
            <a:ext cx="15700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Local storage</a:t>
            </a:r>
            <a:endParaRPr lang="en-US"/>
          </a:p>
        </p:txBody>
      </p:sp>
      <p:sp>
        <p:nvSpPr>
          <p:cNvPr id="12302" name="Rectangle 16"/>
          <p:cNvSpPr>
            <a:spLocks noChangeArrowheads="1"/>
          </p:cNvSpPr>
          <p:nvPr/>
        </p:nvSpPr>
        <p:spPr bwMode="auto">
          <a:xfrm>
            <a:off x="6086475" y="2917825"/>
            <a:ext cx="15700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Local storage</a:t>
            </a:r>
            <a:endParaRPr lang="en-US"/>
          </a:p>
        </p:txBody>
      </p:sp>
      <p:sp>
        <p:nvSpPr>
          <p:cNvPr id="18" name="Line 9"/>
          <p:cNvSpPr>
            <a:spLocks noChangeShapeType="1"/>
          </p:cNvSpPr>
          <p:nvPr/>
        </p:nvSpPr>
        <p:spPr bwMode="auto">
          <a:xfrm flipH="1">
            <a:off x="2416175" y="2468563"/>
            <a:ext cx="1973263" cy="862012"/>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19" name="Line 9"/>
          <p:cNvSpPr>
            <a:spLocks noChangeShapeType="1"/>
          </p:cNvSpPr>
          <p:nvPr/>
        </p:nvSpPr>
        <p:spPr bwMode="auto">
          <a:xfrm flipH="1">
            <a:off x="3670300" y="2625725"/>
            <a:ext cx="862013" cy="704850"/>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20" name="Line 9"/>
          <p:cNvSpPr>
            <a:spLocks noChangeShapeType="1"/>
          </p:cNvSpPr>
          <p:nvPr/>
        </p:nvSpPr>
        <p:spPr bwMode="auto">
          <a:xfrm>
            <a:off x="4767263" y="2625725"/>
            <a:ext cx="1098550" cy="692150"/>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21" name="Rectangle 20"/>
          <p:cNvSpPr/>
          <p:nvPr/>
        </p:nvSpPr>
        <p:spPr>
          <a:xfrm>
            <a:off x="3422650" y="2773363"/>
            <a:ext cx="1905000" cy="461962"/>
          </a:xfrm>
          <a:prstGeom prst="rect">
            <a:avLst/>
          </a:prstGeom>
        </p:spPr>
        <p:txBody>
          <a:bodyPr wrap="none">
            <a:spAutoFit/>
          </a:bodyPr>
          <a:lstStyle/>
          <a:p>
            <a:pPr>
              <a:defRPr/>
            </a:pPr>
            <a:r>
              <a:rPr lang="en-ZA" sz="2400" b="1" i="1" dirty="0">
                <a:solidFill>
                  <a:schemeClr val="tx2">
                    <a:lumMod val="75000"/>
                  </a:schemeClr>
                </a:solidFill>
              </a:rPr>
              <a:t>REPLICATE</a:t>
            </a:r>
            <a:endParaRPr lang="en-US" sz="2400" b="1" i="1" dirty="0">
              <a:solidFill>
                <a:schemeClr val="tx2">
                  <a:lumMod val="75000"/>
                </a:schemeClr>
              </a:solidFill>
            </a:endParaRPr>
          </a:p>
        </p:txBody>
      </p:sp>
      <p:sp>
        <p:nvSpPr>
          <p:cNvPr id="12307" name="AutoShape 8"/>
          <p:cNvSpPr>
            <a:spLocks noChangeArrowheads="1"/>
          </p:cNvSpPr>
          <p:nvPr/>
        </p:nvSpPr>
        <p:spPr bwMode="auto">
          <a:xfrm>
            <a:off x="1566863" y="4391025"/>
            <a:ext cx="1028700" cy="663575"/>
          </a:xfrm>
          <a:prstGeom prst="roundRect">
            <a:avLst>
              <a:gd name="adj" fmla="val 319"/>
            </a:avLst>
          </a:prstGeom>
          <a:solidFill>
            <a:srgbClr val="0070C0"/>
          </a:solidFill>
          <a:ln w="9360">
            <a:solidFill>
              <a:schemeClr val="tx1"/>
            </a:solidFill>
            <a:round/>
            <a:headEnd/>
            <a:tailEnd/>
          </a:ln>
        </p:spPr>
        <p:txBody>
          <a:bodyPr wrap="none" anchor="ctr"/>
          <a:lstStyle/>
          <a:p>
            <a:pPr algn="ctr"/>
            <a:r>
              <a:rPr lang="en-ZA"/>
              <a:t>Task</a:t>
            </a:r>
          </a:p>
          <a:p>
            <a:pPr algn="ctr"/>
            <a:r>
              <a:rPr lang="en-ZA"/>
              <a:t>A</a:t>
            </a:r>
            <a:endParaRPr lang="en-US"/>
          </a:p>
        </p:txBody>
      </p:sp>
      <p:sp>
        <p:nvSpPr>
          <p:cNvPr id="12308" name="Oval 24"/>
          <p:cNvSpPr>
            <a:spLocks noChangeArrowheads="1"/>
          </p:cNvSpPr>
          <p:nvPr/>
        </p:nvSpPr>
        <p:spPr bwMode="auto">
          <a:xfrm>
            <a:off x="3997325" y="5772678"/>
            <a:ext cx="887413" cy="889000"/>
          </a:xfrm>
          <a:prstGeom prst="ellipse">
            <a:avLst/>
          </a:prstGeom>
          <a:solidFill>
            <a:srgbClr val="AD4186"/>
          </a:solidFill>
          <a:ln w="9525" algn="ctr">
            <a:solidFill>
              <a:schemeClr val="tx1"/>
            </a:solidFill>
            <a:round/>
            <a:headEnd/>
            <a:tailEnd/>
          </a:ln>
        </p:spPr>
        <p:txBody>
          <a:bodyPr/>
          <a:lstStyle/>
          <a:p>
            <a:endParaRPr lang="en-US"/>
          </a:p>
        </p:txBody>
      </p:sp>
      <p:sp>
        <p:nvSpPr>
          <p:cNvPr id="26" name="Line 9"/>
          <p:cNvSpPr>
            <a:spLocks noChangeShapeType="1"/>
          </p:cNvSpPr>
          <p:nvPr/>
        </p:nvSpPr>
        <p:spPr bwMode="auto">
          <a:xfrm>
            <a:off x="2090738" y="5041900"/>
            <a:ext cx="1958975" cy="901700"/>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27" name="Line 9"/>
          <p:cNvSpPr>
            <a:spLocks noChangeShapeType="1"/>
          </p:cNvSpPr>
          <p:nvPr/>
        </p:nvSpPr>
        <p:spPr bwMode="auto">
          <a:xfrm>
            <a:off x="3683000" y="5068888"/>
            <a:ext cx="654050" cy="717550"/>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28" name="Line 9"/>
          <p:cNvSpPr>
            <a:spLocks noChangeShapeType="1"/>
          </p:cNvSpPr>
          <p:nvPr/>
        </p:nvSpPr>
        <p:spPr bwMode="auto">
          <a:xfrm flipH="1">
            <a:off x="4911725" y="5081588"/>
            <a:ext cx="1123950" cy="1019175"/>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29" name="Rectangle 28"/>
          <p:cNvSpPr/>
          <p:nvPr/>
        </p:nvSpPr>
        <p:spPr>
          <a:xfrm>
            <a:off x="3565525" y="5178425"/>
            <a:ext cx="1485900" cy="460375"/>
          </a:xfrm>
          <a:prstGeom prst="rect">
            <a:avLst/>
          </a:prstGeom>
        </p:spPr>
        <p:txBody>
          <a:bodyPr wrap="none">
            <a:spAutoFit/>
          </a:bodyPr>
          <a:lstStyle/>
          <a:p>
            <a:pPr>
              <a:defRPr/>
            </a:pPr>
            <a:r>
              <a:rPr lang="en-ZA" sz="2400" b="1" i="1" dirty="0">
                <a:solidFill>
                  <a:schemeClr val="tx2">
                    <a:lumMod val="75000"/>
                  </a:schemeClr>
                </a:solidFill>
              </a:rPr>
              <a:t>REDUCE</a:t>
            </a:r>
            <a:endParaRPr lang="en-US" sz="2400" b="1" i="1" dirty="0">
              <a:solidFill>
                <a:schemeClr val="tx2">
                  <a:lumMod val="75000"/>
                </a:schemeClr>
              </a:solidFill>
            </a:endParaRPr>
          </a:p>
        </p:txBody>
      </p:sp>
      <p:sp>
        <p:nvSpPr>
          <p:cNvPr id="12313" name="Rectangle 29"/>
          <p:cNvSpPr>
            <a:spLocks noChangeArrowheads="1"/>
          </p:cNvSpPr>
          <p:nvPr/>
        </p:nvSpPr>
        <p:spPr bwMode="auto">
          <a:xfrm>
            <a:off x="3929063" y="6040438"/>
            <a:ext cx="10175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dirty="0"/>
              <a:t>Solution</a:t>
            </a:r>
            <a:endParaRPr lang="en-US" dirty="0"/>
          </a:p>
        </p:txBody>
      </p:sp>
      <p:sp>
        <p:nvSpPr>
          <p:cNvPr id="12314" name="Rectangle 30"/>
          <p:cNvSpPr>
            <a:spLocks noChangeArrowheads="1"/>
          </p:cNvSpPr>
          <p:nvPr/>
        </p:nvSpPr>
        <p:spPr bwMode="auto">
          <a:xfrm rot="2700000">
            <a:off x="2155032" y="4128293"/>
            <a:ext cx="101600" cy="100013"/>
          </a:xfrm>
          <a:prstGeom prst="rect">
            <a:avLst/>
          </a:prstGeom>
          <a:solidFill>
            <a:schemeClr val="tx1"/>
          </a:solidFill>
          <a:ln w="9525" algn="ctr">
            <a:solidFill>
              <a:schemeClr val="tx1"/>
            </a:solidFill>
            <a:round/>
            <a:headEnd/>
            <a:tailEnd/>
          </a:ln>
        </p:spPr>
        <p:txBody>
          <a:bodyPr/>
          <a:lstStyle/>
          <a:p>
            <a:endParaRPr lang="en-US"/>
          </a:p>
        </p:txBody>
      </p:sp>
      <p:cxnSp>
        <p:nvCxnSpPr>
          <p:cNvPr id="12315" name="Straight Connector 34"/>
          <p:cNvCxnSpPr>
            <a:cxnSpLocks noChangeShapeType="1"/>
          </p:cNvCxnSpPr>
          <p:nvPr/>
        </p:nvCxnSpPr>
        <p:spPr bwMode="auto">
          <a:xfrm rot="16200000" flipH="1">
            <a:off x="3372644" y="4418807"/>
            <a:ext cx="447675" cy="793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12316" name="Rectangle 35"/>
          <p:cNvSpPr>
            <a:spLocks noChangeArrowheads="1"/>
          </p:cNvSpPr>
          <p:nvPr/>
        </p:nvSpPr>
        <p:spPr bwMode="auto">
          <a:xfrm rot="2700000">
            <a:off x="3548856" y="4148932"/>
            <a:ext cx="100013" cy="101600"/>
          </a:xfrm>
          <a:prstGeom prst="rect">
            <a:avLst/>
          </a:prstGeom>
          <a:solidFill>
            <a:schemeClr val="tx1"/>
          </a:solidFill>
          <a:ln w="9525" algn="ctr">
            <a:solidFill>
              <a:schemeClr val="tx1"/>
            </a:solidFill>
            <a:round/>
            <a:headEnd/>
            <a:tailEnd/>
          </a:ln>
        </p:spPr>
        <p:txBody>
          <a:bodyPr/>
          <a:lstStyle/>
          <a:p>
            <a:endParaRPr lang="en-US"/>
          </a:p>
        </p:txBody>
      </p:sp>
      <p:cxnSp>
        <p:nvCxnSpPr>
          <p:cNvPr id="12317" name="Straight Connector 36"/>
          <p:cNvCxnSpPr>
            <a:cxnSpLocks noChangeShapeType="1"/>
          </p:cNvCxnSpPr>
          <p:nvPr/>
        </p:nvCxnSpPr>
        <p:spPr bwMode="auto">
          <a:xfrm rot="16200000" flipH="1">
            <a:off x="5763419" y="4418807"/>
            <a:ext cx="447675" cy="7937"/>
          </a:xfrm>
          <a:prstGeom prst="line">
            <a:avLst/>
          </a:prstGeom>
          <a:noFill/>
          <a:ln w="19050" algn="ctr">
            <a:solidFill>
              <a:schemeClr val="tx1"/>
            </a:solidFill>
            <a:round/>
            <a:headEnd/>
            <a:tailEnd/>
          </a:ln>
          <a:extLst>
            <a:ext uri="{909E8E84-426E-40DD-AFC4-6F175D3DCCD1}">
              <a14:hiddenFill xmlns:a14="http://schemas.microsoft.com/office/drawing/2010/main">
                <a:noFill/>
              </a14:hiddenFill>
            </a:ext>
          </a:extLst>
        </p:spPr>
      </p:cxnSp>
      <p:sp>
        <p:nvSpPr>
          <p:cNvPr id="12318" name="Rectangle 37"/>
          <p:cNvSpPr>
            <a:spLocks noChangeArrowheads="1"/>
          </p:cNvSpPr>
          <p:nvPr/>
        </p:nvSpPr>
        <p:spPr bwMode="auto">
          <a:xfrm rot="2700000">
            <a:off x="5939631" y="4148932"/>
            <a:ext cx="100013" cy="101600"/>
          </a:xfrm>
          <a:prstGeom prst="rect">
            <a:avLst/>
          </a:prstGeom>
          <a:solidFill>
            <a:schemeClr val="tx1"/>
          </a:solidFill>
          <a:ln w="9525" algn="ctr">
            <a:solidFill>
              <a:schemeClr val="tx1"/>
            </a:solidFill>
            <a:round/>
            <a:headEnd/>
            <a:tailEnd/>
          </a:ln>
        </p:spPr>
        <p:txBody>
          <a:bodyPr/>
          <a:lstStyle/>
          <a:p>
            <a:endParaRPr lang="en-US"/>
          </a:p>
        </p:txBody>
      </p:sp>
      <p:sp>
        <p:nvSpPr>
          <p:cNvPr id="12319" name="AutoShape 8"/>
          <p:cNvSpPr>
            <a:spLocks noChangeArrowheads="1"/>
          </p:cNvSpPr>
          <p:nvPr/>
        </p:nvSpPr>
        <p:spPr bwMode="auto">
          <a:xfrm>
            <a:off x="3175000" y="4391025"/>
            <a:ext cx="1027113" cy="663575"/>
          </a:xfrm>
          <a:prstGeom prst="roundRect">
            <a:avLst>
              <a:gd name="adj" fmla="val 319"/>
            </a:avLst>
          </a:prstGeom>
          <a:solidFill>
            <a:srgbClr val="0070C0"/>
          </a:solidFill>
          <a:ln w="9360">
            <a:solidFill>
              <a:schemeClr val="tx1"/>
            </a:solidFill>
            <a:round/>
            <a:headEnd/>
            <a:tailEnd/>
          </a:ln>
        </p:spPr>
        <p:txBody>
          <a:bodyPr wrap="none" anchor="ctr"/>
          <a:lstStyle/>
          <a:p>
            <a:pPr algn="ctr"/>
            <a:r>
              <a:rPr lang="en-ZA"/>
              <a:t>Task</a:t>
            </a:r>
          </a:p>
          <a:p>
            <a:pPr algn="ctr"/>
            <a:r>
              <a:rPr lang="en-ZA"/>
              <a:t>B</a:t>
            </a:r>
            <a:endParaRPr lang="en-US"/>
          </a:p>
        </p:txBody>
      </p:sp>
      <p:sp>
        <p:nvSpPr>
          <p:cNvPr id="12320" name="AutoShape 8"/>
          <p:cNvSpPr>
            <a:spLocks noChangeArrowheads="1"/>
          </p:cNvSpPr>
          <p:nvPr/>
        </p:nvSpPr>
        <p:spPr bwMode="auto">
          <a:xfrm>
            <a:off x="5446713" y="4391025"/>
            <a:ext cx="1028700" cy="663575"/>
          </a:xfrm>
          <a:prstGeom prst="roundRect">
            <a:avLst>
              <a:gd name="adj" fmla="val 319"/>
            </a:avLst>
          </a:prstGeom>
          <a:solidFill>
            <a:srgbClr val="0070C0"/>
          </a:solidFill>
          <a:ln w="9360">
            <a:solidFill>
              <a:schemeClr val="tx1"/>
            </a:solidFill>
            <a:round/>
            <a:headEnd/>
            <a:tailEnd/>
          </a:ln>
        </p:spPr>
        <p:txBody>
          <a:bodyPr wrap="none" anchor="ctr"/>
          <a:lstStyle/>
          <a:p>
            <a:pPr algn="ctr"/>
            <a:r>
              <a:rPr lang="en-ZA"/>
              <a:t>Task</a:t>
            </a:r>
          </a:p>
          <a:p>
            <a:pPr algn="ctr"/>
            <a:r>
              <a:rPr lang="en-ZA"/>
              <a:t>X</a:t>
            </a:r>
            <a:endParaRPr lang="en-US"/>
          </a:p>
        </p:txBody>
      </p:sp>
      <p:sp>
        <p:nvSpPr>
          <p:cNvPr id="12321" name="Rectangle 38"/>
          <p:cNvSpPr>
            <a:spLocks noChangeArrowheads="1"/>
          </p:cNvSpPr>
          <p:nvPr/>
        </p:nvSpPr>
        <p:spPr bwMode="auto">
          <a:xfrm>
            <a:off x="5837773" y="5256213"/>
            <a:ext cx="321310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a:t>Starts by copying the data to local storage for each node, which is then operated on by the tasks. Results are collected to form the solution.</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Repository pattern</a:t>
            </a:r>
            <a:endParaRPr lang="en-US" dirty="0"/>
          </a:p>
        </p:txBody>
      </p:sp>
      <p:sp>
        <p:nvSpPr>
          <p:cNvPr id="13315" name="Flowchart: Magnetic Disk 3"/>
          <p:cNvSpPr>
            <a:spLocks noChangeArrowheads="1"/>
          </p:cNvSpPr>
          <p:nvPr/>
        </p:nvSpPr>
        <p:spPr bwMode="auto">
          <a:xfrm>
            <a:off x="3292475" y="3200400"/>
            <a:ext cx="2063750" cy="1160463"/>
          </a:xfrm>
          <a:prstGeom prst="flowChartMagneticDisk">
            <a:avLst/>
          </a:prstGeom>
          <a:solidFill>
            <a:srgbClr val="0070C0"/>
          </a:solidFill>
          <a:ln w="19050" algn="ctr">
            <a:solidFill>
              <a:schemeClr val="tx1"/>
            </a:solidFill>
            <a:round/>
            <a:headEnd/>
            <a:tailEnd/>
          </a:ln>
        </p:spPr>
        <p:txBody>
          <a:bodyPr/>
          <a:lstStyle/>
          <a:p>
            <a:endParaRPr lang="en-US"/>
          </a:p>
        </p:txBody>
      </p:sp>
      <p:sp>
        <p:nvSpPr>
          <p:cNvPr id="13316" name="Rectangle 13"/>
          <p:cNvSpPr>
            <a:spLocks noChangeArrowheads="1"/>
          </p:cNvSpPr>
          <p:nvPr/>
        </p:nvSpPr>
        <p:spPr bwMode="auto">
          <a:xfrm>
            <a:off x="3070225" y="1651000"/>
            <a:ext cx="54467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Various computations applied to and/or saved to data in a central repository. Repository controls access and maintains consistency, e.g. same task cannot work on same data items at the same time.</a:t>
            </a:r>
            <a:endParaRPr lang="en-US"/>
          </a:p>
        </p:txBody>
      </p:sp>
      <p:sp>
        <p:nvSpPr>
          <p:cNvPr id="13317" name="Rectangle 14"/>
          <p:cNvSpPr>
            <a:spLocks noChangeArrowheads="1"/>
          </p:cNvSpPr>
          <p:nvPr/>
        </p:nvSpPr>
        <p:spPr bwMode="auto">
          <a:xfrm>
            <a:off x="3670300" y="3649663"/>
            <a:ext cx="1371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Communal repository</a:t>
            </a:r>
            <a:endParaRPr lang="en-US"/>
          </a:p>
        </p:txBody>
      </p:sp>
      <p:sp>
        <p:nvSpPr>
          <p:cNvPr id="13318" name="Rectangle 16"/>
          <p:cNvSpPr>
            <a:spLocks noChangeArrowheads="1"/>
          </p:cNvSpPr>
          <p:nvPr/>
        </p:nvSpPr>
        <p:spPr bwMode="auto">
          <a:xfrm>
            <a:off x="5811838" y="4889500"/>
            <a:ext cx="415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a:t>
            </a:r>
            <a:endParaRPr lang="en-US"/>
          </a:p>
        </p:txBody>
      </p:sp>
      <p:sp>
        <p:nvSpPr>
          <p:cNvPr id="13319" name="AutoShape 8"/>
          <p:cNvSpPr>
            <a:spLocks noChangeArrowheads="1"/>
          </p:cNvSpPr>
          <p:nvPr/>
        </p:nvSpPr>
        <p:spPr bwMode="auto">
          <a:xfrm>
            <a:off x="1123950" y="2339975"/>
            <a:ext cx="1028700" cy="665163"/>
          </a:xfrm>
          <a:prstGeom prst="roundRect">
            <a:avLst>
              <a:gd name="adj" fmla="val 319"/>
            </a:avLst>
          </a:prstGeom>
          <a:solidFill>
            <a:srgbClr val="AD4186"/>
          </a:solidFill>
          <a:ln w="9360">
            <a:solidFill>
              <a:schemeClr val="tx1"/>
            </a:solidFill>
            <a:round/>
            <a:headEnd/>
            <a:tailEnd/>
          </a:ln>
        </p:spPr>
        <p:txBody>
          <a:bodyPr wrap="none" anchor="ctr"/>
          <a:lstStyle/>
          <a:p>
            <a:pPr algn="ctr"/>
            <a:r>
              <a:rPr lang="en-ZA"/>
              <a:t>Task</a:t>
            </a:r>
          </a:p>
          <a:p>
            <a:pPr algn="ctr"/>
            <a:r>
              <a:rPr lang="en-ZA"/>
              <a:t>A</a:t>
            </a:r>
            <a:endParaRPr lang="en-US"/>
          </a:p>
        </p:txBody>
      </p:sp>
      <p:sp>
        <p:nvSpPr>
          <p:cNvPr id="28" name="Line 9"/>
          <p:cNvSpPr>
            <a:spLocks noChangeShapeType="1"/>
          </p:cNvSpPr>
          <p:nvPr/>
        </p:nvSpPr>
        <p:spPr bwMode="auto">
          <a:xfrm flipH="1">
            <a:off x="2286000" y="4075113"/>
            <a:ext cx="1123950" cy="1019175"/>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13321" name="AutoShape 8"/>
          <p:cNvSpPr>
            <a:spLocks noChangeArrowheads="1"/>
          </p:cNvSpPr>
          <p:nvPr/>
        </p:nvSpPr>
        <p:spPr bwMode="auto">
          <a:xfrm>
            <a:off x="1920875" y="5187950"/>
            <a:ext cx="1028700" cy="663575"/>
          </a:xfrm>
          <a:prstGeom prst="roundRect">
            <a:avLst>
              <a:gd name="adj" fmla="val 319"/>
            </a:avLst>
          </a:prstGeom>
          <a:solidFill>
            <a:srgbClr val="AD4186"/>
          </a:solidFill>
          <a:ln w="9360">
            <a:solidFill>
              <a:schemeClr val="tx1"/>
            </a:solidFill>
            <a:round/>
            <a:headEnd/>
            <a:tailEnd/>
          </a:ln>
        </p:spPr>
        <p:txBody>
          <a:bodyPr wrap="none" anchor="ctr"/>
          <a:lstStyle/>
          <a:p>
            <a:pPr algn="ctr"/>
            <a:r>
              <a:rPr lang="en-ZA"/>
              <a:t>Task</a:t>
            </a:r>
          </a:p>
          <a:p>
            <a:pPr algn="ctr"/>
            <a:r>
              <a:rPr lang="en-ZA"/>
              <a:t>C</a:t>
            </a:r>
            <a:endParaRPr lang="en-US"/>
          </a:p>
        </p:txBody>
      </p:sp>
      <p:sp>
        <p:nvSpPr>
          <p:cNvPr id="13322" name="AutoShape 8"/>
          <p:cNvSpPr>
            <a:spLocks noChangeArrowheads="1"/>
          </p:cNvSpPr>
          <p:nvPr/>
        </p:nvSpPr>
        <p:spPr bwMode="auto">
          <a:xfrm>
            <a:off x="6230938" y="3698875"/>
            <a:ext cx="1028700" cy="663575"/>
          </a:xfrm>
          <a:prstGeom prst="roundRect">
            <a:avLst>
              <a:gd name="adj" fmla="val 319"/>
            </a:avLst>
          </a:prstGeom>
          <a:solidFill>
            <a:srgbClr val="AD4186"/>
          </a:solidFill>
          <a:ln w="9360">
            <a:solidFill>
              <a:schemeClr val="tx1"/>
            </a:solidFill>
            <a:round/>
            <a:headEnd/>
            <a:tailEnd/>
          </a:ln>
        </p:spPr>
        <p:txBody>
          <a:bodyPr wrap="none" anchor="ctr"/>
          <a:lstStyle/>
          <a:p>
            <a:pPr algn="ctr"/>
            <a:r>
              <a:rPr lang="en-ZA"/>
              <a:t>Task</a:t>
            </a:r>
          </a:p>
          <a:p>
            <a:pPr algn="ctr"/>
            <a:r>
              <a:rPr lang="en-ZA"/>
              <a:t>X</a:t>
            </a:r>
            <a:endParaRPr lang="en-US"/>
          </a:p>
        </p:txBody>
      </p:sp>
      <p:sp>
        <p:nvSpPr>
          <p:cNvPr id="34" name="Line 9"/>
          <p:cNvSpPr>
            <a:spLocks noChangeShapeType="1"/>
          </p:cNvSpPr>
          <p:nvPr/>
        </p:nvSpPr>
        <p:spPr bwMode="auto">
          <a:xfrm flipH="1">
            <a:off x="2430463" y="4114800"/>
            <a:ext cx="1122362" cy="1019175"/>
          </a:xfrm>
          <a:prstGeom prst="line">
            <a:avLst/>
          </a:prstGeom>
          <a:noFill/>
          <a:ln w="28575">
            <a:solidFill>
              <a:schemeClr val="tx1">
                <a:lumMod val="85000"/>
              </a:schemeClr>
            </a:solidFill>
            <a:round/>
            <a:headEnd type="triangle" w="med" len="med"/>
            <a:tailEnd type="none" w="med" len="med"/>
          </a:ln>
        </p:spPr>
        <p:txBody>
          <a:bodyPr/>
          <a:lstStyle/>
          <a:p>
            <a:pPr>
              <a:defRPr/>
            </a:pPr>
            <a:endParaRPr lang="en-US"/>
          </a:p>
        </p:txBody>
      </p:sp>
      <p:grpSp>
        <p:nvGrpSpPr>
          <p:cNvPr id="13324" name="Group 41"/>
          <p:cNvGrpSpPr>
            <a:grpSpLocks/>
          </p:cNvGrpSpPr>
          <p:nvPr/>
        </p:nvGrpSpPr>
        <p:grpSpPr bwMode="auto">
          <a:xfrm rot="-6404713">
            <a:off x="2207419" y="2821781"/>
            <a:ext cx="1266825" cy="1058863"/>
            <a:chOff x="1240972" y="2873827"/>
            <a:chExt cx="1267097" cy="1058092"/>
          </a:xfrm>
        </p:grpSpPr>
        <p:sp>
          <p:nvSpPr>
            <p:cNvPr id="40" name="Line 9"/>
            <p:cNvSpPr>
              <a:spLocks noChangeShapeType="1"/>
            </p:cNvSpPr>
            <p:nvPr/>
          </p:nvSpPr>
          <p:spPr bwMode="auto">
            <a:xfrm flipH="1">
              <a:off x="1246208" y="2871268"/>
              <a:ext cx="1124191" cy="1018433"/>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41" name="Line 9"/>
            <p:cNvSpPr>
              <a:spLocks noChangeShapeType="1"/>
            </p:cNvSpPr>
            <p:nvPr/>
          </p:nvSpPr>
          <p:spPr bwMode="auto">
            <a:xfrm flipH="1">
              <a:off x="1384575" y="2912860"/>
              <a:ext cx="1124191" cy="1018433"/>
            </a:xfrm>
            <a:prstGeom prst="line">
              <a:avLst/>
            </a:prstGeom>
            <a:noFill/>
            <a:ln w="28575">
              <a:solidFill>
                <a:schemeClr val="tx1">
                  <a:lumMod val="85000"/>
                </a:schemeClr>
              </a:solidFill>
              <a:round/>
              <a:headEnd type="triangle" w="med" len="med"/>
              <a:tailEnd type="none" w="med" len="med"/>
            </a:ln>
          </p:spPr>
          <p:txBody>
            <a:bodyPr/>
            <a:lstStyle/>
            <a:p>
              <a:pPr>
                <a:defRPr/>
              </a:pPr>
              <a:endParaRPr lang="en-US"/>
            </a:p>
          </p:txBody>
        </p:sp>
      </p:grpSp>
      <p:sp>
        <p:nvSpPr>
          <p:cNvPr id="13325" name="AutoShape 8"/>
          <p:cNvSpPr>
            <a:spLocks noChangeArrowheads="1"/>
          </p:cNvSpPr>
          <p:nvPr/>
        </p:nvSpPr>
        <p:spPr bwMode="auto">
          <a:xfrm>
            <a:off x="836613" y="3856038"/>
            <a:ext cx="1028700" cy="663575"/>
          </a:xfrm>
          <a:prstGeom prst="roundRect">
            <a:avLst>
              <a:gd name="adj" fmla="val 319"/>
            </a:avLst>
          </a:prstGeom>
          <a:solidFill>
            <a:srgbClr val="AD4186"/>
          </a:solidFill>
          <a:ln w="9360">
            <a:solidFill>
              <a:schemeClr val="tx1"/>
            </a:solidFill>
            <a:round/>
            <a:headEnd/>
            <a:tailEnd/>
          </a:ln>
        </p:spPr>
        <p:txBody>
          <a:bodyPr wrap="none" anchor="ctr"/>
          <a:lstStyle/>
          <a:p>
            <a:pPr algn="ctr"/>
            <a:r>
              <a:rPr lang="en-ZA"/>
              <a:t>Task</a:t>
            </a:r>
          </a:p>
          <a:p>
            <a:pPr algn="ctr"/>
            <a:r>
              <a:rPr lang="en-ZA"/>
              <a:t>B</a:t>
            </a:r>
            <a:endParaRPr lang="en-US"/>
          </a:p>
        </p:txBody>
      </p:sp>
      <p:sp>
        <p:nvSpPr>
          <p:cNvPr id="13326" name="AutoShape 8"/>
          <p:cNvSpPr>
            <a:spLocks noChangeArrowheads="1"/>
          </p:cNvSpPr>
          <p:nvPr/>
        </p:nvSpPr>
        <p:spPr bwMode="auto">
          <a:xfrm>
            <a:off x="3867150" y="5030788"/>
            <a:ext cx="1028700" cy="665162"/>
          </a:xfrm>
          <a:prstGeom prst="roundRect">
            <a:avLst>
              <a:gd name="adj" fmla="val 319"/>
            </a:avLst>
          </a:prstGeom>
          <a:solidFill>
            <a:srgbClr val="AD4186"/>
          </a:solidFill>
          <a:ln w="9360">
            <a:solidFill>
              <a:schemeClr val="tx1"/>
            </a:solidFill>
            <a:round/>
            <a:headEnd/>
            <a:tailEnd/>
          </a:ln>
        </p:spPr>
        <p:txBody>
          <a:bodyPr wrap="none" anchor="ctr"/>
          <a:lstStyle/>
          <a:p>
            <a:pPr algn="ctr"/>
            <a:r>
              <a:rPr lang="en-ZA"/>
              <a:t>Task</a:t>
            </a:r>
          </a:p>
          <a:p>
            <a:pPr algn="ctr"/>
            <a:r>
              <a:rPr lang="en-ZA"/>
              <a:t>C</a:t>
            </a:r>
            <a:endParaRPr lang="en-US"/>
          </a:p>
        </p:txBody>
      </p:sp>
      <p:sp>
        <p:nvSpPr>
          <p:cNvPr id="45" name="Line 9"/>
          <p:cNvSpPr>
            <a:spLocks noChangeShapeType="1"/>
          </p:cNvSpPr>
          <p:nvPr/>
        </p:nvSpPr>
        <p:spPr bwMode="auto">
          <a:xfrm flipH="1">
            <a:off x="1941513" y="3892550"/>
            <a:ext cx="1298575" cy="204788"/>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46" name="Line 9"/>
          <p:cNvSpPr>
            <a:spLocks noChangeShapeType="1"/>
          </p:cNvSpPr>
          <p:nvPr/>
        </p:nvSpPr>
        <p:spPr bwMode="auto">
          <a:xfrm flipH="1">
            <a:off x="1928813" y="3997325"/>
            <a:ext cx="1363662" cy="244475"/>
          </a:xfrm>
          <a:prstGeom prst="line">
            <a:avLst/>
          </a:prstGeom>
          <a:noFill/>
          <a:ln w="28575">
            <a:solidFill>
              <a:schemeClr val="tx1">
                <a:lumMod val="85000"/>
              </a:schemeClr>
            </a:solidFill>
            <a:round/>
            <a:headEnd type="triangle" w="med" len="med"/>
            <a:tailEnd type="none" w="med" len="med"/>
          </a:ln>
        </p:spPr>
        <p:txBody>
          <a:bodyPr/>
          <a:lstStyle/>
          <a:p>
            <a:pPr>
              <a:defRPr/>
            </a:pPr>
            <a:endParaRPr lang="en-US"/>
          </a:p>
        </p:txBody>
      </p:sp>
      <p:sp>
        <p:nvSpPr>
          <p:cNvPr id="47" name="Line 9"/>
          <p:cNvSpPr>
            <a:spLocks noChangeShapeType="1"/>
          </p:cNvSpPr>
          <p:nvPr/>
        </p:nvSpPr>
        <p:spPr bwMode="auto">
          <a:xfrm>
            <a:off x="4219575" y="4297363"/>
            <a:ext cx="130175" cy="666750"/>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48" name="Line 9"/>
          <p:cNvSpPr>
            <a:spLocks noChangeShapeType="1"/>
          </p:cNvSpPr>
          <p:nvPr/>
        </p:nvSpPr>
        <p:spPr bwMode="auto">
          <a:xfrm>
            <a:off x="4376738" y="4284663"/>
            <a:ext cx="155575" cy="666750"/>
          </a:xfrm>
          <a:prstGeom prst="line">
            <a:avLst/>
          </a:prstGeom>
          <a:noFill/>
          <a:ln w="28575">
            <a:solidFill>
              <a:schemeClr val="tx1">
                <a:lumMod val="85000"/>
              </a:schemeClr>
            </a:solidFill>
            <a:round/>
            <a:headEnd type="triangle" w="med" len="med"/>
            <a:tailEnd type="none" w="med" len="med"/>
          </a:ln>
        </p:spPr>
        <p:txBody>
          <a:bodyPr/>
          <a:lstStyle/>
          <a:p>
            <a:pPr>
              <a:defRPr/>
            </a:pPr>
            <a:endParaRPr lang="en-US"/>
          </a:p>
        </p:txBody>
      </p:sp>
      <p:sp>
        <p:nvSpPr>
          <p:cNvPr id="49" name="Line 9"/>
          <p:cNvSpPr>
            <a:spLocks noChangeShapeType="1"/>
          </p:cNvSpPr>
          <p:nvPr/>
        </p:nvSpPr>
        <p:spPr bwMode="auto">
          <a:xfrm flipH="1" flipV="1">
            <a:off x="5273675" y="3757613"/>
            <a:ext cx="944563" cy="227012"/>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50" name="Line 9"/>
          <p:cNvSpPr>
            <a:spLocks noChangeShapeType="1"/>
          </p:cNvSpPr>
          <p:nvPr/>
        </p:nvSpPr>
        <p:spPr bwMode="auto">
          <a:xfrm flipH="1" flipV="1">
            <a:off x="5259388" y="3902075"/>
            <a:ext cx="931862" cy="225425"/>
          </a:xfrm>
          <a:prstGeom prst="line">
            <a:avLst/>
          </a:prstGeom>
          <a:noFill/>
          <a:ln w="28575">
            <a:solidFill>
              <a:schemeClr val="tx1">
                <a:lumMod val="85000"/>
              </a:schemeClr>
            </a:solidFill>
            <a:round/>
            <a:headEnd type="triangle" w="med" len="med"/>
            <a:tailEnd type="none" w="med" len="med"/>
          </a:ln>
        </p:spPr>
        <p:txBody>
          <a:bodyPr/>
          <a:lstStyle/>
          <a:p>
            <a:pPr>
              <a:defRPr/>
            </a:pPr>
            <a:endParaRPr lang="en-US"/>
          </a:p>
        </p:txBody>
      </p:sp>
      <p:sp>
        <p:nvSpPr>
          <p:cNvPr id="13333" name="Rectangle 50"/>
          <p:cNvSpPr>
            <a:spLocks noChangeArrowheads="1"/>
          </p:cNvSpPr>
          <p:nvPr/>
        </p:nvSpPr>
        <p:spPr bwMode="auto">
          <a:xfrm>
            <a:off x="4529138" y="4367213"/>
            <a:ext cx="16478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asynchronous</a:t>
            </a:r>
          </a:p>
          <a:p>
            <a:r>
              <a:rPr lang="en-ZA"/>
              <a:t>access</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Line 9"/>
          <p:cNvSpPr>
            <a:spLocks noChangeShapeType="1"/>
          </p:cNvSpPr>
          <p:nvPr/>
        </p:nvSpPr>
        <p:spPr bwMode="auto">
          <a:xfrm flipV="1">
            <a:off x="1138238" y="2820988"/>
            <a:ext cx="455612" cy="561975"/>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12" name="Line 9"/>
          <p:cNvSpPr>
            <a:spLocks noChangeShapeType="1"/>
          </p:cNvSpPr>
          <p:nvPr/>
        </p:nvSpPr>
        <p:spPr bwMode="auto">
          <a:xfrm>
            <a:off x="1138238" y="3435350"/>
            <a:ext cx="468312" cy="654050"/>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2" name="Title 1"/>
          <p:cNvSpPr>
            <a:spLocks noGrp="1"/>
          </p:cNvSpPr>
          <p:nvPr>
            <p:ph type="title"/>
          </p:nvPr>
        </p:nvSpPr>
        <p:spPr/>
        <p:txBody>
          <a:bodyPr>
            <a:normAutofit fontScale="90000"/>
          </a:bodyPr>
          <a:lstStyle/>
          <a:p>
            <a:pPr>
              <a:defRPr/>
            </a:pPr>
            <a:r>
              <a:rPr lang="en-ZA" dirty="0" smtClean="0"/>
              <a:t>Divide and conquer</a:t>
            </a:r>
            <a:endParaRPr lang="en-US" dirty="0"/>
          </a:p>
        </p:txBody>
      </p:sp>
      <p:grpSp>
        <p:nvGrpSpPr>
          <p:cNvPr id="14341" name="Group 5"/>
          <p:cNvGrpSpPr>
            <a:grpSpLocks/>
          </p:cNvGrpSpPr>
          <p:nvPr/>
        </p:nvGrpSpPr>
        <p:grpSpPr bwMode="auto">
          <a:xfrm>
            <a:off x="7315200" y="417513"/>
            <a:ext cx="1354138" cy="1893887"/>
            <a:chOff x="6753497" y="953589"/>
            <a:chExt cx="1410790" cy="1972491"/>
          </a:xfrm>
        </p:grpSpPr>
        <p:sp>
          <p:nvSpPr>
            <p:cNvPr id="5" name="Cube 4"/>
            <p:cNvSpPr/>
            <p:nvPr/>
          </p:nvSpPr>
          <p:spPr bwMode="auto">
            <a:xfrm>
              <a:off x="6766728" y="953589"/>
              <a:ext cx="1397559" cy="1972491"/>
            </a:xfrm>
            <a:prstGeom prst="cube">
              <a:avLst>
                <a:gd name="adj" fmla="val 10600"/>
              </a:avLst>
            </a:prstGeom>
            <a:gradFill>
              <a:gsLst>
                <a:gs pos="0">
                  <a:srgbClr val="0780BD"/>
                </a:gs>
                <a:gs pos="100000">
                  <a:srgbClr val="262946"/>
                </a:gs>
              </a:gsLst>
              <a:lin ang="5400000" scaled="0"/>
            </a:gradFill>
            <a:ln w="9525" cap="flat" cmpd="sng" algn="ctr">
              <a:solidFill>
                <a:srgbClr val="1C1C1C"/>
              </a:solidFill>
              <a:prstDash val="solid"/>
              <a:round/>
              <a:headEnd type="none" w="med" len="med"/>
              <a:tailEnd type="none" w="med" len="med"/>
            </a:ln>
            <a:effectLst/>
          </p:spPr>
          <p:txBody>
            <a:bodyPr/>
            <a:lstStyle/>
            <a:p>
              <a:pPr>
                <a:defRPr/>
              </a:pPr>
              <a:endParaRPr lang="en-US">
                <a:ln>
                  <a:solidFill>
                    <a:srgbClr val="1C1C1C"/>
                  </a:solidFill>
                </a:ln>
              </a:endParaRPr>
            </a:p>
          </p:txBody>
        </p:sp>
        <p:sp>
          <p:nvSpPr>
            <p:cNvPr id="14372" name="Rectangle 3"/>
            <p:cNvSpPr>
              <a:spLocks noChangeArrowheads="1"/>
            </p:cNvSpPr>
            <p:nvPr/>
          </p:nvSpPr>
          <p:spPr bwMode="auto">
            <a:xfrm>
              <a:off x="6753497" y="1123405"/>
              <a:ext cx="1243083" cy="1789612"/>
            </a:xfrm>
            <a:prstGeom prst="rect">
              <a:avLst/>
            </a:prstGeom>
            <a:blipFill dpi="0" rotWithShape="1">
              <a:blip r:embed="rId3" cstate="print"/>
              <a:srcRect/>
              <a:stretch>
                <a:fillRect/>
              </a:stretch>
            </a:blipFill>
            <a:ln w="9525" algn="ctr">
              <a:solidFill>
                <a:schemeClr val="tx1"/>
              </a:solidFill>
              <a:round/>
              <a:headEnd/>
              <a:tailEnd/>
            </a:ln>
          </p:spPr>
          <p:txBody>
            <a:bodyPr/>
            <a:lstStyle/>
            <a:p>
              <a:endParaRPr lang="en-US"/>
            </a:p>
          </p:txBody>
        </p:sp>
      </p:grpSp>
      <p:sp>
        <p:nvSpPr>
          <p:cNvPr id="14342" name="AutoShape 8"/>
          <p:cNvSpPr>
            <a:spLocks noChangeArrowheads="1"/>
          </p:cNvSpPr>
          <p:nvPr/>
        </p:nvSpPr>
        <p:spPr bwMode="auto">
          <a:xfrm>
            <a:off x="120650" y="2849563"/>
            <a:ext cx="1028700" cy="990600"/>
          </a:xfrm>
          <a:prstGeom prst="roundRect">
            <a:avLst>
              <a:gd name="adj" fmla="val 319"/>
            </a:avLst>
          </a:prstGeom>
          <a:solidFill>
            <a:srgbClr val="AD4186"/>
          </a:solidFill>
          <a:ln w="9360">
            <a:solidFill>
              <a:schemeClr val="tx1"/>
            </a:solidFill>
            <a:round/>
            <a:headEnd/>
            <a:tailEnd/>
          </a:ln>
        </p:spPr>
        <p:txBody>
          <a:bodyPr wrap="none" anchor="ctr"/>
          <a:lstStyle/>
          <a:p>
            <a:r>
              <a:rPr lang="en-ZA"/>
              <a:t>Initiator /</a:t>
            </a:r>
          </a:p>
          <a:p>
            <a:r>
              <a:rPr lang="en-ZA"/>
              <a:t>Main</a:t>
            </a:r>
          </a:p>
          <a:p>
            <a:r>
              <a:rPr lang="en-ZA"/>
              <a:t>problem</a:t>
            </a:r>
            <a:endParaRPr lang="en-US"/>
          </a:p>
        </p:txBody>
      </p:sp>
      <p:sp>
        <p:nvSpPr>
          <p:cNvPr id="14343" name="AutoShape 8"/>
          <p:cNvSpPr>
            <a:spLocks noChangeArrowheads="1"/>
          </p:cNvSpPr>
          <p:nvPr/>
        </p:nvSpPr>
        <p:spPr bwMode="auto">
          <a:xfrm>
            <a:off x="1635125" y="2339975"/>
            <a:ext cx="1266825" cy="768350"/>
          </a:xfrm>
          <a:prstGeom prst="roundRect">
            <a:avLst>
              <a:gd name="adj" fmla="val 319"/>
            </a:avLst>
          </a:prstGeom>
          <a:solidFill>
            <a:srgbClr val="0070C0"/>
          </a:solidFill>
          <a:ln w="9360">
            <a:solidFill>
              <a:schemeClr val="tx1"/>
            </a:solidFill>
            <a:round/>
            <a:headEnd/>
            <a:tailEnd/>
          </a:ln>
        </p:spPr>
        <p:txBody>
          <a:bodyPr wrap="none" anchor="ctr"/>
          <a:lstStyle/>
          <a:p>
            <a:pPr algn="ctr"/>
            <a:r>
              <a:rPr lang="en-ZA"/>
              <a:t>Task 1</a:t>
            </a:r>
          </a:p>
          <a:p>
            <a:pPr algn="ctr"/>
            <a:r>
              <a:rPr lang="en-ZA" sz="1400"/>
              <a:t>(handles</a:t>
            </a:r>
          </a:p>
          <a:p>
            <a:pPr algn="ctr"/>
            <a:r>
              <a:rPr lang="en-ZA" sz="1400"/>
              <a:t>sub-problem)</a:t>
            </a:r>
            <a:endParaRPr lang="en-US" sz="1400"/>
          </a:p>
        </p:txBody>
      </p:sp>
      <p:sp>
        <p:nvSpPr>
          <p:cNvPr id="14344" name="AutoShape 8"/>
          <p:cNvSpPr>
            <a:spLocks noChangeArrowheads="1"/>
          </p:cNvSpPr>
          <p:nvPr/>
        </p:nvSpPr>
        <p:spPr bwMode="auto">
          <a:xfrm>
            <a:off x="1635125" y="3856038"/>
            <a:ext cx="1266825" cy="768350"/>
          </a:xfrm>
          <a:prstGeom prst="roundRect">
            <a:avLst>
              <a:gd name="adj" fmla="val 319"/>
            </a:avLst>
          </a:prstGeom>
          <a:solidFill>
            <a:srgbClr val="0070C0"/>
          </a:solidFill>
          <a:ln w="9360">
            <a:solidFill>
              <a:schemeClr val="tx1"/>
            </a:solidFill>
            <a:round/>
            <a:headEnd/>
            <a:tailEnd/>
          </a:ln>
        </p:spPr>
        <p:txBody>
          <a:bodyPr wrap="none" anchor="ctr"/>
          <a:lstStyle/>
          <a:p>
            <a:pPr algn="ctr"/>
            <a:r>
              <a:rPr lang="en-ZA"/>
              <a:t>Task 2</a:t>
            </a:r>
          </a:p>
          <a:p>
            <a:pPr algn="ctr"/>
            <a:r>
              <a:rPr lang="en-ZA" sz="1400"/>
              <a:t>(handles</a:t>
            </a:r>
          </a:p>
          <a:p>
            <a:pPr algn="ctr"/>
            <a:r>
              <a:rPr lang="en-ZA" sz="1400"/>
              <a:t>sub-problem)</a:t>
            </a:r>
            <a:endParaRPr lang="en-US" sz="1400"/>
          </a:p>
        </p:txBody>
      </p:sp>
      <p:sp>
        <p:nvSpPr>
          <p:cNvPr id="13" name="Rectangle 12"/>
          <p:cNvSpPr/>
          <p:nvPr/>
        </p:nvSpPr>
        <p:spPr>
          <a:xfrm>
            <a:off x="1214438" y="3230563"/>
            <a:ext cx="787400" cy="369887"/>
          </a:xfrm>
          <a:prstGeom prst="rect">
            <a:avLst/>
          </a:prstGeom>
        </p:spPr>
        <p:txBody>
          <a:bodyPr wrap="none">
            <a:spAutoFit/>
          </a:bodyPr>
          <a:lstStyle/>
          <a:p>
            <a:pPr>
              <a:defRPr/>
            </a:pPr>
            <a:r>
              <a:rPr lang="en-ZA" dirty="0">
                <a:solidFill>
                  <a:schemeClr val="tx2">
                    <a:lumMod val="75000"/>
                  </a:schemeClr>
                </a:solidFill>
              </a:rPr>
              <a:t>divide</a:t>
            </a:r>
            <a:endParaRPr lang="en-US" dirty="0">
              <a:solidFill>
                <a:schemeClr val="tx2">
                  <a:lumMod val="75000"/>
                </a:schemeClr>
              </a:solidFill>
            </a:endParaRPr>
          </a:p>
        </p:txBody>
      </p:sp>
      <p:sp>
        <p:nvSpPr>
          <p:cNvPr id="14346" name="AutoShape 8"/>
          <p:cNvSpPr>
            <a:spLocks noChangeArrowheads="1"/>
          </p:cNvSpPr>
          <p:nvPr/>
        </p:nvSpPr>
        <p:spPr bwMode="auto">
          <a:xfrm>
            <a:off x="3660775" y="1530350"/>
            <a:ext cx="1266825" cy="768350"/>
          </a:xfrm>
          <a:prstGeom prst="roundRect">
            <a:avLst>
              <a:gd name="adj" fmla="val 319"/>
            </a:avLst>
          </a:prstGeom>
          <a:solidFill>
            <a:srgbClr val="0070C0"/>
          </a:solidFill>
          <a:ln w="9360">
            <a:solidFill>
              <a:schemeClr val="tx1"/>
            </a:solidFill>
            <a:round/>
            <a:headEnd/>
            <a:tailEnd/>
          </a:ln>
        </p:spPr>
        <p:txBody>
          <a:bodyPr wrap="none" anchor="ctr"/>
          <a:lstStyle/>
          <a:p>
            <a:pPr algn="ctr"/>
            <a:r>
              <a:rPr lang="en-ZA"/>
              <a:t>Task 1.1</a:t>
            </a:r>
          </a:p>
          <a:p>
            <a:pPr algn="ctr"/>
            <a:r>
              <a:rPr lang="en-ZA" sz="1400"/>
              <a:t>(handles</a:t>
            </a:r>
          </a:p>
          <a:p>
            <a:pPr algn="ctr"/>
            <a:r>
              <a:rPr lang="en-ZA" sz="1400"/>
              <a:t>sub-problem)</a:t>
            </a:r>
            <a:endParaRPr lang="en-US" sz="1400"/>
          </a:p>
        </p:txBody>
      </p:sp>
      <p:sp>
        <p:nvSpPr>
          <p:cNvPr id="14347" name="AutoShape 8"/>
          <p:cNvSpPr>
            <a:spLocks noChangeArrowheads="1"/>
          </p:cNvSpPr>
          <p:nvPr/>
        </p:nvSpPr>
        <p:spPr bwMode="auto">
          <a:xfrm>
            <a:off x="3660775" y="2601913"/>
            <a:ext cx="1266825" cy="768350"/>
          </a:xfrm>
          <a:prstGeom prst="roundRect">
            <a:avLst>
              <a:gd name="adj" fmla="val 319"/>
            </a:avLst>
          </a:prstGeom>
          <a:solidFill>
            <a:srgbClr val="0070C0"/>
          </a:solidFill>
          <a:ln w="9360">
            <a:solidFill>
              <a:schemeClr val="tx1"/>
            </a:solidFill>
            <a:round/>
            <a:headEnd/>
            <a:tailEnd/>
          </a:ln>
        </p:spPr>
        <p:txBody>
          <a:bodyPr wrap="none" anchor="ctr"/>
          <a:lstStyle/>
          <a:p>
            <a:pPr algn="ctr"/>
            <a:r>
              <a:rPr lang="en-ZA"/>
              <a:t>Task 1.2</a:t>
            </a:r>
          </a:p>
          <a:p>
            <a:pPr algn="ctr"/>
            <a:r>
              <a:rPr lang="en-ZA" sz="1400"/>
              <a:t>(handles</a:t>
            </a:r>
          </a:p>
          <a:p>
            <a:pPr algn="ctr"/>
            <a:r>
              <a:rPr lang="en-ZA" sz="1400"/>
              <a:t>sub-problem)</a:t>
            </a:r>
            <a:endParaRPr lang="en-US" sz="1400"/>
          </a:p>
        </p:txBody>
      </p:sp>
      <p:sp>
        <p:nvSpPr>
          <p:cNvPr id="14348" name="AutoShape 8"/>
          <p:cNvSpPr>
            <a:spLocks noChangeArrowheads="1"/>
          </p:cNvSpPr>
          <p:nvPr/>
        </p:nvSpPr>
        <p:spPr bwMode="auto">
          <a:xfrm>
            <a:off x="3660775" y="3686175"/>
            <a:ext cx="1266825" cy="768350"/>
          </a:xfrm>
          <a:prstGeom prst="roundRect">
            <a:avLst>
              <a:gd name="adj" fmla="val 319"/>
            </a:avLst>
          </a:prstGeom>
          <a:solidFill>
            <a:srgbClr val="0070C0"/>
          </a:solidFill>
          <a:ln w="9360">
            <a:solidFill>
              <a:schemeClr val="tx1"/>
            </a:solidFill>
            <a:round/>
            <a:headEnd/>
            <a:tailEnd/>
          </a:ln>
        </p:spPr>
        <p:txBody>
          <a:bodyPr wrap="none" anchor="ctr"/>
          <a:lstStyle/>
          <a:p>
            <a:pPr algn="ctr"/>
            <a:r>
              <a:rPr lang="en-ZA"/>
              <a:t>Task 2.1</a:t>
            </a:r>
          </a:p>
          <a:p>
            <a:pPr algn="ctr"/>
            <a:r>
              <a:rPr lang="en-ZA" sz="1400"/>
              <a:t>(handles</a:t>
            </a:r>
          </a:p>
          <a:p>
            <a:pPr algn="ctr"/>
            <a:r>
              <a:rPr lang="en-ZA" sz="1400"/>
              <a:t>sub-problem)</a:t>
            </a:r>
            <a:endParaRPr lang="en-US" sz="1400"/>
          </a:p>
        </p:txBody>
      </p:sp>
      <p:sp>
        <p:nvSpPr>
          <p:cNvPr id="14349" name="AutoShape 8"/>
          <p:cNvSpPr>
            <a:spLocks noChangeArrowheads="1"/>
          </p:cNvSpPr>
          <p:nvPr/>
        </p:nvSpPr>
        <p:spPr bwMode="auto">
          <a:xfrm>
            <a:off x="3660775" y="4678363"/>
            <a:ext cx="1266825" cy="768350"/>
          </a:xfrm>
          <a:prstGeom prst="roundRect">
            <a:avLst>
              <a:gd name="adj" fmla="val 319"/>
            </a:avLst>
          </a:prstGeom>
          <a:solidFill>
            <a:srgbClr val="0070C0"/>
          </a:solidFill>
          <a:ln w="9360">
            <a:solidFill>
              <a:schemeClr val="tx1"/>
            </a:solidFill>
            <a:round/>
            <a:headEnd/>
            <a:tailEnd/>
          </a:ln>
        </p:spPr>
        <p:txBody>
          <a:bodyPr wrap="none" anchor="ctr"/>
          <a:lstStyle/>
          <a:p>
            <a:pPr algn="ctr"/>
            <a:r>
              <a:rPr lang="en-ZA"/>
              <a:t>Task 2.2</a:t>
            </a:r>
          </a:p>
          <a:p>
            <a:pPr algn="ctr"/>
            <a:r>
              <a:rPr lang="en-ZA" sz="1400"/>
              <a:t>(handles</a:t>
            </a:r>
          </a:p>
          <a:p>
            <a:pPr algn="ctr"/>
            <a:r>
              <a:rPr lang="en-ZA" sz="1400"/>
              <a:t>sub-problem)</a:t>
            </a:r>
            <a:endParaRPr lang="en-US" sz="1400"/>
          </a:p>
        </p:txBody>
      </p:sp>
      <p:sp>
        <p:nvSpPr>
          <p:cNvPr id="18" name="Line 9"/>
          <p:cNvSpPr>
            <a:spLocks noChangeShapeType="1"/>
          </p:cNvSpPr>
          <p:nvPr/>
        </p:nvSpPr>
        <p:spPr bwMode="auto">
          <a:xfrm flipV="1">
            <a:off x="2928938" y="1920875"/>
            <a:ext cx="717550" cy="677863"/>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19" name="Line 9"/>
          <p:cNvSpPr>
            <a:spLocks noChangeShapeType="1"/>
          </p:cNvSpPr>
          <p:nvPr/>
        </p:nvSpPr>
        <p:spPr bwMode="auto">
          <a:xfrm>
            <a:off x="2928938" y="2743200"/>
            <a:ext cx="704850" cy="274638"/>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20" name="Rectangle 19"/>
          <p:cNvSpPr/>
          <p:nvPr/>
        </p:nvSpPr>
        <p:spPr>
          <a:xfrm>
            <a:off x="2886075" y="2460625"/>
            <a:ext cx="787400" cy="369888"/>
          </a:xfrm>
          <a:prstGeom prst="rect">
            <a:avLst/>
          </a:prstGeom>
        </p:spPr>
        <p:txBody>
          <a:bodyPr wrap="none">
            <a:spAutoFit/>
          </a:bodyPr>
          <a:lstStyle/>
          <a:p>
            <a:pPr>
              <a:defRPr/>
            </a:pPr>
            <a:r>
              <a:rPr lang="en-ZA" dirty="0">
                <a:solidFill>
                  <a:schemeClr val="tx2">
                    <a:lumMod val="75000"/>
                  </a:schemeClr>
                </a:solidFill>
              </a:rPr>
              <a:t>divide</a:t>
            </a:r>
            <a:endParaRPr lang="en-US" dirty="0">
              <a:solidFill>
                <a:schemeClr val="tx2">
                  <a:lumMod val="75000"/>
                </a:schemeClr>
              </a:solidFill>
            </a:endParaRPr>
          </a:p>
        </p:txBody>
      </p:sp>
      <p:sp>
        <p:nvSpPr>
          <p:cNvPr id="21" name="Line 9"/>
          <p:cNvSpPr>
            <a:spLocks noChangeShapeType="1"/>
          </p:cNvSpPr>
          <p:nvPr/>
        </p:nvSpPr>
        <p:spPr bwMode="auto">
          <a:xfrm flipV="1">
            <a:off x="2928938" y="4089400"/>
            <a:ext cx="717550" cy="0"/>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22" name="Line 9"/>
          <p:cNvSpPr>
            <a:spLocks noChangeShapeType="1"/>
          </p:cNvSpPr>
          <p:nvPr/>
        </p:nvSpPr>
        <p:spPr bwMode="auto">
          <a:xfrm>
            <a:off x="2928938" y="4441825"/>
            <a:ext cx="715962" cy="679450"/>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23" name="Rectangle 22"/>
          <p:cNvSpPr/>
          <p:nvPr/>
        </p:nvSpPr>
        <p:spPr>
          <a:xfrm>
            <a:off x="2886075" y="4159250"/>
            <a:ext cx="787400" cy="368300"/>
          </a:xfrm>
          <a:prstGeom prst="rect">
            <a:avLst/>
          </a:prstGeom>
        </p:spPr>
        <p:txBody>
          <a:bodyPr wrap="none">
            <a:spAutoFit/>
          </a:bodyPr>
          <a:lstStyle/>
          <a:p>
            <a:pPr>
              <a:defRPr/>
            </a:pPr>
            <a:r>
              <a:rPr lang="en-ZA" dirty="0">
                <a:solidFill>
                  <a:schemeClr val="tx2">
                    <a:lumMod val="75000"/>
                  </a:schemeClr>
                </a:solidFill>
              </a:rPr>
              <a:t>divide</a:t>
            </a:r>
            <a:endParaRPr lang="en-US" dirty="0">
              <a:solidFill>
                <a:schemeClr val="tx2">
                  <a:lumMod val="75000"/>
                </a:schemeClr>
              </a:solidFill>
            </a:endParaRPr>
          </a:p>
        </p:txBody>
      </p:sp>
      <p:sp>
        <p:nvSpPr>
          <p:cNvPr id="14356" name="AutoShape 8"/>
          <p:cNvSpPr>
            <a:spLocks noChangeArrowheads="1"/>
          </p:cNvSpPr>
          <p:nvPr/>
        </p:nvSpPr>
        <p:spPr bwMode="auto">
          <a:xfrm>
            <a:off x="5815013" y="2339975"/>
            <a:ext cx="1266825" cy="768350"/>
          </a:xfrm>
          <a:prstGeom prst="roundRect">
            <a:avLst>
              <a:gd name="adj" fmla="val 319"/>
            </a:avLst>
          </a:prstGeom>
          <a:solidFill>
            <a:srgbClr val="0070C0"/>
          </a:solidFill>
          <a:ln w="9360">
            <a:solidFill>
              <a:schemeClr val="tx1"/>
            </a:solidFill>
            <a:round/>
            <a:headEnd/>
            <a:tailEnd/>
          </a:ln>
        </p:spPr>
        <p:txBody>
          <a:bodyPr wrap="none" anchor="ctr"/>
          <a:lstStyle/>
          <a:p>
            <a:pPr algn="ctr"/>
            <a:r>
              <a:rPr lang="en-ZA"/>
              <a:t>Task 1</a:t>
            </a:r>
          </a:p>
          <a:p>
            <a:pPr algn="ctr"/>
            <a:r>
              <a:rPr lang="en-ZA" sz="1400"/>
              <a:t>(merging</a:t>
            </a:r>
          </a:p>
          <a:p>
            <a:pPr algn="ctr"/>
            <a:r>
              <a:rPr lang="en-ZA" sz="1400"/>
              <a:t>solutions)</a:t>
            </a:r>
            <a:endParaRPr lang="en-US" sz="1400"/>
          </a:p>
        </p:txBody>
      </p:sp>
      <p:sp>
        <p:nvSpPr>
          <p:cNvPr id="25" name="Line 9"/>
          <p:cNvSpPr>
            <a:spLocks noChangeShapeType="1"/>
          </p:cNvSpPr>
          <p:nvPr/>
        </p:nvSpPr>
        <p:spPr bwMode="auto">
          <a:xfrm>
            <a:off x="4940300" y="1868488"/>
            <a:ext cx="889000" cy="717550"/>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26" name="Line 9"/>
          <p:cNvSpPr>
            <a:spLocks noChangeShapeType="1"/>
          </p:cNvSpPr>
          <p:nvPr/>
        </p:nvSpPr>
        <p:spPr bwMode="auto">
          <a:xfrm flipV="1">
            <a:off x="4940300" y="2938463"/>
            <a:ext cx="889000" cy="131762"/>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27" name="Rectangle 26"/>
          <p:cNvSpPr/>
          <p:nvPr/>
        </p:nvSpPr>
        <p:spPr>
          <a:xfrm>
            <a:off x="5029200" y="2513013"/>
            <a:ext cx="838200" cy="369887"/>
          </a:xfrm>
          <a:prstGeom prst="rect">
            <a:avLst/>
          </a:prstGeom>
        </p:spPr>
        <p:txBody>
          <a:bodyPr wrap="none">
            <a:spAutoFit/>
          </a:bodyPr>
          <a:lstStyle/>
          <a:p>
            <a:pPr>
              <a:defRPr/>
            </a:pPr>
            <a:r>
              <a:rPr lang="en-ZA" dirty="0">
                <a:solidFill>
                  <a:schemeClr val="tx2">
                    <a:lumMod val="75000"/>
                  </a:schemeClr>
                </a:solidFill>
              </a:rPr>
              <a:t>merge</a:t>
            </a:r>
            <a:endParaRPr lang="en-US" dirty="0">
              <a:solidFill>
                <a:schemeClr val="tx2">
                  <a:lumMod val="75000"/>
                </a:schemeClr>
              </a:solidFill>
            </a:endParaRPr>
          </a:p>
        </p:txBody>
      </p:sp>
      <p:sp>
        <p:nvSpPr>
          <p:cNvPr id="28" name="Line 9"/>
          <p:cNvSpPr>
            <a:spLocks noChangeShapeType="1"/>
          </p:cNvSpPr>
          <p:nvPr/>
        </p:nvSpPr>
        <p:spPr bwMode="auto">
          <a:xfrm flipV="1">
            <a:off x="4927600" y="3787775"/>
            <a:ext cx="376238" cy="419100"/>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29" name="Line 9"/>
          <p:cNvSpPr>
            <a:spLocks noChangeShapeType="1"/>
          </p:cNvSpPr>
          <p:nvPr/>
        </p:nvSpPr>
        <p:spPr bwMode="auto">
          <a:xfrm>
            <a:off x="4927600" y="4362450"/>
            <a:ext cx="388938" cy="339725"/>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30" name="Rectangle 29"/>
          <p:cNvSpPr/>
          <p:nvPr/>
        </p:nvSpPr>
        <p:spPr>
          <a:xfrm>
            <a:off x="4884738" y="4067175"/>
            <a:ext cx="787400" cy="369888"/>
          </a:xfrm>
          <a:prstGeom prst="rect">
            <a:avLst/>
          </a:prstGeom>
        </p:spPr>
        <p:txBody>
          <a:bodyPr wrap="none">
            <a:spAutoFit/>
          </a:bodyPr>
          <a:lstStyle/>
          <a:p>
            <a:pPr>
              <a:defRPr/>
            </a:pPr>
            <a:r>
              <a:rPr lang="en-ZA" dirty="0">
                <a:solidFill>
                  <a:schemeClr val="tx2">
                    <a:lumMod val="75000"/>
                  </a:schemeClr>
                </a:solidFill>
              </a:rPr>
              <a:t>divide</a:t>
            </a:r>
            <a:endParaRPr lang="en-US" dirty="0">
              <a:solidFill>
                <a:schemeClr val="tx2">
                  <a:lumMod val="75000"/>
                </a:schemeClr>
              </a:solidFill>
            </a:endParaRPr>
          </a:p>
        </p:txBody>
      </p:sp>
      <p:sp>
        <p:nvSpPr>
          <p:cNvPr id="14363" name="AutoShape 8"/>
          <p:cNvSpPr>
            <a:spLocks noChangeArrowheads="1"/>
          </p:cNvSpPr>
          <p:nvPr/>
        </p:nvSpPr>
        <p:spPr bwMode="auto">
          <a:xfrm>
            <a:off x="5319713" y="3228975"/>
            <a:ext cx="1266825" cy="768350"/>
          </a:xfrm>
          <a:prstGeom prst="roundRect">
            <a:avLst>
              <a:gd name="adj" fmla="val 319"/>
            </a:avLst>
          </a:prstGeom>
          <a:solidFill>
            <a:srgbClr val="0070C0"/>
          </a:solidFill>
          <a:ln w="9360">
            <a:solidFill>
              <a:schemeClr val="tx1"/>
            </a:solidFill>
            <a:round/>
            <a:headEnd/>
            <a:tailEnd/>
          </a:ln>
        </p:spPr>
        <p:txBody>
          <a:bodyPr wrap="none" anchor="ctr"/>
          <a:lstStyle/>
          <a:p>
            <a:pPr algn="ctr"/>
            <a:r>
              <a:rPr lang="en-ZA"/>
              <a:t>Task 2.1.1</a:t>
            </a:r>
          </a:p>
          <a:p>
            <a:pPr algn="ctr"/>
            <a:r>
              <a:rPr lang="en-ZA" sz="1400"/>
              <a:t>(handles</a:t>
            </a:r>
          </a:p>
          <a:p>
            <a:pPr algn="ctr"/>
            <a:r>
              <a:rPr lang="en-ZA" sz="1400"/>
              <a:t>sub-problem)</a:t>
            </a:r>
            <a:endParaRPr lang="en-US" sz="1400"/>
          </a:p>
        </p:txBody>
      </p:sp>
      <p:sp>
        <p:nvSpPr>
          <p:cNvPr id="14364" name="AutoShape 8"/>
          <p:cNvSpPr>
            <a:spLocks noChangeArrowheads="1"/>
          </p:cNvSpPr>
          <p:nvPr/>
        </p:nvSpPr>
        <p:spPr bwMode="auto">
          <a:xfrm>
            <a:off x="5319713" y="4456113"/>
            <a:ext cx="1266825" cy="768350"/>
          </a:xfrm>
          <a:prstGeom prst="roundRect">
            <a:avLst>
              <a:gd name="adj" fmla="val 319"/>
            </a:avLst>
          </a:prstGeom>
          <a:solidFill>
            <a:srgbClr val="0070C0"/>
          </a:solidFill>
          <a:ln w="9360">
            <a:solidFill>
              <a:schemeClr val="tx1"/>
            </a:solidFill>
            <a:round/>
            <a:headEnd/>
            <a:tailEnd/>
          </a:ln>
        </p:spPr>
        <p:txBody>
          <a:bodyPr wrap="none" anchor="ctr"/>
          <a:lstStyle/>
          <a:p>
            <a:pPr algn="ctr"/>
            <a:r>
              <a:rPr lang="en-ZA"/>
              <a:t>Task 2.1.1</a:t>
            </a:r>
          </a:p>
          <a:p>
            <a:pPr algn="ctr"/>
            <a:r>
              <a:rPr lang="en-ZA" sz="1400"/>
              <a:t>(handles</a:t>
            </a:r>
          </a:p>
          <a:p>
            <a:pPr algn="ctr"/>
            <a:r>
              <a:rPr lang="en-ZA" sz="1400"/>
              <a:t>sub-problem)</a:t>
            </a:r>
            <a:endParaRPr lang="en-US" sz="1400"/>
          </a:p>
        </p:txBody>
      </p:sp>
      <p:sp>
        <p:nvSpPr>
          <p:cNvPr id="14365" name="AutoShape 8"/>
          <p:cNvSpPr>
            <a:spLocks noChangeArrowheads="1"/>
          </p:cNvSpPr>
          <p:nvPr/>
        </p:nvSpPr>
        <p:spPr bwMode="auto">
          <a:xfrm>
            <a:off x="7693025" y="3278188"/>
            <a:ext cx="1268413" cy="887412"/>
          </a:xfrm>
          <a:prstGeom prst="roundRect">
            <a:avLst>
              <a:gd name="adj" fmla="val 319"/>
            </a:avLst>
          </a:prstGeom>
          <a:solidFill>
            <a:srgbClr val="AD4186"/>
          </a:solidFill>
          <a:ln w="9360">
            <a:solidFill>
              <a:schemeClr val="tx1"/>
            </a:solidFill>
            <a:round/>
            <a:headEnd/>
            <a:tailEnd/>
          </a:ln>
        </p:spPr>
        <p:txBody>
          <a:bodyPr wrap="none" anchor="ctr"/>
          <a:lstStyle/>
          <a:p>
            <a:pPr algn="ctr"/>
            <a:r>
              <a:rPr lang="en-ZA"/>
              <a:t>Solution</a:t>
            </a:r>
          </a:p>
          <a:p>
            <a:pPr algn="ctr"/>
            <a:r>
              <a:rPr lang="en-ZA" sz="1400"/>
              <a:t>(problem</a:t>
            </a:r>
          </a:p>
          <a:p>
            <a:pPr algn="ctr"/>
            <a:r>
              <a:rPr lang="en-ZA" sz="1400"/>
              <a:t>Conquered!)</a:t>
            </a:r>
            <a:endParaRPr lang="en-US" sz="1400"/>
          </a:p>
        </p:txBody>
      </p:sp>
      <p:sp>
        <p:nvSpPr>
          <p:cNvPr id="34" name="Line 9"/>
          <p:cNvSpPr>
            <a:spLocks noChangeShapeType="1"/>
          </p:cNvSpPr>
          <p:nvPr/>
        </p:nvSpPr>
        <p:spPr bwMode="auto">
          <a:xfrm>
            <a:off x="7096125" y="2754313"/>
            <a:ext cx="558800" cy="785812"/>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35" name="Rectangle 34"/>
          <p:cNvSpPr/>
          <p:nvPr/>
        </p:nvSpPr>
        <p:spPr>
          <a:xfrm>
            <a:off x="6894513" y="3517900"/>
            <a:ext cx="838200" cy="369888"/>
          </a:xfrm>
          <a:prstGeom prst="rect">
            <a:avLst/>
          </a:prstGeom>
        </p:spPr>
        <p:txBody>
          <a:bodyPr wrap="none">
            <a:spAutoFit/>
          </a:bodyPr>
          <a:lstStyle/>
          <a:p>
            <a:pPr>
              <a:defRPr/>
            </a:pPr>
            <a:r>
              <a:rPr lang="en-ZA" dirty="0">
                <a:solidFill>
                  <a:schemeClr val="tx2">
                    <a:lumMod val="75000"/>
                  </a:schemeClr>
                </a:solidFill>
              </a:rPr>
              <a:t>merge</a:t>
            </a:r>
            <a:endParaRPr lang="en-US" dirty="0">
              <a:solidFill>
                <a:schemeClr val="tx2">
                  <a:lumMod val="75000"/>
                </a:schemeClr>
              </a:solidFill>
            </a:endParaRPr>
          </a:p>
        </p:txBody>
      </p:sp>
      <p:sp>
        <p:nvSpPr>
          <p:cNvPr id="36" name="Rectangle 35"/>
          <p:cNvSpPr/>
          <p:nvPr/>
        </p:nvSpPr>
        <p:spPr>
          <a:xfrm>
            <a:off x="6675438" y="4119563"/>
            <a:ext cx="414337" cy="369887"/>
          </a:xfrm>
          <a:prstGeom prst="rect">
            <a:avLst/>
          </a:prstGeom>
        </p:spPr>
        <p:txBody>
          <a:bodyPr wrap="none">
            <a:spAutoFit/>
          </a:bodyPr>
          <a:lstStyle/>
          <a:p>
            <a:pPr>
              <a:defRPr/>
            </a:pPr>
            <a:r>
              <a:rPr lang="en-ZA" dirty="0">
                <a:solidFill>
                  <a:schemeClr val="tx2">
                    <a:lumMod val="75000"/>
                  </a:schemeClr>
                </a:solidFill>
              </a:rPr>
              <a:t>…</a:t>
            </a:r>
            <a:endParaRPr lang="en-US" dirty="0">
              <a:solidFill>
                <a:schemeClr val="tx2">
                  <a:lumMod val="75000"/>
                </a:schemeClr>
              </a:solidFill>
            </a:endParaRPr>
          </a:p>
        </p:txBody>
      </p:sp>
      <p:sp>
        <p:nvSpPr>
          <p:cNvPr id="37" name="Line 9"/>
          <p:cNvSpPr>
            <a:spLocks noChangeShapeType="1"/>
          </p:cNvSpPr>
          <p:nvPr/>
        </p:nvSpPr>
        <p:spPr bwMode="auto">
          <a:xfrm flipV="1">
            <a:off x="7237413" y="3881438"/>
            <a:ext cx="474662" cy="468312"/>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14370" name="Rectangle 37"/>
          <p:cNvSpPr>
            <a:spLocks noChangeArrowheads="1"/>
          </p:cNvSpPr>
          <p:nvPr/>
        </p:nvSpPr>
        <p:spPr bwMode="auto">
          <a:xfrm>
            <a:off x="304249" y="5534025"/>
            <a:ext cx="8532196"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ZA" sz="1400" dirty="0"/>
              <a:t>Many ways this can be implemented. A common method: any task(e.g., Task 1) that has too much work to do splits into two or more subtasks (e.g., Task 1.1 and Task 1.2) which then do the work in parallel, send the results back to Task 1 and then Task 1 merges the results and either sends its result back the initiator  or to a task that it has been commanded to return its results to. Note, often Task 1.1 would actually be Task 1 (i.e. it spans off  helpers but also done some of the work itself).</a:t>
            </a:r>
            <a:endParaRPr lang="en-US"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defRPr/>
            </a:pPr>
            <a:r>
              <a:rPr lang="en-ZA" dirty="0" smtClean="0"/>
              <a:t>Where to in term 2</a:t>
            </a:r>
            <a:endParaRPr lang="en-GB" dirty="0"/>
          </a:p>
        </p:txBody>
      </p:sp>
      <p:sp>
        <p:nvSpPr>
          <p:cNvPr id="6" name="Text Placeholder 5"/>
          <p:cNvSpPr>
            <a:spLocks noGrp="1"/>
          </p:cNvSpPr>
          <p:nvPr>
            <p:ph type="body" idx="1"/>
          </p:nvPr>
        </p:nvSpPr>
        <p:spPr/>
        <p:txBody>
          <a:bodyPr/>
          <a:lstStyle/>
          <a:p>
            <a:pPr>
              <a:defRPr/>
            </a:pPr>
            <a:r>
              <a:rPr lang="en-ZA" dirty="0" smtClean="0"/>
              <a:t>EEE4084F Digital Systems</a:t>
            </a:r>
            <a:endParaRPr lang="en-GB" dirty="0"/>
          </a:p>
        </p:txBody>
      </p:sp>
      <p:pic>
        <p:nvPicPr>
          <p:cNvPr id="15364" name="Picture 6" descr="direction_cartoon.gif"/>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52788" y="550863"/>
            <a:ext cx="2363787" cy="315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Where to in Term 2</a:t>
            </a:r>
            <a:endParaRPr lang="en-US" dirty="0"/>
          </a:p>
        </p:txBody>
      </p:sp>
      <p:sp>
        <p:nvSpPr>
          <p:cNvPr id="3" name="Content Placeholder 2"/>
          <p:cNvSpPr>
            <a:spLocks noGrp="1"/>
          </p:cNvSpPr>
          <p:nvPr>
            <p:ph idx="1"/>
          </p:nvPr>
        </p:nvSpPr>
        <p:spPr>
          <a:xfrm>
            <a:off x="214673" y="1454150"/>
            <a:ext cx="8310562" cy="4665663"/>
          </a:xfrm>
        </p:spPr>
        <p:txBody>
          <a:bodyPr/>
          <a:lstStyle/>
          <a:p>
            <a:pPr>
              <a:defRPr/>
            </a:pPr>
            <a:r>
              <a:rPr lang="en-ZA" dirty="0" smtClean="0"/>
              <a:t>Term 2 involves:</a:t>
            </a:r>
          </a:p>
          <a:p>
            <a:pPr lvl="1">
              <a:defRPr/>
            </a:pPr>
            <a:r>
              <a:rPr lang="en-ZA" dirty="0" smtClean="0"/>
              <a:t>The YODA Project (design, </a:t>
            </a:r>
            <a:br>
              <a:rPr lang="en-ZA" dirty="0" smtClean="0"/>
            </a:br>
            <a:r>
              <a:rPr lang="en-ZA" dirty="0" smtClean="0"/>
              <a:t>implement and test Your Own Digital Accelerator)</a:t>
            </a:r>
          </a:p>
          <a:p>
            <a:pPr lvl="1">
              <a:defRPr/>
            </a:pPr>
            <a:r>
              <a:rPr lang="en-ZA" dirty="0" smtClean="0"/>
              <a:t>FPGA-based application accelerators</a:t>
            </a:r>
          </a:p>
          <a:p>
            <a:pPr lvl="1">
              <a:defRPr/>
            </a:pPr>
            <a:r>
              <a:rPr lang="en-ZA" dirty="0" smtClean="0"/>
              <a:t>Reconfigurable computing</a:t>
            </a:r>
          </a:p>
          <a:p>
            <a:pPr lvl="1">
              <a:defRPr/>
            </a:pPr>
            <a:r>
              <a:rPr lang="en-ZA" dirty="0" smtClean="0"/>
              <a:t>More hardware &amp; HDL issues</a:t>
            </a:r>
            <a:endParaRPr lang="en-US" dirty="0"/>
          </a:p>
        </p:txBody>
      </p:sp>
      <p:pic>
        <p:nvPicPr>
          <p:cNvPr id="16388" name="Picture 3" descr="WhereAmI.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67741" y="787400"/>
            <a:ext cx="2012950" cy="268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4" descr="Yoda.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18313" y="4268788"/>
            <a:ext cx="1966912"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Some terminology…</a:t>
            </a:r>
            <a:endParaRPr lang="en-US" dirty="0"/>
          </a:p>
        </p:txBody>
      </p:sp>
      <p:sp>
        <p:nvSpPr>
          <p:cNvPr id="4" name="Text Placeholder 3"/>
          <p:cNvSpPr>
            <a:spLocks noGrp="1"/>
          </p:cNvSpPr>
          <p:nvPr>
            <p:ph type="body" idx="1"/>
          </p:nvPr>
        </p:nvSpPr>
        <p:spPr/>
        <p:txBody>
          <a:bodyPr/>
          <a:lstStyle/>
          <a:p>
            <a:r>
              <a:rPr lang="en-US" dirty="0" smtClean="0"/>
              <a:t>EEE4084F</a:t>
            </a:r>
            <a:endParaRPr lang="en-US" dirty="0"/>
          </a:p>
        </p:txBody>
      </p:sp>
    </p:spTree>
    <p:extLst>
      <p:ext uri="{BB962C8B-B14F-4D97-AF65-F5344CB8AC3E}">
        <p14:creationId xmlns:p14="http://schemas.microsoft.com/office/powerpoint/2010/main" val="2277477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Accelerator?</a:t>
            </a:r>
            <a:endParaRPr lang="en-US" dirty="0"/>
          </a:p>
        </p:txBody>
      </p:sp>
      <p:sp>
        <p:nvSpPr>
          <p:cNvPr id="3" name="Content Placeholder 2"/>
          <p:cNvSpPr>
            <a:spLocks noGrp="1"/>
          </p:cNvSpPr>
          <p:nvPr>
            <p:ph idx="1"/>
          </p:nvPr>
        </p:nvSpPr>
        <p:spPr/>
        <p:txBody>
          <a:bodyPr/>
          <a:lstStyle/>
          <a:p>
            <a:r>
              <a:rPr lang="en-US" dirty="0" smtClean="0"/>
              <a:t>An add-on card (or reconfigurable co-processor) used to speed up processing for a particular solution</a:t>
            </a:r>
          </a:p>
          <a:p>
            <a:r>
              <a:rPr lang="en-US" dirty="0" smtClean="0"/>
              <a:t>A GPU is a typical example</a:t>
            </a:r>
          </a:p>
          <a:p>
            <a:pPr lvl="1"/>
            <a:endParaRPr lang="en-US" dirty="0"/>
          </a:p>
        </p:txBody>
      </p:sp>
    </p:spTree>
    <p:extLst>
      <p:ext uri="{BB962C8B-B14F-4D97-AF65-F5344CB8AC3E}">
        <p14:creationId xmlns:p14="http://schemas.microsoft.com/office/powerpoint/2010/main" val="3679565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Accelerator?</a:t>
            </a:r>
            <a:endParaRPr lang="en-US" dirty="0"/>
          </a:p>
        </p:txBody>
      </p:sp>
      <p:sp>
        <p:nvSpPr>
          <p:cNvPr id="3" name="Content Placeholder 2"/>
          <p:cNvSpPr>
            <a:spLocks noGrp="1"/>
          </p:cNvSpPr>
          <p:nvPr>
            <p:ph idx="1"/>
          </p:nvPr>
        </p:nvSpPr>
        <p:spPr/>
        <p:txBody>
          <a:bodyPr/>
          <a:lstStyle/>
          <a:p>
            <a:r>
              <a:rPr lang="en-US" dirty="0" smtClean="0"/>
              <a:t>An application accelerator may well be a type of computer system itself – possibly a stand-alone network-linked computer</a:t>
            </a:r>
          </a:p>
          <a:p>
            <a:r>
              <a:rPr lang="en-US" dirty="0" smtClean="0"/>
              <a:t>Generally, it is assumed to be an add-on card or peripheral that software on a host PC wants to connect to in order to delegate processing operations</a:t>
            </a:r>
            <a:endParaRPr lang="en-US" dirty="0"/>
          </a:p>
        </p:txBody>
      </p:sp>
    </p:spTree>
    <p:extLst>
      <p:ext uri="{BB962C8B-B14F-4D97-AF65-F5344CB8AC3E}">
        <p14:creationId xmlns:p14="http://schemas.microsoft.com/office/powerpoint/2010/main" val="2582552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Other Important Terms</a:t>
            </a:r>
            <a:endParaRPr lang="en-US" dirty="0"/>
          </a:p>
        </p:txBody>
      </p:sp>
      <p:sp>
        <p:nvSpPr>
          <p:cNvPr id="3" name="Content Placeholder 2"/>
          <p:cNvSpPr>
            <a:spLocks noGrp="1"/>
          </p:cNvSpPr>
          <p:nvPr>
            <p:ph idx="1"/>
          </p:nvPr>
        </p:nvSpPr>
        <p:spPr/>
        <p:txBody>
          <a:bodyPr/>
          <a:lstStyle/>
          <a:p>
            <a:pPr>
              <a:defRPr/>
            </a:pPr>
            <a:r>
              <a:rPr lang="en-ZA" dirty="0" smtClean="0"/>
              <a:t>Verification</a:t>
            </a:r>
          </a:p>
          <a:p>
            <a:pPr>
              <a:defRPr/>
            </a:pPr>
            <a:r>
              <a:rPr lang="en-ZA" dirty="0" smtClean="0"/>
              <a:t>Validation</a:t>
            </a:r>
          </a:p>
          <a:p>
            <a:pPr>
              <a:defRPr/>
            </a:pPr>
            <a:r>
              <a:rPr lang="en-ZA" dirty="0" smtClean="0"/>
              <a:t>Testing</a:t>
            </a:r>
          </a:p>
          <a:p>
            <a:pPr>
              <a:defRPr/>
            </a:pPr>
            <a:r>
              <a:rPr lang="en-ZA" dirty="0" smtClean="0"/>
              <a:t>Correctness proof</a:t>
            </a:r>
            <a:endParaRPr lang="en-US" dirty="0"/>
          </a:p>
        </p:txBody>
      </p:sp>
      <p:sp>
        <p:nvSpPr>
          <p:cNvPr id="6148" name="Rectangle 3"/>
          <p:cNvSpPr>
            <a:spLocks noChangeArrowheads="1"/>
          </p:cNvSpPr>
          <p:nvPr/>
        </p:nvSpPr>
        <p:spPr bwMode="auto">
          <a:xfrm>
            <a:off x="5159375" y="2251075"/>
            <a:ext cx="266541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These terms are not merely theoretical terms to remember, but relate directly to your project.</a:t>
            </a:r>
          </a:p>
          <a:p>
            <a:endParaRPr lang="en-US"/>
          </a:p>
        </p:txBody>
      </p:sp>
      <p:sp>
        <p:nvSpPr>
          <p:cNvPr id="6149" name="Rectangle 4"/>
          <p:cNvSpPr>
            <a:spLocks noChangeArrowheads="1"/>
          </p:cNvSpPr>
          <p:nvPr/>
        </p:nvSpPr>
        <p:spPr bwMode="auto">
          <a:xfrm>
            <a:off x="5159375" y="3754438"/>
            <a:ext cx="2665413"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Not something done in the project (but if you want to, you can experiment with doing a correctness proof if you are keen)</a:t>
            </a:r>
            <a:endParaRPr lang="en-US"/>
          </a:p>
        </p:txBody>
      </p:sp>
      <p:cxnSp>
        <p:nvCxnSpPr>
          <p:cNvPr id="6150" name="Straight Arrow Connector 6"/>
          <p:cNvCxnSpPr>
            <a:cxnSpLocks noChangeShapeType="1"/>
            <a:stCxn id="6148" idx="1"/>
          </p:cNvCxnSpPr>
          <p:nvPr/>
        </p:nvCxnSpPr>
        <p:spPr bwMode="auto">
          <a:xfrm rot="10800000">
            <a:off x="3357563" y="2246313"/>
            <a:ext cx="1801812" cy="744537"/>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1" name="Straight Arrow Connector 7"/>
          <p:cNvCxnSpPr>
            <a:cxnSpLocks noChangeShapeType="1"/>
            <a:stCxn id="6148" idx="1"/>
          </p:cNvCxnSpPr>
          <p:nvPr/>
        </p:nvCxnSpPr>
        <p:spPr bwMode="auto">
          <a:xfrm rot="10800000">
            <a:off x="3175000" y="2835275"/>
            <a:ext cx="1984375" cy="15557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2" name="Straight Arrow Connector 9"/>
          <p:cNvCxnSpPr>
            <a:cxnSpLocks noChangeShapeType="1"/>
            <a:stCxn id="6148" idx="1"/>
          </p:cNvCxnSpPr>
          <p:nvPr/>
        </p:nvCxnSpPr>
        <p:spPr bwMode="auto">
          <a:xfrm rot="10800000" flipV="1">
            <a:off x="2782888" y="2990850"/>
            <a:ext cx="2376487" cy="3794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3" name="Straight Arrow Connector 11"/>
          <p:cNvCxnSpPr>
            <a:cxnSpLocks noChangeShapeType="1"/>
          </p:cNvCxnSpPr>
          <p:nvPr/>
        </p:nvCxnSpPr>
        <p:spPr bwMode="auto">
          <a:xfrm rot="10800000" flipV="1">
            <a:off x="4479925" y="3932238"/>
            <a:ext cx="719138" cy="254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789207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45" y="219919"/>
            <a:ext cx="8738885" cy="1212006"/>
          </a:xfrm>
        </p:spPr>
        <p:txBody>
          <a:bodyPr anchor="t" anchorCtr="0"/>
          <a:lstStyle/>
          <a:p>
            <a:pPr>
              <a:defRPr/>
            </a:pPr>
            <a:r>
              <a:rPr lang="en-ZA" dirty="0" smtClean="0"/>
              <a:t>Verification and Validation (V&amp;V)</a:t>
            </a:r>
            <a:endParaRPr lang="en-US" dirty="0"/>
          </a:p>
        </p:txBody>
      </p:sp>
      <p:sp>
        <p:nvSpPr>
          <p:cNvPr id="3" name="Content Placeholder 2"/>
          <p:cNvSpPr>
            <a:spLocks noGrp="1"/>
          </p:cNvSpPr>
          <p:nvPr>
            <p:ph idx="1"/>
          </p:nvPr>
        </p:nvSpPr>
        <p:spPr>
          <a:xfrm>
            <a:off x="244666" y="872263"/>
            <a:ext cx="8893175" cy="5633039"/>
          </a:xfrm>
        </p:spPr>
        <p:txBody>
          <a:bodyPr/>
          <a:lstStyle/>
          <a:p>
            <a:pPr>
              <a:defRPr/>
            </a:pPr>
            <a:r>
              <a:rPr lang="en-ZA" sz="2800" dirty="0" smtClean="0"/>
              <a:t>Two terms you should already know…</a:t>
            </a:r>
          </a:p>
          <a:p>
            <a:pPr>
              <a:defRPr/>
            </a:pPr>
            <a:r>
              <a:rPr lang="en-ZA" sz="2800" dirty="0" smtClean="0"/>
              <a:t>Verification</a:t>
            </a:r>
          </a:p>
          <a:p>
            <a:pPr lvl="1">
              <a:defRPr/>
            </a:pPr>
            <a:r>
              <a:rPr lang="en-ZA" sz="2400" dirty="0" smtClean="0"/>
              <a:t>“Are we building the product right?”</a:t>
            </a:r>
          </a:p>
          <a:p>
            <a:pPr lvl="1">
              <a:defRPr/>
            </a:pPr>
            <a:r>
              <a:rPr lang="en-ZA" sz="2400" dirty="0" smtClean="0"/>
              <a:t>Have we made what we understood we wanted to make?</a:t>
            </a:r>
          </a:p>
          <a:p>
            <a:pPr lvl="1">
              <a:defRPr/>
            </a:pPr>
            <a:r>
              <a:rPr lang="en-ZA" sz="2400" dirty="0" smtClean="0"/>
              <a:t>Does the product satisfy its specifications?</a:t>
            </a:r>
          </a:p>
          <a:p>
            <a:pPr>
              <a:defRPr/>
            </a:pPr>
            <a:r>
              <a:rPr lang="en-ZA" sz="2800" dirty="0" smtClean="0"/>
              <a:t>Validation</a:t>
            </a:r>
          </a:p>
          <a:p>
            <a:pPr lvl="1">
              <a:defRPr/>
            </a:pPr>
            <a:r>
              <a:rPr lang="en-ZA" sz="2400" dirty="0" smtClean="0"/>
              <a:t>“Are we building the right product?”</a:t>
            </a:r>
          </a:p>
          <a:p>
            <a:pPr lvl="1">
              <a:defRPr/>
            </a:pPr>
            <a:r>
              <a:rPr lang="en-ZA" sz="2400" dirty="0" smtClean="0"/>
              <a:t>Does the product satisfy the users’ requirements</a:t>
            </a:r>
          </a:p>
          <a:p>
            <a:pPr>
              <a:defRPr/>
            </a:pPr>
            <a:r>
              <a:rPr lang="en-ZA" sz="2800" dirty="0" smtClean="0"/>
              <a:t>Verification before validation (except in duress)…</a:t>
            </a:r>
          </a:p>
        </p:txBody>
      </p:sp>
      <p:sp>
        <p:nvSpPr>
          <p:cNvPr id="7172" name="TextBox 3"/>
          <p:cNvSpPr txBox="1">
            <a:spLocks noChangeArrowheads="1"/>
          </p:cNvSpPr>
          <p:nvPr/>
        </p:nvSpPr>
        <p:spPr bwMode="auto">
          <a:xfrm>
            <a:off x="3783561" y="6390600"/>
            <a:ext cx="5165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1400" dirty="0"/>
              <a:t>Sommerville, I.  </a:t>
            </a:r>
            <a:r>
              <a:rPr lang="en-ZA" sz="1400" i="1" dirty="0"/>
              <a:t>Software Engineering</a:t>
            </a:r>
            <a:r>
              <a:rPr lang="en-ZA" sz="1400" dirty="0"/>
              <a:t>. Addison-Wesley, 2000.</a:t>
            </a:r>
            <a:endParaRPr lang="en-US" sz="1400" dirty="0"/>
          </a:p>
        </p:txBody>
      </p:sp>
      <p:sp>
        <p:nvSpPr>
          <p:cNvPr id="7173" name="Rectangle 4"/>
          <p:cNvSpPr>
            <a:spLocks noChangeArrowheads="1"/>
          </p:cNvSpPr>
          <p:nvPr/>
        </p:nvSpPr>
        <p:spPr bwMode="auto">
          <a:xfrm>
            <a:off x="169863" y="5092565"/>
            <a:ext cx="82169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1"/>
            <a:r>
              <a:rPr lang="en-ZA" sz="2000"/>
              <a:t>While it would be nice to be able to validate before verifying,  doing so would mean your specifications and design may be wrong in the final version (obviously this sometimes happens in practice due to insufficient time for proper validation)</a:t>
            </a:r>
            <a:endParaRPr lang="en-US" sz="2000"/>
          </a:p>
        </p:txBody>
      </p:sp>
    </p:spTree>
    <p:extLst>
      <p:ext uri="{BB962C8B-B14F-4D97-AF65-F5344CB8AC3E}">
        <p14:creationId xmlns:p14="http://schemas.microsoft.com/office/powerpoint/2010/main" val="1543455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ZA" dirty="0" smtClean="0"/>
              <a:t>Lecture Overview</a:t>
            </a:r>
            <a:endParaRPr lang="en-US" dirty="0" smtClean="0"/>
          </a:p>
        </p:txBody>
      </p:sp>
      <p:sp>
        <p:nvSpPr>
          <p:cNvPr id="3" name="Content Placeholder 2"/>
          <p:cNvSpPr>
            <a:spLocks noGrp="1"/>
          </p:cNvSpPr>
          <p:nvPr>
            <p:ph idx="1"/>
          </p:nvPr>
        </p:nvSpPr>
        <p:spPr>
          <a:xfrm>
            <a:off x="338131" y="1693320"/>
            <a:ext cx="8007350" cy="4191000"/>
          </a:xfrm>
        </p:spPr>
        <p:txBody>
          <a:bodyPr/>
          <a:lstStyle/>
          <a:p>
            <a:pPr eaLnBrk="1" hangingPunct="1">
              <a:defRPr/>
            </a:pPr>
            <a:r>
              <a:rPr lang="en-ZA" dirty="0" smtClean="0"/>
              <a:t>Parallel design patterns</a:t>
            </a:r>
          </a:p>
          <a:p>
            <a:pPr eaLnBrk="1" hangingPunct="1">
              <a:defRPr/>
            </a:pPr>
            <a:r>
              <a:rPr lang="en-ZA" dirty="0" smtClean="0"/>
              <a:t>Terms</a:t>
            </a:r>
          </a:p>
          <a:p>
            <a:pPr eaLnBrk="1" hangingPunct="1">
              <a:defRPr/>
            </a:pPr>
            <a:r>
              <a:rPr lang="en-ZA" dirty="0" smtClean="0"/>
              <a:t>Where to in Term 2</a:t>
            </a:r>
          </a:p>
        </p:txBody>
      </p:sp>
      <p:pic>
        <p:nvPicPr>
          <p:cNvPr id="4099" name="Picture 3" descr="mosaic01.gif"/>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3725" y="3538538"/>
            <a:ext cx="4471988"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359230" y="3973286"/>
            <a:ext cx="3428999" cy="1200329"/>
          </a:xfrm>
          <a:prstGeom prst="rect">
            <a:avLst/>
          </a:prstGeom>
          <a:noFill/>
        </p:spPr>
        <p:txBody>
          <a:bodyPr wrap="square" rtlCol="0">
            <a:spAutoFit/>
          </a:bodyPr>
          <a:lstStyle/>
          <a:p>
            <a:r>
              <a:rPr lang="en-US" dirty="0" smtClean="0"/>
              <a:t>11 April:</a:t>
            </a:r>
          </a:p>
          <a:p>
            <a:pPr marL="285750" indent="-285750">
              <a:buFont typeface="Arial" pitchFamily="34" charset="0"/>
              <a:buChar char="•"/>
            </a:pPr>
            <a:r>
              <a:rPr lang="en-US" dirty="0"/>
              <a:t>2pm: Quiz </a:t>
            </a:r>
            <a:r>
              <a:rPr lang="en-US" dirty="0" smtClean="0"/>
              <a:t>2</a:t>
            </a:r>
          </a:p>
          <a:p>
            <a:pPr marL="285750" indent="-285750">
              <a:buFont typeface="Arial" pitchFamily="34" charset="0"/>
              <a:buChar char="•"/>
            </a:pPr>
            <a:r>
              <a:rPr lang="en-US" dirty="0" smtClean="0"/>
              <a:t>3pm: Presentation on RRSG 4</a:t>
            </a:r>
            <a:r>
              <a:rPr lang="en-US" baseline="30000" dirty="0" smtClean="0"/>
              <a:t>th</a:t>
            </a:r>
            <a:r>
              <a:rPr lang="en-US" dirty="0" smtClean="0"/>
              <a:t> year topics &amp;</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336" y="436584"/>
            <a:ext cx="9378950" cy="754034"/>
          </a:xfrm>
        </p:spPr>
        <p:txBody>
          <a:bodyPr/>
          <a:lstStyle/>
          <a:p>
            <a:pPr>
              <a:defRPr/>
            </a:pPr>
            <a:r>
              <a:rPr lang="en-ZA" dirty="0" smtClean="0"/>
              <a:t>Verification before validation</a:t>
            </a:r>
            <a:endParaRPr lang="en-US" dirty="0"/>
          </a:p>
        </p:txBody>
      </p:sp>
      <p:sp>
        <p:nvSpPr>
          <p:cNvPr id="3" name="Content Placeholder 2"/>
          <p:cNvSpPr>
            <a:spLocks noGrp="1"/>
          </p:cNvSpPr>
          <p:nvPr>
            <p:ph idx="1"/>
          </p:nvPr>
        </p:nvSpPr>
        <p:spPr>
          <a:xfrm>
            <a:off x="250825" y="1284288"/>
            <a:ext cx="8566150" cy="5403850"/>
          </a:xfrm>
        </p:spPr>
        <p:txBody>
          <a:bodyPr>
            <a:normAutofit/>
          </a:bodyPr>
          <a:lstStyle/>
          <a:p>
            <a:pPr>
              <a:defRPr/>
            </a:pPr>
            <a:r>
              <a:rPr lang="en-ZA" sz="2800" dirty="0" smtClean="0"/>
              <a:t>The RC engineer (i.e., you) are effectively designing both custom hardware and custom software for the RC platform</a:t>
            </a:r>
          </a:p>
          <a:p>
            <a:pPr>
              <a:defRPr/>
            </a:pPr>
            <a:r>
              <a:rPr lang="en-ZA" sz="2800" dirty="0" smtClean="0"/>
              <a:t>Before attempting to make claims about the </a:t>
            </a:r>
            <a:r>
              <a:rPr lang="en-ZA" sz="2800" i="1" dirty="0" smtClean="0"/>
              <a:t>validity</a:t>
            </a:r>
            <a:r>
              <a:rPr lang="en-ZA" sz="2800" dirty="0" smtClean="0"/>
              <a:t> of your system, it’s usually best practice to establish your own (or team’s) confidence in what your system is doing, i.e. be sure that:</a:t>
            </a:r>
          </a:p>
          <a:p>
            <a:pPr lvl="1">
              <a:defRPr/>
            </a:pPr>
            <a:r>
              <a:rPr lang="en-ZA" sz="2400" dirty="0" smtClean="0"/>
              <a:t>The custom hardware working;</a:t>
            </a:r>
          </a:p>
          <a:p>
            <a:pPr lvl="1">
              <a:defRPr/>
            </a:pPr>
            <a:r>
              <a:rPr lang="en-ZA" sz="2400" dirty="0" smtClean="0"/>
              <a:t>The software implementation is doing what it was designed to do; and</a:t>
            </a:r>
          </a:p>
          <a:p>
            <a:pPr lvl="1">
              <a:defRPr/>
            </a:pPr>
            <a:r>
              <a:rPr lang="en-ZA" sz="2400" dirty="0" smtClean="0"/>
              <a:t>The custom software runs reliably on the custom hardware.</a:t>
            </a:r>
            <a:endParaRPr lang="en-US" sz="2400" dirty="0"/>
          </a:p>
        </p:txBody>
      </p:sp>
    </p:spTree>
    <p:extLst>
      <p:ext uri="{BB962C8B-B14F-4D97-AF65-F5344CB8AC3E}">
        <p14:creationId xmlns:p14="http://schemas.microsoft.com/office/powerpoint/2010/main" val="28909742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113" y="423354"/>
            <a:ext cx="8385175" cy="631779"/>
          </a:xfrm>
        </p:spPr>
        <p:txBody>
          <a:bodyPr>
            <a:normAutofit fontScale="90000"/>
          </a:bodyPr>
          <a:lstStyle/>
          <a:p>
            <a:pPr>
              <a:defRPr/>
            </a:pPr>
            <a:r>
              <a:rPr lang="en-ZA" dirty="0" smtClean="0"/>
              <a:t>Verification</a:t>
            </a:r>
            <a:endParaRPr lang="en-US" dirty="0"/>
          </a:p>
        </p:txBody>
      </p:sp>
      <p:sp>
        <p:nvSpPr>
          <p:cNvPr id="3" name="Content Placeholder 2"/>
          <p:cNvSpPr>
            <a:spLocks noGrp="1"/>
          </p:cNvSpPr>
          <p:nvPr>
            <p:ph idx="1"/>
          </p:nvPr>
        </p:nvSpPr>
        <p:spPr>
          <a:xfrm>
            <a:off x="514350" y="1244600"/>
            <a:ext cx="8007350" cy="4191000"/>
          </a:xfrm>
        </p:spPr>
        <p:txBody>
          <a:bodyPr>
            <a:normAutofit fontScale="92500" lnSpcReduction="20000"/>
          </a:bodyPr>
          <a:lstStyle/>
          <a:p>
            <a:pPr>
              <a:defRPr/>
            </a:pPr>
            <a:r>
              <a:rPr lang="en-ZA" dirty="0" smtClean="0"/>
              <a:t>Checking plans, documents, code, requirements and specifications</a:t>
            </a:r>
          </a:p>
          <a:p>
            <a:pPr>
              <a:defRPr/>
            </a:pPr>
            <a:r>
              <a:rPr lang="en-ZA" dirty="0" smtClean="0"/>
              <a:t>Is everything that you need there?</a:t>
            </a:r>
          </a:p>
          <a:p>
            <a:pPr>
              <a:defRPr/>
            </a:pPr>
            <a:r>
              <a:rPr lang="en-ZA" dirty="0" smtClean="0"/>
              <a:t>Algorithms/functions working properly?</a:t>
            </a:r>
          </a:p>
          <a:p>
            <a:pPr>
              <a:defRPr/>
            </a:pPr>
            <a:r>
              <a:rPr lang="en-ZA" dirty="0" smtClean="0"/>
              <a:t>Done during phase interval (e.g., design =&gt; implementation)</a:t>
            </a:r>
          </a:p>
          <a:p>
            <a:pPr>
              <a:defRPr/>
            </a:pPr>
            <a:r>
              <a:rPr lang="en-ZA" dirty="0" smtClean="0"/>
              <a:t>Activities:</a:t>
            </a:r>
          </a:p>
          <a:p>
            <a:pPr lvl="1">
              <a:defRPr/>
            </a:pPr>
            <a:r>
              <a:rPr lang="en-ZA" dirty="0" smtClean="0"/>
              <a:t>Review meetings, walkthroughs, inspections</a:t>
            </a:r>
          </a:p>
          <a:p>
            <a:pPr lvl="1">
              <a:defRPr/>
            </a:pPr>
            <a:r>
              <a:rPr lang="en-ZA" dirty="0" smtClean="0"/>
              <a:t>Informal demonstrations</a:t>
            </a:r>
          </a:p>
        </p:txBody>
      </p:sp>
      <p:cxnSp>
        <p:nvCxnSpPr>
          <p:cNvPr id="9220" name="Straight Arrow Connector 5"/>
          <p:cNvCxnSpPr>
            <a:cxnSpLocks noChangeShapeType="1"/>
          </p:cNvCxnSpPr>
          <p:nvPr/>
        </p:nvCxnSpPr>
        <p:spPr bwMode="auto">
          <a:xfrm rot="10800000" flipV="1">
            <a:off x="6845255" y="1933303"/>
            <a:ext cx="665888" cy="333738"/>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221" name="Rectangle 8"/>
          <p:cNvSpPr>
            <a:spLocks noChangeArrowheads="1"/>
          </p:cNvSpPr>
          <p:nvPr/>
        </p:nvSpPr>
        <p:spPr bwMode="auto">
          <a:xfrm>
            <a:off x="7589838" y="1646238"/>
            <a:ext cx="1508125"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r>
              <a:rPr lang="en-ZA" sz="2000"/>
              <a:t>Focus of</a:t>
            </a:r>
          </a:p>
          <a:p>
            <a:r>
              <a:rPr lang="en-ZA" sz="2000"/>
              <a:t>project</a:t>
            </a:r>
            <a:endParaRPr lang="en-US" sz="2000"/>
          </a:p>
        </p:txBody>
      </p:sp>
      <p:cxnSp>
        <p:nvCxnSpPr>
          <p:cNvPr id="9222" name="Straight Arrow Connector 16"/>
          <p:cNvCxnSpPr>
            <a:cxnSpLocks noChangeShapeType="1"/>
          </p:cNvCxnSpPr>
          <p:nvPr/>
        </p:nvCxnSpPr>
        <p:spPr bwMode="auto">
          <a:xfrm rot="10800000" flipV="1">
            <a:off x="7563395" y="2378074"/>
            <a:ext cx="559845" cy="39125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223" name="Rectangle 18"/>
          <p:cNvSpPr>
            <a:spLocks noChangeArrowheads="1"/>
          </p:cNvSpPr>
          <p:nvPr/>
        </p:nvSpPr>
        <p:spPr bwMode="auto">
          <a:xfrm>
            <a:off x="5388747" y="4834799"/>
            <a:ext cx="2501219"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r>
              <a:rPr lang="en-ZA" sz="2000" dirty="0"/>
              <a:t>Focus of project</a:t>
            </a:r>
            <a:endParaRPr lang="en-US" sz="2000" dirty="0"/>
          </a:p>
        </p:txBody>
      </p:sp>
      <p:cxnSp>
        <p:nvCxnSpPr>
          <p:cNvPr id="9224" name="Straight Arrow Connector 19"/>
          <p:cNvCxnSpPr>
            <a:cxnSpLocks noChangeShapeType="1"/>
          </p:cNvCxnSpPr>
          <p:nvPr/>
        </p:nvCxnSpPr>
        <p:spPr bwMode="auto">
          <a:xfrm rot="10800000">
            <a:off x="4898890" y="4830446"/>
            <a:ext cx="496070" cy="159567"/>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585990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430" y="712821"/>
            <a:ext cx="7698306" cy="692210"/>
          </a:xfrm>
        </p:spPr>
        <p:txBody>
          <a:bodyPr>
            <a:normAutofit fontScale="90000"/>
          </a:bodyPr>
          <a:lstStyle/>
          <a:p>
            <a:pPr>
              <a:defRPr/>
            </a:pPr>
            <a:r>
              <a:rPr lang="en-ZA" dirty="0" smtClean="0"/>
              <a:t>Commonly used verification methods</a:t>
            </a:r>
            <a:endParaRPr lang="en-US" dirty="0"/>
          </a:p>
        </p:txBody>
      </p:sp>
      <p:sp>
        <p:nvSpPr>
          <p:cNvPr id="3" name="Content Placeholder 2"/>
          <p:cNvSpPr>
            <a:spLocks noGrp="1"/>
          </p:cNvSpPr>
          <p:nvPr>
            <p:ph idx="1"/>
          </p:nvPr>
        </p:nvSpPr>
        <p:spPr>
          <a:xfrm>
            <a:off x="287338" y="1529280"/>
            <a:ext cx="8558212" cy="4191000"/>
          </a:xfrm>
        </p:spPr>
        <p:txBody>
          <a:bodyPr/>
          <a:lstStyle/>
          <a:p>
            <a:pPr marL="514350" indent="-514350">
              <a:buFont typeface="+mj-lt"/>
              <a:buAutoNum type="arabicPeriod"/>
              <a:defRPr/>
            </a:pPr>
            <a:r>
              <a:rPr lang="en-US" dirty="0" smtClean="0"/>
              <a:t>Duel processing, producing two result sets</a:t>
            </a:r>
          </a:p>
          <a:p>
            <a:pPr marL="914400" lvl="1" indent="-514350">
              <a:buFont typeface="+mj-lt"/>
              <a:buAutoNum type="arabicPeriod"/>
              <a:defRPr/>
            </a:pPr>
            <a:r>
              <a:rPr lang="en-US" sz="2400" dirty="0" smtClean="0"/>
              <a:t>One version using PC &amp; simulation only; </a:t>
            </a:r>
          </a:p>
          <a:p>
            <a:pPr marL="914400" lvl="1" indent="-514350">
              <a:buFont typeface="+mj-lt"/>
              <a:buAutoNum type="arabicPeriod"/>
              <a:defRPr/>
            </a:pPr>
            <a:r>
              <a:rPr lang="en-US" sz="2400" dirty="0" smtClean="0"/>
              <a:t>Other version including RC platform</a:t>
            </a:r>
          </a:p>
          <a:p>
            <a:pPr marL="514350" indent="-514350">
              <a:buFont typeface="+mj-lt"/>
              <a:buAutoNum type="arabicPeriod"/>
              <a:defRPr/>
            </a:pPr>
            <a:r>
              <a:rPr lang="en-ZA" dirty="0" smtClean="0"/>
              <a:t>Assume the PC version is the correct one (i.e., the gold measure)</a:t>
            </a:r>
            <a:endParaRPr lang="en-US" dirty="0" smtClean="0"/>
          </a:p>
          <a:p>
            <a:pPr marL="514350" indent="-514350">
              <a:buFont typeface="+mj-lt"/>
              <a:buAutoNum type="arabicPeriod"/>
              <a:defRPr/>
            </a:pPr>
            <a:r>
              <a:rPr lang="en-US" dirty="0" smtClean="0"/>
              <a:t>Correlate the results to establish correlation coefficients</a:t>
            </a:r>
          </a:p>
          <a:p>
            <a:pPr marL="914400" lvl="1" indent="0">
              <a:buFont typeface="Wingdings" pitchFamily="2" charset="2"/>
              <a:buNone/>
              <a:defRPr/>
            </a:pPr>
            <a:r>
              <a:rPr lang="en-US" sz="1600" dirty="0" smtClean="0"/>
              <a:t>(complex systems may have many different sets of possibly multidimensional data that need to be compared)</a:t>
            </a:r>
          </a:p>
        </p:txBody>
      </p:sp>
      <p:sp>
        <p:nvSpPr>
          <p:cNvPr id="10244" name="Rectangle 3"/>
          <p:cNvSpPr>
            <a:spLocks noChangeArrowheads="1"/>
          </p:cNvSpPr>
          <p:nvPr/>
        </p:nvSpPr>
        <p:spPr bwMode="auto">
          <a:xfrm>
            <a:off x="327025" y="5732455"/>
            <a:ext cx="88169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dirty="0"/>
              <a:t>The correlation coefficients can be used as a kind of ‘confidence factor’ </a:t>
            </a:r>
          </a:p>
        </p:txBody>
      </p:sp>
    </p:spTree>
    <p:extLst>
      <p:ext uri="{BB962C8B-B14F-4D97-AF65-F5344CB8AC3E}">
        <p14:creationId xmlns:p14="http://schemas.microsoft.com/office/powerpoint/2010/main" val="34238741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Validation</a:t>
            </a:r>
            <a:endParaRPr lang="en-US" dirty="0"/>
          </a:p>
        </p:txBody>
      </p:sp>
      <p:sp>
        <p:nvSpPr>
          <p:cNvPr id="3" name="Content Placeholder 2"/>
          <p:cNvSpPr>
            <a:spLocks noGrp="1"/>
          </p:cNvSpPr>
          <p:nvPr>
            <p:ph idx="1"/>
          </p:nvPr>
        </p:nvSpPr>
        <p:spPr>
          <a:xfrm>
            <a:off x="514350" y="1447800"/>
            <a:ext cx="8007350" cy="3987800"/>
          </a:xfrm>
        </p:spPr>
        <p:txBody>
          <a:bodyPr>
            <a:normAutofit lnSpcReduction="10000"/>
          </a:bodyPr>
          <a:lstStyle/>
          <a:p>
            <a:pPr>
              <a:defRPr/>
            </a:pPr>
            <a:r>
              <a:rPr lang="en-ZA" dirty="0" smtClean="0"/>
              <a:t>Testing of the whole product / system</a:t>
            </a:r>
          </a:p>
          <a:p>
            <a:pPr>
              <a:defRPr/>
            </a:pPr>
            <a:r>
              <a:rPr lang="en-ZA" dirty="0" smtClean="0"/>
              <a:t>Input: checklist of things to test or list of issues that need to have been provided/fixed</a:t>
            </a:r>
          </a:p>
          <a:p>
            <a:pPr>
              <a:defRPr/>
            </a:pPr>
            <a:r>
              <a:rPr lang="en-ZA" dirty="0" smtClean="0"/>
              <a:t>Towards end of project</a:t>
            </a:r>
          </a:p>
          <a:p>
            <a:pPr>
              <a:defRPr/>
            </a:pPr>
            <a:r>
              <a:rPr lang="en-ZA" dirty="0" smtClean="0"/>
              <a:t>Activities:</a:t>
            </a:r>
          </a:p>
          <a:p>
            <a:pPr lvl="1">
              <a:defRPr/>
            </a:pPr>
            <a:r>
              <a:rPr lang="en-ZA" dirty="0" smtClean="0"/>
              <a:t>Formal demonstrations</a:t>
            </a:r>
          </a:p>
          <a:p>
            <a:pPr lvl="1">
              <a:defRPr/>
            </a:pPr>
            <a:r>
              <a:rPr lang="en-ZA" dirty="0" smtClean="0"/>
              <a:t>Factory Acceptance Test</a:t>
            </a:r>
          </a:p>
        </p:txBody>
      </p:sp>
      <p:cxnSp>
        <p:nvCxnSpPr>
          <p:cNvPr id="11268" name="Straight Arrow Connector 5"/>
          <p:cNvCxnSpPr>
            <a:cxnSpLocks noChangeShapeType="1"/>
            <a:stCxn id="11269" idx="1"/>
          </p:cNvCxnSpPr>
          <p:nvPr/>
        </p:nvCxnSpPr>
        <p:spPr bwMode="auto">
          <a:xfrm rot="10800000" flipV="1">
            <a:off x="6218238" y="952500"/>
            <a:ext cx="609600" cy="4953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1269" name="Rectangle 8"/>
          <p:cNvSpPr>
            <a:spLocks noChangeArrowheads="1"/>
          </p:cNvSpPr>
          <p:nvPr/>
        </p:nvSpPr>
        <p:spPr bwMode="auto">
          <a:xfrm>
            <a:off x="6827838" y="411163"/>
            <a:ext cx="1508125"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r>
              <a:rPr lang="en-ZA" sz="2000"/>
              <a:t>Focus of project</a:t>
            </a:r>
            <a:endParaRPr lang="en-US" sz="2000"/>
          </a:p>
        </p:txBody>
      </p:sp>
    </p:spTree>
    <p:extLst>
      <p:ext uri="{BB962C8B-B14F-4D97-AF65-F5344CB8AC3E}">
        <p14:creationId xmlns:p14="http://schemas.microsoft.com/office/powerpoint/2010/main" val="23391359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Testing and Correctness proofs</a:t>
            </a:r>
            <a:endParaRPr lang="en-US" dirty="0"/>
          </a:p>
        </p:txBody>
      </p:sp>
      <p:sp>
        <p:nvSpPr>
          <p:cNvPr id="3" name="Content Placeholder 2"/>
          <p:cNvSpPr>
            <a:spLocks noGrp="1"/>
          </p:cNvSpPr>
          <p:nvPr>
            <p:ph idx="1"/>
          </p:nvPr>
        </p:nvSpPr>
        <p:spPr>
          <a:xfrm>
            <a:off x="838200" y="1676400"/>
            <a:ext cx="8007350" cy="4191000"/>
          </a:xfrm>
        </p:spPr>
        <p:txBody>
          <a:bodyPr>
            <a:normAutofit fontScale="92500" lnSpcReduction="10000"/>
          </a:bodyPr>
          <a:lstStyle/>
          <a:p>
            <a:pPr>
              <a:defRPr/>
            </a:pPr>
            <a:r>
              <a:rPr lang="en-ZA" sz="2800" dirty="0" smtClean="0"/>
              <a:t>Testing</a:t>
            </a:r>
          </a:p>
          <a:p>
            <a:pPr lvl="1">
              <a:defRPr/>
            </a:pPr>
            <a:r>
              <a:rPr lang="en-ZA" sz="2400" dirty="0" smtClean="0"/>
              <a:t>Generally refers to aspects of </a:t>
            </a:r>
            <a:r>
              <a:rPr lang="en-ZA" sz="2400" i="1" dirty="0" smtClean="0"/>
              <a:t>dynamic validation</a:t>
            </a:r>
            <a:r>
              <a:rPr lang="en-ZA" sz="2400" dirty="0" smtClean="0"/>
              <a:t> in which a program is executed and the results analysed</a:t>
            </a:r>
          </a:p>
          <a:p>
            <a:pPr>
              <a:defRPr/>
            </a:pPr>
            <a:r>
              <a:rPr lang="en-ZA" sz="2800" dirty="0" smtClean="0"/>
              <a:t>Correctness proofs / formal verification</a:t>
            </a:r>
          </a:p>
          <a:p>
            <a:pPr lvl="1">
              <a:defRPr/>
            </a:pPr>
            <a:r>
              <a:rPr lang="en-ZA" sz="2400" dirty="0" smtClean="0"/>
              <a:t>More a mathematical approach</a:t>
            </a:r>
          </a:p>
          <a:p>
            <a:pPr lvl="1">
              <a:defRPr/>
            </a:pPr>
            <a:r>
              <a:rPr lang="en-ZA" sz="2400" dirty="0" smtClean="0"/>
              <a:t>Exhaustive test =&gt; specification guaranteed correct</a:t>
            </a:r>
          </a:p>
          <a:p>
            <a:pPr lvl="1">
              <a:defRPr/>
            </a:pPr>
            <a:r>
              <a:rPr lang="en-ZA" sz="2400" dirty="0" smtClean="0"/>
              <a:t>Formal verification of hardware is especially relevant to RC. Formal methods include:</a:t>
            </a:r>
          </a:p>
          <a:p>
            <a:pPr lvl="2">
              <a:defRPr/>
            </a:pPr>
            <a:r>
              <a:rPr lang="en-ZA" dirty="0" smtClean="0"/>
              <a:t>Model checking / state space exploration </a:t>
            </a:r>
          </a:p>
          <a:p>
            <a:pPr lvl="2">
              <a:defRPr/>
            </a:pPr>
            <a:r>
              <a:rPr lang="en-ZA" dirty="0" smtClean="0"/>
              <a:t>Use of linear temporal logic and computational tree logic</a:t>
            </a:r>
            <a:endParaRPr lang="en-US" dirty="0"/>
          </a:p>
        </p:txBody>
      </p:sp>
    </p:spTree>
    <p:extLst>
      <p:ext uri="{BB962C8B-B14F-4D97-AF65-F5344CB8AC3E}">
        <p14:creationId xmlns:p14="http://schemas.microsoft.com/office/powerpoint/2010/main" val="24385782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Correlation</a:t>
            </a:r>
            <a:endParaRPr lang="en-US" dirty="0"/>
          </a:p>
        </p:txBody>
      </p:sp>
      <p:sp>
        <p:nvSpPr>
          <p:cNvPr id="3" name="Content Placeholder 2"/>
          <p:cNvSpPr>
            <a:spLocks noGrp="1"/>
          </p:cNvSpPr>
          <p:nvPr>
            <p:ph idx="1"/>
          </p:nvPr>
        </p:nvSpPr>
        <p:spPr>
          <a:xfrm>
            <a:off x="444500" y="1554163"/>
            <a:ext cx="8401050" cy="4938712"/>
          </a:xfrm>
        </p:spPr>
        <p:txBody>
          <a:bodyPr/>
          <a:lstStyle/>
          <a:p>
            <a:pPr>
              <a:defRPr/>
            </a:pPr>
            <a:r>
              <a:rPr lang="en-ZA" dirty="0" smtClean="0"/>
              <a:t>General definition of “correlation”:</a:t>
            </a:r>
          </a:p>
          <a:p>
            <a:pPr lvl="1">
              <a:defRPr/>
            </a:pPr>
            <a:r>
              <a:rPr lang="en-ZA" dirty="0" smtClean="0"/>
              <a:t>Correlation determines whether values of one </a:t>
            </a:r>
            <a:r>
              <a:rPr lang="en-ZA" dirty="0" smtClean="0">
                <a:solidFill>
                  <a:schemeClr val="tx2">
                    <a:lumMod val="90000"/>
                  </a:schemeClr>
                </a:solidFill>
              </a:rPr>
              <a:t>variable</a:t>
            </a:r>
            <a:r>
              <a:rPr lang="en-ZA" dirty="0" smtClean="0"/>
              <a:t> are related to another</a:t>
            </a:r>
          </a:p>
          <a:p>
            <a:pPr>
              <a:defRPr/>
            </a:pPr>
            <a:r>
              <a:rPr lang="en-ZA" dirty="0" smtClean="0">
                <a:solidFill>
                  <a:schemeClr val="tx2">
                    <a:lumMod val="90000"/>
                  </a:schemeClr>
                </a:solidFill>
              </a:rPr>
              <a:t>Variables:</a:t>
            </a:r>
            <a:r>
              <a:rPr lang="en-ZA" dirty="0" smtClean="0"/>
              <a:t> </a:t>
            </a:r>
            <a:r>
              <a:rPr lang="en-ZA" sz="2800" dirty="0" smtClean="0"/>
              <a:t>PC/gold program; RC program</a:t>
            </a:r>
          </a:p>
          <a:p>
            <a:pPr>
              <a:defRPr/>
            </a:pPr>
            <a:r>
              <a:rPr lang="en-ZA" dirty="0" smtClean="0"/>
              <a:t>Obviously, its probably still a good idea, before going to the effort of correlation results, to visually inspect the target system (RC platform) results to see if they look sufficiently close to what is expected.</a:t>
            </a:r>
          </a:p>
        </p:txBody>
      </p:sp>
    </p:spTree>
    <p:extLst>
      <p:ext uri="{BB962C8B-B14F-4D97-AF65-F5344CB8AC3E}">
        <p14:creationId xmlns:p14="http://schemas.microsoft.com/office/powerpoint/2010/main" val="5418394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805431"/>
            <a:ext cx="7698306" cy="692210"/>
          </a:xfrm>
        </p:spPr>
        <p:txBody>
          <a:bodyPr>
            <a:normAutofit fontScale="90000"/>
          </a:bodyPr>
          <a:lstStyle/>
          <a:p>
            <a:pPr>
              <a:defRPr/>
            </a:pPr>
            <a:r>
              <a:rPr lang="en-ZA" dirty="0" smtClean="0"/>
              <a:t>Dependent and Independent variables</a:t>
            </a:r>
            <a:endParaRPr lang="en-US" dirty="0"/>
          </a:p>
        </p:txBody>
      </p:sp>
      <p:sp>
        <p:nvSpPr>
          <p:cNvPr id="3" name="Content Placeholder 2"/>
          <p:cNvSpPr>
            <a:spLocks noGrp="1"/>
          </p:cNvSpPr>
          <p:nvPr>
            <p:ph idx="1"/>
          </p:nvPr>
        </p:nvSpPr>
        <p:spPr>
          <a:xfrm>
            <a:off x="838200" y="1905000"/>
            <a:ext cx="8007350" cy="4743450"/>
          </a:xfrm>
        </p:spPr>
        <p:txBody>
          <a:bodyPr/>
          <a:lstStyle/>
          <a:p>
            <a:pPr>
              <a:defRPr/>
            </a:pPr>
            <a:r>
              <a:rPr lang="en-ZA" dirty="0" smtClean="0"/>
              <a:t>Independent variables:</a:t>
            </a:r>
          </a:p>
          <a:p>
            <a:pPr lvl="1">
              <a:defRPr/>
            </a:pPr>
            <a:r>
              <a:rPr lang="en-ZA" dirty="0" smtClean="0"/>
              <a:t>Can be </a:t>
            </a:r>
            <a:r>
              <a:rPr lang="en-ZA" dirty="0" smtClean="0">
                <a:solidFill>
                  <a:schemeClr val="tx2">
                    <a:lumMod val="90000"/>
                  </a:schemeClr>
                </a:solidFill>
              </a:rPr>
              <a:t>controlled</a:t>
            </a:r>
            <a:r>
              <a:rPr lang="en-ZA" dirty="0" smtClean="0"/>
              <a:t> or manipulated (i.e., the software and custom RC hardware)</a:t>
            </a:r>
          </a:p>
          <a:p>
            <a:pPr lvl="1">
              <a:defRPr/>
            </a:pPr>
            <a:r>
              <a:rPr lang="en-ZA" dirty="0" smtClean="0"/>
              <a:t>Input data for your program</a:t>
            </a:r>
          </a:p>
          <a:p>
            <a:pPr lvl="1">
              <a:defRPr/>
            </a:pPr>
            <a:r>
              <a:rPr lang="en-ZA" dirty="0" smtClean="0"/>
              <a:t>Processing tasks to perform</a:t>
            </a:r>
          </a:p>
          <a:p>
            <a:pPr>
              <a:defRPr/>
            </a:pPr>
            <a:r>
              <a:rPr lang="en-ZA" dirty="0" smtClean="0"/>
              <a:t>Dependent variables</a:t>
            </a:r>
          </a:p>
          <a:p>
            <a:pPr lvl="1">
              <a:defRPr/>
            </a:pPr>
            <a:r>
              <a:rPr lang="en-ZA" dirty="0" smtClean="0"/>
              <a:t>Variables that you </a:t>
            </a:r>
            <a:r>
              <a:rPr lang="en-ZA" dirty="0" smtClean="0">
                <a:solidFill>
                  <a:schemeClr val="tx2">
                    <a:lumMod val="90000"/>
                  </a:schemeClr>
                </a:solidFill>
              </a:rPr>
              <a:t>cannot manipulate</a:t>
            </a:r>
          </a:p>
          <a:p>
            <a:pPr lvl="1">
              <a:defRPr/>
            </a:pPr>
            <a:r>
              <a:rPr lang="en-ZA" dirty="0" smtClean="0"/>
              <a:t>Value of these variables are dependent on the independent variables</a:t>
            </a:r>
            <a:endParaRPr lang="en-US" dirty="0"/>
          </a:p>
        </p:txBody>
      </p:sp>
    </p:spTree>
    <p:extLst>
      <p:ext uri="{BB962C8B-B14F-4D97-AF65-F5344CB8AC3E}">
        <p14:creationId xmlns:p14="http://schemas.microsoft.com/office/powerpoint/2010/main" val="23488225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Performing Correlations</a:t>
            </a:r>
            <a:endParaRPr lang="en-US" dirty="0"/>
          </a:p>
        </p:txBody>
      </p:sp>
      <p:sp>
        <p:nvSpPr>
          <p:cNvPr id="3" name="Content Placeholder 2"/>
          <p:cNvSpPr>
            <a:spLocks noGrp="1"/>
          </p:cNvSpPr>
          <p:nvPr>
            <p:ph idx="1"/>
          </p:nvPr>
        </p:nvSpPr>
        <p:spPr>
          <a:xfrm>
            <a:off x="483327" y="1451927"/>
            <a:ext cx="8125096" cy="4519977"/>
          </a:xfrm>
        </p:spPr>
        <p:txBody>
          <a:bodyPr>
            <a:normAutofit/>
          </a:bodyPr>
          <a:lstStyle/>
          <a:p>
            <a:pPr>
              <a:defRPr/>
            </a:pPr>
            <a:r>
              <a:rPr lang="en-ZA" dirty="0" smtClean="0"/>
              <a:t>A correlation is performed by a set of comparisons (seeing how one variable changes as others variables change) *</a:t>
            </a:r>
          </a:p>
          <a:p>
            <a:pPr>
              <a:defRPr/>
            </a:pPr>
            <a:r>
              <a:rPr lang="en-ZA" dirty="0" smtClean="0"/>
              <a:t>Correlation coefficient (</a:t>
            </a:r>
            <a:r>
              <a:rPr lang="en-US" i="1" dirty="0" smtClean="0">
                <a:latin typeface="Times New Roman" pitchFamily="18" charset="0"/>
                <a:cs typeface="Times New Roman" pitchFamily="18" charset="0"/>
              </a:rPr>
              <a:t>r</a:t>
            </a:r>
            <a:r>
              <a:rPr lang="en-ZA" dirty="0" smtClean="0"/>
              <a:t>):</a:t>
            </a:r>
          </a:p>
          <a:p>
            <a:pPr lvl="1">
              <a:defRPr/>
            </a:pPr>
            <a:r>
              <a:rPr lang="en-ZA" dirty="0" smtClean="0"/>
              <a:t>A measure for the </a:t>
            </a:r>
            <a:r>
              <a:rPr lang="en-ZA" dirty="0" smtClean="0">
                <a:solidFill>
                  <a:schemeClr val="tx2">
                    <a:lumMod val="90000"/>
                  </a:schemeClr>
                </a:solidFill>
              </a:rPr>
              <a:t>direction</a:t>
            </a:r>
            <a:r>
              <a:rPr lang="en-ZA" dirty="0" smtClean="0"/>
              <a:t> and </a:t>
            </a:r>
            <a:r>
              <a:rPr lang="en-ZA" dirty="0" smtClean="0">
                <a:solidFill>
                  <a:schemeClr val="tx2">
                    <a:lumMod val="90000"/>
                  </a:schemeClr>
                </a:solidFill>
              </a:rPr>
              <a:t>strength</a:t>
            </a:r>
            <a:r>
              <a:rPr lang="en-ZA" dirty="0" smtClean="0"/>
              <a:t> of a relation between two variables (say </a:t>
            </a:r>
            <a:r>
              <a:rPr lang="en-US" i="1" dirty="0" smtClean="0">
                <a:latin typeface="Times New Roman" pitchFamily="18" charset="0"/>
                <a:cs typeface="Times New Roman" pitchFamily="18" charset="0"/>
              </a:rPr>
              <a:t>x</a:t>
            </a:r>
            <a:r>
              <a:rPr lang="en-ZA" dirty="0" smtClean="0"/>
              <a:t> and </a:t>
            </a:r>
            <a:r>
              <a:rPr lang="en-US" i="1" dirty="0" smtClean="0">
                <a:latin typeface="Times New Roman" pitchFamily="18" charset="0"/>
                <a:cs typeface="Times New Roman" pitchFamily="18" charset="0"/>
              </a:rPr>
              <a:t>y</a:t>
            </a:r>
            <a:r>
              <a:rPr lang="en-ZA" dirty="0" smtClean="0"/>
              <a:t>)</a:t>
            </a:r>
          </a:p>
          <a:p>
            <a:pPr lvl="1">
              <a:defRPr/>
            </a:pPr>
            <a:r>
              <a:rPr lang="en-US" i="1" dirty="0" smtClean="0">
                <a:latin typeface="Times New Roman" pitchFamily="18" charset="0"/>
                <a:cs typeface="Times New Roman" pitchFamily="18" charset="0"/>
              </a:rPr>
              <a:t>r </a:t>
            </a:r>
            <a:r>
              <a:rPr lang="en-ZA" dirty="0" smtClean="0"/>
              <a:t>is a value between -1 and +1</a:t>
            </a:r>
          </a:p>
          <a:p>
            <a:pPr lvl="1">
              <a:defRPr/>
            </a:pPr>
            <a:r>
              <a:rPr lang="en-ZA" dirty="0" smtClean="0"/>
              <a:t>Positive vs. negative correlation…</a:t>
            </a:r>
          </a:p>
        </p:txBody>
      </p:sp>
      <p:sp>
        <p:nvSpPr>
          <p:cNvPr id="15364" name="Rectangle 3"/>
          <p:cNvSpPr>
            <a:spLocks noChangeArrowheads="1"/>
          </p:cNvSpPr>
          <p:nvPr/>
        </p:nvSpPr>
        <p:spPr bwMode="auto">
          <a:xfrm>
            <a:off x="4708004" y="6026668"/>
            <a:ext cx="4343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a:t>* Made easier if you know which are dependent and independent variables</a:t>
            </a:r>
          </a:p>
        </p:txBody>
      </p:sp>
    </p:spTree>
    <p:extLst>
      <p:ext uri="{BB962C8B-B14F-4D97-AF65-F5344CB8AC3E}">
        <p14:creationId xmlns:p14="http://schemas.microsoft.com/office/powerpoint/2010/main" val="20499808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Performing Correlations</a:t>
            </a:r>
            <a:endParaRPr lang="en-US" dirty="0"/>
          </a:p>
        </p:txBody>
      </p:sp>
      <p:sp>
        <p:nvSpPr>
          <p:cNvPr id="3" name="Content Placeholder 2"/>
          <p:cNvSpPr>
            <a:spLocks noGrp="1"/>
          </p:cNvSpPr>
          <p:nvPr>
            <p:ph idx="1"/>
          </p:nvPr>
        </p:nvSpPr>
        <p:spPr>
          <a:xfrm>
            <a:off x="522513" y="1477963"/>
            <a:ext cx="8244659" cy="4191000"/>
          </a:xfrm>
        </p:spPr>
        <p:txBody>
          <a:bodyPr>
            <a:normAutofit fontScale="92500" lnSpcReduction="20000"/>
          </a:bodyPr>
          <a:lstStyle/>
          <a:p>
            <a:pPr>
              <a:defRPr/>
            </a:pPr>
            <a:r>
              <a:rPr lang="en-ZA" dirty="0" smtClean="0"/>
              <a:t>Correlation coefficient (</a:t>
            </a:r>
            <a:r>
              <a:rPr lang="en-US" i="1" dirty="0" smtClean="0">
                <a:latin typeface="Times New Roman" pitchFamily="18" charset="0"/>
                <a:cs typeface="Times New Roman" pitchFamily="18" charset="0"/>
              </a:rPr>
              <a:t>r</a:t>
            </a:r>
            <a:r>
              <a:rPr lang="en-ZA" dirty="0" smtClean="0"/>
              <a:t>):</a:t>
            </a:r>
          </a:p>
          <a:p>
            <a:pPr lvl="1">
              <a:defRPr/>
            </a:pPr>
            <a:r>
              <a:rPr lang="en-US" i="1" dirty="0" smtClean="0">
                <a:latin typeface="Times New Roman" pitchFamily="18" charset="0"/>
                <a:cs typeface="Times New Roman" pitchFamily="18" charset="0"/>
              </a:rPr>
              <a:t>x</a:t>
            </a:r>
            <a:r>
              <a:rPr lang="en-ZA" dirty="0" smtClean="0"/>
              <a:t> correlated with </a:t>
            </a:r>
            <a:r>
              <a:rPr lang="en-US" i="1" dirty="0" smtClean="0">
                <a:latin typeface="Times New Roman" pitchFamily="18" charset="0"/>
                <a:cs typeface="Times New Roman" pitchFamily="18" charset="0"/>
              </a:rPr>
              <a:t>y</a:t>
            </a:r>
            <a:endParaRPr lang="en-ZA" dirty="0" smtClean="0"/>
          </a:p>
          <a:p>
            <a:pPr lvl="1">
              <a:defRPr/>
            </a:pPr>
            <a:r>
              <a:rPr lang="en-US" i="1" dirty="0" smtClean="0">
                <a:latin typeface="Times New Roman" pitchFamily="18" charset="0"/>
                <a:cs typeface="Times New Roman" pitchFamily="18" charset="0"/>
              </a:rPr>
              <a:t>r </a:t>
            </a:r>
            <a:r>
              <a:rPr lang="en-ZA" dirty="0" smtClean="0"/>
              <a:t>= +1  :  </a:t>
            </a:r>
            <a:r>
              <a:rPr lang="en-ZA" dirty="0" smtClean="0">
                <a:solidFill>
                  <a:schemeClr val="tx2">
                    <a:lumMod val="90000"/>
                  </a:schemeClr>
                </a:solidFill>
              </a:rPr>
              <a:t>perfect correlation</a:t>
            </a:r>
            <a:r>
              <a:rPr lang="en-ZA" dirty="0" smtClean="0"/>
              <a:t>. As </a:t>
            </a:r>
            <a:r>
              <a:rPr lang="en-US" i="1" dirty="0" smtClean="0">
                <a:latin typeface="Times New Roman" pitchFamily="18" charset="0"/>
                <a:cs typeface="Times New Roman" pitchFamily="18" charset="0"/>
              </a:rPr>
              <a:t>x</a:t>
            </a:r>
            <a:r>
              <a:rPr lang="en-ZA" dirty="0" smtClean="0"/>
              <a:t> changes, </a:t>
            </a:r>
            <a:r>
              <a:rPr lang="en-US" i="1" dirty="0" smtClean="0">
                <a:latin typeface="Times New Roman" pitchFamily="18" charset="0"/>
                <a:cs typeface="Times New Roman" pitchFamily="18" charset="0"/>
              </a:rPr>
              <a:t>y</a:t>
            </a:r>
            <a:r>
              <a:rPr lang="en-ZA" dirty="0" smtClean="0"/>
              <a:t> changes in the same proportionate magnitude and direction</a:t>
            </a:r>
          </a:p>
          <a:p>
            <a:pPr lvl="1">
              <a:defRPr/>
            </a:pPr>
            <a:r>
              <a:rPr lang="en-US" i="1" dirty="0" smtClean="0">
                <a:latin typeface="Times New Roman" pitchFamily="18" charset="0"/>
                <a:cs typeface="Times New Roman" pitchFamily="18" charset="0"/>
              </a:rPr>
              <a:t>r </a:t>
            </a:r>
            <a:r>
              <a:rPr lang="en-ZA" dirty="0" smtClean="0"/>
              <a:t>= -1  : </a:t>
            </a:r>
            <a:r>
              <a:rPr lang="en-ZA" dirty="0" smtClean="0">
                <a:solidFill>
                  <a:schemeClr val="tx2">
                    <a:lumMod val="90000"/>
                  </a:schemeClr>
                </a:solidFill>
              </a:rPr>
              <a:t>total negative correlation</a:t>
            </a:r>
            <a:r>
              <a:rPr lang="en-ZA" dirty="0" smtClean="0"/>
              <a:t>. As </a:t>
            </a:r>
            <a:r>
              <a:rPr lang="en-US" i="1" dirty="0" smtClean="0">
                <a:latin typeface="Times New Roman" pitchFamily="18" charset="0"/>
                <a:cs typeface="Times New Roman" pitchFamily="18" charset="0"/>
              </a:rPr>
              <a:t>x</a:t>
            </a:r>
            <a:r>
              <a:rPr lang="en-ZA" dirty="0" smtClean="0"/>
              <a:t> changes, </a:t>
            </a:r>
            <a:r>
              <a:rPr lang="en-US" i="1" dirty="0" smtClean="0">
                <a:latin typeface="Times New Roman" pitchFamily="18" charset="0"/>
                <a:cs typeface="Times New Roman" pitchFamily="18" charset="0"/>
              </a:rPr>
              <a:t>y</a:t>
            </a:r>
            <a:r>
              <a:rPr lang="en-ZA" dirty="0" smtClean="0"/>
              <a:t> changes in same proportionate magnitude but opposite direction</a:t>
            </a:r>
          </a:p>
          <a:p>
            <a:pPr lvl="1">
              <a:defRPr/>
            </a:pPr>
            <a:r>
              <a:rPr lang="en-US" i="1" dirty="0" smtClean="0">
                <a:latin typeface="Times New Roman" pitchFamily="18" charset="0"/>
                <a:cs typeface="Times New Roman" pitchFamily="18" charset="0"/>
              </a:rPr>
              <a:t>r</a:t>
            </a:r>
            <a:r>
              <a:rPr lang="en-ZA" dirty="0" smtClean="0"/>
              <a:t> = 0 : </a:t>
            </a:r>
            <a:r>
              <a:rPr lang="en-ZA" dirty="0" smtClean="0">
                <a:solidFill>
                  <a:schemeClr val="tx2">
                    <a:lumMod val="90000"/>
                  </a:schemeClr>
                </a:solidFill>
              </a:rPr>
              <a:t>no correlation</a:t>
            </a:r>
            <a:r>
              <a:rPr lang="en-ZA" dirty="0" smtClean="0"/>
              <a:t>.  Week or non-existent relationship between </a:t>
            </a:r>
            <a:r>
              <a:rPr lang="en-US" i="1" dirty="0" smtClean="0">
                <a:latin typeface="Times New Roman" pitchFamily="18" charset="0"/>
                <a:cs typeface="Times New Roman" pitchFamily="18" charset="0"/>
              </a:rPr>
              <a:t>x</a:t>
            </a:r>
            <a:r>
              <a:rPr lang="en-ZA" dirty="0" smtClean="0"/>
              <a:t> and </a:t>
            </a:r>
            <a:r>
              <a:rPr lang="en-US" i="1" dirty="0" smtClean="0">
                <a:latin typeface="Times New Roman" pitchFamily="18" charset="0"/>
                <a:cs typeface="Times New Roman" pitchFamily="18" charset="0"/>
              </a:rPr>
              <a:t>y</a:t>
            </a:r>
          </a:p>
          <a:p>
            <a:pPr lvl="1">
              <a:defRPr/>
            </a:pPr>
            <a:r>
              <a:rPr lang="en-ZA" dirty="0" smtClean="0"/>
              <a:t>|</a:t>
            </a:r>
            <a:r>
              <a:rPr lang="en-US" i="1" dirty="0" smtClean="0">
                <a:latin typeface="Times New Roman" pitchFamily="18" charset="0"/>
                <a:cs typeface="Times New Roman" pitchFamily="18" charset="0"/>
              </a:rPr>
              <a:t> r</a:t>
            </a:r>
            <a:r>
              <a:rPr lang="en-ZA" dirty="0" smtClean="0"/>
              <a:t> | &lt; 1 </a:t>
            </a:r>
            <a:r>
              <a:rPr lang="en-ZA" dirty="0" smtClean="0">
                <a:sym typeface="Wingdings" pitchFamily="2" charset="2"/>
              </a:rPr>
              <a:t></a:t>
            </a:r>
            <a:r>
              <a:rPr lang="en-ZA" dirty="0" smtClean="0"/>
              <a:t> varying degrees of correlation</a:t>
            </a:r>
          </a:p>
        </p:txBody>
      </p:sp>
      <p:sp>
        <p:nvSpPr>
          <p:cNvPr id="16388" name="Rectangle 4"/>
          <p:cNvSpPr>
            <a:spLocks noChangeArrowheads="1"/>
          </p:cNvSpPr>
          <p:nvPr/>
        </p:nvSpPr>
        <p:spPr bwMode="auto">
          <a:xfrm>
            <a:off x="4651375" y="1844133"/>
            <a:ext cx="13303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i="1">
                <a:latin typeface="Times New Roman" pitchFamily="18" charset="0"/>
                <a:cs typeface="Times New Roman" pitchFamily="18" charset="0"/>
              </a:rPr>
              <a:t>r( x , y )</a:t>
            </a:r>
            <a:endParaRPr lang="en-US" sz="2800"/>
          </a:p>
        </p:txBody>
      </p:sp>
      <p:cxnSp>
        <p:nvCxnSpPr>
          <p:cNvPr id="16389" name="Straight Connector 8"/>
          <p:cNvCxnSpPr>
            <a:cxnSpLocks noChangeShapeType="1"/>
          </p:cNvCxnSpPr>
          <p:nvPr/>
        </p:nvCxnSpPr>
        <p:spPr bwMode="auto">
          <a:xfrm>
            <a:off x="5105400" y="2239963"/>
            <a:ext cx="288925" cy="1587"/>
          </a:xfrm>
          <a:prstGeom prst="line">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6390" name="Straight Connector 9"/>
          <p:cNvCxnSpPr>
            <a:cxnSpLocks noChangeShapeType="1"/>
          </p:cNvCxnSpPr>
          <p:nvPr/>
        </p:nvCxnSpPr>
        <p:spPr bwMode="auto">
          <a:xfrm>
            <a:off x="5470525" y="2028283"/>
            <a:ext cx="290513" cy="1587"/>
          </a:xfrm>
          <a:prstGeom prst="line">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4666678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Short Exercise</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7815" y="2622226"/>
            <a:ext cx="4791075" cy="1095375"/>
          </a:xfrm>
          <a:prstGeom prst="rect">
            <a:avLst/>
          </a:prstGeom>
        </p:spPr>
      </p:pic>
      <p:sp>
        <p:nvSpPr>
          <p:cNvPr id="5" name="TextBox 4"/>
          <p:cNvSpPr txBox="1"/>
          <p:nvPr/>
        </p:nvSpPr>
        <p:spPr>
          <a:xfrm>
            <a:off x="691242" y="3891768"/>
            <a:ext cx="7788879" cy="923330"/>
          </a:xfrm>
          <a:prstGeom prst="rect">
            <a:avLst/>
          </a:prstGeom>
          <a:noFill/>
        </p:spPr>
        <p:txBody>
          <a:bodyPr wrap="square" rtlCol="0">
            <a:spAutoFit/>
          </a:bodyPr>
          <a:lstStyle/>
          <a:p>
            <a:r>
              <a:rPr lang="en-US" dirty="0" smtClean="0"/>
              <a:t>What sort of design pattern would suite such a device? Considering there would be a PC sending requests </a:t>
            </a:r>
            <a:r>
              <a:rPr lang="en-US" dirty="0" smtClean="0"/>
              <a:t>1000s of requests and receiving paired result</a:t>
            </a:r>
            <a:r>
              <a:rPr lang="en-US" dirty="0" smtClean="0"/>
              <a:t>s (</a:t>
            </a:r>
            <a:r>
              <a:rPr lang="en-US" dirty="0" err="1" smtClean="0"/>
              <a:t>input:output</a:t>
            </a:r>
            <a:r>
              <a:rPr lang="en-US" dirty="0" smtClean="0"/>
              <a:t>) in an unblocking manner (as illustrated above).</a:t>
            </a:r>
            <a:endParaRPr lang="en-US" dirty="0"/>
          </a:p>
        </p:txBody>
      </p:sp>
      <p:sp>
        <p:nvSpPr>
          <p:cNvPr id="6" name="TextBox 5"/>
          <p:cNvSpPr txBox="1"/>
          <p:nvPr/>
        </p:nvSpPr>
        <p:spPr>
          <a:xfrm>
            <a:off x="954661" y="4926529"/>
            <a:ext cx="7525460" cy="1477328"/>
          </a:xfrm>
          <a:prstGeom prst="rect">
            <a:avLst/>
          </a:prstGeom>
          <a:noFill/>
        </p:spPr>
        <p:txBody>
          <a:bodyPr wrap="square" rtlCol="0">
            <a:spAutoFit/>
          </a:bodyPr>
          <a:lstStyle/>
          <a:p>
            <a:r>
              <a:rPr lang="en-US" dirty="0" smtClean="0"/>
              <a:t>If you went the way of a designing a processor core to do this and</a:t>
            </a:r>
          </a:p>
          <a:p>
            <a:r>
              <a:rPr lang="en-US" dirty="0" smtClean="0"/>
              <a:t>have multiple of these cores on the digital accelerator, what instructions would each core execute? What other parts would be needed to make it a functional system?</a:t>
            </a:r>
          </a:p>
          <a:p>
            <a:r>
              <a:rPr lang="en-US" dirty="0" smtClean="0">
                <a:solidFill>
                  <a:schemeClr val="tx2">
                    <a:lumMod val="75000"/>
                  </a:schemeClr>
                </a:solidFill>
              </a:rPr>
              <a:t>Do some rough diagrams and discuss with your class mates.</a:t>
            </a:r>
            <a:endParaRPr lang="en-US" dirty="0">
              <a:solidFill>
                <a:schemeClr val="tx2">
                  <a:lumMod val="75000"/>
                </a:schemeClr>
              </a:solidFill>
            </a:endParaRPr>
          </a:p>
        </p:txBody>
      </p:sp>
      <p:sp>
        <p:nvSpPr>
          <p:cNvPr id="7" name="Notched Right Arrow 6"/>
          <p:cNvSpPr/>
          <p:nvPr/>
        </p:nvSpPr>
        <p:spPr bwMode="auto">
          <a:xfrm>
            <a:off x="377719" y="6025997"/>
            <a:ext cx="576942" cy="377860"/>
          </a:xfrm>
          <a:prstGeom prst="notchedRightArrow">
            <a:avLst/>
          </a:prstGeom>
          <a:solidFill>
            <a:schemeClr val="accent1"/>
          </a:solidFill>
          <a:ln w="9525" cap="flat" cmpd="sng" algn="ctr">
            <a:solidFill>
              <a:schemeClr val="tx2">
                <a:lumMod val="9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 name="Rectangle 7"/>
          <p:cNvSpPr/>
          <p:nvPr/>
        </p:nvSpPr>
        <p:spPr>
          <a:xfrm>
            <a:off x="756558" y="1326156"/>
            <a:ext cx="7287984" cy="954107"/>
          </a:xfrm>
          <a:prstGeom prst="rect">
            <a:avLst/>
          </a:prstGeom>
        </p:spPr>
        <p:txBody>
          <a:bodyPr wrap="square">
            <a:spAutoFit/>
          </a:bodyPr>
          <a:lstStyle/>
          <a:p>
            <a:r>
              <a:rPr lang="en-US" sz="2800" dirty="0" smtClean="0"/>
              <a:t>Think of designing an application accelerator for calculating Fibonacci numbers. </a:t>
            </a:r>
            <a:endParaRPr lang="en-US" sz="2800" dirty="0"/>
          </a:p>
        </p:txBody>
      </p:sp>
      <p:sp>
        <p:nvSpPr>
          <p:cNvPr id="3" name="Rectangle 2"/>
          <p:cNvSpPr/>
          <p:nvPr/>
        </p:nvSpPr>
        <p:spPr>
          <a:xfrm>
            <a:off x="5686817" y="2780777"/>
            <a:ext cx="914400" cy="551146"/>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chemeClr val="tx1"/>
                </a:solidFill>
              </a:rPr>
              <a:t>PC</a:t>
            </a:r>
            <a:endParaRPr lang="en-ZA" dirty="0">
              <a:solidFill>
                <a:schemeClr val="tx1"/>
              </a:solidFill>
            </a:endParaRPr>
          </a:p>
        </p:txBody>
      </p:sp>
      <p:sp>
        <p:nvSpPr>
          <p:cNvPr id="9" name="Rectangle 8"/>
          <p:cNvSpPr/>
          <p:nvPr/>
        </p:nvSpPr>
        <p:spPr>
          <a:xfrm>
            <a:off x="7302673" y="2780776"/>
            <a:ext cx="1014011" cy="688933"/>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ZA" dirty="0" smtClean="0">
                <a:solidFill>
                  <a:schemeClr val="tx1"/>
                </a:solidFill>
              </a:rPr>
              <a:t>Fib device</a:t>
            </a:r>
            <a:endParaRPr lang="en-ZA" dirty="0">
              <a:solidFill>
                <a:schemeClr val="tx1"/>
              </a:solidFill>
            </a:endParaRPr>
          </a:p>
        </p:txBody>
      </p:sp>
      <p:sp>
        <p:nvSpPr>
          <p:cNvPr id="10" name="Arc 9"/>
          <p:cNvSpPr/>
          <p:nvPr/>
        </p:nvSpPr>
        <p:spPr>
          <a:xfrm rot="20147251">
            <a:off x="6144017" y="2906038"/>
            <a:ext cx="1189974" cy="513567"/>
          </a:xfrm>
          <a:prstGeom prst="arc">
            <a:avLst/>
          </a:prstGeom>
          <a:ln>
            <a:solidFill>
              <a:srgbClr val="1C1C1C"/>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11" name="TextBox 10"/>
          <p:cNvSpPr txBox="1"/>
          <p:nvPr/>
        </p:nvSpPr>
        <p:spPr>
          <a:xfrm>
            <a:off x="6839211" y="2499943"/>
            <a:ext cx="312906" cy="369332"/>
          </a:xfrm>
          <a:prstGeom prst="rect">
            <a:avLst/>
          </a:prstGeom>
          <a:noFill/>
        </p:spPr>
        <p:txBody>
          <a:bodyPr wrap="none" rtlCol="0">
            <a:spAutoFit/>
          </a:bodyPr>
          <a:lstStyle/>
          <a:p>
            <a:r>
              <a:rPr lang="en-ZA" dirty="0" smtClean="0"/>
              <a:t>4</a:t>
            </a:r>
            <a:endParaRPr lang="en-ZA" dirty="0"/>
          </a:p>
        </p:txBody>
      </p:sp>
      <p:sp>
        <p:nvSpPr>
          <p:cNvPr id="12" name="Arc 11"/>
          <p:cNvSpPr/>
          <p:nvPr/>
        </p:nvSpPr>
        <p:spPr>
          <a:xfrm rot="9900000">
            <a:off x="6647405" y="2767471"/>
            <a:ext cx="1189974" cy="513567"/>
          </a:xfrm>
          <a:prstGeom prst="arc">
            <a:avLst/>
          </a:prstGeom>
          <a:ln>
            <a:solidFill>
              <a:srgbClr val="1C1C1C"/>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ZA"/>
          </a:p>
        </p:txBody>
      </p:sp>
      <p:sp>
        <p:nvSpPr>
          <p:cNvPr id="13" name="TextBox 12"/>
          <p:cNvSpPr txBox="1"/>
          <p:nvPr/>
        </p:nvSpPr>
        <p:spPr>
          <a:xfrm>
            <a:off x="6682515" y="3253913"/>
            <a:ext cx="505267" cy="369332"/>
          </a:xfrm>
          <a:prstGeom prst="rect">
            <a:avLst/>
          </a:prstGeom>
          <a:noFill/>
        </p:spPr>
        <p:txBody>
          <a:bodyPr wrap="none" rtlCol="0">
            <a:spAutoFit/>
          </a:bodyPr>
          <a:lstStyle/>
          <a:p>
            <a:r>
              <a:rPr lang="en-ZA" dirty="0" smtClean="0"/>
              <a:t>4,5</a:t>
            </a:r>
            <a:endParaRPr lang="en-ZA" dirty="0"/>
          </a:p>
        </p:txBody>
      </p:sp>
    </p:spTree>
    <p:extLst>
      <p:ext uri="{BB962C8B-B14F-4D97-AF65-F5344CB8AC3E}">
        <p14:creationId xmlns:p14="http://schemas.microsoft.com/office/powerpoint/2010/main" val="3566533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9388"/>
            <a:ext cx="8385175" cy="1431925"/>
          </a:xfrm>
        </p:spPr>
        <p:txBody>
          <a:bodyPr/>
          <a:lstStyle/>
          <a:p>
            <a:pPr>
              <a:defRPr/>
            </a:pPr>
            <a:r>
              <a:rPr lang="en-ZA" dirty="0" smtClean="0"/>
              <a:t>Parallel programming design </a:t>
            </a:r>
            <a:r>
              <a:rPr lang="en-ZA" dirty="0" smtClean="0">
                <a:solidFill>
                  <a:srgbClr val="FFFF00"/>
                </a:solidFill>
              </a:rPr>
              <a:t>patterns</a:t>
            </a:r>
            <a:endParaRPr lang="en-US" dirty="0">
              <a:solidFill>
                <a:srgbClr val="FFFF00"/>
              </a:solidFill>
            </a:endParaRPr>
          </a:p>
        </p:txBody>
      </p:sp>
      <p:sp>
        <p:nvSpPr>
          <p:cNvPr id="3" name="Content Placeholder 2"/>
          <p:cNvSpPr>
            <a:spLocks noGrp="1"/>
          </p:cNvSpPr>
          <p:nvPr>
            <p:ph idx="1"/>
          </p:nvPr>
        </p:nvSpPr>
        <p:spPr>
          <a:xfrm>
            <a:off x="404813" y="1643063"/>
            <a:ext cx="8335962" cy="4718050"/>
          </a:xfrm>
        </p:spPr>
        <p:txBody>
          <a:bodyPr/>
          <a:lstStyle/>
          <a:p>
            <a:pPr>
              <a:defRPr/>
            </a:pPr>
            <a:r>
              <a:rPr lang="en-US" sz="2800" dirty="0" smtClean="0"/>
              <a:t>Program </a:t>
            </a:r>
            <a:r>
              <a:rPr lang="en-US" sz="2800" dirty="0" smtClean="0">
                <a:solidFill>
                  <a:schemeClr val="tx2">
                    <a:lumMod val="75000"/>
                  </a:schemeClr>
                </a:solidFill>
              </a:rPr>
              <a:t>design pattern</a:t>
            </a:r>
          </a:p>
          <a:p>
            <a:pPr lvl="1">
              <a:defRPr/>
            </a:pPr>
            <a:r>
              <a:rPr lang="en-US" sz="2400" dirty="0" smtClean="0"/>
              <a:t>A general, reusable solution to a commonly occurring software design problem.</a:t>
            </a:r>
          </a:p>
          <a:p>
            <a:pPr>
              <a:defRPr/>
            </a:pPr>
            <a:r>
              <a:rPr lang="en-US" sz="2800" dirty="0" smtClean="0"/>
              <a:t>A design pattern is usually not a complete design that is directly transformed into code.</a:t>
            </a:r>
          </a:p>
          <a:p>
            <a:pPr>
              <a:defRPr/>
            </a:pPr>
            <a:r>
              <a:rPr lang="en-US" sz="2800" dirty="0" smtClean="0"/>
              <a:t>A design pattern is more a </a:t>
            </a:r>
            <a:r>
              <a:rPr lang="en-US" sz="2800" i="1" dirty="0" smtClean="0">
                <a:solidFill>
                  <a:schemeClr val="tx2">
                    <a:lumMod val="75000"/>
                  </a:schemeClr>
                </a:solidFill>
              </a:rPr>
              <a:t>description</a:t>
            </a:r>
            <a:r>
              <a:rPr lang="en-US" sz="2800" dirty="0" smtClean="0"/>
              <a:t> or </a:t>
            </a:r>
            <a:r>
              <a:rPr lang="en-US" sz="2800" i="1" dirty="0" smtClean="0">
                <a:solidFill>
                  <a:schemeClr val="tx2">
                    <a:lumMod val="75000"/>
                  </a:schemeClr>
                </a:solidFill>
              </a:rPr>
              <a:t>template</a:t>
            </a:r>
            <a:r>
              <a:rPr lang="en-US" sz="2800" dirty="0" smtClean="0"/>
              <a:t> describing how a design problem can be solved for a wide range of instances.</a:t>
            </a:r>
          </a:p>
        </p:txBody>
      </p:sp>
      <p:sp>
        <p:nvSpPr>
          <p:cNvPr id="5124" name="Rectangle 3"/>
          <p:cNvSpPr>
            <a:spLocks noChangeArrowheads="1"/>
          </p:cNvSpPr>
          <p:nvPr/>
        </p:nvSpPr>
        <p:spPr bwMode="auto">
          <a:xfrm>
            <a:off x="312738" y="5395920"/>
            <a:ext cx="859631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dirty="0"/>
              <a:t>Object-oriented design patterns (i.e. C++ and Java) often involve classes, possibly class templates, which comprise initial attributes, methods and relationships between classes. These can be inherited and incorporated into a new application using a little additional code, and without re-implementing the entire pattern.</a:t>
            </a:r>
          </a:p>
        </p:txBody>
      </p:sp>
      <p:pic>
        <p:nvPicPr>
          <p:cNvPr id="5125" name="Picture 4" descr="patchwork.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09388" y="984284"/>
            <a:ext cx="1294700" cy="1119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Next lecture</a:t>
            </a:r>
            <a:endParaRPr lang="en-GB" dirty="0"/>
          </a:p>
        </p:txBody>
      </p:sp>
      <p:sp>
        <p:nvSpPr>
          <p:cNvPr id="3" name="Content Placeholder 2"/>
          <p:cNvSpPr>
            <a:spLocks noGrp="1"/>
          </p:cNvSpPr>
          <p:nvPr>
            <p:ph idx="1"/>
          </p:nvPr>
        </p:nvSpPr>
        <p:spPr/>
        <p:txBody>
          <a:bodyPr/>
          <a:lstStyle/>
          <a:p>
            <a:pPr>
              <a:defRPr/>
            </a:pPr>
            <a:r>
              <a:rPr lang="en-ZA" dirty="0" smtClean="0"/>
              <a:t>The Project and</a:t>
            </a:r>
          </a:p>
          <a:p>
            <a:pPr>
              <a:defRPr/>
            </a:pPr>
            <a:r>
              <a:rPr lang="en-ZA" dirty="0" smtClean="0"/>
              <a:t>Intro to reconfigurable computers</a:t>
            </a:r>
            <a:endParaRPr lang="en-GB" dirty="0"/>
          </a:p>
        </p:txBody>
      </p:sp>
      <p:sp>
        <p:nvSpPr>
          <p:cNvPr id="4" name="TextBox 3"/>
          <p:cNvSpPr txBox="1"/>
          <p:nvPr/>
        </p:nvSpPr>
        <p:spPr>
          <a:xfrm>
            <a:off x="838200" y="3178629"/>
            <a:ext cx="4950971" cy="646331"/>
          </a:xfrm>
          <a:prstGeom prst="rect">
            <a:avLst/>
          </a:prstGeom>
          <a:noFill/>
        </p:spPr>
        <p:txBody>
          <a:bodyPr wrap="none" rtlCol="0">
            <a:spAutoFit/>
          </a:bodyPr>
          <a:lstStyle/>
          <a:p>
            <a:r>
              <a:rPr lang="en-US" dirty="0" smtClean="0"/>
              <a:t>11 April : presentation on RRSG 4</a:t>
            </a:r>
            <a:r>
              <a:rPr lang="en-US" baseline="30000" dirty="0" smtClean="0"/>
              <a:t>th</a:t>
            </a:r>
            <a:r>
              <a:rPr lang="en-US" dirty="0" smtClean="0"/>
              <a:t> year topics</a:t>
            </a:r>
          </a:p>
          <a:p>
            <a:r>
              <a:rPr lang="en-US" dirty="0"/>
              <a:t> </a:t>
            </a:r>
            <a:r>
              <a:rPr lang="en-US" dirty="0" smtClean="0"/>
              <a:t>              &amp; Quiz 2</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Commonly used design patterns</a:t>
            </a:r>
            <a:endParaRPr lang="en-US" dirty="0"/>
          </a:p>
        </p:txBody>
      </p:sp>
      <p:sp>
        <p:nvSpPr>
          <p:cNvPr id="3" name="Content Placeholder 2"/>
          <p:cNvSpPr>
            <a:spLocks noGrp="1"/>
          </p:cNvSpPr>
          <p:nvPr>
            <p:ph idx="1"/>
          </p:nvPr>
        </p:nvSpPr>
        <p:spPr/>
        <p:txBody>
          <a:bodyPr/>
          <a:lstStyle/>
          <a:p>
            <a:pPr>
              <a:defRPr/>
            </a:pPr>
            <a:r>
              <a:rPr lang="en-ZA" dirty="0" smtClean="0"/>
              <a:t>Pipeline</a:t>
            </a:r>
          </a:p>
          <a:p>
            <a:pPr>
              <a:defRPr/>
            </a:pPr>
            <a:r>
              <a:rPr lang="en-ZA" dirty="0" smtClean="0"/>
              <a:t>Replicate &amp; Reduce</a:t>
            </a:r>
          </a:p>
          <a:p>
            <a:pPr>
              <a:defRPr/>
            </a:pPr>
            <a:r>
              <a:rPr lang="en-ZA" dirty="0" smtClean="0"/>
              <a:t>Repository</a:t>
            </a:r>
          </a:p>
          <a:p>
            <a:pPr>
              <a:defRPr/>
            </a:pPr>
            <a:r>
              <a:rPr lang="en-ZA" dirty="0" smtClean="0"/>
              <a:t>Divide &amp; conquer</a:t>
            </a:r>
          </a:p>
          <a:p>
            <a:pPr>
              <a:defRPr/>
            </a:pPr>
            <a:r>
              <a:rPr lang="en-ZA" dirty="0" smtClean="0"/>
              <a:t>Master/slave</a:t>
            </a:r>
          </a:p>
          <a:p>
            <a:pPr>
              <a:defRPr/>
            </a:pPr>
            <a:r>
              <a:rPr lang="en-ZA" dirty="0" smtClean="0"/>
              <a:t>Work queues</a:t>
            </a:r>
          </a:p>
          <a:p>
            <a:pPr>
              <a:defRPr/>
            </a:pPr>
            <a:r>
              <a:rPr lang="en-ZA" dirty="0" smtClean="0"/>
              <a:t>Producer/consumer flows</a:t>
            </a:r>
            <a:endParaRPr lang="en-US" dirty="0"/>
          </a:p>
        </p:txBody>
      </p:sp>
      <p:sp>
        <p:nvSpPr>
          <p:cNvPr id="6148" name="Rectangle 4"/>
          <p:cNvSpPr>
            <a:spLocks noChangeArrowheads="1"/>
          </p:cNvSpPr>
          <p:nvPr/>
        </p:nvSpPr>
        <p:spPr bwMode="auto">
          <a:xfrm>
            <a:off x="379413" y="6292850"/>
            <a:ext cx="79803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Other patterns and details:  </a:t>
            </a:r>
            <a:r>
              <a:rPr lang="en-US">
                <a:hlinkClick r:id="rId3"/>
              </a:rPr>
              <a:t>http://www.cs.uiuc.edu/homes/snir/PPP/</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Assigned reading</a:t>
            </a:r>
            <a:endParaRPr lang="en-US" dirty="0"/>
          </a:p>
        </p:txBody>
      </p:sp>
      <p:sp>
        <p:nvSpPr>
          <p:cNvPr id="3" name="Content Placeholder 2"/>
          <p:cNvSpPr>
            <a:spLocks noGrp="1"/>
          </p:cNvSpPr>
          <p:nvPr>
            <p:ph idx="1"/>
          </p:nvPr>
        </p:nvSpPr>
        <p:spPr/>
        <p:txBody>
          <a:bodyPr/>
          <a:lstStyle/>
          <a:p>
            <a:pPr>
              <a:defRPr/>
            </a:pPr>
            <a:r>
              <a:rPr lang="en-ZA" dirty="0" smtClean="0"/>
              <a:t>“Parallel Programming Patterns” (PowerPoint presentation) by </a:t>
            </a:r>
            <a:r>
              <a:rPr lang="en-ZA" dirty="0" err="1" smtClean="0"/>
              <a:t>Eun-Gyn</a:t>
            </a:r>
            <a:r>
              <a:rPr lang="en-ZA" dirty="0" smtClean="0"/>
              <a:t> Kim, 2004. Available at: </a:t>
            </a:r>
            <a:r>
              <a:rPr lang="en-ZA" dirty="0" smtClean="0">
                <a:hlinkClick r:id="rId3"/>
              </a:rPr>
              <a:t>http://www.cs.uiuc.edu/homes/snir/PPP/patterns/patterns.ppt</a:t>
            </a:r>
            <a:r>
              <a:rPr lang="en-ZA" dirty="0" smtClean="0"/>
              <a:t> </a:t>
            </a:r>
          </a:p>
          <a:p>
            <a:pPr>
              <a:defRPr/>
            </a:pPr>
            <a:r>
              <a:rPr lang="en-ZA" dirty="0" smtClean="0"/>
              <a:t>Copy has been placed on </a:t>
            </a:r>
            <a:r>
              <a:rPr lang="en-ZA" dirty="0" err="1" smtClean="0"/>
              <a:t>Vula</a:t>
            </a:r>
            <a:r>
              <a:rPr lang="en-ZA" dirty="0" smtClean="0"/>
              <a:t>, see </a:t>
            </a:r>
            <a:r>
              <a:rPr lang="en-ZA" dirty="0" smtClean="0">
                <a:solidFill>
                  <a:schemeClr val="tx2">
                    <a:lumMod val="75000"/>
                  </a:schemeClr>
                </a:solidFill>
              </a:rPr>
              <a:t>Readings</a:t>
            </a:r>
            <a:r>
              <a:rPr lang="en-ZA" dirty="0" smtClean="0"/>
              <a:t> folder in resources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ZA" dirty="0" smtClean="0"/>
              <a:t>Quick overview of Common patterns</a:t>
            </a:r>
            <a:endParaRPr lang="en-US" dirty="0"/>
          </a:p>
        </p:txBody>
      </p:sp>
      <p:sp>
        <p:nvSpPr>
          <p:cNvPr id="5" name="Text Placeholder 4"/>
          <p:cNvSpPr>
            <a:spLocks noGrp="1"/>
          </p:cNvSpPr>
          <p:nvPr>
            <p:ph type="body" idx="1"/>
          </p:nvPr>
        </p:nvSpPr>
        <p:spPr/>
        <p:txBody>
          <a:bodyPr/>
          <a:lstStyle/>
          <a:p>
            <a:pPr>
              <a:defRPr/>
            </a:pPr>
            <a:r>
              <a:rPr lang="en-ZA" dirty="0" smtClean="0"/>
              <a:t>EEE4084F</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pPr>
              <a:defRPr/>
            </a:pPr>
            <a:r>
              <a:rPr lang="en-ZA" dirty="0" smtClean="0"/>
              <a:t>Master/Slave</a:t>
            </a:r>
            <a:endParaRPr lang="en-US" dirty="0"/>
          </a:p>
        </p:txBody>
      </p:sp>
      <p:sp>
        <p:nvSpPr>
          <p:cNvPr id="9219" name="AutoShape 4"/>
          <p:cNvSpPr>
            <a:spLocks noChangeArrowheads="1"/>
          </p:cNvSpPr>
          <p:nvPr/>
        </p:nvSpPr>
        <p:spPr bwMode="auto">
          <a:xfrm>
            <a:off x="2227263" y="3763963"/>
            <a:ext cx="898525" cy="833437"/>
          </a:xfrm>
          <a:prstGeom prst="roundRect">
            <a:avLst>
              <a:gd name="adj" fmla="val 319"/>
            </a:avLst>
          </a:prstGeom>
          <a:solidFill>
            <a:srgbClr val="8CA1F8"/>
          </a:solidFill>
          <a:ln w="9360">
            <a:solidFill>
              <a:srgbClr val="000000"/>
            </a:solidFill>
            <a:round/>
            <a:headEnd/>
            <a:tailEnd/>
          </a:ln>
        </p:spPr>
        <p:txBody>
          <a:bodyPr wrap="none" anchor="ctr"/>
          <a:lstStyle/>
          <a:p>
            <a:endParaRPr lang="en-US"/>
          </a:p>
        </p:txBody>
      </p:sp>
      <p:sp>
        <p:nvSpPr>
          <p:cNvPr id="9220" name="AutoShape 5"/>
          <p:cNvSpPr>
            <a:spLocks noChangeArrowheads="1"/>
          </p:cNvSpPr>
          <p:nvPr/>
        </p:nvSpPr>
        <p:spPr bwMode="auto">
          <a:xfrm>
            <a:off x="3516313" y="3763963"/>
            <a:ext cx="898525" cy="833437"/>
          </a:xfrm>
          <a:prstGeom prst="roundRect">
            <a:avLst>
              <a:gd name="adj" fmla="val 319"/>
            </a:avLst>
          </a:prstGeom>
          <a:solidFill>
            <a:srgbClr val="8CA1F8"/>
          </a:solidFill>
          <a:ln w="9360">
            <a:solidFill>
              <a:srgbClr val="000000"/>
            </a:solidFill>
            <a:round/>
            <a:headEnd/>
            <a:tailEnd/>
          </a:ln>
        </p:spPr>
        <p:txBody>
          <a:bodyPr wrap="none" anchor="ctr"/>
          <a:lstStyle/>
          <a:p>
            <a:endParaRPr lang="en-US"/>
          </a:p>
        </p:txBody>
      </p:sp>
      <p:sp>
        <p:nvSpPr>
          <p:cNvPr id="9221" name="AutoShape 6"/>
          <p:cNvSpPr>
            <a:spLocks noChangeArrowheads="1"/>
          </p:cNvSpPr>
          <p:nvPr/>
        </p:nvSpPr>
        <p:spPr bwMode="auto">
          <a:xfrm>
            <a:off x="4778375" y="3763963"/>
            <a:ext cx="898525" cy="833437"/>
          </a:xfrm>
          <a:prstGeom prst="roundRect">
            <a:avLst>
              <a:gd name="adj" fmla="val 319"/>
            </a:avLst>
          </a:prstGeom>
          <a:solidFill>
            <a:srgbClr val="8CA1F8"/>
          </a:solidFill>
          <a:ln w="9360">
            <a:solidFill>
              <a:srgbClr val="000000"/>
            </a:solidFill>
            <a:round/>
            <a:headEnd/>
            <a:tailEnd/>
          </a:ln>
        </p:spPr>
        <p:txBody>
          <a:bodyPr wrap="none" anchor="ctr"/>
          <a:lstStyle/>
          <a:p>
            <a:endParaRPr lang="en-US"/>
          </a:p>
        </p:txBody>
      </p:sp>
      <p:sp>
        <p:nvSpPr>
          <p:cNvPr id="9222" name="AutoShape 7"/>
          <p:cNvSpPr>
            <a:spLocks noChangeArrowheads="1"/>
          </p:cNvSpPr>
          <p:nvPr/>
        </p:nvSpPr>
        <p:spPr bwMode="auto">
          <a:xfrm>
            <a:off x="6094413" y="3763963"/>
            <a:ext cx="896937" cy="833437"/>
          </a:xfrm>
          <a:prstGeom prst="roundRect">
            <a:avLst>
              <a:gd name="adj" fmla="val 319"/>
            </a:avLst>
          </a:prstGeom>
          <a:solidFill>
            <a:srgbClr val="8CA1F8"/>
          </a:solidFill>
          <a:ln w="9360">
            <a:solidFill>
              <a:srgbClr val="000000"/>
            </a:solidFill>
            <a:round/>
            <a:headEnd/>
            <a:tailEnd/>
          </a:ln>
        </p:spPr>
        <p:txBody>
          <a:bodyPr wrap="none" anchor="ctr"/>
          <a:lstStyle/>
          <a:p>
            <a:endParaRPr lang="en-US"/>
          </a:p>
        </p:txBody>
      </p:sp>
      <p:sp>
        <p:nvSpPr>
          <p:cNvPr id="9223" name="AutoShape 8"/>
          <p:cNvSpPr>
            <a:spLocks noChangeArrowheads="1"/>
          </p:cNvSpPr>
          <p:nvPr/>
        </p:nvSpPr>
        <p:spPr bwMode="auto">
          <a:xfrm>
            <a:off x="4049713" y="1897063"/>
            <a:ext cx="898525" cy="833437"/>
          </a:xfrm>
          <a:prstGeom prst="roundRect">
            <a:avLst>
              <a:gd name="adj" fmla="val 319"/>
            </a:avLst>
          </a:prstGeom>
          <a:solidFill>
            <a:srgbClr val="AD4186"/>
          </a:solidFill>
          <a:ln w="9360">
            <a:solidFill>
              <a:srgbClr val="000000"/>
            </a:solidFill>
            <a:round/>
            <a:headEnd/>
            <a:tailEnd/>
          </a:ln>
        </p:spPr>
        <p:txBody>
          <a:bodyPr wrap="none" anchor="ctr"/>
          <a:lstStyle/>
          <a:p>
            <a:endParaRPr lang="en-US"/>
          </a:p>
        </p:txBody>
      </p:sp>
      <p:sp>
        <p:nvSpPr>
          <p:cNvPr id="12" name="Line 9"/>
          <p:cNvSpPr>
            <a:spLocks noChangeShapeType="1"/>
          </p:cNvSpPr>
          <p:nvPr/>
        </p:nvSpPr>
        <p:spPr bwMode="auto">
          <a:xfrm flipH="1">
            <a:off x="3892550" y="2900363"/>
            <a:ext cx="601663" cy="769937"/>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13" name="Line 10"/>
          <p:cNvSpPr>
            <a:spLocks noChangeShapeType="1"/>
          </p:cNvSpPr>
          <p:nvPr/>
        </p:nvSpPr>
        <p:spPr bwMode="auto">
          <a:xfrm>
            <a:off x="4519613" y="2860675"/>
            <a:ext cx="744537" cy="862013"/>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14" name="Line 11"/>
          <p:cNvSpPr>
            <a:spLocks noChangeShapeType="1"/>
          </p:cNvSpPr>
          <p:nvPr/>
        </p:nvSpPr>
        <p:spPr bwMode="auto">
          <a:xfrm>
            <a:off x="4532313" y="2860675"/>
            <a:ext cx="2038350" cy="862013"/>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9227" name="Text Box 13"/>
          <p:cNvSpPr txBox="1">
            <a:spLocks noChangeArrowheads="1"/>
          </p:cNvSpPr>
          <p:nvPr/>
        </p:nvSpPr>
        <p:spPr bwMode="auto">
          <a:xfrm>
            <a:off x="2662238" y="4652963"/>
            <a:ext cx="3816350"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spAutoFit/>
          </a:bodyPr>
          <a:lstStyle>
            <a:lvl1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1pPr>
            <a:lvl2pPr marL="742950" indent="-28575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2pPr>
            <a:lvl3pPr marL="1143000"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3pPr>
            <a:lvl4pPr marL="1600200"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4pPr>
            <a:lvl5pPr marL="2057400"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9pPr>
          </a:lstStyle>
          <a:p>
            <a:pPr algn="ctr">
              <a:lnSpc>
                <a:spcPct val="81000"/>
              </a:lnSpc>
              <a:buClr>
                <a:srgbClr val="000000"/>
              </a:buClr>
              <a:buSzPct val="100000"/>
              <a:buFont typeface="Arial" charset="0"/>
              <a:buNone/>
            </a:pPr>
            <a:r>
              <a:rPr lang="en-GB" sz="2000"/>
              <a:t>slaves</a:t>
            </a:r>
          </a:p>
        </p:txBody>
      </p:sp>
      <p:sp>
        <p:nvSpPr>
          <p:cNvPr id="9228" name="Text Box 14"/>
          <p:cNvSpPr txBox="1">
            <a:spLocks noChangeArrowheads="1"/>
          </p:cNvSpPr>
          <p:nvPr/>
        </p:nvSpPr>
        <p:spPr bwMode="auto">
          <a:xfrm>
            <a:off x="2932113" y="1552575"/>
            <a:ext cx="32083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spAutoFit/>
          </a:bodyPr>
          <a:lstStyle>
            <a:lvl1pPr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1pPr>
            <a:lvl2pPr marL="742950" indent="-28575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2pPr>
            <a:lvl3pPr marL="1143000"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3pPr>
            <a:lvl4pPr marL="1600200"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4pPr>
            <a:lvl5pPr marL="2057400" indent="-228600" defTabSz="4572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charset="0"/>
              </a:defRPr>
            </a:lvl9pPr>
          </a:lstStyle>
          <a:p>
            <a:pPr algn="ctr">
              <a:lnSpc>
                <a:spcPct val="81000"/>
              </a:lnSpc>
              <a:buClr>
                <a:srgbClr val="000000"/>
              </a:buClr>
              <a:buSzPct val="100000"/>
              <a:buFont typeface="Arial" charset="0"/>
              <a:buNone/>
            </a:pPr>
            <a:r>
              <a:rPr lang="en-GB" sz="2000"/>
              <a:t>master</a:t>
            </a:r>
          </a:p>
        </p:txBody>
      </p:sp>
      <p:sp>
        <p:nvSpPr>
          <p:cNvPr id="17" name="Line 9"/>
          <p:cNvSpPr>
            <a:spLocks noChangeShapeType="1"/>
          </p:cNvSpPr>
          <p:nvPr/>
        </p:nvSpPr>
        <p:spPr bwMode="auto">
          <a:xfrm flipH="1">
            <a:off x="2665413" y="2887663"/>
            <a:ext cx="1841500" cy="782637"/>
          </a:xfrm>
          <a:prstGeom prst="line">
            <a:avLst/>
          </a:prstGeom>
          <a:noFill/>
          <a:ln w="28575">
            <a:solidFill>
              <a:schemeClr val="tx1">
                <a:lumMod val="85000"/>
              </a:schemeClr>
            </a:solidFill>
            <a:round/>
            <a:headEnd/>
            <a:tailEnd type="triangle" w="med" len="med"/>
          </a:ln>
        </p:spPr>
        <p:txBody>
          <a:bodyPr/>
          <a:lstStyle/>
          <a:p>
            <a:pPr>
              <a:defRPr/>
            </a:pPr>
            <a:endParaRPr lang="en-US"/>
          </a:p>
        </p:txBody>
      </p:sp>
      <p:sp>
        <p:nvSpPr>
          <p:cNvPr id="9230" name="TextBox 21"/>
          <p:cNvSpPr txBox="1">
            <a:spLocks noChangeArrowheads="1"/>
          </p:cNvSpPr>
          <p:nvPr/>
        </p:nvSpPr>
        <p:spPr bwMode="auto">
          <a:xfrm>
            <a:off x="574675" y="5434013"/>
            <a:ext cx="82819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Master dispatches processing jobs to slaves. Slaves either store results (locally or to communal storage) or send results back to master.</a:t>
            </a:r>
            <a:endParaRPr lang="en-US"/>
          </a:p>
        </p:txBody>
      </p:sp>
      <p:sp>
        <p:nvSpPr>
          <p:cNvPr id="9231" name="Flowchart: Magnetic Disk 22"/>
          <p:cNvSpPr>
            <a:spLocks noChangeArrowheads="1"/>
          </p:cNvSpPr>
          <p:nvPr/>
        </p:nvSpPr>
        <p:spPr bwMode="auto">
          <a:xfrm>
            <a:off x="1843088" y="4776788"/>
            <a:ext cx="436562" cy="573087"/>
          </a:xfrm>
          <a:prstGeom prst="flowChartMagneticDisk">
            <a:avLst/>
          </a:prstGeom>
          <a:noFill/>
          <a:ln w="19050" algn="ctr">
            <a:solidFill>
              <a:schemeClr val="tx1"/>
            </a:solidFill>
            <a:prstDash val="sys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2" name="Flowchart: Magnetic Disk 23"/>
          <p:cNvSpPr>
            <a:spLocks noChangeArrowheads="1"/>
          </p:cNvSpPr>
          <p:nvPr/>
        </p:nvSpPr>
        <p:spPr bwMode="auto">
          <a:xfrm>
            <a:off x="3262313" y="4776788"/>
            <a:ext cx="436562" cy="573087"/>
          </a:xfrm>
          <a:prstGeom prst="flowChartMagneticDisk">
            <a:avLst/>
          </a:prstGeom>
          <a:noFill/>
          <a:ln w="19050" algn="ctr">
            <a:solidFill>
              <a:schemeClr val="tx1"/>
            </a:solidFill>
            <a:prstDash val="sys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3" name="Flowchart: Magnetic Disk 24"/>
          <p:cNvSpPr>
            <a:spLocks noChangeArrowheads="1"/>
          </p:cNvSpPr>
          <p:nvPr/>
        </p:nvSpPr>
        <p:spPr bwMode="auto">
          <a:xfrm>
            <a:off x="5376863" y="4776788"/>
            <a:ext cx="436562" cy="573087"/>
          </a:xfrm>
          <a:prstGeom prst="flowChartMagneticDisk">
            <a:avLst/>
          </a:prstGeom>
          <a:noFill/>
          <a:ln w="19050" algn="ctr">
            <a:solidFill>
              <a:schemeClr val="tx1"/>
            </a:solidFill>
            <a:prstDash val="sys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4" name="Flowchart: Magnetic Disk 25"/>
          <p:cNvSpPr>
            <a:spLocks noChangeArrowheads="1"/>
          </p:cNvSpPr>
          <p:nvPr/>
        </p:nvSpPr>
        <p:spPr bwMode="auto">
          <a:xfrm>
            <a:off x="6891338" y="4776788"/>
            <a:ext cx="438150" cy="573087"/>
          </a:xfrm>
          <a:prstGeom prst="flowChartMagneticDisk">
            <a:avLst/>
          </a:prstGeom>
          <a:noFill/>
          <a:ln w="19050" algn="ctr">
            <a:solidFill>
              <a:schemeClr val="tx1"/>
            </a:solidFill>
            <a:prstDash val="sysDash"/>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Line 9"/>
          <p:cNvSpPr>
            <a:spLocks noChangeShapeType="1"/>
          </p:cNvSpPr>
          <p:nvPr/>
        </p:nvSpPr>
        <p:spPr bwMode="auto">
          <a:xfrm flipH="1">
            <a:off x="2363788" y="4681538"/>
            <a:ext cx="296862" cy="258762"/>
          </a:xfrm>
          <a:prstGeom prst="line">
            <a:avLst/>
          </a:prstGeom>
          <a:noFill/>
          <a:ln w="19050">
            <a:solidFill>
              <a:schemeClr val="tx1">
                <a:lumMod val="85000"/>
              </a:schemeClr>
            </a:solidFill>
            <a:prstDash val="sysDash"/>
            <a:round/>
            <a:headEnd type="arrow" w="med" len="med"/>
            <a:tailEnd type="arrow" w="med" len="med"/>
          </a:ln>
        </p:spPr>
        <p:txBody>
          <a:bodyPr/>
          <a:lstStyle/>
          <a:p>
            <a:pPr>
              <a:defRPr/>
            </a:pPr>
            <a:endParaRPr lang="en-US"/>
          </a:p>
        </p:txBody>
      </p:sp>
      <p:sp>
        <p:nvSpPr>
          <p:cNvPr id="28" name="Line 9"/>
          <p:cNvSpPr>
            <a:spLocks noChangeShapeType="1"/>
          </p:cNvSpPr>
          <p:nvPr/>
        </p:nvSpPr>
        <p:spPr bwMode="auto">
          <a:xfrm flipH="1">
            <a:off x="3729038" y="4681538"/>
            <a:ext cx="296862" cy="258762"/>
          </a:xfrm>
          <a:prstGeom prst="line">
            <a:avLst/>
          </a:prstGeom>
          <a:noFill/>
          <a:ln w="19050">
            <a:solidFill>
              <a:schemeClr val="tx1">
                <a:lumMod val="85000"/>
              </a:schemeClr>
            </a:solidFill>
            <a:prstDash val="sysDash"/>
            <a:round/>
            <a:headEnd type="arrow" w="med" len="med"/>
            <a:tailEnd type="arrow" w="med" len="med"/>
          </a:ln>
        </p:spPr>
        <p:txBody>
          <a:bodyPr/>
          <a:lstStyle/>
          <a:p>
            <a:pPr>
              <a:defRPr/>
            </a:pPr>
            <a:endParaRPr lang="en-US"/>
          </a:p>
        </p:txBody>
      </p:sp>
      <p:sp>
        <p:nvSpPr>
          <p:cNvPr id="29" name="Line 9"/>
          <p:cNvSpPr>
            <a:spLocks noChangeShapeType="1"/>
          </p:cNvSpPr>
          <p:nvPr/>
        </p:nvSpPr>
        <p:spPr bwMode="auto">
          <a:xfrm>
            <a:off x="5076825" y="4681538"/>
            <a:ext cx="231775" cy="246062"/>
          </a:xfrm>
          <a:prstGeom prst="line">
            <a:avLst/>
          </a:prstGeom>
          <a:noFill/>
          <a:ln w="19050">
            <a:solidFill>
              <a:schemeClr val="tx1">
                <a:lumMod val="85000"/>
              </a:schemeClr>
            </a:solidFill>
            <a:prstDash val="sysDash"/>
            <a:round/>
            <a:headEnd type="arrow" w="med" len="med"/>
            <a:tailEnd type="arrow" w="med" len="med"/>
          </a:ln>
        </p:spPr>
        <p:txBody>
          <a:bodyPr/>
          <a:lstStyle/>
          <a:p>
            <a:pPr>
              <a:defRPr/>
            </a:pPr>
            <a:endParaRPr lang="en-US"/>
          </a:p>
        </p:txBody>
      </p:sp>
      <p:sp>
        <p:nvSpPr>
          <p:cNvPr id="30" name="Line 9"/>
          <p:cNvSpPr>
            <a:spLocks noChangeShapeType="1"/>
          </p:cNvSpPr>
          <p:nvPr/>
        </p:nvSpPr>
        <p:spPr bwMode="auto">
          <a:xfrm>
            <a:off x="6605588" y="4681538"/>
            <a:ext cx="231775" cy="246062"/>
          </a:xfrm>
          <a:prstGeom prst="line">
            <a:avLst/>
          </a:prstGeom>
          <a:noFill/>
          <a:ln w="19050">
            <a:solidFill>
              <a:schemeClr val="tx1">
                <a:lumMod val="85000"/>
              </a:schemeClr>
            </a:solidFill>
            <a:prstDash val="sysDash"/>
            <a:round/>
            <a:headEnd type="arrow" w="med" len="med"/>
            <a:tailEnd type="arrow" w="med" len="med"/>
          </a:ln>
        </p:spPr>
        <p:txBody>
          <a:bodyPr/>
          <a:lstStyle/>
          <a:p>
            <a:pPr>
              <a:defRPr/>
            </a:pP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reeform 17"/>
          <p:cNvSpPr>
            <a:spLocks/>
          </p:cNvSpPr>
          <p:nvPr/>
        </p:nvSpPr>
        <p:spPr bwMode="auto">
          <a:xfrm rot="11628870" flipH="1">
            <a:off x="4979988" y="1892300"/>
            <a:ext cx="1019175" cy="1298575"/>
          </a:xfrm>
          <a:custGeom>
            <a:avLst/>
            <a:gdLst>
              <a:gd name="T0" fmla="*/ 0 w 1058091"/>
              <a:gd name="T1" fmla="*/ 0 h 1214846"/>
              <a:gd name="T2" fmla="*/ 348486 w 1058091"/>
              <a:gd name="T3" fmla="*/ 852262 h 1214846"/>
              <a:gd name="T4" fmla="*/ 910562 w 1058091"/>
              <a:gd name="T5" fmla="*/ 1585206 h 1214846"/>
              <a:gd name="T6" fmla="*/ 0 60000 65536"/>
              <a:gd name="T7" fmla="*/ 0 60000 65536"/>
              <a:gd name="T8" fmla="*/ 0 60000 65536"/>
              <a:gd name="T9" fmla="*/ 0 w 1058091"/>
              <a:gd name="T10" fmla="*/ 0 h 1214846"/>
              <a:gd name="T11" fmla="*/ 1058091 w 1058091"/>
              <a:gd name="T12" fmla="*/ 1214846 h 1214846"/>
            </a:gdLst>
            <a:ahLst/>
            <a:cxnLst>
              <a:cxn ang="T6">
                <a:pos x="T0" y="T1"/>
              </a:cxn>
              <a:cxn ang="T7">
                <a:pos x="T2" y="T3"/>
              </a:cxn>
              <a:cxn ang="T8">
                <a:pos x="T4" y="T5"/>
              </a:cxn>
            </a:cxnLst>
            <a:rect l="T9" t="T10" r="T11" b="T12"/>
            <a:pathLst>
              <a:path w="1058091" h="1214846">
                <a:moveTo>
                  <a:pt x="0" y="0"/>
                </a:moveTo>
                <a:cubicBezTo>
                  <a:pt x="114300" y="225334"/>
                  <a:pt x="228600" y="450669"/>
                  <a:pt x="404948" y="653143"/>
                </a:cubicBezTo>
                <a:cubicBezTo>
                  <a:pt x="581296" y="855617"/>
                  <a:pt x="819693" y="1035231"/>
                  <a:pt x="1058091" y="1214846"/>
                </a:cubicBezTo>
              </a:path>
            </a:pathLst>
          </a:custGeom>
          <a:noFill/>
          <a:ln w="19050"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 name="Title 1"/>
          <p:cNvSpPr>
            <a:spLocks noGrp="1"/>
          </p:cNvSpPr>
          <p:nvPr>
            <p:ph type="title"/>
          </p:nvPr>
        </p:nvSpPr>
        <p:spPr/>
        <p:txBody>
          <a:bodyPr>
            <a:normAutofit fontScale="90000"/>
          </a:bodyPr>
          <a:lstStyle/>
          <a:p>
            <a:pPr>
              <a:defRPr/>
            </a:pPr>
            <a:r>
              <a:rPr lang="en-ZA" dirty="0" smtClean="0"/>
              <a:t>Work queues</a:t>
            </a:r>
            <a:endParaRPr lang="en-US" dirty="0"/>
          </a:p>
        </p:txBody>
      </p:sp>
      <p:sp>
        <p:nvSpPr>
          <p:cNvPr id="10244" name="AutoShape 8"/>
          <p:cNvSpPr>
            <a:spLocks noChangeArrowheads="1"/>
          </p:cNvSpPr>
          <p:nvPr/>
        </p:nvSpPr>
        <p:spPr bwMode="auto">
          <a:xfrm>
            <a:off x="1293813" y="1687513"/>
            <a:ext cx="1279525" cy="623887"/>
          </a:xfrm>
          <a:prstGeom prst="roundRect">
            <a:avLst>
              <a:gd name="adj" fmla="val 319"/>
            </a:avLst>
          </a:prstGeom>
          <a:solidFill>
            <a:srgbClr val="AD4186"/>
          </a:solidFill>
          <a:ln w="9360">
            <a:solidFill>
              <a:srgbClr val="000000"/>
            </a:solidFill>
            <a:round/>
            <a:headEnd/>
            <a:tailEnd/>
          </a:ln>
        </p:spPr>
        <p:txBody>
          <a:bodyPr wrap="none" anchor="ctr"/>
          <a:lstStyle/>
          <a:p>
            <a:r>
              <a:rPr lang="en-ZA"/>
              <a:t>Producer</a:t>
            </a:r>
            <a:endParaRPr lang="en-US"/>
          </a:p>
        </p:txBody>
      </p:sp>
      <p:sp>
        <p:nvSpPr>
          <p:cNvPr id="10245" name="AutoShape 8"/>
          <p:cNvSpPr>
            <a:spLocks noChangeArrowheads="1"/>
          </p:cNvSpPr>
          <p:nvPr/>
        </p:nvSpPr>
        <p:spPr bwMode="auto">
          <a:xfrm>
            <a:off x="1293813" y="2784475"/>
            <a:ext cx="1279525" cy="625475"/>
          </a:xfrm>
          <a:prstGeom prst="roundRect">
            <a:avLst>
              <a:gd name="adj" fmla="val 319"/>
            </a:avLst>
          </a:prstGeom>
          <a:solidFill>
            <a:srgbClr val="AD4186"/>
          </a:solidFill>
          <a:ln w="9360">
            <a:solidFill>
              <a:srgbClr val="000000"/>
            </a:solidFill>
            <a:round/>
            <a:headEnd/>
            <a:tailEnd/>
          </a:ln>
        </p:spPr>
        <p:txBody>
          <a:bodyPr wrap="none" anchor="ctr"/>
          <a:lstStyle/>
          <a:p>
            <a:r>
              <a:rPr lang="en-ZA"/>
              <a:t>Producer</a:t>
            </a:r>
            <a:endParaRPr lang="en-US"/>
          </a:p>
        </p:txBody>
      </p:sp>
      <p:sp>
        <p:nvSpPr>
          <p:cNvPr id="10246" name="AutoShape 8"/>
          <p:cNvSpPr>
            <a:spLocks noChangeArrowheads="1"/>
          </p:cNvSpPr>
          <p:nvPr/>
        </p:nvSpPr>
        <p:spPr bwMode="auto">
          <a:xfrm>
            <a:off x="1293813" y="3894138"/>
            <a:ext cx="1279525" cy="625475"/>
          </a:xfrm>
          <a:prstGeom prst="roundRect">
            <a:avLst>
              <a:gd name="adj" fmla="val 319"/>
            </a:avLst>
          </a:prstGeom>
          <a:solidFill>
            <a:srgbClr val="AD4186"/>
          </a:solidFill>
          <a:ln w="9360">
            <a:solidFill>
              <a:srgbClr val="000000"/>
            </a:solidFill>
            <a:round/>
            <a:headEnd/>
            <a:tailEnd/>
          </a:ln>
        </p:spPr>
        <p:txBody>
          <a:bodyPr wrap="none" anchor="ctr"/>
          <a:lstStyle/>
          <a:p>
            <a:r>
              <a:rPr lang="en-ZA"/>
              <a:t>Producer</a:t>
            </a:r>
            <a:endParaRPr lang="en-US"/>
          </a:p>
        </p:txBody>
      </p:sp>
      <p:sp>
        <p:nvSpPr>
          <p:cNvPr id="10247" name="AutoShape 8"/>
          <p:cNvSpPr>
            <a:spLocks noChangeArrowheads="1"/>
          </p:cNvSpPr>
          <p:nvPr/>
        </p:nvSpPr>
        <p:spPr bwMode="auto">
          <a:xfrm>
            <a:off x="6153150" y="1687513"/>
            <a:ext cx="1279525" cy="623887"/>
          </a:xfrm>
          <a:prstGeom prst="roundRect">
            <a:avLst>
              <a:gd name="adj" fmla="val 319"/>
            </a:avLst>
          </a:prstGeom>
          <a:solidFill>
            <a:srgbClr val="0070C0"/>
          </a:solidFill>
          <a:ln w="9360">
            <a:solidFill>
              <a:srgbClr val="000000"/>
            </a:solidFill>
            <a:round/>
            <a:headEnd/>
            <a:tailEnd/>
          </a:ln>
        </p:spPr>
        <p:txBody>
          <a:bodyPr wrap="none" anchor="ctr"/>
          <a:lstStyle/>
          <a:p>
            <a:r>
              <a:rPr lang="en-ZA"/>
              <a:t>Consumer</a:t>
            </a:r>
            <a:endParaRPr lang="en-US"/>
          </a:p>
        </p:txBody>
      </p:sp>
      <p:sp>
        <p:nvSpPr>
          <p:cNvPr id="10248" name="AutoShape 8"/>
          <p:cNvSpPr>
            <a:spLocks noChangeArrowheads="1"/>
          </p:cNvSpPr>
          <p:nvPr/>
        </p:nvSpPr>
        <p:spPr bwMode="auto">
          <a:xfrm>
            <a:off x="6153150" y="2784475"/>
            <a:ext cx="1279525" cy="625475"/>
          </a:xfrm>
          <a:prstGeom prst="roundRect">
            <a:avLst>
              <a:gd name="adj" fmla="val 319"/>
            </a:avLst>
          </a:prstGeom>
          <a:solidFill>
            <a:srgbClr val="0070C0"/>
          </a:solidFill>
          <a:ln w="9360">
            <a:solidFill>
              <a:srgbClr val="000000"/>
            </a:solidFill>
            <a:round/>
            <a:headEnd/>
            <a:tailEnd/>
          </a:ln>
        </p:spPr>
        <p:txBody>
          <a:bodyPr wrap="none" anchor="ctr"/>
          <a:lstStyle/>
          <a:p>
            <a:r>
              <a:rPr lang="en-ZA"/>
              <a:t>Consumer</a:t>
            </a:r>
            <a:endParaRPr lang="en-US"/>
          </a:p>
        </p:txBody>
      </p:sp>
      <p:sp>
        <p:nvSpPr>
          <p:cNvPr id="10249" name="AutoShape 8"/>
          <p:cNvSpPr>
            <a:spLocks noChangeArrowheads="1"/>
          </p:cNvSpPr>
          <p:nvPr/>
        </p:nvSpPr>
        <p:spPr bwMode="auto">
          <a:xfrm>
            <a:off x="6153150" y="3894138"/>
            <a:ext cx="1279525" cy="625475"/>
          </a:xfrm>
          <a:prstGeom prst="roundRect">
            <a:avLst>
              <a:gd name="adj" fmla="val 319"/>
            </a:avLst>
          </a:prstGeom>
          <a:solidFill>
            <a:srgbClr val="0070C0"/>
          </a:solidFill>
          <a:ln w="9360">
            <a:solidFill>
              <a:srgbClr val="000000"/>
            </a:solidFill>
            <a:round/>
            <a:headEnd/>
            <a:tailEnd/>
          </a:ln>
        </p:spPr>
        <p:txBody>
          <a:bodyPr wrap="none" anchor="ctr"/>
          <a:lstStyle/>
          <a:p>
            <a:r>
              <a:rPr lang="en-ZA"/>
              <a:t>Consumer</a:t>
            </a:r>
            <a:endParaRPr lang="en-US"/>
          </a:p>
        </p:txBody>
      </p:sp>
      <p:sp>
        <p:nvSpPr>
          <p:cNvPr id="9" name="Rectangle 8"/>
          <p:cNvSpPr/>
          <p:nvPr/>
        </p:nvSpPr>
        <p:spPr bwMode="auto">
          <a:xfrm rot="16200000">
            <a:off x="3475038" y="2978150"/>
            <a:ext cx="639762" cy="312738"/>
          </a:xfrm>
          <a:prstGeom prst="rect">
            <a:avLst/>
          </a:prstGeom>
          <a:solidFill>
            <a:schemeClr val="accent6">
              <a:lumMod val="50000"/>
            </a:schemeClr>
          </a:solidFill>
          <a:ln w="9525" cap="flat" cmpd="sng" algn="ctr">
            <a:solidFill>
              <a:schemeClr val="tx1"/>
            </a:solidFill>
            <a:prstDash val="solid"/>
            <a:round/>
            <a:headEnd type="none" w="med" len="med"/>
            <a:tailEnd type="none" w="med" len="med"/>
          </a:ln>
          <a:effectLst/>
        </p:spPr>
        <p:txBody>
          <a:bodyPr/>
          <a:lstStyle/>
          <a:p>
            <a:pPr>
              <a:defRPr/>
            </a:pPr>
            <a:r>
              <a:rPr lang="en-ZA" sz="1400" dirty="0"/>
              <a:t>work</a:t>
            </a:r>
            <a:endParaRPr lang="en-US" sz="1400" dirty="0"/>
          </a:p>
        </p:txBody>
      </p:sp>
      <p:sp>
        <p:nvSpPr>
          <p:cNvPr id="12" name="Rectangle 11"/>
          <p:cNvSpPr/>
          <p:nvPr/>
        </p:nvSpPr>
        <p:spPr bwMode="auto">
          <a:xfrm rot="16200000">
            <a:off x="3775076" y="2978150"/>
            <a:ext cx="639762" cy="312737"/>
          </a:xfrm>
          <a:prstGeom prst="rect">
            <a:avLst/>
          </a:prstGeom>
          <a:solidFill>
            <a:schemeClr val="accent6">
              <a:lumMod val="50000"/>
            </a:schemeClr>
          </a:solidFill>
          <a:ln w="9525" cap="flat" cmpd="sng" algn="ctr">
            <a:solidFill>
              <a:schemeClr val="tx1"/>
            </a:solidFill>
            <a:prstDash val="solid"/>
            <a:round/>
            <a:headEnd type="none" w="med" len="med"/>
            <a:tailEnd type="none" w="med" len="med"/>
          </a:ln>
          <a:effectLst/>
        </p:spPr>
        <p:txBody>
          <a:bodyPr/>
          <a:lstStyle/>
          <a:p>
            <a:pPr>
              <a:defRPr/>
            </a:pPr>
            <a:r>
              <a:rPr lang="en-ZA" sz="1400" dirty="0"/>
              <a:t>work</a:t>
            </a:r>
            <a:endParaRPr lang="en-US" sz="1400" dirty="0"/>
          </a:p>
        </p:txBody>
      </p:sp>
      <p:sp>
        <p:nvSpPr>
          <p:cNvPr id="13" name="Rectangle 12"/>
          <p:cNvSpPr/>
          <p:nvPr/>
        </p:nvSpPr>
        <p:spPr bwMode="auto">
          <a:xfrm rot="16200000">
            <a:off x="4102101" y="2978150"/>
            <a:ext cx="639762" cy="312737"/>
          </a:xfrm>
          <a:prstGeom prst="rect">
            <a:avLst/>
          </a:prstGeom>
          <a:solidFill>
            <a:schemeClr val="accent6">
              <a:lumMod val="50000"/>
            </a:schemeClr>
          </a:solidFill>
          <a:ln w="9525" cap="flat" cmpd="sng" algn="ctr">
            <a:solidFill>
              <a:schemeClr val="tx1"/>
            </a:solidFill>
            <a:prstDash val="solid"/>
            <a:round/>
            <a:headEnd type="none" w="med" len="med"/>
            <a:tailEnd type="none" w="med" len="med"/>
          </a:ln>
          <a:effectLst/>
        </p:spPr>
        <p:txBody>
          <a:bodyPr/>
          <a:lstStyle/>
          <a:p>
            <a:pPr>
              <a:defRPr/>
            </a:pPr>
            <a:r>
              <a:rPr lang="en-ZA" sz="1400" dirty="0"/>
              <a:t>work</a:t>
            </a:r>
            <a:endParaRPr lang="en-US" sz="1400" dirty="0"/>
          </a:p>
        </p:txBody>
      </p:sp>
      <p:sp>
        <p:nvSpPr>
          <p:cNvPr id="10253" name="Freeform 14"/>
          <p:cNvSpPr>
            <a:spLocks/>
          </p:cNvSpPr>
          <p:nvPr/>
        </p:nvSpPr>
        <p:spPr bwMode="auto">
          <a:xfrm>
            <a:off x="2573338" y="1933575"/>
            <a:ext cx="1058862" cy="1214438"/>
          </a:xfrm>
          <a:custGeom>
            <a:avLst/>
            <a:gdLst>
              <a:gd name="T0" fmla="*/ 0 w 1058091"/>
              <a:gd name="T1" fmla="*/ 0 h 1214846"/>
              <a:gd name="T2" fmla="*/ 405833 w 1058091"/>
              <a:gd name="T3" fmla="*/ 652486 h 1214846"/>
              <a:gd name="T4" fmla="*/ 1060406 w 1058091"/>
              <a:gd name="T5" fmla="*/ 1213622 h 1214846"/>
              <a:gd name="T6" fmla="*/ 0 60000 65536"/>
              <a:gd name="T7" fmla="*/ 0 60000 65536"/>
              <a:gd name="T8" fmla="*/ 0 60000 65536"/>
              <a:gd name="T9" fmla="*/ 0 w 1058091"/>
              <a:gd name="T10" fmla="*/ 0 h 1214846"/>
              <a:gd name="T11" fmla="*/ 1058091 w 1058091"/>
              <a:gd name="T12" fmla="*/ 1214846 h 1214846"/>
            </a:gdLst>
            <a:ahLst/>
            <a:cxnLst>
              <a:cxn ang="T6">
                <a:pos x="T0" y="T1"/>
              </a:cxn>
              <a:cxn ang="T7">
                <a:pos x="T2" y="T3"/>
              </a:cxn>
              <a:cxn ang="T8">
                <a:pos x="T4" y="T5"/>
              </a:cxn>
            </a:cxnLst>
            <a:rect l="T9" t="T10" r="T11" b="T12"/>
            <a:pathLst>
              <a:path w="1058091" h="1214846">
                <a:moveTo>
                  <a:pt x="0" y="0"/>
                </a:moveTo>
                <a:cubicBezTo>
                  <a:pt x="114300" y="225334"/>
                  <a:pt x="228600" y="450669"/>
                  <a:pt x="404948" y="653143"/>
                </a:cubicBezTo>
                <a:cubicBezTo>
                  <a:pt x="581296" y="855617"/>
                  <a:pt x="819693" y="1035231"/>
                  <a:pt x="1058091" y="1214846"/>
                </a:cubicBezTo>
              </a:path>
            </a:pathLst>
          </a:custGeom>
          <a:noFill/>
          <a:ln w="19050"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4" name="Freeform 15"/>
          <p:cNvSpPr>
            <a:spLocks/>
          </p:cNvSpPr>
          <p:nvPr/>
        </p:nvSpPr>
        <p:spPr bwMode="auto">
          <a:xfrm flipV="1">
            <a:off x="2573338" y="3225800"/>
            <a:ext cx="1058862" cy="993775"/>
          </a:xfrm>
          <a:custGeom>
            <a:avLst/>
            <a:gdLst>
              <a:gd name="T0" fmla="*/ 0 w 1058091"/>
              <a:gd name="T1" fmla="*/ 0 h 1214846"/>
              <a:gd name="T2" fmla="*/ 405833 w 1058091"/>
              <a:gd name="T3" fmla="*/ 292173 h 1214846"/>
              <a:gd name="T4" fmla="*/ 1060406 w 1058091"/>
              <a:gd name="T5" fmla="*/ 543440 h 1214846"/>
              <a:gd name="T6" fmla="*/ 0 60000 65536"/>
              <a:gd name="T7" fmla="*/ 0 60000 65536"/>
              <a:gd name="T8" fmla="*/ 0 60000 65536"/>
              <a:gd name="T9" fmla="*/ 0 w 1058091"/>
              <a:gd name="T10" fmla="*/ 0 h 1214846"/>
              <a:gd name="T11" fmla="*/ 1058091 w 1058091"/>
              <a:gd name="T12" fmla="*/ 1214846 h 1214846"/>
            </a:gdLst>
            <a:ahLst/>
            <a:cxnLst>
              <a:cxn ang="T6">
                <a:pos x="T0" y="T1"/>
              </a:cxn>
              <a:cxn ang="T7">
                <a:pos x="T2" y="T3"/>
              </a:cxn>
              <a:cxn ang="T8">
                <a:pos x="T4" y="T5"/>
              </a:cxn>
            </a:cxnLst>
            <a:rect l="T9" t="T10" r="T11" b="T12"/>
            <a:pathLst>
              <a:path w="1058091" h="1214846">
                <a:moveTo>
                  <a:pt x="0" y="0"/>
                </a:moveTo>
                <a:cubicBezTo>
                  <a:pt x="114300" y="225334"/>
                  <a:pt x="228600" y="450669"/>
                  <a:pt x="404948" y="653143"/>
                </a:cubicBezTo>
                <a:cubicBezTo>
                  <a:pt x="581296" y="855617"/>
                  <a:pt x="819693" y="1035231"/>
                  <a:pt x="1058091" y="1214846"/>
                </a:cubicBezTo>
              </a:path>
            </a:pathLst>
          </a:custGeom>
          <a:noFill/>
          <a:ln w="19050"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5" name="Freeform 16"/>
          <p:cNvSpPr>
            <a:spLocks/>
          </p:cNvSpPr>
          <p:nvPr/>
        </p:nvSpPr>
        <p:spPr bwMode="auto">
          <a:xfrm>
            <a:off x="2573338" y="3030538"/>
            <a:ext cx="1058862" cy="144462"/>
          </a:xfrm>
          <a:custGeom>
            <a:avLst/>
            <a:gdLst>
              <a:gd name="T0" fmla="*/ 0 w 1058091"/>
              <a:gd name="T1" fmla="*/ 0 h 1214846"/>
              <a:gd name="T2" fmla="*/ 405833 w 1058091"/>
              <a:gd name="T3" fmla="*/ 130 h 1214846"/>
              <a:gd name="T4" fmla="*/ 1060406 w 1058091"/>
              <a:gd name="T5" fmla="*/ 242 h 1214846"/>
              <a:gd name="T6" fmla="*/ 0 60000 65536"/>
              <a:gd name="T7" fmla="*/ 0 60000 65536"/>
              <a:gd name="T8" fmla="*/ 0 60000 65536"/>
              <a:gd name="T9" fmla="*/ 0 w 1058091"/>
              <a:gd name="T10" fmla="*/ 0 h 1214846"/>
              <a:gd name="T11" fmla="*/ 1058091 w 1058091"/>
              <a:gd name="T12" fmla="*/ 1214846 h 1214846"/>
            </a:gdLst>
            <a:ahLst/>
            <a:cxnLst>
              <a:cxn ang="T6">
                <a:pos x="T0" y="T1"/>
              </a:cxn>
              <a:cxn ang="T7">
                <a:pos x="T2" y="T3"/>
              </a:cxn>
              <a:cxn ang="T8">
                <a:pos x="T4" y="T5"/>
              </a:cxn>
            </a:cxnLst>
            <a:rect l="T9" t="T10" r="T11" b="T12"/>
            <a:pathLst>
              <a:path w="1058091" h="1214846">
                <a:moveTo>
                  <a:pt x="0" y="0"/>
                </a:moveTo>
                <a:cubicBezTo>
                  <a:pt x="114300" y="225334"/>
                  <a:pt x="228600" y="450669"/>
                  <a:pt x="404948" y="653143"/>
                </a:cubicBezTo>
                <a:cubicBezTo>
                  <a:pt x="581296" y="855617"/>
                  <a:pt x="819693" y="1035231"/>
                  <a:pt x="1058091" y="1214846"/>
                </a:cubicBezTo>
              </a:path>
            </a:pathLst>
          </a:custGeom>
          <a:noFill/>
          <a:ln w="19050"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6" name="Freeform 18"/>
          <p:cNvSpPr>
            <a:spLocks/>
          </p:cNvSpPr>
          <p:nvPr/>
        </p:nvSpPr>
        <p:spPr bwMode="auto">
          <a:xfrm rot="11628870" flipH="1">
            <a:off x="4664075" y="3003550"/>
            <a:ext cx="1460500" cy="296863"/>
          </a:xfrm>
          <a:custGeom>
            <a:avLst/>
            <a:gdLst>
              <a:gd name="T0" fmla="*/ 0 w 1058091"/>
              <a:gd name="T1" fmla="*/ 0 h 1214846"/>
              <a:gd name="T2" fmla="*/ 1469785 w 1058091"/>
              <a:gd name="T3" fmla="*/ 2325 h 1214846"/>
              <a:gd name="T4" fmla="*/ 3840409 w 1058091"/>
              <a:gd name="T5" fmla="*/ 4325 h 1214846"/>
              <a:gd name="T6" fmla="*/ 0 60000 65536"/>
              <a:gd name="T7" fmla="*/ 0 60000 65536"/>
              <a:gd name="T8" fmla="*/ 0 60000 65536"/>
              <a:gd name="T9" fmla="*/ 0 w 1058091"/>
              <a:gd name="T10" fmla="*/ 0 h 1214846"/>
              <a:gd name="T11" fmla="*/ 1058091 w 1058091"/>
              <a:gd name="T12" fmla="*/ 1214846 h 1214846"/>
            </a:gdLst>
            <a:ahLst/>
            <a:cxnLst>
              <a:cxn ang="T6">
                <a:pos x="T0" y="T1"/>
              </a:cxn>
              <a:cxn ang="T7">
                <a:pos x="T2" y="T3"/>
              </a:cxn>
              <a:cxn ang="T8">
                <a:pos x="T4" y="T5"/>
              </a:cxn>
            </a:cxnLst>
            <a:rect l="T9" t="T10" r="T11" b="T12"/>
            <a:pathLst>
              <a:path w="1058091" h="1214846">
                <a:moveTo>
                  <a:pt x="0" y="0"/>
                </a:moveTo>
                <a:cubicBezTo>
                  <a:pt x="114300" y="225334"/>
                  <a:pt x="228600" y="450669"/>
                  <a:pt x="404948" y="653143"/>
                </a:cubicBezTo>
                <a:cubicBezTo>
                  <a:pt x="581296" y="855617"/>
                  <a:pt x="819693" y="1035231"/>
                  <a:pt x="1058091" y="1214846"/>
                </a:cubicBezTo>
              </a:path>
            </a:pathLst>
          </a:custGeom>
          <a:noFill/>
          <a:ln w="19050"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257" name="Freeform 19"/>
          <p:cNvSpPr>
            <a:spLocks/>
          </p:cNvSpPr>
          <p:nvPr/>
        </p:nvSpPr>
        <p:spPr bwMode="auto">
          <a:xfrm rot="-9971130" flipH="1" flipV="1">
            <a:off x="4718050" y="3411538"/>
            <a:ext cx="1522413" cy="669925"/>
          </a:xfrm>
          <a:custGeom>
            <a:avLst/>
            <a:gdLst>
              <a:gd name="T0" fmla="*/ 0 w 1058091"/>
              <a:gd name="T1" fmla="*/ 0 h 1214846"/>
              <a:gd name="T2" fmla="*/ 1736324 w 1058091"/>
              <a:gd name="T3" fmla="*/ 60417 h 1214846"/>
              <a:gd name="T4" fmla="*/ 4536849 w 1058091"/>
              <a:gd name="T5" fmla="*/ 112376 h 1214846"/>
              <a:gd name="T6" fmla="*/ 0 60000 65536"/>
              <a:gd name="T7" fmla="*/ 0 60000 65536"/>
              <a:gd name="T8" fmla="*/ 0 60000 65536"/>
              <a:gd name="T9" fmla="*/ 0 w 1058091"/>
              <a:gd name="T10" fmla="*/ 0 h 1214846"/>
              <a:gd name="T11" fmla="*/ 1058091 w 1058091"/>
              <a:gd name="T12" fmla="*/ 1214846 h 1214846"/>
            </a:gdLst>
            <a:ahLst/>
            <a:cxnLst>
              <a:cxn ang="T6">
                <a:pos x="T0" y="T1"/>
              </a:cxn>
              <a:cxn ang="T7">
                <a:pos x="T2" y="T3"/>
              </a:cxn>
              <a:cxn ang="T8">
                <a:pos x="T4" y="T5"/>
              </a:cxn>
            </a:cxnLst>
            <a:rect l="T9" t="T10" r="T11" b="T12"/>
            <a:pathLst>
              <a:path w="1058091" h="1214846">
                <a:moveTo>
                  <a:pt x="0" y="0"/>
                </a:moveTo>
                <a:cubicBezTo>
                  <a:pt x="114300" y="225334"/>
                  <a:pt x="228600" y="450669"/>
                  <a:pt x="404948" y="653143"/>
                </a:cubicBezTo>
                <a:cubicBezTo>
                  <a:pt x="581296" y="855617"/>
                  <a:pt x="819693" y="1035231"/>
                  <a:pt x="1058091" y="1214846"/>
                </a:cubicBezTo>
              </a:path>
            </a:pathLst>
          </a:custGeom>
          <a:noFill/>
          <a:ln w="19050" cap="flat" cmpd="sng" algn="ctr">
            <a:solidFill>
              <a:schemeClr val="tx1"/>
            </a:solidFill>
            <a:prstDash val="solid"/>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Rectangle 13"/>
          <p:cNvSpPr/>
          <p:nvPr/>
        </p:nvSpPr>
        <p:spPr bwMode="auto">
          <a:xfrm rot="16200000">
            <a:off x="4402138" y="2978150"/>
            <a:ext cx="639762" cy="312738"/>
          </a:xfrm>
          <a:prstGeom prst="rect">
            <a:avLst/>
          </a:prstGeom>
          <a:solidFill>
            <a:schemeClr val="accent6">
              <a:lumMod val="50000"/>
            </a:schemeClr>
          </a:solidFill>
          <a:ln w="9525" cap="flat" cmpd="sng" algn="ctr">
            <a:solidFill>
              <a:schemeClr val="tx1"/>
            </a:solidFill>
            <a:prstDash val="solid"/>
            <a:round/>
            <a:headEnd type="none" w="med" len="med"/>
            <a:tailEnd type="none" w="med" len="med"/>
          </a:ln>
          <a:effectLst/>
        </p:spPr>
        <p:txBody>
          <a:bodyPr/>
          <a:lstStyle/>
          <a:p>
            <a:pPr>
              <a:defRPr/>
            </a:pPr>
            <a:r>
              <a:rPr lang="en-ZA" sz="1400" dirty="0"/>
              <a:t>work</a:t>
            </a:r>
            <a:endParaRPr lang="en-US" sz="1400" dirty="0"/>
          </a:p>
        </p:txBody>
      </p:sp>
      <p:sp>
        <p:nvSpPr>
          <p:cNvPr id="10259" name="Rectangle 20"/>
          <p:cNvSpPr>
            <a:spLocks noChangeArrowheads="1"/>
          </p:cNvSpPr>
          <p:nvPr/>
        </p:nvSpPr>
        <p:spPr bwMode="auto">
          <a:xfrm>
            <a:off x="3816350" y="2146300"/>
            <a:ext cx="9398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Shared</a:t>
            </a:r>
          </a:p>
          <a:p>
            <a:r>
              <a:rPr lang="en-ZA"/>
              <a:t>Queue</a:t>
            </a:r>
            <a:endParaRPr lang="en-US"/>
          </a:p>
        </p:txBody>
      </p:sp>
      <p:sp>
        <p:nvSpPr>
          <p:cNvPr id="10260" name="TextBox 21"/>
          <p:cNvSpPr txBox="1">
            <a:spLocks noChangeArrowheads="1"/>
          </p:cNvSpPr>
          <p:nvPr/>
        </p:nvSpPr>
        <p:spPr bwMode="auto">
          <a:xfrm>
            <a:off x="444500" y="5251450"/>
            <a:ext cx="82819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Producers create new work jobs that need to be performed at a later stage. These jobs are removed from the queue by consumers, on a first come first served basis, and completed by the consumer. Results may be dispatched to further processing or somehow integrated towards the end of the program.</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Produce/consumer flows</a:t>
            </a:r>
            <a:endParaRPr lang="en-US" dirty="0"/>
          </a:p>
        </p:txBody>
      </p:sp>
      <p:sp>
        <p:nvSpPr>
          <p:cNvPr id="11267" name="AutoShape 8"/>
          <p:cNvSpPr>
            <a:spLocks noChangeArrowheads="1"/>
          </p:cNvSpPr>
          <p:nvPr/>
        </p:nvSpPr>
        <p:spPr bwMode="auto">
          <a:xfrm>
            <a:off x="2990850" y="1660525"/>
            <a:ext cx="1281113" cy="625475"/>
          </a:xfrm>
          <a:prstGeom prst="roundRect">
            <a:avLst>
              <a:gd name="adj" fmla="val 319"/>
            </a:avLst>
          </a:prstGeom>
          <a:solidFill>
            <a:srgbClr val="AD4186"/>
          </a:solidFill>
          <a:ln w="9360">
            <a:solidFill>
              <a:srgbClr val="000000"/>
            </a:solidFill>
            <a:round/>
            <a:headEnd/>
            <a:tailEnd/>
          </a:ln>
        </p:spPr>
        <p:txBody>
          <a:bodyPr wrap="none" anchor="ctr"/>
          <a:lstStyle/>
          <a:p>
            <a:r>
              <a:rPr lang="en-ZA"/>
              <a:t>Producer</a:t>
            </a:r>
            <a:endParaRPr lang="en-US"/>
          </a:p>
        </p:txBody>
      </p:sp>
      <p:sp>
        <p:nvSpPr>
          <p:cNvPr id="11268" name="AutoShape 8"/>
          <p:cNvSpPr>
            <a:spLocks noChangeArrowheads="1"/>
          </p:cNvSpPr>
          <p:nvPr/>
        </p:nvSpPr>
        <p:spPr bwMode="auto">
          <a:xfrm>
            <a:off x="4846638" y="1660525"/>
            <a:ext cx="1279525" cy="625475"/>
          </a:xfrm>
          <a:prstGeom prst="roundRect">
            <a:avLst>
              <a:gd name="adj" fmla="val 319"/>
            </a:avLst>
          </a:prstGeom>
          <a:solidFill>
            <a:srgbClr val="0070C0"/>
          </a:solidFill>
          <a:ln w="9360">
            <a:solidFill>
              <a:srgbClr val="000000"/>
            </a:solidFill>
            <a:round/>
            <a:headEnd/>
            <a:tailEnd/>
          </a:ln>
        </p:spPr>
        <p:txBody>
          <a:bodyPr wrap="none" anchor="ctr"/>
          <a:lstStyle/>
          <a:p>
            <a:r>
              <a:rPr lang="en-ZA"/>
              <a:t>Consumer</a:t>
            </a:r>
            <a:endParaRPr lang="en-US"/>
          </a:p>
        </p:txBody>
      </p:sp>
      <p:cxnSp>
        <p:nvCxnSpPr>
          <p:cNvPr id="6" name="Straight Arrow Connector 5"/>
          <p:cNvCxnSpPr>
            <a:stCxn id="11267" idx="3"/>
            <a:endCxn id="11268" idx="1"/>
          </p:cNvCxnSpPr>
          <p:nvPr/>
        </p:nvCxnSpPr>
        <p:spPr bwMode="auto">
          <a:xfrm>
            <a:off x="4271963" y="1973263"/>
            <a:ext cx="574675" cy="1587"/>
          </a:xfrm>
          <a:prstGeom prst="straightConnector1">
            <a:avLst/>
          </a:prstGeom>
          <a:solidFill>
            <a:schemeClr val="accent1"/>
          </a:solidFill>
          <a:ln w="19050" cap="flat" cmpd="sng" algn="ctr">
            <a:solidFill>
              <a:schemeClr val="tx1">
                <a:lumMod val="85000"/>
              </a:schemeClr>
            </a:solidFill>
            <a:prstDash val="solid"/>
            <a:round/>
            <a:headEnd type="none" w="med" len="med"/>
            <a:tailEnd type="arrow"/>
          </a:ln>
          <a:effectLst/>
        </p:spPr>
      </p:cxnSp>
      <p:sp>
        <p:nvSpPr>
          <p:cNvPr id="11270" name="AutoShape 8"/>
          <p:cNvSpPr>
            <a:spLocks noChangeArrowheads="1"/>
          </p:cNvSpPr>
          <p:nvPr/>
        </p:nvSpPr>
        <p:spPr bwMode="auto">
          <a:xfrm>
            <a:off x="2990850" y="2497138"/>
            <a:ext cx="1281113" cy="625475"/>
          </a:xfrm>
          <a:prstGeom prst="roundRect">
            <a:avLst>
              <a:gd name="adj" fmla="val 319"/>
            </a:avLst>
          </a:prstGeom>
          <a:solidFill>
            <a:srgbClr val="AD4186"/>
          </a:solidFill>
          <a:ln w="9360">
            <a:solidFill>
              <a:srgbClr val="000000"/>
            </a:solidFill>
            <a:round/>
            <a:headEnd/>
            <a:tailEnd/>
          </a:ln>
        </p:spPr>
        <p:txBody>
          <a:bodyPr wrap="none" anchor="ctr"/>
          <a:lstStyle/>
          <a:p>
            <a:r>
              <a:rPr lang="en-ZA"/>
              <a:t>Producer</a:t>
            </a:r>
            <a:endParaRPr lang="en-US"/>
          </a:p>
        </p:txBody>
      </p:sp>
      <p:sp>
        <p:nvSpPr>
          <p:cNvPr id="11271" name="AutoShape 8"/>
          <p:cNvSpPr>
            <a:spLocks noChangeArrowheads="1"/>
          </p:cNvSpPr>
          <p:nvPr/>
        </p:nvSpPr>
        <p:spPr bwMode="auto">
          <a:xfrm>
            <a:off x="4846638" y="2497138"/>
            <a:ext cx="1279525" cy="625475"/>
          </a:xfrm>
          <a:prstGeom prst="roundRect">
            <a:avLst>
              <a:gd name="adj" fmla="val 319"/>
            </a:avLst>
          </a:prstGeom>
          <a:solidFill>
            <a:srgbClr val="0070C0"/>
          </a:solidFill>
          <a:ln w="9360">
            <a:solidFill>
              <a:srgbClr val="000000"/>
            </a:solidFill>
            <a:round/>
            <a:headEnd/>
            <a:tailEnd/>
          </a:ln>
        </p:spPr>
        <p:txBody>
          <a:bodyPr wrap="none" anchor="ctr"/>
          <a:lstStyle/>
          <a:p>
            <a:r>
              <a:rPr lang="en-ZA"/>
              <a:t>Consumer</a:t>
            </a:r>
            <a:endParaRPr lang="en-US"/>
          </a:p>
        </p:txBody>
      </p:sp>
      <p:cxnSp>
        <p:nvCxnSpPr>
          <p:cNvPr id="9" name="Straight Arrow Connector 8"/>
          <p:cNvCxnSpPr>
            <a:stCxn id="11270" idx="3"/>
            <a:endCxn id="11271" idx="1"/>
          </p:cNvCxnSpPr>
          <p:nvPr/>
        </p:nvCxnSpPr>
        <p:spPr bwMode="auto">
          <a:xfrm>
            <a:off x="4271963" y="2809875"/>
            <a:ext cx="574675" cy="1588"/>
          </a:xfrm>
          <a:prstGeom prst="straightConnector1">
            <a:avLst/>
          </a:prstGeom>
          <a:solidFill>
            <a:schemeClr val="accent1"/>
          </a:solidFill>
          <a:ln w="19050" cap="flat" cmpd="sng" algn="ctr">
            <a:solidFill>
              <a:schemeClr val="tx1">
                <a:lumMod val="85000"/>
              </a:schemeClr>
            </a:solidFill>
            <a:prstDash val="solid"/>
            <a:round/>
            <a:headEnd type="none" w="med" len="med"/>
            <a:tailEnd type="arrow"/>
          </a:ln>
          <a:effectLst/>
        </p:spPr>
      </p:cxnSp>
      <p:sp>
        <p:nvSpPr>
          <p:cNvPr id="11273" name="AutoShape 8"/>
          <p:cNvSpPr>
            <a:spLocks noChangeArrowheads="1"/>
          </p:cNvSpPr>
          <p:nvPr/>
        </p:nvSpPr>
        <p:spPr bwMode="auto">
          <a:xfrm>
            <a:off x="2990850" y="3319463"/>
            <a:ext cx="1281113" cy="625475"/>
          </a:xfrm>
          <a:prstGeom prst="roundRect">
            <a:avLst>
              <a:gd name="adj" fmla="val 319"/>
            </a:avLst>
          </a:prstGeom>
          <a:solidFill>
            <a:srgbClr val="AD4186"/>
          </a:solidFill>
          <a:ln w="9360">
            <a:solidFill>
              <a:srgbClr val="000000"/>
            </a:solidFill>
            <a:round/>
            <a:headEnd/>
            <a:tailEnd/>
          </a:ln>
        </p:spPr>
        <p:txBody>
          <a:bodyPr wrap="none" anchor="ctr"/>
          <a:lstStyle/>
          <a:p>
            <a:r>
              <a:rPr lang="en-ZA"/>
              <a:t>Producer</a:t>
            </a:r>
            <a:endParaRPr lang="en-US"/>
          </a:p>
        </p:txBody>
      </p:sp>
      <p:sp>
        <p:nvSpPr>
          <p:cNvPr id="11274" name="AutoShape 8"/>
          <p:cNvSpPr>
            <a:spLocks noChangeArrowheads="1"/>
          </p:cNvSpPr>
          <p:nvPr/>
        </p:nvSpPr>
        <p:spPr bwMode="auto">
          <a:xfrm>
            <a:off x="4846638" y="3319463"/>
            <a:ext cx="1279525" cy="625475"/>
          </a:xfrm>
          <a:prstGeom prst="roundRect">
            <a:avLst>
              <a:gd name="adj" fmla="val 319"/>
            </a:avLst>
          </a:prstGeom>
          <a:solidFill>
            <a:srgbClr val="0070C0"/>
          </a:solidFill>
          <a:ln w="9360">
            <a:solidFill>
              <a:srgbClr val="000000"/>
            </a:solidFill>
            <a:round/>
            <a:headEnd/>
            <a:tailEnd/>
          </a:ln>
        </p:spPr>
        <p:txBody>
          <a:bodyPr wrap="none" anchor="ctr"/>
          <a:lstStyle/>
          <a:p>
            <a:r>
              <a:rPr lang="en-ZA"/>
              <a:t>Consumer</a:t>
            </a:r>
            <a:endParaRPr lang="en-US"/>
          </a:p>
        </p:txBody>
      </p:sp>
      <p:cxnSp>
        <p:nvCxnSpPr>
          <p:cNvPr id="12" name="Straight Arrow Connector 11"/>
          <p:cNvCxnSpPr>
            <a:stCxn id="11273" idx="3"/>
            <a:endCxn id="11274" idx="1"/>
          </p:cNvCxnSpPr>
          <p:nvPr/>
        </p:nvCxnSpPr>
        <p:spPr bwMode="auto">
          <a:xfrm>
            <a:off x="4271963" y="3632200"/>
            <a:ext cx="574675" cy="1588"/>
          </a:xfrm>
          <a:prstGeom prst="straightConnector1">
            <a:avLst/>
          </a:prstGeom>
          <a:solidFill>
            <a:schemeClr val="accent1"/>
          </a:solidFill>
          <a:ln w="19050" cap="flat" cmpd="sng" algn="ctr">
            <a:solidFill>
              <a:schemeClr val="tx1">
                <a:lumMod val="85000"/>
              </a:schemeClr>
            </a:solidFill>
            <a:prstDash val="solid"/>
            <a:round/>
            <a:headEnd type="none" w="med" len="med"/>
            <a:tailEnd type="arrow"/>
          </a:ln>
          <a:effectLst/>
        </p:spPr>
      </p:cxnSp>
      <p:sp>
        <p:nvSpPr>
          <p:cNvPr id="11276" name="Rectangle 12"/>
          <p:cNvSpPr>
            <a:spLocks noChangeArrowheads="1"/>
          </p:cNvSpPr>
          <p:nvPr/>
        </p:nvSpPr>
        <p:spPr bwMode="auto">
          <a:xfrm>
            <a:off x="276225" y="1846263"/>
            <a:ext cx="24225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2800"/>
              <a:t>Parallel tasks:</a:t>
            </a:r>
            <a:endParaRPr lang="en-US" sz="2800"/>
          </a:p>
        </p:txBody>
      </p:sp>
      <p:sp>
        <p:nvSpPr>
          <p:cNvPr id="11277" name="TextBox 13"/>
          <p:cNvSpPr txBox="1">
            <a:spLocks noChangeArrowheads="1"/>
          </p:cNvSpPr>
          <p:nvPr/>
        </p:nvSpPr>
        <p:spPr bwMode="auto">
          <a:xfrm>
            <a:off x="404813" y="4584700"/>
            <a:ext cx="8281987"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The producer consumer flows pattern is similar to the work queues, except each procedure is coupled with a consumer, without going through a queue. This approach may work better if the producer and consumer need some form of collaboration (e.g., making decisions, etc) before the consumer starts work. For example the producer may ‘discuss’ with the consumer where its results are going to be stored and negotiate the process speed and QoS required.</a:t>
            </a:r>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6072</TotalTime>
  <Words>1732</Words>
  <Application>Microsoft Office PowerPoint</Application>
  <PresentationFormat>On-screen Show (4:3)</PresentationFormat>
  <Paragraphs>281</Paragraphs>
  <Slides>30</Slides>
  <Notes>26</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4084 Theme</vt:lpstr>
      <vt:lpstr>PowerPoint Presentation</vt:lpstr>
      <vt:lpstr>Lecture Overview</vt:lpstr>
      <vt:lpstr>Parallel programming design patterns</vt:lpstr>
      <vt:lpstr>Commonly used design patterns</vt:lpstr>
      <vt:lpstr>Assigned reading</vt:lpstr>
      <vt:lpstr>Quick overview of Common patterns</vt:lpstr>
      <vt:lpstr>Master/Slave</vt:lpstr>
      <vt:lpstr>Work queues</vt:lpstr>
      <vt:lpstr>Produce/consumer flows</vt:lpstr>
      <vt:lpstr>Replicate &amp; reduce</vt:lpstr>
      <vt:lpstr>Repository pattern</vt:lpstr>
      <vt:lpstr>Divide and conquer</vt:lpstr>
      <vt:lpstr>Where to in term 2</vt:lpstr>
      <vt:lpstr>Where to in Term 2</vt:lpstr>
      <vt:lpstr>Some terminology…</vt:lpstr>
      <vt:lpstr>Application Accelerator?</vt:lpstr>
      <vt:lpstr>Application Accelerator?</vt:lpstr>
      <vt:lpstr>Other Important Terms</vt:lpstr>
      <vt:lpstr>Verification and Validation (V&amp;V)</vt:lpstr>
      <vt:lpstr>Verification before validation</vt:lpstr>
      <vt:lpstr>Verification</vt:lpstr>
      <vt:lpstr>Commonly used verification methods</vt:lpstr>
      <vt:lpstr>Validation</vt:lpstr>
      <vt:lpstr>Testing and Correctness proofs</vt:lpstr>
      <vt:lpstr>Correlation</vt:lpstr>
      <vt:lpstr>Dependent and Independent variables</vt:lpstr>
      <vt:lpstr>Performing Correlations</vt:lpstr>
      <vt:lpstr>Performing Correlations</vt:lpstr>
      <vt:lpstr>Short Exercise</vt:lpstr>
      <vt:lpstr>Next lecture</vt:lpstr>
    </vt:vector>
  </TitlesOfParts>
  <Company>University of Cape Town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Parallel design patterns</dc:subject>
  <dc:creator>Simon Winberg</dc:creator>
  <cp:lastModifiedBy>Simon Winberg</cp:lastModifiedBy>
  <cp:revision>438</cp:revision>
  <dcterms:created xsi:type="dcterms:W3CDTF">2009-02-10T02:25:54Z</dcterms:created>
  <dcterms:modified xsi:type="dcterms:W3CDTF">2013-04-04T10:05:36Z</dcterms:modified>
  <cp:category>Lectures</cp:category>
</cp:coreProperties>
</file>