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3" r:id="rId1"/>
  </p:sldMasterIdLst>
  <p:notesMasterIdLst>
    <p:notesMasterId r:id="rId26"/>
  </p:notesMasterIdLst>
  <p:sldIdLst>
    <p:sldId id="400" r:id="rId2"/>
    <p:sldId id="273" r:id="rId3"/>
    <p:sldId id="402" r:id="rId4"/>
    <p:sldId id="403" r:id="rId5"/>
    <p:sldId id="379" r:id="rId6"/>
    <p:sldId id="380" r:id="rId7"/>
    <p:sldId id="382" r:id="rId8"/>
    <p:sldId id="383" r:id="rId9"/>
    <p:sldId id="381" r:id="rId10"/>
    <p:sldId id="384" r:id="rId11"/>
    <p:sldId id="385" r:id="rId12"/>
    <p:sldId id="386" r:id="rId13"/>
    <p:sldId id="387" r:id="rId14"/>
    <p:sldId id="388" r:id="rId15"/>
    <p:sldId id="389" r:id="rId16"/>
    <p:sldId id="390" r:id="rId17"/>
    <p:sldId id="391" r:id="rId18"/>
    <p:sldId id="404" r:id="rId19"/>
    <p:sldId id="405" r:id="rId20"/>
    <p:sldId id="406" r:id="rId21"/>
    <p:sldId id="407" r:id="rId22"/>
    <p:sldId id="408" r:id="rId23"/>
    <p:sldId id="401" r:id="rId24"/>
    <p:sldId id="409"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AD4186"/>
    <a:srgbClr val="FFCCCC"/>
    <a:srgbClr val="B7B7FF"/>
    <a:srgbClr val="8CA1F8"/>
    <a:srgbClr val="BDEEF9"/>
    <a:srgbClr val="BCCAE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varScale="1">
        <p:scale>
          <a:sx n="76" d="100"/>
          <a:sy n="76" d="100"/>
        </p:scale>
        <p:origin x="-1380" y="-9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4ED56B62-8053-41BF-845E-3C4C93BFA061}" type="datetimeFigureOut">
              <a:rPr lang="en-US"/>
              <a:pPr>
                <a:defRPr/>
              </a:pPr>
              <a:t>3/26/2014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736A770-804B-4CB4-9A0E-130972433BC0}" type="slidenum">
              <a:rPr lang="en-US"/>
              <a:pPr>
                <a:defRPr/>
              </a:pPr>
              <a:t>‹#›</a:t>
            </a:fld>
            <a:endParaRPr lang="en-US"/>
          </a:p>
        </p:txBody>
      </p:sp>
    </p:spTree>
    <p:extLst>
      <p:ext uri="{BB962C8B-B14F-4D97-AF65-F5344CB8AC3E}">
        <p14:creationId xmlns:p14="http://schemas.microsoft.com/office/powerpoint/2010/main" val="24190679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F37C9ED-2697-4B30-9849-A105F596CF35}"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F6DDC12-947B-4FA5-80DD-7020F5D5C0C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9C072B-6031-4637-83D0-43A904102F7E}"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6A9CAD-D4F6-466E-9AF2-21F4F5E142C6}"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3399B6-E106-487A-9170-1A1D9FB93628}"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2BA833-24F2-4CC4-9197-D33F6910B92F}"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7681334-D2EF-43F8-B4D0-E7EFAADF7BE7}"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4659B2D-598B-4074-9A0F-9C006AF37728}"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56D998-B0FE-4008-9A23-0945694CBD31}"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4C392C-9CB5-4DD3-AA42-4E277A3810E7}" type="slidenum">
              <a:rPr lang="en-US" smtClean="0"/>
              <a:pPr/>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D4687E-63CB-4977-997F-3959044AB52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5B2BC86-FC6F-44FF-A804-87820CDB0AA9}"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2BB12A8-DC5A-4189-A8F4-D928D443D88C}"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ADE017F-ECF9-4009-91A6-604CF1A45E4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FDA6D5-D4F5-4BEB-93F2-D966386ED6F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F37EF50-DEB7-41CC-9BFF-808EB3B47050}"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A4F7D9E-A9E3-42B6-A001-6A4358F0AC56}"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02B376F-9BA9-456E-8DA6-2C868EC8741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73BF61E0-17AA-488D-8DE4-3E00341406CA}"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EE4369F-1264-465D-9BE5-CA407754313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BD15397-C9EE-4D83-9B6E-7E00CCF057E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E5A8F02D-3F2A-4B33-8110-7D7849FD24F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D3702FB-586D-400A-AEDF-C0F7647BD1D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2E5EFE04-131D-49F2-809B-B4CF6706D3EF}"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A32FCD9E-97E1-49DA-9477-7138C391AC39}"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265DBD99-6B55-4B64-9564-70B245B8F48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54EFD402-8FBF-4D58-993E-9631E5F75AA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1C17E27-543D-4BA0-853D-E05862F3387C}"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788294B5-98B4-4579-996A-627ABC6668A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314" r:id="rId1"/>
    <p:sldLayoutId id="2147484315" r:id="rId2"/>
    <p:sldLayoutId id="2147484316" r:id="rId3"/>
    <p:sldLayoutId id="2147484317" r:id="rId4"/>
    <p:sldLayoutId id="2147484318" r:id="rId5"/>
    <p:sldLayoutId id="2147484319" r:id="rId6"/>
    <p:sldLayoutId id="2147484320" r:id="rId7"/>
    <p:sldLayoutId id="2147484321" r:id="rId8"/>
    <p:sldLayoutId id="2147484322" r:id="rId9"/>
    <p:sldLayoutId id="2147484323" r:id="rId10"/>
    <p:sldLayoutId id="2147484324"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cse.wustl.edu/~jain/cse567-08/ftp/fpga.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openclipar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37154"/>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672072" y="3603725"/>
            <a:ext cx="8164512" cy="1752600"/>
          </a:xfrm>
        </p:spPr>
        <p:txBody>
          <a:bodyPr>
            <a:normAutofit lnSpcReduction="10000"/>
          </a:bodyPr>
          <a:lstStyle/>
          <a:p>
            <a:pPr algn="ctr" eaLnBrk="1" hangingPunct="1">
              <a:buFont typeface="Wingdings" pitchFamily="2" charset="2"/>
              <a:buNone/>
              <a:defRPr/>
            </a:pPr>
            <a:r>
              <a:rPr lang="en-ZA" sz="3600" dirty="0" smtClean="0">
                <a:solidFill>
                  <a:srgbClr val="FF6600"/>
                </a:solidFill>
              </a:rPr>
              <a:t>Lecture 10:</a:t>
            </a:r>
          </a:p>
          <a:p>
            <a:pPr algn="ctr" eaLnBrk="1" hangingPunct="1">
              <a:buFont typeface="Wingdings" pitchFamily="2" charset="2"/>
              <a:buNone/>
              <a:defRPr/>
            </a:pPr>
            <a:r>
              <a:rPr lang="en-ZA" sz="3600" dirty="0" smtClean="0">
                <a:solidFill>
                  <a:srgbClr val="FF6600"/>
                </a:solidFill>
              </a:rPr>
              <a:t>Design of Parallel Programs</a:t>
            </a:r>
          </a:p>
          <a:p>
            <a:pPr algn="ctr" eaLnBrk="1" hangingPunct="1">
              <a:buFont typeface="Wingdings" pitchFamily="2" charset="2"/>
              <a:buNone/>
              <a:defRPr/>
            </a:pPr>
            <a:r>
              <a:rPr lang="en-ZA" sz="2800" i="1" dirty="0" smtClean="0">
                <a:solidFill>
                  <a:srgbClr val="FF6600"/>
                </a:solidFill>
              </a:rPr>
              <a:t>Part IV</a:t>
            </a:r>
            <a:endParaRPr lang="en-US" sz="2800" i="1" dirty="0" smtClean="0">
              <a:solidFill>
                <a:srgbClr val="FF6600"/>
              </a:solidFill>
            </a:endParaRP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dirty="0"/>
              <a:t>Lecturer:</a:t>
            </a:r>
          </a:p>
          <a:p>
            <a:pPr algn="ctr"/>
            <a:r>
              <a:rPr lang="en-ZA" sz="2400" dirty="0" smtClean="0"/>
              <a:t>Simon Winberg</a:t>
            </a:r>
            <a:endParaRPr lang="en-US" sz="2400" dirty="0"/>
          </a:p>
        </p:txBody>
      </p:sp>
      <p:pic>
        <p:nvPicPr>
          <p:cNvPr id="3077"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4702" y="283515"/>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76099" y="211235"/>
            <a:ext cx="1373188"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01864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grpSp>
        <p:nvGrpSpPr>
          <p:cNvPr id="3081" name="Group 42"/>
          <p:cNvGrpSpPr>
            <a:grpSpLocks/>
          </p:cNvGrpSpPr>
          <p:nvPr/>
        </p:nvGrpSpPr>
        <p:grpSpPr bwMode="auto">
          <a:xfrm>
            <a:off x="300038" y="4777872"/>
            <a:ext cx="2498725" cy="1549400"/>
            <a:chOff x="300446" y="4825639"/>
            <a:chExt cx="2497971" cy="1549036"/>
          </a:xfrm>
        </p:grpSpPr>
        <p:grpSp>
          <p:nvGrpSpPr>
            <p:cNvPr id="3111" name="Group 38"/>
            <p:cNvGrpSpPr>
              <a:grpSpLocks/>
            </p:cNvGrpSpPr>
            <p:nvPr/>
          </p:nvGrpSpPr>
          <p:grpSpPr bwMode="auto">
            <a:xfrm>
              <a:off x="2510248" y="4825639"/>
              <a:ext cx="288169" cy="371201"/>
              <a:chOff x="300446" y="5381898"/>
              <a:chExt cx="770709" cy="992777"/>
            </a:xfrm>
          </p:grpSpPr>
          <p:sp>
            <p:nvSpPr>
              <p:cNvPr id="40" name="Rectangle 39"/>
              <p:cNvSpPr/>
              <p:nvPr/>
            </p:nvSpPr>
            <p:spPr bwMode="auto">
              <a:xfrm>
                <a:off x="298657" y="6010124"/>
                <a:ext cx="772498" cy="3650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41" name="Oval 40"/>
              <p:cNvSpPr/>
              <p:nvPr/>
            </p:nvSpPr>
            <p:spPr bwMode="auto">
              <a:xfrm>
                <a:off x="485415" y="5381898"/>
                <a:ext cx="407471" cy="403255"/>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42" name="Straight Arrow Connector 41"/>
              <p:cNvCxnSpPr>
                <a:stCxn id="41" idx="4"/>
                <a:endCxn id="40" idx="0"/>
              </p:cNvCxnSpPr>
              <p:nvPr/>
            </p:nvCxnSpPr>
            <p:spPr bwMode="auto">
              <a:xfrm rot="5400000">
                <a:off x="574541" y="5895517"/>
                <a:ext cx="224972" cy="4246"/>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2" name="Group 34"/>
            <p:cNvGrpSpPr>
              <a:grpSpLocks/>
            </p:cNvGrpSpPr>
            <p:nvPr/>
          </p:nvGrpSpPr>
          <p:grpSpPr bwMode="auto">
            <a:xfrm>
              <a:off x="2220688" y="4848499"/>
              <a:ext cx="353240" cy="455021"/>
              <a:chOff x="300446" y="5381898"/>
              <a:chExt cx="770709" cy="992777"/>
            </a:xfrm>
          </p:grpSpPr>
          <p:sp>
            <p:nvSpPr>
              <p:cNvPr id="36" name="Rectangle 35"/>
              <p:cNvSpPr/>
              <p:nvPr/>
            </p:nvSpPr>
            <p:spPr bwMode="auto">
              <a:xfrm>
                <a:off x="300562" y="6007276"/>
                <a:ext cx="772159" cy="36706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37" name="Oval 36"/>
              <p:cNvSpPr/>
              <p:nvPr/>
            </p:nvSpPr>
            <p:spPr bwMode="auto">
              <a:xfrm>
                <a:off x="487542" y="5380502"/>
                <a:ext cx="408587" cy="405153"/>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8" name="Straight Arrow Connector 37"/>
              <p:cNvCxnSpPr>
                <a:stCxn id="37" idx="4"/>
                <a:endCxn id="36" idx="0"/>
              </p:cNvCxnSpPr>
              <p:nvPr/>
            </p:nvCxnSpPr>
            <p:spPr bwMode="auto">
              <a:xfrm rot="5400000">
                <a:off x="579294" y="5894734"/>
                <a:ext cx="221621" cy="3462"/>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3" name="Group 30"/>
            <p:cNvGrpSpPr>
              <a:grpSpLocks/>
            </p:cNvGrpSpPr>
            <p:nvPr/>
          </p:nvGrpSpPr>
          <p:grpSpPr bwMode="auto">
            <a:xfrm>
              <a:off x="1931128" y="4917079"/>
              <a:ext cx="400564" cy="515981"/>
              <a:chOff x="300446" y="5381898"/>
              <a:chExt cx="770709" cy="992777"/>
            </a:xfrm>
          </p:grpSpPr>
          <p:sp>
            <p:nvSpPr>
              <p:cNvPr id="32" name="Rectangle 31"/>
              <p:cNvSpPr/>
              <p:nvPr/>
            </p:nvSpPr>
            <p:spPr bwMode="auto">
              <a:xfrm>
                <a:off x="301939" y="6009094"/>
                <a:ext cx="769488" cy="36644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33" name="Oval 32"/>
              <p:cNvSpPr/>
              <p:nvPr/>
            </p:nvSpPr>
            <p:spPr bwMode="auto">
              <a:xfrm>
                <a:off x="491257" y="5383079"/>
                <a:ext cx="403065" cy="406146"/>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4" name="Straight Arrow Connector 33"/>
              <p:cNvCxnSpPr>
                <a:stCxn id="33" idx="4"/>
                <a:endCxn id="32" idx="0"/>
              </p:cNvCxnSpPr>
              <p:nvPr/>
            </p:nvCxnSpPr>
            <p:spPr bwMode="auto">
              <a:xfrm rot="5400000">
                <a:off x="579803" y="5896105"/>
                <a:ext cx="219868" cy="610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4" name="Group 26"/>
            <p:cNvGrpSpPr>
              <a:grpSpLocks/>
            </p:cNvGrpSpPr>
            <p:nvPr/>
          </p:nvGrpSpPr>
          <p:grpSpPr bwMode="auto">
            <a:xfrm>
              <a:off x="1557747" y="4970419"/>
              <a:ext cx="465635" cy="599801"/>
              <a:chOff x="300446" y="5381898"/>
              <a:chExt cx="770709" cy="992777"/>
            </a:xfrm>
          </p:grpSpPr>
          <p:sp>
            <p:nvSpPr>
              <p:cNvPr id="28" name="Rectangle 27"/>
              <p:cNvSpPr/>
              <p:nvPr/>
            </p:nvSpPr>
            <p:spPr bwMode="auto">
              <a:xfrm>
                <a:off x="299816" y="6009164"/>
                <a:ext cx="772279" cy="3651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9" name="Oval 28"/>
              <p:cNvSpPr/>
              <p:nvPr/>
            </p:nvSpPr>
            <p:spPr bwMode="auto">
              <a:xfrm>
                <a:off x="488945" y="5381317"/>
                <a:ext cx="404527" cy="404554"/>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0" name="Straight Arrow Connector 29"/>
              <p:cNvCxnSpPr>
                <a:stCxn id="29" idx="4"/>
                <a:endCxn id="28" idx="0"/>
              </p:cNvCxnSpPr>
              <p:nvPr/>
            </p:nvCxnSpPr>
            <p:spPr bwMode="auto">
              <a:xfrm rot="5400000">
                <a:off x="576935" y="5894891"/>
                <a:ext cx="223292" cy="5254"/>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5" name="Group 22"/>
            <p:cNvGrpSpPr>
              <a:grpSpLocks/>
            </p:cNvGrpSpPr>
            <p:nvPr/>
          </p:nvGrpSpPr>
          <p:grpSpPr bwMode="auto">
            <a:xfrm>
              <a:off x="1191987" y="5046619"/>
              <a:ext cx="518875" cy="668381"/>
              <a:chOff x="300446" y="5381898"/>
              <a:chExt cx="770709" cy="992777"/>
            </a:xfrm>
          </p:grpSpPr>
          <p:sp>
            <p:nvSpPr>
              <p:cNvPr id="24" name="Rectangle 23"/>
              <p:cNvSpPr/>
              <p:nvPr/>
            </p:nvSpPr>
            <p:spPr bwMode="auto">
              <a:xfrm>
                <a:off x="300988" y="6008427"/>
                <a:ext cx="770828" cy="36540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5" name="Oval 24"/>
              <p:cNvSpPr/>
              <p:nvPr/>
            </p:nvSpPr>
            <p:spPr bwMode="auto">
              <a:xfrm>
                <a:off x="489570" y="5381350"/>
                <a:ext cx="405451" cy="40547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26" name="Straight Arrow Connector 25"/>
              <p:cNvCxnSpPr>
                <a:stCxn id="25" idx="4"/>
                <a:endCxn id="24" idx="0"/>
              </p:cNvCxnSpPr>
              <p:nvPr/>
            </p:nvCxnSpPr>
            <p:spPr bwMode="auto">
              <a:xfrm rot="5400000">
                <a:off x="579139" y="5895271"/>
                <a:ext cx="221599" cy="4715"/>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6" name="Group 18"/>
            <p:cNvGrpSpPr>
              <a:grpSpLocks/>
            </p:cNvGrpSpPr>
            <p:nvPr/>
          </p:nvGrpSpPr>
          <p:grpSpPr bwMode="auto">
            <a:xfrm>
              <a:off x="765267" y="5237119"/>
              <a:ext cx="644434" cy="830118"/>
              <a:chOff x="300446" y="5381898"/>
              <a:chExt cx="770709" cy="992777"/>
            </a:xfrm>
          </p:grpSpPr>
          <p:sp>
            <p:nvSpPr>
              <p:cNvPr id="20" name="Rectangle 19"/>
              <p:cNvSpPr/>
              <p:nvPr/>
            </p:nvSpPr>
            <p:spPr bwMode="auto">
              <a:xfrm>
                <a:off x="300656" y="6007783"/>
                <a:ext cx="770585" cy="36633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1" name="Oval 20"/>
              <p:cNvSpPr/>
              <p:nvPr/>
            </p:nvSpPr>
            <p:spPr bwMode="auto">
              <a:xfrm>
                <a:off x="488558" y="5381403"/>
                <a:ext cx="406170" cy="404299"/>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22" name="Straight Arrow Connector 21"/>
              <p:cNvCxnSpPr>
                <a:stCxn id="21" idx="4"/>
                <a:endCxn id="20" idx="0"/>
              </p:cNvCxnSpPr>
              <p:nvPr/>
            </p:nvCxnSpPr>
            <p:spPr bwMode="auto">
              <a:xfrm rot="5400000">
                <a:off x="577756" y="5893896"/>
                <a:ext cx="222081" cy="5693"/>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7" name="Group 17"/>
            <p:cNvGrpSpPr>
              <a:grpSpLocks/>
            </p:cNvGrpSpPr>
            <p:nvPr/>
          </p:nvGrpSpPr>
          <p:grpSpPr bwMode="auto">
            <a:xfrm>
              <a:off x="300446" y="5381898"/>
              <a:ext cx="770709" cy="992777"/>
              <a:chOff x="300446" y="5381898"/>
              <a:chExt cx="770709" cy="992777"/>
            </a:xfrm>
          </p:grpSpPr>
          <p:sp>
            <p:nvSpPr>
              <p:cNvPr id="10" name="Rectangle 9"/>
              <p:cNvSpPr/>
              <p:nvPr/>
            </p:nvSpPr>
            <p:spPr bwMode="auto">
              <a:xfrm>
                <a:off x="300446" y="6008049"/>
                <a:ext cx="771292" cy="366626"/>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14" name="Oval 13"/>
              <p:cNvSpPr/>
              <p:nvPr/>
            </p:nvSpPr>
            <p:spPr bwMode="auto">
              <a:xfrm>
                <a:off x="489301" y="5381133"/>
                <a:ext cx="404691" cy="40471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16" name="Straight Arrow Connector 15"/>
              <p:cNvCxnSpPr>
                <a:stCxn id="14" idx="4"/>
                <a:endCxn id="10" idx="0"/>
              </p:cNvCxnSpPr>
              <p:nvPr/>
            </p:nvCxnSpPr>
            <p:spPr bwMode="auto">
              <a:xfrm rot="5400000">
                <a:off x="577374" y="5894569"/>
                <a:ext cx="222198" cy="4762"/>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grpSp>
        <p:nvGrpSpPr>
          <p:cNvPr id="3082" name="Group 43"/>
          <p:cNvGrpSpPr>
            <a:grpSpLocks/>
          </p:cNvGrpSpPr>
          <p:nvPr/>
        </p:nvGrpSpPr>
        <p:grpSpPr bwMode="auto">
          <a:xfrm flipH="1">
            <a:off x="6191250" y="4777872"/>
            <a:ext cx="2625725" cy="1549400"/>
            <a:chOff x="300446" y="4825639"/>
            <a:chExt cx="2497971" cy="1549036"/>
          </a:xfrm>
        </p:grpSpPr>
        <p:grpSp>
          <p:nvGrpSpPr>
            <p:cNvPr id="3083" name="Group 44"/>
            <p:cNvGrpSpPr>
              <a:grpSpLocks/>
            </p:cNvGrpSpPr>
            <p:nvPr/>
          </p:nvGrpSpPr>
          <p:grpSpPr bwMode="auto">
            <a:xfrm>
              <a:off x="2510248" y="4825634"/>
              <a:ext cx="288169" cy="371200"/>
              <a:chOff x="300446" y="5381898"/>
              <a:chExt cx="770709" cy="992777"/>
            </a:xfrm>
          </p:grpSpPr>
          <p:sp>
            <p:nvSpPr>
              <p:cNvPr id="70" name="Rectangle 69"/>
              <p:cNvSpPr/>
              <p:nvPr/>
            </p:nvSpPr>
            <p:spPr bwMode="auto">
              <a:xfrm>
                <a:off x="299667" y="6010140"/>
                <a:ext cx="771488" cy="365052"/>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71" name="Oval 70"/>
              <p:cNvSpPr/>
              <p:nvPr/>
            </p:nvSpPr>
            <p:spPr bwMode="auto">
              <a:xfrm>
                <a:off x="489511" y="5381911"/>
                <a:ext cx="403920" cy="403256"/>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72" name="Straight Arrow Connector 71"/>
              <p:cNvCxnSpPr>
                <a:stCxn id="71" idx="4"/>
                <a:endCxn id="70" idx="0"/>
              </p:cNvCxnSpPr>
              <p:nvPr/>
            </p:nvCxnSpPr>
            <p:spPr bwMode="auto">
              <a:xfrm rot="5400000">
                <a:off x="576966" y="5895635"/>
                <a:ext cx="224972" cy="404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4" name="Group 45"/>
            <p:cNvGrpSpPr>
              <a:grpSpLocks/>
            </p:cNvGrpSpPr>
            <p:nvPr/>
          </p:nvGrpSpPr>
          <p:grpSpPr bwMode="auto">
            <a:xfrm>
              <a:off x="2220688" y="4848494"/>
              <a:ext cx="353240" cy="455020"/>
              <a:chOff x="300446" y="5381898"/>
              <a:chExt cx="770709" cy="992777"/>
            </a:xfrm>
          </p:grpSpPr>
          <p:sp>
            <p:nvSpPr>
              <p:cNvPr id="67" name="Rectangle 66"/>
              <p:cNvSpPr/>
              <p:nvPr/>
            </p:nvSpPr>
            <p:spPr bwMode="auto">
              <a:xfrm>
                <a:off x="298916" y="6007289"/>
                <a:ext cx="771060" cy="36706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8" name="Oval 67"/>
              <p:cNvSpPr/>
              <p:nvPr/>
            </p:nvSpPr>
            <p:spPr bwMode="auto">
              <a:xfrm>
                <a:off x="486740" y="5380513"/>
                <a:ext cx="405300" cy="405154"/>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9" name="Straight Arrow Connector 68"/>
              <p:cNvCxnSpPr>
                <a:stCxn id="68" idx="4"/>
                <a:endCxn id="67" idx="0"/>
              </p:cNvCxnSpPr>
              <p:nvPr/>
            </p:nvCxnSpPr>
            <p:spPr bwMode="auto">
              <a:xfrm rot="5400000">
                <a:off x="576930" y="5893181"/>
                <a:ext cx="221622" cy="659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5" name="Group 46"/>
            <p:cNvGrpSpPr>
              <a:grpSpLocks/>
            </p:cNvGrpSpPr>
            <p:nvPr/>
          </p:nvGrpSpPr>
          <p:grpSpPr bwMode="auto">
            <a:xfrm>
              <a:off x="1931128" y="4917074"/>
              <a:ext cx="400564" cy="515980"/>
              <a:chOff x="300446" y="5381898"/>
              <a:chExt cx="770709" cy="992777"/>
            </a:xfrm>
          </p:grpSpPr>
          <p:sp>
            <p:nvSpPr>
              <p:cNvPr id="64" name="Rectangle 63"/>
              <p:cNvSpPr/>
              <p:nvPr/>
            </p:nvSpPr>
            <p:spPr bwMode="auto">
              <a:xfrm>
                <a:off x="301215" y="6009104"/>
                <a:ext cx="770045" cy="366448"/>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5" name="Oval 64"/>
              <p:cNvSpPr/>
              <p:nvPr/>
            </p:nvSpPr>
            <p:spPr bwMode="auto">
              <a:xfrm>
                <a:off x="490093" y="5383089"/>
                <a:ext cx="403912" cy="406147"/>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6" name="Straight Arrow Connector 65"/>
              <p:cNvCxnSpPr>
                <a:stCxn id="65" idx="4"/>
                <a:endCxn id="64" idx="0"/>
              </p:cNvCxnSpPr>
              <p:nvPr/>
            </p:nvCxnSpPr>
            <p:spPr bwMode="auto">
              <a:xfrm rot="5400000">
                <a:off x="579209" y="5897717"/>
                <a:ext cx="219869" cy="290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6" name="Group 47"/>
            <p:cNvGrpSpPr>
              <a:grpSpLocks/>
            </p:cNvGrpSpPr>
            <p:nvPr/>
          </p:nvGrpSpPr>
          <p:grpSpPr bwMode="auto">
            <a:xfrm>
              <a:off x="1557747" y="4970414"/>
              <a:ext cx="465635" cy="599800"/>
              <a:chOff x="300446" y="5381898"/>
              <a:chExt cx="770709" cy="992777"/>
            </a:xfrm>
          </p:grpSpPr>
          <p:sp>
            <p:nvSpPr>
              <p:cNvPr id="61" name="Rectangle 60"/>
              <p:cNvSpPr/>
              <p:nvPr/>
            </p:nvSpPr>
            <p:spPr bwMode="auto">
              <a:xfrm>
                <a:off x="301681" y="6009173"/>
                <a:ext cx="769923" cy="3651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2" name="Oval 61"/>
              <p:cNvSpPr/>
              <p:nvPr/>
            </p:nvSpPr>
            <p:spPr bwMode="auto">
              <a:xfrm>
                <a:off x="489163" y="5381325"/>
                <a:ext cx="404960" cy="404555"/>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3" name="Straight Arrow Connector 62"/>
              <p:cNvCxnSpPr>
                <a:stCxn id="62" idx="4"/>
                <a:endCxn id="61" idx="0"/>
              </p:cNvCxnSpPr>
              <p:nvPr/>
            </p:nvCxnSpPr>
            <p:spPr bwMode="auto">
              <a:xfrm rot="5400000">
                <a:off x="577496" y="5895027"/>
                <a:ext cx="223293" cy="500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7" name="Group 48"/>
            <p:cNvGrpSpPr>
              <a:grpSpLocks/>
            </p:cNvGrpSpPr>
            <p:nvPr/>
          </p:nvGrpSpPr>
          <p:grpSpPr bwMode="auto">
            <a:xfrm>
              <a:off x="1191987" y="5046625"/>
              <a:ext cx="518875" cy="668382"/>
              <a:chOff x="300446" y="5381898"/>
              <a:chExt cx="770709" cy="992777"/>
            </a:xfrm>
          </p:grpSpPr>
          <p:sp>
            <p:nvSpPr>
              <p:cNvPr id="58" name="Rectangle 57"/>
              <p:cNvSpPr/>
              <p:nvPr/>
            </p:nvSpPr>
            <p:spPr bwMode="auto">
              <a:xfrm>
                <a:off x="299723" y="6008417"/>
                <a:ext cx="771681" cy="36540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9" name="Oval 58"/>
              <p:cNvSpPr/>
              <p:nvPr/>
            </p:nvSpPr>
            <p:spPr bwMode="auto">
              <a:xfrm>
                <a:off x="488156" y="5381341"/>
                <a:ext cx="406029" cy="40547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0" name="Straight Arrow Connector 59"/>
              <p:cNvCxnSpPr>
                <a:stCxn id="59" idx="4"/>
                <a:endCxn id="58" idx="0"/>
              </p:cNvCxnSpPr>
              <p:nvPr/>
            </p:nvCxnSpPr>
            <p:spPr bwMode="auto">
              <a:xfrm rot="5400000">
                <a:off x="577007" y="5895375"/>
                <a:ext cx="221598" cy="448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8" name="Group 49"/>
            <p:cNvGrpSpPr>
              <a:grpSpLocks/>
            </p:cNvGrpSpPr>
            <p:nvPr/>
          </p:nvGrpSpPr>
          <p:grpSpPr bwMode="auto">
            <a:xfrm>
              <a:off x="765267" y="5237119"/>
              <a:ext cx="644434" cy="830118"/>
              <a:chOff x="300446" y="5381898"/>
              <a:chExt cx="770709" cy="992777"/>
            </a:xfrm>
          </p:grpSpPr>
          <p:sp>
            <p:nvSpPr>
              <p:cNvPr id="55" name="Rectangle 54"/>
              <p:cNvSpPr/>
              <p:nvPr/>
            </p:nvSpPr>
            <p:spPr bwMode="auto">
              <a:xfrm>
                <a:off x="300851" y="6007783"/>
                <a:ext cx="769438" cy="36633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6" name="Oval 55"/>
              <p:cNvSpPr/>
              <p:nvPr/>
            </p:nvSpPr>
            <p:spPr bwMode="auto">
              <a:xfrm>
                <a:off x="488695" y="5381403"/>
                <a:ext cx="404587" cy="404299"/>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57" name="Straight Arrow Connector 56"/>
              <p:cNvCxnSpPr>
                <a:stCxn id="56" idx="4"/>
                <a:endCxn id="55" idx="0"/>
              </p:cNvCxnSpPr>
              <p:nvPr/>
            </p:nvCxnSpPr>
            <p:spPr bwMode="auto">
              <a:xfrm rot="5400000">
                <a:off x="577238" y="5894032"/>
                <a:ext cx="222081" cy="5419"/>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9" name="Group 50"/>
            <p:cNvGrpSpPr>
              <a:grpSpLocks/>
            </p:cNvGrpSpPr>
            <p:nvPr/>
          </p:nvGrpSpPr>
          <p:grpSpPr bwMode="auto">
            <a:xfrm>
              <a:off x="300446" y="5381898"/>
              <a:ext cx="770709" cy="992777"/>
              <a:chOff x="300446" y="5381898"/>
              <a:chExt cx="770709" cy="992777"/>
            </a:xfrm>
          </p:grpSpPr>
          <p:sp>
            <p:nvSpPr>
              <p:cNvPr id="52" name="Rectangle 51"/>
              <p:cNvSpPr/>
              <p:nvPr/>
            </p:nvSpPr>
            <p:spPr bwMode="auto">
              <a:xfrm>
                <a:off x="300446" y="6008049"/>
                <a:ext cx="770233" cy="366626"/>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3" name="Oval 52"/>
              <p:cNvSpPr/>
              <p:nvPr/>
            </p:nvSpPr>
            <p:spPr bwMode="auto">
              <a:xfrm>
                <a:off x="489228" y="5381133"/>
                <a:ext cx="404750" cy="40471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54" name="Straight Arrow Connector 53"/>
              <p:cNvCxnSpPr>
                <a:stCxn id="53" idx="4"/>
                <a:endCxn id="52" idx="0"/>
              </p:cNvCxnSpPr>
              <p:nvPr/>
            </p:nvCxnSpPr>
            <p:spPr bwMode="auto">
              <a:xfrm rot="5400000">
                <a:off x="577484" y="5893930"/>
                <a:ext cx="222198" cy="6041"/>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pic>
        <p:nvPicPr>
          <p:cNvPr id="73"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74" name="Rectangle 73"/>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129" y="217455"/>
            <a:ext cx="8385175" cy="1431925"/>
          </a:xfrm>
        </p:spPr>
        <p:txBody>
          <a:bodyPr/>
          <a:lstStyle/>
          <a:p>
            <a:pPr>
              <a:defRPr/>
            </a:pPr>
            <a:r>
              <a:rPr lang="en-ZA" dirty="0" smtClean="0"/>
              <a:t>Achieving load balance</a:t>
            </a:r>
            <a:endParaRPr lang="en-US" dirty="0"/>
          </a:p>
        </p:txBody>
      </p:sp>
      <p:sp>
        <p:nvSpPr>
          <p:cNvPr id="4" name="Content Placeholder 3"/>
          <p:cNvSpPr>
            <a:spLocks noGrp="1"/>
          </p:cNvSpPr>
          <p:nvPr>
            <p:ph idx="1"/>
          </p:nvPr>
        </p:nvSpPr>
        <p:spPr>
          <a:xfrm>
            <a:off x="614363" y="1905000"/>
            <a:ext cx="8231187" cy="4191000"/>
          </a:xfrm>
        </p:spPr>
        <p:txBody>
          <a:bodyPr/>
          <a:lstStyle/>
          <a:p>
            <a:pPr>
              <a:defRPr/>
            </a:pPr>
            <a:r>
              <a:rPr lang="en-US" dirty="0" smtClean="0"/>
              <a:t>Two general techniques…</a:t>
            </a:r>
          </a:p>
          <a:p>
            <a:pPr marL="514350" indent="-514350">
              <a:buFont typeface="+mj-lt"/>
              <a:buAutoNum type="arabicPeriod"/>
              <a:defRPr/>
            </a:pPr>
            <a:r>
              <a:rPr lang="en-US" dirty="0" smtClean="0"/>
              <a:t>Equally partition work as a preprocess</a:t>
            </a:r>
          </a:p>
          <a:p>
            <a:pPr marL="914400" lvl="1" indent="-514350">
              <a:defRPr/>
            </a:pPr>
            <a:r>
              <a:rPr lang="en-US" dirty="0" smtClean="0"/>
              <a:t>Workload can be determined accurately before starting the operation</a:t>
            </a:r>
          </a:p>
          <a:p>
            <a:pPr marL="514350" indent="-514350">
              <a:buFont typeface="+mj-lt"/>
              <a:buAutoNum type="arabicPeriod"/>
              <a:defRPr/>
            </a:pPr>
            <a:r>
              <a:rPr lang="en-ZA" dirty="0" smtClean="0"/>
              <a:t>Dynamic work assignment</a:t>
            </a:r>
          </a:p>
          <a:p>
            <a:pPr marL="914400" lvl="1" indent="-514350">
              <a:defRPr/>
            </a:pPr>
            <a:r>
              <a:rPr lang="en-ZA" dirty="0" smtClean="0"/>
              <a:t>For operations where the workload is unknown, or cannot be effectively calculated, before starting the operation</a:t>
            </a:r>
            <a:endParaRPr lang="en-US" dirty="0" smtClean="0"/>
          </a:p>
          <a:p>
            <a:pPr lvl="1">
              <a:defRPr/>
            </a:pPr>
            <a:endParaRPr lang="en-US" dirty="0" smtClean="0"/>
          </a:p>
        </p:txBody>
      </p:sp>
      <p:pic>
        <p:nvPicPr>
          <p:cNvPr id="4098" name="Picture 2" descr="K:\ACTIVE\EEE4084F\Common\Images_open\meditating1-grays-o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7212" y="508841"/>
            <a:ext cx="1536527" cy="15365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119" y="257984"/>
            <a:ext cx="8842375" cy="1431925"/>
          </a:xfrm>
        </p:spPr>
        <p:txBody>
          <a:bodyPr/>
          <a:lstStyle/>
          <a:p>
            <a:pPr>
              <a:defRPr/>
            </a:pPr>
            <a:r>
              <a:rPr lang="en-ZA" dirty="0" smtClean="0"/>
              <a:t>Achieving balance – Work assignment as pre-process</a:t>
            </a:r>
            <a:endParaRPr lang="en-US" dirty="0"/>
          </a:p>
        </p:txBody>
      </p:sp>
      <p:sp>
        <p:nvSpPr>
          <p:cNvPr id="4" name="Content Placeholder 3"/>
          <p:cNvSpPr>
            <a:spLocks noGrp="1"/>
          </p:cNvSpPr>
          <p:nvPr>
            <p:ph idx="1"/>
          </p:nvPr>
        </p:nvSpPr>
        <p:spPr>
          <a:xfrm>
            <a:off x="352425" y="1905000"/>
            <a:ext cx="8493125" cy="4191000"/>
          </a:xfrm>
        </p:spPr>
        <p:txBody>
          <a:bodyPr/>
          <a:lstStyle/>
          <a:p>
            <a:pPr>
              <a:defRPr/>
            </a:pPr>
            <a:r>
              <a:rPr lang="en-US" dirty="0" smtClean="0"/>
              <a:t>Examples include</a:t>
            </a:r>
          </a:p>
          <a:p>
            <a:pPr lvl="1">
              <a:defRPr/>
            </a:pPr>
            <a:r>
              <a:rPr lang="en-US" dirty="0" smtClean="0"/>
              <a:t>Array or matrix operations for which each task performs similar work. Can evenly distribute the data set among tasks / available processors.</a:t>
            </a:r>
          </a:p>
          <a:p>
            <a:pPr lvl="1">
              <a:defRPr/>
            </a:pPr>
            <a:r>
              <a:rPr lang="en-US" dirty="0" smtClean="0"/>
              <a:t>Loop iterations where the work in each iteration is similar, and can be evenly distributed.</a:t>
            </a:r>
          </a:p>
        </p:txBody>
      </p:sp>
      <p:sp>
        <p:nvSpPr>
          <p:cNvPr id="13316" name="Rectangle 4"/>
          <p:cNvSpPr>
            <a:spLocks noChangeArrowheads="1"/>
          </p:cNvSpPr>
          <p:nvPr/>
        </p:nvSpPr>
        <p:spPr bwMode="auto">
          <a:xfrm>
            <a:off x="274638" y="5054600"/>
            <a:ext cx="85947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May be less easy to do if using a heterogeneous mix of machines that have varying performance characteristics. In such cases, a comprehensive analysis tool may be needed to determine load imbalances and revise work disctribution.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0630" y="230965"/>
            <a:ext cx="8842375" cy="1431925"/>
          </a:xfrm>
        </p:spPr>
        <p:txBody>
          <a:bodyPr/>
          <a:lstStyle/>
          <a:p>
            <a:pPr>
              <a:defRPr/>
            </a:pPr>
            <a:r>
              <a:rPr lang="en-ZA" dirty="0" smtClean="0"/>
              <a:t>Achieving balance – Work assigned dynamically</a:t>
            </a:r>
            <a:endParaRPr lang="en-US" dirty="0"/>
          </a:p>
        </p:txBody>
      </p:sp>
      <p:sp>
        <p:nvSpPr>
          <p:cNvPr id="4" name="Content Placeholder 3"/>
          <p:cNvSpPr>
            <a:spLocks noGrp="1"/>
          </p:cNvSpPr>
          <p:nvPr>
            <p:ph idx="1"/>
          </p:nvPr>
        </p:nvSpPr>
        <p:spPr>
          <a:xfrm>
            <a:off x="352425" y="1905000"/>
            <a:ext cx="8493125" cy="4191000"/>
          </a:xfrm>
        </p:spPr>
        <p:txBody>
          <a:bodyPr/>
          <a:lstStyle/>
          <a:p>
            <a:pPr>
              <a:defRPr/>
            </a:pPr>
            <a:r>
              <a:rPr lang="en-US" dirty="0" smtClean="0"/>
              <a:t>Examples include</a:t>
            </a:r>
          </a:p>
          <a:p>
            <a:pPr lvl="1">
              <a:defRPr/>
            </a:pPr>
            <a:r>
              <a:rPr lang="en-US" dirty="0" smtClean="0"/>
              <a:t>Sparse arrays/matrices (i.e., if matrix simply divided equally, some tasks may have lots to do but others little to do)</a:t>
            </a:r>
          </a:p>
          <a:p>
            <a:pPr lvl="1">
              <a:defRPr/>
            </a:pPr>
            <a:r>
              <a:rPr lang="en-ZA" dirty="0" smtClean="0"/>
              <a:t>N-body simulations (particles owned by some tasks may involve more work than others)</a:t>
            </a:r>
          </a:p>
          <a:p>
            <a:pPr lvl="1">
              <a:defRPr/>
            </a:pPr>
            <a:r>
              <a:rPr lang="en-ZA" dirty="0" smtClean="0"/>
              <a:t>Adaptive grid refinement (some tasks may need to refine their grips)</a:t>
            </a:r>
            <a:endParaRPr lang="en-US" dirty="0" smtClean="0"/>
          </a:p>
        </p:txBody>
      </p:sp>
      <p:sp>
        <p:nvSpPr>
          <p:cNvPr id="14340" name="Rectangle 5"/>
          <p:cNvSpPr>
            <a:spLocks noChangeArrowheads="1"/>
          </p:cNvSpPr>
          <p:nvPr/>
        </p:nvSpPr>
        <p:spPr bwMode="auto">
          <a:xfrm>
            <a:off x="222250" y="5810250"/>
            <a:ext cx="8712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General principle: tasks that are busier send a request for assistance, whereas tasks that complete quickly are available to help the busier tasks.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Step 8: Performance analysis</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Performance analysis</a:t>
            </a:r>
            <a:endParaRPr lang="en-US" dirty="0"/>
          </a:p>
        </p:txBody>
      </p:sp>
      <p:sp>
        <p:nvSpPr>
          <p:cNvPr id="5" name="Content Placeholder 4"/>
          <p:cNvSpPr>
            <a:spLocks noGrp="1"/>
          </p:cNvSpPr>
          <p:nvPr>
            <p:ph idx="1"/>
          </p:nvPr>
        </p:nvSpPr>
        <p:spPr>
          <a:xfrm>
            <a:off x="522288" y="1382027"/>
            <a:ext cx="8258175" cy="5110163"/>
          </a:xfrm>
        </p:spPr>
        <p:txBody>
          <a:bodyPr/>
          <a:lstStyle/>
          <a:p>
            <a:pPr>
              <a:defRPr/>
            </a:pPr>
            <a:r>
              <a:rPr lang="en-ZA" dirty="0" smtClean="0"/>
              <a:t>Simple approaches involve using timers (i.e., as shown in previous code snippet)</a:t>
            </a:r>
          </a:p>
          <a:p>
            <a:pPr lvl="1">
              <a:defRPr/>
            </a:pPr>
            <a:r>
              <a:rPr lang="en-ZA" dirty="0" smtClean="0"/>
              <a:t>Usually quite straightforward for a serial situation or global memory</a:t>
            </a:r>
          </a:p>
          <a:p>
            <a:pPr>
              <a:defRPr/>
            </a:pPr>
            <a:r>
              <a:rPr lang="en-US" dirty="0" smtClean="0"/>
              <a:t>Monitoring and analyzing parallel programs can get a whole lot more challenging than for the serial case</a:t>
            </a:r>
          </a:p>
          <a:p>
            <a:pPr lvl="1">
              <a:defRPr/>
            </a:pPr>
            <a:r>
              <a:rPr lang="en-ZA" dirty="0" smtClean="0"/>
              <a:t>May add </a:t>
            </a:r>
            <a:r>
              <a:rPr lang="en-ZA" dirty="0" err="1" smtClean="0"/>
              <a:t>comms</a:t>
            </a:r>
            <a:r>
              <a:rPr lang="en-ZA" dirty="0" smtClean="0"/>
              <a:t> overhead</a:t>
            </a:r>
          </a:p>
          <a:p>
            <a:pPr lvl="1">
              <a:defRPr/>
            </a:pPr>
            <a:r>
              <a:rPr lang="en-ZA" dirty="0" smtClean="0"/>
              <a:t>Needing synchronization to avoid corrupting results, … could be a nontrivial algorithm itself</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MPI Timing functions</a:t>
            </a:r>
            <a:endParaRPr lang="en-US" dirty="0"/>
          </a:p>
        </p:txBody>
      </p:sp>
      <p:sp>
        <p:nvSpPr>
          <p:cNvPr id="3" name="Content Placeholder 2"/>
          <p:cNvSpPr>
            <a:spLocks noGrp="1"/>
          </p:cNvSpPr>
          <p:nvPr>
            <p:ph idx="1"/>
          </p:nvPr>
        </p:nvSpPr>
        <p:spPr>
          <a:xfrm>
            <a:off x="574675" y="1905000"/>
            <a:ext cx="8270875" cy="4191000"/>
          </a:xfrm>
        </p:spPr>
        <p:txBody>
          <a:bodyPr/>
          <a:lstStyle/>
          <a:p>
            <a:pPr>
              <a:defRPr/>
            </a:pPr>
            <a:r>
              <a:rPr lang="en-US" dirty="0" err="1" smtClean="0"/>
              <a:t>MPI_Wtime</a:t>
            </a:r>
            <a:endParaRPr lang="en-US" dirty="0" smtClean="0"/>
          </a:p>
          <a:p>
            <a:pPr lvl="1">
              <a:defRPr/>
            </a:pPr>
            <a:r>
              <a:rPr lang="en-US" dirty="0" smtClean="0"/>
              <a:t>Returns the </a:t>
            </a:r>
            <a:r>
              <a:rPr lang="en-US" i="1" dirty="0" smtClean="0">
                <a:solidFill>
                  <a:schemeClr val="tx2">
                    <a:lumMod val="75000"/>
                  </a:schemeClr>
                </a:solidFill>
              </a:rPr>
              <a:t>elapsed wall clock time</a:t>
            </a:r>
            <a:r>
              <a:rPr lang="en-US" dirty="0" smtClean="0"/>
              <a:t> in seconds (a double) on the calling processor</a:t>
            </a:r>
          </a:p>
          <a:p>
            <a:pPr>
              <a:defRPr/>
            </a:pPr>
            <a:r>
              <a:rPr lang="en-US" dirty="0" err="1" smtClean="0"/>
              <a:t>MPI_Wtick</a:t>
            </a:r>
            <a:endParaRPr lang="en-US" dirty="0" smtClean="0"/>
          </a:p>
          <a:p>
            <a:pPr lvl="1">
              <a:defRPr/>
            </a:pPr>
            <a:r>
              <a:rPr lang="en-US" dirty="0" smtClean="0"/>
              <a:t>Returns the </a:t>
            </a:r>
            <a:r>
              <a:rPr lang="en-US" i="1" dirty="0" smtClean="0">
                <a:solidFill>
                  <a:schemeClr val="tx2">
                    <a:lumMod val="75000"/>
                  </a:schemeClr>
                </a:solidFill>
              </a:rPr>
              <a:t>timer resolution</a:t>
            </a:r>
            <a:r>
              <a:rPr lang="en-US" dirty="0" smtClean="0"/>
              <a:t> in seconds (a double) of </a:t>
            </a:r>
            <a:r>
              <a:rPr lang="en-US" dirty="0" err="1" smtClean="0"/>
              <a:t>MPI_Wtime</a:t>
            </a:r>
            <a:r>
              <a:rPr lang="en-US"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248" y="-144724"/>
            <a:ext cx="8385175" cy="1114425"/>
          </a:xfrm>
        </p:spPr>
        <p:txBody>
          <a:bodyPr/>
          <a:lstStyle/>
          <a:p>
            <a:pPr>
              <a:defRPr/>
            </a:pPr>
            <a:r>
              <a:rPr lang="en-ZA" dirty="0" err="1" smtClean="0"/>
              <a:t>StdC</a:t>
            </a:r>
            <a:r>
              <a:rPr lang="en-ZA" dirty="0" smtClean="0"/>
              <a:t>: </a:t>
            </a:r>
            <a:r>
              <a:rPr lang="en-ZA" dirty="0" err="1" smtClean="0"/>
              <a:t>gettimeofday</a:t>
            </a:r>
            <a:endParaRPr lang="en-US" dirty="0"/>
          </a:p>
        </p:txBody>
      </p:sp>
      <p:sp>
        <p:nvSpPr>
          <p:cNvPr id="3" name="Content Placeholder 2"/>
          <p:cNvSpPr>
            <a:spLocks noGrp="1"/>
          </p:cNvSpPr>
          <p:nvPr>
            <p:ph idx="1"/>
          </p:nvPr>
        </p:nvSpPr>
        <p:spPr>
          <a:xfrm>
            <a:off x="393773" y="862433"/>
            <a:ext cx="8348663" cy="5267325"/>
          </a:xfrm>
        </p:spPr>
        <p:txBody>
          <a:bodyPr>
            <a:normAutofit lnSpcReduction="10000"/>
          </a:bodyPr>
          <a:lstStyle/>
          <a:p>
            <a:pPr>
              <a:defRPr/>
            </a:pPr>
            <a:r>
              <a:rPr lang="en-US" b="1" dirty="0" err="1" smtClean="0"/>
              <a:t>gettimeofday</a:t>
            </a:r>
            <a:endParaRPr lang="en-US" b="1" dirty="0" smtClean="0"/>
          </a:p>
          <a:p>
            <a:pPr lvl="1">
              <a:defRPr/>
            </a:pPr>
            <a:r>
              <a:rPr lang="en-ZA" b="1" dirty="0" smtClean="0"/>
              <a:t>Very portable, part of the </a:t>
            </a:r>
            <a:r>
              <a:rPr lang="en-ZA" b="1" dirty="0" err="1" smtClean="0"/>
              <a:t>StdC</a:t>
            </a:r>
            <a:r>
              <a:rPr lang="en-ZA" b="1" dirty="0" smtClean="0"/>
              <a:t> library</a:t>
            </a:r>
          </a:p>
          <a:p>
            <a:pPr lvl="1">
              <a:defRPr/>
            </a:pPr>
            <a:r>
              <a:rPr lang="en-ZA" b="1" dirty="0" smtClean="0"/>
              <a:t>Should be available on any Linux system</a:t>
            </a:r>
          </a:p>
          <a:p>
            <a:pPr lvl="1">
              <a:defRPr/>
            </a:pPr>
            <a:r>
              <a:rPr lang="en-US" b="1" dirty="0" smtClean="0"/>
              <a:t>Returns time in seconds and microseconds since midnight January 1 1970</a:t>
            </a:r>
          </a:p>
          <a:p>
            <a:pPr lvl="1">
              <a:defRPr/>
            </a:pPr>
            <a:r>
              <a:rPr lang="en-ZA" b="1" dirty="0" smtClean="0"/>
              <a:t>Uses </a:t>
            </a:r>
            <a:r>
              <a:rPr lang="en-ZA" b="1" dirty="0" err="1" smtClean="0">
                <a:solidFill>
                  <a:schemeClr val="tx2">
                    <a:lumMod val="75000"/>
                  </a:schemeClr>
                </a:solidFill>
              </a:rPr>
              <a:t>struct</a:t>
            </a:r>
            <a:r>
              <a:rPr lang="en-ZA" b="1" dirty="0" smtClean="0">
                <a:solidFill>
                  <a:schemeClr val="tx2">
                    <a:lumMod val="75000"/>
                  </a:schemeClr>
                </a:solidFill>
              </a:rPr>
              <a:t> </a:t>
            </a:r>
            <a:r>
              <a:rPr lang="en-ZA" b="1" dirty="0" err="1" smtClean="0">
                <a:solidFill>
                  <a:schemeClr val="tx2">
                    <a:lumMod val="75000"/>
                  </a:schemeClr>
                </a:solidFill>
              </a:rPr>
              <a:t>timeval</a:t>
            </a:r>
            <a:r>
              <a:rPr lang="en-ZA" b="1" dirty="0" smtClean="0"/>
              <a:t> comprising</a:t>
            </a:r>
          </a:p>
          <a:p>
            <a:pPr lvl="2">
              <a:defRPr/>
            </a:pPr>
            <a:r>
              <a:rPr lang="en-ZA" b="1" dirty="0" err="1" smtClean="0"/>
              <a:t>tv_sec</a:t>
            </a:r>
            <a:r>
              <a:rPr lang="en-ZA" b="1" dirty="0" smtClean="0"/>
              <a:t> : number of seconds</a:t>
            </a:r>
          </a:p>
          <a:p>
            <a:pPr lvl="2">
              <a:defRPr/>
            </a:pPr>
            <a:r>
              <a:rPr lang="en-ZA" b="1" dirty="0" err="1" smtClean="0"/>
              <a:t>tv_usec</a:t>
            </a:r>
            <a:r>
              <a:rPr lang="en-ZA" b="1" dirty="0" smtClean="0"/>
              <a:t> : number of microseconds*</a:t>
            </a:r>
          </a:p>
          <a:p>
            <a:pPr lvl="1">
              <a:defRPr/>
            </a:pPr>
            <a:r>
              <a:rPr lang="en-ZA" b="1" dirty="0" smtClean="0"/>
              <a:t>Converting to microseconds will use huge numbers, rather work on differences</a:t>
            </a:r>
          </a:p>
          <a:p>
            <a:pPr lvl="2">
              <a:defRPr/>
            </a:pPr>
            <a:endParaRPr lang="en-US" b="1" dirty="0" smtClean="0"/>
          </a:p>
          <a:p>
            <a:pPr>
              <a:defRPr/>
            </a:pPr>
            <a:endParaRPr lang="en-US" dirty="0"/>
          </a:p>
        </p:txBody>
      </p:sp>
      <p:sp>
        <p:nvSpPr>
          <p:cNvPr id="18436" name="Rectangle 5"/>
          <p:cNvSpPr>
            <a:spLocks noChangeArrowheads="1"/>
          </p:cNvSpPr>
          <p:nvPr/>
        </p:nvSpPr>
        <p:spPr bwMode="auto">
          <a:xfrm>
            <a:off x="223911" y="5817564"/>
            <a:ext cx="76263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b="1" i="1" dirty="0"/>
              <a:t>* Word of caution: some implementations always return 0 for the </a:t>
            </a:r>
            <a:r>
              <a:rPr lang="en-US" sz="1600" b="1" i="1" dirty="0" err="1"/>
              <a:t>usec</a:t>
            </a:r>
            <a:r>
              <a:rPr lang="en-US" sz="1600" b="1" i="1" dirty="0"/>
              <a:t> field!!</a:t>
            </a:r>
          </a:p>
          <a:p>
            <a:r>
              <a:rPr lang="en-ZA" sz="1600" i="1" dirty="0"/>
              <a:t>On Cygwin, the resolution is only in milliseconds, so </a:t>
            </a:r>
            <a:r>
              <a:rPr lang="en-ZA" sz="1600" i="1" dirty="0" err="1"/>
              <a:t>tv_usec</a:t>
            </a:r>
            <a:r>
              <a:rPr lang="en-ZA" sz="1600" i="1" dirty="0"/>
              <a:t> in multiples of 1000.</a:t>
            </a:r>
          </a:p>
          <a:p>
            <a:r>
              <a:rPr lang="en-ZA" sz="1600" i="1" dirty="0"/>
              <a:t>Not provided in </a:t>
            </a:r>
            <a:r>
              <a:rPr lang="en-ZA" sz="1600" i="1" dirty="0" err="1"/>
              <a:t>DevC</a:t>
            </a:r>
            <a:r>
              <a:rPr lang="en-ZA" sz="1600" i="1" dirty="0"/>
              <a:t>++.</a:t>
            </a:r>
            <a:endParaRPr lang="en-US" sz="16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6665" y="0"/>
            <a:ext cx="8385175" cy="1062037"/>
          </a:xfrm>
        </p:spPr>
        <p:txBody>
          <a:bodyPr/>
          <a:lstStyle/>
          <a:p>
            <a:pPr>
              <a:defRPr/>
            </a:pPr>
            <a:r>
              <a:rPr lang="en-ZA" dirty="0" err="1" smtClean="0"/>
              <a:t>gettimeofday</a:t>
            </a:r>
            <a:r>
              <a:rPr lang="en-ZA" dirty="0" smtClean="0"/>
              <a:t> example</a:t>
            </a:r>
            <a:endParaRPr lang="en-US" dirty="0"/>
          </a:p>
        </p:txBody>
      </p:sp>
      <p:sp>
        <p:nvSpPr>
          <p:cNvPr id="19459" name="Rectangle 4"/>
          <p:cNvSpPr>
            <a:spLocks noChangeArrowheads="1"/>
          </p:cNvSpPr>
          <p:nvPr/>
        </p:nvSpPr>
        <p:spPr bwMode="auto">
          <a:xfrm>
            <a:off x="639763" y="1100817"/>
            <a:ext cx="7812087"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#include &lt;</a:t>
            </a:r>
            <a:r>
              <a:rPr lang="en-US" dirty="0" err="1"/>
              <a:t>stdio.h</a:t>
            </a:r>
            <a:r>
              <a:rPr lang="en-US" dirty="0"/>
              <a:t>&gt;</a:t>
            </a:r>
          </a:p>
          <a:p>
            <a:r>
              <a:rPr lang="en-US" dirty="0"/>
              <a:t>#include &lt;sys/</a:t>
            </a:r>
            <a:r>
              <a:rPr lang="en-US" dirty="0" err="1"/>
              <a:t>time.h</a:t>
            </a:r>
            <a:r>
              <a:rPr lang="en-US" dirty="0"/>
              <a:t>&gt;</a:t>
            </a:r>
          </a:p>
          <a:p>
            <a:r>
              <a:rPr lang="en-US" dirty="0"/>
              <a:t>#include &lt;</a:t>
            </a:r>
            <a:r>
              <a:rPr lang="en-US" dirty="0" err="1"/>
              <a:t>time.h</a:t>
            </a:r>
            <a:r>
              <a:rPr lang="en-US" dirty="0"/>
              <a:t>&gt;</a:t>
            </a:r>
          </a:p>
          <a:p>
            <a:r>
              <a:rPr lang="en-US" dirty="0" err="1"/>
              <a:t>struct</a:t>
            </a:r>
            <a:r>
              <a:rPr lang="en-US" dirty="0"/>
              <a:t> </a:t>
            </a:r>
            <a:r>
              <a:rPr lang="en-US" dirty="0" err="1"/>
              <a:t>timeval</a:t>
            </a:r>
            <a:r>
              <a:rPr lang="en-US" dirty="0"/>
              <a:t> </a:t>
            </a:r>
            <a:r>
              <a:rPr lang="en-US" dirty="0" err="1"/>
              <a:t>start_time</a:t>
            </a:r>
            <a:r>
              <a:rPr lang="en-US" dirty="0"/>
              <a:t>, </a:t>
            </a:r>
            <a:r>
              <a:rPr lang="en-US" dirty="0" err="1"/>
              <a:t>end_time</a:t>
            </a:r>
            <a:r>
              <a:rPr lang="en-US" dirty="0"/>
              <a:t>; // variables to hold start and end time</a:t>
            </a:r>
          </a:p>
          <a:p>
            <a:endParaRPr lang="en-US" dirty="0"/>
          </a:p>
          <a:p>
            <a:r>
              <a:rPr lang="en-US" dirty="0" err="1"/>
              <a:t>int</a:t>
            </a:r>
            <a:r>
              <a:rPr lang="en-US" dirty="0"/>
              <a:t> main()  {</a:t>
            </a:r>
          </a:p>
          <a:p>
            <a:r>
              <a:rPr lang="en-US" dirty="0"/>
              <a:t>   </a:t>
            </a:r>
            <a:r>
              <a:rPr lang="en-US" dirty="0" err="1"/>
              <a:t>int</a:t>
            </a:r>
            <a:r>
              <a:rPr lang="en-US" dirty="0"/>
              <a:t> </a:t>
            </a:r>
            <a:r>
              <a:rPr lang="en-US" dirty="0" err="1"/>
              <a:t>tot_usecs</a:t>
            </a:r>
            <a:r>
              <a:rPr lang="en-US" dirty="0"/>
              <a:t>;</a:t>
            </a:r>
          </a:p>
          <a:p>
            <a:r>
              <a:rPr lang="en-US" dirty="0"/>
              <a:t>   </a:t>
            </a:r>
            <a:r>
              <a:rPr lang="en-US" dirty="0" err="1"/>
              <a:t>int</a:t>
            </a:r>
            <a:r>
              <a:rPr lang="en-US" dirty="0"/>
              <a:t> </a:t>
            </a:r>
            <a:r>
              <a:rPr lang="en-US" dirty="0" err="1"/>
              <a:t>i,j,sum</a:t>
            </a:r>
            <a:r>
              <a:rPr lang="en-US" dirty="0"/>
              <a:t>=0;</a:t>
            </a:r>
          </a:p>
          <a:p>
            <a:r>
              <a:rPr lang="en-US" dirty="0"/>
              <a:t>   </a:t>
            </a:r>
            <a:r>
              <a:rPr lang="en-US" dirty="0" err="1"/>
              <a:t>gettimeofday</a:t>
            </a:r>
            <a:r>
              <a:rPr lang="en-US" dirty="0"/>
              <a:t>(&amp;</a:t>
            </a:r>
            <a:r>
              <a:rPr lang="en-US" dirty="0" err="1"/>
              <a:t>start_time</a:t>
            </a:r>
            <a:r>
              <a:rPr lang="en-US" dirty="0"/>
              <a:t>, (</a:t>
            </a:r>
            <a:r>
              <a:rPr lang="en-US" dirty="0" err="1"/>
              <a:t>struct</a:t>
            </a:r>
            <a:r>
              <a:rPr lang="en-US" dirty="0"/>
              <a:t> </a:t>
            </a:r>
            <a:r>
              <a:rPr lang="en-US" dirty="0" err="1"/>
              <a:t>timezone</a:t>
            </a:r>
            <a:r>
              <a:rPr lang="en-US" dirty="0"/>
              <a:t>*)0); // starting timestamp</a:t>
            </a:r>
          </a:p>
          <a:p>
            <a:endParaRPr lang="en-US" dirty="0"/>
          </a:p>
          <a:p>
            <a:r>
              <a:rPr lang="en-US" dirty="0"/>
              <a:t>   /*   do some work */</a:t>
            </a:r>
          </a:p>
          <a:p>
            <a:r>
              <a:rPr lang="en-US" dirty="0"/>
              <a:t>   for (</a:t>
            </a:r>
            <a:r>
              <a:rPr lang="en-US" dirty="0" err="1"/>
              <a:t>i</a:t>
            </a:r>
            <a:r>
              <a:rPr lang="en-US" dirty="0"/>
              <a:t>=0; </a:t>
            </a:r>
            <a:r>
              <a:rPr lang="en-US" dirty="0" err="1"/>
              <a:t>i</a:t>
            </a:r>
            <a:r>
              <a:rPr lang="en-US" dirty="0"/>
              <a:t>&lt;10000; </a:t>
            </a:r>
            <a:r>
              <a:rPr lang="en-US" dirty="0" err="1"/>
              <a:t>i</a:t>
            </a:r>
            <a:r>
              <a:rPr lang="en-US" dirty="0"/>
              <a:t>++)</a:t>
            </a:r>
          </a:p>
          <a:p>
            <a:r>
              <a:rPr lang="en-US" dirty="0"/>
              <a:t>      for (j=0; j&lt;</a:t>
            </a:r>
            <a:r>
              <a:rPr lang="en-US" dirty="0" err="1"/>
              <a:t>i</a:t>
            </a:r>
            <a:r>
              <a:rPr lang="en-US" dirty="0"/>
              <a:t>; j++) sum += </a:t>
            </a:r>
            <a:r>
              <a:rPr lang="en-US" dirty="0" err="1"/>
              <a:t>i</a:t>
            </a:r>
            <a:r>
              <a:rPr lang="en-US" dirty="0"/>
              <a:t>*j;</a:t>
            </a:r>
          </a:p>
          <a:p>
            <a:endParaRPr lang="en-US" dirty="0"/>
          </a:p>
          <a:p>
            <a:r>
              <a:rPr lang="en-US" dirty="0"/>
              <a:t>   </a:t>
            </a:r>
            <a:r>
              <a:rPr lang="en-US" dirty="0" err="1"/>
              <a:t>gettimeofday</a:t>
            </a:r>
            <a:r>
              <a:rPr lang="en-US" dirty="0"/>
              <a:t>(&amp;</a:t>
            </a:r>
            <a:r>
              <a:rPr lang="en-US" dirty="0" err="1"/>
              <a:t>end_time</a:t>
            </a:r>
            <a:r>
              <a:rPr lang="en-US" dirty="0"/>
              <a:t>, (</a:t>
            </a:r>
            <a:r>
              <a:rPr lang="en-US" dirty="0" err="1"/>
              <a:t>struct</a:t>
            </a:r>
            <a:r>
              <a:rPr lang="en-US" dirty="0"/>
              <a:t> </a:t>
            </a:r>
            <a:r>
              <a:rPr lang="en-US" dirty="0" err="1"/>
              <a:t>timezone</a:t>
            </a:r>
            <a:r>
              <a:rPr lang="en-US" dirty="0"/>
              <a:t>*)0);  // ending timestamp</a:t>
            </a:r>
          </a:p>
          <a:p>
            <a:endParaRPr lang="en-US" dirty="0"/>
          </a:p>
          <a:p>
            <a:r>
              <a:rPr lang="en-US" dirty="0"/>
              <a:t>   </a:t>
            </a:r>
            <a:r>
              <a:rPr lang="en-US" dirty="0" err="1"/>
              <a:t>tot_usecs</a:t>
            </a:r>
            <a:r>
              <a:rPr lang="en-US" dirty="0"/>
              <a:t> = (</a:t>
            </a:r>
            <a:r>
              <a:rPr lang="en-US" dirty="0" err="1"/>
              <a:t>end_time.tv_sec-start_time.tv_sec</a:t>
            </a:r>
            <a:r>
              <a:rPr lang="en-US" dirty="0"/>
              <a:t>) * 1000000 +</a:t>
            </a:r>
          </a:p>
          <a:p>
            <a:r>
              <a:rPr lang="en-US" dirty="0"/>
              <a:t>                 (</a:t>
            </a:r>
            <a:r>
              <a:rPr lang="en-US" dirty="0" err="1"/>
              <a:t>end_time.tv_usec-start_time.tv_usec</a:t>
            </a:r>
            <a:r>
              <a:rPr lang="en-US" dirty="0"/>
              <a:t>);</a:t>
            </a:r>
          </a:p>
          <a:p>
            <a:r>
              <a:rPr lang="en-US" dirty="0"/>
              <a:t>   </a:t>
            </a:r>
            <a:r>
              <a:rPr lang="en-US" dirty="0" err="1"/>
              <a:t>printf</a:t>
            </a:r>
            <a:r>
              <a:rPr lang="en-US" dirty="0"/>
              <a:t>("Total time: %d </a:t>
            </a:r>
            <a:r>
              <a:rPr lang="en-US" dirty="0" err="1"/>
              <a:t>usec</a:t>
            </a:r>
            <a:r>
              <a:rPr lang="en-US" dirty="0"/>
              <a:t>.\n", </a:t>
            </a:r>
            <a:r>
              <a:rPr lang="en-US" dirty="0" err="1"/>
              <a:t>tot_usecs</a:t>
            </a:r>
            <a:r>
              <a:rPr lang="en-US" dirty="0"/>
              <a:t>);</a:t>
            </a:r>
          </a:p>
          <a:p>
            <a:r>
              <a:rPr lang="en-US" dirty="0"/>
              <a:t>}</a:t>
            </a:r>
          </a:p>
        </p:txBody>
      </p:sp>
      <p:sp>
        <p:nvSpPr>
          <p:cNvPr id="5" name="TextBox 4"/>
          <p:cNvSpPr txBox="1"/>
          <p:nvPr/>
        </p:nvSpPr>
        <p:spPr>
          <a:xfrm>
            <a:off x="6426976" y="214508"/>
            <a:ext cx="2466975" cy="369887"/>
          </a:xfrm>
          <a:prstGeom prst="rect">
            <a:avLst/>
          </a:prstGeom>
          <a:noFill/>
        </p:spPr>
        <p:txBody>
          <a:bodyPr wrap="none">
            <a:spAutoFit/>
          </a:bodyPr>
          <a:lstStyle/>
          <a:p>
            <a:pPr>
              <a:defRPr/>
            </a:pPr>
            <a:r>
              <a:rPr lang="en-ZA" dirty="0"/>
              <a:t>See </a:t>
            </a:r>
            <a:r>
              <a:rPr lang="en-ZA" b="1" dirty="0" err="1">
                <a:solidFill>
                  <a:srgbClr val="FF6600"/>
                </a:solidFill>
              </a:rPr>
              <a:t>timing.c</a:t>
            </a:r>
            <a:r>
              <a:rPr lang="en-ZA" b="1" dirty="0">
                <a:solidFill>
                  <a:srgbClr val="FF6600"/>
                </a:solidFill>
              </a:rPr>
              <a:t> </a:t>
            </a:r>
            <a:r>
              <a:rPr lang="en-ZA" dirty="0"/>
              <a:t>code file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Benchmarking	</a:t>
            </a:r>
            <a:endParaRPr lang="en-US" dirty="0"/>
          </a:p>
        </p:txBody>
      </p:sp>
      <p:sp>
        <p:nvSpPr>
          <p:cNvPr id="3" name="Content Placeholder 2"/>
          <p:cNvSpPr>
            <a:spLocks noGrp="1"/>
          </p:cNvSpPr>
          <p:nvPr>
            <p:ph idx="1"/>
          </p:nvPr>
        </p:nvSpPr>
        <p:spPr>
          <a:xfrm>
            <a:off x="435429" y="1595620"/>
            <a:ext cx="7991991" cy="4519977"/>
          </a:xfrm>
        </p:spPr>
        <p:txBody>
          <a:bodyPr>
            <a:normAutofit/>
          </a:bodyPr>
          <a:lstStyle/>
          <a:p>
            <a:pPr>
              <a:defRPr/>
            </a:pPr>
            <a:r>
              <a:rPr lang="en-US" dirty="0" smtClean="0"/>
              <a:t>Process of measuring performance of DS</a:t>
            </a:r>
          </a:p>
          <a:p>
            <a:pPr>
              <a:defRPr/>
            </a:pPr>
            <a:r>
              <a:rPr lang="en-US" dirty="0" smtClean="0"/>
              <a:t>A program that </a:t>
            </a:r>
            <a:r>
              <a:rPr lang="en-US" dirty="0" smtClean="0"/>
              <a:t>Quantitatively </a:t>
            </a:r>
            <a:r>
              <a:rPr lang="en-US" dirty="0" smtClean="0"/>
              <a:t>evaluates computer Hardware and software resources</a:t>
            </a:r>
          </a:p>
          <a:p>
            <a:pPr>
              <a:defRPr/>
            </a:pPr>
            <a:r>
              <a:rPr lang="en-US" dirty="0" smtClean="0"/>
              <a:t>Benchmark suites – sets of benchmarks defined to get better system picture</a:t>
            </a:r>
          </a:p>
          <a:p>
            <a:pPr>
              <a:defRPr/>
            </a:pPr>
            <a:r>
              <a:rPr lang="en-US" dirty="0" smtClean="0"/>
              <a:t>Suitable benchmark for a system leads to an effective system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Benchmarking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What can be benchmarked? ( In DSP Compiler, Processor, Platform)</a:t>
            </a:r>
          </a:p>
          <a:p>
            <a:pPr>
              <a:defRPr/>
            </a:pPr>
            <a:r>
              <a:rPr lang="en-US" dirty="0" smtClean="0"/>
              <a:t>Compiler – Converts High Level Language to Assembly language thus we benchmark compiler efficiency</a:t>
            </a:r>
          </a:p>
          <a:p>
            <a:pPr>
              <a:defRPr/>
            </a:pPr>
            <a:r>
              <a:rPr lang="en-US" dirty="0" smtClean="0"/>
              <a:t>The Processor – code should be an Assembly (No more high level code)</a:t>
            </a:r>
          </a:p>
          <a:p>
            <a:pPr>
              <a:defRPr/>
            </a:pPr>
            <a:r>
              <a:rPr lang="en-US" dirty="0" smtClean="0"/>
              <a:t>Platform – Written in High Level language(Processor &amp; Compiler)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258763" y="1905000"/>
            <a:ext cx="8007350" cy="4191000"/>
          </a:xfrm>
        </p:spPr>
        <p:txBody>
          <a:bodyPr/>
          <a:lstStyle/>
          <a:p>
            <a:pPr eaLnBrk="1" hangingPunct="1">
              <a:defRPr/>
            </a:pPr>
            <a:r>
              <a:rPr lang="en-US" dirty="0" smtClean="0"/>
              <a:t>Planning ahead</a:t>
            </a:r>
          </a:p>
          <a:p>
            <a:pPr eaLnBrk="1" hangingPunct="1">
              <a:defRPr/>
            </a:pPr>
            <a:r>
              <a:rPr lang="en-US" dirty="0" smtClean="0"/>
              <a:t>Step 7: Load balancing</a:t>
            </a:r>
          </a:p>
          <a:p>
            <a:pPr eaLnBrk="1" hangingPunct="1">
              <a:defRPr/>
            </a:pPr>
            <a:r>
              <a:rPr lang="en-US" dirty="0" smtClean="0"/>
              <a:t>Step 8: Performance analysis and tuning</a:t>
            </a:r>
            <a:endParaRPr lang="en-ZA" dirty="0" smtClean="0"/>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Benchmarking: what to measure</a:t>
            </a:r>
            <a:endParaRPr lang="en-US" dirty="0"/>
          </a:p>
        </p:txBody>
      </p:sp>
      <p:sp>
        <p:nvSpPr>
          <p:cNvPr id="3" name="Content Placeholder 2"/>
          <p:cNvSpPr>
            <a:spLocks noGrp="1"/>
          </p:cNvSpPr>
          <p:nvPr>
            <p:ph idx="1"/>
          </p:nvPr>
        </p:nvSpPr>
        <p:spPr>
          <a:xfrm>
            <a:off x="674914" y="1295400"/>
            <a:ext cx="8007350" cy="5168900"/>
          </a:xfrm>
        </p:spPr>
        <p:txBody>
          <a:bodyPr/>
          <a:lstStyle/>
          <a:p>
            <a:pPr>
              <a:defRPr/>
            </a:pPr>
            <a:r>
              <a:rPr lang="en-US" dirty="0" smtClean="0"/>
              <a:t>In DSP/HPEC systems we benchmark Cycle count, Data and Program memory usage, Execution time and Power consumption</a:t>
            </a:r>
          </a:p>
          <a:p>
            <a:pPr>
              <a:defRPr/>
            </a:pPr>
            <a:r>
              <a:rPr lang="en-US" dirty="0" smtClean="0"/>
              <a:t>What can we benchmark in Databases/Web servers (</a:t>
            </a:r>
            <a:r>
              <a:rPr lang="en-US" dirty="0" err="1" smtClean="0"/>
              <a:t>i.e</a:t>
            </a:r>
            <a:r>
              <a:rPr lang="en-US" dirty="0" smtClean="0"/>
              <a:t> Oracle, MySQL, SQL Server)?</a:t>
            </a:r>
          </a:p>
          <a:p>
            <a:pPr>
              <a:defRPr/>
            </a:pPr>
            <a:r>
              <a:rPr lang="en-US" dirty="0" smtClean="0"/>
              <a:t>SPEC defined several benchmarks in the digital world - SPECweb99, </a:t>
            </a:r>
            <a:r>
              <a:rPr lang="en-US" dirty="0" err="1" smtClean="0"/>
              <a:t>SPECmail</a:t>
            </a:r>
            <a:r>
              <a:rPr lang="en-US" dirty="0" smtClean="0"/>
              <a:t>, etc.</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72849"/>
            <a:ext cx="8572500" cy="676662"/>
          </a:xfrm>
        </p:spPr>
        <p:txBody>
          <a:bodyPr>
            <a:normAutofit fontScale="90000"/>
          </a:bodyPr>
          <a:lstStyle/>
          <a:p>
            <a:pPr>
              <a:defRPr/>
            </a:pPr>
            <a:r>
              <a:rPr lang="en-US" dirty="0" smtClean="0"/>
              <a:t>Benchmark: Approaches</a:t>
            </a:r>
            <a:endParaRPr lang="en-US" dirty="0"/>
          </a:p>
        </p:txBody>
      </p:sp>
      <p:sp>
        <p:nvSpPr>
          <p:cNvPr id="3" name="Content Placeholder 2"/>
          <p:cNvSpPr>
            <a:spLocks noGrp="1"/>
          </p:cNvSpPr>
          <p:nvPr>
            <p:ph idx="1"/>
          </p:nvPr>
        </p:nvSpPr>
        <p:spPr>
          <a:xfrm>
            <a:off x="838200" y="1371600"/>
            <a:ext cx="8007350" cy="5232400"/>
          </a:xfrm>
        </p:spPr>
        <p:txBody>
          <a:bodyPr/>
          <a:lstStyle/>
          <a:p>
            <a:pPr>
              <a:defRPr/>
            </a:pPr>
            <a:r>
              <a:rPr lang="en-US" dirty="0" smtClean="0"/>
              <a:t>Metrics (MIPS, MOPS, MFLOPS, </a:t>
            </a:r>
            <a:r>
              <a:rPr lang="en-US" dirty="0" err="1" smtClean="0"/>
              <a:t>etc</a:t>
            </a:r>
            <a:r>
              <a:rPr lang="en-US" dirty="0" smtClean="0"/>
              <a:t>) – not really meaningful in RISC architectures(Why?) </a:t>
            </a:r>
          </a:p>
          <a:p>
            <a:pPr>
              <a:defRPr/>
            </a:pPr>
            <a:r>
              <a:rPr lang="en-US" dirty="0" smtClean="0"/>
              <a:t>Complete DSP Application – consumes time and effort as well as memory because it measure the whole system</a:t>
            </a:r>
          </a:p>
          <a:p>
            <a:pPr>
              <a:defRPr/>
            </a:pPr>
            <a:r>
              <a:rPr lang="en-US" dirty="0" smtClean="0"/>
              <a:t>DSP Algorithm Kernels – extracted from real DSP programs and consist of small loops which perform number crunching, bit processing, etc. </a:t>
            </a:r>
            <a:r>
              <a:rPr lang="en-US" dirty="0" smtClean="0">
                <a:solidFill>
                  <a:schemeClr val="tx2">
                    <a:lumMod val="75000"/>
                  </a:schemeClr>
                </a:solidFill>
              </a:rPr>
              <a:t>(see pg. xx in ref)</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Benchmarking: Types</a:t>
            </a:r>
            <a:endParaRPr lang="en-US" dirty="0"/>
          </a:p>
        </p:txBody>
      </p:sp>
      <p:sp>
        <p:nvSpPr>
          <p:cNvPr id="3" name="Content Placeholder 2"/>
          <p:cNvSpPr>
            <a:spLocks noGrp="1"/>
          </p:cNvSpPr>
          <p:nvPr>
            <p:ph idx="1"/>
          </p:nvPr>
        </p:nvSpPr>
        <p:spPr>
          <a:xfrm>
            <a:off x="575153" y="1383430"/>
            <a:ext cx="8007350" cy="4775200"/>
          </a:xfrm>
        </p:spPr>
        <p:txBody>
          <a:bodyPr>
            <a:normAutofit lnSpcReduction="10000"/>
          </a:bodyPr>
          <a:lstStyle/>
          <a:p>
            <a:pPr>
              <a:defRPr/>
            </a:pPr>
            <a:r>
              <a:rPr lang="en-US" dirty="0" smtClean="0"/>
              <a:t>EEMBC (pron. embassy) – For embedded System and written in C</a:t>
            </a:r>
          </a:p>
          <a:p>
            <a:pPr>
              <a:defRPr/>
            </a:pPr>
            <a:r>
              <a:rPr lang="en-US" dirty="0" smtClean="0"/>
              <a:t>BDTIMARK – a DSP benchmark suite</a:t>
            </a:r>
          </a:p>
          <a:p>
            <a:pPr>
              <a:defRPr/>
            </a:pPr>
            <a:r>
              <a:rPr lang="en-US" dirty="0" smtClean="0"/>
              <a:t>Check </a:t>
            </a:r>
            <a:r>
              <a:rPr lang="en-US" dirty="0" smtClean="0"/>
              <a:t>this paper</a:t>
            </a:r>
            <a:r>
              <a:rPr lang="en-US" sz="2200" dirty="0" smtClean="0"/>
              <a:t> </a:t>
            </a:r>
            <a:r>
              <a:rPr lang="en-US" sz="2200" dirty="0"/>
              <a:t>for a List of FPGA benchmarking </a:t>
            </a:r>
            <a:r>
              <a:rPr lang="en-US" sz="2200" dirty="0" smtClean="0"/>
              <a:t>types: Raphael </a:t>
            </a:r>
            <a:r>
              <a:rPr lang="en-US" sz="2200" dirty="0" err="1" smtClean="0"/>
              <a:t>Njuguna</a:t>
            </a:r>
            <a:r>
              <a:rPr lang="en-US" sz="2200" dirty="0" smtClean="0"/>
              <a:t>: </a:t>
            </a:r>
            <a:r>
              <a:rPr lang="en-ZA" sz="2200" dirty="0"/>
              <a:t>A Survey of FPGA </a:t>
            </a:r>
            <a:r>
              <a:rPr lang="en-ZA" sz="2200" dirty="0" smtClean="0"/>
              <a:t>Benchmarks Available at:</a:t>
            </a:r>
            <a:r>
              <a:rPr lang="en-US" sz="2200" dirty="0" smtClean="0"/>
              <a:t> </a:t>
            </a:r>
            <a:r>
              <a:rPr lang="en-US" sz="2200" dirty="0" smtClean="0">
                <a:hlinkClick r:id="rId2"/>
              </a:rPr>
              <a:t>http</a:t>
            </a:r>
            <a:r>
              <a:rPr lang="en-US" sz="2200" dirty="0">
                <a:hlinkClick r:id="rId2"/>
              </a:rPr>
              <a:t>://www.cse.wustl.edu/~</a:t>
            </a:r>
            <a:r>
              <a:rPr lang="en-US" sz="2200" dirty="0" smtClean="0">
                <a:hlinkClick r:id="rId2"/>
              </a:rPr>
              <a:t>jain/cse567-08/ftp/fpga.pdf</a:t>
            </a:r>
            <a:r>
              <a:rPr lang="en-US" sz="2200" dirty="0" smtClean="0"/>
              <a:t>)  -- might be in a quiz</a:t>
            </a:r>
            <a:endParaRPr lang="en-US" sz="2200" dirty="0" smtClean="0"/>
          </a:p>
          <a:p>
            <a:pPr>
              <a:defRPr/>
            </a:pPr>
            <a:r>
              <a:rPr lang="en-US" dirty="0"/>
              <a:t>More Reading: P</a:t>
            </a:r>
            <a:r>
              <a:rPr lang="en-US" dirty="0" smtClean="0"/>
              <a:t>erformance evaluation and Benchmarking, </a:t>
            </a:r>
            <a:r>
              <a:rPr lang="en-US" dirty="0" err="1" smtClean="0"/>
              <a:t>Lizy</a:t>
            </a:r>
            <a:r>
              <a:rPr lang="en-US" dirty="0" smtClean="0"/>
              <a:t> K. John and </a:t>
            </a:r>
            <a:r>
              <a:rPr lang="en-US" dirty="0" err="1" smtClean="0"/>
              <a:t>Lieven</a:t>
            </a:r>
            <a:r>
              <a:rPr lang="en-US" dirty="0" smtClean="0"/>
              <a:t> </a:t>
            </a:r>
            <a:r>
              <a:rPr lang="en-US" dirty="0" err="1" smtClean="0"/>
              <a:t>Eeckhout</a:t>
            </a:r>
            <a:r>
              <a:rPr lang="en-US" dirty="0" smtClean="0"/>
              <a:t>, </a:t>
            </a:r>
            <a:r>
              <a:rPr lang="en-US" dirty="0"/>
              <a:t>Taylor &amp; Francis Group</a:t>
            </a:r>
            <a:endParaRPr lang="en-US" dirty="0" smtClean="0"/>
          </a:p>
          <a:p>
            <a:pPr>
              <a:defRPr/>
            </a:pPr>
            <a:endParaRPr lang="en-US" dirty="0" smtClean="0"/>
          </a:p>
        </p:txBody>
      </p:sp>
      <p:pic>
        <p:nvPicPr>
          <p:cNvPr id="2050" name="Picture 2" descr="C:\Users\swinberg\Documents\ACTIVE\EEE4084F\Common\Images_open\document-152678_15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74" y="3394552"/>
            <a:ext cx="648801" cy="8767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563813" y="2181225"/>
            <a:ext cx="4662487"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buFont typeface="Wingdings" pitchFamily="2" charset="2"/>
              <a:buNone/>
            </a:pPr>
            <a:r>
              <a:rPr lang="en-ZA" sz="2800" dirty="0">
                <a:solidFill>
                  <a:srgbClr val="FF6600"/>
                </a:solidFill>
              </a:rPr>
              <a:t>End of:</a:t>
            </a:r>
          </a:p>
          <a:p>
            <a:pPr algn="ctr" eaLnBrk="1" hangingPunct="1">
              <a:buFont typeface="Wingdings" pitchFamily="2" charset="2"/>
              <a:buNone/>
            </a:pPr>
            <a:endParaRPr lang="en-ZA" sz="2800" dirty="0">
              <a:solidFill>
                <a:srgbClr val="FF6600"/>
              </a:solidFill>
            </a:endParaRPr>
          </a:p>
          <a:p>
            <a:pPr algn="ctr" eaLnBrk="1" hangingPunct="1">
              <a:buFont typeface="Wingdings" pitchFamily="2" charset="2"/>
              <a:buNone/>
            </a:pPr>
            <a:r>
              <a:rPr lang="en-ZA" sz="2800" dirty="0">
                <a:solidFill>
                  <a:srgbClr val="FF6600"/>
                </a:solidFill>
              </a:rPr>
              <a:t>Design of Parallel Programs</a:t>
            </a:r>
          </a:p>
        </p:txBody>
      </p:sp>
      <p:pic>
        <p:nvPicPr>
          <p:cNvPr id="3074" name="Picture 2" descr="K:\ACTIVE\EEE4084F\Common\Images_open\checkeredfla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8178" y="3768223"/>
            <a:ext cx="2857500" cy="1847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2031325"/>
          </a:xfrm>
          <a:prstGeom prst="rect">
            <a:avLst/>
          </a:prstGeom>
          <a:noFill/>
        </p:spPr>
        <p:txBody>
          <a:bodyPr wrap="square" rtlCol="0">
            <a:spAutoFit/>
          </a:bodyPr>
          <a:lstStyle/>
          <a:p>
            <a:r>
              <a:rPr lang="en-US" i="1" dirty="0" smtClean="0"/>
              <a:t>Image sources:</a:t>
            </a:r>
          </a:p>
          <a:p>
            <a:r>
              <a:rPr lang="en-US" dirty="0" smtClean="0"/>
              <a:t> Man running up stairs - Wikipedia (open commons)</a:t>
            </a:r>
          </a:p>
          <a:p>
            <a:r>
              <a:rPr lang="en-US" dirty="0"/>
              <a:t> </a:t>
            </a:r>
            <a:r>
              <a:rPr lang="en-US" dirty="0" smtClean="0"/>
              <a:t>Chocolate Chip Biscuit - </a:t>
            </a:r>
            <a:r>
              <a:rPr lang="en-US" dirty="0"/>
              <a:t>Wikipedia (open commons</a:t>
            </a:r>
            <a:r>
              <a:rPr lang="en-US" dirty="0" smtClean="0"/>
              <a:t>)</a:t>
            </a:r>
          </a:p>
          <a:p>
            <a:r>
              <a:rPr lang="en-US" dirty="0"/>
              <a:t> </a:t>
            </a:r>
            <a:r>
              <a:rPr lang="en-US" dirty="0" smtClean="0"/>
              <a:t>Scales, Checked </a:t>
            </a:r>
            <a:r>
              <a:rPr lang="en-US" dirty="0"/>
              <a:t>Flag - Open Clipart (</a:t>
            </a:r>
            <a:r>
              <a:rPr lang="en-US" dirty="0">
                <a:hlinkClick r:id="rId2"/>
              </a:rPr>
              <a:t>http://</a:t>
            </a:r>
            <a:r>
              <a:rPr lang="en-US" dirty="0" smtClean="0">
                <a:hlinkClick r:id="rId2"/>
              </a:rPr>
              <a:t>openclipart.org</a:t>
            </a:r>
            <a:r>
              <a:rPr lang="en-US" dirty="0" smtClean="0"/>
              <a:t>)</a:t>
            </a:r>
          </a:p>
          <a:p>
            <a:r>
              <a:rPr lang="en-US" dirty="0"/>
              <a:t> </a:t>
            </a:r>
            <a:r>
              <a:rPr lang="en-US" dirty="0" smtClean="0"/>
              <a:t>Calendar Planning Image, Note pad – </a:t>
            </a:r>
            <a:r>
              <a:rPr lang="en-US" dirty="0" err="1" smtClean="0"/>
              <a:t>Pixabay</a:t>
            </a:r>
            <a:r>
              <a:rPr lang="en-US" dirty="0" smtClean="0"/>
              <a:t> (Public Domain CC0)</a:t>
            </a:r>
            <a:endParaRPr lang="en-US" dirty="0" smtClean="0"/>
          </a:p>
          <a:p>
            <a:r>
              <a:rPr lang="en-US" dirty="0" smtClean="0"/>
              <a:t> Yoga lady - adapted from Open Clipart</a:t>
            </a:r>
            <a:endParaRPr lang="en-US" dirty="0"/>
          </a:p>
          <a:p>
            <a:r>
              <a:rPr lang="en-US" dirty="0" smtClean="0"/>
              <a:t> </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402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Planning ahead to Term 2</a:t>
            </a:r>
            <a:endParaRPr lang="en-GB" dirty="0"/>
          </a:p>
        </p:txBody>
      </p:sp>
      <p:sp>
        <p:nvSpPr>
          <p:cNvPr id="3" name="Content Placeholder 2"/>
          <p:cNvSpPr>
            <a:spLocks noGrp="1"/>
          </p:cNvSpPr>
          <p:nvPr>
            <p:ph idx="1"/>
          </p:nvPr>
        </p:nvSpPr>
        <p:spPr>
          <a:xfrm>
            <a:off x="522516" y="1262743"/>
            <a:ext cx="8007350" cy="5083629"/>
          </a:xfrm>
        </p:spPr>
        <p:txBody>
          <a:bodyPr>
            <a:normAutofit fontScale="85000" lnSpcReduction="20000"/>
          </a:bodyPr>
          <a:lstStyle/>
          <a:p>
            <a:pPr>
              <a:defRPr/>
            </a:pPr>
            <a:r>
              <a:rPr lang="en-ZA" dirty="0" smtClean="0"/>
              <a:t>Term 2 week1</a:t>
            </a:r>
          </a:p>
          <a:p>
            <a:pPr lvl="1">
              <a:defRPr/>
            </a:pPr>
            <a:r>
              <a:rPr lang="en-ZA" dirty="0" smtClean="0"/>
              <a:t>Delving into some Verilog &amp; FPGA issues</a:t>
            </a:r>
          </a:p>
          <a:p>
            <a:pPr>
              <a:defRPr/>
            </a:pPr>
            <a:r>
              <a:rPr lang="en-ZA" dirty="0" err="1" smtClean="0"/>
              <a:t>Prac</a:t>
            </a:r>
            <a:r>
              <a:rPr lang="en-ZA" dirty="0" smtClean="0"/>
              <a:t> 2 (CUDA) has started, due next term</a:t>
            </a:r>
          </a:p>
          <a:p>
            <a:pPr>
              <a:defRPr/>
            </a:pPr>
            <a:r>
              <a:rPr lang="en-ZA" dirty="0" err="1" smtClean="0"/>
              <a:t>Prac</a:t>
            </a:r>
            <a:r>
              <a:rPr lang="en-ZA" dirty="0" smtClean="0"/>
              <a:t> 3 </a:t>
            </a:r>
            <a:r>
              <a:rPr lang="en-ZA" dirty="0" err="1" smtClean="0"/>
              <a:t>OpenMP</a:t>
            </a:r>
            <a:endParaRPr lang="en-ZA" dirty="0" smtClean="0"/>
          </a:p>
          <a:p>
            <a:pPr>
              <a:defRPr/>
            </a:pPr>
            <a:r>
              <a:rPr lang="en-ZA" dirty="0" smtClean="0"/>
              <a:t>Prac 4 (FPGA and Xilinx ISE + Verilog)</a:t>
            </a:r>
            <a:br>
              <a:rPr lang="en-ZA" dirty="0" smtClean="0"/>
            </a:br>
            <a:r>
              <a:rPr lang="en-ZA" dirty="0" smtClean="0"/>
              <a:t>   to start </a:t>
            </a:r>
            <a:r>
              <a:rPr lang="en-ZA" u="sng" dirty="0" smtClean="0"/>
              <a:t>next term</a:t>
            </a:r>
          </a:p>
          <a:p>
            <a:pPr>
              <a:defRPr/>
            </a:pPr>
            <a:r>
              <a:rPr lang="en-ZA" dirty="0" smtClean="0"/>
              <a:t>Friday (28 March)</a:t>
            </a:r>
            <a:endParaRPr lang="en-ZA" dirty="0" smtClean="0"/>
          </a:p>
          <a:p>
            <a:pPr lvl="1">
              <a:defRPr/>
            </a:pPr>
            <a:r>
              <a:rPr lang="en-ZA" dirty="0" smtClean="0"/>
              <a:t>9am </a:t>
            </a:r>
            <a:r>
              <a:rPr lang="en-ZA" dirty="0" smtClean="0"/>
              <a:t>Presentation about the Radar Remote Sending Group &amp; 4</a:t>
            </a:r>
            <a:r>
              <a:rPr lang="en-ZA" baseline="30000" dirty="0" smtClean="0"/>
              <a:t>th</a:t>
            </a:r>
            <a:r>
              <a:rPr lang="en-ZA" dirty="0" smtClean="0"/>
              <a:t> year Topics Offered… </a:t>
            </a:r>
            <a:br>
              <a:rPr lang="en-ZA" dirty="0" smtClean="0"/>
            </a:br>
            <a:r>
              <a:rPr lang="en-ZA" sz="2000" dirty="0" smtClean="0"/>
              <a:t>the </a:t>
            </a:r>
            <a:r>
              <a:rPr lang="en-ZA" sz="2000" dirty="0" smtClean="0"/>
              <a:t>work (related to digital systems) we are doing; and introduction to some of our 4</a:t>
            </a:r>
            <a:r>
              <a:rPr lang="en-ZA" sz="2000" baseline="30000" dirty="0" smtClean="0"/>
              <a:t>th</a:t>
            </a:r>
            <a:r>
              <a:rPr lang="en-ZA" sz="2000" dirty="0" smtClean="0"/>
              <a:t> year project proposals</a:t>
            </a:r>
          </a:p>
          <a:p>
            <a:pPr>
              <a:defRPr/>
            </a:pPr>
            <a:r>
              <a:rPr lang="en-ZA" dirty="0" smtClean="0"/>
              <a:t>Thursday </a:t>
            </a:r>
            <a:r>
              <a:rPr lang="en-ZA" dirty="0" smtClean="0"/>
              <a:t>(24 </a:t>
            </a:r>
            <a:r>
              <a:rPr lang="en-ZA" dirty="0" smtClean="0"/>
              <a:t>April)</a:t>
            </a:r>
          </a:p>
          <a:p>
            <a:pPr lvl="1">
              <a:defRPr/>
            </a:pPr>
            <a:r>
              <a:rPr lang="en-ZA" dirty="0" smtClean="0"/>
              <a:t>9pm </a:t>
            </a:r>
            <a:r>
              <a:rPr lang="en-ZA" dirty="0"/>
              <a:t>Quiz </a:t>
            </a:r>
            <a:r>
              <a:rPr lang="en-ZA" dirty="0" smtClean="0"/>
              <a:t>3 (announcement the week before will indicate the syllabus concerned)</a:t>
            </a:r>
            <a:endParaRPr lang="en-GB" dirty="0"/>
          </a:p>
        </p:txBody>
      </p:sp>
      <p:pic>
        <p:nvPicPr>
          <p:cNvPr id="1026" name="Picture 2" descr="C:\Users\swinberg\Documents\ACTIVE\EEE4084F\Common\Images_open\agenda-152918_640-P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6996" y="306898"/>
            <a:ext cx="1751361" cy="1762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613"/>
            <a:ext cx="8385175" cy="1431925"/>
          </a:xfrm>
        </p:spPr>
        <p:txBody>
          <a:bodyPr/>
          <a:lstStyle/>
          <a:p>
            <a:pPr>
              <a:defRPr/>
            </a:pPr>
            <a:r>
              <a:rPr lang="en-ZA" dirty="0" smtClean="0"/>
              <a:t>Steps in designing parallel programs</a:t>
            </a:r>
            <a:endParaRPr lang="en-US" dirty="0"/>
          </a:p>
        </p:txBody>
      </p:sp>
      <p:sp>
        <p:nvSpPr>
          <p:cNvPr id="6" name="Content Placeholder 2"/>
          <p:cNvSpPr txBox="1">
            <a:spLocks/>
          </p:cNvSpPr>
          <p:nvPr/>
        </p:nvSpPr>
        <p:spPr>
          <a:xfrm>
            <a:off x="693738" y="1460500"/>
            <a:ext cx="8007350" cy="4191000"/>
          </a:xfrm>
          <a:prstGeom prst="rect">
            <a:avLst/>
          </a:prstGeom>
        </p:spPr>
        <p:txBody>
          <a:bodyPr/>
          <a:lstStyle/>
          <a:p>
            <a:pPr marL="342900" indent="-342900">
              <a:spcBef>
                <a:spcPct val="20000"/>
              </a:spcBef>
              <a:buClr>
                <a:schemeClr val="hlink"/>
              </a:buClr>
              <a:defRPr/>
            </a:pPr>
            <a:r>
              <a:rPr lang="en-ZA" sz="2800" i="1" kern="0" dirty="0">
                <a:effectLst>
                  <a:outerShdw blurRad="38100" dist="38100" dir="2700000" algn="tl">
                    <a:srgbClr val="000000"/>
                  </a:outerShdw>
                </a:effectLst>
                <a:latin typeface="+mn-lt"/>
              </a:rPr>
              <a:t>The hardware may come first or later</a:t>
            </a:r>
          </a:p>
          <a:p>
            <a:pPr marL="342900" indent="-342900">
              <a:spcBef>
                <a:spcPct val="20000"/>
              </a:spcBef>
              <a:buClr>
                <a:schemeClr val="hlink"/>
              </a:buClr>
              <a:buFont typeface="Wingdings" pitchFamily="2" charset="2"/>
              <a:buNone/>
              <a:defRPr/>
            </a:pPr>
            <a:r>
              <a:rPr lang="en-ZA" sz="2800" kern="0" dirty="0">
                <a:effectLst>
                  <a:outerShdw blurRad="38100" dist="38100" dir="2700000" algn="tl">
                    <a:srgbClr val="000000"/>
                  </a:outerShdw>
                </a:effectLst>
                <a:latin typeface="+mn-lt"/>
              </a:rPr>
              <a:t>The main steps:</a:t>
            </a:r>
          </a:p>
          <a:p>
            <a:pPr marL="514350" indent="-514350">
              <a:spcBef>
                <a:spcPct val="20000"/>
              </a:spcBef>
              <a:buClr>
                <a:schemeClr val="hlink"/>
              </a:buClr>
              <a:buFont typeface="+mj-lt"/>
              <a:buAutoNum type="arabicPeriod"/>
              <a:defRPr/>
            </a:pPr>
            <a:r>
              <a:rPr lang="en-ZA" sz="2800" kern="0" dirty="0">
                <a:solidFill>
                  <a:schemeClr val="tx1">
                    <a:lumMod val="65000"/>
                  </a:schemeClr>
                </a:solidFill>
                <a:effectLst>
                  <a:outerShdw blurRad="38100" dist="38100" dir="2700000" algn="tl">
                    <a:srgbClr val="000000"/>
                  </a:outerShdw>
                </a:effectLst>
                <a:latin typeface="+mn-lt"/>
              </a:rPr>
              <a:t>Understand the problem</a:t>
            </a:r>
          </a:p>
          <a:p>
            <a:pPr marL="514350" indent="-514350">
              <a:spcBef>
                <a:spcPct val="20000"/>
              </a:spcBef>
              <a:buClr>
                <a:schemeClr val="hlink"/>
              </a:buClr>
              <a:buFont typeface="+mj-lt"/>
              <a:buAutoNum type="arabicPeriod"/>
              <a:defRPr/>
            </a:pPr>
            <a:r>
              <a:rPr lang="en-ZA" sz="2800" kern="0" dirty="0">
                <a:solidFill>
                  <a:schemeClr val="tx1">
                    <a:lumMod val="65000"/>
                  </a:schemeClr>
                </a:solidFill>
                <a:effectLst>
                  <a:outerShdw blurRad="38100" dist="38100" dir="2700000" algn="tl">
                    <a:srgbClr val="000000"/>
                  </a:outerShdw>
                </a:effectLst>
                <a:latin typeface="+mn-lt"/>
              </a:rPr>
              <a:t>Partitioning (separation into main tasks)</a:t>
            </a:r>
          </a:p>
          <a:p>
            <a:pPr marL="514350" indent="-514350">
              <a:spcBef>
                <a:spcPct val="20000"/>
              </a:spcBef>
              <a:buClr>
                <a:schemeClr val="hlink"/>
              </a:buClr>
              <a:buFont typeface="+mj-lt"/>
              <a:buAutoNum type="arabicPeriod"/>
              <a:defRPr/>
            </a:pPr>
            <a:r>
              <a:rPr lang="en-ZA" sz="2800" kern="0" dirty="0">
                <a:solidFill>
                  <a:schemeClr val="accent4">
                    <a:lumMod val="75000"/>
                  </a:schemeClr>
                </a:solidFill>
                <a:effectLst>
                  <a:outerShdw blurRad="38100" dist="38100" dir="2700000" algn="tl">
                    <a:srgbClr val="000000"/>
                  </a:outerShdw>
                </a:effectLst>
                <a:latin typeface="+mn-lt"/>
              </a:rPr>
              <a:t>Decomposition &amp; Granularity</a:t>
            </a:r>
          </a:p>
          <a:p>
            <a:pPr marL="514350" indent="-514350">
              <a:spcBef>
                <a:spcPct val="20000"/>
              </a:spcBef>
              <a:buClr>
                <a:schemeClr val="hlink"/>
              </a:buClr>
              <a:buFont typeface="+mj-lt"/>
              <a:buAutoNum type="arabicPeriod"/>
              <a:defRPr/>
            </a:pPr>
            <a:r>
              <a:rPr lang="en-ZA" sz="2800" kern="0" dirty="0">
                <a:solidFill>
                  <a:schemeClr val="tx1">
                    <a:lumMod val="65000"/>
                  </a:schemeClr>
                </a:solidFill>
                <a:effectLst>
                  <a:outerShdw blurRad="38100" dist="38100" dir="2700000" algn="tl">
                    <a:srgbClr val="000000"/>
                  </a:outerShdw>
                </a:effectLst>
                <a:latin typeface="+mn-lt"/>
              </a:rPr>
              <a:t>Communications</a:t>
            </a:r>
          </a:p>
          <a:p>
            <a:pPr marL="514350" indent="-514350">
              <a:spcBef>
                <a:spcPct val="20000"/>
              </a:spcBef>
              <a:buClr>
                <a:schemeClr val="hlink"/>
              </a:buClr>
              <a:buFont typeface="+mj-lt"/>
              <a:buAutoNum type="arabicPeriod"/>
              <a:defRPr/>
            </a:pPr>
            <a:r>
              <a:rPr lang="en-ZA" sz="2800" kern="0" dirty="0">
                <a:solidFill>
                  <a:schemeClr val="tx1">
                    <a:lumMod val="65000"/>
                  </a:schemeClr>
                </a:solidFill>
                <a:effectLst>
                  <a:outerShdw blurRad="38100" dist="38100" dir="2700000" algn="tl">
                    <a:srgbClr val="000000"/>
                  </a:outerShdw>
                </a:effectLst>
                <a:latin typeface="+mn-lt"/>
              </a:rPr>
              <a:t>Identify data dependencies</a:t>
            </a:r>
          </a:p>
          <a:p>
            <a:pPr marL="514350" indent="-514350">
              <a:spcBef>
                <a:spcPct val="20000"/>
              </a:spcBef>
              <a:buClr>
                <a:schemeClr val="hlink"/>
              </a:buClr>
              <a:buFont typeface="+mj-lt"/>
              <a:buAutoNum type="arabicPeriod"/>
              <a:defRPr/>
            </a:pPr>
            <a:r>
              <a:rPr lang="en-ZA" sz="2800" kern="0" dirty="0">
                <a:solidFill>
                  <a:schemeClr val="accent4">
                    <a:lumMod val="75000"/>
                  </a:schemeClr>
                </a:solidFill>
                <a:effectLst>
                  <a:outerShdw blurRad="38100" dist="38100" dir="2700000" algn="tl">
                    <a:srgbClr val="000000"/>
                  </a:outerShdw>
                </a:effectLst>
                <a:latin typeface="+mn-lt"/>
              </a:rPr>
              <a:t>Synchronization</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Load balancing</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Performance analysis and tuning</a:t>
            </a:r>
          </a:p>
        </p:txBody>
      </p:sp>
      <p:pic>
        <p:nvPicPr>
          <p:cNvPr id="6149"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2343150"/>
            <a:ext cx="514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2905125"/>
            <a:ext cx="5143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3402013"/>
            <a:ext cx="514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3906838"/>
            <a:ext cx="514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4468813"/>
            <a:ext cx="514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075" y="4965700"/>
            <a:ext cx="514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triped Right Arrow 3"/>
          <p:cNvSpPr/>
          <p:nvPr/>
        </p:nvSpPr>
        <p:spPr bwMode="auto">
          <a:xfrm>
            <a:off x="134938" y="5657850"/>
            <a:ext cx="573087" cy="347663"/>
          </a:xfrm>
          <a:prstGeom prst="stripedRightArrow">
            <a:avLst>
              <a:gd name="adj1" fmla="val 56478"/>
              <a:gd name="adj2" fmla="val 43522"/>
            </a:avLst>
          </a:prstGeom>
          <a:solidFill>
            <a:srgbClr val="FFC000"/>
          </a:solidFill>
          <a:ln w="9525" cap="flat" cmpd="sng" algn="ctr">
            <a:solidFill>
              <a:schemeClr val="tx2">
                <a:lumMod val="10000"/>
              </a:schemeClr>
            </a:solidFill>
            <a:prstDash val="solid"/>
            <a:round/>
            <a:headEnd type="none" w="med" len="med"/>
            <a:tailEnd type="none" w="med" len="med"/>
          </a:ln>
          <a:effectLst/>
        </p:spPr>
        <p:txBody>
          <a:bodyPr/>
          <a:lstStyle/>
          <a:p>
            <a:pPr>
              <a:defRPr/>
            </a:pPr>
            <a:endParaRPr lang="en-US"/>
          </a:p>
        </p:txBody>
      </p:sp>
      <p:sp>
        <p:nvSpPr>
          <p:cNvPr id="12" name="Striped Right Arrow 11"/>
          <p:cNvSpPr/>
          <p:nvPr/>
        </p:nvSpPr>
        <p:spPr bwMode="auto">
          <a:xfrm>
            <a:off x="134938" y="6165850"/>
            <a:ext cx="573087" cy="347663"/>
          </a:xfrm>
          <a:prstGeom prst="stripedRightArrow">
            <a:avLst>
              <a:gd name="adj1" fmla="val 56478"/>
              <a:gd name="adj2" fmla="val 43522"/>
            </a:avLst>
          </a:prstGeom>
          <a:solidFill>
            <a:srgbClr val="FFC000"/>
          </a:solidFill>
          <a:ln w="9525" cap="flat" cmpd="sng" algn="ctr">
            <a:solidFill>
              <a:schemeClr val="tx2">
                <a:lumMod val="10000"/>
              </a:schemeClr>
            </a:solidFill>
            <a:prstDash val="solid"/>
            <a:round/>
            <a:headEnd type="none" w="med" len="med"/>
            <a:tailEnd type="none" w="med" len="med"/>
          </a:ln>
          <a:effectLst/>
        </p:spPr>
        <p:txBody>
          <a:bodyPr/>
          <a:lstStyle/>
          <a:p>
            <a:pPr>
              <a:defRPr/>
            </a:pPr>
            <a:endParaRPr lang="en-US"/>
          </a:p>
        </p:txBody>
      </p:sp>
      <p:pic>
        <p:nvPicPr>
          <p:cNvPr id="1026" name="Picture 2" descr="K:\ACTIVE\EEE4084F\Common\Images_open\Climbing_the_stairs-zoomed-wo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2537" y="3612107"/>
            <a:ext cx="1746668" cy="29601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Step 7: Load Balancing</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9911" y="567419"/>
            <a:ext cx="8385175" cy="685637"/>
          </a:xfrm>
        </p:spPr>
        <p:txBody>
          <a:bodyPr>
            <a:normAutofit fontScale="90000"/>
          </a:bodyPr>
          <a:lstStyle/>
          <a:p>
            <a:pPr>
              <a:defRPr/>
            </a:pPr>
            <a:r>
              <a:rPr lang="en-ZA" dirty="0" smtClean="0"/>
              <a:t>Load Balancing</a:t>
            </a:r>
            <a:endParaRPr lang="en-US" dirty="0"/>
          </a:p>
        </p:txBody>
      </p:sp>
      <p:sp>
        <p:nvSpPr>
          <p:cNvPr id="5" name="Content Placeholder 4"/>
          <p:cNvSpPr>
            <a:spLocks noGrp="1"/>
          </p:cNvSpPr>
          <p:nvPr>
            <p:ph idx="1"/>
          </p:nvPr>
        </p:nvSpPr>
        <p:spPr>
          <a:xfrm>
            <a:off x="477838" y="1196975"/>
            <a:ext cx="8396287" cy="5494338"/>
          </a:xfrm>
        </p:spPr>
        <p:txBody>
          <a:bodyPr/>
          <a:lstStyle/>
          <a:p>
            <a:pPr>
              <a:defRPr/>
            </a:pPr>
            <a:r>
              <a:rPr lang="en-US" sz="2800" dirty="0" smtClean="0"/>
              <a:t>Distributing work among tasks so</a:t>
            </a:r>
            <a:br>
              <a:rPr lang="en-US" sz="2800" dirty="0" smtClean="0"/>
            </a:br>
            <a:r>
              <a:rPr lang="en-US" sz="2800" dirty="0" smtClean="0"/>
              <a:t>that all tasks are kept busy most of the time</a:t>
            </a:r>
          </a:p>
          <a:p>
            <a:pPr>
              <a:defRPr/>
            </a:pPr>
            <a:r>
              <a:rPr lang="en-US" sz="2800" dirty="0" smtClean="0"/>
              <a:t>Mainly a </a:t>
            </a:r>
            <a:r>
              <a:rPr lang="en-US" sz="2800" dirty="0" smtClean="0">
                <a:solidFill>
                  <a:schemeClr val="tx2">
                    <a:lumMod val="75000"/>
                  </a:schemeClr>
                </a:solidFill>
              </a:rPr>
              <a:t>minimization of idle time</a:t>
            </a:r>
            <a:endParaRPr lang="en-US" sz="2400" dirty="0" smtClean="0"/>
          </a:p>
          <a:p>
            <a:pPr>
              <a:defRPr/>
            </a:pPr>
            <a:r>
              <a:rPr lang="en-US" sz="2800" dirty="0" smtClean="0"/>
              <a:t>Relevant to parallel programs for optimizing performance. </a:t>
            </a:r>
          </a:p>
          <a:p>
            <a:pPr lvl="1">
              <a:defRPr/>
            </a:pPr>
            <a:r>
              <a:rPr lang="en-US" sz="2400" dirty="0" smtClean="0"/>
              <a:t>e.g., if every tasks encounters a barrier synchronization point, the slowest task will end up limiting the overall performance.</a:t>
            </a:r>
          </a:p>
          <a:p>
            <a:pPr>
              <a:defRPr/>
            </a:pPr>
            <a:r>
              <a:rPr lang="en-US" sz="2800" dirty="0" smtClean="0"/>
              <a:t>Relevant to costing, e.g. deciding number of processors needed (can also be used in substantiating the need for a more, rather than less, expensive platform)</a:t>
            </a:r>
            <a:endParaRPr lang="en-US" sz="2800" dirty="0"/>
          </a:p>
        </p:txBody>
      </p:sp>
      <p:pic>
        <p:nvPicPr>
          <p:cNvPr id="8196" name="Picture 5" descr="balance_41848_md.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30950" y="643441"/>
            <a:ext cx="2484438"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K:\ACTIVE\EEE4084F\Common\Images_open\Cookie-wo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1109" y="692992"/>
            <a:ext cx="574353" cy="3705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K:\ACTIVE\EEE4084F\Common\Images_open\Cookie-wo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1108" y="545919"/>
            <a:ext cx="574353" cy="3705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K:\ACTIVE\EEE4084F\Common\Images_open\Cookie-wo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460" y="389503"/>
            <a:ext cx="574353" cy="3705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K:\ACTIVE\EEE4084F\Common\Images_open\Cookie-wo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3185" y="499056"/>
            <a:ext cx="846389" cy="546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9"/>
          <p:cNvSpPr>
            <a:spLocks noChangeArrowheads="1"/>
          </p:cNvSpPr>
          <p:nvPr/>
        </p:nvSpPr>
        <p:spPr bwMode="auto">
          <a:xfrm>
            <a:off x="7289800" y="1406525"/>
            <a:ext cx="450850" cy="4667250"/>
          </a:xfrm>
          <a:prstGeom prst="rect">
            <a:avLst/>
          </a:prstGeom>
          <a:solidFill>
            <a:srgbClr val="AD4186"/>
          </a:solidFill>
          <a:ln w="9525" algn="ctr">
            <a:solidFill>
              <a:schemeClr val="tx1"/>
            </a:solidFill>
            <a:round/>
            <a:headEnd/>
            <a:tailEnd/>
          </a:ln>
        </p:spPr>
        <p:txBody>
          <a:bodyPr/>
          <a:lstStyle/>
          <a:p>
            <a:endParaRPr lang="en-US"/>
          </a:p>
        </p:txBody>
      </p:sp>
      <p:sp>
        <p:nvSpPr>
          <p:cNvPr id="2" name="Title 1"/>
          <p:cNvSpPr>
            <a:spLocks noGrp="1"/>
          </p:cNvSpPr>
          <p:nvPr>
            <p:ph type="title"/>
          </p:nvPr>
        </p:nvSpPr>
        <p:spPr>
          <a:xfrm>
            <a:off x="457200" y="38100"/>
            <a:ext cx="8385175" cy="1431925"/>
          </a:xfrm>
        </p:spPr>
        <p:txBody>
          <a:bodyPr/>
          <a:lstStyle/>
          <a:p>
            <a:pPr>
              <a:defRPr/>
            </a:pPr>
            <a:r>
              <a:rPr lang="en-ZA" dirty="0" smtClean="0"/>
              <a:t>Load Balancing – simple trial technique</a:t>
            </a:r>
            <a:endParaRPr lang="en-US" dirty="0"/>
          </a:p>
        </p:txBody>
      </p:sp>
      <p:sp>
        <p:nvSpPr>
          <p:cNvPr id="9220" name="TextBox 3"/>
          <p:cNvSpPr txBox="1">
            <a:spLocks noChangeArrowheads="1"/>
          </p:cNvSpPr>
          <p:nvPr/>
        </p:nvSpPr>
        <p:spPr bwMode="auto">
          <a:xfrm>
            <a:off x="450850" y="1369695"/>
            <a:ext cx="6335713"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a:t>
            </a:r>
          </a:p>
          <a:p>
            <a:r>
              <a:rPr lang="en-ZA" dirty="0" err="1"/>
              <a:t>typedef</a:t>
            </a:r>
            <a:r>
              <a:rPr lang="en-ZA" dirty="0"/>
              <a:t> </a:t>
            </a:r>
            <a:r>
              <a:rPr lang="en-ZA" dirty="0" err="1"/>
              <a:t>struct</a:t>
            </a:r>
            <a:r>
              <a:rPr lang="en-ZA" dirty="0"/>
              <a:t> { unsigned start, end; } </a:t>
            </a:r>
            <a:r>
              <a:rPr lang="en-ZA" dirty="0" err="1"/>
              <a:t>LogEntry</a:t>
            </a:r>
            <a:r>
              <a:rPr lang="en-ZA" dirty="0"/>
              <a:t>;</a:t>
            </a:r>
          </a:p>
          <a:p>
            <a:r>
              <a:rPr lang="en-ZA" dirty="0" err="1"/>
              <a:t>LogEntry</a:t>
            </a:r>
            <a:r>
              <a:rPr lang="en-ZA" dirty="0"/>
              <a:t> </a:t>
            </a:r>
            <a:r>
              <a:rPr lang="en-ZA" dirty="0" err="1"/>
              <a:t>logt</a:t>
            </a:r>
            <a:r>
              <a:rPr lang="en-ZA" dirty="0"/>
              <a:t>[1024];</a:t>
            </a:r>
          </a:p>
          <a:p>
            <a:r>
              <a:rPr lang="en-ZA" dirty="0" err="1"/>
              <a:t>int</a:t>
            </a:r>
            <a:r>
              <a:rPr lang="en-ZA" dirty="0"/>
              <a:t> </a:t>
            </a:r>
            <a:r>
              <a:rPr lang="en-ZA" dirty="0" err="1"/>
              <a:t>logn</a:t>
            </a:r>
            <a:r>
              <a:rPr lang="en-ZA" dirty="0"/>
              <a:t> = 0;</a:t>
            </a:r>
          </a:p>
          <a:p>
            <a:r>
              <a:rPr lang="en-ZA" dirty="0"/>
              <a:t>unsigned </a:t>
            </a:r>
            <a:r>
              <a:rPr lang="en-ZA" dirty="0" err="1"/>
              <a:t>prog_start</a:t>
            </a:r>
            <a:r>
              <a:rPr lang="en-ZA" dirty="0"/>
              <a:t>, </a:t>
            </a:r>
            <a:r>
              <a:rPr lang="en-ZA" dirty="0" err="1"/>
              <a:t>prog_end</a:t>
            </a:r>
            <a:r>
              <a:rPr lang="en-ZA" dirty="0"/>
              <a:t>;</a:t>
            </a:r>
          </a:p>
          <a:p>
            <a:endParaRPr lang="en-ZA" dirty="0"/>
          </a:p>
          <a:p>
            <a:r>
              <a:rPr lang="en-ZA" dirty="0"/>
              <a:t>void* task (void* </a:t>
            </a:r>
            <a:r>
              <a:rPr lang="en-ZA" dirty="0" err="1"/>
              <a:t>arg</a:t>
            </a:r>
            <a:r>
              <a:rPr lang="en-ZA" dirty="0"/>
              <a:t>)</a:t>
            </a:r>
          </a:p>
          <a:p>
            <a:r>
              <a:rPr lang="en-ZA" dirty="0"/>
              <a:t>{</a:t>
            </a:r>
          </a:p>
          <a:p>
            <a:r>
              <a:rPr lang="en-ZA" dirty="0"/>
              <a:t>  unsigned </a:t>
            </a:r>
            <a:r>
              <a:rPr lang="en-ZA" dirty="0" err="1"/>
              <a:t>int</a:t>
            </a:r>
            <a:r>
              <a:rPr lang="en-ZA" dirty="0"/>
              <a:t> end;</a:t>
            </a:r>
          </a:p>
          <a:p>
            <a:r>
              <a:rPr lang="en-ZA" dirty="0"/>
              <a:t>  unsigned </a:t>
            </a:r>
            <a:r>
              <a:rPr lang="en-ZA" dirty="0" err="1"/>
              <a:t>int</a:t>
            </a:r>
            <a:r>
              <a:rPr lang="en-ZA" dirty="0"/>
              <a:t> start = clock();</a:t>
            </a:r>
          </a:p>
          <a:p>
            <a:r>
              <a:rPr lang="en-ZA" dirty="0"/>
              <a:t>  // do work</a:t>
            </a:r>
          </a:p>
          <a:p>
            <a:r>
              <a:rPr lang="en-ZA" dirty="0"/>
              <a:t>  // calculate time it took</a:t>
            </a:r>
          </a:p>
          <a:p>
            <a:r>
              <a:rPr lang="en-ZA" dirty="0"/>
              <a:t>  end = clock();</a:t>
            </a:r>
          </a:p>
          <a:p>
            <a:r>
              <a:rPr lang="en-ZA" dirty="0"/>
              <a:t>  // update time log</a:t>
            </a:r>
          </a:p>
          <a:p>
            <a:r>
              <a:rPr lang="en-ZA" dirty="0"/>
              <a:t>  </a:t>
            </a:r>
            <a:r>
              <a:rPr lang="en-ZA" dirty="0" err="1"/>
              <a:t>pthread_mutex_lock</a:t>
            </a:r>
            <a:r>
              <a:rPr lang="en-ZA" dirty="0"/>
              <a:t>(&amp;</a:t>
            </a:r>
            <a:r>
              <a:rPr lang="en-ZA" dirty="0" err="1"/>
              <a:t>mutex</a:t>
            </a:r>
            <a:r>
              <a:rPr lang="en-ZA" dirty="0"/>
              <a:t>);</a:t>
            </a:r>
          </a:p>
          <a:p>
            <a:r>
              <a:rPr lang="en-ZA" dirty="0"/>
              <a:t>    </a:t>
            </a:r>
            <a:r>
              <a:rPr lang="en-ZA" dirty="0" err="1"/>
              <a:t>logt</a:t>
            </a:r>
            <a:r>
              <a:rPr lang="en-ZA" dirty="0"/>
              <a:t>[</a:t>
            </a:r>
            <a:r>
              <a:rPr lang="en-ZA" dirty="0" err="1"/>
              <a:t>logn</a:t>
            </a:r>
            <a:r>
              <a:rPr lang="en-ZA" dirty="0"/>
              <a:t>].start = start; </a:t>
            </a:r>
            <a:r>
              <a:rPr lang="en-ZA" dirty="0" err="1"/>
              <a:t>logt</a:t>
            </a:r>
            <a:r>
              <a:rPr lang="en-ZA" dirty="0"/>
              <a:t>[</a:t>
            </a:r>
            <a:r>
              <a:rPr lang="en-ZA" dirty="0" err="1"/>
              <a:t>logn</a:t>
            </a:r>
            <a:r>
              <a:rPr lang="en-ZA" dirty="0"/>
              <a:t>].end = end; </a:t>
            </a:r>
            <a:r>
              <a:rPr lang="en-ZA" dirty="0" err="1"/>
              <a:t>logn</a:t>
            </a:r>
            <a:r>
              <a:rPr lang="en-ZA" dirty="0"/>
              <a:t>++;</a:t>
            </a:r>
          </a:p>
          <a:p>
            <a:r>
              <a:rPr lang="en-ZA" dirty="0"/>
              <a:t>  </a:t>
            </a:r>
            <a:r>
              <a:rPr lang="en-ZA" dirty="0" err="1"/>
              <a:t>pthread_mutex_unlock</a:t>
            </a:r>
            <a:r>
              <a:rPr lang="en-ZA" dirty="0"/>
              <a:t>(&amp;</a:t>
            </a:r>
            <a:r>
              <a:rPr lang="en-ZA" dirty="0" err="1"/>
              <a:t>mutex</a:t>
            </a:r>
            <a:r>
              <a:rPr lang="en-ZA" dirty="0"/>
              <a:t>);</a:t>
            </a:r>
          </a:p>
          <a:p>
            <a:r>
              <a:rPr lang="en-ZA" dirty="0"/>
              <a:t>}</a:t>
            </a:r>
          </a:p>
        </p:txBody>
      </p:sp>
      <p:sp>
        <p:nvSpPr>
          <p:cNvPr id="9221" name="Rectangle 4"/>
          <p:cNvSpPr>
            <a:spLocks noChangeArrowheads="1"/>
          </p:cNvSpPr>
          <p:nvPr/>
        </p:nvSpPr>
        <p:spPr bwMode="auto">
          <a:xfrm>
            <a:off x="7289800" y="1676400"/>
            <a:ext cx="450850" cy="488950"/>
          </a:xfrm>
          <a:prstGeom prst="rect">
            <a:avLst/>
          </a:prstGeom>
          <a:solidFill>
            <a:srgbClr val="00B0F0"/>
          </a:solidFill>
          <a:ln w="9525" algn="ctr">
            <a:solidFill>
              <a:schemeClr val="tx1"/>
            </a:solidFill>
            <a:round/>
            <a:headEnd/>
            <a:tailEnd/>
          </a:ln>
        </p:spPr>
        <p:txBody>
          <a:bodyPr/>
          <a:lstStyle/>
          <a:p>
            <a:endParaRPr lang="en-US"/>
          </a:p>
        </p:txBody>
      </p:sp>
      <p:sp>
        <p:nvSpPr>
          <p:cNvPr id="9222" name="Rectangle 5"/>
          <p:cNvSpPr>
            <a:spLocks noChangeArrowheads="1"/>
          </p:cNvSpPr>
          <p:nvPr/>
        </p:nvSpPr>
        <p:spPr bwMode="auto">
          <a:xfrm>
            <a:off x="7289800" y="2281238"/>
            <a:ext cx="450850" cy="657225"/>
          </a:xfrm>
          <a:prstGeom prst="rect">
            <a:avLst/>
          </a:prstGeom>
          <a:solidFill>
            <a:srgbClr val="00B0F0"/>
          </a:solidFill>
          <a:ln w="9525" algn="ctr">
            <a:solidFill>
              <a:schemeClr val="tx1"/>
            </a:solidFill>
            <a:round/>
            <a:headEnd/>
            <a:tailEnd/>
          </a:ln>
        </p:spPr>
        <p:txBody>
          <a:bodyPr/>
          <a:lstStyle/>
          <a:p>
            <a:endParaRPr lang="en-US"/>
          </a:p>
        </p:txBody>
      </p:sp>
      <p:sp>
        <p:nvSpPr>
          <p:cNvPr id="9223" name="Rectangle 6"/>
          <p:cNvSpPr>
            <a:spLocks noChangeArrowheads="1"/>
          </p:cNvSpPr>
          <p:nvPr/>
        </p:nvSpPr>
        <p:spPr bwMode="auto">
          <a:xfrm>
            <a:off x="7289800" y="3028950"/>
            <a:ext cx="450850" cy="682625"/>
          </a:xfrm>
          <a:prstGeom prst="rect">
            <a:avLst/>
          </a:prstGeom>
          <a:solidFill>
            <a:srgbClr val="00B0F0"/>
          </a:solidFill>
          <a:ln w="9525" algn="ctr">
            <a:solidFill>
              <a:schemeClr val="tx1"/>
            </a:solidFill>
            <a:round/>
            <a:headEnd/>
            <a:tailEnd/>
          </a:ln>
        </p:spPr>
        <p:txBody>
          <a:bodyPr/>
          <a:lstStyle/>
          <a:p>
            <a:endParaRPr lang="en-US"/>
          </a:p>
        </p:txBody>
      </p:sp>
      <p:sp>
        <p:nvSpPr>
          <p:cNvPr id="9224" name="Rectangle 7"/>
          <p:cNvSpPr>
            <a:spLocks noChangeArrowheads="1"/>
          </p:cNvSpPr>
          <p:nvPr/>
        </p:nvSpPr>
        <p:spPr bwMode="auto">
          <a:xfrm>
            <a:off x="7289800" y="4316413"/>
            <a:ext cx="450850" cy="682625"/>
          </a:xfrm>
          <a:prstGeom prst="rect">
            <a:avLst/>
          </a:prstGeom>
          <a:solidFill>
            <a:srgbClr val="00B0F0"/>
          </a:solidFill>
          <a:ln w="9525" algn="ctr">
            <a:solidFill>
              <a:schemeClr val="tx1"/>
            </a:solidFill>
            <a:round/>
            <a:headEnd/>
            <a:tailEnd/>
          </a:ln>
        </p:spPr>
        <p:txBody>
          <a:bodyPr/>
          <a:lstStyle/>
          <a:p>
            <a:endParaRPr lang="en-US"/>
          </a:p>
        </p:txBody>
      </p:sp>
      <p:sp>
        <p:nvSpPr>
          <p:cNvPr id="9225" name="Rectangle 8"/>
          <p:cNvSpPr>
            <a:spLocks noChangeArrowheads="1"/>
          </p:cNvSpPr>
          <p:nvPr/>
        </p:nvSpPr>
        <p:spPr bwMode="auto">
          <a:xfrm>
            <a:off x="7289800" y="5230813"/>
            <a:ext cx="450850" cy="682625"/>
          </a:xfrm>
          <a:prstGeom prst="rect">
            <a:avLst/>
          </a:prstGeom>
          <a:solidFill>
            <a:srgbClr val="00B0F0"/>
          </a:solidFill>
          <a:ln w="9525" algn="ctr">
            <a:solidFill>
              <a:schemeClr val="tx1"/>
            </a:solidFill>
            <a:round/>
            <a:headEnd/>
            <a:tailEnd/>
          </a:ln>
        </p:spPr>
        <p:txBody>
          <a:bodyPr/>
          <a:lstStyle/>
          <a:p>
            <a:endParaRPr lang="en-US"/>
          </a:p>
        </p:txBody>
      </p:sp>
      <p:cxnSp>
        <p:nvCxnSpPr>
          <p:cNvPr id="9226" name="Straight Connector 11"/>
          <p:cNvCxnSpPr>
            <a:cxnSpLocks noChangeShapeType="1"/>
          </p:cNvCxnSpPr>
          <p:nvPr/>
        </p:nvCxnSpPr>
        <p:spPr bwMode="auto">
          <a:xfrm flipV="1">
            <a:off x="7559675" y="1316038"/>
            <a:ext cx="412750" cy="2444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27" name="Rectangle 12"/>
          <p:cNvSpPr>
            <a:spLocks noChangeArrowheads="1"/>
          </p:cNvSpPr>
          <p:nvPr/>
        </p:nvSpPr>
        <p:spPr bwMode="auto">
          <a:xfrm>
            <a:off x="7907338" y="1069975"/>
            <a:ext cx="542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idle</a:t>
            </a:r>
          </a:p>
        </p:txBody>
      </p:sp>
      <p:sp>
        <p:nvSpPr>
          <p:cNvPr id="9228" name="Rectangle 13"/>
          <p:cNvSpPr>
            <a:spLocks noChangeArrowheads="1"/>
          </p:cNvSpPr>
          <p:nvPr/>
        </p:nvSpPr>
        <p:spPr bwMode="auto">
          <a:xfrm>
            <a:off x="6748463" y="1406525"/>
            <a:ext cx="450850" cy="4667250"/>
          </a:xfrm>
          <a:prstGeom prst="rect">
            <a:avLst/>
          </a:prstGeom>
          <a:solidFill>
            <a:srgbClr val="AD4186"/>
          </a:solidFill>
          <a:ln w="9525" algn="ctr">
            <a:solidFill>
              <a:schemeClr val="tx1"/>
            </a:solidFill>
            <a:round/>
            <a:headEnd/>
            <a:tailEnd/>
          </a:ln>
        </p:spPr>
        <p:txBody>
          <a:bodyPr/>
          <a:lstStyle/>
          <a:p>
            <a:endParaRPr lang="en-US"/>
          </a:p>
        </p:txBody>
      </p:sp>
      <p:sp>
        <p:nvSpPr>
          <p:cNvPr id="9229" name="Rectangle 14"/>
          <p:cNvSpPr>
            <a:spLocks noChangeArrowheads="1"/>
          </p:cNvSpPr>
          <p:nvPr/>
        </p:nvSpPr>
        <p:spPr bwMode="auto">
          <a:xfrm>
            <a:off x="6748463" y="1457325"/>
            <a:ext cx="450850" cy="760413"/>
          </a:xfrm>
          <a:prstGeom prst="rect">
            <a:avLst/>
          </a:prstGeom>
          <a:solidFill>
            <a:srgbClr val="00B0F0"/>
          </a:solidFill>
          <a:ln w="9525" algn="ctr">
            <a:solidFill>
              <a:schemeClr val="tx1"/>
            </a:solidFill>
            <a:round/>
            <a:headEnd/>
            <a:tailEnd/>
          </a:ln>
        </p:spPr>
        <p:txBody>
          <a:bodyPr/>
          <a:lstStyle/>
          <a:p>
            <a:endParaRPr lang="en-US"/>
          </a:p>
        </p:txBody>
      </p:sp>
      <p:sp>
        <p:nvSpPr>
          <p:cNvPr id="9230" name="Rectangle 15"/>
          <p:cNvSpPr>
            <a:spLocks noChangeArrowheads="1"/>
          </p:cNvSpPr>
          <p:nvPr/>
        </p:nvSpPr>
        <p:spPr bwMode="auto">
          <a:xfrm>
            <a:off x="6748463" y="2474913"/>
            <a:ext cx="450850" cy="450850"/>
          </a:xfrm>
          <a:prstGeom prst="rect">
            <a:avLst/>
          </a:prstGeom>
          <a:solidFill>
            <a:srgbClr val="00B0F0"/>
          </a:solidFill>
          <a:ln w="9525" algn="ctr">
            <a:solidFill>
              <a:schemeClr val="tx1"/>
            </a:solidFill>
            <a:round/>
            <a:headEnd/>
            <a:tailEnd/>
          </a:ln>
        </p:spPr>
        <p:txBody>
          <a:bodyPr/>
          <a:lstStyle/>
          <a:p>
            <a:endParaRPr lang="en-US"/>
          </a:p>
        </p:txBody>
      </p:sp>
      <p:sp>
        <p:nvSpPr>
          <p:cNvPr id="9231" name="Rectangle 16"/>
          <p:cNvSpPr>
            <a:spLocks noChangeArrowheads="1"/>
          </p:cNvSpPr>
          <p:nvPr/>
        </p:nvSpPr>
        <p:spPr bwMode="auto">
          <a:xfrm>
            <a:off x="6748463" y="3427413"/>
            <a:ext cx="450850" cy="450850"/>
          </a:xfrm>
          <a:prstGeom prst="rect">
            <a:avLst/>
          </a:prstGeom>
          <a:solidFill>
            <a:srgbClr val="00B0F0"/>
          </a:solidFill>
          <a:ln w="9525" algn="ctr">
            <a:solidFill>
              <a:schemeClr val="tx1"/>
            </a:solidFill>
            <a:round/>
            <a:headEnd/>
            <a:tailEnd/>
          </a:ln>
        </p:spPr>
        <p:txBody>
          <a:bodyPr/>
          <a:lstStyle/>
          <a:p>
            <a:endParaRPr lang="en-US"/>
          </a:p>
        </p:txBody>
      </p:sp>
      <p:sp>
        <p:nvSpPr>
          <p:cNvPr id="9232" name="Rectangle 17"/>
          <p:cNvSpPr>
            <a:spLocks noChangeArrowheads="1"/>
          </p:cNvSpPr>
          <p:nvPr/>
        </p:nvSpPr>
        <p:spPr bwMode="auto">
          <a:xfrm>
            <a:off x="6748463" y="3956050"/>
            <a:ext cx="450850" cy="541338"/>
          </a:xfrm>
          <a:prstGeom prst="rect">
            <a:avLst/>
          </a:prstGeom>
          <a:solidFill>
            <a:srgbClr val="00B0F0"/>
          </a:solidFill>
          <a:ln w="9525" algn="ctr">
            <a:solidFill>
              <a:schemeClr val="tx1"/>
            </a:solidFill>
            <a:round/>
            <a:headEnd/>
            <a:tailEnd/>
          </a:ln>
        </p:spPr>
        <p:txBody>
          <a:bodyPr/>
          <a:lstStyle/>
          <a:p>
            <a:endParaRPr lang="en-US"/>
          </a:p>
        </p:txBody>
      </p:sp>
      <p:sp>
        <p:nvSpPr>
          <p:cNvPr id="9233" name="Rectangle 18"/>
          <p:cNvSpPr>
            <a:spLocks noChangeArrowheads="1"/>
          </p:cNvSpPr>
          <p:nvPr/>
        </p:nvSpPr>
        <p:spPr bwMode="auto">
          <a:xfrm>
            <a:off x="6748463" y="4716463"/>
            <a:ext cx="450850" cy="450850"/>
          </a:xfrm>
          <a:prstGeom prst="rect">
            <a:avLst/>
          </a:prstGeom>
          <a:solidFill>
            <a:srgbClr val="00B0F0"/>
          </a:solidFill>
          <a:ln w="9525" algn="ctr">
            <a:solidFill>
              <a:schemeClr val="tx1"/>
            </a:solidFill>
            <a:round/>
            <a:headEnd/>
            <a:tailEnd/>
          </a:ln>
        </p:spPr>
        <p:txBody>
          <a:bodyPr/>
          <a:lstStyle/>
          <a:p>
            <a:endParaRPr lang="en-US"/>
          </a:p>
        </p:txBody>
      </p:sp>
      <p:sp>
        <p:nvSpPr>
          <p:cNvPr id="9234" name="Rectangle 19"/>
          <p:cNvSpPr>
            <a:spLocks noChangeArrowheads="1"/>
          </p:cNvSpPr>
          <p:nvPr/>
        </p:nvSpPr>
        <p:spPr bwMode="auto">
          <a:xfrm>
            <a:off x="6748463" y="5411788"/>
            <a:ext cx="450850" cy="527050"/>
          </a:xfrm>
          <a:prstGeom prst="rect">
            <a:avLst/>
          </a:prstGeom>
          <a:solidFill>
            <a:srgbClr val="00B0F0"/>
          </a:solidFill>
          <a:ln w="9525" algn="ctr">
            <a:solidFill>
              <a:schemeClr val="tx1"/>
            </a:solidFill>
            <a:round/>
            <a:headEnd/>
            <a:tailEnd/>
          </a:ln>
        </p:spPr>
        <p:txBody>
          <a:bodyPr/>
          <a:lstStyle/>
          <a:p>
            <a:endParaRPr lang="en-US"/>
          </a:p>
        </p:txBody>
      </p:sp>
      <p:cxnSp>
        <p:nvCxnSpPr>
          <p:cNvPr id="9235" name="Straight Connector 20"/>
          <p:cNvCxnSpPr>
            <a:cxnSpLocks noChangeShapeType="1"/>
            <a:endCxn id="9236" idx="1"/>
          </p:cNvCxnSpPr>
          <p:nvPr/>
        </p:nvCxnSpPr>
        <p:spPr bwMode="auto">
          <a:xfrm rot="16200000" flipH="1">
            <a:off x="7557294" y="2593181"/>
            <a:ext cx="454025" cy="3984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36" name="Rectangle 21"/>
          <p:cNvSpPr>
            <a:spLocks noChangeArrowheads="1"/>
          </p:cNvSpPr>
          <p:nvPr/>
        </p:nvSpPr>
        <p:spPr bwMode="auto">
          <a:xfrm>
            <a:off x="7983538" y="2833688"/>
            <a:ext cx="67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busy</a:t>
            </a:r>
          </a:p>
        </p:txBody>
      </p:sp>
      <p:sp>
        <p:nvSpPr>
          <p:cNvPr id="9237" name="Rectangle 22"/>
          <p:cNvSpPr>
            <a:spLocks noChangeArrowheads="1"/>
          </p:cNvSpPr>
          <p:nvPr/>
        </p:nvSpPr>
        <p:spPr bwMode="auto">
          <a:xfrm>
            <a:off x="205105" y="6323013"/>
            <a:ext cx="894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 in main() get </a:t>
            </a:r>
            <a:r>
              <a:rPr lang="en-ZA" dirty="0" err="1"/>
              <a:t>prog_start</a:t>
            </a:r>
            <a:r>
              <a:rPr lang="en-ZA" dirty="0"/>
              <a:t> time, create </a:t>
            </a:r>
            <a:r>
              <a:rPr lang="en-ZA" dirty="0" err="1"/>
              <a:t>mutex</a:t>
            </a:r>
            <a:r>
              <a:rPr lang="en-ZA" dirty="0"/>
              <a:t> &amp; threads, wait join, get </a:t>
            </a:r>
            <a:r>
              <a:rPr lang="en-ZA" dirty="0" err="1"/>
              <a:t>prog_end</a:t>
            </a:r>
            <a:r>
              <a:rPr lang="en-ZA" dirty="0"/>
              <a:t> time.</a:t>
            </a:r>
            <a:endParaRPr lang="en-US" dirty="0"/>
          </a:p>
        </p:txBody>
      </p:sp>
      <p:cxnSp>
        <p:nvCxnSpPr>
          <p:cNvPr id="9238" name="Straight Connector 23"/>
          <p:cNvCxnSpPr>
            <a:cxnSpLocks noChangeShapeType="1"/>
          </p:cNvCxnSpPr>
          <p:nvPr/>
        </p:nvCxnSpPr>
        <p:spPr bwMode="auto">
          <a:xfrm rot="5400000" flipH="1" flipV="1">
            <a:off x="7224712" y="1135063"/>
            <a:ext cx="347663" cy="141288"/>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
        <p:nvSpPr>
          <p:cNvPr id="9239" name="Rectangle 25"/>
          <p:cNvSpPr>
            <a:spLocks noChangeArrowheads="1"/>
          </p:cNvSpPr>
          <p:nvPr/>
        </p:nvSpPr>
        <p:spPr bwMode="auto">
          <a:xfrm>
            <a:off x="7404100" y="773113"/>
            <a:ext cx="1223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prog_start</a:t>
            </a:r>
          </a:p>
        </p:txBody>
      </p:sp>
      <p:cxnSp>
        <p:nvCxnSpPr>
          <p:cNvPr id="9240" name="Straight Connector 26"/>
          <p:cNvCxnSpPr>
            <a:cxnSpLocks noChangeShapeType="1"/>
          </p:cNvCxnSpPr>
          <p:nvPr/>
        </p:nvCxnSpPr>
        <p:spPr bwMode="auto">
          <a:xfrm>
            <a:off x="7327900" y="6094413"/>
            <a:ext cx="619125" cy="103187"/>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
        <p:nvSpPr>
          <p:cNvPr id="9241" name="Rectangle 28"/>
          <p:cNvSpPr>
            <a:spLocks noChangeArrowheads="1"/>
          </p:cNvSpPr>
          <p:nvPr/>
        </p:nvSpPr>
        <p:spPr bwMode="auto">
          <a:xfrm>
            <a:off x="7894638" y="6027738"/>
            <a:ext cx="115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prog_end</a:t>
            </a:r>
          </a:p>
        </p:txBody>
      </p:sp>
      <p:sp>
        <p:nvSpPr>
          <p:cNvPr id="9242" name="Rectangle 29"/>
          <p:cNvSpPr>
            <a:spLocks noChangeArrowheads="1"/>
          </p:cNvSpPr>
          <p:nvPr/>
        </p:nvSpPr>
        <p:spPr bwMode="auto">
          <a:xfrm>
            <a:off x="7881938" y="1611313"/>
            <a:ext cx="1325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logt[0].start</a:t>
            </a:r>
          </a:p>
        </p:txBody>
      </p:sp>
      <p:cxnSp>
        <p:nvCxnSpPr>
          <p:cNvPr id="9243" name="Straight Connector 30"/>
          <p:cNvCxnSpPr>
            <a:cxnSpLocks noChangeShapeType="1"/>
          </p:cNvCxnSpPr>
          <p:nvPr/>
        </p:nvCxnSpPr>
        <p:spPr bwMode="auto">
          <a:xfrm>
            <a:off x="7662863" y="1676400"/>
            <a:ext cx="269875" cy="103188"/>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
        <p:nvSpPr>
          <p:cNvPr id="9244" name="Rectangle 32"/>
          <p:cNvSpPr>
            <a:spLocks noChangeArrowheads="1"/>
          </p:cNvSpPr>
          <p:nvPr/>
        </p:nvSpPr>
        <p:spPr bwMode="auto">
          <a:xfrm>
            <a:off x="5318125" y="2281238"/>
            <a:ext cx="1262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logt[1].end</a:t>
            </a:r>
          </a:p>
        </p:txBody>
      </p:sp>
      <p:cxnSp>
        <p:nvCxnSpPr>
          <p:cNvPr id="9245" name="Straight Connector 33"/>
          <p:cNvCxnSpPr>
            <a:cxnSpLocks noChangeShapeType="1"/>
          </p:cNvCxnSpPr>
          <p:nvPr/>
        </p:nvCxnSpPr>
        <p:spPr bwMode="auto">
          <a:xfrm rot="10800000" flipV="1">
            <a:off x="6465888" y="2205038"/>
            <a:ext cx="257175" cy="231775"/>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
        <p:nvSpPr>
          <p:cNvPr id="9246" name="Rectangle 36"/>
          <p:cNvSpPr>
            <a:spLocks noChangeArrowheads="1"/>
          </p:cNvSpPr>
          <p:nvPr/>
        </p:nvSpPr>
        <p:spPr bwMode="auto">
          <a:xfrm>
            <a:off x="5280025" y="1160463"/>
            <a:ext cx="1327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logt[1].start</a:t>
            </a:r>
          </a:p>
        </p:txBody>
      </p:sp>
      <p:cxnSp>
        <p:nvCxnSpPr>
          <p:cNvPr id="9247" name="Straight Connector 38"/>
          <p:cNvCxnSpPr>
            <a:cxnSpLocks noChangeShapeType="1"/>
          </p:cNvCxnSpPr>
          <p:nvPr/>
        </p:nvCxnSpPr>
        <p:spPr bwMode="auto">
          <a:xfrm flipV="1">
            <a:off x="7662863" y="2101850"/>
            <a:ext cx="257175" cy="50800"/>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
        <p:nvSpPr>
          <p:cNvPr id="9248" name="Rectangle 40"/>
          <p:cNvSpPr>
            <a:spLocks noChangeArrowheads="1"/>
          </p:cNvSpPr>
          <p:nvPr/>
        </p:nvSpPr>
        <p:spPr bwMode="auto">
          <a:xfrm>
            <a:off x="7881938" y="1933575"/>
            <a:ext cx="1262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logt[0].end</a:t>
            </a:r>
          </a:p>
        </p:txBody>
      </p:sp>
      <p:cxnSp>
        <p:nvCxnSpPr>
          <p:cNvPr id="9249" name="Straight Connector 41"/>
          <p:cNvCxnSpPr>
            <a:cxnSpLocks noChangeShapeType="1"/>
          </p:cNvCxnSpPr>
          <p:nvPr/>
        </p:nvCxnSpPr>
        <p:spPr bwMode="auto">
          <a:xfrm rot="10800000">
            <a:off x="6465888" y="1341438"/>
            <a:ext cx="307975" cy="141287"/>
          </a:xfrm>
          <a:prstGeom prst="line">
            <a:avLst/>
          </a:prstGeom>
          <a:noFill/>
          <a:ln w="9525" algn="ctr">
            <a:solidFill>
              <a:schemeClr val="tx1"/>
            </a:solidFill>
            <a:round/>
            <a:headEnd type="arrow" w="med" len="me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946" y="664381"/>
            <a:ext cx="7698306" cy="692210"/>
          </a:xfrm>
        </p:spPr>
        <p:txBody>
          <a:bodyPr>
            <a:normAutofit fontScale="90000"/>
          </a:bodyPr>
          <a:lstStyle/>
          <a:p>
            <a:pPr>
              <a:defRPr/>
            </a:pPr>
            <a:r>
              <a:rPr lang="en-ZA" dirty="0" smtClean="0"/>
              <a:t>Load Balancing – simple trial technique (cont)</a:t>
            </a:r>
            <a:endParaRPr lang="en-US" dirty="0"/>
          </a:p>
        </p:txBody>
      </p:sp>
      <p:sp>
        <p:nvSpPr>
          <p:cNvPr id="10243" name="TextBox 2"/>
          <p:cNvSpPr txBox="1">
            <a:spLocks noChangeArrowheads="1"/>
          </p:cNvSpPr>
          <p:nvPr/>
        </p:nvSpPr>
        <p:spPr bwMode="auto">
          <a:xfrm>
            <a:off x="566738" y="1501775"/>
            <a:ext cx="633571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a:t>
            </a:r>
          </a:p>
          <a:p>
            <a:r>
              <a:rPr lang="en-ZA"/>
              <a:t>double calc_stat_stddev ()</a:t>
            </a:r>
          </a:p>
          <a:p>
            <a:r>
              <a:rPr lang="en-ZA"/>
              <a:t>{ // calculate standard deviation of busy times</a:t>
            </a:r>
          </a:p>
          <a:p>
            <a:r>
              <a:rPr lang="en-ZA"/>
              <a:t>  int i;</a:t>
            </a:r>
          </a:p>
          <a:p>
            <a:r>
              <a:rPr lang="en-ZA"/>
              <a:t>  double sum = 0;</a:t>
            </a:r>
          </a:p>
          <a:p>
            <a:r>
              <a:rPr lang="en-ZA"/>
              <a:t>  for(i = 0; i &lt; logn; i++) sum += logt[i].end - logt[i].start;</a:t>
            </a:r>
          </a:p>
          <a:p>
            <a:r>
              <a:rPr lang="en-ZA"/>
              <a:t>  double mean = sum / logn;</a:t>
            </a:r>
          </a:p>
          <a:p>
            <a:r>
              <a:rPr lang="en-ZA"/>
              <a:t>  double sq_diff_sum = 0;</a:t>
            </a:r>
          </a:p>
          <a:p>
            <a:r>
              <a:rPr lang="en-ZA"/>
              <a:t>  for(i = 0; i &lt; logn; ++i) {</a:t>
            </a:r>
          </a:p>
          <a:p>
            <a:r>
              <a:rPr lang="en-ZA"/>
              <a:t>     double diff = logt[i].end - logt[i].start - mean;</a:t>
            </a:r>
          </a:p>
          <a:p>
            <a:r>
              <a:rPr lang="en-ZA"/>
              <a:t>     sq_diff_sum += diff * diff;</a:t>
            </a:r>
          </a:p>
          <a:p>
            <a:r>
              <a:rPr lang="en-ZA"/>
              <a:t>     }</a:t>
            </a:r>
          </a:p>
          <a:p>
            <a:r>
              <a:rPr lang="en-ZA"/>
              <a:t>   double variance = (double)sq_diff_sum / logn;</a:t>
            </a:r>
          </a:p>
          <a:p>
            <a:r>
              <a:rPr lang="en-ZA"/>
              <a:t>   return sqrt(variance);</a:t>
            </a:r>
          </a:p>
          <a:p>
            <a:r>
              <a:rPr lang="en-ZA"/>
              <a:t>}</a:t>
            </a:r>
          </a:p>
          <a:p>
            <a:r>
              <a:rPr lang="en-ZA"/>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962"/>
            <a:ext cx="8385175" cy="954087"/>
          </a:xfrm>
        </p:spPr>
        <p:txBody>
          <a:bodyPr/>
          <a:lstStyle/>
          <a:p>
            <a:pPr>
              <a:defRPr/>
            </a:pPr>
            <a:r>
              <a:rPr lang="en-ZA" dirty="0" smtClean="0"/>
              <a:t>Load Balancing</a:t>
            </a:r>
            <a:endParaRPr lang="en-US" dirty="0"/>
          </a:p>
        </p:txBody>
      </p:sp>
      <p:sp>
        <p:nvSpPr>
          <p:cNvPr id="11267" name="TextBox 4"/>
          <p:cNvSpPr txBox="1">
            <a:spLocks noChangeArrowheads="1"/>
          </p:cNvSpPr>
          <p:nvPr/>
        </p:nvSpPr>
        <p:spPr bwMode="auto">
          <a:xfrm>
            <a:off x="1300163" y="1329288"/>
            <a:ext cx="852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1</a:t>
            </a:r>
            <a:endParaRPr lang="en-US"/>
          </a:p>
        </p:txBody>
      </p:sp>
      <p:sp>
        <p:nvSpPr>
          <p:cNvPr id="11268" name="Rectangle 5"/>
          <p:cNvSpPr>
            <a:spLocks noChangeArrowheads="1"/>
          </p:cNvSpPr>
          <p:nvPr/>
        </p:nvSpPr>
        <p:spPr bwMode="auto">
          <a:xfrm>
            <a:off x="5614988" y="1343575"/>
            <a:ext cx="2176462" cy="373063"/>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69" name="Rectangle 3"/>
          <p:cNvSpPr>
            <a:spLocks noChangeArrowheads="1"/>
          </p:cNvSpPr>
          <p:nvPr/>
        </p:nvSpPr>
        <p:spPr bwMode="auto">
          <a:xfrm>
            <a:off x="2189163" y="1343575"/>
            <a:ext cx="3438525" cy="373063"/>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70" name="TextBox 6"/>
          <p:cNvSpPr txBox="1">
            <a:spLocks noChangeArrowheads="1"/>
          </p:cNvSpPr>
          <p:nvPr/>
        </p:nvSpPr>
        <p:spPr bwMode="auto">
          <a:xfrm>
            <a:off x="1300163" y="1742038"/>
            <a:ext cx="852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2</a:t>
            </a:r>
            <a:endParaRPr lang="en-US"/>
          </a:p>
        </p:txBody>
      </p:sp>
      <p:sp>
        <p:nvSpPr>
          <p:cNvPr id="11271" name="Rectangle 7"/>
          <p:cNvSpPr>
            <a:spLocks noChangeArrowheads="1"/>
          </p:cNvSpPr>
          <p:nvPr/>
        </p:nvSpPr>
        <p:spPr bwMode="auto">
          <a:xfrm>
            <a:off x="5216525" y="1754738"/>
            <a:ext cx="2574925" cy="373062"/>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72" name="Rectangle 8"/>
          <p:cNvSpPr>
            <a:spLocks noChangeArrowheads="1"/>
          </p:cNvSpPr>
          <p:nvPr/>
        </p:nvSpPr>
        <p:spPr bwMode="auto">
          <a:xfrm>
            <a:off x="2189163" y="1754738"/>
            <a:ext cx="3027362" cy="373062"/>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73" name="TextBox 9"/>
          <p:cNvSpPr txBox="1">
            <a:spLocks noChangeArrowheads="1"/>
          </p:cNvSpPr>
          <p:nvPr/>
        </p:nvSpPr>
        <p:spPr bwMode="auto">
          <a:xfrm>
            <a:off x="1300163" y="2154788"/>
            <a:ext cx="8524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3</a:t>
            </a:r>
            <a:endParaRPr lang="en-US"/>
          </a:p>
        </p:txBody>
      </p:sp>
      <p:sp>
        <p:nvSpPr>
          <p:cNvPr id="11274" name="Rectangle 10"/>
          <p:cNvSpPr>
            <a:spLocks noChangeArrowheads="1"/>
          </p:cNvSpPr>
          <p:nvPr/>
        </p:nvSpPr>
        <p:spPr bwMode="auto">
          <a:xfrm>
            <a:off x="5730875" y="2167488"/>
            <a:ext cx="2060575" cy="373062"/>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75" name="Rectangle 11"/>
          <p:cNvSpPr>
            <a:spLocks noChangeArrowheads="1"/>
          </p:cNvSpPr>
          <p:nvPr/>
        </p:nvSpPr>
        <p:spPr bwMode="auto">
          <a:xfrm>
            <a:off x="2189163" y="2167488"/>
            <a:ext cx="3541712" cy="373062"/>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76" name="TextBox 12"/>
          <p:cNvSpPr txBox="1">
            <a:spLocks noChangeArrowheads="1"/>
          </p:cNvSpPr>
          <p:nvPr/>
        </p:nvSpPr>
        <p:spPr bwMode="auto">
          <a:xfrm>
            <a:off x="1300163" y="2578650"/>
            <a:ext cx="852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4</a:t>
            </a:r>
            <a:endParaRPr lang="en-US"/>
          </a:p>
        </p:txBody>
      </p:sp>
      <p:sp>
        <p:nvSpPr>
          <p:cNvPr id="11277" name="Rectangle 13"/>
          <p:cNvSpPr>
            <a:spLocks noChangeArrowheads="1"/>
          </p:cNvSpPr>
          <p:nvPr/>
        </p:nvSpPr>
        <p:spPr bwMode="auto">
          <a:xfrm>
            <a:off x="5614988" y="2591350"/>
            <a:ext cx="2176462" cy="374650"/>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78" name="Rectangle 14"/>
          <p:cNvSpPr>
            <a:spLocks noChangeArrowheads="1"/>
          </p:cNvSpPr>
          <p:nvPr/>
        </p:nvSpPr>
        <p:spPr bwMode="auto">
          <a:xfrm>
            <a:off x="2189163" y="2591350"/>
            <a:ext cx="3451225" cy="374650"/>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6" name="TextBox 15"/>
          <p:cNvSpPr txBox="1"/>
          <p:nvPr/>
        </p:nvSpPr>
        <p:spPr>
          <a:xfrm>
            <a:off x="708025" y="878438"/>
            <a:ext cx="5976938" cy="369887"/>
          </a:xfrm>
          <a:prstGeom prst="rect">
            <a:avLst/>
          </a:prstGeom>
          <a:noFill/>
        </p:spPr>
        <p:txBody>
          <a:bodyPr wrap="none">
            <a:spAutoFit/>
          </a:bodyPr>
          <a:lstStyle/>
          <a:p>
            <a:pPr>
              <a:defRPr/>
            </a:pPr>
            <a:r>
              <a:rPr lang="en-ZA" b="1" dirty="0">
                <a:solidFill>
                  <a:schemeClr val="tx2">
                    <a:lumMod val="75000"/>
                  </a:schemeClr>
                </a:solidFill>
              </a:rPr>
              <a:t>Well balanced – low standard deviation in busy time*</a:t>
            </a:r>
            <a:endParaRPr lang="en-US" b="1" dirty="0">
              <a:solidFill>
                <a:schemeClr val="tx2">
                  <a:lumMod val="75000"/>
                </a:schemeClr>
              </a:solidFill>
            </a:endParaRPr>
          </a:p>
        </p:txBody>
      </p:sp>
      <p:sp>
        <p:nvSpPr>
          <p:cNvPr id="11280" name="TextBox 16"/>
          <p:cNvSpPr txBox="1">
            <a:spLocks noChangeArrowheads="1"/>
          </p:cNvSpPr>
          <p:nvPr/>
        </p:nvSpPr>
        <p:spPr bwMode="auto">
          <a:xfrm>
            <a:off x="1249363" y="3056488"/>
            <a:ext cx="915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Overall</a:t>
            </a:r>
            <a:endParaRPr lang="en-US"/>
          </a:p>
        </p:txBody>
      </p:sp>
      <p:sp>
        <p:nvSpPr>
          <p:cNvPr id="11281" name="Rectangle 17"/>
          <p:cNvSpPr>
            <a:spLocks noChangeArrowheads="1"/>
          </p:cNvSpPr>
          <p:nvPr/>
        </p:nvSpPr>
        <p:spPr bwMode="auto">
          <a:xfrm>
            <a:off x="5551488" y="3056488"/>
            <a:ext cx="2239962" cy="373062"/>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82" name="Rectangle 18"/>
          <p:cNvSpPr>
            <a:spLocks noChangeArrowheads="1"/>
          </p:cNvSpPr>
          <p:nvPr/>
        </p:nvSpPr>
        <p:spPr bwMode="auto">
          <a:xfrm>
            <a:off x="2189163" y="3056488"/>
            <a:ext cx="3362325" cy="373062"/>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83" name="Rectangle 23"/>
          <p:cNvSpPr>
            <a:spLocks noChangeArrowheads="1"/>
          </p:cNvSpPr>
          <p:nvPr/>
        </p:nvSpPr>
        <p:spPr bwMode="auto">
          <a:xfrm>
            <a:off x="2189163" y="4034388"/>
            <a:ext cx="5602287" cy="373062"/>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84" name="Rectangle 25"/>
          <p:cNvSpPr>
            <a:spLocks noChangeArrowheads="1"/>
          </p:cNvSpPr>
          <p:nvPr/>
        </p:nvSpPr>
        <p:spPr bwMode="auto">
          <a:xfrm>
            <a:off x="3013075" y="4447138"/>
            <a:ext cx="4778375" cy="373062"/>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85" name="Rectangle 26"/>
          <p:cNvSpPr>
            <a:spLocks noChangeArrowheads="1"/>
          </p:cNvSpPr>
          <p:nvPr/>
        </p:nvSpPr>
        <p:spPr bwMode="auto">
          <a:xfrm>
            <a:off x="2189163" y="4447138"/>
            <a:ext cx="823912" cy="373062"/>
          </a:xfrm>
          <a:prstGeom prst="rect">
            <a:avLst/>
          </a:prstGeom>
          <a:solidFill>
            <a:srgbClr val="00B0F0"/>
          </a:solidFill>
          <a:ln w="19050" algn="ctr">
            <a:solidFill>
              <a:schemeClr val="tx1"/>
            </a:solidFill>
            <a:round/>
            <a:headEnd/>
            <a:tailEnd/>
          </a:ln>
        </p:spPr>
        <p:txBody>
          <a:bodyPr/>
          <a:lstStyle/>
          <a:p>
            <a:pPr algn="ctr"/>
            <a:r>
              <a:rPr lang="en-ZA"/>
              <a:t>busy</a:t>
            </a:r>
            <a:endParaRPr lang="en-US"/>
          </a:p>
        </p:txBody>
      </p:sp>
      <p:sp>
        <p:nvSpPr>
          <p:cNvPr id="11286" name="Rectangle 28"/>
          <p:cNvSpPr>
            <a:spLocks noChangeArrowheads="1"/>
          </p:cNvSpPr>
          <p:nvPr/>
        </p:nvSpPr>
        <p:spPr bwMode="auto">
          <a:xfrm>
            <a:off x="6015038" y="4858300"/>
            <a:ext cx="1776412" cy="374650"/>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87" name="Rectangle 29"/>
          <p:cNvSpPr>
            <a:spLocks noChangeArrowheads="1"/>
          </p:cNvSpPr>
          <p:nvPr/>
        </p:nvSpPr>
        <p:spPr bwMode="auto">
          <a:xfrm>
            <a:off x="2189163" y="4858300"/>
            <a:ext cx="3851275" cy="374650"/>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11288" name="Rectangle 31"/>
          <p:cNvSpPr>
            <a:spLocks noChangeArrowheads="1"/>
          </p:cNvSpPr>
          <p:nvPr/>
        </p:nvSpPr>
        <p:spPr bwMode="auto">
          <a:xfrm>
            <a:off x="3103563" y="5283750"/>
            <a:ext cx="4687887" cy="373063"/>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89" name="Rectangle 32"/>
          <p:cNvSpPr>
            <a:spLocks noChangeArrowheads="1"/>
          </p:cNvSpPr>
          <p:nvPr/>
        </p:nvSpPr>
        <p:spPr bwMode="auto">
          <a:xfrm>
            <a:off x="2189163" y="5283750"/>
            <a:ext cx="914400" cy="373063"/>
          </a:xfrm>
          <a:prstGeom prst="rect">
            <a:avLst/>
          </a:prstGeom>
          <a:solidFill>
            <a:srgbClr val="00B0F0"/>
          </a:solidFill>
          <a:ln w="19050" algn="ctr">
            <a:solidFill>
              <a:schemeClr val="tx1"/>
            </a:solidFill>
            <a:round/>
            <a:headEnd/>
            <a:tailEnd/>
          </a:ln>
        </p:spPr>
        <p:txBody>
          <a:bodyPr/>
          <a:lstStyle/>
          <a:p>
            <a:pPr algn="ctr"/>
            <a:r>
              <a:rPr lang="en-ZA"/>
              <a:t>busy</a:t>
            </a:r>
            <a:endParaRPr lang="en-US"/>
          </a:p>
        </p:txBody>
      </p:sp>
      <p:sp>
        <p:nvSpPr>
          <p:cNvPr id="11290" name="TextBox 33"/>
          <p:cNvSpPr txBox="1">
            <a:spLocks noChangeArrowheads="1"/>
          </p:cNvSpPr>
          <p:nvPr/>
        </p:nvSpPr>
        <p:spPr bwMode="auto">
          <a:xfrm>
            <a:off x="1262063" y="5747300"/>
            <a:ext cx="9159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Overall</a:t>
            </a:r>
            <a:endParaRPr lang="en-US"/>
          </a:p>
        </p:txBody>
      </p:sp>
      <p:sp>
        <p:nvSpPr>
          <p:cNvPr id="11291" name="Rectangle 34"/>
          <p:cNvSpPr>
            <a:spLocks noChangeArrowheads="1"/>
          </p:cNvSpPr>
          <p:nvPr/>
        </p:nvSpPr>
        <p:spPr bwMode="auto">
          <a:xfrm>
            <a:off x="5551488" y="5747300"/>
            <a:ext cx="2239962" cy="373063"/>
          </a:xfrm>
          <a:prstGeom prst="rect">
            <a:avLst/>
          </a:prstGeom>
          <a:solidFill>
            <a:srgbClr val="AD4186"/>
          </a:solidFill>
          <a:ln w="19050" algn="ctr">
            <a:solidFill>
              <a:schemeClr val="tx1"/>
            </a:solidFill>
            <a:round/>
            <a:headEnd/>
            <a:tailEnd/>
          </a:ln>
        </p:spPr>
        <p:txBody>
          <a:bodyPr/>
          <a:lstStyle/>
          <a:p>
            <a:pPr algn="ctr"/>
            <a:r>
              <a:rPr lang="en-ZA"/>
              <a:t>Time idle</a:t>
            </a:r>
            <a:endParaRPr lang="en-US"/>
          </a:p>
        </p:txBody>
      </p:sp>
      <p:sp>
        <p:nvSpPr>
          <p:cNvPr id="11292" name="Rectangle 35"/>
          <p:cNvSpPr>
            <a:spLocks noChangeArrowheads="1"/>
          </p:cNvSpPr>
          <p:nvPr/>
        </p:nvSpPr>
        <p:spPr bwMode="auto">
          <a:xfrm>
            <a:off x="2189163" y="5747300"/>
            <a:ext cx="3362325" cy="373063"/>
          </a:xfrm>
          <a:prstGeom prst="rect">
            <a:avLst/>
          </a:prstGeom>
          <a:solidFill>
            <a:srgbClr val="00B0F0"/>
          </a:solidFill>
          <a:ln w="19050" algn="ctr">
            <a:solidFill>
              <a:schemeClr val="tx1"/>
            </a:solidFill>
            <a:round/>
            <a:headEnd/>
            <a:tailEnd/>
          </a:ln>
        </p:spPr>
        <p:txBody>
          <a:bodyPr/>
          <a:lstStyle/>
          <a:p>
            <a:pPr algn="ctr"/>
            <a:r>
              <a:rPr lang="en-ZA"/>
              <a:t>time busy</a:t>
            </a:r>
            <a:endParaRPr lang="en-US"/>
          </a:p>
        </p:txBody>
      </p:sp>
      <p:sp>
        <p:nvSpPr>
          <p:cNvPr id="37" name="TextBox 36"/>
          <p:cNvSpPr txBox="1"/>
          <p:nvPr/>
        </p:nvSpPr>
        <p:spPr>
          <a:xfrm>
            <a:off x="708025" y="3570838"/>
            <a:ext cx="6237288" cy="369887"/>
          </a:xfrm>
          <a:prstGeom prst="rect">
            <a:avLst/>
          </a:prstGeom>
          <a:noFill/>
        </p:spPr>
        <p:txBody>
          <a:bodyPr wrap="none">
            <a:spAutoFit/>
          </a:bodyPr>
          <a:lstStyle/>
          <a:p>
            <a:pPr>
              <a:defRPr/>
            </a:pPr>
            <a:r>
              <a:rPr lang="en-ZA" b="1" dirty="0">
                <a:solidFill>
                  <a:schemeClr val="tx2">
                    <a:lumMod val="75000"/>
                  </a:schemeClr>
                </a:solidFill>
              </a:rPr>
              <a:t>Poorly balanced – high standard deviation in busy time</a:t>
            </a:r>
            <a:endParaRPr lang="en-US" b="1" dirty="0">
              <a:solidFill>
                <a:schemeClr val="tx2">
                  <a:lumMod val="75000"/>
                </a:schemeClr>
              </a:solidFill>
            </a:endParaRPr>
          </a:p>
        </p:txBody>
      </p:sp>
      <p:sp>
        <p:nvSpPr>
          <p:cNvPr id="11294" name="TextBox 37"/>
          <p:cNvSpPr txBox="1">
            <a:spLocks noChangeArrowheads="1"/>
          </p:cNvSpPr>
          <p:nvPr/>
        </p:nvSpPr>
        <p:spPr bwMode="auto">
          <a:xfrm>
            <a:off x="216192" y="6298973"/>
            <a:ext cx="8851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600" dirty="0"/>
              <a:t>* You could obviously use idle time – but that’s probably more difficult if using code in prev. slide</a:t>
            </a:r>
            <a:endParaRPr lang="en-US" sz="1600" dirty="0"/>
          </a:p>
        </p:txBody>
      </p:sp>
      <p:sp>
        <p:nvSpPr>
          <p:cNvPr id="11295" name="TextBox 38"/>
          <p:cNvSpPr txBox="1">
            <a:spLocks noChangeArrowheads="1"/>
          </p:cNvSpPr>
          <p:nvPr/>
        </p:nvSpPr>
        <p:spPr bwMode="auto">
          <a:xfrm>
            <a:off x="1300163" y="4034388"/>
            <a:ext cx="852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1</a:t>
            </a:r>
            <a:endParaRPr lang="en-US"/>
          </a:p>
        </p:txBody>
      </p:sp>
      <p:sp>
        <p:nvSpPr>
          <p:cNvPr id="11296" name="TextBox 39"/>
          <p:cNvSpPr txBox="1">
            <a:spLocks noChangeArrowheads="1"/>
          </p:cNvSpPr>
          <p:nvPr/>
        </p:nvSpPr>
        <p:spPr bwMode="auto">
          <a:xfrm>
            <a:off x="1300163" y="4447138"/>
            <a:ext cx="8524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2</a:t>
            </a:r>
            <a:endParaRPr lang="en-US"/>
          </a:p>
        </p:txBody>
      </p:sp>
      <p:sp>
        <p:nvSpPr>
          <p:cNvPr id="11297" name="TextBox 40"/>
          <p:cNvSpPr txBox="1">
            <a:spLocks noChangeArrowheads="1"/>
          </p:cNvSpPr>
          <p:nvPr/>
        </p:nvSpPr>
        <p:spPr bwMode="auto">
          <a:xfrm>
            <a:off x="1300163" y="4858300"/>
            <a:ext cx="852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3</a:t>
            </a:r>
            <a:endParaRPr lang="en-US"/>
          </a:p>
        </p:txBody>
      </p:sp>
      <p:sp>
        <p:nvSpPr>
          <p:cNvPr id="11298" name="TextBox 41"/>
          <p:cNvSpPr txBox="1">
            <a:spLocks noChangeArrowheads="1"/>
          </p:cNvSpPr>
          <p:nvPr/>
        </p:nvSpPr>
        <p:spPr bwMode="auto">
          <a:xfrm>
            <a:off x="1300163" y="5283750"/>
            <a:ext cx="852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Task 4</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6076</TotalTime>
  <Words>1558</Words>
  <Application>Microsoft Office PowerPoint</Application>
  <PresentationFormat>On-screen Show (4:3)</PresentationFormat>
  <Paragraphs>236</Paragraphs>
  <Slides>24</Slides>
  <Notes>18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4084 Theme</vt:lpstr>
      <vt:lpstr>PowerPoint Presentation</vt:lpstr>
      <vt:lpstr>Lecture Overview</vt:lpstr>
      <vt:lpstr>Planning ahead to Term 2</vt:lpstr>
      <vt:lpstr>Steps in designing parallel programs</vt:lpstr>
      <vt:lpstr>Step 7: Load Balancing</vt:lpstr>
      <vt:lpstr>Load Balancing</vt:lpstr>
      <vt:lpstr>Load Balancing – simple trial technique</vt:lpstr>
      <vt:lpstr>Load Balancing – simple trial technique (cont)</vt:lpstr>
      <vt:lpstr>Load Balancing</vt:lpstr>
      <vt:lpstr>Achieving load balance</vt:lpstr>
      <vt:lpstr>Achieving balance – Work assignment as pre-process</vt:lpstr>
      <vt:lpstr>Achieving balance – Work assigned dynamically</vt:lpstr>
      <vt:lpstr>Step 8: Performance analysis</vt:lpstr>
      <vt:lpstr>Performance analysis</vt:lpstr>
      <vt:lpstr>MPI Timing functions</vt:lpstr>
      <vt:lpstr>StdC: gettimeofday</vt:lpstr>
      <vt:lpstr>gettimeofday example</vt:lpstr>
      <vt:lpstr>Benchmarking </vt:lpstr>
      <vt:lpstr>Benchmarking (cont…)</vt:lpstr>
      <vt:lpstr>Benchmarking: what to measure</vt:lpstr>
      <vt:lpstr>Benchmark: Approaches</vt:lpstr>
      <vt:lpstr>Benchmarking: Types</vt:lpstr>
      <vt:lpstr>PowerPoint Presentation</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Cloud computing and design of parallel programs cont</dc:subject>
  <dc:creator>Simon Winberg</dc:creator>
  <cp:lastModifiedBy>Simon Winberg</cp:lastModifiedBy>
  <cp:revision>447</cp:revision>
  <dcterms:created xsi:type="dcterms:W3CDTF">2009-02-10T02:25:54Z</dcterms:created>
  <dcterms:modified xsi:type="dcterms:W3CDTF">2014-03-26T10:41:29Z</dcterms:modified>
  <cp:category>Lectures</cp:category>
</cp:coreProperties>
</file>