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4" r:id="rId1"/>
  </p:sldMasterIdLst>
  <p:notesMasterIdLst>
    <p:notesMasterId r:id="rId39"/>
  </p:notesMasterIdLst>
  <p:sldIdLst>
    <p:sldId id="324" r:id="rId2"/>
    <p:sldId id="400" r:id="rId3"/>
    <p:sldId id="273" r:id="rId4"/>
    <p:sldId id="390" r:id="rId5"/>
    <p:sldId id="391" r:id="rId6"/>
    <p:sldId id="392" r:id="rId7"/>
    <p:sldId id="393" r:id="rId8"/>
    <p:sldId id="394" r:id="rId9"/>
    <p:sldId id="395" r:id="rId10"/>
    <p:sldId id="399" r:id="rId11"/>
    <p:sldId id="396" r:id="rId12"/>
    <p:sldId id="398" r:id="rId13"/>
    <p:sldId id="397" r:id="rId14"/>
    <p:sldId id="357" r:id="rId15"/>
    <p:sldId id="358" r:id="rId16"/>
    <p:sldId id="356" r:id="rId17"/>
    <p:sldId id="374" r:id="rId18"/>
    <p:sldId id="375" r:id="rId19"/>
    <p:sldId id="376" r:id="rId20"/>
    <p:sldId id="377" r:id="rId21"/>
    <p:sldId id="359" r:id="rId22"/>
    <p:sldId id="360" r:id="rId23"/>
    <p:sldId id="362" r:id="rId24"/>
    <p:sldId id="378" r:id="rId25"/>
    <p:sldId id="384" r:id="rId26"/>
    <p:sldId id="379" r:id="rId27"/>
    <p:sldId id="380" r:id="rId28"/>
    <p:sldId id="381" r:id="rId29"/>
    <p:sldId id="382" r:id="rId30"/>
    <p:sldId id="385" r:id="rId31"/>
    <p:sldId id="386" r:id="rId32"/>
    <p:sldId id="387" r:id="rId33"/>
    <p:sldId id="388" r:id="rId34"/>
    <p:sldId id="389" r:id="rId35"/>
    <p:sldId id="372" r:id="rId36"/>
    <p:sldId id="383" r:id="rId37"/>
    <p:sldId id="401" r:id="rId3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5"/>
    <a:srgbClr val="754C15"/>
    <a:srgbClr val="0066FF"/>
    <a:srgbClr val="996633"/>
    <a:srgbClr val="BC7D3E"/>
    <a:srgbClr val="99CCFF"/>
    <a:srgbClr val="E32DCD"/>
    <a:srgbClr val="6BA1F1"/>
    <a:srgbClr val="3663F2"/>
    <a:srgbClr val="9FEF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222" autoAdjust="0"/>
  </p:normalViewPr>
  <p:slideViewPr>
    <p:cSldViewPr snapToGrid="0">
      <p:cViewPr varScale="1">
        <p:scale>
          <a:sx n="78" d="100"/>
          <a:sy n="78" d="100"/>
        </p:scale>
        <p:origin x="-1122" y="-96"/>
      </p:cViewPr>
      <p:guideLst>
        <p:guide orient="horz" pos="2160"/>
        <p:guide pos="2880"/>
      </p:guideLst>
    </p:cSldViewPr>
  </p:slideViewPr>
  <p:outlineViewPr>
    <p:cViewPr>
      <p:scale>
        <a:sx n="33" d="100"/>
        <a:sy n="33" d="100"/>
      </p:scale>
      <p:origin x="0" y="4867"/>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D338B600-B8CA-4E29-8244-72A317987DA7}" type="datetimeFigureOut">
              <a:rPr lang="en-US"/>
              <a:pPr>
                <a:defRPr/>
              </a:pPr>
              <a:t>3/24/2014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AAFFF256-FBE5-4CAA-9D24-E197BB1CF2D1}" type="slidenum">
              <a:rPr lang="en-US"/>
              <a:pPr>
                <a:defRPr/>
              </a:pPr>
              <a:t>‹#›</a:t>
            </a:fld>
            <a:endParaRPr lang="en-US"/>
          </a:p>
        </p:txBody>
      </p:sp>
    </p:spTree>
    <p:extLst>
      <p:ext uri="{BB962C8B-B14F-4D97-AF65-F5344CB8AC3E}">
        <p14:creationId xmlns:p14="http://schemas.microsoft.com/office/powerpoint/2010/main" val="39524342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B00CEAB-948F-499F-B366-4204023BBC93}"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13402B7-32C9-4785-8BBE-047F83971820}" type="slidenum">
              <a:rPr lang="en-US" smtClean="0"/>
              <a:pPr/>
              <a:t>12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7ABA5E4-2282-4520-BD54-F89CE671928A}" type="slidenum">
              <a:rPr lang="en-US" smtClean="0"/>
              <a:pPr/>
              <a:t>14</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7DDAC2D-F64C-4443-A2E9-78F4F64BDDD1}" type="slidenum">
              <a:rPr lang="en-US" smtClean="0"/>
              <a:pPr/>
              <a:t>15</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1949049-0F09-4417-929B-2AF8FD85333D}" type="slidenum">
              <a:rPr lang="en-US" smtClean="0"/>
              <a:pPr/>
              <a:t>16</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5E1FA95-2FB3-43F6-AA3B-BF9F3B0023B6}" type="slidenum">
              <a:rPr lang="en-US" smtClean="0"/>
              <a:pPr/>
              <a:t>17</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59ED75B-8BD1-4F19-A279-944E69F6751E}" type="slidenum">
              <a:rPr lang="en-US" smtClean="0"/>
              <a:pPr/>
              <a:t>18</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C82A47E-A586-4C7F-8FA2-40DDC3550332}" type="slidenum">
              <a:rPr lang="en-US" smtClean="0"/>
              <a:pPr/>
              <a:t>19</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EA0BA4D-CABF-4FA3-9C95-00BB8B5CB61F}" type="slidenum">
              <a:rPr lang="en-US" smtClean="0"/>
              <a:pPr/>
              <a:t>21</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4ED107F-59E1-4751-896C-40A8D862AE59}" type="slidenum">
              <a:rPr lang="en-US" smtClean="0"/>
              <a:pPr/>
              <a:t>22</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AFE06AC-418E-42BB-B019-CB20167756C3}" type="slidenum">
              <a:rPr lang="en-US" smtClean="0"/>
              <a:pPr/>
              <a:t>23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DB9E3FF-0695-4CF5-AD13-109ABEEB64DF}" type="slidenum">
              <a:rPr lang="en-US" smtClean="0"/>
              <a:pPr/>
              <a:t>3</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6C7D737-05DE-4366-BEC3-EB127F91C4F7}" type="slidenum">
              <a:rPr lang="en-US" smtClean="0"/>
              <a:pPr/>
              <a:t>26</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33BEC86-D044-4C50-8476-D9DDBB78A60B}" type="slidenum">
              <a:rPr lang="en-US" smtClean="0"/>
              <a:pPr/>
              <a:t>27</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1EEBC26-F226-4684-A6F2-5C14F8E53BE0}" type="slidenum">
              <a:rPr lang="en-US" smtClean="0"/>
              <a:pPr/>
              <a:t>28</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2424D32-FECB-4C38-9D0B-2248FB934D2C}" type="slidenum">
              <a:rPr lang="en-US" smtClean="0"/>
              <a:pPr/>
              <a:t>29</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8D0A711-A746-4B4A-8158-0DDE30140529}" type="slidenum">
              <a:rPr lang="en-US" smtClean="0"/>
              <a:pPr/>
              <a:t>30</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9C07BE5-6CD5-4F09-B113-41BCD30185AC}" type="slidenum">
              <a:rPr lang="en-US" smtClean="0"/>
              <a:pPr/>
              <a:t>31</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75A4907-518D-41FB-A49F-222486247A06}" type="slidenum">
              <a:rPr lang="en-US" smtClean="0"/>
              <a:pPr/>
              <a:t>32</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6F9A8B7-0D69-4851-8AB0-9A57E54B023E}" type="slidenum">
              <a:rPr lang="en-US" smtClean="0"/>
              <a:pPr/>
              <a:t>33</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DF8375-1B83-494D-9513-F3D9727BE8CB}" type="slidenum">
              <a:rPr lang="en-US" smtClean="0"/>
              <a:pPr/>
              <a:t>34</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D1E0A14-EA24-41EC-B600-401D6945DF65}" type="slidenum">
              <a:rPr lang="en-US" smtClean="0"/>
              <a:pPr/>
              <a:t>35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E58C071-871B-4DD2-B513-A39E04606ECF}" type="slidenum">
              <a:rPr lang="en-US" smtClean="0"/>
              <a:pPr/>
              <a:t>4</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4664FC9-9CF4-469C-81A5-9FC59396ED72}" type="slidenum">
              <a:rPr lang="en-US" smtClean="0"/>
              <a:pPr/>
              <a:t>36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D1AB685-F020-4CFC-9C93-569B2D0E53F2}" type="slidenum">
              <a:rPr lang="en-US" smtClean="0"/>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D1AB685-F020-4CFC-9C93-569B2D0E53F2}" type="slidenum">
              <a:rPr lang="en-US" smtClean="0"/>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D1AB685-F020-4CFC-9C93-569B2D0E53F2}" type="slidenum">
              <a:rPr lang="en-US" smtClean="0"/>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A58DDA0-CECA-438F-8DCE-79559FEE663E}" type="slidenum">
              <a:rPr lang="en-US" smtClean="0"/>
              <a:pPr/>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03A782A-D36E-4120-AECD-3210C923ED14}" type="slidenum">
              <a:rPr lang="en-US" smtClean="0"/>
              <a:pPr/>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E144975-06A5-44A8-8840-758804718E24}" type="slidenum">
              <a:rPr lang="en-US" smtClean="0"/>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a:prstGeom prst="rect">
            <a:avLst/>
          </a:prstGeom>
        </p:spPr>
        <p:txBody>
          <a:bodyPr anchor="b"/>
          <a:lstStyle>
            <a:lvl1pPr algn="l">
              <a:defRPr sz="2400"/>
            </a:lvl1pPr>
          </a:lstStyle>
          <a:p>
            <a:pPr>
              <a:defRPr/>
            </a:pPr>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pPr>
              <a:defRPr/>
            </a:pPr>
            <a:fld id="{7D9727F3-02D1-4A0B-B709-95BE391824ED}" type="slidenum">
              <a:rPr lang="en-US" smtClean="0"/>
              <a:pPr>
                <a:defRPr/>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FCD4C83E-FEDC-4672-9897-D7099508138F}"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13557FAE-1120-426B-BEBA-98CDE237269A}"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defRPr>
                <a:solidFill>
                  <a:srgbClr val="126249"/>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AD30837E-D12A-4613-B952-6DE7D317705F}"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7A546904-067E-4B3F-9644-92464025F7A9}"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CCDF318D-B298-43D3-B20A-12D6FCB2A56B}" type="slidenum">
              <a:rPr lang="en-US" smtClean="0"/>
              <a:pPr>
                <a:defRPr/>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pPr>
              <a:defRPr/>
            </a:pPr>
            <a:fld id="{82B668B8-599C-4D55-BB2F-EF3355704B2B}"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pPr>
              <a:defRPr/>
            </a:pPr>
            <a:fld id="{15A4D87F-AC38-4219-928B-628865C11EE6}"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pPr>
              <a:defRPr/>
            </a:pPr>
            <a:fld id="{7CB5D630-D240-4B0A-87C1-AC4373D7F603}"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46708260-C7E1-40A5-B5B9-1277B31716A8}" type="slidenum">
              <a:rPr lang="en-US" smtClean="0"/>
              <a:pPr>
                <a:defRPr/>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A9A57996-625D-4004-863D-13DACFF7BAAF}"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400"/>
            </a:gs>
            <a:gs pos="62000">
              <a:srgbClr val="009900"/>
            </a:gs>
            <a:gs pos="100000">
              <a:schemeClr val="bg1"/>
            </a:gs>
          </a:gsLst>
          <a:lin ang="5400000" scaled="0"/>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275030" y="195195"/>
            <a:ext cx="8632664" cy="648300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9114" y="448221"/>
            <a:ext cx="7698306" cy="69221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29785" y="1595620"/>
            <a:ext cx="7697635" cy="4519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914955" y="624642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l" defTabSz="914400" rtl="0" eaLnBrk="1" latinLnBrk="0" hangingPunct="1">
        <a:spcBef>
          <a:spcPct val="0"/>
        </a:spcBef>
        <a:buNone/>
        <a:defRPr sz="4000" b="1"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65760" algn="l" defTabSz="914400" rtl="0" eaLnBrk="1" latinLnBrk="0" hangingPunct="1">
        <a:spcBef>
          <a:spcPct val="20000"/>
        </a:spcBef>
        <a:buClr>
          <a:schemeClr val="accent1"/>
        </a:buClr>
        <a:buSzPct val="76000"/>
        <a:buFont typeface="Wingdings 2" pitchFamily="18" charset="2"/>
        <a:buChar char=""/>
        <a:defRPr sz="3200" kern="1200">
          <a:solidFill>
            <a:schemeClr val="tx2"/>
          </a:solidFill>
          <a:latin typeface="Tahoma" pitchFamily="34" charset="0"/>
          <a:ea typeface="Tahoma" pitchFamily="34" charset="0"/>
          <a:cs typeface="Tahoma"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800" kern="1200">
          <a:solidFill>
            <a:srgbClr val="188463"/>
          </a:solidFill>
          <a:latin typeface="Tahoma" pitchFamily="34" charset="0"/>
          <a:ea typeface="Tahoma" pitchFamily="34" charset="0"/>
          <a:cs typeface="Tahoma"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800" kern="1200">
          <a:solidFill>
            <a:srgbClr val="1558BB"/>
          </a:solidFill>
          <a:latin typeface="Tahoma" pitchFamily="34" charset="0"/>
          <a:ea typeface="Tahoma" pitchFamily="34" charset="0"/>
          <a:cs typeface="Tahoma"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itchFamily="34" charset="0"/>
          <a:ea typeface="Tahoma" pitchFamily="34" charset="0"/>
          <a:cs typeface="Tahoma"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2000" kern="1200" baseline="0">
          <a:solidFill>
            <a:schemeClr val="tx2"/>
          </a:solidFill>
          <a:latin typeface="Tahoma" pitchFamily="34" charset="0"/>
          <a:ea typeface="Tahoma" pitchFamily="34" charset="0"/>
          <a:cs typeface="Tahoma"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9.png"/><Relationship Id="rId5" Type="http://schemas.openxmlformats.org/officeDocument/2006/relationships/image" Target="../media/image4.gif"/><Relationship Id="rId10" Type="http://schemas.openxmlformats.org/officeDocument/2006/relationships/hyperlink" Target="http://creativecommons.org/licenses/by-sa/4.0/" TargetMode="External"/><Relationship Id="rId4" Type="http://schemas.openxmlformats.org/officeDocument/2006/relationships/image" Target="../media/image3.jpeg"/><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7.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hyperlink" Target="http://www.nvidia.com/object/cuda_home_new.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developer.nvidia.com/category/zone/cuda-zone" TargetMode="Externa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c.tamu.edu/help/power/powerlearn/html/ScalarOptnw/tsld036.htm"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pixabay.com/" TargetMode="External"/><Relationship Id="rId2" Type="http://schemas.openxmlformats.org/officeDocument/2006/relationships/hyperlink" Target="http://www.ibm.com/" TargetMode="Externa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openclipart.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researcher.ibm.com/researcher/view_page.php?id=2159" TargetMode="External"/><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hyperlink" Target="http://www.research.ibm.com/deepqa/deepqa.s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hyperlink" Target="http://www.research.ibm.com/deepqa/deepqa.s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ChangeArrowheads="1"/>
          </p:cNvSpPr>
          <p:nvPr/>
        </p:nvSpPr>
        <p:spPr bwMode="auto">
          <a:xfrm>
            <a:off x="1558925" y="1873250"/>
            <a:ext cx="6775450" cy="1814513"/>
          </a:xfrm>
          <a:prstGeom prst="rect">
            <a:avLst/>
          </a:prstGeom>
          <a:blipFill dpi="0" rotWithShape="1">
            <a:blip r:embed="rId3">
              <a:alphaModFix amt="28000"/>
            </a:blip>
            <a:srcRect/>
            <a:tile tx="0" ty="0" sx="100000" sy="100000" flip="none" algn="tl"/>
          </a:blip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5" name="Subtitle 4"/>
          <p:cNvSpPr>
            <a:spLocks noGrp="1"/>
          </p:cNvSpPr>
          <p:nvPr>
            <p:ph type="subTitle" sz="quarter" idx="4294967295"/>
          </p:nvPr>
        </p:nvSpPr>
        <p:spPr>
          <a:xfrm>
            <a:off x="767837" y="3736677"/>
            <a:ext cx="8164512" cy="1752600"/>
          </a:xfrm>
        </p:spPr>
        <p:txBody>
          <a:bodyPr/>
          <a:lstStyle/>
          <a:p>
            <a:pPr algn="ctr" eaLnBrk="1" hangingPunct="1">
              <a:buFont typeface="Wingdings" pitchFamily="2" charset="2"/>
              <a:buNone/>
              <a:defRPr/>
            </a:pPr>
            <a:r>
              <a:rPr lang="en-ZA" sz="3600" dirty="0" smtClean="0">
                <a:solidFill>
                  <a:srgbClr val="FF6600"/>
                </a:solidFill>
              </a:rPr>
              <a:t>Lecture 9:</a:t>
            </a:r>
          </a:p>
          <a:p>
            <a:pPr algn="ctr" eaLnBrk="1" hangingPunct="1">
              <a:buFont typeface="Wingdings" pitchFamily="2" charset="2"/>
              <a:buNone/>
              <a:defRPr/>
            </a:pPr>
            <a:r>
              <a:rPr lang="en-ZA" sz="3600" dirty="0" smtClean="0">
                <a:solidFill>
                  <a:srgbClr val="FF6600"/>
                </a:solidFill>
              </a:rPr>
              <a:t>GPUs &amp; CUDA</a:t>
            </a:r>
            <a:endParaRPr lang="en-US" sz="3600" dirty="0" smtClean="0">
              <a:solidFill>
                <a:srgbClr val="FF6600"/>
              </a:solidFill>
            </a:endParaRPr>
          </a:p>
        </p:txBody>
      </p:sp>
      <p:sp>
        <p:nvSpPr>
          <p:cNvPr id="3076" name="Rectangle 9"/>
          <p:cNvSpPr>
            <a:spLocks noChangeArrowheads="1"/>
          </p:cNvSpPr>
          <p:nvPr/>
        </p:nvSpPr>
        <p:spPr bwMode="auto">
          <a:xfrm>
            <a:off x="1873250" y="5444490"/>
            <a:ext cx="583247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ZA" sz="2400" dirty="0"/>
              <a:t>Lecturer:</a:t>
            </a:r>
          </a:p>
          <a:p>
            <a:pPr algn="ctr"/>
            <a:r>
              <a:rPr lang="en-ZA" sz="2400" dirty="0"/>
              <a:t>Simon Winberg</a:t>
            </a:r>
            <a:endParaRPr lang="en-US" sz="2400" dirty="0"/>
          </a:p>
        </p:txBody>
      </p:sp>
      <p:pic>
        <p:nvPicPr>
          <p:cNvPr id="3077" name="Picture 9" descr="EEE4084F_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4843" y="214845"/>
            <a:ext cx="1439862"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7408698" y="233065"/>
            <a:ext cx="1474305" cy="150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554529" y="2292965"/>
            <a:ext cx="6766596" cy="1015663"/>
          </a:xfrm>
          <a:prstGeom prst="rect">
            <a:avLst/>
          </a:prstGeom>
          <a:noFill/>
        </p:spPr>
        <p:txBody>
          <a:bodyPr wrap="none">
            <a:spAutoFit/>
          </a:bodyPr>
          <a:lstStyle/>
          <a:p>
            <a:pPr algn="ctr">
              <a:defRPr/>
            </a:pPr>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Digital Systems</a:t>
            </a:r>
          </a:p>
        </p:txBody>
      </p:sp>
      <p:sp>
        <p:nvSpPr>
          <p:cNvPr id="11" name="Rectangle 10"/>
          <p:cNvSpPr/>
          <p:nvPr/>
        </p:nvSpPr>
        <p:spPr>
          <a:xfrm>
            <a:off x="2617519" y="361295"/>
            <a:ext cx="4418197" cy="1015663"/>
          </a:xfrm>
          <a:prstGeom prst="rect">
            <a:avLst/>
          </a:prstGeom>
          <a:noFill/>
        </p:spPr>
        <p:txBody>
          <a:bodyPr wrap="none">
            <a:spAutoFit/>
          </a:bodyPr>
          <a:lstStyle/>
          <a:p>
            <a:pPr algn="ctr">
              <a:defRPr/>
            </a:pPr>
            <a:r>
              <a:rPr lang="en-US" sz="6000" b="1" dirty="0">
                <a:ln w="17780" cmpd="sng">
                  <a:solidFill>
                    <a:schemeClr val="bg1">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EEE4084F</a:t>
            </a:r>
          </a:p>
        </p:txBody>
      </p:sp>
      <p:pic>
        <p:nvPicPr>
          <p:cNvPr id="3081" name="Picture 9" descr="nvidia.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4400" y="5100447"/>
            <a:ext cx="131445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7179465" y="4952039"/>
            <a:ext cx="1457480" cy="1465769"/>
            <a:chOff x="7179465" y="5006469"/>
            <a:chExt cx="1457480" cy="1465769"/>
          </a:xfrm>
        </p:grpSpPr>
        <p:pic>
          <p:nvPicPr>
            <p:cNvPr id="2050" name="Picture 2" descr="C:\Users\swinberg\Documents\ACTIVE\EEE4084F\2013\LECTURES\Lecture09\Images\deepblue-peepi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16634" y="5006469"/>
              <a:ext cx="1113155" cy="14657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swinberg\Documents\ACTIVE\EEE4084F\2013\LECTURES\Lecture09\Images\eyes.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3024" y="5221605"/>
              <a:ext cx="893921" cy="7721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swinberg\Documents\ACTIVE\EEE4084F\2013\LECTURES\Lecture09\Images\eyes.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7179465" y="5210175"/>
              <a:ext cx="828035" cy="77216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7416634" y="5564980"/>
              <a:ext cx="140970" cy="138113"/>
            </a:xfrm>
            <a:prstGeom prst="ellipse">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973211" y="5635622"/>
              <a:ext cx="140970" cy="138113"/>
            </a:xfrm>
            <a:prstGeom prst="ellipse">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C:\Users\swinberg\Documents\ACTIVE\EEE4084F\2013\LECTURES\Lecture09\Images\smile.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15200" y="5877878"/>
              <a:ext cx="1152525" cy="5143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5762088" y="4892084"/>
            <a:ext cx="1695462" cy="1018767"/>
            <a:chOff x="5762088" y="4946514"/>
            <a:chExt cx="1695462" cy="1018767"/>
          </a:xfrm>
        </p:grpSpPr>
        <p:sp>
          <p:nvSpPr>
            <p:cNvPr id="7" name="Oval Callout 6"/>
            <p:cNvSpPr/>
            <p:nvPr/>
          </p:nvSpPr>
          <p:spPr>
            <a:xfrm>
              <a:off x="5762088" y="4946514"/>
              <a:ext cx="1685033" cy="1018767"/>
            </a:xfrm>
            <a:prstGeom prst="wedgeEllipseCallout">
              <a:avLst>
                <a:gd name="adj1" fmla="val 39893"/>
                <a:gd name="adj2" fmla="val 6250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964834" y="4994233"/>
              <a:ext cx="1492716" cy="923330"/>
            </a:xfrm>
            <a:prstGeom prst="rect">
              <a:avLst/>
            </a:prstGeom>
            <a:noFill/>
          </p:spPr>
          <p:txBody>
            <a:bodyPr wrap="none" rtlCol="0">
              <a:spAutoFit/>
            </a:bodyPr>
            <a:lstStyle/>
            <a:p>
              <a:r>
                <a:rPr lang="en-US" dirty="0" smtClean="0"/>
                <a:t>What is</a:t>
              </a:r>
            </a:p>
            <a:p>
              <a:r>
                <a:rPr lang="en-US" dirty="0" smtClean="0"/>
                <a:t>‘elementary’,</a:t>
              </a:r>
            </a:p>
            <a:p>
              <a:r>
                <a:rPr lang="en-US" dirty="0" smtClean="0"/>
                <a:t>my dear…?</a:t>
              </a:r>
              <a:endParaRPr lang="en-US" dirty="0"/>
            </a:p>
          </p:txBody>
        </p:sp>
      </p:grpSp>
      <p:sp>
        <p:nvSpPr>
          <p:cNvPr id="12" name="TextBox 11"/>
          <p:cNvSpPr txBox="1"/>
          <p:nvPr/>
        </p:nvSpPr>
        <p:spPr>
          <a:xfrm>
            <a:off x="6425095" y="3897476"/>
            <a:ext cx="1609736" cy="523220"/>
          </a:xfrm>
          <a:prstGeom prst="rect">
            <a:avLst/>
          </a:prstGeom>
          <a:noFill/>
        </p:spPr>
        <p:txBody>
          <a:bodyPr wrap="none" rtlCol="0">
            <a:spAutoFit/>
          </a:bodyPr>
          <a:lstStyle/>
          <a:p>
            <a:r>
              <a:rPr lang="en-US" sz="1400" i="1" dirty="0" smtClean="0">
                <a:solidFill>
                  <a:schemeClr val="tx1">
                    <a:lumMod val="75000"/>
                    <a:lumOff val="25000"/>
                  </a:schemeClr>
                </a:solidFill>
                <a:latin typeface="Arial Narrow" pitchFamily="34" charset="0"/>
              </a:rPr>
              <a:t>(intended as a </a:t>
            </a:r>
            <a:br>
              <a:rPr lang="en-US" sz="1400" i="1" dirty="0" smtClean="0">
                <a:solidFill>
                  <a:schemeClr val="tx1">
                    <a:lumMod val="75000"/>
                    <a:lumOff val="25000"/>
                  </a:schemeClr>
                </a:solidFill>
                <a:latin typeface="Arial Narrow" pitchFamily="34" charset="0"/>
              </a:rPr>
            </a:br>
            <a:r>
              <a:rPr lang="en-US" sz="1400" i="1" dirty="0" smtClean="0">
                <a:solidFill>
                  <a:schemeClr val="tx1">
                    <a:lumMod val="75000"/>
                    <a:lumOff val="25000"/>
                  </a:schemeClr>
                </a:solidFill>
                <a:latin typeface="Arial Narrow" pitchFamily="34" charset="0"/>
              </a:rPr>
              <a:t>double period lecture)</a:t>
            </a:r>
            <a:endParaRPr lang="en-US" sz="1400" i="1" dirty="0">
              <a:solidFill>
                <a:schemeClr val="tx1">
                  <a:lumMod val="75000"/>
                  <a:lumOff val="25000"/>
                </a:schemeClr>
              </a:solidFill>
              <a:latin typeface="Arial Narrow" pitchFamily="34" charset="0"/>
            </a:endParaRPr>
          </a:p>
        </p:txBody>
      </p:sp>
      <p:pic>
        <p:nvPicPr>
          <p:cNvPr id="21" name="Picture 3" descr="C:\Users\swinberg\Documents\ACTIVE\EEE4084F\Common\Images_open\CC-SA.pn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1830" y="6375970"/>
            <a:ext cx="776741" cy="273625"/>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1013488" y="6478181"/>
            <a:ext cx="4572000" cy="230832"/>
          </a:xfrm>
          <a:prstGeom prst="rect">
            <a:avLst/>
          </a:prstGeom>
        </p:spPr>
        <p:txBody>
          <a:bodyPr>
            <a:spAutoFit/>
          </a:bodyPr>
          <a:lstStyle/>
          <a:p>
            <a:r>
              <a:rPr lang="en-ZA" sz="900" dirty="0"/>
              <a:t>Attribution-</a:t>
            </a:r>
            <a:r>
              <a:rPr lang="en-ZA" sz="900" dirty="0" err="1"/>
              <a:t>ShareAlike</a:t>
            </a:r>
            <a:r>
              <a:rPr lang="en-ZA" sz="900" dirty="0"/>
              <a:t> 4.0 International (CC BY-SA 4.0)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22" presetClass="entr" presetSubtype="4"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5889" y="1998506"/>
            <a:ext cx="7417415" cy="1754326"/>
          </a:xfrm>
          <a:prstGeom prst="rect">
            <a:avLst/>
          </a:prstGeom>
          <a:noFill/>
        </p:spPr>
        <p:txBody>
          <a:bodyPr wrap="none" lIns="91440" tIns="45720" rIns="91440" bIns="45720">
            <a:spAutoFit/>
          </a:bodyPr>
          <a:lstStyle/>
          <a:p>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IBM </a:t>
            </a:r>
            <a:r>
              <a:rPr lang="en-US" sz="54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DeepQA</a:t>
            </a: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t>
            </a:r>
            <a:b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where </a:t>
            </a: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could it lead</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3178095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7875" y="3095109"/>
            <a:ext cx="1326004" cy="369332"/>
          </a:xfrm>
          <a:prstGeom prst="rect">
            <a:avLst/>
          </a:prstGeom>
          <a:noFill/>
        </p:spPr>
        <p:txBody>
          <a:bodyPr wrap="none" rtlCol="0">
            <a:spAutoFit/>
          </a:bodyPr>
          <a:lstStyle/>
          <a:p>
            <a:r>
              <a:rPr lang="en-US" dirty="0" smtClean="0"/>
              <a:t>Scenario…</a:t>
            </a:r>
            <a:endParaRPr lang="en-US" dirty="0"/>
          </a:p>
        </p:txBody>
      </p:sp>
      <p:sp>
        <p:nvSpPr>
          <p:cNvPr id="4" name="Title 3"/>
          <p:cNvSpPr>
            <a:spLocks noGrp="1"/>
          </p:cNvSpPr>
          <p:nvPr>
            <p:ph type="title"/>
          </p:nvPr>
        </p:nvSpPr>
        <p:spPr>
          <a:xfrm>
            <a:off x="224355" y="198439"/>
            <a:ext cx="9144000" cy="786834"/>
          </a:xfrm>
        </p:spPr>
        <p:txBody>
          <a:bodyPr/>
          <a:lstStyle/>
          <a:p>
            <a:pPr>
              <a:defRPr/>
            </a:pPr>
            <a:r>
              <a:rPr lang="en-ZA" sz="4000" dirty="0" smtClean="0"/>
              <a:t>Future aftermath of </a:t>
            </a:r>
            <a:r>
              <a:rPr lang="en-ZA" sz="4000" dirty="0" err="1" smtClean="0"/>
              <a:t>DeepQA</a:t>
            </a:r>
            <a:r>
              <a:rPr lang="en-ZA" sz="4000" dirty="0" smtClean="0"/>
              <a:t>??</a:t>
            </a:r>
            <a:endParaRPr lang="en-US" sz="4000" dirty="0"/>
          </a:p>
        </p:txBody>
      </p:sp>
      <p:pic>
        <p:nvPicPr>
          <p:cNvPr id="11267" name="Picture 4" descr="layoff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3717925"/>
            <a:ext cx="1946275"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6" descr="layoffs2.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406525"/>
            <a:ext cx="2222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7" descr="ibm_watson.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1613" y="2620963"/>
            <a:ext cx="2500312"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7437438" y="3094038"/>
            <a:ext cx="636587" cy="441325"/>
            <a:chOff x="7437438" y="3094038"/>
            <a:chExt cx="636587" cy="441325"/>
          </a:xfrm>
        </p:grpSpPr>
        <p:sp>
          <p:nvSpPr>
            <p:cNvPr id="11270" name="Oval 8"/>
            <p:cNvSpPr>
              <a:spLocks noChangeArrowheads="1"/>
            </p:cNvSpPr>
            <p:nvPr/>
          </p:nvSpPr>
          <p:spPr bwMode="auto">
            <a:xfrm>
              <a:off x="7437438" y="3094038"/>
              <a:ext cx="214312" cy="214312"/>
            </a:xfrm>
            <a:prstGeom prst="ellipse">
              <a:avLst/>
            </a:prstGeom>
            <a:solidFill>
              <a:srgbClr val="BCCAEA"/>
            </a:solidFill>
            <a:ln w="9525" algn="ctr">
              <a:solidFill>
                <a:srgbClr val="1C1C1C"/>
              </a:solidFill>
              <a:round/>
              <a:headEnd/>
              <a:tailEnd/>
            </a:ln>
          </p:spPr>
          <p:txBody>
            <a:bodyPr/>
            <a:lstStyle/>
            <a:p>
              <a:endParaRPr lang="en-US"/>
            </a:p>
          </p:txBody>
        </p:sp>
        <p:sp>
          <p:nvSpPr>
            <p:cNvPr id="11271" name="Oval 9"/>
            <p:cNvSpPr>
              <a:spLocks noChangeArrowheads="1"/>
            </p:cNvSpPr>
            <p:nvPr/>
          </p:nvSpPr>
          <p:spPr bwMode="auto">
            <a:xfrm>
              <a:off x="7859713" y="3094038"/>
              <a:ext cx="214312" cy="214312"/>
            </a:xfrm>
            <a:prstGeom prst="ellipse">
              <a:avLst/>
            </a:prstGeom>
            <a:solidFill>
              <a:srgbClr val="BCCAEA"/>
            </a:solidFill>
            <a:ln w="9525" algn="ctr">
              <a:solidFill>
                <a:srgbClr val="1C1C1C"/>
              </a:solidFill>
              <a:round/>
              <a:headEnd/>
              <a:tailEnd/>
            </a:ln>
          </p:spPr>
          <p:txBody>
            <a:bodyPr/>
            <a:lstStyle/>
            <a:p>
              <a:endParaRPr lang="en-US"/>
            </a:p>
          </p:txBody>
        </p:sp>
        <p:sp>
          <p:nvSpPr>
            <p:cNvPr id="11" name="Chord 10"/>
            <p:cNvSpPr/>
            <p:nvPr/>
          </p:nvSpPr>
          <p:spPr bwMode="auto">
            <a:xfrm rot="17575473">
              <a:off x="7562057" y="3142456"/>
              <a:ext cx="407988" cy="377825"/>
            </a:xfrm>
            <a:prstGeom prst="chord">
              <a:avLst>
                <a:gd name="adj1" fmla="val 4121926"/>
                <a:gd name="adj2" fmla="val 14597657"/>
              </a:avLst>
            </a:prstGeom>
            <a:solidFill>
              <a:srgbClr val="BCCAEA"/>
            </a:solidFill>
            <a:ln w="9525" cap="flat" cmpd="sng" algn="ctr">
              <a:solidFill>
                <a:srgbClr val="1C1C1C"/>
              </a:solidFill>
              <a:prstDash val="solid"/>
              <a:round/>
              <a:headEnd type="none" w="med" len="med"/>
              <a:tailEnd type="none" w="med" len="med"/>
            </a:ln>
            <a:effectLst/>
          </p:spPr>
          <p:txBody>
            <a:bodyPr/>
            <a:lstStyle/>
            <a:p>
              <a:pPr>
                <a:defRPr/>
              </a:pPr>
              <a:endParaRPr lang="en-US"/>
            </a:p>
          </p:txBody>
        </p:sp>
        <p:sp>
          <p:nvSpPr>
            <p:cNvPr id="11273" name="Oval 11"/>
            <p:cNvSpPr>
              <a:spLocks noChangeArrowheads="1"/>
            </p:cNvSpPr>
            <p:nvPr/>
          </p:nvSpPr>
          <p:spPr bwMode="auto">
            <a:xfrm>
              <a:off x="7472363" y="3171825"/>
              <a:ext cx="107950" cy="107950"/>
            </a:xfrm>
            <a:prstGeom prst="ellipse">
              <a:avLst/>
            </a:prstGeom>
            <a:solidFill>
              <a:srgbClr val="1C1C1C"/>
            </a:solidFill>
            <a:ln w="9525" algn="ctr">
              <a:solidFill>
                <a:srgbClr val="1C1C1C"/>
              </a:solidFill>
              <a:round/>
              <a:headEnd/>
              <a:tailEnd/>
            </a:ln>
          </p:spPr>
          <p:txBody>
            <a:bodyPr/>
            <a:lstStyle/>
            <a:p>
              <a:endParaRPr lang="en-US"/>
            </a:p>
          </p:txBody>
        </p:sp>
        <p:sp>
          <p:nvSpPr>
            <p:cNvPr id="11274" name="Oval 12"/>
            <p:cNvSpPr>
              <a:spLocks noChangeArrowheads="1"/>
            </p:cNvSpPr>
            <p:nvPr/>
          </p:nvSpPr>
          <p:spPr bwMode="auto">
            <a:xfrm>
              <a:off x="7888288" y="3165475"/>
              <a:ext cx="107950" cy="107950"/>
            </a:xfrm>
            <a:prstGeom prst="ellipse">
              <a:avLst/>
            </a:prstGeom>
            <a:solidFill>
              <a:srgbClr val="1C1C1C"/>
            </a:solidFill>
            <a:ln w="9525" algn="ctr">
              <a:solidFill>
                <a:srgbClr val="1C1C1C"/>
              </a:solidFill>
              <a:round/>
              <a:headEnd/>
              <a:tailEnd/>
            </a:ln>
          </p:spPr>
          <p:txBody>
            <a:bodyPr/>
            <a:lstStyle/>
            <a:p>
              <a:endParaRPr lang="en-US"/>
            </a:p>
          </p:txBody>
        </p:sp>
      </p:grpSp>
      <p:sp>
        <p:nvSpPr>
          <p:cNvPr id="11275" name="Rounded Rectangular Callout 15"/>
          <p:cNvSpPr>
            <a:spLocks noChangeArrowheads="1"/>
          </p:cNvSpPr>
          <p:nvPr/>
        </p:nvSpPr>
        <p:spPr bwMode="auto">
          <a:xfrm>
            <a:off x="4922838" y="1143000"/>
            <a:ext cx="1965325" cy="944563"/>
          </a:xfrm>
          <a:prstGeom prst="wedgeRoundRectCallout">
            <a:avLst>
              <a:gd name="adj1" fmla="val 120833"/>
              <a:gd name="adj2" fmla="val 119056"/>
              <a:gd name="adj3" fmla="val 16667"/>
            </a:avLst>
          </a:prstGeom>
          <a:solidFill>
            <a:srgbClr val="DDDDFF"/>
          </a:solidFill>
          <a:ln w="9525" algn="ctr">
            <a:solidFill>
              <a:srgbClr val="1C1C1C"/>
            </a:solidFill>
            <a:round/>
            <a:headEnd/>
            <a:tailEnd/>
          </a:ln>
        </p:spPr>
        <p:txBody>
          <a:bodyPr/>
          <a:lstStyle/>
          <a:p>
            <a:r>
              <a:rPr lang="en-ZA" dirty="0">
                <a:solidFill>
                  <a:srgbClr val="1C1C1C"/>
                </a:solidFill>
              </a:rPr>
              <a:t>How may I help you today? </a:t>
            </a:r>
            <a:r>
              <a:rPr lang="en-ZA" dirty="0">
                <a:solidFill>
                  <a:srgbClr val="1C1C1C"/>
                </a:solidFill>
                <a:sym typeface="Wingdings" pitchFamily="2" charset="2"/>
              </a:rPr>
              <a:t> </a:t>
            </a:r>
            <a:endParaRPr lang="en-US" dirty="0">
              <a:solidFill>
                <a:srgbClr val="1C1C1C"/>
              </a:solidFill>
            </a:endParaRPr>
          </a:p>
        </p:txBody>
      </p:sp>
      <p:pic>
        <p:nvPicPr>
          <p:cNvPr id="11276" name="Picture 16" descr="caller.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54375" y="2427288"/>
            <a:ext cx="1477963"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277" name="Elbow Connector 18"/>
          <p:cNvCxnSpPr>
            <a:cxnSpLocks noChangeShapeType="1"/>
          </p:cNvCxnSpPr>
          <p:nvPr/>
        </p:nvCxnSpPr>
        <p:spPr bwMode="auto">
          <a:xfrm rot="16200000" flipH="1">
            <a:off x="-122238" y="3886201"/>
            <a:ext cx="5319713" cy="106362"/>
          </a:xfrm>
          <a:prstGeom prst="bentConnector3">
            <a:avLst>
              <a:gd name="adj1" fmla="val 50000"/>
            </a:avLst>
          </a:prstGeom>
          <a:noFill/>
          <a:ln w="15875" algn="ctr">
            <a:solidFill>
              <a:schemeClr val="tx1"/>
            </a:solidFill>
            <a:round/>
            <a:headEnd/>
            <a:tailEnd/>
          </a:ln>
          <a:extLst>
            <a:ext uri="{909E8E84-426E-40DD-AFC4-6F175D3DCCD1}">
              <a14:hiddenFill xmlns:a14="http://schemas.microsoft.com/office/drawing/2010/main">
                <a:noFill/>
              </a14:hiddenFill>
            </a:ext>
          </a:extLst>
        </p:spPr>
      </p:cxnSp>
      <p:sp>
        <p:nvSpPr>
          <p:cNvPr id="11278" name="Rounded Rectangular Callout 21"/>
          <p:cNvSpPr>
            <a:spLocks noChangeArrowheads="1"/>
          </p:cNvSpPr>
          <p:nvPr/>
        </p:nvSpPr>
        <p:spPr bwMode="auto">
          <a:xfrm>
            <a:off x="4830763" y="2225675"/>
            <a:ext cx="1828800" cy="1004888"/>
          </a:xfrm>
          <a:prstGeom prst="wedgeRoundRectCallout">
            <a:avLst>
              <a:gd name="adj1" fmla="val -69907"/>
              <a:gd name="adj2" fmla="val 32569"/>
              <a:gd name="adj3" fmla="val 16667"/>
            </a:avLst>
          </a:prstGeom>
          <a:solidFill>
            <a:srgbClr val="FFFFCC"/>
          </a:solidFill>
          <a:ln w="9525" algn="ctr">
            <a:solidFill>
              <a:srgbClr val="1C1C1C"/>
            </a:solidFill>
            <a:round/>
            <a:headEnd/>
            <a:tailEnd/>
          </a:ln>
        </p:spPr>
        <p:txBody>
          <a:bodyPr/>
          <a:lstStyle/>
          <a:p>
            <a:r>
              <a:rPr lang="en-ZA">
                <a:solidFill>
                  <a:srgbClr val="1C1C1C"/>
                </a:solidFill>
              </a:rPr>
              <a:t>I’d like to check my bank balance.</a:t>
            </a:r>
            <a:endParaRPr lang="en-US">
              <a:solidFill>
                <a:srgbClr val="1C1C1C"/>
              </a:solidFill>
            </a:endParaRPr>
          </a:p>
        </p:txBody>
      </p:sp>
      <p:sp>
        <p:nvSpPr>
          <p:cNvPr id="11279" name="Rounded Rectangular Callout 22"/>
          <p:cNvSpPr>
            <a:spLocks noChangeArrowheads="1"/>
          </p:cNvSpPr>
          <p:nvPr/>
        </p:nvSpPr>
        <p:spPr bwMode="auto">
          <a:xfrm>
            <a:off x="4754563" y="3292475"/>
            <a:ext cx="2087562" cy="1020763"/>
          </a:xfrm>
          <a:prstGeom prst="wedgeRoundRectCallout">
            <a:avLst>
              <a:gd name="adj1" fmla="val 90995"/>
              <a:gd name="adj2" fmla="val -29755"/>
              <a:gd name="adj3" fmla="val 16667"/>
            </a:avLst>
          </a:prstGeom>
          <a:solidFill>
            <a:srgbClr val="DDDDFF"/>
          </a:solidFill>
          <a:ln w="9525" algn="ctr">
            <a:solidFill>
              <a:srgbClr val="1C1C1C"/>
            </a:solidFill>
            <a:round/>
            <a:headEnd/>
            <a:tailEnd/>
          </a:ln>
        </p:spPr>
        <p:txBody>
          <a:bodyPr/>
          <a:lstStyle/>
          <a:p>
            <a:r>
              <a:rPr lang="en-ZA">
                <a:solidFill>
                  <a:srgbClr val="1C1C1C"/>
                </a:solidFill>
              </a:rPr>
              <a:t>When was the first bank in England opened?</a:t>
            </a:r>
            <a:endParaRPr lang="en-US">
              <a:solidFill>
                <a:srgbClr val="1C1C1C"/>
              </a:solidFill>
            </a:endParaRPr>
          </a:p>
        </p:txBody>
      </p:sp>
      <p:sp>
        <p:nvSpPr>
          <p:cNvPr id="11280" name="Rounded Rectangular Callout 23"/>
          <p:cNvSpPr>
            <a:spLocks noChangeArrowheads="1"/>
          </p:cNvSpPr>
          <p:nvPr/>
        </p:nvSpPr>
        <p:spPr bwMode="auto">
          <a:xfrm>
            <a:off x="4892675" y="4479925"/>
            <a:ext cx="2605088" cy="1006475"/>
          </a:xfrm>
          <a:prstGeom prst="wedgeRoundRectCallout">
            <a:avLst>
              <a:gd name="adj1" fmla="val -71560"/>
              <a:gd name="adj2" fmla="val -76523"/>
              <a:gd name="adj3" fmla="val 16667"/>
            </a:avLst>
          </a:prstGeom>
          <a:solidFill>
            <a:srgbClr val="FFFFCC"/>
          </a:solidFill>
          <a:ln w="9525" algn="ctr">
            <a:solidFill>
              <a:srgbClr val="1C1C1C"/>
            </a:solidFill>
            <a:round/>
            <a:headEnd/>
            <a:tailEnd/>
          </a:ln>
        </p:spPr>
        <p:txBody>
          <a:bodyPr/>
          <a:lstStyle/>
          <a:p>
            <a:r>
              <a:rPr lang="en-ZA">
                <a:solidFill>
                  <a:srgbClr val="1C1C1C"/>
                </a:solidFill>
              </a:rPr>
              <a:t>I don’t know. Please, I need to check my balance!</a:t>
            </a:r>
            <a:endParaRPr lang="en-US">
              <a:solidFill>
                <a:srgbClr val="1C1C1C"/>
              </a:solidFill>
            </a:endParaRPr>
          </a:p>
        </p:txBody>
      </p:sp>
      <p:sp>
        <p:nvSpPr>
          <p:cNvPr id="11281" name="Rounded Rectangular Callout 24"/>
          <p:cNvSpPr>
            <a:spLocks noChangeArrowheads="1"/>
          </p:cNvSpPr>
          <p:nvPr/>
        </p:nvSpPr>
        <p:spPr bwMode="auto">
          <a:xfrm>
            <a:off x="4922838" y="5608638"/>
            <a:ext cx="3443287" cy="1020762"/>
          </a:xfrm>
          <a:prstGeom prst="wedgeRoundRectCallout">
            <a:avLst>
              <a:gd name="adj1" fmla="val 57944"/>
              <a:gd name="adj2" fmla="val -96921"/>
              <a:gd name="adj3" fmla="val 16667"/>
            </a:avLst>
          </a:prstGeom>
          <a:solidFill>
            <a:srgbClr val="DDDDFF"/>
          </a:solidFill>
          <a:ln w="9525" algn="ctr">
            <a:solidFill>
              <a:srgbClr val="1C1C1C"/>
            </a:solidFill>
            <a:round/>
            <a:headEnd/>
            <a:tailEnd/>
          </a:ln>
        </p:spPr>
        <p:txBody>
          <a:bodyPr/>
          <a:lstStyle/>
          <a:p>
            <a:r>
              <a:rPr lang="en-ZA">
                <a:solidFill>
                  <a:srgbClr val="1C1C1C"/>
                </a:solidFill>
              </a:rPr>
              <a:t>The famous Battle of Waterloo tipped the balance of power for what emperor in 1815?</a:t>
            </a:r>
            <a:endParaRPr lang="en-US">
              <a:solidFill>
                <a:srgbClr val="1C1C1C"/>
              </a:solidFill>
            </a:endParaRPr>
          </a:p>
        </p:txBody>
      </p:sp>
      <p:sp>
        <p:nvSpPr>
          <p:cNvPr id="11282" name="Rounded Rectangular Callout 25"/>
          <p:cNvSpPr>
            <a:spLocks noChangeArrowheads="1"/>
          </p:cNvSpPr>
          <p:nvPr/>
        </p:nvSpPr>
        <p:spPr bwMode="auto">
          <a:xfrm>
            <a:off x="2667000" y="4784725"/>
            <a:ext cx="2179638" cy="1371600"/>
          </a:xfrm>
          <a:prstGeom prst="wedgeRoundRectCallout">
            <a:avLst>
              <a:gd name="adj1" fmla="val 11009"/>
              <a:gd name="adj2" fmla="val -97431"/>
              <a:gd name="adj3" fmla="val 16667"/>
            </a:avLst>
          </a:prstGeom>
          <a:solidFill>
            <a:srgbClr val="FFFFCC"/>
          </a:solidFill>
          <a:ln w="9525" algn="ctr">
            <a:solidFill>
              <a:srgbClr val="1C1C1C"/>
            </a:solidFill>
            <a:round/>
            <a:headEnd/>
            <a:tailEnd/>
          </a:ln>
        </p:spPr>
        <p:txBody>
          <a:bodyPr/>
          <a:lstStyle/>
          <a:p>
            <a:r>
              <a:rPr lang="en-ZA">
                <a:solidFill>
                  <a:srgbClr val="1C1C1C"/>
                </a:solidFill>
              </a:rPr>
              <a:t>What the $&amp;%# !! Bring back the touch-tone menu options!</a:t>
            </a:r>
            <a:endParaRPr lang="en-US">
              <a:solidFill>
                <a:srgbClr val="1C1C1C"/>
              </a:solidFill>
            </a:endParaRPr>
          </a:p>
        </p:txBody>
      </p:sp>
    </p:spTree>
    <p:extLst>
      <p:ext uri="{BB962C8B-B14F-4D97-AF65-F5344CB8AC3E}">
        <p14:creationId xmlns:p14="http://schemas.microsoft.com/office/powerpoint/2010/main" val="249224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126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11267"/>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27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7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9"/>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20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200"/>
                                  </p:stCondLst>
                                  <p:childTnLst>
                                    <p:set>
                                      <p:cBhvr>
                                        <p:cTn id="27" dur="1" fill="hold">
                                          <p:stCondLst>
                                            <p:cond delay="0"/>
                                          </p:stCondLst>
                                        </p:cTn>
                                        <p:tgtEl>
                                          <p:spTgt spid="11275"/>
                                        </p:tgtEl>
                                        <p:attrNameLst>
                                          <p:attrName>style.visibility</p:attrName>
                                        </p:attrNameLst>
                                      </p:cBhvr>
                                      <p:to>
                                        <p:strVal val="visible"/>
                                      </p:to>
                                    </p:set>
                                    <p:animEffect transition="in" filter="wipe(down)">
                                      <p:cBhvr>
                                        <p:cTn id="28" dur="500"/>
                                        <p:tgtEl>
                                          <p:spTgt spid="1127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278"/>
                                        </p:tgtEl>
                                        <p:attrNameLst>
                                          <p:attrName>style.visibility</p:attrName>
                                        </p:attrNameLst>
                                      </p:cBhvr>
                                      <p:to>
                                        <p:strVal val="visible"/>
                                      </p:to>
                                    </p:set>
                                    <p:animEffect transition="in" filter="wipe(down)">
                                      <p:cBhvr>
                                        <p:cTn id="33" dur="500"/>
                                        <p:tgtEl>
                                          <p:spTgt spid="1127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1279"/>
                                        </p:tgtEl>
                                        <p:attrNameLst>
                                          <p:attrName>style.visibility</p:attrName>
                                        </p:attrNameLst>
                                      </p:cBhvr>
                                      <p:to>
                                        <p:strVal val="visible"/>
                                      </p:to>
                                    </p:set>
                                    <p:animEffect transition="in" filter="wipe(down)">
                                      <p:cBhvr>
                                        <p:cTn id="38" dur="500"/>
                                        <p:tgtEl>
                                          <p:spTgt spid="1127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1280"/>
                                        </p:tgtEl>
                                        <p:attrNameLst>
                                          <p:attrName>style.visibility</p:attrName>
                                        </p:attrNameLst>
                                      </p:cBhvr>
                                      <p:to>
                                        <p:strVal val="visible"/>
                                      </p:to>
                                    </p:set>
                                    <p:animEffect transition="in" filter="wipe(down)">
                                      <p:cBhvr>
                                        <p:cTn id="43" dur="500"/>
                                        <p:tgtEl>
                                          <p:spTgt spid="1128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1281"/>
                                        </p:tgtEl>
                                        <p:attrNameLst>
                                          <p:attrName>style.visibility</p:attrName>
                                        </p:attrNameLst>
                                      </p:cBhvr>
                                      <p:to>
                                        <p:strVal val="visible"/>
                                      </p:to>
                                    </p:set>
                                    <p:animEffect transition="in" filter="wipe(down)">
                                      <p:cBhvr>
                                        <p:cTn id="48" dur="500"/>
                                        <p:tgtEl>
                                          <p:spTgt spid="1128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1282"/>
                                        </p:tgtEl>
                                        <p:attrNameLst>
                                          <p:attrName>style.visibility</p:attrName>
                                        </p:attrNameLst>
                                      </p:cBhvr>
                                      <p:to>
                                        <p:strVal val="visible"/>
                                      </p:to>
                                    </p:set>
                                    <p:animEffect transition="in" filter="wipe(down)">
                                      <p:cBhvr>
                                        <p:cTn id="53" dur="500"/>
                                        <p:tgtEl>
                                          <p:spTgt spid="11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275" grpId="0" animBg="1"/>
      <p:bldP spid="11278" grpId="0" animBg="1"/>
      <p:bldP spid="11279" grpId="0" animBg="1"/>
      <p:bldP spid="11280" grpId="0" animBg="1"/>
      <p:bldP spid="11281" grpId="0" animBg="1"/>
      <p:bldP spid="1128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86" y="386923"/>
            <a:ext cx="8089963" cy="692210"/>
          </a:xfrm>
        </p:spPr>
        <p:txBody>
          <a:bodyPr>
            <a:normAutofit fontScale="90000"/>
          </a:bodyPr>
          <a:lstStyle/>
          <a:p>
            <a:pPr>
              <a:defRPr/>
            </a:pPr>
            <a:r>
              <a:rPr lang="en-ZA" dirty="0" smtClean="0"/>
              <a:t>IBM </a:t>
            </a:r>
            <a:r>
              <a:rPr lang="en-ZA" dirty="0" err="1" smtClean="0"/>
              <a:t>DeepQA</a:t>
            </a:r>
            <a:r>
              <a:rPr lang="en-ZA" dirty="0" smtClean="0"/>
              <a:t> : where could it lead?</a:t>
            </a:r>
            <a:endParaRPr lang="en-US" dirty="0"/>
          </a:p>
        </p:txBody>
      </p:sp>
      <p:grpSp>
        <p:nvGrpSpPr>
          <p:cNvPr id="3" name="Group 8"/>
          <p:cNvGrpSpPr>
            <a:grpSpLocks/>
          </p:cNvGrpSpPr>
          <p:nvPr/>
        </p:nvGrpSpPr>
        <p:grpSpPr bwMode="auto">
          <a:xfrm>
            <a:off x="3360738" y="2085975"/>
            <a:ext cx="5500687" cy="3773488"/>
            <a:chOff x="3284112" y="1983346"/>
            <a:chExt cx="5499280" cy="3773510"/>
          </a:xfrm>
        </p:grpSpPr>
        <p:sp>
          <p:nvSpPr>
            <p:cNvPr id="9228" name="Rectangle 7"/>
            <p:cNvSpPr>
              <a:spLocks noChangeArrowheads="1"/>
            </p:cNvSpPr>
            <p:nvPr/>
          </p:nvSpPr>
          <p:spPr bwMode="auto">
            <a:xfrm>
              <a:off x="3284112" y="1983346"/>
              <a:ext cx="5499280" cy="3773510"/>
            </a:xfrm>
            <a:prstGeom prst="rect">
              <a:avLst/>
            </a:prstGeom>
            <a:solidFill>
              <a:srgbClr val="1C1C1C"/>
            </a:solidFill>
            <a:ln w="9525" algn="ctr">
              <a:solidFill>
                <a:srgbClr val="1C1C1C"/>
              </a:solidFill>
              <a:round/>
              <a:headEnd/>
              <a:tailEnd/>
            </a:ln>
          </p:spPr>
          <p:txBody>
            <a:bodyPr/>
            <a:lstStyle/>
            <a:p>
              <a:endParaRPr lang="en-US"/>
            </a:p>
          </p:txBody>
        </p:sp>
        <p:pic>
          <p:nvPicPr>
            <p:cNvPr id="9229" name="Picture 3" descr="SpaceOdyssey.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8682" y="3567448"/>
              <a:ext cx="4344298" cy="2125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5" descr="hal.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1614" y="2678805"/>
              <a:ext cx="1075007" cy="2975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1" name="Rectangular Callout 6"/>
            <p:cNvSpPr>
              <a:spLocks noChangeArrowheads="1"/>
            </p:cNvSpPr>
            <p:nvPr/>
          </p:nvSpPr>
          <p:spPr bwMode="auto">
            <a:xfrm>
              <a:off x="3541690" y="2060621"/>
              <a:ext cx="3786389" cy="1527875"/>
            </a:xfrm>
            <a:prstGeom prst="wedgeRectCallout">
              <a:avLst>
                <a:gd name="adj1" fmla="val 62088"/>
                <a:gd name="adj2" fmla="val 84162"/>
              </a:avLst>
            </a:prstGeom>
            <a:solidFill>
              <a:srgbClr val="EC1E0E"/>
            </a:solidFill>
            <a:ln w="19050" algn="ctr">
              <a:solidFill>
                <a:schemeClr val="tx1"/>
              </a:solidFill>
              <a:round/>
              <a:headEnd/>
              <a:tailEnd/>
            </a:ln>
          </p:spPr>
          <p:txBody>
            <a:bodyPr/>
            <a:lstStyle/>
            <a:p>
              <a:r>
                <a:rPr lang="en-US" sz="2000" b="1" dirty="0">
                  <a:latin typeface="Eras Medium ITC" pitchFamily="34" charset="0"/>
                </a:rPr>
                <a:t>&lt;&lt; I am putting myself to the fullest possible use, which is all I think that any conscious entity can ever hope to do.  &gt;&gt;</a:t>
              </a:r>
            </a:p>
          </p:txBody>
        </p:sp>
      </p:grpSp>
      <p:pic>
        <p:nvPicPr>
          <p:cNvPr id="10" name="Picture 9" descr="irobot.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8025" y="3906838"/>
            <a:ext cx="475932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ular Callout 10"/>
          <p:cNvSpPr/>
          <p:nvPr/>
        </p:nvSpPr>
        <p:spPr bwMode="auto">
          <a:xfrm>
            <a:off x="0" y="3967163"/>
            <a:ext cx="1854200" cy="642937"/>
          </a:xfrm>
          <a:prstGeom prst="wedgeRectCallout">
            <a:avLst>
              <a:gd name="adj1" fmla="val 71074"/>
              <a:gd name="adj2" fmla="val 13514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r>
              <a:rPr lang="en-ZA" dirty="0">
                <a:solidFill>
                  <a:srgbClr val="1C1C1C"/>
                </a:solidFill>
              </a:rPr>
              <a:t>&lt;&lt; Can you? &gt;&gt;</a:t>
            </a:r>
            <a:endParaRPr lang="en-US" dirty="0">
              <a:solidFill>
                <a:srgbClr val="1C1C1C"/>
              </a:solidFill>
            </a:endParaRPr>
          </a:p>
        </p:txBody>
      </p:sp>
      <p:grpSp>
        <p:nvGrpSpPr>
          <p:cNvPr id="4" name="Group 14"/>
          <p:cNvGrpSpPr>
            <a:grpSpLocks/>
          </p:cNvGrpSpPr>
          <p:nvPr/>
        </p:nvGrpSpPr>
        <p:grpSpPr bwMode="auto">
          <a:xfrm>
            <a:off x="166688" y="1790700"/>
            <a:ext cx="2873375" cy="1892300"/>
            <a:chOff x="167425" y="1790163"/>
            <a:chExt cx="2871989" cy="1893195"/>
          </a:xfrm>
        </p:grpSpPr>
        <p:sp>
          <p:nvSpPr>
            <p:cNvPr id="13" name="Oval Callout 12"/>
            <p:cNvSpPr/>
            <p:nvPr/>
          </p:nvSpPr>
          <p:spPr bwMode="auto">
            <a:xfrm>
              <a:off x="167425" y="1790163"/>
              <a:ext cx="2871989" cy="1893195"/>
            </a:xfrm>
            <a:prstGeom prst="wedgeEllipseCallout">
              <a:avLst>
                <a:gd name="adj1" fmla="val 62319"/>
                <a:gd name="adj2" fmla="val 91189"/>
              </a:avLst>
            </a:prstGeom>
            <a:solidFill>
              <a:schemeClr val="accent3">
                <a:lumMod val="20000"/>
                <a:lumOff val="80000"/>
              </a:schemeClr>
            </a:solidFill>
            <a:ln w="19050" cap="flat" cmpd="sng" algn="ctr">
              <a:solidFill>
                <a:srgbClr val="1C1C1C"/>
              </a:solidFill>
              <a:prstDash val="solid"/>
              <a:round/>
              <a:headEnd type="none" w="med" len="med"/>
              <a:tailEnd type="none" w="med" len="med"/>
            </a:ln>
            <a:effectLst/>
          </p:spPr>
          <p:txBody>
            <a:bodyPr lIns="36000" tIns="36000" rIns="36000" bIns="36000"/>
            <a:lstStyle/>
            <a:p>
              <a:pPr>
                <a:defRPr/>
              </a:pPr>
              <a:endParaRPr lang="en-US" dirty="0">
                <a:solidFill>
                  <a:srgbClr val="1C1C1C"/>
                </a:solidFill>
              </a:endParaRPr>
            </a:p>
          </p:txBody>
        </p:sp>
        <p:sp>
          <p:nvSpPr>
            <p:cNvPr id="9227" name="Rectangle 13"/>
            <p:cNvSpPr>
              <a:spLocks noChangeArrowheads="1"/>
            </p:cNvSpPr>
            <p:nvPr/>
          </p:nvSpPr>
          <p:spPr bwMode="auto">
            <a:xfrm>
              <a:off x="257577" y="1949903"/>
              <a:ext cx="253713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a:solidFill>
                    <a:srgbClr val="1C1C1C"/>
                  </a:solidFill>
                </a:rPr>
                <a:t>“Can a robot</a:t>
              </a:r>
              <a:br>
                <a:rPr lang="en-US" dirty="0">
                  <a:solidFill>
                    <a:srgbClr val="1C1C1C"/>
                  </a:solidFill>
                </a:rPr>
              </a:br>
              <a:r>
                <a:rPr lang="en-US" dirty="0">
                  <a:solidFill>
                    <a:srgbClr val="1C1C1C"/>
                  </a:solidFill>
                </a:rPr>
                <a:t>write a symphony? Can a robot turn a... canvas into a beautiful masterpiece?”</a:t>
              </a:r>
            </a:p>
          </p:txBody>
        </p:sp>
      </p:grpSp>
      <p:sp>
        <p:nvSpPr>
          <p:cNvPr id="19" name="Rectangular Callout 18"/>
          <p:cNvSpPr/>
          <p:nvPr/>
        </p:nvSpPr>
        <p:spPr bwMode="auto">
          <a:xfrm>
            <a:off x="193674" y="5486400"/>
            <a:ext cx="1660525" cy="1001713"/>
          </a:xfrm>
          <a:prstGeom prst="wedgeRectCallout">
            <a:avLst>
              <a:gd name="adj1" fmla="val 82492"/>
              <a:gd name="adj2" fmla="val -9685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r>
              <a:rPr lang="en-ZA" dirty="0">
                <a:solidFill>
                  <a:srgbClr val="1C1C1C"/>
                </a:solidFill>
              </a:rPr>
              <a:t>&lt;&lt; Well, </a:t>
            </a:r>
            <a:r>
              <a:rPr lang="en-ZA" dirty="0" smtClean="0">
                <a:solidFill>
                  <a:srgbClr val="1C1C1C"/>
                </a:solidFill>
              </a:rPr>
              <a:t>I can act without a conscious. </a:t>
            </a:r>
            <a:r>
              <a:rPr lang="en-ZA" dirty="0">
                <a:solidFill>
                  <a:srgbClr val="1C1C1C"/>
                </a:solidFill>
              </a:rPr>
              <a:t>&gt;&gt;</a:t>
            </a:r>
            <a:endParaRPr lang="en-US" dirty="0">
              <a:solidFill>
                <a:srgbClr val="1C1C1C"/>
              </a:solidFill>
            </a:endParaRPr>
          </a:p>
        </p:txBody>
      </p:sp>
      <p:grpSp>
        <p:nvGrpSpPr>
          <p:cNvPr id="6" name="Group 5"/>
          <p:cNvGrpSpPr/>
          <p:nvPr/>
        </p:nvGrpSpPr>
        <p:grpSpPr>
          <a:xfrm>
            <a:off x="5653088" y="5859462"/>
            <a:ext cx="3440519" cy="985837"/>
            <a:chOff x="5653088" y="5859462"/>
            <a:chExt cx="3440519" cy="985837"/>
          </a:xfrm>
        </p:grpSpPr>
        <p:sp>
          <p:nvSpPr>
            <p:cNvPr id="17" name="Oval Callout 16"/>
            <p:cNvSpPr/>
            <p:nvPr/>
          </p:nvSpPr>
          <p:spPr bwMode="auto">
            <a:xfrm>
              <a:off x="5653088" y="5859462"/>
              <a:ext cx="3052762" cy="985837"/>
            </a:xfrm>
            <a:prstGeom prst="wedgeEllipseCallout">
              <a:avLst>
                <a:gd name="adj1" fmla="val -100508"/>
                <a:gd name="adj2" fmla="val -123688"/>
              </a:avLst>
            </a:prstGeom>
            <a:solidFill>
              <a:schemeClr val="accent3">
                <a:lumMod val="20000"/>
                <a:lumOff val="80000"/>
              </a:schemeClr>
            </a:solidFill>
            <a:ln w="19050" cap="flat" cmpd="sng" algn="ctr">
              <a:solidFill>
                <a:srgbClr val="1C1C1C"/>
              </a:solidFill>
              <a:prstDash val="solid"/>
              <a:round/>
              <a:headEnd type="none" w="med" len="med"/>
              <a:tailEnd type="none" w="med" len="med"/>
            </a:ln>
            <a:effectLst/>
          </p:spPr>
          <p:txBody>
            <a:bodyPr lIns="36000" tIns="36000" rIns="36000" bIns="36000"/>
            <a:lstStyle/>
            <a:p>
              <a:pPr>
                <a:defRPr/>
              </a:pPr>
              <a:endParaRPr lang="en-US" sz="2000" dirty="0">
                <a:solidFill>
                  <a:srgbClr val="1C1C1C"/>
                </a:solidFill>
              </a:endParaRPr>
            </a:p>
          </p:txBody>
        </p:sp>
        <p:sp>
          <p:nvSpPr>
            <p:cNvPr id="5" name="Rectangle 4"/>
            <p:cNvSpPr/>
            <p:nvPr/>
          </p:nvSpPr>
          <p:spPr>
            <a:xfrm>
              <a:off x="6022672" y="5880971"/>
              <a:ext cx="3070935" cy="923330"/>
            </a:xfrm>
            <a:prstGeom prst="rect">
              <a:avLst/>
            </a:prstGeom>
          </p:spPr>
          <p:txBody>
            <a:bodyPr wrap="square">
              <a:spAutoFit/>
            </a:bodyPr>
            <a:lstStyle/>
            <a:p>
              <a:r>
                <a:rPr lang="en-ZA" dirty="0">
                  <a:solidFill>
                    <a:srgbClr val="1C1C1C"/>
                  </a:solidFill>
                </a:rPr>
                <a:t>No! But I can act</a:t>
              </a:r>
              <a:r>
                <a:rPr lang="en-ZA" dirty="0" smtClean="0">
                  <a:solidFill>
                    <a:srgbClr val="1C1C1C"/>
                  </a:solidFill>
                </a:rPr>
                <a:t>.</a:t>
              </a:r>
              <a:endParaRPr lang="en-US" dirty="0" smtClean="0">
                <a:solidFill>
                  <a:srgbClr val="1C1C1C"/>
                </a:solidFill>
              </a:endParaRPr>
            </a:p>
            <a:p>
              <a:r>
                <a:rPr lang="en-US" dirty="0" smtClean="0">
                  <a:solidFill>
                    <a:srgbClr val="1C1C1C"/>
                  </a:solidFill>
                </a:rPr>
                <a:t>… and I have a</a:t>
              </a:r>
              <a:br>
                <a:rPr lang="en-US" dirty="0" smtClean="0">
                  <a:solidFill>
                    <a:srgbClr val="1C1C1C"/>
                  </a:solidFill>
                </a:rPr>
              </a:br>
              <a:r>
                <a:rPr lang="en-US" dirty="0" smtClean="0">
                  <a:solidFill>
                    <a:srgbClr val="1C1C1C"/>
                  </a:solidFill>
                </a:rPr>
                <a:t>   conscious (I think)</a:t>
              </a:r>
              <a:endParaRPr lang="en-US" dirty="0"/>
            </a:p>
          </p:txBody>
        </p:sp>
      </p:grpSp>
    </p:spTree>
    <p:extLst>
      <p:ext uri="{BB962C8B-B14F-4D97-AF65-F5344CB8AC3E}">
        <p14:creationId xmlns:p14="http://schemas.microsoft.com/office/powerpoint/2010/main" val="928291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par>
                          <p:cTn id="13" fill="hold" nodeType="afterGroup">
                            <p:stCondLst>
                              <p:cond delay="500"/>
                            </p:stCondLst>
                            <p:childTnLst>
                              <p:par>
                                <p:cTn id="14" presetID="10" presetClass="exit" presetSubtype="0" fill="hold" nodeType="afterEffect">
                                  <p:stCondLst>
                                    <p:cond delay="0"/>
                                  </p:stCondLst>
                                  <p:childTnLst>
                                    <p:animEffect transition="out" filter="fade">
                                      <p:cBhvr>
                                        <p:cTn id="15" dur="2000"/>
                                        <p:tgtEl>
                                          <p:spTgt spid="3"/>
                                        </p:tgtEl>
                                      </p:cBhvr>
                                    </p:animEffect>
                                    <p:set>
                                      <p:cBhvr>
                                        <p:cTn id="16" dur="1" fill="hold">
                                          <p:stCondLst>
                                            <p:cond delay="1999"/>
                                          </p:stCondLst>
                                        </p:cTn>
                                        <p:tgtEl>
                                          <p:spTgt spid="3"/>
                                        </p:tgtEl>
                                        <p:attrNameLst>
                                          <p:attrName>style.visibility</p:attrName>
                                        </p:attrNameLst>
                                      </p:cBhvr>
                                      <p:to>
                                        <p:strVal val="hidden"/>
                                      </p:to>
                                    </p:set>
                                  </p:childTnLst>
                                </p:cTn>
                              </p:par>
                              <p:par>
                                <p:cTn id="17" presetID="22" presetClass="entr" presetSubtype="2"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par>
                                <p:cTn id="24" presetID="10" presetClass="exit" presetSubtype="0" fill="hold" nodeType="withEffect">
                                  <p:stCondLst>
                                    <p:cond delay="0"/>
                                  </p:stCondLst>
                                  <p:childTnLst>
                                    <p:animEffect transition="out" filter="fade">
                                      <p:cBhvr>
                                        <p:cTn id="25" dur="2000"/>
                                        <p:tgtEl>
                                          <p:spTgt spid="4"/>
                                        </p:tgtEl>
                                      </p:cBhvr>
                                    </p:animEffect>
                                    <p:set>
                                      <p:cBhvr>
                                        <p:cTn id="26" dur="1" fill="hold">
                                          <p:stCondLst>
                                            <p:cond delay="1999"/>
                                          </p:stCondLst>
                                        </p:cTn>
                                        <p:tgtEl>
                                          <p:spTgt spid="4"/>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2000"/>
                                        <p:tgtEl>
                                          <p:spTgt spid="11"/>
                                        </p:tgtEl>
                                      </p:cBhvr>
                                    </p:animEffect>
                                    <p:set>
                                      <p:cBhvr>
                                        <p:cTn id="29" dur="1" fill="hold">
                                          <p:stCondLst>
                                            <p:cond delay="1999"/>
                                          </p:stCondLst>
                                        </p:cTn>
                                        <p:tgtEl>
                                          <p:spTgt spid="1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childTnLst>
                                </p:cTn>
                              </p:par>
                            </p:childTnLst>
                          </p:cTn>
                        </p:par>
                        <p:par>
                          <p:cTn id="38" fill="hold">
                            <p:stCondLst>
                              <p:cond delay="0"/>
                            </p:stCondLst>
                            <p:childTnLst>
                              <p:par>
                                <p:cTn id="39" presetID="10" presetClass="exit" presetSubtype="0" fill="hold" nodeType="afterEffect">
                                  <p:stCondLst>
                                    <p:cond delay="1000"/>
                                  </p:stCondLst>
                                  <p:childTnLst>
                                    <p:animEffect transition="out" filter="fade">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48597" y="2640764"/>
            <a:ext cx="2762295" cy="923330"/>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GPUs…</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4" name="TextBox 3"/>
          <p:cNvSpPr txBox="1"/>
          <p:nvPr/>
        </p:nvSpPr>
        <p:spPr>
          <a:xfrm>
            <a:off x="903513" y="893409"/>
            <a:ext cx="4572919" cy="461665"/>
          </a:xfrm>
          <a:prstGeom prst="rect">
            <a:avLst/>
          </a:prstGeom>
          <a:noFill/>
        </p:spPr>
        <p:txBody>
          <a:bodyPr wrap="none" rtlCol="0">
            <a:spAutoFit/>
          </a:bodyPr>
          <a:lstStyle/>
          <a:p>
            <a:r>
              <a:rPr lang="en-US" sz="2400" dirty="0" smtClean="0"/>
              <a:t>Ok, back to more serious stuff…</a:t>
            </a:r>
            <a:endParaRPr lang="en-US" sz="2400" dirty="0"/>
          </a:p>
        </p:txBody>
      </p:sp>
      <p:sp>
        <p:nvSpPr>
          <p:cNvPr id="5" name="TextBox 4"/>
          <p:cNvSpPr txBox="1"/>
          <p:nvPr/>
        </p:nvSpPr>
        <p:spPr>
          <a:xfrm>
            <a:off x="577704" y="4219191"/>
            <a:ext cx="5581977" cy="830997"/>
          </a:xfrm>
          <a:prstGeom prst="rect">
            <a:avLst/>
          </a:prstGeom>
          <a:noFill/>
        </p:spPr>
        <p:txBody>
          <a:bodyPr wrap="none" rtlCol="0">
            <a:spAutoFit/>
          </a:bodyPr>
          <a:lstStyle/>
          <a:p>
            <a:r>
              <a:rPr lang="en-US" sz="2400" dirty="0" smtClean="0">
                <a:latin typeface="Bradley Hand ITC" pitchFamily="66" charset="0"/>
              </a:rPr>
              <a:t>Which were inspired by computer games…</a:t>
            </a:r>
          </a:p>
          <a:p>
            <a:r>
              <a:rPr lang="en-US" sz="2400" dirty="0">
                <a:latin typeface="Bradley Hand ITC" pitchFamily="66" charset="0"/>
              </a:rPr>
              <a:t> </a:t>
            </a:r>
            <a:r>
              <a:rPr lang="en-US" sz="2400" dirty="0" smtClean="0">
                <a:latin typeface="Bradley Hand ITC" pitchFamily="66" charset="0"/>
              </a:rPr>
              <a:t> </a:t>
            </a:r>
            <a:r>
              <a:rPr lang="en-US" sz="2400" dirty="0" smtClean="0">
                <a:latin typeface="Bradley Hand ITC" pitchFamily="66" charset="0"/>
                <a:sym typeface="Wingdings" pitchFamily="2" charset="2"/>
              </a:rPr>
              <a:t></a:t>
            </a:r>
            <a:endParaRPr lang="en-US" sz="2400" dirty="0">
              <a:latin typeface="Bradley Hand ITC" pitchFamily="66" charset="0"/>
            </a:endParaRPr>
          </a:p>
        </p:txBody>
      </p:sp>
      <p:pic>
        <p:nvPicPr>
          <p:cNvPr id="3074" name="Picture 2" descr="C:\Users\swinberg\Documents\ACTIVE\EEE4084F\2013\LECTURES\Lecture09\Images\video_game_5_freeclipar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7037" y="3968820"/>
            <a:ext cx="2496579" cy="2501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55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par>
                          <p:cTn id="12" fill="hold">
                            <p:stCondLst>
                              <p:cond delay="0"/>
                            </p:stCondLst>
                            <p:childTnLst>
                              <p:par>
                                <p:cTn id="13" presetID="10" presetClass="entr" presetSubtype="0" fill="hold" nodeType="afterEffect">
                                  <p:stCondLst>
                                    <p:cond delay="50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500"/>
                                        <p:tgtEl>
                                          <p:spTgt spid="3074"/>
                                        </p:tgtEl>
                                      </p:cBhvr>
                                    </p:animEffect>
                                  </p:childTnLst>
                                </p:cTn>
                              </p:par>
                            </p:childTnLst>
                          </p:cTn>
                        </p:par>
                        <p:par>
                          <p:cTn id="16" fill="hold">
                            <p:stCondLst>
                              <p:cond delay="1000"/>
                            </p:stCondLst>
                            <p:childTnLst>
                              <p:par>
                                <p:cTn id="17" presetID="22" presetClass="entr" presetSubtype="8" fill="hold" grpId="0" nodeType="after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smtClean="0"/>
              <a:t>Graphics Processing Unit (</a:t>
            </a:r>
            <a:r>
              <a:rPr lang="en-ZA" dirty="0" err="1" smtClean="0"/>
              <a:t>GPUs</a:t>
            </a:r>
            <a:r>
              <a:rPr lang="en-ZA" dirty="0" smtClean="0"/>
              <a:t>)</a:t>
            </a:r>
            <a:endParaRPr lang="en-US" dirty="0"/>
          </a:p>
        </p:txBody>
      </p:sp>
      <p:sp>
        <p:nvSpPr>
          <p:cNvPr id="3" name="Content Placeholder 2"/>
          <p:cNvSpPr>
            <a:spLocks noGrp="1"/>
          </p:cNvSpPr>
          <p:nvPr>
            <p:ph sz="quarter" idx="13"/>
          </p:nvPr>
        </p:nvSpPr>
        <p:spPr>
          <a:xfrm>
            <a:off x="578865" y="1905000"/>
            <a:ext cx="3927475" cy="4191000"/>
          </a:xfrm>
        </p:spPr>
        <p:txBody>
          <a:bodyPr>
            <a:normAutofit/>
          </a:bodyPr>
          <a:lstStyle/>
          <a:p>
            <a:pPr marL="0" indent="0">
              <a:buNone/>
              <a:defRPr/>
            </a:pPr>
            <a:r>
              <a:rPr lang="en-US" sz="2800" dirty="0" smtClean="0"/>
              <a:t>A graphics processing unit (GPU or VPU for ‘visual processing unit’) is a </a:t>
            </a:r>
            <a:r>
              <a:rPr lang="en-US" sz="2800" dirty="0" smtClean="0">
                <a:solidFill>
                  <a:srgbClr val="FF6600"/>
                </a:solidFill>
              </a:rPr>
              <a:t>specialized processor that the main processor can offload graphics processing to </a:t>
            </a:r>
            <a:r>
              <a:rPr lang="en-US" sz="2800" dirty="0" smtClean="0"/>
              <a:t>(e.g., 3D rendering</a:t>
            </a:r>
            <a:r>
              <a:rPr lang="en-US" sz="2800" dirty="0"/>
              <a:t>)</a:t>
            </a:r>
            <a:endParaRPr lang="en-US" sz="2800" dirty="0" smtClean="0"/>
          </a:p>
        </p:txBody>
      </p:sp>
      <p:sp>
        <p:nvSpPr>
          <p:cNvPr id="9" name="Rectangle 8"/>
          <p:cNvSpPr/>
          <p:nvPr/>
        </p:nvSpPr>
        <p:spPr>
          <a:xfrm>
            <a:off x="4495994" y="4350052"/>
            <a:ext cx="4572000" cy="2308324"/>
          </a:xfrm>
          <a:prstGeom prst="rect">
            <a:avLst/>
          </a:prstGeom>
        </p:spPr>
        <p:txBody>
          <a:bodyPr>
            <a:spAutoFit/>
          </a:bodyPr>
          <a:lstStyle/>
          <a:p>
            <a:pPr>
              <a:defRPr/>
            </a:pPr>
            <a:r>
              <a:rPr lang="en-US" dirty="0"/>
              <a:t>In a personal computer or notebook, the GPU </a:t>
            </a:r>
            <a:r>
              <a:rPr lang="en-US" dirty="0">
                <a:solidFill>
                  <a:srgbClr val="FF6600"/>
                </a:solidFill>
              </a:rPr>
              <a:t>is often directly on the motherboard </a:t>
            </a:r>
            <a:r>
              <a:rPr lang="en-US" dirty="0"/>
              <a:t>(but there are usually less powerful than those on dedicated video cards)</a:t>
            </a:r>
          </a:p>
          <a:p>
            <a:pPr>
              <a:defRPr/>
            </a:pPr>
            <a:r>
              <a:rPr lang="en-US" dirty="0"/>
              <a:t>GPUs are not restricted to PCs – but are also in embedded systems, mobile phones and game consoles, among other platforms.</a:t>
            </a:r>
          </a:p>
        </p:txBody>
      </p:sp>
      <p:pic>
        <p:nvPicPr>
          <p:cNvPr id="3074" name="Picture 2" descr="K:\ACTIVE\EEE4084F\Common\Images_open\800px-Geforce7800gt-woc.jpg"/>
          <p:cNvPicPr>
            <a:picLocks noChangeAspect="1" noChangeArrowheads="1"/>
          </p:cNvPicPr>
          <p:nvPr/>
        </p:nvPicPr>
        <p:blipFill rotWithShape="1">
          <a:blip r:embed="rId3">
            <a:extLst>
              <a:ext uri="{28A0092B-C50C-407E-A947-70E740481C1C}">
                <a14:useLocalDpi xmlns:a14="http://schemas.microsoft.com/office/drawing/2010/main" val="0"/>
              </a:ext>
            </a:extLst>
          </a:blip>
          <a:srcRect l="-6665" r="-6665"/>
          <a:stretch/>
        </p:blipFill>
        <p:spPr bwMode="auto">
          <a:xfrm>
            <a:off x="4287500" y="1715281"/>
            <a:ext cx="4663311" cy="26347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err="1" smtClean="0"/>
              <a:t>GPUs</a:t>
            </a:r>
            <a:endParaRPr lang="en-US" dirty="0"/>
          </a:p>
        </p:txBody>
      </p:sp>
      <p:sp>
        <p:nvSpPr>
          <p:cNvPr id="3" name="Content Placeholder 2"/>
          <p:cNvSpPr>
            <a:spLocks noGrp="1"/>
          </p:cNvSpPr>
          <p:nvPr>
            <p:ph idx="1"/>
          </p:nvPr>
        </p:nvSpPr>
        <p:spPr>
          <a:xfrm>
            <a:off x="239890" y="1500188"/>
            <a:ext cx="8007350" cy="4191000"/>
          </a:xfrm>
        </p:spPr>
        <p:txBody>
          <a:bodyPr>
            <a:normAutofit fontScale="92500" lnSpcReduction="10000"/>
          </a:bodyPr>
          <a:lstStyle/>
          <a:p>
            <a:pPr>
              <a:defRPr/>
            </a:pPr>
            <a:r>
              <a:rPr lang="en-US" dirty="0" smtClean="0"/>
              <a:t>GPUs are very efficient</a:t>
            </a:r>
            <a:br>
              <a:rPr lang="en-US" dirty="0" smtClean="0"/>
            </a:br>
            <a:r>
              <a:rPr lang="en-US" dirty="0" smtClean="0"/>
              <a:t>at </a:t>
            </a:r>
            <a:r>
              <a:rPr lang="en-US" dirty="0" smtClean="0">
                <a:solidFill>
                  <a:srgbClr val="FF6600"/>
                </a:solidFill>
              </a:rPr>
              <a:t>manipulating computer</a:t>
            </a:r>
            <a:br>
              <a:rPr lang="en-US" dirty="0" smtClean="0">
                <a:solidFill>
                  <a:srgbClr val="FF6600"/>
                </a:solidFill>
              </a:rPr>
            </a:br>
            <a:r>
              <a:rPr lang="en-US" dirty="0" smtClean="0">
                <a:solidFill>
                  <a:srgbClr val="FF6600"/>
                </a:solidFill>
              </a:rPr>
              <a:t>graphics</a:t>
            </a:r>
            <a:r>
              <a:rPr lang="en-US" dirty="0" smtClean="0"/>
              <a:t>, but are </a:t>
            </a:r>
            <a:r>
              <a:rPr lang="en-US" dirty="0" smtClean="0">
                <a:solidFill>
                  <a:srgbClr val="FF6600"/>
                </a:solidFill>
              </a:rPr>
              <a:t>not limited</a:t>
            </a:r>
            <a:br>
              <a:rPr lang="en-US" dirty="0" smtClean="0">
                <a:solidFill>
                  <a:srgbClr val="FF6600"/>
                </a:solidFill>
              </a:rPr>
            </a:br>
            <a:r>
              <a:rPr lang="en-US" dirty="0" smtClean="0"/>
              <a:t>to this type of application…</a:t>
            </a:r>
          </a:p>
          <a:p>
            <a:pPr>
              <a:defRPr/>
            </a:pPr>
            <a:r>
              <a:rPr lang="en-US" dirty="0" smtClean="0"/>
              <a:t>The highly parallel structure of modern GPUs often make them more effective than general-purpose CPUs for various types of algorithms</a:t>
            </a:r>
            <a:br>
              <a:rPr lang="en-US" dirty="0" smtClean="0"/>
            </a:br>
            <a:r>
              <a:rPr lang="en-US" sz="2400" dirty="0" smtClean="0"/>
              <a:t>(e.g., vector and matrix </a:t>
            </a:r>
            <a:br>
              <a:rPr lang="en-US" sz="2400" dirty="0" smtClean="0"/>
            </a:br>
            <a:r>
              <a:rPr lang="en-US" sz="2400" dirty="0" smtClean="0"/>
              <a:t>processing).</a:t>
            </a:r>
          </a:p>
        </p:txBody>
      </p:sp>
      <p:pic>
        <p:nvPicPr>
          <p:cNvPr id="2050" name="Picture 2" descr="C:\aoa\COURSES\EEE4084F\2012\LECTURES\EEE4084F-Lecture06\Images\computer_graphic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9795" y="338264"/>
            <a:ext cx="3216257" cy="173425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aoa\COURSES\EEE4084F\2012\LECTURES\EEE4084F-Lecture06\Images\matmu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5308" y="5275969"/>
            <a:ext cx="3629025" cy="1257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smtClean="0"/>
              <a:t>CUDA</a:t>
            </a:r>
            <a:endParaRPr lang="en-US" dirty="0"/>
          </a:p>
        </p:txBody>
      </p:sp>
      <p:sp>
        <p:nvSpPr>
          <p:cNvPr id="3" name="Content Placeholder 2"/>
          <p:cNvSpPr>
            <a:spLocks noGrp="1"/>
          </p:cNvSpPr>
          <p:nvPr>
            <p:ph idx="1"/>
          </p:nvPr>
        </p:nvSpPr>
        <p:spPr>
          <a:xfrm>
            <a:off x="391057" y="1653630"/>
            <a:ext cx="8428037" cy="4191000"/>
          </a:xfrm>
        </p:spPr>
        <p:txBody>
          <a:bodyPr/>
          <a:lstStyle/>
          <a:p>
            <a:pPr>
              <a:defRPr/>
            </a:pPr>
            <a:r>
              <a:rPr lang="en-ZA" dirty="0" smtClean="0"/>
              <a:t>CUDA = ‘Compute Unified Device Architecture’</a:t>
            </a:r>
          </a:p>
          <a:p>
            <a:pPr>
              <a:defRPr/>
            </a:pPr>
            <a:r>
              <a:rPr lang="en-ZA" dirty="0" smtClean="0"/>
              <a:t>Developed by NVIDIA see:</a:t>
            </a:r>
          </a:p>
          <a:p>
            <a:pPr lvl="1">
              <a:defRPr/>
            </a:pPr>
            <a:r>
              <a:rPr lang="en-US" sz="2400" dirty="0" smtClean="0">
                <a:hlinkClick r:id="rId3"/>
              </a:rPr>
              <a:t>http://www.nvidia.com/object/cuda_home_new.html</a:t>
            </a:r>
            <a:endParaRPr lang="en-ZA" sz="2400" dirty="0" smtClean="0"/>
          </a:p>
          <a:p>
            <a:pPr>
              <a:defRPr/>
            </a:pPr>
            <a:r>
              <a:rPr lang="en-US" dirty="0" smtClean="0"/>
              <a:t>Programmers use </a:t>
            </a:r>
            <a:r>
              <a:rPr lang="en-US" dirty="0" smtClean="0">
                <a:solidFill>
                  <a:srgbClr val="FF6600"/>
                </a:solidFill>
              </a:rPr>
              <a:t>C for CUDA </a:t>
            </a:r>
            <a:r>
              <a:rPr lang="en-US" dirty="0" smtClean="0"/>
              <a:t>(a flavor of C with special </a:t>
            </a:r>
            <a:r>
              <a:rPr lang="en-US" dirty="0" err="1" smtClean="0"/>
              <a:t>nVidia</a:t>
            </a:r>
            <a:r>
              <a:rPr lang="en-US" dirty="0" smtClean="0"/>
              <a:t> extensions), compiled using the </a:t>
            </a:r>
            <a:r>
              <a:rPr lang="en-US" dirty="0" err="1" smtClean="0"/>
              <a:t>PathScale</a:t>
            </a:r>
            <a:r>
              <a:rPr lang="en-US" dirty="0" smtClean="0"/>
              <a:t> Open64 C compiler</a:t>
            </a:r>
            <a:endParaRPr lang="en-US" dirty="0"/>
          </a:p>
        </p:txBody>
      </p:sp>
      <p:pic>
        <p:nvPicPr>
          <p:cNvPr id="8196" name="Picture 3" descr="nvidia.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37388" y="277813"/>
            <a:ext cx="1909762"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360312" y="6249581"/>
            <a:ext cx="6022622" cy="369332"/>
          </a:xfrm>
          <a:prstGeom prst="rect">
            <a:avLst/>
          </a:prstGeom>
        </p:spPr>
        <p:txBody>
          <a:bodyPr wrap="square">
            <a:spAutoFit/>
          </a:bodyPr>
          <a:lstStyle/>
          <a:p>
            <a:r>
              <a:rPr lang="en-US" dirty="0">
                <a:hlinkClick r:id="rId5"/>
              </a:rPr>
              <a:t>http://developer.nvidia.com/category/zone/cuda-zone</a:t>
            </a:r>
            <a:endParaRPr lang="en-US" dirty="0"/>
          </a:p>
        </p:txBody>
      </p:sp>
      <p:sp>
        <p:nvSpPr>
          <p:cNvPr id="5" name="TextBox 4"/>
          <p:cNvSpPr txBox="1"/>
          <p:nvPr/>
        </p:nvSpPr>
        <p:spPr>
          <a:xfrm>
            <a:off x="1128889" y="5949244"/>
            <a:ext cx="6515630" cy="369332"/>
          </a:xfrm>
          <a:prstGeom prst="rect">
            <a:avLst/>
          </a:prstGeom>
          <a:noFill/>
        </p:spPr>
        <p:txBody>
          <a:bodyPr wrap="none" rtlCol="0">
            <a:spAutoFit/>
          </a:bodyPr>
          <a:lstStyle/>
          <a:p>
            <a:r>
              <a:rPr lang="en-US" dirty="0" smtClean="0"/>
              <a:t>Visit </a:t>
            </a:r>
            <a:r>
              <a:rPr lang="en-US" dirty="0" err="1" smtClean="0"/>
              <a:t>CudaZone</a:t>
            </a:r>
            <a:r>
              <a:rPr lang="en-US" dirty="0" smtClean="0"/>
              <a:t> for interesting examples of CUDA applications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smtClean="0"/>
              <a:t>CUDA</a:t>
            </a:r>
            <a:endParaRPr lang="en-US" dirty="0"/>
          </a:p>
        </p:txBody>
      </p:sp>
      <p:sp>
        <p:nvSpPr>
          <p:cNvPr id="3" name="Content Placeholder 2"/>
          <p:cNvSpPr>
            <a:spLocks noGrp="1"/>
          </p:cNvSpPr>
          <p:nvPr>
            <p:ph idx="1"/>
          </p:nvPr>
        </p:nvSpPr>
        <p:spPr>
          <a:xfrm>
            <a:off x="404813" y="1722614"/>
            <a:ext cx="8440737" cy="4191000"/>
          </a:xfrm>
        </p:spPr>
        <p:txBody>
          <a:bodyPr/>
          <a:lstStyle/>
          <a:p>
            <a:pPr>
              <a:defRPr/>
            </a:pPr>
            <a:r>
              <a:rPr lang="en-ZA" dirty="0" smtClean="0"/>
              <a:t>CUDA kernel the (_</a:t>
            </a:r>
            <a:r>
              <a:rPr lang="en-ZA" dirty="0" err="1" smtClean="0"/>
              <a:t>kernel.cu</a:t>
            </a:r>
            <a:r>
              <a:rPr lang="en-ZA" dirty="0" smtClean="0"/>
              <a:t> file) is executed as an </a:t>
            </a:r>
            <a:r>
              <a:rPr lang="en-ZA" dirty="0" smtClean="0">
                <a:solidFill>
                  <a:schemeClr val="tx2">
                    <a:lumMod val="75000"/>
                  </a:schemeClr>
                </a:solidFill>
              </a:rPr>
              <a:t>array of threads</a:t>
            </a:r>
          </a:p>
          <a:p>
            <a:pPr lvl="1">
              <a:defRPr/>
            </a:pPr>
            <a:r>
              <a:rPr lang="en-ZA" dirty="0" smtClean="0"/>
              <a:t>All threads run the same code (SIMD)</a:t>
            </a:r>
          </a:p>
          <a:p>
            <a:pPr lvl="1">
              <a:defRPr/>
            </a:pPr>
            <a:r>
              <a:rPr lang="en-ZA" dirty="0" smtClean="0"/>
              <a:t>Each thread has a different ID (used to indicate the memory location or partition it should use)</a:t>
            </a:r>
          </a:p>
          <a:p>
            <a:pPr>
              <a:defRPr/>
            </a:pPr>
            <a:r>
              <a:rPr lang="en-ZA" dirty="0" smtClean="0"/>
              <a:t>Each </a:t>
            </a:r>
            <a:r>
              <a:rPr lang="en-ZA" dirty="0" smtClean="0">
                <a:solidFill>
                  <a:schemeClr val="tx2">
                    <a:lumMod val="75000"/>
                  </a:schemeClr>
                </a:solidFill>
              </a:rPr>
              <a:t>block</a:t>
            </a:r>
            <a:r>
              <a:rPr lang="en-ZA" dirty="0" smtClean="0"/>
              <a:t> is an array of threads (each block has the same number of threads)</a:t>
            </a:r>
            <a:endParaRPr lang="en-US" dirty="0"/>
          </a:p>
        </p:txBody>
      </p:sp>
      <p:grpSp>
        <p:nvGrpSpPr>
          <p:cNvPr id="14" name="Group 13"/>
          <p:cNvGrpSpPr/>
          <p:nvPr/>
        </p:nvGrpSpPr>
        <p:grpSpPr>
          <a:xfrm>
            <a:off x="2851723" y="5572302"/>
            <a:ext cx="3554413" cy="882650"/>
            <a:chOff x="2533650" y="1598613"/>
            <a:chExt cx="3554413" cy="882650"/>
          </a:xfrm>
        </p:grpSpPr>
        <p:sp>
          <p:nvSpPr>
            <p:cNvPr id="4" name="Rectangle 3"/>
            <p:cNvSpPr>
              <a:spLocks noChangeArrowheads="1"/>
            </p:cNvSpPr>
            <p:nvPr/>
          </p:nvSpPr>
          <p:spPr bwMode="auto">
            <a:xfrm>
              <a:off x="3213100" y="2168525"/>
              <a:ext cx="366713" cy="312738"/>
            </a:xfrm>
            <a:prstGeom prst="rect">
              <a:avLst/>
            </a:prstGeom>
            <a:solidFill>
              <a:srgbClr val="CCFFFF"/>
            </a:solidFill>
            <a:ln w="9525" algn="ctr">
              <a:solidFill>
                <a:srgbClr val="1008B8"/>
              </a:solidFill>
              <a:round/>
              <a:headEnd/>
              <a:tailEnd/>
            </a:ln>
          </p:spPr>
          <p:txBody>
            <a:bodyPr/>
            <a:lstStyle/>
            <a:p>
              <a:pPr algn="ctr"/>
              <a:r>
                <a:rPr lang="en-ZA">
                  <a:solidFill>
                    <a:srgbClr val="1008B8"/>
                  </a:solidFill>
                </a:rPr>
                <a:t>0</a:t>
              </a:r>
              <a:endParaRPr lang="en-US">
                <a:solidFill>
                  <a:srgbClr val="1008B8"/>
                </a:solidFill>
              </a:endParaRPr>
            </a:p>
          </p:txBody>
        </p:sp>
        <p:sp>
          <p:nvSpPr>
            <p:cNvPr id="5" name="Rectangle 4"/>
            <p:cNvSpPr>
              <a:spLocks noChangeArrowheads="1"/>
            </p:cNvSpPr>
            <p:nvPr/>
          </p:nvSpPr>
          <p:spPr bwMode="auto">
            <a:xfrm>
              <a:off x="3565525" y="2168525"/>
              <a:ext cx="366713" cy="312738"/>
            </a:xfrm>
            <a:prstGeom prst="rect">
              <a:avLst/>
            </a:prstGeom>
            <a:solidFill>
              <a:srgbClr val="CCFFFF"/>
            </a:solidFill>
            <a:ln w="9525" algn="ctr">
              <a:solidFill>
                <a:srgbClr val="1008B8"/>
              </a:solidFill>
              <a:round/>
              <a:headEnd/>
              <a:tailEnd/>
            </a:ln>
          </p:spPr>
          <p:txBody>
            <a:bodyPr/>
            <a:lstStyle/>
            <a:p>
              <a:pPr algn="ctr"/>
              <a:r>
                <a:rPr lang="en-ZA">
                  <a:solidFill>
                    <a:srgbClr val="1008B8"/>
                  </a:solidFill>
                </a:rPr>
                <a:t>1</a:t>
              </a:r>
              <a:endParaRPr lang="en-US">
                <a:solidFill>
                  <a:srgbClr val="1008B8"/>
                </a:solidFill>
              </a:endParaRPr>
            </a:p>
          </p:txBody>
        </p:sp>
        <p:sp>
          <p:nvSpPr>
            <p:cNvPr id="6" name="Rectangle 5"/>
            <p:cNvSpPr>
              <a:spLocks noChangeArrowheads="1"/>
            </p:cNvSpPr>
            <p:nvPr/>
          </p:nvSpPr>
          <p:spPr bwMode="auto">
            <a:xfrm>
              <a:off x="3932238" y="2168525"/>
              <a:ext cx="365125" cy="312738"/>
            </a:xfrm>
            <a:prstGeom prst="rect">
              <a:avLst/>
            </a:prstGeom>
            <a:solidFill>
              <a:srgbClr val="CCFFFF"/>
            </a:solidFill>
            <a:ln w="9525" algn="ctr">
              <a:solidFill>
                <a:srgbClr val="1008B8"/>
              </a:solidFill>
              <a:round/>
              <a:headEnd/>
              <a:tailEnd/>
            </a:ln>
          </p:spPr>
          <p:txBody>
            <a:bodyPr/>
            <a:lstStyle/>
            <a:p>
              <a:pPr algn="ctr"/>
              <a:r>
                <a:rPr lang="en-ZA">
                  <a:solidFill>
                    <a:srgbClr val="1008B8"/>
                  </a:solidFill>
                </a:rPr>
                <a:t>2</a:t>
              </a:r>
              <a:endParaRPr lang="en-US">
                <a:solidFill>
                  <a:srgbClr val="1008B8"/>
                </a:solidFill>
              </a:endParaRPr>
            </a:p>
          </p:txBody>
        </p:sp>
        <p:sp>
          <p:nvSpPr>
            <p:cNvPr id="7" name="Rectangle 6"/>
            <p:cNvSpPr>
              <a:spLocks noChangeArrowheads="1"/>
            </p:cNvSpPr>
            <p:nvPr/>
          </p:nvSpPr>
          <p:spPr bwMode="auto">
            <a:xfrm>
              <a:off x="4284663" y="2168525"/>
              <a:ext cx="365125" cy="312738"/>
            </a:xfrm>
            <a:prstGeom prst="rect">
              <a:avLst/>
            </a:prstGeom>
            <a:solidFill>
              <a:srgbClr val="CCFFFF"/>
            </a:solidFill>
            <a:ln w="9525" algn="ctr">
              <a:solidFill>
                <a:srgbClr val="1008B8"/>
              </a:solidFill>
              <a:round/>
              <a:headEnd/>
              <a:tailEnd/>
            </a:ln>
          </p:spPr>
          <p:txBody>
            <a:bodyPr/>
            <a:lstStyle/>
            <a:p>
              <a:pPr algn="ctr"/>
              <a:r>
                <a:rPr lang="en-ZA">
                  <a:solidFill>
                    <a:srgbClr val="1008B8"/>
                  </a:solidFill>
                </a:rPr>
                <a:t>3</a:t>
              </a:r>
              <a:endParaRPr lang="en-US">
                <a:solidFill>
                  <a:srgbClr val="1008B8"/>
                </a:solidFill>
              </a:endParaRPr>
            </a:p>
          </p:txBody>
        </p:sp>
        <p:sp>
          <p:nvSpPr>
            <p:cNvPr id="8" name="Rectangle 7"/>
            <p:cNvSpPr>
              <a:spLocks noChangeArrowheads="1"/>
            </p:cNvSpPr>
            <p:nvPr/>
          </p:nvSpPr>
          <p:spPr bwMode="auto">
            <a:xfrm>
              <a:off x="4649788" y="2168525"/>
              <a:ext cx="366712" cy="312738"/>
            </a:xfrm>
            <a:prstGeom prst="rect">
              <a:avLst/>
            </a:prstGeom>
            <a:solidFill>
              <a:srgbClr val="CCFFFF"/>
            </a:solidFill>
            <a:ln w="9525" algn="ctr">
              <a:solidFill>
                <a:srgbClr val="1008B8"/>
              </a:solidFill>
              <a:round/>
              <a:headEnd/>
              <a:tailEnd/>
            </a:ln>
          </p:spPr>
          <p:txBody>
            <a:bodyPr/>
            <a:lstStyle/>
            <a:p>
              <a:pPr algn="ctr"/>
              <a:r>
                <a:rPr lang="en-ZA">
                  <a:solidFill>
                    <a:srgbClr val="1008B8"/>
                  </a:solidFill>
                </a:rPr>
                <a:t>4</a:t>
              </a:r>
              <a:endParaRPr lang="en-US">
                <a:solidFill>
                  <a:srgbClr val="1008B8"/>
                </a:solidFill>
              </a:endParaRPr>
            </a:p>
          </p:txBody>
        </p:sp>
        <p:sp>
          <p:nvSpPr>
            <p:cNvPr id="9" name="Rectangle 8"/>
            <p:cNvSpPr>
              <a:spLocks noChangeArrowheads="1"/>
            </p:cNvSpPr>
            <p:nvPr/>
          </p:nvSpPr>
          <p:spPr bwMode="auto">
            <a:xfrm>
              <a:off x="5003800" y="2168525"/>
              <a:ext cx="365125" cy="312738"/>
            </a:xfrm>
            <a:prstGeom prst="rect">
              <a:avLst/>
            </a:prstGeom>
            <a:solidFill>
              <a:srgbClr val="CCFFFF"/>
            </a:solidFill>
            <a:ln w="9525" algn="ctr">
              <a:solidFill>
                <a:srgbClr val="1008B8"/>
              </a:solidFill>
              <a:round/>
              <a:headEnd/>
              <a:tailEnd/>
            </a:ln>
          </p:spPr>
          <p:txBody>
            <a:bodyPr/>
            <a:lstStyle/>
            <a:p>
              <a:pPr algn="ctr"/>
              <a:r>
                <a:rPr lang="en-ZA">
                  <a:solidFill>
                    <a:srgbClr val="1008B8"/>
                  </a:solidFill>
                </a:rPr>
                <a:t>5</a:t>
              </a:r>
              <a:endParaRPr lang="en-US">
                <a:solidFill>
                  <a:srgbClr val="1008B8"/>
                </a:solidFill>
              </a:endParaRPr>
            </a:p>
          </p:txBody>
        </p:sp>
        <p:sp>
          <p:nvSpPr>
            <p:cNvPr id="10" name="Rectangle 9"/>
            <p:cNvSpPr>
              <a:spLocks noChangeArrowheads="1"/>
            </p:cNvSpPr>
            <p:nvPr/>
          </p:nvSpPr>
          <p:spPr bwMode="auto">
            <a:xfrm>
              <a:off x="5368925" y="2168525"/>
              <a:ext cx="365125" cy="312738"/>
            </a:xfrm>
            <a:prstGeom prst="rect">
              <a:avLst/>
            </a:prstGeom>
            <a:solidFill>
              <a:srgbClr val="CCFFFF"/>
            </a:solidFill>
            <a:ln w="9525" algn="ctr">
              <a:solidFill>
                <a:srgbClr val="1008B8"/>
              </a:solidFill>
              <a:round/>
              <a:headEnd/>
              <a:tailEnd/>
            </a:ln>
          </p:spPr>
          <p:txBody>
            <a:bodyPr/>
            <a:lstStyle/>
            <a:p>
              <a:pPr algn="ctr"/>
              <a:r>
                <a:rPr lang="en-ZA">
                  <a:solidFill>
                    <a:srgbClr val="1008B8"/>
                  </a:solidFill>
                </a:rPr>
                <a:t>6</a:t>
              </a:r>
              <a:endParaRPr lang="en-US">
                <a:solidFill>
                  <a:srgbClr val="1008B8"/>
                </a:solidFill>
              </a:endParaRPr>
            </a:p>
          </p:txBody>
        </p:sp>
        <p:sp>
          <p:nvSpPr>
            <p:cNvPr id="11" name="Rectangle 10"/>
            <p:cNvSpPr>
              <a:spLocks noChangeArrowheads="1"/>
            </p:cNvSpPr>
            <p:nvPr/>
          </p:nvSpPr>
          <p:spPr bwMode="auto">
            <a:xfrm>
              <a:off x="5721350" y="2168525"/>
              <a:ext cx="366713" cy="312738"/>
            </a:xfrm>
            <a:prstGeom prst="rect">
              <a:avLst/>
            </a:prstGeom>
            <a:solidFill>
              <a:srgbClr val="CCFFFF"/>
            </a:solidFill>
            <a:ln w="9525" algn="ctr">
              <a:solidFill>
                <a:srgbClr val="1008B8"/>
              </a:solidFill>
              <a:round/>
              <a:headEnd/>
              <a:tailEnd/>
            </a:ln>
          </p:spPr>
          <p:txBody>
            <a:bodyPr/>
            <a:lstStyle/>
            <a:p>
              <a:pPr algn="ctr"/>
              <a:r>
                <a:rPr lang="en-ZA">
                  <a:solidFill>
                    <a:srgbClr val="1008B8"/>
                  </a:solidFill>
                </a:rPr>
                <a:t>7</a:t>
              </a:r>
              <a:endParaRPr lang="en-US">
                <a:solidFill>
                  <a:srgbClr val="1008B8"/>
                </a:solidFill>
              </a:endParaRPr>
            </a:p>
          </p:txBody>
        </p:sp>
        <p:sp>
          <p:nvSpPr>
            <p:cNvPr id="12" name="Rectangle 11"/>
            <p:cNvSpPr>
              <a:spLocks noChangeArrowheads="1"/>
            </p:cNvSpPr>
            <p:nvPr/>
          </p:nvSpPr>
          <p:spPr bwMode="auto">
            <a:xfrm>
              <a:off x="2533650" y="1598613"/>
              <a:ext cx="1068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dirty="0" err="1"/>
                <a:t>threadID</a:t>
              </a:r>
              <a:endParaRPr lang="en-US" dirty="0"/>
            </a:p>
          </p:txBody>
        </p:sp>
        <p:cxnSp>
          <p:nvCxnSpPr>
            <p:cNvPr id="13" name="Straight Arrow Connector 13"/>
            <p:cNvCxnSpPr>
              <a:cxnSpLocks noChangeShapeType="1"/>
            </p:cNvCxnSpPr>
            <p:nvPr/>
          </p:nvCxnSpPr>
          <p:spPr bwMode="auto">
            <a:xfrm>
              <a:off x="3184525" y="1939925"/>
              <a:ext cx="146050" cy="333375"/>
            </a:xfrm>
            <a:prstGeom prst="straightConnector1">
              <a:avLst/>
            </a:prstGeom>
            <a:noFill/>
            <a:ln w="19050" algn="ctr">
              <a:solidFill>
                <a:srgbClr val="1008B8"/>
              </a:solidFill>
              <a:round/>
              <a:headEnd/>
              <a:tailEnd type="arrow" w="med" len="med"/>
            </a:ln>
            <a:extLst>
              <a:ext uri="{909E8E84-426E-40DD-AFC4-6F175D3DCCD1}">
                <a14:hiddenFill xmlns:a14="http://schemas.microsoft.com/office/drawing/2010/main">
                  <a:noFill/>
                </a14:hiddenFill>
              </a:ext>
            </a:extLst>
          </p:spPr>
        </p:cxnSp>
      </p:grpSp>
      <p:sp>
        <p:nvSpPr>
          <p:cNvPr id="15" name="TextBox 14"/>
          <p:cNvSpPr txBox="1"/>
          <p:nvPr/>
        </p:nvSpPr>
        <p:spPr>
          <a:xfrm>
            <a:off x="1042238" y="5957548"/>
            <a:ext cx="2249334" cy="369332"/>
          </a:xfrm>
          <a:prstGeom prst="rect">
            <a:avLst/>
          </a:prstGeom>
          <a:noFill/>
        </p:spPr>
        <p:txBody>
          <a:bodyPr wrap="none" rtlCol="0">
            <a:spAutoFit/>
          </a:bodyPr>
          <a:lstStyle/>
          <a:p>
            <a:r>
              <a:rPr lang="en-US" dirty="0" smtClean="0"/>
              <a:t>One </a:t>
            </a:r>
            <a:r>
              <a:rPr lang="en-US" u="sng" dirty="0" smtClean="0"/>
              <a:t>block</a:t>
            </a:r>
            <a:r>
              <a:rPr lang="en-US" dirty="0" smtClean="0"/>
              <a:t> in CUDA:</a:t>
            </a:r>
            <a:endParaRPr lang="en-US" dirty="0"/>
          </a:p>
        </p:txBody>
      </p:sp>
      <p:sp>
        <p:nvSpPr>
          <p:cNvPr id="16" name="TextBox 15"/>
          <p:cNvSpPr txBox="1"/>
          <p:nvPr/>
        </p:nvSpPr>
        <p:spPr>
          <a:xfrm>
            <a:off x="1042238" y="6270286"/>
            <a:ext cx="1345240" cy="369332"/>
          </a:xfrm>
          <a:prstGeom prst="rect">
            <a:avLst/>
          </a:prstGeom>
          <a:noFill/>
        </p:spPr>
        <p:txBody>
          <a:bodyPr wrap="none" rtlCol="0">
            <a:spAutoFit/>
          </a:bodyPr>
          <a:lstStyle/>
          <a:p>
            <a:r>
              <a:rPr lang="en-US" dirty="0" err="1" smtClean="0"/>
              <a:t>blockID</a:t>
            </a:r>
            <a:r>
              <a:rPr lang="en-US" dirty="0" smtClean="0"/>
              <a:t> = 0</a:t>
            </a:r>
            <a:endParaRPr lang="en-US" dirty="0"/>
          </a:p>
        </p:txBody>
      </p:sp>
      <p:sp>
        <p:nvSpPr>
          <p:cNvPr id="17" name="TextBox 16"/>
          <p:cNvSpPr txBox="1"/>
          <p:nvPr/>
        </p:nvSpPr>
        <p:spPr>
          <a:xfrm>
            <a:off x="5740607" y="5329298"/>
            <a:ext cx="2873544" cy="646331"/>
          </a:xfrm>
          <a:prstGeom prst="rect">
            <a:avLst/>
          </a:prstGeom>
          <a:noFill/>
        </p:spPr>
        <p:txBody>
          <a:bodyPr wrap="none" rtlCol="0">
            <a:spAutoFit/>
          </a:bodyPr>
          <a:lstStyle/>
          <a:p>
            <a:r>
              <a:rPr lang="en-US" dirty="0" err="1" smtClean="0"/>
              <a:t>threadDim</a:t>
            </a:r>
            <a:r>
              <a:rPr lang="en-US" dirty="0" smtClean="0"/>
              <a:t>: The number of</a:t>
            </a:r>
          </a:p>
          <a:p>
            <a:r>
              <a:rPr lang="en-US" dirty="0" smtClean="0"/>
              <a:t>threads in each block.</a:t>
            </a:r>
          </a:p>
        </p:txBody>
      </p:sp>
      <p:sp>
        <p:nvSpPr>
          <p:cNvPr id="18" name="Rectangle 17"/>
          <p:cNvSpPr/>
          <p:nvPr/>
        </p:nvSpPr>
        <p:spPr>
          <a:xfrm>
            <a:off x="6450305" y="6080301"/>
            <a:ext cx="2626040" cy="307777"/>
          </a:xfrm>
          <a:prstGeom prst="rect">
            <a:avLst/>
          </a:prstGeom>
        </p:spPr>
        <p:txBody>
          <a:bodyPr wrap="none">
            <a:spAutoFit/>
          </a:bodyPr>
          <a:lstStyle/>
          <a:p>
            <a:r>
              <a:rPr lang="en-US" sz="1400" dirty="0" err="1"/>
              <a:t>threadDim</a:t>
            </a:r>
            <a:r>
              <a:rPr lang="en-US" sz="1400" dirty="0"/>
              <a:t> = </a:t>
            </a:r>
            <a:r>
              <a:rPr lang="en-US" sz="1400" dirty="0" smtClean="0"/>
              <a:t>8 for this example</a:t>
            </a:r>
            <a:endParaRPr lang="en-US"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smtClean="0"/>
              <a:t>CUDA: threads</a:t>
            </a:r>
            <a:endParaRPr lang="en-US" dirty="0"/>
          </a:p>
        </p:txBody>
      </p:sp>
      <p:sp>
        <p:nvSpPr>
          <p:cNvPr id="10243" name="Rectangle 3"/>
          <p:cNvSpPr>
            <a:spLocks noChangeArrowheads="1"/>
          </p:cNvSpPr>
          <p:nvPr/>
        </p:nvSpPr>
        <p:spPr bwMode="auto">
          <a:xfrm>
            <a:off x="3213100" y="2168525"/>
            <a:ext cx="366713" cy="312738"/>
          </a:xfrm>
          <a:prstGeom prst="rect">
            <a:avLst/>
          </a:prstGeom>
          <a:solidFill>
            <a:srgbClr val="CCFFFF"/>
          </a:solidFill>
          <a:ln w="9525" algn="ctr">
            <a:solidFill>
              <a:srgbClr val="1008B8"/>
            </a:solidFill>
            <a:round/>
            <a:headEnd/>
            <a:tailEnd/>
          </a:ln>
        </p:spPr>
        <p:txBody>
          <a:bodyPr/>
          <a:lstStyle/>
          <a:p>
            <a:pPr algn="ctr"/>
            <a:r>
              <a:rPr lang="en-ZA">
                <a:solidFill>
                  <a:srgbClr val="1008B8"/>
                </a:solidFill>
              </a:rPr>
              <a:t>0</a:t>
            </a:r>
            <a:endParaRPr lang="en-US">
              <a:solidFill>
                <a:srgbClr val="1008B8"/>
              </a:solidFill>
            </a:endParaRPr>
          </a:p>
        </p:txBody>
      </p:sp>
      <p:sp>
        <p:nvSpPr>
          <p:cNvPr id="10244" name="Rectangle 4"/>
          <p:cNvSpPr>
            <a:spLocks noChangeArrowheads="1"/>
          </p:cNvSpPr>
          <p:nvPr/>
        </p:nvSpPr>
        <p:spPr bwMode="auto">
          <a:xfrm>
            <a:off x="3565525" y="2168525"/>
            <a:ext cx="366713" cy="312738"/>
          </a:xfrm>
          <a:prstGeom prst="rect">
            <a:avLst/>
          </a:prstGeom>
          <a:solidFill>
            <a:srgbClr val="CCFFFF"/>
          </a:solidFill>
          <a:ln w="9525" algn="ctr">
            <a:solidFill>
              <a:srgbClr val="1008B8"/>
            </a:solidFill>
            <a:round/>
            <a:headEnd/>
            <a:tailEnd/>
          </a:ln>
        </p:spPr>
        <p:txBody>
          <a:bodyPr/>
          <a:lstStyle/>
          <a:p>
            <a:pPr algn="ctr"/>
            <a:r>
              <a:rPr lang="en-ZA">
                <a:solidFill>
                  <a:srgbClr val="1008B8"/>
                </a:solidFill>
              </a:rPr>
              <a:t>1</a:t>
            </a:r>
            <a:endParaRPr lang="en-US">
              <a:solidFill>
                <a:srgbClr val="1008B8"/>
              </a:solidFill>
            </a:endParaRPr>
          </a:p>
        </p:txBody>
      </p:sp>
      <p:sp>
        <p:nvSpPr>
          <p:cNvPr id="10245" name="Rectangle 5"/>
          <p:cNvSpPr>
            <a:spLocks noChangeArrowheads="1"/>
          </p:cNvSpPr>
          <p:nvPr/>
        </p:nvSpPr>
        <p:spPr bwMode="auto">
          <a:xfrm>
            <a:off x="3932238" y="2168525"/>
            <a:ext cx="365125" cy="312738"/>
          </a:xfrm>
          <a:prstGeom prst="rect">
            <a:avLst/>
          </a:prstGeom>
          <a:solidFill>
            <a:srgbClr val="CCFFFF"/>
          </a:solidFill>
          <a:ln w="9525" algn="ctr">
            <a:solidFill>
              <a:srgbClr val="1008B8"/>
            </a:solidFill>
            <a:round/>
            <a:headEnd/>
            <a:tailEnd/>
          </a:ln>
        </p:spPr>
        <p:txBody>
          <a:bodyPr/>
          <a:lstStyle/>
          <a:p>
            <a:pPr algn="ctr"/>
            <a:r>
              <a:rPr lang="en-ZA">
                <a:solidFill>
                  <a:srgbClr val="1008B8"/>
                </a:solidFill>
              </a:rPr>
              <a:t>2</a:t>
            </a:r>
            <a:endParaRPr lang="en-US">
              <a:solidFill>
                <a:srgbClr val="1008B8"/>
              </a:solidFill>
            </a:endParaRPr>
          </a:p>
        </p:txBody>
      </p:sp>
      <p:sp>
        <p:nvSpPr>
          <p:cNvPr id="10246" name="Rectangle 6"/>
          <p:cNvSpPr>
            <a:spLocks noChangeArrowheads="1"/>
          </p:cNvSpPr>
          <p:nvPr/>
        </p:nvSpPr>
        <p:spPr bwMode="auto">
          <a:xfrm>
            <a:off x="4284663" y="2168525"/>
            <a:ext cx="365125" cy="312738"/>
          </a:xfrm>
          <a:prstGeom prst="rect">
            <a:avLst/>
          </a:prstGeom>
          <a:solidFill>
            <a:srgbClr val="CCFFFF"/>
          </a:solidFill>
          <a:ln w="9525" algn="ctr">
            <a:solidFill>
              <a:srgbClr val="1008B8"/>
            </a:solidFill>
            <a:round/>
            <a:headEnd/>
            <a:tailEnd/>
          </a:ln>
        </p:spPr>
        <p:txBody>
          <a:bodyPr/>
          <a:lstStyle/>
          <a:p>
            <a:pPr algn="ctr"/>
            <a:r>
              <a:rPr lang="en-ZA">
                <a:solidFill>
                  <a:srgbClr val="1008B8"/>
                </a:solidFill>
              </a:rPr>
              <a:t>3</a:t>
            </a:r>
            <a:endParaRPr lang="en-US">
              <a:solidFill>
                <a:srgbClr val="1008B8"/>
              </a:solidFill>
            </a:endParaRPr>
          </a:p>
        </p:txBody>
      </p:sp>
      <p:sp>
        <p:nvSpPr>
          <p:cNvPr id="10247" name="Rectangle 7"/>
          <p:cNvSpPr>
            <a:spLocks noChangeArrowheads="1"/>
          </p:cNvSpPr>
          <p:nvPr/>
        </p:nvSpPr>
        <p:spPr bwMode="auto">
          <a:xfrm>
            <a:off x="4649788" y="2168525"/>
            <a:ext cx="366712" cy="312738"/>
          </a:xfrm>
          <a:prstGeom prst="rect">
            <a:avLst/>
          </a:prstGeom>
          <a:solidFill>
            <a:srgbClr val="CCFFFF"/>
          </a:solidFill>
          <a:ln w="9525" algn="ctr">
            <a:solidFill>
              <a:srgbClr val="1008B8"/>
            </a:solidFill>
            <a:round/>
            <a:headEnd/>
            <a:tailEnd/>
          </a:ln>
        </p:spPr>
        <p:txBody>
          <a:bodyPr/>
          <a:lstStyle/>
          <a:p>
            <a:pPr algn="ctr"/>
            <a:r>
              <a:rPr lang="en-ZA">
                <a:solidFill>
                  <a:srgbClr val="1008B8"/>
                </a:solidFill>
              </a:rPr>
              <a:t>4</a:t>
            </a:r>
            <a:endParaRPr lang="en-US">
              <a:solidFill>
                <a:srgbClr val="1008B8"/>
              </a:solidFill>
            </a:endParaRPr>
          </a:p>
        </p:txBody>
      </p:sp>
      <p:sp>
        <p:nvSpPr>
          <p:cNvPr id="10248" name="Rectangle 8"/>
          <p:cNvSpPr>
            <a:spLocks noChangeArrowheads="1"/>
          </p:cNvSpPr>
          <p:nvPr/>
        </p:nvSpPr>
        <p:spPr bwMode="auto">
          <a:xfrm>
            <a:off x="5003800" y="2168525"/>
            <a:ext cx="365125" cy="312738"/>
          </a:xfrm>
          <a:prstGeom prst="rect">
            <a:avLst/>
          </a:prstGeom>
          <a:solidFill>
            <a:srgbClr val="CCFFFF"/>
          </a:solidFill>
          <a:ln w="9525" algn="ctr">
            <a:solidFill>
              <a:srgbClr val="1008B8"/>
            </a:solidFill>
            <a:round/>
            <a:headEnd/>
            <a:tailEnd/>
          </a:ln>
        </p:spPr>
        <p:txBody>
          <a:bodyPr/>
          <a:lstStyle/>
          <a:p>
            <a:pPr algn="ctr"/>
            <a:r>
              <a:rPr lang="en-ZA">
                <a:solidFill>
                  <a:srgbClr val="1008B8"/>
                </a:solidFill>
              </a:rPr>
              <a:t>5</a:t>
            </a:r>
            <a:endParaRPr lang="en-US">
              <a:solidFill>
                <a:srgbClr val="1008B8"/>
              </a:solidFill>
            </a:endParaRPr>
          </a:p>
        </p:txBody>
      </p:sp>
      <p:sp>
        <p:nvSpPr>
          <p:cNvPr id="10249" name="Rectangle 9"/>
          <p:cNvSpPr>
            <a:spLocks noChangeArrowheads="1"/>
          </p:cNvSpPr>
          <p:nvPr/>
        </p:nvSpPr>
        <p:spPr bwMode="auto">
          <a:xfrm>
            <a:off x="5368925" y="2168525"/>
            <a:ext cx="365125" cy="312738"/>
          </a:xfrm>
          <a:prstGeom prst="rect">
            <a:avLst/>
          </a:prstGeom>
          <a:solidFill>
            <a:srgbClr val="CCFFFF"/>
          </a:solidFill>
          <a:ln w="9525" algn="ctr">
            <a:solidFill>
              <a:srgbClr val="1008B8"/>
            </a:solidFill>
            <a:round/>
            <a:headEnd/>
            <a:tailEnd/>
          </a:ln>
        </p:spPr>
        <p:txBody>
          <a:bodyPr/>
          <a:lstStyle/>
          <a:p>
            <a:pPr algn="ctr"/>
            <a:r>
              <a:rPr lang="en-ZA">
                <a:solidFill>
                  <a:srgbClr val="1008B8"/>
                </a:solidFill>
              </a:rPr>
              <a:t>6</a:t>
            </a:r>
            <a:endParaRPr lang="en-US">
              <a:solidFill>
                <a:srgbClr val="1008B8"/>
              </a:solidFill>
            </a:endParaRPr>
          </a:p>
        </p:txBody>
      </p:sp>
      <p:sp>
        <p:nvSpPr>
          <p:cNvPr id="10250" name="Rectangle 10"/>
          <p:cNvSpPr>
            <a:spLocks noChangeArrowheads="1"/>
          </p:cNvSpPr>
          <p:nvPr/>
        </p:nvSpPr>
        <p:spPr bwMode="auto">
          <a:xfrm>
            <a:off x="5721350" y="2168525"/>
            <a:ext cx="366713" cy="312738"/>
          </a:xfrm>
          <a:prstGeom prst="rect">
            <a:avLst/>
          </a:prstGeom>
          <a:solidFill>
            <a:srgbClr val="CCFFFF"/>
          </a:solidFill>
          <a:ln w="9525" algn="ctr">
            <a:solidFill>
              <a:srgbClr val="1008B8"/>
            </a:solidFill>
            <a:round/>
            <a:headEnd/>
            <a:tailEnd/>
          </a:ln>
        </p:spPr>
        <p:txBody>
          <a:bodyPr/>
          <a:lstStyle/>
          <a:p>
            <a:pPr algn="ctr"/>
            <a:r>
              <a:rPr lang="en-ZA">
                <a:solidFill>
                  <a:srgbClr val="1008B8"/>
                </a:solidFill>
              </a:rPr>
              <a:t>7</a:t>
            </a:r>
            <a:endParaRPr lang="en-US">
              <a:solidFill>
                <a:srgbClr val="1008B8"/>
              </a:solidFill>
            </a:endParaRPr>
          </a:p>
        </p:txBody>
      </p:sp>
      <p:sp>
        <p:nvSpPr>
          <p:cNvPr id="10251" name="Rectangle 11"/>
          <p:cNvSpPr>
            <a:spLocks noChangeArrowheads="1"/>
          </p:cNvSpPr>
          <p:nvPr/>
        </p:nvSpPr>
        <p:spPr bwMode="auto">
          <a:xfrm>
            <a:off x="2533650" y="1598613"/>
            <a:ext cx="1068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dirty="0" err="1"/>
              <a:t>threadID</a:t>
            </a:r>
            <a:endParaRPr lang="en-US" dirty="0"/>
          </a:p>
        </p:txBody>
      </p:sp>
      <p:cxnSp>
        <p:nvCxnSpPr>
          <p:cNvPr id="10252" name="Straight Arrow Connector 13"/>
          <p:cNvCxnSpPr>
            <a:cxnSpLocks noChangeShapeType="1"/>
          </p:cNvCxnSpPr>
          <p:nvPr/>
        </p:nvCxnSpPr>
        <p:spPr bwMode="auto">
          <a:xfrm>
            <a:off x="3184525" y="1939925"/>
            <a:ext cx="146050" cy="333375"/>
          </a:xfrm>
          <a:prstGeom prst="straightConnector1">
            <a:avLst/>
          </a:prstGeom>
          <a:noFill/>
          <a:ln w="19050" algn="ctr">
            <a:solidFill>
              <a:srgbClr val="1008B8"/>
            </a:solidFill>
            <a:round/>
            <a:headEnd/>
            <a:tailEnd type="arrow" w="med" len="med"/>
          </a:ln>
          <a:extLst>
            <a:ext uri="{909E8E84-426E-40DD-AFC4-6F175D3DCCD1}">
              <a14:hiddenFill xmlns:a14="http://schemas.microsoft.com/office/drawing/2010/main">
                <a:noFill/>
              </a14:hiddenFill>
            </a:ext>
          </a:extLst>
        </p:spPr>
      </p:cxnSp>
      <p:sp>
        <p:nvSpPr>
          <p:cNvPr id="15" name="Rectangle 14"/>
          <p:cNvSpPr/>
          <p:nvPr/>
        </p:nvSpPr>
        <p:spPr bwMode="auto">
          <a:xfrm>
            <a:off x="3395663" y="2965450"/>
            <a:ext cx="3030537" cy="1881188"/>
          </a:xfrm>
          <a:prstGeom prst="rect">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r>
              <a:rPr lang="en-ZA" dirty="0">
                <a:solidFill>
                  <a:srgbClr val="1C1C1C"/>
                </a:solidFill>
              </a:rPr>
              <a:t>// C kernel program</a:t>
            </a:r>
          </a:p>
          <a:p>
            <a:pPr>
              <a:defRPr/>
            </a:pPr>
            <a:r>
              <a:rPr lang="en-ZA" dirty="0" err="1">
                <a:solidFill>
                  <a:srgbClr val="1C1C1C"/>
                </a:solidFill>
              </a:rPr>
              <a:t>int</a:t>
            </a:r>
            <a:r>
              <a:rPr lang="en-ZA" dirty="0">
                <a:solidFill>
                  <a:srgbClr val="1C1C1C"/>
                </a:solidFill>
              </a:rPr>
              <a:t>* x = &amp;data[</a:t>
            </a:r>
            <a:r>
              <a:rPr lang="en-ZA" dirty="0" err="1">
                <a:solidFill>
                  <a:srgbClr val="1C1C1C"/>
                </a:solidFill>
              </a:rPr>
              <a:t>threadID</a:t>
            </a:r>
            <a:r>
              <a:rPr lang="en-ZA" dirty="0">
                <a:solidFill>
                  <a:srgbClr val="1C1C1C"/>
                </a:solidFill>
              </a:rPr>
              <a:t>*N];</a:t>
            </a:r>
          </a:p>
          <a:p>
            <a:pPr>
              <a:defRPr/>
            </a:pPr>
            <a:r>
              <a:rPr lang="en-ZA" dirty="0" err="1">
                <a:solidFill>
                  <a:srgbClr val="1C1C1C"/>
                </a:solidFill>
              </a:rPr>
              <a:t>int</a:t>
            </a:r>
            <a:r>
              <a:rPr lang="en-ZA" dirty="0">
                <a:solidFill>
                  <a:srgbClr val="1C1C1C"/>
                </a:solidFill>
              </a:rPr>
              <a:t> </a:t>
            </a:r>
            <a:r>
              <a:rPr lang="en-ZA" dirty="0" err="1">
                <a:solidFill>
                  <a:srgbClr val="1C1C1C"/>
                </a:solidFill>
              </a:rPr>
              <a:t>i</a:t>
            </a:r>
            <a:r>
              <a:rPr lang="en-ZA" dirty="0">
                <a:solidFill>
                  <a:srgbClr val="1C1C1C"/>
                </a:solidFill>
              </a:rPr>
              <a:t>, sum=0;</a:t>
            </a:r>
          </a:p>
          <a:p>
            <a:pPr>
              <a:defRPr/>
            </a:pPr>
            <a:r>
              <a:rPr lang="en-ZA" dirty="0">
                <a:solidFill>
                  <a:srgbClr val="1C1C1C"/>
                </a:solidFill>
              </a:rPr>
              <a:t>for (</a:t>
            </a:r>
            <a:r>
              <a:rPr lang="en-ZA" dirty="0" err="1">
                <a:solidFill>
                  <a:srgbClr val="1C1C1C"/>
                </a:solidFill>
              </a:rPr>
              <a:t>i</a:t>
            </a:r>
            <a:r>
              <a:rPr lang="en-ZA" dirty="0">
                <a:solidFill>
                  <a:srgbClr val="1C1C1C"/>
                </a:solidFill>
              </a:rPr>
              <a:t>=0; </a:t>
            </a:r>
            <a:r>
              <a:rPr lang="en-ZA" dirty="0" err="1">
                <a:solidFill>
                  <a:srgbClr val="1C1C1C"/>
                </a:solidFill>
              </a:rPr>
              <a:t>i</a:t>
            </a:r>
            <a:r>
              <a:rPr lang="en-ZA" dirty="0">
                <a:solidFill>
                  <a:srgbClr val="1C1C1C"/>
                </a:solidFill>
              </a:rPr>
              <a:t>&lt;N; </a:t>
            </a:r>
            <a:r>
              <a:rPr lang="en-ZA" dirty="0" err="1">
                <a:solidFill>
                  <a:srgbClr val="1C1C1C"/>
                </a:solidFill>
              </a:rPr>
              <a:t>i</a:t>
            </a:r>
            <a:r>
              <a:rPr lang="en-ZA" dirty="0">
                <a:solidFill>
                  <a:srgbClr val="1C1C1C"/>
                </a:solidFill>
              </a:rPr>
              <a:t>++) </a:t>
            </a:r>
          </a:p>
          <a:p>
            <a:pPr>
              <a:defRPr/>
            </a:pPr>
            <a:r>
              <a:rPr lang="en-ZA" dirty="0">
                <a:solidFill>
                  <a:srgbClr val="1C1C1C"/>
                </a:solidFill>
              </a:rPr>
              <a:t>    sum+= data[</a:t>
            </a:r>
            <a:r>
              <a:rPr lang="en-ZA" dirty="0" err="1">
                <a:solidFill>
                  <a:srgbClr val="1C1C1C"/>
                </a:solidFill>
              </a:rPr>
              <a:t>i</a:t>
            </a:r>
            <a:r>
              <a:rPr lang="en-ZA" dirty="0">
                <a:solidFill>
                  <a:srgbClr val="1C1C1C"/>
                </a:solidFill>
              </a:rPr>
              <a:t>];</a:t>
            </a:r>
          </a:p>
          <a:p>
            <a:pPr>
              <a:defRPr/>
            </a:pPr>
            <a:r>
              <a:rPr lang="en-ZA" dirty="0">
                <a:solidFill>
                  <a:srgbClr val="1C1C1C"/>
                </a:solidFill>
              </a:rPr>
              <a:t>output[</a:t>
            </a:r>
            <a:r>
              <a:rPr lang="en-ZA" dirty="0" err="1">
                <a:solidFill>
                  <a:srgbClr val="1C1C1C"/>
                </a:solidFill>
              </a:rPr>
              <a:t>threadID</a:t>
            </a:r>
            <a:r>
              <a:rPr lang="en-ZA" dirty="0">
                <a:solidFill>
                  <a:srgbClr val="1C1C1C"/>
                </a:solidFill>
              </a:rPr>
              <a:t>] = sum;</a:t>
            </a:r>
            <a:endParaRPr lang="en-US" dirty="0">
              <a:solidFill>
                <a:srgbClr val="1C1C1C"/>
              </a:solidFill>
            </a:endParaRPr>
          </a:p>
        </p:txBody>
      </p:sp>
      <p:cxnSp>
        <p:nvCxnSpPr>
          <p:cNvPr id="10254" name="Straight Connector 16"/>
          <p:cNvCxnSpPr>
            <a:cxnSpLocks noChangeShapeType="1"/>
            <a:stCxn id="10243" idx="2"/>
          </p:cNvCxnSpPr>
          <p:nvPr/>
        </p:nvCxnSpPr>
        <p:spPr bwMode="auto">
          <a:xfrm rot="16200000" flipH="1">
            <a:off x="3271044" y="2605882"/>
            <a:ext cx="471487" cy="2222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255" name="Straight Connector 17"/>
          <p:cNvCxnSpPr>
            <a:cxnSpLocks noChangeShapeType="1"/>
          </p:cNvCxnSpPr>
          <p:nvPr/>
        </p:nvCxnSpPr>
        <p:spPr bwMode="auto">
          <a:xfrm rot="16200000" flipH="1">
            <a:off x="3637756" y="2605882"/>
            <a:ext cx="471487" cy="2222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256" name="Straight Connector 18"/>
          <p:cNvCxnSpPr>
            <a:cxnSpLocks noChangeShapeType="1"/>
          </p:cNvCxnSpPr>
          <p:nvPr/>
        </p:nvCxnSpPr>
        <p:spPr bwMode="auto">
          <a:xfrm rot="16200000" flipH="1">
            <a:off x="4002881" y="2605882"/>
            <a:ext cx="471487" cy="2222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257" name="Straight Connector 19"/>
          <p:cNvCxnSpPr>
            <a:cxnSpLocks noChangeShapeType="1"/>
          </p:cNvCxnSpPr>
          <p:nvPr/>
        </p:nvCxnSpPr>
        <p:spPr bwMode="auto">
          <a:xfrm rot="16200000" flipH="1">
            <a:off x="4369594" y="2605882"/>
            <a:ext cx="471487" cy="2222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258" name="Straight Connector 20"/>
          <p:cNvCxnSpPr>
            <a:cxnSpLocks noChangeShapeType="1"/>
          </p:cNvCxnSpPr>
          <p:nvPr/>
        </p:nvCxnSpPr>
        <p:spPr bwMode="auto">
          <a:xfrm rot="16200000" flipH="1">
            <a:off x="4708525" y="2606676"/>
            <a:ext cx="471487" cy="2206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259" name="Straight Connector 21"/>
          <p:cNvCxnSpPr>
            <a:cxnSpLocks noChangeShapeType="1"/>
          </p:cNvCxnSpPr>
          <p:nvPr/>
        </p:nvCxnSpPr>
        <p:spPr bwMode="auto">
          <a:xfrm rot="16200000" flipH="1">
            <a:off x="5074444" y="2605882"/>
            <a:ext cx="471487" cy="2222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260" name="Straight Connector 22"/>
          <p:cNvCxnSpPr>
            <a:cxnSpLocks noChangeShapeType="1"/>
          </p:cNvCxnSpPr>
          <p:nvPr/>
        </p:nvCxnSpPr>
        <p:spPr bwMode="auto">
          <a:xfrm rot="16200000" flipH="1">
            <a:off x="5414169" y="2605882"/>
            <a:ext cx="471487" cy="2222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261" name="Straight Connector 23"/>
          <p:cNvCxnSpPr>
            <a:cxnSpLocks noChangeShapeType="1"/>
          </p:cNvCxnSpPr>
          <p:nvPr/>
        </p:nvCxnSpPr>
        <p:spPr bwMode="auto">
          <a:xfrm rot="16200000" flipH="1">
            <a:off x="5779294" y="2605882"/>
            <a:ext cx="471487" cy="2222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262" name="Straight Arrow Connector 25"/>
          <p:cNvCxnSpPr>
            <a:cxnSpLocks noChangeShapeType="1"/>
          </p:cNvCxnSpPr>
          <p:nvPr/>
        </p:nvCxnSpPr>
        <p:spPr bwMode="auto">
          <a:xfrm rot="5400000">
            <a:off x="3462337" y="5068888"/>
            <a:ext cx="417513"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63" name="Straight Arrow Connector 26"/>
          <p:cNvCxnSpPr>
            <a:cxnSpLocks noChangeShapeType="1"/>
          </p:cNvCxnSpPr>
          <p:nvPr/>
        </p:nvCxnSpPr>
        <p:spPr bwMode="auto">
          <a:xfrm rot="5400000">
            <a:off x="3762375" y="5068888"/>
            <a:ext cx="417513" cy="15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64" name="Straight Arrow Connector 27"/>
          <p:cNvCxnSpPr>
            <a:cxnSpLocks noChangeShapeType="1"/>
          </p:cNvCxnSpPr>
          <p:nvPr/>
        </p:nvCxnSpPr>
        <p:spPr bwMode="auto">
          <a:xfrm rot="5400000">
            <a:off x="4127500" y="5068888"/>
            <a:ext cx="417513" cy="15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65" name="Straight Arrow Connector 28"/>
          <p:cNvCxnSpPr>
            <a:cxnSpLocks noChangeShapeType="1"/>
          </p:cNvCxnSpPr>
          <p:nvPr/>
        </p:nvCxnSpPr>
        <p:spPr bwMode="auto">
          <a:xfrm rot="5400000">
            <a:off x="4454525" y="5068888"/>
            <a:ext cx="417513" cy="15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66" name="Straight Arrow Connector 29"/>
          <p:cNvCxnSpPr>
            <a:cxnSpLocks noChangeShapeType="1"/>
          </p:cNvCxnSpPr>
          <p:nvPr/>
        </p:nvCxnSpPr>
        <p:spPr bwMode="auto">
          <a:xfrm rot="5400000">
            <a:off x="4833937" y="5068888"/>
            <a:ext cx="417513"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67" name="Straight Arrow Connector 30"/>
          <p:cNvCxnSpPr>
            <a:cxnSpLocks noChangeShapeType="1"/>
          </p:cNvCxnSpPr>
          <p:nvPr/>
        </p:nvCxnSpPr>
        <p:spPr bwMode="auto">
          <a:xfrm rot="5400000">
            <a:off x="5186362" y="5068888"/>
            <a:ext cx="417513"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68" name="Straight Arrow Connector 31"/>
          <p:cNvCxnSpPr>
            <a:cxnSpLocks noChangeShapeType="1"/>
          </p:cNvCxnSpPr>
          <p:nvPr/>
        </p:nvCxnSpPr>
        <p:spPr bwMode="auto">
          <a:xfrm rot="5400000">
            <a:off x="5538787" y="5068888"/>
            <a:ext cx="417513"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69" name="Straight Arrow Connector 32"/>
          <p:cNvCxnSpPr>
            <a:cxnSpLocks noChangeShapeType="1"/>
          </p:cNvCxnSpPr>
          <p:nvPr/>
        </p:nvCxnSpPr>
        <p:spPr bwMode="auto">
          <a:xfrm rot="5400000">
            <a:off x="5891212" y="5068888"/>
            <a:ext cx="417513"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0270" name="TextBox 33"/>
          <p:cNvSpPr txBox="1">
            <a:spLocks noChangeArrowheads="1"/>
          </p:cNvSpPr>
          <p:nvPr/>
        </p:nvSpPr>
        <p:spPr bwMode="auto">
          <a:xfrm>
            <a:off x="417513" y="5721350"/>
            <a:ext cx="8532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a:t>Each local variable in the kernel function is instantiated separately for each thread</a:t>
            </a:r>
            <a:endParaRPr lang="en-US"/>
          </a:p>
        </p:txBody>
      </p:sp>
      <p:cxnSp>
        <p:nvCxnSpPr>
          <p:cNvPr id="4" name="Straight Arrow Connector 3"/>
          <p:cNvCxnSpPr/>
          <p:nvPr/>
        </p:nvCxnSpPr>
        <p:spPr bwMode="auto">
          <a:xfrm flipV="1">
            <a:off x="2765778" y="3443111"/>
            <a:ext cx="741009" cy="191911"/>
          </a:xfrm>
          <a:prstGeom prst="straightConnector1">
            <a:avLst/>
          </a:prstGeom>
          <a:solidFill>
            <a:schemeClr val="accent1"/>
          </a:solidFill>
          <a:ln w="12700" cap="flat" cmpd="sng" algn="ctr">
            <a:solidFill>
              <a:schemeClr val="accent4">
                <a:lumMod val="10000"/>
              </a:schemeClr>
            </a:solidFill>
            <a:prstDash val="solid"/>
            <a:round/>
            <a:headEnd type="none" w="med" len="med"/>
            <a:tailEnd type="arrow"/>
          </a:ln>
          <a:effectLst/>
        </p:spPr>
      </p:cxnSp>
      <p:cxnSp>
        <p:nvCxnSpPr>
          <p:cNvPr id="33" name="Straight Arrow Connector 32"/>
          <p:cNvCxnSpPr/>
          <p:nvPr/>
        </p:nvCxnSpPr>
        <p:spPr bwMode="auto">
          <a:xfrm flipH="1" flipV="1">
            <a:off x="4715403" y="3572933"/>
            <a:ext cx="2407886" cy="592667"/>
          </a:xfrm>
          <a:prstGeom prst="straightConnector1">
            <a:avLst/>
          </a:prstGeom>
          <a:solidFill>
            <a:schemeClr val="accent1"/>
          </a:solidFill>
          <a:ln w="12700" cap="flat" cmpd="sng" algn="ctr">
            <a:solidFill>
              <a:schemeClr val="accent4">
                <a:lumMod val="10000"/>
              </a:schemeClr>
            </a:solidFill>
            <a:prstDash val="solid"/>
            <a:round/>
            <a:headEnd type="none" w="med" len="med"/>
            <a:tailEnd type="arrow"/>
          </a:ln>
          <a:effectLst/>
        </p:spPr>
      </p:cxnSp>
      <p:sp>
        <p:nvSpPr>
          <p:cNvPr id="35" name="Rectangle 11"/>
          <p:cNvSpPr>
            <a:spLocks noChangeArrowheads="1"/>
          </p:cNvSpPr>
          <p:nvPr/>
        </p:nvSpPr>
        <p:spPr bwMode="auto">
          <a:xfrm>
            <a:off x="1697390" y="3528836"/>
            <a:ext cx="14414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dirty="0" smtClean="0">
                <a:solidFill>
                  <a:schemeClr val="accent4">
                    <a:lumMod val="10000"/>
                  </a:schemeClr>
                </a:solidFill>
              </a:rPr>
              <a:t>Private local</a:t>
            </a:r>
          </a:p>
          <a:p>
            <a:r>
              <a:rPr lang="en-ZA" dirty="0" err="1" smtClean="0">
                <a:solidFill>
                  <a:schemeClr val="accent4">
                    <a:lumMod val="10000"/>
                  </a:schemeClr>
                </a:solidFill>
              </a:rPr>
              <a:t>vars</a:t>
            </a:r>
            <a:endParaRPr lang="en-US" dirty="0">
              <a:solidFill>
                <a:schemeClr val="accent4">
                  <a:lumMod val="10000"/>
                </a:schemeClr>
              </a:solidFill>
            </a:endParaRPr>
          </a:p>
        </p:txBody>
      </p:sp>
      <p:sp>
        <p:nvSpPr>
          <p:cNvPr id="36" name="Rectangle 11"/>
          <p:cNvSpPr>
            <a:spLocks noChangeArrowheads="1"/>
          </p:cNvSpPr>
          <p:nvPr/>
        </p:nvSpPr>
        <p:spPr bwMode="auto">
          <a:xfrm>
            <a:off x="7123290" y="3842434"/>
            <a:ext cx="18270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ZA" dirty="0" smtClean="0">
                <a:solidFill>
                  <a:schemeClr val="accent4">
                    <a:lumMod val="10000"/>
                  </a:schemeClr>
                </a:solidFill>
              </a:rPr>
              <a:t>Shared global </a:t>
            </a:r>
            <a:r>
              <a:rPr lang="en-ZA" dirty="0" err="1" smtClean="0">
                <a:solidFill>
                  <a:schemeClr val="accent4">
                    <a:lumMod val="10000"/>
                  </a:schemeClr>
                </a:solidFill>
              </a:rPr>
              <a:t>vars</a:t>
            </a:r>
            <a:endParaRPr lang="en-US" dirty="0">
              <a:solidFill>
                <a:schemeClr val="accent4">
                  <a:lumMod val="10000"/>
                </a:schemeClr>
              </a:solidFill>
            </a:endParaRPr>
          </a:p>
        </p:txBody>
      </p:sp>
      <p:cxnSp>
        <p:nvCxnSpPr>
          <p:cNvPr id="37" name="Straight Arrow Connector 36"/>
          <p:cNvCxnSpPr/>
          <p:nvPr/>
        </p:nvCxnSpPr>
        <p:spPr bwMode="auto">
          <a:xfrm>
            <a:off x="3067844" y="3700659"/>
            <a:ext cx="370946" cy="1"/>
          </a:xfrm>
          <a:prstGeom prst="straightConnector1">
            <a:avLst/>
          </a:prstGeom>
          <a:solidFill>
            <a:schemeClr val="accent1"/>
          </a:solidFill>
          <a:ln w="12700" cap="flat" cmpd="sng" algn="ctr">
            <a:solidFill>
              <a:schemeClr val="accent4">
                <a:lumMod val="10000"/>
              </a:schemeClr>
            </a:solidFill>
            <a:prstDash val="solid"/>
            <a:round/>
            <a:headEnd type="none" w="med" len="med"/>
            <a:tailEnd type="arrow"/>
          </a:ln>
          <a:effectLst/>
        </p:spPr>
      </p:cxnSp>
      <p:sp>
        <p:nvSpPr>
          <p:cNvPr id="38" name="TextBox 37"/>
          <p:cNvSpPr txBox="1"/>
          <p:nvPr/>
        </p:nvSpPr>
        <p:spPr>
          <a:xfrm>
            <a:off x="466725" y="2106612"/>
            <a:ext cx="2249334" cy="369332"/>
          </a:xfrm>
          <a:prstGeom prst="rect">
            <a:avLst/>
          </a:prstGeom>
          <a:noFill/>
        </p:spPr>
        <p:txBody>
          <a:bodyPr wrap="none" rtlCol="0">
            <a:spAutoFit/>
          </a:bodyPr>
          <a:lstStyle/>
          <a:p>
            <a:r>
              <a:rPr lang="en-US" dirty="0" smtClean="0"/>
              <a:t>One </a:t>
            </a:r>
            <a:r>
              <a:rPr lang="en-US" u="sng" dirty="0" smtClean="0"/>
              <a:t>block</a:t>
            </a:r>
            <a:r>
              <a:rPr lang="en-US" dirty="0" smtClean="0"/>
              <a:t> in CUDA:</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bwMode="auto">
          <a:xfrm>
            <a:off x="2979731" y="1412258"/>
            <a:ext cx="2573337" cy="2705100"/>
          </a:xfrm>
          <a:prstGeom prst="rect">
            <a:avLst/>
          </a:prstGeom>
          <a:solidFill>
            <a:schemeClr val="accent6">
              <a:lumMod val="5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98" name="Rectangle 97"/>
          <p:cNvSpPr/>
          <p:nvPr/>
        </p:nvSpPr>
        <p:spPr bwMode="auto">
          <a:xfrm>
            <a:off x="6218238" y="1412258"/>
            <a:ext cx="2573337" cy="2705100"/>
          </a:xfrm>
          <a:prstGeom prst="rect">
            <a:avLst/>
          </a:prstGeom>
          <a:solidFill>
            <a:schemeClr val="accent6">
              <a:lumMod val="5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96" name="Rectangle 95"/>
          <p:cNvSpPr/>
          <p:nvPr/>
        </p:nvSpPr>
        <p:spPr bwMode="auto">
          <a:xfrm>
            <a:off x="300562" y="1412258"/>
            <a:ext cx="2573338" cy="2705100"/>
          </a:xfrm>
          <a:prstGeom prst="rect">
            <a:avLst/>
          </a:prstGeom>
          <a:solidFill>
            <a:schemeClr val="accent6">
              <a:lumMod val="5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 name="Title 1"/>
          <p:cNvSpPr>
            <a:spLocks noGrp="1"/>
          </p:cNvSpPr>
          <p:nvPr>
            <p:ph type="title"/>
          </p:nvPr>
        </p:nvSpPr>
        <p:spPr/>
        <p:txBody>
          <a:bodyPr>
            <a:normAutofit fontScale="90000"/>
          </a:bodyPr>
          <a:lstStyle/>
          <a:p>
            <a:pPr>
              <a:defRPr/>
            </a:pPr>
            <a:r>
              <a:rPr lang="en-ZA" dirty="0" smtClean="0"/>
              <a:t>CUDA: blocks of threads</a:t>
            </a:r>
            <a:endParaRPr lang="en-US" dirty="0"/>
          </a:p>
        </p:txBody>
      </p:sp>
      <p:grpSp>
        <p:nvGrpSpPr>
          <p:cNvPr id="11270" name="Group 33"/>
          <p:cNvGrpSpPr>
            <a:grpSpLocks/>
          </p:cNvGrpSpPr>
          <p:nvPr/>
        </p:nvGrpSpPr>
        <p:grpSpPr bwMode="auto">
          <a:xfrm>
            <a:off x="260350" y="1509095"/>
            <a:ext cx="8153873" cy="2608281"/>
            <a:chOff x="2532859" y="1598414"/>
            <a:chExt cx="13064059" cy="4178241"/>
          </a:xfrm>
        </p:grpSpPr>
        <p:sp>
          <p:nvSpPr>
            <p:cNvPr id="11333" name="Rectangle 3"/>
            <p:cNvSpPr>
              <a:spLocks noChangeArrowheads="1"/>
            </p:cNvSpPr>
            <p:nvPr/>
          </p:nvSpPr>
          <p:spPr bwMode="auto">
            <a:xfrm>
              <a:off x="3213462" y="2168434"/>
              <a:ext cx="365759" cy="313510"/>
            </a:xfrm>
            <a:prstGeom prst="rect">
              <a:avLst/>
            </a:prstGeom>
            <a:solidFill>
              <a:srgbClr val="CCFFFF"/>
            </a:solidFill>
            <a:ln w="9525" algn="ctr">
              <a:solidFill>
                <a:srgbClr val="1008B8"/>
              </a:solidFill>
              <a:round/>
              <a:headEnd/>
              <a:tailEnd/>
            </a:ln>
          </p:spPr>
          <p:txBody>
            <a:bodyPr/>
            <a:lstStyle/>
            <a:p>
              <a:pPr algn="ctr"/>
              <a:r>
                <a:rPr lang="en-ZA" sz="1200">
                  <a:solidFill>
                    <a:srgbClr val="1008B8"/>
                  </a:solidFill>
                </a:rPr>
                <a:t>0</a:t>
              </a:r>
              <a:endParaRPr lang="en-US" sz="1200">
                <a:solidFill>
                  <a:srgbClr val="1008B8"/>
                </a:solidFill>
              </a:endParaRPr>
            </a:p>
          </p:txBody>
        </p:sp>
        <p:sp>
          <p:nvSpPr>
            <p:cNvPr id="11334" name="Rectangle 4"/>
            <p:cNvSpPr>
              <a:spLocks noChangeArrowheads="1"/>
            </p:cNvSpPr>
            <p:nvPr/>
          </p:nvSpPr>
          <p:spPr bwMode="auto">
            <a:xfrm>
              <a:off x="3566160" y="2168434"/>
              <a:ext cx="365759" cy="313510"/>
            </a:xfrm>
            <a:prstGeom prst="rect">
              <a:avLst/>
            </a:prstGeom>
            <a:solidFill>
              <a:srgbClr val="CCFFFF"/>
            </a:solidFill>
            <a:ln w="9525" algn="ctr">
              <a:solidFill>
                <a:srgbClr val="1008B8"/>
              </a:solidFill>
              <a:round/>
              <a:headEnd/>
              <a:tailEnd/>
            </a:ln>
          </p:spPr>
          <p:txBody>
            <a:bodyPr/>
            <a:lstStyle/>
            <a:p>
              <a:pPr algn="ctr"/>
              <a:r>
                <a:rPr lang="en-ZA" sz="1200">
                  <a:solidFill>
                    <a:srgbClr val="1008B8"/>
                  </a:solidFill>
                </a:rPr>
                <a:t>1</a:t>
              </a:r>
              <a:endParaRPr lang="en-US" sz="1200">
                <a:solidFill>
                  <a:srgbClr val="1008B8"/>
                </a:solidFill>
              </a:endParaRPr>
            </a:p>
          </p:txBody>
        </p:sp>
        <p:sp>
          <p:nvSpPr>
            <p:cNvPr id="11335" name="Rectangle 5"/>
            <p:cNvSpPr>
              <a:spLocks noChangeArrowheads="1"/>
            </p:cNvSpPr>
            <p:nvPr/>
          </p:nvSpPr>
          <p:spPr bwMode="auto">
            <a:xfrm>
              <a:off x="3931920" y="2168434"/>
              <a:ext cx="365760" cy="313509"/>
            </a:xfrm>
            <a:prstGeom prst="rect">
              <a:avLst/>
            </a:prstGeom>
            <a:solidFill>
              <a:srgbClr val="CCFFFF"/>
            </a:solidFill>
            <a:ln w="9525" algn="ctr">
              <a:solidFill>
                <a:srgbClr val="1008B8"/>
              </a:solidFill>
              <a:round/>
              <a:headEnd/>
              <a:tailEnd/>
            </a:ln>
          </p:spPr>
          <p:txBody>
            <a:bodyPr/>
            <a:lstStyle/>
            <a:p>
              <a:pPr algn="ctr"/>
              <a:r>
                <a:rPr lang="en-ZA" sz="1200">
                  <a:solidFill>
                    <a:srgbClr val="1008B8"/>
                  </a:solidFill>
                </a:rPr>
                <a:t>2</a:t>
              </a:r>
              <a:endParaRPr lang="en-US" sz="1200">
                <a:solidFill>
                  <a:srgbClr val="1008B8"/>
                </a:solidFill>
              </a:endParaRPr>
            </a:p>
          </p:txBody>
        </p:sp>
        <p:sp>
          <p:nvSpPr>
            <p:cNvPr id="11336" name="Rectangle 6"/>
            <p:cNvSpPr>
              <a:spLocks noChangeArrowheads="1"/>
            </p:cNvSpPr>
            <p:nvPr/>
          </p:nvSpPr>
          <p:spPr bwMode="auto">
            <a:xfrm>
              <a:off x="4284618" y="2168434"/>
              <a:ext cx="365759" cy="313510"/>
            </a:xfrm>
            <a:prstGeom prst="rect">
              <a:avLst/>
            </a:prstGeom>
            <a:solidFill>
              <a:srgbClr val="CCFFFF"/>
            </a:solidFill>
            <a:ln w="9525" algn="ctr">
              <a:solidFill>
                <a:srgbClr val="1008B8"/>
              </a:solidFill>
              <a:round/>
              <a:headEnd/>
              <a:tailEnd/>
            </a:ln>
          </p:spPr>
          <p:txBody>
            <a:bodyPr/>
            <a:lstStyle/>
            <a:p>
              <a:pPr algn="ctr"/>
              <a:r>
                <a:rPr lang="en-ZA" sz="1200">
                  <a:solidFill>
                    <a:srgbClr val="1008B8"/>
                  </a:solidFill>
                </a:rPr>
                <a:t>3</a:t>
              </a:r>
              <a:endParaRPr lang="en-US" sz="1200">
                <a:solidFill>
                  <a:srgbClr val="1008B8"/>
                </a:solidFill>
              </a:endParaRPr>
            </a:p>
          </p:txBody>
        </p:sp>
        <p:sp>
          <p:nvSpPr>
            <p:cNvPr id="11337" name="Rectangle 7"/>
            <p:cNvSpPr>
              <a:spLocks noChangeArrowheads="1"/>
            </p:cNvSpPr>
            <p:nvPr/>
          </p:nvSpPr>
          <p:spPr bwMode="auto">
            <a:xfrm>
              <a:off x="4650377" y="2168434"/>
              <a:ext cx="365760" cy="313509"/>
            </a:xfrm>
            <a:prstGeom prst="rect">
              <a:avLst/>
            </a:prstGeom>
            <a:solidFill>
              <a:srgbClr val="CCFFFF"/>
            </a:solidFill>
            <a:ln w="9525" algn="ctr">
              <a:solidFill>
                <a:srgbClr val="1008B8"/>
              </a:solidFill>
              <a:round/>
              <a:headEnd/>
              <a:tailEnd/>
            </a:ln>
          </p:spPr>
          <p:txBody>
            <a:bodyPr/>
            <a:lstStyle/>
            <a:p>
              <a:pPr algn="ctr"/>
              <a:r>
                <a:rPr lang="en-ZA" sz="1200">
                  <a:solidFill>
                    <a:srgbClr val="1008B8"/>
                  </a:solidFill>
                </a:rPr>
                <a:t>4</a:t>
              </a:r>
              <a:endParaRPr lang="en-US" sz="1200">
                <a:solidFill>
                  <a:srgbClr val="1008B8"/>
                </a:solidFill>
              </a:endParaRPr>
            </a:p>
          </p:txBody>
        </p:sp>
        <p:sp>
          <p:nvSpPr>
            <p:cNvPr id="11338" name="Rectangle 8"/>
            <p:cNvSpPr>
              <a:spLocks noChangeArrowheads="1"/>
            </p:cNvSpPr>
            <p:nvPr/>
          </p:nvSpPr>
          <p:spPr bwMode="auto">
            <a:xfrm>
              <a:off x="5003075" y="2168434"/>
              <a:ext cx="365760" cy="313509"/>
            </a:xfrm>
            <a:prstGeom prst="rect">
              <a:avLst/>
            </a:prstGeom>
            <a:solidFill>
              <a:srgbClr val="CCFFFF"/>
            </a:solidFill>
            <a:ln w="9525" algn="ctr">
              <a:solidFill>
                <a:srgbClr val="1008B8"/>
              </a:solidFill>
              <a:round/>
              <a:headEnd/>
              <a:tailEnd/>
            </a:ln>
          </p:spPr>
          <p:txBody>
            <a:bodyPr/>
            <a:lstStyle/>
            <a:p>
              <a:pPr algn="ctr"/>
              <a:r>
                <a:rPr lang="en-ZA" sz="1200">
                  <a:solidFill>
                    <a:srgbClr val="1008B8"/>
                  </a:solidFill>
                </a:rPr>
                <a:t>5</a:t>
              </a:r>
              <a:endParaRPr lang="en-US" sz="1200">
                <a:solidFill>
                  <a:srgbClr val="1008B8"/>
                </a:solidFill>
              </a:endParaRPr>
            </a:p>
          </p:txBody>
        </p:sp>
        <p:sp>
          <p:nvSpPr>
            <p:cNvPr id="11339" name="Rectangle 9"/>
            <p:cNvSpPr>
              <a:spLocks noChangeArrowheads="1"/>
            </p:cNvSpPr>
            <p:nvPr/>
          </p:nvSpPr>
          <p:spPr bwMode="auto">
            <a:xfrm>
              <a:off x="5368834" y="2168434"/>
              <a:ext cx="365760" cy="313509"/>
            </a:xfrm>
            <a:prstGeom prst="rect">
              <a:avLst/>
            </a:prstGeom>
            <a:solidFill>
              <a:srgbClr val="CCFFFF"/>
            </a:solidFill>
            <a:ln w="9525" algn="ctr">
              <a:solidFill>
                <a:srgbClr val="1008B8"/>
              </a:solidFill>
              <a:round/>
              <a:headEnd/>
              <a:tailEnd/>
            </a:ln>
          </p:spPr>
          <p:txBody>
            <a:bodyPr/>
            <a:lstStyle/>
            <a:p>
              <a:pPr algn="ctr"/>
              <a:r>
                <a:rPr lang="en-ZA" sz="1200">
                  <a:solidFill>
                    <a:srgbClr val="1008B8"/>
                  </a:solidFill>
                </a:rPr>
                <a:t>6</a:t>
              </a:r>
              <a:endParaRPr lang="en-US" sz="1200">
                <a:solidFill>
                  <a:srgbClr val="1008B8"/>
                </a:solidFill>
              </a:endParaRPr>
            </a:p>
          </p:txBody>
        </p:sp>
        <p:sp>
          <p:nvSpPr>
            <p:cNvPr id="11340" name="Rectangle 10"/>
            <p:cNvSpPr>
              <a:spLocks noChangeArrowheads="1"/>
            </p:cNvSpPr>
            <p:nvPr/>
          </p:nvSpPr>
          <p:spPr bwMode="auto">
            <a:xfrm>
              <a:off x="5721532" y="2168434"/>
              <a:ext cx="365760" cy="313509"/>
            </a:xfrm>
            <a:prstGeom prst="rect">
              <a:avLst/>
            </a:prstGeom>
            <a:solidFill>
              <a:srgbClr val="CCFFFF"/>
            </a:solidFill>
            <a:ln w="9525" algn="ctr">
              <a:solidFill>
                <a:srgbClr val="1008B8"/>
              </a:solidFill>
              <a:round/>
              <a:headEnd/>
              <a:tailEnd/>
            </a:ln>
          </p:spPr>
          <p:txBody>
            <a:bodyPr/>
            <a:lstStyle/>
            <a:p>
              <a:pPr algn="ctr"/>
              <a:r>
                <a:rPr lang="en-ZA" sz="1200">
                  <a:solidFill>
                    <a:srgbClr val="1008B8"/>
                  </a:solidFill>
                </a:rPr>
                <a:t>7</a:t>
              </a:r>
              <a:endParaRPr lang="en-US" sz="1200">
                <a:solidFill>
                  <a:srgbClr val="1008B8"/>
                </a:solidFill>
              </a:endParaRPr>
            </a:p>
          </p:txBody>
        </p:sp>
        <p:sp>
          <p:nvSpPr>
            <p:cNvPr id="11341" name="Rectangle 11"/>
            <p:cNvSpPr>
              <a:spLocks noChangeArrowheads="1"/>
            </p:cNvSpPr>
            <p:nvPr/>
          </p:nvSpPr>
          <p:spPr bwMode="auto">
            <a:xfrm>
              <a:off x="2532859" y="1598414"/>
              <a:ext cx="1394785" cy="49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sz="1400" dirty="0" err="1"/>
                <a:t>threadID</a:t>
              </a:r>
              <a:endParaRPr lang="en-US" sz="1400" dirty="0"/>
            </a:p>
          </p:txBody>
        </p:sp>
        <p:cxnSp>
          <p:nvCxnSpPr>
            <p:cNvPr id="11342" name="Straight Arrow Connector 13"/>
            <p:cNvCxnSpPr>
              <a:cxnSpLocks noChangeShapeType="1"/>
            </p:cNvCxnSpPr>
            <p:nvPr/>
          </p:nvCxnSpPr>
          <p:spPr bwMode="auto">
            <a:xfrm>
              <a:off x="3184372" y="1939834"/>
              <a:ext cx="146657" cy="333102"/>
            </a:xfrm>
            <a:prstGeom prst="straightConnector1">
              <a:avLst/>
            </a:prstGeom>
            <a:noFill/>
            <a:ln w="19050" algn="ctr">
              <a:solidFill>
                <a:srgbClr val="1008B8"/>
              </a:solidFill>
              <a:round/>
              <a:headEnd/>
              <a:tailEnd type="arrow" w="med" len="med"/>
            </a:ln>
            <a:extLst>
              <a:ext uri="{909E8E84-426E-40DD-AFC4-6F175D3DCCD1}">
                <a14:hiddenFill xmlns:a14="http://schemas.microsoft.com/office/drawing/2010/main">
                  <a:noFill/>
                </a14:hiddenFill>
              </a:ext>
            </a:extLst>
          </p:spPr>
        </p:cxnSp>
        <p:sp>
          <p:nvSpPr>
            <p:cNvPr id="15" name="Rectangle 14"/>
            <p:cNvSpPr/>
            <p:nvPr/>
          </p:nvSpPr>
          <p:spPr bwMode="auto">
            <a:xfrm>
              <a:off x="3395099" y="2964026"/>
              <a:ext cx="3031825" cy="1881848"/>
            </a:xfrm>
            <a:prstGeom prst="rect">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r>
                <a:rPr lang="en-ZA" sz="1100" dirty="0">
                  <a:solidFill>
                    <a:srgbClr val="1C1C1C"/>
                  </a:solidFill>
                </a:rPr>
                <a:t>// C kernel program</a:t>
              </a:r>
            </a:p>
            <a:p>
              <a:pPr>
                <a:defRPr/>
              </a:pPr>
              <a:r>
                <a:rPr lang="en-ZA" sz="1100" dirty="0" err="1">
                  <a:solidFill>
                    <a:srgbClr val="1C1C1C"/>
                  </a:solidFill>
                </a:rPr>
                <a:t>int</a:t>
              </a:r>
              <a:r>
                <a:rPr lang="en-ZA" sz="1100" dirty="0">
                  <a:solidFill>
                    <a:srgbClr val="1C1C1C"/>
                  </a:solidFill>
                </a:rPr>
                <a:t>* x = &amp;data[</a:t>
              </a:r>
              <a:r>
                <a:rPr lang="en-ZA" sz="1100" dirty="0" err="1">
                  <a:solidFill>
                    <a:srgbClr val="1C1C1C"/>
                  </a:solidFill>
                </a:rPr>
                <a:t>threadID</a:t>
              </a:r>
              <a:r>
                <a:rPr lang="en-ZA" sz="1100" dirty="0">
                  <a:solidFill>
                    <a:srgbClr val="1C1C1C"/>
                  </a:solidFill>
                </a:rPr>
                <a:t>*N];</a:t>
              </a:r>
            </a:p>
            <a:p>
              <a:pPr>
                <a:defRPr/>
              </a:pPr>
              <a:r>
                <a:rPr lang="en-ZA" sz="1100" dirty="0" err="1">
                  <a:solidFill>
                    <a:srgbClr val="1C1C1C"/>
                  </a:solidFill>
                </a:rPr>
                <a:t>int</a:t>
              </a:r>
              <a:r>
                <a:rPr lang="en-ZA" sz="1100" dirty="0">
                  <a:solidFill>
                    <a:srgbClr val="1C1C1C"/>
                  </a:solidFill>
                </a:rPr>
                <a:t> </a:t>
              </a:r>
              <a:r>
                <a:rPr lang="en-ZA" sz="1100" dirty="0" err="1">
                  <a:solidFill>
                    <a:srgbClr val="1C1C1C"/>
                  </a:solidFill>
                </a:rPr>
                <a:t>i</a:t>
              </a:r>
              <a:r>
                <a:rPr lang="en-ZA" sz="1100" dirty="0">
                  <a:solidFill>
                    <a:srgbClr val="1C1C1C"/>
                  </a:solidFill>
                </a:rPr>
                <a:t>, sum=0;</a:t>
              </a:r>
            </a:p>
            <a:p>
              <a:pPr>
                <a:defRPr/>
              </a:pPr>
              <a:r>
                <a:rPr lang="en-ZA" sz="1100" dirty="0">
                  <a:solidFill>
                    <a:srgbClr val="1C1C1C"/>
                  </a:solidFill>
                </a:rPr>
                <a:t>for (</a:t>
              </a:r>
              <a:r>
                <a:rPr lang="en-ZA" sz="1100" dirty="0" err="1">
                  <a:solidFill>
                    <a:srgbClr val="1C1C1C"/>
                  </a:solidFill>
                </a:rPr>
                <a:t>i</a:t>
              </a:r>
              <a:r>
                <a:rPr lang="en-ZA" sz="1100" dirty="0">
                  <a:solidFill>
                    <a:srgbClr val="1C1C1C"/>
                  </a:solidFill>
                </a:rPr>
                <a:t>=0; </a:t>
              </a:r>
              <a:r>
                <a:rPr lang="en-ZA" sz="1100" dirty="0" err="1">
                  <a:solidFill>
                    <a:srgbClr val="1C1C1C"/>
                  </a:solidFill>
                </a:rPr>
                <a:t>i</a:t>
              </a:r>
              <a:r>
                <a:rPr lang="en-ZA" sz="1100" dirty="0">
                  <a:solidFill>
                    <a:srgbClr val="1C1C1C"/>
                  </a:solidFill>
                </a:rPr>
                <a:t>&lt;N; </a:t>
              </a:r>
              <a:r>
                <a:rPr lang="en-ZA" sz="1100" dirty="0" err="1">
                  <a:solidFill>
                    <a:srgbClr val="1C1C1C"/>
                  </a:solidFill>
                </a:rPr>
                <a:t>i</a:t>
              </a:r>
              <a:r>
                <a:rPr lang="en-ZA" sz="1100" dirty="0">
                  <a:solidFill>
                    <a:srgbClr val="1C1C1C"/>
                  </a:solidFill>
                </a:rPr>
                <a:t>++) </a:t>
              </a:r>
            </a:p>
            <a:p>
              <a:pPr>
                <a:defRPr/>
              </a:pPr>
              <a:r>
                <a:rPr lang="en-ZA" sz="1100" dirty="0">
                  <a:solidFill>
                    <a:srgbClr val="1C1C1C"/>
                  </a:solidFill>
                </a:rPr>
                <a:t>    sum+= data[</a:t>
              </a:r>
              <a:r>
                <a:rPr lang="en-ZA" sz="1100" dirty="0" err="1">
                  <a:solidFill>
                    <a:srgbClr val="1C1C1C"/>
                  </a:solidFill>
                </a:rPr>
                <a:t>i</a:t>
              </a:r>
              <a:r>
                <a:rPr lang="en-ZA" sz="1100" dirty="0">
                  <a:solidFill>
                    <a:srgbClr val="1C1C1C"/>
                  </a:solidFill>
                </a:rPr>
                <a:t>];</a:t>
              </a:r>
            </a:p>
            <a:p>
              <a:pPr>
                <a:defRPr/>
              </a:pPr>
              <a:r>
                <a:rPr lang="en-ZA" sz="1100" dirty="0">
                  <a:solidFill>
                    <a:srgbClr val="1C1C1C"/>
                  </a:solidFill>
                </a:rPr>
                <a:t>output[</a:t>
              </a:r>
              <a:r>
                <a:rPr lang="en-ZA" sz="1100" dirty="0" err="1">
                  <a:solidFill>
                    <a:srgbClr val="1C1C1C"/>
                  </a:solidFill>
                </a:rPr>
                <a:t>threadID</a:t>
              </a:r>
              <a:r>
                <a:rPr lang="en-ZA" sz="1100" dirty="0">
                  <a:solidFill>
                    <a:srgbClr val="1C1C1C"/>
                  </a:solidFill>
                </a:rPr>
                <a:t>] = sum;</a:t>
              </a:r>
              <a:endParaRPr lang="en-US" sz="1100" dirty="0">
                <a:solidFill>
                  <a:srgbClr val="1C1C1C"/>
                </a:solidFill>
              </a:endParaRPr>
            </a:p>
          </p:txBody>
        </p:sp>
        <p:cxnSp>
          <p:nvCxnSpPr>
            <p:cNvPr id="11344" name="Straight Connector 16"/>
            <p:cNvCxnSpPr>
              <a:cxnSpLocks noChangeShapeType="1"/>
              <a:stCxn id="11333" idx="2"/>
            </p:cNvCxnSpPr>
            <p:nvPr/>
          </p:nvCxnSpPr>
          <p:spPr bwMode="auto">
            <a:xfrm rot="16200000" flipH="1">
              <a:off x="3272246" y="2606038"/>
              <a:ext cx="470264" cy="22207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1345" name="Straight Connector 17"/>
            <p:cNvCxnSpPr>
              <a:cxnSpLocks noChangeShapeType="1"/>
            </p:cNvCxnSpPr>
            <p:nvPr/>
          </p:nvCxnSpPr>
          <p:spPr bwMode="auto">
            <a:xfrm rot="16200000" flipH="1">
              <a:off x="3638005" y="2606039"/>
              <a:ext cx="470263" cy="22206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1346" name="Straight Connector 18"/>
            <p:cNvCxnSpPr>
              <a:cxnSpLocks noChangeShapeType="1"/>
            </p:cNvCxnSpPr>
            <p:nvPr/>
          </p:nvCxnSpPr>
          <p:spPr bwMode="auto">
            <a:xfrm rot="16200000" flipH="1">
              <a:off x="4003765" y="2606039"/>
              <a:ext cx="470263" cy="22206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1347" name="Straight Connector 19"/>
            <p:cNvCxnSpPr>
              <a:cxnSpLocks noChangeShapeType="1"/>
            </p:cNvCxnSpPr>
            <p:nvPr/>
          </p:nvCxnSpPr>
          <p:spPr bwMode="auto">
            <a:xfrm rot="16200000" flipH="1">
              <a:off x="4369525" y="2606039"/>
              <a:ext cx="470263" cy="22206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1348" name="Straight Connector 20"/>
            <p:cNvCxnSpPr>
              <a:cxnSpLocks noChangeShapeType="1"/>
            </p:cNvCxnSpPr>
            <p:nvPr/>
          </p:nvCxnSpPr>
          <p:spPr bwMode="auto">
            <a:xfrm rot="16200000" flipH="1">
              <a:off x="4709159" y="2606039"/>
              <a:ext cx="470263" cy="22206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1349" name="Straight Connector 21"/>
            <p:cNvCxnSpPr>
              <a:cxnSpLocks noChangeShapeType="1"/>
            </p:cNvCxnSpPr>
            <p:nvPr/>
          </p:nvCxnSpPr>
          <p:spPr bwMode="auto">
            <a:xfrm rot="16200000" flipH="1">
              <a:off x="5074919" y="2606039"/>
              <a:ext cx="470263" cy="22206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1350" name="Straight Connector 22"/>
            <p:cNvCxnSpPr>
              <a:cxnSpLocks noChangeShapeType="1"/>
            </p:cNvCxnSpPr>
            <p:nvPr/>
          </p:nvCxnSpPr>
          <p:spPr bwMode="auto">
            <a:xfrm rot="16200000" flipH="1">
              <a:off x="5414554" y="2606039"/>
              <a:ext cx="470263" cy="22206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1351" name="Straight Connector 23"/>
            <p:cNvCxnSpPr>
              <a:cxnSpLocks noChangeShapeType="1"/>
            </p:cNvCxnSpPr>
            <p:nvPr/>
          </p:nvCxnSpPr>
          <p:spPr bwMode="auto">
            <a:xfrm rot="16200000" flipH="1">
              <a:off x="5780314" y="2606039"/>
              <a:ext cx="470263" cy="22206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1352" name="Straight Arrow Connector 25"/>
            <p:cNvCxnSpPr>
              <a:cxnSpLocks noChangeShapeType="1"/>
            </p:cNvCxnSpPr>
            <p:nvPr/>
          </p:nvCxnSpPr>
          <p:spPr bwMode="auto">
            <a:xfrm rot="5400000">
              <a:off x="3461657" y="5068388"/>
              <a:ext cx="418011"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353" name="Straight Arrow Connector 26"/>
            <p:cNvCxnSpPr>
              <a:cxnSpLocks noChangeShapeType="1"/>
            </p:cNvCxnSpPr>
            <p:nvPr/>
          </p:nvCxnSpPr>
          <p:spPr bwMode="auto">
            <a:xfrm rot="5400000">
              <a:off x="3762103" y="5068389"/>
              <a:ext cx="418011"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354" name="Straight Arrow Connector 27"/>
            <p:cNvCxnSpPr>
              <a:cxnSpLocks noChangeShapeType="1"/>
            </p:cNvCxnSpPr>
            <p:nvPr/>
          </p:nvCxnSpPr>
          <p:spPr bwMode="auto">
            <a:xfrm rot="5400000">
              <a:off x="4127863" y="5068389"/>
              <a:ext cx="418011"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355" name="Straight Arrow Connector 28"/>
            <p:cNvCxnSpPr>
              <a:cxnSpLocks noChangeShapeType="1"/>
            </p:cNvCxnSpPr>
            <p:nvPr/>
          </p:nvCxnSpPr>
          <p:spPr bwMode="auto">
            <a:xfrm rot="5400000">
              <a:off x="4454435" y="5068390"/>
              <a:ext cx="418011"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356" name="Straight Arrow Connector 29"/>
            <p:cNvCxnSpPr>
              <a:cxnSpLocks noChangeShapeType="1"/>
            </p:cNvCxnSpPr>
            <p:nvPr/>
          </p:nvCxnSpPr>
          <p:spPr bwMode="auto">
            <a:xfrm rot="5400000">
              <a:off x="4833258" y="5068390"/>
              <a:ext cx="418011"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357" name="Straight Arrow Connector 30"/>
            <p:cNvCxnSpPr>
              <a:cxnSpLocks noChangeShapeType="1"/>
            </p:cNvCxnSpPr>
            <p:nvPr/>
          </p:nvCxnSpPr>
          <p:spPr bwMode="auto">
            <a:xfrm rot="5400000">
              <a:off x="5185956" y="5068391"/>
              <a:ext cx="418011"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358" name="Straight Arrow Connector 31"/>
            <p:cNvCxnSpPr>
              <a:cxnSpLocks noChangeShapeType="1"/>
            </p:cNvCxnSpPr>
            <p:nvPr/>
          </p:nvCxnSpPr>
          <p:spPr bwMode="auto">
            <a:xfrm rot="5400000">
              <a:off x="5538653" y="5068391"/>
              <a:ext cx="418011"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359" name="Straight Arrow Connector 32"/>
            <p:cNvCxnSpPr>
              <a:cxnSpLocks noChangeShapeType="1"/>
            </p:cNvCxnSpPr>
            <p:nvPr/>
          </p:nvCxnSpPr>
          <p:spPr bwMode="auto">
            <a:xfrm rot="5400000">
              <a:off x="5891351" y="5068392"/>
              <a:ext cx="418011"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9" name="Rectangle 11"/>
            <p:cNvSpPr>
              <a:spLocks noChangeArrowheads="1"/>
            </p:cNvSpPr>
            <p:nvPr/>
          </p:nvSpPr>
          <p:spPr bwMode="auto">
            <a:xfrm>
              <a:off x="2558911" y="5283623"/>
              <a:ext cx="2042325" cy="49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sz="1400" dirty="0" err="1" smtClean="0"/>
                <a:t>blockID.x</a:t>
              </a:r>
              <a:r>
                <a:rPr lang="en-ZA" sz="1400" dirty="0" smtClean="0"/>
                <a:t> = 0 </a:t>
              </a:r>
              <a:endParaRPr lang="en-US" sz="1400" dirty="0"/>
            </a:p>
          </p:txBody>
        </p:sp>
        <p:sp>
          <p:nvSpPr>
            <p:cNvPr id="100" name="Rectangle 11"/>
            <p:cNvSpPr>
              <a:spLocks noChangeArrowheads="1"/>
            </p:cNvSpPr>
            <p:nvPr/>
          </p:nvSpPr>
          <p:spPr bwMode="auto">
            <a:xfrm>
              <a:off x="6799028" y="5283623"/>
              <a:ext cx="2042325" cy="49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sz="1400" dirty="0" err="1" smtClean="0"/>
                <a:t>blockID.x</a:t>
              </a:r>
              <a:r>
                <a:rPr lang="en-ZA" sz="1400" dirty="0" smtClean="0"/>
                <a:t> = 1 </a:t>
              </a:r>
              <a:endParaRPr lang="en-US" sz="1400" dirty="0"/>
            </a:p>
          </p:txBody>
        </p:sp>
        <p:sp>
          <p:nvSpPr>
            <p:cNvPr id="101" name="Rectangle 11"/>
            <p:cNvSpPr>
              <a:spLocks noChangeArrowheads="1"/>
            </p:cNvSpPr>
            <p:nvPr/>
          </p:nvSpPr>
          <p:spPr bwMode="auto">
            <a:xfrm>
              <a:off x="12134313" y="5283623"/>
              <a:ext cx="3462605" cy="49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sz="1400" dirty="0" err="1" smtClean="0"/>
                <a:t>blockIDx</a:t>
              </a:r>
              <a:r>
                <a:rPr lang="en-ZA" sz="1400" dirty="0" smtClean="0"/>
                <a:t> = </a:t>
              </a:r>
              <a:r>
                <a:rPr lang="en-ZA" sz="1400" dirty="0" err="1" smtClean="0"/>
                <a:t>blockDim.x</a:t>
              </a:r>
              <a:r>
                <a:rPr lang="en-ZA" sz="1400" dirty="0" smtClean="0"/>
                <a:t> -1</a:t>
              </a:r>
              <a:endParaRPr lang="en-US" sz="1400" dirty="0"/>
            </a:p>
          </p:txBody>
        </p:sp>
      </p:grpSp>
      <p:grpSp>
        <p:nvGrpSpPr>
          <p:cNvPr id="11271" name="Group 34"/>
          <p:cNvGrpSpPr>
            <a:grpSpLocks/>
          </p:cNvGrpSpPr>
          <p:nvPr/>
        </p:nvGrpSpPr>
        <p:grpSpPr bwMode="auto">
          <a:xfrm>
            <a:off x="3055410" y="1509095"/>
            <a:ext cx="2261128" cy="2297113"/>
            <a:chOff x="2804164" y="1598414"/>
            <a:chExt cx="3622760" cy="3679777"/>
          </a:xfrm>
        </p:grpSpPr>
        <p:sp>
          <p:nvSpPr>
            <p:cNvPr id="11306" name="Rectangle 35"/>
            <p:cNvSpPr>
              <a:spLocks noChangeArrowheads="1"/>
            </p:cNvSpPr>
            <p:nvPr/>
          </p:nvSpPr>
          <p:spPr bwMode="auto">
            <a:xfrm>
              <a:off x="3213462" y="2168434"/>
              <a:ext cx="365759" cy="313510"/>
            </a:xfrm>
            <a:prstGeom prst="rect">
              <a:avLst/>
            </a:prstGeom>
            <a:solidFill>
              <a:srgbClr val="CCFFFF"/>
            </a:solidFill>
            <a:ln w="9525" algn="ctr">
              <a:solidFill>
                <a:srgbClr val="1008B8"/>
              </a:solidFill>
              <a:round/>
              <a:headEnd/>
              <a:tailEnd/>
            </a:ln>
          </p:spPr>
          <p:txBody>
            <a:bodyPr/>
            <a:lstStyle/>
            <a:p>
              <a:pPr algn="ctr"/>
              <a:r>
                <a:rPr lang="en-ZA" sz="1200">
                  <a:solidFill>
                    <a:srgbClr val="1008B8"/>
                  </a:solidFill>
                </a:rPr>
                <a:t>0</a:t>
              </a:r>
              <a:endParaRPr lang="en-US" sz="1200">
                <a:solidFill>
                  <a:srgbClr val="1008B8"/>
                </a:solidFill>
              </a:endParaRPr>
            </a:p>
          </p:txBody>
        </p:sp>
        <p:sp>
          <p:nvSpPr>
            <p:cNvPr id="11307" name="Rectangle 36"/>
            <p:cNvSpPr>
              <a:spLocks noChangeArrowheads="1"/>
            </p:cNvSpPr>
            <p:nvPr/>
          </p:nvSpPr>
          <p:spPr bwMode="auto">
            <a:xfrm>
              <a:off x="3566160" y="2168434"/>
              <a:ext cx="365759" cy="313510"/>
            </a:xfrm>
            <a:prstGeom prst="rect">
              <a:avLst/>
            </a:prstGeom>
            <a:solidFill>
              <a:srgbClr val="CCFFFF"/>
            </a:solidFill>
            <a:ln w="9525" algn="ctr">
              <a:solidFill>
                <a:srgbClr val="1008B8"/>
              </a:solidFill>
              <a:round/>
              <a:headEnd/>
              <a:tailEnd/>
            </a:ln>
          </p:spPr>
          <p:txBody>
            <a:bodyPr/>
            <a:lstStyle/>
            <a:p>
              <a:pPr algn="ctr"/>
              <a:r>
                <a:rPr lang="en-ZA" sz="1200">
                  <a:solidFill>
                    <a:srgbClr val="1008B8"/>
                  </a:solidFill>
                </a:rPr>
                <a:t>1</a:t>
              </a:r>
              <a:endParaRPr lang="en-US" sz="1200">
                <a:solidFill>
                  <a:srgbClr val="1008B8"/>
                </a:solidFill>
              </a:endParaRPr>
            </a:p>
          </p:txBody>
        </p:sp>
        <p:sp>
          <p:nvSpPr>
            <p:cNvPr id="11308" name="Rectangle 37"/>
            <p:cNvSpPr>
              <a:spLocks noChangeArrowheads="1"/>
            </p:cNvSpPr>
            <p:nvPr/>
          </p:nvSpPr>
          <p:spPr bwMode="auto">
            <a:xfrm>
              <a:off x="3931920" y="2168434"/>
              <a:ext cx="365760" cy="313509"/>
            </a:xfrm>
            <a:prstGeom prst="rect">
              <a:avLst/>
            </a:prstGeom>
            <a:solidFill>
              <a:srgbClr val="CCFFFF"/>
            </a:solidFill>
            <a:ln w="9525" algn="ctr">
              <a:solidFill>
                <a:srgbClr val="1008B8"/>
              </a:solidFill>
              <a:round/>
              <a:headEnd/>
              <a:tailEnd/>
            </a:ln>
          </p:spPr>
          <p:txBody>
            <a:bodyPr/>
            <a:lstStyle/>
            <a:p>
              <a:pPr algn="ctr"/>
              <a:r>
                <a:rPr lang="en-ZA" sz="1200">
                  <a:solidFill>
                    <a:srgbClr val="1008B8"/>
                  </a:solidFill>
                </a:rPr>
                <a:t>2</a:t>
              </a:r>
              <a:endParaRPr lang="en-US" sz="1200">
                <a:solidFill>
                  <a:srgbClr val="1008B8"/>
                </a:solidFill>
              </a:endParaRPr>
            </a:p>
          </p:txBody>
        </p:sp>
        <p:sp>
          <p:nvSpPr>
            <p:cNvPr id="11309" name="Rectangle 38"/>
            <p:cNvSpPr>
              <a:spLocks noChangeArrowheads="1"/>
            </p:cNvSpPr>
            <p:nvPr/>
          </p:nvSpPr>
          <p:spPr bwMode="auto">
            <a:xfrm>
              <a:off x="4284618" y="2168434"/>
              <a:ext cx="365759" cy="313510"/>
            </a:xfrm>
            <a:prstGeom prst="rect">
              <a:avLst/>
            </a:prstGeom>
            <a:solidFill>
              <a:srgbClr val="CCFFFF"/>
            </a:solidFill>
            <a:ln w="9525" algn="ctr">
              <a:solidFill>
                <a:srgbClr val="1008B8"/>
              </a:solidFill>
              <a:round/>
              <a:headEnd/>
              <a:tailEnd/>
            </a:ln>
          </p:spPr>
          <p:txBody>
            <a:bodyPr/>
            <a:lstStyle/>
            <a:p>
              <a:pPr algn="ctr"/>
              <a:r>
                <a:rPr lang="en-ZA" sz="1200">
                  <a:solidFill>
                    <a:srgbClr val="1008B8"/>
                  </a:solidFill>
                </a:rPr>
                <a:t>3</a:t>
              </a:r>
              <a:endParaRPr lang="en-US" sz="1200">
                <a:solidFill>
                  <a:srgbClr val="1008B8"/>
                </a:solidFill>
              </a:endParaRPr>
            </a:p>
          </p:txBody>
        </p:sp>
        <p:sp>
          <p:nvSpPr>
            <p:cNvPr id="11310" name="Rectangle 39"/>
            <p:cNvSpPr>
              <a:spLocks noChangeArrowheads="1"/>
            </p:cNvSpPr>
            <p:nvPr/>
          </p:nvSpPr>
          <p:spPr bwMode="auto">
            <a:xfrm>
              <a:off x="4650377" y="2168434"/>
              <a:ext cx="365760" cy="313509"/>
            </a:xfrm>
            <a:prstGeom prst="rect">
              <a:avLst/>
            </a:prstGeom>
            <a:solidFill>
              <a:srgbClr val="CCFFFF"/>
            </a:solidFill>
            <a:ln w="9525" algn="ctr">
              <a:solidFill>
                <a:srgbClr val="1008B8"/>
              </a:solidFill>
              <a:round/>
              <a:headEnd/>
              <a:tailEnd/>
            </a:ln>
          </p:spPr>
          <p:txBody>
            <a:bodyPr/>
            <a:lstStyle/>
            <a:p>
              <a:pPr algn="ctr"/>
              <a:r>
                <a:rPr lang="en-ZA" sz="1200">
                  <a:solidFill>
                    <a:srgbClr val="1008B8"/>
                  </a:solidFill>
                </a:rPr>
                <a:t>4</a:t>
              </a:r>
              <a:endParaRPr lang="en-US" sz="1200">
                <a:solidFill>
                  <a:srgbClr val="1008B8"/>
                </a:solidFill>
              </a:endParaRPr>
            </a:p>
          </p:txBody>
        </p:sp>
        <p:sp>
          <p:nvSpPr>
            <p:cNvPr id="11311" name="Rectangle 40"/>
            <p:cNvSpPr>
              <a:spLocks noChangeArrowheads="1"/>
            </p:cNvSpPr>
            <p:nvPr/>
          </p:nvSpPr>
          <p:spPr bwMode="auto">
            <a:xfrm>
              <a:off x="5003075" y="2168434"/>
              <a:ext cx="365760" cy="313509"/>
            </a:xfrm>
            <a:prstGeom prst="rect">
              <a:avLst/>
            </a:prstGeom>
            <a:solidFill>
              <a:srgbClr val="CCFFFF"/>
            </a:solidFill>
            <a:ln w="9525" algn="ctr">
              <a:solidFill>
                <a:srgbClr val="1008B8"/>
              </a:solidFill>
              <a:round/>
              <a:headEnd/>
              <a:tailEnd/>
            </a:ln>
          </p:spPr>
          <p:txBody>
            <a:bodyPr/>
            <a:lstStyle/>
            <a:p>
              <a:pPr algn="ctr"/>
              <a:r>
                <a:rPr lang="en-ZA" sz="1200">
                  <a:solidFill>
                    <a:srgbClr val="1008B8"/>
                  </a:solidFill>
                </a:rPr>
                <a:t>5</a:t>
              </a:r>
              <a:endParaRPr lang="en-US" sz="1200">
                <a:solidFill>
                  <a:srgbClr val="1008B8"/>
                </a:solidFill>
              </a:endParaRPr>
            </a:p>
          </p:txBody>
        </p:sp>
        <p:sp>
          <p:nvSpPr>
            <p:cNvPr id="11312" name="Rectangle 41"/>
            <p:cNvSpPr>
              <a:spLocks noChangeArrowheads="1"/>
            </p:cNvSpPr>
            <p:nvPr/>
          </p:nvSpPr>
          <p:spPr bwMode="auto">
            <a:xfrm>
              <a:off x="5368834" y="2168434"/>
              <a:ext cx="365760" cy="313509"/>
            </a:xfrm>
            <a:prstGeom prst="rect">
              <a:avLst/>
            </a:prstGeom>
            <a:solidFill>
              <a:srgbClr val="CCFFFF"/>
            </a:solidFill>
            <a:ln w="9525" algn="ctr">
              <a:solidFill>
                <a:srgbClr val="1008B8"/>
              </a:solidFill>
              <a:round/>
              <a:headEnd/>
              <a:tailEnd/>
            </a:ln>
          </p:spPr>
          <p:txBody>
            <a:bodyPr/>
            <a:lstStyle/>
            <a:p>
              <a:pPr algn="ctr"/>
              <a:r>
                <a:rPr lang="en-ZA" sz="1200">
                  <a:solidFill>
                    <a:srgbClr val="1008B8"/>
                  </a:solidFill>
                </a:rPr>
                <a:t>6</a:t>
              </a:r>
              <a:endParaRPr lang="en-US" sz="1200">
                <a:solidFill>
                  <a:srgbClr val="1008B8"/>
                </a:solidFill>
              </a:endParaRPr>
            </a:p>
          </p:txBody>
        </p:sp>
        <p:sp>
          <p:nvSpPr>
            <p:cNvPr id="11313" name="Rectangle 42"/>
            <p:cNvSpPr>
              <a:spLocks noChangeArrowheads="1"/>
            </p:cNvSpPr>
            <p:nvPr/>
          </p:nvSpPr>
          <p:spPr bwMode="auto">
            <a:xfrm>
              <a:off x="5721532" y="2168434"/>
              <a:ext cx="365760" cy="313509"/>
            </a:xfrm>
            <a:prstGeom prst="rect">
              <a:avLst/>
            </a:prstGeom>
            <a:solidFill>
              <a:srgbClr val="CCFFFF"/>
            </a:solidFill>
            <a:ln w="9525" algn="ctr">
              <a:solidFill>
                <a:srgbClr val="1008B8"/>
              </a:solidFill>
              <a:round/>
              <a:headEnd/>
              <a:tailEnd/>
            </a:ln>
          </p:spPr>
          <p:txBody>
            <a:bodyPr/>
            <a:lstStyle/>
            <a:p>
              <a:pPr algn="ctr"/>
              <a:r>
                <a:rPr lang="en-ZA" sz="1200">
                  <a:solidFill>
                    <a:srgbClr val="1008B8"/>
                  </a:solidFill>
                </a:rPr>
                <a:t>7</a:t>
              </a:r>
              <a:endParaRPr lang="en-US" sz="1200">
                <a:solidFill>
                  <a:srgbClr val="1008B8"/>
                </a:solidFill>
              </a:endParaRPr>
            </a:p>
          </p:txBody>
        </p:sp>
        <p:sp>
          <p:nvSpPr>
            <p:cNvPr id="11314" name="Rectangle 43"/>
            <p:cNvSpPr>
              <a:spLocks noChangeArrowheads="1"/>
            </p:cNvSpPr>
            <p:nvPr/>
          </p:nvSpPr>
          <p:spPr bwMode="auto">
            <a:xfrm>
              <a:off x="2804164" y="1598414"/>
              <a:ext cx="1394786" cy="49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sz="1400" dirty="0" err="1"/>
                <a:t>threadID</a:t>
              </a:r>
              <a:endParaRPr lang="en-US" sz="1400" dirty="0"/>
            </a:p>
          </p:txBody>
        </p:sp>
        <p:cxnSp>
          <p:nvCxnSpPr>
            <p:cNvPr id="11315" name="Straight Arrow Connector 44"/>
            <p:cNvCxnSpPr>
              <a:cxnSpLocks noChangeShapeType="1"/>
            </p:cNvCxnSpPr>
            <p:nvPr/>
          </p:nvCxnSpPr>
          <p:spPr bwMode="auto">
            <a:xfrm>
              <a:off x="3509941" y="1939835"/>
              <a:ext cx="146657" cy="333102"/>
            </a:xfrm>
            <a:prstGeom prst="straightConnector1">
              <a:avLst/>
            </a:prstGeom>
            <a:noFill/>
            <a:ln w="19050" algn="ctr">
              <a:solidFill>
                <a:srgbClr val="1008B8"/>
              </a:solidFill>
              <a:round/>
              <a:headEnd/>
              <a:tailEnd type="arrow" w="med" len="med"/>
            </a:ln>
            <a:extLst>
              <a:ext uri="{909E8E84-426E-40DD-AFC4-6F175D3DCCD1}">
                <a14:hiddenFill xmlns:a14="http://schemas.microsoft.com/office/drawing/2010/main">
                  <a:noFill/>
                </a14:hiddenFill>
              </a:ext>
            </a:extLst>
          </p:spPr>
        </p:cxnSp>
        <p:sp>
          <p:nvSpPr>
            <p:cNvPr id="46" name="Rectangle 45"/>
            <p:cNvSpPr/>
            <p:nvPr/>
          </p:nvSpPr>
          <p:spPr bwMode="auto">
            <a:xfrm>
              <a:off x="3395099" y="2964026"/>
              <a:ext cx="3031825" cy="1881848"/>
            </a:xfrm>
            <a:prstGeom prst="rect">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r>
                <a:rPr lang="en-ZA" sz="1100" dirty="0">
                  <a:solidFill>
                    <a:srgbClr val="1C1C1C"/>
                  </a:solidFill>
                </a:rPr>
                <a:t>// C kernel program</a:t>
              </a:r>
            </a:p>
            <a:p>
              <a:pPr>
                <a:defRPr/>
              </a:pPr>
              <a:r>
                <a:rPr lang="en-ZA" sz="1100" dirty="0" err="1">
                  <a:solidFill>
                    <a:srgbClr val="1C1C1C"/>
                  </a:solidFill>
                </a:rPr>
                <a:t>int</a:t>
              </a:r>
              <a:r>
                <a:rPr lang="en-ZA" sz="1100" dirty="0">
                  <a:solidFill>
                    <a:srgbClr val="1C1C1C"/>
                  </a:solidFill>
                </a:rPr>
                <a:t>* x = &amp;data[</a:t>
              </a:r>
              <a:r>
                <a:rPr lang="en-ZA" sz="1100" dirty="0" err="1">
                  <a:solidFill>
                    <a:srgbClr val="1C1C1C"/>
                  </a:solidFill>
                </a:rPr>
                <a:t>threadID</a:t>
              </a:r>
              <a:r>
                <a:rPr lang="en-ZA" sz="1100" dirty="0">
                  <a:solidFill>
                    <a:srgbClr val="1C1C1C"/>
                  </a:solidFill>
                </a:rPr>
                <a:t>*N];</a:t>
              </a:r>
            </a:p>
            <a:p>
              <a:pPr>
                <a:defRPr/>
              </a:pPr>
              <a:r>
                <a:rPr lang="en-ZA" sz="1100" dirty="0" err="1">
                  <a:solidFill>
                    <a:srgbClr val="1C1C1C"/>
                  </a:solidFill>
                </a:rPr>
                <a:t>int</a:t>
              </a:r>
              <a:r>
                <a:rPr lang="en-ZA" sz="1100" dirty="0">
                  <a:solidFill>
                    <a:srgbClr val="1C1C1C"/>
                  </a:solidFill>
                </a:rPr>
                <a:t> </a:t>
              </a:r>
              <a:r>
                <a:rPr lang="en-ZA" sz="1100" dirty="0" err="1">
                  <a:solidFill>
                    <a:srgbClr val="1C1C1C"/>
                  </a:solidFill>
                </a:rPr>
                <a:t>i</a:t>
              </a:r>
              <a:r>
                <a:rPr lang="en-ZA" sz="1100" dirty="0">
                  <a:solidFill>
                    <a:srgbClr val="1C1C1C"/>
                  </a:solidFill>
                </a:rPr>
                <a:t>, sum=0;</a:t>
              </a:r>
            </a:p>
            <a:p>
              <a:pPr>
                <a:defRPr/>
              </a:pPr>
              <a:r>
                <a:rPr lang="en-ZA" sz="1100" dirty="0">
                  <a:solidFill>
                    <a:srgbClr val="1C1C1C"/>
                  </a:solidFill>
                </a:rPr>
                <a:t>for (</a:t>
              </a:r>
              <a:r>
                <a:rPr lang="en-ZA" sz="1100" dirty="0" err="1">
                  <a:solidFill>
                    <a:srgbClr val="1C1C1C"/>
                  </a:solidFill>
                </a:rPr>
                <a:t>i</a:t>
              </a:r>
              <a:r>
                <a:rPr lang="en-ZA" sz="1100" dirty="0">
                  <a:solidFill>
                    <a:srgbClr val="1C1C1C"/>
                  </a:solidFill>
                </a:rPr>
                <a:t>=0; </a:t>
              </a:r>
              <a:r>
                <a:rPr lang="en-ZA" sz="1100" dirty="0" err="1">
                  <a:solidFill>
                    <a:srgbClr val="1C1C1C"/>
                  </a:solidFill>
                </a:rPr>
                <a:t>i</a:t>
              </a:r>
              <a:r>
                <a:rPr lang="en-ZA" sz="1100" dirty="0">
                  <a:solidFill>
                    <a:srgbClr val="1C1C1C"/>
                  </a:solidFill>
                </a:rPr>
                <a:t>&lt;N; </a:t>
              </a:r>
              <a:r>
                <a:rPr lang="en-ZA" sz="1100" dirty="0" err="1">
                  <a:solidFill>
                    <a:srgbClr val="1C1C1C"/>
                  </a:solidFill>
                </a:rPr>
                <a:t>i</a:t>
              </a:r>
              <a:r>
                <a:rPr lang="en-ZA" sz="1100" dirty="0">
                  <a:solidFill>
                    <a:srgbClr val="1C1C1C"/>
                  </a:solidFill>
                </a:rPr>
                <a:t>++) </a:t>
              </a:r>
            </a:p>
            <a:p>
              <a:pPr>
                <a:defRPr/>
              </a:pPr>
              <a:r>
                <a:rPr lang="en-ZA" sz="1100" dirty="0">
                  <a:solidFill>
                    <a:srgbClr val="1C1C1C"/>
                  </a:solidFill>
                </a:rPr>
                <a:t>    sum+= data[</a:t>
              </a:r>
              <a:r>
                <a:rPr lang="en-ZA" sz="1100" dirty="0" err="1">
                  <a:solidFill>
                    <a:srgbClr val="1C1C1C"/>
                  </a:solidFill>
                </a:rPr>
                <a:t>i</a:t>
              </a:r>
              <a:r>
                <a:rPr lang="en-ZA" sz="1100" dirty="0">
                  <a:solidFill>
                    <a:srgbClr val="1C1C1C"/>
                  </a:solidFill>
                </a:rPr>
                <a:t>];</a:t>
              </a:r>
            </a:p>
            <a:p>
              <a:pPr>
                <a:defRPr/>
              </a:pPr>
              <a:r>
                <a:rPr lang="en-ZA" sz="1100" dirty="0">
                  <a:solidFill>
                    <a:srgbClr val="1C1C1C"/>
                  </a:solidFill>
                </a:rPr>
                <a:t>output[</a:t>
              </a:r>
              <a:r>
                <a:rPr lang="en-ZA" sz="1100" dirty="0" err="1">
                  <a:solidFill>
                    <a:srgbClr val="1C1C1C"/>
                  </a:solidFill>
                </a:rPr>
                <a:t>threadID</a:t>
              </a:r>
              <a:r>
                <a:rPr lang="en-ZA" sz="1100" dirty="0">
                  <a:solidFill>
                    <a:srgbClr val="1C1C1C"/>
                  </a:solidFill>
                </a:rPr>
                <a:t>] = sum;</a:t>
              </a:r>
              <a:endParaRPr lang="en-US" sz="1100" dirty="0">
                <a:solidFill>
                  <a:srgbClr val="1C1C1C"/>
                </a:solidFill>
              </a:endParaRPr>
            </a:p>
          </p:txBody>
        </p:sp>
        <p:cxnSp>
          <p:nvCxnSpPr>
            <p:cNvPr id="11317" name="Straight Connector 46"/>
            <p:cNvCxnSpPr>
              <a:cxnSpLocks noChangeShapeType="1"/>
              <a:stCxn id="11306" idx="2"/>
            </p:cNvCxnSpPr>
            <p:nvPr/>
          </p:nvCxnSpPr>
          <p:spPr bwMode="auto">
            <a:xfrm rot="16200000" flipH="1">
              <a:off x="3272246" y="2606038"/>
              <a:ext cx="470264" cy="22207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1318" name="Straight Connector 47"/>
            <p:cNvCxnSpPr>
              <a:cxnSpLocks noChangeShapeType="1"/>
            </p:cNvCxnSpPr>
            <p:nvPr/>
          </p:nvCxnSpPr>
          <p:spPr bwMode="auto">
            <a:xfrm rot="16200000" flipH="1">
              <a:off x="3638005" y="2606039"/>
              <a:ext cx="470263" cy="22206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1319" name="Straight Connector 48"/>
            <p:cNvCxnSpPr>
              <a:cxnSpLocks noChangeShapeType="1"/>
            </p:cNvCxnSpPr>
            <p:nvPr/>
          </p:nvCxnSpPr>
          <p:spPr bwMode="auto">
            <a:xfrm rot="16200000" flipH="1">
              <a:off x="4003765" y="2606039"/>
              <a:ext cx="470263" cy="22206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1320" name="Straight Connector 49"/>
            <p:cNvCxnSpPr>
              <a:cxnSpLocks noChangeShapeType="1"/>
            </p:cNvCxnSpPr>
            <p:nvPr/>
          </p:nvCxnSpPr>
          <p:spPr bwMode="auto">
            <a:xfrm rot="16200000" flipH="1">
              <a:off x="4369525" y="2606039"/>
              <a:ext cx="470263" cy="22206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1321" name="Straight Connector 50"/>
            <p:cNvCxnSpPr>
              <a:cxnSpLocks noChangeShapeType="1"/>
            </p:cNvCxnSpPr>
            <p:nvPr/>
          </p:nvCxnSpPr>
          <p:spPr bwMode="auto">
            <a:xfrm rot="16200000" flipH="1">
              <a:off x="4709159" y="2606039"/>
              <a:ext cx="470263" cy="22206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1322" name="Straight Connector 51"/>
            <p:cNvCxnSpPr>
              <a:cxnSpLocks noChangeShapeType="1"/>
            </p:cNvCxnSpPr>
            <p:nvPr/>
          </p:nvCxnSpPr>
          <p:spPr bwMode="auto">
            <a:xfrm rot="16200000" flipH="1">
              <a:off x="5074919" y="2606039"/>
              <a:ext cx="470263" cy="22206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1323" name="Straight Connector 52"/>
            <p:cNvCxnSpPr>
              <a:cxnSpLocks noChangeShapeType="1"/>
            </p:cNvCxnSpPr>
            <p:nvPr/>
          </p:nvCxnSpPr>
          <p:spPr bwMode="auto">
            <a:xfrm rot="16200000" flipH="1">
              <a:off x="5414554" y="2606039"/>
              <a:ext cx="470263" cy="22206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1324" name="Straight Connector 53"/>
            <p:cNvCxnSpPr>
              <a:cxnSpLocks noChangeShapeType="1"/>
            </p:cNvCxnSpPr>
            <p:nvPr/>
          </p:nvCxnSpPr>
          <p:spPr bwMode="auto">
            <a:xfrm rot="16200000" flipH="1">
              <a:off x="5780314" y="2606039"/>
              <a:ext cx="470263" cy="22206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1325" name="Straight Arrow Connector 54"/>
            <p:cNvCxnSpPr>
              <a:cxnSpLocks noChangeShapeType="1"/>
            </p:cNvCxnSpPr>
            <p:nvPr/>
          </p:nvCxnSpPr>
          <p:spPr bwMode="auto">
            <a:xfrm rot="5400000">
              <a:off x="3461657" y="5068388"/>
              <a:ext cx="418011"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326" name="Straight Arrow Connector 55"/>
            <p:cNvCxnSpPr>
              <a:cxnSpLocks noChangeShapeType="1"/>
            </p:cNvCxnSpPr>
            <p:nvPr/>
          </p:nvCxnSpPr>
          <p:spPr bwMode="auto">
            <a:xfrm rot="5400000">
              <a:off x="3762103" y="5068389"/>
              <a:ext cx="418011"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327" name="Straight Arrow Connector 56"/>
            <p:cNvCxnSpPr>
              <a:cxnSpLocks noChangeShapeType="1"/>
            </p:cNvCxnSpPr>
            <p:nvPr/>
          </p:nvCxnSpPr>
          <p:spPr bwMode="auto">
            <a:xfrm rot="5400000">
              <a:off x="4127863" y="5068389"/>
              <a:ext cx="418011"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328" name="Straight Arrow Connector 57"/>
            <p:cNvCxnSpPr>
              <a:cxnSpLocks noChangeShapeType="1"/>
            </p:cNvCxnSpPr>
            <p:nvPr/>
          </p:nvCxnSpPr>
          <p:spPr bwMode="auto">
            <a:xfrm rot="5400000">
              <a:off x="4454435" y="5068390"/>
              <a:ext cx="418011"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329" name="Straight Arrow Connector 58"/>
            <p:cNvCxnSpPr>
              <a:cxnSpLocks noChangeShapeType="1"/>
            </p:cNvCxnSpPr>
            <p:nvPr/>
          </p:nvCxnSpPr>
          <p:spPr bwMode="auto">
            <a:xfrm rot="5400000">
              <a:off x="4833258" y="5068390"/>
              <a:ext cx="418011"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330" name="Straight Arrow Connector 59"/>
            <p:cNvCxnSpPr>
              <a:cxnSpLocks noChangeShapeType="1"/>
            </p:cNvCxnSpPr>
            <p:nvPr/>
          </p:nvCxnSpPr>
          <p:spPr bwMode="auto">
            <a:xfrm rot="5400000">
              <a:off x="5185956" y="5068391"/>
              <a:ext cx="418011"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331" name="Straight Arrow Connector 60"/>
            <p:cNvCxnSpPr>
              <a:cxnSpLocks noChangeShapeType="1"/>
            </p:cNvCxnSpPr>
            <p:nvPr/>
          </p:nvCxnSpPr>
          <p:spPr bwMode="auto">
            <a:xfrm rot="5400000">
              <a:off x="5538653" y="5068391"/>
              <a:ext cx="418011"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332" name="Straight Arrow Connector 61"/>
            <p:cNvCxnSpPr>
              <a:cxnSpLocks noChangeShapeType="1"/>
            </p:cNvCxnSpPr>
            <p:nvPr/>
          </p:nvCxnSpPr>
          <p:spPr bwMode="auto">
            <a:xfrm rot="5400000">
              <a:off x="5891351" y="5068392"/>
              <a:ext cx="418011"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11272" name="Group 62"/>
          <p:cNvGrpSpPr>
            <a:grpSpLocks/>
          </p:cNvGrpSpPr>
          <p:nvPr/>
        </p:nvGrpSpPr>
        <p:grpSpPr bwMode="auto">
          <a:xfrm>
            <a:off x="6706534" y="1509094"/>
            <a:ext cx="2016485" cy="2297114"/>
            <a:chOff x="3213462" y="1598412"/>
            <a:chExt cx="3230794" cy="3679779"/>
          </a:xfrm>
        </p:grpSpPr>
        <p:sp>
          <p:nvSpPr>
            <p:cNvPr id="11279" name="Rectangle 63"/>
            <p:cNvSpPr>
              <a:spLocks noChangeArrowheads="1"/>
            </p:cNvSpPr>
            <p:nvPr/>
          </p:nvSpPr>
          <p:spPr bwMode="auto">
            <a:xfrm>
              <a:off x="3213462" y="2168434"/>
              <a:ext cx="365759" cy="313510"/>
            </a:xfrm>
            <a:prstGeom prst="rect">
              <a:avLst/>
            </a:prstGeom>
            <a:solidFill>
              <a:srgbClr val="CCFFFF"/>
            </a:solidFill>
            <a:ln w="9525" algn="ctr">
              <a:solidFill>
                <a:srgbClr val="1008B8"/>
              </a:solidFill>
              <a:round/>
              <a:headEnd/>
              <a:tailEnd/>
            </a:ln>
          </p:spPr>
          <p:txBody>
            <a:bodyPr/>
            <a:lstStyle/>
            <a:p>
              <a:pPr algn="ctr"/>
              <a:r>
                <a:rPr lang="en-ZA" sz="1200">
                  <a:solidFill>
                    <a:srgbClr val="1008B8"/>
                  </a:solidFill>
                </a:rPr>
                <a:t>0</a:t>
              </a:r>
              <a:endParaRPr lang="en-US" sz="1200">
                <a:solidFill>
                  <a:srgbClr val="1008B8"/>
                </a:solidFill>
              </a:endParaRPr>
            </a:p>
          </p:txBody>
        </p:sp>
        <p:sp>
          <p:nvSpPr>
            <p:cNvPr id="11280" name="Rectangle 64"/>
            <p:cNvSpPr>
              <a:spLocks noChangeArrowheads="1"/>
            </p:cNvSpPr>
            <p:nvPr/>
          </p:nvSpPr>
          <p:spPr bwMode="auto">
            <a:xfrm>
              <a:off x="3566160" y="2168434"/>
              <a:ext cx="365759" cy="313510"/>
            </a:xfrm>
            <a:prstGeom prst="rect">
              <a:avLst/>
            </a:prstGeom>
            <a:solidFill>
              <a:srgbClr val="CCFFFF"/>
            </a:solidFill>
            <a:ln w="9525" algn="ctr">
              <a:solidFill>
                <a:srgbClr val="1008B8"/>
              </a:solidFill>
              <a:round/>
              <a:headEnd/>
              <a:tailEnd/>
            </a:ln>
          </p:spPr>
          <p:txBody>
            <a:bodyPr/>
            <a:lstStyle/>
            <a:p>
              <a:pPr algn="ctr"/>
              <a:r>
                <a:rPr lang="en-ZA" sz="1200">
                  <a:solidFill>
                    <a:srgbClr val="1008B8"/>
                  </a:solidFill>
                </a:rPr>
                <a:t>1</a:t>
              </a:r>
              <a:endParaRPr lang="en-US" sz="1200">
                <a:solidFill>
                  <a:srgbClr val="1008B8"/>
                </a:solidFill>
              </a:endParaRPr>
            </a:p>
          </p:txBody>
        </p:sp>
        <p:sp>
          <p:nvSpPr>
            <p:cNvPr id="11281" name="Rectangle 65"/>
            <p:cNvSpPr>
              <a:spLocks noChangeArrowheads="1"/>
            </p:cNvSpPr>
            <p:nvPr/>
          </p:nvSpPr>
          <p:spPr bwMode="auto">
            <a:xfrm>
              <a:off x="3931920" y="2168434"/>
              <a:ext cx="365760" cy="313509"/>
            </a:xfrm>
            <a:prstGeom prst="rect">
              <a:avLst/>
            </a:prstGeom>
            <a:solidFill>
              <a:srgbClr val="CCFFFF"/>
            </a:solidFill>
            <a:ln w="9525" algn="ctr">
              <a:solidFill>
                <a:srgbClr val="1008B8"/>
              </a:solidFill>
              <a:round/>
              <a:headEnd/>
              <a:tailEnd/>
            </a:ln>
          </p:spPr>
          <p:txBody>
            <a:bodyPr/>
            <a:lstStyle/>
            <a:p>
              <a:pPr algn="ctr"/>
              <a:r>
                <a:rPr lang="en-ZA" sz="1200">
                  <a:solidFill>
                    <a:srgbClr val="1008B8"/>
                  </a:solidFill>
                </a:rPr>
                <a:t>2</a:t>
              </a:r>
              <a:endParaRPr lang="en-US" sz="1200">
                <a:solidFill>
                  <a:srgbClr val="1008B8"/>
                </a:solidFill>
              </a:endParaRPr>
            </a:p>
          </p:txBody>
        </p:sp>
        <p:sp>
          <p:nvSpPr>
            <p:cNvPr id="11282" name="Rectangle 66"/>
            <p:cNvSpPr>
              <a:spLocks noChangeArrowheads="1"/>
            </p:cNvSpPr>
            <p:nvPr/>
          </p:nvSpPr>
          <p:spPr bwMode="auto">
            <a:xfrm>
              <a:off x="4284618" y="2168434"/>
              <a:ext cx="365759" cy="313510"/>
            </a:xfrm>
            <a:prstGeom prst="rect">
              <a:avLst/>
            </a:prstGeom>
            <a:solidFill>
              <a:srgbClr val="CCFFFF"/>
            </a:solidFill>
            <a:ln w="9525" algn="ctr">
              <a:solidFill>
                <a:srgbClr val="1008B8"/>
              </a:solidFill>
              <a:round/>
              <a:headEnd/>
              <a:tailEnd/>
            </a:ln>
          </p:spPr>
          <p:txBody>
            <a:bodyPr/>
            <a:lstStyle/>
            <a:p>
              <a:pPr algn="ctr"/>
              <a:r>
                <a:rPr lang="en-ZA" sz="1200">
                  <a:solidFill>
                    <a:srgbClr val="1008B8"/>
                  </a:solidFill>
                </a:rPr>
                <a:t>3</a:t>
              </a:r>
              <a:endParaRPr lang="en-US" sz="1200">
                <a:solidFill>
                  <a:srgbClr val="1008B8"/>
                </a:solidFill>
              </a:endParaRPr>
            </a:p>
          </p:txBody>
        </p:sp>
        <p:sp>
          <p:nvSpPr>
            <p:cNvPr id="11283" name="Rectangle 67"/>
            <p:cNvSpPr>
              <a:spLocks noChangeArrowheads="1"/>
            </p:cNvSpPr>
            <p:nvPr/>
          </p:nvSpPr>
          <p:spPr bwMode="auto">
            <a:xfrm>
              <a:off x="4650377" y="2168434"/>
              <a:ext cx="365760" cy="313509"/>
            </a:xfrm>
            <a:prstGeom prst="rect">
              <a:avLst/>
            </a:prstGeom>
            <a:solidFill>
              <a:srgbClr val="CCFFFF"/>
            </a:solidFill>
            <a:ln w="9525" algn="ctr">
              <a:solidFill>
                <a:srgbClr val="1008B8"/>
              </a:solidFill>
              <a:round/>
              <a:headEnd/>
              <a:tailEnd/>
            </a:ln>
          </p:spPr>
          <p:txBody>
            <a:bodyPr/>
            <a:lstStyle/>
            <a:p>
              <a:pPr algn="ctr"/>
              <a:r>
                <a:rPr lang="en-ZA" sz="1200">
                  <a:solidFill>
                    <a:srgbClr val="1008B8"/>
                  </a:solidFill>
                </a:rPr>
                <a:t>4</a:t>
              </a:r>
              <a:endParaRPr lang="en-US" sz="1200">
                <a:solidFill>
                  <a:srgbClr val="1008B8"/>
                </a:solidFill>
              </a:endParaRPr>
            </a:p>
          </p:txBody>
        </p:sp>
        <p:sp>
          <p:nvSpPr>
            <p:cNvPr id="11284" name="Rectangle 68"/>
            <p:cNvSpPr>
              <a:spLocks noChangeArrowheads="1"/>
            </p:cNvSpPr>
            <p:nvPr/>
          </p:nvSpPr>
          <p:spPr bwMode="auto">
            <a:xfrm>
              <a:off x="5003075" y="2168434"/>
              <a:ext cx="365760" cy="313509"/>
            </a:xfrm>
            <a:prstGeom prst="rect">
              <a:avLst/>
            </a:prstGeom>
            <a:solidFill>
              <a:srgbClr val="CCFFFF"/>
            </a:solidFill>
            <a:ln w="9525" algn="ctr">
              <a:solidFill>
                <a:srgbClr val="1008B8"/>
              </a:solidFill>
              <a:round/>
              <a:headEnd/>
              <a:tailEnd/>
            </a:ln>
          </p:spPr>
          <p:txBody>
            <a:bodyPr/>
            <a:lstStyle/>
            <a:p>
              <a:pPr algn="ctr"/>
              <a:r>
                <a:rPr lang="en-ZA" sz="1200">
                  <a:solidFill>
                    <a:srgbClr val="1008B8"/>
                  </a:solidFill>
                </a:rPr>
                <a:t>5</a:t>
              </a:r>
              <a:endParaRPr lang="en-US" sz="1200">
                <a:solidFill>
                  <a:srgbClr val="1008B8"/>
                </a:solidFill>
              </a:endParaRPr>
            </a:p>
          </p:txBody>
        </p:sp>
        <p:sp>
          <p:nvSpPr>
            <p:cNvPr id="11285" name="Rectangle 69"/>
            <p:cNvSpPr>
              <a:spLocks noChangeArrowheads="1"/>
            </p:cNvSpPr>
            <p:nvPr/>
          </p:nvSpPr>
          <p:spPr bwMode="auto">
            <a:xfrm>
              <a:off x="5368834" y="2168434"/>
              <a:ext cx="365760" cy="313509"/>
            </a:xfrm>
            <a:prstGeom prst="rect">
              <a:avLst/>
            </a:prstGeom>
            <a:solidFill>
              <a:srgbClr val="CCFFFF"/>
            </a:solidFill>
            <a:ln w="9525" algn="ctr">
              <a:solidFill>
                <a:srgbClr val="1008B8"/>
              </a:solidFill>
              <a:round/>
              <a:headEnd/>
              <a:tailEnd/>
            </a:ln>
          </p:spPr>
          <p:txBody>
            <a:bodyPr/>
            <a:lstStyle/>
            <a:p>
              <a:pPr algn="ctr"/>
              <a:r>
                <a:rPr lang="en-ZA" sz="1200">
                  <a:solidFill>
                    <a:srgbClr val="1008B8"/>
                  </a:solidFill>
                </a:rPr>
                <a:t>6</a:t>
              </a:r>
              <a:endParaRPr lang="en-US" sz="1200">
                <a:solidFill>
                  <a:srgbClr val="1008B8"/>
                </a:solidFill>
              </a:endParaRPr>
            </a:p>
          </p:txBody>
        </p:sp>
        <p:sp>
          <p:nvSpPr>
            <p:cNvPr id="11286" name="Rectangle 70"/>
            <p:cNvSpPr>
              <a:spLocks noChangeArrowheads="1"/>
            </p:cNvSpPr>
            <p:nvPr/>
          </p:nvSpPr>
          <p:spPr bwMode="auto">
            <a:xfrm>
              <a:off x="5721532" y="2168434"/>
              <a:ext cx="365760" cy="313509"/>
            </a:xfrm>
            <a:prstGeom prst="rect">
              <a:avLst/>
            </a:prstGeom>
            <a:solidFill>
              <a:srgbClr val="CCFFFF"/>
            </a:solidFill>
            <a:ln w="9525" algn="ctr">
              <a:solidFill>
                <a:srgbClr val="1008B8"/>
              </a:solidFill>
              <a:round/>
              <a:headEnd/>
              <a:tailEnd/>
            </a:ln>
          </p:spPr>
          <p:txBody>
            <a:bodyPr/>
            <a:lstStyle/>
            <a:p>
              <a:pPr algn="ctr"/>
              <a:r>
                <a:rPr lang="en-ZA" sz="1200">
                  <a:solidFill>
                    <a:srgbClr val="1008B8"/>
                  </a:solidFill>
                </a:rPr>
                <a:t>7</a:t>
              </a:r>
              <a:endParaRPr lang="en-US" sz="1200">
                <a:solidFill>
                  <a:srgbClr val="1008B8"/>
                </a:solidFill>
              </a:endParaRPr>
            </a:p>
          </p:txBody>
        </p:sp>
        <p:sp>
          <p:nvSpPr>
            <p:cNvPr id="11287" name="Rectangle 71"/>
            <p:cNvSpPr>
              <a:spLocks noChangeArrowheads="1"/>
            </p:cNvSpPr>
            <p:nvPr/>
          </p:nvSpPr>
          <p:spPr bwMode="auto">
            <a:xfrm>
              <a:off x="5049472" y="1598412"/>
              <a:ext cx="1394784" cy="49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sz="1400"/>
                <a:t>threadID</a:t>
              </a:r>
              <a:endParaRPr lang="en-US" sz="1400"/>
            </a:p>
          </p:txBody>
        </p:sp>
        <p:cxnSp>
          <p:nvCxnSpPr>
            <p:cNvPr id="11288" name="Straight Arrow Connector 72"/>
            <p:cNvCxnSpPr>
              <a:cxnSpLocks noChangeShapeType="1"/>
            </p:cNvCxnSpPr>
            <p:nvPr/>
          </p:nvCxnSpPr>
          <p:spPr bwMode="auto">
            <a:xfrm>
              <a:off x="5700986" y="1939833"/>
              <a:ext cx="146657" cy="333102"/>
            </a:xfrm>
            <a:prstGeom prst="straightConnector1">
              <a:avLst/>
            </a:prstGeom>
            <a:noFill/>
            <a:ln w="19050" algn="ctr">
              <a:solidFill>
                <a:srgbClr val="1008B8"/>
              </a:solidFill>
              <a:round/>
              <a:headEnd/>
              <a:tailEnd type="arrow" w="med" len="med"/>
            </a:ln>
            <a:extLst>
              <a:ext uri="{909E8E84-426E-40DD-AFC4-6F175D3DCCD1}">
                <a14:hiddenFill xmlns:a14="http://schemas.microsoft.com/office/drawing/2010/main">
                  <a:noFill/>
                </a14:hiddenFill>
              </a:ext>
            </a:extLst>
          </p:spPr>
        </p:cxnSp>
        <p:sp>
          <p:nvSpPr>
            <p:cNvPr id="74" name="Rectangle 73"/>
            <p:cNvSpPr/>
            <p:nvPr/>
          </p:nvSpPr>
          <p:spPr bwMode="auto">
            <a:xfrm>
              <a:off x="3395097" y="2964026"/>
              <a:ext cx="3031827" cy="1881848"/>
            </a:xfrm>
            <a:prstGeom prst="rect">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r>
                <a:rPr lang="en-ZA" sz="1100" dirty="0">
                  <a:solidFill>
                    <a:srgbClr val="1C1C1C"/>
                  </a:solidFill>
                </a:rPr>
                <a:t>// C kernel program</a:t>
              </a:r>
            </a:p>
            <a:p>
              <a:pPr>
                <a:defRPr/>
              </a:pPr>
              <a:r>
                <a:rPr lang="en-ZA" sz="1100" dirty="0" err="1">
                  <a:solidFill>
                    <a:srgbClr val="1C1C1C"/>
                  </a:solidFill>
                </a:rPr>
                <a:t>int</a:t>
              </a:r>
              <a:r>
                <a:rPr lang="en-ZA" sz="1100" dirty="0">
                  <a:solidFill>
                    <a:srgbClr val="1C1C1C"/>
                  </a:solidFill>
                </a:rPr>
                <a:t>* x = &amp;data[</a:t>
              </a:r>
              <a:r>
                <a:rPr lang="en-ZA" sz="1100" dirty="0" err="1">
                  <a:solidFill>
                    <a:srgbClr val="1C1C1C"/>
                  </a:solidFill>
                </a:rPr>
                <a:t>threadID</a:t>
              </a:r>
              <a:r>
                <a:rPr lang="en-ZA" sz="1100" dirty="0">
                  <a:solidFill>
                    <a:srgbClr val="1C1C1C"/>
                  </a:solidFill>
                </a:rPr>
                <a:t>*N];</a:t>
              </a:r>
            </a:p>
            <a:p>
              <a:pPr>
                <a:defRPr/>
              </a:pPr>
              <a:r>
                <a:rPr lang="en-ZA" sz="1100" dirty="0" err="1">
                  <a:solidFill>
                    <a:srgbClr val="1C1C1C"/>
                  </a:solidFill>
                </a:rPr>
                <a:t>int</a:t>
              </a:r>
              <a:r>
                <a:rPr lang="en-ZA" sz="1100" dirty="0">
                  <a:solidFill>
                    <a:srgbClr val="1C1C1C"/>
                  </a:solidFill>
                </a:rPr>
                <a:t> </a:t>
              </a:r>
              <a:r>
                <a:rPr lang="en-ZA" sz="1100" dirty="0" err="1">
                  <a:solidFill>
                    <a:srgbClr val="1C1C1C"/>
                  </a:solidFill>
                </a:rPr>
                <a:t>i</a:t>
              </a:r>
              <a:r>
                <a:rPr lang="en-ZA" sz="1100" dirty="0">
                  <a:solidFill>
                    <a:srgbClr val="1C1C1C"/>
                  </a:solidFill>
                </a:rPr>
                <a:t>, sum=0;</a:t>
              </a:r>
            </a:p>
            <a:p>
              <a:pPr>
                <a:defRPr/>
              </a:pPr>
              <a:r>
                <a:rPr lang="en-ZA" sz="1100" dirty="0">
                  <a:solidFill>
                    <a:srgbClr val="1C1C1C"/>
                  </a:solidFill>
                </a:rPr>
                <a:t>for (</a:t>
              </a:r>
              <a:r>
                <a:rPr lang="en-ZA" sz="1100" dirty="0" err="1">
                  <a:solidFill>
                    <a:srgbClr val="1C1C1C"/>
                  </a:solidFill>
                </a:rPr>
                <a:t>i</a:t>
              </a:r>
              <a:r>
                <a:rPr lang="en-ZA" sz="1100" dirty="0">
                  <a:solidFill>
                    <a:srgbClr val="1C1C1C"/>
                  </a:solidFill>
                </a:rPr>
                <a:t>=0; </a:t>
              </a:r>
              <a:r>
                <a:rPr lang="en-ZA" sz="1100" dirty="0" err="1">
                  <a:solidFill>
                    <a:srgbClr val="1C1C1C"/>
                  </a:solidFill>
                </a:rPr>
                <a:t>i</a:t>
              </a:r>
              <a:r>
                <a:rPr lang="en-ZA" sz="1100" dirty="0">
                  <a:solidFill>
                    <a:srgbClr val="1C1C1C"/>
                  </a:solidFill>
                </a:rPr>
                <a:t>&lt;N; </a:t>
              </a:r>
              <a:r>
                <a:rPr lang="en-ZA" sz="1100" dirty="0" err="1">
                  <a:solidFill>
                    <a:srgbClr val="1C1C1C"/>
                  </a:solidFill>
                </a:rPr>
                <a:t>i</a:t>
              </a:r>
              <a:r>
                <a:rPr lang="en-ZA" sz="1100" dirty="0">
                  <a:solidFill>
                    <a:srgbClr val="1C1C1C"/>
                  </a:solidFill>
                </a:rPr>
                <a:t>++) </a:t>
              </a:r>
            </a:p>
            <a:p>
              <a:pPr>
                <a:defRPr/>
              </a:pPr>
              <a:r>
                <a:rPr lang="en-ZA" sz="1100" dirty="0">
                  <a:solidFill>
                    <a:srgbClr val="1C1C1C"/>
                  </a:solidFill>
                </a:rPr>
                <a:t>    sum+= data[</a:t>
              </a:r>
              <a:r>
                <a:rPr lang="en-ZA" sz="1100" dirty="0" err="1">
                  <a:solidFill>
                    <a:srgbClr val="1C1C1C"/>
                  </a:solidFill>
                </a:rPr>
                <a:t>i</a:t>
              </a:r>
              <a:r>
                <a:rPr lang="en-ZA" sz="1100" dirty="0">
                  <a:solidFill>
                    <a:srgbClr val="1C1C1C"/>
                  </a:solidFill>
                </a:rPr>
                <a:t>];</a:t>
              </a:r>
            </a:p>
            <a:p>
              <a:pPr>
                <a:defRPr/>
              </a:pPr>
              <a:r>
                <a:rPr lang="en-ZA" sz="1100" dirty="0">
                  <a:solidFill>
                    <a:srgbClr val="1C1C1C"/>
                  </a:solidFill>
                </a:rPr>
                <a:t>output[</a:t>
              </a:r>
              <a:r>
                <a:rPr lang="en-ZA" sz="1100" dirty="0" err="1">
                  <a:solidFill>
                    <a:srgbClr val="1C1C1C"/>
                  </a:solidFill>
                </a:rPr>
                <a:t>threadID</a:t>
              </a:r>
              <a:r>
                <a:rPr lang="en-ZA" sz="1100" dirty="0">
                  <a:solidFill>
                    <a:srgbClr val="1C1C1C"/>
                  </a:solidFill>
                </a:rPr>
                <a:t>] = sum;</a:t>
              </a:r>
              <a:endParaRPr lang="en-US" sz="1100" dirty="0">
                <a:solidFill>
                  <a:srgbClr val="1C1C1C"/>
                </a:solidFill>
              </a:endParaRPr>
            </a:p>
          </p:txBody>
        </p:sp>
        <p:cxnSp>
          <p:nvCxnSpPr>
            <p:cNvPr id="11290" name="Straight Connector 74"/>
            <p:cNvCxnSpPr>
              <a:cxnSpLocks noChangeShapeType="1"/>
              <a:stCxn id="11279" idx="2"/>
            </p:cNvCxnSpPr>
            <p:nvPr/>
          </p:nvCxnSpPr>
          <p:spPr bwMode="auto">
            <a:xfrm rot="16200000" flipH="1">
              <a:off x="3272246" y="2606038"/>
              <a:ext cx="470264" cy="22207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1291" name="Straight Connector 75"/>
            <p:cNvCxnSpPr>
              <a:cxnSpLocks noChangeShapeType="1"/>
            </p:cNvCxnSpPr>
            <p:nvPr/>
          </p:nvCxnSpPr>
          <p:spPr bwMode="auto">
            <a:xfrm rot="16200000" flipH="1">
              <a:off x="3638005" y="2606039"/>
              <a:ext cx="470263" cy="22206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1292" name="Straight Connector 76"/>
            <p:cNvCxnSpPr>
              <a:cxnSpLocks noChangeShapeType="1"/>
            </p:cNvCxnSpPr>
            <p:nvPr/>
          </p:nvCxnSpPr>
          <p:spPr bwMode="auto">
            <a:xfrm rot="16200000" flipH="1">
              <a:off x="4003765" y="2606039"/>
              <a:ext cx="470263" cy="22206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1293" name="Straight Connector 77"/>
            <p:cNvCxnSpPr>
              <a:cxnSpLocks noChangeShapeType="1"/>
            </p:cNvCxnSpPr>
            <p:nvPr/>
          </p:nvCxnSpPr>
          <p:spPr bwMode="auto">
            <a:xfrm rot="16200000" flipH="1">
              <a:off x="4369525" y="2606039"/>
              <a:ext cx="470263" cy="22206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1294" name="Straight Connector 78"/>
            <p:cNvCxnSpPr>
              <a:cxnSpLocks noChangeShapeType="1"/>
            </p:cNvCxnSpPr>
            <p:nvPr/>
          </p:nvCxnSpPr>
          <p:spPr bwMode="auto">
            <a:xfrm rot="16200000" flipH="1">
              <a:off x="4709159" y="2606039"/>
              <a:ext cx="470263" cy="22206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1295" name="Straight Connector 79"/>
            <p:cNvCxnSpPr>
              <a:cxnSpLocks noChangeShapeType="1"/>
            </p:cNvCxnSpPr>
            <p:nvPr/>
          </p:nvCxnSpPr>
          <p:spPr bwMode="auto">
            <a:xfrm rot="16200000" flipH="1">
              <a:off x="5074919" y="2606039"/>
              <a:ext cx="470263" cy="22206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1296" name="Straight Connector 80"/>
            <p:cNvCxnSpPr>
              <a:cxnSpLocks noChangeShapeType="1"/>
            </p:cNvCxnSpPr>
            <p:nvPr/>
          </p:nvCxnSpPr>
          <p:spPr bwMode="auto">
            <a:xfrm rot="16200000" flipH="1">
              <a:off x="5414554" y="2606039"/>
              <a:ext cx="470263" cy="22206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1297" name="Straight Connector 81"/>
            <p:cNvCxnSpPr>
              <a:cxnSpLocks noChangeShapeType="1"/>
            </p:cNvCxnSpPr>
            <p:nvPr/>
          </p:nvCxnSpPr>
          <p:spPr bwMode="auto">
            <a:xfrm rot="16200000" flipH="1">
              <a:off x="5780314" y="2606039"/>
              <a:ext cx="470263" cy="22206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1298" name="Straight Arrow Connector 82"/>
            <p:cNvCxnSpPr>
              <a:cxnSpLocks noChangeShapeType="1"/>
            </p:cNvCxnSpPr>
            <p:nvPr/>
          </p:nvCxnSpPr>
          <p:spPr bwMode="auto">
            <a:xfrm rot="5400000">
              <a:off x="3461657" y="5068388"/>
              <a:ext cx="418011"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299" name="Straight Arrow Connector 83"/>
            <p:cNvCxnSpPr>
              <a:cxnSpLocks noChangeShapeType="1"/>
            </p:cNvCxnSpPr>
            <p:nvPr/>
          </p:nvCxnSpPr>
          <p:spPr bwMode="auto">
            <a:xfrm rot="5400000">
              <a:off x="3762103" y="5068389"/>
              <a:ext cx="418011"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300" name="Straight Arrow Connector 84"/>
            <p:cNvCxnSpPr>
              <a:cxnSpLocks noChangeShapeType="1"/>
            </p:cNvCxnSpPr>
            <p:nvPr/>
          </p:nvCxnSpPr>
          <p:spPr bwMode="auto">
            <a:xfrm rot="5400000">
              <a:off x="4127863" y="5068389"/>
              <a:ext cx="418011"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301" name="Straight Arrow Connector 85"/>
            <p:cNvCxnSpPr>
              <a:cxnSpLocks noChangeShapeType="1"/>
            </p:cNvCxnSpPr>
            <p:nvPr/>
          </p:nvCxnSpPr>
          <p:spPr bwMode="auto">
            <a:xfrm rot="5400000">
              <a:off x="4454435" y="5068390"/>
              <a:ext cx="418011"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302" name="Straight Arrow Connector 86"/>
            <p:cNvCxnSpPr>
              <a:cxnSpLocks noChangeShapeType="1"/>
            </p:cNvCxnSpPr>
            <p:nvPr/>
          </p:nvCxnSpPr>
          <p:spPr bwMode="auto">
            <a:xfrm rot="5400000">
              <a:off x="4833258" y="5068390"/>
              <a:ext cx="418011"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303" name="Straight Arrow Connector 87"/>
            <p:cNvCxnSpPr>
              <a:cxnSpLocks noChangeShapeType="1"/>
            </p:cNvCxnSpPr>
            <p:nvPr/>
          </p:nvCxnSpPr>
          <p:spPr bwMode="auto">
            <a:xfrm rot="5400000">
              <a:off x="5185956" y="5068391"/>
              <a:ext cx="418011"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304" name="Straight Arrow Connector 88"/>
            <p:cNvCxnSpPr>
              <a:cxnSpLocks noChangeShapeType="1"/>
            </p:cNvCxnSpPr>
            <p:nvPr/>
          </p:nvCxnSpPr>
          <p:spPr bwMode="auto">
            <a:xfrm rot="5400000">
              <a:off x="5538653" y="5068391"/>
              <a:ext cx="418011"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305" name="Straight Arrow Connector 89"/>
            <p:cNvCxnSpPr>
              <a:cxnSpLocks noChangeShapeType="1"/>
            </p:cNvCxnSpPr>
            <p:nvPr/>
          </p:nvCxnSpPr>
          <p:spPr bwMode="auto">
            <a:xfrm rot="5400000">
              <a:off x="5891351" y="5068392"/>
              <a:ext cx="418011"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11273" name="Group 94"/>
          <p:cNvGrpSpPr>
            <a:grpSpLocks/>
          </p:cNvGrpSpPr>
          <p:nvPr/>
        </p:nvGrpSpPr>
        <p:grpSpPr bwMode="auto">
          <a:xfrm>
            <a:off x="5695950" y="2928320"/>
            <a:ext cx="230188" cy="46038"/>
            <a:chOff x="2168435" y="4663440"/>
            <a:chExt cx="231214" cy="47027"/>
          </a:xfrm>
        </p:grpSpPr>
        <p:sp>
          <p:nvSpPr>
            <p:cNvPr id="11276" name="Oval 90"/>
            <p:cNvSpPr>
              <a:spLocks noChangeArrowheads="1"/>
            </p:cNvSpPr>
            <p:nvPr/>
          </p:nvSpPr>
          <p:spPr bwMode="auto">
            <a:xfrm>
              <a:off x="2168435" y="4663440"/>
              <a:ext cx="47027" cy="47027"/>
            </a:xfrm>
            <a:prstGeom prst="ellipse">
              <a:avLst/>
            </a:prstGeom>
            <a:solidFill>
              <a:schemeClr val="tx1"/>
            </a:solidFill>
            <a:ln w="9525" algn="ctr">
              <a:solidFill>
                <a:schemeClr val="tx1"/>
              </a:solidFill>
              <a:round/>
              <a:headEnd/>
              <a:tailEnd/>
            </a:ln>
          </p:spPr>
          <p:txBody>
            <a:bodyPr/>
            <a:lstStyle/>
            <a:p>
              <a:endParaRPr lang="en-US"/>
            </a:p>
          </p:txBody>
        </p:sp>
        <p:sp>
          <p:nvSpPr>
            <p:cNvPr id="11277" name="Oval 91"/>
            <p:cNvSpPr>
              <a:spLocks noChangeArrowheads="1"/>
            </p:cNvSpPr>
            <p:nvPr/>
          </p:nvSpPr>
          <p:spPr bwMode="auto">
            <a:xfrm>
              <a:off x="2255957" y="4663440"/>
              <a:ext cx="47027" cy="47027"/>
            </a:xfrm>
            <a:prstGeom prst="ellipse">
              <a:avLst/>
            </a:prstGeom>
            <a:solidFill>
              <a:schemeClr val="tx1"/>
            </a:solidFill>
            <a:ln w="9525" algn="ctr">
              <a:solidFill>
                <a:schemeClr val="tx1"/>
              </a:solidFill>
              <a:round/>
              <a:headEnd/>
              <a:tailEnd/>
            </a:ln>
          </p:spPr>
          <p:txBody>
            <a:bodyPr/>
            <a:lstStyle/>
            <a:p>
              <a:endParaRPr lang="en-US"/>
            </a:p>
          </p:txBody>
        </p:sp>
        <p:sp>
          <p:nvSpPr>
            <p:cNvPr id="11278" name="Oval 92"/>
            <p:cNvSpPr>
              <a:spLocks noChangeArrowheads="1"/>
            </p:cNvSpPr>
            <p:nvPr/>
          </p:nvSpPr>
          <p:spPr bwMode="auto">
            <a:xfrm>
              <a:off x="2352622" y="4663440"/>
              <a:ext cx="47027" cy="47027"/>
            </a:xfrm>
            <a:prstGeom prst="ellipse">
              <a:avLst/>
            </a:prstGeom>
            <a:solidFill>
              <a:schemeClr val="tx1"/>
            </a:solidFill>
            <a:ln w="9525" algn="ctr">
              <a:solidFill>
                <a:schemeClr val="tx1"/>
              </a:solidFill>
              <a:round/>
              <a:headEnd/>
              <a:tailEnd/>
            </a:ln>
          </p:spPr>
          <p:txBody>
            <a:bodyPr/>
            <a:lstStyle/>
            <a:p>
              <a:endParaRPr lang="en-US"/>
            </a:p>
          </p:txBody>
        </p:sp>
      </p:grpSp>
      <p:sp>
        <p:nvSpPr>
          <p:cNvPr id="11274" name="TextBox 98"/>
          <p:cNvSpPr txBox="1">
            <a:spLocks noChangeArrowheads="1"/>
          </p:cNvSpPr>
          <p:nvPr/>
        </p:nvSpPr>
        <p:spPr bwMode="auto">
          <a:xfrm>
            <a:off x="287338" y="5370513"/>
            <a:ext cx="8597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dirty="0"/>
              <a:t>The </a:t>
            </a:r>
            <a:r>
              <a:rPr lang="en-ZA" dirty="0">
                <a:solidFill>
                  <a:schemeClr val="tx2">
                    <a:lumMod val="75000"/>
                  </a:schemeClr>
                </a:solidFill>
              </a:rPr>
              <a:t>__shared</a:t>
            </a:r>
            <a:r>
              <a:rPr lang="en-ZA" dirty="0"/>
              <a:t> keyword indicates a local variable </a:t>
            </a:r>
            <a:r>
              <a:rPr lang="en-ZA" dirty="0" smtClean="0"/>
              <a:t>shared </a:t>
            </a:r>
            <a:r>
              <a:rPr lang="en-ZA" dirty="0"/>
              <a:t>between all threads in the same block (i.e., declared in the kernel function</a:t>
            </a:r>
            <a:r>
              <a:rPr lang="en-ZA" dirty="0" smtClean="0"/>
              <a:t>).</a:t>
            </a:r>
            <a:endParaRPr lang="en-ZA" dirty="0"/>
          </a:p>
          <a:p>
            <a:r>
              <a:rPr lang="en-ZA" dirty="0"/>
              <a:t>All threads can access the global memory, which is copied over to the GPU from the CPU (using </a:t>
            </a:r>
            <a:r>
              <a:rPr lang="en-ZA" i="1" dirty="0" err="1"/>
              <a:t>cudaMemcpy</a:t>
            </a:r>
            <a:r>
              <a:rPr lang="en-ZA" i="1" dirty="0"/>
              <a:t>(</a:t>
            </a:r>
            <a:r>
              <a:rPr lang="en-ZA" i="1" dirty="0" err="1"/>
              <a:t>cpu_p</a:t>
            </a:r>
            <a:r>
              <a:rPr lang="en-ZA" i="1" dirty="0"/>
              <a:t>, </a:t>
            </a:r>
            <a:r>
              <a:rPr lang="en-ZA" i="1" dirty="0" err="1"/>
              <a:t>gpu_p</a:t>
            </a:r>
            <a:r>
              <a:rPr lang="en-ZA" i="1" dirty="0"/>
              <a:t>, size, </a:t>
            </a:r>
            <a:r>
              <a:rPr lang="en-ZA" i="1" dirty="0" err="1"/>
              <a:t>cudaMemcpyHostToDevice</a:t>
            </a:r>
            <a:r>
              <a:rPr lang="en-ZA" i="1" dirty="0"/>
              <a:t>)</a:t>
            </a:r>
            <a:r>
              <a:rPr lang="en-ZA" dirty="0"/>
              <a:t>).</a:t>
            </a:r>
            <a:endParaRPr lang="en-US" dirty="0"/>
          </a:p>
        </p:txBody>
      </p:sp>
      <p:sp>
        <p:nvSpPr>
          <p:cNvPr id="11275" name="TextBox 99"/>
          <p:cNvSpPr txBox="1">
            <a:spLocks noChangeArrowheads="1"/>
          </p:cNvSpPr>
          <p:nvPr/>
        </p:nvSpPr>
        <p:spPr bwMode="auto">
          <a:xfrm>
            <a:off x="287338" y="4625975"/>
            <a:ext cx="86471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dirty="0"/>
              <a:t>Only threads in the same block can cooperate, e.g., via atomic operations, shared memory,  or barrier synchronization.</a:t>
            </a:r>
            <a:endParaRPr lang="en-US" dirty="0"/>
          </a:p>
        </p:txBody>
      </p:sp>
      <p:sp>
        <p:nvSpPr>
          <p:cNvPr id="3" name="Rectangle 2"/>
          <p:cNvSpPr/>
          <p:nvPr/>
        </p:nvSpPr>
        <p:spPr>
          <a:xfrm>
            <a:off x="260350" y="4256643"/>
            <a:ext cx="6955750" cy="369332"/>
          </a:xfrm>
          <a:prstGeom prst="rect">
            <a:avLst/>
          </a:prstGeom>
        </p:spPr>
        <p:txBody>
          <a:bodyPr wrap="none">
            <a:spAutoFit/>
          </a:bodyPr>
          <a:lstStyle/>
          <a:p>
            <a:r>
              <a:rPr lang="en-ZA" i="1" dirty="0" smtClean="0">
                <a:solidFill>
                  <a:schemeClr val="tx2">
                    <a:lumMod val="75000"/>
                  </a:schemeClr>
                </a:solidFill>
              </a:rPr>
              <a:t>Note: the above visual depicts only one row in the array of blocks!!</a:t>
            </a:r>
            <a:endParaRPr lang="en-US" i="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2966" y="537286"/>
            <a:ext cx="2531463" cy="923330"/>
          </a:xfrm>
          <a:prstGeom prst="rect">
            <a:avLst/>
          </a:prstGeom>
          <a:noFill/>
        </p:spPr>
        <p:txBody>
          <a:bodyPr wrap="none" lIns="91440" tIns="45720" rIns="91440" bIns="45720">
            <a:spAutoFit/>
          </a:bodyPr>
          <a:lstStyle/>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Notice!</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Rectangle 2"/>
          <p:cNvSpPr/>
          <p:nvPr/>
        </p:nvSpPr>
        <p:spPr>
          <a:xfrm>
            <a:off x="940241" y="2967335"/>
            <a:ext cx="7263528" cy="923330"/>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Quiz 2 Next Thursday</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4" name="TextBox 3"/>
          <p:cNvSpPr txBox="1"/>
          <p:nvPr/>
        </p:nvSpPr>
        <p:spPr>
          <a:xfrm>
            <a:off x="3710230" y="4910203"/>
            <a:ext cx="1723549" cy="369332"/>
          </a:xfrm>
          <a:prstGeom prst="rect">
            <a:avLst/>
          </a:prstGeom>
          <a:noFill/>
        </p:spPr>
        <p:txBody>
          <a:bodyPr wrap="none" rtlCol="0">
            <a:spAutoFit/>
          </a:bodyPr>
          <a:lstStyle/>
          <a:p>
            <a:r>
              <a:rPr lang="en-ZA" dirty="0" smtClean="0"/>
              <a:t>27 March 2014</a:t>
            </a:r>
            <a:endParaRPr lang="en-ZA" dirty="0"/>
          </a:p>
        </p:txBody>
      </p:sp>
    </p:spTree>
    <p:extLst>
      <p:ext uri="{BB962C8B-B14F-4D97-AF65-F5344CB8AC3E}">
        <p14:creationId xmlns:p14="http://schemas.microsoft.com/office/powerpoint/2010/main" val="540656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6" y="264596"/>
            <a:ext cx="8385175" cy="713857"/>
          </a:xfrm>
        </p:spPr>
        <p:txBody>
          <a:bodyPr/>
          <a:lstStyle/>
          <a:p>
            <a:r>
              <a:rPr lang="en-US" dirty="0" smtClean="0"/>
              <a:t>CUDA block dimensions</a:t>
            </a:r>
            <a:endParaRPr lang="en-US" dirty="0"/>
          </a:p>
        </p:txBody>
      </p:sp>
      <p:sp>
        <p:nvSpPr>
          <p:cNvPr id="3" name="Rectangle 2"/>
          <p:cNvSpPr/>
          <p:nvPr/>
        </p:nvSpPr>
        <p:spPr>
          <a:xfrm>
            <a:off x="338881" y="884157"/>
            <a:ext cx="8492710"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i="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It’s a massive 2D collection of CPUs!</a:t>
            </a:r>
            <a:endParaRPr lang="en-US" sz="36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bwMode="auto">
          <a:xfrm>
            <a:off x="1160585" y="2157046"/>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1698544" y="2157046"/>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2234115" y="2157046"/>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2772074" y="2157046"/>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3294184" y="2157046"/>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3832143" y="2157046"/>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4367714" y="2157046"/>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4905673" y="2157046"/>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5429954" y="2157046"/>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5967913" y="2157046"/>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6503484" y="2157046"/>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a:off x="7041443" y="2157046"/>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1160585" y="2698912"/>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a:off x="1698544" y="2698912"/>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a:off x="2234115" y="2698912"/>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a:off x="2772074" y="2698912"/>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a:off x="3294184" y="2698912"/>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a:off x="3832143" y="2698912"/>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a:off x="4367714" y="2698912"/>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a:off x="4905673" y="2698912"/>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a:off x="5429954" y="2698912"/>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a:off x="5967913" y="2698912"/>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a:off x="6503484" y="2698912"/>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a:off x="7041443" y="2698912"/>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a:off x="7967132" y="2157046"/>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a:off x="7967132" y="2698912"/>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0" name="TextBox 29"/>
          <p:cNvSpPr txBox="1"/>
          <p:nvPr/>
        </p:nvSpPr>
        <p:spPr>
          <a:xfrm>
            <a:off x="7551634" y="2213491"/>
            <a:ext cx="415498" cy="369332"/>
          </a:xfrm>
          <a:prstGeom prst="rect">
            <a:avLst/>
          </a:prstGeom>
          <a:noFill/>
        </p:spPr>
        <p:txBody>
          <a:bodyPr wrap="none" rtlCol="0">
            <a:spAutoFit/>
          </a:bodyPr>
          <a:lstStyle/>
          <a:p>
            <a:r>
              <a:rPr lang="en-US" dirty="0" smtClean="0"/>
              <a:t>…</a:t>
            </a:r>
            <a:endParaRPr lang="en-US" dirty="0"/>
          </a:p>
        </p:txBody>
      </p:sp>
      <p:sp>
        <p:nvSpPr>
          <p:cNvPr id="31" name="TextBox 30"/>
          <p:cNvSpPr txBox="1"/>
          <p:nvPr/>
        </p:nvSpPr>
        <p:spPr>
          <a:xfrm>
            <a:off x="7551634" y="2766292"/>
            <a:ext cx="415498" cy="369332"/>
          </a:xfrm>
          <a:prstGeom prst="rect">
            <a:avLst/>
          </a:prstGeom>
          <a:noFill/>
        </p:spPr>
        <p:txBody>
          <a:bodyPr wrap="none" rtlCol="0">
            <a:spAutoFit/>
          </a:bodyPr>
          <a:lstStyle/>
          <a:p>
            <a:r>
              <a:rPr lang="en-US" dirty="0" smtClean="0"/>
              <a:t>…</a:t>
            </a:r>
            <a:endParaRPr lang="en-US" dirty="0"/>
          </a:p>
        </p:txBody>
      </p:sp>
      <p:cxnSp>
        <p:nvCxnSpPr>
          <p:cNvPr id="33" name="Straight Arrow Connector 32"/>
          <p:cNvCxnSpPr/>
          <p:nvPr/>
        </p:nvCxnSpPr>
        <p:spPr bwMode="auto">
          <a:xfrm>
            <a:off x="846667" y="2157046"/>
            <a:ext cx="565964" cy="25204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5" name="TextBox 34"/>
          <p:cNvSpPr txBox="1"/>
          <p:nvPr/>
        </p:nvSpPr>
        <p:spPr>
          <a:xfrm>
            <a:off x="246665" y="1702692"/>
            <a:ext cx="1138453" cy="461665"/>
          </a:xfrm>
          <a:prstGeom prst="rect">
            <a:avLst/>
          </a:prstGeom>
          <a:noFill/>
        </p:spPr>
        <p:txBody>
          <a:bodyPr wrap="none" rtlCol="0">
            <a:spAutoFit/>
          </a:bodyPr>
          <a:lstStyle/>
          <a:p>
            <a:r>
              <a:rPr lang="en-US" sz="1200" dirty="0" err="1" smtClean="0"/>
              <a:t>BlockID.x</a:t>
            </a:r>
            <a:r>
              <a:rPr lang="en-US" sz="1200" dirty="0" smtClean="0"/>
              <a:t> = 0,</a:t>
            </a:r>
          </a:p>
          <a:p>
            <a:r>
              <a:rPr lang="en-US" sz="1200" dirty="0" err="1" smtClean="0"/>
              <a:t>BlockID.y</a:t>
            </a:r>
            <a:r>
              <a:rPr lang="en-US" sz="1200" dirty="0" smtClean="0"/>
              <a:t> = 0</a:t>
            </a:r>
            <a:endParaRPr lang="en-US" sz="1200" dirty="0"/>
          </a:p>
        </p:txBody>
      </p:sp>
      <p:sp>
        <p:nvSpPr>
          <p:cNvPr id="36" name="Rectangle 35"/>
          <p:cNvSpPr/>
          <p:nvPr/>
        </p:nvSpPr>
        <p:spPr bwMode="auto">
          <a:xfrm>
            <a:off x="1160585" y="3241429"/>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7" name="Rectangle 36"/>
          <p:cNvSpPr/>
          <p:nvPr/>
        </p:nvSpPr>
        <p:spPr bwMode="auto">
          <a:xfrm>
            <a:off x="1698544" y="3241429"/>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8" name="Rectangle 37"/>
          <p:cNvSpPr/>
          <p:nvPr/>
        </p:nvSpPr>
        <p:spPr bwMode="auto">
          <a:xfrm>
            <a:off x="2234115" y="3241429"/>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9" name="Rectangle 38"/>
          <p:cNvSpPr/>
          <p:nvPr/>
        </p:nvSpPr>
        <p:spPr bwMode="auto">
          <a:xfrm>
            <a:off x="2772074" y="3241429"/>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3294184" y="3241429"/>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3832143" y="3241429"/>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2" name="Rectangle 41"/>
          <p:cNvSpPr/>
          <p:nvPr/>
        </p:nvSpPr>
        <p:spPr bwMode="auto">
          <a:xfrm>
            <a:off x="4367714" y="3241429"/>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4905673" y="3241429"/>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5429954" y="3241429"/>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5967913" y="3241429"/>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6503484" y="3241429"/>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7041443" y="3241429"/>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8" name="Rectangle 47"/>
          <p:cNvSpPr/>
          <p:nvPr/>
        </p:nvSpPr>
        <p:spPr bwMode="auto">
          <a:xfrm>
            <a:off x="7967132" y="3241429"/>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9" name="TextBox 48"/>
          <p:cNvSpPr txBox="1"/>
          <p:nvPr/>
        </p:nvSpPr>
        <p:spPr>
          <a:xfrm>
            <a:off x="7551634" y="3308809"/>
            <a:ext cx="415498" cy="369332"/>
          </a:xfrm>
          <a:prstGeom prst="rect">
            <a:avLst/>
          </a:prstGeom>
          <a:noFill/>
        </p:spPr>
        <p:txBody>
          <a:bodyPr wrap="none" rtlCol="0">
            <a:spAutoFit/>
          </a:bodyPr>
          <a:lstStyle/>
          <a:p>
            <a:r>
              <a:rPr lang="en-US" dirty="0" smtClean="0"/>
              <a:t>…</a:t>
            </a:r>
            <a:endParaRPr lang="en-US" dirty="0"/>
          </a:p>
        </p:txBody>
      </p:sp>
      <p:sp>
        <p:nvSpPr>
          <p:cNvPr id="50" name="Rectangle 49"/>
          <p:cNvSpPr/>
          <p:nvPr/>
        </p:nvSpPr>
        <p:spPr bwMode="auto">
          <a:xfrm>
            <a:off x="1160585" y="3779388"/>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1698544" y="3779388"/>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2234115" y="3779388"/>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2772074" y="3779388"/>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3294184" y="3779388"/>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3832143" y="3779388"/>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6" name="Rectangle 55"/>
          <p:cNvSpPr/>
          <p:nvPr/>
        </p:nvSpPr>
        <p:spPr bwMode="auto">
          <a:xfrm>
            <a:off x="4367714" y="3779388"/>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7" name="Rectangle 56"/>
          <p:cNvSpPr/>
          <p:nvPr/>
        </p:nvSpPr>
        <p:spPr bwMode="auto">
          <a:xfrm>
            <a:off x="4905673" y="3779388"/>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8" name="Rectangle 57"/>
          <p:cNvSpPr/>
          <p:nvPr/>
        </p:nvSpPr>
        <p:spPr bwMode="auto">
          <a:xfrm>
            <a:off x="5429954" y="3779388"/>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9" name="Rectangle 58"/>
          <p:cNvSpPr/>
          <p:nvPr/>
        </p:nvSpPr>
        <p:spPr bwMode="auto">
          <a:xfrm>
            <a:off x="5967913" y="3779388"/>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0" name="Rectangle 59"/>
          <p:cNvSpPr/>
          <p:nvPr/>
        </p:nvSpPr>
        <p:spPr bwMode="auto">
          <a:xfrm>
            <a:off x="6503484" y="3779388"/>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1" name="Rectangle 60"/>
          <p:cNvSpPr/>
          <p:nvPr/>
        </p:nvSpPr>
        <p:spPr bwMode="auto">
          <a:xfrm>
            <a:off x="7041443" y="3779388"/>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2" name="Rectangle 61"/>
          <p:cNvSpPr/>
          <p:nvPr/>
        </p:nvSpPr>
        <p:spPr bwMode="auto">
          <a:xfrm>
            <a:off x="7967132" y="3779388"/>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3" name="TextBox 62"/>
          <p:cNvSpPr txBox="1"/>
          <p:nvPr/>
        </p:nvSpPr>
        <p:spPr>
          <a:xfrm>
            <a:off x="7551634" y="3846768"/>
            <a:ext cx="415498" cy="369332"/>
          </a:xfrm>
          <a:prstGeom prst="rect">
            <a:avLst/>
          </a:prstGeom>
          <a:noFill/>
        </p:spPr>
        <p:txBody>
          <a:bodyPr wrap="none" rtlCol="0">
            <a:spAutoFit/>
          </a:bodyPr>
          <a:lstStyle/>
          <a:p>
            <a:r>
              <a:rPr lang="en-US" dirty="0" smtClean="0"/>
              <a:t>…</a:t>
            </a:r>
            <a:endParaRPr lang="en-US" dirty="0"/>
          </a:p>
        </p:txBody>
      </p:sp>
      <p:sp>
        <p:nvSpPr>
          <p:cNvPr id="64" name="Rectangle 63"/>
          <p:cNvSpPr/>
          <p:nvPr/>
        </p:nvSpPr>
        <p:spPr bwMode="auto">
          <a:xfrm>
            <a:off x="1160585" y="4306058"/>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5" name="Rectangle 64"/>
          <p:cNvSpPr/>
          <p:nvPr/>
        </p:nvSpPr>
        <p:spPr bwMode="auto">
          <a:xfrm>
            <a:off x="1698544" y="4306058"/>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6" name="Rectangle 65"/>
          <p:cNvSpPr/>
          <p:nvPr/>
        </p:nvSpPr>
        <p:spPr bwMode="auto">
          <a:xfrm>
            <a:off x="2234115" y="4306058"/>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7" name="Rectangle 66"/>
          <p:cNvSpPr/>
          <p:nvPr/>
        </p:nvSpPr>
        <p:spPr bwMode="auto">
          <a:xfrm>
            <a:off x="2772074" y="4306058"/>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8" name="Rectangle 67"/>
          <p:cNvSpPr/>
          <p:nvPr/>
        </p:nvSpPr>
        <p:spPr bwMode="auto">
          <a:xfrm>
            <a:off x="3294184" y="4306058"/>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9" name="Rectangle 68"/>
          <p:cNvSpPr/>
          <p:nvPr/>
        </p:nvSpPr>
        <p:spPr bwMode="auto">
          <a:xfrm>
            <a:off x="3832143" y="4306058"/>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0" name="Rectangle 69"/>
          <p:cNvSpPr/>
          <p:nvPr/>
        </p:nvSpPr>
        <p:spPr bwMode="auto">
          <a:xfrm>
            <a:off x="4367714" y="4306058"/>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1" name="Rectangle 70"/>
          <p:cNvSpPr/>
          <p:nvPr/>
        </p:nvSpPr>
        <p:spPr bwMode="auto">
          <a:xfrm>
            <a:off x="4905673" y="4306058"/>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2" name="Rectangle 71"/>
          <p:cNvSpPr/>
          <p:nvPr/>
        </p:nvSpPr>
        <p:spPr bwMode="auto">
          <a:xfrm>
            <a:off x="5429954" y="4306058"/>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3" name="Rectangle 72"/>
          <p:cNvSpPr/>
          <p:nvPr/>
        </p:nvSpPr>
        <p:spPr bwMode="auto">
          <a:xfrm>
            <a:off x="5967913" y="4306058"/>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4" name="Rectangle 73"/>
          <p:cNvSpPr/>
          <p:nvPr/>
        </p:nvSpPr>
        <p:spPr bwMode="auto">
          <a:xfrm>
            <a:off x="6503484" y="4306058"/>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5" name="Rectangle 74"/>
          <p:cNvSpPr/>
          <p:nvPr/>
        </p:nvSpPr>
        <p:spPr bwMode="auto">
          <a:xfrm>
            <a:off x="7041443" y="4306058"/>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6" name="Rectangle 75"/>
          <p:cNvSpPr/>
          <p:nvPr/>
        </p:nvSpPr>
        <p:spPr bwMode="auto">
          <a:xfrm>
            <a:off x="7967132" y="4306058"/>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7" name="TextBox 76"/>
          <p:cNvSpPr txBox="1"/>
          <p:nvPr/>
        </p:nvSpPr>
        <p:spPr>
          <a:xfrm>
            <a:off x="7551634" y="4373438"/>
            <a:ext cx="415498" cy="369332"/>
          </a:xfrm>
          <a:prstGeom prst="rect">
            <a:avLst/>
          </a:prstGeom>
          <a:noFill/>
        </p:spPr>
        <p:txBody>
          <a:bodyPr wrap="none" rtlCol="0">
            <a:spAutoFit/>
          </a:bodyPr>
          <a:lstStyle/>
          <a:p>
            <a:r>
              <a:rPr lang="en-US" dirty="0" smtClean="0"/>
              <a:t>…</a:t>
            </a:r>
            <a:endParaRPr lang="en-US" dirty="0"/>
          </a:p>
        </p:txBody>
      </p:sp>
      <p:sp>
        <p:nvSpPr>
          <p:cNvPr id="78" name="Rectangle 77"/>
          <p:cNvSpPr/>
          <p:nvPr/>
        </p:nvSpPr>
        <p:spPr bwMode="auto">
          <a:xfrm>
            <a:off x="1160585" y="4844017"/>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9" name="Rectangle 78"/>
          <p:cNvSpPr/>
          <p:nvPr/>
        </p:nvSpPr>
        <p:spPr bwMode="auto">
          <a:xfrm>
            <a:off x="1698544" y="4844017"/>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0" name="Rectangle 79"/>
          <p:cNvSpPr/>
          <p:nvPr/>
        </p:nvSpPr>
        <p:spPr bwMode="auto">
          <a:xfrm>
            <a:off x="2234115" y="4844017"/>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1" name="Rectangle 80"/>
          <p:cNvSpPr/>
          <p:nvPr/>
        </p:nvSpPr>
        <p:spPr bwMode="auto">
          <a:xfrm>
            <a:off x="2772074" y="4844017"/>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2" name="Rectangle 81"/>
          <p:cNvSpPr/>
          <p:nvPr/>
        </p:nvSpPr>
        <p:spPr bwMode="auto">
          <a:xfrm>
            <a:off x="3294184" y="4844017"/>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3" name="Rectangle 82"/>
          <p:cNvSpPr/>
          <p:nvPr/>
        </p:nvSpPr>
        <p:spPr bwMode="auto">
          <a:xfrm>
            <a:off x="3832143" y="4844017"/>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4" name="Rectangle 83"/>
          <p:cNvSpPr/>
          <p:nvPr/>
        </p:nvSpPr>
        <p:spPr bwMode="auto">
          <a:xfrm>
            <a:off x="4367714" y="4844017"/>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5" name="Rectangle 84"/>
          <p:cNvSpPr/>
          <p:nvPr/>
        </p:nvSpPr>
        <p:spPr bwMode="auto">
          <a:xfrm>
            <a:off x="4905673" y="4844017"/>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6" name="Rectangle 85"/>
          <p:cNvSpPr/>
          <p:nvPr/>
        </p:nvSpPr>
        <p:spPr bwMode="auto">
          <a:xfrm>
            <a:off x="5429954" y="4844017"/>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7" name="Rectangle 86"/>
          <p:cNvSpPr/>
          <p:nvPr/>
        </p:nvSpPr>
        <p:spPr bwMode="auto">
          <a:xfrm>
            <a:off x="5967913" y="4844017"/>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8" name="Rectangle 87"/>
          <p:cNvSpPr/>
          <p:nvPr/>
        </p:nvSpPr>
        <p:spPr bwMode="auto">
          <a:xfrm>
            <a:off x="6503484" y="4844017"/>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9" name="Rectangle 88"/>
          <p:cNvSpPr/>
          <p:nvPr/>
        </p:nvSpPr>
        <p:spPr bwMode="auto">
          <a:xfrm>
            <a:off x="7041443" y="4844017"/>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0" name="Rectangle 89"/>
          <p:cNvSpPr/>
          <p:nvPr/>
        </p:nvSpPr>
        <p:spPr bwMode="auto">
          <a:xfrm>
            <a:off x="7967132" y="4844017"/>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1" name="TextBox 90"/>
          <p:cNvSpPr txBox="1"/>
          <p:nvPr/>
        </p:nvSpPr>
        <p:spPr>
          <a:xfrm>
            <a:off x="7551634" y="4911397"/>
            <a:ext cx="415498" cy="369332"/>
          </a:xfrm>
          <a:prstGeom prst="rect">
            <a:avLst/>
          </a:prstGeom>
          <a:noFill/>
        </p:spPr>
        <p:txBody>
          <a:bodyPr wrap="none" rtlCol="0">
            <a:spAutoFit/>
          </a:bodyPr>
          <a:lstStyle/>
          <a:p>
            <a:r>
              <a:rPr lang="en-US" dirty="0" smtClean="0"/>
              <a:t>…</a:t>
            </a:r>
            <a:endParaRPr lang="en-US" dirty="0"/>
          </a:p>
        </p:txBody>
      </p:sp>
      <p:sp>
        <p:nvSpPr>
          <p:cNvPr id="92" name="TextBox 91"/>
          <p:cNvSpPr txBox="1"/>
          <p:nvPr/>
        </p:nvSpPr>
        <p:spPr>
          <a:xfrm rot="5400000">
            <a:off x="1250897" y="5328244"/>
            <a:ext cx="415498" cy="369332"/>
          </a:xfrm>
          <a:prstGeom prst="rect">
            <a:avLst/>
          </a:prstGeom>
          <a:noFill/>
        </p:spPr>
        <p:txBody>
          <a:bodyPr wrap="none" rtlCol="0">
            <a:spAutoFit/>
          </a:bodyPr>
          <a:lstStyle/>
          <a:p>
            <a:r>
              <a:rPr lang="en-US" dirty="0" smtClean="0"/>
              <a:t>…</a:t>
            </a:r>
            <a:endParaRPr lang="en-US" dirty="0"/>
          </a:p>
        </p:txBody>
      </p:sp>
      <p:sp>
        <p:nvSpPr>
          <p:cNvPr id="93" name="TextBox 92"/>
          <p:cNvSpPr txBox="1"/>
          <p:nvPr/>
        </p:nvSpPr>
        <p:spPr>
          <a:xfrm rot="5400000">
            <a:off x="1833153" y="5328244"/>
            <a:ext cx="415498" cy="369332"/>
          </a:xfrm>
          <a:prstGeom prst="rect">
            <a:avLst/>
          </a:prstGeom>
          <a:noFill/>
        </p:spPr>
        <p:txBody>
          <a:bodyPr wrap="none" rtlCol="0">
            <a:spAutoFit/>
          </a:bodyPr>
          <a:lstStyle/>
          <a:p>
            <a:r>
              <a:rPr lang="en-US" dirty="0" smtClean="0"/>
              <a:t>…</a:t>
            </a:r>
            <a:endParaRPr lang="en-US" dirty="0"/>
          </a:p>
        </p:txBody>
      </p:sp>
      <p:sp>
        <p:nvSpPr>
          <p:cNvPr id="94" name="TextBox 93"/>
          <p:cNvSpPr txBox="1"/>
          <p:nvPr/>
        </p:nvSpPr>
        <p:spPr>
          <a:xfrm rot="5400000">
            <a:off x="2332974" y="5328244"/>
            <a:ext cx="415498" cy="369332"/>
          </a:xfrm>
          <a:prstGeom prst="rect">
            <a:avLst/>
          </a:prstGeom>
          <a:noFill/>
        </p:spPr>
        <p:txBody>
          <a:bodyPr wrap="none" rtlCol="0">
            <a:spAutoFit/>
          </a:bodyPr>
          <a:lstStyle/>
          <a:p>
            <a:r>
              <a:rPr lang="en-US" dirty="0" smtClean="0"/>
              <a:t>…</a:t>
            </a:r>
            <a:endParaRPr lang="en-US" dirty="0"/>
          </a:p>
        </p:txBody>
      </p:sp>
      <p:sp>
        <p:nvSpPr>
          <p:cNvPr id="95" name="TextBox 94"/>
          <p:cNvSpPr txBox="1"/>
          <p:nvPr/>
        </p:nvSpPr>
        <p:spPr>
          <a:xfrm rot="5400000">
            <a:off x="2915230" y="5328244"/>
            <a:ext cx="415498" cy="369332"/>
          </a:xfrm>
          <a:prstGeom prst="rect">
            <a:avLst/>
          </a:prstGeom>
          <a:noFill/>
        </p:spPr>
        <p:txBody>
          <a:bodyPr wrap="none" rtlCol="0">
            <a:spAutoFit/>
          </a:bodyPr>
          <a:lstStyle/>
          <a:p>
            <a:r>
              <a:rPr lang="en-US" dirty="0" smtClean="0"/>
              <a:t>…</a:t>
            </a:r>
            <a:endParaRPr lang="en-US" dirty="0"/>
          </a:p>
        </p:txBody>
      </p:sp>
      <p:sp>
        <p:nvSpPr>
          <p:cNvPr id="96" name="TextBox 95"/>
          <p:cNvSpPr txBox="1"/>
          <p:nvPr/>
        </p:nvSpPr>
        <p:spPr>
          <a:xfrm rot="5400000">
            <a:off x="3405771" y="5328244"/>
            <a:ext cx="415498" cy="369332"/>
          </a:xfrm>
          <a:prstGeom prst="rect">
            <a:avLst/>
          </a:prstGeom>
          <a:noFill/>
        </p:spPr>
        <p:txBody>
          <a:bodyPr wrap="none" rtlCol="0">
            <a:spAutoFit/>
          </a:bodyPr>
          <a:lstStyle/>
          <a:p>
            <a:r>
              <a:rPr lang="en-US" dirty="0" smtClean="0"/>
              <a:t>…</a:t>
            </a:r>
            <a:endParaRPr lang="en-US" dirty="0"/>
          </a:p>
        </p:txBody>
      </p:sp>
      <p:sp>
        <p:nvSpPr>
          <p:cNvPr id="97" name="TextBox 96"/>
          <p:cNvSpPr txBox="1"/>
          <p:nvPr/>
        </p:nvSpPr>
        <p:spPr>
          <a:xfrm rot="5400000">
            <a:off x="3988027" y="5328244"/>
            <a:ext cx="415498" cy="369332"/>
          </a:xfrm>
          <a:prstGeom prst="rect">
            <a:avLst/>
          </a:prstGeom>
          <a:noFill/>
        </p:spPr>
        <p:txBody>
          <a:bodyPr wrap="none" rtlCol="0">
            <a:spAutoFit/>
          </a:bodyPr>
          <a:lstStyle/>
          <a:p>
            <a:r>
              <a:rPr lang="en-US" dirty="0" smtClean="0"/>
              <a:t>…</a:t>
            </a:r>
            <a:endParaRPr lang="en-US" dirty="0"/>
          </a:p>
        </p:txBody>
      </p:sp>
      <p:sp>
        <p:nvSpPr>
          <p:cNvPr id="98" name="TextBox 97"/>
          <p:cNvSpPr txBox="1"/>
          <p:nvPr/>
        </p:nvSpPr>
        <p:spPr>
          <a:xfrm rot="5400000">
            <a:off x="4487848" y="5328244"/>
            <a:ext cx="415498" cy="369332"/>
          </a:xfrm>
          <a:prstGeom prst="rect">
            <a:avLst/>
          </a:prstGeom>
          <a:noFill/>
        </p:spPr>
        <p:txBody>
          <a:bodyPr wrap="none" rtlCol="0">
            <a:spAutoFit/>
          </a:bodyPr>
          <a:lstStyle/>
          <a:p>
            <a:r>
              <a:rPr lang="en-US" dirty="0" smtClean="0"/>
              <a:t>…</a:t>
            </a:r>
            <a:endParaRPr lang="en-US" dirty="0"/>
          </a:p>
        </p:txBody>
      </p:sp>
      <p:sp>
        <p:nvSpPr>
          <p:cNvPr id="99" name="TextBox 98"/>
          <p:cNvSpPr txBox="1"/>
          <p:nvPr/>
        </p:nvSpPr>
        <p:spPr>
          <a:xfrm rot="5400000">
            <a:off x="5070104" y="5328244"/>
            <a:ext cx="415498" cy="369332"/>
          </a:xfrm>
          <a:prstGeom prst="rect">
            <a:avLst/>
          </a:prstGeom>
          <a:noFill/>
        </p:spPr>
        <p:txBody>
          <a:bodyPr wrap="none" rtlCol="0">
            <a:spAutoFit/>
          </a:bodyPr>
          <a:lstStyle/>
          <a:p>
            <a:r>
              <a:rPr lang="en-US" dirty="0" smtClean="0"/>
              <a:t>…</a:t>
            </a:r>
            <a:endParaRPr lang="en-US" dirty="0"/>
          </a:p>
        </p:txBody>
      </p:sp>
      <p:sp>
        <p:nvSpPr>
          <p:cNvPr id="100" name="TextBox 99"/>
          <p:cNvSpPr txBox="1"/>
          <p:nvPr/>
        </p:nvSpPr>
        <p:spPr>
          <a:xfrm rot="5400000">
            <a:off x="5562620" y="5328244"/>
            <a:ext cx="415498" cy="369332"/>
          </a:xfrm>
          <a:prstGeom prst="rect">
            <a:avLst/>
          </a:prstGeom>
          <a:noFill/>
        </p:spPr>
        <p:txBody>
          <a:bodyPr wrap="none" rtlCol="0">
            <a:spAutoFit/>
          </a:bodyPr>
          <a:lstStyle/>
          <a:p>
            <a:r>
              <a:rPr lang="en-US" dirty="0" smtClean="0"/>
              <a:t>…</a:t>
            </a:r>
            <a:endParaRPr lang="en-US" dirty="0"/>
          </a:p>
        </p:txBody>
      </p:sp>
      <p:sp>
        <p:nvSpPr>
          <p:cNvPr id="101" name="TextBox 100"/>
          <p:cNvSpPr txBox="1"/>
          <p:nvPr/>
        </p:nvSpPr>
        <p:spPr>
          <a:xfrm rot="5400000">
            <a:off x="6144876" y="5328244"/>
            <a:ext cx="415498" cy="369332"/>
          </a:xfrm>
          <a:prstGeom prst="rect">
            <a:avLst/>
          </a:prstGeom>
          <a:noFill/>
        </p:spPr>
        <p:txBody>
          <a:bodyPr wrap="none" rtlCol="0">
            <a:spAutoFit/>
          </a:bodyPr>
          <a:lstStyle/>
          <a:p>
            <a:r>
              <a:rPr lang="en-US" dirty="0" smtClean="0"/>
              <a:t>…</a:t>
            </a:r>
            <a:endParaRPr lang="en-US" dirty="0"/>
          </a:p>
        </p:txBody>
      </p:sp>
      <p:sp>
        <p:nvSpPr>
          <p:cNvPr id="102" name="TextBox 101"/>
          <p:cNvSpPr txBox="1"/>
          <p:nvPr/>
        </p:nvSpPr>
        <p:spPr>
          <a:xfrm rot="5400000">
            <a:off x="6644697" y="5328244"/>
            <a:ext cx="415498" cy="369332"/>
          </a:xfrm>
          <a:prstGeom prst="rect">
            <a:avLst/>
          </a:prstGeom>
          <a:noFill/>
        </p:spPr>
        <p:txBody>
          <a:bodyPr wrap="none" rtlCol="0">
            <a:spAutoFit/>
          </a:bodyPr>
          <a:lstStyle/>
          <a:p>
            <a:r>
              <a:rPr lang="en-US" dirty="0" smtClean="0"/>
              <a:t>…</a:t>
            </a:r>
            <a:endParaRPr lang="en-US" dirty="0"/>
          </a:p>
        </p:txBody>
      </p:sp>
      <p:sp>
        <p:nvSpPr>
          <p:cNvPr id="103" name="TextBox 102"/>
          <p:cNvSpPr txBox="1"/>
          <p:nvPr/>
        </p:nvSpPr>
        <p:spPr>
          <a:xfrm rot="5400000">
            <a:off x="7226953" y="5328244"/>
            <a:ext cx="415498" cy="369332"/>
          </a:xfrm>
          <a:prstGeom prst="rect">
            <a:avLst/>
          </a:prstGeom>
          <a:noFill/>
        </p:spPr>
        <p:txBody>
          <a:bodyPr wrap="none" rtlCol="0">
            <a:spAutoFit/>
          </a:bodyPr>
          <a:lstStyle/>
          <a:p>
            <a:r>
              <a:rPr lang="en-US" dirty="0" smtClean="0"/>
              <a:t>…</a:t>
            </a:r>
            <a:endParaRPr lang="en-US" dirty="0"/>
          </a:p>
        </p:txBody>
      </p:sp>
      <p:sp>
        <p:nvSpPr>
          <p:cNvPr id="104" name="TextBox 103"/>
          <p:cNvSpPr txBox="1"/>
          <p:nvPr/>
        </p:nvSpPr>
        <p:spPr>
          <a:xfrm rot="5400000">
            <a:off x="8079163" y="5328244"/>
            <a:ext cx="415498" cy="369332"/>
          </a:xfrm>
          <a:prstGeom prst="rect">
            <a:avLst/>
          </a:prstGeom>
          <a:noFill/>
        </p:spPr>
        <p:txBody>
          <a:bodyPr wrap="none" rtlCol="0">
            <a:spAutoFit/>
          </a:bodyPr>
          <a:lstStyle/>
          <a:p>
            <a:r>
              <a:rPr lang="en-US" dirty="0" smtClean="0"/>
              <a:t>…</a:t>
            </a:r>
            <a:endParaRPr lang="en-US" dirty="0"/>
          </a:p>
        </p:txBody>
      </p:sp>
      <p:sp>
        <p:nvSpPr>
          <p:cNvPr id="105" name="Rectangle 104"/>
          <p:cNvSpPr/>
          <p:nvPr/>
        </p:nvSpPr>
        <p:spPr bwMode="auto">
          <a:xfrm>
            <a:off x="1160585" y="5702640"/>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6" name="Rectangle 105"/>
          <p:cNvSpPr/>
          <p:nvPr/>
        </p:nvSpPr>
        <p:spPr bwMode="auto">
          <a:xfrm>
            <a:off x="1698544" y="5702640"/>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7" name="Rectangle 106"/>
          <p:cNvSpPr/>
          <p:nvPr/>
        </p:nvSpPr>
        <p:spPr bwMode="auto">
          <a:xfrm>
            <a:off x="2234115" y="5702640"/>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8" name="Rectangle 107"/>
          <p:cNvSpPr/>
          <p:nvPr/>
        </p:nvSpPr>
        <p:spPr bwMode="auto">
          <a:xfrm>
            <a:off x="2772074" y="5702640"/>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9" name="Rectangle 108"/>
          <p:cNvSpPr/>
          <p:nvPr/>
        </p:nvSpPr>
        <p:spPr bwMode="auto">
          <a:xfrm>
            <a:off x="3294184" y="5702640"/>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0" name="Rectangle 109"/>
          <p:cNvSpPr/>
          <p:nvPr/>
        </p:nvSpPr>
        <p:spPr bwMode="auto">
          <a:xfrm>
            <a:off x="3832143" y="5702640"/>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1" name="Rectangle 110"/>
          <p:cNvSpPr/>
          <p:nvPr/>
        </p:nvSpPr>
        <p:spPr bwMode="auto">
          <a:xfrm>
            <a:off x="4367714" y="5702640"/>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2" name="Rectangle 111"/>
          <p:cNvSpPr/>
          <p:nvPr/>
        </p:nvSpPr>
        <p:spPr bwMode="auto">
          <a:xfrm>
            <a:off x="4905673" y="5702640"/>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3" name="Rectangle 112"/>
          <p:cNvSpPr/>
          <p:nvPr/>
        </p:nvSpPr>
        <p:spPr bwMode="auto">
          <a:xfrm>
            <a:off x="5429954" y="5702640"/>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4" name="Rectangle 113"/>
          <p:cNvSpPr/>
          <p:nvPr/>
        </p:nvSpPr>
        <p:spPr bwMode="auto">
          <a:xfrm>
            <a:off x="5967913" y="5702640"/>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5" name="Rectangle 114"/>
          <p:cNvSpPr/>
          <p:nvPr/>
        </p:nvSpPr>
        <p:spPr bwMode="auto">
          <a:xfrm>
            <a:off x="6503484" y="5702640"/>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6" name="Rectangle 115"/>
          <p:cNvSpPr/>
          <p:nvPr/>
        </p:nvSpPr>
        <p:spPr bwMode="auto">
          <a:xfrm>
            <a:off x="7041443" y="5702640"/>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7" name="Rectangle 116"/>
          <p:cNvSpPr/>
          <p:nvPr/>
        </p:nvSpPr>
        <p:spPr bwMode="auto">
          <a:xfrm>
            <a:off x="7967132" y="5702640"/>
            <a:ext cx="504092" cy="504092"/>
          </a:xfrm>
          <a:prstGeom prst="rect">
            <a:avLst/>
          </a:prstGeom>
          <a:solidFill>
            <a:schemeClr val="accent6">
              <a:lumMod val="50000"/>
            </a:scheme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8" name="TextBox 117"/>
          <p:cNvSpPr txBox="1"/>
          <p:nvPr/>
        </p:nvSpPr>
        <p:spPr>
          <a:xfrm>
            <a:off x="7551634" y="5759085"/>
            <a:ext cx="415498" cy="369332"/>
          </a:xfrm>
          <a:prstGeom prst="rect">
            <a:avLst/>
          </a:prstGeom>
          <a:noFill/>
        </p:spPr>
        <p:txBody>
          <a:bodyPr wrap="none" rtlCol="0">
            <a:spAutoFit/>
          </a:bodyPr>
          <a:lstStyle/>
          <a:p>
            <a:r>
              <a:rPr lang="en-US" dirty="0" smtClean="0"/>
              <a:t>…</a:t>
            </a:r>
            <a:endParaRPr lang="en-US" dirty="0"/>
          </a:p>
        </p:txBody>
      </p:sp>
      <p:cxnSp>
        <p:nvCxnSpPr>
          <p:cNvPr id="119" name="Straight Arrow Connector 118"/>
          <p:cNvCxnSpPr>
            <a:stCxn id="120" idx="3"/>
          </p:cNvCxnSpPr>
          <p:nvPr/>
        </p:nvCxnSpPr>
        <p:spPr bwMode="auto">
          <a:xfrm flipV="1">
            <a:off x="7891633" y="5954686"/>
            <a:ext cx="327545" cy="59052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0" name="TextBox 119"/>
          <p:cNvSpPr txBox="1"/>
          <p:nvPr/>
        </p:nvSpPr>
        <p:spPr>
          <a:xfrm>
            <a:off x="5934046" y="6314381"/>
            <a:ext cx="1957587" cy="461665"/>
          </a:xfrm>
          <a:prstGeom prst="rect">
            <a:avLst/>
          </a:prstGeom>
          <a:noFill/>
        </p:spPr>
        <p:txBody>
          <a:bodyPr wrap="none" rtlCol="0">
            <a:spAutoFit/>
          </a:bodyPr>
          <a:lstStyle/>
          <a:p>
            <a:r>
              <a:rPr lang="en-US" sz="1200" dirty="0" err="1" smtClean="0"/>
              <a:t>BlockID.x</a:t>
            </a:r>
            <a:r>
              <a:rPr lang="en-US" sz="1200" dirty="0" smtClean="0"/>
              <a:t> = BlockDim.x-1,</a:t>
            </a:r>
          </a:p>
          <a:p>
            <a:r>
              <a:rPr lang="en-US" sz="1200" dirty="0" err="1" smtClean="0"/>
              <a:t>BlockID.y</a:t>
            </a:r>
            <a:r>
              <a:rPr lang="en-US" sz="1200" dirty="0" smtClean="0"/>
              <a:t> = BlockDim.y-1</a:t>
            </a:r>
            <a:endParaRPr lang="en-US" sz="1200" dirty="0"/>
          </a:p>
        </p:txBody>
      </p:sp>
      <p:sp>
        <p:nvSpPr>
          <p:cNvPr id="124" name="TextBox 123"/>
          <p:cNvSpPr txBox="1"/>
          <p:nvPr/>
        </p:nvSpPr>
        <p:spPr>
          <a:xfrm>
            <a:off x="614961" y="6329562"/>
            <a:ext cx="4469493" cy="276999"/>
          </a:xfrm>
          <a:prstGeom prst="rect">
            <a:avLst/>
          </a:prstGeom>
          <a:noFill/>
        </p:spPr>
        <p:txBody>
          <a:bodyPr wrap="none" rtlCol="0">
            <a:spAutoFit/>
          </a:bodyPr>
          <a:lstStyle/>
          <a:p>
            <a:r>
              <a:rPr lang="en-US" sz="1200" dirty="0" err="1" smtClean="0"/>
              <a:t>BlockID</a:t>
            </a:r>
            <a:r>
              <a:rPr lang="en-US" sz="1200" dirty="0" smtClean="0"/>
              <a:t> : a coordinate structure indicating the current block ID</a:t>
            </a:r>
            <a:endParaRPr lang="en-US" sz="1200" dirty="0"/>
          </a:p>
        </p:txBody>
      </p:sp>
      <p:sp>
        <p:nvSpPr>
          <p:cNvPr id="125" name="TextBox 124"/>
          <p:cNvSpPr txBox="1"/>
          <p:nvPr/>
        </p:nvSpPr>
        <p:spPr>
          <a:xfrm>
            <a:off x="614961" y="6575575"/>
            <a:ext cx="4801314" cy="276999"/>
          </a:xfrm>
          <a:prstGeom prst="rect">
            <a:avLst/>
          </a:prstGeom>
          <a:noFill/>
        </p:spPr>
        <p:txBody>
          <a:bodyPr wrap="none" rtlCol="0">
            <a:spAutoFit/>
          </a:bodyPr>
          <a:lstStyle/>
          <a:p>
            <a:r>
              <a:rPr lang="en-US" sz="1200" dirty="0" err="1" smtClean="0"/>
              <a:t>BlockDim</a:t>
            </a:r>
            <a:r>
              <a:rPr lang="en-US" sz="1200" dirty="0" smtClean="0"/>
              <a:t> : a coordinate structure indicating the number of block IDs</a:t>
            </a:r>
            <a:endParaRPr lang="en-US" sz="1200" dirty="0"/>
          </a:p>
        </p:txBody>
      </p:sp>
      <p:sp>
        <p:nvSpPr>
          <p:cNvPr id="126" name="TextBox 125"/>
          <p:cNvSpPr txBox="1"/>
          <p:nvPr/>
        </p:nvSpPr>
        <p:spPr>
          <a:xfrm>
            <a:off x="2720925" y="1709313"/>
            <a:ext cx="3895618" cy="461665"/>
          </a:xfrm>
          <a:prstGeom prst="rect">
            <a:avLst/>
          </a:prstGeom>
          <a:noFill/>
        </p:spPr>
        <p:txBody>
          <a:bodyPr wrap="none" rtlCol="0">
            <a:spAutoFit/>
          </a:bodyPr>
          <a:lstStyle/>
          <a:p>
            <a:r>
              <a:rPr lang="en-US" sz="2400" dirty="0" smtClean="0"/>
              <a:t>( </a:t>
            </a:r>
            <a:r>
              <a:rPr lang="en-US" sz="2400" dirty="0" err="1" smtClean="0"/>
              <a:t>BlockDim.x</a:t>
            </a:r>
            <a:r>
              <a:rPr lang="en-US" sz="2400" dirty="0" smtClean="0"/>
              <a:t> , </a:t>
            </a:r>
            <a:r>
              <a:rPr lang="en-US" sz="2400" dirty="0" err="1" smtClean="0"/>
              <a:t>BlockDim.y</a:t>
            </a:r>
            <a:r>
              <a:rPr lang="en-US" sz="2400" dirty="0" smtClean="0"/>
              <a:t> )</a:t>
            </a:r>
            <a:endParaRPr lang="en-US" sz="2400" dirty="0"/>
          </a:p>
        </p:txBody>
      </p:sp>
    </p:spTree>
    <p:extLst>
      <p:ext uri="{BB962C8B-B14F-4D97-AF65-F5344CB8AC3E}">
        <p14:creationId xmlns:p14="http://schemas.microsoft.com/office/powerpoint/2010/main" val="897116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smtClean="0"/>
              <a:t>Prac2 – Using CUDA</a:t>
            </a:r>
            <a:endParaRPr lang="en-US" dirty="0"/>
          </a:p>
        </p:txBody>
      </p:sp>
      <p:sp>
        <p:nvSpPr>
          <p:cNvPr id="3" name="Content Placeholder 2"/>
          <p:cNvSpPr>
            <a:spLocks noGrp="1"/>
          </p:cNvSpPr>
          <p:nvPr>
            <p:ph idx="1"/>
          </p:nvPr>
        </p:nvSpPr>
        <p:spPr/>
        <p:txBody>
          <a:bodyPr/>
          <a:lstStyle/>
          <a:p>
            <a:pPr>
              <a:defRPr/>
            </a:pPr>
            <a:r>
              <a:rPr lang="en-ZA" dirty="0" smtClean="0"/>
              <a:t>Part A: sample application that does vector scalar product</a:t>
            </a:r>
          </a:p>
          <a:p>
            <a:pPr>
              <a:defRPr/>
            </a:pPr>
            <a:r>
              <a:rPr lang="en-ZA" dirty="0" smtClean="0"/>
              <a:t>Part B: your task</a:t>
            </a:r>
          </a:p>
          <a:p>
            <a:pPr lvl="1">
              <a:defRPr/>
            </a:pPr>
            <a:r>
              <a:rPr lang="en-ZA" dirty="0" smtClean="0"/>
              <a:t>Parallelize the</a:t>
            </a:r>
            <a:br>
              <a:rPr lang="en-ZA" dirty="0" smtClean="0"/>
            </a:br>
            <a:r>
              <a:rPr lang="en-ZA" dirty="0" smtClean="0"/>
              <a:t>sampling of a</a:t>
            </a:r>
            <a:br>
              <a:rPr lang="en-ZA" dirty="0" smtClean="0"/>
            </a:br>
            <a:r>
              <a:rPr lang="en-ZA" dirty="0" smtClean="0"/>
              <a:t>function</a:t>
            </a:r>
          </a:p>
          <a:p>
            <a:pPr lvl="1">
              <a:defRPr/>
            </a:pPr>
            <a:endParaRPr lang="en-US" dirty="0"/>
          </a:p>
        </p:txBody>
      </p:sp>
      <p:pic>
        <p:nvPicPr>
          <p:cNvPr id="12292" name="Picture 3" descr="func_y.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77787" y="3532739"/>
            <a:ext cx="4583112"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smtClean="0"/>
              <a:t>Prac2 – the files</a:t>
            </a:r>
            <a:endParaRPr lang="en-US" dirty="0"/>
          </a:p>
        </p:txBody>
      </p:sp>
      <p:sp>
        <p:nvSpPr>
          <p:cNvPr id="3" name="Content Placeholder 2"/>
          <p:cNvSpPr>
            <a:spLocks noGrp="1"/>
          </p:cNvSpPr>
          <p:nvPr>
            <p:ph idx="1"/>
          </p:nvPr>
        </p:nvSpPr>
        <p:spPr>
          <a:xfrm>
            <a:off x="838200" y="1774825"/>
            <a:ext cx="8007350" cy="4191000"/>
          </a:xfrm>
        </p:spPr>
        <p:txBody>
          <a:bodyPr>
            <a:normAutofit fontScale="92500" lnSpcReduction="10000"/>
          </a:bodyPr>
          <a:lstStyle/>
          <a:p>
            <a:pPr>
              <a:defRPr/>
            </a:pPr>
            <a:r>
              <a:rPr lang="en-US" dirty="0" smtClean="0"/>
              <a:t>prac02b_gold.cpp :</a:t>
            </a:r>
          </a:p>
          <a:p>
            <a:pPr lvl="1">
              <a:defRPr/>
            </a:pPr>
            <a:r>
              <a:rPr lang="en-ZA" dirty="0" smtClean="0"/>
              <a:t>Sequential implementation for use in establishing a performance baseline (you can compile this as is in </a:t>
            </a:r>
            <a:r>
              <a:rPr lang="en-ZA" dirty="0" err="1" smtClean="0"/>
              <a:t>DevC</a:t>
            </a:r>
            <a:r>
              <a:rPr lang="en-ZA" dirty="0" smtClean="0"/>
              <a:t>++ / GCC)</a:t>
            </a:r>
          </a:p>
          <a:p>
            <a:pPr>
              <a:defRPr/>
            </a:pPr>
            <a:r>
              <a:rPr lang="en-ZA" dirty="0" smtClean="0"/>
              <a:t>Prac02b.cu :</a:t>
            </a:r>
          </a:p>
          <a:p>
            <a:pPr lvl="1">
              <a:defRPr/>
            </a:pPr>
            <a:r>
              <a:rPr lang="en-ZA" dirty="0" smtClean="0"/>
              <a:t>CUDA C code has </a:t>
            </a:r>
            <a:r>
              <a:rPr lang="en-ZA" i="1" dirty="0" smtClean="0"/>
              <a:t>main()</a:t>
            </a:r>
            <a:r>
              <a:rPr lang="en-ZA" dirty="0" smtClean="0"/>
              <a:t> (can’t compile with GCC) – for compiler see </a:t>
            </a:r>
            <a:r>
              <a:rPr lang="en-ZA" dirty="0" err="1" smtClean="0"/>
              <a:t>common.make</a:t>
            </a:r>
            <a:r>
              <a:rPr lang="en-ZA" dirty="0" smtClean="0"/>
              <a:t>:</a:t>
            </a:r>
            <a:br>
              <a:rPr lang="en-ZA" dirty="0" smtClean="0"/>
            </a:br>
            <a:r>
              <a:rPr lang="en-ZA" sz="2000" dirty="0" smtClean="0"/>
              <a:t> NVCC := (CUDA_INSTALL_PATH)/bin/</a:t>
            </a:r>
            <a:r>
              <a:rPr lang="en-ZA" sz="2000" dirty="0" err="1" smtClean="0"/>
              <a:t>nvcc</a:t>
            </a:r>
            <a:r>
              <a:rPr lang="en-ZA" sz="2000" dirty="0" smtClean="0"/>
              <a:t> )</a:t>
            </a:r>
          </a:p>
          <a:p>
            <a:pPr>
              <a:defRPr/>
            </a:pPr>
            <a:r>
              <a:rPr lang="en-ZA" sz="2800" dirty="0" smtClean="0"/>
              <a:t>prac02b_kernel.cu: CUDA C code, implements the parallel vector operation</a:t>
            </a:r>
          </a:p>
          <a:p>
            <a:pPr lvl="1">
              <a:defRPr/>
            </a:pPr>
            <a:endParaRPr lang="en-US"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smtClean="0"/>
              <a:t>Installing CUDA</a:t>
            </a:r>
            <a:endParaRPr lang="en-US" dirty="0"/>
          </a:p>
        </p:txBody>
      </p:sp>
      <p:sp>
        <p:nvSpPr>
          <p:cNvPr id="3" name="Content Placeholder 2"/>
          <p:cNvSpPr>
            <a:spLocks noGrp="1"/>
          </p:cNvSpPr>
          <p:nvPr>
            <p:ph idx="1"/>
          </p:nvPr>
        </p:nvSpPr>
        <p:spPr/>
        <p:txBody>
          <a:bodyPr/>
          <a:lstStyle/>
          <a:p>
            <a:pPr>
              <a:defRPr/>
            </a:pPr>
            <a:r>
              <a:rPr lang="en-ZA" dirty="0" smtClean="0"/>
              <a:t>You can install CUDA on your own PCs with ease – install the SDK at least (avail for both Linux and Windows)</a:t>
            </a:r>
          </a:p>
          <a:p>
            <a:pPr>
              <a:defRPr/>
            </a:pPr>
            <a:r>
              <a:rPr lang="en-ZA" dirty="0" smtClean="0"/>
              <a:t>Even if you </a:t>
            </a:r>
            <a:r>
              <a:rPr lang="en-ZA" i="1" dirty="0" smtClean="0"/>
              <a:t>don’t</a:t>
            </a:r>
            <a:r>
              <a:rPr lang="en-ZA" dirty="0" smtClean="0"/>
              <a:t> have a compatible </a:t>
            </a:r>
            <a:r>
              <a:rPr lang="en-ZA" dirty="0" err="1" smtClean="0"/>
              <a:t>nVIDIA</a:t>
            </a:r>
            <a:r>
              <a:rPr lang="en-ZA" dirty="0" smtClean="0"/>
              <a:t> card, you can use the emulator that comes with the SDK</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Forum</a:t>
            </a:r>
            <a:endParaRPr lang="en-US" dirty="0"/>
          </a:p>
        </p:txBody>
      </p:sp>
      <p:sp>
        <p:nvSpPr>
          <p:cNvPr id="3" name="Content Placeholder 2"/>
          <p:cNvSpPr>
            <a:spLocks noGrp="1"/>
          </p:cNvSpPr>
          <p:nvPr>
            <p:ph idx="1"/>
          </p:nvPr>
        </p:nvSpPr>
        <p:spPr/>
        <p:txBody>
          <a:bodyPr/>
          <a:lstStyle/>
          <a:p>
            <a:r>
              <a:rPr lang="en-US" dirty="0" smtClean="0"/>
              <a:t>Please consider using the VULA forum topic for Prac2 CUDA to post questions, particularly about installing and using CUDA (obviously no sharing of solutions to the </a:t>
            </a:r>
            <a:r>
              <a:rPr lang="en-US" dirty="0" err="1" smtClean="0"/>
              <a:t>prac</a:t>
            </a:r>
            <a:r>
              <a:rPr lang="en-US" dirty="0" smtClean="0"/>
              <a:t> is permitted).</a:t>
            </a:r>
            <a:endParaRPr lang="en-US" dirty="0"/>
          </a:p>
        </p:txBody>
      </p:sp>
    </p:spTree>
    <p:extLst>
      <p:ext uri="{BB962C8B-B14F-4D97-AF65-F5344CB8AC3E}">
        <p14:creationId xmlns:p14="http://schemas.microsoft.com/office/powerpoint/2010/main" val="2296689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Design of Parallel Programs (CONT)</a:t>
            </a:r>
            <a:endParaRPr lang="en-US" dirty="0"/>
          </a:p>
        </p:txBody>
      </p:sp>
      <p:sp>
        <p:nvSpPr>
          <p:cNvPr id="5" name="Text Placeholder 4"/>
          <p:cNvSpPr>
            <a:spLocks noGrp="1"/>
          </p:cNvSpPr>
          <p:nvPr>
            <p:ph type="body" idx="1"/>
          </p:nvPr>
        </p:nvSpPr>
        <p:spPr/>
        <p:txBody>
          <a:bodyPr/>
          <a:lstStyle/>
          <a:p>
            <a:r>
              <a:rPr lang="en-US" dirty="0" smtClean="0"/>
              <a:t>EEE4084F</a:t>
            </a:r>
            <a:endParaRPr lang="en-US" dirty="0"/>
          </a:p>
        </p:txBody>
      </p:sp>
    </p:spTree>
    <p:extLst>
      <p:ext uri="{BB962C8B-B14F-4D97-AF65-F5344CB8AC3E}">
        <p14:creationId xmlns:p14="http://schemas.microsoft.com/office/powerpoint/2010/main" val="3626558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ZA" dirty="0" smtClean="0"/>
              <a:t>Step 5: Identify Data Dependencies</a:t>
            </a:r>
            <a:endParaRPr lang="en-US" dirty="0"/>
          </a:p>
        </p:txBody>
      </p:sp>
      <p:sp>
        <p:nvSpPr>
          <p:cNvPr id="5" name="Text Placeholder 4"/>
          <p:cNvSpPr>
            <a:spLocks noGrp="1"/>
          </p:cNvSpPr>
          <p:nvPr>
            <p:ph type="body" idx="1"/>
          </p:nvPr>
        </p:nvSpPr>
        <p:spPr/>
        <p:txBody>
          <a:bodyPr/>
          <a:lstStyle/>
          <a:p>
            <a:pPr>
              <a:defRPr/>
            </a:pPr>
            <a:r>
              <a:rPr lang="en-ZA" dirty="0" smtClean="0"/>
              <a:t>EEE4084F</a:t>
            </a:r>
            <a:endParaRPr lang="en-US" dirty="0"/>
          </a:p>
        </p:txBody>
      </p:sp>
      <p:pic>
        <p:nvPicPr>
          <p:cNvPr id="25604" name="Picture 6" descr="tug.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360" y="403685"/>
            <a:ext cx="2784475" cy="24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38927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defRPr/>
            </a:pPr>
            <a:r>
              <a:rPr lang="en-ZA" dirty="0" smtClean="0"/>
              <a:t>Data dependencies</a:t>
            </a:r>
            <a:endParaRPr lang="en-US" dirty="0"/>
          </a:p>
        </p:txBody>
      </p:sp>
      <p:sp>
        <p:nvSpPr>
          <p:cNvPr id="5" name="Content Placeholder 4"/>
          <p:cNvSpPr>
            <a:spLocks noGrp="1"/>
          </p:cNvSpPr>
          <p:nvPr>
            <p:ph idx="1"/>
          </p:nvPr>
        </p:nvSpPr>
        <p:spPr>
          <a:xfrm>
            <a:off x="657225" y="1519238"/>
            <a:ext cx="8007350" cy="4843462"/>
          </a:xfrm>
        </p:spPr>
        <p:txBody>
          <a:bodyPr/>
          <a:lstStyle/>
          <a:p>
            <a:pPr>
              <a:defRPr/>
            </a:pPr>
            <a:r>
              <a:rPr lang="en-US" dirty="0" smtClean="0"/>
              <a:t>A </a:t>
            </a:r>
            <a:r>
              <a:rPr lang="en-US" dirty="0" smtClean="0">
                <a:solidFill>
                  <a:srgbClr val="FF6600"/>
                </a:solidFill>
              </a:rPr>
              <a:t>dependency</a:t>
            </a:r>
            <a:r>
              <a:rPr lang="en-US" dirty="0" smtClean="0"/>
              <a:t> exists between statements of a program when the order of executing the statements affects the results of the program.</a:t>
            </a:r>
          </a:p>
          <a:p>
            <a:pPr>
              <a:defRPr/>
            </a:pPr>
            <a:r>
              <a:rPr lang="en-US" dirty="0" smtClean="0"/>
              <a:t>A </a:t>
            </a:r>
            <a:r>
              <a:rPr lang="en-US" dirty="0" smtClean="0">
                <a:solidFill>
                  <a:srgbClr val="FF6600"/>
                </a:solidFill>
              </a:rPr>
              <a:t>data dependency </a:t>
            </a:r>
            <a:r>
              <a:rPr lang="en-US" dirty="0" smtClean="0"/>
              <a:t>is caused by different tasks accessing the same variables (i.e., memory addresses).</a:t>
            </a:r>
          </a:p>
          <a:p>
            <a:pPr>
              <a:defRPr/>
            </a:pPr>
            <a:r>
              <a:rPr lang="en-US" dirty="0" smtClean="0"/>
              <a:t>Dependencies are a major inhibition to developing parallel programs.</a:t>
            </a:r>
            <a:endParaRPr lang="en-US" dirty="0"/>
          </a:p>
        </p:txBody>
      </p:sp>
    </p:spTree>
    <p:extLst>
      <p:ext uri="{BB962C8B-B14F-4D97-AF65-F5344CB8AC3E}">
        <p14:creationId xmlns:p14="http://schemas.microsoft.com/office/powerpoint/2010/main" val="26834786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smtClean="0"/>
              <a:t>Data dependencies</a:t>
            </a:r>
            <a:endParaRPr lang="en-US" dirty="0"/>
          </a:p>
        </p:txBody>
      </p:sp>
      <p:sp>
        <p:nvSpPr>
          <p:cNvPr id="3" name="Content Placeholder 2"/>
          <p:cNvSpPr>
            <a:spLocks noGrp="1"/>
          </p:cNvSpPr>
          <p:nvPr>
            <p:ph idx="1"/>
          </p:nvPr>
        </p:nvSpPr>
        <p:spPr>
          <a:xfrm>
            <a:off x="838200" y="1546225"/>
            <a:ext cx="8007350" cy="4549775"/>
          </a:xfrm>
        </p:spPr>
        <p:txBody>
          <a:bodyPr>
            <a:normAutofit lnSpcReduction="10000"/>
          </a:bodyPr>
          <a:lstStyle/>
          <a:p>
            <a:pPr>
              <a:defRPr/>
            </a:pPr>
            <a:r>
              <a:rPr lang="en-US" dirty="0" smtClean="0"/>
              <a:t>Common approaches to working around data dependencies:</a:t>
            </a:r>
          </a:p>
          <a:p>
            <a:pPr lvl="1">
              <a:defRPr/>
            </a:pPr>
            <a:r>
              <a:rPr lang="en-US" dirty="0" smtClean="0"/>
              <a:t>For distributed memory architectures: tend to use </a:t>
            </a:r>
            <a:r>
              <a:rPr lang="en-US" dirty="0" smtClean="0">
                <a:solidFill>
                  <a:srgbClr val="FF6600"/>
                </a:solidFill>
              </a:rPr>
              <a:t>synchronization points </a:t>
            </a:r>
            <a:r>
              <a:rPr lang="en-US" dirty="0" smtClean="0"/>
              <a:t>(periods when sets of shared data is communicated between tasks).</a:t>
            </a:r>
          </a:p>
          <a:p>
            <a:pPr lvl="1">
              <a:defRPr/>
            </a:pPr>
            <a:r>
              <a:rPr lang="en-US" dirty="0" smtClean="0"/>
              <a:t>Shared memory architectures: make use of read/write </a:t>
            </a:r>
            <a:r>
              <a:rPr lang="en-US" dirty="0" smtClean="0">
                <a:solidFill>
                  <a:srgbClr val="FF6600"/>
                </a:solidFill>
              </a:rPr>
              <a:t>synchronize operations </a:t>
            </a:r>
            <a:r>
              <a:rPr lang="en-US" dirty="0" smtClean="0"/>
              <a:t>(no sending of data, just temporarily block other tasks from reading/writing a variable).</a:t>
            </a:r>
            <a:endParaRPr lang="en-US" dirty="0"/>
          </a:p>
        </p:txBody>
      </p:sp>
    </p:spTree>
    <p:extLst>
      <p:ext uri="{BB962C8B-B14F-4D97-AF65-F5344CB8AC3E}">
        <p14:creationId xmlns:p14="http://schemas.microsoft.com/office/powerpoint/2010/main" val="25852838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smtClean="0"/>
              <a:t>Common data dependencies</a:t>
            </a:r>
            <a:endParaRPr lang="en-US" dirty="0"/>
          </a:p>
        </p:txBody>
      </p:sp>
      <p:sp>
        <p:nvSpPr>
          <p:cNvPr id="28675" name="TextBox 5"/>
          <p:cNvSpPr txBox="1">
            <a:spLocks noChangeArrowheads="1"/>
          </p:cNvSpPr>
          <p:nvPr/>
        </p:nvSpPr>
        <p:spPr bwMode="auto">
          <a:xfrm>
            <a:off x="720724" y="1879600"/>
            <a:ext cx="8163631"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Arial" charset="0"/>
              <a:buChar char="•"/>
            </a:pPr>
            <a:r>
              <a:rPr lang="en-US" sz="2400" dirty="0"/>
              <a:t> Loop carried data dependence</a:t>
            </a:r>
          </a:p>
          <a:p>
            <a:pPr lvl="1"/>
            <a:r>
              <a:rPr lang="en-US" sz="2400" dirty="0"/>
              <a:t>dependence between statements in different iterations</a:t>
            </a:r>
          </a:p>
          <a:p>
            <a:pPr>
              <a:buFont typeface="Arial" charset="0"/>
              <a:buChar char="•"/>
            </a:pPr>
            <a:r>
              <a:rPr lang="en-US" sz="2400" dirty="0"/>
              <a:t> Loop independent data dependence</a:t>
            </a:r>
          </a:p>
          <a:p>
            <a:pPr lvl="1"/>
            <a:r>
              <a:rPr lang="en-US" sz="2400" dirty="0"/>
              <a:t>dependence between statements in the same iteration</a:t>
            </a:r>
          </a:p>
          <a:p>
            <a:pPr>
              <a:buFont typeface="Arial" charset="0"/>
              <a:buChar char="•"/>
            </a:pPr>
            <a:r>
              <a:rPr lang="en-US" sz="2400" dirty="0"/>
              <a:t> Lexically forward dependence:</a:t>
            </a:r>
          </a:p>
          <a:p>
            <a:pPr lvl="1"/>
            <a:r>
              <a:rPr lang="en-US" sz="2400" dirty="0"/>
              <a:t>source precedes the target lexically</a:t>
            </a:r>
          </a:p>
          <a:p>
            <a:pPr>
              <a:buFont typeface="Arial" charset="0"/>
              <a:buChar char="•"/>
            </a:pPr>
            <a:r>
              <a:rPr lang="en-US" sz="2400" dirty="0"/>
              <a:t> Lexically backward dependence:</a:t>
            </a:r>
          </a:p>
          <a:p>
            <a:pPr lvl="1"/>
            <a:r>
              <a:rPr lang="en-US" sz="2400" dirty="0"/>
              <a:t>opposite from above</a:t>
            </a:r>
          </a:p>
          <a:p>
            <a:pPr>
              <a:buFont typeface="Arial" charset="0"/>
              <a:buChar char="•"/>
            </a:pPr>
            <a:r>
              <a:rPr lang="en-US" sz="2400" dirty="0"/>
              <a:t> Right-hand side of an assignment precede the </a:t>
            </a:r>
            <a:r>
              <a:rPr lang="en-US" sz="2400" dirty="0" smtClean="0"/>
              <a:t>left-hand</a:t>
            </a:r>
            <a:br>
              <a:rPr lang="en-US" sz="2400" dirty="0" smtClean="0"/>
            </a:br>
            <a:r>
              <a:rPr lang="en-US" sz="2400" dirty="0" smtClean="0"/>
              <a:t>  </a:t>
            </a:r>
            <a:r>
              <a:rPr lang="en-US" sz="2400" dirty="0"/>
              <a:t>side</a:t>
            </a:r>
          </a:p>
        </p:txBody>
      </p:sp>
      <p:sp>
        <p:nvSpPr>
          <p:cNvPr id="28676" name="Rectangle 14"/>
          <p:cNvSpPr>
            <a:spLocks noChangeArrowheads="1"/>
          </p:cNvSpPr>
          <p:nvPr/>
        </p:nvSpPr>
        <p:spPr bwMode="auto">
          <a:xfrm>
            <a:off x="289964" y="6244158"/>
            <a:ext cx="85328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t>Source: </a:t>
            </a:r>
            <a:r>
              <a:rPr lang="en-US" sz="1400">
                <a:hlinkClick r:id="rId3"/>
              </a:rPr>
              <a:t>http://sc.tamu.edu/help/power/powerlearn/html/ScalarOptnw/tsld036.htm</a:t>
            </a:r>
            <a:endParaRPr lang="en-US" sz="1400"/>
          </a:p>
        </p:txBody>
      </p:sp>
    </p:spTree>
    <p:extLst>
      <p:ext uri="{BB962C8B-B14F-4D97-AF65-F5344CB8AC3E}">
        <p14:creationId xmlns:p14="http://schemas.microsoft.com/office/powerpoint/2010/main" val="3389284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ZA" dirty="0" smtClean="0"/>
              <a:t>Lecture Overview</a:t>
            </a:r>
            <a:endParaRPr lang="en-US" dirty="0" smtClean="0"/>
          </a:p>
        </p:txBody>
      </p:sp>
      <p:sp>
        <p:nvSpPr>
          <p:cNvPr id="3" name="Content Placeholder 2"/>
          <p:cNvSpPr>
            <a:spLocks noGrp="1"/>
          </p:cNvSpPr>
          <p:nvPr>
            <p:ph idx="1"/>
          </p:nvPr>
        </p:nvSpPr>
        <p:spPr>
          <a:xfrm>
            <a:off x="554907" y="1195570"/>
            <a:ext cx="7697635" cy="4519977"/>
          </a:xfrm>
        </p:spPr>
        <p:txBody>
          <a:bodyPr>
            <a:normAutofit/>
          </a:bodyPr>
          <a:lstStyle/>
          <a:p>
            <a:pPr>
              <a:defRPr/>
            </a:pPr>
            <a:r>
              <a:rPr lang="en-ZA" dirty="0"/>
              <a:t>Aside: </a:t>
            </a:r>
            <a:r>
              <a:rPr lang="en-ZA" i="1" dirty="0"/>
              <a:t>IBM Watson</a:t>
            </a:r>
            <a:r>
              <a:rPr lang="en-ZA" dirty="0"/>
              <a:t> (a mega ‘game console’ case study</a:t>
            </a:r>
            <a:r>
              <a:rPr lang="en-ZA" dirty="0" smtClean="0"/>
              <a:t>)</a:t>
            </a:r>
          </a:p>
          <a:p>
            <a:pPr eaLnBrk="1" hangingPunct="1">
              <a:defRPr/>
            </a:pPr>
            <a:r>
              <a:rPr lang="en-ZA" dirty="0" smtClean="0"/>
              <a:t>Seminar reminder</a:t>
            </a:r>
          </a:p>
          <a:p>
            <a:pPr eaLnBrk="1" hangingPunct="1">
              <a:defRPr/>
            </a:pPr>
            <a:r>
              <a:rPr lang="en-ZA" dirty="0" smtClean="0"/>
              <a:t>CUDA &amp; Prac2</a:t>
            </a:r>
          </a:p>
          <a:p>
            <a:pPr eaLnBrk="1" hangingPunct="1">
              <a:defRPr/>
            </a:pPr>
            <a:r>
              <a:rPr lang="en-ZA" dirty="0" smtClean="0"/>
              <a:t>Parallel Programming cont.</a:t>
            </a:r>
          </a:p>
          <a:p>
            <a:pPr lvl="1" eaLnBrk="1" hangingPunct="1">
              <a:defRPr/>
            </a:pPr>
            <a:r>
              <a:rPr lang="en-ZA" dirty="0" smtClean="0"/>
              <a:t>Identifying Data</a:t>
            </a:r>
            <a:br>
              <a:rPr lang="en-ZA" dirty="0" smtClean="0"/>
            </a:br>
            <a:r>
              <a:rPr lang="en-ZA" dirty="0" smtClean="0"/>
              <a:t>Dependencies</a:t>
            </a:r>
          </a:p>
          <a:p>
            <a:pPr lvl="1" eaLnBrk="1" hangingPunct="1">
              <a:defRPr/>
            </a:pPr>
            <a:r>
              <a:rPr lang="en-ZA" dirty="0" smtClean="0"/>
              <a:t>Synchronization</a:t>
            </a:r>
          </a:p>
        </p:txBody>
      </p:sp>
      <p:pic>
        <p:nvPicPr>
          <p:cNvPr id="4099" name="Picture 3" descr="mosaic0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23715" y="3801428"/>
            <a:ext cx="4471988"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ZA" dirty="0" smtClean="0"/>
              <a:t>Step 6: Synchronization</a:t>
            </a:r>
            <a:endParaRPr lang="en-US" dirty="0"/>
          </a:p>
        </p:txBody>
      </p:sp>
      <p:sp>
        <p:nvSpPr>
          <p:cNvPr id="5" name="Text Placeholder 4"/>
          <p:cNvSpPr>
            <a:spLocks noGrp="1"/>
          </p:cNvSpPr>
          <p:nvPr>
            <p:ph type="body" idx="1"/>
          </p:nvPr>
        </p:nvSpPr>
        <p:spPr/>
        <p:txBody>
          <a:bodyPr/>
          <a:lstStyle/>
          <a:p>
            <a:pPr>
              <a:defRPr/>
            </a:pPr>
            <a:r>
              <a:rPr lang="en-ZA" dirty="0" smtClean="0"/>
              <a:t>EEE4084F</a:t>
            </a:r>
            <a:endParaRPr lang="en-US" dirty="0"/>
          </a:p>
        </p:txBody>
      </p:sp>
      <p:sp>
        <p:nvSpPr>
          <p:cNvPr id="6148" name="Rectangle 5"/>
          <p:cNvSpPr>
            <a:spLocks noChangeArrowheads="1"/>
          </p:cNvSpPr>
          <p:nvPr/>
        </p:nvSpPr>
        <p:spPr bwMode="auto">
          <a:xfrm>
            <a:off x="763588" y="3205163"/>
            <a:ext cx="4664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Font typeface="Wingdings" pitchFamily="2" charset="2"/>
              <a:buNone/>
            </a:pPr>
            <a:r>
              <a:rPr lang="en-ZA" sz="2800" dirty="0">
                <a:solidFill>
                  <a:srgbClr val="FF6600"/>
                </a:solidFill>
              </a:rPr>
              <a:t>Design of Parallel Programs</a:t>
            </a:r>
          </a:p>
        </p:txBody>
      </p:sp>
    </p:spTree>
    <p:extLst>
      <p:ext uri="{BB962C8B-B14F-4D97-AF65-F5344CB8AC3E}">
        <p14:creationId xmlns:p14="http://schemas.microsoft.com/office/powerpoint/2010/main" val="1569038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defRPr/>
            </a:pPr>
            <a:r>
              <a:rPr lang="en-US" dirty="0" smtClean="0"/>
              <a:t>Types of Synchronization</a:t>
            </a:r>
            <a:endParaRPr lang="en-US" dirty="0"/>
          </a:p>
        </p:txBody>
      </p:sp>
      <p:sp>
        <p:nvSpPr>
          <p:cNvPr id="5" name="Content Placeholder 4"/>
          <p:cNvSpPr>
            <a:spLocks noGrp="1"/>
          </p:cNvSpPr>
          <p:nvPr>
            <p:ph idx="1"/>
          </p:nvPr>
        </p:nvSpPr>
        <p:spPr/>
        <p:txBody>
          <a:bodyPr/>
          <a:lstStyle/>
          <a:p>
            <a:pPr>
              <a:defRPr/>
            </a:pPr>
            <a:r>
              <a:rPr lang="en-US" dirty="0" smtClean="0"/>
              <a:t>Barrier</a:t>
            </a:r>
          </a:p>
          <a:p>
            <a:pPr>
              <a:defRPr/>
            </a:pPr>
            <a:r>
              <a:rPr lang="en-US" dirty="0" smtClean="0"/>
              <a:t>Locking / Semaphores</a:t>
            </a:r>
          </a:p>
          <a:p>
            <a:pPr>
              <a:defRPr/>
            </a:pPr>
            <a:r>
              <a:rPr lang="en-US" dirty="0" smtClean="0"/>
              <a:t>Synchronous communication operations</a:t>
            </a:r>
            <a:endParaRPr lang="en-US" dirty="0"/>
          </a:p>
        </p:txBody>
      </p:sp>
    </p:spTree>
    <p:extLst>
      <p:ext uri="{BB962C8B-B14F-4D97-AF65-F5344CB8AC3E}">
        <p14:creationId xmlns:p14="http://schemas.microsoft.com/office/powerpoint/2010/main" val="849504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smtClean="0"/>
              <a:t>Barrier</a:t>
            </a:r>
            <a:endParaRPr lang="en-US" dirty="0"/>
          </a:p>
        </p:txBody>
      </p:sp>
      <p:sp>
        <p:nvSpPr>
          <p:cNvPr id="3" name="Content Placeholder 2"/>
          <p:cNvSpPr>
            <a:spLocks noGrp="1"/>
          </p:cNvSpPr>
          <p:nvPr>
            <p:ph idx="1"/>
          </p:nvPr>
        </p:nvSpPr>
        <p:spPr>
          <a:xfrm>
            <a:off x="684213" y="1711325"/>
            <a:ext cx="8007350" cy="4191000"/>
          </a:xfrm>
        </p:spPr>
        <p:txBody>
          <a:bodyPr>
            <a:normAutofit fontScale="92500" lnSpcReduction="10000"/>
          </a:bodyPr>
          <a:lstStyle/>
          <a:p>
            <a:pPr>
              <a:defRPr/>
            </a:pPr>
            <a:r>
              <a:rPr lang="en-US" i="1" dirty="0" smtClean="0"/>
              <a:t>All</a:t>
            </a:r>
            <a:r>
              <a:rPr lang="en-US" dirty="0" smtClean="0"/>
              <a:t> tasks are involved</a:t>
            </a:r>
          </a:p>
          <a:p>
            <a:pPr>
              <a:defRPr/>
            </a:pPr>
            <a:r>
              <a:rPr lang="en-US" dirty="0" smtClean="0"/>
              <a:t>Each task does work until it reaches the barrier, and then </a:t>
            </a:r>
            <a:r>
              <a:rPr lang="en-US" dirty="0" smtClean="0">
                <a:solidFill>
                  <a:schemeClr val="tx2">
                    <a:lumMod val="75000"/>
                  </a:schemeClr>
                </a:solidFill>
              </a:rPr>
              <a:t>blocks</a:t>
            </a:r>
            <a:r>
              <a:rPr lang="en-US" dirty="0" smtClean="0"/>
              <a:t>.</a:t>
            </a:r>
          </a:p>
          <a:p>
            <a:pPr>
              <a:defRPr/>
            </a:pPr>
            <a:r>
              <a:rPr lang="en-US" dirty="0" smtClean="0"/>
              <a:t>When the last task reaches the barrier all the tasks are synchronized.</a:t>
            </a:r>
          </a:p>
          <a:p>
            <a:pPr>
              <a:defRPr/>
            </a:pPr>
            <a:r>
              <a:rPr lang="en-US" dirty="0" smtClean="0"/>
              <a:t>What happens next?…</a:t>
            </a:r>
          </a:p>
          <a:p>
            <a:pPr lvl="1">
              <a:defRPr/>
            </a:pPr>
            <a:r>
              <a:rPr lang="en-US" dirty="0" smtClean="0"/>
              <a:t>Section of work is done </a:t>
            </a:r>
            <a:r>
              <a:rPr lang="en-US" i="1" dirty="0" smtClean="0"/>
              <a:t>or</a:t>
            </a:r>
          </a:p>
          <a:p>
            <a:pPr lvl="1">
              <a:defRPr/>
            </a:pPr>
            <a:r>
              <a:rPr lang="en-US" dirty="0" smtClean="0"/>
              <a:t>Tasks are automatically released to continue their work… programmer usually decides.</a:t>
            </a:r>
            <a:endParaRPr lang="en-US" dirty="0"/>
          </a:p>
        </p:txBody>
      </p:sp>
      <p:pic>
        <p:nvPicPr>
          <p:cNvPr id="8196" name="Picture 3" descr="boom.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3775" y="393700"/>
            <a:ext cx="2033588"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31245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ACTIVE\EEE4084F\Common\Images_open\ossidiana_lock_and_key-o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4766" y="352996"/>
            <a:ext cx="1389634" cy="16348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16441" y="642034"/>
            <a:ext cx="8385175" cy="659824"/>
          </a:xfrm>
        </p:spPr>
        <p:txBody>
          <a:bodyPr>
            <a:normAutofit fontScale="90000"/>
          </a:bodyPr>
          <a:lstStyle/>
          <a:p>
            <a:pPr>
              <a:defRPr/>
            </a:pPr>
            <a:r>
              <a:rPr lang="en-ZA" dirty="0" smtClean="0"/>
              <a:t>Locking / Semaphores</a:t>
            </a:r>
            <a:endParaRPr lang="en-US" dirty="0"/>
          </a:p>
        </p:txBody>
      </p:sp>
      <p:sp>
        <p:nvSpPr>
          <p:cNvPr id="5" name="Content Placeholder 4"/>
          <p:cNvSpPr>
            <a:spLocks noGrp="1"/>
          </p:cNvSpPr>
          <p:nvPr>
            <p:ph idx="1"/>
          </p:nvPr>
        </p:nvSpPr>
        <p:spPr>
          <a:xfrm>
            <a:off x="541338" y="1449515"/>
            <a:ext cx="8007350" cy="4191000"/>
          </a:xfrm>
        </p:spPr>
        <p:txBody>
          <a:bodyPr>
            <a:normAutofit fontScale="92500" lnSpcReduction="20000"/>
          </a:bodyPr>
          <a:lstStyle/>
          <a:p>
            <a:pPr>
              <a:defRPr/>
            </a:pPr>
            <a:r>
              <a:rPr lang="en-US" dirty="0" smtClean="0"/>
              <a:t>May concern any number of tasks</a:t>
            </a:r>
          </a:p>
          <a:p>
            <a:pPr>
              <a:defRPr/>
            </a:pPr>
            <a:r>
              <a:rPr lang="en-US" dirty="0" smtClean="0"/>
              <a:t>Usually used to serialize / protect access to global data or </a:t>
            </a:r>
            <a:r>
              <a:rPr lang="en-US" dirty="0" smtClean="0">
                <a:solidFill>
                  <a:schemeClr val="tx2">
                    <a:lumMod val="75000"/>
                  </a:schemeClr>
                </a:solidFill>
              </a:rPr>
              <a:t>critical section</a:t>
            </a:r>
            <a:r>
              <a:rPr lang="en-US" dirty="0" smtClean="0"/>
              <a:t> of code. </a:t>
            </a:r>
          </a:p>
          <a:p>
            <a:pPr>
              <a:defRPr/>
            </a:pPr>
            <a:r>
              <a:rPr lang="en-US" dirty="0" smtClean="0"/>
              <a:t>Only one task at a time may have the lock / semaphore.</a:t>
            </a:r>
          </a:p>
          <a:p>
            <a:pPr>
              <a:defRPr/>
            </a:pPr>
            <a:r>
              <a:rPr lang="en-US" dirty="0" smtClean="0"/>
              <a:t>Tasks can attempt to get the lock need to wait for the task that has the lock to release it, granted on a FCFS basis.</a:t>
            </a:r>
          </a:p>
          <a:p>
            <a:pPr>
              <a:defRPr/>
            </a:pPr>
            <a:r>
              <a:rPr lang="en-US" dirty="0" smtClean="0"/>
              <a:t>Usually blocking, could be non-blocking (i.e., do other work until lock is available)</a:t>
            </a:r>
            <a:endParaRPr lang="en-US" dirty="0"/>
          </a:p>
        </p:txBody>
      </p:sp>
    </p:spTree>
    <p:extLst>
      <p:ext uri="{BB962C8B-B14F-4D97-AF65-F5344CB8AC3E}">
        <p14:creationId xmlns:p14="http://schemas.microsoft.com/office/powerpoint/2010/main" val="6988552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357" y="244475"/>
            <a:ext cx="8623300" cy="1431925"/>
          </a:xfrm>
        </p:spPr>
        <p:txBody>
          <a:bodyPr/>
          <a:lstStyle/>
          <a:p>
            <a:pPr>
              <a:defRPr/>
            </a:pPr>
            <a:r>
              <a:rPr lang="en-US" dirty="0" smtClean="0"/>
              <a:t>Synchronous communication operations</a:t>
            </a:r>
            <a:endParaRPr lang="en-US" dirty="0"/>
          </a:p>
        </p:txBody>
      </p:sp>
      <p:sp>
        <p:nvSpPr>
          <p:cNvPr id="3" name="Content Placeholder 2"/>
          <p:cNvSpPr>
            <a:spLocks noGrp="1"/>
          </p:cNvSpPr>
          <p:nvPr>
            <p:ph idx="1"/>
          </p:nvPr>
        </p:nvSpPr>
        <p:spPr>
          <a:xfrm>
            <a:off x="515938" y="1751013"/>
            <a:ext cx="8007350" cy="4740275"/>
          </a:xfrm>
        </p:spPr>
        <p:txBody>
          <a:bodyPr>
            <a:normAutofit lnSpcReduction="10000"/>
          </a:bodyPr>
          <a:lstStyle/>
          <a:p>
            <a:pPr>
              <a:defRPr/>
            </a:pPr>
            <a:r>
              <a:rPr lang="en-US" dirty="0" smtClean="0"/>
              <a:t>Concerns only tasks executing a communication operation (or </a:t>
            </a:r>
            <a:r>
              <a:rPr lang="en-US" dirty="0" err="1" smtClean="0">
                <a:solidFill>
                  <a:schemeClr val="tx2">
                    <a:lumMod val="75000"/>
                  </a:schemeClr>
                </a:solidFill>
              </a:rPr>
              <a:t>coms</a:t>
            </a:r>
            <a:r>
              <a:rPr lang="en-US" dirty="0" smtClean="0">
                <a:solidFill>
                  <a:schemeClr val="tx2">
                    <a:lumMod val="75000"/>
                  </a:schemeClr>
                </a:solidFill>
              </a:rPr>
              <a:t> op</a:t>
            </a:r>
            <a:r>
              <a:rPr lang="en-US" dirty="0" smtClean="0"/>
              <a:t>)</a:t>
            </a:r>
          </a:p>
          <a:p>
            <a:pPr>
              <a:defRPr/>
            </a:pPr>
            <a:r>
              <a:rPr lang="en-US" dirty="0" smtClean="0"/>
              <a:t>When a task performs a </a:t>
            </a:r>
            <a:r>
              <a:rPr lang="en-US" dirty="0" err="1" smtClean="0"/>
              <a:t>coms</a:t>
            </a:r>
            <a:r>
              <a:rPr lang="en-US" dirty="0" smtClean="0"/>
              <a:t> op, some form of </a:t>
            </a:r>
            <a:r>
              <a:rPr lang="en-US" dirty="0" smtClean="0">
                <a:solidFill>
                  <a:schemeClr val="tx2">
                    <a:lumMod val="75000"/>
                  </a:schemeClr>
                </a:solidFill>
              </a:rPr>
              <a:t>coordination</a:t>
            </a:r>
            <a:r>
              <a:rPr lang="en-US" dirty="0" smtClean="0"/>
              <a:t> is required with other task(s) involved with this communication. </a:t>
            </a:r>
          </a:p>
          <a:p>
            <a:pPr lvl="1">
              <a:defRPr/>
            </a:pPr>
            <a:r>
              <a:rPr lang="en-US" dirty="0" smtClean="0"/>
              <a:t>For example, before a task can do a send operation, it needs to first receive a clear to send (CTS) signal from the task it wants to send to.</a:t>
            </a:r>
          </a:p>
        </p:txBody>
      </p:sp>
    </p:spTree>
    <p:extLst>
      <p:ext uri="{BB962C8B-B14F-4D97-AF65-F5344CB8AC3E}">
        <p14:creationId xmlns:p14="http://schemas.microsoft.com/office/powerpoint/2010/main" val="10238513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defRPr/>
            </a:pPr>
            <a:r>
              <a:rPr lang="en-ZA" dirty="0" smtClean="0"/>
              <a:t>Questions?</a:t>
            </a:r>
            <a:endParaRPr lang="en-US" dirty="0"/>
          </a:p>
        </p:txBody>
      </p:sp>
      <p:sp>
        <p:nvSpPr>
          <p:cNvPr id="25603" name="TextBox 4"/>
          <p:cNvSpPr txBox="1">
            <a:spLocks noChangeArrowheads="1"/>
          </p:cNvSpPr>
          <p:nvPr/>
        </p:nvSpPr>
        <p:spPr bwMode="auto">
          <a:xfrm>
            <a:off x="1881188" y="2024063"/>
            <a:ext cx="612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6000" i="1"/>
              <a:t>?</a:t>
            </a:r>
            <a:endParaRPr lang="en-US" sz="6000" i="1"/>
          </a:p>
        </p:txBody>
      </p:sp>
      <p:sp>
        <p:nvSpPr>
          <p:cNvPr id="25604" name="TextBox 5"/>
          <p:cNvSpPr txBox="1">
            <a:spLocks noChangeArrowheads="1"/>
          </p:cNvSpPr>
          <p:nvPr/>
        </p:nvSpPr>
        <p:spPr bwMode="auto">
          <a:xfrm>
            <a:off x="5106988" y="1489075"/>
            <a:ext cx="612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6000" dirty="0"/>
              <a:t>?</a:t>
            </a:r>
            <a:endParaRPr lang="en-US" sz="6000" dirty="0"/>
          </a:p>
        </p:txBody>
      </p:sp>
      <p:sp>
        <p:nvSpPr>
          <p:cNvPr id="25605" name="TextBox 6"/>
          <p:cNvSpPr txBox="1">
            <a:spLocks noChangeArrowheads="1"/>
          </p:cNvSpPr>
          <p:nvPr/>
        </p:nvSpPr>
        <p:spPr bwMode="auto">
          <a:xfrm>
            <a:off x="6545263" y="4271963"/>
            <a:ext cx="6111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6000" i="1"/>
              <a:t>?</a:t>
            </a:r>
            <a:endParaRPr lang="en-US" sz="6000" i="1"/>
          </a:p>
        </p:txBody>
      </p:sp>
      <p:sp>
        <p:nvSpPr>
          <p:cNvPr id="25606" name="TextBox 7"/>
          <p:cNvSpPr txBox="1">
            <a:spLocks noChangeArrowheads="1"/>
          </p:cNvSpPr>
          <p:nvPr/>
        </p:nvSpPr>
        <p:spPr bwMode="auto">
          <a:xfrm>
            <a:off x="1633538" y="4389438"/>
            <a:ext cx="612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6000"/>
              <a:t>?</a:t>
            </a:r>
            <a:endParaRPr lang="en-US" sz="6000"/>
          </a:p>
        </p:txBody>
      </p:sp>
      <p:sp>
        <p:nvSpPr>
          <p:cNvPr id="25607" name="TextBox 8"/>
          <p:cNvSpPr txBox="1">
            <a:spLocks noChangeArrowheads="1"/>
          </p:cNvSpPr>
          <p:nvPr/>
        </p:nvSpPr>
        <p:spPr bwMode="auto">
          <a:xfrm>
            <a:off x="3252788" y="2835275"/>
            <a:ext cx="61277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6000"/>
              <a:t>?</a:t>
            </a:r>
            <a:endParaRPr lang="en-US" sz="6000"/>
          </a:p>
        </p:txBody>
      </p:sp>
      <p:sp>
        <p:nvSpPr>
          <p:cNvPr id="25608" name="TextBox 9"/>
          <p:cNvSpPr txBox="1">
            <a:spLocks noChangeArrowheads="1"/>
          </p:cNvSpPr>
          <p:nvPr/>
        </p:nvSpPr>
        <p:spPr bwMode="auto">
          <a:xfrm>
            <a:off x="4624388" y="5421313"/>
            <a:ext cx="612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6000"/>
              <a:t>?</a:t>
            </a:r>
            <a:endParaRPr lang="en-US" sz="6000"/>
          </a:p>
        </p:txBody>
      </p:sp>
      <p:sp>
        <p:nvSpPr>
          <p:cNvPr id="25609" name="TextBox 10"/>
          <p:cNvSpPr txBox="1">
            <a:spLocks noChangeArrowheads="1"/>
          </p:cNvSpPr>
          <p:nvPr/>
        </p:nvSpPr>
        <p:spPr bwMode="auto">
          <a:xfrm>
            <a:off x="2573338" y="5461000"/>
            <a:ext cx="61277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6000"/>
              <a:t>?</a:t>
            </a:r>
            <a:endParaRPr lang="en-US" sz="6000"/>
          </a:p>
        </p:txBody>
      </p:sp>
      <p:sp>
        <p:nvSpPr>
          <p:cNvPr id="25610" name="TextBox 11"/>
          <p:cNvSpPr txBox="1">
            <a:spLocks noChangeArrowheads="1"/>
          </p:cNvSpPr>
          <p:nvPr/>
        </p:nvSpPr>
        <p:spPr bwMode="auto">
          <a:xfrm>
            <a:off x="7158038" y="1854200"/>
            <a:ext cx="612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6000"/>
              <a:t>?</a:t>
            </a:r>
            <a:endParaRPr lang="en-US" sz="6000"/>
          </a:p>
        </p:txBody>
      </p:sp>
      <p:sp>
        <p:nvSpPr>
          <p:cNvPr id="25611" name="TextBox 12"/>
          <p:cNvSpPr txBox="1">
            <a:spLocks noChangeArrowheads="1"/>
          </p:cNvSpPr>
          <p:nvPr/>
        </p:nvSpPr>
        <p:spPr bwMode="auto">
          <a:xfrm>
            <a:off x="4741863" y="3344863"/>
            <a:ext cx="61277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6000" i="1"/>
              <a:t>?</a:t>
            </a:r>
            <a:endParaRPr lang="en-US" sz="6000" i="1"/>
          </a:p>
        </p:txBody>
      </p:sp>
      <p:sp>
        <p:nvSpPr>
          <p:cNvPr id="25612" name="TextBox 13"/>
          <p:cNvSpPr txBox="1">
            <a:spLocks noChangeArrowheads="1"/>
          </p:cNvSpPr>
          <p:nvPr/>
        </p:nvSpPr>
        <p:spPr bwMode="auto">
          <a:xfrm>
            <a:off x="7654925" y="5173663"/>
            <a:ext cx="61277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6000"/>
              <a:t>?</a:t>
            </a:r>
            <a:endParaRPr lang="en-US" sz="6000"/>
          </a:p>
        </p:txBody>
      </p:sp>
      <p:sp>
        <p:nvSpPr>
          <p:cNvPr id="25613" name="TextBox 14"/>
          <p:cNvSpPr txBox="1">
            <a:spLocks noChangeArrowheads="1"/>
          </p:cNvSpPr>
          <p:nvPr/>
        </p:nvSpPr>
        <p:spPr bwMode="auto">
          <a:xfrm>
            <a:off x="549275" y="3055938"/>
            <a:ext cx="612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6000" dirty="0"/>
              <a:t>?</a:t>
            </a:r>
            <a:endParaRPr lang="en-US" sz="6000" dirty="0"/>
          </a:p>
        </p:txBody>
      </p:sp>
      <p:sp>
        <p:nvSpPr>
          <p:cNvPr id="25614" name="TextBox 15"/>
          <p:cNvSpPr txBox="1">
            <a:spLocks noChangeArrowheads="1"/>
          </p:cNvSpPr>
          <p:nvPr/>
        </p:nvSpPr>
        <p:spPr bwMode="auto">
          <a:xfrm>
            <a:off x="796925" y="5421313"/>
            <a:ext cx="612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6000" i="1"/>
              <a:t>?</a:t>
            </a:r>
            <a:endParaRPr lang="en-US" sz="6000" i="1"/>
          </a:p>
        </p:txBody>
      </p:sp>
      <p:sp>
        <p:nvSpPr>
          <p:cNvPr id="25615" name="TextBox 16"/>
          <p:cNvSpPr txBox="1">
            <a:spLocks noChangeArrowheads="1"/>
          </p:cNvSpPr>
          <p:nvPr/>
        </p:nvSpPr>
        <p:spPr bwMode="auto">
          <a:xfrm>
            <a:off x="7119938" y="522288"/>
            <a:ext cx="612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6000"/>
              <a:t>?</a:t>
            </a:r>
            <a:endParaRPr lang="en-US" sz="6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613"/>
                                        </p:tgtEl>
                                        <p:attrNameLst>
                                          <p:attrName>style.visibility</p:attrName>
                                        </p:attrNameLst>
                                      </p:cBhvr>
                                      <p:to>
                                        <p:strVal val="visible"/>
                                      </p:to>
                                    </p:set>
                                    <p:anim calcmode="lin" valueType="num">
                                      <p:cBhvr additive="base">
                                        <p:cTn id="7" dur="500" fill="hold"/>
                                        <p:tgtEl>
                                          <p:spTgt spid="25613"/>
                                        </p:tgtEl>
                                        <p:attrNameLst>
                                          <p:attrName>ppt_x</p:attrName>
                                        </p:attrNameLst>
                                      </p:cBhvr>
                                      <p:tavLst>
                                        <p:tav tm="0">
                                          <p:val>
                                            <p:strVal val="0-#ppt_w/2"/>
                                          </p:val>
                                        </p:tav>
                                        <p:tav tm="100000">
                                          <p:val>
                                            <p:strVal val="#ppt_x"/>
                                          </p:val>
                                        </p:tav>
                                      </p:tavLst>
                                    </p:anim>
                                    <p:anim calcmode="lin" valueType="num">
                                      <p:cBhvr additive="base">
                                        <p:cTn id="8" dur="500" fill="hold"/>
                                        <p:tgtEl>
                                          <p:spTgt spid="256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5603"/>
                                        </p:tgtEl>
                                        <p:attrNameLst>
                                          <p:attrName>style.visibility</p:attrName>
                                        </p:attrNameLst>
                                      </p:cBhvr>
                                      <p:to>
                                        <p:strVal val="visible"/>
                                      </p:to>
                                    </p:set>
                                    <p:anim calcmode="lin" valueType="num">
                                      <p:cBhvr additive="base">
                                        <p:cTn id="11" dur="500" fill="hold"/>
                                        <p:tgtEl>
                                          <p:spTgt spid="25603"/>
                                        </p:tgtEl>
                                        <p:attrNameLst>
                                          <p:attrName>ppt_x</p:attrName>
                                        </p:attrNameLst>
                                      </p:cBhvr>
                                      <p:tavLst>
                                        <p:tav tm="0">
                                          <p:val>
                                            <p:strVal val="0-#ppt_w/2"/>
                                          </p:val>
                                        </p:tav>
                                        <p:tav tm="100000">
                                          <p:val>
                                            <p:strVal val="#ppt_x"/>
                                          </p:val>
                                        </p:tav>
                                      </p:tavLst>
                                    </p:anim>
                                    <p:anim calcmode="lin" valueType="num">
                                      <p:cBhvr additive="base">
                                        <p:cTn id="12" dur="500" fill="hold"/>
                                        <p:tgtEl>
                                          <p:spTgt spid="2560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5607"/>
                                        </p:tgtEl>
                                        <p:attrNameLst>
                                          <p:attrName>style.visibility</p:attrName>
                                        </p:attrNameLst>
                                      </p:cBhvr>
                                      <p:to>
                                        <p:strVal val="visible"/>
                                      </p:to>
                                    </p:set>
                                    <p:anim calcmode="lin" valueType="num">
                                      <p:cBhvr additive="base">
                                        <p:cTn id="15" dur="500" fill="hold"/>
                                        <p:tgtEl>
                                          <p:spTgt spid="25607"/>
                                        </p:tgtEl>
                                        <p:attrNameLst>
                                          <p:attrName>ppt_x</p:attrName>
                                        </p:attrNameLst>
                                      </p:cBhvr>
                                      <p:tavLst>
                                        <p:tav tm="0">
                                          <p:val>
                                            <p:strVal val="0-#ppt_w/2"/>
                                          </p:val>
                                        </p:tav>
                                        <p:tav tm="100000">
                                          <p:val>
                                            <p:strVal val="#ppt_x"/>
                                          </p:val>
                                        </p:tav>
                                      </p:tavLst>
                                    </p:anim>
                                    <p:anim calcmode="lin" valueType="num">
                                      <p:cBhvr additive="base">
                                        <p:cTn id="16" dur="500" fill="hold"/>
                                        <p:tgtEl>
                                          <p:spTgt spid="2560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5609"/>
                                        </p:tgtEl>
                                        <p:attrNameLst>
                                          <p:attrName>style.visibility</p:attrName>
                                        </p:attrNameLst>
                                      </p:cBhvr>
                                      <p:to>
                                        <p:strVal val="visible"/>
                                      </p:to>
                                    </p:set>
                                    <p:anim calcmode="lin" valueType="num">
                                      <p:cBhvr additive="base">
                                        <p:cTn id="19" dur="500" fill="hold"/>
                                        <p:tgtEl>
                                          <p:spTgt spid="25609"/>
                                        </p:tgtEl>
                                        <p:attrNameLst>
                                          <p:attrName>ppt_x</p:attrName>
                                        </p:attrNameLst>
                                      </p:cBhvr>
                                      <p:tavLst>
                                        <p:tav tm="0">
                                          <p:val>
                                            <p:strVal val="0-#ppt_w/2"/>
                                          </p:val>
                                        </p:tav>
                                        <p:tav tm="100000">
                                          <p:val>
                                            <p:strVal val="#ppt_x"/>
                                          </p:val>
                                        </p:tav>
                                      </p:tavLst>
                                    </p:anim>
                                    <p:anim calcmode="lin" valueType="num">
                                      <p:cBhvr additive="base">
                                        <p:cTn id="20" dur="500" fill="hold"/>
                                        <p:tgtEl>
                                          <p:spTgt spid="2560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5606"/>
                                        </p:tgtEl>
                                        <p:attrNameLst>
                                          <p:attrName>style.visibility</p:attrName>
                                        </p:attrNameLst>
                                      </p:cBhvr>
                                      <p:to>
                                        <p:strVal val="visible"/>
                                      </p:to>
                                    </p:set>
                                    <p:anim calcmode="lin" valueType="num">
                                      <p:cBhvr additive="base">
                                        <p:cTn id="23" dur="500" fill="hold"/>
                                        <p:tgtEl>
                                          <p:spTgt spid="25606"/>
                                        </p:tgtEl>
                                        <p:attrNameLst>
                                          <p:attrName>ppt_x</p:attrName>
                                        </p:attrNameLst>
                                      </p:cBhvr>
                                      <p:tavLst>
                                        <p:tav tm="0">
                                          <p:val>
                                            <p:strVal val="0-#ppt_w/2"/>
                                          </p:val>
                                        </p:tav>
                                        <p:tav tm="100000">
                                          <p:val>
                                            <p:strVal val="#ppt_x"/>
                                          </p:val>
                                        </p:tav>
                                      </p:tavLst>
                                    </p:anim>
                                    <p:anim calcmode="lin" valueType="num">
                                      <p:cBhvr additive="base">
                                        <p:cTn id="24" dur="500" fill="hold"/>
                                        <p:tgtEl>
                                          <p:spTgt spid="2560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5614"/>
                                        </p:tgtEl>
                                        <p:attrNameLst>
                                          <p:attrName>style.visibility</p:attrName>
                                        </p:attrNameLst>
                                      </p:cBhvr>
                                      <p:to>
                                        <p:strVal val="visible"/>
                                      </p:to>
                                    </p:set>
                                    <p:anim calcmode="lin" valueType="num">
                                      <p:cBhvr additive="base">
                                        <p:cTn id="27" dur="500" fill="hold"/>
                                        <p:tgtEl>
                                          <p:spTgt spid="25614"/>
                                        </p:tgtEl>
                                        <p:attrNameLst>
                                          <p:attrName>ppt_x</p:attrName>
                                        </p:attrNameLst>
                                      </p:cBhvr>
                                      <p:tavLst>
                                        <p:tav tm="0">
                                          <p:val>
                                            <p:strVal val="0-#ppt_w/2"/>
                                          </p:val>
                                        </p:tav>
                                        <p:tav tm="100000">
                                          <p:val>
                                            <p:strVal val="#ppt_x"/>
                                          </p:val>
                                        </p:tav>
                                      </p:tavLst>
                                    </p:anim>
                                    <p:anim calcmode="lin" valueType="num">
                                      <p:cBhvr additive="base">
                                        <p:cTn id="28" dur="500" fill="hold"/>
                                        <p:tgtEl>
                                          <p:spTgt spid="25614"/>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5604"/>
                                        </p:tgtEl>
                                        <p:attrNameLst>
                                          <p:attrName>style.visibility</p:attrName>
                                        </p:attrNameLst>
                                      </p:cBhvr>
                                      <p:to>
                                        <p:strVal val="visible"/>
                                      </p:to>
                                    </p:set>
                                    <p:anim calcmode="lin" valueType="num">
                                      <p:cBhvr additive="base">
                                        <p:cTn id="31" dur="500" fill="hold"/>
                                        <p:tgtEl>
                                          <p:spTgt spid="25604"/>
                                        </p:tgtEl>
                                        <p:attrNameLst>
                                          <p:attrName>ppt_x</p:attrName>
                                        </p:attrNameLst>
                                      </p:cBhvr>
                                      <p:tavLst>
                                        <p:tav tm="0">
                                          <p:val>
                                            <p:strVal val="1+#ppt_w/2"/>
                                          </p:val>
                                        </p:tav>
                                        <p:tav tm="100000">
                                          <p:val>
                                            <p:strVal val="#ppt_x"/>
                                          </p:val>
                                        </p:tav>
                                      </p:tavLst>
                                    </p:anim>
                                    <p:anim calcmode="lin" valueType="num">
                                      <p:cBhvr additive="base">
                                        <p:cTn id="32" dur="500" fill="hold"/>
                                        <p:tgtEl>
                                          <p:spTgt spid="25604"/>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5611"/>
                                        </p:tgtEl>
                                        <p:attrNameLst>
                                          <p:attrName>style.visibility</p:attrName>
                                        </p:attrNameLst>
                                      </p:cBhvr>
                                      <p:to>
                                        <p:strVal val="visible"/>
                                      </p:to>
                                    </p:set>
                                    <p:anim calcmode="lin" valueType="num">
                                      <p:cBhvr additive="base">
                                        <p:cTn id="35" dur="500" fill="hold"/>
                                        <p:tgtEl>
                                          <p:spTgt spid="25611"/>
                                        </p:tgtEl>
                                        <p:attrNameLst>
                                          <p:attrName>ppt_x</p:attrName>
                                        </p:attrNameLst>
                                      </p:cBhvr>
                                      <p:tavLst>
                                        <p:tav tm="0">
                                          <p:val>
                                            <p:strVal val="1+#ppt_w/2"/>
                                          </p:val>
                                        </p:tav>
                                        <p:tav tm="100000">
                                          <p:val>
                                            <p:strVal val="#ppt_x"/>
                                          </p:val>
                                        </p:tav>
                                      </p:tavLst>
                                    </p:anim>
                                    <p:anim calcmode="lin" valueType="num">
                                      <p:cBhvr additive="base">
                                        <p:cTn id="36" dur="500" fill="hold"/>
                                        <p:tgtEl>
                                          <p:spTgt spid="25611"/>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5608"/>
                                        </p:tgtEl>
                                        <p:attrNameLst>
                                          <p:attrName>style.visibility</p:attrName>
                                        </p:attrNameLst>
                                      </p:cBhvr>
                                      <p:to>
                                        <p:strVal val="visible"/>
                                      </p:to>
                                    </p:set>
                                    <p:anim calcmode="lin" valueType="num">
                                      <p:cBhvr additive="base">
                                        <p:cTn id="39" dur="500" fill="hold"/>
                                        <p:tgtEl>
                                          <p:spTgt spid="25608"/>
                                        </p:tgtEl>
                                        <p:attrNameLst>
                                          <p:attrName>ppt_x</p:attrName>
                                        </p:attrNameLst>
                                      </p:cBhvr>
                                      <p:tavLst>
                                        <p:tav tm="0">
                                          <p:val>
                                            <p:strVal val="1+#ppt_w/2"/>
                                          </p:val>
                                        </p:tav>
                                        <p:tav tm="100000">
                                          <p:val>
                                            <p:strVal val="#ppt_x"/>
                                          </p:val>
                                        </p:tav>
                                      </p:tavLst>
                                    </p:anim>
                                    <p:anim calcmode="lin" valueType="num">
                                      <p:cBhvr additive="base">
                                        <p:cTn id="40" dur="500" fill="hold"/>
                                        <p:tgtEl>
                                          <p:spTgt spid="25608"/>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25605"/>
                                        </p:tgtEl>
                                        <p:attrNameLst>
                                          <p:attrName>style.visibility</p:attrName>
                                        </p:attrNameLst>
                                      </p:cBhvr>
                                      <p:to>
                                        <p:strVal val="visible"/>
                                      </p:to>
                                    </p:set>
                                    <p:anim calcmode="lin" valueType="num">
                                      <p:cBhvr additive="base">
                                        <p:cTn id="43" dur="500" fill="hold"/>
                                        <p:tgtEl>
                                          <p:spTgt spid="25605"/>
                                        </p:tgtEl>
                                        <p:attrNameLst>
                                          <p:attrName>ppt_x</p:attrName>
                                        </p:attrNameLst>
                                      </p:cBhvr>
                                      <p:tavLst>
                                        <p:tav tm="0">
                                          <p:val>
                                            <p:strVal val="1+#ppt_w/2"/>
                                          </p:val>
                                        </p:tav>
                                        <p:tav tm="100000">
                                          <p:val>
                                            <p:strVal val="#ppt_x"/>
                                          </p:val>
                                        </p:tav>
                                      </p:tavLst>
                                    </p:anim>
                                    <p:anim calcmode="lin" valueType="num">
                                      <p:cBhvr additive="base">
                                        <p:cTn id="44" dur="500" fill="hold"/>
                                        <p:tgtEl>
                                          <p:spTgt spid="2560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5612"/>
                                        </p:tgtEl>
                                        <p:attrNameLst>
                                          <p:attrName>style.visibility</p:attrName>
                                        </p:attrNameLst>
                                      </p:cBhvr>
                                      <p:to>
                                        <p:strVal val="visible"/>
                                      </p:to>
                                    </p:set>
                                    <p:anim calcmode="lin" valueType="num">
                                      <p:cBhvr additive="base">
                                        <p:cTn id="47" dur="500" fill="hold"/>
                                        <p:tgtEl>
                                          <p:spTgt spid="25612"/>
                                        </p:tgtEl>
                                        <p:attrNameLst>
                                          <p:attrName>ppt_x</p:attrName>
                                        </p:attrNameLst>
                                      </p:cBhvr>
                                      <p:tavLst>
                                        <p:tav tm="0">
                                          <p:val>
                                            <p:strVal val="1+#ppt_w/2"/>
                                          </p:val>
                                        </p:tav>
                                        <p:tav tm="100000">
                                          <p:val>
                                            <p:strVal val="#ppt_x"/>
                                          </p:val>
                                        </p:tav>
                                      </p:tavLst>
                                    </p:anim>
                                    <p:anim calcmode="lin" valueType="num">
                                      <p:cBhvr additive="base">
                                        <p:cTn id="48" dur="500" fill="hold"/>
                                        <p:tgtEl>
                                          <p:spTgt spid="25612"/>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25610"/>
                                        </p:tgtEl>
                                        <p:attrNameLst>
                                          <p:attrName>style.visibility</p:attrName>
                                        </p:attrNameLst>
                                      </p:cBhvr>
                                      <p:to>
                                        <p:strVal val="visible"/>
                                      </p:to>
                                    </p:set>
                                    <p:anim calcmode="lin" valueType="num">
                                      <p:cBhvr additive="base">
                                        <p:cTn id="51" dur="500" fill="hold"/>
                                        <p:tgtEl>
                                          <p:spTgt spid="25610"/>
                                        </p:tgtEl>
                                        <p:attrNameLst>
                                          <p:attrName>ppt_x</p:attrName>
                                        </p:attrNameLst>
                                      </p:cBhvr>
                                      <p:tavLst>
                                        <p:tav tm="0">
                                          <p:val>
                                            <p:strVal val="1+#ppt_w/2"/>
                                          </p:val>
                                        </p:tav>
                                        <p:tav tm="100000">
                                          <p:val>
                                            <p:strVal val="#ppt_x"/>
                                          </p:val>
                                        </p:tav>
                                      </p:tavLst>
                                    </p:anim>
                                    <p:anim calcmode="lin" valueType="num">
                                      <p:cBhvr additive="base">
                                        <p:cTn id="52" dur="500" fill="hold"/>
                                        <p:tgtEl>
                                          <p:spTgt spid="25610"/>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5615"/>
                                        </p:tgtEl>
                                        <p:attrNameLst>
                                          <p:attrName>style.visibility</p:attrName>
                                        </p:attrNameLst>
                                      </p:cBhvr>
                                      <p:to>
                                        <p:strVal val="visible"/>
                                      </p:to>
                                    </p:set>
                                    <p:anim calcmode="lin" valueType="num">
                                      <p:cBhvr additive="base">
                                        <p:cTn id="55" dur="500" fill="hold"/>
                                        <p:tgtEl>
                                          <p:spTgt spid="25615"/>
                                        </p:tgtEl>
                                        <p:attrNameLst>
                                          <p:attrName>ppt_x</p:attrName>
                                        </p:attrNameLst>
                                      </p:cBhvr>
                                      <p:tavLst>
                                        <p:tav tm="0">
                                          <p:val>
                                            <p:strVal val="1+#ppt_w/2"/>
                                          </p:val>
                                        </p:tav>
                                        <p:tav tm="100000">
                                          <p:val>
                                            <p:strVal val="#ppt_x"/>
                                          </p:val>
                                        </p:tav>
                                      </p:tavLst>
                                    </p:anim>
                                    <p:anim calcmode="lin" valueType="num">
                                      <p:cBhvr additive="base">
                                        <p:cTn id="56" dur="500" fill="hold"/>
                                        <p:tgtEl>
                                          <p:spTgt spid="25615"/>
                                        </p:tgtEl>
                                        <p:attrNameLst>
                                          <p:attrName>ppt_y</p:attrName>
                                        </p:attrNameLst>
                                      </p:cBhvr>
                                      <p:tavLst>
                                        <p:tav tm="0">
                                          <p:val>
                                            <p:strVal val="#ppt_y"/>
                                          </p:val>
                                        </p:tav>
                                        <p:tav tm="100000">
                                          <p:val>
                                            <p:strVal val="#ppt_y"/>
                                          </p:val>
                                        </p:tav>
                                      </p:tavLst>
                                    </p:anim>
                                  </p:childTnLst>
                                </p:cTn>
                              </p:par>
                            </p:childTnLst>
                          </p:cTn>
                        </p:par>
                        <p:par>
                          <p:cTn id="57" fill="hold">
                            <p:stCondLst>
                              <p:cond delay="500"/>
                            </p:stCondLst>
                            <p:childTnLst>
                              <p:par>
                                <p:cTn id="58" presetID="1" presetClass="entr" presetSubtype="0" fill="hold" grpId="0" nodeType="afterEffect">
                                  <p:stCondLst>
                                    <p:cond delay="0"/>
                                  </p:stCondLst>
                                  <p:childTnLst>
                                    <p:set>
                                      <p:cBhvr>
                                        <p:cTn id="5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603" grpId="0"/>
      <p:bldP spid="25604" grpId="0"/>
      <p:bldP spid="25605" grpId="0"/>
      <p:bldP spid="25606" grpId="0"/>
      <p:bldP spid="25607" grpId="0"/>
      <p:bldP spid="25608" grpId="0"/>
      <p:bldP spid="25609" grpId="0"/>
      <p:bldP spid="25610" grpId="0"/>
      <p:bldP spid="25611" grpId="0"/>
      <p:bldP spid="25612" grpId="0"/>
      <p:bldP spid="25613" grpId="0"/>
      <p:bldP spid="25614" grpId="0"/>
      <p:bldP spid="256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smtClean="0"/>
              <a:t>Next lecture</a:t>
            </a:r>
            <a:endParaRPr lang="en-ZA" dirty="0"/>
          </a:p>
        </p:txBody>
      </p:sp>
      <p:sp>
        <p:nvSpPr>
          <p:cNvPr id="3" name="Content Placeholder 2"/>
          <p:cNvSpPr>
            <a:spLocks noGrp="1"/>
          </p:cNvSpPr>
          <p:nvPr>
            <p:ph idx="1"/>
          </p:nvPr>
        </p:nvSpPr>
        <p:spPr/>
        <p:txBody>
          <a:bodyPr/>
          <a:lstStyle/>
          <a:p>
            <a:pPr>
              <a:defRPr/>
            </a:pPr>
            <a:r>
              <a:rPr lang="en-ZA" dirty="0" smtClean="0"/>
              <a:t>Load balancing (step 7)</a:t>
            </a:r>
          </a:p>
          <a:p>
            <a:pPr>
              <a:defRPr/>
            </a:pPr>
            <a:r>
              <a:rPr lang="en-ZA" dirty="0" smtClean="0"/>
              <a:t>Performance Benchmarking (step 8)</a:t>
            </a:r>
          </a:p>
        </p:txBody>
      </p:sp>
      <p:sp>
        <p:nvSpPr>
          <p:cNvPr id="5" name="TextBox 4"/>
          <p:cNvSpPr txBox="1"/>
          <p:nvPr/>
        </p:nvSpPr>
        <p:spPr>
          <a:xfrm>
            <a:off x="2596445" y="3130197"/>
            <a:ext cx="5724644" cy="369332"/>
          </a:xfrm>
          <a:prstGeom prst="rect">
            <a:avLst/>
          </a:prstGeom>
          <a:noFill/>
        </p:spPr>
        <p:txBody>
          <a:bodyPr wrap="none" rtlCol="0">
            <a:spAutoFit/>
          </a:bodyPr>
          <a:lstStyle/>
          <a:p>
            <a:r>
              <a:rPr lang="en-US" dirty="0" smtClean="0"/>
              <a:t>Heading towards... end </a:t>
            </a:r>
            <a:r>
              <a:rPr lang="en-US" dirty="0" smtClean="0"/>
              <a:t>of parallel programming series</a:t>
            </a:r>
            <a:endParaRPr lang="en-US" dirty="0"/>
          </a:p>
        </p:txBody>
      </p:sp>
      <p:pic>
        <p:nvPicPr>
          <p:cNvPr id="1026" name="Picture 2" descr="K:\ACTIVE\EEE4084F\Common\Images_open\checkeredflag-o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2080" y="3025585"/>
            <a:ext cx="1197483" cy="774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292567"/>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401" y="3526966"/>
            <a:ext cx="8657594" cy="2585323"/>
          </a:xfrm>
          <a:prstGeom prst="rect">
            <a:avLst/>
          </a:prstGeom>
          <a:noFill/>
        </p:spPr>
        <p:txBody>
          <a:bodyPr wrap="square" rtlCol="0">
            <a:spAutoFit/>
          </a:bodyPr>
          <a:lstStyle/>
          <a:p>
            <a:r>
              <a:rPr lang="en-US" i="1" dirty="0" smtClean="0"/>
              <a:t>Image sources:</a:t>
            </a:r>
          </a:p>
          <a:p>
            <a:r>
              <a:rPr lang="en-US" dirty="0" smtClean="0"/>
              <a:t> Camera real - open commons</a:t>
            </a:r>
            <a:endParaRPr lang="en-US" dirty="0" smtClean="0"/>
          </a:p>
          <a:p>
            <a:r>
              <a:rPr lang="en-US" dirty="0"/>
              <a:t> </a:t>
            </a:r>
            <a:r>
              <a:rPr lang="en-US" dirty="0" smtClean="0"/>
              <a:t>Boom barrier - Wikipedia (open commons)</a:t>
            </a:r>
          </a:p>
          <a:p>
            <a:r>
              <a:rPr lang="en-US" dirty="0"/>
              <a:t> </a:t>
            </a:r>
            <a:r>
              <a:rPr lang="en-US" dirty="0" smtClean="0"/>
              <a:t>IBM Watson images – from both Wikipedia and </a:t>
            </a:r>
            <a:r>
              <a:rPr lang="en-US" dirty="0" smtClean="0">
                <a:hlinkClick r:id="rId2"/>
              </a:rPr>
              <a:t>www.ibm.com</a:t>
            </a:r>
            <a:r>
              <a:rPr lang="en-US" dirty="0" smtClean="0"/>
              <a:t> (minor edits made)</a:t>
            </a:r>
            <a:endParaRPr lang="en-US" dirty="0" smtClean="0"/>
          </a:p>
          <a:p>
            <a:r>
              <a:rPr lang="en-US" dirty="0"/>
              <a:t> Film real </a:t>
            </a:r>
            <a:r>
              <a:rPr lang="en-US" dirty="0" smtClean="0"/>
              <a:t>– </a:t>
            </a:r>
            <a:r>
              <a:rPr lang="en-US" dirty="0" err="1" smtClean="0"/>
              <a:t>Pixabay</a:t>
            </a:r>
            <a:r>
              <a:rPr lang="en-US" dirty="0" smtClean="0"/>
              <a:t> </a:t>
            </a:r>
            <a:r>
              <a:rPr lang="en-US" dirty="0" smtClean="0">
                <a:hlinkClick r:id="rId3"/>
              </a:rPr>
              <a:t>http</a:t>
            </a:r>
            <a:r>
              <a:rPr lang="en-US" dirty="0">
                <a:hlinkClick r:id="rId3"/>
              </a:rPr>
              <a:t>://pixabay.com</a:t>
            </a:r>
            <a:r>
              <a:rPr lang="en-US" dirty="0" smtClean="0">
                <a:hlinkClick r:id="rId3"/>
              </a:rPr>
              <a:t>/</a:t>
            </a:r>
            <a:endParaRPr lang="en-US" dirty="0" smtClean="0"/>
          </a:p>
          <a:p>
            <a:r>
              <a:rPr lang="en-US" dirty="0" smtClean="0"/>
              <a:t> HAL </a:t>
            </a:r>
            <a:r>
              <a:rPr lang="en-US" dirty="0"/>
              <a:t>- Wikipedia (open commons)</a:t>
            </a:r>
          </a:p>
          <a:p>
            <a:r>
              <a:rPr lang="en-US" dirty="0" smtClean="0"/>
              <a:t> Computer  graphics collage – various sources</a:t>
            </a:r>
          </a:p>
          <a:p>
            <a:r>
              <a:rPr lang="en-US" dirty="0" smtClean="0"/>
              <a:t> Geforce7800gt  GPU - </a:t>
            </a:r>
            <a:r>
              <a:rPr lang="en-US" dirty="0"/>
              <a:t>Wikipedia (open commons</a:t>
            </a:r>
            <a:r>
              <a:rPr lang="en-US" dirty="0" smtClean="0"/>
              <a:t>)</a:t>
            </a:r>
          </a:p>
          <a:p>
            <a:r>
              <a:rPr lang="en-US" dirty="0"/>
              <a:t> </a:t>
            </a:r>
            <a:r>
              <a:rPr lang="en-US" dirty="0" smtClean="0"/>
              <a:t>Lock and key, Checked Flag - Open Clipart (</a:t>
            </a:r>
            <a:r>
              <a:rPr lang="en-US" dirty="0" smtClean="0">
                <a:hlinkClick r:id="rId4"/>
              </a:rPr>
              <a:t>http://openclipart.org</a:t>
            </a:r>
            <a:r>
              <a:rPr lang="en-US" dirty="0" smtClean="0"/>
              <a:t>) </a:t>
            </a:r>
            <a:endParaRPr lang="en-US" dirty="0" smtClean="0"/>
          </a:p>
        </p:txBody>
      </p:sp>
      <p:sp>
        <p:nvSpPr>
          <p:cNvPr id="2" name="Rectangle 1"/>
          <p:cNvSpPr/>
          <p:nvPr/>
        </p:nvSpPr>
        <p:spPr>
          <a:xfrm>
            <a:off x="420915" y="443077"/>
            <a:ext cx="4929555" cy="369332"/>
          </a:xfrm>
          <a:prstGeom prst="rect">
            <a:avLst/>
          </a:prstGeom>
        </p:spPr>
        <p:txBody>
          <a:bodyPr wrap="none">
            <a:spAutoFit/>
          </a:bodyPr>
          <a:lstStyle/>
          <a:p>
            <a:r>
              <a:rPr lang="en-US" b="1" i="1" dirty="0" smtClean="0"/>
              <a:t>Disclaimers and copyright/licensing details</a:t>
            </a:r>
            <a:endParaRPr lang="en-US" b="1" i="1" dirty="0"/>
          </a:p>
        </p:txBody>
      </p:sp>
      <p:sp>
        <p:nvSpPr>
          <p:cNvPr id="5" name="Rectangle 4"/>
          <p:cNvSpPr/>
          <p:nvPr/>
        </p:nvSpPr>
        <p:spPr>
          <a:xfrm>
            <a:off x="420916" y="893026"/>
            <a:ext cx="8258628" cy="2554545"/>
          </a:xfrm>
          <a:prstGeom prst="rect">
            <a:avLst/>
          </a:prstGeom>
        </p:spPr>
        <p:txBody>
          <a:bodyPr wrap="square">
            <a:spAutoFit/>
          </a:bodyPr>
          <a:lstStyle/>
          <a:p>
            <a:r>
              <a:rPr lang="en-US" sz="1600" dirty="0" smtClean="0"/>
              <a:t>I have tried to follow the correct practices concerning copyright and licensing of material, particularly image sources that have been used in this presentation. I have put much effort into trying to make this material open access so that it can be of benefit to others in their teaching and learning practice. Any mistakes or omissions with regards to these issues I will correct when notified. To the best of my understanding the material in these slides can be shared according to the Creative Commons “</a:t>
            </a:r>
            <a:r>
              <a:rPr lang="en-ZA" sz="1600" dirty="0"/>
              <a:t>Attribution-</a:t>
            </a:r>
            <a:r>
              <a:rPr lang="en-ZA" sz="1600" dirty="0" err="1"/>
              <a:t>ShareAlike</a:t>
            </a:r>
            <a:r>
              <a:rPr lang="en-ZA" sz="1600" dirty="0"/>
              <a:t> 4.0 International (CC BY-SA 4.0)</a:t>
            </a:r>
            <a:r>
              <a:rPr lang="en-US" sz="1600" dirty="0" smtClean="0"/>
              <a:t>” license, and that is why I selected that license to apply to this presentation (it’s not because I particulate want my slides referenced but more to acknowledge the sources and generosity of others who have provided free material such as the images I have used).</a:t>
            </a:r>
            <a:endParaRPr lang="en-US" sz="1600" dirty="0"/>
          </a:p>
        </p:txBody>
      </p:sp>
      <p:pic>
        <p:nvPicPr>
          <p:cNvPr id="3074" name="Picture 2" descr="C:\Users\swinberg\Documents\ACTIVE\EEE4084F\Common\Images_open\CC-S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1944" y="6102803"/>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209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5576" y="1892300"/>
            <a:ext cx="8385175" cy="1431925"/>
          </a:xfrm>
        </p:spPr>
        <p:txBody>
          <a:bodyPr/>
          <a:lstStyle/>
          <a:p>
            <a:pPr>
              <a:defRPr/>
            </a:pPr>
            <a:r>
              <a:rPr lang="en-ZA" sz="3600" dirty="0" smtClean="0"/>
              <a:t>A short case study of a high performance computing system</a:t>
            </a:r>
            <a:endParaRPr lang="en-US" sz="3600" dirty="0"/>
          </a:p>
        </p:txBody>
      </p:sp>
      <p:sp>
        <p:nvSpPr>
          <p:cNvPr id="6147" name="TextBox 3"/>
          <p:cNvSpPr txBox="1">
            <a:spLocks noChangeArrowheads="1"/>
          </p:cNvSpPr>
          <p:nvPr/>
        </p:nvSpPr>
        <p:spPr bwMode="auto">
          <a:xfrm>
            <a:off x="1790700" y="3735388"/>
            <a:ext cx="48085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Arial" charset="0"/>
              <a:buChar char="•"/>
            </a:pPr>
            <a:r>
              <a:rPr lang="en-ZA" sz="3600" dirty="0"/>
              <a:t> </a:t>
            </a:r>
            <a:r>
              <a:rPr lang="en-ZA" sz="3600" dirty="0" err="1"/>
              <a:t>DeepQA</a:t>
            </a:r>
            <a:r>
              <a:rPr lang="en-ZA" sz="3600" dirty="0"/>
              <a:t> project and</a:t>
            </a:r>
          </a:p>
          <a:p>
            <a:pPr>
              <a:buFont typeface="Arial" charset="0"/>
              <a:buChar char="•"/>
            </a:pPr>
            <a:r>
              <a:rPr lang="en-ZA" sz="3600" dirty="0"/>
              <a:t> The Watson machine</a:t>
            </a:r>
            <a:endParaRPr lang="en-US" sz="3600" dirty="0"/>
          </a:p>
        </p:txBody>
      </p:sp>
      <p:sp>
        <p:nvSpPr>
          <p:cNvPr id="5" name="TextBox 3"/>
          <p:cNvSpPr txBox="1">
            <a:spLocks noChangeArrowheads="1"/>
          </p:cNvSpPr>
          <p:nvPr/>
        </p:nvSpPr>
        <p:spPr bwMode="auto">
          <a:xfrm>
            <a:off x="1790700" y="4939847"/>
            <a:ext cx="48866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Arial" charset="0"/>
              <a:buChar char="•"/>
            </a:pPr>
            <a:r>
              <a:rPr lang="en-ZA" sz="3600" dirty="0">
                <a:solidFill>
                  <a:schemeClr val="accent6">
                    <a:lumMod val="75000"/>
                  </a:schemeClr>
                </a:solidFill>
              </a:rPr>
              <a:t> </a:t>
            </a:r>
            <a:r>
              <a:rPr lang="en-ZA" sz="3600" dirty="0" smtClean="0">
                <a:solidFill>
                  <a:schemeClr val="accent6">
                    <a:lumMod val="75000"/>
                  </a:schemeClr>
                </a:solidFill>
              </a:rPr>
              <a:t>A seriously expensive</a:t>
            </a:r>
            <a:br>
              <a:rPr lang="en-ZA" sz="3600" dirty="0" smtClean="0">
                <a:solidFill>
                  <a:schemeClr val="accent6">
                    <a:lumMod val="75000"/>
                  </a:schemeClr>
                </a:solidFill>
              </a:rPr>
            </a:br>
            <a:r>
              <a:rPr lang="en-ZA" sz="3600" dirty="0" smtClean="0">
                <a:solidFill>
                  <a:schemeClr val="accent6">
                    <a:lumMod val="75000"/>
                  </a:schemeClr>
                </a:solidFill>
              </a:rPr>
              <a:t>  game console!?</a:t>
            </a:r>
            <a:endParaRPr lang="en-US" sz="3600" dirty="0">
              <a:solidFill>
                <a:schemeClr val="accent6">
                  <a:lumMod val="75000"/>
                </a:schemeClr>
              </a:solidFill>
            </a:endParaRPr>
          </a:p>
        </p:txBody>
      </p:sp>
      <p:pic>
        <p:nvPicPr>
          <p:cNvPr id="2050" name="Picture 2" descr="K:\ACTIVE\EEE4084F\Common\Images_open\film-reel-P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7614" y="426149"/>
            <a:ext cx="1752282" cy="1926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69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502730"/>
            <a:ext cx="8385175" cy="743975"/>
          </a:xfrm>
        </p:spPr>
        <p:txBody>
          <a:bodyPr/>
          <a:lstStyle/>
          <a:p>
            <a:pPr>
              <a:defRPr/>
            </a:pPr>
            <a:r>
              <a:rPr lang="en-ZA" dirty="0" smtClean="0"/>
              <a:t>IBM </a:t>
            </a:r>
            <a:r>
              <a:rPr lang="en-ZA" dirty="0" err="1" smtClean="0"/>
              <a:t>DeepQA</a:t>
            </a:r>
            <a:endParaRPr lang="en-US" dirty="0"/>
          </a:p>
        </p:txBody>
      </p:sp>
      <p:sp>
        <p:nvSpPr>
          <p:cNvPr id="3" name="Content Placeholder 2"/>
          <p:cNvSpPr>
            <a:spLocks noGrp="1"/>
          </p:cNvSpPr>
          <p:nvPr>
            <p:ph idx="1"/>
          </p:nvPr>
        </p:nvSpPr>
        <p:spPr>
          <a:xfrm>
            <a:off x="360363" y="1294321"/>
            <a:ext cx="8291512" cy="4633912"/>
          </a:xfrm>
        </p:spPr>
        <p:txBody>
          <a:bodyPr/>
          <a:lstStyle/>
          <a:p>
            <a:pPr>
              <a:defRPr/>
            </a:pPr>
            <a:r>
              <a:rPr lang="en-ZA" dirty="0" err="1" smtClean="0"/>
              <a:t>DeepQA</a:t>
            </a:r>
            <a:r>
              <a:rPr lang="en-ZA" dirty="0" smtClean="0"/>
              <a:t> (as in </a:t>
            </a:r>
            <a:r>
              <a:rPr lang="en-ZA" dirty="0" smtClean="0">
                <a:solidFill>
                  <a:srgbClr val="FF6600"/>
                </a:solidFill>
              </a:rPr>
              <a:t>Q</a:t>
            </a:r>
            <a:r>
              <a:rPr lang="en-ZA" dirty="0" smtClean="0"/>
              <a:t>uestion and </a:t>
            </a:r>
            <a:r>
              <a:rPr lang="en-ZA" dirty="0" smtClean="0">
                <a:solidFill>
                  <a:srgbClr val="FF6600"/>
                </a:solidFill>
              </a:rPr>
              <a:t>A</a:t>
            </a:r>
            <a:r>
              <a:rPr lang="en-ZA" dirty="0" smtClean="0"/>
              <a:t>nswer)*</a:t>
            </a:r>
          </a:p>
          <a:p>
            <a:pPr lvl="1">
              <a:defRPr/>
            </a:pPr>
            <a:r>
              <a:rPr lang="en-ZA" dirty="0" smtClean="0"/>
              <a:t>A natural language processing system</a:t>
            </a:r>
          </a:p>
          <a:p>
            <a:pPr lvl="1">
              <a:defRPr/>
            </a:pPr>
            <a:r>
              <a:rPr lang="en-ZA" dirty="0" smtClean="0"/>
              <a:t>Can precisely answer questions expressed over a broad range of knowledge areas.</a:t>
            </a:r>
          </a:p>
        </p:txBody>
      </p:sp>
      <p:pic>
        <p:nvPicPr>
          <p:cNvPr id="7173" name="Picture 4" descr="ibm.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7950" y="347123"/>
            <a:ext cx="92868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524" y="3656520"/>
            <a:ext cx="2894145" cy="2120900"/>
          </a:xfrm>
          <a:prstGeom prst="rect">
            <a:avLst/>
          </a:prstGeom>
        </p:spPr>
      </p:pic>
      <p:sp>
        <p:nvSpPr>
          <p:cNvPr id="7" name="Rectangle 3"/>
          <p:cNvSpPr>
            <a:spLocks noChangeArrowheads="1"/>
          </p:cNvSpPr>
          <p:nvPr/>
        </p:nvSpPr>
        <p:spPr bwMode="auto">
          <a:xfrm>
            <a:off x="682624" y="5817108"/>
            <a:ext cx="21950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sz="2000" dirty="0" err="1" smtClean="0">
                <a:cs typeface="Arial" charset="0"/>
              </a:rPr>
              <a:t>DeepQA</a:t>
            </a:r>
            <a:r>
              <a:rPr lang="en-ZA" sz="2000" dirty="0" smtClean="0">
                <a:cs typeface="Arial" charset="0"/>
              </a:rPr>
              <a:t> Machine</a:t>
            </a:r>
            <a:endParaRPr lang="en-US" sz="2000" dirty="0">
              <a:cs typeface="Arial"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7969" y="3580830"/>
            <a:ext cx="4124325" cy="2139980"/>
          </a:xfrm>
          <a:prstGeom prst="rect">
            <a:avLst/>
          </a:prstGeom>
        </p:spPr>
      </p:pic>
      <p:sp>
        <p:nvSpPr>
          <p:cNvPr id="9" name="Rectangle 3"/>
          <p:cNvSpPr>
            <a:spLocks noChangeArrowheads="1"/>
          </p:cNvSpPr>
          <p:nvPr/>
        </p:nvSpPr>
        <p:spPr bwMode="auto">
          <a:xfrm>
            <a:off x="4067969" y="5817108"/>
            <a:ext cx="26489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sz="2000" dirty="0" err="1" smtClean="0">
                <a:cs typeface="Arial" charset="0"/>
              </a:rPr>
              <a:t>DeepQA</a:t>
            </a:r>
            <a:r>
              <a:rPr lang="en-ZA" sz="2000" dirty="0" smtClean="0">
                <a:cs typeface="Arial" charset="0"/>
              </a:rPr>
              <a:t> Architecture</a:t>
            </a:r>
            <a:endParaRPr lang="en-US" sz="2000" dirty="0">
              <a:cs typeface="Arial" charset="0"/>
            </a:endParaRPr>
          </a:p>
        </p:txBody>
      </p:sp>
      <p:sp>
        <p:nvSpPr>
          <p:cNvPr id="8" name="Rectangle 7"/>
          <p:cNvSpPr/>
          <p:nvPr/>
        </p:nvSpPr>
        <p:spPr>
          <a:xfrm>
            <a:off x="4326636" y="6389719"/>
            <a:ext cx="4572000" cy="246221"/>
          </a:xfrm>
          <a:prstGeom prst="rect">
            <a:avLst/>
          </a:prstGeom>
        </p:spPr>
        <p:txBody>
          <a:bodyPr>
            <a:spAutoFit/>
          </a:bodyPr>
          <a:lstStyle/>
          <a:p>
            <a:r>
              <a:rPr lang="en-US" sz="1000" dirty="0" smtClean="0"/>
              <a:t>Image sources: </a:t>
            </a:r>
            <a:r>
              <a:rPr lang="en-US" sz="1000" dirty="0" smtClean="0">
                <a:hlinkClick r:id="rId6"/>
              </a:rPr>
              <a:t>http</a:t>
            </a:r>
            <a:r>
              <a:rPr lang="en-US" sz="1000" dirty="0">
                <a:hlinkClick r:id="rId6"/>
              </a:rPr>
              <a:t>://</a:t>
            </a:r>
            <a:r>
              <a:rPr lang="en-US" sz="1000" dirty="0" smtClean="0">
                <a:hlinkClick r:id="rId6"/>
              </a:rPr>
              <a:t>researcher.ibm.com/researcher/view_page.php?id=2159</a:t>
            </a:r>
            <a:endParaRPr lang="en-US" sz="1000" dirty="0"/>
          </a:p>
        </p:txBody>
      </p:sp>
    </p:spTree>
    <p:extLst>
      <p:ext uri="{BB962C8B-B14F-4D97-AF65-F5344CB8AC3E}">
        <p14:creationId xmlns:p14="http://schemas.microsoft.com/office/powerpoint/2010/main" val="366424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0"/>
            <a:ext cx="8385175" cy="1431925"/>
          </a:xfrm>
        </p:spPr>
        <p:txBody>
          <a:bodyPr/>
          <a:lstStyle/>
          <a:p>
            <a:pPr>
              <a:defRPr/>
            </a:pPr>
            <a:r>
              <a:rPr lang="en-ZA" dirty="0" smtClean="0"/>
              <a:t>IBM </a:t>
            </a:r>
            <a:r>
              <a:rPr lang="en-ZA" dirty="0" err="1" smtClean="0"/>
              <a:t>DeepQA</a:t>
            </a:r>
            <a:endParaRPr lang="en-US" dirty="0"/>
          </a:p>
        </p:txBody>
      </p:sp>
      <p:sp>
        <p:nvSpPr>
          <p:cNvPr id="3" name="Content Placeholder 2"/>
          <p:cNvSpPr>
            <a:spLocks noGrp="1"/>
          </p:cNvSpPr>
          <p:nvPr>
            <p:ph idx="1"/>
          </p:nvPr>
        </p:nvSpPr>
        <p:spPr>
          <a:xfrm>
            <a:off x="360363" y="1553655"/>
            <a:ext cx="8291512" cy="5062538"/>
          </a:xfrm>
        </p:spPr>
        <p:txBody>
          <a:bodyPr/>
          <a:lstStyle/>
          <a:p>
            <a:pPr>
              <a:defRPr/>
            </a:pPr>
            <a:r>
              <a:rPr lang="en-US" dirty="0" smtClean="0"/>
              <a:t>Motivation for the </a:t>
            </a:r>
            <a:r>
              <a:rPr lang="en-US" dirty="0" err="1" smtClean="0"/>
              <a:t>DeepQA</a:t>
            </a:r>
            <a:r>
              <a:rPr lang="en-US" dirty="0" smtClean="0"/>
              <a:t> project</a:t>
            </a:r>
          </a:p>
          <a:p>
            <a:pPr lvl="1">
              <a:defRPr/>
            </a:pPr>
            <a:r>
              <a:rPr lang="en-US" sz="2400" dirty="0" smtClean="0"/>
              <a:t>Current computers store and deliver much digital content, but can’t operate on it in human terms.</a:t>
            </a:r>
          </a:p>
          <a:p>
            <a:pPr lvl="1">
              <a:defRPr/>
            </a:pPr>
            <a:r>
              <a:rPr lang="en-US" sz="2400" dirty="0" smtClean="0"/>
              <a:t>A quest for building a computer system that can do </a:t>
            </a:r>
            <a:r>
              <a:rPr lang="en-US" sz="2400" dirty="0" smtClean="0">
                <a:solidFill>
                  <a:schemeClr val="tx2">
                    <a:lumMod val="75000"/>
                  </a:schemeClr>
                </a:solidFill>
              </a:rPr>
              <a:t>Open-domain Question Answering</a:t>
            </a:r>
            <a:r>
              <a:rPr lang="en-US" sz="2400" dirty="0" smtClean="0"/>
              <a:t>… </a:t>
            </a:r>
          </a:p>
        </p:txBody>
      </p:sp>
      <p:sp>
        <p:nvSpPr>
          <p:cNvPr id="7172" name="Rectangle 3"/>
          <p:cNvSpPr>
            <a:spLocks noChangeArrowheads="1"/>
          </p:cNvSpPr>
          <p:nvPr/>
        </p:nvSpPr>
        <p:spPr bwMode="auto">
          <a:xfrm>
            <a:off x="237109" y="6313297"/>
            <a:ext cx="83137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dirty="0"/>
              <a:t>*Read more at: </a:t>
            </a:r>
            <a:r>
              <a:rPr lang="en-US" sz="1600" dirty="0">
                <a:hlinkClick r:id="rId3"/>
              </a:rPr>
              <a:t>http://www.research.ibm.com/deepqa/deepqa.shtml</a:t>
            </a:r>
            <a:r>
              <a:rPr lang="en-US" sz="1600" dirty="0"/>
              <a:t> </a:t>
            </a:r>
          </a:p>
        </p:txBody>
      </p:sp>
      <p:pic>
        <p:nvPicPr>
          <p:cNvPr id="7173" name="Picture 4" descr="ibm.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7950" y="519113"/>
            <a:ext cx="92868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99408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948" y="36576"/>
            <a:ext cx="8385175" cy="1033463"/>
          </a:xfrm>
        </p:spPr>
        <p:txBody>
          <a:bodyPr/>
          <a:lstStyle/>
          <a:p>
            <a:pPr>
              <a:defRPr/>
            </a:pPr>
            <a:r>
              <a:rPr lang="en-ZA" dirty="0" smtClean="0"/>
              <a:t>IBM </a:t>
            </a:r>
            <a:r>
              <a:rPr lang="en-ZA" dirty="0" err="1" smtClean="0"/>
              <a:t>DeepQA</a:t>
            </a:r>
            <a:endParaRPr lang="en-US" dirty="0"/>
          </a:p>
        </p:txBody>
      </p:sp>
      <p:sp>
        <p:nvSpPr>
          <p:cNvPr id="3" name="Content Placeholder 2"/>
          <p:cNvSpPr>
            <a:spLocks noGrp="1"/>
          </p:cNvSpPr>
          <p:nvPr>
            <p:ph idx="1"/>
          </p:nvPr>
        </p:nvSpPr>
        <p:spPr>
          <a:xfrm>
            <a:off x="360363" y="1209675"/>
            <a:ext cx="8291512" cy="5062538"/>
          </a:xfrm>
        </p:spPr>
        <p:txBody>
          <a:bodyPr/>
          <a:lstStyle/>
          <a:p>
            <a:pPr>
              <a:defRPr/>
            </a:pPr>
            <a:r>
              <a:rPr lang="en-US" dirty="0" smtClean="0"/>
              <a:t>Ultimately driven by a broader vision: </a:t>
            </a:r>
          </a:p>
          <a:p>
            <a:pPr marL="514350" lvl="1" indent="0">
              <a:buNone/>
              <a:defRPr/>
            </a:pPr>
            <a:r>
              <a:rPr lang="en-US" dirty="0" smtClean="0">
                <a:solidFill>
                  <a:srgbClr val="FF6600"/>
                </a:solidFill>
              </a:rPr>
              <a:t>Get computers to operate more effectively in human terms rather in computer terms. </a:t>
            </a:r>
          </a:p>
        </p:txBody>
      </p:sp>
      <p:sp>
        <p:nvSpPr>
          <p:cNvPr id="7172" name="Rectangle 3"/>
          <p:cNvSpPr>
            <a:spLocks noChangeArrowheads="1"/>
          </p:cNvSpPr>
          <p:nvPr/>
        </p:nvSpPr>
        <p:spPr bwMode="auto">
          <a:xfrm>
            <a:off x="224917" y="6453569"/>
            <a:ext cx="83137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a:t>*Read more at: </a:t>
            </a:r>
            <a:r>
              <a:rPr lang="en-US" sz="1200" dirty="0">
                <a:hlinkClick r:id="rId3"/>
              </a:rPr>
              <a:t>http://www.research.ibm.com/deepqa/deepqa.shtml</a:t>
            </a:r>
            <a:r>
              <a:rPr lang="en-US" sz="1200" dirty="0"/>
              <a:t> </a:t>
            </a:r>
          </a:p>
        </p:txBody>
      </p:sp>
      <p:pic>
        <p:nvPicPr>
          <p:cNvPr id="7173" name="Picture 4" descr="ibm.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7950" y="519113"/>
            <a:ext cx="92868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7149" y="2906574"/>
            <a:ext cx="3067051" cy="2554545"/>
          </a:xfrm>
          <a:prstGeom prst="rect">
            <a:avLst/>
          </a:prstGeom>
          <a:solidFill>
            <a:srgbClr val="FFFF65"/>
          </a:solidFill>
          <a:ln>
            <a:solidFill>
              <a:schemeClr val="tx1"/>
            </a:solidFill>
          </a:ln>
        </p:spPr>
        <p:txBody>
          <a:bodyPr wrap="square">
            <a:spAutoFit/>
          </a:bodyPr>
          <a:lstStyle/>
          <a:p>
            <a:pPr marL="0" lvl="1">
              <a:defRPr/>
            </a:pPr>
            <a:r>
              <a:rPr lang="en-US" sz="2000" dirty="0">
                <a:solidFill>
                  <a:schemeClr val="tx2"/>
                </a:solidFill>
              </a:rPr>
              <a:t>Get computers </a:t>
            </a:r>
            <a:r>
              <a:rPr lang="en-US" sz="2000" dirty="0" smtClean="0">
                <a:solidFill>
                  <a:schemeClr val="tx2"/>
                </a:solidFill>
              </a:rPr>
              <a:t>to</a:t>
            </a:r>
            <a:br>
              <a:rPr lang="en-US" sz="2000" dirty="0" smtClean="0">
                <a:solidFill>
                  <a:schemeClr val="tx2"/>
                </a:solidFill>
              </a:rPr>
            </a:br>
            <a:r>
              <a:rPr lang="en-US" sz="2000" dirty="0" smtClean="0">
                <a:solidFill>
                  <a:schemeClr val="tx2"/>
                </a:solidFill>
              </a:rPr>
              <a:t>function </a:t>
            </a:r>
            <a:r>
              <a:rPr lang="en-US" sz="2000" dirty="0">
                <a:solidFill>
                  <a:schemeClr val="tx2"/>
                </a:solidFill>
              </a:rPr>
              <a:t>in ways that </a:t>
            </a:r>
            <a:r>
              <a:rPr lang="en-US" sz="2000" u="sng" dirty="0">
                <a:solidFill>
                  <a:schemeClr val="tx2"/>
                </a:solidFill>
              </a:rPr>
              <a:t>understand complex information requirements</a:t>
            </a:r>
            <a:r>
              <a:rPr lang="en-US" sz="2000" dirty="0">
                <a:solidFill>
                  <a:schemeClr val="tx2"/>
                </a:solidFill>
              </a:rPr>
              <a:t> (as people would express them), e.g. responding to natural </a:t>
            </a:r>
            <a:r>
              <a:rPr lang="en-US" sz="2000" dirty="0" smtClean="0">
                <a:solidFill>
                  <a:schemeClr val="tx2"/>
                </a:solidFill>
              </a:rPr>
              <a:t>language questions </a:t>
            </a:r>
            <a:r>
              <a:rPr lang="en-US" sz="2000" dirty="0">
                <a:solidFill>
                  <a:schemeClr val="tx2"/>
                </a:solidFill>
              </a:rPr>
              <a:t>or requests.</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4368" y="2733146"/>
            <a:ext cx="5575300" cy="3716867"/>
          </a:xfrm>
          <a:prstGeom prst="rect">
            <a:avLst/>
          </a:prstGeom>
        </p:spPr>
      </p:pic>
      <p:grpSp>
        <p:nvGrpSpPr>
          <p:cNvPr id="8" name="Group 7"/>
          <p:cNvGrpSpPr/>
          <p:nvPr/>
        </p:nvGrpSpPr>
        <p:grpSpPr>
          <a:xfrm>
            <a:off x="2569031" y="2890290"/>
            <a:ext cx="2578888" cy="1032175"/>
            <a:chOff x="3100921" y="2890290"/>
            <a:chExt cx="2400196" cy="1032175"/>
          </a:xfrm>
        </p:grpSpPr>
        <p:sp>
          <p:nvSpPr>
            <p:cNvPr id="6" name="Oval Callout 5"/>
            <p:cNvSpPr/>
            <p:nvPr/>
          </p:nvSpPr>
          <p:spPr>
            <a:xfrm>
              <a:off x="3100921" y="2890290"/>
              <a:ext cx="1738086" cy="990512"/>
            </a:xfrm>
            <a:prstGeom prst="wedgeEllipseCallout">
              <a:avLst>
                <a:gd name="adj1" fmla="val 22851"/>
                <a:gd name="adj2" fmla="val 8448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3204231" y="2968358"/>
              <a:ext cx="2296886" cy="954107"/>
            </a:xfrm>
            <a:prstGeom prst="rect">
              <a:avLst/>
            </a:prstGeom>
          </p:spPr>
          <p:txBody>
            <a:bodyPr wrap="square">
              <a:spAutoFit/>
            </a:bodyPr>
            <a:lstStyle/>
            <a:p>
              <a:r>
                <a:rPr lang="en-US" sz="1400" dirty="0"/>
                <a:t>What </a:t>
              </a:r>
              <a:r>
                <a:rPr lang="en-US" sz="1400" dirty="0" smtClean="0"/>
                <a:t>is a game</a:t>
              </a:r>
              <a:br>
                <a:rPr lang="en-US" sz="1400" dirty="0" smtClean="0"/>
              </a:br>
              <a:r>
                <a:rPr lang="en-US" sz="1400" dirty="0" smtClean="0"/>
                <a:t>that </a:t>
              </a:r>
              <a:r>
                <a:rPr lang="en-US" sz="1400" dirty="0"/>
                <a:t>you can </a:t>
              </a:r>
              <a:r>
                <a:rPr lang="en-US" sz="1400" dirty="0" smtClean="0"/>
                <a:t/>
              </a:r>
              <a:br>
                <a:rPr lang="en-US" sz="1400" dirty="0" smtClean="0"/>
              </a:br>
              <a:r>
                <a:rPr lang="en-US" sz="1400" dirty="0" smtClean="0"/>
                <a:t>only respond in</a:t>
              </a:r>
              <a:br>
                <a:rPr lang="en-US" sz="1400" dirty="0" smtClean="0"/>
              </a:br>
              <a:r>
                <a:rPr lang="en-US" sz="1400" dirty="0" smtClean="0"/>
                <a:t>      questions</a:t>
              </a:r>
              <a:r>
                <a:rPr lang="en-US" sz="1400" dirty="0"/>
                <a:t>?</a:t>
              </a:r>
            </a:p>
          </p:txBody>
        </p:sp>
      </p:grpSp>
      <p:grpSp>
        <p:nvGrpSpPr>
          <p:cNvPr id="9" name="Group 8"/>
          <p:cNvGrpSpPr/>
          <p:nvPr/>
        </p:nvGrpSpPr>
        <p:grpSpPr>
          <a:xfrm>
            <a:off x="4009342" y="2827688"/>
            <a:ext cx="2361178" cy="990512"/>
            <a:chOff x="4368574" y="2827688"/>
            <a:chExt cx="2361178" cy="990512"/>
          </a:xfrm>
        </p:grpSpPr>
        <p:sp>
          <p:nvSpPr>
            <p:cNvPr id="12" name="Oval Callout 11"/>
            <p:cNvSpPr/>
            <p:nvPr/>
          </p:nvSpPr>
          <p:spPr>
            <a:xfrm>
              <a:off x="4368574" y="2827688"/>
              <a:ext cx="1738086" cy="990512"/>
            </a:xfrm>
            <a:prstGeom prst="wedgeEllipseCallout">
              <a:avLst>
                <a:gd name="adj1" fmla="val -5742"/>
                <a:gd name="adj2" fmla="val 8008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4432866" y="2927528"/>
              <a:ext cx="2296886" cy="738664"/>
            </a:xfrm>
            <a:prstGeom prst="rect">
              <a:avLst/>
            </a:prstGeom>
          </p:spPr>
          <p:txBody>
            <a:bodyPr wrap="square">
              <a:spAutoFit/>
            </a:bodyPr>
            <a:lstStyle/>
            <a:p>
              <a:r>
                <a:rPr lang="en-US" sz="1400" dirty="0" smtClean="0"/>
                <a:t>Is there a game</a:t>
              </a:r>
              <a:br>
                <a:rPr lang="en-US" sz="1400" dirty="0" smtClean="0"/>
              </a:br>
              <a:r>
                <a:rPr lang="en-US" sz="1400" dirty="0" smtClean="0"/>
                <a:t>other than Jeopardy that is</a:t>
              </a:r>
              <a:br>
                <a:rPr lang="en-US" sz="1400" dirty="0" smtClean="0"/>
              </a:br>
              <a:r>
                <a:rPr lang="en-US" sz="1400" dirty="0" smtClean="0"/>
                <a:t>played in that way?</a:t>
              </a:r>
              <a:endParaRPr lang="en-US" sz="1400" dirty="0"/>
            </a:p>
          </p:txBody>
        </p:sp>
      </p:grpSp>
      <p:grpSp>
        <p:nvGrpSpPr>
          <p:cNvPr id="24" name="Group 23"/>
          <p:cNvGrpSpPr/>
          <p:nvPr/>
        </p:nvGrpSpPr>
        <p:grpSpPr>
          <a:xfrm>
            <a:off x="5707515" y="2689602"/>
            <a:ext cx="1411739" cy="990512"/>
            <a:chOff x="5653085" y="2689602"/>
            <a:chExt cx="1411739" cy="990512"/>
          </a:xfrm>
        </p:grpSpPr>
        <p:sp>
          <p:nvSpPr>
            <p:cNvPr id="17" name="Oval Callout 16"/>
            <p:cNvSpPr/>
            <p:nvPr/>
          </p:nvSpPr>
          <p:spPr>
            <a:xfrm>
              <a:off x="5653085" y="2689602"/>
              <a:ext cx="1291996" cy="990512"/>
            </a:xfrm>
            <a:prstGeom prst="wedgeEllipseCallout">
              <a:avLst>
                <a:gd name="adj1" fmla="val -32047"/>
                <a:gd name="adj2" fmla="val 8887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5717377" y="2789442"/>
              <a:ext cx="1347447" cy="738664"/>
            </a:xfrm>
            <a:prstGeom prst="rect">
              <a:avLst/>
            </a:prstGeom>
          </p:spPr>
          <p:txBody>
            <a:bodyPr wrap="square">
              <a:spAutoFit/>
            </a:bodyPr>
            <a:lstStyle/>
            <a:p>
              <a:r>
                <a:rPr lang="en-US" sz="1400" dirty="0" smtClean="0"/>
                <a:t>Surely not! I</a:t>
              </a:r>
              <a:br>
                <a:rPr lang="en-US" sz="1400" dirty="0" smtClean="0"/>
              </a:br>
              <a:r>
                <a:rPr lang="en-US" sz="1400" dirty="0" smtClean="0"/>
                <a:t>think it’s a</a:t>
              </a:r>
              <a:br>
                <a:rPr lang="en-US" sz="1400" dirty="0" smtClean="0"/>
              </a:br>
              <a:r>
                <a:rPr lang="en-US" sz="1400" dirty="0" smtClean="0"/>
                <a:t>stupid game.</a:t>
              </a:r>
              <a:endParaRPr lang="en-US" sz="1400" dirty="0"/>
            </a:p>
          </p:txBody>
        </p:sp>
      </p:grpSp>
      <p:grpSp>
        <p:nvGrpSpPr>
          <p:cNvPr id="14" name="Group 13"/>
          <p:cNvGrpSpPr/>
          <p:nvPr/>
        </p:nvGrpSpPr>
        <p:grpSpPr>
          <a:xfrm>
            <a:off x="6781798" y="2662109"/>
            <a:ext cx="1515608" cy="990512"/>
            <a:chOff x="6727368" y="2662109"/>
            <a:chExt cx="1515608" cy="990512"/>
          </a:xfrm>
        </p:grpSpPr>
        <p:sp>
          <p:nvSpPr>
            <p:cNvPr id="20" name="Oval Callout 19"/>
            <p:cNvSpPr/>
            <p:nvPr/>
          </p:nvSpPr>
          <p:spPr>
            <a:xfrm>
              <a:off x="6727368" y="2662109"/>
              <a:ext cx="1515608" cy="990512"/>
            </a:xfrm>
            <a:prstGeom prst="wedgeEllipseCallout">
              <a:avLst>
                <a:gd name="adj1" fmla="val -32047"/>
                <a:gd name="adj2" fmla="val 8887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6895529" y="2696633"/>
              <a:ext cx="1347447" cy="954107"/>
            </a:xfrm>
            <a:prstGeom prst="rect">
              <a:avLst/>
            </a:prstGeom>
          </p:spPr>
          <p:txBody>
            <a:bodyPr wrap="square">
              <a:spAutoFit/>
            </a:bodyPr>
            <a:lstStyle/>
            <a:p>
              <a:r>
                <a:rPr lang="en-US" sz="1400" dirty="0" smtClean="0"/>
                <a:t>Spoil sport,</a:t>
              </a:r>
            </a:p>
            <a:p>
              <a:r>
                <a:rPr lang="en-US" sz="1400" dirty="0" smtClean="0"/>
                <a:t>you lost as</a:t>
              </a:r>
            </a:p>
            <a:p>
              <a:r>
                <a:rPr lang="en-US" sz="1400" dirty="0" smtClean="0"/>
                <a:t>You didn’t ask</a:t>
              </a:r>
              <a:br>
                <a:rPr lang="en-US" sz="1400" dirty="0" smtClean="0"/>
              </a:br>
              <a:r>
                <a:rPr lang="en-US" sz="1400" dirty="0" smtClean="0"/>
                <a:t> something.</a:t>
              </a:r>
              <a:endParaRPr lang="en-US" sz="1400" dirty="0"/>
            </a:p>
          </p:txBody>
        </p:sp>
      </p:grpSp>
      <p:grpSp>
        <p:nvGrpSpPr>
          <p:cNvPr id="10" name="Group 9"/>
          <p:cNvGrpSpPr/>
          <p:nvPr/>
        </p:nvGrpSpPr>
        <p:grpSpPr>
          <a:xfrm>
            <a:off x="8083434" y="3184858"/>
            <a:ext cx="1398129" cy="478648"/>
            <a:chOff x="8192294" y="3184858"/>
            <a:chExt cx="1398129" cy="478648"/>
          </a:xfrm>
        </p:grpSpPr>
        <p:sp>
          <p:nvSpPr>
            <p:cNvPr id="22" name="Oval Callout 21"/>
            <p:cNvSpPr/>
            <p:nvPr/>
          </p:nvSpPr>
          <p:spPr>
            <a:xfrm>
              <a:off x="8192294" y="3184858"/>
              <a:ext cx="1051264" cy="478648"/>
            </a:xfrm>
            <a:prstGeom prst="wedgeEllipseCallout">
              <a:avLst>
                <a:gd name="adj1" fmla="val -32047"/>
                <a:gd name="adj2" fmla="val 8887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8242976" y="3269750"/>
              <a:ext cx="1347447" cy="307777"/>
            </a:xfrm>
            <a:prstGeom prst="rect">
              <a:avLst/>
            </a:prstGeom>
          </p:spPr>
          <p:txBody>
            <a:bodyPr wrap="square">
              <a:spAutoFit/>
            </a:bodyPr>
            <a:lstStyle/>
            <a:p>
              <a:r>
                <a:rPr lang="en-US" sz="1400" dirty="0" smtClean="0"/>
                <a:t>Say what?</a:t>
              </a:r>
              <a:endParaRPr lang="en-US" sz="1400" dirty="0"/>
            </a:p>
          </p:txBody>
        </p:sp>
      </p:grpSp>
    </p:spTree>
    <p:extLst>
      <p:ext uri="{BB962C8B-B14F-4D97-AF65-F5344CB8AC3E}">
        <p14:creationId xmlns:p14="http://schemas.microsoft.com/office/powerpoint/2010/main" val="186222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3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4000"/>
                            </p:stCondLst>
                            <p:childTnLst>
                              <p:par>
                                <p:cTn id="13" presetID="10" presetClass="entr" presetSubtype="0" fill="hold" nodeType="afterEffect">
                                  <p:stCondLst>
                                    <p:cond delay="300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7500"/>
                            </p:stCondLst>
                            <p:childTnLst>
                              <p:par>
                                <p:cTn id="17" presetID="10" presetClass="entr" presetSubtype="0" fill="hold" nodeType="afterEffect">
                                  <p:stCondLst>
                                    <p:cond delay="20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10000"/>
                            </p:stCondLst>
                            <p:childTnLst>
                              <p:par>
                                <p:cTn id="21" presetID="10" presetClass="entr" presetSubtype="0" fill="hold" nodeType="afterEffect">
                                  <p:stCondLst>
                                    <p:cond delay="20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1352550" y="2279650"/>
            <a:ext cx="67198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4400"/>
              <a:t>IBM Watson… a short film</a:t>
            </a:r>
            <a:endParaRPr lang="en-US" sz="4400"/>
          </a:p>
        </p:txBody>
      </p:sp>
      <p:pic>
        <p:nvPicPr>
          <p:cNvPr id="8195" name="Picture 3" descr="filmclip.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938" y="3205163"/>
            <a:ext cx="1957387"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3"/>
          <p:cNvSpPr>
            <a:spLocks noChangeArrowheads="1"/>
          </p:cNvSpPr>
          <p:nvPr/>
        </p:nvSpPr>
        <p:spPr bwMode="auto">
          <a:xfrm>
            <a:off x="2998788" y="5640388"/>
            <a:ext cx="3216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sz="2000" dirty="0">
                <a:cs typeface="Arial" charset="0"/>
              </a:rPr>
              <a:t>Putting </a:t>
            </a:r>
            <a:r>
              <a:rPr lang="en-ZA" sz="2000" dirty="0" err="1">
                <a:cs typeface="Arial" charset="0"/>
              </a:rPr>
              <a:t>DeepQA</a:t>
            </a:r>
            <a:r>
              <a:rPr lang="en-ZA" sz="2000" dirty="0">
                <a:cs typeface="Arial" charset="0"/>
              </a:rPr>
              <a:t> to the test</a:t>
            </a:r>
            <a:endParaRPr lang="en-US" sz="2000" dirty="0">
              <a:cs typeface="Arial" charset="0"/>
            </a:endParaRPr>
          </a:p>
        </p:txBody>
      </p:sp>
    </p:spTree>
    <p:extLst>
      <p:ext uri="{BB962C8B-B14F-4D97-AF65-F5344CB8AC3E}">
        <p14:creationId xmlns:p14="http://schemas.microsoft.com/office/powerpoint/2010/main" val="791756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51363"/>
            <a:ext cx="8385175" cy="942422"/>
          </a:xfrm>
        </p:spPr>
        <p:txBody>
          <a:bodyPr/>
          <a:lstStyle/>
          <a:p>
            <a:pPr>
              <a:defRPr/>
            </a:pPr>
            <a:r>
              <a:rPr lang="en-ZA" dirty="0" smtClean="0"/>
              <a:t>The IBM Watson</a:t>
            </a:r>
            <a:endParaRPr lang="en-US" dirty="0"/>
          </a:p>
        </p:txBody>
      </p:sp>
      <p:sp>
        <p:nvSpPr>
          <p:cNvPr id="5" name="Content Placeholder 4"/>
          <p:cNvSpPr>
            <a:spLocks noGrp="1"/>
          </p:cNvSpPr>
          <p:nvPr>
            <p:ph idx="1"/>
          </p:nvPr>
        </p:nvSpPr>
        <p:spPr>
          <a:xfrm>
            <a:off x="231775" y="1123950"/>
            <a:ext cx="8613775" cy="4791075"/>
          </a:xfrm>
        </p:spPr>
        <p:txBody>
          <a:bodyPr>
            <a:normAutofit fontScale="92500"/>
          </a:bodyPr>
          <a:lstStyle/>
          <a:p>
            <a:pPr>
              <a:defRPr/>
            </a:pPr>
            <a:r>
              <a:rPr lang="en-ZA" dirty="0" smtClean="0"/>
              <a:t>Jeopardy was chosen </a:t>
            </a:r>
            <a:r>
              <a:rPr lang="en-ZA" sz="2000" dirty="0" smtClean="0"/>
              <a:t>as a game that</a:t>
            </a:r>
            <a:br>
              <a:rPr lang="en-ZA" sz="2000" dirty="0" smtClean="0"/>
            </a:br>
            <a:r>
              <a:rPr lang="en-ZA" sz="2000" dirty="0" smtClean="0"/>
              <a:t>makes significant cognitive demands on its payers.</a:t>
            </a:r>
            <a:br>
              <a:rPr lang="en-ZA" sz="2000" dirty="0" smtClean="0"/>
            </a:br>
            <a:r>
              <a:rPr lang="en-ZA" sz="2000" dirty="0" smtClean="0"/>
              <a:t>It involves questions and answers, but structuring</a:t>
            </a:r>
            <a:br>
              <a:rPr lang="en-ZA" sz="2000" dirty="0" smtClean="0"/>
            </a:br>
            <a:r>
              <a:rPr lang="en-ZA" sz="2000" dirty="0" smtClean="0"/>
              <a:t>both in a specific manner that makes sense beyond</a:t>
            </a:r>
            <a:br>
              <a:rPr lang="en-ZA" sz="2000" dirty="0" smtClean="0"/>
            </a:br>
            <a:r>
              <a:rPr lang="en-ZA" sz="2000" dirty="0" smtClean="0"/>
              <a:t>the surface level of the question/answer text given. </a:t>
            </a:r>
          </a:p>
          <a:p>
            <a:pPr>
              <a:defRPr/>
            </a:pPr>
            <a:r>
              <a:rPr lang="en-ZA" dirty="0" smtClean="0"/>
              <a:t>What has this shown us?</a:t>
            </a:r>
          </a:p>
          <a:p>
            <a:pPr lvl="1">
              <a:defRPr/>
            </a:pPr>
            <a:r>
              <a:rPr lang="en-ZA" sz="2400" dirty="0" smtClean="0"/>
              <a:t>A computer can be designed to pose meaningful answers to questions in a natural language.</a:t>
            </a:r>
          </a:p>
          <a:p>
            <a:pPr lvl="1">
              <a:defRPr/>
            </a:pPr>
            <a:r>
              <a:rPr lang="en-ZA" sz="2400" dirty="0" smtClean="0"/>
              <a:t>Watson as the supreme  champion of Jeopardy*</a:t>
            </a:r>
          </a:p>
          <a:p>
            <a:pPr>
              <a:defRPr/>
            </a:pPr>
            <a:r>
              <a:rPr lang="en-ZA" dirty="0" smtClean="0"/>
              <a:t>Beyond Jeopardy</a:t>
            </a:r>
          </a:p>
          <a:p>
            <a:pPr lvl="1">
              <a:defRPr/>
            </a:pPr>
            <a:r>
              <a:rPr lang="en-ZA" sz="2400" dirty="0" smtClean="0"/>
              <a:t>IBM is planning to apply the Watson system design in areas such as healthcare, customer service, finance… etc </a:t>
            </a:r>
            <a:r>
              <a:rPr lang="en-ZA" sz="2400" dirty="0" err="1" smtClean="0"/>
              <a:t>etc</a:t>
            </a:r>
            <a:r>
              <a:rPr lang="en-ZA" sz="2400" dirty="0" smtClean="0"/>
              <a:t>.</a:t>
            </a:r>
          </a:p>
          <a:p>
            <a:pPr>
              <a:defRPr/>
            </a:pPr>
            <a:endParaRPr lang="en-US" dirty="0"/>
          </a:p>
        </p:txBody>
      </p:sp>
      <p:pic>
        <p:nvPicPr>
          <p:cNvPr id="10244" name="Picture 2" descr="ibm_wats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5288" y="215900"/>
            <a:ext cx="2005012"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5"/>
          <p:cNvSpPr>
            <a:spLocks noChangeArrowheads="1"/>
          </p:cNvSpPr>
          <p:nvPr/>
        </p:nvSpPr>
        <p:spPr bwMode="auto">
          <a:xfrm>
            <a:off x="224876" y="6383325"/>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t>* http://www.geek.com/articles/geek-cetera/how-ibms-watson-could-have-been-beaten-in-jeopardy-20110226/</a:t>
            </a:r>
          </a:p>
        </p:txBody>
      </p:sp>
      <p:sp>
        <p:nvSpPr>
          <p:cNvPr id="10246" name="Rectangle 6"/>
          <p:cNvSpPr>
            <a:spLocks noChangeArrowheads="1"/>
          </p:cNvSpPr>
          <p:nvPr/>
        </p:nvSpPr>
        <p:spPr bwMode="auto">
          <a:xfrm>
            <a:off x="4280439" y="6044662"/>
            <a:ext cx="4718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dirty="0">
                <a:solidFill>
                  <a:srgbClr val="FF6600"/>
                </a:solidFill>
                <a:latin typeface="Comic Sans MS" pitchFamily="66" charset="0"/>
              </a:rPr>
              <a:t>I wonder how great this will be in reality</a:t>
            </a:r>
            <a:r>
              <a:rPr lang="en-ZA" dirty="0">
                <a:solidFill>
                  <a:srgbClr val="CCFFFF"/>
                </a:solidFill>
                <a:latin typeface="Comic Sans MS" pitchFamily="66" charset="0"/>
              </a:rPr>
              <a:t>…</a:t>
            </a:r>
            <a:endParaRPr lang="en-US" dirty="0">
              <a:solidFill>
                <a:srgbClr val="CCFFFF"/>
              </a:solidFill>
              <a:latin typeface="Comic Sans MS" pitchFamily="66" charset="0"/>
            </a:endParaRPr>
          </a:p>
        </p:txBody>
      </p:sp>
    </p:spTree>
    <p:extLst>
      <p:ext uri="{BB962C8B-B14F-4D97-AF65-F5344CB8AC3E}">
        <p14:creationId xmlns:p14="http://schemas.microsoft.com/office/powerpoint/2010/main" val="17734735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084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4084 Theme.thmx</Template>
  <TotalTime>3856</TotalTime>
  <Words>1906</Words>
  <Application>Microsoft Office PowerPoint</Application>
  <PresentationFormat>On-screen Show (4:3)</PresentationFormat>
  <Paragraphs>337</Paragraphs>
  <Slides>37</Slides>
  <Notes>30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4084 Theme</vt:lpstr>
      <vt:lpstr>PowerPoint Presentation</vt:lpstr>
      <vt:lpstr>PowerPoint Presentation</vt:lpstr>
      <vt:lpstr>Lecture Overview</vt:lpstr>
      <vt:lpstr>A short case study of a high performance computing system</vt:lpstr>
      <vt:lpstr>IBM DeepQA</vt:lpstr>
      <vt:lpstr>IBM DeepQA</vt:lpstr>
      <vt:lpstr>IBM DeepQA</vt:lpstr>
      <vt:lpstr>PowerPoint Presentation</vt:lpstr>
      <vt:lpstr>The IBM Watson</vt:lpstr>
      <vt:lpstr>PowerPoint Presentation</vt:lpstr>
      <vt:lpstr>Future aftermath of DeepQA??</vt:lpstr>
      <vt:lpstr>IBM DeepQA : where could it lead?</vt:lpstr>
      <vt:lpstr>PowerPoint Presentation</vt:lpstr>
      <vt:lpstr>Graphics Processing Unit (GPUs)</vt:lpstr>
      <vt:lpstr>GPUs</vt:lpstr>
      <vt:lpstr>CUDA</vt:lpstr>
      <vt:lpstr>CUDA</vt:lpstr>
      <vt:lpstr>CUDA: threads</vt:lpstr>
      <vt:lpstr>CUDA: blocks of threads</vt:lpstr>
      <vt:lpstr>CUDA block dimensions</vt:lpstr>
      <vt:lpstr>Prac2 – Using CUDA</vt:lpstr>
      <vt:lpstr>Prac2 – the files</vt:lpstr>
      <vt:lpstr>Installing CUDA</vt:lpstr>
      <vt:lpstr>Forum</vt:lpstr>
      <vt:lpstr>Design of Parallel Programs (CONT)</vt:lpstr>
      <vt:lpstr>Step 5: Identify Data Dependencies</vt:lpstr>
      <vt:lpstr>Data dependencies</vt:lpstr>
      <vt:lpstr>Data dependencies</vt:lpstr>
      <vt:lpstr>Common data dependencies</vt:lpstr>
      <vt:lpstr>Step 6: Synchronization</vt:lpstr>
      <vt:lpstr>Types of Synchronization</vt:lpstr>
      <vt:lpstr>Barrier</vt:lpstr>
      <vt:lpstr>Locking / Semaphores</vt:lpstr>
      <vt:lpstr>Synchronous communication operations</vt:lpstr>
      <vt:lpstr>Questions?</vt:lpstr>
      <vt:lpstr>Next lecture</vt:lpstr>
      <vt:lpstr>PowerPoint Presentation</vt:lpstr>
    </vt:vector>
  </TitlesOfParts>
  <Company>University of Cape Town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EEE4084F Digital Systems</dc:title>
  <dc:subject>GPUs CUDA Timing</dc:subject>
  <dc:creator>Simon Winberg</dc:creator>
  <cp:lastModifiedBy>Simon Winberg</cp:lastModifiedBy>
  <cp:revision>339</cp:revision>
  <dcterms:created xsi:type="dcterms:W3CDTF">2009-02-10T02:25:54Z</dcterms:created>
  <dcterms:modified xsi:type="dcterms:W3CDTF">2014-03-24T21:40:40Z</dcterms:modified>
  <cp:category>Lectures</cp:category>
</cp:coreProperties>
</file>