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3" r:id="rId1"/>
  </p:sldMasterIdLst>
  <p:notesMasterIdLst>
    <p:notesMasterId r:id="rId26"/>
  </p:notesMasterIdLst>
  <p:sldIdLst>
    <p:sldId id="371" r:id="rId2"/>
    <p:sldId id="273" r:id="rId3"/>
    <p:sldId id="327" r:id="rId4"/>
    <p:sldId id="369" r:id="rId5"/>
    <p:sldId id="357" r:id="rId6"/>
    <p:sldId id="385" r:id="rId7"/>
    <p:sldId id="358" r:id="rId8"/>
    <p:sldId id="359" r:id="rId9"/>
    <p:sldId id="360" r:id="rId10"/>
    <p:sldId id="361" r:id="rId11"/>
    <p:sldId id="362" r:id="rId12"/>
    <p:sldId id="364" r:id="rId13"/>
    <p:sldId id="365" r:id="rId14"/>
    <p:sldId id="366" r:id="rId15"/>
    <p:sldId id="367" r:id="rId16"/>
    <p:sldId id="372" r:id="rId17"/>
    <p:sldId id="384" r:id="rId18"/>
    <p:sldId id="373" r:id="rId19"/>
    <p:sldId id="374" r:id="rId20"/>
    <p:sldId id="375" r:id="rId21"/>
    <p:sldId id="376" r:id="rId22"/>
    <p:sldId id="377" r:id="rId23"/>
    <p:sldId id="378" r:id="rId24"/>
    <p:sldId id="370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C1C1C"/>
    <a:srgbClr val="FFCCCC"/>
    <a:srgbClr val="B7B7FF"/>
    <a:srgbClr val="8CA1F8"/>
    <a:srgbClr val="BDEEF9"/>
    <a:srgbClr val="BCC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87" autoAdjust="0"/>
  </p:normalViewPr>
  <p:slideViewPr>
    <p:cSldViewPr snapToGrid="0">
      <p:cViewPr>
        <p:scale>
          <a:sx n="84" d="100"/>
          <a:sy n="84" d="100"/>
        </p:scale>
        <p:origin x="-155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479037-5F45-440D-AC28-EEC5A2358EE5}" type="datetimeFigureOut">
              <a:rPr lang="en-US"/>
              <a:pPr>
                <a:defRPr/>
              </a:pPr>
              <a:t>3/10/2013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D99259-5A57-4066-8210-0D1A1DFA8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70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8948075-44E6-4D23-ACBA-22633DAC02A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EB2354-83C1-4C3E-A401-0A1FB995504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88F8972-EB2C-494E-BE4B-4B743F4533EB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9392A-8F98-4973-BB2D-3290F1507E90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3A4E7BF-7694-4E49-9AA0-861420F6576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F566AC-9DF4-404C-B84D-16208046AE08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3398EAD-91F8-46AA-95BA-B93AE93CDB6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67E175-59E9-43FF-A9D9-27CBEB3DC1C4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D51E751-EF23-442A-A252-3207C169BEC7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0B31AAA-58EE-41F8-ADC3-5782332B624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6E53CE7-D3AF-459B-8606-45DE0E1EFB84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2FD5684-F3AE-47B8-825D-B303DA25F82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2E2431-E5B4-478F-B293-6C712DABF21C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D2B1B2-8280-4B58-AD21-F2AF2FA4F3D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A6BBD6-23CE-49D7-B82C-C3E385A55A3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4C09E7-F571-4892-B9B0-4276939B8480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4664FC9-9CF4-469C-81A5-9FC59396ED72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D9AB44-B498-4BEE-8CE6-234EBEF681B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C9B437E-0CD8-4A72-9A03-EFBDE6A423A8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7239CEC-E3EB-4849-B523-D7010547844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7239CEC-E3EB-4849-B523-D7010547844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2F5ABA5-FFA5-47C4-AA4F-90727A9321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EDEF8C-97B4-4203-AEB5-432E80C2A9F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C0CB8B0-A377-4092-B334-65692159981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F135BB5-C70A-48C2-8953-0FC8B117C0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E988E1A-CCC1-4E43-9865-44C5811C2B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B65642E-0669-4E99-9495-BB857E73FB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rgbClr val="1D875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126249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4201A0-C668-429B-860E-A2075F80AB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992F88-C256-4993-8FDC-DEEB6460EC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40B03D-B796-42FA-88E7-7DF2C1B20E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41AB27-73EE-4C84-92BE-6CD7AE58F3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5EFD1E-73BE-42FA-B0EB-D6D945CAD2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166A5C9-847C-45DD-ACBA-A873CADD2C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8FB76E7-B7A7-4F6B-9F33-2AB6F2467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A628D5-4082-43DF-BA4C-527EF9656B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400"/>
            </a:gs>
            <a:gs pos="62000">
              <a:srgbClr val="0099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5030" y="195195"/>
            <a:ext cx="8632664" cy="64830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9114" y="448221"/>
            <a:ext cx="7698306" cy="692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785" y="1595620"/>
            <a:ext cx="7697635" cy="451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955" y="624642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6576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2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88463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558BB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 baseline="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1558925" y="1873250"/>
            <a:ext cx="6775450" cy="1814513"/>
          </a:xfrm>
          <a:prstGeom prst="rect">
            <a:avLst/>
          </a:prstGeom>
          <a:blipFill dpi="0" rotWithShape="1">
            <a:blip r:embed="rId3" cstate="print">
              <a:alphaModFix amt="28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4294967295"/>
          </p:nvPr>
        </p:nvSpPr>
        <p:spPr>
          <a:xfrm>
            <a:off x="781065" y="3672610"/>
            <a:ext cx="8164512" cy="1752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Lecture 8: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Design of Parallel Programs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2800" i="1" dirty="0" smtClean="0">
                <a:solidFill>
                  <a:srgbClr val="FF6600"/>
                </a:solidFill>
              </a:rPr>
              <a:t>Part III</a:t>
            </a:r>
            <a:endParaRPr lang="en-US" sz="2800" i="1" dirty="0" smtClean="0">
              <a:solidFill>
                <a:srgbClr val="FF6600"/>
              </a:solidFill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873250" y="5467350"/>
            <a:ext cx="5832475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ZA" sz="2400"/>
              <a:t>Lecturer:</a:t>
            </a:r>
          </a:p>
          <a:p>
            <a:pPr algn="ctr"/>
            <a:r>
              <a:rPr lang="en-ZA" sz="2400"/>
              <a:t>Simon Winberg</a:t>
            </a:r>
            <a:endParaRPr lang="en-US" sz="2400"/>
          </a:p>
        </p:txBody>
      </p:sp>
      <p:pic>
        <p:nvPicPr>
          <p:cNvPr id="3077" name="Picture 9" descr="EEE4084F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29" y="280993"/>
            <a:ext cx="14398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13406" y="231733"/>
            <a:ext cx="1443265" cy="1472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54529" y="2292965"/>
            <a:ext cx="676659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Digital Systems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9" y="361295"/>
            <a:ext cx="441819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EEE4084F</a:t>
            </a:r>
          </a:p>
        </p:txBody>
      </p:sp>
      <p:grpSp>
        <p:nvGrpSpPr>
          <p:cNvPr id="3081" name="Group 42"/>
          <p:cNvGrpSpPr>
            <a:grpSpLocks/>
          </p:cNvGrpSpPr>
          <p:nvPr/>
        </p:nvGrpSpPr>
        <p:grpSpPr bwMode="auto">
          <a:xfrm>
            <a:off x="300038" y="4826000"/>
            <a:ext cx="2498725" cy="1549400"/>
            <a:chOff x="300446" y="4825639"/>
            <a:chExt cx="2497971" cy="1549036"/>
          </a:xfrm>
        </p:grpSpPr>
        <p:grpSp>
          <p:nvGrpSpPr>
            <p:cNvPr id="3111" name="Group 38"/>
            <p:cNvGrpSpPr>
              <a:grpSpLocks/>
            </p:cNvGrpSpPr>
            <p:nvPr/>
          </p:nvGrpSpPr>
          <p:grpSpPr bwMode="auto">
            <a:xfrm>
              <a:off x="2510248" y="4825639"/>
              <a:ext cx="288169" cy="371201"/>
              <a:chOff x="300446" y="5381898"/>
              <a:chExt cx="770709" cy="992777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298657" y="6010124"/>
                <a:ext cx="772498" cy="36505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>
                <a:off x="485415" y="5381898"/>
                <a:ext cx="407471" cy="403255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42" name="Straight Arrow Connector 41"/>
              <p:cNvCxnSpPr>
                <a:stCxn id="41" idx="4"/>
                <a:endCxn id="40" idx="0"/>
              </p:cNvCxnSpPr>
              <p:nvPr/>
            </p:nvCxnSpPr>
            <p:spPr bwMode="auto">
              <a:xfrm rot="5400000">
                <a:off x="574541" y="5895517"/>
                <a:ext cx="224972" cy="424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112" name="Group 34"/>
            <p:cNvGrpSpPr>
              <a:grpSpLocks/>
            </p:cNvGrpSpPr>
            <p:nvPr/>
          </p:nvGrpSpPr>
          <p:grpSpPr bwMode="auto">
            <a:xfrm>
              <a:off x="2220688" y="4848499"/>
              <a:ext cx="353240" cy="455021"/>
              <a:chOff x="300446" y="5381898"/>
              <a:chExt cx="770709" cy="992777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300562" y="6007276"/>
                <a:ext cx="772159" cy="36706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487542" y="5380502"/>
                <a:ext cx="408587" cy="405153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38" name="Straight Arrow Connector 37"/>
              <p:cNvCxnSpPr>
                <a:stCxn id="37" idx="4"/>
                <a:endCxn id="36" idx="0"/>
              </p:cNvCxnSpPr>
              <p:nvPr/>
            </p:nvCxnSpPr>
            <p:spPr bwMode="auto">
              <a:xfrm rot="5400000">
                <a:off x="579294" y="5894734"/>
                <a:ext cx="221621" cy="346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113" name="Group 30"/>
            <p:cNvGrpSpPr>
              <a:grpSpLocks/>
            </p:cNvGrpSpPr>
            <p:nvPr/>
          </p:nvGrpSpPr>
          <p:grpSpPr bwMode="auto">
            <a:xfrm>
              <a:off x="1931128" y="4917079"/>
              <a:ext cx="400564" cy="515981"/>
              <a:chOff x="300446" y="5381898"/>
              <a:chExt cx="770709" cy="992777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301939" y="6009094"/>
                <a:ext cx="769488" cy="36644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491257" y="5383079"/>
                <a:ext cx="403065" cy="40614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34" name="Straight Arrow Connector 33"/>
              <p:cNvCxnSpPr>
                <a:stCxn id="33" idx="4"/>
                <a:endCxn id="32" idx="0"/>
              </p:cNvCxnSpPr>
              <p:nvPr/>
            </p:nvCxnSpPr>
            <p:spPr bwMode="auto">
              <a:xfrm rot="5400000">
                <a:off x="579803" y="5896105"/>
                <a:ext cx="219868" cy="61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114" name="Group 26"/>
            <p:cNvGrpSpPr>
              <a:grpSpLocks/>
            </p:cNvGrpSpPr>
            <p:nvPr/>
          </p:nvGrpSpPr>
          <p:grpSpPr bwMode="auto">
            <a:xfrm>
              <a:off x="1557747" y="4970419"/>
              <a:ext cx="465635" cy="599801"/>
              <a:chOff x="300446" y="5381898"/>
              <a:chExt cx="770709" cy="992777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299816" y="6009164"/>
                <a:ext cx="772279" cy="36515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488945" y="5381317"/>
                <a:ext cx="404527" cy="40455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30" name="Straight Arrow Connector 29"/>
              <p:cNvCxnSpPr>
                <a:stCxn id="29" idx="4"/>
                <a:endCxn id="28" idx="0"/>
              </p:cNvCxnSpPr>
              <p:nvPr/>
            </p:nvCxnSpPr>
            <p:spPr bwMode="auto">
              <a:xfrm rot="5400000">
                <a:off x="576935" y="5894891"/>
                <a:ext cx="223292" cy="525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115" name="Group 22"/>
            <p:cNvGrpSpPr>
              <a:grpSpLocks/>
            </p:cNvGrpSpPr>
            <p:nvPr/>
          </p:nvGrpSpPr>
          <p:grpSpPr bwMode="auto">
            <a:xfrm>
              <a:off x="1191987" y="5046619"/>
              <a:ext cx="518875" cy="668381"/>
              <a:chOff x="300446" y="5381898"/>
              <a:chExt cx="770709" cy="992777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00988" y="6008427"/>
                <a:ext cx="770828" cy="36540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489570" y="5381350"/>
                <a:ext cx="405451" cy="40547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26" name="Straight Arrow Connector 25"/>
              <p:cNvCxnSpPr>
                <a:stCxn id="25" idx="4"/>
                <a:endCxn id="24" idx="0"/>
              </p:cNvCxnSpPr>
              <p:nvPr/>
            </p:nvCxnSpPr>
            <p:spPr bwMode="auto">
              <a:xfrm rot="5400000">
                <a:off x="579139" y="5895271"/>
                <a:ext cx="221599" cy="471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116" name="Group 18"/>
            <p:cNvGrpSpPr>
              <a:grpSpLocks/>
            </p:cNvGrpSpPr>
            <p:nvPr/>
          </p:nvGrpSpPr>
          <p:grpSpPr bwMode="auto">
            <a:xfrm>
              <a:off x="765267" y="5237119"/>
              <a:ext cx="644434" cy="830118"/>
              <a:chOff x="300446" y="5381898"/>
              <a:chExt cx="770709" cy="992777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300656" y="6007783"/>
                <a:ext cx="770585" cy="36633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488558" y="5381403"/>
                <a:ext cx="406170" cy="40429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22" name="Straight Arrow Connector 21"/>
              <p:cNvCxnSpPr>
                <a:stCxn id="21" idx="4"/>
                <a:endCxn id="20" idx="0"/>
              </p:cNvCxnSpPr>
              <p:nvPr/>
            </p:nvCxnSpPr>
            <p:spPr bwMode="auto">
              <a:xfrm rot="5400000">
                <a:off x="577756" y="5893896"/>
                <a:ext cx="222081" cy="569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117" name="Group 17"/>
            <p:cNvGrpSpPr>
              <a:grpSpLocks/>
            </p:cNvGrpSpPr>
            <p:nvPr/>
          </p:nvGrpSpPr>
          <p:grpSpPr bwMode="auto">
            <a:xfrm>
              <a:off x="300446" y="5381898"/>
              <a:ext cx="770709" cy="992777"/>
              <a:chOff x="300446" y="5381898"/>
              <a:chExt cx="770709" cy="992777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300446" y="6008049"/>
                <a:ext cx="771292" cy="36662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489301" y="5381133"/>
                <a:ext cx="404691" cy="40471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16" name="Straight Arrow Connector 15"/>
              <p:cNvCxnSpPr>
                <a:stCxn id="14" idx="4"/>
                <a:endCxn id="10" idx="0"/>
              </p:cNvCxnSpPr>
              <p:nvPr/>
            </p:nvCxnSpPr>
            <p:spPr bwMode="auto">
              <a:xfrm rot="5400000">
                <a:off x="577374" y="5894569"/>
                <a:ext cx="222198" cy="476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grpSp>
        <p:nvGrpSpPr>
          <p:cNvPr id="3082" name="Group 43"/>
          <p:cNvGrpSpPr>
            <a:grpSpLocks/>
          </p:cNvGrpSpPr>
          <p:nvPr/>
        </p:nvGrpSpPr>
        <p:grpSpPr bwMode="auto">
          <a:xfrm flipH="1">
            <a:off x="6191250" y="4826000"/>
            <a:ext cx="2625725" cy="1549400"/>
            <a:chOff x="300446" y="4825639"/>
            <a:chExt cx="2497971" cy="1549036"/>
          </a:xfrm>
        </p:grpSpPr>
        <p:grpSp>
          <p:nvGrpSpPr>
            <p:cNvPr id="3083" name="Group 44"/>
            <p:cNvGrpSpPr>
              <a:grpSpLocks/>
            </p:cNvGrpSpPr>
            <p:nvPr/>
          </p:nvGrpSpPr>
          <p:grpSpPr bwMode="auto">
            <a:xfrm>
              <a:off x="2510248" y="4825634"/>
              <a:ext cx="288169" cy="371200"/>
              <a:chOff x="300446" y="5381898"/>
              <a:chExt cx="770709" cy="992777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299667" y="6010140"/>
                <a:ext cx="771488" cy="36505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489511" y="5381911"/>
                <a:ext cx="403920" cy="40325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72" name="Straight Arrow Connector 71"/>
              <p:cNvCxnSpPr>
                <a:stCxn id="71" idx="4"/>
                <a:endCxn id="70" idx="0"/>
              </p:cNvCxnSpPr>
              <p:nvPr/>
            </p:nvCxnSpPr>
            <p:spPr bwMode="auto">
              <a:xfrm rot="5400000">
                <a:off x="576966" y="5895635"/>
                <a:ext cx="224972" cy="4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084" name="Group 45"/>
            <p:cNvGrpSpPr>
              <a:grpSpLocks/>
            </p:cNvGrpSpPr>
            <p:nvPr/>
          </p:nvGrpSpPr>
          <p:grpSpPr bwMode="auto">
            <a:xfrm>
              <a:off x="2220688" y="4848494"/>
              <a:ext cx="353240" cy="455020"/>
              <a:chOff x="300446" y="5381898"/>
              <a:chExt cx="770709" cy="992777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298916" y="6007289"/>
                <a:ext cx="771060" cy="36706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486740" y="5380513"/>
                <a:ext cx="405300" cy="40515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69" name="Straight Arrow Connector 68"/>
              <p:cNvCxnSpPr>
                <a:stCxn id="68" idx="4"/>
                <a:endCxn id="67" idx="0"/>
              </p:cNvCxnSpPr>
              <p:nvPr/>
            </p:nvCxnSpPr>
            <p:spPr bwMode="auto">
              <a:xfrm rot="5400000">
                <a:off x="576930" y="5893181"/>
                <a:ext cx="221622" cy="659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085" name="Group 46"/>
            <p:cNvGrpSpPr>
              <a:grpSpLocks/>
            </p:cNvGrpSpPr>
            <p:nvPr/>
          </p:nvGrpSpPr>
          <p:grpSpPr bwMode="auto">
            <a:xfrm>
              <a:off x="1931128" y="4917074"/>
              <a:ext cx="400564" cy="515980"/>
              <a:chOff x="300446" y="5381898"/>
              <a:chExt cx="770709" cy="992777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301215" y="6009104"/>
                <a:ext cx="770045" cy="36644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490093" y="5383089"/>
                <a:ext cx="403912" cy="406147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66" name="Straight Arrow Connector 65"/>
              <p:cNvCxnSpPr>
                <a:stCxn id="65" idx="4"/>
                <a:endCxn id="64" idx="0"/>
              </p:cNvCxnSpPr>
              <p:nvPr/>
            </p:nvCxnSpPr>
            <p:spPr bwMode="auto">
              <a:xfrm rot="5400000">
                <a:off x="579209" y="5897717"/>
                <a:ext cx="219869" cy="290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086" name="Group 47"/>
            <p:cNvGrpSpPr>
              <a:grpSpLocks/>
            </p:cNvGrpSpPr>
            <p:nvPr/>
          </p:nvGrpSpPr>
          <p:grpSpPr bwMode="auto">
            <a:xfrm>
              <a:off x="1557747" y="4970414"/>
              <a:ext cx="465635" cy="599800"/>
              <a:chOff x="300446" y="5381898"/>
              <a:chExt cx="770709" cy="992777"/>
            </a:xfrm>
          </p:grpSpPr>
          <p:sp>
            <p:nvSpPr>
              <p:cNvPr id="61" name="Rectangle 60"/>
              <p:cNvSpPr/>
              <p:nvPr/>
            </p:nvSpPr>
            <p:spPr bwMode="auto">
              <a:xfrm>
                <a:off x="301681" y="6009173"/>
                <a:ext cx="769923" cy="36515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489163" y="5381325"/>
                <a:ext cx="404960" cy="404555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63" name="Straight Arrow Connector 62"/>
              <p:cNvCxnSpPr>
                <a:stCxn id="62" idx="4"/>
                <a:endCxn id="61" idx="0"/>
              </p:cNvCxnSpPr>
              <p:nvPr/>
            </p:nvCxnSpPr>
            <p:spPr bwMode="auto">
              <a:xfrm rot="5400000">
                <a:off x="577496" y="5895027"/>
                <a:ext cx="223293" cy="500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087" name="Group 48"/>
            <p:cNvGrpSpPr>
              <a:grpSpLocks/>
            </p:cNvGrpSpPr>
            <p:nvPr/>
          </p:nvGrpSpPr>
          <p:grpSpPr bwMode="auto">
            <a:xfrm>
              <a:off x="1191987" y="5046625"/>
              <a:ext cx="518875" cy="668382"/>
              <a:chOff x="300446" y="5381898"/>
              <a:chExt cx="770709" cy="992777"/>
            </a:xfrm>
          </p:grpSpPr>
          <p:sp>
            <p:nvSpPr>
              <p:cNvPr id="58" name="Rectangle 57"/>
              <p:cNvSpPr/>
              <p:nvPr/>
            </p:nvSpPr>
            <p:spPr bwMode="auto">
              <a:xfrm>
                <a:off x="299723" y="6008417"/>
                <a:ext cx="771681" cy="36540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488156" y="5381341"/>
                <a:ext cx="406029" cy="40547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60" name="Straight Arrow Connector 59"/>
              <p:cNvCxnSpPr>
                <a:stCxn id="59" idx="4"/>
                <a:endCxn id="58" idx="0"/>
              </p:cNvCxnSpPr>
              <p:nvPr/>
            </p:nvCxnSpPr>
            <p:spPr bwMode="auto">
              <a:xfrm rot="5400000">
                <a:off x="577007" y="5895375"/>
                <a:ext cx="221598" cy="448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088" name="Group 49"/>
            <p:cNvGrpSpPr>
              <a:grpSpLocks/>
            </p:cNvGrpSpPr>
            <p:nvPr/>
          </p:nvGrpSpPr>
          <p:grpSpPr bwMode="auto">
            <a:xfrm>
              <a:off x="765267" y="5237119"/>
              <a:ext cx="644434" cy="830118"/>
              <a:chOff x="300446" y="5381898"/>
              <a:chExt cx="770709" cy="992777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300851" y="6007783"/>
                <a:ext cx="769438" cy="36633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488695" y="5381403"/>
                <a:ext cx="404587" cy="40429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57" name="Straight Arrow Connector 56"/>
              <p:cNvCxnSpPr>
                <a:stCxn id="56" idx="4"/>
                <a:endCxn id="55" idx="0"/>
              </p:cNvCxnSpPr>
              <p:nvPr/>
            </p:nvCxnSpPr>
            <p:spPr bwMode="auto">
              <a:xfrm rot="5400000">
                <a:off x="577238" y="5894032"/>
                <a:ext cx="222081" cy="541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3089" name="Group 50"/>
            <p:cNvGrpSpPr>
              <a:grpSpLocks/>
            </p:cNvGrpSpPr>
            <p:nvPr/>
          </p:nvGrpSpPr>
          <p:grpSpPr bwMode="auto">
            <a:xfrm>
              <a:off x="300446" y="5381898"/>
              <a:ext cx="770709" cy="992777"/>
              <a:chOff x="300446" y="5381898"/>
              <a:chExt cx="770709" cy="992777"/>
            </a:xfrm>
          </p:grpSpPr>
          <p:sp>
            <p:nvSpPr>
              <p:cNvPr id="52" name="Rectangle 51"/>
              <p:cNvSpPr/>
              <p:nvPr/>
            </p:nvSpPr>
            <p:spPr bwMode="auto">
              <a:xfrm>
                <a:off x="300446" y="6008049"/>
                <a:ext cx="770233" cy="36662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489228" y="5381133"/>
                <a:ext cx="404750" cy="40471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54" name="Straight Arrow Connector 53"/>
              <p:cNvCxnSpPr>
                <a:stCxn id="53" idx="4"/>
                <a:endCxn id="52" idx="0"/>
              </p:cNvCxnSpPr>
              <p:nvPr/>
            </p:nvCxnSpPr>
            <p:spPr bwMode="auto">
              <a:xfrm rot="5400000">
                <a:off x="577484" y="5893930"/>
                <a:ext cx="222198" cy="604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61" y="383664"/>
            <a:ext cx="8977313" cy="717516"/>
          </a:xfrm>
        </p:spPr>
        <p:txBody>
          <a:bodyPr/>
          <a:lstStyle/>
          <a:p>
            <a:pPr>
              <a:defRPr/>
            </a:pPr>
            <a:r>
              <a:rPr lang="en-ZA" sz="4000" dirty="0" smtClean="0"/>
              <a:t>Synchronous vs. asynchronous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38" y="1184275"/>
            <a:ext cx="8382000" cy="463708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Synchronous communications</a:t>
            </a:r>
          </a:p>
          <a:p>
            <a:pPr lvl="1">
              <a:defRPr/>
            </a:pPr>
            <a:r>
              <a:rPr lang="en-US" dirty="0" smtClean="0"/>
              <a:t>Require some kind of</a:t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handshaking</a:t>
            </a:r>
            <a:r>
              <a:rPr lang="en-US" dirty="0" smtClean="0"/>
              <a:t> between tasks that</a:t>
            </a:r>
            <a:br>
              <a:rPr lang="en-US" dirty="0" smtClean="0"/>
            </a:br>
            <a:r>
              <a:rPr lang="en-US" dirty="0" smtClean="0"/>
              <a:t>share data / results.</a:t>
            </a:r>
          </a:p>
          <a:p>
            <a:pPr lvl="1">
              <a:defRPr/>
            </a:pPr>
            <a:r>
              <a:rPr lang="en-US" dirty="0" smtClean="0"/>
              <a:t>May be explicitly structured in the code, under control of the programmer – or it may happen at a lower level, not under control of the programmer.</a:t>
            </a:r>
          </a:p>
          <a:p>
            <a:pPr lvl="1">
              <a:defRPr/>
            </a:pPr>
            <a:r>
              <a:rPr lang="en-US" dirty="0" smtClean="0"/>
              <a:t>Synchronous communications are also referred to as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blocking communications</a:t>
            </a:r>
            <a:r>
              <a:rPr lang="en-US" dirty="0" smtClean="0"/>
              <a:t> because other work must wait until the communications has finished.</a:t>
            </a:r>
          </a:p>
        </p:txBody>
      </p:sp>
      <p:pic>
        <p:nvPicPr>
          <p:cNvPr id="11268" name="Picture 3" descr="shake-hands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080" y="1023946"/>
            <a:ext cx="2998788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198" y="343976"/>
            <a:ext cx="8977313" cy="730745"/>
          </a:xfrm>
        </p:spPr>
        <p:txBody>
          <a:bodyPr/>
          <a:lstStyle/>
          <a:p>
            <a:pPr>
              <a:defRPr/>
            </a:pPr>
            <a:r>
              <a:rPr lang="en-ZA" sz="4000" dirty="0" smtClean="0"/>
              <a:t>Synchronous vs. asynchronous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63" y="1171575"/>
            <a:ext cx="8383587" cy="56356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Asynchronous communications</a:t>
            </a:r>
          </a:p>
          <a:p>
            <a:pPr lvl="1">
              <a:defRPr/>
            </a:pPr>
            <a:r>
              <a:rPr lang="en-US" dirty="0" smtClean="0"/>
              <a:t>Allow tasks to transfer data between one another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independently</a:t>
            </a:r>
            <a:r>
              <a:rPr lang="en-US" dirty="0" smtClean="0"/>
              <a:t>. E.g.: task A sends a message to task B, and task A immediately begin continues with other work. The point when task B actually receives, and starts working on, the sent data doesn't matter.</a:t>
            </a:r>
          </a:p>
          <a:p>
            <a:pPr lvl="1">
              <a:defRPr/>
            </a:pPr>
            <a:r>
              <a:rPr lang="en-US" dirty="0" smtClean="0"/>
              <a:t>Asynchronous communications are often referred to as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non-blocking communications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 smtClean="0"/>
              <a:t>Allows for interleaving of computation and communication, potentially providing less overhead compared to the synchronous case</a:t>
            </a:r>
            <a:endParaRPr lang="en-US" dirty="0"/>
          </a:p>
        </p:txBody>
      </p:sp>
      <p:pic>
        <p:nvPicPr>
          <p:cNvPr id="12292" name="Picture 3" descr="mail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71563"/>
            <a:ext cx="11334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Scope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425" y="1622425"/>
            <a:ext cx="8007350" cy="4191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Scope of communications:</a:t>
            </a:r>
          </a:p>
          <a:p>
            <a:pPr lvl="1">
              <a:defRPr/>
            </a:pPr>
            <a:r>
              <a:rPr lang="en-US" dirty="0" smtClean="0"/>
              <a:t>Knowing which tasks must communicate with each other</a:t>
            </a:r>
          </a:p>
          <a:p>
            <a:pPr>
              <a:defRPr/>
            </a:pPr>
            <a:r>
              <a:rPr lang="en-US" dirty="0" smtClean="0"/>
              <a:t>Can be crucial to an effective design of a parallel program.</a:t>
            </a:r>
          </a:p>
          <a:p>
            <a:pPr>
              <a:defRPr/>
            </a:pPr>
            <a:r>
              <a:rPr lang="en-ZA" dirty="0" smtClean="0"/>
              <a:t>Two general types of scope:</a:t>
            </a:r>
          </a:p>
          <a:p>
            <a:pPr lvl="1">
              <a:defRPr/>
            </a:pPr>
            <a:r>
              <a:rPr lang="en-ZA" dirty="0" smtClean="0"/>
              <a:t>Point-to-point (P2P)</a:t>
            </a:r>
          </a:p>
          <a:p>
            <a:pPr lvl="1">
              <a:defRPr/>
            </a:pPr>
            <a:r>
              <a:rPr lang="en-ZA" dirty="0" smtClean="0"/>
              <a:t>Collective / broadcasting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Scope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425" y="1622425"/>
            <a:ext cx="8007350" cy="4191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Point-to-point (P2P)</a:t>
            </a:r>
          </a:p>
          <a:p>
            <a:pPr lvl="1">
              <a:defRPr/>
            </a:pPr>
            <a:r>
              <a:rPr lang="en-US" dirty="0" smtClean="0"/>
              <a:t>Involves only two tasks, one task is the sender/producer of data, and the other acting as the receiver/consumer.</a:t>
            </a:r>
          </a:p>
          <a:p>
            <a:pPr>
              <a:defRPr/>
            </a:pPr>
            <a:r>
              <a:rPr lang="en-US" dirty="0" smtClean="0"/>
              <a:t>Collective</a:t>
            </a:r>
          </a:p>
          <a:p>
            <a:pPr lvl="1">
              <a:defRPr/>
            </a:pPr>
            <a:r>
              <a:rPr lang="en-US" dirty="0" smtClean="0"/>
              <a:t>Data sharing between more than two tasks (sometimes specified as a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common group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collective</a:t>
            </a:r>
            <a:r>
              <a:rPr lang="en-US" dirty="0" smtClean="0"/>
              <a:t>). </a:t>
            </a:r>
          </a:p>
          <a:p>
            <a:pPr lvl="1">
              <a:defRPr/>
            </a:pPr>
            <a:r>
              <a:rPr lang="en-US" dirty="0" smtClean="0"/>
              <a:t>Both P2P and collective communications can be synchronous or asynchronous.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291055"/>
            <a:ext cx="8861425" cy="706407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Collective communications</a:t>
            </a:r>
            <a:endParaRPr lang="en-US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19100" y="1055688"/>
            <a:ext cx="641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2000"/>
              <a:t>Typical techniques used for collective communications:</a:t>
            </a:r>
            <a:endParaRPr lang="en-US" sz="2000"/>
          </a:p>
        </p:txBody>
      </p:sp>
      <p:sp>
        <p:nvSpPr>
          <p:cNvPr id="5" name="Rectangle 4"/>
          <p:cNvSpPr/>
          <p:nvPr/>
        </p:nvSpPr>
        <p:spPr bwMode="auto">
          <a:xfrm>
            <a:off x="1584325" y="3463925"/>
            <a:ext cx="1133475" cy="6318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Initiator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6250" y="2047875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778000" y="2047875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52763" y="2047875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695325" y="2344738"/>
            <a:ext cx="219075" cy="2952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047875" y="3503613"/>
            <a:ext cx="219075" cy="2952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2035175" y="2344738"/>
            <a:ext cx="219075" cy="2952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13"/>
          <p:cNvSpPr>
            <a:spLocks noChangeArrowheads="1"/>
          </p:cNvSpPr>
          <p:nvPr/>
        </p:nvSpPr>
        <p:spPr bwMode="auto">
          <a:xfrm>
            <a:off x="3309938" y="2344738"/>
            <a:ext cx="219075" cy="2952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372" name="Straight Arrow Connector 15"/>
          <p:cNvCxnSpPr>
            <a:cxnSpLocks noChangeShapeType="1"/>
            <a:stCxn id="15369" idx="0"/>
            <a:endCxn id="15368" idx="2"/>
          </p:cNvCxnSpPr>
          <p:nvPr/>
        </p:nvCxnSpPr>
        <p:spPr bwMode="auto">
          <a:xfrm rot="16200000" flipV="1">
            <a:off x="1049338" y="2395538"/>
            <a:ext cx="863600" cy="1352550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Arrow Connector 16"/>
          <p:cNvCxnSpPr>
            <a:cxnSpLocks noChangeShapeType="1"/>
            <a:endCxn id="15370" idx="2"/>
          </p:cNvCxnSpPr>
          <p:nvPr/>
        </p:nvCxnSpPr>
        <p:spPr bwMode="auto">
          <a:xfrm rot="16200000" flipV="1">
            <a:off x="1719263" y="3065463"/>
            <a:ext cx="863600" cy="12700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Arrow Connector 19"/>
          <p:cNvCxnSpPr>
            <a:cxnSpLocks noChangeShapeType="1"/>
            <a:stCxn id="15369" idx="0"/>
            <a:endCxn id="15371" idx="2"/>
          </p:cNvCxnSpPr>
          <p:nvPr/>
        </p:nvCxnSpPr>
        <p:spPr bwMode="auto">
          <a:xfrm rot="5400000" flipH="1" flipV="1">
            <a:off x="2356644" y="2440782"/>
            <a:ext cx="863600" cy="1262062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/>
          <p:nvPr/>
        </p:nvSpPr>
        <p:spPr>
          <a:xfrm>
            <a:off x="1235075" y="1673225"/>
            <a:ext cx="16208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>
                <a:solidFill>
                  <a:srgbClr val="FF6600"/>
                </a:solidFill>
              </a:rPr>
              <a:t>BROADCAST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376" name="Rectangle 23"/>
          <p:cNvSpPr>
            <a:spLocks noChangeArrowheads="1"/>
          </p:cNvSpPr>
          <p:nvPr/>
        </p:nvSpPr>
        <p:spPr bwMode="auto">
          <a:xfrm>
            <a:off x="238108" y="2857500"/>
            <a:ext cx="13360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ZA" dirty="0">
                <a:solidFill>
                  <a:srgbClr val="1C1C1C"/>
                </a:solidFill>
              </a:rPr>
              <a:t>Same message sent to all tasks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6143625" y="3463925"/>
            <a:ext cx="1133475" cy="6318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Initiator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035550" y="2047875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35713" y="2047875"/>
            <a:ext cx="722312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612063" y="2047875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15381" name="Rectangle 30"/>
          <p:cNvSpPr>
            <a:spLocks noChangeArrowheads="1"/>
          </p:cNvSpPr>
          <p:nvPr/>
        </p:nvSpPr>
        <p:spPr bwMode="auto">
          <a:xfrm>
            <a:off x="5254625" y="2344738"/>
            <a:ext cx="219075" cy="2952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6607175" y="3503613"/>
            <a:ext cx="219075" cy="295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 bwMode="auto">
          <a:xfrm>
            <a:off x="6594475" y="2344738"/>
            <a:ext cx="219075" cy="295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84" name="Rectangle 33"/>
          <p:cNvSpPr>
            <a:spLocks noChangeArrowheads="1"/>
          </p:cNvSpPr>
          <p:nvPr/>
        </p:nvSpPr>
        <p:spPr bwMode="auto">
          <a:xfrm>
            <a:off x="7869238" y="2344738"/>
            <a:ext cx="219075" cy="29527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385" name="Straight Arrow Connector 34"/>
          <p:cNvCxnSpPr>
            <a:cxnSpLocks noChangeShapeType="1"/>
            <a:stCxn id="15390" idx="0"/>
            <a:endCxn id="15381" idx="2"/>
          </p:cNvCxnSpPr>
          <p:nvPr/>
        </p:nvCxnSpPr>
        <p:spPr bwMode="auto">
          <a:xfrm rot="16200000" flipV="1">
            <a:off x="5499101" y="2505075"/>
            <a:ext cx="863600" cy="1133475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Arrow Connector 35"/>
          <p:cNvCxnSpPr>
            <a:cxnSpLocks noChangeShapeType="1"/>
            <a:stCxn id="32" idx="0"/>
            <a:endCxn id="33" idx="2"/>
          </p:cNvCxnSpPr>
          <p:nvPr/>
        </p:nvCxnSpPr>
        <p:spPr bwMode="auto">
          <a:xfrm rot="16200000" flipV="1">
            <a:off x="6278563" y="3065463"/>
            <a:ext cx="863600" cy="12700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Arrow Connector 36"/>
          <p:cNvCxnSpPr>
            <a:cxnSpLocks noChangeShapeType="1"/>
            <a:stCxn id="15391" idx="0"/>
            <a:endCxn id="15384" idx="2"/>
          </p:cNvCxnSpPr>
          <p:nvPr/>
        </p:nvCxnSpPr>
        <p:spPr bwMode="auto">
          <a:xfrm rot="5400000" flipH="1" flipV="1">
            <a:off x="7025482" y="2550319"/>
            <a:ext cx="863600" cy="1042987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Rectangle 37"/>
          <p:cNvSpPr/>
          <p:nvPr/>
        </p:nvSpPr>
        <p:spPr>
          <a:xfrm>
            <a:off x="5975350" y="1673225"/>
            <a:ext cx="124460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>
                <a:solidFill>
                  <a:srgbClr val="FF6600"/>
                </a:solidFill>
              </a:rPr>
              <a:t>SCATTER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389" name="Rectangle 38"/>
          <p:cNvSpPr>
            <a:spLocks noChangeArrowheads="1"/>
          </p:cNvSpPr>
          <p:nvPr/>
        </p:nvSpPr>
        <p:spPr bwMode="auto">
          <a:xfrm>
            <a:off x="4583113" y="2781300"/>
            <a:ext cx="183038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>
                <a:solidFill>
                  <a:srgbClr val="1C1C1C"/>
                </a:solidFill>
              </a:rPr>
              <a:t>Different message sent to each tasks</a:t>
            </a:r>
            <a:endParaRPr lang="en-US"/>
          </a:p>
        </p:txBody>
      </p:sp>
      <p:sp>
        <p:nvSpPr>
          <p:cNvPr id="15390" name="Rectangle 41"/>
          <p:cNvSpPr>
            <a:spLocks noChangeArrowheads="1"/>
          </p:cNvSpPr>
          <p:nvPr/>
        </p:nvSpPr>
        <p:spPr bwMode="auto">
          <a:xfrm>
            <a:off x="6388100" y="3503613"/>
            <a:ext cx="219075" cy="2952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Rectangle 44"/>
          <p:cNvSpPr>
            <a:spLocks noChangeArrowheads="1"/>
          </p:cNvSpPr>
          <p:nvPr/>
        </p:nvSpPr>
        <p:spPr bwMode="auto">
          <a:xfrm>
            <a:off x="6826250" y="3503613"/>
            <a:ext cx="219075" cy="29527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6426200" y="5937250"/>
            <a:ext cx="113347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319713" y="4521200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619875" y="4521200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894638" y="4521200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15396" name="Rectangle 52"/>
          <p:cNvSpPr>
            <a:spLocks noChangeArrowheads="1"/>
          </p:cNvSpPr>
          <p:nvPr/>
        </p:nvSpPr>
        <p:spPr bwMode="auto">
          <a:xfrm>
            <a:off x="5537200" y="4816475"/>
            <a:ext cx="219075" cy="2968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53"/>
          <p:cNvSpPr/>
          <p:nvPr/>
        </p:nvSpPr>
        <p:spPr bwMode="auto">
          <a:xfrm>
            <a:off x="6889750" y="5975350"/>
            <a:ext cx="219075" cy="2968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 bwMode="auto">
          <a:xfrm>
            <a:off x="6877050" y="4816475"/>
            <a:ext cx="219075" cy="2968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99" name="Rectangle 55"/>
          <p:cNvSpPr>
            <a:spLocks noChangeArrowheads="1"/>
          </p:cNvSpPr>
          <p:nvPr/>
        </p:nvSpPr>
        <p:spPr bwMode="auto">
          <a:xfrm>
            <a:off x="8151813" y="4816475"/>
            <a:ext cx="219075" cy="296863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400" name="Straight Arrow Connector 56"/>
          <p:cNvCxnSpPr>
            <a:cxnSpLocks noChangeShapeType="1"/>
            <a:stCxn id="15405" idx="0"/>
            <a:endCxn id="15396" idx="2"/>
          </p:cNvCxnSpPr>
          <p:nvPr/>
        </p:nvCxnSpPr>
        <p:spPr bwMode="auto">
          <a:xfrm rot="16200000" flipV="1">
            <a:off x="5782470" y="4977606"/>
            <a:ext cx="862012" cy="1133475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1" name="Straight Arrow Connector 57"/>
          <p:cNvCxnSpPr>
            <a:cxnSpLocks noChangeShapeType="1"/>
            <a:stCxn id="54" idx="0"/>
            <a:endCxn id="55" idx="2"/>
          </p:cNvCxnSpPr>
          <p:nvPr/>
        </p:nvCxnSpPr>
        <p:spPr bwMode="auto">
          <a:xfrm rot="16200000" flipV="1">
            <a:off x="6561932" y="5537994"/>
            <a:ext cx="862012" cy="12700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2" name="Straight Arrow Connector 58"/>
          <p:cNvCxnSpPr>
            <a:cxnSpLocks noChangeShapeType="1"/>
            <a:stCxn id="15406" idx="0"/>
            <a:endCxn id="15399" idx="2"/>
          </p:cNvCxnSpPr>
          <p:nvPr/>
        </p:nvCxnSpPr>
        <p:spPr bwMode="auto">
          <a:xfrm rot="5400000" flipH="1" flipV="1">
            <a:off x="7308851" y="5022850"/>
            <a:ext cx="862012" cy="1042987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Rectangle 59"/>
          <p:cNvSpPr/>
          <p:nvPr/>
        </p:nvSpPr>
        <p:spPr>
          <a:xfrm>
            <a:off x="6257925" y="4146550"/>
            <a:ext cx="1128713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>
                <a:solidFill>
                  <a:srgbClr val="FF6600"/>
                </a:solidFill>
              </a:rPr>
              <a:t>GATHER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404" name="Rectangle 60"/>
          <p:cNvSpPr>
            <a:spLocks noChangeArrowheads="1"/>
          </p:cNvSpPr>
          <p:nvPr/>
        </p:nvSpPr>
        <p:spPr bwMode="auto">
          <a:xfrm>
            <a:off x="4428631" y="5345644"/>
            <a:ext cx="1830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 dirty="0">
                <a:solidFill>
                  <a:srgbClr val="1C1C1C"/>
                </a:solidFill>
              </a:rPr>
              <a:t>Messages from tasks are combined together</a:t>
            </a:r>
            <a:endParaRPr lang="en-US" dirty="0"/>
          </a:p>
        </p:txBody>
      </p:sp>
      <p:sp>
        <p:nvSpPr>
          <p:cNvPr id="15405" name="Rectangle 61"/>
          <p:cNvSpPr>
            <a:spLocks noChangeArrowheads="1"/>
          </p:cNvSpPr>
          <p:nvPr/>
        </p:nvSpPr>
        <p:spPr bwMode="auto">
          <a:xfrm>
            <a:off x="6670675" y="5975350"/>
            <a:ext cx="219075" cy="2968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6" name="Rectangle 62"/>
          <p:cNvSpPr>
            <a:spLocks noChangeArrowheads="1"/>
          </p:cNvSpPr>
          <p:nvPr/>
        </p:nvSpPr>
        <p:spPr bwMode="auto">
          <a:xfrm>
            <a:off x="7108825" y="5975350"/>
            <a:ext cx="219075" cy="296863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1893888" y="5937250"/>
            <a:ext cx="1131887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85813" y="4521200"/>
            <a:ext cx="720725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085975" y="4521200"/>
            <a:ext cx="722313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360738" y="4521200"/>
            <a:ext cx="722312" cy="6302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ZA" dirty="0">
                <a:solidFill>
                  <a:srgbClr val="1C1C1C"/>
                </a:solidFill>
              </a:rPr>
              <a:t>Task 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15411" name="Rectangle 67"/>
          <p:cNvSpPr>
            <a:spLocks noChangeArrowheads="1"/>
          </p:cNvSpPr>
          <p:nvPr/>
        </p:nvSpPr>
        <p:spPr bwMode="auto">
          <a:xfrm>
            <a:off x="1004888" y="4816475"/>
            <a:ext cx="219075" cy="2968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68"/>
          <p:cNvSpPr/>
          <p:nvPr/>
        </p:nvSpPr>
        <p:spPr bwMode="auto">
          <a:xfrm>
            <a:off x="2408238" y="6040438"/>
            <a:ext cx="128587" cy="17938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2344738" y="4816475"/>
            <a:ext cx="217487" cy="2968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414" name="Rectangle 70"/>
          <p:cNvSpPr>
            <a:spLocks noChangeArrowheads="1"/>
          </p:cNvSpPr>
          <p:nvPr/>
        </p:nvSpPr>
        <p:spPr bwMode="auto">
          <a:xfrm>
            <a:off x="3619500" y="4816475"/>
            <a:ext cx="219075" cy="296863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415" name="Straight Arrow Connector 71"/>
          <p:cNvCxnSpPr>
            <a:cxnSpLocks noChangeShapeType="1"/>
            <a:stCxn id="15420" idx="0"/>
            <a:endCxn id="15411" idx="2"/>
          </p:cNvCxnSpPr>
          <p:nvPr/>
        </p:nvCxnSpPr>
        <p:spPr bwMode="auto">
          <a:xfrm rot="16200000" flipV="1">
            <a:off x="1258888" y="4968875"/>
            <a:ext cx="927100" cy="1216025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6" name="Straight Arrow Connector 72"/>
          <p:cNvCxnSpPr>
            <a:cxnSpLocks noChangeShapeType="1"/>
            <a:stCxn id="69" idx="0"/>
            <a:endCxn id="70" idx="2"/>
          </p:cNvCxnSpPr>
          <p:nvPr/>
        </p:nvCxnSpPr>
        <p:spPr bwMode="auto">
          <a:xfrm rot="16200000" flipV="1">
            <a:off x="1999457" y="5566569"/>
            <a:ext cx="927100" cy="20637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7" name="Straight Arrow Connector 73"/>
          <p:cNvCxnSpPr>
            <a:cxnSpLocks noChangeShapeType="1"/>
            <a:stCxn id="15421" idx="0"/>
            <a:endCxn id="15414" idx="2"/>
          </p:cNvCxnSpPr>
          <p:nvPr/>
        </p:nvCxnSpPr>
        <p:spPr bwMode="auto">
          <a:xfrm rot="5400000" flipH="1" flipV="1">
            <a:off x="2701926" y="5013325"/>
            <a:ext cx="927100" cy="1127125"/>
          </a:xfrm>
          <a:prstGeom prst="straightConnector1">
            <a:avLst/>
          </a:prstGeom>
          <a:noFill/>
          <a:ln w="9525" algn="ctr">
            <a:solidFill>
              <a:srgbClr val="1C1C1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Rectangle 74"/>
          <p:cNvSpPr/>
          <p:nvPr/>
        </p:nvSpPr>
        <p:spPr>
          <a:xfrm>
            <a:off x="1724025" y="4146550"/>
            <a:ext cx="14160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>
                <a:solidFill>
                  <a:srgbClr val="FF6600"/>
                </a:solidFill>
              </a:rPr>
              <a:t>REDUCING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419" name="Rectangle 75"/>
          <p:cNvSpPr>
            <a:spLocks noChangeArrowheads="1"/>
          </p:cNvSpPr>
          <p:nvPr/>
        </p:nvSpPr>
        <p:spPr bwMode="auto">
          <a:xfrm>
            <a:off x="313251" y="5262556"/>
            <a:ext cx="157838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ZA" sz="1600" dirty="0">
                <a:solidFill>
                  <a:srgbClr val="1C1C1C"/>
                </a:solidFill>
              </a:rPr>
              <a:t>Only parts, or reduced form, of the messages are worked on</a:t>
            </a:r>
            <a:endParaRPr lang="en-US" sz="1600" dirty="0"/>
          </a:p>
        </p:txBody>
      </p:sp>
      <p:sp>
        <p:nvSpPr>
          <p:cNvPr id="15420" name="Rectangle 76"/>
          <p:cNvSpPr>
            <a:spLocks noChangeArrowheads="1"/>
          </p:cNvSpPr>
          <p:nvPr/>
        </p:nvSpPr>
        <p:spPr bwMode="auto">
          <a:xfrm>
            <a:off x="2266950" y="6040438"/>
            <a:ext cx="128588" cy="179387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" name="Rectangle 77"/>
          <p:cNvSpPr>
            <a:spLocks noChangeArrowheads="1"/>
          </p:cNvSpPr>
          <p:nvPr/>
        </p:nvSpPr>
        <p:spPr bwMode="auto">
          <a:xfrm>
            <a:off x="2536825" y="6040438"/>
            <a:ext cx="128588" cy="179387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Efficiency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3" y="1647825"/>
            <a:ext cx="8007350" cy="521017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There may be a choice of different communication techniques</a:t>
            </a:r>
          </a:p>
          <a:p>
            <a:pPr lvl="1">
              <a:defRPr/>
            </a:pPr>
            <a:r>
              <a:rPr lang="en-ZA" dirty="0" smtClean="0"/>
              <a:t>In terms of hardware (e.g., fiberoptics, wireless, bus system), and</a:t>
            </a:r>
          </a:p>
          <a:p>
            <a:pPr lvl="1">
              <a:defRPr/>
            </a:pPr>
            <a:r>
              <a:rPr lang="en-ZA" dirty="0" smtClean="0"/>
              <a:t>In terms of software / protocol used</a:t>
            </a:r>
          </a:p>
          <a:p>
            <a:pPr>
              <a:defRPr/>
            </a:pPr>
            <a:r>
              <a:rPr lang="en-ZA" dirty="0" smtClean="0"/>
              <a:t>Programmer may need to use a combination of techniques and technology to establish the most efficient choice (in terms of speed, power, size, etc).</a:t>
            </a:r>
            <a:endParaRPr lang="en-US" dirty="0"/>
          </a:p>
        </p:txBody>
      </p:sp>
      <p:pic>
        <p:nvPicPr>
          <p:cNvPr id="16388" name="Picture 3" descr="unbalanced_sca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37" y="300575"/>
            <a:ext cx="194945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Cloud Computing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EEE4084F</a:t>
            </a:r>
            <a:endParaRPr lang="en-US" dirty="0"/>
          </a:p>
        </p:txBody>
      </p:sp>
      <p:pic>
        <p:nvPicPr>
          <p:cNvPr id="17412" name="Picture 5" descr="digi-0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506" y="676777"/>
            <a:ext cx="52705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798513" y="1314450"/>
            <a:ext cx="752951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4400"/>
              <a:t>Cloud Computing: a short but</a:t>
            </a:r>
            <a:br>
              <a:rPr lang="en-ZA" sz="4400"/>
            </a:br>
            <a:r>
              <a:rPr lang="en-ZA" sz="4400"/>
              <a:t> informative marketing clip…</a:t>
            </a:r>
            <a:endParaRPr lang="en-US" sz="4400"/>
          </a:p>
        </p:txBody>
      </p:sp>
      <p:pic>
        <p:nvPicPr>
          <p:cNvPr id="18435" name="Picture 3" descr="filmcli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205163"/>
            <a:ext cx="1957387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998788" y="5640388"/>
            <a:ext cx="452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2000">
                <a:cs typeface="Arial" charset="0"/>
              </a:rPr>
              <a:t>“Salesforce : what is cloud computing”</a:t>
            </a:r>
            <a:endParaRPr lang="en-US" sz="20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Cloud Computing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79413" y="1565275"/>
            <a:ext cx="8335962" cy="41910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Cloud computing</a:t>
            </a:r>
            <a:r>
              <a:rPr lang="en-US" altLang="zh-CN" dirty="0" smtClean="0"/>
              <a:t> is a style of computing in which </a:t>
            </a:r>
            <a:r>
              <a:rPr lang="en-US" altLang="zh-CN" i="1" dirty="0" smtClean="0"/>
              <a:t>dynamically scalable</a:t>
            </a:r>
            <a:r>
              <a:rPr lang="en-US" altLang="zh-CN" dirty="0" smtClean="0"/>
              <a:t> and usually </a:t>
            </a:r>
            <a:r>
              <a:rPr lang="en-US" altLang="zh-CN" i="1" dirty="0" smtClean="0"/>
              <a:t>virtualized</a:t>
            </a:r>
            <a:r>
              <a:rPr lang="en-US" altLang="zh-CN" dirty="0" smtClean="0"/>
              <a:t> computing resources are provided as a </a:t>
            </a:r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service</a:t>
            </a:r>
            <a:r>
              <a:rPr lang="en-US" altLang="zh-CN" dirty="0" smtClean="0"/>
              <a:t> over the internet.</a:t>
            </a:r>
            <a:endParaRPr lang="en-US" altLang="zh-CN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ZA" altLang="zh-CN" sz="1600" dirty="0" smtClean="0">
                <a:solidFill>
                  <a:schemeClr val="hlink"/>
                </a:solidFill>
              </a:rPr>
              <a:t> </a:t>
            </a:r>
            <a:endParaRPr lang="en-US" altLang="zh-CN" sz="16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zh-CN" u="sng" dirty="0" smtClean="0">
                <a:solidFill>
                  <a:schemeClr val="tx2">
                    <a:lumMod val="75000"/>
                  </a:schemeClr>
                </a:solidFill>
              </a:rPr>
              <a:t>Cloud computing use:</a:t>
            </a:r>
          </a:p>
          <a:p>
            <a:pPr>
              <a:defRPr/>
            </a:pPr>
            <a:r>
              <a:rPr lang="en-US" altLang="zh-CN" dirty="0" smtClean="0"/>
              <a:t>Request resources or services over the internet (or intranet)</a:t>
            </a:r>
          </a:p>
          <a:p>
            <a:pPr>
              <a:defRPr/>
            </a:pPr>
            <a:r>
              <a:rPr lang="en-US" altLang="zh-CN" dirty="0" smtClean="0"/>
              <a:t>Provides scalability and reliability of a data center</a:t>
            </a:r>
            <a:endParaRPr lang="zh-CN" altLang="en-US" dirty="0" smtClean="0"/>
          </a:p>
        </p:txBody>
      </p:sp>
      <p:pic>
        <p:nvPicPr>
          <p:cNvPr id="19460" name="Picture 3" descr="cloudcom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23" y="232308"/>
            <a:ext cx="817078" cy="13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521863"/>
            <a:ext cx="8583613" cy="4191000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On demand scalability</a:t>
            </a:r>
          </a:p>
          <a:p>
            <a:pPr lvl="1">
              <a:defRPr/>
            </a:pPr>
            <a:r>
              <a:rPr lang="en-ZA" dirty="0" smtClean="0"/>
              <a:t>Add or subtract processors, memory, network bandwidth to your cluster</a:t>
            </a:r>
          </a:p>
          <a:p>
            <a:pPr lvl="1">
              <a:defRPr/>
            </a:pPr>
            <a:r>
              <a:rPr lang="en-ZA" dirty="0" smtClean="0"/>
              <a:t>(Be billed for the </a:t>
            </a:r>
            <a:r>
              <a:rPr lang="en-ZA" dirty="0" err="1" smtClean="0"/>
              <a:t>QoS</a:t>
            </a:r>
            <a:r>
              <a:rPr lang="en-ZA" dirty="0" smtClean="0"/>
              <a:t> / resource usage)</a:t>
            </a:r>
          </a:p>
          <a:p>
            <a:pPr>
              <a:defRPr/>
            </a:pPr>
            <a:r>
              <a:rPr lang="en-ZA" dirty="0" smtClean="0"/>
              <a:t>Virtualization and virtual systems &amp; services</a:t>
            </a:r>
          </a:p>
          <a:p>
            <a:pPr lvl="1">
              <a:defRPr/>
            </a:pPr>
            <a:r>
              <a:rPr lang="en-ZA" dirty="0" smtClean="0"/>
              <a:t>Request operating system, storage, databases, databases, other services</a:t>
            </a:r>
            <a:endParaRPr lang="en-US" dirty="0"/>
          </a:p>
        </p:txBody>
      </p:sp>
      <p:pic>
        <p:nvPicPr>
          <p:cNvPr id="20484" name="Picture 3" descr="puzz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969" y="4922842"/>
            <a:ext cx="1928813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ZA" dirty="0" smtClean="0"/>
              <a:t>Lecture Overview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970" y="1584331"/>
            <a:ext cx="7697635" cy="4519977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Step </a:t>
            </a:r>
            <a:r>
              <a:rPr lang="en-ZA" dirty="0" smtClean="0"/>
              <a:t>4: communications (cont)</a:t>
            </a:r>
          </a:p>
          <a:p>
            <a:pPr eaLnBrk="1" hangingPunct="1">
              <a:defRPr/>
            </a:pPr>
            <a:r>
              <a:rPr lang="en-ZA" dirty="0" smtClean="0"/>
              <a:t>Cloud computing</a:t>
            </a:r>
          </a:p>
          <a:p>
            <a:pPr eaLnBrk="1" hangingPunct="1">
              <a:defRPr/>
            </a:pPr>
            <a:r>
              <a:rPr lang="en-ZA" dirty="0" smtClean="0"/>
              <a:t>Step 5: Identify 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data </a:t>
            </a:r>
            <a:r>
              <a:rPr lang="en-ZA" dirty="0" smtClean="0"/>
              <a:t>dependencies</a:t>
            </a:r>
          </a:p>
        </p:txBody>
      </p:sp>
      <p:pic>
        <p:nvPicPr>
          <p:cNvPr id="4099" name="Picture 3" descr="mosaic01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6" y="3538538"/>
            <a:ext cx="4471988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cloudcomp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74" y="2908486"/>
            <a:ext cx="6762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29114" y="752511"/>
            <a:ext cx="7698306" cy="69221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Key Technology for Cloud Computing: Virtualization</a:t>
            </a:r>
          </a:p>
        </p:txBody>
      </p:sp>
      <p:sp>
        <p:nvSpPr>
          <p:cNvPr id="21507" name="Rounded Rectangle 5"/>
          <p:cNvSpPr>
            <a:spLocks noChangeArrowheads="1"/>
          </p:cNvSpPr>
          <p:nvPr/>
        </p:nvSpPr>
        <p:spPr bwMode="auto">
          <a:xfrm>
            <a:off x="898525" y="4238625"/>
            <a:ext cx="28956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Hardware</a:t>
            </a:r>
          </a:p>
        </p:txBody>
      </p:sp>
      <p:sp>
        <p:nvSpPr>
          <p:cNvPr id="21508" name="Rounded Rectangle 6"/>
          <p:cNvSpPr>
            <a:spLocks noChangeArrowheads="1"/>
          </p:cNvSpPr>
          <p:nvPr/>
        </p:nvSpPr>
        <p:spPr bwMode="auto">
          <a:xfrm>
            <a:off x="898525" y="3706813"/>
            <a:ext cx="2895600" cy="4556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Operating System</a:t>
            </a:r>
          </a:p>
        </p:txBody>
      </p:sp>
      <p:sp>
        <p:nvSpPr>
          <p:cNvPr id="21509" name="Rounded Rectangle 7"/>
          <p:cNvSpPr>
            <a:spLocks noChangeArrowheads="1"/>
          </p:cNvSpPr>
          <p:nvPr/>
        </p:nvSpPr>
        <p:spPr bwMode="auto">
          <a:xfrm>
            <a:off x="898525" y="3173413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App</a:t>
            </a:r>
          </a:p>
        </p:txBody>
      </p:sp>
      <p:sp>
        <p:nvSpPr>
          <p:cNvPr id="21510" name="Rounded Rectangle 9"/>
          <p:cNvSpPr>
            <a:spLocks noChangeArrowheads="1"/>
          </p:cNvSpPr>
          <p:nvPr/>
        </p:nvSpPr>
        <p:spPr bwMode="auto">
          <a:xfrm>
            <a:off x="1889125" y="3173413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App</a:t>
            </a:r>
          </a:p>
        </p:txBody>
      </p:sp>
      <p:sp>
        <p:nvSpPr>
          <p:cNvPr id="21511" name="Rounded Rectangle 11"/>
          <p:cNvSpPr>
            <a:spLocks noChangeArrowheads="1"/>
          </p:cNvSpPr>
          <p:nvPr/>
        </p:nvSpPr>
        <p:spPr bwMode="auto">
          <a:xfrm>
            <a:off x="2879725" y="3173413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App</a:t>
            </a:r>
          </a:p>
        </p:txBody>
      </p:sp>
      <p:sp>
        <p:nvSpPr>
          <p:cNvPr id="21512" name="TextBox 20"/>
          <p:cNvSpPr txBox="1">
            <a:spLocks noChangeArrowheads="1"/>
          </p:cNvSpPr>
          <p:nvPr/>
        </p:nvSpPr>
        <p:spPr bwMode="auto">
          <a:xfrm>
            <a:off x="628650" y="4772025"/>
            <a:ext cx="33972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Traditional Computing Stack</a:t>
            </a:r>
          </a:p>
        </p:txBody>
      </p:sp>
      <p:sp>
        <p:nvSpPr>
          <p:cNvPr id="21513" name="Rounded Rectangle 12"/>
          <p:cNvSpPr>
            <a:spLocks noChangeArrowheads="1"/>
          </p:cNvSpPr>
          <p:nvPr/>
        </p:nvSpPr>
        <p:spPr bwMode="auto">
          <a:xfrm>
            <a:off x="4937125" y="4238625"/>
            <a:ext cx="28956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Hardware</a:t>
            </a:r>
          </a:p>
        </p:txBody>
      </p:sp>
      <p:sp>
        <p:nvSpPr>
          <p:cNvPr id="21514" name="Rounded Rectangle 13"/>
          <p:cNvSpPr>
            <a:spLocks noChangeArrowheads="1"/>
          </p:cNvSpPr>
          <p:nvPr/>
        </p:nvSpPr>
        <p:spPr bwMode="auto">
          <a:xfrm>
            <a:off x="4937125" y="3173413"/>
            <a:ext cx="914400" cy="4556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OS</a:t>
            </a:r>
          </a:p>
        </p:txBody>
      </p:sp>
      <p:sp>
        <p:nvSpPr>
          <p:cNvPr id="21515" name="Rounded Rectangle 14"/>
          <p:cNvSpPr>
            <a:spLocks noChangeArrowheads="1"/>
          </p:cNvSpPr>
          <p:nvPr/>
        </p:nvSpPr>
        <p:spPr bwMode="auto">
          <a:xfrm>
            <a:off x="4937125" y="2640013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App</a:t>
            </a:r>
          </a:p>
        </p:txBody>
      </p:sp>
      <p:sp>
        <p:nvSpPr>
          <p:cNvPr id="21516" name="Rounded Rectangle 15"/>
          <p:cNvSpPr>
            <a:spLocks noChangeArrowheads="1"/>
          </p:cNvSpPr>
          <p:nvPr/>
        </p:nvSpPr>
        <p:spPr bwMode="auto">
          <a:xfrm>
            <a:off x="5927725" y="2640013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App</a:t>
            </a:r>
          </a:p>
        </p:txBody>
      </p:sp>
      <p:sp>
        <p:nvSpPr>
          <p:cNvPr id="21517" name="Rounded Rectangle 16"/>
          <p:cNvSpPr>
            <a:spLocks noChangeArrowheads="1"/>
          </p:cNvSpPr>
          <p:nvPr/>
        </p:nvSpPr>
        <p:spPr bwMode="auto">
          <a:xfrm>
            <a:off x="6918325" y="2640013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App</a:t>
            </a:r>
          </a:p>
        </p:txBody>
      </p:sp>
      <p:sp>
        <p:nvSpPr>
          <p:cNvPr id="21518" name="Rounded Rectangle 17"/>
          <p:cNvSpPr>
            <a:spLocks noChangeArrowheads="1"/>
          </p:cNvSpPr>
          <p:nvPr/>
        </p:nvSpPr>
        <p:spPr bwMode="auto">
          <a:xfrm>
            <a:off x="4937125" y="3705225"/>
            <a:ext cx="28956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Hypervisor</a:t>
            </a:r>
          </a:p>
        </p:txBody>
      </p:sp>
      <p:sp>
        <p:nvSpPr>
          <p:cNvPr id="21519" name="Rounded Rectangle 18"/>
          <p:cNvSpPr>
            <a:spLocks noChangeArrowheads="1"/>
          </p:cNvSpPr>
          <p:nvPr/>
        </p:nvSpPr>
        <p:spPr bwMode="auto">
          <a:xfrm>
            <a:off x="5927725" y="3173413"/>
            <a:ext cx="914400" cy="4556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OS</a:t>
            </a:r>
          </a:p>
        </p:txBody>
      </p:sp>
      <p:sp>
        <p:nvSpPr>
          <p:cNvPr id="21520" name="Rounded Rectangle 19"/>
          <p:cNvSpPr>
            <a:spLocks noChangeArrowheads="1"/>
          </p:cNvSpPr>
          <p:nvPr/>
        </p:nvSpPr>
        <p:spPr bwMode="auto">
          <a:xfrm>
            <a:off x="6918325" y="3173413"/>
            <a:ext cx="914400" cy="4556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OS</a:t>
            </a:r>
          </a:p>
        </p:txBody>
      </p:sp>
      <p:sp>
        <p:nvSpPr>
          <p:cNvPr id="21521" name="TextBox 21"/>
          <p:cNvSpPr txBox="1">
            <a:spLocks noChangeArrowheads="1"/>
          </p:cNvSpPr>
          <p:nvPr/>
        </p:nvSpPr>
        <p:spPr bwMode="auto">
          <a:xfrm>
            <a:off x="4722813" y="4772025"/>
            <a:ext cx="34020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Virtualized Computing Stack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0983" y="224903"/>
            <a:ext cx="8791575" cy="8043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Cloud Computing Models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68283" y="2022475"/>
            <a:ext cx="8783637" cy="4191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Utility computing</a:t>
            </a:r>
          </a:p>
          <a:p>
            <a:pPr lvl="1">
              <a:defRPr/>
            </a:pPr>
            <a:r>
              <a:rPr lang="en-US" dirty="0" smtClean="0"/>
              <a:t>Rent cycles</a:t>
            </a:r>
          </a:p>
          <a:p>
            <a:pPr lvl="1">
              <a:defRPr/>
            </a:pPr>
            <a:r>
              <a:rPr lang="en-US" dirty="0" smtClean="0"/>
              <a:t>Examples: Amazon’s EC2, </a:t>
            </a:r>
            <a:r>
              <a:rPr lang="en-US" dirty="0" err="1" smtClean="0"/>
              <a:t>GoGrid</a:t>
            </a:r>
            <a:r>
              <a:rPr lang="en-US" dirty="0" smtClean="0"/>
              <a:t>, </a:t>
            </a:r>
            <a:r>
              <a:rPr lang="en-US" dirty="0" err="1" smtClean="0"/>
              <a:t>AppNexus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Provides user-friendly API to aid implementation</a:t>
            </a:r>
          </a:p>
          <a:p>
            <a:pPr lvl="1">
              <a:defRPr/>
            </a:pPr>
            <a:r>
              <a:rPr lang="en-US" dirty="0" smtClean="0"/>
              <a:t>Example: Google App Engine</a:t>
            </a:r>
          </a:p>
          <a:p>
            <a:pPr>
              <a:defRPr/>
            </a:pPr>
            <a:r>
              <a:rPr lang="en-US" dirty="0" smtClean="0"/>
              <a:t>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Just run it for me</a:t>
            </a:r>
          </a:p>
          <a:p>
            <a:pPr lvl="1">
              <a:defRPr/>
            </a:pPr>
            <a:r>
              <a:rPr lang="en-US" dirty="0" smtClean="0"/>
              <a:t>Example: Gmail</a:t>
            </a: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531795" y="1079500"/>
            <a:ext cx="81740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Driving philosophy: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 Why buy the equipment, do the configuration and maintenance and yourself, 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 if you can contract it out?  Can work out much more cost effectively.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 bwMode="auto">
          <a:xfrm>
            <a:off x="6726248" y="1120765"/>
            <a:ext cx="574675" cy="509588"/>
          </a:xfrm>
          <a:prstGeom prst="leftArrow">
            <a:avLst/>
          </a:prstGeom>
          <a:solidFill>
            <a:schemeClr val="accent4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Left Arrow 6"/>
          <p:cNvSpPr/>
          <p:nvPr/>
        </p:nvSpPr>
        <p:spPr bwMode="auto">
          <a:xfrm rot="10800000">
            <a:off x="8320098" y="1120765"/>
            <a:ext cx="574675" cy="509588"/>
          </a:xfrm>
          <a:prstGeom prst="leftArrow">
            <a:avLst/>
          </a:prstGeom>
          <a:solidFill>
            <a:schemeClr val="accent4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Left Arrow 7"/>
          <p:cNvSpPr/>
          <p:nvPr/>
        </p:nvSpPr>
        <p:spPr bwMode="auto">
          <a:xfrm rot="5400000">
            <a:off x="7549367" y="454809"/>
            <a:ext cx="574675" cy="509587"/>
          </a:xfrm>
          <a:prstGeom prst="leftArrow">
            <a:avLst/>
          </a:prstGeom>
          <a:solidFill>
            <a:schemeClr val="accent4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 rot="16200000">
            <a:off x="7522379" y="1839109"/>
            <a:ext cx="574675" cy="509588"/>
          </a:xfrm>
          <a:prstGeom prst="leftArrow">
            <a:avLst/>
          </a:prstGeom>
          <a:solidFill>
            <a:schemeClr val="accent4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385175" cy="14319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Amazon Web Services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8650" y="1604963"/>
            <a:ext cx="8007350" cy="4191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Elastic Compute Cloud (EC2)</a:t>
            </a:r>
          </a:p>
          <a:p>
            <a:pPr lvl="1">
              <a:defRPr/>
            </a:pPr>
            <a:r>
              <a:rPr lang="en-US" dirty="0" smtClean="0"/>
              <a:t>Rent computing resources by the hour</a:t>
            </a:r>
          </a:p>
          <a:p>
            <a:pPr lvl="1">
              <a:defRPr/>
            </a:pPr>
            <a:r>
              <a:rPr lang="en-US" dirty="0" smtClean="0"/>
              <a:t>Basic unit of accounting =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instance-hour</a:t>
            </a:r>
          </a:p>
          <a:p>
            <a:pPr lvl="1">
              <a:defRPr/>
            </a:pPr>
            <a:r>
              <a:rPr lang="en-US" dirty="0" smtClean="0"/>
              <a:t>Additional cost for bandwidth usage</a:t>
            </a:r>
          </a:p>
          <a:p>
            <a:pPr>
              <a:defRPr/>
            </a:pPr>
            <a:r>
              <a:rPr lang="en-US" dirty="0" smtClean="0"/>
              <a:t>Simple Storage Service (S3)</a:t>
            </a:r>
          </a:p>
          <a:p>
            <a:pPr lvl="1">
              <a:defRPr/>
            </a:pPr>
            <a:r>
              <a:rPr lang="en-US" dirty="0" smtClean="0"/>
              <a:t>Persistent storage</a:t>
            </a:r>
          </a:p>
          <a:p>
            <a:pPr lvl="1">
              <a:defRPr/>
            </a:pPr>
            <a:r>
              <a:rPr lang="en-US" dirty="0" smtClean="0"/>
              <a:t>Charge by the GB/month</a:t>
            </a:r>
          </a:p>
          <a:p>
            <a:pPr lvl="1">
              <a:defRPr/>
            </a:pPr>
            <a:r>
              <a:rPr lang="en-US" dirty="0" smtClean="0"/>
              <a:t>Additional costs for bandwidth</a:t>
            </a:r>
          </a:p>
        </p:txBody>
      </p:sp>
      <p:sp>
        <p:nvSpPr>
          <p:cNvPr id="23560" name="Cloud Callout 3"/>
          <p:cNvSpPr>
            <a:spLocks noChangeArrowheads="1"/>
          </p:cNvSpPr>
          <p:nvPr/>
        </p:nvSpPr>
        <p:spPr bwMode="auto">
          <a:xfrm>
            <a:off x="7221548" y="912803"/>
            <a:ext cx="1136650" cy="966787"/>
          </a:xfrm>
          <a:prstGeom prst="cloudCallout">
            <a:avLst>
              <a:gd name="adj1" fmla="val -12787"/>
              <a:gd name="adj2" fmla="val 35472"/>
            </a:avLst>
          </a:prstGeom>
          <a:solidFill>
            <a:schemeClr val="tx1"/>
          </a:solidFill>
          <a:ln w="12700" algn="ctr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730"/>
            <a:ext cx="8385175" cy="77043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Prac3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1343025"/>
            <a:ext cx="8007350" cy="41910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ZA" dirty="0" smtClean="0"/>
              <a:t>Using MP and Chimera cloud computing management system</a:t>
            </a:r>
          </a:p>
          <a:p>
            <a:pPr>
              <a:defRPr/>
            </a:pPr>
            <a:r>
              <a:rPr lang="en-ZA" dirty="0" smtClean="0"/>
              <a:t>Cloud system hosted by Chemical Engineering</a:t>
            </a:r>
          </a:p>
          <a:p>
            <a:pPr>
              <a:defRPr/>
            </a:pPr>
            <a:r>
              <a:rPr lang="en-ZA" dirty="0" smtClean="0"/>
              <a:t>Electrical Engineering essentially renting cycles… for free </a:t>
            </a:r>
            <a:r>
              <a:rPr lang="en-ZA" dirty="0" smtClean="0">
                <a:sym typeface="Wingdings" pitchFamily="2" charset="2"/>
              </a:rPr>
              <a:t>  Thanks </a:t>
            </a:r>
            <a:r>
              <a:rPr lang="en-ZA" dirty="0" err="1" smtClean="0">
                <a:sym typeface="Wingdings" pitchFamily="2" charset="2"/>
              </a:rPr>
              <a:t>Chem</a:t>
            </a:r>
            <a:r>
              <a:rPr lang="en-ZA" dirty="0" smtClean="0">
                <a:sym typeface="Wingdings" pitchFamily="2" charset="2"/>
              </a:rPr>
              <a:t> Eng!</a:t>
            </a:r>
          </a:p>
          <a:p>
            <a:pPr>
              <a:defRPr/>
            </a:pPr>
            <a:r>
              <a:rPr lang="en-ZA" dirty="0" smtClean="0">
                <a:sym typeface="Wingdings" pitchFamily="2" charset="2"/>
              </a:rPr>
              <a:t>Scheduled time for use:</a:t>
            </a:r>
          </a:p>
          <a:p>
            <a:pPr lvl="1">
              <a:defRPr/>
            </a:pPr>
            <a:r>
              <a:rPr lang="en-ZA" dirty="0" smtClean="0">
                <a:sym typeface="Wingdings" pitchFamily="2" charset="2"/>
              </a:rPr>
              <a:t>8am – 12pm Monday</a:t>
            </a:r>
          </a:p>
          <a:p>
            <a:pPr lvl="1">
              <a:defRPr/>
            </a:pPr>
            <a:r>
              <a:rPr lang="en-ZA" dirty="0" smtClean="0">
                <a:sym typeface="Wingdings" pitchFamily="2" charset="2"/>
              </a:rPr>
              <a:t>12pm – 5pm Thursday</a:t>
            </a:r>
          </a:p>
          <a:p>
            <a:pPr lvl="1">
              <a:defRPr/>
            </a:pPr>
            <a:r>
              <a:rPr lang="en-ZA" sz="2000" dirty="0" smtClean="0">
                <a:sym typeface="Wingdings" pitchFamily="2" charset="2"/>
              </a:rPr>
              <a:t>(You can run anytime you like, but the system is likely to be less loaded by users outside EEE4084F at the above times)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Next lecture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Next Lecture</a:t>
            </a:r>
          </a:p>
          <a:p>
            <a:pPr lvl="1">
              <a:defRPr/>
            </a:pPr>
            <a:r>
              <a:rPr lang="en-ZA" dirty="0" smtClean="0">
                <a:solidFill>
                  <a:srgbClr val="FF6600"/>
                </a:solidFill>
              </a:rPr>
              <a:t>GPUs and CUDA</a:t>
            </a:r>
          </a:p>
          <a:p>
            <a:pPr lvl="1">
              <a:defRPr/>
            </a:pPr>
            <a:r>
              <a:rPr lang="en-ZA" dirty="0" smtClean="0"/>
              <a:t>Data Dependencies (Step 5)</a:t>
            </a:r>
          </a:p>
          <a:p>
            <a:pPr>
              <a:defRPr/>
            </a:pPr>
            <a:r>
              <a:rPr lang="en-ZA" dirty="0" smtClean="0"/>
              <a:t>Later Lectures</a:t>
            </a:r>
          </a:p>
          <a:p>
            <a:pPr lvl="1">
              <a:defRPr/>
            </a:pPr>
            <a:r>
              <a:rPr lang="en-ZA" dirty="0" smtClean="0"/>
              <a:t>Synchronization (step 6)</a:t>
            </a:r>
          </a:p>
          <a:p>
            <a:pPr lvl="1">
              <a:defRPr/>
            </a:pPr>
            <a:r>
              <a:rPr lang="en-ZA" dirty="0" smtClean="0"/>
              <a:t>Load balancing (step 7)</a:t>
            </a:r>
          </a:p>
          <a:p>
            <a:pPr lvl="1">
              <a:defRPr/>
            </a:pPr>
            <a:r>
              <a:rPr lang="en-ZA" dirty="0" smtClean="0"/>
              <a:t>Performance Analysis (step 8)</a:t>
            </a:r>
          </a:p>
          <a:p>
            <a:pPr>
              <a:defRPr/>
            </a:pPr>
            <a:endParaRPr lang="en-Z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512" y="5736238"/>
            <a:ext cx="853215" cy="587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2749" y="5736237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of parallel programming series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13"/>
            <a:ext cx="8385175" cy="143192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Steps in designing parallel programs</a:t>
            </a:r>
            <a:endParaRPr lang="en-US" dirty="0"/>
          </a:p>
        </p:txBody>
      </p:sp>
      <p:pic>
        <p:nvPicPr>
          <p:cNvPr id="5123" name="Picture 3" descr="step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361" y="3990468"/>
            <a:ext cx="1765468" cy="258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93738" y="1460500"/>
            <a:ext cx="8007350" cy="41910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ZA" sz="2800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hardware may come first or later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ZA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main steps: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Understand the problem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Partitioning (separation into main tasks)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Decomposition &amp; Granularity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Communications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Identify data dependencies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Synchronization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Load balancing</a:t>
            </a:r>
          </a:p>
          <a:p>
            <a:pPr marL="514350" indent="-514350">
              <a:spcBef>
                <a:spcPct val="20000"/>
              </a:spcBef>
              <a:buClr>
                <a:schemeClr val="hlink"/>
              </a:buClr>
              <a:buFont typeface="+mj-lt"/>
              <a:buAutoNum type="arabicPeriod"/>
              <a:defRPr/>
            </a:pPr>
            <a:r>
              <a:rPr lang="en-ZA" sz="2800" kern="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Performance analysis and tuning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4838" y="4406900"/>
            <a:ext cx="7889875" cy="136207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Step 4: Communications (CONT)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44525" y="2906713"/>
            <a:ext cx="7772400" cy="1500187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EEE4084F</a:t>
            </a:r>
            <a:endParaRPr lang="en-US" dirty="0"/>
          </a:p>
        </p:txBody>
      </p:sp>
      <p:pic>
        <p:nvPicPr>
          <p:cNvPr id="6148" name="Picture 5" descr="compcon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000125"/>
            <a:ext cx="2341562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compconn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775" y="1000125"/>
            <a:ext cx="2344738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809"/>
            <a:ext cx="8385175" cy="704286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Latency vs.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47775"/>
            <a:ext cx="8007350" cy="5102225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Communication Latency</a:t>
            </a:r>
            <a:r>
              <a:rPr lang="en-US" sz="2800" dirty="0" smtClean="0"/>
              <a:t> =</a:t>
            </a:r>
          </a:p>
          <a:p>
            <a:pPr lvl="1">
              <a:defRPr/>
            </a:pPr>
            <a:r>
              <a:rPr lang="en-US" sz="2400" dirty="0" smtClean="0"/>
              <a:t>Time it takes to send a minimal length (e.g., 0 byte) message from one task to another. Usually expressed as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microseconds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Bandwidth</a:t>
            </a:r>
            <a:r>
              <a:rPr lang="en-US" sz="2800" dirty="0" smtClean="0"/>
              <a:t> =</a:t>
            </a:r>
          </a:p>
          <a:p>
            <a:pPr lvl="1">
              <a:defRPr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amount of data</a:t>
            </a:r>
            <a:r>
              <a:rPr lang="en-US" sz="2400" dirty="0" smtClean="0"/>
              <a:t> that can be sent per unit of time. Usually expressed as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megabytes/sec</a:t>
            </a:r>
            <a:r>
              <a:rPr lang="en-US" sz="2400" dirty="0" smtClean="0"/>
              <a:t> or gigabytes/sec.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801" y="4309427"/>
            <a:ext cx="1448735" cy="22045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015" y="4372877"/>
            <a:ext cx="2765183" cy="2086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143192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Latency vs.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578525"/>
            <a:ext cx="8007350" cy="5102225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Many small messages can result in latency dominating communication overheads.</a:t>
            </a:r>
          </a:p>
          <a:p>
            <a:pPr>
              <a:defRPr/>
            </a:pPr>
            <a:r>
              <a:rPr lang="en-US" sz="2800" dirty="0" smtClean="0"/>
              <a:t>If many small messages are needed:</a:t>
            </a:r>
          </a:p>
          <a:p>
            <a:pPr lvl="1">
              <a:defRPr/>
            </a:pPr>
            <a:r>
              <a:rPr lang="en-US" sz="2400" dirty="0" smtClean="0"/>
              <a:t>It can be more efficient to package small messages into a larger ones, to increasing the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effective bandwidth</a:t>
            </a:r>
            <a:r>
              <a:rPr lang="en-US" sz="2400" dirty="0" smtClean="0"/>
              <a:t> of communications.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031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Effective bandwidth</a:t>
            </a:r>
            <a:endParaRPr lang="en-US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22288" y="1701800"/>
            <a:ext cx="321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Total latency =</a:t>
            </a:r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2013" y="170180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Sending overhead + Transmission time + time of flight + Receiver overhead</a:t>
            </a:r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4988" y="2474913"/>
            <a:ext cx="7553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Effective bandwidth = Message size / total latency</a:t>
            </a:r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866900" y="3619500"/>
            <a:ext cx="120808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99" name="Straight Arrow Connector 9"/>
          <p:cNvCxnSpPr>
            <a:cxnSpLocks noChangeShapeType="1"/>
          </p:cNvCxnSpPr>
          <p:nvPr/>
        </p:nvCxnSpPr>
        <p:spPr bwMode="auto">
          <a:xfrm>
            <a:off x="3057525" y="3619500"/>
            <a:ext cx="1206500" cy="1588"/>
          </a:xfrm>
          <a:prstGeom prst="straightConnector1">
            <a:avLst/>
          </a:prstGeom>
          <a:noFill/>
          <a:ln w="19050" algn="ctr">
            <a:solidFill>
              <a:srgbClr val="B7B7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057525" y="4368800"/>
            <a:ext cx="639763" cy="31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678238" y="4699000"/>
            <a:ext cx="1208087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886325" y="4699000"/>
            <a:ext cx="120808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1365250" y="3348038"/>
            <a:ext cx="1636713" cy="306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Sending overhead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204" name="Rectangle 16"/>
          <p:cNvSpPr>
            <a:spLocks noChangeArrowheads="1"/>
          </p:cNvSpPr>
          <p:nvPr/>
        </p:nvSpPr>
        <p:spPr bwMode="auto">
          <a:xfrm>
            <a:off x="3078163" y="3348038"/>
            <a:ext cx="16303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1400" dirty="0">
                <a:solidFill>
                  <a:srgbClr val="BCCAEA"/>
                </a:solidFill>
              </a:rPr>
              <a:t>Transmission time</a:t>
            </a:r>
            <a:endParaRPr lang="en-US" sz="1400" dirty="0">
              <a:solidFill>
                <a:srgbClr val="BCCAEA"/>
              </a:solidFill>
            </a:endParaRPr>
          </a:p>
        </p:txBody>
      </p:sp>
      <p:cxnSp>
        <p:nvCxnSpPr>
          <p:cNvPr id="8205" name="Straight Connector 18"/>
          <p:cNvCxnSpPr>
            <a:cxnSpLocks noChangeShapeType="1"/>
          </p:cNvCxnSpPr>
          <p:nvPr/>
        </p:nvCxnSpPr>
        <p:spPr bwMode="auto">
          <a:xfrm rot="5400000" flipH="1" flipV="1">
            <a:off x="2144713" y="4243388"/>
            <a:ext cx="18161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6" name="Rectangle 19"/>
          <p:cNvSpPr>
            <a:spLocks noChangeArrowheads="1"/>
          </p:cNvSpPr>
          <p:nvPr/>
        </p:nvSpPr>
        <p:spPr bwMode="auto">
          <a:xfrm>
            <a:off x="3025775" y="4094163"/>
            <a:ext cx="1203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1400">
                <a:solidFill>
                  <a:srgbClr val="BDEEF9"/>
                </a:solidFill>
              </a:rPr>
              <a:t>Time of flight</a:t>
            </a:r>
            <a:endParaRPr lang="en-US" sz="1400">
              <a:solidFill>
                <a:srgbClr val="BDEEF9"/>
              </a:solidFill>
            </a:endParaRPr>
          </a:p>
        </p:txBody>
      </p:sp>
      <p:sp>
        <p:nvSpPr>
          <p:cNvPr id="8207" name="Rectangle 21"/>
          <p:cNvSpPr>
            <a:spLocks noChangeArrowheads="1"/>
          </p:cNvSpPr>
          <p:nvPr/>
        </p:nvSpPr>
        <p:spPr bwMode="auto">
          <a:xfrm>
            <a:off x="3025775" y="4867275"/>
            <a:ext cx="15824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1400" dirty="0">
                <a:solidFill>
                  <a:srgbClr val="FF6600"/>
                </a:solidFill>
              </a:rPr>
              <a:t>Transport</a:t>
            </a:r>
            <a:r>
              <a:rPr lang="en-ZA" sz="1400" dirty="0">
                <a:solidFill>
                  <a:srgbClr val="FFFF00"/>
                </a:solidFill>
              </a:rPr>
              <a:t> </a:t>
            </a:r>
            <a:r>
              <a:rPr lang="en-ZA" sz="1400" dirty="0">
                <a:solidFill>
                  <a:srgbClr val="FF6600"/>
                </a:solidFill>
              </a:rPr>
              <a:t>latency</a:t>
            </a:r>
            <a:endParaRPr lang="en-US" sz="1400" dirty="0">
              <a:solidFill>
                <a:srgbClr val="FF6600"/>
              </a:solidFill>
            </a:endParaRPr>
          </a:p>
        </p:txBody>
      </p:sp>
      <p:cxnSp>
        <p:nvCxnSpPr>
          <p:cNvPr id="8208" name="Straight Connector 22"/>
          <p:cNvCxnSpPr>
            <a:cxnSpLocks noChangeShapeType="1"/>
          </p:cNvCxnSpPr>
          <p:nvPr/>
        </p:nvCxnSpPr>
        <p:spPr bwMode="auto">
          <a:xfrm rot="5400000" flipH="1" flipV="1">
            <a:off x="3467100" y="4581525"/>
            <a:ext cx="431800" cy="0"/>
          </a:xfrm>
          <a:prstGeom prst="line">
            <a:avLst/>
          </a:prstGeom>
          <a:noFill/>
          <a:ln w="19050" algn="ctr">
            <a:solidFill>
              <a:srgbClr val="B7B7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9" name="Rectangle 24"/>
          <p:cNvSpPr>
            <a:spLocks noChangeArrowheads="1"/>
          </p:cNvSpPr>
          <p:nvPr/>
        </p:nvSpPr>
        <p:spPr bwMode="auto">
          <a:xfrm>
            <a:off x="5319713" y="4429125"/>
            <a:ext cx="1627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1400">
                <a:solidFill>
                  <a:srgbClr val="FFCCCC"/>
                </a:solidFill>
              </a:rPr>
              <a:t>Receive overhead</a:t>
            </a:r>
            <a:endParaRPr lang="en-US" sz="1400">
              <a:solidFill>
                <a:srgbClr val="FFCCCC"/>
              </a:solidFill>
            </a:endParaRPr>
          </a:p>
        </p:txBody>
      </p:sp>
      <p:cxnSp>
        <p:nvCxnSpPr>
          <p:cNvPr id="8210" name="Straight Connector 26"/>
          <p:cNvCxnSpPr>
            <a:cxnSpLocks noChangeShapeType="1"/>
          </p:cNvCxnSpPr>
          <p:nvPr/>
        </p:nvCxnSpPr>
        <p:spPr bwMode="auto">
          <a:xfrm rot="5400000" flipH="1" flipV="1">
            <a:off x="4598988" y="4867275"/>
            <a:ext cx="53975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rot="5400000" flipH="1" flipV="1">
            <a:off x="1069181" y="4402932"/>
            <a:ext cx="162083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12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5785644" y="4968082"/>
            <a:ext cx="611187" cy="0"/>
          </a:xfrm>
          <a:prstGeom prst="line">
            <a:avLst/>
          </a:prstGeom>
          <a:noFill/>
          <a:ln w="19050" algn="ctr">
            <a:solidFill>
              <a:srgbClr val="FFCC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Straight Arrow Connector 30"/>
          <p:cNvCxnSpPr>
            <a:cxnSpLocks noChangeShapeType="1"/>
          </p:cNvCxnSpPr>
          <p:nvPr/>
        </p:nvCxnSpPr>
        <p:spPr bwMode="auto">
          <a:xfrm>
            <a:off x="3043238" y="5138738"/>
            <a:ext cx="1838325" cy="1587"/>
          </a:xfrm>
          <a:prstGeom prst="straightConnector1">
            <a:avLst/>
          </a:prstGeom>
          <a:noFill/>
          <a:ln w="19050" algn="ctr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Straight Arrow Connector 32"/>
          <p:cNvCxnSpPr>
            <a:cxnSpLocks noChangeShapeType="1"/>
          </p:cNvCxnSpPr>
          <p:nvPr/>
        </p:nvCxnSpPr>
        <p:spPr bwMode="auto">
          <a:xfrm>
            <a:off x="1871663" y="5254625"/>
            <a:ext cx="4246562" cy="1588"/>
          </a:xfrm>
          <a:prstGeom prst="straightConnector1">
            <a:avLst/>
          </a:prstGeom>
          <a:noFill/>
          <a:ln w="19050" algn="ctr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5" name="Rectangle 34"/>
          <p:cNvSpPr>
            <a:spLocks noChangeArrowheads="1"/>
          </p:cNvSpPr>
          <p:nvPr/>
        </p:nvSpPr>
        <p:spPr bwMode="auto">
          <a:xfrm>
            <a:off x="3490913" y="5240338"/>
            <a:ext cx="11977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1400" dirty="0">
                <a:solidFill>
                  <a:srgbClr val="FF6600"/>
                </a:solidFill>
              </a:rPr>
              <a:t>Total</a:t>
            </a:r>
            <a:r>
              <a:rPr lang="en-ZA" sz="1400" dirty="0">
                <a:solidFill>
                  <a:srgbClr val="FFFF00"/>
                </a:solidFill>
              </a:rPr>
              <a:t> </a:t>
            </a:r>
            <a:r>
              <a:rPr lang="en-ZA" sz="1400" dirty="0">
                <a:solidFill>
                  <a:srgbClr val="FF6600"/>
                </a:solidFill>
              </a:rPr>
              <a:t>latency</a:t>
            </a:r>
            <a:endParaRPr lang="en-US" sz="1400" dirty="0">
              <a:solidFill>
                <a:srgbClr val="FF6600"/>
              </a:solidFill>
            </a:endParaRPr>
          </a:p>
        </p:txBody>
      </p:sp>
      <p:sp>
        <p:nvSpPr>
          <p:cNvPr id="8216" name="Rectangle 35"/>
          <p:cNvSpPr>
            <a:spLocks noChangeArrowheads="1"/>
          </p:cNvSpPr>
          <p:nvPr/>
        </p:nvSpPr>
        <p:spPr bwMode="auto">
          <a:xfrm>
            <a:off x="3606800" y="4403725"/>
            <a:ext cx="1628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sz="1400">
                <a:solidFill>
                  <a:srgbClr val="BCCAEA"/>
                </a:solidFill>
              </a:rPr>
              <a:t>Transmission time</a:t>
            </a:r>
            <a:endParaRPr lang="en-US" sz="1400">
              <a:solidFill>
                <a:srgbClr val="BCCAEA"/>
              </a:solidFill>
            </a:endParaRPr>
          </a:p>
        </p:txBody>
      </p:sp>
      <p:sp>
        <p:nvSpPr>
          <p:cNvPr id="8217" name="Rectangle 44"/>
          <p:cNvSpPr>
            <a:spLocks noChangeArrowheads="1"/>
          </p:cNvSpPr>
          <p:nvPr/>
        </p:nvSpPr>
        <p:spPr bwMode="auto">
          <a:xfrm>
            <a:off x="269351" y="5713933"/>
            <a:ext cx="87820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 dirty="0"/>
              <a:t>time of flight  is also referred to as ‘propagation delay’ – it may depend on how many</a:t>
            </a:r>
            <a:br>
              <a:rPr lang="en-ZA" dirty="0"/>
            </a:br>
            <a:r>
              <a:rPr lang="en-ZA" dirty="0"/>
              <a:t>channels are used. E.g. a two-channel path will give an effective lower propagation.</a:t>
            </a:r>
            <a:br>
              <a:rPr lang="en-ZA" dirty="0"/>
            </a:br>
            <a:r>
              <a:rPr lang="en-ZA" dirty="0"/>
              <a:t>With switching circuitry, the propagation delay can increase significantly.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Effective bandwidth calc.</a:t>
            </a:r>
            <a:endParaRPr lang="en-US" dirty="0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84163" y="2459038"/>
            <a:ext cx="1082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Solution:</a:t>
            </a:r>
            <a:endParaRPr lang="en-US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65138" y="2819400"/>
            <a:ext cx="3567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Transmission time = 100,000 bits</a:t>
            </a:r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2744788" y="3089275"/>
            <a:ext cx="1171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10Mbits/s</a:t>
            </a:r>
            <a:endParaRPr lang="en-US"/>
          </a:p>
        </p:txBody>
      </p:sp>
      <p:cxnSp>
        <p:nvCxnSpPr>
          <p:cNvPr id="9222" name="Straight Connector 5"/>
          <p:cNvCxnSpPr>
            <a:cxnSpLocks noChangeShapeType="1"/>
          </p:cNvCxnSpPr>
          <p:nvPr/>
        </p:nvCxnSpPr>
        <p:spPr bwMode="auto">
          <a:xfrm rot="10800000">
            <a:off x="2681288" y="3128963"/>
            <a:ext cx="12588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4057650" y="2897188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= </a:t>
            </a:r>
            <a:endParaRPr lang="en-US"/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4445000" y="3089275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10bits/us</a:t>
            </a:r>
            <a:endParaRPr lang="en-US"/>
          </a:p>
        </p:txBody>
      </p:sp>
      <p:cxnSp>
        <p:nvCxnSpPr>
          <p:cNvPr id="9225" name="Straight Connector 8"/>
          <p:cNvCxnSpPr>
            <a:cxnSpLocks noChangeShapeType="1"/>
          </p:cNvCxnSpPr>
          <p:nvPr/>
        </p:nvCxnSpPr>
        <p:spPr bwMode="auto">
          <a:xfrm rot="10800000">
            <a:off x="4457700" y="3128963"/>
            <a:ext cx="12604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250825" y="1341438"/>
            <a:ext cx="7553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Example:</a:t>
            </a:r>
          </a:p>
          <a:p>
            <a:r>
              <a:rPr lang="en-ZA"/>
              <a:t> Distance 100m</a:t>
            </a:r>
          </a:p>
          <a:p>
            <a:r>
              <a:rPr lang="en-ZA"/>
              <a:t> Raw bandwidth 10Mbit/s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3457575" y="1331913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 Message 10,000 bytes</a:t>
            </a:r>
          </a:p>
          <a:p>
            <a:r>
              <a:rPr lang="en-ZA"/>
              <a:t> Sending overhead  200us</a:t>
            </a:r>
          </a:p>
          <a:p>
            <a:r>
              <a:rPr lang="en-ZA"/>
              <a:t> Receiving overhead 300us</a:t>
            </a:r>
            <a:endParaRPr lang="en-US"/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4329113" y="2794000"/>
            <a:ext cx="1441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100,000 bits</a:t>
            </a:r>
            <a:endParaRPr lang="en-US"/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5783263" y="2897188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= </a:t>
            </a:r>
            <a:endParaRPr lang="en-US"/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6080125" y="2870200"/>
            <a:ext cx="119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10,000 us</a:t>
            </a:r>
            <a:endParaRPr lang="en-US"/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465138" y="3552825"/>
            <a:ext cx="1758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Time of flight = </a:t>
            </a:r>
            <a:endParaRPr lang="en-US"/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2268538" y="3771900"/>
            <a:ext cx="1376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3 x 10</a:t>
            </a:r>
            <a:r>
              <a:rPr lang="en-ZA" baseline="30000"/>
              <a:t>8</a:t>
            </a:r>
            <a:r>
              <a:rPr lang="en-ZA"/>
              <a:t> m/s</a:t>
            </a:r>
            <a:endParaRPr lang="en-US"/>
          </a:p>
        </p:txBody>
      </p:sp>
      <p:cxnSp>
        <p:nvCxnSpPr>
          <p:cNvPr id="9233" name="Straight Connector 16"/>
          <p:cNvCxnSpPr>
            <a:cxnSpLocks noChangeShapeType="1"/>
          </p:cNvCxnSpPr>
          <p:nvPr/>
        </p:nvCxnSpPr>
        <p:spPr bwMode="auto">
          <a:xfrm rot="10800000">
            <a:off x="2243138" y="3811588"/>
            <a:ext cx="12604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2268538" y="3476625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100m</a:t>
            </a:r>
            <a:endParaRPr lang="en-US"/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3568700" y="3579813"/>
            <a:ext cx="382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= </a:t>
            </a:r>
            <a:endParaRPr lang="en-US"/>
          </a:p>
        </p:txBody>
      </p:sp>
      <p:sp>
        <p:nvSpPr>
          <p:cNvPr id="9236" name="Rectangle 19"/>
          <p:cNvSpPr>
            <a:spLocks noChangeArrowheads="1"/>
          </p:cNvSpPr>
          <p:nvPr/>
        </p:nvSpPr>
        <p:spPr bwMode="auto">
          <a:xfrm>
            <a:off x="4006850" y="3771900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3 x 10</a:t>
            </a:r>
            <a:r>
              <a:rPr lang="en-ZA" baseline="30000"/>
              <a:t>6</a:t>
            </a:r>
            <a:r>
              <a:rPr lang="en-ZA"/>
              <a:t> m/s</a:t>
            </a:r>
            <a:endParaRPr lang="en-US"/>
          </a:p>
        </p:txBody>
      </p:sp>
      <p:cxnSp>
        <p:nvCxnSpPr>
          <p:cNvPr id="9237" name="Straight Connector 20"/>
          <p:cNvCxnSpPr>
            <a:cxnSpLocks noChangeShapeType="1"/>
          </p:cNvCxnSpPr>
          <p:nvPr/>
        </p:nvCxnSpPr>
        <p:spPr bwMode="auto">
          <a:xfrm rot="10800000">
            <a:off x="3981450" y="3811588"/>
            <a:ext cx="12604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8" name="Rectangle 21"/>
          <p:cNvSpPr>
            <a:spLocks noChangeArrowheads="1"/>
          </p:cNvSpPr>
          <p:nvPr/>
        </p:nvSpPr>
        <p:spPr bwMode="auto">
          <a:xfrm>
            <a:off x="5719763" y="3502025"/>
            <a:ext cx="941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0.33 us</a:t>
            </a:r>
            <a:endParaRPr lang="en-US"/>
          </a:p>
        </p:txBody>
      </p:sp>
      <p:sp>
        <p:nvSpPr>
          <p:cNvPr id="9239" name="Rectangle 22"/>
          <p:cNvSpPr>
            <a:spLocks noChangeArrowheads="1"/>
          </p:cNvSpPr>
          <p:nvPr/>
        </p:nvSpPr>
        <p:spPr bwMode="auto">
          <a:xfrm>
            <a:off x="5422900" y="3579813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= </a:t>
            </a:r>
            <a:endParaRPr lang="en-US"/>
          </a:p>
        </p:txBody>
      </p:sp>
      <p:sp>
        <p:nvSpPr>
          <p:cNvPr id="9240" name="Rectangle 23"/>
          <p:cNvSpPr>
            <a:spLocks noChangeArrowheads="1"/>
          </p:cNvSpPr>
          <p:nvPr/>
        </p:nvSpPr>
        <p:spPr bwMode="auto">
          <a:xfrm>
            <a:off x="4341813" y="3502025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ZA"/>
              <a:t>1m</a:t>
            </a:r>
            <a:endParaRPr lang="en-US"/>
          </a:p>
        </p:txBody>
      </p:sp>
      <p:sp>
        <p:nvSpPr>
          <p:cNvPr id="9241" name="Rectangle 24"/>
          <p:cNvSpPr>
            <a:spLocks noChangeArrowheads="1"/>
          </p:cNvSpPr>
          <p:nvPr/>
        </p:nvSpPr>
        <p:spPr bwMode="auto">
          <a:xfrm>
            <a:off x="534988" y="4149725"/>
            <a:ext cx="321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Total latency =</a:t>
            </a:r>
            <a:endParaRPr lang="en-US"/>
          </a:p>
        </p:txBody>
      </p:sp>
      <p:sp>
        <p:nvSpPr>
          <p:cNvPr id="9242" name="Rectangle 25"/>
          <p:cNvSpPr>
            <a:spLocks noChangeArrowheads="1"/>
          </p:cNvSpPr>
          <p:nvPr/>
        </p:nvSpPr>
        <p:spPr bwMode="auto">
          <a:xfrm>
            <a:off x="2144713" y="4149725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Sending overhead + Transmission time + time of flight + Receiver overhead</a:t>
            </a:r>
            <a:endParaRPr lang="en-US"/>
          </a:p>
        </p:txBody>
      </p:sp>
      <p:sp>
        <p:nvSpPr>
          <p:cNvPr id="9243" name="Rectangle 26"/>
          <p:cNvSpPr>
            <a:spLocks noChangeArrowheads="1"/>
          </p:cNvSpPr>
          <p:nvPr/>
        </p:nvSpPr>
        <p:spPr bwMode="auto">
          <a:xfrm>
            <a:off x="534988" y="4818063"/>
            <a:ext cx="321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Total latency =</a:t>
            </a:r>
            <a:endParaRPr lang="en-US"/>
          </a:p>
        </p:txBody>
      </p:sp>
      <p:sp>
        <p:nvSpPr>
          <p:cNvPr id="9244" name="Rectangle 27"/>
          <p:cNvSpPr>
            <a:spLocks noChangeArrowheads="1"/>
          </p:cNvSpPr>
          <p:nvPr/>
        </p:nvSpPr>
        <p:spPr bwMode="auto">
          <a:xfrm>
            <a:off x="2144713" y="4818063"/>
            <a:ext cx="5840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200us + 10,000us + 0.33us + 300us = 10,500.33 us</a:t>
            </a:r>
            <a:endParaRPr lang="en-US"/>
          </a:p>
        </p:txBody>
      </p:sp>
      <p:sp>
        <p:nvSpPr>
          <p:cNvPr id="9245" name="Rectangle 28"/>
          <p:cNvSpPr>
            <a:spLocks noChangeArrowheads="1"/>
          </p:cNvSpPr>
          <p:nvPr/>
        </p:nvSpPr>
        <p:spPr bwMode="auto">
          <a:xfrm>
            <a:off x="547688" y="5180013"/>
            <a:ext cx="7553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Effective bandwidth = Message size / total latency</a:t>
            </a: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7688" y="5656263"/>
            <a:ext cx="7553325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ZA" dirty="0"/>
              <a:t>Effective bandwidth = 100,000bits / 10,500us = </a:t>
            </a:r>
            <a:r>
              <a:rPr lang="en-ZA" dirty="0">
                <a:solidFill>
                  <a:schemeClr val="tx2">
                    <a:lumMod val="75000"/>
                  </a:schemeClr>
                </a:solidFill>
              </a:rPr>
              <a:t>9.52 </a:t>
            </a:r>
            <a:r>
              <a:rPr lang="en-ZA" dirty="0" err="1">
                <a:solidFill>
                  <a:schemeClr val="tx2">
                    <a:lumMod val="75000"/>
                  </a:schemeClr>
                </a:solidFill>
              </a:rPr>
              <a:t>Mbits</a:t>
            </a:r>
            <a:r>
              <a:rPr lang="en-ZA" dirty="0">
                <a:solidFill>
                  <a:schemeClr val="tx2">
                    <a:lumMod val="75000"/>
                  </a:schemeClr>
                </a:solidFill>
              </a:rPr>
              <a:t>/s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Visibility of Communications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5763" y="1698625"/>
            <a:ext cx="8421687" cy="5094288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Communications is usually both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explicit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highly visible </a:t>
            </a:r>
            <a:r>
              <a:rPr lang="en-US" sz="2800" dirty="0" smtClean="0"/>
              <a:t>when using the message passing programming model.</a:t>
            </a:r>
          </a:p>
          <a:p>
            <a:pPr>
              <a:defRPr/>
            </a:pPr>
            <a:r>
              <a:rPr lang="en-US" sz="2800" dirty="0" smtClean="0"/>
              <a:t>Communications may be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poorly visible </a:t>
            </a:r>
            <a:r>
              <a:rPr lang="en-US" sz="2800" dirty="0" smtClean="0"/>
              <a:t>when using the data parallel programming model.</a:t>
            </a:r>
          </a:p>
          <a:p>
            <a:pPr>
              <a:defRPr/>
            </a:pPr>
            <a:r>
              <a:rPr lang="en-US" sz="2800" dirty="0" smtClean="0"/>
              <a:t>For data parallel design on a distributed system, communications may be entirely invisible, in that the programmer may have no understanding (and no easily obtainable means) to accurately determine what inter-task communications is happening.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084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4084 Theme.thmx</Template>
  <TotalTime>5065</TotalTime>
  <Words>1114</Words>
  <Application>Microsoft Office PowerPoint</Application>
  <PresentationFormat>On-screen Show (4:3)</PresentationFormat>
  <Paragraphs>227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4084 Theme</vt:lpstr>
      <vt:lpstr>PowerPoint Presentation</vt:lpstr>
      <vt:lpstr>Lecture Overview</vt:lpstr>
      <vt:lpstr>Steps in designing parallel programs</vt:lpstr>
      <vt:lpstr>Step 4: Communications (CONT)</vt:lpstr>
      <vt:lpstr>Latency vs. Bandwidth</vt:lpstr>
      <vt:lpstr>Latency vs. Bandwidth</vt:lpstr>
      <vt:lpstr>Effective bandwidth</vt:lpstr>
      <vt:lpstr>Effective bandwidth calc.</vt:lpstr>
      <vt:lpstr>Visibility of Communications</vt:lpstr>
      <vt:lpstr>Synchronous vs. asynchronous</vt:lpstr>
      <vt:lpstr>Synchronous vs. asynchronous</vt:lpstr>
      <vt:lpstr>Scope of communications</vt:lpstr>
      <vt:lpstr>Scope of communications</vt:lpstr>
      <vt:lpstr>Collective communications</vt:lpstr>
      <vt:lpstr>Efficiency of communications</vt:lpstr>
      <vt:lpstr>Cloud Computing</vt:lpstr>
      <vt:lpstr>PowerPoint Presentation</vt:lpstr>
      <vt:lpstr>Cloud Computing</vt:lpstr>
      <vt:lpstr>Characteristics</vt:lpstr>
      <vt:lpstr>Key Technology for Cloud Computing: Virtualization</vt:lpstr>
      <vt:lpstr>Cloud Computing Models</vt:lpstr>
      <vt:lpstr>Amazon Web Services</vt:lpstr>
      <vt:lpstr>Prac3</vt:lpstr>
      <vt:lpstr>Next lecture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EEE4084F Digital Systems</dc:title>
  <dc:subject>Design of Parallel Programs</dc:subject>
  <dc:creator>Simon Winberg</dc:creator>
  <cp:lastModifiedBy>Simon Winberg</cp:lastModifiedBy>
  <cp:revision>358</cp:revision>
  <dcterms:created xsi:type="dcterms:W3CDTF">2009-02-10T02:25:54Z</dcterms:created>
  <dcterms:modified xsi:type="dcterms:W3CDTF">2013-03-10T17:19:12Z</dcterms:modified>
  <cp:category>Lectures</cp:category>
</cp:coreProperties>
</file>