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30" r:id="rId1"/>
  </p:sldMasterIdLst>
  <p:notesMasterIdLst>
    <p:notesMasterId r:id="rId24"/>
  </p:notesMasterIdLst>
  <p:sldIdLst>
    <p:sldId id="324" r:id="rId2"/>
    <p:sldId id="273" r:id="rId3"/>
    <p:sldId id="347" r:id="rId4"/>
    <p:sldId id="341" r:id="rId5"/>
    <p:sldId id="350" r:id="rId6"/>
    <p:sldId id="348" r:id="rId7"/>
    <p:sldId id="327" r:id="rId8"/>
    <p:sldId id="328" r:id="rId9"/>
    <p:sldId id="329" r:id="rId10"/>
    <p:sldId id="330" r:id="rId11"/>
    <p:sldId id="331" r:id="rId12"/>
    <p:sldId id="332" r:id="rId13"/>
    <p:sldId id="349" r:id="rId14"/>
    <p:sldId id="333" r:id="rId15"/>
    <p:sldId id="334" r:id="rId16"/>
    <p:sldId id="335" r:id="rId17"/>
    <p:sldId id="336" r:id="rId18"/>
    <p:sldId id="337" r:id="rId19"/>
    <p:sldId id="338" r:id="rId20"/>
    <p:sldId id="339" r:id="rId21"/>
    <p:sldId id="340" r:id="rId22"/>
    <p:sldId id="351" r:id="rId2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FFD9"/>
    <a:srgbClr val="CCFFFF"/>
    <a:srgbClr val="CCCCFF"/>
    <a:srgbClr val="EF5525"/>
    <a:srgbClr val="FFCCCC"/>
    <a:srgbClr val="66FF99"/>
    <a:srgbClr val="8CA1F8"/>
    <a:srgbClr val="1C1C1C"/>
    <a:srgbClr val="FFBA75"/>
    <a:srgbClr val="B7B7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2" autoAdjust="0"/>
    <p:restoredTop sz="94687" autoAdjust="0"/>
  </p:normalViewPr>
  <p:slideViewPr>
    <p:cSldViewPr snapToGrid="0">
      <p:cViewPr>
        <p:scale>
          <a:sx n="84" d="100"/>
          <a:sy n="84" d="100"/>
        </p:scale>
        <p:origin x="-942" y="174"/>
      </p:cViewPr>
      <p:guideLst>
        <p:guide orient="horz" pos="2160"/>
        <p:guide pos="2880"/>
      </p:guideLst>
    </p:cSldViewPr>
  </p:slideViewPr>
  <p:outlineViewPr>
    <p:cViewPr>
      <p:scale>
        <a:sx n="33" d="100"/>
        <a:sy n="33" d="100"/>
      </p:scale>
      <p:origin x="0" y="4867"/>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6FDD358B-CB72-4DC3-963D-419E7F3611EC}" type="datetimeFigureOut">
              <a:rPr lang="en-US"/>
              <a:pPr>
                <a:defRPr/>
              </a:pPr>
              <a:t>3/19/2014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defRPr>
            </a:lvl1pPr>
          </a:lstStyle>
          <a:p>
            <a:pPr>
              <a:defRPr/>
            </a:pPr>
            <a:fld id="{3ECA88EB-5F3C-4411-A6A6-A4F1C3F1DE20}" type="slidenum">
              <a:rPr lang="en-US"/>
              <a:pPr>
                <a:defRPr/>
              </a:pPr>
              <a:t>‹#›</a:t>
            </a:fld>
            <a:endParaRPr lang="en-US"/>
          </a:p>
        </p:txBody>
      </p:sp>
    </p:spTree>
    <p:extLst>
      <p:ext uri="{BB962C8B-B14F-4D97-AF65-F5344CB8AC3E}">
        <p14:creationId xmlns:p14="http://schemas.microsoft.com/office/powerpoint/2010/main" val="118349736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603F1F3-291F-4E11-8767-9B3253EC5006}"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F082163-7891-4C14-BA08-66984D4F3252}" type="slidenum">
              <a:rPr lang="en-US" smtClean="0"/>
              <a:pPr/>
              <a:t>14</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3D4AAD4-A49F-4076-A44E-E93DAEC45AFC}" type="slidenum">
              <a:rPr lang="en-US" smtClean="0"/>
              <a:pPr/>
              <a:t>15</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A5E4287-2106-454C-8BF7-3C9798C3F807}" type="slidenum">
              <a:rPr lang="en-US" smtClean="0"/>
              <a:pPr/>
              <a:t>16</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F053C76-700F-40A9-988F-AD88DCF01794}" type="slidenum">
              <a:rPr lang="en-US" smtClean="0"/>
              <a:pPr/>
              <a:t>17</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AAD7B03-7C30-4D56-A962-689E5BC1B383}" type="slidenum">
              <a:rPr lang="en-US" smtClean="0"/>
              <a:pPr/>
              <a:t>18</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7C471B6-331E-4D05-A9D8-666F67F704A6}" type="slidenum">
              <a:rPr lang="en-US" smtClean="0"/>
              <a:pPr/>
              <a:t>19</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E0EFC22-9478-4039-AB85-9B043957027D}" type="slidenum">
              <a:rPr lang="en-US" smtClean="0"/>
              <a:pPr/>
              <a:t>20</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9A9ABAD-C672-4869-9FCB-FD8A8C7702A3}" type="slidenum">
              <a:rPr lang="en-US" smtClean="0"/>
              <a:pPr/>
              <a:t>21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7304AC9-4742-47D8-B042-864A95CBE9A4}" type="slidenum">
              <a:rPr lang="en-US" smtClean="0"/>
              <a:pPr/>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13E271A-5B3C-42CC-ACBD-61E5D4C4E769}" type="slidenum">
              <a:rPr lang="en-US" smtClean="0"/>
              <a:pPr/>
              <a:t>4</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F33BBA1E-0BE1-4B66-85D2-439607387640}" type="slidenum">
              <a:rPr lang="en-US" smtClean="0"/>
              <a:pPr/>
              <a:t>7</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AF20F69-CB16-4D7C-9E1D-A77D45A39DBE}" type="slidenum">
              <a:rPr lang="en-US" smtClean="0"/>
              <a:pPr/>
              <a:t>8</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F9CC582-E911-4BF2-AC3A-FEB7CA61048B}" type="slidenum">
              <a:rPr lang="en-US" smtClean="0"/>
              <a:pPr/>
              <a:t>9</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6542576-E129-4ED4-8646-E6C88CA1774B}" type="slidenum">
              <a:rPr lang="en-US" smtClean="0"/>
              <a:pPr/>
              <a:t>10</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B54ADAC-DAE0-4636-B0F0-5094FFA2CA78}" type="slidenum">
              <a:rPr lang="en-US" smtClean="0"/>
              <a:pPr/>
              <a:t>11</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E0E5E8A-3BEB-4EB0-89B3-4173BA74FAB7}" type="slidenum">
              <a:rPr lang="en-US" smtClean="0"/>
              <a:pPr/>
              <a:t>12</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rgbClr val="188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a:prstGeom prst="rect">
            <a:avLst/>
          </a:prstGeom>
        </p:spPr>
        <p:txBody>
          <a:bodyPr anchor="b"/>
          <a:lstStyle>
            <a:lvl1pPr algn="l">
              <a:defRPr sz="2400"/>
            </a:lvl1pPr>
          </a:lstStyle>
          <a:p>
            <a:pPr>
              <a:defRPr/>
            </a:pPr>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pPr>
              <a:defRPr/>
            </a:pPr>
            <a:endParaRPr lang="en-US"/>
          </a:p>
        </p:txBody>
      </p:sp>
      <p:sp>
        <p:nvSpPr>
          <p:cNvPr id="6" name="Slide Number Placeholder 5"/>
          <p:cNvSpPr>
            <a:spLocks noGrp="1"/>
          </p:cNvSpPr>
          <p:nvPr>
            <p:ph type="sldNum" sz="quarter" idx="12"/>
          </p:nvPr>
        </p:nvSpPr>
        <p:spPr>
          <a:xfrm>
            <a:off x="4649096" y="5719966"/>
            <a:ext cx="643666" cy="365125"/>
          </a:xfrm>
          <a:prstGeom prst="rect">
            <a:avLst/>
          </a:prstGeom>
        </p:spPr>
        <p:txBody>
          <a:bodyPr/>
          <a:lstStyle>
            <a:lvl1pPr>
              <a:defRPr>
                <a:solidFill>
                  <a:schemeClr val="accent1"/>
                </a:solidFill>
              </a:defRPr>
            </a:lvl1pPr>
          </a:lstStyle>
          <a:p>
            <a:pPr>
              <a:defRPr/>
            </a:pPr>
            <a:fld id="{0529AB9A-7850-4880-A76D-37B32C5E6F6F}" type="slidenum">
              <a:rPr lang="en-US" smtClean="0"/>
              <a:pPr>
                <a:defRPr/>
              </a:pPr>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6E0D14F7-EDF6-4127-9DC5-B2776B716DF7}"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F53E917F-C34F-4F0F-91C2-495404DCD3EB}"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n>
                  <a:solidFill>
                    <a:schemeClr val="tx1"/>
                  </a:solidFill>
                </a:ln>
                <a:solidFill>
                  <a:srgbClr val="1D8757"/>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2pPr>
              <a:defRPr>
                <a:solidFill>
                  <a:srgbClr val="126249"/>
                </a:solidFill>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9345C5E4-0278-4C55-BC9D-6C48D06AC5D3}"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F2360262-9498-4225-8FD0-432D1219FD80}"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pPr>
              <a:defRPr/>
            </a:pPr>
            <a:fld id="{DCFAB4F1-A23A-4FA9-B38B-B6A64091E21F}" type="slidenum">
              <a:rPr lang="en-US" smtClean="0"/>
              <a:pPr>
                <a:defRPr/>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a:xfrm>
            <a:off x="4649096" y="224491"/>
            <a:ext cx="1332156" cy="365125"/>
          </a:xfrm>
          <a:prstGeom prst="rect">
            <a:avLst/>
          </a:prstGeom>
        </p:spPr>
        <p:txBody>
          <a:bodyPr/>
          <a:lstStyle/>
          <a:p>
            <a:pPr>
              <a:defRPr/>
            </a:pPr>
            <a:fld id="{23CE405E-1B9C-4DA4-AE6E-4DF4D1DD001A}"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a:xfrm>
            <a:off x="4649096" y="224491"/>
            <a:ext cx="1332156" cy="365125"/>
          </a:xfrm>
          <a:prstGeom prst="rect">
            <a:avLst/>
          </a:prstGeom>
        </p:spPr>
        <p:txBody>
          <a:bodyPr/>
          <a:lstStyle/>
          <a:p>
            <a:pPr>
              <a:defRPr/>
            </a:pPr>
            <a:fld id="{711C7248-299F-4401-8857-16193E5CC2FE}"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a:xfrm>
            <a:off x="4649096" y="224491"/>
            <a:ext cx="1332156" cy="365125"/>
          </a:xfrm>
          <a:prstGeom prst="rect">
            <a:avLst/>
          </a:prstGeom>
        </p:spPr>
        <p:txBody>
          <a:bodyPr/>
          <a:lstStyle/>
          <a:p>
            <a:pPr>
              <a:defRPr/>
            </a:pPr>
            <a:fld id="{810C8972-E938-4B53-B57A-6D3B65BCF174}"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rgbClr val="188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pPr>
              <a:defRPr/>
            </a:pPr>
            <a:fld id="{7016352C-028D-47B4-AC31-37933DE57009}" type="slidenum">
              <a:rPr lang="en-US" smtClean="0"/>
              <a:pPr>
                <a:defRPr/>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rgbClr val="188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n-US"/>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pPr>
              <a:defRPr/>
            </a:pPr>
            <a:fld id="{89840DC8-B084-4C6D-888D-E2911EA968EF}"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6400"/>
            </a:gs>
            <a:gs pos="62000">
              <a:srgbClr val="009900"/>
            </a:gs>
            <a:gs pos="100000">
              <a:schemeClr val="bg1"/>
            </a:gs>
          </a:gsLst>
          <a:lin ang="5400000" scaled="0"/>
          <a:tileRect/>
        </a:gradFill>
        <a:effectLst/>
      </p:bgPr>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275030" y="195195"/>
            <a:ext cx="8632664" cy="648300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9114" y="448221"/>
            <a:ext cx="7698306" cy="69221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29785" y="1595620"/>
            <a:ext cx="7697635" cy="4519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914955" y="6246420"/>
            <a:ext cx="3502152" cy="365125"/>
          </a:xfrm>
          <a:prstGeom prst="rect">
            <a:avLst/>
          </a:prstGeom>
        </p:spPr>
        <p:txBody>
          <a:bodyPr vert="horz" lIns="91440" tIns="45720" rIns="91440" bIns="45720" rtlCol="0" anchor="ctr"/>
          <a:lstStyle>
            <a:lvl1pPr algn="r">
              <a:defRPr sz="1200">
                <a:solidFill>
                  <a:schemeClr val="accent1"/>
                </a:solidFill>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4131" r:id="rId1"/>
    <p:sldLayoutId id="2147484132" r:id="rId2"/>
    <p:sldLayoutId id="2147484133" r:id="rId3"/>
    <p:sldLayoutId id="2147484134" r:id="rId4"/>
    <p:sldLayoutId id="2147484135" r:id="rId5"/>
    <p:sldLayoutId id="2147484136" r:id="rId6"/>
    <p:sldLayoutId id="2147484137" r:id="rId7"/>
    <p:sldLayoutId id="2147484138" r:id="rId8"/>
    <p:sldLayoutId id="2147484139" r:id="rId9"/>
    <p:sldLayoutId id="2147484140" r:id="rId10"/>
    <p:sldLayoutId id="2147484141" r:id="rId11"/>
  </p:sldLayoutIdLst>
  <p:txStyles>
    <p:titleStyle>
      <a:lvl1pPr algn="l" defTabSz="914400" rtl="0" eaLnBrk="1" latinLnBrk="0" hangingPunct="1">
        <a:spcBef>
          <a:spcPct val="0"/>
        </a:spcBef>
        <a:buNone/>
        <a:defRPr sz="4000" b="1"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65760" algn="l" defTabSz="914400" rtl="0" eaLnBrk="1" latinLnBrk="0" hangingPunct="1">
        <a:spcBef>
          <a:spcPct val="20000"/>
        </a:spcBef>
        <a:buClr>
          <a:schemeClr val="accent1"/>
        </a:buClr>
        <a:buSzPct val="76000"/>
        <a:buFont typeface="Wingdings 2" pitchFamily="18" charset="2"/>
        <a:buChar char=""/>
        <a:defRPr sz="3200" kern="1200">
          <a:solidFill>
            <a:schemeClr val="tx2"/>
          </a:solidFill>
          <a:latin typeface="Tahoma" pitchFamily="34" charset="0"/>
          <a:ea typeface="Tahoma" pitchFamily="34" charset="0"/>
          <a:cs typeface="Tahoma" pitchFamily="34" charset="0"/>
        </a:defRPr>
      </a:lvl1pPr>
      <a:lvl2pPr marL="640080" indent="-274320" algn="l" defTabSz="914400" rtl="0" eaLnBrk="1" latinLnBrk="0" hangingPunct="1">
        <a:spcBef>
          <a:spcPct val="20000"/>
        </a:spcBef>
        <a:buClr>
          <a:schemeClr val="accent1"/>
        </a:buClr>
        <a:buSzPct val="76000"/>
        <a:buFont typeface="Wingdings 2" pitchFamily="18" charset="2"/>
        <a:buChar char=""/>
        <a:defRPr sz="2800" kern="1200">
          <a:solidFill>
            <a:srgbClr val="188463"/>
          </a:solidFill>
          <a:latin typeface="Tahoma" pitchFamily="34" charset="0"/>
          <a:ea typeface="Tahoma" pitchFamily="34" charset="0"/>
          <a:cs typeface="Tahoma" pitchFamily="34" charset="0"/>
        </a:defRPr>
      </a:lvl2pPr>
      <a:lvl3pPr marL="914400" indent="-228600" algn="l" defTabSz="914400" rtl="0" eaLnBrk="1" latinLnBrk="0" hangingPunct="1">
        <a:spcBef>
          <a:spcPct val="20000"/>
        </a:spcBef>
        <a:buClr>
          <a:schemeClr val="accent1"/>
        </a:buClr>
        <a:buSzPct val="76000"/>
        <a:buFont typeface="Wingdings 2" pitchFamily="18" charset="2"/>
        <a:buChar char=""/>
        <a:defRPr sz="2800" kern="1200">
          <a:solidFill>
            <a:srgbClr val="1558BB"/>
          </a:solidFill>
          <a:latin typeface="Tahoma" pitchFamily="34" charset="0"/>
          <a:ea typeface="Tahoma" pitchFamily="34" charset="0"/>
          <a:cs typeface="Tahoma" pitchFamily="34" charset="0"/>
        </a:defRPr>
      </a:lvl3pPr>
      <a:lvl4pPr marL="1124712" indent="-22860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Tahoma" pitchFamily="34" charset="0"/>
          <a:ea typeface="Tahoma" pitchFamily="34" charset="0"/>
          <a:cs typeface="Tahoma" pitchFamily="34" charset="0"/>
        </a:defRPr>
      </a:lvl4pPr>
      <a:lvl5pPr marL="1325880" indent="-228600" algn="l" defTabSz="914400" rtl="0" eaLnBrk="1" latinLnBrk="0" hangingPunct="1">
        <a:spcBef>
          <a:spcPct val="20000"/>
        </a:spcBef>
        <a:buClr>
          <a:schemeClr val="accent1"/>
        </a:buClr>
        <a:buSzPct val="76000"/>
        <a:buFont typeface="Wingdings 2" pitchFamily="18" charset="2"/>
        <a:buChar char=""/>
        <a:defRPr sz="2000" kern="1200" baseline="0">
          <a:solidFill>
            <a:schemeClr val="tx2"/>
          </a:solidFill>
          <a:latin typeface="Tahoma" pitchFamily="34" charset="0"/>
          <a:ea typeface="Tahoma" pitchFamily="34" charset="0"/>
          <a:cs typeface="Tahoma" pitchFamily="34" charset="0"/>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http://creativecommons.org/licenses/by-sa/4.0/" TargetMode="External"/><Relationship Id="rId5" Type="http://schemas.openxmlformats.org/officeDocument/2006/relationships/image" Target="../media/image4.gif"/><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6.xml"/><Relationship Id="rId5" Type="http://schemas.openxmlformats.org/officeDocument/2006/relationships/image" Target="../media/image14.gif"/><Relationship Id="rId4" Type="http://schemas.openxmlformats.org/officeDocument/2006/relationships/image" Target="../media/image13.jpe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hyperlink" Target="http://unilearning.uow.edu.au/critical/1a.html"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www.deakin.edu.au/current-students/study-support/study-skills/handouts/critical-analysis.php" TargetMode="Externa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8"/>
          <p:cNvSpPr>
            <a:spLocks noChangeArrowheads="1"/>
          </p:cNvSpPr>
          <p:nvPr/>
        </p:nvSpPr>
        <p:spPr bwMode="auto">
          <a:xfrm>
            <a:off x="1558925" y="1873250"/>
            <a:ext cx="6775450" cy="1814513"/>
          </a:xfrm>
          <a:prstGeom prst="rect">
            <a:avLst/>
          </a:prstGeom>
          <a:blipFill dpi="0" rotWithShape="1">
            <a:blip r:embed="rId3">
              <a:alphaModFix amt="28000"/>
            </a:blip>
            <a:srcRect/>
            <a:tile tx="0" ty="0" sx="100000" sy="100000" flip="none" algn="tl"/>
          </a:blip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endParaRPr lang="en-US"/>
          </a:p>
        </p:txBody>
      </p:sp>
      <p:sp>
        <p:nvSpPr>
          <p:cNvPr id="5" name="Subtitle 4"/>
          <p:cNvSpPr>
            <a:spLocks noGrp="1"/>
          </p:cNvSpPr>
          <p:nvPr>
            <p:ph type="subTitle" sz="quarter" idx="4294967295"/>
          </p:nvPr>
        </p:nvSpPr>
        <p:spPr>
          <a:xfrm>
            <a:off x="754608" y="3636446"/>
            <a:ext cx="8164512" cy="1752600"/>
          </a:xfrm>
        </p:spPr>
        <p:txBody>
          <a:bodyPr>
            <a:normAutofit lnSpcReduction="10000"/>
          </a:bodyPr>
          <a:lstStyle/>
          <a:p>
            <a:pPr algn="ctr" eaLnBrk="1" hangingPunct="1">
              <a:buFont typeface="Wingdings" pitchFamily="2" charset="2"/>
              <a:buNone/>
              <a:defRPr/>
            </a:pPr>
            <a:r>
              <a:rPr lang="en-ZA" sz="3600" dirty="0" smtClean="0">
                <a:solidFill>
                  <a:srgbClr val="FF6600"/>
                </a:solidFill>
              </a:rPr>
              <a:t>Lecture 6:</a:t>
            </a:r>
          </a:p>
          <a:p>
            <a:pPr algn="ctr" eaLnBrk="1" hangingPunct="1">
              <a:buFont typeface="Wingdings" pitchFamily="2" charset="2"/>
              <a:buNone/>
              <a:defRPr/>
            </a:pPr>
            <a:r>
              <a:rPr lang="en-ZA" sz="3600" dirty="0" smtClean="0">
                <a:solidFill>
                  <a:srgbClr val="FF6600"/>
                </a:solidFill>
              </a:rPr>
              <a:t>Design of Parallel Programs</a:t>
            </a:r>
          </a:p>
          <a:p>
            <a:pPr algn="ctr" eaLnBrk="1" hangingPunct="1">
              <a:buFont typeface="Wingdings" pitchFamily="2" charset="2"/>
              <a:buNone/>
              <a:defRPr/>
            </a:pPr>
            <a:r>
              <a:rPr lang="en-ZA" sz="2800" i="1" dirty="0" smtClean="0">
                <a:solidFill>
                  <a:srgbClr val="FF6600"/>
                </a:solidFill>
              </a:rPr>
              <a:t>Part I</a:t>
            </a:r>
            <a:endParaRPr lang="en-US" sz="2800" i="1" dirty="0" smtClean="0">
              <a:solidFill>
                <a:srgbClr val="FF6600"/>
              </a:solidFill>
            </a:endParaRPr>
          </a:p>
        </p:txBody>
      </p:sp>
      <p:sp>
        <p:nvSpPr>
          <p:cNvPr id="3076" name="Rectangle 9"/>
          <p:cNvSpPr>
            <a:spLocks noChangeArrowheads="1"/>
          </p:cNvSpPr>
          <p:nvPr/>
        </p:nvSpPr>
        <p:spPr bwMode="auto">
          <a:xfrm>
            <a:off x="1873250" y="5467350"/>
            <a:ext cx="5832475" cy="95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p>
            <a:pPr algn="ctr"/>
            <a:r>
              <a:rPr lang="en-ZA" sz="2400"/>
              <a:t>Lecturer:</a:t>
            </a:r>
          </a:p>
          <a:p>
            <a:pPr algn="ctr"/>
            <a:r>
              <a:rPr lang="en-ZA" sz="2400"/>
              <a:t>Simon Winberg</a:t>
            </a:r>
            <a:endParaRPr lang="en-US" sz="2400"/>
          </a:p>
        </p:txBody>
      </p:sp>
      <p:pic>
        <p:nvPicPr>
          <p:cNvPr id="3077" name="Picture 9" descr="EEE4084F_logo.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51898" y="286104"/>
            <a:ext cx="1439862" cy="1436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p:nvSpPr>
        <p:spPr>
          <a:xfrm>
            <a:off x="1554529" y="2292965"/>
            <a:ext cx="6766596" cy="1015663"/>
          </a:xfrm>
          <a:prstGeom prst="rect">
            <a:avLst/>
          </a:prstGeom>
          <a:noFill/>
        </p:spPr>
        <p:txBody>
          <a:bodyPr wrap="none">
            <a:spAutoFit/>
          </a:bodyPr>
          <a:lstStyle/>
          <a:p>
            <a:pPr algn="ctr">
              <a:defRPr/>
            </a:pPr>
            <a:r>
              <a:rPr lang="en-US" sz="60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rial Black" pitchFamily="34" charset="0"/>
              </a:rPr>
              <a:t>Digital Systems</a:t>
            </a:r>
          </a:p>
        </p:txBody>
      </p:sp>
      <p:sp>
        <p:nvSpPr>
          <p:cNvPr id="11" name="Rectangle 10"/>
          <p:cNvSpPr/>
          <p:nvPr/>
        </p:nvSpPr>
        <p:spPr>
          <a:xfrm>
            <a:off x="2617519" y="361295"/>
            <a:ext cx="4418197" cy="1015663"/>
          </a:xfrm>
          <a:prstGeom prst="rect">
            <a:avLst/>
          </a:prstGeom>
          <a:noFill/>
        </p:spPr>
        <p:txBody>
          <a:bodyPr wrap="none">
            <a:spAutoFit/>
          </a:bodyPr>
          <a:lstStyle/>
          <a:p>
            <a:pPr algn="ctr">
              <a:defRPr/>
            </a:pPr>
            <a:r>
              <a:rPr lang="en-US" sz="6000" b="1" dirty="0">
                <a:ln w="17780" cmpd="sng">
                  <a:solidFill>
                    <a:schemeClr val="bg1">
                      <a:lumMod val="60000"/>
                      <a:lumOff val="40000"/>
                    </a:schemeClr>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rial Black" pitchFamily="34" charset="0"/>
              </a:rPr>
              <a:t>EEE4084F</a:t>
            </a:r>
          </a:p>
        </p:txBody>
      </p:sp>
      <p:grpSp>
        <p:nvGrpSpPr>
          <p:cNvPr id="3081" name="Group 42"/>
          <p:cNvGrpSpPr>
            <a:grpSpLocks/>
          </p:cNvGrpSpPr>
          <p:nvPr/>
        </p:nvGrpSpPr>
        <p:grpSpPr bwMode="auto">
          <a:xfrm>
            <a:off x="300038" y="4792133"/>
            <a:ext cx="2498725" cy="1549400"/>
            <a:chOff x="300446" y="4825639"/>
            <a:chExt cx="2497971" cy="1549036"/>
          </a:xfrm>
        </p:grpSpPr>
        <p:grpSp>
          <p:nvGrpSpPr>
            <p:cNvPr id="3111" name="Group 38"/>
            <p:cNvGrpSpPr>
              <a:grpSpLocks/>
            </p:cNvGrpSpPr>
            <p:nvPr/>
          </p:nvGrpSpPr>
          <p:grpSpPr bwMode="auto">
            <a:xfrm>
              <a:off x="2510248" y="4825639"/>
              <a:ext cx="288169" cy="371201"/>
              <a:chOff x="300446" y="5381898"/>
              <a:chExt cx="770709" cy="992777"/>
            </a:xfrm>
          </p:grpSpPr>
          <p:sp>
            <p:nvSpPr>
              <p:cNvPr id="40" name="Rectangle 39"/>
              <p:cNvSpPr/>
              <p:nvPr/>
            </p:nvSpPr>
            <p:spPr bwMode="auto">
              <a:xfrm>
                <a:off x="298657" y="6010124"/>
                <a:ext cx="772498" cy="365051"/>
              </a:xfrm>
              <a:prstGeom prst="rect">
                <a:avLst/>
              </a:prstGeom>
              <a:solidFill>
                <a:schemeClr val="accent6">
                  <a:lumMod val="75000"/>
                </a:schemeClr>
              </a:solidFill>
              <a:ln w="9525" cap="flat" cmpd="sng" algn="ctr">
                <a:solidFill>
                  <a:schemeClr val="accent4">
                    <a:lumMod val="10000"/>
                  </a:schemeClr>
                </a:solidFill>
                <a:prstDash val="solid"/>
                <a:round/>
                <a:headEnd type="none" w="med" len="med"/>
                <a:tailEnd type="none" w="med" len="med"/>
              </a:ln>
              <a:effectLst/>
            </p:spPr>
            <p:txBody>
              <a:bodyPr/>
              <a:lstStyle/>
              <a:p>
                <a:pPr>
                  <a:defRPr/>
                </a:pPr>
                <a:endParaRPr lang="en-US"/>
              </a:p>
            </p:txBody>
          </p:sp>
          <p:sp>
            <p:nvSpPr>
              <p:cNvPr id="41" name="Oval 40"/>
              <p:cNvSpPr/>
              <p:nvPr/>
            </p:nvSpPr>
            <p:spPr bwMode="auto">
              <a:xfrm>
                <a:off x="485415" y="5381898"/>
                <a:ext cx="407471" cy="403255"/>
              </a:xfrm>
              <a:prstGeom prst="ellipse">
                <a:avLst/>
              </a:prstGeom>
              <a:solidFill>
                <a:schemeClr val="accent6">
                  <a:lumMod val="75000"/>
                </a:schemeClr>
              </a:solidFill>
              <a:ln w="9525" cap="flat" cmpd="sng" algn="ctr">
                <a:solidFill>
                  <a:schemeClr val="accent4">
                    <a:lumMod val="10000"/>
                  </a:schemeClr>
                </a:solidFill>
                <a:prstDash val="solid"/>
                <a:round/>
                <a:headEnd type="none" w="med" len="med"/>
                <a:tailEnd type="none" w="med" len="med"/>
              </a:ln>
              <a:effectLst/>
            </p:spPr>
            <p:txBody>
              <a:bodyPr/>
              <a:lstStyle/>
              <a:p>
                <a:pPr>
                  <a:defRPr/>
                </a:pPr>
                <a:endParaRPr lang="en-US"/>
              </a:p>
            </p:txBody>
          </p:sp>
          <p:cxnSp>
            <p:nvCxnSpPr>
              <p:cNvPr id="42" name="Straight Arrow Connector 41"/>
              <p:cNvCxnSpPr>
                <a:stCxn id="41" idx="4"/>
                <a:endCxn id="40" idx="0"/>
              </p:cNvCxnSpPr>
              <p:nvPr/>
            </p:nvCxnSpPr>
            <p:spPr bwMode="auto">
              <a:xfrm rot="5400000">
                <a:off x="574541" y="5895517"/>
                <a:ext cx="224972" cy="4246"/>
              </a:xfrm>
              <a:prstGeom prst="straightConnector1">
                <a:avLst/>
              </a:prstGeom>
              <a:solidFill>
                <a:schemeClr val="accent1"/>
              </a:solidFill>
              <a:ln w="9525" cap="flat" cmpd="sng" algn="ctr">
                <a:solidFill>
                  <a:schemeClr val="accent4">
                    <a:lumMod val="10000"/>
                  </a:schemeClr>
                </a:solidFill>
                <a:prstDash val="solid"/>
                <a:round/>
                <a:headEnd type="none" w="med" len="med"/>
                <a:tailEnd type="arrow"/>
              </a:ln>
              <a:effectLst/>
            </p:spPr>
          </p:cxnSp>
        </p:grpSp>
        <p:grpSp>
          <p:nvGrpSpPr>
            <p:cNvPr id="3112" name="Group 34"/>
            <p:cNvGrpSpPr>
              <a:grpSpLocks/>
            </p:cNvGrpSpPr>
            <p:nvPr/>
          </p:nvGrpSpPr>
          <p:grpSpPr bwMode="auto">
            <a:xfrm>
              <a:off x="2220688" y="4848499"/>
              <a:ext cx="353240" cy="455021"/>
              <a:chOff x="300446" y="5381898"/>
              <a:chExt cx="770709" cy="992777"/>
            </a:xfrm>
          </p:grpSpPr>
          <p:sp>
            <p:nvSpPr>
              <p:cNvPr id="36" name="Rectangle 35"/>
              <p:cNvSpPr/>
              <p:nvPr/>
            </p:nvSpPr>
            <p:spPr bwMode="auto">
              <a:xfrm>
                <a:off x="300562" y="6007276"/>
                <a:ext cx="772159" cy="367061"/>
              </a:xfrm>
              <a:prstGeom prst="rect">
                <a:avLst/>
              </a:prstGeom>
              <a:solidFill>
                <a:schemeClr val="accent6">
                  <a:lumMod val="75000"/>
                </a:schemeClr>
              </a:solidFill>
              <a:ln w="9525" cap="flat" cmpd="sng" algn="ctr">
                <a:solidFill>
                  <a:schemeClr val="accent4">
                    <a:lumMod val="10000"/>
                  </a:schemeClr>
                </a:solidFill>
                <a:prstDash val="solid"/>
                <a:round/>
                <a:headEnd type="none" w="med" len="med"/>
                <a:tailEnd type="none" w="med" len="med"/>
              </a:ln>
              <a:effectLst/>
            </p:spPr>
            <p:txBody>
              <a:bodyPr/>
              <a:lstStyle/>
              <a:p>
                <a:pPr>
                  <a:defRPr/>
                </a:pPr>
                <a:endParaRPr lang="en-US"/>
              </a:p>
            </p:txBody>
          </p:sp>
          <p:sp>
            <p:nvSpPr>
              <p:cNvPr id="37" name="Oval 36"/>
              <p:cNvSpPr/>
              <p:nvPr/>
            </p:nvSpPr>
            <p:spPr bwMode="auto">
              <a:xfrm>
                <a:off x="487542" y="5380502"/>
                <a:ext cx="408587" cy="405153"/>
              </a:xfrm>
              <a:prstGeom prst="ellipse">
                <a:avLst/>
              </a:prstGeom>
              <a:solidFill>
                <a:schemeClr val="accent6">
                  <a:lumMod val="75000"/>
                </a:schemeClr>
              </a:solidFill>
              <a:ln w="9525" cap="flat" cmpd="sng" algn="ctr">
                <a:solidFill>
                  <a:schemeClr val="accent4">
                    <a:lumMod val="10000"/>
                  </a:schemeClr>
                </a:solidFill>
                <a:prstDash val="solid"/>
                <a:round/>
                <a:headEnd type="none" w="med" len="med"/>
                <a:tailEnd type="none" w="med" len="med"/>
              </a:ln>
              <a:effectLst/>
            </p:spPr>
            <p:txBody>
              <a:bodyPr/>
              <a:lstStyle/>
              <a:p>
                <a:pPr>
                  <a:defRPr/>
                </a:pPr>
                <a:endParaRPr lang="en-US"/>
              </a:p>
            </p:txBody>
          </p:sp>
          <p:cxnSp>
            <p:nvCxnSpPr>
              <p:cNvPr id="38" name="Straight Arrow Connector 37"/>
              <p:cNvCxnSpPr>
                <a:stCxn id="37" idx="4"/>
                <a:endCxn id="36" idx="0"/>
              </p:cNvCxnSpPr>
              <p:nvPr/>
            </p:nvCxnSpPr>
            <p:spPr bwMode="auto">
              <a:xfrm rot="5400000">
                <a:off x="579294" y="5894734"/>
                <a:ext cx="221621" cy="3462"/>
              </a:xfrm>
              <a:prstGeom prst="straightConnector1">
                <a:avLst/>
              </a:prstGeom>
              <a:solidFill>
                <a:schemeClr val="accent1"/>
              </a:solidFill>
              <a:ln w="9525" cap="flat" cmpd="sng" algn="ctr">
                <a:solidFill>
                  <a:schemeClr val="accent4">
                    <a:lumMod val="10000"/>
                  </a:schemeClr>
                </a:solidFill>
                <a:prstDash val="solid"/>
                <a:round/>
                <a:headEnd type="none" w="med" len="med"/>
                <a:tailEnd type="arrow"/>
              </a:ln>
              <a:effectLst/>
            </p:spPr>
          </p:cxnSp>
        </p:grpSp>
        <p:grpSp>
          <p:nvGrpSpPr>
            <p:cNvPr id="3113" name="Group 30"/>
            <p:cNvGrpSpPr>
              <a:grpSpLocks/>
            </p:cNvGrpSpPr>
            <p:nvPr/>
          </p:nvGrpSpPr>
          <p:grpSpPr bwMode="auto">
            <a:xfrm>
              <a:off x="1931128" y="4917079"/>
              <a:ext cx="400564" cy="515981"/>
              <a:chOff x="300446" y="5381898"/>
              <a:chExt cx="770709" cy="992777"/>
            </a:xfrm>
          </p:grpSpPr>
          <p:sp>
            <p:nvSpPr>
              <p:cNvPr id="32" name="Rectangle 31"/>
              <p:cNvSpPr/>
              <p:nvPr/>
            </p:nvSpPr>
            <p:spPr bwMode="auto">
              <a:xfrm>
                <a:off x="301939" y="6009094"/>
                <a:ext cx="769488" cy="366447"/>
              </a:xfrm>
              <a:prstGeom prst="rect">
                <a:avLst/>
              </a:prstGeom>
              <a:solidFill>
                <a:schemeClr val="accent6">
                  <a:lumMod val="75000"/>
                </a:schemeClr>
              </a:solidFill>
              <a:ln w="9525" cap="flat" cmpd="sng" algn="ctr">
                <a:solidFill>
                  <a:schemeClr val="accent4">
                    <a:lumMod val="10000"/>
                  </a:schemeClr>
                </a:solidFill>
                <a:prstDash val="solid"/>
                <a:round/>
                <a:headEnd type="none" w="med" len="med"/>
                <a:tailEnd type="none" w="med" len="med"/>
              </a:ln>
              <a:effectLst/>
            </p:spPr>
            <p:txBody>
              <a:bodyPr/>
              <a:lstStyle/>
              <a:p>
                <a:pPr>
                  <a:defRPr/>
                </a:pPr>
                <a:endParaRPr lang="en-US"/>
              </a:p>
            </p:txBody>
          </p:sp>
          <p:sp>
            <p:nvSpPr>
              <p:cNvPr id="33" name="Oval 32"/>
              <p:cNvSpPr/>
              <p:nvPr/>
            </p:nvSpPr>
            <p:spPr bwMode="auto">
              <a:xfrm>
                <a:off x="491257" y="5383079"/>
                <a:ext cx="403065" cy="406146"/>
              </a:xfrm>
              <a:prstGeom prst="ellipse">
                <a:avLst/>
              </a:prstGeom>
              <a:solidFill>
                <a:schemeClr val="accent6">
                  <a:lumMod val="75000"/>
                </a:schemeClr>
              </a:solidFill>
              <a:ln w="9525" cap="flat" cmpd="sng" algn="ctr">
                <a:solidFill>
                  <a:schemeClr val="accent4">
                    <a:lumMod val="10000"/>
                  </a:schemeClr>
                </a:solidFill>
                <a:prstDash val="solid"/>
                <a:round/>
                <a:headEnd type="none" w="med" len="med"/>
                <a:tailEnd type="none" w="med" len="med"/>
              </a:ln>
              <a:effectLst/>
            </p:spPr>
            <p:txBody>
              <a:bodyPr/>
              <a:lstStyle/>
              <a:p>
                <a:pPr>
                  <a:defRPr/>
                </a:pPr>
                <a:endParaRPr lang="en-US"/>
              </a:p>
            </p:txBody>
          </p:sp>
          <p:cxnSp>
            <p:nvCxnSpPr>
              <p:cNvPr id="34" name="Straight Arrow Connector 33"/>
              <p:cNvCxnSpPr>
                <a:stCxn id="33" idx="4"/>
                <a:endCxn id="32" idx="0"/>
              </p:cNvCxnSpPr>
              <p:nvPr/>
            </p:nvCxnSpPr>
            <p:spPr bwMode="auto">
              <a:xfrm rot="5400000">
                <a:off x="579803" y="5896105"/>
                <a:ext cx="219868" cy="6107"/>
              </a:xfrm>
              <a:prstGeom prst="straightConnector1">
                <a:avLst/>
              </a:prstGeom>
              <a:solidFill>
                <a:schemeClr val="accent1"/>
              </a:solidFill>
              <a:ln w="9525" cap="flat" cmpd="sng" algn="ctr">
                <a:solidFill>
                  <a:schemeClr val="accent4">
                    <a:lumMod val="10000"/>
                  </a:schemeClr>
                </a:solidFill>
                <a:prstDash val="solid"/>
                <a:round/>
                <a:headEnd type="none" w="med" len="med"/>
                <a:tailEnd type="arrow"/>
              </a:ln>
              <a:effectLst/>
            </p:spPr>
          </p:cxnSp>
        </p:grpSp>
        <p:grpSp>
          <p:nvGrpSpPr>
            <p:cNvPr id="3114" name="Group 26"/>
            <p:cNvGrpSpPr>
              <a:grpSpLocks/>
            </p:cNvGrpSpPr>
            <p:nvPr/>
          </p:nvGrpSpPr>
          <p:grpSpPr bwMode="auto">
            <a:xfrm>
              <a:off x="1557747" y="4970419"/>
              <a:ext cx="465635" cy="599801"/>
              <a:chOff x="300446" y="5381898"/>
              <a:chExt cx="770709" cy="992777"/>
            </a:xfrm>
          </p:grpSpPr>
          <p:sp>
            <p:nvSpPr>
              <p:cNvPr id="28" name="Rectangle 27"/>
              <p:cNvSpPr/>
              <p:nvPr/>
            </p:nvSpPr>
            <p:spPr bwMode="auto">
              <a:xfrm>
                <a:off x="299816" y="6009164"/>
                <a:ext cx="772279" cy="365151"/>
              </a:xfrm>
              <a:prstGeom prst="rect">
                <a:avLst/>
              </a:prstGeom>
              <a:solidFill>
                <a:schemeClr val="accent6">
                  <a:lumMod val="75000"/>
                </a:schemeClr>
              </a:solidFill>
              <a:ln w="9525" cap="flat" cmpd="sng" algn="ctr">
                <a:solidFill>
                  <a:schemeClr val="accent4">
                    <a:lumMod val="10000"/>
                  </a:schemeClr>
                </a:solidFill>
                <a:prstDash val="solid"/>
                <a:round/>
                <a:headEnd type="none" w="med" len="med"/>
                <a:tailEnd type="none" w="med" len="med"/>
              </a:ln>
              <a:effectLst/>
            </p:spPr>
            <p:txBody>
              <a:bodyPr/>
              <a:lstStyle/>
              <a:p>
                <a:pPr>
                  <a:defRPr/>
                </a:pPr>
                <a:endParaRPr lang="en-US"/>
              </a:p>
            </p:txBody>
          </p:sp>
          <p:sp>
            <p:nvSpPr>
              <p:cNvPr id="29" name="Oval 28"/>
              <p:cNvSpPr/>
              <p:nvPr/>
            </p:nvSpPr>
            <p:spPr bwMode="auto">
              <a:xfrm>
                <a:off x="488945" y="5381317"/>
                <a:ext cx="404527" cy="404554"/>
              </a:xfrm>
              <a:prstGeom prst="ellipse">
                <a:avLst/>
              </a:prstGeom>
              <a:solidFill>
                <a:schemeClr val="accent6">
                  <a:lumMod val="75000"/>
                </a:schemeClr>
              </a:solidFill>
              <a:ln w="9525" cap="flat" cmpd="sng" algn="ctr">
                <a:solidFill>
                  <a:schemeClr val="accent4">
                    <a:lumMod val="10000"/>
                  </a:schemeClr>
                </a:solidFill>
                <a:prstDash val="solid"/>
                <a:round/>
                <a:headEnd type="none" w="med" len="med"/>
                <a:tailEnd type="none" w="med" len="med"/>
              </a:ln>
              <a:effectLst/>
            </p:spPr>
            <p:txBody>
              <a:bodyPr/>
              <a:lstStyle/>
              <a:p>
                <a:pPr>
                  <a:defRPr/>
                </a:pPr>
                <a:endParaRPr lang="en-US"/>
              </a:p>
            </p:txBody>
          </p:sp>
          <p:cxnSp>
            <p:nvCxnSpPr>
              <p:cNvPr id="30" name="Straight Arrow Connector 29"/>
              <p:cNvCxnSpPr>
                <a:stCxn id="29" idx="4"/>
                <a:endCxn id="28" idx="0"/>
              </p:cNvCxnSpPr>
              <p:nvPr/>
            </p:nvCxnSpPr>
            <p:spPr bwMode="auto">
              <a:xfrm rot="5400000">
                <a:off x="576935" y="5894891"/>
                <a:ext cx="223292" cy="5254"/>
              </a:xfrm>
              <a:prstGeom prst="straightConnector1">
                <a:avLst/>
              </a:prstGeom>
              <a:solidFill>
                <a:schemeClr val="accent1"/>
              </a:solidFill>
              <a:ln w="9525" cap="flat" cmpd="sng" algn="ctr">
                <a:solidFill>
                  <a:schemeClr val="accent4">
                    <a:lumMod val="10000"/>
                  </a:schemeClr>
                </a:solidFill>
                <a:prstDash val="solid"/>
                <a:round/>
                <a:headEnd type="none" w="med" len="med"/>
                <a:tailEnd type="arrow"/>
              </a:ln>
              <a:effectLst/>
            </p:spPr>
          </p:cxnSp>
        </p:grpSp>
        <p:grpSp>
          <p:nvGrpSpPr>
            <p:cNvPr id="3115" name="Group 22"/>
            <p:cNvGrpSpPr>
              <a:grpSpLocks/>
            </p:cNvGrpSpPr>
            <p:nvPr/>
          </p:nvGrpSpPr>
          <p:grpSpPr bwMode="auto">
            <a:xfrm>
              <a:off x="1191987" y="5046619"/>
              <a:ext cx="518875" cy="668381"/>
              <a:chOff x="300446" y="5381898"/>
              <a:chExt cx="770709" cy="992777"/>
            </a:xfrm>
          </p:grpSpPr>
          <p:sp>
            <p:nvSpPr>
              <p:cNvPr id="24" name="Rectangle 23"/>
              <p:cNvSpPr/>
              <p:nvPr/>
            </p:nvSpPr>
            <p:spPr bwMode="auto">
              <a:xfrm>
                <a:off x="300988" y="6008427"/>
                <a:ext cx="770828" cy="365401"/>
              </a:xfrm>
              <a:prstGeom prst="rect">
                <a:avLst/>
              </a:prstGeom>
              <a:solidFill>
                <a:schemeClr val="accent6">
                  <a:lumMod val="75000"/>
                </a:schemeClr>
              </a:solidFill>
              <a:ln w="9525" cap="flat" cmpd="sng" algn="ctr">
                <a:solidFill>
                  <a:schemeClr val="accent4">
                    <a:lumMod val="10000"/>
                  </a:schemeClr>
                </a:solidFill>
                <a:prstDash val="solid"/>
                <a:round/>
                <a:headEnd type="none" w="med" len="med"/>
                <a:tailEnd type="none" w="med" len="med"/>
              </a:ln>
              <a:effectLst/>
            </p:spPr>
            <p:txBody>
              <a:bodyPr/>
              <a:lstStyle/>
              <a:p>
                <a:pPr>
                  <a:defRPr/>
                </a:pPr>
                <a:endParaRPr lang="en-US"/>
              </a:p>
            </p:txBody>
          </p:sp>
          <p:sp>
            <p:nvSpPr>
              <p:cNvPr id="25" name="Oval 24"/>
              <p:cNvSpPr/>
              <p:nvPr/>
            </p:nvSpPr>
            <p:spPr bwMode="auto">
              <a:xfrm>
                <a:off x="489570" y="5381350"/>
                <a:ext cx="405451" cy="405478"/>
              </a:xfrm>
              <a:prstGeom prst="ellipse">
                <a:avLst/>
              </a:prstGeom>
              <a:solidFill>
                <a:schemeClr val="accent6">
                  <a:lumMod val="75000"/>
                </a:schemeClr>
              </a:solidFill>
              <a:ln w="9525" cap="flat" cmpd="sng" algn="ctr">
                <a:solidFill>
                  <a:schemeClr val="accent4">
                    <a:lumMod val="10000"/>
                  </a:schemeClr>
                </a:solidFill>
                <a:prstDash val="solid"/>
                <a:round/>
                <a:headEnd type="none" w="med" len="med"/>
                <a:tailEnd type="none" w="med" len="med"/>
              </a:ln>
              <a:effectLst/>
            </p:spPr>
            <p:txBody>
              <a:bodyPr/>
              <a:lstStyle/>
              <a:p>
                <a:pPr>
                  <a:defRPr/>
                </a:pPr>
                <a:endParaRPr lang="en-US"/>
              </a:p>
            </p:txBody>
          </p:sp>
          <p:cxnSp>
            <p:nvCxnSpPr>
              <p:cNvPr id="26" name="Straight Arrow Connector 25"/>
              <p:cNvCxnSpPr>
                <a:stCxn id="25" idx="4"/>
                <a:endCxn id="24" idx="0"/>
              </p:cNvCxnSpPr>
              <p:nvPr/>
            </p:nvCxnSpPr>
            <p:spPr bwMode="auto">
              <a:xfrm rot="5400000">
                <a:off x="579139" y="5895271"/>
                <a:ext cx="221599" cy="4715"/>
              </a:xfrm>
              <a:prstGeom prst="straightConnector1">
                <a:avLst/>
              </a:prstGeom>
              <a:solidFill>
                <a:schemeClr val="accent1"/>
              </a:solidFill>
              <a:ln w="9525" cap="flat" cmpd="sng" algn="ctr">
                <a:solidFill>
                  <a:schemeClr val="accent4">
                    <a:lumMod val="10000"/>
                  </a:schemeClr>
                </a:solidFill>
                <a:prstDash val="solid"/>
                <a:round/>
                <a:headEnd type="none" w="med" len="med"/>
                <a:tailEnd type="arrow"/>
              </a:ln>
              <a:effectLst/>
            </p:spPr>
          </p:cxnSp>
        </p:grpSp>
        <p:grpSp>
          <p:nvGrpSpPr>
            <p:cNvPr id="3116" name="Group 18"/>
            <p:cNvGrpSpPr>
              <a:grpSpLocks/>
            </p:cNvGrpSpPr>
            <p:nvPr/>
          </p:nvGrpSpPr>
          <p:grpSpPr bwMode="auto">
            <a:xfrm>
              <a:off x="765267" y="5237119"/>
              <a:ext cx="644434" cy="830118"/>
              <a:chOff x="300446" y="5381898"/>
              <a:chExt cx="770709" cy="992777"/>
            </a:xfrm>
          </p:grpSpPr>
          <p:sp>
            <p:nvSpPr>
              <p:cNvPr id="20" name="Rectangle 19"/>
              <p:cNvSpPr/>
              <p:nvPr/>
            </p:nvSpPr>
            <p:spPr bwMode="auto">
              <a:xfrm>
                <a:off x="300656" y="6007783"/>
                <a:ext cx="770585" cy="366337"/>
              </a:xfrm>
              <a:prstGeom prst="rect">
                <a:avLst/>
              </a:prstGeom>
              <a:solidFill>
                <a:schemeClr val="accent6">
                  <a:lumMod val="75000"/>
                </a:schemeClr>
              </a:solidFill>
              <a:ln w="9525" cap="flat" cmpd="sng" algn="ctr">
                <a:solidFill>
                  <a:schemeClr val="accent4">
                    <a:lumMod val="10000"/>
                  </a:schemeClr>
                </a:solidFill>
                <a:prstDash val="solid"/>
                <a:round/>
                <a:headEnd type="none" w="med" len="med"/>
                <a:tailEnd type="none" w="med" len="med"/>
              </a:ln>
              <a:effectLst/>
            </p:spPr>
            <p:txBody>
              <a:bodyPr/>
              <a:lstStyle/>
              <a:p>
                <a:pPr>
                  <a:defRPr/>
                </a:pPr>
                <a:endParaRPr lang="en-US"/>
              </a:p>
            </p:txBody>
          </p:sp>
          <p:sp>
            <p:nvSpPr>
              <p:cNvPr id="21" name="Oval 20"/>
              <p:cNvSpPr/>
              <p:nvPr/>
            </p:nvSpPr>
            <p:spPr bwMode="auto">
              <a:xfrm>
                <a:off x="488558" y="5381403"/>
                <a:ext cx="406170" cy="404299"/>
              </a:xfrm>
              <a:prstGeom prst="ellipse">
                <a:avLst/>
              </a:prstGeom>
              <a:solidFill>
                <a:schemeClr val="accent6">
                  <a:lumMod val="75000"/>
                </a:schemeClr>
              </a:solidFill>
              <a:ln w="9525" cap="flat" cmpd="sng" algn="ctr">
                <a:solidFill>
                  <a:schemeClr val="accent4">
                    <a:lumMod val="10000"/>
                  </a:schemeClr>
                </a:solidFill>
                <a:prstDash val="solid"/>
                <a:round/>
                <a:headEnd type="none" w="med" len="med"/>
                <a:tailEnd type="none" w="med" len="med"/>
              </a:ln>
              <a:effectLst/>
            </p:spPr>
            <p:txBody>
              <a:bodyPr/>
              <a:lstStyle/>
              <a:p>
                <a:pPr>
                  <a:defRPr/>
                </a:pPr>
                <a:endParaRPr lang="en-US"/>
              </a:p>
            </p:txBody>
          </p:sp>
          <p:cxnSp>
            <p:nvCxnSpPr>
              <p:cNvPr id="22" name="Straight Arrow Connector 21"/>
              <p:cNvCxnSpPr>
                <a:stCxn id="21" idx="4"/>
                <a:endCxn id="20" idx="0"/>
              </p:cNvCxnSpPr>
              <p:nvPr/>
            </p:nvCxnSpPr>
            <p:spPr bwMode="auto">
              <a:xfrm rot="5400000">
                <a:off x="577756" y="5893896"/>
                <a:ext cx="222081" cy="5693"/>
              </a:xfrm>
              <a:prstGeom prst="straightConnector1">
                <a:avLst/>
              </a:prstGeom>
              <a:solidFill>
                <a:schemeClr val="accent1"/>
              </a:solidFill>
              <a:ln w="9525" cap="flat" cmpd="sng" algn="ctr">
                <a:solidFill>
                  <a:schemeClr val="accent4">
                    <a:lumMod val="10000"/>
                  </a:schemeClr>
                </a:solidFill>
                <a:prstDash val="solid"/>
                <a:round/>
                <a:headEnd type="none" w="med" len="med"/>
                <a:tailEnd type="arrow"/>
              </a:ln>
              <a:effectLst/>
            </p:spPr>
          </p:cxnSp>
        </p:grpSp>
        <p:grpSp>
          <p:nvGrpSpPr>
            <p:cNvPr id="3117" name="Group 17"/>
            <p:cNvGrpSpPr>
              <a:grpSpLocks/>
            </p:cNvGrpSpPr>
            <p:nvPr/>
          </p:nvGrpSpPr>
          <p:grpSpPr bwMode="auto">
            <a:xfrm>
              <a:off x="300446" y="5381898"/>
              <a:ext cx="770709" cy="992777"/>
              <a:chOff x="300446" y="5381898"/>
              <a:chExt cx="770709" cy="992777"/>
            </a:xfrm>
          </p:grpSpPr>
          <p:sp>
            <p:nvSpPr>
              <p:cNvPr id="10" name="Rectangle 9"/>
              <p:cNvSpPr/>
              <p:nvPr/>
            </p:nvSpPr>
            <p:spPr bwMode="auto">
              <a:xfrm>
                <a:off x="300446" y="6008049"/>
                <a:ext cx="771292" cy="366626"/>
              </a:xfrm>
              <a:prstGeom prst="rect">
                <a:avLst/>
              </a:prstGeom>
              <a:solidFill>
                <a:schemeClr val="accent6">
                  <a:lumMod val="75000"/>
                </a:schemeClr>
              </a:solidFill>
              <a:ln w="9525" cap="flat" cmpd="sng" algn="ctr">
                <a:solidFill>
                  <a:schemeClr val="accent4">
                    <a:lumMod val="10000"/>
                  </a:schemeClr>
                </a:solidFill>
                <a:prstDash val="solid"/>
                <a:round/>
                <a:headEnd type="none" w="med" len="med"/>
                <a:tailEnd type="none" w="med" len="med"/>
              </a:ln>
              <a:effectLst/>
            </p:spPr>
            <p:txBody>
              <a:bodyPr/>
              <a:lstStyle/>
              <a:p>
                <a:pPr>
                  <a:defRPr/>
                </a:pPr>
                <a:endParaRPr lang="en-US"/>
              </a:p>
            </p:txBody>
          </p:sp>
          <p:sp>
            <p:nvSpPr>
              <p:cNvPr id="14" name="Oval 13"/>
              <p:cNvSpPr/>
              <p:nvPr/>
            </p:nvSpPr>
            <p:spPr bwMode="auto">
              <a:xfrm>
                <a:off x="489301" y="5381133"/>
                <a:ext cx="404691" cy="404718"/>
              </a:xfrm>
              <a:prstGeom prst="ellipse">
                <a:avLst/>
              </a:prstGeom>
              <a:solidFill>
                <a:schemeClr val="accent6">
                  <a:lumMod val="75000"/>
                </a:schemeClr>
              </a:solidFill>
              <a:ln w="9525" cap="flat" cmpd="sng" algn="ctr">
                <a:solidFill>
                  <a:schemeClr val="accent4">
                    <a:lumMod val="10000"/>
                  </a:schemeClr>
                </a:solidFill>
                <a:prstDash val="solid"/>
                <a:round/>
                <a:headEnd type="none" w="med" len="med"/>
                <a:tailEnd type="none" w="med" len="med"/>
              </a:ln>
              <a:effectLst/>
            </p:spPr>
            <p:txBody>
              <a:bodyPr/>
              <a:lstStyle/>
              <a:p>
                <a:pPr>
                  <a:defRPr/>
                </a:pPr>
                <a:endParaRPr lang="en-US"/>
              </a:p>
            </p:txBody>
          </p:sp>
          <p:cxnSp>
            <p:nvCxnSpPr>
              <p:cNvPr id="16" name="Straight Arrow Connector 15"/>
              <p:cNvCxnSpPr>
                <a:stCxn id="14" idx="4"/>
                <a:endCxn id="10" idx="0"/>
              </p:cNvCxnSpPr>
              <p:nvPr/>
            </p:nvCxnSpPr>
            <p:spPr bwMode="auto">
              <a:xfrm rot="5400000">
                <a:off x="577374" y="5894569"/>
                <a:ext cx="222198" cy="4762"/>
              </a:xfrm>
              <a:prstGeom prst="straightConnector1">
                <a:avLst/>
              </a:prstGeom>
              <a:solidFill>
                <a:schemeClr val="accent1"/>
              </a:solidFill>
              <a:ln w="9525" cap="flat" cmpd="sng" algn="ctr">
                <a:solidFill>
                  <a:schemeClr val="accent4">
                    <a:lumMod val="10000"/>
                  </a:schemeClr>
                </a:solidFill>
                <a:prstDash val="solid"/>
                <a:round/>
                <a:headEnd type="none" w="med" len="med"/>
                <a:tailEnd type="arrow"/>
              </a:ln>
              <a:effectLst/>
            </p:spPr>
          </p:cxnSp>
        </p:grpSp>
      </p:grpSp>
      <p:grpSp>
        <p:nvGrpSpPr>
          <p:cNvPr id="3082" name="Group 43"/>
          <p:cNvGrpSpPr>
            <a:grpSpLocks/>
          </p:cNvGrpSpPr>
          <p:nvPr/>
        </p:nvGrpSpPr>
        <p:grpSpPr bwMode="auto">
          <a:xfrm flipH="1">
            <a:off x="6191250" y="4792133"/>
            <a:ext cx="2625725" cy="1549400"/>
            <a:chOff x="300446" y="4825639"/>
            <a:chExt cx="2497971" cy="1549036"/>
          </a:xfrm>
        </p:grpSpPr>
        <p:grpSp>
          <p:nvGrpSpPr>
            <p:cNvPr id="3083" name="Group 44"/>
            <p:cNvGrpSpPr>
              <a:grpSpLocks/>
            </p:cNvGrpSpPr>
            <p:nvPr/>
          </p:nvGrpSpPr>
          <p:grpSpPr bwMode="auto">
            <a:xfrm>
              <a:off x="2510248" y="4825634"/>
              <a:ext cx="288169" cy="371200"/>
              <a:chOff x="300446" y="5381898"/>
              <a:chExt cx="770709" cy="992777"/>
            </a:xfrm>
          </p:grpSpPr>
          <p:sp>
            <p:nvSpPr>
              <p:cNvPr id="70" name="Rectangle 69"/>
              <p:cNvSpPr/>
              <p:nvPr/>
            </p:nvSpPr>
            <p:spPr bwMode="auto">
              <a:xfrm>
                <a:off x="299667" y="6010140"/>
                <a:ext cx="771488" cy="365052"/>
              </a:xfrm>
              <a:prstGeom prst="rect">
                <a:avLst/>
              </a:prstGeom>
              <a:solidFill>
                <a:schemeClr val="accent6">
                  <a:lumMod val="75000"/>
                </a:schemeClr>
              </a:solidFill>
              <a:ln w="9525" cap="flat" cmpd="sng" algn="ctr">
                <a:solidFill>
                  <a:schemeClr val="accent4">
                    <a:lumMod val="10000"/>
                  </a:schemeClr>
                </a:solidFill>
                <a:prstDash val="solid"/>
                <a:round/>
                <a:headEnd type="none" w="med" len="med"/>
                <a:tailEnd type="none" w="med" len="med"/>
              </a:ln>
              <a:effectLst/>
            </p:spPr>
            <p:txBody>
              <a:bodyPr/>
              <a:lstStyle/>
              <a:p>
                <a:pPr>
                  <a:defRPr/>
                </a:pPr>
                <a:endParaRPr lang="en-US"/>
              </a:p>
            </p:txBody>
          </p:sp>
          <p:sp>
            <p:nvSpPr>
              <p:cNvPr id="71" name="Oval 70"/>
              <p:cNvSpPr/>
              <p:nvPr/>
            </p:nvSpPr>
            <p:spPr bwMode="auto">
              <a:xfrm>
                <a:off x="489511" y="5381911"/>
                <a:ext cx="403920" cy="403256"/>
              </a:xfrm>
              <a:prstGeom prst="ellipse">
                <a:avLst/>
              </a:prstGeom>
              <a:solidFill>
                <a:schemeClr val="accent6">
                  <a:lumMod val="75000"/>
                </a:schemeClr>
              </a:solidFill>
              <a:ln w="9525" cap="flat" cmpd="sng" algn="ctr">
                <a:solidFill>
                  <a:schemeClr val="accent4">
                    <a:lumMod val="10000"/>
                  </a:schemeClr>
                </a:solidFill>
                <a:prstDash val="solid"/>
                <a:round/>
                <a:headEnd type="none" w="med" len="med"/>
                <a:tailEnd type="none" w="med" len="med"/>
              </a:ln>
              <a:effectLst/>
            </p:spPr>
            <p:txBody>
              <a:bodyPr/>
              <a:lstStyle/>
              <a:p>
                <a:pPr>
                  <a:defRPr/>
                </a:pPr>
                <a:endParaRPr lang="en-US"/>
              </a:p>
            </p:txBody>
          </p:sp>
          <p:cxnSp>
            <p:nvCxnSpPr>
              <p:cNvPr id="72" name="Straight Arrow Connector 71"/>
              <p:cNvCxnSpPr>
                <a:stCxn id="71" idx="4"/>
                <a:endCxn id="70" idx="0"/>
              </p:cNvCxnSpPr>
              <p:nvPr/>
            </p:nvCxnSpPr>
            <p:spPr bwMode="auto">
              <a:xfrm rot="5400000">
                <a:off x="576966" y="5895635"/>
                <a:ext cx="224972" cy="4040"/>
              </a:xfrm>
              <a:prstGeom prst="straightConnector1">
                <a:avLst/>
              </a:prstGeom>
              <a:solidFill>
                <a:schemeClr val="accent1"/>
              </a:solidFill>
              <a:ln w="9525" cap="flat" cmpd="sng" algn="ctr">
                <a:solidFill>
                  <a:schemeClr val="accent4">
                    <a:lumMod val="10000"/>
                  </a:schemeClr>
                </a:solidFill>
                <a:prstDash val="solid"/>
                <a:round/>
                <a:headEnd type="none" w="med" len="med"/>
                <a:tailEnd type="arrow"/>
              </a:ln>
              <a:effectLst/>
            </p:spPr>
          </p:cxnSp>
        </p:grpSp>
        <p:grpSp>
          <p:nvGrpSpPr>
            <p:cNvPr id="3084" name="Group 45"/>
            <p:cNvGrpSpPr>
              <a:grpSpLocks/>
            </p:cNvGrpSpPr>
            <p:nvPr/>
          </p:nvGrpSpPr>
          <p:grpSpPr bwMode="auto">
            <a:xfrm>
              <a:off x="2220688" y="4848494"/>
              <a:ext cx="353240" cy="455020"/>
              <a:chOff x="300446" y="5381898"/>
              <a:chExt cx="770709" cy="992777"/>
            </a:xfrm>
          </p:grpSpPr>
          <p:sp>
            <p:nvSpPr>
              <p:cNvPr id="67" name="Rectangle 66"/>
              <p:cNvSpPr/>
              <p:nvPr/>
            </p:nvSpPr>
            <p:spPr bwMode="auto">
              <a:xfrm>
                <a:off x="298916" y="6007289"/>
                <a:ext cx="771060" cy="367061"/>
              </a:xfrm>
              <a:prstGeom prst="rect">
                <a:avLst/>
              </a:prstGeom>
              <a:solidFill>
                <a:schemeClr val="accent6">
                  <a:lumMod val="75000"/>
                </a:schemeClr>
              </a:solidFill>
              <a:ln w="9525" cap="flat" cmpd="sng" algn="ctr">
                <a:solidFill>
                  <a:schemeClr val="accent4">
                    <a:lumMod val="10000"/>
                  </a:schemeClr>
                </a:solidFill>
                <a:prstDash val="solid"/>
                <a:round/>
                <a:headEnd type="none" w="med" len="med"/>
                <a:tailEnd type="none" w="med" len="med"/>
              </a:ln>
              <a:effectLst/>
            </p:spPr>
            <p:txBody>
              <a:bodyPr/>
              <a:lstStyle/>
              <a:p>
                <a:pPr>
                  <a:defRPr/>
                </a:pPr>
                <a:endParaRPr lang="en-US"/>
              </a:p>
            </p:txBody>
          </p:sp>
          <p:sp>
            <p:nvSpPr>
              <p:cNvPr id="68" name="Oval 67"/>
              <p:cNvSpPr/>
              <p:nvPr/>
            </p:nvSpPr>
            <p:spPr bwMode="auto">
              <a:xfrm>
                <a:off x="486740" y="5380513"/>
                <a:ext cx="405300" cy="405154"/>
              </a:xfrm>
              <a:prstGeom prst="ellipse">
                <a:avLst/>
              </a:prstGeom>
              <a:solidFill>
                <a:schemeClr val="accent6">
                  <a:lumMod val="75000"/>
                </a:schemeClr>
              </a:solidFill>
              <a:ln w="9525" cap="flat" cmpd="sng" algn="ctr">
                <a:solidFill>
                  <a:schemeClr val="accent4">
                    <a:lumMod val="10000"/>
                  </a:schemeClr>
                </a:solidFill>
                <a:prstDash val="solid"/>
                <a:round/>
                <a:headEnd type="none" w="med" len="med"/>
                <a:tailEnd type="none" w="med" len="med"/>
              </a:ln>
              <a:effectLst/>
            </p:spPr>
            <p:txBody>
              <a:bodyPr/>
              <a:lstStyle/>
              <a:p>
                <a:pPr>
                  <a:defRPr/>
                </a:pPr>
                <a:endParaRPr lang="en-US"/>
              </a:p>
            </p:txBody>
          </p:sp>
          <p:cxnSp>
            <p:nvCxnSpPr>
              <p:cNvPr id="69" name="Straight Arrow Connector 68"/>
              <p:cNvCxnSpPr>
                <a:stCxn id="68" idx="4"/>
                <a:endCxn id="67" idx="0"/>
              </p:cNvCxnSpPr>
              <p:nvPr/>
            </p:nvCxnSpPr>
            <p:spPr bwMode="auto">
              <a:xfrm rot="5400000">
                <a:off x="576930" y="5893181"/>
                <a:ext cx="221622" cy="6590"/>
              </a:xfrm>
              <a:prstGeom prst="straightConnector1">
                <a:avLst/>
              </a:prstGeom>
              <a:solidFill>
                <a:schemeClr val="accent1"/>
              </a:solidFill>
              <a:ln w="9525" cap="flat" cmpd="sng" algn="ctr">
                <a:solidFill>
                  <a:schemeClr val="accent4">
                    <a:lumMod val="10000"/>
                  </a:schemeClr>
                </a:solidFill>
                <a:prstDash val="solid"/>
                <a:round/>
                <a:headEnd type="none" w="med" len="med"/>
                <a:tailEnd type="arrow"/>
              </a:ln>
              <a:effectLst/>
            </p:spPr>
          </p:cxnSp>
        </p:grpSp>
        <p:grpSp>
          <p:nvGrpSpPr>
            <p:cNvPr id="3085" name="Group 46"/>
            <p:cNvGrpSpPr>
              <a:grpSpLocks/>
            </p:cNvGrpSpPr>
            <p:nvPr/>
          </p:nvGrpSpPr>
          <p:grpSpPr bwMode="auto">
            <a:xfrm>
              <a:off x="1931128" y="4917074"/>
              <a:ext cx="400564" cy="515980"/>
              <a:chOff x="300446" y="5381898"/>
              <a:chExt cx="770709" cy="992777"/>
            </a:xfrm>
          </p:grpSpPr>
          <p:sp>
            <p:nvSpPr>
              <p:cNvPr id="64" name="Rectangle 63"/>
              <p:cNvSpPr/>
              <p:nvPr/>
            </p:nvSpPr>
            <p:spPr bwMode="auto">
              <a:xfrm>
                <a:off x="301215" y="6009104"/>
                <a:ext cx="770045" cy="366448"/>
              </a:xfrm>
              <a:prstGeom prst="rect">
                <a:avLst/>
              </a:prstGeom>
              <a:solidFill>
                <a:schemeClr val="accent6">
                  <a:lumMod val="75000"/>
                </a:schemeClr>
              </a:solidFill>
              <a:ln w="9525" cap="flat" cmpd="sng" algn="ctr">
                <a:solidFill>
                  <a:schemeClr val="accent4">
                    <a:lumMod val="10000"/>
                  </a:schemeClr>
                </a:solidFill>
                <a:prstDash val="solid"/>
                <a:round/>
                <a:headEnd type="none" w="med" len="med"/>
                <a:tailEnd type="none" w="med" len="med"/>
              </a:ln>
              <a:effectLst/>
            </p:spPr>
            <p:txBody>
              <a:bodyPr/>
              <a:lstStyle/>
              <a:p>
                <a:pPr>
                  <a:defRPr/>
                </a:pPr>
                <a:endParaRPr lang="en-US"/>
              </a:p>
            </p:txBody>
          </p:sp>
          <p:sp>
            <p:nvSpPr>
              <p:cNvPr id="65" name="Oval 64"/>
              <p:cNvSpPr/>
              <p:nvPr/>
            </p:nvSpPr>
            <p:spPr bwMode="auto">
              <a:xfrm>
                <a:off x="490093" y="5383089"/>
                <a:ext cx="403912" cy="406147"/>
              </a:xfrm>
              <a:prstGeom prst="ellipse">
                <a:avLst/>
              </a:prstGeom>
              <a:solidFill>
                <a:schemeClr val="accent6">
                  <a:lumMod val="75000"/>
                </a:schemeClr>
              </a:solidFill>
              <a:ln w="9525" cap="flat" cmpd="sng" algn="ctr">
                <a:solidFill>
                  <a:schemeClr val="accent4">
                    <a:lumMod val="10000"/>
                  </a:schemeClr>
                </a:solidFill>
                <a:prstDash val="solid"/>
                <a:round/>
                <a:headEnd type="none" w="med" len="med"/>
                <a:tailEnd type="none" w="med" len="med"/>
              </a:ln>
              <a:effectLst/>
            </p:spPr>
            <p:txBody>
              <a:bodyPr/>
              <a:lstStyle/>
              <a:p>
                <a:pPr>
                  <a:defRPr/>
                </a:pPr>
                <a:endParaRPr lang="en-US"/>
              </a:p>
            </p:txBody>
          </p:sp>
          <p:cxnSp>
            <p:nvCxnSpPr>
              <p:cNvPr id="66" name="Straight Arrow Connector 65"/>
              <p:cNvCxnSpPr>
                <a:stCxn id="65" idx="4"/>
                <a:endCxn id="64" idx="0"/>
              </p:cNvCxnSpPr>
              <p:nvPr/>
            </p:nvCxnSpPr>
            <p:spPr bwMode="auto">
              <a:xfrm rot="5400000">
                <a:off x="579209" y="5897717"/>
                <a:ext cx="219869" cy="2907"/>
              </a:xfrm>
              <a:prstGeom prst="straightConnector1">
                <a:avLst/>
              </a:prstGeom>
              <a:solidFill>
                <a:schemeClr val="accent1"/>
              </a:solidFill>
              <a:ln w="9525" cap="flat" cmpd="sng" algn="ctr">
                <a:solidFill>
                  <a:schemeClr val="accent4">
                    <a:lumMod val="10000"/>
                  </a:schemeClr>
                </a:solidFill>
                <a:prstDash val="solid"/>
                <a:round/>
                <a:headEnd type="none" w="med" len="med"/>
                <a:tailEnd type="arrow"/>
              </a:ln>
              <a:effectLst/>
            </p:spPr>
          </p:cxnSp>
        </p:grpSp>
        <p:grpSp>
          <p:nvGrpSpPr>
            <p:cNvPr id="3086" name="Group 47"/>
            <p:cNvGrpSpPr>
              <a:grpSpLocks/>
            </p:cNvGrpSpPr>
            <p:nvPr/>
          </p:nvGrpSpPr>
          <p:grpSpPr bwMode="auto">
            <a:xfrm>
              <a:off x="1557747" y="4970414"/>
              <a:ext cx="465635" cy="599800"/>
              <a:chOff x="300446" y="5381898"/>
              <a:chExt cx="770709" cy="992777"/>
            </a:xfrm>
          </p:grpSpPr>
          <p:sp>
            <p:nvSpPr>
              <p:cNvPr id="61" name="Rectangle 60"/>
              <p:cNvSpPr/>
              <p:nvPr/>
            </p:nvSpPr>
            <p:spPr bwMode="auto">
              <a:xfrm>
                <a:off x="301681" y="6009173"/>
                <a:ext cx="769923" cy="365151"/>
              </a:xfrm>
              <a:prstGeom prst="rect">
                <a:avLst/>
              </a:prstGeom>
              <a:solidFill>
                <a:schemeClr val="accent6">
                  <a:lumMod val="75000"/>
                </a:schemeClr>
              </a:solidFill>
              <a:ln w="9525" cap="flat" cmpd="sng" algn="ctr">
                <a:solidFill>
                  <a:schemeClr val="accent4">
                    <a:lumMod val="10000"/>
                  </a:schemeClr>
                </a:solidFill>
                <a:prstDash val="solid"/>
                <a:round/>
                <a:headEnd type="none" w="med" len="med"/>
                <a:tailEnd type="none" w="med" len="med"/>
              </a:ln>
              <a:effectLst/>
            </p:spPr>
            <p:txBody>
              <a:bodyPr/>
              <a:lstStyle/>
              <a:p>
                <a:pPr>
                  <a:defRPr/>
                </a:pPr>
                <a:endParaRPr lang="en-US"/>
              </a:p>
            </p:txBody>
          </p:sp>
          <p:sp>
            <p:nvSpPr>
              <p:cNvPr id="62" name="Oval 61"/>
              <p:cNvSpPr/>
              <p:nvPr/>
            </p:nvSpPr>
            <p:spPr bwMode="auto">
              <a:xfrm>
                <a:off x="489163" y="5381325"/>
                <a:ext cx="404960" cy="404555"/>
              </a:xfrm>
              <a:prstGeom prst="ellipse">
                <a:avLst/>
              </a:prstGeom>
              <a:solidFill>
                <a:schemeClr val="accent6">
                  <a:lumMod val="75000"/>
                </a:schemeClr>
              </a:solidFill>
              <a:ln w="9525" cap="flat" cmpd="sng" algn="ctr">
                <a:solidFill>
                  <a:schemeClr val="accent4">
                    <a:lumMod val="10000"/>
                  </a:schemeClr>
                </a:solidFill>
                <a:prstDash val="solid"/>
                <a:round/>
                <a:headEnd type="none" w="med" len="med"/>
                <a:tailEnd type="none" w="med" len="med"/>
              </a:ln>
              <a:effectLst/>
            </p:spPr>
            <p:txBody>
              <a:bodyPr/>
              <a:lstStyle/>
              <a:p>
                <a:pPr>
                  <a:defRPr/>
                </a:pPr>
                <a:endParaRPr lang="en-US"/>
              </a:p>
            </p:txBody>
          </p:sp>
          <p:cxnSp>
            <p:nvCxnSpPr>
              <p:cNvPr id="63" name="Straight Arrow Connector 62"/>
              <p:cNvCxnSpPr>
                <a:stCxn id="62" idx="4"/>
                <a:endCxn id="61" idx="0"/>
              </p:cNvCxnSpPr>
              <p:nvPr/>
            </p:nvCxnSpPr>
            <p:spPr bwMode="auto">
              <a:xfrm rot="5400000">
                <a:off x="577496" y="5895027"/>
                <a:ext cx="223293" cy="5000"/>
              </a:xfrm>
              <a:prstGeom prst="straightConnector1">
                <a:avLst/>
              </a:prstGeom>
              <a:solidFill>
                <a:schemeClr val="accent1"/>
              </a:solidFill>
              <a:ln w="9525" cap="flat" cmpd="sng" algn="ctr">
                <a:solidFill>
                  <a:schemeClr val="accent4">
                    <a:lumMod val="10000"/>
                  </a:schemeClr>
                </a:solidFill>
                <a:prstDash val="solid"/>
                <a:round/>
                <a:headEnd type="none" w="med" len="med"/>
                <a:tailEnd type="arrow"/>
              </a:ln>
              <a:effectLst/>
            </p:spPr>
          </p:cxnSp>
        </p:grpSp>
        <p:grpSp>
          <p:nvGrpSpPr>
            <p:cNvPr id="3087" name="Group 48"/>
            <p:cNvGrpSpPr>
              <a:grpSpLocks/>
            </p:cNvGrpSpPr>
            <p:nvPr/>
          </p:nvGrpSpPr>
          <p:grpSpPr bwMode="auto">
            <a:xfrm>
              <a:off x="1191987" y="5046625"/>
              <a:ext cx="518875" cy="668382"/>
              <a:chOff x="300446" y="5381898"/>
              <a:chExt cx="770709" cy="992777"/>
            </a:xfrm>
          </p:grpSpPr>
          <p:sp>
            <p:nvSpPr>
              <p:cNvPr id="58" name="Rectangle 57"/>
              <p:cNvSpPr/>
              <p:nvPr/>
            </p:nvSpPr>
            <p:spPr bwMode="auto">
              <a:xfrm>
                <a:off x="299723" y="6008417"/>
                <a:ext cx="771681" cy="365401"/>
              </a:xfrm>
              <a:prstGeom prst="rect">
                <a:avLst/>
              </a:prstGeom>
              <a:solidFill>
                <a:schemeClr val="accent6">
                  <a:lumMod val="75000"/>
                </a:schemeClr>
              </a:solidFill>
              <a:ln w="9525" cap="flat" cmpd="sng" algn="ctr">
                <a:solidFill>
                  <a:schemeClr val="accent4">
                    <a:lumMod val="10000"/>
                  </a:schemeClr>
                </a:solidFill>
                <a:prstDash val="solid"/>
                <a:round/>
                <a:headEnd type="none" w="med" len="med"/>
                <a:tailEnd type="none" w="med" len="med"/>
              </a:ln>
              <a:effectLst/>
            </p:spPr>
            <p:txBody>
              <a:bodyPr/>
              <a:lstStyle/>
              <a:p>
                <a:pPr>
                  <a:defRPr/>
                </a:pPr>
                <a:endParaRPr lang="en-US"/>
              </a:p>
            </p:txBody>
          </p:sp>
          <p:sp>
            <p:nvSpPr>
              <p:cNvPr id="59" name="Oval 58"/>
              <p:cNvSpPr/>
              <p:nvPr/>
            </p:nvSpPr>
            <p:spPr bwMode="auto">
              <a:xfrm>
                <a:off x="488156" y="5381341"/>
                <a:ext cx="406029" cy="405478"/>
              </a:xfrm>
              <a:prstGeom prst="ellipse">
                <a:avLst/>
              </a:prstGeom>
              <a:solidFill>
                <a:schemeClr val="accent6">
                  <a:lumMod val="75000"/>
                </a:schemeClr>
              </a:solidFill>
              <a:ln w="9525" cap="flat" cmpd="sng" algn="ctr">
                <a:solidFill>
                  <a:schemeClr val="accent4">
                    <a:lumMod val="10000"/>
                  </a:schemeClr>
                </a:solidFill>
                <a:prstDash val="solid"/>
                <a:round/>
                <a:headEnd type="none" w="med" len="med"/>
                <a:tailEnd type="none" w="med" len="med"/>
              </a:ln>
              <a:effectLst/>
            </p:spPr>
            <p:txBody>
              <a:bodyPr/>
              <a:lstStyle/>
              <a:p>
                <a:pPr>
                  <a:defRPr/>
                </a:pPr>
                <a:endParaRPr lang="en-US"/>
              </a:p>
            </p:txBody>
          </p:sp>
          <p:cxnSp>
            <p:nvCxnSpPr>
              <p:cNvPr id="60" name="Straight Arrow Connector 59"/>
              <p:cNvCxnSpPr>
                <a:stCxn id="59" idx="4"/>
                <a:endCxn id="58" idx="0"/>
              </p:cNvCxnSpPr>
              <p:nvPr/>
            </p:nvCxnSpPr>
            <p:spPr bwMode="auto">
              <a:xfrm rot="5400000">
                <a:off x="577007" y="5895375"/>
                <a:ext cx="221598" cy="4487"/>
              </a:xfrm>
              <a:prstGeom prst="straightConnector1">
                <a:avLst/>
              </a:prstGeom>
              <a:solidFill>
                <a:schemeClr val="accent1"/>
              </a:solidFill>
              <a:ln w="9525" cap="flat" cmpd="sng" algn="ctr">
                <a:solidFill>
                  <a:schemeClr val="accent4">
                    <a:lumMod val="10000"/>
                  </a:schemeClr>
                </a:solidFill>
                <a:prstDash val="solid"/>
                <a:round/>
                <a:headEnd type="none" w="med" len="med"/>
                <a:tailEnd type="arrow"/>
              </a:ln>
              <a:effectLst/>
            </p:spPr>
          </p:cxnSp>
        </p:grpSp>
        <p:grpSp>
          <p:nvGrpSpPr>
            <p:cNvPr id="3088" name="Group 49"/>
            <p:cNvGrpSpPr>
              <a:grpSpLocks/>
            </p:cNvGrpSpPr>
            <p:nvPr/>
          </p:nvGrpSpPr>
          <p:grpSpPr bwMode="auto">
            <a:xfrm>
              <a:off x="765267" y="5237119"/>
              <a:ext cx="644434" cy="830118"/>
              <a:chOff x="300446" y="5381898"/>
              <a:chExt cx="770709" cy="992777"/>
            </a:xfrm>
          </p:grpSpPr>
          <p:sp>
            <p:nvSpPr>
              <p:cNvPr id="55" name="Rectangle 54"/>
              <p:cNvSpPr/>
              <p:nvPr/>
            </p:nvSpPr>
            <p:spPr bwMode="auto">
              <a:xfrm>
                <a:off x="300851" y="6007783"/>
                <a:ext cx="769438" cy="366337"/>
              </a:xfrm>
              <a:prstGeom prst="rect">
                <a:avLst/>
              </a:prstGeom>
              <a:solidFill>
                <a:schemeClr val="accent6">
                  <a:lumMod val="75000"/>
                </a:schemeClr>
              </a:solidFill>
              <a:ln w="9525" cap="flat" cmpd="sng" algn="ctr">
                <a:solidFill>
                  <a:schemeClr val="accent4">
                    <a:lumMod val="10000"/>
                  </a:schemeClr>
                </a:solidFill>
                <a:prstDash val="solid"/>
                <a:round/>
                <a:headEnd type="none" w="med" len="med"/>
                <a:tailEnd type="none" w="med" len="med"/>
              </a:ln>
              <a:effectLst/>
            </p:spPr>
            <p:txBody>
              <a:bodyPr/>
              <a:lstStyle/>
              <a:p>
                <a:pPr>
                  <a:defRPr/>
                </a:pPr>
                <a:endParaRPr lang="en-US"/>
              </a:p>
            </p:txBody>
          </p:sp>
          <p:sp>
            <p:nvSpPr>
              <p:cNvPr id="56" name="Oval 55"/>
              <p:cNvSpPr/>
              <p:nvPr/>
            </p:nvSpPr>
            <p:spPr bwMode="auto">
              <a:xfrm>
                <a:off x="488695" y="5381403"/>
                <a:ext cx="404587" cy="404299"/>
              </a:xfrm>
              <a:prstGeom prst="ellipse">
                <a:avLst/>
              </a:prstGeom>
              <a:solidFill>
                <a:schemeClr val="accent6">
                  <a:lumMod val="75000"/>
                </a:schemeClr>
              </a:solidFill>
              <a:ln w="9525" cap="flat" cmpd="sng" algn="ctr">
                <a:solidFill>
                  <a:schemeClr val="accent4">
                    <a:lumMod val="10000"/>
                  </a:schemeClr>
                </a:solidFill>
                <a:prstDash val="solid"/>
                <a:round/>
                <a:headEnd type="none" w="med" len="med"/>
                <a:tailEnd type="none" w="med" len="med"/>
              </a:ln>
              <a:effectLst/>
            </p:spPr>
            <p:txBody>
              <a:bodyPr/>
              <a:lstStyle/>
              <a:p>
                <a:pPr>
                  <a:defRPr/>
                </a:pPr>
                <a:endParaRPr lang="en-US"/>
              </a:p>
            </p:txBody>
          </p:sp>
          <p:cxnSp>
            <p:nvCxnSpPr>
              <p:cNvPr id="57" name="Straight Arrow Connector 56"/>
              <p:cNvCxnSpPr>
                <a:stCxn id="56" idx="4"/>
                <a:endCxn id="55" idx="0"/>
              </p:cNvCxnSpPr>
              <p:nvPr/>
            </p:nvCxnSpPr>
            <p:spPr bwMode="auto">
              <a:xfrm rot="5400000">
                <a:off x="577238" y="5894032"/>
                <a:ext cx="222081" cy="5419"/>
              </a:xfrm>
              <a:prstGeom prst="straightConnector1">
                <a:avLst/>
              </a:prstGeom>
              <a:solidFill>
                <a:schemeClr val="accent1"/>
              </a:solidFill>
              <a:ln w="9525" cap="flat" cmpd="sng" algn="ctr">
                <a:solidFill>
                  <a:schemeClr val="accent4">
                    <a:lumMod val="10000"/>
                  </a:schemeClr>
                </a:solidFill>
                <a:prstDash val="solid"/>
                <a:round/>
                <a:headEnd type="none" w="med" len="med"/>
                <a:tailEnd type="arrow"/>
              </a:ln>
              <a:effectLst/>
            </p:spPr>
          </p:cxnSp>
        </p:grpSp>
        <p:grpSp>
          <p:nvGrpSpPr>
            <p:cNvPr id="3089" name="Group 50"/>
            <p:cNvGrpSpPr>
              <a:grpSpLocks/>
            </p:cNvGrpSpPr>
            <p:nvPr/>
          </p:nvGrpSpPr>
          <p:grpSpPr bwMode="auto">
            <a:xfrm>
              <a:off x="300446" y="5381898"/>
              <a:ext cx="770709" cy="992777"/>
              <a:chOff x="300446" y="5381898"/>
              <a:chExt cx="770709" cy="992777"/>
            </a:xfrm>
          </p:grpSpPr>
          <p:sp>
            <p:nvSpPr>
              <p:cNvPr id="52" name="Rectangle 51"/>
              <p:cNvSpPr/>
              <p:nvPr/>
            </p:nvSpPr>
            <p:spPr bwMode="auto">
              <a:xfrm>
                <a:off x="300446" y="6008049"/>
                <a:ext cx="770233" cy="366626"/>
              </a:xfrm>
              <a:prstGeom prst="rect">
                <a:avLst/>
              </a:prstGeom>
              <a:solidFill>
                <a:schemeClr val="accent6">
                  <a:lumMod val="75000"/>
                </a:schemeClr>
              </a:solidFill>
              <a:ln w="9525" cap="flat" cmpd="sng" algn="ctr">
                <a:solidFill>
                  <a:schemeClr val="accent4">
                    <a:lumMod val="10000"/>
                  </a:schemeClr>
                </a:solidFill>
                <a:prstDash val="solid"/>
                <a:round/>
                <a:headEnd type="none" w="med" len="med"/>
                <a:tailEnd type="none" w="med" len="med"/>
              </a:ln>
              <a:effectLst/>
            </p:spPr>
            <p:txBody>
              <a:bodyPr/>
              <a:lstStyle/>
              <a:p>
                <a:pPr>
                  <a:defRPr/>
                </a:pPr>
                <a:endParaRPr lang="en-US"/>
              </a:p>
            </p:txBody>
          </p:sp>
          <p:sp>
            <p:nvSpPr>
              <p:cNvPr id="53" name="Oval 52"/>
              <p:cNvSpPr/>
              <p:nvPr/>
            </p:nvSpPr>
            <p:spPr bwMode="auto">
              <a:xfrm>
                <a:off x="489228" y="5381133"/>
                <a:ext cx="404750" cy="404718"/>
              </a:xfrm>
              <a:prstGeom prst="ellipse">
                <a:avLst/>
              </a:prstGeom>
              <a:solidFill>
                <a:schemeClr val="accent6">
                  <a:lumMod val="75000"/>
                </a:schemeClr>
              </a:solidFill>
              <a:ln w="9525" cap="flat" cmpd="sng" algn="ctr">
                <a:solidFill>
                  <a:schemeClr val="accent4">
                    <a:lumMod val="10000"/>
                  </a:schemeClr>
                </a:solidFill>
                <a:prstDash val="solid"/>
                <a:round/>
                <a:headEnd type="none" w="med" len="med"/>
                <a:tailEnd type="none" w="med" len="med"/>
              </a:ln>
              <a:effectLst/>
            </p:spPr>
            <p:txBody>
              <a:bodyPr/>
              <a:lstStyle/>
              <a:p>
                <a:pPr>
                  <a:defRPr/>
                </a:pPr>
                <a:endParaRPr lang="en-US"/>
              </a:p>
            </p:txBody>
          </p:sp>
          <p:cxnSp>
            <p:nvCxnSpPr>
              <p:cNvPr id="54" name="Straight Arrow Connector 53"/>
              <p:cNvCxnSpPr>
                <a:stCxn id="53" idx="4"/>
                <a:endCxn id="52" idx="0"/>
              </p:cNvCxnSpPr>
              <p:nvPr/>
            </p:nvCxnSpPr>
            <p:spPr bwMode="auto">
              <a:xfrm rot="5400000">
                <a:off x="577484" y="5893930"/>
                <a:ext cx="222198" cy="6041"/>
              </a:xfrm>
              <a:prstGeom prst="straightConnector1">
                <a:avLst/>
              </a:prstGeom>
              <a:solidFill>
                <a:schemeClr val="accent1"/>
              </a:solidFill>
              <a:ln w="9525" cap="flat" cmpd="sng" algn="ctr">
                <a:solidFill>
                  <a:schemeClr val="accent4">
                    <a:lumMod val="10000"/>
                  </a:schemeClr>
                </a:solidFill>
                <a:prstDash val="solid"/>
                <a:round/>
                <a:headEnd type="none" w="med" len="med"/>
                <a:tailEnd type="arrow"/>
              </a:ln>
              <a:effectLst/>
            </p:spPr>
          </p:cxnSp>
        </p:grpSp>
      </p:grpSp>
      <p:pic>
        <p:nvPicPr>
          <p:cNvPr id="1026" name="Picture 2" descr="C:\Users\swinberg\Documents\ACTIVE\EEE4084F\Common\Images\uctlogo_sm.gi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88578" y="218547"/>
            <a:ext cx="1514475" cy="1545383"/>
          </a:xfrm>
          <a:prstGeom prst="rect">
            <a:avLst/>
          </a:prstGeom>
          <a:noFill/>
          <a:extLst>
            <a:ext uri="{909E8E84-426E-40DD-AFC4-6F175D3DCCD1}">
              <a14:hiddenFill xmlns:a14="http://schemas.microsoft.com/office/drawing/2010/main">
                <a:solidFill>
                  <a:srgbClr val="FFFFFF"/>
                </a:solidFill>
              </a14:hiddenFill>
            </a:ext>
          </a:extLst>
        </p:spPr>
      </p:pic>
      <p:pic>
        <p:nvPicPr>
          <p:cNvPr id="73" name="Picture 3" descr="C:\Users\swinberg\Documents\ACTIVE\EEE4084F\Common\Images_open\CC-SA.png">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11830" y="6375970"/>
            <a:ext cx="776741" cy="273625"/>
          </a:xfrm>
          <a:prstGeom prst="rect">
            <a:avLst/>
          </a:prstGeom>
          <a:noFill/>
          <a:extLst>
            <a:ext uri="{909E8E84-426E-40DD-AFC4-6F175D3DCCD1}">
              <a14:hiddenFill xmlns:a14="http://schemas.microsoft.com/office/drawing/2010/main">
                <a:solidFill>
                  <a:srgbClr val="FFFFFF"/>
                </a:solidFill>
              </a14:hiddenFill>
            </a:ext>
          </a:extLst>
        </p:spPr>
      </p:pic>
      <p:sp>
        <p:nvSpPr>
          <p:cNvPr id="74" name="Rectangle 73"/>
          <p:cNvSpPr/>
          <p:nvPr/>
        </p:nvSpPr>
        <p:spPr>
          <a:xfrm>
            <a:off x="1013488" y="6478181"/>
            <a:ext cx="4572000" cy="230832"/>
          </a:xfrm>
          <a:prstGeom prst="rect">
            <a:avLst/>
          </a:prstGeom>
        </p:spPr>
        <p:txBody>
          <a:bodyPr>
            <a:spAutoFit/>
          </a:bodyPr>
          <a:lstStyle/>
          <a:p>
            <a:r>
              <a:rPr lang="en-ZA" sz="900" dirty="0"/>
              <a:t>Attribution-</a:t>
            </a:r>
            <a:r>
              <a:rPr lang="en-ZA" sz="900" dirty="0" err="1"/>
              <a:t>ShareAlike</a:t>
            </a:r>
            <a:r>
              <a:rPr lang="en-ZA" sz="900" dirty="0"/>
              <a:t> 4.0 International (CC BY-SA 4.0)</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111" y="259644"/>
            <a:ext cx="8432800" cy="1145387"/>
          </a:xfrm>
        </p:spPr>
        <p:txBody>
          <a:bodyPr anchor="t" anchorCtr="0">
            <a:normAutofit fontScale="90000"/>
          </a:bodyPr>
          <a:lstStyle/>
          <a:p>
            <a:pPr>
              <a:defRPr/>
            </a:pPr>
            <a:r>
              <a:rPr lang="en-ZA" dirty="0" smtClean="0"/>
              <a:t>Step 1: Understanding the problem</a:t>
            </a:r>
            <a:endParaRPr lang="en-US" dirty="0"/>
          </a:p>
        </p:txBody>
      </p:sp>
      <p:sp>
        <p:nvSpPr>
          <p:cNvPr id="7" name="Content Placeholder 6"/>
          <p:cNvSpPr>
            <a:spLocks noGrp="1"/>
          </p:cNvSpPr>
          <p:nvPr>
            <p:ph idx="1"/>
          </p:nvPr>
        </p:nvSpPr>
        <p:spPr>
          <a:xfrm>
            <a:off x="444500" y="1487311"/>
            <a:ext cx="8401050" cy="4191000"/>
          </a:xfrm>
        </p:spPr>
        <p:txBody>
          <a:bodyPr>
            <a:normAutofit lnSpcReduction="10000"/>
          </a:bodyPr>
          <a:lstStyle/>
          <a:p>
            <a:pPr>
              <a:defRPr/>
            </a:pPr>
            <a:r>
              <a:rPr lang="en-ZA" dirty="0" smtClean="0"/>
              <a:t>Identify: Critical parts or </a:t>
            </a:r>
            <a:r>
              <a:rPr lang="en-ZA" dirty="0" smtClean="0">
                <a:solidFill>
                  <a:srgbClr val="FF6600"/>
                </a:solidFill>
              </a:rPr>
              <a:t>‘hotspots’</a:t>
            </a:r>
          </a:p>
          <a:p>
            <a:pPr lvl="1">
              <a:defRPr/>
            </a:pPr>
            <a:r>
              <a:rPr lang="en-US" dirty="0" smtClean="0"/>
              <a:t>Determine where most of the work needs to be done. Most scientific and technical programs accomplish the most substantial portion of the work in only a few small places.</a:t>
            </a:r>
          </a:p>
          <a:p>
            <a:pPr lvl="1">
              <a:defRPr/>
            </a:pPr>
            <a:r>
              <a:rPr lang="en-US" dirty="0" smtClean="0"/>
              <a:t>Focus on parallelizing hotspots. Ignore parts of the program that don’t need much CPU use.</a:t>
            </a:r>
          </a:p>
          <a:p>
            <a:pPr lvl="1">
              <a:defRPr/>
            </a:pPr>
            <a:r>
              <a:rPr lang="en-US" dirty="0" smtClean="0"/>
              <a:t>Consider which </a:t>
            </a:r>
            <a:r>
              <a:rPr lang="en-US" dirty="0" smtClean="0">
                <a:solidFill>
                  <a:srgbClr val="FF6600"/>
                </a:solidFill>
              </a:rPr>
              <a:t>profiling techniques and performance analysis tools </a:t>
            </a:r>
            <a:r>
              <a:rPr lang="en-US" dirty="0" smtClean="0"/>
              <a:t>(‘</a:t>
            </a:r>
            <a:r>
              <a:rPr lang="en-US" dirty="0" err="1" smtClean="0"/>
              <a:t>PATs’</a:t>
            </a:r>
            <a:r>
              <a:rPr lang="en-US" dirty="0" smtClean="0"/>
              <a:t>) to use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399" y="327378"/>
            <a:ext cx="8398933" cy="1077653"/>
          </a:xfrm>
        </p:spPr>
        <p:txBody>
          <a:bodyPr anchor="t" anchorCtr="0">
            <a:normAutofit fontScale="90000"/>
          </a:bodyPr>
          <a:lstStyle/>
          <a:p>
            <a:pPr>
              <a:defRPr/>
            </a:pPr>
            <a:r>
              <a:rPr lang="en-ZA" dirty="0" smtClean="0"/>
              <a:t>Step 1: Understanding the problem</a:t>
            </a:r>
            <a:endParaRPr lang="en-US" dirty="0"/>
          </a:p>
        </p:txBody>
      </p:sp>
      <p:sp>
        <p:nvSpPr>
          <p:cNvPr id="7" name="Content Placeholder 6"/>
          <p:cNvSpPr>
            <a:spLocks noGrp="1"/>
          </p:cNvSpPr>
          <p:nvPr>
            <p:ph idx="1"/>
          </p:nvPr>
        </p:nvSpPr>
        <p:spPr>
          <a:xfrm>
            <a:off x="431800" y="1787525"/>
            <a:ext cx="8401050" cy="4191000"/>
          </a:xfrm>
        </p:spPr>
        <p:txBody>
          <a:bodyPr>
            <a:normAutofit lnSpcReduction="10000"/>
          </a:bodyPr>
          <a:lstStyle/>
          <a:p>
            <a:pPr>
              <a:defRPr/>
            </a:pPr>
            <a:r>
              <a:rPr lang="en-ZA" dirty="0" smtClean="0"/>
              <a:t>Identify: </a:t>
            </a:r>
            <a:r>
              <a:rPr lang="en-ZA" dirty="0" smtClean="0">
                <a:solidFill>
                  <a:srgbClr val="FF6600"/>
                </a:solidFill>
              </a:rPr>
              <a:t>bottlenecks</a:t>
            </a:r>
          </a:p>
          <a:p>
            <a:pPr lvl="1">
              <a:defRPr/>
            </a:pPr>
            <a:r>
              <a:rPr lang="en-US" dirty="0" smtClean="0"/>
              <a:t>Consider communication, I/O, memory and processing bottlenecks</a:t>
            </a:r>
          </a:p>
          <a:p>
            <a:pPr lvl="1">
              <a:defRPr/>
            </a:pPr>
            <a:r>
              <a:rPr lang="en-ZA" dirty="0" smtClean="0"/>
              <a:t>Determine areas of the code that execute notably slower than others.</a:t>
            </a:r>
          </a:p>
          <a:p>
            <a:pPr lvl="1">
              <a:defRPr/>
            </a:pPr>
            <a:r>
              <a:rPr lang="en-ZA" dirty="0" smtClean="0"/>
              <a:t>Add buffers / lists to avoid waiting</a:t>
            </a:r>
          </a:p>
          <a:p>
            <a:pPr lvl="1">
              <a:defRPr/>
            </a:pPr>
            <a:r>
              <a:rPr lang="en-ZA" dirty="0" smtClean="0"/>
              <a:t>Attempt to avoid blocking calls (e.g., only block if the output buffer is full)</a:t>
            </a:r>
          </a:p>
          <a:p>
            <a:pPr lvl="1">
              <a:defRPr/>
            </a:pPr>
            <a:r>
              <a:rPr lang="en-ZA" dirty="0" smtClean="0"/>
              <a:t>Try to rearrange code to make loops faster</a:t>
            </a:r>
            <a:endParaRPr 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399" y="349956"/>
            <a:ext cx="8365067" cy="1094765"/>
          </a:xfrm>
        </p:spPr>
        <p:txBody>
          <a:bodyPr anchor="t" anchorCtr="0">
            <a:normAutofit fontScale="90000"/>
          </a:bodyPr>
          <a:lstStyle/>
          <a:p>
            <a:pPr>
              <a:defRPr/>
            </a:pPr>
            <a:r>
              <a:rPr lang="en-ZA" dirty="0" smtClean="0"/>
              <a:t>Step 1: Understanding the problem</a:t>
            </a:r>
            <a:endParaRPr lang="en-US" dirty="0"/>
          </a:p>
        </p:txBody>
      </p:sp>
      <p:sp>
        <p:nvSpPr>
          <p:cNvPr id="7" name="Content Placeholder 6"/>
          <p:cNvSpPr>
            <a:spLocks noGrp="1"/>
          </p:cNvSpPr>
          <p:nvPr>
            <p:ph idx="1"/>
          </p:nvPr>
        </p:nvSpPr>
        <p:spPr>
          <a:xfrm>
            <a:off x="431800" y="1787525"/>
            <a:ext cx="8401050" cy="4600575"/>
          </a:xfrm>
        </p:spPr>
        <p:txBody>
          <a:bodyPr>
            <a:normAutofit lnSpcReduction="10000"/>
          </a:bodyPr>
          <a:lstStyle/>
          <a:p>
            <a:pPr>
              <a:defRPr/>
            </a:pPr>
            <a:r>
              <a:rPr lang="en-US" dirty="0" smtClean="0"/>
              <a:t>General method:</a:t>
            </a:r>
          </a:p>
          <a:p>
            <a:pPr lvl="1">
              <a:defRPr/>
            </a:pPr>
            <a:r>
              <a:rPr lang="en-US" dirty="0" smtClean="0"/>
              <a:t>identify hotspots, avoid unnecessary complication, identify potential inhibitors to the parallel design (e.g., data dependencies).</a:t>
            </a:r>
          </a:p>
          <a:p>
            <a:pPr lvl="1">
              <a:defRPr/>
            </a:pPr>
            <a:r>
              <a:rPr lang="en-ZA" dirty="0" smtClean="0"/>
              <a:t>Consider </a:t>
            </a:r>
            <a:r>
              <a:rPr lang="en-US" dirty="0" smtClean="0"/>
              <a:t>other algorithms…</a:t>
            </a:r>
          </a:p>
          <a:p>
            <a:pPr lvl="2">
              <a:defRPr/>
            </a:pPr>
            <a:r>
              <a:rPr lang="en-US" dirty="0" smtClean="0"/>
              <a:t>This is an most important aspect of designing parallel applications.</a:t>
            </a:r>
          </a:p>
          <a:p>
            <a:pPr lvl="2">
              <a:defRPr/>
            </a:pPr>
            <a:r>
              <a:rPr lang="en-US" dirty="0" smtClean="0"/>
              <a:t>Sometimes the obvious method can be greatly improved upon though some lateral thought, and testing on paper.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Users\swinberg\Documents\ACTIVE\EEE4084F\Common\Images_open\Chair-3legs-GNU-wo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90553" y="4735528"/>
            <a:ext cx="922711" cy="1488244"/>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C:\Users\swinberg\Documents\ACTIVE\EEE4084F\Common\Images_open\Critical_Thinking_Skills_Diagram-woc.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76370" y="1054706"/>
            <a:ext cx="1729846" cy="1758297"/>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F:\Projects\EEE4084F\2012\LECTURES\EEE4084F-Lecture06\Images\eye.jpg"/>
          <p:cNvPicPr>
            <a:picLocks noChangeAspect="1" noChangeArrowheads="1"/>
          </p:cNvPicPr>
          <p:nvPr/>
        </p:nvPicPr>
        <p:blipFill>
          <a:blip r:embed="rId4"/>
          <a:srcRect/>
          <a:stretch>
            <a:fillRect/>
          </a:stretch>
        </p:blipFill>
        <p:spPr bwMode="auto">
          <a:xfrm>
            <a:off x="7176370" y="218970"/>
            <a:ext cx="1703070" cy="825731"/>
          </a:xfrm>
          <a:prstGeom prst="rect">
            <a:avLst/>
          </a:prstGeom>
          <a:noFill/>
        </p:spPr>
      </p:pic>
      <p:sp>
        <p:nvSpPr>
          <p:cNvPr id="2" name="Title 1"/>
          <p:cNvSpPr>
            <a:spLocks noGrp="1"/>
          </p:cNvSpPr>
          <p:nvPr>
            <p:ph type="title"/>
          </p:nvPr>
        </p:nvSpPr>
        <p:spPr>
          <a:xfrm>
            <a:off x="251460" y="132291"/>
            <a:ext cx="8755380" cy="1081059"/>
          </a:xfrm>
        </p:spPr>
        <p:txBody>
          <a:bodyPr>
            <a:normAutofit fontScale="90000"/>
          </a:bodyPr>
          <a:lstStyle/>
          <a:p>
            <a:r>
              <a:rPr lang="en-US" dirty="0" smtClean="0"/>
              <a:t>Different perspectives:</a:t>
            </a:r>
            <a:br>
              <a:rPr lang="en-US" dirty="0" smtClean="0"/>
            </a:br>
            <a:r>
              <a:rPr lang="en-US" sz="2800" dirty="0" smtClean="0">
                <a:solidFill>
                  <a:srgbClr val="FF0000"/>
                </a:solidFill>
              </a:rPr>
              <a:t>Gaining a better understand of the problem</a:t>
            </a:r>
            <a:endParaRPr lang="en-GB" sz="2800" dirty="0">
              <a:solidFill>
                <a:srgbClr val="FF0000"/>
              </a:solidFill>
            </a:endParaRPr>
          </a:p>
        </p:txBody>
      </p:sp>
      <p:sp>
        <p:nvSpPr>
          <p:cNvPr id="4" name="Rectangle 3"/>
          <p:cNvSpPr/>
          <p:nvPr/>
        </p:nvSpPr>
        <p:spPr>
          <a:xfrm>
            <a:off x="305606" y="1225634"/>
            <a:ext cx="3683464" cy="954107"/>
          </a:xfrm>
          <a:prstGeom prst="rect">
            <a:avLst/>
          </a:prstGeom>
        </p:spPr>
        <p:txBody>
          <a:bodyPr wrap="square">
            <a:spAutoFit/>
          </a:bodyPr>
          <a:lstStyle/>
          <a:p>
            <a:r>
              <a:rPr lang="en-US" sz="2800" dirty="0" smtClean="0">
                <a:solidFill>
                  <a:schemeClr val="tx1">
                    <a:lumMod val="95000"/>
                  </a:schemeClr>
                </a:solidFill>
              </a:rPr>
              <a:t>General Systems Thinking (GST)</a:t>
            </a:r>
            <a:endParaRPr lang="en-GB" sz="2800" dirty="0">
              <a:solidFill>
                <a:schemeClr val="tx1">
                  <a:lumMod val="95000"/>
                </a:schemeClr>
              </a:solidFill>
            </a:endParaRPr>
          </a:p>
        </p:txBody>
      </p:sp>
      <p:sp>
        <p:nvSpPr>
          <p:cNvPr id="6" name="Rectangle 5"/>
          <p:cNvSpPr/>
          <p:nvPr/>
        </p:nvSpPr>
        <p:spPr>
          <a:xfrm>
            <a:off x="4434840" y="1261094"/>
            <a:ext cx="4103370" cy="830997"/>
          </a:xfrm>
          <a:prstGeom prst="rect">
            <a:avLst/>
          </a:prstGeom>
        </p:spPr>
        <p:txBody>
          <a:bodyPr wrap="square">
            <a:spAutoFit/>
          </a:bodyPr>
          <a:lstStyle/>
          <a:p>
            <a:r>
              <a:rPr lang="en-US" sz="2800" dirty="0" smtClean="0">
                <a:solidFill>
                  <a:schemeClr val="tx1">
                    <a:lumMod val="95000"/>
                  </a:schemeClr>
                </a:solidFill>
              </a:rPr>
              <a:t>Critical Analysis</a:t>
            </a:r>
          </a:p>
          <a:p>
            <a:r>
              <a:rPr lang="en-US" sz="2000" dirty="0" smtClean="0">
                <a:solidFill>
                  <a:schemeClr val="tx1">
                    <a:lumMod val="95000"/>
                  </a:schemeClr>
                </a:solidFill>
              </a:rPr>
              <a:t>(&amp; Critical Thinking)</a:t>
            </a:r>
            <a:endParaRPr lang="en-GB" sz="2800" dirty="0">
              <a:solidFill>
                <a:schemeClr val="tx1">
                  <a:lumMod val="95000"/>
                </a:schemeClr>
              </a:solidFill>
            </a:endParaRPr>
          </a:p>
        </p:txBody>
      </p:sp>
      <p:sp>
        <p:nvSpPr>
          <p:cNvPr id="7" name="Rectangle 6"/>
          <p:cNvSpPr/>
          <p:nvPr/>
        </p:nvSpPr>
        <p:spPr>
          <a:xfrm>
            <a:off x="259886" y="2535134"/>
            <a:ext cx="4312114" cy="2246769"/>
          </a:xfrm>
          <a:prstGeom prst="rect">
            <a:avLst/>
          </a:prstGeom>
        </p:spPr>
        <p:txBody>
          <a:bodyPr wrap="square">
            <a:spAutoFit/>
          </a:bodyPr>
          <a:lstStyle/>
          <a:p>
            <a:pPr>
              <a:buFont typeface="Arial" pitchFamily="34" charset="0"/>
              <a:buChar char="•"/>
            </a:pPr>
            <a:r>
              <a:rPr lang="en-US" sz="2000" dirty="0" smtClean="0"/>
              <a:t> How does the problem of focus relate to more general problems?</a:t>
            </a:r>
          </a:p>
          <a:p>
            <a:pPr>
              <a:buFont typeface="Arial" pitchFamily="34" charset="0"/>
              <a:buChar char="•"/>
            </a:pPr>
            <a:r>
              <a:rPr lang="en-US" sz="2000" dirty="0" smtClean="0"/>
              <a:t> What other systems are being depended on or are affected?</a:t>
            </a:r>
          </a:p>
          <a:p>
            <a:pPr>
              <a:buFont typeface="Arial" pitchFamily="34" charset="0"/>
              <a:buChar char="•"/>
            </a:pPr>
            <a:r>
              <a:rPr lang="en-US" sz="2000" dirty="0" smtClean="0"/>
              <a:t> Has a systems approach been considered in addition to the usual divide and simplify approach?</a:t>
            </a:r>
            <a:endParaRPr lang="en-GB" sz="2000" dirty="0"/>
          </a:p>
        </p:txBody>
      </p:sp>
      <p:sp>
        <p:nvSpPr>
          <p:cNvPr id="8" name="Rectangle 7"/>
          <p:cNvSpPr/>
          <p:nvPr/>
        </p:nvSpPr>
        <p:spPr>
          <a:xfrm>
            <a:off x="4388837" y="3289514"/>
            <a:ext cx="4500717" cy="3170099"/>
          </a:xfrm>
          <a:prstGeom prst="rect">
            <a:avLst/>
          </a:prstGeom>
        </p:spPr>
        <p:txBody>
          <a:bodyPr wrap="square">
            <a:spAutoFit/>
          </a:bodyPr>
          <a:lstStyle/>
          <a:p>
            <a:pPr>
              <a:buFont typeface="Arial" pitchFamily="34" charset="0"/>
              <a:buChar char="•"/>
            </a:pPr>
            <a:r>
              <a:rPr lang="en-US" sz="2000" dirty="0" smtClean="0"/>
              <a:t> Let’s consider what happens, in a logical scientific / deductive manner, if we discard or replace some of the traditions or ‘conditioned choices’.</a:t>
            </a:r>
          </a:p>
          <a:p>
            <a:pPr>
              <a:buFont typeface="Arial" pitchFamily="34" charset="0"/>
              <a:buChar char="•"/>
            </a:pPr>
            <a:r>
              <a:rPr lang="en-US" sz="2000" dirty="0" smtClean="0"/>
              <a:t> Reflecting on choices and descriptions</a:t>
            </a:r>
          </a:p>
          <a:p>
            <a:pPr>
              <a:buFont typeface="Arial" pitchFamily="34" charset="0"/>
              <a:buChar char="•"/>
            </a:pPr>
            <a:r>
              <a:rPr lang="en-US" sz="2000" dirty="0" smtClean="0"/>
              <a:t> Considering ‘what if…’ </a:t>
            </a:r>
            <a:br>
              <a:rPr lang="en-US" sz="2000" dirty="0" smtClean="0"/>
            </a:br>
            <a:r>
              <a:rPr lang="en-US" sz="2000" dirty="0" smtClean="0"/>
              <a:t>scenarios (e.g. what if a</a:t>
            </a:r>
            <a:br>
              <a:rPr lang="en-US" sz="2000" dirty="0" smtClean="0"/>
            </a:br>
            <a:r>
              <a:rPr lang="en-US" sz="2000" dirty="0" smtClean="0"/>
              <a:t>chair had only one leg </a:t>
            </a:r>
            <a:br>
              <a:rPr lang="en-US" sz="2000" dirty="0" smtClean="0"/>
            </a:br>
            <a:r>
              <a:rPr lang="en-US" sz="2000" dirty="0" smtClean="0"/>
              <a:t>instead of four)</a:t>
            </a:r>
            <a:endParaRPr lang="en-GB" sz="2000" dirty="0"/>
          </a:p>
        </p:txBody>
      </p:sp>
      <p:sp>
        <p:nvSpPr>
          <p:cNvPr id="10" name="Rectangle 9"/>
          <p:cNvSpPr/>
          <p:nvPr/>
        </p:nvSpPr>
        <p:spPr>
          <a:xfrm>
            <a:off x="4423410" y="2385205"/>
            <a:ext cx="4034790" cy="923330"/>
          </a:xfrm>
          <a:prstGeom prst="rect">
            <a:avLst/>
          </a:prstGeom>
        </p:spPr>
        <p:txBody>
          <a:bodyPr wrap="square">
            <a:spAutoFit/>
          </a:bodyPr>
          <a:lstStyle/>
          <a:p>
            <a:r>
              <a:rPr lang="en-US" i="1" dirty="0" smtClean="0">
                <a:latin typeface="Lucida Bright" pitchFamily="18" charset="0"/>
              </a:rPr>
              <a:t>Applying rational and logical thinking while deconstructing texts or subject matter studied.</a:t>
            </a:r>
            <a:r>
              <a:rPr lang="en-US" dirty="0" smtClean="0">
                <a:latin typeface="Lucida Bright" pitchFamily="18" charset="0"/>
              </a:rPr>
              <a:t>*</a:t>
            </a:r>
            <a:endParaRPr lang="en-GB" dirty="0">
              <a:latin typeface="Lucida Bright" pitchFamily="18" charset="0"/>
            </a:endParaRPr>
          </a:p>
        </p:txBody>
      </p:sp>
      <p:sp>
        <p:nvSpPr>
          <p:cNvPr id="11" name="Rectangle 10"/>
          <p:cNvSpPr/>
          <p:nvPr/>
        </p:nvSpPr>
        <p:spPr>
          <a:xfrm>
            <a:off x="171450" y="6428359"/>
            <a:ext cx="8538210" cy="246221"/>
          </a:xfrm>
          <a:prstGeom prst="rect">
            <a:avLst/>
          </a:prstGeom>
        </p:spPr>
        <p:txBody>
          <a:bodyPr wrap="square">
            <a:spAutoFit/>
          </a:bodyPr>
          <a:lstStyle/>
          <a:p>
            <a:r>
              <a:rPr lang="en-US" sz="1000" dirty="0" smtClean="0"/>
              <a:t>* Adapted from: Browne, M &amp; </a:t>
            </a:r>
            <a:r>
              <a:rPr lang="en-US" sz="1000" dirty="0" err="1" smtClean="0"/>
              <a:t>Keeley</a:t>
            </a:r>
            <a:r>
              <a:rPr lang="en-US" sz="1000" dirty="0" smtClean="0"/>
              <a:t>, S 2001, </a:t>
            </a:r>
            <a:r>
              <a:rPr lang="en-US" sz="1000" i="1" dirty="0" smtClean="0"/>
              <a:t>Asking the right questions: a guide to critical thinking</a:t>
            </a:r>
            <a:r>
              <a:rPr lang="en-US" sz="1000" dirty="0" smtClean="0"/>
              <a:t>, 6th </a:t>
            </a:r>
            <a:r>
              <a:rPr lang="en-US" sz="1000" dirty="0" err="1" smtClean="0"/>
              <a:t>edn</a:t>
            </a:r>
            <a:r>
              <a:rPr lang="en-US" sz="1000" dirty="0" smtClean="0"/>
              <a:t>, Prentice-Hall, Upper Saddle River, N.J.</a:t>
            </a:r>
            <a:endParaRPr lang="en-GB" sz="1000" dirty="0"/>
          </a:p>
        </p:txBody>
      </p:sp>
      <p:pic>
        <p:nvPicPr>
          <p:cNvPr id="12" name="Picture 11" descr="within.gif"/>
          <p:cNvPicPr>
            <a:picLocks noChangeAspect="1"/>
          </p:cNvPicPr>
          <p:nvPr/>
        </p:nvPicPr>
        <p:blipFill>
          <a:blip r:embed="rId5"/>
          <a:stretch>
            <a:fillRect/>
          </a:stretch>
        </p:blipFill>
        <p:spPr>
          <a:xfrm>
            <a:off x="1108710" y="4703796"/>
            <a:ext cx="1869757" cy="1364993"/>
          </a:xfrm>
          <a:prstGeom prst="rect">
            <a:avLst/>
          </a:prstGeom>
        </p:spPr>
      </p:pic>
      <p:sp>
        <p:nvSpPr>
          <p:cNvPr id="15" name="Rectangle 14"/>
          <p:cNvSpPr/>
          <p:nvPr/>
        </p:nvSpPr>
        <p:spPr>
          <a:xfrm>
            <a:off x="205176" y="6194521"/>
            <a:ext cx="4800600" cy="253916"/>
          </a:xfrm>
          <a:prstGeom prst="rect">
            <a:avLst/>
          </a:prstGeom>
        </p:spPr>
        <p:txBody>
          <a:bodyPr wrap="square">
            <a:spAutoFit/>
          </a:bodyPr>
          <a:lstStyle/>
          <a:p>
            <a:r>
              <a:rPr lang="en-US" sz="1050" dirty="0" smtClean="0"/>
              <a:t>See last page for suggested sites to learn more about critical analysis</a:t>
            </a:r>
            <a:endParaRPr lang="en-GB" sz="105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Step 2: Partitioning</a:t>
            </a:r>
            <a:endParaRPr lang="en-US" dirty="0"/>
          </a:p>
        </p:txBody>
      </p:sp>
      <p:sp>
        <p:nvSpPr>
          <p:cNvPr id="3" name="Content Placeholder 2"/>
          <p:cNvSpPr>
            <a:spLocks noGrp="1"/>
          </p:cNvSpPr>
          <p:nvPr>
            <p:ph idx="1"/>
          </p:nvPr>
        </p:nvSpPr>
        <p:spPr>
          <a:xfrm>
            <a:off x="457200" y="1581150"/>
            <a:ext cx="8388350" cy="4514850"/>
          </a:xfrm>
        </p:spPr>
        <p:txBody>
          <a:bodyPr/>
          <a:lstStyle/>
          <a:p>
            <a:pPr>
              <a:defRPr/>
            </a:pPr>
            <a:r>
              <a:rPr lang="en-US" dirty="0" smtClean="0"/>
              <a:t>This step involves breaking the problem into separate chunks of work, which can then be implemented as multiple distributed tasks.</a:t>
            </a:r>
          </a:p>
          <a:p>
            <a:pPr>
              <a:defRPr/>
            </a:pPr>
            <a:r>
              <a:rPr lang="en-US" dirty="0" smtClean="0"/>
              <a:t>Two typical methods to partition computation among parallel tasks:</a:t>
            </a:r>
          </a:p>
          <a:p>
            <a:pPr marL="971550" lvl="1" indent="-514350">
              <a:buFont typeface="+mj-lt"/>
              <a:buAutoNum type="arabicPeriod"/>
              <a:defRPr/>
            </a:pPr>
            <a:r>
              <a:rPr lang="en-US" dirty="0" smtClean="0"/>
              <a:t>Functional decomposition or</a:t>
            </a:r>
          </a:p>
          <a:p>
            <a:pPr marL="971550" lvl="1" indent="-514350">
              <a:buFont typeface="+mj-lt"/>
              <a:buAutoNum type="arabicPeriod"/>
              <a:defRPr/>
            </a:pPr>
            <a:r>
              <a:rPr lang="en-ZA" dirty="0" smtClean="0"/>
              <a:t>Domain decomposition</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Functional decomposition</a:t>
            </a:r>
            <a:endParaRPr lang="en-US" dirty="0"/>
          </a:p>
        </p:txBody>
      </p:sp>
      <p:sp>
        <p:nvSpPr>
          <p:cNvPr id="3" name="Content Placeholder 2"/>
          <p:cNvSpPr>
            <a:spLocks noGrp="1"/>
          </p:cNvSpPr>
          <p:nvPr>
            <p:ph idx="1"/>
          </p:nvPr>
        </p:nvSpPr>
        <p:spPr>
          <a:xfrm>
            <a:off x="693738" y="1476375"/>
            <a:ext cx="8007350" cy="5068888"/>
          </a:xfrm>
        </p:spPr>
        <p:txBody>
          <a:bodyPr>
            <a:normAutofit lnSpcReduction="10000"/>
          </a:bodyPr>
          <a:lstStyle/>
          <a:p>
            <a:pPr>
              <a:defRPr/>
            </a:pPr>
            <a:r>
              <a:rPr lang="en-US" dirty="0" smtClean="0"/>
              <a:t>Functional decomposition focuses on the </a:t>
            </a:r>
            <a:r>
              <a:rPr lang="en-US" dirty="0" smtClean="0">
                <a:solidFill>
                  <a:srgbClr val="FF6600"/>
                </a:solidFill>
              </a:rPr>
              <a:t>computation</a:t>
            </a:r>
            <a:r>
              <a:rPr lang="en-US" dirty="0" smtClean="0"/>
              <a:t> to be done, rather than the way data is separated and manipulated by tasks.</a:t>
            </a:r>
          </a:p>
          <a:p>
            <a:pPr>
              <a:defRPr/>
            </a:pPr>
            <a:r>
              <a:rPr lang="en-US" dirty="0" smtClean="0"/>
              <a:t>The problem is </a:t>
            </a:r>
            <a:r>
              <a:rPr lang="en-US" dirty="0" smtClean="0">
                <a:solidFill>
                  <a:srgbClr val="FF6600"/>
                </a:solidFill>
              </a:rPr>
              <a:t>decomposed into tasks </a:t>
            </a:r>
            <a:r>
              <a:rPr lang="en-US" dirty="0" smtClean="0"/>
              <a:t>according to the work that must be done.</a:t>
            </a:r>
          </a:p>
          <a:p>
            <a:pPr>
              <a:defRPr/>
            </a:pPr>
            <a:r>
              <a:rPr lang="en-US" dirty="0" smtClean="0"/>
              <a:t>Each task performs a portion of the overall work.</a:t>
            </a:r>
          </a:p>
          <a:p>
            <a:pPr>
              <a:defRPr/>
            </a:pPr>
            <a:r>
              <a:rPr lang="en-ZA" dirty="0" smtClean="0"/>
              <a:t>Tends to be closer to </a:t>
            </a:r>
            <a:r>
              <a:rPr lang="en-ZA" i="1" dirty="0" smtClean="0"/>
              <a:t>message passing</a:t>
            </a:r>
            <a:r>
              <a:rPr lang="en-ZA" dirty="0" smtClean="0"/>
              <a:t> and MIMD systems</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Functional decomposition</a:t>
            </a:r>
            <a:endParaRPr lang="en-US" dirty="0"/>
          </a:p>
        </p:txBody>
      </p:sp>
      <p:pic>
        <p:nvPicPr>
          <p:cNvPr id="15363" name="Picture 3" descr="puzzle.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857500" y="1655763"/>
            <a:ext cx="3965575" cy="3660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4" name="TextBox 4"/>
          <p:cNvSpPr txBox="1">
            <a:spLocks noChangeArrowheads="1"/>
          </p:cNvSpPr>
          <p:nvPr/>
        </p:nvSpPr>
        <p:spPr bwMode="auto">
          <a:xfrm rot="-1313981">
            <a:off x="3375025" y="3251200"/>
            <a:ext cx="28257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sz="3600">
                <a:solidFill>
                  <a:srgbClr val="1C1C1C"/>
                </a:solidFill>
              </a:rPr>
              <a:t>The Problem</a:t>
            </a:r>
            <a:endParaRPr lang="en-US" sz="3600">
              <a:solidFill>
                <a:srgbClr val="1C1C1C"/>
              </a:solidFill>
            </a:endParaRPr>
          </a:p>
        </p:txBody>
      </p:sp>
      <p:cxnSp>
        <p:nvCxnSpPr>
          <p:cNvPr id="15365" name="Straight Connector 6"/>
          <p:cNvCxnSpPr>
            <a:cxnSpLocks noChangeShapeType="1"/>
          </p:cNvCxnSpPr>
          <p:nvPr/>
        </p:nvCxnSpPr>
        <p:spPr bwMode="auto">
          <a:xfrm rot="10800000" flipV="1">
            <a:off x="5748338" y="1816100"/>
            <a:ext cx="965200" cy="627063"/>
          </a:xfrm>
          <a:prstGeom prst="line">
            <a:avLst/>
          </a:prstGeom>
          <a:noFill/>
          <a:ln w="28575" algn="ctr">
            <a:solidFill>
              <a:srgbClr val="FFC000"/>
            </a:solidFill>
            <a:round/>
            <a:headEnd/>
            <a:tailEnd/>
          </a:ln>
          <a:extLst>
            <a:ext uri="{909E8E84-426E-40DD-AFC4-6F175D3DCCD1}">
              <a14:hiddenFill xmlns:a14="http://schemas.microsoft.com/office/drawing/2010/main">
                <a:noFill/>
              </a14:hiddenFill>
            </a:ext>
          </a:extLst>
        </p:spPr>
      </p:cxnSp>
      <p:sp>
        <p:nvSpPr>
          <p:cNvPr id="8" name="Rectangle 7"/>
          <p:cNvSpPr/>
          <p:nvPr/>
        </p:nvSpPr>
        <p:spPr bwMode="auto">
          <a:xfrm>
            <a:off x="1096963" y="1816100"/>
            <a:ext cx="1698625" cy="1593850"/>
          </a:xfrm>
          <a:prstGeom prst="rect">
            <a:avLst/>
          </a:prstGeom>
          <a:solidFill>
            <a:srgbClr val="B7B7FF"/>
          </a:solidFill>
          <a:ln w="9525" cap="flat" cmpd="sng" algn="ctr">
            <a:solidFill>
              <a:schemeClr val="accent4">
                <a:lumMod val="25000"/>
              </a:schemeClr>
            </a:solidFill>
            <a:prstDash val="solid"/>
            <a:round/>
            <a:headEnd type="none" w="med" len="med"/>
            <a:tailEnd type="none" w="med" len="med"/>
          </a:ln>
          <a:effectLst/>
        </p:spPr>
        <p:txBody>
          <a:bodyPr/>
          <a:lstStyle/>
          <a:p>
            <a:pPr>
              <a:defRPr/>
            </a:pPr>
            <a:r>
              <a:rPr lang="en-ZA" dirty="0">
                <a:solidFill>
                  <a:srgbClr val="1C1C1C"/>
                </a:solidFill>
              </a:rPr>
              <a:t>Task #1:</a:t>
            </a:r>
          </a:p>
          <a:p>
            <a:pPr>
              <a:defRPr/>
            </a:pPr>
            <a:r>
              <a:rPr lang="en-ZA" dirty="0">
                <a:solidFill>
                  <a:srgbClr val="1C1C1C"/>
                </a:solidFill>
              </a:rPr>
              <a:t>1.</a:t>
            </a:r>
          </a:p>
          <a:p>
            <a:pPr>
              <a:defRPr/>
            </a:pPr>
            <a:r>
              <a:rPr lang="en-ZA" dirty="0">
                <a:solidFill>
                  <a:srgbClr val="1C1C1C"/>
                </a:solidFill>
              </a:rPr>
              <a:t>2.</a:t>
            </a:r>
          </a:p>
          <a:p>
            <a:pPr>
              <a:defRPr/>
            </a:pPr>
            <a:r>
              <a:rPr lang="en-ZA" dirty="0">
                <a:solidFill>
                  <a:srgbClr val="1C1C1C"/>
                </a:solidFill>
              </a:rPr>
              <a:t>3.</a:t>
            </a:r>
          </a:p>
          <a:p>
            <a:pPr>
              <a:defRPr/>
            </a:pPr>
            <a:r>
              <a:rPr lang="en-ZA" dirty="0">
                <a:solidFill>
                  <a:srgbClr val="1C1C1C"/>
                </a:solidFill>
              </a:rPr>
              <a:t>4.</a:t>
            </a:r>
            <a:endParaRPr lang="en-US" dirty="0">
              <a:solidFill>
                <a:srgbClr val="1C1C1C"/>
              </a:solidFill>
            </a:endParaRPr>
          </a:p>
        </p:txBody>
      </p:sp>
      <p:sp>
        <p:nvSpPr>
          <p:cNvPr id="9" name="Rectangle 8"/>
          <p:cNvSpPr/>
          <p:nvPr/>
        </p:nvSpPr>
        <p:spPr bwMode="auto">
          <a:xfrm>
            <a:off x="6700838" y="1528763"/>
            <a:ext cx="1698625" cy="1292225"/>
          </a:xfrm>
          <a:prstGeom prst="rect">
            <a:avLst/>
          </a:prstGeom>
          <a:solidFill>
            <a:srgbClr val="FFBA75"/>
          </a:solidFill>
          <a:ln w="9525" cap="flat" cmpd="sng" algn="ctr">
            <a:solidFill>
              <a:schemeClr val="accent4">
                <a:lumMod val="25000"/>
              </a:schemeClr>
            </a:solidFill>
            <a:prstDash val="solid"/>
            <a:round/>
            <a:headEnd type="none" w="med" len="med"/>
            <a:tailEnd type="none" w="med" len="med"/>
          </a:ln>
          <a:effectLst/>
        </p:spPr>
        <p:txBody>
          <a:bodyPr/>
          <a:lstStyle/>
          <a:p>
            <a:pPr>
              <a:defRPr/>
            </a:pPr>
            <a:r>
              <a:rPr lang="en-ZA" dirty="0">
                <a:solidFill>
                  <a:srgbClr val="1C1C1C"/>
                </a:solidFill>
              </a:rPr>
              <a:t>Task #2:</a:t>
            </a:r>
          </a:p>
          <a:p>
            <a:pPr>
              <a:defRPr/>
            </a:pPr>
            <a:r>
              <a:rPr lang="en-ZA" dirty="0">
                <a:solidFill>
                  <a:srgbClr val="1C1C1C"/>
                </a:solidFill>
              </a:rPr>
              <a:t>1.</a:t>
            </a:r>
          </a:p>
          <a:p>
            <a:pPr>
              <a:defRPr/>
            </a:pPr>
            <a:r>
              <a:rPr lang="en-ZA" dirty="0">
                <a:solidFill>
                  <a:srgbClr val="1C1C1C"/>
                </a:solidFill>
              </a:rPr>
              <a:t>2.</a:t>
            </a:r>
          </a:p>
          <a:p>
            <a:pPr>
              <a:defRPr/>
            </a:pPr>
            <a:r>
              <a:rPr lang="en-ZA" dirty="0">
                <a:solidFill>
                  <a:srgbClr val="1C1C1C"/>
                </a:solidFill>
              </a:rPr>
              <a:t>3.</a:t>
            </a:r>
            <a:endParaRPr lang="en-US" dirty="0">
              <a:solidFill>
                <a:srgbClr val="1C1C1C"/>
              </a:solidFill>
            </a:endParaRPr>
          </a:p>
        </p:txBody>
      </p:sp>
      <p:cxnSp>
        <p:nvCxnSpPr>
          <p:cNvPr id="15368" name="Straight Connector 10"/>
          <p:cNvCxnSpPr>
            <a:cxnSpLocks noChangeShapeType="1"/>
          </p:cNvCxnSpPr>
          <p:nvPr/>
        </p:nvCxnSpPr>
        <p:spPr bwMode="auto">
          <a:xfrm rot="10800000">
            <a:off x="2820988" y="2378075"/>
            <a:ext cx="862012" cy="377825"/>
          </a:xfrm>
          <a:prstGeom prst="line">
            <a:avLst/>
          </a:prstGeom>
          <a:noFill/>
          <a:ln w="28575" algn="ctr">
            <a:solidFill>
              <a:srgbClr val="8CA1F8"/>
            </a:solidFill>
            <a:round/>
            <a:headEnd/>
            <a:tailEnd/>
          </a:ln>
          <a:extLst>
            <a:ext uri="{909E8E84-426E-40DD-AFC4-6F175D3DCCD1}">
              <a14:hiddenFill xmlns:a14="http://schemas.microsoft.com/office/drawing/2010/main">
                <a:noFill/>
              </a14:hiddenFill>
            </a:ext>
          </a:extLst>
        </p:spPr>
      </p:cxnSp>
      <p:sp>
        <p:nvSpPr>
          <p:cNvPr id="13" name="Rectangle 12"/>
          <p:cNvSpPr/>
          <p:nvPr/>
        </p:nvSpPr>
        <p:spPr bwMode="auto">
          <a:xfrm>
            <a:off x="1019175" y="4179888"/>
            <a:ext cx="1698625" cy="1776412"/>
          </a:xfrm>
          <a:prstGeom prst="rect">
            <a:avLst/>
          </a:prstGeom>
          <a:solidFill>
            <a:srgbClr val="D9FFD9"/>
          </a:solidFill>
          <a:ln w="9525" cap="flat" cmpd="sng" algn="ctr">
            <a:solidFill>
              <a:schemeClr val="accent4">
                <a:lumMod val="25000"/>
              </a:schemeClr>
            </a:solidFill>
            <a:prstDash val="solid"/>
            <a:round/>
            <a:headEnd type="none" w="med" len="med"/>
            <a:tailEnd type="none" w="med" len="med"/>
          </a:ln>
          <a:effectLst/>
        </p:spPr>
        <p:txBody>
          <a:bodyPr/>
          <a:lstStyle/>
          <a:p>
            <a:pPr>
              <a:defRPr/>
            </a:pPr>
            <a:r>
              <a:rPr lang="en-ZA" dirty="0">
                <a:solidFill>
                  <a:srgbClr val="1C1C1C"/>
                </a:solidFill>
              </a:rPr>
              <a:t>Task #3:</a:t>
            </a:r>
          </a:p>
          <a:p>
            <a:pPr>
              <a:defRPr/>
            </a:pPr>
            <a:r>
              <a:rPr lang="en-ZA" dirty="0">
                <a:solidFill>
                  <a:srgbClr val="1C1C1C"/>
                </a:solidFill>
              </a:rPr>
              <a:t>1.</a:t>
            </a:r>
          </a:p>
          <a:p>
            <a:pPr>
              <a:defRPr/>
            </a:pPr>
            <a:r>
              <a:rPr lang="en-ZA" dirty="0">
                <a:solidFill>
                  <a:srgbClr val="1C1C1C"/>
                </a:solidFill>
              </a:rPr>
              <a:t>2.</a:t>
            </a:r>
          </a:p>
          <a:p>
            <a:pPr>
              <a:defRPr/>
            </a:pPr>
            <a:r>
              <a:rPr lang="en-ZA" dirty="0">
                <a:solidFill>
                  <a:srgbClr val="1C1C1C"/>
                </a:solidFill>
              </a:rPr>
              <a:t>3.</a:t>
            </a:r>
          </a:p>
          <a:p>
            <a:pPr>
              <a:defRPr/>
            </a:pPr>
            <a:r>
              <a:rPr lang="en-ZA" dirty="0">
                <a:solidFill>
                  <a:srgbClr val="1C1C1C"/>
                </a:solidFill>
              </a:rPr>
              <a:t>4.</a:t>
            </a:r>
          </a:p>
          <a:p>
            <a:pPr>
              <a:defRPr/>
            </a:pPr>
            <a:r>
              <a:rPr lang="en-ZA" dirty="0">
                <a:solidFill>
                  <a:srgbClr val="1C1C1C"/>
                </a:solidFill>
              </a:rPr>
              <a:t>5.</a:t>
            </a:r>
            <a:endParaRPr lang="en-US" dirty="0">
              <a:solidFill>
                <a:srgbClr val="1C1C1C"/>
              </a:solidFill>
            </a:endParaRPr>
          </a:p>
        </p:txBody>
      </p:sp>
      <p:cxnSp>
        <p:nvCxnSpPr>
          <p:cNvPr id="15370" name="Straight Connector 13"/>
          <p:cNvCxnSpPr>
            <a:cxnSpLocks noChangeShapeType="1"/>
          </p:cNvCxnSpPr>
          <p:nvPr/>
        </p:nvCxnSpPr>
        <p:spPr bwMode="auto">
          <a:xfrm rot="10800000" flipV="1">
            <a:off x="2743200" y="3787775"/>
            <a:ext cx="966788" cy="627063"/>
          </a:xfrm>
          <a:prstGeom prst="line">
            <a:avLst/>
          </a:prstGeom>
          <a:noFill/>
          <a:ln w="28575" algn="ctr">
            <a:solidFill>
              <a:srgbClr val="66FF99"/>
            </a:solidFill>
            <a:round/>
            <a:headEnd/>
            <a:tailEnd/>
          </a:ln>
          <a:extLst>
            <a:ext uri="{909E8E84-426E-40DD-AFC4-6F175D3DCCD1}">
              <a14:hiddenFill xmlns:a14="http://schemas.microsoft.com/office/drawing/2010/main">
                <a:noFill/>
              </a14:hiddenFill>
            </a:ext>
          </a:extLst>
        </p:spPr>
      </p:cxnSp>
      <p:sp>
        <p:nvSpPr>
          <p:cNvPr id="15" name="Rectangle 14"/>
          <p:cNvSpPr/>
          <p:nvPr/>
        </p:nvSpPr>
        <p:spPr bwMode="auto">
          <a:xfrm>
            <a:off x="6897688" y="4584700"/>
            <a:ext cx="1697037" cy="1111250"/>
          </a:xfrm>
          <a:prstGeom prst="rect">
            <a:avLst/>
          </a:prstGeom>
          <a:solidFill>
            <a:srgbClr val="FFCCCC"/>
          </a:solidFill>
          <a:ln w="9525" cap="flat" cmpd="sng" algn="ctr">
            <a:solidFill>
              <a:schemeClr val="accent4">
                <a:lumMod val="25000"/>
              </a:schemeClr>
            </a:solidFill>
            <a:prstDash val="solid"/>
            <a:round/>
            <a:headEnd type="none" w="med" len="med"/>
            <a:tailEnd type="none" w="med" len="med"/>
          </a:ln>
          <a:effectLst/>
        </p:spPr>
        <p:txBody>
          <a:bodyPr/>
          <a:lstStyle/>
          <a:p>
            <a:pPr>
              <a:defRPr/>
            </a:pPr>
            <a:r>
              <a:rPr lang="en-ZA" dirty="0">
                <a:solidFill>
                  <a:srgbClr val="1C1C1C"/>
                </a:solidFill>
              </a:rPr>
              <a:t>Task #4:</a:t>
            </a:r>
          </a:p>
          <a:p>
            <a:pPr>
              <a:defRPr/>
            </a:pPr>
            <a:r>
              <a:rPr lang="en-ZA" dirty="0">
                <a:solidFill>
                  <a:srgbClr val="1C1C1C"/>
                </a:solidFill>
              </a:rPr>
              <a:t>1.</a:t>
            </a:r>
          </a:p>
          <a:p>
            <a:pPr>
              <a:defRPr/>
            </a:pPr>
            <a:r>
              <a:rPr lang="en-ZA" dirty="0">
                <a:solidFill>
                  <a:srgbClr val="1C1C1C"/>
                </a:solidFill>
              </a:rPr>
              <a:t>2.</a:t>
            </a:r>
            <a:endParaRPr lang="en-US" dirty="0">
              <a:solidFill>
                <a:srgbClr val="1C1C1C"/>
              </a:solidFill>
            </a:endParaRPr>
          </a:p>
        </p:txBody>
      </p:sp>
      <p:cxnSp>
        <p:nvCxnSpPr>
          <p:cNvPr id="15372" name="Straight Connector 15"/>
          <p:cNvCxnSpPr>
            <a:cxnSpLocks noChangeShapeType="1"/>
          </p:cNvCxnSpPr>
          <p:nvPr/>
        </p:nvCxnSpPr>
        <p:spPr bwMode="auto">
          <a:xfrm rot="10800000">
            <a:off x="5761038" y="4362450"/>
            <a:ext cx="1174750" cy="549275"/>
          </a:xfrm>
          <a:prstGeom prst="line">
            <a:avLst/>
          </a:prstGeom>
          <a:noFill/>
          <a:ln w="28575" algn="ctr">
            <a:solidFill>
              <a:srgbClr val="FFBA75"/>
            </a:solidFill>
            <a:round/>
            <a:headEnd/>
            <a:tailEnd/>
          </a:ln>
          <a:extLst>
            <a:ext uri="{909E8E84-426E-40DD-AFC4-6F175D3DCCD1}">
              <a14:hiddenFill xmlns:a14="http://schemas.microsoft.com/office/drawing/2010/main">
                <a:noFill/>
              </a14:hiddenFill>
            </a:ext>
          </a:extLst>
        </p:spPr>
      </p:cxnSp>
      <p:sp>
        <p:nvSpPr>
          <p:cNvPr id="15373" name="Rectangle 17"/>
          <p:cNvSpPr>
            <a:spLocks noChangeArrowheads="1"/>
          </p:cNvSpPr>
          <p:nvPr/>
        </p:nvSpPr>
        <p:spPr bwMode="auto">
          <a:xfrm>
            <a:off x="379413" y="6180138"/>
            <a:ext cx="86074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t>Functional decomposition is suited to problems that can be split into different tasks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Functional decomposition</a:t>
            </a:r>
            <a:endParaRPr lang="en-US" dirty="0"/>
          </a:p>
        </p:txBody>
      </p:sp>
      <p:sp>
        <p:nvSpPr>
          <p:cNvPr id="3" name="Content Placeholder 2"/>
          <p:cNvSpPr>
            <a:spLocks noGrp="1"/>
          </p:cNvSpPr>
          <p:nvPr>
            <p:ph idx="1"/>
          </p:nvPr>
        </p:nvSpPr>
        <p:spPr>
          <a:xfrm>
            <a:off x="760413" y="1460500"/>
            <a:ext cx="8007350" cy="4191000"/>
          </a:xfrm>
        </p:spPr>
        <p:txBody>
          <a:bodyPr>
            <a:normAutofit fontScale="92500" lnSpcReduction="10000"/>
          </a:bodyPr>
          <a:lstStyle/>
          <a:p>
            <a:pPr>
              <a:defRPr/>
            </a:pPr>
            <a:r>
              <a:rPr lang="en-ZA" dirty="0" smtClean="0"/>
              <a:t>Example applications</a:t>
            </a:r>
          </a:p>
          <a:p>
            <a:pPr lvl="1">
              <a:defRPr/>
            </a:pPr>
            <a:r>
              <a:rPr lang="en-ZA" dirty="0" smtClean="0"/>
              <a:t>Environment modelling</a:t>
            </a:r>
          </a:p>
          <a:p>
            <a:pPr lvl="1">
              <a:defRPr/>
            </a:pPr>
            <a:r>
              <a:rPr lang="en-ZA" dirty="0" smtClean="0"/>
              <a:t>Simulating reality</a:t>
            </a:r>
          </a:p>
          <a:p>
            <a:pPr lvl="1">
              <a:defRPr/>
            </a:pPr>
            <a:r>
              <a:rPr lang="en-ZA" dirty="0" smtClean="0"/>
              <a:t>Signal processing, e.g.:</a:t>
            </a:r>
          </a:p>
          <a:p>
            <a:pPr lvl="2">
              <a:defRPr/>
            </a:pPr>
            <a:r>
              <a:rPr lang="en-ZA" dirty="0" smtClean="0"/>
              <a:t>Pipelined filters: in </a:t>
            </a:r>
            <a:r>
              <a:rPr lang="en-ZA" dirty="0" smtClean="0">
                <a:sym typeface="Wingdings" pitchFamily="2" charset="2"/>
              </a:rPr>
              <a:t> </a:t>
            </a:r>
            <a:r>
              <a:rPr lang="en-ZA" dirty="0" smtClean="0"/>
              <a:t>P1 </a:t>
            </a:r>
            <a:r>
              <a:rPr lang="en-ZA" dirty="0" smtClean="0">
                <a:sym typeface="Wingdings" pitchFamily="2" charset="2"/>
              </a:rPr>
              <a:t> P2  P3  out</a:t>
            </a:r>
          </a:p>
          <a:p>
            <a:pPr lvl="2">
              <a:defRPr/>
            </a:pPr>
            <a:r>
              <a:rPr lang="en-ZA" dirty="0" smtClean="0">
                <a:sym typeface="Wingdings" pitchFamily="2" charset="2"/>
              </a:rPr>
              <a:t>Here P1 is filled first, its result is sent to P2 while simultaneously P1 starts working on a block of new input, and so on.</a:t>
            </a:r>
          </a:p>
          <a:p>
            <a:pPr lvl="1">
              <a:defRPr/>
            </a:pPr>
            <a:r>
              <a:rPr lang="en-ZA" dirty="0" smtClean="0"/>
              <a:t>Climate modelling (e.g., simultaneously running simulations for atmosphere, land, and sea)</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Domain decomposition</a:t>
            </a:r>
            <a:endParaRPr lang="en-US" dirty="0"/>
          </a:p>
        </p:txBody>
      </p:sp>
      <p:sp>
        <p:nvSpPr>
          <p:cNvPr id="17411" name="Rectangle 3"/>
          <p:cNvSpPr>
            <a:spLocks noChangeArrowheads="1"/>
          </p:cNvSpPr>
          <p:nvPr/>
        </p:nvSpPr>
        <p:spPr bwMode="auto">
          <a:xfrm>
            <a:off x="954088" y="4310063"/>
            <a:ext cx="1004887" cy="796925"/>
          </a:xfrm>
          <a:prstGeom prst="rect">
            <a:avLst/>
          </a:prstGeom>
          <a:solidFill>
            <a:srgbClr val="FFCCCC"/>
          </a:solidFill>
          <a:ln w="9525" algn="ctr">
            <a:solidFill>
              <a:srgbClr val="1C1C1C"/>
            </a:solidFill>
            <a:round/>
            <a:headEnd/>
            <a:tailEnd/>
          </a:ln>
        </p:spPr>
        <p:txBody>
          <a:bodyPr/>
          <a:lstStyle/>
          <a:p>
            <a:endParaRPr lang="en-US"/>
          </a:p>
        </p:txBody>
      </p:sp>
      <p:sp>
        <p:nvSpPr>
          <p:cNvPr id="17412" name="Rectangle 4"/>
          <p:cNvSpPr>
            <a:spLocks noChangeArrowheads="1"/>
          </p:cNvSpPr>
          <p:nvPr/>
        </p:nvSpPr>
        <p:spPr bwMode="auto">
          <a:xfrm>
            <a:off x="1946275" y="4310063"/>
            <a:ext cx="1006475" cy="796925"/>
          </a:xfrm>
          <a:prstGeom prst="rect">
            <a:avLst/>
          </a:prstGeom>
          <a:solidFill>
            <a:srgbClr val="B7B7FF"/>
          </a:solidFill>
          <a:ln w="9525" algn="ctr">
            <a:solidFill>
              <a:srgbClr val="1C1C1C"/>
            </a:solidFill>
            <a:round/>
            <a:headEnd/>
            <a:tailEnd/>
          </a:ln>
        </p:spPr>
        <p:txBody>
          <a:bodyPr/>
          <a:lstStyle/>
          <a:p>
            <a:endParaRPr lang="en-US"/>
          </a:p>
        </p:txBody>
      </p:sp>
      <p:sp>
        <p:nvSpPr>
          <p:cNvPr id="17413" name="Rectangle 5"/>
          <p:cNvSpPr>
            <a:spLocks noChangeArrowheads="1"/>
          </p:cNvSpPr>
          <p:nvPr/>
        </p:nvSpPr>
        <p:spPr bwMode="auto">
          <a:xfrm>
            <a:off x="2938463" y="4310063"/>
            <a:ext cx="1006475" cy="796925"/>
          </a:xfrm>
          <a:prstGeom prst="rect">
            <a:avLst/>
          </a:prstGeom>
          <a:solidFill>
            <a:srgbClr val="D9FFD9"/>
          </a:solidFill>
          <a:ln w="9525" algn="ctr">
            <a:solidFill>
              <a:srgbClr val="1C1C1C"/>
            </a:solidFill>
            <a:round/>
            <a:headEnd/>
            <a:tailEnd/>
          </a:ln>
        </p:spPr>
        <p:txBody>
          <a:bodyPr/>
          <a:lstStyle/>
          <a:p>
            <a:endParaRPr lang="en-US"/>
          </a:p>
        </p:txBody>
      </p:sp>
      <p:sp>
        <p:nvSpPr>
          <p:cNvPr id="17414" name="Rectangle 6"/>
          <p:cNvSpPr>
            <a:spLocks noChangeArrowheads="1"/>
          </p:cNvSpPr>
          <p:nvPr/>
        </p:nvSpPr>
        <p:spPr bwMode="auto">
          <a:xfrm>
            <a:off x="1816100" y="3989388"/>
            <a:ext cx="11350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t>The Data</a:t>
            </a:r>
            <a:endParaRPr lang="en-US"/>
          </a:p>
        </p:txBody>
      </p:sp>
      <p:sp>
        <p:nvSpPr>
          <p:cNvPr id="17415" name="Rectangle 7"/>
          <p:cNvSpPr>
            <a:spLocks noChangeArrowheads="1"/>
          </p:cNvSpPr>
          <p:nvPr/>
        </p:nvSpPr>
        <p:spPr bwMode="auto">
          <a:xfrm>
            <a:off x="469900" y="1543050"/>
            <a:ext cx="82169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ZA" sz="2400"/>
              <a:t>Involves separating the data, or taking different ‘views’ of the same data. E.g.</a:t>
            </a:r>
          </a:p>
          <a:p>
            <a:pPr lvl="1"/>
            <a:r>
              <a:rPr lang="en-ZA" sz="2400"/>
              <a:t>View 1 : looking at frequencies (e.g. FFTs)</a:t>
            </a:r>
          </a:p>
          <a:p>
            <a:pPr lvl="1"/>
            <a:r>
              <a:rPr lang="en-ZA" sz="2400"/>
              <a:t>View 2 : looking at amplitudes</a:t>
            </a:r>
          </a:p>
          <a:p>
            <a:r>
              <a:rPr lang="en-ZA" sz="2400"/>
              <a:t>Each parallel task works on its own portion of the data, or does something different with the same data</a:t>
            </a:r>
            <a:endParaRPr lang="en-US" sz="2400"/>
          </a:p>
        </p:txBody>
      </p:sp>
      <p:sp>
        <p:nvSpPr>
          <p:cNvPr id="17416" name="Rectangle 11"/>
          <p:cNvSpPr>
            <a:spLocks noChangeArrowheads="1"/>
          </p:cNvSpPr>
          <p:nvPr/>
        </p:nvSpPr>
        <p:spPr bwMode="auto">
          <a:xfrm>
            <a:off x="1957388" y="6345238"/>
            <a:ext cx="8382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solidFill>
                  <a:srgbClr val="1C1C1C"/>
                </a:solidFill>
              </a:rPr>
              <a:t>Result</a:t>
            </a:r>
            <a:endParaRPr lang="en-US"/>
          </a:p>
        </p:txBody>
      </p:sp>
      <p:cxnSp>
        <p:nvCxnSpPr>
          <p:cNvPr id="17417" name="Straight Arrow Connector 13"/>
          <p:cNvCxnSpPr>
            <a:cxnSpLocks noChangeShapeType="1"/>
            <a:stCxn id="17411" idx="2"/>
            <a:endCxn id="17430" idx="0"/>
          </p:cNvCxnSpPr>
          <p:nvPr/>
        </p:nvCxnSpPr>
        <p:spPr bwMode="auto">
          <a:xfrm rot="5400000">
            <a:off x="1037432" y="5120481"/>
            <a:ext cx="431800" cy="404813"/>
          </a:xfrm>
          <a:prstGeom prst="straightConnector1">
            <a:avLst/>
          </a:prstGeom>
          <a:noFill/>
          <a:ln w="19050" algn="ctr">
            <a:solidFill>
              <a:srgbClr val="1C1C1C"/>
            </a:solidFill>
            <a:round/>
            <a:headEnd/>
            <a:tailEnd type="arrow" w="med" len="med"/>
          </a:ln>
          <a:extLst>
            <a:ext uri="{909E8E84-426E-40DD-AFC4-6F175D3DCCD1}">
              <a14:hiddenFill xmlns:a14="http://schemas.microsoft.com/office/drawing/2010/main">
                <a:noFill/>
              </a14:hiddenFill>
            </a:ext>
          </a:extLst>
        </p:spPr>
      </p:cxnSp>
      <p:cxnSp>
        <p:nvCxnSpPr>
          <p:cNvPr id="17418" name="Straight Arrow Connector 14"/>
          <p:cNvCxnSpPr>
            <a:cxnSpLocks noChangeShapeType="1"/>
            <a:stCxn id="17412" idx="2"/>
            <a:endCxn id="17431" idx="0"/>
          </p:cNvCxnSpPr>
          <p:nvPr/>
        </p:nvCxnSpPr>
        <p:spPr bwMode="auto">
          <a:xfrm rot="5400000">
            <a:off x="2187576" y="5276850"/>
            <a:ext cx="431800" cy="92075"/>
          </a:xfrm>
          <a:prstGeom prst="straightConnector1">
            <a:avLst/>
          </a:prstGeom>
          <a:noFill/>
          <a:ln w="19050" algn="ctr">
            <a:solidFill>
              <a:srgbClr val="1C1C1C"/>
            </a:solidFill>
            <a:round/>
            <a:headEnd/>
            <a:tailEnd type="arrow" w="med" len="med"/>
          </a:ln>
          <a:extLst>
            <a:ext uri="{909E8E84-426E-40DD-AFC4-6F175D3DCCD1}">
              <a14:hiddenFill xmlns:a14="http://schemas.microsoft.com/office/drawing/2010/main">
                <a:noFill/>
              </a14:hiddenFill>
            </a:ext>
          </a:extLst>
        </p:spPr>
      </p:cxnSp>
      <p:cxnSp>
        <p:nvCxnSpPr>
          <p:cNvPr id="17419" name="Straight Arrow Connector 17"/>
          <p:cNvCxnSpPr>
            <a:cxnSpLocks noChangeShapeType="1"/>
            <a:stCxn id="17413" idx="2"/>
            <a:endCxn id="17432" idx="0"/>
          </p:cNvCxnSpPr>
          <p:nvPr/>
        </p:nvCxnSpPr>
        <p:spPr bwMode="auto">
          <a:xfrm rot="16200000" flipH="1">
            <a:off x="3369469" y="5179219"/>
            <a:ext cx="431800" cy="287338"/>
          </a:xfrm>
          <a:prstGeom prst="straightConnector1">
            <a:avLst/>
          </a:prstGeom>
          <a:noFill/>
          <a:ln w="19050" algn="ctr">
            <a:solidFill>
              <a:srgbClr val="1C1C1C"/>
            </a:solidFill>
            <a:round/>
            <a:headEnd/>
            <a:tailEnd type="arrow" w="med" len="med"/>
          </a:ln>
          <a:extLst>
            <a:ext uri="{909E8E84-426E-40DD-AFC4-6F175D3DCCD1}">
              <a14:hiddenFill xmlns:a14="http://schemas.microsoft.com/office/drawing/2010/main">
                <a:noFill/>
              </a14:hiddenFill>
            </a:ext>
          </a:extLst>
        </p:spPr>
      </p:cxnSp>
      <p:sp>
        <p:nvSpPr>
          <p:cNvPr id="17420" name="Rectangle 22"/>
          <p:cNvSpPr>
            <a:spLocks noChangeArrowheads="1"/>
          </p:cNvSpPr>
          <p:nvPr/>
        </p:nvSpPr>
        <p:spPr bwMode="auto">
          <a:xfrm>
            <a:off x="6257925" y="3989388"/>
            <a:ext cx="11334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t>The Data</a:t>
            </a:r>
            <a:endParaRPr lang="en-US"/>
          </a:p>
        </p:txBody>
      </p:sp>
      <p:cxnSp>
        <p:nvCxnSpPr>
          <p:cNvPr id="17421" name="Straight Arrow Connector 31"/>
          <p:cNvCxnSpPr>
            <a:cxnSpLocks noChangeShapeType="1"/>
            <a:endCxn id="17436" idx="0"/>
          </p:cNvCxnSpPr>
          <p:nvPr/>
        </p:nvCxnSpPr>
        <p:spPr bwMode="auto">
          <a:xfrm rot="5400000">
            <a:off x="5212557" y="5806281"/>
            <a:ext cx="222250" cy="52387"/>
          </a:xfrm>
          <a:prstGeom prst="straightConnector1">
            <a:avLst/>
          </a:prstGeom>
          <a:noFill/>
          <a:ln w="19050" algn="ctr">
            <a:solidFill>
              <a:srgbClr val="1C1C1C"/>
            </a:solidFill>
            <a:round/>
            <a:headEnd/>
            <a:tailEnd type="arrow" w="med" len="med"/>
          </a:ln>
          <a:extLst>
            <a:ext uri="{909E8E84-426E-40DD-AFC4-6F175D3DCCD1}">
              <a14:hiddenFill xmlns:a14="http://schemas.microsoft.com/office/drawing/2010/main">
                <a:noFill/>
              </a14:hiddenFill>
            </a:ext>
          </a:extLst>
        </p:spPr>
      </p:cxnSp>
      <p:sp>
        <p:nvSpPr>
          <p:cNvPr id="34" name="Freeform 33"/>
          <p:cNvSpPr/>
          <p:nvPr/>
        </p:nvSpPr>
        <p:spPr bwMode="auto">
          <a:xfrm>
            <a:off x="4924425" y="4989513"/>
            <a:ext cx="3697288" cy="457200"/>
          </a:xfrm>
          <a:custGeom>
            <a:avLst/>
            <a:gdLst>
              <a:gd name="connsiteX0" fmla="*/ 39189 w 3696789"/>
              <a:gd name="connsiteY0" fmla="*/ 0 h 391885"/>
              <a:gd name="connsiteX1" fmla="*/ 39189 w 3696789"/>
              <a:gd name="connsiteY1" fmla="*/ 0 h 391885"/>
              <a:gd name="connsiteX2" fmla="*/ 0 w 3696789"/>
              <a:gd name="connsiteY2" fmla="*/ 391885 h 391885"/>
              <a:gd name="connsiteX3" fmla="*/ 992777 w 3696789"/>
              <a:gd name="connsiteY3" fmla="*/ 378823 h 391885"/>
              <a:gd name="connsiteX4" fmla="*/ 3696789 w 3696789"/>
              <a:gd name="connsiteY4" fmla="*/ 65314 h 3918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96789" h="391885">
                <a:moveTo>
                  <a:pt x="39189" y="0"/>
                </a:moveTo>
                <a:lnTo>
                  <a:pt x="39189" y="0"/>
                </a:lnTo>
                <a:lnTo>
                  <a:pt x="0" y="391885"/>
                </a:lnTo>
                <a:lnTo>
                  <a:pt x="992777" y="378823"/>
                </a:lnTo>
                <a:lnTo>
                  <a:pt x="3696789" y="65314"/>
                </a:lnTo>
              </a:path>
            </a:pathLst>
          </a:custGeom>
          <a:solidFill>
            <a:srgbClr val="D9FFD9"/>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17423" name="Rectangle 24"/>
          <p:cNvSpPr>
            <a:spLocks noChangeArrowheads="1"/>
          </p:cNvSpPr>
          <p:nvPr/>
        </p:nvSpPr>
        <p:spPr bwMode="auto">
          <a:xfrm>
            <a:off x="4911725" y="5408613"/>
            <a:ext cx="1006475" cy="325437"/>
          </a:xfrm>
          <a:prstGeom prst="rect">
            <a:avLst/>
          </a:prstGeom>
          <a:solidFill>
            <a:schemeClr val="accent1">
              <a:lumMod val="20000"/>
              <a:lumOff val="80000"/>
            </a:schemeClr>
          </a:solidFill>
          <a:ln w="9525" algn="ctr">
            <a:solidFill>
              <a:srgbClr val="1C1C1C"/>
            </a:solidFill>
            <a:round/>
            <a:headEnd/>
            <a:tailEnd/>
          </a:ln>
        </p:spPr>
        <p:txBody>
          <a:bodyPr/>
          <a:lstStyle/>
          <a:p>
            <a:r>
              <a:rPr lang="en-ZA">
                <a:solidFill>
                  <a:srgbClr val="1C1C1C"/>
                </a:solidFill>
              </a:rPr>
              <a:t>View 1</a:t>
            </a:r>
            <a:endParaRPr lang="en-US">
              <a:solidFill>
                <a:srgbClr val="1C1C1C"/>
              </a:solidFill>
            </a:endParaRPr>
          </a:p>
        </p:txBody>
      </p:sp>
      <p:sp>
        <p:nvSpPr>
          <p:cNvPr id="35" name="Freeform 34"/>
          <p:cNvSpPr/>
          <p:nvPr/>
        </p:nvSpPr>
        <p:spPr bwMode="auto">
          <a:xfrm flipH="1">
            <a:off x="5146675" y="5041900"/>
            <a:ext cx="3500438" cy="457200"/>
          </a:xfrm>
          <a:custGeom>
            <a:avLst/>
            <a:gdLst>
              <a:gd name="connsiteX0" fmla="*/ 39189 w 3696789"/>
              <a:gd name="connsiteY0" fmla="*/ 0 h 391885"/>
              <a:gd name="connsiteX1" fmla="*/ 39189 w 3696789"/>
              <a:gd name="connsiteY1" fmla="*/ 0 h 391885"/>
              <a:gd name="connsiteX2" fmla="*/ 0 w 3696789"/>
              <a:gd name="connsiteY2" fmla="*/ 391885 h 391885"/>
              <a:gd name="connsiteX3" fmla="*/ 992777 w 3696789"/>
              <a:gd name="connsiteY3" fmla="*/ 378823 h 391885"/>
              <a:gd name="connsiteX4" fmla="*/ 3696789 w 3696789"/>
              <a:gd name="connsiteY4" fmla="*/ 65314 h 3918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96789" h="391885">
                <a:moveTo>
                  <a:pt x="39189" y="0"/>
                </a:moveTo>
                <a:lnTo>
                  <a:pt x="39189" y="0"/>
                </a:lnTo>
                <a:lnTo>
                  <a:pt x="0" y="391885"/>
                </a:lnTo>
                <a:lnTo>
                  <a:pt x="992777" y="378823"/>
                </a:lnTo>
                <a:lnTo>
                  <a:pt x="3696789" y="65314"/>
                </a:lnTo>
              </a:path>
            </a:pathLst>
          </a:custGeom>
          <a:solidFill>
            <a:srgbClr val="D9FFD9"/>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17425" name="Rectangle 35"/>
          <p:cNvSpPr>
            <a:spLocks noChangeArrowheads="1"/>
          </p:cNvSpPr>
          <p:nvPr/>
        </p:nvSpPr>
        <p:spPr bwMode="auto">
          <a:xfrm>
            <a:off x="7667625" y="5408613"/>
            <a:ext cx="1006475" cy="325437"/>
          </a:xfrm>
          <a:prstGeom prst="rect">
            <a:avLst/>
          </a:prstGeom>
          <a:solidFill>
            <a:schemeClr val="accent1">
              <a:lumMod val="20000"/>
              <a:lumOff val="80000"/>
            </a:schemeClr>
          </a:solidFill>
          <a:ln w="9525" algn="ctr">
            <a:solidFill>
              <a:srgbClr val="1C1C1C"/>
            </a:solidFill>
            <a:round/>
            <a:headEnd/>
            <a:tailEnd/>
          </a:ln>
        </p:spPr>
        <p:txBody>
          <a:bodyPr/>
          <a:lstStyle/>
          <a:p>
            <a:r>
              <a:rPr lang="en-ZA">
                <a:solidFill>
                  <a:srgbClr val="1C1C1C"/>
                </a:solidFill>
              </a:rPr>
              <a:t>View 2</a:t>
            </a:r>
            <a:endParaRPr lang="en-US">
              <a:solidFill>
                <a:srgbClr val="1C1C1C"/>
              </a:solidFill>
            </a:endParaRPr>
          </a:p>
        </p:txBody>
      </p:sp>
      <p:cxnSp>
        <p:nvCxnSpPr>
          <p:cNvPr id="17426" name="Straight Arrow Connector 37"/>
          <p:cNvCxnSpPr>
            <a:cxnSpLocks noChangeShapeType="1"/>
          </p:cNvCxnSpPr>
          <p:nvPr/>
        </p:nvCxnSpPr>
        <p:spPr bwMode="auto">
          <a:xfrm rot="5400000">
            <a:off x="8020844" y="5806281"/>
            <a:ext cx="222250" cy="52388"/>
          </a:xfrm>
          <a:prstGeom prst="straightConnector1">
            <a:avLst/>
          </a:prstGeom>
          <a:noFill/>
          <a:ln w="19050" algn="ctr">
            <a:solidFill>
              <a:srgbClr val="1C1C1C"/>
            </a:solidFill>
            <a:round/>
            <a:headEnd/>
            <a:tailEnd type="arrow" w="med" len="med"/>
          </a:ln>
          <a:extLst>
            <a:ext uri="{909E8E84-426E-40DD-AFC4-6F175D3DCCD1}">
              <a14:hiddenFill xmlns:a14="http://schemas.microsoft.com/office/drawing/2010/main">
                <a:noFill/>
              </a14:hiddenFill>
            </a:ext>
          </a:extLst>
        </p:spPr>
      </p:cxnSp>
      <p:cxnSp>
        <p:nvCxnSpPr>
          <p:cNvPr id="17427" name="Straight Arrow Connector 38"/>
          <p:cNvCxnSpPr>
            <a:cxnSpLocks noChangeShapeType="1"/>
          </p:cNvCxnSpPr>
          <p:nvPr/>
        </p:nvCxnSpPr>
        <p:spPr bwMode="auto">
          <a:xfrm>
            <a:off x="1012825" y="6113463"/>
            <a:ext cx="1025525" cy="287337"/>
          </a:xfrm>
          <a:prstGeom prst="straightConnector1">
            <a:avLst/>
          </a:prstGeom>
          <a:noFill/>
          <a:ln w="19050" algn="ctr">
            <a:solidFill>
              <a:srgbClr val="1C1C1C"/>
            </a:solidFill>
            <a:round/>
            <a:headEnd/>
            <a:tailEnd type="arrow" w="med" len="med"/>
          </a:ln>
          <a:extLst>
            <a:ext uri="{909E8E84-426E-40DD-AFC4-6F175D3DCCD1}">
              <a14:hiddenFill xmlns:a14="http://schemas.microsoft.com/office/drawing/2010/main">
                <a:noFill/>
              </a14:hiddenFill>
            </a:ext>
          </a:extLst>
        </p:spPr>
      </p:cxnSp>
      <p:cxnSp>
        <p:nvCxnSpPr>
          <p:cNvPr id="17428" name="Straight Arrow Connector 40"/>
          <p:cNvCxnSpPr>
            <a:cxnSpLocks noChangeShapeType="1"/>
            <a:endCxn id="17416" idx="0"/>
          </p:cNvCxnSpPr>
          <p:nvPr/>
        </p:nvCxnSpPr>
        <p:spPr bwMode="auto">
          <a:xfrm rot="16200000" flipH="1">
            <a:off x="2251075" y="6219826"/>
            <a:ext cx="231775" cy="19050"/>
          </a:xfrm>
          <a:prstGeom prst="straightConnector1">
            <a:avLst/>
          </a:prstGeom>
          <a:noFill/>
          <a:ln w="19050" algn="ctr">
            <a:solidFill>
              <a:srgbClr val="1C1C1C"/>
            </a:solidFill>
            <a:round/>
            <a:headEnd/>
            <a:tailEnd type="arrow" w="med" len="med"/>
          </a:ln>
          <a:extLst>
            <a:ext uri="{909E8E84-426E-40DD-AFC4-6F175D3DCCD1}">
              <a14:hiddenFill xmlns:a14="http://schemas.microsoft.com/office/drawing/2010/main">
                <a:noFill/>
              </a14:hiddenFill>
            </a:ext>
          </a:extLst>
        </p:spPr>
      </p:cxnSp>
      <p:cxnSp>
        <p:nvCxnSpPr>
          <p:cNvPr id="17429" name="Straight Arrow Connector 42"/>
          <p:cNvCxnSpPr>
            <a:cxnSpLocks noChangeShapeType="1"/>
          </p:cNvCxnSpPr>
          <p:nvPr/>
        </p:nvCxnSpPr>
        <p:spPr bwMode="auto">
          <a:xfrm rot="10800000" flipV="1">
            <a:off x="2586038" y="6113463"/>
            <a:ext cx="1130300" cy="261937"/>
          </a:xfrm>
          <a:prstGeom prst="straightConnector1">
            <a:avLst/>
          </a:prstGeom>
          <a:noFill/>
          <a:ln w="19050" algn="ctr">
            <a:solidFill>
              <a:srgbClr val="1C1C1C"/>
            </a:solidFill>
            <a:round/>
            <a:headEnd/>
            <a:tailEnd type="arrow" w="med" len="med"/>
          </a:ln>
          <a:extLst>
            <a:ext uri="{909E8E84-426E-40DD-AFC4-6F175D3DCCD1}">
              <a14:hiddenFill xmlns:a14="http://schemas.microsoft.com/office/drawing/2010/main">
                <a:noFill/>
              </a14:hiddenFill>
            </a:ext>
          </a:extLst>
        </p:spPr>
      </p:cxnSp>
      <p:sp>
        <p:nvSpPr>
          <p:cNvPr id="17430" name="Oval 8"/>
          <p:cNvSpPr>
            <a:spLocks noChangeArrowheads="1"/>
          </p:cNvSpPr>
          <p:nvPr/>
        </p:nvSpPr>
        <p:spPr bwMode="auto">
          <a:xfrm>
            <a:off x="404813" y="5538788"/>
            <a:ext cx="1293812" cy="614362"/>
          </a:xfrm>
          <a:prstGeom prst="ellipse">
            <a:avLst/>
          </a:prstGeom>
          <a:solidFill>
            <a:schemeClr val="accent6">
              <a:lumMod val="20000"/>
              <a:lumOff val="80000"/>
            </a:schemeClr>
          </a:solidFill>
          <a:ln w="19050" algn="ctr">
            <a:solidFill>
              <a:srgbClr val="1C1C1C"/>
            </a:solidFill>
            <a:round/>
            <a:headEnd/>
            <a:tailEnd/>
          </a:ln>
        </p:spPr>
        <p:txBody>
          <a:bodyPr/>
          <a:lstStyle/>
          <a:p>
            <a:r>
              <a:rPr lang="en-ZA" dirty="0">
                <a:solidFill>
                  <a:srgbClr val="1C1C1C"/>
                </a:solidFill>
              </a:rPr>
              <a:t>Task1</a:t>
            </a:r>
            <a:endParaRPr lang="en-US" dirty="0">
              <a:solidFill>
                <a:srgbClr val="1C1C1C"/>
              </a:solidFill>
            </a:endParaRPr>
          </a:p>
        </p:txBody>
      </p:sp>
      <p:sp>
        <p:nvSpPr>
          <p:cNvPr id="17431" name="Oval 9"/>
          <p:cNvSpPr>
            <a:spLocks noChangeArrowheads="1"/>
          </p:cNvSpPr>
          <p:nvPr/>
        </p:nvSpPr>
        <p:spPr bwMode="auto">
          <a:xfrm>
            <a:off x="1711325" y="5538788"/>
            <a:ext cx="1293813" cy="614362"/>
          </a:xfrm>
          <a:prstGeom prst="ellipse">
            <a:avLst/>
          </a:prstGeom>
          <a:solidFill>
            <a:schemeClr val="accent6">
              <a:lumMod val="20000"/>
              <a:lumOff val="80000"/>
            </a:schemeClr>
          </a:solidFill>
          <a:ln w="19050" algn="ctr">
            <a:solidFill>
              <a:srgbClr val="1C1C1C"/>
            </a:solidFill>
            <a:round/>
            <a:headEnd/>
            <a:tailEnd/>
          </a:ln>
        </p:spPr>
        <p:txBody>
          <a:bodyPr/>
          <a:lstStyle/>
          <a:p>
            <a:r>
              <a:rPr lang="en-ZA">
                <a:solidFill>
                  <a:srgbClr val="1C1C1C"/>
                </a:solidFill>
              </a:rPr>
              <a:t>Task2</a:t>
            </a:r>
            <a:endParaRPr lang="en-US">
              <a:solidFill>
                <a:srgbClr val="1C1C1C"/>
              </a:solidFill>
            </a:endParaRPr>
          </a:p>
        </p:txBody>
      </p:sp>
      <p:sp>
        <p:nvSpPr>
          <p:cNvPr id="17432" name="Oval 10"/>
          <p:cNvSpPr>
            <a:spLocks noChangeArrowheads="1"/>
          </p:cNvSpPr>
          <p:nvPr/>
        </p:nvSpPr>
        <p:spPr bwMode="auto">
          <a:xfrm>
            <a:off x="3082925" y="5538788"/>
            <a:ext cx="1293813" cy="614362"/>
          </a:xfrm>
          <a:prstGeom prst="ellipse">
            <a:avLst/>
          </a:prstGeom>
          <a:solidFill>
            <a:schemeClr val="accent6">
              <a:lumMod val="20000"/>
              <a:lumOff val="80000"/>
            </a:schemeClr>
          </a:solidFill>
          <a:ln w="19050" algn="ctr">
            <a:solidFill>
              <a:srgbClr val="1C1C1C"/>
            </a:solidFill>
            <a:round/>
            <a:headEnd/>
            <a:tailEnd/>
          </a:ln>
        </p:spPr>
        <p:txBody>
          <a:bodyPr/>
          <a:lstStyle/>
          <a:p>
            <a:r>
              <a:rPr lang="en-ZA">
                <a:solidFill>
                  <a:srgbClr val="1C1C1C"/>
                </a:solidFill>
              </a:rPr>
              <a:t>Task3</a:t>
            </a:r>
            <a:endParaRPr lang="en-US">
              <a:solidFill>
                <a:srgbClr val="1C1C1C"/>
              </a:solidFill>
            </a:endParaRPr>
          </a:p>
        </p:txBody>
      </p:sp>
      <p:sp>
        <p:nvSpPr>
          <p:cNvPr id="17433" name="Rectangle 44"/>
          <p:cNvSpPr>
            <a:spLocks noChangeArrowheads="1"/>
          </p:cNvSpPr>
          <p:nvPr/>
        </p:nvSpPr>
        <p:spPr bwMode="auto">
          <a:xfrm>
            <a:off x="6176963" y="6292850"/>
            <a:ext cx="838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solidFill>
                  <a:srgbClr val="1C1C1C"/>
                </a:solidFill>
              </a:rPr>
              <a:t>Result</a:t>
            </a:r>
            <a:endParaRPr lang="en-US"/>
          </a:p>
        </p:txBody>
      </p:sp>
      <p:cxnSp>
        <p:nvCxnSpPr>
          <p:cNvPr id="17434" name="Straight Arrow Connector 45"/>
          <p:cNvCxnSpPr>
            <a:cxnSpLocks noChangeShapeType="1"/>
          </p:cNvCxnSpPr>
          <p:nvPr/>
        </p:nvCxnSpPr>
        <p:spPr bwMode="auto">
          <a:xfrm>
            <a:off x="5486400" y="6230938"/>
            <a:ext cx="719138" cy="247650"/>
          </a:xfrm>
          <a:prstGeom prst="straightConnector1">
            <a:avLst/>
          </a:prstGeom>
          <a:noFill/>
          <a:ln w="19050" algn="ctr">
            <a:solidFill>
              <a:srgbClr val="1C1C1C"/>
            </a:solidFill>
            <a:round/>
            <a:headEnd/>
            <a:tailEnd type="arrow" w="med" len="med"/>
          </a:ln>
          <a:extLst>
            <a:ext uri="{909E8E84-426E-40DD-AFC4-6F175D3DCCD1}">
              <a14:hiddenFill xmlns:a14="http://schemas.microsoft.com/office/drawing/2010/main">
                <a:noFill/>
              </a14:hiddenFill>
            </a:ext>
          </a:extLst>
        </p:spPr>
      </p:cxnSp>
      <p:cxnSp>
        <p:nvCxnSpPr>
          <p:cNvPr id="17435" name="Straight Arrow Connector 47"/>
          <p:cNvCxnSpPr>
            <a:cxnSpLocks noChangeShapeType="1"/>
            <a:endCxn id="17433" idx="3"/>
          </p:cNvCxnSpPr>
          <p:nvPr/>
        </p:nvCxnSpPr>
        <p:spPr bwMode="auto">
          <a:xfrm rot="10800000" flipV="1">
            <a:off x="7015163" y="6243638"/>
            <a:ext cx="561975" cy="233362"/>
          </a:xfrm>
          <a:prstGeom prst="straightConnector1">
            <a:avLst/>
          </a:prstGeom>
          <a:noFill/>
          <a:ln w="19050" algn="ctr">
            <a:solidFill>
              <a:srgbClr val="1C1C1C"/>
            </a:solidFill>
            <a:round/>
            <a:headEnd/>
            <a:tailEnd type="arrow" w="med" len="med"/>
          </a:ln>
          <a:extLst>
            <a:ext uri="{909E8E84-426E-40DD-AFC4-6F175D3DCCD1}">
              <a14:hiddenFill xmlns:a14="http://schemas.microsoft.com/office/drawing/2010/main">
                <a:noFill/>
              </a14:hiddenFill>
            </a:ext>
          </a:extLst>
        </p:spPr>
      </p:cxnSp>
      <p:sp>
        <p:nvSpPr>
          <p:cNvPr id="17436" name="Oval 26"/>
          <p:cNvSpPr>
            <a:spLocks noChangeArrowheads="1"/>
          </p:cNvSpPr>
          <p:nvPr/>
        </p:nvSpPr>
        <p:spPr bwMode="auto">
          <a:xfrm>
            <a:off x="4649788" y="5943600"/>
            <a:ext cx="1293812" cy="614363"/>
          </a:xfrm>
          <a:prstGeom prst="ellipse">
            <a:avLst/>
          </a:prstGeom>
          <a:solidFill>
            <a:schemeClr val="accent6">
              <a:lumMod val="20000"/>
              <a:lumOff val="80000"/>
            </a:schemeClr>
          </a:solidFill>
          <a:ln w="19050" algn="ctr">
            <a:solidFill>
              <a:srgbClr val="1C1C1C"/>
            </a:solidFill>
            <a:round/>
            <a:headEnd/>
            <a:tailEnd/>
          </a:ln>
        </p:spPr>
        <p:txBody>
          <a:bodyPr/>
          <a:lstStyle/>
          <a:p>
            <a:r>
              <a:rPr lang="en-ZA">
                <a:solidFill>
                  <a:srgbClr val="1C1C1C"/>
                </a:solidFill>
              </a:rPr>
              <a:t>Task1</a:t>
            </a:r>
            <a:endParaRPr lang="en-US">
              <a:solidFill>
                <a:srgbClr val="1C1C1C"/>
              </a:solidFill>
            </a:endParaRPr>
          </a:p>
        </p:txBody>
      </p:sp>
      <p:sp>
        <p:nvSpPr>
          <p:cNvPr id="17437" name="Oval 36"/>
          <p:cNvSpPr>
            <a:spLocks noChangeArrowheads="1"/>
          </p:cNvSpPr>
          <p:nvPr/>
        </p:nvSpPr>
        <p:spPr bwMode="auto">
          <a:xfrm>
            <a:off x="7392988" y="5943600"/>
            <a:ext cx="1293812" cy="614363"/>
          </a:xfrm>
          <a:prstGeom prst="ellipse">
            <a:avLst/>
          </a:prstGeom>
          <a:solidFill>
            <a:schemeClr val="accent6">
              <a:lumMod val="20000"/>
              <a:lumOff val="80000"/>
            </a:schemeClr>
          </a:solidFill>
          <a:ln w="19050" algn="ctr">
            <a:solidFill>
              <a:srgbClr val="1C1C1C"/>
            </a:solidFill>
            <a:round/>
            <a:headEnd/>
            <a:tailEnd/>
          </a:ln>
        </p:spPr>
        <p:txBody>
          <a:bodyPr/>
          <a:lstStyle/>
          <a:p>
            <a:r>
              <a:rPr lang="en-ZA">
                <a:solidFill>
                  <a:srgbClr val="1C1C1C"/>
                </a:solidFill>
              </a:rPr>
              <a:t>Task2</a:t>
            </a:r>
            <a:endParaRPr lang="en-US">
              <a:solidFill>
                <a:srgbClr val="1C1C1C"/>
              </a:solidFill>
            </a:endParaRPr>
          </a:p>
        </p:txBody>
      </p:sp>
      <p:sp>
        <p:nvSpPr>
          <p:cNvPr id="22" name="Rectangle 21"/>
          <p:cNvSpPr/>
          <p:nvPr/>
        </p:nvSpPr>
        <p:spPr bwMode="auto">
          <a:xfrm>
            <a:off x="4937125" y="4310063"/>
            <a:ext cx="3684588" cy="796925"/>
          </a:xfrm>
          <a:prstGeom prst="rect">
            <a:avLst/>
          </a:prstGeom>
          <a:solidFill>
            <a:srgbClr val="D9FFD9"/>
          </a:solidFill>
          <a:ln w="9525" cap="flat" cmpd="sng" algn="ctr">
            <a:solidFill>
              <a:srgbClr val="1C1C1C"/>
            </a:solidFill>
            <a:prstDash val="solid"/>
            <a:round/>
            <a:headEnd type="none" w="med" len="med"/>
            <a:tailEnd type="none" w="med" len="med"/>
          </a:ln>
          <a:effectLst/>
        </p:spPr>
        <p:txBody>
          <a:bodyPr/>
          <a:lstStyle/>
          <a:p>
            <a:pPr>
              <a:defRPr/>
            </a:pP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defRPr/>
            </a:pPr>
            <a:r>
              <a:rPr lang="en-ZA" dirty="0" smtClean="0"/>
              <a:t>Domain decomposition</a:t>
            </a:r>
            <a:endParaRPr lang="en-US" dirty="0"/>
          </a:p>
        </p:txBody>
      </p:sp>
      <p:sp>
        <p:nvSpPr>
          <p:cNvPr id="4" name="Content Placeholder 3"/>
          <p:cNvSpPr>
            <a:spLocks noGrp="1"/>
          </p:cNvSpPr>
          <p:nvPr>
            <p:ph idx="1"/>
          </p:nvPr>
        </p:nvSpPr>
        <p:spPr>
          <a:xfrm>
            <a:off x="838200" y="1709738"/>
            <a:ext cx="8007350" cy="4191000"/>
          </a:xfrm>
        </p:spPr>
        <p:txBody>
          <a:bodyPr>
            <a:normAutofit lnSpcReduction="10000"/>
          </a:bodyPr>
          <a:lstStyle/>
          <a:p>
            <a:pPr>
              <a:defRPr/>
            </a:pPr>
            <a:r>
              <a:rPr lang="en-US" dirty="0" smtClean="0"/>
              <a:t>Good to use for problems where:</a:t>
            </a:r>
          </a:p>
          <a:p>
            <a:pPr lvl="1">
              <a:defRPr/>
            </a:pPr>
            <a:r>
              <a:rPr lang="en-US" dirty="0" smtClean="0"/>
              <a:t>Data is static (e.g., factoring; matrix calculations)</a:t>
            </a:r>
          </a:p>
          <a:p>
            <a:pPr lvl="1">
              <a:defRPr/>
            </a:pPr>
            <a:r>
              <a:rPr lang="en-US" dirty="0" smtClean="0"/>
              <a:t>Dynamic data structures linked to a single entity (where entity can be made into subsets) (e.g., multi-body problems)</a:t>
            </a:r>
          </a:p>
          <a:p>
            <a:pPr lvl="1">
              <a:defRPr/>
            </a:pPr>
            <a:r>
              <a:rPr lang="en-US" dirty="0" smtClean="0"/>
              <a:t>Domain is fixed, but computation within certain regions of the domain is dynamic (e.g., fluid vortices models)</a:t>
            </a:r>
          </a:p>
          <a:p>
            <a:pPr>
              <a:defRPr/>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4287" y="449814"/>
            <a:ext cx="8385175" cy="710980"/>
          </a:xfrm>
        </p:spPr>
        <p:txBody>
          <a:bodyPr/>
          <a:lstStyle/>
          <a:p>
            <a:pPr eaLnBrk="1" hangingPunct="1">
              <a:defRPr/>
            </a:pPr>
            <a:r>
              <a:rPr lang="en-ZA" dirty="0" smtClean="0"/>
              <a:t>Lecture Overview</a:t>
            </a:r>
            <a:endParaRPr lang="en-US" dirty="0" smtClean="0"/>
          </a:p>
        </p:txBody>
      </p:sp>
      <p:sp>
        <p:nvSpPr>
          <p:cNvPr id="3" name="Content Placeholder 2"/>
          <p:cNvSpPr>
            <a:spLocks noGrp="1"/>
          </p:cNvSpPr>
          <p:nvPr>
            <p:ph idx="1"/>
          </p:nvPr>
        </p:nvSpPr>
        <p:spPr>
          <a:xfrm>
            <a:off x="668338" y="1386593"/>
            <a:ext cx="8007350" cy="4191000"/>
          </a:xfrm>
        </p:spPr>
        <p:txBody>
          <a:bodyPr>
            <a:normAutofit fontScale="92500" lnSpcReduction="10000"/>
          </a:bodyPr>
          <a:lstStyle/>
          <a:p>
            <a:pPr eaLnBrk="1" hangingPunct="1">
              <a:defRPr/>
            </a:pPr>
            <a:r>
              <a:rPr lang="en-ZA" dirty="0" smtClean="0"/>
              <a:t>Seminar this afternoon 3pm</a:t>
            </a:r>
          </a:p>
          <a:p>
            <a:pPr eaLnBrk="1" hangingPunct="1">
              <a:defRPr/>
            </a:pPr>
            <a:r>
              <a:rPr lang="en-ZA" dirty="0" smtClean="0"/>
              <a:t>Recap of memory architectures</a:t>
            </a:r>
          </a:p>
          <a:p>
            <a:pPr eaLnBrk="1" hangingPunct="1">
              <a:defRPr/>
            </a:pPr>
            <a:r>
              <a:rPr lang="en-ZA" dirty="0" smtClean="0"/>
              <a:t>Steps in designing parallel programs</a:t>
            </a:r>
          </a:p>
          <a:p>
            <a:pPr eaLnBrk="1" hangingPunct="1">
              <a:defRPr/>
            </a:pPr>
            <a:r>
              <a:rPr lang="en-ZA" dirty="0" smtClean="0"/>
              <a:t>Step 1: understanding</a:t>
            </a:r>
            <a:br>
              <a:rPr lang="en-ZA" dirty="0" smtClean="0"/>
            </a:br>
            <a:r>
              <a:rPr lang="en-ZA" dirty="0" smtClean="0"/>
              <a:t>the problem</a:t>
            </a:r>
          </a:p>
          <a:p>
            <a:pPr eaLnBrk="1" hangingPunct="1">
              <a:defRPr/>
            </a:pPr>
            <a:r>
              <a:rPr lang="en-ZA" dirty="0" smtClean="0"/>
              <a:t>Step 2: partitioning</a:t>
            </a:r>
          </a:p>
          <a:p>
            <a:pPr eaLnBrk="1" hangingPunct="1">
              <a:defRPr/>
            </a:pPr>
            <a:r>
              <a:rPr lang="en-ZA" dirty="0" smtClean="0"/>
              <a:t>Step 3: decomposition &amp;</a:t>
            </a:r>
            <a:br>
              <a:rPr lang="en-ZA" dirty="0" smtClean="0"/>
            </a:br>
            <a:r>
              <a:rPr lang="en-ZA" dirty="0" smtClean="0"/>
              <a:t>granularity</a:t>
            </a:r>
          </a:p>
        </p:txBody>
      </p:sp>
      <p:pic>
        <p:nvPicPr>
          <p:cNvPr id="5123" name="Picture 3" descr="mosaic01.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582305" y="4356055"/>
            <a:ext cx="3293408" cy="2284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Domain decomposition</a:t>
            </a:r>
            <a:endParaRPr lang="en-US" dirty="0"/>
          </a:p>
        </p:txBody>
      </p:sp>
      <p:sp>
        <p:nvSpPr>
          <p:cNvPr id="19459" name="TextBox 3"/>
          <p:cNvSpPr txBox="1">
            <a:spLocks noChangeArrowheads="1"/>
          </p:cNvSpPr>
          <p:nvPr/>
        </p:nvSpPr>
        <p:spPr bwMode="auto">
          <a:xfrm>
            <a:off x="679450" y="1671638"/>
            <a:ext cx="76485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a:t>Many possible ways to divide things up. If you want to look at it visually…</a:t>
            </a:r>
            <a:endParaRPr lang="en-US"/>
          </a:p>
        </p:txBody>
      </p:sp>
      <p:sp>
        <p:nvSpPr>
          <p:cNvPr id="5" name="Rectangle 4"/>
          <p:cNvSpPr/>
          <p:nvPr/>
        </p:nvSpPr>
        <p:spPr bwMode="auto">
          <a:xfrm>
            <a:off x="744538" y="2298700"/>
            <a:ext cx="1985962" cy="1598613"/>
          </a:xfrm>
          <a:prstGeom prst="rect">
            <a:avLst/>
          </a:prstGeom>
          <a:solidFill>
            <a:schemeClr val="bg1">
              <a:lumMod val="50000"/>
            </a:schemeClr>
          </a:solidFill>
          <a:ln w="19050" cap="flat" cmpd="sng" algn="ctr">
            <a:solidFill>
              <a:schemeClr val="bg1">
                <a:lumMod val="50000"/>
              </a:schemeClr>
            </a:solidFill>
            <a:prstDash val="solid"/>
            <a:round/>
            <a:headEnd type="none" w="med" len="med"/>
            <a:tailEnd type="none" w="med" len="med"/>
          </a:ln>
          <a:effectLst/>
        </p:spPr>
        <p:txBody>
          <a:bodyPr/>
          <a:lstStyle/>
          <a:p>
            <a:pPr>
              <a:defRPr/>
            </a:pPr>
            <a:endParaRPr lang="en-US"/>
          </a:p>
        </p:txBody>
      </p:sp>
      <p:sp>
        <p:nvSpPr>
          <p:cNvPr id="6" name="Rectangle 5"/>
          <p:cNvSpPr/>
          <p:nvPr/>
        </p:nvSpPr>
        <p:spPr bwMode="auto">
          <a:xfrm>
            <a:off x="5381625" y="2298700"/>
            <a:ext cx="1214438" cy="977900"/>
          </a:xfrm>
          <a:prstGeom prst="rect">
            <a:avLst/>
          </a:prstGeom>
          <a:solidFill>
            <a:schemeClr val="tx2"/>
          </a:solidFill>
          <a:ln w="19050" cap="flat" cmpd="sng" algn="ctr">
            <a:solidFill>
              <a:schemeClr val="bg1">
                <a:lumMod val="50000"/>
              </a:schemeClr>
            </a:solidFill>
            <a:prstDash val="solid"/>
            <a:round/>
            <a:headEnd type="none" w="med" len="med"/>
            <a:tailEnd type="none" w="med" len="med"/>
          </a:ln>
          <a:effectLst/>
        </p:spPr>
        <p:txBody>
          <a:bodyPr/>
          <a:lstStyle/>
          <a:p>
            <a:pPr>
              <a:defRPr/>
            </a:pPr>
            <a:endParaRPr lang="en-US"/>
          </a:p>
        </p:txBody>
      </p:sp>
      <p:sp>
        <p:nvSpPr>
          <p:cNvPr id="7" name="Rectangle 6"/>
          <p:cNvSpPr/>
          <p:nvPr/>
        </p:nvSpPr>
        <p:spPr bwMode="auto">
          <a:xfrm>
            <a:off x="6088063" y="2298700"/>
            <a:ext cx="1214437" cy="977900"/>
          </a:xfrm>
          <a:prstGeom prst="rect">
            <a:avLst/>
          </a:prstGeom>
          <a:solidFill>
            <a:srgbClr val="FFCCCC"/>
          </a:solidFill>
          <a:ln w="19050" cap="flat" cmpd="sng" algn="ctr">
            <a:solidFill>
              <a:schemeClr val="bg1">
                <a:lumMod val="50000"/>
              </a:schemeClr>
            </a:solidFill>
            <a:prstDash val="solid"/>
            <a:round/>
            <a:headEnd type="none" w="med" len="med"/>
            <a:tailEnd type="none" w="med" len="med"/>
          </a:ln>
          <a:effectLst/>
        </p:spPr>
        <p:txBody>
          <a:bodyPr/>
          <a:lstStyle/>
          <a:p>
            <a:pPr>
              <a:defRPr/>
            </a:pPr>
            <a:endParaRPr lang="en-US"/>
          </a:p>
        </p:txBody>
      </p:sp>
      <p:sp>
        <p:nvSpPr>
          <p:cNvPr id="8" name="Rectangle 7"/>
          <p:cNvSpPr/>
          <p:nvPr/>
        </p:nvSpPr>
        <p:spPr bwMode="auto">
          <a:xfrm>
            <a:off x="6088063" y="2873375"/>
            <a:ext cx="1214437" cy="979488"/>
          </a:xfrm>
          <a:prstGeom prst="rect">
            <a:avLst/>
          </a:prstGeom>
          <a:solidFill>
            <a:srgbClr val="B7B7FF"/>
          </a:solidFill>
          <a:ln w="19050" cap="flat" cmpd="sng" algn="ctr">
            <a:solidFill>
              <a:schemeClr val="bg1">
                <a:lumMod val="50000"/>
              </a:schemeClr>
            </a:solidFill>
            <a:prstDash val="solid"/>
            <a:round/>
            <a:headEnd type="none" w="med" len="med"/>
            <a:tailEnd type="none" w="med" len="med"/>
          </a:ln>
          <a:effectLst/>
        </p:spPr>
        <p:txBody>
          <a:bodyPr/>
          <a:lstStyle/>
          <a:p>
            <a:pPr>
              <a:defRPr/>
            </a:pPr>
            <a:endParaRPr lang="en-US"/>
          </a:p>
        </p:txBody>
      </p:sp>
      <p:sp>
        <p:nvSpPr>
          <p:cNvPr id="9" name="Rectangle 8"/>
          <p:cNvSpPr/>
          <p:nvPr/>
        </p:nvSpPr>
        <p:spPr bwMode="auto">
          <a:xfrm>
            <a:off x="5368925" y="2873375"/>
            <a:ext cx="1214438" cy="979488"/>
          </a:xfrm>
          <a:prstGeom prst="rect">
            <a:avLst/>
          </a:prstGeom>
          <a:solidFill>
            <a:schemeClr val="accent6">
              <a:lumMod val="20000"/>
              <a:lumOff val="80000"/>
            </a:schemeClr>
          </a:solidFill>
          <a:ln w="19050" cap="flat" cmpd="sng" algn="ctr">
            <a:solidFill>
              <a:schemeClr val="bg1">
                <a:lumMod val="50000"/>
              </a:schemeClr>
            </a:solidFill>
            <a:prstDash val="solid"/>
            <a:round/>
            <a:headEnd type="none" w="med" len="med"/>
            <a:tailEnd type="none" w="med" len="med"/>
          </a:ln>
          <a:effectLst/>
        </p:spPr>
        <p:txBody>
          <a:bodyPr/>
          <a:lstStyle/>
          <a:p>
            <a:pPr>
              <a:defRPr/>
            </a:pPr>
            <a:endParaRPr lang="en-US"/>
          </a:p>
        </p:txBody>
      </p:sp>
      <p:sp>
        <p:nvSpPr>
          <p:cNvPr id="10" name="Rectangle 9"/>
          <p:cNvSpPr/>
          <p:nvPr/>
        </p:nvSpPr>
        <p:spPr bwMode="auto">
          <a:xfrm>
            <a:off x="3030538" y="2298700"/>
            <a:ext cx="989012" cy="796925"/>
          </a:xfrm>
          <a:prstGeom prst="rect">
            <a:avLst/>
          </a:prstGeom>
          <a:solidFill>
            <a:srgbClr val="B7B7FF"/>
          </a:solidFill>
          <a:ln w="19050" cap="flat" cmpd="sng" algn="ctr">
            <a:solidFill>
              <a:schemeClr val="bg1">
                <a:lumMod val="50000"/>
              </a:schemeClr>
            </a:solidFill>
            <a:prstDash val="solid"/>
            <a:round/>
            <a:headEnd type="none" w="med" len="med"/>
            <a:tailEnd type="none" w="med" len="med"/>
          </a:ln>
          <a:effectLst/>
        </p:spPr>
        <p:txBody>
          <a:bodyPr/>
          <a:lstStyle/>
          <a:p>
            <a:pPr>
              <a:defRPr/>
            </a:pPr>
            <a:endParaRPr lang="en-US"/>
          </a:p>
        </p:txBody>
      </p:sp>
      <p:sp>
        <p:nvSpPr>
          <p:cNvPr id="11" name="Rectangle 10"/>
          <p:cNvSpPr/>
          <p:nvPr/>
        </p:nvSpPr>
        <p:spPr bwMode="auto">
          <a:xfrm>
            <a:off x="4022725" y="2298700"/>
            <a:ext cx="990600" cy="796925"/>
          </a:xfrm>
          <a:prstGeom prst="rect">
            <a:avLst/>
          </a:prstGeom>
          <a:solidFill>
            <a:srgbClr val="D9FFD9"/>
          </a:solidFill>
          <a:ln w="19050" cap="flat" cmpd="sng" algn="ctr">
            <a:solidFill>
              <a:schemeClr val="bg1">
                <a:lumMod val="50000"/>
              </a:schemeClr>
            </a:solidFill>
            <a:prstDash val="solid"/>
            <a:round/>
            <a:headEnd type="none" w="med" len="med"/>
            <a:tailEnd type="none" w="med" len="med"/>
          </a:ln>
          <a:effectLst/>
        </p:spPr>
        <p:txBody>
          <a:bodyPr/>
          <a:lstStyle/>
          <a:p>
            <a:pPr>
              <a:defRPr/>
            </a:pPr>
            <a:endParaRPr lang="en-US"/>
          </a:p>
        </p:txBody>
      </p:sp>
      <p:sp>
        <p:nvSpPr>
          <p:cNvPr id="12" name="Rectangle 11"/>
          <p:cNvSpPr/>
          <p:nvPr/>
        </p:nvSpPr>
        <p:spPr bwMode="auto">
          <a:xfrm>
            <a:off x="3030538" y="3082925"/>
            <a:ext cx="989012" cy="796925"/>
          </a:xfrm>
          <a:prstGeom prst="rect">
            <a:avLst/>
          </a:prstGeom>
          <a:solidFill>
            <a:srgbClr val="FFCCCC"/>
          </a:solidFill>
          <a:ln w="19050" cap="flat" cmpd="sng" algn="ctr">
            <a:solidFill>
              <a:schemeClr val="bg1">
                <a:lumMod val="50000"/>
              </a:schemeClr>
            </a:solidFill>
            <a:prstDash val="solid"/>
            <a:round/>
            <a:headEnd type="none" w="med" len="med"/>
            <a:tailEnd type="none" w="med" len="med"/>
          </a:ln>
          <a:effectLst/>
        </p:spPr>
        <p:txBody>
          <a:bodyPr/>
          <a:lstStyle/>
          <a:p>
            <a:pPr>
              <a:defRPr/>
            </a:pPr>
            <a:endParaRPr lang="en-US"/>
          </a:p>
        </p:txBody>
      </p:sp>
      <p:sp>
        <p:nvSpPr>
          <p:cNvPr id="13" name="Rectangle 12"/>
          <p:cNvSpPr/>
          <p:nvPr/>
        </p:nvSpPr>
        <p:spPr bwMode="auto">
          <a:xfrm>
            <a:off x="4022725" y="3082925"/>
            <a:ext cx="990600" cy="796925"/>
          </a:xfrm>
          <a:prstGeom prst="rect">
            <a:avLst/>
          </a:prstGeom>
          <a:solidFill>
            <a:schemeClr val="tx2">
              <a:lumMod val="90000"/>
            </a:schemeClr>
          </a:solidFill>
          <a:ln w="19050" cap="flat" cmpd="sng" algn="ctr">
            <a:solidFill>
              <a:schemeClr val="bg1">
                <a:lumMod val="50000"/>
              </a:schemeClr>
            </a:solidFill>
            <a:prstDash val="solid"/>
            <a:round/>
            <a:headEnd type="none" w="med" len="med"/>
            <a:tailEnd type="none" w="med" len="med"/>
          </a:ln>
          <a:effectLst/>
        </p:spPr>
        <p:txBody>
          <a:bodyPr/>
          <a:lstStyle/>
          <a:p>
            <a:pPr>
              <a:defRPr/>
            </a:pPr>
            <a:endParaRPr lang="en-US"/>
          </a:p>
        </p:txBody>
      </p:sp>
      <p:sp>
        <p:nvSpPr>
          <p:cNvPr id="14" name="Rectangle 13"/>
          <p:cNvSpPr/>
          <p:nvPr/>
        </p:nvSpPr>
        <p:spPr bwMode="auto">
          <a:xfrm>
            <a:off x="719138" y="4494213"/>
            <a:ext cx="1931987" cy="260350"/>
          </a:xfrm>
          <a:prstGeom prst="rect">
            <a:avLst/>
          </a:prstGeom>
          <a:solidFill>
            <a:srgbClr val="B7B7FF"/>
          </a:solidFill>
          <a:ln w="19050" cap="flat" cmpd="sng" algn="ctr">
            <a:solidFill>
              <a:schemeClr val="bg1">
                <a:lumMod val="50000"/>
              </a:schemeClr>
            </a:solidFill>
            <a:prstDash val="solid"/>
            <a:round/>
            <a:headEnd type="none" w="med" len="med"/>
            <a:tailEnd type="none" w="med" len="med"/>
          </a:ln>
          <a:effectLst/>
        </p:spPr>
        <p:txBody>
          <a:bodyPr/>
          <a:lstStyle/>
          <a:p>
            <a:pPr>
              <a:defRPr/>
            </a:pPr>
            <a:endParaRPr lang="en-US"/>
          </a:p>
        </p:txBody>
      </p:sp>
      <p:sp>
        <p:nvSpPr>
          <p:cNvPr id="15" name="Rectangle 14"/>
          <p:cNvSpPr/>
          <p:nvPr/>
        </p:nvSpPr>
        <p:spPr bwMode="auto">
          <a:xfrm>
            <a:off x="719138" y="4754563"/>
            <a:ext cx="1931987" cy="261937"/>
          </a:xfrm>
          <a:prstGeom prst="rect">
            <a:avLst/>
          </a:prstGeom>
          <a:solidFill>
            <a:srgbClr val="FFBA75"/>
          </a:solidFill>
          <a:ln w="19050" cap="flat" cmpd="sng" algn="ctr">
            <a:solidFill>
              <a:schemeClr val="bg1">
                <a:lumMod val="50000"/>
              </a:schemeClr>
            </a:solidFill>
            <a:prstDash val="solid"/>
            <a:round/>
            <a:headEnd type="none" w="med" len="med"/>
            <a:tailEnd type="none" w="med" len="med"/>
          </a:ln>
          <a:effectLst/>
        </p:spPr>
        <p:txBody>
          <a:bodyPr/>
          <a:lstStyle/>
          <a:p>
            <a:pPr>
              <a:defRPr/>
            </a:pPr>
            <a:endParaRPr lang="en-US"/>
          </a:p>
        </p:txBody>
      </p:sp>
      <p:sp>
        <p:nvSpPr>
          <p:cNvPr id="16" name="Rectangle 15"/>
          <p:cNvSpPr/>
          <p:nvPr/>
        </p:nvSpPr>
        <p:spPr bwMode="auto">
          <a:xfrm>
            <a:off x="719138" y="5003800"/>
            <a:ext cx="1931987" cy="260350"/>
          </a:xfrm>
          <a:prstGeom prst="rect">
            <a:avLst/>
          </a:prstGeom>
          <a:solidFill>
            <a:srgbClr val="D9FFD9"/>
          </a:solidFill>
          <a:ln w="19050" cap="flat" cmpd="sng" algn="ctr">
            <a:solidFill>
              <a:schemeClr val="bg1">
                <a:lumMod val="50000"/>
              </a:schemeClr>
            </a:solidFill>
            <a:prstDash val="solid"/>
            <a:round/>
            <a:headEnd type="none" w="med" len="med"/>
            <a:tailEnd type="none" w="med" len="med"/>
          </a:ln>
          <a:effectLst/>
        </p:spPr>
        <p:txBody>
          <a:bodyPr/>
          <a:lstStyle/>
          <a:p>
            <a:pPr>
              <a:defRPr/>
            </a:pPr>
            <a:endParaRPr lang="en-US"/>
          </a:p>
        </p:txBody>
      </p:sp>
      <p:sp>
        <p:nvSpPr>
          <p:cNvPr id="17" name="Rectangle 16"/>
          <p:cNvSpPr/>
          <p:nvPr/>
        </p:nvSpPr>
        <p:spPr bwMode="auto">
          <a:xfrm>
            <a:off x="719138" y="5251450"/>
            <a:ext cx="1931987" cy="260350"/>
          </a:xfrm>
          <a:prstGeom prst="rect">
            <a:avLst/>
          </a:prstGeom>
          <a:solidFill>
            <a:schemeClr val="tx2">
              <a:lumMod val="90000"/>
            </a:schemeClr>
          </a:solidFill>
          <a:ln w="19050" cap="flat" cmpd="sng" algn="ctr">
            <a:solidFill>
              <a:schemeClr val="bg1">
                <a:lumMod val="50000"/>
              </a:schemeClr>
            </a:solidFill>
            <a:prstDash val="solid"/>
            <a:round/>
            <a:headEnd type="none" w="med" len="med"/>
            <a:tailEnd type="none" w="med" len="med"/>
          </a:ln>
          <a:effectLst/>
        </p:spPr>
        <p:txBody>
          <a:bodyPr/>
          <a:lstStyle/>
          <a:p>
            <a:pPr>
              <a:defRPr/>
            </a:pPr>
            <a:endParaRPr lang="en-US"/>
          </a:p>
        </p:txBody>
      </p:sp>
      <p:sp>
        <p:nvSpPr>
          <p:cNvPr id="19473" name="Rectangle 17"/>
          <p:cNvSpPr>
            <a:spLocks noChangeArrowheads="1"/>
          </p:cNvSpPr>
          <p:nvPr/>
        </p:nvSpPr>
        <p:spPr bwMode="auto">
          <a:xfrm>
            <a:off x="1019175" y="3910013"/>
            <a:ext cx="1301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t>continuous</a:t>
            </a:r>
            <a:endParaRPr lang="en-US"/>
          </a:p>
        </p:txBody>
      </p:sp>
      <p:sp>
        <p:nvSpPr>
          <p:cNvPr id="19474" name="Rectangle 18"/>
          <p:cNvSpPr>
            <a:spLocks noChangeArrowheads="1"/>
          </p:cNvSpPr>
          <p:nvPr/>
        </p:nvSpPr>
        <p:spPr bwMode="auto">
          <a:xfrm>
            <a:off x="3043238" y="3910013"/>
            <a:ext cx="196056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ZA"/>
              <a:t>Blocked (same-size partitions)</a:t>
            </a:r>
            <a:endParaRPr lang="en-US"/>
          </a:p>
        </p:txBody>
      </p:sp>
      <p:sp>
        <p:nvSpPr>
          <p:cNvPr id="19475" name="Rectangle 19"/>
          <p:cNvSpPr>
            <a:spLocks noChangeArrowheads="1"/>
          </p:cNvSpPr>
          <p:nvPr/>
        </p:nvSpPr>
        <p:spPr bwMode="auto">
          <a:xfrm>
            <a:off x="5853113" y="3910013"/>
            <a:ext cx="10048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t>Blocked</a:t>
            </a:r>
            <a:endParaRPr lang="en-US"/>
          </a:p>
        </p:txBody>
      </p:sp>
      <p:sp>
        <p:nvSpPr>
          <p:cNvPr id="19476" name="Rectangle 20"/>
          <p:cNvSpPr>
            <a:spLocks noChangeArrowheads="1"/>
          </p:cNvSpPr>
          <p:nvPr/>
        </p:nvSpPr>
        <p:spPr bwMode="auto">
          <a:xfrm>
            <a:off x="1006475" y="5583238"/>
            <a:ext cx="11985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t>Interlaced</a:t>
            </a:r>
            <a:endParaRPr lang="en-US"/>
          </a:p>
        </p:txBody>
      </p:sp>
      <p:sp>
        <p:nvSpPr>
          <p:cNvPr id="22" name="Rectangle 21"/>
          <p:cNvSpPr/>
          <p:nvPr/>
        </p:nvSpPr>
        <p:spPr bwMode="auto">
          <a:xfrm>
            <a:off x="3055938" y="4624388"/>
            <a:ext cx="357187" cy="287337"/>
          </a:xfrm>
          <a:prstGeom prst="rect">
            <a:avLst/>
          </a:prstGeom>
          <a:solidFill>
            <a:srgbClr val="B7B7FF"/>
          </a:solidFill>
          <a:ln w="19050" cap="flat" cmpd="sng" algn="ctr">
            <a:solidFill>
              <a:schemeClr val="bg1">
                <a:lumMod val="50000"/>
              </a:schemeClr>
            </a:solidFill>
            <a:prstDash val="solid"/>
            <a:round/>
            <a:headEnd type="none" w="med" len="med"/>
            <a:tailEnd type="none" w="med" len="med"/>
          </a:ln>
          <a:effectLst/>
        </p:spPr>
        <p:txBody>
          <a:bodyPr/>
          <a:lstStyle/>
          <a:p>
            <a:pPr>
              <a:defRPr/>
            </a:pPr>
            <a:endParaRPr lang="en-US"/>
          </a:p>
        </p:txBody>
      </p:sp>
      <p:sp>
        <p:nvSpPr>
          <p:cNvPr id="23" name="Rectangle 22"/>
          <p:cNvSpPr/>
          <p:nvPr/>
        </p:nvSpPr>
        <p:spPr bwMode="auto">
          <a:xfrm>
            <a:off x="3409950" y="4624388"/>
            <a:ext cx="355600" cy="287337"/>
          </a:xfrm>
          <a:prstGeom prst="rect">
            <a:avLst/>
          </a:prstGeom>
          <a:solidFill>
            <a:srgbClr val="D9FFD9"/>
          </a:solidFill>
          <a:ln w="19050" cap="flat" cmpd="sng" algn="ctr">
            <a:solidFill>
              <a:schemeClr val="bg1">
                <a:lumMod val="50000"/>
              </a:schemeClr>
            </a:solidFill>
            <a:prstDash val="solid"/>
            <a:round/>
            <a:headEnd type="none" w="med" len="med"/>
            <a:tailEnd type="none" w="med" len="med"/>
          </a:ln>
          <a:effectLst/>
        </p:spPr>
        <p:txBody>
          <a:bodyPr/>
          <a:lstStyle/>
          <a:p>
            <a:pPr>
              <a:defRPr/>
            </a:pPr>
            <a:endParaRPr lang="en-US"/>
          </a:p>
        </p:txBody>
      </p:sp>
      <p:sp>
        <p:nvSpPr>
          <p:cNvPr id="24" name="Rectangle 23"/>
          <p:cNvSpPr/>
          <p:nvPr/>
        </p:nvSpPr>
        <p:spPr bwMode="auto">
          <a:xfrm>
            <a:off x="3762375" y="4624388"/>
            <a:ext cx="357188" cy="287337"/>
          </a:xfrm>
          <a:prstGeom prst="rect">
            <a:avLst/>
          </a:prstGeom>
          <a:solidFill>
            <a:schemeClr val="tx2"/>
          </a:solidFill>
          <a:ln w="19050" cap="flat" cmpd="sng" algn="ctr">
            <a:solidFill>
              <a:schemeClr val="bg1">
                <a:lumMod val="50000"/>
              </a:schemeClr>
            </a:solidFill>
            <a:prstDash val="solid"/>
            <a:round/>
            <a:headEnd type="none" w="med" len="med"/>
            <a:tailEnd type="none" w="med" len="med"/>
          </a:ln>
          <a:effectLst/>
        </p:spPr>
        <p:txBody>
          <a:bodyPr/>
          <a:lstStyle/>
          <a:p>
            <a:pPr>
              <a:defRPr/>
            </a:pPr>
            <a:endParaRPr lang="en-US"/>
          </a:p>
        </p:txBody>
      </p:sp>
      <p:sp>
        <p:nvSpPr>
          <p:cNvPr id="25" name="Rectangle 24"/>
          <p:cNvSpPr/>
          <p:nvPr/>
        </p:nvSpPr>
        <p:spPr bwMode="auto">
          <a:xfrm>
            <a:off x="4102100" y="4624388"/>
            <a:ext cx="357188" cy="287337"/>
          </a:xfrm>
          <a:prstGeom prst="rect">
            <a:avLst/>
          </a:prstGeom>
          <a:solidFill>
            <a:srgbClr val="B7B7FF"/>
          </a:solidFill>
          <a:ln w="19050" cap="flat" cmpd="sng" algn="ctr">
            <a:solidFill>
              <a:schemeClr val="bg1">
                <a:lumMod val="50000"/>
              </a:schemeClr>
            </a:solidFill>
            <a:prstDash val="solid"/>
            <a:round/>
            <a:headEnd type="none" w="med" len="med"/>
            <a:tailEnd type="none" w="med" len="med"/>
          </a:ln>
          <a:effectLst/>
        </p:spPr>
        <p:txBody>
          <a:bodyPr/>
          <a:lstStyle/>
          <a:p>
            <a:pPr>
              <a:defRPr/>
            </a:pPr>
            <a:endParaRPr lang="en-US"/>
          </a:p>
        </p:txBody>
      </p:sp>
      <p:sp>
        <p:nvSpPr>
          <p:cNvPr id="26" name="Rectangle 25"/>
          <p:cNvSpPr/>
          <p:nvPr/>
        </p:nvSpPr>
        <p:spPr bwMode="auto">
          <a:xfrm>
            <a:off x="4454525" y="4624388"/>
            <a:ext cx="357188" cy="287337"/>
          </a:xfrm>
          <a:prstGeom prst="rect">
            <a:avLst/>
          </a:prstGeom>
          <a:solidFill>
            <a:srgbClr val="D9FFD9"/>
          </a:solidFill>
          <a:ln w="19050" cap="flat" cmpd="sng" algn="ctr">
            <a:solidFill>
              <a:schemeClr val="bg1">
                <a:lumMod val="50000"/>
              </a:schemeClr>
            </a:solidFill>
            <a:prstDash val="solid"/>
            <a:round/>
            <a:headEnd type="none" w="med" len="med"/>
            <a:tailEnd type="none" w="med" len="med"/>
          </a:ln>
          <a:effectLst/>
        </p:spPr>
        <p:txBody>
          <a:bodyPr/>
          <a:lstStyle/>
          <a:p>
            <a:pPr>
              <a:defRPr/>
            </a:pPr>
            <a:endParaRPr lang="en-US"/>
          </a:p>
        </p:txBody>
      </p:sp>
      <p:sp>
        <p:nvSpPr>
          <p:cNvPr id="19482" name="Rectangle 27"/>
          <p:cNvSpPr>
            <a:spLocks noChangeArrowheads="1"/>
          </p:cNvSpPr>
          <p:nvPr/>
        </p:nvSpPr>
        <p:spPr bwMode="auto">
          <a:xfrm>
            <a:off x="3136900" y="5595938"/>
            <a:ext cx="15938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t>Interleaved or</a:t>
            </a:r>
          </a:p>
          <a:p>
            <a:r>
              <a:rPr lang="en-ZA"/>
              <a:t>cyclic</a:t>
            </a:r>
            <a:endParaRPr lang="en-US"/>
          </a:p>
        </p:txBody>
      </p:sp>
      <p:sp>
        <p:nvSpPr>
          <p:cNvPr id="29" name="Rectangle 28"/>
          <p:cNvSpPr/>
          <p:nvPr/>
        </p:nvSpPr>
        <p:spPr bwMode="auto">
          <a:xfrm>
            <a:off x="3070225" y="4911725"/>
            <a:ext cx="357188" cy="287338"/>
          </a:xfrm>
          <a:prstGeom prst="rect">
            <a:avLst/>
          </a:prstGeom>
          <a:solidFill>
            <a:schemeClr val="tx2"/>
          </a:solidFill>
          <a:ln w="19050" cap="flat" cmpd="sng" algn="ctr">
            <a:solidFill>
              <a:schemeClr val="bg1">
                <a:lumMod val="50000"/>
              </a:schemeClr>
            </a:solidFill>
            <a:prstDash val="solid"/>
            <a:round/>
            <a:headEnd type="none" w="med" len="med"/>
            <a:tailEnd type="none" w="med" len="med"/>
          </a:ln>
          <a:effectLst/>
        </p:spPr>
        <p:txBody>
          <a:bodyPr/>
          <a:lstStyle/>
          <a:p>
            <a:pPr>
              <a:defRPr/>
            </a:pPr>
            <a:endParaRPr lang="en-US"/>
          </a:p>
        </p:txBody>
      </p:sp>
      <p:sp>
        <p:nvSpPr>
          <p:cNvPr id="30" name="Rectangle 29"/>
          <p:cNvSpPr/>
          <p:nvPr/>
        </p:nvSpPr>
        <p:spPr bwMode="auto">
          <a:xfrm>
            <a:off x="3409950" y="4911725"/>
            <a:ext cx="355600" cy="287338"/>
          </a:xfrm>
          <a:prstGeom prst="rect">
            <a:avLst/>
          </a:prstGeom>
          <a:solidFill>
            <a:srgbClr val="B7B7FF"/>
          </a:solidFill>
          <a:ln w="19050" cap="flat" cmpd="sng" algn="ctr">
            <a:solidFill>
              <a:schemeClr val="bg1">
                <a:lumMod val="50000"/>
              </a:schemeClr>
            </a:solidFill>
            <a:prstDash val="solid"/>
            <a:round/>
            <a:headEnd type="none" w="med" len="med"/>
            <a:tailEnd type="none" w="med" len="med"/>
          </a:ln>
          <a:effectLst/>
        </p:spPr>
        <p:txBody>
          <a:bodyPr/>
          <a:lstStyle/>
          <a:p>
            <a:pPr>
              <a:defRPr/>
            </a:pPr>
            <a:endParaRPr lang="en-US"/>
          </a:p>
        </p:txBody>
      </p:sp>
      <p:sp>
        <p:nvSpPr>
          <p:cNvPr id="31" name="Rectangle 30"/>
          <p:cNvSpPr/>
          <p:nvPr/>
        </p:nvSpPr>
        <p:spPr bwMode="auto">
          <a:xfrm>
            <a:off x="3762375" y="4911725"/>
            <a:ext cx="357188" cy="287338"/>
          </a:xfrm>
          <a:prstGeom prst="rect">
            <a:avLst/>
          </a:prstGeom>
          <a:solidFill>
            <a:srgbClr val="D9FFD9"/>
          </a:solidFill>
          <a:ln w="19050" cap="flat" cmpd="sng" algn="ctr">
            <a:solidFill>
              <a:schemeClr val="bg1">
                <a:lumMod val="50000"/>
              </a:schemeClr>
            </a:solidFill>
            <a:prstDash val="solid"/>
            <a:round/>
            <a:headEnd type="none" w="med" len="med"/>
            <a:tailEnd type="none" w="med" len="med"/>
          </a:ln>
          <a:effectLst/>
        </p:spPr>
        <p:txBody>
          <a:bodyPr/>
          <a:lstStyle/>
          <a:p>
            <a:pPr>
              <a:defRPr/>
            </a:pPr>
            <a:endParaRPr lang="en-US"/>
          </a:p>
        </p:txBody>
      </p:sp>
      <p:sp>
        <p:nvSpPr>
          <p:cNvPr id="32" name="Rectangle 31"/>
          <p:cNvSpPr/>
          <p:nvPr/>
        </p:nvSpPr>
        <p:spPr bwMode="auto">
          <a:xfrm>
            <a:off x="4114800" y="4911725"/>
            <a:ext cx="357188" cy="287338"/>
          </a:xfrm>
          <a:prstGeom prst="rect">
            <a:avLst/>
          </a:prstGeom>
          <a:solidFill>
            <a:schemeClr val="tx2"/>
          </a:solidFill>
          <a:ln w="19050" cap="flat" cmpd="sng" algn="ctr">
            <a:solidFill>
              <a:schemeClr val="bg1">
                <a:lumMod val="50000"/>
              </a:schemeClr>
            </a:solidFill>
            <a:prstDash val="solid"/>
            <a:round/>
            <a:headEnd type="none" w="med" len="med"/>
            <a:tailEnd type="none" w="med" len="med"/>
          </a:ln>
          <a:effectLst/>
        </p:spPr>
        <p:txBody>
          <a:bodyPr/>
          <a:lstStyle/>
          <a:p>
            <a:pPr>
              <a:defRPr/>
            </a:pPr>
            <a:endParaRPr lang="en-US"/>
          </a:p>
        </p:txBody>
      </p:sp>
      <p:sp>
        <p:nvSpPr>
          <p:cNvPr id="33" name="Rectangle 32"/>
          <p:cNvSpPr/>
          <p:nvPr/>
        </p:nvSpPr>
        <p:spPr bwMode="auto">
          <a:xfrm>
            <a:off x="4454525" y="4911725"/>
            <a:ext cx="357188" cy="287338"/>
          </a:xfrm>
          <a:prstGeom prst="rect">
            <a:avLst/>
          </a:prstGeom>
          <a:solidFill>
            <a:srgbClr val="B7B7FF"/>
          </a:solidFill>
          <a:ln w="19050" cap="flat" cmpd="sng" algn="ctr">
            <a:solidFill>
              <a:schemeClr val="bg1">
                <a:lumMod val="50000"/>
              </a:schemeClr>
            </a:solidFill>
            <a:prstDash val="solid"/>
            <a:round/>
            <a:headEnd type="none" w="med" len="med"/>
            <a:tailEnd type="none" w="med" len="med"/>
          </a:ln>
          <a:effectLst/>
        </p:spPr>
        <p:txBody>
          <a:bodyPr/>
          <a:lstStyle/>
          <a:p>
            <a:pPr>
              <a:defRPr/>
            </a:pPr>
            <a:endParaRPr lang="en-US"/>
          </a:p>
        </p:txBody>
      </p:sp>
      <p:sp>
        <p:nvSpPr>
          <p:cNvPr id="35" name="Rectangle 34"/>
          <p:cNvSpPr/>
          <p:nvPr/>
        </p:nvSpPr>
        <p:spPr bwMode="auto">
          <a:xfrm>
            <a:off x="3070225" y="5199063"/>
            <a:ext cx="357188" cy="287337"/>
          </a:xfrm>
          <a:prstGeom prst="rect">
            <a:avLst/>
          </a:prstGeom>
          <a:solidFill>
            <a:srgbClr val="D9FFD9"/>
          </a:solidFill>
          <a:ln w="19050" cap="flat" cmpd="sng" algn="ctr">
            <a:solidFill>
              <a:schemeClr val="bg1">
                <a:lumMod val="50000"/>
              </a:schemeClr>
            </a:solidFill>
            <a:prstDash val="solid"/>
            <a:round/>
            <a:headEnd type="none" w="med" len="med"/>
            <a:tailEnd type="none" w="med" len="med"/>
          </a:ln>
          <a:effectLst/>
        </p:spPr>
        <p:txBody>
          <a:bodyPr/>
          <a:lstStyle/>
          <a:p>
            <a:pPr>
              <a:defRPr/>
            </a:pPr>
            <a:endParaRPr lang="en-US"/>
          </a:p>
        </p:txBody>
      </p:sp>
      <p:sp>
        <p:nvSpPr>
          <p:cNvPr id="36" name="Rectangle 35"/>
          <p:cNvSpPr/>
          <p:nvPr/>
        </p:nvSpPr>
        <p:spPr bwMode="auto">
          <a:xfrm>
            <a:off x="3422650" y="5199063"/>
            <a:ext cx="357188" cy="287337"/>
          </a:xfrm>
          <a:prstGeom prst="rect">
            <a:avLst/>
          </a:prstGeom>
          <a:solidFill>
            <a:schemeClr val="tx2"/>
          </a:solidFill>
          <a:ln w="19050" cap="flat" cmpd="sng" algn="ctr">
            <a:solidFill>
              <a:schemeClr val="bg1">
                <a:lumMod val="50000"/>
              </a:schemeClr>
            </a:solidFill>
            <a:prstDash val="solid"/>
            <a:round/>
            <a:headEnd type="none" w="med" len="med"/>
            <a:tailEnd type="none" w="med" len="med"/>
          </a:ln>
          <a:effectLst/>
        </p:spPr>
        <p:txBody>
          <a:bodyPr/>
          <a:lstStyle/>
          <a:p>
            <a:pPr>
              <a:defRPr/>
            </a:pPr>
            <a:endParaRPr lang="en-US"/>
          </a:p>
        </p:txBody>
      </p:sp>
      <p:sp>
        <p:nvSpPr>
          <p:cNvPr id="37" name="Rectangle 36"/>
          <p:cNvSpPr/>
          <p:nvPr/>
        </p:nvSpPr>
        <p:spPr bwMode="auto">
          <a:xfrm>
            <a:off x="3762375" y="5199063"/>
            <a:ext cx="357188" cy="287337"/>
          </a:xfrm>
          <a:prstGeom prst="rect">
            <a:avLst/>
          </a:prstGeom>
          <a:solidFill>
            <a:srgbClr val="B7B7FF"/>
          </a:solidFill>
          <a:ln w="19050" cap="flat" cmpd="sng" algn="ctr">
            <a:solidFill>
              <a:schemeClr val="bg1">
                <a:lumMod val="50000"/>
              </a:schemeClr>
            </a:solidFill>
            <a:prstDash val="solid"/>
            <a:round/>
            <a:headEnd type="none" w="med" len="med"/>
            <a:tailEnd type="none" w="med" len="med"/>
          </a:ln>
          <a:effectLst/>
        </p:spPr>
        <p:txBody>
          <a:bodyPr/>
          <a:lstStyle/>
          <a:p>
            <a:pPr>
              <a:defRPr/>
            </a:pPr>
            <a:endParaRPr lang="en-US"/>
          </a:p>
        </p:txBody>
      </p:sp>
      <p:sp>
        <p:nvSpPr>
          <p:cNvPr id="38" name="Rectangle 37"/>
          <p:cNvSpPr/>
          <p:nvPr/>
        </p:nvSpPr>
        <p:spPr bwMode="auto">
          <a:xfrm>
            <a:off x="4102100" y="5199063"/>
            <a:ext cx="357188" cy="287337"/>
          </a:xfrm>
          <a:prstGeom prst="rect">
            <a:avLst/>
          </a:prstGeom>
          <a:solidFill>
            <a:srgbClr val="D9FFD9"/>
          </a:solidFill>
          <a:ln w="19050" cap="flat" cmpd="sng" algn="ctr">
            <a:solidFill>
              <a:schemeClr val="bg1">
                <a:lumMod val="50000"/>
              </a:schemeClr>
            </a:solidFill>
            <a:prstDash val="solid"/>
            <a:round/>
            <a:headEnd type="none" w="med" len="med"/>
            <a:tailEnd type="none" w="med" len="med"/>
          </a:ln>
          <a:effectLst/>
        </p:spPr>
        <p:txBody>
          <a:bodyPr/>
          <a:lstStyle/>
          <a:p>
            <a:pPr>
              <a:defRPr/>
            </a:pPr>
            <a:endParaRPr lang="en-US"/>
          </a:p>
        </p:txBody>
      </p:sp>
      <p:sp>
        <p:nvSpPr>
          <p:cNvPr id="39" name="Rectangle 38"/>
          <p:cNvSpPr/>
          <p:nvPr/>
        </p:nvSpPr>
        <p:spPr bwMode="auto">
          <a:xfrm>
            <a:off x="4454525" y="5199063"/>
            <a:ext cx="357188" cy="287337"/>
          </a:xfrm>
          <a:prstGeom prst="rect">
            <a:avLst/>
          </a:prstGeom>
          <a:solidFill>
            <a:schemeClr val="tx2"/>
          </a:solidFill>
          <a:ln w="19050" cap="flat" cmpd="sng" algn="ctr">
            <a:solidFill>
              <a:schemeClr val="bg1">
                <a:lumMod val="50000"/>
              </a:schemeClr>
            </a:solidFill>
            <a:prstDash val="solid"/>
            <a:round/>
            <a:headEnd type="none" w="med" len="med"/>
            <a:tailEnd type="none" w="med" len="med"/>
          </a:ln>
          <a:effectLst/>
        </p:spPr>
        <p:txBody>
          <a:bodyPr/>
          <a:lstStyle/>
          <a:p>
            <a:pPr>
              <a:defRPr/>
            </a:pPr>
            <a:endParaRPr lang="en-US"/>
          </a:p>
        </p:txBody>
      </p:sp>
      <p:sp>
        <p:nvSpPr>
          <p:cNvPr id="41" name="Rectangle 40"/>
          <p:cNvSpPr/>
          <p:nvPr/>
        </p:nvSpPr>
        <p:spPr bwMode="auto">
          <a:xfrm>
            <a:off x="5446713" y="4532313"/>
            <a:ext cx="1985962" cy="1600200"/>
          </a:xfrm>
          <a:prstGeom prst="rect">
            <a:avLst/>
          </a:prstGeom>
          <a:solidFill>
            <a:schemeClr val="bg1"/>
          </a:solidFill>
          <a:ln w="19050" cap="flat" cmpd="sng" algn="ctr">
            <a:solidFill>
              <a:schemeClr val="bg1">
                <a:lumMod val="50000"/>
              </a:schemeClr>
            </a:solidFill>
            <a:prstDash val="solid"/>
            <a:round/>
            <a:headEnd type="none" w="med" len="med"/>
            <a:tailEnd type="none" w="med" len="med"/>
          </a:ln>
          <a:effectLst/>
        </p:spPr>
        <p:txBody>
          <a:bodyPr/>
          <a:lstStyle/>
          <a:p>
            <a:pPr>
              <a:defRPr/>
            </a:pPr>
            <a:endParaRPr lang="en-US"/>
          </a:p>
        </p:txBody>
      </p:sp>
      <p:sp>
        <p:nvSpPr>
          <p:cNvPr id="19494" name="Rectangle 41"/>
          <p:cNvSpPr>
            <a:spLocks noChangeArrowheads="1"/>
          </p:cNvSpPr>
          <p:nvPr/>
        </p:nvSpPr>
        <p:spPr bwMode="auto">
          <a:xfrm>
            <a:off x="5461000" y="6143625"/>
            <a:ext cx="30448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t>Other methods can be done</a:t>
            </a:r>
          </a:p>
        </p:txBody>
      </p:sp>
      <p:sp>
        <p:nvSpPr>
          <p:cNvPr id="19495" name="Oval 42"/>
          <p:cNvSpPr>
            <a:spLocks noChangeArrowheads="1"/>
          </p:cNvSpPr>
          <p:nvPr/>
        </p:nvSpPr>
        <p:spPr bwMode="auto">
          <a:xfrm>
            <a:off x="5656263" y="4702175"/>
            <a:ext cx="639762" cy="522288"/>
          </a:xfrm>
          <a:prstGeom prst="ellipse">
            <a:avLst/>
          </a:prstGeom>
          <a:solidFill>
            <a:schemeClr val="tx2"/>
          </a:solidFill>
          <a:ln w="9525" algn="ctr">
            <a:solidFill>
              <a:srgbClr val="1C1C1C"/>
            </a:solidFill>
            <a:round/>
            <a:headEnd/>
            <a:tailEnd/>
          </a:ln>
        </p:spPr>
        <p:txBody>
          <a:bodyPr/>
          <a:lstStyle/>
          <a:p>
            <a:endParaRPr lang="en-US"/>
          </a:p>
        </p:txBody>
      </p:sp>
      <p:sp>
        <p:nvSpPr>
          <p:cNvPr id="19496" name="Oval 43"/>
          <p:cNvSpPr>
            <a:spLocks noChangeArrowheads="1"/>
          </p:cNvSpPr>
          <p:nvPr/>
        </p:nvSpPr>
        <p:spPr bwMode="auto">
          <a:xfrm>
            <a:off x="6530975" y="5360988"/>
            <a:ext cx="809625" cy="660400"/>
          </a:xfrm>
          <a:prstGeom prst="ellipse">
            <a:avLst/>
          </a:prstGeom>
          <a:solidFill>
            <a:srgbClr val="FFCCCC"/>
          </a:solidFill>
          <a:ln w="9525" algn="ctr">
            <a:solidFill>
              <a:srgbClr val="1C1C1C"/>
            </a:solidFill>
            <a:round/>
            <a:headEnd/>
            <a:tailEnd/>
          </a:ln>
        </p:spPr>
        <p:txBody>
          <a:bodyPr/>
          <a:lstStyle/>
          <a:p>
            <a:endParaRPr lang="en-US"/>
          </a:p>
        </p:txBody>
      </p:sp>
      <p:sp>
        <p:nvSpPr>
          <p:cNvPr id="19497" name="Oval 44"/>
          <p:cNvSpPr>
            <a:spLocks noChangeArrowheads="1"/>
          </p:cNvSpPr>
          <p:nvPr/>
        </p:nvSpPr>
        <p:spPr bwMode="auto">
          <a:xfrm>
            <a:off x="5630863" y="5256213"/>
            <a:ext cx="809625" cy="661987"/>
          </a:xfrm>
          <a:prstGeom prst="ellipse">
            <a:avLst/>
          </a:prstGeom>
          <a:solidFill>
            <a:srgbClr val="8CA1F8"/>
          </a:solidFill>
          <a:ln w="9525" algn="ctr">
            <a:solidFill>
              <a:srgbClr val="1C1C1C"/>
            </a:solidFill>
            <a:round/>
            <a:headEnd/>
            <a:tailEnd/>
          </a:ln>
        </p:spPr>
        <p:txBody>
          <a:bodyPr/>
          <a:lstStyle/>
          <a:p>
            <a:endParaRPr lang="en-US"/>
          </a:p>
        </p:txBody>
      </p:sp>
      <p:sp>
        <p:nvSpPr>
          <p:cNvPr id="19498" name="Oval 45"/>
          <p:cNvSpPr>
            <a:spLocks noChangeArrowheads="1"/>
          </p:cNvSpPr>
          <p:nvPr/>
        </p:nvSpPr>
        <p:spPr bwMode="auto">
          <a:xfrm>
            <a:off x="6165850" y="4706938"/>
            <a:ext cx="1004888" cy="822325"/>
          </a:xfrm>
          <a:prstGeom prst="ellipse">
            <a:avLst/>
          </a:prstGeom>
          <a:solidFill>
            <a:srgbClr val="D9FFD9"/>
          </a:solidFill>
          <a:ln w="9525" algn="ctr">
            <a:solidFill>
              <a:srgbClr val="1C1C1C"/>
            </a:solidFill>
            <a:round/>
            <a:headEnd/>
            <a:tailEnd/>
          </a:ln>
        </p:spPr>
        <p:txBody>
          <a:bodyPr/>
          <a:lstStyle/>
          <a:p>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Next lecture</a:t>
            </a:r>
            <a:endParaRPr lang="en-US" dirty="0"/>
          </a:p>
        </p:txBody>
      </p:sp>
      <p:sp>
        <p:nvSpPr>
          <p:cNvPr id="3" name="Content Placeholder 2"/>
          <p:cNvSpPr>
            <a:spLocks noGrp="1"/>
          </p:cNvSpPr>
          <p:nvPr>
            <p:ph idx="1"/>
          </p:nvPr>
        </p:nvSpPr>
        <p:spPr/>
        <p:txBody>
          <a:bodyPr/>
          <a:lstStyle/>
          <a:p>
            <a:pPr>
              <a:defRPr/>
            </a:pPr>
            <a:r>
              <a:rPr lang="en-ZA" dirty="0" smtClean="0"/>
              <a:t>Practice example</a:t>
            </a:r>
          </a:p>
          <a:p>
            <a:pPr>
              <a:defRPr/>
            </a:pPr>
            <a:r>
              <a:rPr lang="en-ZA" dirty="0" smtClean="0"/>
              <a:t>Continuation of the steps:</a:t>
            </a:r>
          </a:p>
          <a:p>
            <a:pPr lvl="1">
              <a:defRPr/>
            </a:pPr>
            <a:r>
              <a:rPr lang="en-ZA" dirty="0" smtClean="0"/>
              <a:t>Step 3 Granularity</a:t>
            </a:r>
          </a:p>
          <a:p>
            <a:pPr lvl="1">
              <a:defRPr/>
            </a:pPr>
            <a:r>
              <a:rPr lang="en-ZA" dirty="0" smtClean="0"/>
              <a:t>Class activity</a:t>
            </a:r>
          </a:p>
          <a:p>
            <a:pPr lvl="1">
              <a:defRPr/>
            </a:pPr>
            <a:r>
              <a:rPr lang="en-ZA" dirty="0" smtClean="0"/>
              <a:t>Step 4 Communications …</a:t>
            </a:r>
          </a:p>
          <a:p>
            <a:pPr>
              <a:defRPr/>
            </a:pPr>
            <a:endParaRPr lang="en-US" dirty="0"/>
          </a:p>
        </p:txBody>
      </p:sp>
      <p:sp>
        <p:nvSpPr>
          <p:cNvPr id="4" name="Rectangle 3"/>
          <p:cNvSpPr/>
          <p:nvPr/>
        </p:nvSpPr>
        <p:spPr>
          <a:xfrm>
            <a:off x="708942" y="6341512"/>
            <a:ext cx="6515100" cy="276999"/>
          </a:xfrm>
          <a:prstGeom prst="rect">
            <a:avLst/>
          </a:prstGeom>
        </p:spPr>
        <p:txBody>
          <a:bodyPr wrap="square">
            <a:spAutoFit/>
          </a:bodyPr>
          <a:lstStyle/>
          <a:p>
            <a:r>
              <a:rPr lang="en-GB" sz="1200" dirty="0" smtClean="0">
                <a:hlinkClick r:id="rId3"/>
              </a:rPr>
              <a:t>http://unilearning.uow.edu.au/critical/1a.html</a:t>
            </a:r>
            <a:endParaRPr lang="en-GB" sz="1200" dirty="0"/>
          </a:p>
        </p:txBody>
      </p:sp>
      <p:sp>
        <p:nvSpPr>
          <p:cNvPr id="5" name="TextBox 4"/>
          <p:cNvSpPr txBox="1"/>
          <p:nvPr/>
        </p:nvSpPr>
        <p:spPr>
          <a:xfrm>
            <a:off x="640362" y="5219097"/>
            <a:ext cx="6750566" cy="369332"/>
          </a:xfrm>
          <a:prstGeom prst="rect">
            <a:avLst/>
          </a:prstGeom>
          <a:noFill/>
        </p:spPr>
        <p:txBody>
          <a:bodyPr wrap="none" rtlCol="0">
            <a:spAutoFit/>
          </a:bodyPr>
          <a:lstStyle/>
          <a:p>
            <a:r>
              <a:rPr lang="en-US" dirty="0" smtClean="0"/>
              <a:t>Some resources related to critical analysis and critical thinking:</a:t>
            </a:r>
            <a:endParaRPr lang="en-GB" dirty="0"/>
          </a:p>
        </p:txBody>
      </p:sp>
      <p:sp>
        <p:nvSpPr>
          <p:cNvPr id="6" name="Rectangle 5"/>
          <p:cNvSpPr/>
          <p:nvPr/>
        </p:nvSpPr>
        <p:spPr>
          <a:xfrm>
            <a:off x="686082" y="5848682"/>
            <a:ext cx="7303770" cy="276999"/>
          </a:xfrm>
          <a:prstGeom prst="rect">
            <a:avLst/>
          </a:prstGeom>
        </p:spPr>
        <p:txBody>
          <a:bodyPr wrap="square">
            <a:spAutoFit/>
          </a:bodyPr>
          <a:lstStyle/>
          <a:p>
            <a:r>
              <a:rPr lang="en-GB" sz="1200" dirty="0" smtClean="0">
                <a:hlinkClick r:id="rId4"/>
              </a:rPr>
              <a:t>http://www.deakin.edu.au/current-students/study-support/study-skills/handouts/critical-analysis.php</a:t>
            </a:r>
            <a:endParaRPr lang="en-GB" sz="1200" dirty="0"/>
          </a:p>
        </p:txBody>
      </p:sp>
      <p:sp>
        <p:nvSpPr>
          <p:cNvPr id="7" name="TextBox 6"/>
          <p:cNvSpPr txBox="1"/>
          <p:nvPr/>
        </p:nvSpPr>
        <p:spPr>
          <a:xfrm>
            <a:off x="708942" y="5550567"/>
            <a:ext cx="3764172" cy="338554"/>
          </a:xfrm>
          <a:prstGeom prst="rect">
            <a:avLst/>
          </a:prstGeom>
          <a:noFill/>
        </p:spPr>
        <p:txBody>
          <a:bodyPr wrap="none" rtlCol="0">
            <a:spAutoFit/>
          </a:bodyPr>
          <a:lstStyle/>
          <a:p>
            <a:r>
              <a:rPr lang="en-US" sz="1600" dirty="0" smtClean="0"/>
              <a:t>An easy introduction to critical analysis:</a:t>
            </a:r>
            <a:endParaRPr lang="en-GB" sz="1600" dirty="0"/>
          </a:p>
        </p:txBody>
      </p:sp>
      <p:sp>
        <p:nvSpPr>
          <p:cNvPr id="8" name="TextBox 7"/>
          <p:cNvSpPr txBox="1"/>
          <p:nvPr/>
        </p:nvSpPr>
        <p:spPr>
          <a:xfrm>
            <a:off x="708942" y="6053487"/>
            <a:ext cx="6098144" cy="338554"/>
          </a:xfrm>
          <a:prstGeom prst="rect">
            <a:avLst/>
          </a:prstGeom>
          <a:noFill/>
        </p:spPr>
        <p:txBody>
          <a:bodyPr wrap="none" rtlCol="0">
            <a:spAutoFit/>
          </a:bodyPr>
          <a:lstStyle/>
          <a:p>
            <a:r>
              <a:rPr lang="en-US" sz="1600" dirty="0" smtClean="0"/>
              <a:t>An online quiz and learning tool for understanding critical thinking:</a:t>
            </a:r>
            <a:endParaRPr lang="en-GB" sz="16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06401" y="3526966"/>
            <a:ext cx="8657594" cy="1754326"/>
          </a:xfrm>
          <a:prstGeom prst="rect">
            <a:avLst/>
          </a:prstGeom>
          <a:noFill/>
        </p:spPr>
        <p:txBody>
          <a:bodyPr wrap="square" rtlCol="0">
            <a:spAutoFit/>
          </a:bodyPr>
          <a:lstStyle/>
          <a:p>
            <a:r>
              <a:rPr lang="en-US" i="1" dirty="0" smtClean="0"/>
              <a:t>Image sources:</a:t>
            </a:r>
          </a:p>
          <a:p>
            <a:r>
              <a:rPr lang="en-US" dirty="0" smtClean="0"/>
              <a:t> Book </a:t>
            </a:r>
            <a:r>
              <a:rPr lang="en-US" dirty="0" smtClean="0"/>
              <a:t>clipart drawing </a:t>
            </a:r>
            <a:r>
              <a:rPr lang="en-US" dirty="0" smtClean="0"/>
              <a:t>- </a:t>
            </a:r>
            <a:r>
              <a:rPr lang="en-US" dirty="0" smtClean="0"/>
              <a:t>Wikipedia (open commons</a:t>
            </a:r>
            <a:r>
              <a:rPr lang="en-US" dirty="0" smtClean="0"/>
              <a:t>)</a:t>
            </a:r>
          </a:p>
          <a:p>
            <a:r>
              <a:rPr lang="en-US" dirty="0"/>
              <a:t> </a:t>
            </a:r>
            <a:r>
              <a:rPr lang="en-US" dirty="0" smtClean="0"/>
              <a:t>Beach chairs, Himalayan Climbers </a:t>
            </a:r>
            <a:r>
              <a:rPr lang="en-US" dirty="0"/>
              <a:t>- </a:t>
            </a:r>
            <a:r>
              <a:rPr lang="en-US" dirty="0" smtClean="0"/>
              <a:t>www.flickr.com (public domain)</a:t>
            </a:r>
          </a:p>
          <a:p>
            <a:r>
              <a:rPr lang="en-US" dirty="0" smtClean="0"/>
              <a:t> Picture of running going up stairs – Wikimedia open commons</a:t>
            </a:r>
          </a:p>
          <a:p>
            <a:r>
              <a:rPr lang="en-US" dirty="0" smtClean="0"/>
              <a:t> </a:t>
            </a:r>
            <a:r>
              <a:rPr lang="en-US" dirty="0" err="1" smtClean="0"/>
              <a:t>Sierpinski</a:t>
            </a:r>
            <a:r>
              <a:rPr lang="en-US" dirty="0" smtClean="0"/>
              <a:t> pyramid (slide 13) – Wikimedia </a:t>
            </a:r>
            <a:r>
              <a:rPr lang="en-US" dirty="0"/>
              <a:t>open </a:t>
            </a:r>
            <a:r>
              <a:rPr lang="en-US" dirty="0" smtClean="0"/>
              <a:t>commons</a:t>
            </a:r>
          </a:p>
          <a:p>
            <a:r>
              <a:rPr lang="en-US" dirty="0" smtClean="0"/>
              <a:t> 3-legged chair (slide 13) – Adapted (modification permitted) from Wikimedia</a:t>
            </a:r>
          </a:p>
        </p:txBody>
      </p:sp>
      <p:sp>
        <p:nvSpPr>
          <p:cNvPr id="2" name="Rectangle 1"/>
          <p:cNvSpPr/>
          <p:nvPr/>
        </p:nvSpPr>
        <p:spPr>
          <a:xfrm>
            <a:off x="420915" y="443077"/>
            <a:ext cx="4929555" cy="369332"/>
          </a:xfrm>
          <a:prstGeom prst="rect">
            <a:avLst/>
          </a:prstGeom>
        </p:spPr>
        <p:txBody>
          <a:bodyPr wrap="none">
            <a:spAutoFit/>
          </a:bodyPr>
          <a:lstStyle/>
          <a:p>
            <a:r>
              <a:rPr lang="en-US" b="1" i="1" dirty="0" smtClean="0"/>
              <a:t>Disclaimers and copyright/licensing details</a:t>
            </a:r>
            <a:endParaRPr lang="en-US" b="1" i="1" dirty="0"/>
          </a:p>
        </p:txBody>
      </p:sp>
      <p:sp>
        <p:nvSpPr>
          <p:cNvPr id="5" name="Rectangle 4"/>
          <p:cNvSpPr/>
          <p:nvPr/>
        </p:nvSpPr>
        <p:spPr>
          <a:xfrm>
            <a:off x="420916" y="893026"/>
            <a:ext cx="8258628" cy="2554545"/>
          </a:xfrm>
          <a:prstGeom prst="rect">
            <a:avLst/>
          </a:prstGeom>
        </p:spPr>
        <p:txBody>
          <a:bodyPr wrap="square">
            <a:spAutoFit/>
          </a:bodyPr>
          <a:lstStyle/>
          <a:p>
            <a:r>
              <a:rPr lang="en-US" sz="1600" dirty="0" smtClean="0"/>
              <a:t>I have tried to follow the correct practices concerning copyright and licensing of material, particularly image sources that have been used in this presentation. I have put much effort into trying to make this material open access so that it can be of benefit to others in their teaching and learning practice. Any mistakes or omissions with regards to these issues I will correct when notified. To the best of my understanding the material in these slides can be shared according to the Creative Commons “</a:t>
            </a:r>
            <a:r>
              <a:rPr lang="en-ZA" sz="1600" dirty="0"/>
              <a:t>Attribution-</a:t>
            </a:r>
            <a:r>
              <a:rPr lang="en-ZA" sz="1600" dirty="0" err="1"/>
              <a:t>ShareAlike</a:t>
            </a:r>
            <a:r>
              <a:rPr lang="en-ZA" sz="1600" dirty="0"/>
              <a:t> 4.0 International (CC BY-SA 4.0)</a:t>
            </a:r>
            <a:r>
              <a:rPr lang="en-US" sz="1600" dirty="0" smtClean="0"/>
              <a:t>” license, and that is why I selected that license to apply to this presentation (it’s not because I particulate want my slides referenced but more to acknowledge the sources and generosity of others who have provided free material such as the images I have used).</a:t>
            </a:r>
            <a:endParaRPr lang="en-US" sz="1600" dirty="0"/>
          </a:p>
        </p:txBody>
      </p:sp>
      <p:pic>
        <p:nvPicPr>
          <p:cNvPr id="3074" name="Picture 2" descr="C:\Users\swinberg\Documents\ACTIVE\EEE4084F\Common\Images_open\CC-SA.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61944" y="6102803"/>
            <a:ext cx="1117600" cy="393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89885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Recap Memory Architectures</a:t>
            </a:r>
            <a:endParaRPr lang="en-US" dirty="0"/>
          </a:p>
        </p:txBody>
      </p:sp>
      <p:sp>
        <p:nvSpPr>
          <p:cNvPr id="5" name="Text Placeholder 4"/>
          <p:cNvSpPr>
            <a:spLocks noGrp="1"/>
          </p:cNvSpPr>
          <p:nvPr>
            <p:ph type="body" idx="1"/>
          </p:nvPr>
        </p:nvSpPr>
        <p:spPr/>
        <p:txBody>
          <a:bodyPr/>
          <a:lstStyle/>
          <a:p>
            <a:r>
              <a:rPr lang="en-US" dirty="0" smtClean="0"/>
              <a:t>EEE4084F</a:t>
            </a:r>
            <a:endParaRPr lang="en-US" dirty="0"/>
          </a:p>
        </p:txBody>
      </p:sp>
      <p:sp>
        <p:nvSpPr>
          <p:cNvPr id="6" name="Rectangle 5"/>
          <p:cNvSpPr/>
          <p:nvPr/>
        </p:nvSpPr>
        <p:spPr>
          <a:xfrm>
            <a:off x="1615084" y="5976623"/>
            <a:ext cx="7310140" cy="646331"/>
          </a:xfrm>
          <a:prstGeom prst="rect">
            <a:avLst/>
          </a:prstGeom>
        </p:spPr>
        <p:txBody>
          <a:bodyPr wrap="square">
            <a:spAutoFit/>
          </a:bodyPr>
          <a:lstStyle/>
          <a:p>
            <a:pPr algn="r"/>
            <a:r>
              <a:rPr lang="en-US" i="1" dirty="0" smtClean="0">
                <a:solidFill>
                  <a:srgbClr val="FF6600"/>
                </a:solidFill>
              </a:rPr>
              <a:t>The more detailed slides on memory architectures in the previous lectures was assigned as a reading task last week.</a:t>
            </a:r>
            <a:endParaRPr lang="en-US" i="1" dirty="0">
              <a:solidFill>
                <a:srgbClr val="FF6600"/>
              </a:solidFill>
            </a:endParaRPr>
          </a:p>
        </p:txBody>
      </p:sp>
      <p:pic>
        <p:nvPicPr>
          <p:cNvPr id="7" name="Picture 6" descr="agenda01.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47006" y="6017323"/>
            <a:ext cx="708818" cy="6056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198634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114" y="765741"/>
            <a:ext cx="7698306" cy="692210"/>
          </a:xfrm>
        </p:spPr>
        <p:txBody>
          <a:bodyPr>
            <a:normAutofit fontScale="90000"/>
          </a:bodyPr>
          <a:lstStyle/>
          <a:p>
            <a:pPr>
              <a:defRPr/>
            </a:pPr>
            <a:r>
              <a:rPr lang="en-ZA" dirty="0" smtClean="0"/>
              <a:t>Brief recap of memory architectures</a:t>
            </a:r>
            <a:endParaRPr lang="en-US" dirty="0"/>
          </a:p>
        </p:txBody>
      </p:sp>
      <p:sp>
        <p:nvSpPr>
          <p:cNvPr id="3" name="Content Placeholder 2"/>
          <p:cNvSpPr>
            <a:spLocks noGrp="1"/>
          </p:cNvSpPr>
          <p:nvPr>
            <p:ph idx="1"/>
          </p:nvPr>
        </p:nvSpPr>
        <p:spPr>
          <a:xfrm>
            <a:off x="339725" y="1905000"/>
            <a:ext cx="8626475" cy="4191000"/>
          </a:xfrm>
        </p:spPr>
        <p:txBody>
          <a:bodyPr/>
          <a:lstStyle/>
          <a:p>
            <a:pPr>
              <a:defRPr/>
            </a:pPr>
            <a:r>
              <a:rPr lang="en-ZA" dirty="0" smtClean="0"/>
              <a:t>Shared memory architecture</a:t>
            </a:r>
          </a:p>
          <a:p>
            <a:pPr lvl="1">
              <a:defRPr/>
            </a:pPr>
            <a:r>
              <a:rPr lang="en-ZA" dirty="0" smtClean="0"/>
              <a:t>Uniform access memory (UAM) vs.</a:t>
            </a:r>
            <a:br>
              <a:rPr lang="en-ZA" dirty="0" smtClean="0"/>
            </a:br>
            <a:r>
              <a:rPr lang="en-ZA" dirty="0" smtClean="0"/>
              <a:t>Non-uniform access memory (NAM) </a:t>
            </a:r>
          </a:p>
          <a:p>
            <a:pPr>
              <a:defRPr/>
            </a:pPr>
            <a:r>
              <a:rPr lang="en-ZA" dirty="0" smtClean="0"/>
              <a:t>Distributed memory</a:t>
            </a:r>
          </a:p>
          <a:p>
            <a:pPr lvl="1">
              <a:defRPr/>
            </a:pPr>
            <a:r>
              <a:rPr lang="en-ZA" dirty="0" smtClean="0"/>
              <a:t>Similar to shared memory, but needs </a:t>
            </a:r>
            <a:r>
              <a:rPr lang="en-ZA" dirty="0" err="1" smtClean="0"/>
              <a:t>comms</a:t>
            </a:r>
            <a:r>
              <a:rPr lang="en-ZA" dirty="0" smtClean="0"/>
              <a:t> network to share memory </a:t>
            </a:r>
            <a:r>
              <a:rPr lang="en-ZA" sz="2000" dirty="0" smtClean="0"/>
              <a:t>(NB not always same as MPI)</a:t>
            </a:r>
            <a:endParaRPr lang="en-ZA" dirty="0" smtClean="0"/>
          </a:p>
          <a:p>
            <a:pPr>
              <a:defRPr/>
            </a:pPr>
            <a:r>
              <a:rPr lang="en-ZA" dirty="0" smtClean="0"/>
              <a:t>Distributed shared memory (hybrid)</a:t>
            </a:r>
          </a:p>
          <a:p>
            <a:pPr lvl="1">
              <a:defRPr/>
            </a:pPr>
            <a:r>
              <a:rPr lang="en-ZA" dirty="0" smtClean="0"/>
              <a:t>Best &amp; worst of both ‘worlds’</a:t>
            </a:r>
          </a:p>
          <a:p>
            <a:pPr lvl="1">
              <a:defRPr/>
            </a:pPr>
            <a:endParaRPr lang="en-US"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a:xfrm>
            <a:off x="360944" y="2088797"/>
            <a:ext cx="8399463" cy="1098550"/>
          </a:xfrm>
          <a:prstGeom prst="rect">
            <a:avLst/>
          </a:prstGeom>
        </p:spPr>
        <p:txBody>
          <a:bodyPr vert="horz" lIns="91440" tIns="45720" rIns="91440" bIns="45720" rtlCol="0" anchor="t" anchorCtr="0">
            <a:normAutofit/>
          </a:bodyPr>
          <a:lstStyle>
            <a:lvl1pPr algn="l" defTabSz="914400" rtl="0" eaLnBrk="1" latinLnBrk="0" hangingPunct="1">
              <a:spcBef>
                <a:spcPct val="0"/>
              </a:spcBef>
              <a:buNone/>
              <a:defRPr sz="4000" b="1"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spcAft>
                <a:spcPts val="0"/>
              </a:spcAft>
            </a:pPr>
            <a:r>
              <a:rPr lang="en-US" sz="3600" smtClean="0"/>
              <a:t>Steps in Designing Parallel Programs</a:t>
            </a:r>
            <a:endParaRPr lang="en-US" sz="3600" dirty="0"/>
          </a:p>
        </p:txBody>
      </p:sp>
      <p:sp>
        <p:nvSpPr>
          <p:cNvPr id="5" name="TextBox 4"/>
          <p:cNvSpPr txBox="1"/>
          <p:nvPr/>
        </p:nvSpPr>
        <p:spPr>
          <a:xfrm>
            <a:off x="587022" y="2912533"/>
            <a:ext cx="415498" cy="369332"/>
          </a:xfrm>
          <a:prstGeom prst="rect">
            <a:avLst/>
          </a:prstGeom>
          <a:noFill/>
        </p:spPr>
        <p:txBody>
          <a:bodyPr wrap="none" rtlCol="0">
            <a:spAutoFit/>
          </a:bodyPr>
          <a:lstStyle/>
          <a:p>
            <a:r>
              <a:rPr lang="en-US" dirty="0" smtClean="0"/>
              <a:t>…</a:t>
            </a:r>
            <a:endParaRPr lang="en-US" dirty="0"/>
          </a:p>
        </p:txBody>
      </p:sp>
    </p:spTree>
    <p:extLst>
      <p:ext uri="{BB962C8B-B14F-4D97-AF65-F5344CB8AC3E}">
        <p14:creationId xmlns:p14="http://schemas.microsoft.com/office/powerpoint/2010/main" val="5392937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swinberg\Documents\ACTIVE\EEE4084F\Common\Images_open\himalayas-climber2-pd-Flick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46433" y="427488"/>
            <a:ext cx="3261776" cy="2446332"/>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p:cNvSpPr>
            <a:spLocks noGrp="1"/>
          </p:cNvSpPr>
          <p:nvPr>
            <p:ph type="title" idx="4294967295"/>
          </p:nvPr>
        </p:nvSpPr>
        <p:spPr>
          <a:xfrm>
            <a:off x="360944" y="5554486"/>
            <a:ext cx="8399463" cy="1098550"/>
          </a:xfrm>
        </p:spPr>
        <p:txBody>
          <a:bodyPr anchor="t" anchorCtr="0">
            <a:normAutofit/>
          </a:bodyPr>
          <a:lstStyle/>
          <a:p>
            <a:pPr algn="ctr"/>
            <a:r>
              <a:rPr lang="en-US" sz="3600" dirty="0" smtClean="0"/>
              <a:t>Steps in Designing Parallel Programs</a:t>
            </a:r>
            <a:endParaRPr lang="en-US" sz="3600" dirty="0"/>
          </a:p>
        </p:txBody>
      </p:sp>
      <p:sp>
        <p:nvSpPr>
          <p:cNvPr id="2" name="TextBox 1"/>
          <p:cNvSpPr txBox="1"/>
          <p:nvPr/>
        </p:nvSpPr>
        <p:spPr>
          <a:xfrm rot="20097745">
            <a:off x="411407" y="1584383"/>
            <a:ext cx="3897402" cy="923330"/>
          </a:xfrm>
          <a:prstGeom prst="rect">
            <a:avLst/>
          </a:prstGeom>
          <a:noFill/>
        </p:spPr>
        <p:txBody>
          <a:bodyPr wrap="square" rtlCol="0">
            <a:spAutoFit/>
          </a:bodyPr>
          <a:lstStyle/>
          <a:p>
            <a:r>
              <a:rPr lang="en-US" i="1" dirty="0" smtClean="0">
                <a:solidFill>
                  <a:srgbClr val="FF6600"/>
                </a:solidFill>
              </a:rPr>
              <a:t>Starting the somewhat long and</a:t>
            </a:r>
            <a:br>
              <a:rPr lang="en-US" i="1" dirty="0" smtClean="0">
                <a:solidFill>
                  <a:srgbClr val="FF6600"/>
                </a:solidFill>
              </a:rPr>
            </a:br>
            <a:r>
              <a:rPr lang="en-US" i="1" dirty="0" smtClean="0">
                <a:solidFill>
                  <a:srgbClr val="FF6600"/>
                </a:solidFill>
              </a:rPr>
              <a:t>arduous trek on the topic of</a:t>
            </a:r>
            <a:br>
              <a:rPr lang="en-US" i="1" dirty="0" smtClean="0">
                <a:solidFill>
                  <a:srgbClr val="FF6600"/>
                </a:solidFill>
              </a:rPr>
            </a:br>
            <a:r>
              <a:rPr lang="en-US" i="1" dirty="0" smtClean="0">
                <a:solidFill>
                  <a:srgbClr val="FF6600"/>
                </a:solidFill>
              </a:rPr>
              <a:t>designing parallel programs</a:t>
            </a:r>
            <a:endParaRPr lang="en-US" i="1" dirty="0">
              <a:solidFill>
                <a:srgbClr val="FF6600"/>
              </a:solidFill>
            </a:endParaRPr>
          </a:p>
        </p:txBody>
      </p:sp>
      <p:sp>
        <p:nvSpPr>
          <p:cNvPr id="9" name="Striped Right Arrow 8"/>
          <p:cNvSpPr/>
          <p:nvPr/>
        </p:nvSpPr>
        <p:spPr bwMode="auto">
          <a:xfrm rot="19652205">
            <a:off x="3226952" y="2696659"/>
            <a:ext cx="1664156" cy="752354"/>
          </a:xfrm>
          <a:prstGeom prst="stripedRightArrow">
            <a:avLst/>
          </a:prstGeom>
          <a:gradFill flip="none" rotWithShape="1">
            <a:gsLst>
              <a:gs pos="0">
                <a:schemeClr val="tx2">
                  <a:lumMod val="75000"/>
                </a:schemeClr>
              </a:gs>
              <a:gs pos="50000">
                <a:schemeClr val="tx2">
                  <a:lumMod val="40000"/>
                  <a:lumOff val="60000"/>
                </a:schemeClr>
              </a:gs>
              <a:gs pos="100000">
                <a:schemeClr val="accent1">
                  <a:lumMod val="40000"/>
                  <a:lumOff val="60000"/>
                </a:schemeClr>
              </a:gs>
            </a:gsLst>
            <a:lin ang="0" scaled="1"/>
            <a:tileRect/>
          </a:gradFill>
          <a:ln w="12700" cap="flat" cmpd="sng" algn="ctr">
            <a:solidFill>
              <a:schemeClr val="accent4">
                <a:lumMod val="1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0" name="Rectangle 9"/>
          <p:cNvSpPr/>
          <p:nvPr/>
        </p:nvSpPr>
        <p:spPr>
          <a:xfrm>
            <a:off x="7230786" y="719384"/>
            <a:ext cx="1792565" cy="2154436"/>
          </a:xfrm>
          <a:prstGeom prst="rect">
            <a:avLst/>
          </a:prstGeom>
        </p:spPr>
        <p:txBody>
          <a:bodyPr wrap="square">
            <a:spAutoFit/>
          </a:bodyPr>
          <a:lstStyle/>
          <a:p>
            <a:r>
              <a:rPr lang="en-US" sz="2000" dirty="0" smtClean="0">
                <a:solidFill>
                  <a:srgbClr val="FF6600"/>
                </a:solidFill>
              </a:rPr>
              <a:t>Hardcore competent parallel programmers</a:t>
            </a:r>
          </a:p>
          <a:p>
            <a:r>
              <a:rPr lang="en-US" dirty="0" smtClean="0">
                <a:solidFill>
                  <a:srgbClr val="FF6600"/>
                </a:solidFill>
              </a:rPr>
              <a:t>(leading the way to greater feats)</a:t>
            </a:r>
            <a:endParaRPr lang="en-US" dirty="0">
              <a:solidFill>
                <a:srgbClr val="FF6600"/>
              </a:solidFill>
            </a:endParaRPr>
          </a:p>
        </p:txBody>
      </p:sp>
      <p:sp>
        <p:nvSpPr>
          <p:cNvPr id="11" name="Rectangle 10"/>
          <p:cNvSpPr/>
          <p:nvPr/>
        </p:nvSpPr>
        <p:spPr>
          <a:xfrm>
            <a:off x="5367019" y="3840046"/>
            <a:ext cx="3355148" cy="707886"/>
          </a:xfrm>
          <a:prstGeom prst="rect">
            <a:avLst/>
          </a:prstGeom>
        </p:spPr>
        <p:txBody>
          <a:bodyPr wrap="square">
            <a:spAutoFit/>
          </a:bodyPr>
          <a:lstStyle/>
          <a:p>
            <a:r>
              <a:rPr lang="en-US" sz="2000" dirty="0" smtClean="0">
                <a:solidFill>
                  <a:srgbClr val="FF6600"/>
                </a:solidFill>
              </a:rPr>
              <a:t>Sequential programmers in their comfort zone.</a:t>
            </a:r>
            <a:endParaRPr lang="en-US" sz="2000" dirty="0">
              <a:solidFill>
                <a:srgbClr val="FF6600"/>
              </a:solidFill>
            </a:endParaRPr>
          </a:p>
        </p:txBody>
      </p:sp>
      <p:sp>
        <p:nvSpPr>
          <p:cNvPr id="6" name="Rectangle 5"/>
          <p:cNvSpPr/>
          <p:nvPr/>
        </p:nvSpPr>
        <p:spPr>
          <a:xfrm>
            <a:off x="2506864" y="2689154"/>
            <a:ext cx="1300356" cy="369332"/>
          </a:xfrm>
          <a:prstGeom prst="rect">
            <a:avLst/>
          </a:prstGeom>
        </p:spPr>
        <p:txBody>
          <a:bodyPr wrap="none">
            <a:spAutoFit/>
          </a:bodyPr>
          <a:lstStyle/>
          <a:p>
            <a:r>
              <a:rPr lang="en-US" dirty="0"/>
              <a:t>EEE4084F</a:t>
            </a:r>
          </a:p>
        </p:txBody>
      </p:sp>
      <p:cxnSp>
        <p:nvCxnSpPr>
          <p:cNvPr id="12" name="Straight Arrow Connector 11"/>
          <p:cNvCxnSpPr>
            <a:stCxn id="11" idx="1"/>
          </p:cNvCxnSpPr>
          <p:nvPr/>
        </p:nvCxnSpPr>
        <p:spPr>
          <a:xfrm flipH="1">
            <a:off x="4972176" y="4193989"/>
            <a:ext cx="394843" cy="0"/>
          </a:xfrm>
          <a:prstGeom prst="straightConnector1">
            <a:avLst/>
          </a:prstGeom>
          <a:ln w="28575">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a:off x="6451022" y="2111022"/>
            <a:ext cx="757186" cy="537018"/>
          </a:xfrm>
          <a:prstGeom prst="straightConnector1">
            <a:avLst/>
          </a:prstGeom>
          <a:ln w="28575">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pic>
        <p:nvPicPr>
          <p:cNvPr id="1026" name="Picture 2" descr="C:\Users\swinberg\Documents\ACTIVE\EEE4084F\Common\Images_open\beach2-P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11111" y="3028474"/>
            <a:ext cx="1741138" cy="26035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049910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506" y="2711269"/>
            <a:ext cx="415498" cy="369332"/>
          </a:xfrm>
          <a:prstGeom prst="rect">
            <a:avLst/>
          </a:prstGeom>
          <a:solidFill>
            <a:schemeClr val="bg1"/>
          </a:solidFill>
        </p:spPr>
        <p:txBody>
          <a:bodyPr wrap="none" rtlCol="0">
            <a:spAutoFit/>
          </a:bodyPr>
          <a:lstStyle/>
          <a:p>
            <a:r>
              <a:rPr lang="en-US" dirty="0" smtClean="0"/>
              <a:t>…</a:t>
            </a:r>
            <a:endParaRPr lang="en-US" dirty="0"/>
          </a:p>
        </p:txBody>
      </p:sp>
      <p:sp>
        <p:nvSpPr>
          <p:cNvPr id="2" name="Title 1"/>
          <p:cNvSpPr>
            <a:spLocks noGrp="1"/>
          </p:cNvSpPr>
          <p:nvPr>
            <p:ph type="title"/>
          </p:nvPr>
        </p:nvSpPr>
        <p:spPr>
          <a:xfrm>
            <a:off x="457200" y="74613"/>
            <a:ext cx="8385175" cy="1431925"/>
          </a:xfrm>
        </p:spPr>
        <p:txBody>
          <a:bodyPr/>
          <a:lstStyle/>
          <a:p>
            <a:pPr>
              <a:defRPr/>
            </a:pPr>
            <a:r>
              <a:rPr lang="en-ZA" dirty="0" smtClean="0"/>
              <a:t>Steps in designing parallel programs</a:t>
            </a:r>
            <a:endParaRPr lang="en-US" dirty="0"/>
          </a:p>
        </p:txBody>
      </p:sp>
      <p:sp>
        <p:nvSpPr>
          <p:cNvPr id="6" name="Content Placeholder 2"/>
          <p:cNvSpPr txBox="1">
            <a:spLocks/>
          </p:cNvSpPr>
          <p:nvPr/>
        </p:nvSpPr>
        <p:spPr>
          <a:xfrm>
            <a:off x="564445" y="1460500"/>
            <a:ext cx="8542869" cy="4191000"/>
          </a:xfrm>
          <a:prstGeom prst="rect">
            <a:avLst/>
          </a:prstGeom>
        </p:spPr>
        <p:txBody>
          <a:bodyPr/>
          <a:lstStyle/>
          <a:p>
            <a:pPr marL="342900" indent="-342900">
              <a:spcBef>
                <a:spcPct val="20000"/>
              </a:spcBef>
              <a:buClr>
                <a:schemeClr val="hlink"/>
              </a:buClr>
              <a:defRPr/>
            </a:pPr>
            <a:r>
              <a:rPr lang="en-ZA" sz="2800" i="1" kern="0" dirty="0">
                <a:effectLst>
                  <a:outerShdw blurRad="38100" dist="38100" dir="2700000" algn="tl">
                    <a:srgbClr val="000000"/>
                  </a:outerShdw>
                </a:effectLst>
                <a:latin typeface="+mn-lt"/>
              </a:rPr>
              <a:t>The hardware may </a:t>
            </a:r>
            <a:r>
              <a:rPr lang="en-ZA" sz="2800" i="1" kern="0" dirty="0" smtClean="0">
                <a:effectLst>
                  <a:outerShdw blurRad="38100" dist="38100" dir="2700000" algn="tl">
                    <a:srgbClr val="000000"/>
                  </a:outerShdw>
                </a:effectLst>
                <a:latin typeface="+mn-lt"/>
              </a:rPr>
              <a:t>be done first… </a:t>
            </a:r>
            <a:r>
              <a:rPr lang="en-ZA" sz="2800" i="1" kern="0" dirty="0">
                <a:effectLst>
                  <a:outerShdw blurRad="38100" dist="38100" dir="2700000" algn="tl">
                    <a:srgbClr val="000000"/>
                  </a:outerShdw>
                </a:effectLst>
                <a:latin typeface="+mn-lt"/>
              </a:rPr>
              <a:t>or </a:t>
            </a:r>
            <a:r>
              <a:rPr lang="en-ZA" sz="2800" i="1" kern="0" dirty="0" smtClean="0">
                <a:effectLst>
                  <a:outerShdw blurRad="38100" dist="38100" dir="2700000" algn="tl">
                    <a:srgbClr val="000000"/>
                  </a:outerShdw>
                </a:effectLst>
                <a:latin typeface="+mn-lt"/>
              </a:rPr>
              <a:t>later.</a:t>
            </a:r>
            <a:endParaRPr lang="en-ZA" sz="2800" i="1" kern="0" dirty="0">
              <a:effectLst>
                <a:outerShdw blurRad="38100" dist="38100" dir="2700000" algn="tl">
                  <a:srgbClr val="000000"/>
                </a:outerShdw>
              </a:effectLst>
              <a:latin typeface="+mn-lt"/>
            </a:endParaRPr>
          </a:p>
          <a:p>
            <a:pPr marL="342900" indent="-342900">
              <a:spcBef>
                <a:spcPct val="20000"/>
              </a:spcBef>
              <a:buClr>
                <a:schemeClr val="hlink"/>
              </a:buClr>
              <a:buFont typeface="Wingdings" pitchFamily="2" charset="2"/>
              <a:buNone/>
              <a:defRPr/>
            </a:pPr>
            <a:r>
              <a:rPr lang="en-ZA" sz="2800" kern="0" dirty="0">
                <a:effectLst>
                  <a:outerShdw blurRad="38100" dist="38100" dir="2700000" algn="tl">
                    <a:srgbClr val="000000"/>
                  </a:outerShdw>
                </a:effectLst>
                <a:latin typeface="+mn-lt"/>
              </a:rPr>
              <a:t>The main steps:</a:t>
            </a:r>
          </a:p>
          <a:p>
            <a:pPr marL="514350" indent="-514350">
              <a:spcBef>
                <a:spcPct val="20000"/>
              </a:spcBef>
              <a:buClr>
                <a:schemeClr val="hlink"/>
              </a:buClr>
              <a:buFont typeface="+mj-lt"/>
              <a:buAutoNum type="arabicPeriod"/>
              <a:defRPr/>
            </a:pPr>
            <a:r>
              <a:rPr lang="en-ZA" sz="2800" kern="0" dirty="0">
                <a:effectLst>
                  <a:outerShdw blurRad="38100" dist="38100" dir="2700000" algn="tl">
                    <a:srgbClr val="000000"/>
                  </a:outerShdw>
                </a:effectLst>
                <a:latin typeface="+mn-lt"/>
              </a:rPr>
              <a:t>Understand the problem</a:t>
            </a:r>
          </a:p>
          <a:p>
            <a:pPr marL="514350" indent="-514350">
              <a:spcBef>
                <a:spcPct val="20000"/>
              </a:spcBef>
              <a:buClr>
                <a:schemeClr val="hlink"/>
              </a:buClr>
              <a:buFont typeface="+mj-lt"/>
              <a:buAutoNum type="arabicPeriod"/>
              <a:defRPr/>
            </a:pPr>
            <a:r>
              <a:rPr lang="en-ZA" sz="2800" kern="0" dirty="0">
                <a:effectLst>
                  <a:outerShdw blurRad="38100" dist="38100" dir="2700000" algn="tl">
                    <a:srgbClr val="000000"/>
                  </a:outerShdw>
                </a:effectLst>
                <a:latin typeface="+mn-lt"/>
              </a:rPr>
              <a:t>Partitioning (separation into main tasks)</a:t>
            </a:r>
          </a:p>
          <a:p>
            <a:pPr marL="514350" indent="-514350">
              <a:spcBef>
                <a:spcPct val="20000"/>
              </a:spcBef>
              <a:buClr>
                <a:schemeClr val="hlink"/>
              </a:buClr>
              <a:buFont typeface="+mj-lt"/>
              <a:buAutoNum type="arabicPeriod"/>
              <a:defRPr/>
            </a:pPr>
            <a:r>
              <a:rPr lang="en-ZA" sz="2800" kern="0" dirty="0">
                <a:effectLst>
                  <a:outerShdw blurRad="38100" dist="38100" dir="2700000" algn="tl">
                    <a:srgbClr val="000000"/>
                  </a:outerShdw>
                </a:effectLst>
                <a:latin typeface="+mn-lt"/>
              </a:rPr>
              <a:t>Decomposition &amp; Granularity</a:t>
            </a:r>
          </a:p>
          <a:p>
            <a:pPr marL="514350" indent="-514350">
              <a:spcBef>
                <a:spcPct val="20000"/>
              </a:spcBef>
              <a:buClr>
                <a:schemeClr val="hlink"/>
              </a:buClr>
              <a:buFont typeface="+mj-lt"/>
              <a:buAutoNum type="arabicPeriod"/>
              <a:defRPr/>
            </a:pPr>
            <a:r>
              <a:rPr lang="en-ZA" sz="2800" kern="0" dirty="0">
                <a:effectLst>
                  <a:outerShdw blurRad="38100" dist="38100" dir="2700000" algn="tl">
                    <a:srgbClr val="000000"/>
                  </a:outerShdw>
                </a:effectLst>
                <a:latin typeface="+mn-lt"/>
              </a:rPr>
              <a:t>Communications</a:t>
            </a:r>
          </a:p>
          <a:p>
            <a:pPr marL="514350" indent="-514350">
              <a:spcBef>
                <a:spcPct val="20000"/>
              </a:spcBef>
              <a:buClr>
                <a:schemeClr val="hlink"/>
              </a:buClr>
              <a:buFont typeface="+mj-lt"/>
              <a:buAutoNum type="arabicPeriod"/>
              <a:defRPr/>
            </a:pPr>
            <a:r>
              <a:rPr lang="en-ZA" sz="2800" kern="0" dirty="0">
                <a:effectLst>
                  <a:outerShdw blurRad="38100" dist="38100" dir="2700000" algn="tl">
                    <a:srgbClr val="000000"/>
                  </a:outerShdw>
                </a:effectLst>
                <a:latin typeface="+mn-lt"/>
              </a:rPr>
              <a:t>Identify data dependencies</a:t>
            </a:r>
          </a:p>
          <a:p>
            <a:pPr marL="514350" indent="-514350">
              <a:spcBef>
                <a:spcPct val="20000"/>
              </a:spcBef>
              <a:buClr>
                <a:schemeClr val="hlink"/>
              </a:buClr>
              <a:buFont typeface="+mj-lt"/>
              <a:buAutoNum type="arabicPeriod"/>
              <a:defRPr/>
            </a:pPr>
            <a:r>
              <a:rPr lang="en-ZA" sz="2800" kern="0" dirty="0">
                <a:effectLst>
                  <a:outerShdw blurRad="38100" dist="38100" dir="2700000" algn="tl">
                    <a:srgbClr val="000000"/>
                  </a:outerShdw>
                </a:effectLst>
                <a:latin typeface="+mn-lt"/>
              </a:rPr>
              <a:t>Synchronization</a:t>
            </a:r>
          </a:p>
          <a:p>
            <a:pPr marL="514350" indent="-514350">
              <a:spcBef>
                <a:spcPct val="20000"/>
              </a:spcBef>
              <a:buClr>
                <a:schemeClr val="hlink"/>
              </a:buClr>
              <a:buFont typeface="+mj-lt"/>
              <a:buAutoNum type="arabicPeriod"/>
              <a:defRPr/>
            </a:pPr>
            <a:r>
              <a:rPr lang="en-ZA" sz="2800" kern="0" dirty="0">
                <a:effectLst>
                  <a:outerShdw blurRad="38100" dist="38100" dir="2700000" algn="tl">
                    <a:srgbClr val="000000"/>
                  </a:outerShdw>
                </a:effectLst>
                <a:latin typeface="+mn-lt"/>
              </a:rPr>
              <a:t>Load balancing</a:t>
            </a:r>
          </a:p>
          <a:p>
            <a:pPr marL="514350" indent="-514350">
              <a:spcBef>
                <a:spcPct val="20000"/>
              </a:spcBef>
              <a:buClr>
                <a:schemeClr val="hlink"/>
              </a:buClr>
              <a:buFont typeface="+mj-lt"/>
              <a:buAutoNum type="arabicPeriod"/>
              <a:defRPr/>
            </a:pPr>
            <a:r>
              <a:rPr lang="en-ZA" sz="2800" kern="0" dirty="0">
                <a:effectLst>
                  <a:outerShdw blurRad="38100" dist="38100" dir="2700000" algn="tl">
                    <a:srgbClr val="000000"/>
                  </a:outerShdw>
                </a:effectLst>
                <a:latin typeface="+mn-lt"/>
              </a:rPr>
              <a:t>Performance analysis and tuning</a:t>
            </a:r>
          </a:p>
        </p:txBody>
      </p:sp>
      <p:grpSp>
        <p:nvGrpSpPr>
          <p:cNvPr id="5" name="Group 4"/>
          <p:cNvGrpSpPr/>
          <p:nvPr/>
        </p:nvGrpSpPr>
        <p:grpSpPr>
          <a:xfrm>
            <a:off x="-22578" y="2228461"/>
            <a:ext cx="722489" cy="1300356"/>
            <a:chOff x="-22578" y="2228461"/>
            <a:chExt cx="722489" cy="1300356"/>
          </a:xfrm>
        </p:grpSpPr>
        <p:sp>
          <p:nvSpPr>
            <p:cNvPr id="4" name="TextBox 3"/>
            <p:cNvSpPr txBox="1"/>
            <p:nvPr/>
          </p:nvSpPr>
          <p:spPr>
            <a:xfrm rot="16200000">
              <a:off x="-488090" y="2693973"/>
              <a:ext cx="1300356" cy="369332"/>
            </a:xfrm>
            <a:prstGeom prst="rect">
              <a:avLst/>
            </a:prstGeom>
            <a:solidFill>
              <a:schemeClr val="bg1"/>
            </a:solidFill>
          </p:spPr>
          <p:txBody>
            <a:bodyPr wrap="none" rtlCol="0">
              <a:spAutoFit/>
            </a:bodyPr>
            <a:lstStyle/>
            <a:p>
              <a:r>
                <a:rPr lang="en-US" dirty="0" smtClean="0">
                  <a:ln>
                    <a:solidFill>
                      <a:schemeClr val="tx1"/>
                    </a:solidFill>
                  </a:ln>
                  <a:solidFill>
                    <a:schemeClr val="accent6">
                      <a:lumMod val="60000"/>
                      <a:lumOff val="40000"/>
                    </a:schemeClr>
                  </a:solidFill>
                </a:rPr>
                <a:t>this lecture</a:t>
              </a:r>
              <a:endParaRPr lang="en-US" dirty="0">
                <a:ln>
                  <a:solidFill>
                    <a:schemeClr val="tx1"/>
                  </a:solidFill>
                </a:ln>
                <a:solidFill>
                  <a:schemeClr val="accent6">
                    <a:lumMod val="60000"/>
                    <a:lumOff val="40000"/>
                  </a:schemeClr>
                </a:solidFill>
              </a:endParaRPr>
            </a:p>
          </p:txBody>
        </p:sp>
        <p:sp>
          <p:nvSpPr>
            <p:cNvPr id="3" name="Right Arrow 2"/>
            <p:cNvSpPr/>
            <p:nvPr/>
          </p:nvSpPr>
          <p:spPr bwMode="auto">
            <a:xfrm rot="1226046">
              <a:off x="293511" y="2562582"/>
              <a:ext cx="406400" cy="270934"/>
            </a:xfrm>
            <a:prstGeom prst="rightArrow">
              <a:avLst/>
            </a:prstGeom>
            <a:solidFill>
              <a:schemeClr val="accent6">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8" name="Right Arrow 7"/>
            <p:cNvSpPr/>
            <p:nvPr/>
          </p:nvSpPr>
          <p:spPr bwMode="auto">
            <a:xfrm rot="1226046">
              <a:off x="293511" y="3070582"/>
              <a:ext cx="406400" cy="270934"/>
            </a:xfrm>
            <a:prstGeom prst="rightArrow">
              <a:avLst/>
            </a:prstGeom>
            <a:solidFill>
              <a:schemeClr val="accent6">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grpSp>
      <p:pic>
        <p:nvPicPr>
          <p:cNvPr id="2050" name="Picture 2" descr="C:\Users\swinberg\Documents\ACTIVE\EEE4084F\Common\Images_open\Climbing_the_stairs-zoomed-woc.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76533" y="3722908"/>
            <a:ext cx="1630186" cy="276273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25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righ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425" y="362508"/>
            <a:ext cx="8561642" cy="1037316"/>
          </a:xfrm>
        </p:spPr>
        <p:txBody>
          <a:bodyPr anchor="t" anchorCtr="0">
            <a:normAutofit fontScale="90000"/>
          </a:bodyPr>
          <a:lstStyle/>
          <a:p>
            <a:pPr>
              <a:defRPr/>
            </a:pPr>
            <a:r>
              <a:rPr lang="en-ZA" dirty="0" smtClean="0"/>
              <a:t>Step 1: Understanding the problem</a:t>
            </a:r>
            <a:endParaRPr lang="en-US" dirty="0"/>
          </a:p>
        </p:txBody>
      </p:sp>
      <p:sp>
        <p:nvSpPr>
          <p:cNvPr id="7" name="Content Placeholder 6"/>
          <p:cNvSpPr>
            <a:spLocks noGrp="1"/>
          </p:cNvSpPr>
          <p:nvPr>
            <p:ph idx="1"/>
          </p:nvPr>
        </p:nvSpPr>
        <p:spPr>
          <a:xfrm>
            <a:off x="729785" y="1184263"/>
            <a:ext cx="7697635" cy="4519977"/>
          </a:xfrm>
        </p:spPr>
        <p:txBody>
          <a:bodyPr/>
          <a:lstStyle/>
          <a:p>
            <a:pPr>
              <a:defRPr/>
            </a:pPr>
            <a:r>
              <a:rPr lang="en-ZA" dirty="0" smtClean="0"/>
              <a:t>Make sure that you understand the problem, that is </a:t>
            </a:r>
            <a:r>
              <a:rPr lang="en-ZA" i="1" dirty="0" smtClean="0"/>
              <a:t>the right problem</a:t>
            </a:r>
            <a:r>
              <a:rPr lang="en-ZA" dirty="0" smtClean="0"/>
              <a:t>, before you attempt to formulate a solution</a:t>
            </a:r>
          </a:p>
          <a:p>
            <a:pPr>
              <a:defRPr/>
            </a:pPr>
            <a:r>
              <a:rPr lang="en-ZA" dirty="0" smtClean="0"/>
              <a:t>Some problems aren’t suited to parallelization – it just might not be parallelizable</a:t>
            </a:r>
            <a:endParaRPr lang="en-US" dirty="0"/>
          </a:p>
        </p:txBody>
      </p:sp>
      <p:sp>
        <p:nvSpPr>
          <p:cNvPr id="8196" name="TextBox 7"/>
          <p:cNvSpPr txBox="1">
            <a:spLocks noChangeArrowheads="1"/>
          </p:cNvSpPr>
          <p:nvPr/>
        </p:nvSpPr>
        <p:spPr bwMode="auto">
          <a:xfrm>
            <a:off x="561975" y="5041900"/>
            <a:ext cx="41719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a:t>Example of non-parallelizable problem:</a:t>
            </a:r>
            <a:endParaRPr lang="en-US"/>
          </a:p>
        </p:txBody>
      </p:sp>
      <p:sp>
        <p:nvSpPr>
          <p:cNvPr id="8197" name="TextBox 8"/>
          <p:cNvSpPr txBox="1">
            <a:spLocks noChangeArrowheads="1"/>
          </p:cNvSpPr>
          <p:nvPr/>
        </p:nvSpPr>
        <p:spPr bwMode="auto">
          <a:xfrm>
            <a:off x="639763" y="5381625"/>
            <a:ext cx="8048625" cy="923925"/>
          </a:xfrm>
          <a:prstGeom prst="rect">
            <a:avLst/>
          </a:prstGeom>
          <a:noFill/>
          <a:ln w="1905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dirty="0"/>
              <a:t>Calculating the set of Fibonacci series  (e.g., Fib(10</a:t>
            </a:r>
            <a:r>
              <a:rPr lang="en-ZA" baseline="30000" dirty="0"/>
              <a:t>20</a:t>
            </a:r>
            <a:r>
              <a:rPr lang="en-ZA" dirty="0"/>
              <a:t>) as quickly as possible.</a:t>
            </a:r>
          </a:p>
          <a:p>
            <a:r>
              <a:rPr lang="en-ZA" dirty="0" smtClean="0"/>
              <a:t>   Fib(n</a:t>
            </a:r>
            <a:r>
              <a:rPr lang="en-ZA" dirty="0"/>
              <a:t>) = n                                  } if n &lt; 2</a:t>
            </a:r>
          </a:p>
          <a:p>
            <a:r>
              <a:rPr lang="en-ZA" dirty="0"/>
              <a:t>   </a:t>
            </a:r>
            <a:r>
              <a:rPr lang="en-ZA" dirty="0" smtClean="0"/>
              <a:t>          </a:t>
            </a:r>
            <a:r>
              <a:rPr lang="en-ZA" dirty="0"/>
              <a:t>= Fib(n – 1) + Fib(n – 2)  } otherwise</a:t>
            </a:r>
            <a:endParaRPr lang="en-US" dirty="0"/>
          </a:p>
        </p:txBody>
      </p:sp>
      <p:sp>
        <p:nvSpPr>
          <p:cNvPr id="3" name="TextBox 2"/>
          <p:cNvSpPr txBox="1"/>
          <p:nvPr/>
        </p:nvSpPr>
        <p:spPr>
          <a:xfrm>
            <a:off x="2647950" y="2739156"/>
            <a:ext cx="2964273" cy="400110"/>
          </a:xfrm>
          <a:prstGeom prst="rect">
            <a:avLst/>
          </a:prstGeom>
          <a:noFill/>
        </p:spPr>
        <p:txBody>
          <a:bodyPr wrap="none" rtlCol="0">
            <a:spAutoFit/>
          </a:bodyPr>
          <a:lstStyle/>
          <a:p>
            <a:r>
              <a:rPr lang="en-US" sz="2000" dirty="0" smtClean="0">
                <a:solidFill>
                  <a:schemeClr val="accent1">
                    <a:lumMod val="50000"/>
                  </a:schemeClr>
                </a:solidFill>
              </a:rPr>
              <a:t>(i.e. ‘problem validation’)</a:t>
            </a:r>
            <a:endParaRPr lang="en-US" sz="2000" dirty="0">
              <a:solidFill>
                <a:schemeClr val="accent1">
                  <a:lumMod val="50000"/>
                </a:schemeClr>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1243" y="259644"/>
            <a:ext cx="8495419" cy="1079237"/>
          </a:xfrm>
        </p:spPr>
        <p:txBody>
          <a:bodyPr anchor="t" anchorCtr="0">
            <a:normAutofit fontScale="90000"/>
          </a:bodyPr>
          <a:lstStyle/>
          <a:p>
            <a:pPr>
              <a:defRPr/>
            </a:pPr>
            <a:r>
              <a:rPr lang="en-ZA" dirty="0" smtClean="0"/>
              <a:t>Step 1: Understanding the problem</a:t>
            </a:r>
            <a:endParaRPr lang="en-US" dirty="0"/>
          </a:p>
        </p:txBody>
      </p:sp>
      <p:sp>
        <p:nvSpPr>
          <p:cNvPr id="7" name="Content Placeholder 6"/>
          <p:cNvSpPr>
            <a:spLocks noGrp="1"/>
          </p:cNvSpPr>
          <p:nvPr>
            <p:ph idx="1"/>
          </p:nvPr>
        </p:nvSpPr>
        <p:spPr/>
        <p:txBody>
          <a:bodyPr/>
          <a:lstStyle/>
          <a:p>
            <a:pPr>
              <a:defRPr/>
            </a:pPr>
            <a:r>
              <a:rPr lang="en-ZA" dirty="0" smtClean="0"/>
              <a:t>Many problems may have obvious parallel solutions.</a:t>
            </a:r>
          </a:p>
          <a:p>
            <a:pPr>
              <a:defRPr/>
            </a:pPr>
            <a:r>
              <a:rPr lang="en-ZA" dirty="0" smtClean="0"/>
              <a:t>Others may need some concerted effort to discover the parallel nature.</a:t>
            </a:r>
            <a:endParaRPr lang="en-US" dirty="0"/>
          </a:p>
        </p:txBody>
      </p:sp>
      <p:sp>
        <p:nvSpPr>
          <p:cNvPr id="9220" name="TextBox 7"/>
          <p:cNvSpPr txBox="1">
            <a:spLocks noChangeArrowheads="1"/>
          </p:cNvSpPr>
          <p:nvPr/>
        </p:nvSpPr>
        <p:spPr bwMode="auto">
          <a:xfrm>
            <a:off x="561975" y="4376738"/>
            <a:ext cx="26082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a:t>Easily parallel example:</a:t>
            </a:r>
            <a:endParaRPr lang="en-US"/>
          </a:p>
        </p:txBody>
      </p:sp>
      <p:sp>
        <p:nvSpPr>
          <p:cNvPr id="9221" name="TextBox 8"/>
          <p:cNvSpPr txBox="1">
            <a:spLocks noChangeArrowheads="1"/>
          </p:cNvSpPr>
          <p:nvPr/>
        </p:nvSpPr>
        <p:spPr bwMode="auto">
          <a:xfrm>
            <a:off x="639763" y="4716463"/>
            <a:ext cx="8216900" cy="1322387"/>
          </a:xfrm>
          <a:prstGeom prst="rect">
            <a:avLst/>
          </a:prstGeom>
          <a:noFill/>
          <a:ln w="1905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sz="1600"/>
              <a:t>Given two tables, </a:t>
            </a:r>
            <a:r>
              <a:rPr lang="en-ZA" sz="1600" b="1"/>
              <a:t>client</a:t>
            </a:r>
            <a:r>
              <a:rPr lang="en-ZA" sz="1600"/>
              <a:t> (clientname,clientnum) and </a:t>
            </a:r>
            <a:r>
              <a:rPr lang="en-ZA" sz="1600" b="1"/>
              <a:t>orders</a:t>
            </a:r>
            <a:r>
              <a:rPr lang="en-ZA" sz="1600"/>
              <a:t> (clientnum,ordernum,date) find the name of clients who ordered something on 1 March 2010.</a:t>
            </a:r>
          </a:p>
          <a:p>
            <a:r>
              <a:rPr lang="en-ZA" sz="1600"/>
              <a:t>Obvious solution: divide </a:t>
            </a:r>
            <a:r>
              <a:rPr lang="en-ZA" sz="1600" b="1"/>
              <a:t>orders </a:t>
            </a:r>
            <a:r>
              <a:rPr lang="en-ZA" sz="1600"/>
              <a:t> into smaller parts, each task checks the dates in its partition, it it matches the clientnum is added to a temporary list, at the end all the temporary lists are combined and clientnum replaced by clientname.</a:t>
            </a:r>
            <a:endParaRPr lang="en-US" sz="160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4084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4084 Theme.thmx</Template>
  <TotalTime>5394</TotalTime>
  <Words>1375</Words>
  <Application>Microsoft Office PowerPoint</Application>
  <PresentationFormat>On-screen Show (4:3)</PresentationFormat>
  <Paragraphs>196</Paragraphs>
  <Slides>22</Slides>
  <Notes>17</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4084 Theme</vt:lpstr>
      <vt:lpstr>PowerPoint Presentation</vt:lpstr>
      <vt:lpstr>Lecture Overview</vt:lpstr>
      <vt:lpstr>Recap Memory Architectures</vt:lpstr>
      <vt:lpstr>Brief recap of memory architectures</vt:lpstr>
      <vt:lpstr>PowerPoint Presentation</vt:lpstr>
      <vt:lpstr>Steps in Designing Parallel Programs</vt:lpstr>
      <vt:lpstr>Steps in designing parallel programs</vt:lpstr>
      <vt:lpstr>Step 1: Understanding the problem</vt:lpstr>
      <vt:lpstr>Step 1: Understanding the problem</vt:lpstr>
      <vt:lpstr>Step 1: Understanding the problem</vt:lpstr>
      <vt:lpstr>Step 1: Understanding the problem</vt:lpstr>
      <vt:lpstr>Step 1: Understanding the problem</vt:lpstr>
      <vt:lpstr>Different perspectives: Gaining a better understand of the problem</vt:lpstr>
      <vt:lpstr>Step 2: Partitioning</vt:lpstr>
      <vt:lpstr>Functional decomposition</vt:lpstr>
      <vt:lpstr>Functional decomposition</vt:lpstr>
      <vt:lpstr>Functional decomposition</vt:lpstr>
      <vt:lpstr>Domain decomposition</vt:lpstr>
      <vt:lpstr>Domain decomposition</vt:lpstr>
      <vt:lpstr>Domain decomposition</vt:lpstr>
      <vt:lpstr>Next lecture</vt:lpstr>
      <vt:lpstr>PowerPoint Presentation</vt:lpstr>
    </vt:vector>
  </TitlesOfParts>
  <Company>University of Cape Town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EEE4084F Digital Systems</dc:title>
  <dc:subject>Design of Parallel Programs</dc:subject>
  <dc:creator>Simon Winberg</dc:creator>
  <cp:lastModifiedBy>Simon Winberg</cp:lastModifiedBy>
  <cp:revision>326</cp:revision>
  <dcterms:created xsi:type="dcterms:W3CDTF">2009-02-10T02:25:54Z</dcterms:created>
  <dcterms:modified xsi:type="dcterms:W3CDTF">2014-03-19T18:39:26Z</dcterms:modified>
  <cp:category>Lectures</cp:category>
</cp:coreProperties>
</file>