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0" r:id="rId1"/>
  </p:sldMasterIdLst>
  <p:notesMasterIdLst>
    <p:notesMasterId r:id="rId24"/>
  </p:notesMasterIdLst>
  <p:sldIdLst>
    <p:sldId id="324" r:id="rId2"/>
    <p:sldId id="273" r:id="rId3"/>
    <p:sldId id="347" r:id="rId4"/>
    <p:sldId id="341" r:id="rId5"/>
    <p:sldId id="350" r:id="rId6"/>
    <p:sldId id="348" r:id="rId7"/>
    <p:sldId id="327" r:id="rId8"/>
    <p:sldId id="328" r:id="rId9"/>
    <p:sldId id="329" r:id="rId10"/>
    <p:sldId id="330" r:id="rId11"/>
    <p:sldId id="331" r:id="rId12"/>
    <p:sldId id="332" r:id="rId13"/>
    <p:sldId id="349" r:id="rId14"/>
    <p:sldId id="333" r:id="rId15"/>
    <p:sldId id="334" r:id="rId16"/>
    <p:sldId id="335" r:id="rId17"/>
    <p:sldId id="336" r:id="rId18"/>
    <p:sldId id="337" r:id="rId19"/>
    <p:sldId id="338" r:id="rId20"/>
    <p:sldId id="339" r:id="rId21"/>
    <p:sldId id="340" r:id="rId22"/>
    <p:sldId id="351"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FD9"/>
    <a:srgbClr val="CCFFFF"/>
    <a:srgbClr val="CCCCFF"/>
    <a:srgbClr val="EF5525"/>
    <a:srgbClr val="FFCCCC"/>
    <a:srgbClr val="66FF99"/>
    <a:srgbClr val="8CA1F8"/>
    <a:srgbClr val="1C1C1C"/>
    <a:srgbClr val="FFBA75"/>
    <a:srgbClr val="B7B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87" autoAdjust="0"/>
  </p:normalViewPr>
  <p:slideViewPr>
    <p:cSldViewPr snapToGrid="0">
      <p:cViewPr>
        <p:scale>
          <a:sx n="84" d="100"/>
          <a:sy n="84" d="100"/>
        </p:scale>
        <p:origin x="-942" y="174"/>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6FDD358B-CB72-4DC3-963D-419E7F3611EC}" type="datetimeFigureOut">
              <a:rPr lang="en-US"/>
              <a:pPr>
                <a:defRPr/>
              </a:pPr>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3ECA88EB-5F3C-4411-A6A6-A4F1C3F1DE20}" type="slidenum">
              <a:rPr lang="en-US"/>
              <a:pPr>
                <a:defRPr/>
              </a:pPr>
              <a:t>‹#›</a:t>
            </a:fld>
            <a:endParaRPr lang="en-US"/>
          </a:p>
        </p:txBody>
      </p:sp>
    </p:spTree>
    <p:extLst>
      <p:ext uri="{BB962C8B-B14F-4D97-AF65-F5344CB8AC3E}">
        <p14:creationId xmlns:p14="http://schemas.microsoft.com/office/powerpoint/2010/main" val="1183497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03F1F3-291F-4E11-8767-9B3253EC500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F082163-7891-4C14-BA08-66984D4F3252}"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3D4AAD4-A49F-4076-A44E-E93DAEC45AFC}" type="slidenum">
              <a:rPr lang="en-US" smtClean="0"/>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5E4287-2106-454C-8BF7-3C9798C3F807}" type="slidenum">
              <a:rPr lang="en-US" smtClean="0"/>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053C76-700F-40A9-988F-AD88DCF01794}" type="slidenum">
              <a:rPr lang="en-US" smtClean="0"/>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AD7B03-7C30-4D56-A962-689E5BC1B383}" type="slidenum">
              <a:rPr lang="en-US" smtClean="0"/>
              <a:pPr/>
              <a:t>18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7C471B6-331E-4D05-A9D8-666F67F704A6}" type="slidenum">
              <a:rPr lang="en-US" smtClean="0"/>
              <a:pPr/>
              <a:t>19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E0EFC22-9478-4039-AB85-9B043957027D}" type="slidenum">
              <a:rPr lang="en-US" smtClean="0"/>
              <a:pPr/>
              <a:t>20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9A9ABAD-C672-4869-9FCB-FD8A8C7702A3}"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304AC9-4742-47D8-B042-864A95CBE9A4}"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13E271A-5B3C-42CC-ACBD-61E5D4C4E769}"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33BBA1E-0BE1-4B66-85D2-439607387640}"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AF20F69-CB16-4D7C-9E1D-A77D45A39DBE}"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9CC582-E911-4BF2-AC3A-FEB7CA61048B}" type="slidenum">
              <a:rPr lang="en-US" smtClean="0"/>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6542576-E129-4ED4-8646-E6C88CA1774B}" type="slidenum">
              <a:rPr lang="en-US" smtClean="0"/>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54ADAC-DAE0-4636-B0F0-5094FFA2CA78}" type="slidenum">
              <a:rPr lang="en-US" smtClean="0"/>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E0E5E8A-3BEB-4EB0-89B3-4173BA74FAB7}"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0529AB9A-7850-4880-A76D-37B32C5E6F6F}"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6E0D14F7-EDF6-4127-9DC5-B2776B716DF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F53E917F-C34F-4F0F-91C2-495404DCD3E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45C5E4-0278-4C55-BC9D-6C48D06AC5D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F2360262-9498-4225-8FD0-432D1219FD8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DCFAB4F1-A23A-4FA9-B38B-B6A64091E21F}"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3CE405E-1B9C-4DA4-AE6E-4DF4D1DD001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711C7248-299F-4401-8857-16193E5CC2F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810C8972-E938-4B53-B57A-6D3B65BCF17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7016352C-028D-47B4-AC31-37933DE57009}"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9840DC8-B084-4C6D-888D-E2911EA968E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5" Type="http://schemas.openxmlformats.org/officeDocument/2006/relationships/image" Target="../media/image14.gif"/><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unilearning.uow.edu.au/critical/1a.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deakin.edu.au/current-students/study-support/study-skills/handouts/critical-analysis.php"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73250"/>
            <a:ext cx="6775450" cy="1814513"/>
          </a:xfrm>
          <a:prstGeom prst="rect">
            <a:avLst/>
          </a:prstGeom>
          <a:blipFill dpi="0" rotWithShape="1">
            <a:blip r:embed="rId3">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754608" y="3636446"/>
            <a:ext cx="8164512" cy="1752600"/>
          </a:xfrm>
        </p:spPr>
        <p:txBody>
          <a:bodyPr>
            <a:normAutofit lnSpcReduction="10000"/>
          </a:bodyPr>
          <a:lstStyle/>
          <a:p>
            <a:pPr algn="ctr" eaLnBrk="1" hangingPunct="1">
              <a:buFont typeface="Wingdings" pitchFamily="2" charset="2"/>
              <a:buNone/>
              <a:defRPr/>
            </a:pPr>
            <a:r>
              <a:rPr lang="en-ZA" sz="3600" dirty="0" smtClean="0">
                <a:solidFill>
                  <a:srgbClr val="FF6600"/>
                </a:solidFill>
              </a:rPr>
              <a:t>Lecture 6:</a:t>
            </a:r>
          </a:p>
          <a:p>
            <a:pPr algn="ctr" eaLnBrk="1" hangingPunct="1">
              <a:buFont typeface="Wingdings" pitchFamily="2" charset="2"/>
              <a:buNone/>
              <a:defRPr/>
            </a:pPr>
            <a:r>
              <a:rPr lang="en-ZA" sz="3600" dirty="0" smtClean="0">
                <a:solidFill>
                  <a:srgbClr val="FF6600"/>
                </a:solidFill>
              </a:rPr>
              <a:t>Design of Parallel Programs</a:t>
            </a:r>
          </a:p>
          <a:p>
            <a:pPr algn="ctr" eaLnBrk="1" hangingPunct="1">
              <a:buFont typeface="Wingdings" pitchFamily="2" charset="2"/>
              <a:buNone/>
              <a:defRPr/>
            </a:pPr>
            <a:r>
              <a:rPr lang="en-ZA" sz="2800" i="1" dirty="0" smtClean="0">
                <a:solidFill>
                  <a:srgbClr val="FF6600"/>
                </a:solidFill>
              </a:rPr>
              <a:t>Part I</a:t>
            </a:r>
            <a:endParaRPr lang="en-US" sz="2800" i="1" dirty="0" smtClean="0">
              <a:solidFill>
                <a:srgbClr val="FF6600"/>
              </a:solidFill>
            </a:endParaRPr>
          </a:p>
        </p:txBody>
      </p:sp>
      <p:sp>
        <p:nvSpPr>
          <p:cNvPr id="3076" name="Rectangle 9"/>
          <p:cNvSpPr>
            <a:spLocks noChangeArrowheads="1"/>
          </p:cNvSpPr>
          <p:nvPr/>
        </p:nvSpPr>
        <p:spPr bwMode="auto">
          <a:xfrm>
            <a:off x="1873250" y="5467350"/>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a:t>Lecturer:</a:t>
            </a:r>
          </a:p>
          <a:p>
            <a:pPr algn="ctr"/>
            <a:r>
              <a:rPr lang="en-ZA" sz="2400"/>
              <a:t>Simon Winberg</a:t>
            </a:r>
            <a:endParaRPr lang="en-US" sz="2400"/>
          </a:p>
        </p:txBody>
      </p:sp>
      <p:pic>
        <p:nvPicPr>
          <p:cNvPr id="3077" name="Picture 9" descr="EEE4084F_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1898" y="286104"/>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9296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grpSp>
        <p:nvGrpSpPr>
          <p:cNvPr id="3081" name="Group 42"/>
          <p:cNvGrpSpPr>
            <a:grpSpLocks/>
          </p:cNvGrpSpPr>
          <p:nvPr/>
        </p:nvGrpSpPr>
        <p:grpSpPr bwMode="auto">
          <a:xfrm>
            <a:off x="300038" y="4792133"/>
            <a:ext cx="2498725" cy="1549400"/>
            <a:chOff x="300446" y="4825639"/>
            <a:chExt cx="2497971" cy="1549036"/>
          </a:xfrm>
        </p:grpSpPr>
        <p:grpSp>
          <p:nvGrpSpPr>
            <p:cNvPr id="3111" name="Group 38"/>
            <p:cNvGrpSpPr>
              <a:grpSpLocks/>
            </p:cNvGrpSpPr>
            <p:nvPr/>
          </p:nvGrpSpPr>
          <p:grpSpPr bwMode="auto">
            <a:xfrm>
              <a:off x="2510248" y="4825639"/>
              <a:ext cx="288169" cy="371201"/>
              <a:chOff x="300446" y="5381898"/>
              <a:chExt cx="770709" cy="992777"/>
            </a:xfrm>
          </p:grpSpPr>
          <p:sp>
            <p:nvSpPr>
              <p:cNvPr id="40" name="Rectangle 39"/>
              <p:cNvSpPr/>
              <p:nvPr/>
            </p:nvSpPr>
            <p:spPr bwMode="auto">
              <a:xfrm>
                <a:off x="298657" y="6010124"/>
                <a:ext cx="772498" cy="36505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41" name="Oval 40"/>
              <p:cNvSpPr/>
              <p:nvPr/>
            </p:nvSpPr>
            <p:spPr bwMode="auto">
              <a:xfrm>
                <a:off x="485415" y="5381898"/>
                <a:ext cx="407471" cy="403255"/>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42" name="Straight Arrow Connector 41"/>
              <p:cNvCxnSpPr>
                <a:stCxn id="41" idx="4"/>
                <a:endCxn id="40" idx="0"/>
              </p:cNvCxnSpPr>
              <p:nvPr/>
            </p:nvCxnSpPr>
            <p:spPr bwMode="auto">
              <a:xfrm rot="5400000">
                <a:off x="574541" y="5895517"/>
                <a:ext cx="224972" cy="4246"/>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2" name="Group 34"/>
            <p:cNvGrpSpPr>
              <a:grpSpLocks/>
            </p:cNvGrpSpPr>
            <p:nvPr/>
          </p:nvGrpSpPr>
          <p:grpSpPr bwMode="auto">
            <a:xfrm>
              <a:off x="2220688" y="4848499"/>
              <a:ext cx="353240" cy="455021"/>
              <a:chOff x="300446" y="5381898"/>
              <a:chExt cx="770709" cy="992777"/>
            </a:xfrm>
          </p:grpSpPr>
          <p:sp>
            <p:nvSpPr>
              <p:cNvPr id="36" name="Rectangle 35"/>
              <p:cNvSpPr/>
              <p:nvPr/>
            </p:nvSpPr>
            <p:spPr bwMode="auto">
              <a:xfrm>
                <a:off x="300562" y="6007276"/>
                <a:ext cx="772159" cy="36706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37" name="Oval 36"/>
              <p:cNvSpPr/>
              <p:nvPr/>
            </p:nvSpPr>
            <p:spPr bwMode="auto">
              <a:xfrm>
                <a:off x="487542" y="5380502"/>
                <a:ext cx="408587" cy="405153"/>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38" name="Straight Arrow Connector 37"/>
              <p:cNvCxnSpPr>
                <a:stCxn id="37" idx="4"/>
                <a:endCxn id="36" idx="0"/>
              </p:cNvCxnSpPr>
              <p:nvPr/>
            </p:nvCxnSpPr>
            <p:spPr bwMode="auto">
              <a:xfrm rot="5400000">
                <a:off x="579294" y="5894734"/>
                <a:ext cx="221621" cy="3462"/>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3" name="Group 30"/>
            <p:cNvGrpSpPr>
              <a:grpSpLocks/>
            </p:cNvGrpSpPr>
            <p:nvPr/>
          </p:nvGrpSpPr>
          <p:grpSpPr bwMode="auto">
            <a:xfrm>
              <a:off x="1931128" y="4917079"/>
              <a:ext cx="400564" cy="515981"/>
              <a:chOff x="300446" y="5381898"/>
              <a:chExt cx="770709" cy="992777"/>
            </a:xfrm>
          </p:grpSpPr>
          <p:sp>
            <p:nvSpPr>
              <p:cNvPr id="32" name="Rectangle 31"/>
              <p:cNvSpPr/>
              <p:nvPr/>
            </p:nvSpPr>
            <p:spPr bwMode="auto">
              <a:xfrm>
                <a:off x="301939" y="6009094"/>
                <a:ext cx="769488" cy="366447"/>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33" name="Oval 32"/>
              <p:cNvSpPr/>
              <p:nvPr/>
            </p:nvSpPr>
            <p:spPr bwMode="auto">
              <a:xfrm>
                <a:off x="491257" y="5383079"/>
                <a:ext cx="403065" cy="406146"/>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34" name="Straight Arrow Connector 33"/>
              <p:cNvCxnSpPr>
                <a:stCxn id="33" idx="4"/>
                <a:endCxn id="32" idx="0"/>
              </p:cNvCxnSpPr>
              <p:nvPr/>
            </p:nvCxnSpPr>
            <p:spPr bwMode="auto">
              <a:xfrm rot="5400000">
                <a:off x="579803" y="5896105"/>
                <a:ext cx="219868" cy="610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4" name="Group 26"/>
            <p:cNvGrpSpPr>
              <a:grpSpLocks/>
            </p:cNvGrpSpPr>
            <p:nvPr/>
          </p:nvGrpSpPr>
          <p:grpSpPr bwMode="auto">
            <a:xfrm>
              <a:off x="1557747" y="4970419"/>
              <a:ext cx="465635" cy="599801"/>
              <a:chOff x="300446" y="5381898"/>
              <a:chExt cx="770709" cy="992777"/>
            </a:xfrm>
          </p:grpSpPr>
          <p:sp>
            <p:nvSpPr>
              <p:cNvPr id="28" name="Rectangle 27"/>
              <p:cNvSpPr/>
              <p:nvPr/>
            </p:nvSpPr>
            <p:spPr bwMode="auto">
              <a:xfrm>
                <a:off x="299816" y="6009164"/>
                <a:ext cx="772279" cy="36515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29" name="Oval 28"/>
              <p:cNvSpPr/>
              <p:nvPr/>
            </p:nvSpPr>
            <p:spPr bwMode="auto">
              <a:xfrm>
                <a:off x="488945" y="5381317"/>
                <a:ext cx="404527" cy="404554"/>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30" name="Straight Arrow Connector 29"/>
              <p:cNvCxnSpPr>
                <a:stCxn id="29" idx="4"/>
                <a:endCxn id="28" idx="0"/>
              </p:cNvCxnSpPr>
              <p:nvPr/>
            </p:nvCxnSpPr>
            <p:spPr bwMode="auto">
              <a:xfrm rot="5400000">
                <a:off x="576935" y="5894891"/>
                <a:ext cx="223292" cy="5254"/>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5" name="Group 22"/>
            <p:cNvGrpSpPr>
              <a:grpSpLocks/>
            </p:cNvGrpSpPr>
            <p:nvPr/>
          </p:nvGrpSpPr>
          <p:grpSpPr bwMode="auto">
            <a:xfrm>
              <a:off x="1191987" y="5046619"/>
              <a:ext cx="518875" cy="668381"/>
              <a:chOff x="300446" y="5381898"/>
              <a:chExt cx="770709" cy="992777"/>
            </a:xfrm>
          </p:grpSpPr>
          <p:sp>
            <p:nvSpPr>
              <p:cNvPr id="24" name="Rectangle 23"/>
              <p:cNvSpPr/>
              <p:nvPr/>
            </p:nvSpPr>
            <p:spPr bwMode="auto">
              <a:xfrm>
                <a:off x="300988" y="6008427"/>
                <a:ext cx="770828" cy="36540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25" name="Oval 24"/>
              <p:cNvSpPr/>
              <p:nvPr/>
            </p:nvSpPr>
            <p:spPr bwMode="auto">
              <a:xfrm>
                <a:off x="489570" y="5381350"/>
                <a:ext cx="405451" cy="405478"/>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26" name="Straight Arrow Connector 25"/>
              <p:cNvCxnSpPr>
                <a:stCxn id="25" idx="4"/>
                <a:endCxn id="24" idx="0"/>
              </p:cNvCxnSpPr>
              <p:nvPr/>
            </p:nvCxnSpPr>
            <p:spPr bwMode="auto">
              <a:xfrm rot="5400000">
                <a:off x="579139" y="5895271"/>
                <a:ext cx="221599" cy="4715"/>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6" name="Group 18"/>
            <p:cNvGrpSpPr>
              <a:grpSpLocks/>
            </p:cNvGrpSpPr>
            <p:nvPr/>
          </p:nvGrpSpPr>
          <p:grpSpPr bwMode="auto">
            <a:xfrm>
              <a:off x="765267" y="5237119"/>
              <a:ext cx="644434" cy="830118"/>
              <a:chOff x="300446" y="5381898"/>
              <a:chExt cx="770709" cy="992777"/>
            </a:xfrm>
          </p:grpSpPr>
          <p:sp>
            <p:nvSpPr>
              <p:cNvPr id="20" name="Rectangle 19"/>
              <p:cNvSpPr/>
              <p:nvPr/>
            </p:nvSpPr>
            <p:spPr bwMode="auto">
              <a:xfrm>
                <a:off x="300656" y="6007783"/>
                <a:ext cx="770585" cy="366337"/>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21" name="Oval 20"/>
              <p:cNvSpPr/>
              <p:nvPr/>
            </p:nvSpPr>
            <p:spPr bwMode="auto">
              <a:xfrm>
                <a:off x="488558" y="5381403"/>
                <a:ext cx="406170" cy="404299"/>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22" name="Straight Arrow Connector 21"/>
              <p:cNvCxnSpPr>
                <a:stCxn id="21" idx="4"/>
                <a:endCxn id="20" idx="0"/>
              </p:cNvCxnSpPr>
              <p:nvPr/>
            </p:nvCxnSpPr>
            <p:spPr bwMode="auto">
              <a:xfrm rot="5400000">
                <a:off x="577756" y="5893896"/>
                <a:ext cx="222081" cy="5693"/>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7" name="Group 17"/>
            <p:cNvGrpSpPr>
              <a:grpSpLocks/>
            </p:cNvGrpSpPr>
            <p:nvPr/>
          </p:nvGrpSpPr>
          <p:grpSpPr bwMode="auto">
            <a:xfrm>
              <a:off x="300446" y="5381898"/>
              <a:ext cx="770709" cy="992777"/>
              <a:chOff x="300446" y="5381898"/>
              <a:chExt cx="770709" cy="992777"/>
            </a:xfrm>
          </p:grpSpPr>
          <p:sp>
            <p:nvSpPr>
              <p:cNvPr id="10" name="Rectangle 9"/>
              <p:cNvSpPr/>
              <p:nvPr/>
            </p:nvSpPr>
            <p:spPr bwMode="auto">
              <a:xfrm>
                <a:off x="300446" y="6008049"/>
                <a:ext cx="771292" cy="366626"/>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14" name="Oval 13"/>
              <p:cNvSpPr/>
              <p:nvPr/>
            </p:nvSpPr>
            <p:spPr bwMode="auto">
              <a:xfrm>
                <a:off x="489301" y="5381133"/>
                <a:ext cx="404691" cy="404718"/>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16" name="Straight Arrow Connector 15"/>
              <p:cNvCxnSpPr>
                <a:stCxn id="14" idx="4"/>
                <a:endCxn id="10" idx="0"/>
              </p:cNvCxnSpPr>
              <p:nvPr/>
            </p:nvCxnSpPr>
            <p:spPr bwMode="auto">
              <a:xfrm rot="5400000">
                <a:off x="577374" y="5894569"/>
                <a:ext cx="222198" cy="4762"/>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grpSp>
        <p:nvGrpSpPr>
          <p:cNvPr id="3082" name="Group 43"/>
          <p:cNvGrpSpPr>
            <a:grpSpLocks/>
          </p:cNvGrpSpPr>
          <p:nvPr/>
        </p:nvGrpSpPr>
        <p:grpSpPr bwMode="auto">
          <a:xfrm flipH="1">
            <a:off x="6191250" y="4792133"/>
            <a:ext cx="2625725" cy="1549400"/>
            <a:chOff x="300446" y="4825639"/>
            <a:chExt cx="2497971" cy="1549036"/>
          </a:xfrm>
        </p:grpSpPr>
        <p:grpSp>
          <p:nvGrpSpPr>
            <p:cNvPr id="3083" name="Group 44"/>
            <p:cNvGrpSpPr>
              <a:grpSpLocks/>
            </p:cNvGrpSpPr>
            <p:nvPr/>
          </p:nvGrpSpPr>
          <p:grpSpPr bwMode="auto">
            <a:xfrm>
              <a:off x="2510248" y="4825634"/>
              <a:ext cx="288169" cy="371200"/>
              <a:chOff x="300446" y="5381898"/>
              <a:chExt cx="770709" cy="992777"/>
            </a:xfrm>
          </p:grpSpPr>
          <p:sp>
            <p:nvSpPr>
              <p:cNvPr id="70" name="Rectangle 69"/>
              <p:cNvSpPr/>
              <p:nvPr/>
            </p:nvSpPr>
            <p:spPr bwMode="auto">
              <a:xfrm>
                <a:off x="299667" y="6010140"/>
                <a:ext cx="771488" cy="365052"/>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71" name="Oval 70"/>
              <p:cNvSpPr/>
              <p:nvPr/>
            </p:nvSpPr>
            <p:spPr bwMode="auto">
              <a:xfrm>
                <a:off x="489511" y="5381911"/>
                <a:ext cx="403920" cy="403256"/>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72" name="Straight Arrow Connector 71"/>
              <p:cNvCxnSpPr>
                <a:stCxn id="71" idx="4"/>
                <a:endCxn id="70" idx="0"/>
              </p:cNvCxnSpPr>
              <p:nvPr/>
            </p:nvCxnSpPr>
            <p:spPr bwMode="auto">
              <a:xfrm rot="5400000">
                <a:off x="576966" y="5895635"/>
                <a:ext cx="224972" cy="4040"/>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4" name="Group 45"/>
            <p:cNvGrpSpPr>
              <a:grpSpLocks/>
            </p:cNvGrpSpPr>
            <p:nvPr/>
          </p:nvGrpSpPr>
          <p:grpSpPr bwMode="auto">
            <a:xfrm>
              <a:off x="2220688" y="4848494"/>
              <a:ext cx="353240" cy="455020"/>
              <a:chOff x="300446" y="5381898"/>
              <a:chExt cx="770709" cy="992777"/>
            </a:xfrm>
          </p:grpSpPr>
          <p:sp>
            <p:nvSpPr>
              <p:cNvPr id="67" name="Rectangle 66"/>
              <p:cNvSpPr/>
              <p:nvPr/>
            </p:nvSpPr>
            <p:spPr bwMode="auto">
              <a:xfrm>
                <a:off x="298916" y="6007289"/>
                <a:ext cx="771060" cy="36706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68" name="Oval 67"/>
              <p:cNvSpPr/>
              <p:nvPr/>
            </p:nvSpPr>
            <p:spPr bwMode="auto">
              <a:xfrm>
                <a:off x="486740" y="5380513"/>
                <a:ext cx="405300" cy="405154"/>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69" name="Straight Arrow Connector 68"/>
              <p:cNvCxnSpPr>
                <a:stCxn id="68" idx="4"/>
                <a:endCxn id="67" idx="0"/>
              </p:cNvCxnSpPr>
              <p:nvPr/>
            </p:nvCxnSpPr>
            <p:spPr bwMode="auto">
              <a:xfrm rot="5400000">
                <a:off x="576930" y="5893181"/>
                <a:ext cx="221622" cy="6590"/>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5" name="Group 46"/>
            <p:cNvGrpSpPr>
              <a:grpSpLocks/>
            </p:cNvGrpSpPr>
            <p:nvPr/>
          </p:nvGrpSpPr>
          <p:grpSpPr bwMode="auto">
            <a:xfrm>
              <a:off x="1931128" y="4917074"/>
              <a:ext cx="400564" cy="515980"/>
              <a:chOff x="300446" y="5381898"/>
              <a:chExt cx="770709" cy="992777"/>
            </a:xfrm>
          </p:grpSpPr>
          <p:sp>
            <p:nvSpPr>
              <p:cNvPr id="64" name="Rectangle 63"/>
              <p:cNvSpPr/>
              <p:nvPr/>
            </p:nvSpPr>
            <p:spPr bwMode="auto">
              <a:xfrm>
                <a:off x="301215" y="6009104"/>
                <a:ext cx="770045" cy="366448"/>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65" name="Oval 64"/>
              <p:cNvSpPr/>
              <p:nvPr/>
            </p:nvSpPr>
            <p:spPr bwMode="auto">
              <a:xfrm>
                <a:off x="490093" y="5383089"/>
                <a:ext cx="403912" cy="406147"/>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66" name="Straight Arrow Connector 65"/>
              <p:cNvCxnSpPr>
                <a:stCxn id="65" idx="4"/>
                <a:endCxn id="64" idx="0"/>
              </p:cNvCxnSpPr>
              <p:nvPr/>
            </p:nvCxnSpPr>
            <p:spPr bwMode="auto">
              <a:xfrm rot="5400000">
                <a:off x="579209" y="5897717"/>
                <a:ext cx="219869" cy="290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6" name="Group 47"/>
            <p:cNvGrpSpPr>
              <a:grpSpLocks/>
            </p:cNvGrpSpPr>
            <p:nvPr/>
          </p:nvGrpSpPr>
          <p:grpSpPr bwMode="auto">
            <a:xfrm>
              <a:off x="1557747" y="4970414"/>
              <a:ext cx="465635" cy="599800"/>
              <a:chOff x="300446" y="5381898"/>
              <a:chExt cx="770709" cy="992777"/>
            </a:xfrm>
          </p:grpSpPr>
          <p:sp>
            <p:nvSpPr>
              <p:cNvPr id="61" name="Rectangle 60"/>
              <p:cNvSpPr/>
              <p:nvPr/>
            </p:nvSpPr>
            <p:spPr bwMode="auto">
              <a:xfrm>
                <a:off x="301681" y="6009173"/>
                <a:ext cx="769923" cy="36515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62" name="Oval 61"/>
              <p:cNvSpPr/>
              <p:nvPr/>
            </p:nvSpPr>
            <p:spPr bwMode="auto">
              <a:xfrm>
                <a:off x="489163" y="5381325"/>
                <a:ext cx="404960" cy="404555"/>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63" name="Straight Arrow Connector 62"/>
              <p:cNvCxnSpPr>
                <a:stCxn id="62" idx="4"/>
                <a:endCxn id="61" idx="0"/>
              </p:cNvCxnSpPr>
              <p:nvPr/>
            </p:nvCxnSpPr>
            <p:spPr bwMode="auto">
              <a:xfrm rot="5400000">
                <a:off x="577496" y="5895027"/>
                <a:ext cx="223293" cy="5000"/>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7" name="Group 48"/>
            <p:cNvGrpSpPr>
              <a:grpSpLocks/>
            </p:cNvGrpSpPr>
            <p:nvPr/>
          </p:nvGrpSpPr>
          <p:grpSpPr bwMode="auto">
            <a:xfrm>
              <a:off x="1191987" y="5046625"/>
              <a:ext cx="518875" cy="668382"/>
              <a:chOff x="300446" y="5381898"/>
              <a:chExt cx="770709" cy="992777"/>
            </a:xfrm>
          </p:grpSpPr>
          <p:sp>
            <p:nvSpPr>
              <p:cNvPr id="58" name="Rectangle 57"/>
              <p:cNvSpPr/>
              <p:nvPr/>
            </p:nvSpPr>
            <p:spPr bwMode="auto">
              <a:xfrm>
                <a:off x="299723" y="6008417"/>
                <a:ext cx="771681" cy="36540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59" name="Oval 58"/>
              <p:cNvSpPr/>
              <p:nvPr/>
            </p:nvSpPr>
            <p:spPr bwMode="auto">
              <a:xfrm>
                <a:off x="488156" y="5381341"/>
                <a:ext cx="406029" cy="405478"/>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60" name="Straight Arrow Connector 59"/>
              <p:cNvCxnSpPr>
                <a:stCxn id="59" idx="4"/>
                <a:endCxn id="58" idx="0"/>
              </p:cNvCxnSpPr>
              <p:nvPr/>
            </p:nvCxnSpPr>
            <p:spPr bwMode="auto">
              <a:xfrm rot="5400000">
                <a:off x="577007" y="5895375"/>
                <a:ext cx="221598" cy="448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8" name="Group 49"/>
            <p:cNvGrpSpPr>
              <a:grpSpLocks/>
            </p:cNvGrpSpPr>
            <p:nvPr/>
          </p:nvGrpSpPr>
          <p:grpSpPr bwMode="auto">
            <a:xfrm>
              <a:off x="765267" y="5237119"/>
              <a:ext cx="644434" cy="830118"/>
              <a:chOff x="300446" y="5381898"/>
              <a:chExt cx="770709" cy="992777"/>
            </a:xfrm>
          </p:grpSpPr>
          <p:sp>
            <p:nvSpPr>
              <p:cNvPr id="55" name="Rectangle 54"/>
              <p:cNvSpPr/>
              <p:nvPr/>
            </p:nvSpPr>
            <p:spPr bwMode="auto">
              <a:xfrm>
                <a:off x="300851" y="6007783"/>
                <a:ext cx="769438" cy="366337"/>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56" name="Oval 55"/>
              <p:cNvSpPr/>
              <p:nvPr/>
            </p:nvSpPr>
            <p:spPr bwMode="auto">
              <a:xfrm>
                <a:off x="488695" y="5381403"/>
                <a:ext cx="404587" cy="404299"/>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57" name="Straight Arrow Connector 56"/>
              <p:cNvCxnSpPr>
                <a:stCxn id="56" idx="4"/>
                <a:endCxn id="55" idx="0"/>
              </p:cNvCxnSpPr>
              <p:nvPr/>
            </p:nvCxnSpPr>
            <p:spPr bwMode="auto">
              <a:xfrm rot="5400000">
                <a:off x="577238" y="5894032"/>
                <a:ext cx="222081" cy="5419"/>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9" name="Group 50"/>
            <p:cNvGrpSpPr>
              <a:grpSpLocks/>
            </p:cNvGrpSpPr>
            <p:nvPr/>
          </p:nvGrpSpPr>
          <p:grpSpPr bwMode="auto">
            <a:xfrm>
              <a:off x="300446" y="5381898"/>
              <a:ext cx="770709" cy="992777"/>
              <a:chOff x="300446" y="5381898"/>
              <a:chExt cx="770709" cy="992777"/>
            </a:xfrm>
          </p:grpSpPr>
          <p:sp>
            <p:nvSpPr>
              <p:cNvPr id="52" name="Rectangle 51"/>
              <p:cNvSpPr/>
              <p:nvPr/>
            </p:nvSpPr>
            <p:spPr bwMode="auto">
              <a:xfrm>
                <a:off x="300446" y="6008049"/>
                <a:ext cx="770233" cy="366626"/>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53" name="Oval 52"/>
              <p:cNvSpPr/>
              <p:nvPr/>
            </p:nvSpPr>
            <p:spPr bwMode="auto">
              <a:xfrm>
                <a:off x="489228" y="5381133"/>
                <a:ext cx="404750" cy="404718"/>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54" name="Straight Arrow Connector 53"/>
              <p:cNvCxnSpPr>
                <a:stCxn id="53" idx="4"/>
                <a:endCxn id="52" idx="0"/>
              </p:cNvCxnSpPr>
              <p:nvPr/>
            </p:nvCxnSpPr>
            <p:spPr bwMode="auto">
              <a:xfrm rot="5400000">
                <a:off x="577484" y="5893930"/>
                <a:ext cx="222198" cy="6041"/>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pic>
        <p:nvPicPr>
          <p:cNvPr id="1026" name="Picture 2" descr="C:\Users\swinberg\Documents\ACTIVE\EEE4084F\Common\Images\uctlogo_sm.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8578" y="218547"/>
            <a:ext cx="1514475" cy="1545383"/>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3" descr="C:\Users\swinberg\Documents\ACTIVE\EEE4084F\Common\Images_open\CC-SA.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74" name="Rectangle 73"/>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111" y="259644"/>
            <a:ext cx="8432800" cy="1145387"/>
          </a:xfrm>
        </p:spPr>
        <p:txBody>
          <a:bodyPr anchor="t" anchorCtr="0">
            <a:normAutofit fontScale="90000"/>
          </a:bodyPr>
          <a:lstStyle/>
          <a:p>
            <a:pPr>
              <a:defRPr/>
            </a:pPr>
            <a:r>
              <a:rPr lang="en-ZA" dirty="0" smtClean="0"/>
              <a:t>Step 1: Understanding the problem</a:t>
            </a:r>
            <a:endParaRPr lang="en-US" dirty="0"/>
          </a:p>
        </p:txBody>
      </p:sp>
      <p:sp>
        <p:nvSpPr>
          <p:cNvPr id="7" name="Content Placeholder 6"/>
          <p:cNvSpPr>
            <a:spLocks noGrp="1"/>
          </p:cNvSpPr>
          <p:nvPr>
            <p:ph idx="1"/>
          </p:nvPr>
        </p:nvSpPr>
        <p:spPr>
          <a:xfrm>
            <a:off x="444500" y="1487311"/>
            <a:ext cx="8401050" cy="4191000"/>
          </a:xfrm>
        </p:spPr>
        <p:txBody>
          <a:bodyPr>
            <a:normAutofit lnSpcReduction="10000"/>
          </a:bodyPr>
          <a:lstStyle/>
          <a:p>
            <a:pPr>
              <a:defRPr/>
            </a:pPr>
            <a:r>
              <a:rPr lang="en-ZA" dirty="0" smtClean="0"/>
              <a:t>Identify: Critical parts or </a:t>
            </a:r>
            <a:r>
              <a:rPr lang="en-ZA" dirty="0" smtClean="0">
                <a:solidFill>
                  <a:srgbClr val="FF6600"/>
                </a:solidFill>
              </a:rPr>
              <a:t>‘hotspots’</a:t>
            </a:r>
          </a:p>
          <a:p>
            <a:pPr lvl="1">
              <a:defRPr/>
            </a:pPr>
            <a:r>
              <a:rPr lang="en-US" dirty="0" smtClean="0"/>
              <a:t>Determine where most of the work needs to be done. Most scientific and technical programs accomplish the most substantial portion of the work in only a few small places.</a:t>
            </a:r>
          </a:p>
          <a:p>
            <a:pPr lvl="1">
              <a:defRPr/>
            </a:pPr>
            <a:r>
              <a:rPr lang="en-US" dirty="0" smtClean="0"/>
              <a:t>Focus on parallelizing hotspots. Ignore parts of the program that don’t need much CPU use.</a:t>
            </a:r>
          </a:p>
          <a:p>
            <a:pPr lvl="1">
              <a:defRPr/>
            </a:pPr>
            <a:r>
              <a:rPr lang="en-US" dirty="0" smtClean="0"/>
              <a:t>Consider which </a:t>
            </a:r>
            <a:r>
              <a:rPr lang="en-US" dirty="0" smtClean="0">
                <a:solidFill>
                  <a:srgbClr val="FF6600"/>
                </a:solidFill>
              </a:rPr>
              <a:t>profiling techniques and performance analysis tools </a:t>
            </a:r>
            <a:r>
              <a:rPr lang="en-US" dirty="0" smtClean="0"/>
              <a:t>(‘</a:t>
            </a:r>
            <a:r>
              <a:rPr lang="en-US" dirty="0" err="1" smtClean="0"/>
              <a:t>PATs’</a:t>
            </a:r>
            <a:r>
              <a:rPr lang="en-US" dirty="0" smtClean="0"/>
              <a:t>) to use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399" y="327378"/>
            <a:ext cx="8398933" cy="1077653"/>
          </a:xfrm>
        </p:spPr>
        <p:txBody>
          <a:bodyPr anchor="t" anchorCtr="0">
            <a:normAutofit fontScale="90000"/>
          </a:bodyPr>
          <a:lstStyle/>
          <a:p>
            <a:pPr>
              <a:defRPr/>
            </a:pPr>
            <a:r>
              <a:rPr lang="en-ZA" dirty="0" smtClean="0"/>
              <a:t>Step 1: Understanding the problem</a:t>
            </a:r>
            <a:endParaRPr lang="en-US" dirty="0"/>
          </a:p>
        </p:txBody>
      </p:sp>
      <p:sp>
        <p:nvSpPr>
          <p:cNvPr id="7" name="Content Placeholder 6"/>
          <p:cNvSpPr>
            <a:spLocks noGrp="1"/>
          </p:cNvSpPr>
          <p:nvPr>
            <p:ph idx="1"/>
          </p:nvPr>
        </p:nvSpPr>
        <p:spPr>
          <a:xfrm>
            <a:off x="431800" y="1787525"/>
            <a:ext cx="8401050" cy="4191000"/>
          </a:xfrm>
        </p:spPr>
        <p:txBody>
          <a:bodyPr>
            <a:normAutofit lnSpcReduction="10000"/>
          </a:bodyPr>
          <a:lstStyle/>
          <a:p>
            <a:pPr>
              <a:defRPr/>
            </a:pPr>
            <a:r>
              <a:rPr lang="en-ZA" dirty="0" smtClean="0"/>
              <a:t>Identify: </a:t>
            </a:r>
            <a:r>
              <a:rPr lang="en-ZA" dirty="0" smtClean="0">
                <a:solidFill>
                  <a:srgbClr val="FF6600"/>
                </a:solidFill>
              </a:rPr>
              <a:t>bottlenecks</a:t>
            </a:r>
          </a:p>
          <a:p>
            <a:pPr lvl="1">
              <a:defRPr/>
            </a:pPr>
            <a:r>
              <a:rPr lang="en-US" dirty="0" smtClean="0"/>
              <a:t>Consider communication, I/O, memory and processing bottlenecks</a:t>
            </a:r>
          </a:p>
          <a:p>
            <a:pPr lvl="1">
              <a:defRPr/>
            </a:pPr>
            <a:r>
              <a:rPr lang="en-ZA" dirty="0" smtClean="0"/>
              <a:t>Determine areas of the code that execute notably slower than others.</a:t>
            </a:r>
          </a:p>
          <a:p>
            <a:pPr lvl="1">
              <a:defRPr/>
            </a:pPr>
            <a:r>
              <a:rPr lang="en-ZA" dirty="0" smtClean="0"/>
              <a:t>Add buffers / lists to avoid waiting</a:t>
            </a:r>
          </a:p>
          <a:p>
            <a:pPr lvl="1">
              <a:defRPr/>
            </a:pPr>
            <a:r>
              <a:rPr lang="en-ZA" dirty="0" smtClean="0"/>
              <a:t>Attempt to avoid blocking calls (e.g., only block if the output buffer is full)</a:t>
            </a:r>
          </a:p>
          <a:p>
            <a:pPr lvl="1">
              <a:defRPr/>
            </a:pPr>
            <a:r>
              <a:rPr lang="en-ZA" dirty="0" smtClean="0"/>
              <a:t>Try to rearrange code to make loops faster</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399" y="349956"/>
            <a:ext cx="8365067" cy="1094765"/>
          </a:xfrm>
        </p:spPr>
        <p:txBody>
          <a:bodyPr anchor="t" anchorCtr="0">
            <a:normAutofit fontScale="90000"/>
          </a:bodyPr>
          <a:lstStyle/>
          <a:p>
            <a:pPr>
              <a:defRPr/>
            </a:pPr>
            <a:r>
              <a:rPr lang="en-ZA" dirty="0" smtClean="0"/>
              <a:t>Step 1: Understanding the problem</a:t>
            </a:r>
            <a:endParaRPr lang="en-US" dirty="0"/>
          </a:p>
        </p:txBody>
      </p:sp>
      <p:sp>
        <p:nvSpPr>
          <p:cNvPr id="7" name="Content Placeholder 6"/>
          <p:cNvSpPr>
            <a:spLocks noGrp="1"/>
          </p:cNvSpPr>
          <p:nvPr>
            <p:ph idx="1"/>
          </p:nvPr>
        </p:nvSpPr>
        <p:spPr>
          <a:xfrm>
            <a:off x="431800" y="1787525"/>
            <a:ext cx="8401050" cy="4600575"/>
          </a:xfrm>
        </p:spPr>
        <p:txBody>
          <a:bodyPr>
            <a:normAutofit lnSpcReduction="10000"/>
          </a:bodyPr>
          <a:lstStyle/>
          <a:p>
            <a:pPr>
              <a:defRPr/>
            </a:pPr>
            <a:r>
              <a:rPr lang="en-US" dirty="0" smtClean="0"/>
              <a:t>General method:</a:t>
            </a:r>
          </a:p>
          <a:p>
            <a:pPr lvl="1">
              <a:defRPr/>
            </a:pPr>
            <a:r>
              <a:rPr lang="en-US" dirty="0" smtClean="0"/>
              <a:t>identify hotspots, avoid unnecessary complication, identify potential inhibitors to the parallel design (e.g., data dependencies).</a:t>
            </a:r>
          </a:p>
          <a:p>
            <a:pPr lvl="1">
              <a:defRPr/>
            </a:pPr>
            <a:r>
              <a:rPr lang="en-ZA" dirty="0" smtClean="0"/>
              <a:t>Consider </a:t>
            </a:r>
            <a:r>
              <a:rPr lang="en-US" dirty="0" smtClean="0"/>
              <a:t>other algorithms…</a:t>
            </a:r>
          </a:p>
          <a:p>
            <a:pPr lvl="2">
              <a:defRPr/>
            </a:pPr>
            <a:r>
              <a:rPr lang="en-US" dirty="0" smtClean="0"/>
              <a:t>This is an most important aspect of designing parallel applications.</a:t>
            </a:r>
          </a:p>
          <a:p>
            <a:pPr lvl="2">
              <a:defRPr/>
            </a:pPr>
            <a:r>
              <a:rPr lang="en-US" dirty="0" smtClean="0"/>
              <a:t>Sometimes the obvious method can be greatly improved upon though some lateral thought, and testing on paper.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winberg\Documents\ACTIVE\EEE4084F\Common\Images_open\Chair-3legs-GNU-wo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0553" y="4735528"/>
            <a:ext cx="922711" cy="148824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swinberg\Documents\ACTIVE\EEE4084F\Common\Images_open\Critical_Thinking_Skills_Diagram-wo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6370" y="1054706"/>
            <a:ext cx="1729846" cy="175829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Projects\EEE4084F\2012\LECTURES\EEE4084F-Lecture06\Images\eye.jpg"/>
          <p:cNvPicPr>
            <a:picLocks noChangeAspect="1" noChangeArrowheads="1"/>
          </p:cNvPicPr>
          <p:nvPr/>
        </p:nvPicPr>
        <p:blipFill>
          <a:blip r:embed="rId4"/>
          <a:srcRect/>
          <a:stretch>
            <a:fillRect/>
          </a:stretch>
        </p:blipFill>
        <p:spPr bwMode="auto">
          <a:xfrm>
            <a:off x="7176370" y="218970"/>
            <a:ext cx="1703070" cy="825731"/>
          </a:xfrm>
          <a:prstGeom prst="rect">
            <a:avLst/>
          </a:prstGeom>
          <a:noFill/>
        </p:spPr>
      </p:pic>
      <p:sp>
        <p:nvSpPr>
          <p:cNvPr id="2" name="Title 1"/>
          <p:cNvSpPr>
            <a:spLocks noGrp="1"/>
          </p:cNvSpPr>
          <p:nvPr>
            <p:ph type="title"/>
          </p:nvPr>
        </p:nvSpPr>
        <p:spPr>
          <a:xfrm>
            <a:off x="251460" y="132291"/>
            <a:ext cx="8755380" cy="1081059"/>
          </a:xfrm>
        </p:spPr>
        <p:txBody>
          <a:bodyPr>
            <a:normAutofit fontScale="90000"/>
          </a:bodyPr>
          <a:lstStyle/>
          <a:p>
            <a:r>
              <a:rPr lang="en-US" dirty="0" smtClean="0"/>
              <a:t>Different perspectives:</a:t>
            </a:r>
            <a:br>
              <a:rPr lang="en-US" dirty="0" smtClean="0"/>
            </a:br>
            <a:r>
              <a:rPr lang="en-US" sz="2800" dirty="0" smtClean="0">
                <a:solidFill>
                  <a:srgbClr val="FF0000"/>
                </a:solidFill>
              </a:rPr>
              <a:t>Gaining a better understand of the problem</a:t>
            </a:r>
            <a:endParaRPr lang="en-GB" sz="2800" dirty="0">
              <a:solidFill>
                <a:srgbClr val="FF0000"/>
              </a:solidFill>
            </a:endParaRPr>
          </a:p>
        </p:txBody>
      </p:sp>
      <p:sp>
        <p:nvSpPr>
          <p:cNvPr id="4" name="Rectangle 3"/>
          <p:cNvSpPr/>
          <p:nvPr/>
        </p:nvSpPr>
        <p:spPr>
          <a:xfrm>
            <a:off x="305606" y="1225634"/>
            <a:ext cx="3683464" cy="954107"/>
          </a:xfrm>
          <a:prstGeom prst="rect">
            <a:avLst/>
          </a:prstGeom>
        </p:spPr>
        <p:txBody>
          <a:bodyPr wrap="square">
            <a:spAutoFit/>
          </a:bodyPr>
          <a:lstStyle/>
          <a:p>
            <a:r>
              <a:rPr lang="en-US" sz="2800" dirty="0" smtClean="0">
                <a:solidFill>
                  <a:schemeClr val="tx1">
                    <a:lumMod val="95000"/>
                  </a:schemeClr>
                </a:solidFill>
              </a:rPr>
              <a:t>General Systems Thinking (GST)</a:t>
            </a:r>
            <a:endParaRPr lang="en-GB" sz="2800" dirty="0">
              <a:solidFill>
                <a:schemeClr val="tx1">
                  <a:lumMod val="95000"/>
                </a:schemeClr>
              </a:solidFill>
            </a:endParaRPr>
          </a:p>
        </p:txBody>
      </p:sp>
      <p:sp>
        <p:nvSpPr>
          <p:cNvPr id="6" name="Rectangle 5"/>
          <p:cNvSpPr/>
          <p:nvPr/>
        </p:nvSpPr>
        <p:spPr>
          <a:xfrm>
            <a:off x="4434840" y="1261094"/>
            <a:ext cx="4103370" cy="830997"/>
          </a:xfrm>
          <a:prstGeom prst="rect">
            <a:avLst/>
          </a:prstGeom>
        </p:spPr>
        <p:txBody>
          <a:bodyPr wrap="square">
            <a:spAutoFit/>
          </a:bodyPr>
          <a:lstStyle/>
          <a:p>
            <a:r>
              <a:rPr lang="en-US" sz="2800" dirty="0" smtClean="0">
                <a:solidFill>
                  <a:schemeClr val="tx1">
                    <a:lumMod val="95000"/>
                  </a:schemeClr>
                </a:solidFill>
              </a:rPr>
              <a:t>Critical Analysis</a:t>
            </a:r>
          </a:p>
          <a:p>
            <a:r>
              <a:rPr lang="en-US" sz="2000" dirty="0" smtClean="0">
                <a:solidFill>
                  <a:schemeClr val="tx1">
                    <a:lumMod val="95000"/>
                  </a:schemeClr>
                </a:solidFill>
              </a:rPr>
              <a:t>(&amp; Critical Thinking)</a:t>
            </a:r>
            <a:endParaRPr lang="en-GB" sz="2800" dirty="0">
              <a:solidFill>
                <a:schemeClr val="tx1">
                  <a:lumMod val="95000"/>
                </a:schemeClr>
              </a:solidFill>
            </a:endParaRPr>
          </a:p>
        </p:txBody>
      </p:sp>
      <p:sp>
        <p:nvSpPr>
          <p:cNvPr id="7" name="Rectangle 6"/>
          <p:cNvSpPr/>
          <p:nvPr/>
        </p:nvSpPr>
        <p:spPr>
          <a:xfrm>
            <a:off x="259886" y="2535134"/>
            <a:ext cx="4312114" cy="2246769"/>
          </a:xfrm>
          <a:prstGeom prst="rect">
            <a:avLst/>
          </a:prstGeom>
        </p:spPr>
        <p:txBody>
          <a:bodyPr wrap="square">
            <a:spAutoFit/>
          </a:bodyPr>
          <a:lstStyle/>
          <a:p>
            <a:pPr>
              <a:buFont typeface="Arial" pitchFamily="34" charset="0"/>
              <a:buChar char="•"/>
            </a:pPr>
            <a:r>
              <a:rPr lang="en-US" sz="2000" dirty="0" smtClean="0"/>
              <a:t> How does the problem of focus relate to more general problems?</a:t>
            </a:r>
          </a:p>
          <a:p>
            <a:pPr>
              <a:buFont typeface="Arial" pitchFamily="34" charset="0"/>
              <a:buChar char="•"/>
            </a:pPr>
            <a:r>
              <a:rPr lang="en-US" sz="2000" dirty="0" smtClean="0"/>
              <a:t> What other systems are being depended on or are affected?</a:t>
            </a:r>
          </a:p>
          <a:p>
            <a:pPr>
              <a:buFont typeface="Arial" pitchFamily="34" charset="0"/>
              <a:buChar char="•"/>
            </a:pPr>
            <a:r>
              <a:rPr lang="en-US" sz="2000" dirty="0" smtClean="0"/>
              <a:t> Has a systems approach been considered in addition to the usual divide and simplify approach?</a:t>
            </a:r>
            <a:endParaRPr lang="en-GB" sz="2000" dirty="0"/>
          </a:p>
        </p:txBody>
      </p:sp>
      <p:sp>
        <p:nvSpPr>
          <p:cNvPr id="8" name="Rectangle 7"/>
          <p:cNvSpPr/>
          <p:nvPr/>
        </p:nvSpPr>
        <p:spPr>
          <a:xfrm>
            <a:off x="4388837" y="3289514"/>
            <a:ext cx="4500717" cy="3170099"/>
          </a:xfrm>
          <a:prstGeom prst="rect">
            <a:avLst/>
          </a:prstGeom>
        </p:spPr>
        <p:txBody>
          <a:bodyPr wrap="square">
            <a:spAutoFit/>
          </a:bodyPr>
          <a:lstStyle/>
          <a:p>
            <a:pPr>
              <a:buFont typeface="Arial" pitchFamily="34" charset="0"/>
              <a:buChar char="•"/>
            </a:pPr>
            <a:r>
              <a:rPr lang="en-US" sz="2000" dirty="0" smtClean="0"/>
              <a:t> Let’s consider what happens, in a logical scientific / deductive manner, if we discard or replace some of the traditions or ‘conditioned choices’.</a:t>
            </a:r>
          </a:p>
          <a:p>
            <a:pPr>
              <a:buFont typeface="Arial" pitchFamily="34" charset="0"/>
              <a:buChar char="•"/>
            </a:pPr>
            <a:r>
              <a:rPr lang="en-US" sz="2000" dirty="0" smtClean="0"/>
              <a:t> Reflecting on choices and descriptions</a:t>
            </a:r>
          </a:p>
          <a:p>
            <a:pPr>
              <a:buFont typeface="Arial" pitchFamily="34" charset="0"/>
              <a:buChar char="•"/>
            </a:pPr>
            <a:r>
              <a:rPr lang="en-US" sz="2000" dirty="0" smtClean="0"/>
              <a:t> Considering ‘what if…’ </a:t>
            </a:r>
            <a:br>
              <a:rPr lang="en-US" sz="2000" dirty="0" smtClean="0"/>
            </a:br>
            <a:r>
              <a:rPr lang="en-US" sz="2000" dirty="0" smtClean="0"/>
              <a:t>scenarios (e.g. what if a</a:t>
            </a:r>
            <a:br>
              <a:rPr lang="en-US" sz="2000" dirty="0" smtClean="0"/>
            </a:br>
            <a:r>
              <a:rPr lang="en-US" sz="2000" dirty="0" smtClean="0"/>
              <a:t>chair had only one leg </a:t>
            </a:r>
            <a:br>
              <a:rPr lang="en-US" sz="2000" dirty="0" smtClean="0"/>
            </a:br>
            <a:r>
              <a:rPr lang="en-US" sz="2000" dirty="0" smtClean="0"/>
              <a:t>instead of four)</a:t>
            </a:r>
            <a:endParaRPr lang="en-GB" sz="2000" dirty="0"/>
          </a:p>
        </p:txBody>
      </p:sp>
      <p:sp>
        <p:nvSpPr>
          <p:cNvPr id="10" name="Rectangle 9"/>
          <p:cNvSpPr/>
          <p:nvPr/>
        </p:nvSpPr>
        <p:spPr>
          <a:xfrm>
            <a:off x="4423410" y="2385205"/>
            <a:ext cx="4034790" cy="923330"/>
          </a:xfrm>
          <a:prstGeom prst="rect">
            <a:avLst/>
          </a:prstGeom>
        </p:spPr>
        <p:txBody>
          <a:bodyPr wrap="square">
            <a:spAutoFit/>
          </a:bodyPr>
          <a:lstStyle/>
          <a:p>
            <a:r>
              <a:rPr lang="en-US" i="1" dirty="0" smtClean="0">
                <a:latin typeface="Lucida Bright" pitchFamily="18" charset="0"/>
              </a:rPr>
              <a:t>Applying rational and logical thinking while deconstructing texts or subject matter studied.</a:t>
            </a:r>
            <a:r>
              <a:rPr lang="en-US" dirty="0" smtClean="0">
                <a:latin typeface="Lucida Bright" pitchFamily="18" charset="0"/>
              </a:rPr>
              <a:t>*</a:t>
            </a:r>
            <a:endParaRPr lang="en-GB" dirty="0">
              <a:latin typeface="Lucida Bright" pitchFamily="18" charset="0"/>
            </a:endParaRPr>
          </a:p>
        </p:txBody>
      </p:sp>
      <p:sp>
        <p:nvSpPr>
          <p:cNvPr id="11" name="Rectangle 10"/>
          <p:cNvSpPr/>
          <p:nvPr/>
        </p:nvSpPr>
        <p:spPr>
          <a:xfrm>
            <a:off x="171450" y="6428359"/>
            <a:ext cx="8538210" cy="246221"/>
          </a:xfrm>
          <a:prstGeom prst="rect">
            <a:avLst/>
          </a:prstGeom>
        </p:spPr>
        <p:txBody>
          <a:bodyPr wrap="square">
            <a:spAutoFit/>
          </a:bodyPr>
          <a:lstStyle/>
          <a:p>
            <a:r>
              <a:rPr lang="en-US" sz="1000" dirty="0" smtClean="0"/>
              <a:t>* Adapted from: Browne, M &amp; </a:t>
            </a:r>
            <a:r>
              <a:rPr lang="en-US" sz="1000" dirty="0" err="1" smtClean="0"/>
              <a:t>Keeley</a:t>
            </a:r>
            <a:r>
              <a:rPr lang="en-US" sz="1000" dirty="0" smtClean="0"/>
              <a:t>, S 2001, </a:t>
            </a:r>
            <a:r>
              <a:rPr lang="en-US" sz="1000" i="1" dirty="0" smtClean="0"/>
              <a:t>Asking the right questions: a guide to critical thinking</a:t>
            </a:r>
            <a:r>
              <a:rPr lang="en-US" sz="1000" dirty="0" smtClean="0"/>
              <a:t>, 6th </a:t>
            </a:r>
            <a:r>
              <a:rPr lang="en-US" sz="1000" dirty="0" err="1" smtClean="0"/>
              <a:t>edn</a:t>
            </a:r>
            <a:r>
              <a:rPr lang="en-US" sz="1000" dirty="0" smtClean="0"/>
              <a:t>, Prentice-Hall, Upper Saddle River, N.J.</a:t>
            </a:r>
            <a:endParaRPr lang="en-GB" sz="1000" dirty="0"/>
          </a:p>
        </p:txBody>
      </p:sp>
      <p:pic>
        <p:nvPicPr>
          <p:cNvPr id="12" name="Picture 11" descr="within.gif"/>
          <p:cNvPicPr>
            <a:picLocks noChangeAspect="1"/>
          </p:cNvPicPr>
          <p:nvPr/>
        </p:nvPicPr>
        <p:blipFill>
          <a:blip r:embed="rId5"/>
          <a:stretch>
            <a:fillRect/>
          </a:stretch>
        </p:blipFill>
        <p:spPr>
          <a:xfrm>
            <a:off x="1108710" y="4703796"/>
            <a:ext cx="1869757" cy="1364993"/>
          </a:xfrm>
          <a:prstGeom prst="rect">
            <a:avLst/>
          </a:prstGeom>
        </p:spPr>
      </p:pic>
      <p:sp>
        <p:nvSpPr>
          <p:cNvPr id="15" name="Rectangle 14"/>
          <p:cNvSpPr/>
          <p:nvPr/>
        </p:nvSpPr>
        <p:spPr>
          <a:xfrm>
            <a:off x="205176" y="6194521"/>
            <a:ext cx="4800600" cy="253916"/>
          </a:xfrm>
          <a:prstGeom prst="rect">
            <a:avLst/>
          </a:prstGeom>
        </p:spPr>
        <p:txBody>
          <a:bodyPr wrap="square">
            <a:spAutoFit/>
          </a:bodyPr>
          <a:lstStyle/>
          <a:p>
            <a:r>
              <a:rPr lang="en-US" sz="1050" dirty="0" smtClean="0"/>
              <a:t>See last page for suggested sites to learn more about critical analysis</a:t>
            </a:r>
            <a:endParaRPr lang="en-GB" sz="105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Step 2: Partitioning</a:t>
            </a:r>
            <a:endParaRPr lang="en-US" dirty="0"/>
          </a:p>
        </p:txBody>
      </p:sp>
      <p:sp>
        <p:nvSpPr>
          <p:cNvPr id="3" name="Content Placeholder 2"/>
          <p:cNvSpPr>
            <a:spLocks noGrp="1"/>
          </p:cNvSpPr>
          <p:nvPr>
            <p:ph idx="1"/>
          </p:nvPr>
        </p:nvSpPr>
        <p:spPr>
          <a:xfrm>
            <a:off x="457200" y="1581150"/>
            <a:ext cx="8388350" cy="4514850"/>
          </a:xfrm>
        </p:spPr>
        <p:txBody>
          <a:bodyPr/>
          <a:lstStyle/>
          <a:p>
            <a:pPr>
              <a:defRPr/>
            </a:pPr>
            <a:r>
              <a:rPr lang="en-US" dirty="0" smtClean="0"/>
              <a:t>This step involves breaking the problem into separate chunks of work, which can then be implemented as multiple distributed tasks.</a:t>
            </a:r>
          </a:p>
          <a:p>
            <a:pPr>
              <a:defRPr/>
            </a:pPr>
            <a:r>
              <a:rPr lang="en-US" dirty="0" smtClean="0"/>
              <a:t>Two typical methods to partition computation among parallel tasks:</a:t>
            </a:r>
          </a:p>
          <a:p>
            <a:pPr marL="971550" lvl="1" indent="-514350">
              <a:buFont typeface="+mj-lt"/>
              <a:buAutoNum type="arabicPeriod"/>
              <a:defRPr/>
            </a:pPr>
            <a:r>
              <a:rPr lang="en-US" dirty="0" smtClean="0"/>
              <a:t>Functional decomposition or</a:t>
            </a:r>
          </a:p>
          <a:p>
            <a:pPr marL="971550" lvl="1" indent="-514350">
              <a:buFont typeface="+mj-lt"/>
              <a:buAutoNum type="arabicPeriod"/>
              <a:defRPr/>
            </a:pPr>
            <a:r>
              <a:rPr lang="en-ZA" dirty="0" smtClean="0"/>
              <a:t>Domain decomposition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Functional decomposition</a:t>
            </a:r>
            <a:endParaRPr lang="en-US" dirty="0"/>
          </a:p>
        </p:txBody>
      </p:sp>
      <p:sp>
        <p:nvSpPr>
          <p:cNvPr id="3" name="Content Placeholder 2"/>
          <p:cNvSpPr>
            <a:spLocks noGrp="1"/>
          </p:cNvSpPr>
          <p:nvPr>
            <p:ph idx="1"/>
          </p:nvPr>
        </p:nvSpPr>
        <p:spPr>
          <a:xfrm>
            <a:off x="693738" y="1476375"/>
            <a:ext cx="8007350" cy="5068888"/>
          </a:xfrm>
        </p:spPr>
        <p:txBody>
          <a:bodyPr>
            <a:normAutofit lnSpcReduction="10000"/>
          </a:bodyPr>
          <a:lstStyle/>
          <a:p>
            <a:pPr>
              <a:defRPr/>
            </a:pPr>
            <a:r>
              <a:rPr lang="en-US" dirty="0" smtClean="0"/>
              <a:t>Functional decomposition focuses on the </a:t>
            </a:r>
            <a:r>
              <a:rPr lang="en-US" dirty="0" smtClean="0">
                <a:solidFill>
                  <a:srgbClr val="FF6600"/>
                </a:solidFill>
              </a:rPr>
              <a:t>computation</a:t>
            </a:r>
            <a:r>
              <a:rPr lang="en-US" dirty="0" smtClean="0"/>
              <a:t> to be done, rather than the way data is separated and manipulated by tasks.</a:t>
            </a:r>
          </a:p>
          <a:p>
            <a:pPr>
              <a:defRPr/>
            </a:pPr>
            <a:r>
              <a:rPr lang="en-US" dirty="0" smtClean="0"/>
              <a:t>The problem is </a:t>
            </a:r>
            <a:r>
              <a:rPr lang="en-US" dirty="0" smtClean="0">
                <a:solidFill>
                  <a:srgbClr val="FF6600"/>
                </a:solidFill>
              </a:rPr>
              <a:t>decomposed into tasks </a:t>
            </a:r>
            <a:r>
              <a:rPr lang="en-US" dirty="0" smtClean="0"/>
              <a:t>according to the work that must be done.</a:t>
            </a:r>
          </a:p>
          <a:p>
            <a:pPr>
              <a:defRPr/>
            </a:pPr>
            <a:r>
              <a:rPr lang="en-US" dirty="0" smtClean="0"/>
              <a:t>Each task performs a portion of the overall work.</a:t>
            </a:r>
          </a:p>
          <a:p>
            <a:pPr>
              <a:defRPr/>
            </a:pPr>
            <a:r>
              <a:rPr lang="en-ZA" dirty="0" smtClean="0"/>
              <a:t>Tends to be closer to </a:t>
            </a:r>
            <a:r>
              <a:rPr lang="en-ZA" i="1" dirty="0" smtClean="0"/>
              <a:t>message passing</a:t>
            </a:r>
            <a:r>
              <a:rPr lang="en-ZA" dirty="0" smtClean="0"/>
              <a:t> and MIMD systems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Functional decomposition</a:t>
            </a:r>
            <a:endParaRPr lang="en-US" dirty="0"/>
          </a:p>
        </p:txBody>
      </p:sp>
      <p:pic>
        <p:nvPicPr>
          <p:cNvPr id="15363" name="Picture 3" descr="puzz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655763"/>
            <a:ext cx="3965575" cy="366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4"/>
          <p:cNvSpPr txBox="1">
            <a:spLocks noChangeArrowheads="1"/>
          </p:cNvSpPr>
          <p:nvPr/>
        </p:nvSpPr>
        <p:spPr bwMode="auto">
          <a:xfrm rot="-1313981">
            <a:off x="3375025" y="3251200"/>
            <a:ext cx="2825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3600">
                <a:solidFill>
                  <a:srgbClr val="1C1C1C"/>
                </a:solidFill>
              </a:rPr>
              <a:t>The Problem</a:t>
            </a:r>
            <a:endParaRPr lang="en-US" sz="3600">
              <a:solidFill>
                <a:srgbClr val="1C1C1C"/>
              </a:solidFill>
            </a:endParaRPr>
          </a:p>
        </p:txBody>
      </p:sp>
      <p:cxnSp>
        <p:nvCxnSpPr>
          <p:cNvPr id="15365" name="Straight Connector 6"/>
          <p:cNvCxnSpPr>
            <a:cxnSpLocks noChangeShapeType="1"/>
          </p:cNvCxnSpPr>
          <p:nvPr/>
        </p:nvCxnSpPr>
        <p:spPr bwMode="auto">
          <a:xfrm rot="10800000" flipV="1">
            <a:off x="5748338" y="1816100"/>
            <a:ext cx="965200" cy="627063"/>
          </a:xfrm>
          <a:prstGeom prst="line">
            <a:avLst/>
          </a:prstGeom>
          <a:noFill/>
          <a:ln w="28575" algn="ctr">
            <a:solidFill>
              <a:srgbClr val="FFC000"/>
            </a:solidFill>
            <a:round/>
            <a:headEnd/>
            <a:tailEnd/>
          </a:ln>
          <a:extLst>
            <a:ext uri="{909E8E84-426E-40DD-AFC4-6F175D3DCCD1}">
              <a14:hiddenFill xmlns:a14="http://schemas.microsoft.com/office/drawing/2010/main">
                <a:noFill/>
              </a14:hiddenFill>
            </a:ext>
          </a:extLst>
        </p:spPr>
      </p:cxnSp>
      <p:sp>
        <p:nvSpPr>
          <p:cNvPr id="8" name="Rectangle 7"/>
          <p:cNvSpPr/>
          <p:nvPr/>
        </p:nvSpPr>
        <p:spPr bwMode="auto">
          <a:xfrm>
            <a:off x="1096963" y="1816100"/>
            <a:ext cx="1698625" cy="1593850"/>
          </a:xfrm>
          <a:prstGeom prst="rect">
            <a:avLst/>
          </a:prstGeom>
          <a:solidFill>
            <a:srgbClr val="B7B7FF"/>
          </a:solidFill>
          <a:ln w="9525" cap="flat" cmpd="sng" algn="ctr">
            <a:solidFill>
              <a:schemeClr val="accent4">
                <a:lumMod val="25000"/>
              </a:schemeClr>
            </a:solidFill>
            <a:prstDash val="solid"/>
            <a:round/>
            <a:headEnd type="none" w="med" len="med"/>
            <a:tailEnd type="none" w="med" len="med"/>
          </a:ln>
          <a:effectLst/>
        </p:spPr>
        <p:txBody>
          <a:bodyPr/>
          <a:lstStyle/>
          <a:p>
            <a:pPr>
              <a:defRPr/>
            </a:pPr>
            <a:r>
              <a:rPr lang="en-ZA" dirty="0">
                <a:solidFill>
                  <a:srgbClr val="1C1C1C"/>
                </a:solidFill>
              </a:rPr>
              <a:t>Task #1:</a:t>
            </a:r>
          </a:p>
          <a:p>
            <a:pPr>
              <a:defRPr/>
            </a:pPr>
            <a:r>
              <a:rPr lang="en-ZA" dirty="0">
                <a:solidFill>
                  <a:srgbClr val="1C1C1C"/>
                </a:solidFill>
              </a:rPr>
              <a:t>1.</a:t>
            </a:r>
          </a:p>
          <a:p>
            <a:pPr>
              <a:defRPr/>
            </a:pPr>
            <a:r>
              <a:rPr lang="en-ZA" dirty="0">
                <a:solidFill>
                  <a:srgbClr val="1C1C1C"/>
                </a:solidFill>
              </a:rPr>
              <a:t>2.</a:t>
            </a:r>
          </a:p>
          <a:p>
            <a:pPr>
              <a:defRPr/>
            </a:pPr>
            <a:r>
              <a:rPr lang="en-ZA" dirty="0">
                <a:solidFill>
                  <a:srgbClr val="1C1C1C"/>
                </a:solidFill>
              </a:rPr>
              <a:t>3.</a:t>
            </a:r>
          </a:p>
          <a:p>
            <a:pPr>
              <a:defRPr/>
            </a:pPr>
            <a:r>
              <a:rPr lang="en-ZA" dirty="0">
                <a:solidFill>
                  <a:srgbClr val="1C1C1C"/>
                </a:solidFill>
              </a:rPr>
              <a:t>4.</a:t>
            </a:r>
            <a:endParaRPr lang="en-US" dirty="0">
              <a:solidFill>
                <a:srgbClr val="1C1C1C"/>
              </a:solidFill>
            </a:endParaRPr>
          </a:p>
        </p:txBody>
      </p:sp>
      <p:sp>
        <p:nvSpPr>
          <p:cNvPr id="9" name="Rectangle 8"/>
          <p:cNvSpPr/>
          <p:nvPr/>
        </p:nvSpPr>
        <p:spPr bwMode="auto">
          <a:xfrm>
            <a:off x="6700838" y="1528763"/>
            <a:ext cx="1698625" cy="1292225"/>
          </a:xfrm>
          <a:prstGeom prst="rect">
            <a:avLst/>
          </a:prstGeom>
          <a:solidFill>
            <a:srgbClr val="FFBA75"/>
          </a:solidFill>
          <a:ln w="9525" cap="flat" cmpd="sng" algn="ctr">
            <a:solidFill>
              <a:schemeClr val="accent4">
                <a:lumMod val="25000"/>
              </a:schemeClr>
            </a:solidFill>
            <a:prstDash val="solid"/>
            <a:round/>
            <a:headEnd type="none" w="med" len="med"/>
            <a:tailEnd type="none" w="med" len="med"/>
          </a:ln>
          <a:effectLst/>
        </p:spPr>
        <p:txBody>
          <a:bodyPr/>
          <a:lstStyle/>
          <a:p>
            <a:pPr>
              <a:defRPr/>
            </a:pPr>
            <a:r>
              <a:rPr lang="en-ZA" dirty="0">
                <a:solidFill>
                  <a:srgbClr val="1C1C1C"/>
                </a:solidFill>
              </a:rPr>
              <a:t>Task #2:</a:t>
            </a:r>
          </a:p>
          <a:p>
            <a:pPr>
              <a:defRPr/>
            </a:pPr>
            <a:r>
              <a:rPr lang="en-ZA" dirty="0">
                <a:solidFill>
                  <a:srgbClr val="1C1C1C"/>
                </a:solidFill>
              </a:rPr>
              <a:t>1.</a:t>
            </a:r>
          </a:p>
          <a:p>
            <a:pPr>
              <a:defRPr/>
            </a:pPr>
            <a:r>
              <a:rPr lang="en-ZA" dirty="0">
                <a:solidFill>
                  <a:srgbClr val="1C1C1C"/>
                </a:solidFill>
              </a:rPr>
              <a:t>2.</a:t>
            </a:r>
          </a:p>
          <a:p>
            <a:pPr>
              <a:defRPr/>
            </a:pPr>
            <a:r>
              <a:rPr lang="en-ZA" dirty="0">
                <a:solidFill>
                  <a:srgbClr val="1C1C1C"/>
                </a:solidFill>
              </a:rPr>
              <a:t>3.</a:t>
            </a:r>
            <a:endParaRPr lang="en-US" dirty="0">
              <a:solidFill>
                <a:srgbClr val="1C1C1C"/>
              </a:solidFill>
            </a:endParaRPr>
          </a:p>
        </p:txBody>
      </p:sp>
      <p:cxnSp>
        <p:nvCxnSpPr>
          <p:cNvPr id="15368" name="Straight Connector 10"/>
          <p:cNvCxnSpPr>
            <a:cxnSpLocks noChangeShapeType="1"/>
          </p:cNvCxnSpPr>
          <p:nvPr/>
        </p:nvCxnSpPr>
        <p:spPr bwMode="auto">
          <a:xfrm rot="10800000">
            <a:off x="2820988" y="2378075"/>
            <a:ext cx="862012" cy="377825"/>
          </a:xfrm>
          <a:prstGeom prst="line">
            <a:avLst/>
          </a:prstGeom>
          <a:noFill/>
          <a:ln w="28575" algn="ctr">
            <a:solidFill>
              <a:srgbClr val="8CA1F8"/>
            </a:solidFill>
            <a:round/>
            <a:headEnd/>
            <a:tailEnd/>
          </a:ln>
          <a:extLst>
            <a:ext uri="{909E8E84-426E-40DD-AFC4-6F175D3DCCD1}">
              <a14:hiddenFill xmlns:a14="http://schemas.microsoft.com/office/drawing/2010/main">
                <a:noFill/>
              </a14:hiddenFill>
            </a:ext>
          </a:extLst>
        </p:spPr>
      </p:cxnSp>
      <p:sp>
        <p:nvSpPr>
          <p:cNvPr id="13" name="Rectangle 12"/>
          <p:cNvSpPr/>
          <p:nvPr/>
        </p:nvSpPr>
        <p:spPr bwMode="auto">
          <a:xfrm>
            <a:off x="1019175" y="4179888"/>
            <a:ext cx="1698625" cy="1776412"/>
          </a:xfrm>
          <a:prstGeom prst="rect">
            <a:avLst/>
          </a:prstGeom>
          <a:solidFill>
            <a:srgbClr val="D9FFD9"/>
          </a:solidFill>
          <a:ln w="9525" cap="flat" cmpd="sng" algn="ctr">
            <a:solidFill>
              <a:schemeClr val="accent4">
                <a:lumMod val="25000"/>
              </a:schemeClr>
            </a:solidFill>
            <a:prstDash val="solid"/>
            <a:round/>
            <a:headEnd type="none" w="med" len="med"/>
            <a:tailEnd type="none" w="med" len="med"/>
          </a:ln>
          <a:effectLst/>
        </p:spPr>
        <p:txBody>
          <a:bodyPr/>
          <a:lstStyle/>
          <a:p>
            <a:pPr>
              <a:defRPr/>
            </a:pPr>
            <a:r>
              <a:rPr lang="en-ZA" dirty="0">
                <a:solidFill>
                  <a:srgbClr val="1C1C1C"/>
                </a:solidFill>
              </a:rPr>
              <a:t>Task #3:</a:t>
            </a:r>
          </a:p>
          <a:p>
            <a:pPr>
              <a:defRPr/>
            </a:pPr>
            <a:r>
              <a:rPr lang="en-ZA" dirty="0">
                <a:solidFill>
                  <a:srgbClr val="1C1C1C"/>
                </a:solidFill>
              </a:rPr>
              <a:t>1.</a:t>
            </a:r>
          </a:p>
          <a:p>
            <a:pPr>
              <a:defRPr/>
            </a:pPr>
            <a:r>
              <a:rPr lang="en-ZA" dirty="0">
                <a:solidFill>
                  <a:srgbClr val="1C1C1C"/>
                </a:solidFill>
              </a:rPr>
              <a:t>2.</a:t>
            </a:r>
          </a:p>
          <a:p>
            <a:pPr>
              <a:defRPr/>
            </a:pPr>
            <a:r>
              <a:rPr lang="en-ZA" dirty="0">
                <a:solidFill>
                  <a:srgbClr val="1C1C1C"/>
                </a:solidFill>
              </a:rPr>
              <a:t>3.</a:t>
            </a:r>
          </a:p>
          <a:p>
            <a:pPr>
              <a:defRPr/>
            </a:pPr>
            <a:r>
              <a:rPr lang="en-ZA" dirty="0">
                <a:solidFill>
                  <a:srgbClr val="1C1C1C"/>
                </a:solidFill>
              </a:rPr>
              <a:t>4.</a:t>
            </a:r>
          </a:p>
          <a:p>
            <a:pPr>
              <a:defRPr/>
            </a:pPr>
            <a:r>
              <a:rPr lang="en-ZA" dirty="0">
                <a:solidFill>
                  <a:srgbClr val="1C1C1C"/>
                </a:solidFill>
              </a:rPr>
              <a:t>5.</a:t>
            </a:r>
            <a:endParaRPr lang="en-US" dirty="0">
              <a:solidFill>
                <a:srgbClr val="1C1C1C"/>
              </a:solidFill>
            </a:endParaRPr>
          </a:p>
        </p:txBody>
      </p:sp>
      <p:cxnSp>
        <p:nvCxnSpPr>
          <p:cNvPr id="15370" name="Straight Connector 13"/>
          <p:cNvCxnSpPr>
            <a:cxnSpLocks noChangeShapeType="1"/>
          </p:cNvCxnSpPr>
          <p:nvPr/>
        </p:nvCxnSpPr>
        <p:spPr bwMode="auto">
          <a:xfrm rot="10800000" flipV="1">
            <a:off x="2743200" y="3787775"/>
            <a:ext cx="966788" cy="627063"/>
          </a:xfrm>
          <a:prstGeom prst="line">
            <a:avLst/>
          </a:prstGeom>
          <a:noFill/>
          <a:ln w="28575" algn="ctr">
            <a:solidFill>
              <a:srgbClr val="66FF99"/>
            </a:solidFill>
            <a:round/>
            <a:headEnd/>
            <a:tailEnd/>
          </a:ln>
          <a:extLst>
            <a:ext uri="{909E8E84-426E-40DD-AFC4-6F175D3DCCD1}">
              <a14:hiddenFill xmlns:a14="http://schemas.microsoft.com/office/drawing/2010/main">
                <a:noFill/>
              </a14:hiddenFill>
            </a:ext>
          </a:extLst>
        </p:spPr>
      </p:cxnSp>
      <p:sp>
        <p:nvSpPr>
          <p:cNvPr id="15" name="Rectangle 14"/>
          <p:cNvSpPr/>
          <p:nvPr/>
        </p:nvSpPr>
        <p:spPr bwMode="auto">
          <a:xfrm>
            <a:off x="6897688" y="4584700"/>
            <a:ext cx="1697037" cy="1111250"/>
          </a:xfrm>
          <a:prstGeom prst="rect">
            <a:avLst/>
          </a:prstGeom>
          <a:solidFill>
            <a:srgbClr val="FFCCCC"/>
          </a:solidFill>
          <a:ln w="9525" cap="flat" cmpd="sng" algn="ctr">
            <a:solidFill>
              <a:schemeClr val="accent4">
                <a:lumMod val="25000"/>
              </a:schemeClr>
            </a:solidFill>
            <a:prstDash val="solid"/>
            <a:round/>
            <a:headEnd type="none" w="med" len="med"/>
            <a:tailEnd type="none" w="med" len="med"/>
          </a:ln>
          <a:effectLst/>
        </p:spPr>
        <p:txBody>
          <a:bodyPr/>
          <a:lstStyle/>
          <a:p>
            <a:pPr>
              <a:defRPr/>
            </a:pPr>
            <a:r>
              <a:rPr lang="en-ZA" dirty="0">
                <a:solidFill>
                  <a:srgbClr val="1C1C1C"/>
                </a:solidFill>
              </a:rPr>
              <a:t>Task #4:</a:t>
            </a:r>
          </a:p>
          <a:p>
            <a:pPr>
              <a:defRPr/>
            </a:pPr>
            <a:r>
              <a:rPr lang="en-ZA" dirty="0">
                <a:solidFill>
                  <a:srgbClr val="1C1C1C"/>
                </a:solidFill>
              </a:rPr>
              <a:t>1.</a:t>
            </a:r>
          </a:p>
          <a:p>
            <a:pPr>
              <a:defRPr/>
            </a:pPr>
            <a:r>
              <a:rPr lang="en-ZA" dirty="0">
                <a:solidFill>
                  <a:srgbClr val="1C1C1C"/>
                </a:solidFill>
              </a:rPr>
              <a:t>2.</a:t>
            </a:r>
            <a:endParaRPr lang="en-US" dirty="0">
              <a:solidFill>
                <a:srgbClr val="1C1C1C"/>
              </a:solidFill>
            </a:endParaRPr>
          </a:p>
        </p:txBody>
      </p:sp>
      <p:cxnSp>
        <p:nvCxnSpPr>
          <p:cNvPr id="15372" name="Straight Connector 15"/>
          <p:cNvCxnSpPr>
            <a:cxnSpLocks noChangeShapeType="1"/>
          </p:cNvCxnSpPr>
          <p:nvPr/>
        </p:nvCxnSpPr>
        <p:spPr bwMode="auto">
          <a:xfrm rot="10800000">
            <a:off x="5761038" y="4362450"/>
            <a:ext cx="1174750" cy="549275"/>
          </a:xfrm>
          <a:prstGeom prst="line">
            <a:avLst/>
          </a:prstGeom>
          <a:noFill/>
          <a:ln w="28575" algn="ctr">
            <a:solidFill>
              <a:srgbClr val="FFBA75"/>
            </a:solidFill>
            <a:round/>
            <a:headEnd/>
            <a:tailEnd/>
          </a:ln>
          <a:extLst>
            <a:ext uri="{909E8E84-426E-40DD-AFC4-6F175D3DCCD1}">
              <a14:hiddenFill xmlns:a14="http://schemas.microsoft.com/office/drawing/2010/main">
                <a:noFill/>
              </a14:hiddenFill>
            </a:ext>
          </a:extLst>
        </p:spPr>
      </p:cxnSp>
      <p:sp>
        <p:nvSpPr>
          <p:cNvPr id="15373" name="Rectangle 17"/>
          <p:cNvSpPr>
            <a:spLocks noChangeArrowheads="1"/>
          </p:cNvSpPr>
          <p:nvPr/>
        </p:nvSpPr>
        <p:spPr bwMode="auto">
          <a:xfrm>
            <a:off x="379413" y="6180138"/>
            <a:ext cx="860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Functional decomposition is suited to problems that can be split into different tasks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Functional decomposition</a:t>
            </a:r>
            <a:endParaRPr lang="en-US" dirty="0"/>
          </a:p>
        </p:txBody>
      </p:sp>
      <p:sp>
        <p:nvSpPr>
          <p:cNvPr id="3" name="Content Placeholder 2"/>
          <p:cNvSpPr>
            <a:spLocks noGrp="1"/>
          </p:cNvSpPr>
          <p:nvPr>
            <p:ph idx="1"/>
          </p:nvPr>
        </p:nvSpPr>
        <p:spPr>
          <a:xfrm>
            <a:off x="760413" y="1460500"/>
            <a:ext cx="8007350" cy="4191000"/>
          </a:xfrm>
        </p:spPr>
        <p:txBody>
          <a:bodyPr>
            <a:normAutofit fontScale="92500" lnSpcReduction="10000"/>
          </a:bodyPr>
          <a:lstStyle/>
          <a:p>
            <a:pPr>
              <a:defRPr/>
            </a:pPr>
            <a:r>
              <a:rPr lang="en-ZA" dirty="0" smtClean="0"/>
              <a:t>Example applications</a:t>
            </a:r>
          </a:p>
          <a:p>
            <a:pPr lvl="1">
              <a:defRPr/>
            </a:pPr>
            <a:r>
              <a:rPr lang="en-ZA" dirty="0" smtClean="0"/>
              <a:t>Environment modelling</a:t>
            </a:r>
          </a:p>
          <a:p>
            <a:pPr lvl="1">
              <a:defRPr/>
            </a:pPr>
            <a:r>
              <a:rPr lang="en-ZA" dirty="0" smtClean="0"/>
              <a:t>Simulating reality</a:t>
            </a:r>
          </a:p>
          <a:p>
            <a:pPr lvl="1">
              <a:defRPr/>
            </a:pPr>
            <a:r>
              <a:rPr lang="en-ZA" dirty="0" smtClean="0"/>
              <a:t>Signal processing, e.g.:</a:t>
            </a:r>
          </a:p>
          <a:p>
            <a:pPr lvl="2">
              <a:defRPr/>
            </a:pPr>
            <a:r>
              <a:rPr lang="en-ZA" dirty="0" smtClean="0"/>
              <a:t>Pipelined filters: in </a:t>
            </a:r>
            <a:r>
              <a:rPr lang="en-ZA" dirty="0" smtClean="0">
                <a:sym typeface="Wingdings" pitchFamily="2" charset="2"/>
              </a:rPr>
              <a:t> </a:t>
            </a:r>
            <a:r>
              <a:rPr lang="en-ZA" dirty="0" smtClean="0"/>
              <a:t>P1 </a:t>
            </a:r>
            <a:r>
              <a:rPr lang="en-ZA" dirty="0" smtClean="0">
                <a:sym typeface="Wingdings" pitchFamily="2" charset="2"/>
              </a:rPr>
              <a:t> P2  P3  out</a:t>
            </a:r>
          </a:p>
          <a:p>
            <a:pPr lvl="2">
              <a:defRPr/>
            </a:pPr>
            <a:r>
              <a:rPr lang="en-ZA" dirty="0" smtClean="0">
                <a:sym typeface="Wingdings" pitchFamily="2" charset="2"/>
              </a:rPr>
              <a:t>Here P1 is filled first, its result is sent to P2 while simultaneously P1 starts working on a block of new input, and so on.</a:t>
            </a:r>
          </a:p>
          <a:p>
            <a:pPr lvl="1">
              <a:defRPr/>
            </a:pPr>
            <a:r>
              <a:rPr lang="en-ZA" dirty="0" smtClean="0"/>
              <a:t>Climate modelling (e.g., simultaneously running simulations for atmosphere, land, and sea)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Domain decomposition</a:t>
            </a:r>
            <a:endParaRPr lang="en-US" dirty="0"/>
          </a:p>
        </p:txBody>
      </p:sp>
      <p:sp>
        <p:nvSpPr>
          <p:cNvPr id="17411" name="Rectangle 3"/>
          <p:cNvSpPr>
            <a:spLocks noChangeArrowheads="1"/>
          </p:cNvSpPr>
          <p:nvPr/>
        </p:nvSpPr>
        <p:spPr bwMode="auto">
          <a:xfrm>
            <a:off x="954088" y="4310063"/>
            <a:ext cx="1004887" cy="796925"/>
          </a:xfrm>
          <a:prstGeom prst="rect">
            <a:avLst/>
          </a:prstGeom>
          <a:solidFill>
            <a:srgbClr val="FFCCCC"/>
          </a:solidFill>
          <a:ln w="9525" algn="ctr">
            <a:solidFill>
              <a:srgbClr val="1C1C1C"/>
            </a:solidFill>
            <a:round/>
            <a:headEnd/>
            <a:tailEnd/>
          </a:ln>
        </p:spPr>
        <p:txBody>
          <a:bodyPr/>
          <a:lstStyle/>
          <a:p>
            <a:endParaRPr lang="en-US"/>
          </a:p>
        </p:txBody>
      </p:sp>
      <p:sp>
        <p:nvSpPr>
          <p:cNvPr id="17412" name="Rectangle 4"/>
          <p:cNvSpPr>
            <a:spLocks noChangeArrowheads="1"/>
          </p:cNvSpPr>
          <p:nvPr/>
        </p:nvSpPr>
        <p:spPr bwMode="auto">
          <a:xfrm>
            <a:off x="1946275" y="4310063"/>
            <a:ext cx="1006475" cy="796925"/>
          </a:xfrm>
          <a:prstGeom prst="rect">
            <a:avLst/>
          </a:prstGeom>
          <a:solidFill>
            <a:srgbClr val="B7B7FF"/>
          </a:solidFill>
          <a:ln w="9525" algn="ctr">
            <a:solidFill>
              <a:srgbClr val="1C1C1C"/>
            </a:solidFill>
            <a:round/>
            <a:headEnd/>
            <a:tailEnd/>
          </a:ln>
        </p:spPr>
        <p:txBody>
          <a:bodyPr/>
          <a:lstStyle/>
          <a:p>
            <a:endParaRPr lang="en-US"/>
          </a:p>
        </p:txBody>
      </p:sp>
      <p:sp>
        <p:nvSpPr>
          <p:cNvPr id="17413" name="Rectangle 5"/>
          <p:cNvSpPr>
            <a:spLocks noChangeArrowheads="1"/>
          </p:cNvSpPr>
          <p:nvPr/>
        </p:nvSpPr>
        <p:spPr bwMode="auto">
          <a:xfrm>
            <a:off x="2938463" y="4310063"/>
            <a:ext cx="1006475" cy="796925"/>
          </a:xfrm>
          <a:prstGeom prst="rect">
            <a:avLst/>
          </a:prstGeom>
          <a:solidFill>
            <a:srgbClr val="D9FFD9"/>
          </a:solidFill>
          <a:ln w="9525" algn="ctr">
            <a:solidFill>
              <a:srgbClr val="1C1C1C"/>
            </a:solidFill>
            <a:round/>
            <a:headEnd/>
            <a:tailEnd/>
          </a:ln>
        </p:spPr>
        <p:txBody>
          <a:bodyPr/>
          <a:lstStyle/>
          <a:p>
            <a:endParaRPr lang="en-US"/>
          </a:p>
        </p:txBody>
      </p:sp>
      <p:sp>
        <p:nvSpPr>
          <p:cNvPr id="17414" name="Rectangle 6"/>
          <p:cNvSpPr>
            <a:spLocks noChangeArrowheads="1"/>
          </p:cNvSpPr>
          <p:nvPr/>
        </p:nvSpPr>
        <p:spPr bwMode="auto">
          <a:xfrm>
            <a:off x="1816100" y="3989388"/>
            <a:ext cx="1135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The Data</a:t>
            </a:r>
            <a:endParaRPr lang="en-US"/>
          </a:p>
        </p:txBody>
      </p:sp>
      <p:sp>
        <p:nvSpPr>
          <p:cNvPr id="17415" name="Rectangle 7"/>
          <p:cNvSpPr>
            <a:spLocks noChangeArrowheads="1"/>
          </p:cNvSpPr>
          <p:nvPr/>
        </p:nvSpPr>
        <p:spPr bwMode="auto">
          <a:xfrm>
            <a:off x="469900" y="1543050"/>
            <a:ext cx="82169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sz="2400"/>
              <a:t>Involves separating the data, or taking different ‘views’ of the same data. E.g.</a:t>
            </a:r>
          </a:p>
          <a:p>
            <a:pPr lvl="1"/>
            <a:r>
              <a:rPr lang="en-ZA" sz="2400"/>
              <a:t>View 1 : looking at frequencies (e.g. FFTs)</a:t>
            </a:r>
          </a:p>
          <a:p>
            <a:pPr lvl="1"/>
            <a:r>
              <a:rPr lang="en-ZA" sz="2400"/>
              <a:t>View 2 : looking at amplitudes</a:t>
            </a:r>
          </a:p>
          <a:p>
            <a:r>
              <a:rPr lang="en-ZA" sz="2400"/>
              <a:t>Each parallel task works on its own portion of the data, or does something different with the same data</a:t>
            </a:r>
            <a:endParaRPr lang="en-US" sz="2400"/>
          </a:p>
        </p:txBody>
      </p:sp>
      <p:sp>
        <p:nvSpPr>
          <p:cNvPr id="17416" name="Rectangle 11"/>
          <p:cNvSpPr>
            <a:spLocks noChangeArrowheads="1"/>
          </p:cNvSpPr>
          <p:nvPr/>
        </p:nvSpPr>
        <p:spPr bwMode="auto">
          <a:xfrm>
            <a:off x="1957388" y="6345238"/>
            <a:ext cx="838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Result</a:t>
            </a:r>
            <a:endParaRPr lang="en-US"/>
          </a:p>
        </p:txBody>
      </p:sp>
      <p:cxnSp>
        <p:nvCxnSpPr>
          <p:cNvPr id="17417" name="Straight Arrow Connector 13"/>
          <p:cNvCxnSpPr>
            <a:cxnSpLocks noChangeShapeType="1"/>
            <a:stCxn id="17411" idx="2"/>
            <a:endCxn id="17430" idx="0"/>
          </p:cNvCxnSpPr>
          <p:nvPr/>
        </p:nvCxnSpPr>
        <p:spPr bwMode="auto">
          <a:xfrm rot="5400000">
            <a:off x="1037432" y="5120481"/>
            <a:ext cx="431800" cy="404813"/>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18" name="Straight Arrow Connector 14"/>
          <p:cNvCxnSpPr>
            <a:cxnSpLocks noChangeShapeType="1"/>
            <a:stCxn id="17412" idx="2"/>
            <a:endCxn id="17431" idx="0"/>
          </p:cNvCxnSpPr>
          <p:nvPr/>
        </p:nvCxnSpPr>
        <p:spPr bwMode="auto">
          <a:xfrm rot="5400000">
            <a:off x="2187576" y="5276850"/>
            <a:ext cx="431800" cy="92075"/>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19" name="Straight Arrow Connector 17"/>
          <p:cNvCxnSpPr>
            <a:cxnSpLocks noChangeShapeType="1"/>
            <a:stCxn id="17413" idx="2"/>
            <a:endCxn id="17432" idx="0"/>
          </p:cNvCxnSpPr>
          <p:nvPr/>
        </p:nvCxnSpPr>
        <p:spPr bwMode="auto">
          <a:xfrm rot="16200000" flipH="1">
            <a:off x="3369469" y="5179219"/>
            <a:ext cx="431800" cy="287338"/>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sp>
        <p:nvSpPr>
          <p:cNvPr id="17420" name="Rectangle 22"/>
          <p:cNvSpPr>
            <a:spLocks noChangeArrowheads="1"/>
          </p:cNvSpPr>
          <p:nvPr/>
        </p:nvSpPr>
        <p:spPr bwMode="auto">
          <a:xfrm>
            <a:off x="6257925" y="3989388"/>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The Data</a:t>
            </a:r>
            <a:endParaRPr lang="en-US"/>
          </a:p>
        </p:txBody>
      </p:sp>
      <p:cxnSp>
        <p:nvCxnSpPr>
          <p:cNvPr id="17421" name="Straight Arrow Connector 31"/>
          <p:cNvCxnSpPr>
            <a:cxnSpLocks noChangeShapeType="1"/>
            <a:endCxn id="17436" idx="0"/>
          </p:cNvCxnSpPr>
          <p:nvPr/>
        </p:nvCxnSpPr>
        <p:spPr bwMode="auto">
          <a:xfrm rot="5400000">
            <a:off x="5212557" y="5806281"/>
            <a:ext cx="222250" cy="52387"/>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sp>
        <p:nvSpPr>
          <p:cNvPr id="34" name="Freeform 33"/>
          <p:cNvSpPr/>
          <p:nvPr/>
        </p:nvSpPr>
        <p:spPr bwMode="auto">
          <a:xfrm>
            <a:off x="4924425" y="4989513"/>
            <a:ext cx="3697288" cy="457200"/>
          </a:xfrm>
          <a:custGeom>
            <a:avLst/>
            <a:gdLst>
              <a:gd name="connsiteX0" fmla="*/ 39189 w 3696789"/>
              <a:gd name="connsiteY0" fmla="*/ 0 h 391885"/>
              <a:gd name="connsiteX1" fmla="*/ 39189 w 3696789"/>
              <a:gd name="connsiteY1" fmla="*/ 0 h 391885"/>
              <a:gd name="connsiteX2" fmla="*/ 0 w 3696789"/>
              <a:gd name="connsiteY2" fmla="*/ 391885 h 391885"/>
              <a:gd name="connsiteX3" fmla="*/ 992777 w 3696789"/>
              <a:gd name="connsiteY3" fmla="*/ 378823 h 391885"/>
              <a:gd name="connsiteX4" fmla="*/ 3696789 w 3696789"/>
              <a:gd name="connsiteY4" fmla="*/ 65314 h 391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6789" h="391885">
                <a:moveTo>
                  <a:pt x="39189" y="0"/>
                </a:moveTo>
                <a:lnTo>
                  <a:pt x="39189" y="0"/>
                </a:lnTo>
                <a:lnTo>
                  <a:pt x="0" y="391885"/>
                </a:lnTo>
                <a:lnTo>
                  <a:pt x="992777" y="378823"/>
                </a:lnTo>
                <a:lnTo>
                  <a:pt x="3696789" y="65314"/>
                </a:lnTo>
              </a:path>
            </a:pathLst>
          </a:custGeom>
          <a:solidFill>
            <a:srgbClr val="D9FFD9"/>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7423" name="Rectangle 24"/>
          <p:cNvSpPr>
            <a:spLocks noChangeArrowheads="1"/>
          </p:cNvSpPr>
          <p:nvPr/>
        </p:nvSpPr>
        <p:spPr bwMode="auto">
          <a:xfrm>
            <a:off x="4911725" y="5408613"/>
            <a:ext cx="1006475" cy="325437"/>
          </a:xfrm>
          <a:prstGeom prst="rect">
            <a:avLst/>
          </a:prstGeom>
          <a:solidFill>
            <a:schemeClr val="accent1">
              <a:lumMod val="20000"/>
              <a:lumOff val="80000"/>
            </a:schemeClr>
          </a:solidFill>
          <a:ln w="9525" algn="ctr">
            <a:solidFill>
              <a:srgbClr val="1C1C1C"/>
            </a:solidFill>
            <a:round/>
            <a:headEnd/>
            <a:tailEnd/>
          </a:ln>
        </p:spPr>
        <p:txBody>
          <a:bodyPr/>
          <a:lstStyle/>
          <a:p>
            <a:r>
              <a:rPr lang="en-ZA">
                <a:solidFill>
                  <a:srgbClr val="1C1C1C"/>
                </a:solidFill>
              </a:rPr>
              <a:t>View 1</a:t>
            </a:r>
            <a:endParaRPr lang="en-US">
              <a:solidFill>
                <a:srgbClr val="1C1C1C"/>
              </a:solidFill>
            </a:endParaRPr>
          </a:p>
        </p:txBody>
      </p:sp>
      <p:sp>
        <p:nvSpPr>
          <p:cNvPr id="35" name="Freeform 34"/>
          <p:cNvSpPr/>
          <p:nvPr/>
        </p:nvSpPr>
        <p:spPr bwMode="auto">
          <a:xfrm flipH="1">
            <a:off x="5146675" y="5041900"/>
            <a:ext cx="3500438" cy="457200"/>
          </a:xfrm>
          <a:custGeom>
            <a:avLst/>
            <a:gdLst>
              <a:gd name="connsiteX0" fmla="*/ 39189 w 3696789"/>
              <a:gd name="connsiteY0" fmla="*/ 0 h 391885"/>
              <a:gd name="connsiteX1" fmla="*/ 39189 w 3696789"/>
              <a:gd name="connsiteY1" fmla="*/ 0 h 391885"/>
              <a:gd name="connsiteX2" fmla="*/ 0 w 3696789"/>
              <a:gd name="connsiteY2" fmla="*/ 391885 h 391885"/>
              <a:gd name="connsiteX3" fmla="*/ 992777 w 3696789"/>
              <a:gd name="connsiteY3" fmla="*/ 378823 h 391885"/>
              <a:gd name="connsiteX4" fmla="*/ 3696789 w 3696789"/>
              <a:gd name="connsiteY4" fmla="*/ 65314 h 391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6789" h="391885">
                <a:moveTo>
                  <a:pt x="39189" y="0"/>
                </a:moveTo>
                <a:lnTo>
                  <a:pt x="39189" y="0"/>
                </a:lnTo>
                <a:lnTo>
                  <a:pt x="0" y="391885"/>
                </a:lnTo>
                <a:lnTo>
                  <a:pt x="992777" y="378823"/>
                </a:lnTo>
                <a:lnTo>
                  <a:pt x="3696789" y="65314"/>
                </a:lnTo>
              </a:path>
            </a:pathLst>
          </a:custGeom>
          <a:solidFill>
            <a:srgbClr val="D9FFD9"/>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7425" name="Rectangle 35"/>
          <p:cNvSpPr>
            <a:spLocks noChangeArrowheads="1"/>
          </p:cNvSpPr>
          <p:nvPr/>
        </p:nvSpPr>
        <p:spPr bwMode="auto">
          <a:xfrm>
            <a:off x="7667625" y="5408613"/>
            <a:ext cx="1006475" cy="325437"/>
          </a:xfrm>
          <a:prstGeom prst="rect">
            <a:avLst/>
          </a:prstGeom>
          <a:solidFill>
            <a:schemeClr val="accent1">
              <a:lumMod val="20000"/>
              <a:lumOff val="80000"/>
            </a:schemeClr>
          </a:solidFill>
          <a:ln w="9525" algn="ctr">
            <a:solidFill>
              <a:srgbClr val="1C1C1C"/>
            </a:solidFill>
            <a:round/>
            <a:headEnd/>
            <a:tailEnd/>
          </a:ln>
        </p:spPr>
        <p:txBody>
          <a:bodyPr/>
          <a:lstStyle/>
          <a:p>
            <a:r>
              <a:rPr lang="en-ZA">
                <a:solidFill>
                  <a:srgbClr val="1C1C1C"/>
                </a:solidFill>
              </a:rPr>
              <a:t>View 2</a:t>
            </a:r>
            <a:endParaRPr lang="en-US">
              <a:solidFill>
                <a:srgbClr val="1C1C1C"/>
              </a:solidFill>
            </a:endParaRPr>
          </a:p>
        </p:txBody>
      </p:sp>
      <p:cxnSp>
        <p:nvCxnSpPr>
          <p:cNvPr id="17426" name="Straight Arrow Connector 37"/>
          <p:cNvCxnSpPr>
            <a:cxnSpLocks noChangeShapeType="1"/>
          </p:cNvCxnSpPr>
          <p:nvPr/>
        </p:nvCxnSpPr>
        <p:spPr bwMode="auto">
          <a:xfrm rot="5400000">
            <a:off x="8020844" y="5806281"/>
            <a:ext cx="222250" cy="52388"/>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27" name="Straight Arrow Connector 38"/>
          <p:cNvCxnSpPr>
            <a:cxnSpLocks noChangeShapeType="1"/>
          </p:cNvCxnSpPr>
          <p:nvPr/>
        </p:nvCxnSpPr>
        <p:spPr bwMode="auto">
          <a:xfrm>
            <a:off x="1012825" y="6113463"/>
            <a:ext cx="1025525" cy="287337"/>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28" name="Straight Arrow Connector 40"/>
          <p:cNvCxnSpPr>
            <a:cxnSpLocks noChangeShapeType="1"/>
            <a:endCxn id="17416" idx="0"/>
          </p:cNvCxnSpPr>
          <p:nvPr/>
        </p:nvCxnSpPr>
        <p:spPr bwMode="auto">
          <a:xfrm rot="16200000" flipH="1">
            <a:off x="2251075" y="6219826"/>
            <a:ext cx="231775" cy="19050"/>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29" name="Straight Arrow Connector 42"/>
          <p:cNvCxnSpPr>
            <a:cxnSpLocks noChangeShapeType="1"/>
          </p:cNvCxnSpPr>
          <p:nvPr/>
        </p:nvCxnSpPr>
        <p:spPr bwMode="auto">
          <a:xfrm rot="10800000" flipV="1">
            <a:off x="2586038" y="6113463"/>
            <a:ext cx="1130300" cy="261937"/>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sp>
        <p:nvSpPr>
          <p:cNvPr id="17430" name="Oval 8"/>
          <p:cNvSpPr>
            <a:spLocks noChangeArrowheads="1"/>
          </p:cNvSpPr>
          <p:nvPr/>
        </p:nvSpPr>
        <p:spPr bwMode="auto">
          <a:xfrm>
            <a:off x="404813" y="5538788"/>
            <a:ext cx="1293812" cy="614362"/>
          </a:xfrm>
          <a:prstGeom prst="ellipse">
            <a:avLst/>
          </a:prstGeom>
          <a:solidFill>
            <a:schemeClr val="accent6">
              <a:lumMod val="20000"/>
              <a:lumOff val="80000"/>
            </a:schemeClr>
          </a:solidFill>
          <a:ln w="19050" algn="ctr">
            <a:solidFill>
              <a:srgbClr val="1C1C1C"/>
            </a:solidFill>
            <a:round/>
            <a:headEnd/>
            <a:tailEnd/>
          </a:ln>
        </p:spPr>
        <p:txBody>
          <a:bodyPr/>
          <a:lstStyle/>
          <a:p>
            <a:r>
              <a:rPr lang="en-ZA" dirty="0">
                <a:solidFill>
                  <a:srgbClr val="1C1C1C"/>
                </a:solidFill>
              </a:rPr>
              <a:t>Task1</a:t>
            </a:r>
            <a:endParaRPr lang="en-US" dirty="0">
              <a:solidFill>
                <a:srgbClr val="1C1C1C"/>
              </a:solidFill>
            </a:endParaRPr>
          </a:p>
        </p:txBody>
      </p:sp>
      <p:sp>
        <p:nvSpPr>
          <p:cNvPr id="17431" name="Oval 9"/>
          <p:cNvSpPr>
            <a:spLocks noChangeArrowheads="1"/>
          </p:cNvSpPr>
          <p:nvPr/>
        </p:nvSpPr>
        <p:spPr bwMode="auto">
          <a:xfrm>
            <a:off x="1711325" y="5538788"/>
            <a:ext cx="1293813" cy="614362"/>
          </a:xfrm>
          <a:prstGeom prst="ellipse">
            <a:avLst/>
          </a:prstGeom>
          <a:solidFill>
            <a:schemeClr val="accent6">
              <a:lumMod val="20000"/>
              <a:lumOff val="80000"/>
            </a:schemeClr>
          </a:solidFill>
          <a:ln w="19050" algn="ctr">
            <a:solidFill>
              <a:srgbClr val="1C1C1C"/>
            </a:solidFill>
            <a:round/>
            <a:headEnd/>
            <a:tailEnd/>
          </a:ln>
        </p:spPr>
        <p:txBody>
          <a:bodyPr/>
          <a:lstStyle/>
          <a:p>
            <a:r>
              <a:rPr lang="en-ZA">
                <a:solidFill>
                  <a:srgbClr val="1C1C1C"/>
                </a:solidFill>
              </a:rPr>
              <a:t>Task2</a:t>
            </a:r>
            <a:endParaRPr lang="en-US">
              <a:solidFill>
                <a:srgbClr val="1C1C1C"/>
              </a:solidFill>
            </a:endParaRPr>
          </a:p>
        </p:txBody>
      </p:sp>
      <p:sp>
        <p:nvSpPr>
          <p:cNvPr id="17432" name="Oval 10"/>
          <p:cNvSpPr>
            <a:spLocks noChangeArrowheads="1"/>
          </p:cNvSpPr>
          <p:nvPr/>
        </p:nvSpPr>
        <p:spPr bwMode="auto">
          <a:xfrm>
            <a:off x="3082925" y="5538788"/>
            <a:ext cx="1293813" cy="614362"/>
          </a:xfrm>
          <a:prstGeom prst="ellipse">
            <a:avLst/>
          </a:prstGeom>
          <a:solidFill>
            <a:schemeClr val="accent6">
              <a:lumMod val="20000"/>
              <a:lumOff val="80000"/>
            </a:schemeClr>
          </a:solidFill>
          <a:ln w="19050" algn="ctr">
            <a:solidFill>
              <a:srgbClr val="1C1C1C"/>
            </a:solidFill>
            <a:round/>
            <a:headEnd/>
            <a:tailEnd/>
          </a:ln>
        </p:spPr>
        <p:txBody>
          <a:bodyPr/>
          <a:lstStyle/>
          <a:p>
            <a:r>
              <a:rPr lang="en-ZA">
                <a:solidFill>
                  <a:srgbClr val="1C1C1C"/>
                </a:solidFill>
              </a:rPr>
              <a:t>Task3</a:t>
            </a:r>
            <a:endParaRPr lang="en-US">
              <a:solidFill>
                <a:srgbClr val="1C1C1C"/>
              </a:solidFill>
            </a:endParaRPr>
          </a:p>
        </p:txBody>
      </p:sp>
      <p:sp>
        <p:nvSpPr>
          <p:cNvPr id="17433" name="Rectangle 44"/>
          <p:cNvSpPr>
            <a:spLocks noChangeArrowheads="1"/>
          </p:cNvSpPr>
          <p:nvPr/>
        </p:nvSpPr>
        <p:spPr bwMode="auto">
          <a:xfrm>
            <a:off x="6176963" y="629285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solidFill>
                  <a:srgbClr val="1C1C1C"/>
                </a:solidFill>
              </a:rPr>
              <a:t>Result</a:t>
            </a:r>
            <a:endParaRPr lang="en-US"/>
          </a:p>
        </p:txBody>
      </p:sp>
      <p:cxnSp>
        <p:nvCxnSpPr>
          <p:cNvPr id="17434" name="Straight Arrow Connector 45"/>
          <p:cNvCxnSpPr>
            <a:cxnSpLocks noChangeShapeType="1"/>
          </p:cNvCxnSpPr>
          <p:nvPr/>
        </p:nvCxnSpPr>
        <p:spPr bwMode="auto">
          <a:xfrm>
            <a:off x="5486400" y="6230938"/>
            <a:ext cx="719138" cy="247650"/>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cxnSp>
        <p:nvCxnSpPr>
          <p:cNvPr id="17435" name="Straight Arrow Connector 47"/>
          <p:cNvCxnSpPr>
            <a:cxnSpLocks noChangeShapeType="1"/>
            <a:endCxn id="17433" idx="3"/>
          </p:cNvCxnSpPr>
          <p:nvPr/>
        </p:nvCxnSpPr>
        <p:spPr bwMode="auto">
          <a:xfrm rot="10800000" flipV="1">
            <a:off x="7015163" y="6243638"/>
            <a:ext cx="561975" cy="233362"/>
          </a:xfrm>
          <a:prstGeom prst="straightConnector1">
            <a:avLst/>
          </a:prstGeom>
          <a:noFill/>
          <a:ln w="19050" algn="ctr">
            <a:solidFill>
              <a:srgbClr val="1C1C1C"/>
            </a:solidFill>
            <a:round/>
            <a:headEnd/>
            <a:tailEnd type="arrow" w="med" len="med"/>
          </a:ln>
          <a:extLst>
            <a:ext uri="{909E8E84-426E-40DD-AFC4-6F175D3DCCD1}">
              <a14:hiddenFill xmlns:a14="http://schemas.microsoft.com/office/drawing/2010/main">
                <a:noFill/>
              </a14:hiddenFill>
            </a:ext>
          </a:extLst>
        </p:spPr>
      </p:cxnSp>
      <p:sp>
        <p:nvSpPr>
          <p:cNvPr id="17436" name="Oval 26"/>
          <p:cNvSpPr>
            <a:spLocks noChangeArrowheads="1"/>
          </p:cNvSpPr>
          <p:nvPr/>
        </p:nvSpPr>
        <p:spPr bwMode="auto">
          <a:xfrm>
            <a:off x="4649788" y="5943600"/>
            <a:ext cx="1293812" cy="614363"/>
          </a:xfrm>
          <a:prstGeom prst="ellipse">
            <a:avLst/>
          </a:prstGeom>
          <a:solidFill>
            <a:schemeClr val="accent6">
              <a:lumMod val="20000"/>
              <a:lumOff val="80000"/>
            </a:schemeClr>
          </a:solidFill>
          <a:ln w="19050" algn="ctr">
            <a:solidFill>
              <a:srgbClr val="1C1C1C"/>
            </a:solidFill>
            <a:round/>
            <a:headEnd/>
            <a:tailEnd/>
          </a:ln>
        </p:spPr>
        <p:txBody>
          <a:bodyPr/>
          <a:lstStyle/>
          <a:p>
            <a:r>
              <a:rPr lang="en-ZA">
                <a:solidFill>
                  <a:srgbClr val="1C1C1C"/>
                </a:solidFill>
              </a:rPr>
              <a:t>Task1</a:t>
            </a:r>
            <a:endParaRPr lang="en-US">
              <a:solidFill>
                <a:srgbClr val="1C1C1C"/>
              </a:solidFill>
            </a:endParaRPr>
          </a:p>
        </p:txBody>
      </p:sp>
      <p:sp>
        <p:nvSpPr>
          <p:cNvPr id="17437" name="Oval 36"/>
          <p:cNvSpPr>
            <a:spLocks noChangeArrowheads="1"/>
          </p:cNvSpPr>
          <p:nvPr/>
        </p:nvSpPr>
        <p:spPr bwMode="auto">
          <a:xfrm>
            <a:off x="7392988" y="5943600"/>
            <a:ext cx="1293812" cy="614363"/>
          </a:xfrm>
          <a:prstGeom prst="ellipse">
            <a:avLst/>
          </a:prstGeom>
          <a:solidFill>
            <a:schemeClr val="accent6">
              <a:lumMod val="20000"/>
              <a:lumOff val="80000"/>
            </a:schemeClr>
          </a:solidFill>
          <a:ln w="19050" algn="ctr">
            <a:solidFill>
              <a:srgbClr val="1C1C1C"/>
            </a:solidFill>
            <a:round/>
            <a:headEnd/>
            <a:tailEnd/>
          </a:ln>
        </p:spPr>
        <p:txBody>
          <a:bodyPr/>
          <a:lstStyle/>
          <a:p>
            <a:r>
              <a:rPr lang="en-ZA">
                <a:solidFill>
                  <a:srgbClr val="1C1C1C"/>
                </a:solidFill>
              </a:rPr>
              <a:t>Task2</a:t>
            </a:r>
            <a:endParaRPr lang="en-US">
              <a:solidFill>
                <a:srgbClr val="1C1C1C"/>
              </a:solidFill>
            </a:endParaRPr>
          </a:p>
        </p:txBody>
      </p:sp>
      <p:sp>
        <p:nvSpPr>
          <p:cNvPr id="22" name="Rectangle 21"/>
          <p:cNvSpPr/>
          <p:nvPr/>
        </p:nvSpPr>
        <p:spPr bwMode="auto">
          <a:xfrm>
            <a:off x="4937125" y="4310063"/>
            <a:ext cx="3684588" cy="796925"/>
          </a:xfrm>
          <a:prstGeom prst="rect">
            <a:avLst/>
          </a:prstGeom>
          <a:solidFill>
            <a:srgbClr val="D9FFD9"/>
          </a:solidFill>
          <a:ln w="9525" cap="flat" cmpd="sng" algn="ctr">
            <a:solidFill>
              <a:srgbClr val="1C1C1C"/>
            </a:solidFill>
            <a:prstDash val="solid"/>
            <a:round/>
            <a:headEnd type="none" w="med" len="med"/>
            <a:tailEnd type="none" w="med" len="med"/>
          </a:ln>
          <a:effectLst/>
        </p:spPr>
        <p:txBody>
          <a:bodyPr/>
          <a:lstStyle/>
          <a:p>
            <a:pPr>
              <a:defRPr/>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defRPr/>
            </a:pPr>
            <a:r>
              <a:rPr lang="en-ZA" dirty="0" smtClean="0"/>
              <a:t>Domain decomposition</a:t>
            </a:r>
            <a:endParaRPr lang="en-US" dirty="0"/>
          </a:p>
        </p:txBody>
      </p:sp>
      <p:sp>
        <p:nvSpPr>
          <p:cNvPr id="4" name="Content Placeholder 3"/>
          <p:cNvSpPr>
            <a:spLocks noGrp="1"/>
          </p:cNvSpPr>
          <p:nvPr>
            <p:ph idx="1"/>
          </p:nvPr>
        </p:nvSpPr>
        <p:spPr>
          <a:xfrm>
            <a:off x="838200" y="1709738"/>
            <a:ext cx="8007350" cy="4191000"/>
          </a:xfrm>
        </p:spPr>
        <p:txBody>
          <a:bodyPr>
            <a:normAutofit lnSpcReduction="10000"/>
          </a:bodyPr>
          <a:lstStyle/>
          <a:p>
            <a:pPr>
              <a:defRPr/>
            </a:pPr>
            <a:r>
              <a:rPr lang="en-US" dirty="0" smtClean="0"/>
              <a:t>Good to use for problems where:</a:t>
            </a:r>
          </a:p>
          <a:p>
            <a:pPr lvl="1">
              <a:defRPr/>
            </a:pPr>
            <a:r>
              <a:rPr lang="en-US" dirty="0" smtClean="0"/>
              <a:t>Data is static (e.g., factoring; matrix calculations)</a:t>
            </a:r>
          </a:p>
          <a:p>
            <a:pPr lvl="1">
              <a:defRPr/>
            </a:pPr>
            <a:r>
              <a:rPr lang="en-US" dirty="0" smtClean="0"/>
              <a:t>Dynamic data structures linked to a single entity (where entity can be made into subsets) (e.g., multi-body problems)</a:t>
            </a:r>
          </a:p>
          <a:p>
            <a:pPr lvl="1">
              <a:defRPr/>
            </a:pPr>
            <a:r>
              <a:rPr lang="en-US" dirty="0" smtClean="0"/>
              <a:t>Domain is fixed, but computation within certain regions of the domain is dynamic (e.g., fluid vortices models)</a:t>
            </a:r>
          </a:p>
          <a:p>
            <a:pP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87" y="449814"/>
            <a:ext cx="8385175" cy="710980"/>
          </a:xfrm>
        </p:spPr>
        <p:txBody>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668338" y="1386593"/>
            <a:ext cx="8007350" cy="4191000"/>
          </a:xfrm>
        </p:spPr>
        <p:txBody>
          <a:bodyPr>
            <a:normAutofit fontScale="92500" lnSpcReduction="10000"/>
          </a:bodyPr>
          <a:lstStyle/>
          <a:p>
            <a:pPr eaLnBrk="1" hangingPunct="1">
              <a:defRPr/>
            </a:pPr>
            <a:r>
              <a:rPr lang="en-ZA" dirty="0" smtClean="0"/>
              <a:t>Seminar this afternoon 3pm</a:t>
            </a:r>
          </a:p>
          <a:p>
            <a:pPr eaLnBrk="1" hangingPunct="1">
              <a:defRPr/>
            </a:pPr>
            <a:r>
              <a:rPr lang="en-ZA" dirty="0" smtClean="0"/>
              <a:t>Recap of memory architectures</a:t>
            </a:r>
          </a:p>
          <a:p>
            <a:pPr eaLnBrk="1" hangingPunct="1">
              <a:defRPr/>
            </a:pPr>
            <a:r>
              <a:rPr lang="en-ZA" dirty="0" smtClean="0"/>
              <a:t>Steps in designing parallel programs</a:t>
            </a:r>
          </a:p>
          <a:p>
            <a:pPr eaLnBrk="1" hangingPunct="1">
              <a:defRPr/>
            </a:pPr>
            <a:r>
              <a:rPr lang="en-ZA" dirty="0" smtClean="0"/>
              <a:t>Step 1: understanding</a:t>
            </a:r>
            <a:br>
              <a:rPr lang="en-ZA" dirty="0" smtClean="0"/>
            </a:br>
            <a:r>
              <a:rPr lang="en-ZA" dirty="0" smtClean="0"/>
              <a:t>the problem</a:t>
            </a:r>
          </a:p>
          <a:p>
            <a:pPr eaLnBrk="1" hangingPunct="1">
              <a:defRPr/>
            </a:pPr>
            <a:r>
              <a:rPr lang="en-ZA" dirty="0" smtClean="0"/>
              <a:t>Step 2: partitioning</a:t>
            </a:r>
          </a:p>
          <a:p>
            <a:pPr eaLnBrk="1" hangingPunct="1">
              <a:defRPr/>
            </a:pPr>
            <a:r>
              <a:rPr lang="en-ZA" dirty="0" smtClean="0"/>
              <a:t>Step 3: decomposition &amp;</a:t>
            </a:r>
            <a:br>
              <a:rPr lang="en-ZA" dirty="0" smtClean="0"/>
            </a:br>
            <a:r>
              <a:rPr lang="en-ZA" dirty="0" smtClean="0"/>
              <a:t>granularity</a:t>
            </a:r>
          </a:p>
        </p:txBody>
      </p:sp>
      <p:pic>
        <p:nvPicPr>
          <p:cNvPr id="5123" name="Picture 3" descr="mosaic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2305" y="4356055"/>
            <a:ext cx="3293408" cy="228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Domain decomposition</a:t>
            </a:r>
            <a:endParaRPr lang="en-US" dirty="0"/>
          </a:p>
        </p:txBody>
      </p:sp>
      <p:sp>
        <p:nvSpPr>
          <p:cNvPr id="19459" name="TextBox 3"/>
          <p:cNvSpPr txBox="1">
            <a:spLocks noChangeArrowheads="1"/>
          </p:cNvSpPr>
          <p:nvPr/>
        </p:nvSpPr>
        <p:spPr bwMode="auto">
          <a:xfrm>
            <a:off x="679450" y="1671638"/>
            <a:ext cx="7648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Many possible ways to divide things up. If you want to look at it visually…</a:t>
            </a:r>
            <a:endParaRPr lang="en-US"/>
          </a:p>
        </p:txBody>
      </p:sp>
      <p:sp>
        <p:nvSpPr>
          <p:cNvPr id="5" name="Rectangle 4"/>
          <p:cNvSpPr/>
          <p:nvPr/>
        </p:nvSpPr>
        <p:spPr bwMode="auto">
          <a:xfrm>
            <a:off x="744538" y="2298700"/>
            <a:ext cx="1985962" cy="1598613"/>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6" name="Rectangle 5"/>
          <p:cNvSpPr/>
          <p:nvPr/>
        </p:nvSpPr>
        <p:spPr bwMode="auto">
          <a:xfrm>
            <a:off x="5381625" y="2298700"/>
            <a:ext cx="1214438" cy="977900"/>
          </a:xfrm>
          <a:prstGeom prst="rect">
            <a:avLst/>
          </a:prstGeom>
          <a:solidFill>
            <a:schemeClr val="tx2"/>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7" name="Rectangle 6"/>
          <p:cNvSpPr/>
          <p:nvPr/>
        </p:nvSpPr>
        <p:spPr bwMode="auto">
          <a:xfrm>
            <a:off x="6088063" y="2298700"/>
            <a:ext cx="1214437" cy="977900"/>
          </a:xfrm>
          <a:prstGeom prst="rect">
            <a:avLst/>
          </a:prstGeom>
          <a:solidFill>
            <a:srgbClr val="FFCCCC"/>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6088063" y="2873375"/>
            <a:ext cx="1214437" cy="979488"/>
          </a:xfrm>
          <a:prstGeom prst="rect">
            <a:avLst/>
          </a:prstGeom>
          <a:solidFill>
            <a:srgbClr val="B7B7FF"/>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5368925" y="2873375"/>
            <a:ext cx="1214438" cy="979488"/>
          </a:xfrm>
          <a:prstGeom prst="rect">
            <a:avLst/>
          </a:prstGeom>
          <a:solidFill>
            <a:schemeClr val="accent6">
              <a:lumMod val="20000"/>
              <a:lumOff val="80000"/>
            </a:schemeClr>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3030538" y="2298700"/>
            <a:ext cx="989012" cy="796925"/>
          </a:xfrm>
          <a:prstGeom prst="rect">
            <a:avLst/>
          </a:prstGeom>
          <a:solidFill>
            <a:srgbClr val="B7B7FF"/>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1" name="Rectangle 10"/>
          <p:cNvSpPr/>
          <p:nvPr/>
        </p:nvSpPr>
        <p:spPr bwMode="auto">
          <a:xfrm>
            <a:off x="4022725" y="2298700"/>
            <a:ext cx="990600" cy="796925"/>
          </a:xfrm>
          <a:prstGeom prst="rect">
            <a:avLst/>
          </a:prstGeom>
          <a:solidFill>
            <a:srgbClr val="D9FFD9"/>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2" name="Rectangle 11"/>
          <p:cNvSpPr/>
          <p:nvPr/>
        </p:nvSpPr>
        <p:spPr bwMode="auto">
          <a:xfrm>
            <a:off x="3030538" y="3082925"/>
            <a:ext cx="989012" cy="796925"/>
          </a:xfrm>
          <a:prstGeom prst="rect">
            <a:avLst/>
          </a:prstGeom>
          <a:solidFill>
            <a:srgbClr val="FFCCCC"/>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4022725" y="3082925"/>
            <a:ext cx="990600" cy="796925"/>
          </a:xfrm>
          <a:prstGeom prst="rect">
            <a:avLst/>
          </a:prstGeom>
          <a:solidFill>
            <a:schemeClr val="tx2">
              <a:lumMod val="90000"/>
            </a:schemeClr>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4" name="Rectangle 13"/>
          <p:cNvSpPr/>
          <p:nvPr/>
        </p:nvSpPr>
        <p:spPr bwMode="auto">
          <a:xfrm>
            <a:off x="719138" y="4494213"/>
            <a:ext cx="1931987" cy="260350"/>
          </a:xfrm>
          <a:prstGeom prst="rect">
            <a:avLst/>
          </a:prstGeom>
          <a:solidFill>
            <a:srgbClr val="B7B7FF"/>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5" name="Rectangle 14"/>
          <p:cNvSpPr/>
          <p:nvPr/>
        </p:nvSpPr>
        <p:spPr bwMode="auto">
          <a:xfrm>
            <a:off x="719138" y="4754563"/>
            <a:ext cx="1931987" cy="261937"/>
          </a:xfrm>
          <a:prstGeom prst="rect">
            <a:avLst/>
          </a:prstGeom>
          <a:solidFill>
            <a:srgbClr val="FFBA75"/>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719138" y="5003800"/>
            <a:ext cx="1931987" cy="260350"/>
          </a:xfrm>
          <a:prstGeom prst="rect">
            <a:avLst/>
          </a:prstGeom>
          <a:solidFill>
            <a:srgbClr val="D9FFD9"/>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7" name="Rectangle 16"/>
          <p:cNvSpPr/>
          <p:nvPr/>
        </p:nvSpPr>
        <p:spPr bwMode="auto">
          <a:xfrm>
            <a:off x="719138" y="5251450"/>
            <a:ext cx="1931987" cy="260350"/>
          </a:xfrm>
          <a:prstGeom prst="rect">
            <a:avLst/>
          </a:prstGeom>
          <a:solidFill>
            <a:schemeClr val="tx2">
              <a:lumMod val="90000"/>
            </a:schemeClr>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9473" name="Rectangle 17"/>
          <p:cNvSpPr>
            <a:spLocks noChangeArrowheads="1"/>
          </p:cNvSpPr>
          <p:nvPr/>
        </p:nvSpPr>
        <p:spPr bwMode="auto">
          <a:xfrm>
            <a:off x="1019175" y="3910013"/>
            <a:ext cx="1301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continuous</a:t>
            </a:r>
            <a:endParaRPr lang="en-US"/>
          </a:p>
        </p:txBody>
      </p:sp>
      <p:sp>
        <p:nvSpPr>
          <p:cNvPr id="19474" name="Rectangle 18"/>
          <p:cNvSpPr>
            <a:spLocks noChangeArrowheads="1"/>
          </p:cNvSpPr>
          <p:nvPr/>
        </p:nvSpPr>
        <p:spPr bwMode="auto">
          <a:xfrm>
            <a:off x="3043238" y="3910013"/>
            <a:ext cx="1960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Blocked (same-size partitions)</a:t>
            </a:r>
            <a:endParaRPr lang="en-US"/>
          </a:p>
        </p:txBody>
      </p:sp>
      <p:sp>
        <p:nvSpPr>
          <p:cNvPr id="19475" name="Rectangle 19"/>
          <p:cNvSpPr>
            <a:spLocks noChangeArrowheads="1"/>
          </p:cNvSpPr>
          <p:nvPr/>
        </p:nvSpPr>
        <p:spPr bwMode="auto">
          <a:xfrm>
            <a:off x="5853113" y="3910013"/>
            <a:ext cx="10048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Blocked</a:t>
            </a:r>
            <a:endParaRPr lang="en-US"/>
          </a:p>
        </p:txBody>
      </p:sp>
      <p:sp>
        <p:nvSpPr>
          <p:cNvPr id="19476" name="Rectangle 20"/>
          <p:cNvSpPr>
            <a:spLocks noChangeArrowheads="1"/>
          </p:cNvSpPr>
          <p:nvPr/>
        </p:nvSpPr>
        <p:spPr bwMode="auto">
          <a:xfrm>
            <a:off x="1006475" y="5583238"/>
            <a:ext cx="11985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Interlaced</a:t>
            </a:r>
            <a:endParaRPr lang="en-US"/>
          </a:p>
        </p:txBody>
      </p:sp>
      <p:sp>
        <p:nvSpPr>
          <p:cNvPr id="22" name="Rectangle 21"/>
          <p:cNvSpPr/>
          <p:nvPr/>
        </p:nvSpPr>
        <p:spPr bwMode="auto">
          <a:xfrm>
            <a:off x="3055938" y="4624388"/>
            <a:ext cx="357187" cy="287337"/>
          </a:xfrm>
          <a:prstGeom prst="rect">
            <a:avLst/>
          </a:prstGeom>
          <a:solidFill>
            <a:srgbClr val="B7B7FF"/>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23" name="Rectangle 22"/>
          <p:cNvSpPr/>
          <p:nvPr/>
        </p:nvSpPr>
        <p:spPr bwMode="auto">
          <a:xfrm>
            <a:off x="3409950" y="4624388"/>
            <a:ext cx="355600" cy="287337"/>
          </a:xfrm>
          <a:prstGeom prst="rect">
            <a:avLst/>
          </a:prstGeom>
          <a:solidFill>
            <a:srgbClr val="D9FFD9"/>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24" name="Rectangle 23"/>
          <p:cNvSpPr/>
          <p:nvPr/>
        </p:nvSpPr>
        <p:spPr bwMode="auto">
          <a:xfrm>
            <a:off x="3762375" y="4624388"/>
            <a:ext cx="357188" cy="287337"/>
          </a:xfrm>
          <a:prstGeom prst="rect">
            <a:avLst/>
          </a:prstGeom>
          <a:solidFill>
            <a:schemeClr val="tx2"/>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25" name="Rectangle 24"/>
          <p:cNvSpPr/>
          <p:nvPr/>
        </p:nvSpPr>
        <p:spPr bwMode="auto">
          <a:xfrm>
            <a:off x="4102100" y="4624388"/>
            <a:ext cx="357188" cy="287337"/>
          </a:xfrm>
          <a:prstGeom prst="rect">
            <a:avLst/>
          </a:prstGeom>
          <a:solidFill>
            <a:srgbClr val="B7B7FF"/>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26" name="Rectangle 25"/>
          <p:cNvSpPr/>
          <p:nvPr/>
        </p:nvSpPr>
        <p:spPr bwMode="auto">
          <a:xfrm>
            <a:off x="4454525" y="4624388"/>
            <a:ext cx="357188" cy="287337"/>
          </a:xfrm>
          <a:prstGeom prst="rect">
            <a:avLst/>
          </a:prstGeom>
          <a:solidFill>
            <a:srgbClr val="D9FFD9"/>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9482" name="Rectangle 27"/>
          <p:cNvSpPr>
            <a:spLocks noChangeArrowheads="1"/>
          </p:cNvSpPr>
          <p:nvPr/>
        </p:nvSpPr>
        <p:spPr bwMode="auto">
          <a:xfrm>
            <a:off x="3136900" y="5595938"/>
            <a:ext cx="1593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Interleaved or</a:t>
            </a:r>
          </a:p>
          <a:p>
            <a:r>
              <a:rPr lang="en-ZA"/>
              <a:t>cyclic</a:t>
            </a:r>
            <a:endParaRPr lang="en-US"/>
          </a:p>
        </p:txBody>
      </p:sp>
      <p:sp>
        <p:nvSpPr>
          <p:cNvPr id="29" name="Rectangle 28"/>
          <p:cNvSpPr/>
          <p:nvPr/>
        </p:nvSpPr>
        <p:spPr bwMode="auto">
          <a:xfrm>
            <a:off x="3070225" y="4911725"/>
            <a:ext cx="357188" cy="287338"/>
          </a:xfrm>
          <a:prstGeom prst="rect">
            <a:avLst/>
          </a:prstGeom>
          <a:solidFill>
            <a:schemeClr val="tx2"/>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0" name="Rectangle 29"/>
          <p:cNvSpPr/>
          <p:nvPr/>
        </p:nvSpPr>
        <p:spPr bwMode="auto">
          <a:xfrm>
            <a:off x="3409950" y="4911725"/>
            <a:ext cx="355600" cy="287338"/>
          </a:xfrm>
          <a:prstGeom prst="rect">
            <a:avLst/>
          </a:prstGeom>
          <a:solidFill>
            <a:srgbClr val="B7B7FF"/>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1" name="Rectangle 30"/>
          <p:cNvSpPr/>
          <p:nvPr/>
        </p:nvSpPr>
        <p:spPr bwMode="auto">
          <a:xfrm>
            <a:off x="3762375" y="4911725"/>
            <a:ext cx="357188" cy="287338"/>
          </a:xfrm>
          <a:prstGeom prst="rect">
            <a:avLst/>
          </a:prstGeom>
          <a:solidFill>
            <a:srgbClr val="D9FFD9"/>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2" name="Rectangle 31"/>
          <p:cNvSpPr/>
          <p:nvPr/>
        </p:nvSpPr>
        <p:spPr bwMode="auto">
          <a:xfrm>
            <a:off x="4114800" y="4911725"/>
            <a:ext cx="357188" cy="287338"/>
          </a:xfrm>
          <a:prstGeom prst="rect">
            <a:avLst/>
          </a:prstGeom>
          <a:solidFill>
            <a:schemeClr val="tx2"/>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3" name="Rectangle 32"/>
          <p:cNvSpPr/>
          <p:nvPr/>
        </p:nvSpPr>
        <p:spPr bwMode="auto">
          <a:xfrm>
            <a:off x="4454525" y="4911725"/>
            <a:ext cx="357188" cy="287338"/>
          </a:xfrm>
          <a:prstGeom prst="rect">
            <a:avLst/>
          </a:prstGeom>
          <a:solidFill>
            <a:srgbClr val="B7B7FF"/>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5" name="Rectangle 34"/>
          <p:cNvSpPr/>
          <p:nvPr/>
        </p:nvSpPr>
        <p:spPr bwMode="auto">
          <a:xfrm>
            <a:off x="3070225" y="5199063"/>
            <a:ext cx="357188" cy="287337"/>
          </a:xfrm>
          <a:prstGeom prst="rect">
            <a:avLst/>
          </a:prstGeom>
          <a:solidFill>
            <a:srgbClr val="D9FFD9"/>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6" name="Rectangle 35"/>
          <p:cNvSpPr/>
          <p:nvPr/>
        </p:nvSpPr>
        <p:spPr bwMode="auto">
          <a:xfrm>
            <a:off x="3422650" y="5199063"/>
            <a:ext cx="357188" cy="287337"/>
          </a:xfrm>
          <a:prstGeom prst="rect">
            <a:avLst/>
          </a:prstGeom>
          <a:solidFill>
            <a:schemeClr val="tx2"/>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7" name="Rectangle 36"/>
          <p:cNvSpPr/>
          <p:nvPr/>
        </p:nvSpPr>
        <p:spPr bwMode="auto">
          <a:xfrm>
            <a:off x="3762375" y="5199063"/>
            <a:ext cx="357188" cy="287337"/>
          </a:xfrm>
          <a:prstGeom prst="rect">
            <a:avLst/>
          </a:prstGeom>
          <a:solidFill>
            <a:srgbClr val="B7B7FF"/>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8" name="Rectangle 37"/>
          <p:cNvSpPr/>
          <p:nvPr/>
        </p:nvSpPr>
        <p:spPr bwMode="auto">
          <a:xfrm>
            <a:off x="4102100" y="5199063"/>
            <a:ext cx="357188" cy="287337"/>
          </a:xfrm>
          <a:prstGeom prst="rect">
            <a:avLst/>
          </a:prstGeom>
          <a:solidFill>
            <a:srgbClr val="D9FFD9"/>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39" name="Rectangle 38"/>
          <p:cNvSpPr/>
          <p:nvPr/>
        </p:nvSpPr>
        <p:spPr bwMode="auto">
          <a:xfrm>
            <a:off x="4454525" y="5199063"/>
            <a:ext cx="357188" cy="287337"/>
          </a:xfrm>
          <a:prstGeom prst="rect">
            <a:avLst/>
          </a:prstGeom>
          <a:solidFill>
            <a:schemeClr val="tx2"/>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41" name="Rectangle 40"/>
          <p:cNvSpPr/>
          <p:nvPr/>
        </p:nvSpPr>
        <p:spPr bwMode="auto">
          <a:xfrm>
            <a:off x="5446713" y="4532313"/>
            <a:ext cx="1985962" cy="1600200"/>
          </a:xfrm>
          <a:prstGeom prst="rect">
            <a:avLst/>
          </a:prstGeom>
          <a:solidFill>
            <a:schemeClr val="bg1"/>
          </a:solidFill>
          <a:ln w="19050" cap="flat" cmpd="sng" algn="ctr">
            <a:solidFill>
              <a:schemeClr val="bg1">
                <a:lumMod val="50000"/>
              </a:schemeClr>
            </a:solidFill>
            <a:prstDash val="solid"/>
            <a:round/>
            <a:headEnd type="none" w="med" len="med"/>
            <a:tailEnd type="none" w="med" len="med"/>
          </a:ln>
          <a:effectLst/>
        </p:spPr>
        <p:txBody>
          <a:bodyPr/>
          <a:lstStyle/>
          <a:p>
            <a:pPr>
              <a:defRPr/>
            </a:pPr>
            <a:endParaRPr lang="en-US"/>
          </a:p>
        </p:txBody>
      </p:sp>
      <p:sp>
        <p:nvSpPr>
          <p:cNvPr id="19494" name="Rectangle 41"/>
          <p:cNvSpPr>
            <a:spLocks noChangeArrowheads="1"/>
          </p:cNvSpPr>
          <p:nvPr/>
        </p:nvSpPr>
        <p:spPr bwMode="auto">
          <a:xfrm>
            <a:off x="5461000" y="6143625"/>
            <a:ext cx="304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Other methods can be done</a:t>
            </a:r>
          </a:p>
        </p:txBody>
      </p:sp>
      <p:sp>
        <p:nvSpPr>
          <p:cNvPr id="19495" name="Oval 42"/>
          <p:cNvSpPr>
            <a:spLocks noChangeArrowheads="1"/>
          </p:cNvSpPr>
          <p:nvPr/>
        </p:nvSpPr>
        <p:spPr bwMode="auto">
          <a:xfrm>
            <a:off x="5656263" y="4702175"/>
            <a:ext cx="639762" cy="522288"/>
          </a:xfrm>
          <a:prstGeom prst="ellipse">
            <a:avLst/>
          </a:prstGeom>
          <a:solidFill>
            <a:schemeClr val="tx2"/>
          </a:solidFill>
          <a:ln w="9525" algn="ctr">
            <a:solidFill>
              <a:srgbClr val="1C1C1C"/>
            </a:solidFill>
            <a:round/>
            <a:headEnd/>
            <a:tailEnd/>
          </a:ln>
        </p:spPr>
        <p:txBody>
          <a:bodyPr/>
          <a:lstStyle/>
          <a:p>
            <a:endParaRPr lang="en-US"/>
          </a:p>
        </p:txBody>
      </p:sp>
      <p:sp>
        <p:nvSpPr>
          <p:cNvPr id="19496" name="Oval 43"/>
          <p:cNvSpPr>
            <a:spLocks noChangeArrowheads="1"/>
          </p:cNvSpPr>
          <p:nvPr/>
        </p:nvSpPr>
        <p:spPr bwMode="auto">
          <a:xfrm>
            <a:off x="6530975" y="5360988"/>
            <a:ext cx="809625" cy="660400"/>
          </a:xfrm>
          <a:prstGeom prst="ellipse">
            <a:avLst/>
          </a:prstGeom>
          <a:solidFill>
            <a:srgbClr val="FFCCCC"/>
          </a:solidFill>
          <a:ln w="9525" algn="ctr">
            <a:solidFill>
              <a:srgbClr val="1C1C1C"/>
            </a:solidFill>
            <a:round/>
            <a:headEnd/>
            <a:tailEnd/>
          </a:ln>
        </p:spPr>
        <p:txBody>
          <a:bodyPr/>
          <a:lstStyle/>
          <a:p>
            <a:endParaRPr lang="en-US"/>
          </a:p>
        </p:txBody>
      </p:sp>
      <p:sp>
        <p:nvSpPr>
          <p:cNvPr id="19497" name="Oval 44"/>
          <p:cNvSpPr>
            <a:spLocks noChangeArrowheads="1"/>
          </p:cNvSpPr>
          <p:nvPr/>
        </p:nvSpPr>
        <p:spPr bwMode="auto">
          <a:xfrm>
            <a:off x="5630863" y="5256213"/>
            <a:ext cx="809625" cy="661987"/>
          </a:xfrm>
          <a:prstGeom prst="ellipse">
            <a:avLst/>
          </a:prstGeom>
          <a:solidFill>
            <a:srgbClr val="8CA1F8"/>
          </a:solidFill>
          <a:ln w="9525" algn="ctr">
            <a:solidFill>
              <a:srgbClr val="1C1C1C"/>
            </a:solidFill>
            <a:round/>
            <a:headEnd/>
            <a:tailEnd/>
          </a:ln>
        </p:spPr>
        <p:txBody>
          <a:bodyPr/>
          <a:lstStyle/>
          <a:p>
            <a:endParaRPr lang="en-US"/>
          </a:p>
        </p:txBody>
      </p:sp>
      <p:sp>
        <p:nvSpPr>
          <p:cNvPr id="19498" name="Oval 45"/>
          <p:cNvSpPr>
            <a:spLocks noChangeArrowheads="1"/>
          </p:cNvSpPr>
          <p:nvPr/>
        </p:nvSpPr>
        <p:spPr bwMode="auto">
          <a:xfrm>
            <a:off x="6165850" y="4706938"/>
            <a:ext cx="1004888" cy="822325"/>
          </a:xfrm>
          <a:prstGeom prst="ellipse">
            <a:avLst/>
          </a:prstGeom>
          <a:solidFill>
            <a:srgbClr val="D9FFD9"/>
          </a:solidFill>
          <a:ln w="9525" algn="ctr">
            <a:solidFill>
              <a:srgbClr val="1C1C1C"/>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Next lecture</a:t>
            </a:r>
            <a:endParaRPr lang="en-US" dirty="0"/>
          </a:p>
        </p:txBody>
      </p:sp>
      <p:sp>
        <p:nvSpPr>
          <p:cNvPr id="3" name="Content Placeholder 2"/>
          <p:cNvSpPr>
            <a:spLocks noGrp="1"/>
          </p:cNvSpPr>
          <p:nvPr>
            <p:ph idx="1"/>
          </p:nvPr>
        </p:nvSpPr>
        <p:spPr/>
        <p:txBody>
          <a:bodyPr/>
          <a:lstStyle/>
          <a:p>
            <a:pPr>
              <a:defRPr/>
            </a:pPr>
            <a:r>
              <a:rPr lang="en-ZA" dirty="0" smtClean="0"/>
              <a:t>Practice example</a:t>
            </a:r>
          </a:p>
          <a:p>
            <a:pPr>
              <a:defRPr/>
            </a:pPr>
            <a:r>
              <a:rPr lang="en-ZA" dirty="0" smtClean="0"/>
              <a:t>Continuation of the steps:</a:t>
            </a:r>
          </a:p>
          <a:p>
            <a:pPr lvl="1">
              <a:defRPr/>
            </a:pPr>
            <a:r>
              <a:rPr lang="en-ZA" dirty="0" smtClean="0"/>
              <a:t>Step 3 Granularity</a:t>
            </a:r>
          </a:p>
          <a:p>
            <a:pPr lvl="1">
              <a:defRPr/>
            </a:pPr>
            <a:r>
              <a:rPr lang="en-ZA" dirty="0" smtClean="0"/>
              <a:t>Class activity</a:t>
            </a:r>
          </a:p>
          <a:p>
            <a:pPr lvl="1">
              <a:defRPr/>
            </a:pPr>
            <a:r>
              <a:rPr lang="en-ZA" dirty="0" smtClean="0"/>
              <a:t>Step 4 Communications …</a:t>
            </a:r>
          </a:p>
          <a:p>
            <a:pPr>
              <a:defRPr/>
            </a:pPr>
            <a:endParaRPr lang="en-US" dirty="0"/>
          </a:p>
        </p:txBody>
      </p:sp>
      <p:sp>
        <p:nvSpPr>
          <p:cNvPr id="4" name="Rectangle 3"/>
          <p:cNvSpPr/>
          <p:nvPr/>
        </p:nvSpPr>
        <p:spPr>
          <a:xfrm>
            <a:off x="708942" y="6341512"/>
            <a:ext cx="6515100" cy="276999"/>
          </a:xfrm>
          <a:prstGeom prst="rect">
            <a:avLst/>
          </a:prstGeom>
        </p:spPr>
        <p:txBody>
          <a:bodyPr wrap="square">
            <a:spAutoFit/>
          </a:bodyPr>
          <a:lstStyle/>
          <a:p>
            <a:r>
              <a:rPr lang="en-GB" sz="1200" dirty="0" smtClean="0">
                <a:hlinkClick r:id="rId3"/>
              </a:rPr>
              <a:t>http://unilearning.uow.edu.au/critical/1a.html</a:t>
            </a:r>
            <a:endParaRPr lang="en-GB" sz="1200" dirty="0"/>
          </a:p>
        </p:txBody>
      </p:sp>
      <p:sp>
        <p:nvSpPr>
          <p:cNvPr id="5" name="TextBox 4"/>
          <p:cNvSpPr txBox="1"/>
          <p:nvPr/>
        </p:nvSpPr>
        <p:spPr>
          <a:xfrm>
            <a:off x="640362" y="5219097"/>
            <a:ext cx="6750566" cy="369332"/>
          </a:xfrm>
          <a:prstGeom prst="rect">
            <a:avLst/>
          </a:prstGeom>
          <a:noFill/>
        </p:spPr>
        <p:txBody>
          <a:bodyPr wrap="none" rtlCol="0">
            <a:spAutoFit/>
          </a:bodyPr>
          <a:lstStyle/>
          <a:p>
            <a:r>
              <a:rPr lang="en-US" dirty="0" smtClean="0"/>
              <a:t>Some resources related to critical analysis and critical thinking:</a:t>
            </a:r>
            <a:endParaRPr lang="en-GB" dirty="0"/>
          </a:p>
        </p:txBody>
      </p:sp>
      <p:sp>
        <p:nvSpPr>
          <p:cNvPr id="6" name="Rectangle 5"/>
          <p:cNvSpPr/>
          <p:nvPr/>
        </p:nvSpPr>
        <p:spPr>
          <a:xfrm>
            <a:off x="686082" y="5848682"/>
            <a:ext cx="7303770" cy="276999"/>
          </a:xfrm>
          <a:prstGeom prst="rect">
            <a:avLst/>
          </a:prstGeom>
        </p:spPr>
        <p:txBody>
          <a:bodyPr wrap="square">
            <a:spAutoFit/>
          </a:bodyPr>
          <a:lstStyle/>
          <a:p>
            <a:r>
              <a:rPr lang="en-GB" sz="1200" dirty="0" smtClean="0">
                <a:hlinkClick r:id="rId4"/>
              </a:rPr>
              <a:t>http://www.deakin.edu.au/current-students/study-support/study-skills/handouts/critical-analysis.php</a:t>
            </a:r>
            <a:endParaRPr lang="en-GB" sz="1200" dirty="0"/>
          </a:p>
        </p:txBody>
      </p:sp>
      <p:sp>
        <p:nvSpPr>
          <p:cNvPr id="7" name="TextBox 6"/>
          <p:cNvSpPr txBox="1"/>
          <p:nvPr/>
        </p:nvSpPr>
        <p:spPr>
          <a:xfrm>
            <a:off x="708942" y="5550567"/>
            <a:ext cx="3764172" cy="338554"/>
          </a:xfrm>
          <a:prstGeom prst="rect">
            <a:avLst/>
          </a:prstGeom>
          <a:noFill/>
        </p:spPr>
        <p:txBody>
          <a:bodyPr wrap="none" rtlCol="0">
            <a:spAutoFit/>
          </a:bodyPr>
          <a:lstStyle/>
          <a:p>
            <a:r>
              <a:rPr lang="en-US" sz="1600" dirty="0" smtClean="0"/>
              <a:t>An easy introduction to critical analysis:</a:t>
            </a:r>
            <a:endParaRPr lang="en-GB" sz="1600" dirty="0"/>
          </a:p>
        </p:txBody>
      </p:sp>
      <p:sp>
        <p:nvSpPr>
          <p:cNvPr id="8" name="TextBox 7"/>
          <p:cNvSpPr txBox="1"/>
          <p:nvPr/>
        </p:nvSpPr>
        <p:spPr>
          <a:xfrm>
            <a:off x="708942" y="6053487"/>
            <a:ext cx="6098144" cy="338554"/>
          </a:xfrm>
          <a:prstGeom prst="rect">
            <a:avLst/>
          </a:prstGeom>
          <a:noFill/>
        </p:spPr>
        <p:txBody>
          <a:bodyPr wrap="none" rtlCol="0">
            <a:spAutoFit/>
          </a:bodyPr>
          <a:lstStyle/>
          <a:p>
            <a:r>
              <a:rPr lang="en-US" sz="1600" dirty="0" smtClean="0"/>
              <a:t>An online quiz and learning tool for understanding critical thinking:</a:t>
            </a:r>
            <a:endParaRPr lang="en-GB"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1754326"/>
          </a:xfrm>
          <a:prstGeom prst="rect">
            <a:avLst/>
          </a:prstGeom>
          <a:noFill/>
        </p:spPr>
        <p:txBody>
          <a:bodyPr wrap="square" rtlCol="0">
            <a:spAutoFit/>
          </a:bodyPr>
          <a:lstStyle/>
          <a:p>
            <a:r>
              <a:rPr lang="en-US" i="1" dirty="0" smtClean="0"/>
              <a:t>Image sources:</a:t>
            </a:r>
          </a:p>
          <a:p>
            <a:r>
              <a:rPr lang="en-US" dirty="0" smtClean="0"/>
              <a:t> Book </a:t>
            </a:r>
            <a:r>
              <a:rPr lang="en-US" dirty="0" smtClean="0"/>
              <a:t>clipart drawing </a:t>
            </a:r>
            <a:r>
              <a:rPr lang="en-US" dirty="0" smtClean="0"/>
              <a:t>- </a:t>
            </a:r>
            <a:r>
              <a:rPr lang="en-US" dirty="0" smtClean="0"/>
              <a:t>Wikipedia (open commons</a:t>
            </a:r>
            <a:r>
              <a:rPr lang="en-US" dirty="0" smtClean="0"/>
              <a:t>)</a:t>
            </a:r>
          </a:p>
          <a:p>
            <a:r>
              <a:rPr lang="en-US" dirty="0"/>
              <a:t> </a:t>
            </a:r>
            <a:r>
              <a:rPr lang="en-US" dirty="0" smtClean="0"/>
              <a:t>Beach chairs, Himalayan Climbers </a:t>
            </a:r>
            <a:r>
              <a:rPr lang="en-US" dirty="0"/>
              <a:t>- </a:t>
            </a:r>
            <a:r>
              <a:rPr lang="en-US" dirty="0" smtClean="0"/>
              <a:t>www.flickr.com (public domain)</a:t>
            </a:r>
          </a:p>
          <a:p>
            <a:r>
              <a:rPr lang="en-US" dirty="0" smtClean="0"/>
              <a:t> Picture of running going up stairs – Wikimedia open commons</a:t>
            </a:r>
          </a:p>
          <a:p>
            <a:r>
              <a:rPr lang="en-US" dirty="0" smtClean="0"/>
              <a:t> </a:t>
            </a:r>
            <a:r>
              <a:rPr lang="en-US" dirty="0" err="1" smtClean="0"/>
              <a:t>Sierpinski</a:t>
            </a:r>
            <a:r>
              <a:rPr lang="en-US" dirty="0" smtClean="0"/>
              <a:t> pyramid (slide 13) – Wikimedia </a:t>
            </a:r>
            <a:r>
              <a:rPr lang="en-US" dirty="0"/>
              <a:t>open </a:t>
            </a:r>
            <a:r>
              <a:rPr lang="en-US" dirty="0" smtClean="0"/>
              <a:t>commons</a:t>
            </a:r>
          </a:p>
          <a:p>
            <a:r>
              <a:rPr lang="en-US" dirty="0" smtClean="0"/>
              <a:t> 3-legged chair (slide 13) – Adapted (modification permitted) from Wikimedia</a:t>
            </a:r>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988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Recap Memory Architectures</a:t>
            </a:r>
            <a:endParaRPr lang="en-US" dirty="0"/>
          </a:p>
        </p:txBody>
      </p:sp>
      <p:sp>
        <p:nvSpPr>
          <p:cNvPr id="5" name="Text Placeholder 4"/>
          <p:cNvSpPr>
            <a:spLocks noGrp="1"/>
          </p:cNvSpPr>
          <p:nvPr>
            <p:ph type="body" idx="1"/>
          </p:nvPr>
        </p:nvSpPr>
        <p:spPr/>
        <p:txBody>
          <a:bodyPr/>
          <a:lstStyle/>
          <a:p>
            <a:r>
              <a:rPr lang="en-US" dirty="0" smtClean="0"/>
              <a:t>EEE4084F</a:t>
            </a:r>
            <a:endParaRPr lang="en-US" dirty="0"/>
          </a:p>
        </p:txBody>
      </p:sp>
      <p:sp>
        <p:nvSpPr>
          <p:cNvPr id="6" name="Rectangle 5"/>
          <p:cNvSpPr/>
          <p:nvPr/>
        </p:nvSpPr>
        <p:spPr>
          <a:xfrm>
            <a:off x="1615084" y="5976623"/>
            <a:ext cx="7310140" cy="646331"/>
          </a:xfrm>
          <a:prstGeom prst="rect">
            <a:avLst/>
          </a:prstGeom>
        </p:spPr>
        <p:txBody>
          <a:bodyPr wrap="square">
            <a:spAutoFit/>
          </a:bodyPr>
          <a:lstStyle/>
          <a:p>
            <a:pPr algn="r"/>
            <a:r>
              <a:rPr lang="en-US" i="1" dirty="0" smtClean="0">
                <a:solidFill>
                  <a:srgbClr val="FF6600"/>
                </a:solidFill>
              </a:rPr>
              <a:t>The more detailed slides on memory architectures in the previous lectures was assigned as a reading task last week.</a:t>
            </a:r>
            <a:endParaRPr lang="en-US" i="1" dirty="0">
              <a:solidFill>
                <a:srgbClr val="FF6600"/>
              </a:solidFill>
            </a:endParaRPr>
          </a:p>
        </p:txBody>
      </p:sp>
      <p:pic>
        <p:nvPicPr>
          <p:cNvPr id="7" name="Picture 6" descr="agenda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006" y="6017323"/>
            <a:ext cx="708818" cy="605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863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65741"/>
            <a:ext cx="7698306" cy="692210"/>
          </a:xfrm>
        </p:spPr>
        <p:txBody>
          <a:bodyPr>
            <a:normAutofit fontScale="90000"/>
          </a:bodyPr>
          <a:lstStyle/>
          <a:p>
            <a:pPr>
              <a:defRPr/>
            </a:pPr>
            <a:r>
              <a:rPr lang="en-ZA" dirty="0" smtClean="0"/>
              <a:t>Brief recap of memory architectures</a:t>
            </a:r>
            <a:endParaRPr lang="en-US" dirty="0"/>
          </a:p>
        </p:txBody>
      </p:sp>
      <p:sp>
        <p:nvSpPr>
          <p:cNvPr id="3" name="Content Placeholder 2"/>
          <p:cNvSpPr>
            <a:spLocks noGrp="1"/>
          </p:cNvSpPr>
          <p:nvPr>
            <p:ph idx="1"/>
          </p:nvPr>
        </p:nvSpPr>
        <p:spPr>
          <a:xfrm>
            <a:off x="339725" y="1905000"/>
            <a:ext cx="8626475" cy="4191000"/>
          </a:xfrm>
        </p:spPr>
        <p:txBody>
          <a:bodyPr/>
          <a:lstStyle/>
          <a:p>
            <a:pPr>
              <a:defRPr/>
            </a:pPr>
            <a:r>
              <a:rPr lang="en-ZA" dirty="0" smtClean="0"/>
              <a:t>Shared memory architecture</a:t>
            </a:r>
          </a:p>
          <a:p>
            <a:pPr lvl="1">
              <a:defRPr/>
            </a:pPr>
            <a:r>
              <a:rPr lang="en-ZA" dirty="0" smtClean="0"/>
              <a:t>Uniform access memory (UAM) vs.</a:t>
            </a:r>
            <a:br>
              <a:rPr lang="en-ZA" dirty="0" smtClean="0"/>
            </a:br>
            <a:r>
              <a:rPr lang="en-ZA" dirty="0" smtClean="0"/>
              <a:t>Non-uniform access memory (NAM) </a:t>
            </a:r>
          </a:p>
          <a:p>
            <a:pPr>
              <a:defRPr/>
            </a:pPr>
            <a:r>
              <a:rPr lang="en-ZA" dirty="0" smtClean="0"/>
              <a:t>Distributed memory</a:t>
            </a:r>
          </a:p>
          <a:p>
            <a:pPr lvl="1">
              <a:defRPr/>
            </a:pPr>
            <a:r>
              <a:rPr lang="en-ZA" dirty="0" smtClean="0"/>
              <a:t>Similar to shared memory, but needs </a:t>
            </a:r>
            <a:r>
              <a:rPr lang="en-ZA" dirty="0" err="1" smtClean="0"/>
              <a:t>comms</a:t>
            </a:r>
            <a:r>
              <a:rPr lang="en-ZA" dirty="0" smtClean="0"/>
              <a:t> network to share memory </a:t>
            </a:r>
            <a:r>
              <a:rPr lang="en-ZA" sz="2000" dirty="0" smtClean="0"/>
              <a:t>(NB not always same as MPI)</a:t>
            </a:r>
            <a:endParaRPr lang="en-ZA" dirty="0" smtClean="0"/>
          </a:p>
          <a:p>
            <a:pPr>
              <a:defRPr/>
            </a:pPr>
            <a:r>
              <a:rPr lang="en-ZA" dirty="0" smtClean="0"/>
              <a:t>Distributed shared memory (hybrid)</a:t>
            </a:r>
          </a:p>
          <a:p>
            <a:pPr lvl="1">
              <a:defRPr/>
            </a:pPr>
            <a:r>
              <a:rPr lang="en-ZA" dirty="0" smtClean="0"/>
              <a:t>Best &amp; worst of both ‘worlds’</a:t>
            </a:r>
          </a:p>
          <a:p>
            <a:pPr lvl="1">
              <a:defRPr/>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360944" y="2088797"/>
            <a:ext cx="8399463" cy="1098550"/>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pPr>
            <a:r>
              <a:rPr lang="en-US" sz="3600" smtClean="0"/>
              <a:t>Steps in Designing Parallel Programs</a:t>
            </a:r>
            <a:endParaRPr lang="en-US" sz="3600" dirty="0"/>
          </a:p>
        </p:txBody>
      </p:sp>
      <p:sp>
        <p:nvSpPr>
          <p:cNvPr id="5" name="TextBox 4"/>
          <p:cNvSpPr txBox="1"/>
          <p:nvPr/>
        </p:nvSpPr>
        <p:spPr>
          <a:xfrm>
            <a:off x="587022" y="2912533"/>
            <a:ext cx="415498" cy="369332"/>
          </a:xfrm>
          <a:prstGeom prst="rect">
            <a:avLst/>
          </a:prstGeom>
          <a:noFill/>
        </p:spPr>
        <p:txBody>
          <a:bodyPr wrap="none" rtlCol="0">
            <a:spAutoFit/>
          </a:bodyPr>
          <a:lstStyle/>
          <a:p>
            <a:r>
              <a:rPr lang="en-US" dirty="0" smtClean="0"/>
              <a:t>…</a:t>
            </a:r>
            <a:endParaRPr lang="en-US" dirty="0"/>
          </a:p>
        </p:txBody>
      </p:sp>
    </p:spTree>
    <p:extLst>
      <p:ext uri="{BB962C8B-B14F-4D97-AF65-F5344CB8AC3E}">
        <p14:creationId xmlns:p14="http://schemas.microsoft.com/office/powerpoint/2010/main" val="539293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swinberg\Documents\ACTIVE\EEE4084F\Common\Images_open\himalayas-climber2-pd-Flick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6433" y="427488"/>
            <a:ext cx="3261776" cy="244633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idx="4294967295"/>
          </p:nvPr>
        </p:nvSpPr>
        <p:spPr>
          <a:xfrm>
            <a:off x="360944" y="5554486"/>
            <a:ext cx="8399463" cy="1098550"/>
          </a:xfrm>
        </p:spPr>
        <p:txBody>
          <a:bodyPr anchor="t" anchorCtr="0">
            <a:normAutofit/>
          </a:bodyPr>
          <a:lstStyle/>
          <a:p>
            <a:pPr algn="ctr"/>
            <a:r>
              <a:rPr lang="en-US" sz="3600" dirty="0" smtClean="0"/>
              <a:t>Steps in Designing Parallel Programs</a:t>
            </a:r>
            <a:endParaRPr lang="en-US" sz="3600" dirty="0"/>
          </a:p>
        </p:txBody>
      </p:sp>
      <p:sp>
        <p:nvSpPr>
          <p:cNvPr id="2" name="TextBox 1"/>
          <p:cNvSpPr txBox="1"/>
          <p:nvPr/>
        </p:nvSpPr>
        <p:spPr>
          <a:xfrm rot="20097745">
            <a:off x="411407" y="1584383"/>
            <a:ext cx="3897402" cy="923330"/>
          </a:xfrm>
          <a:prstGeom prst="rect">
            <a:avLst/>
          </a:prstGeom>
          <a:noFill/>
        </p:spPr>
        <p:txBody>
          <a:bodyPr wrap="square" rtlCol="0">
            <a:spAutoFit/>
          </a:bodyPr>
          <a:lstStyle/>
          <a:p>
            <a:r>
              <a:rPr lang="en-US" i="1" dirty="0" smtClean="0">
                <a:solidFill>
                  <a:srgbClr val="FF6600"/>
                </a:solidFill>
              </a:rPr>
              <a:t>Starting the somewhat long and</a:t>
            </a:r>
            <a:br>
              <a:rPr lang="en-US" i="1" dirty="0" smtClean="0">
                <a:solidFill>
                  <a:srgbClr val="FF6600"/>
                </a:solidFill>
              </a:rPr>
            </a:br>
            <a:r>
              <a:rPr lang="en-US" i="1" dirty="0" smtClean="0">
                <a:solidFill>
                  <a:srgbClr val="FF6600"/>
                </a:solidFill>
              </a:rPr>
              <a:t>arduous trek on the topic of</a:t>
            </a:r>
            <a:br>
              <a:rPr lang="en-US" i="1" dirty="0" smtClean="0">
                <a:solidFill>
                  <a:srgbClr val="FF6600"/>
                </a:solidFill>
              </a:rPr>
            </a:br>
            <a:r>
              <a:rPr lang="en-US" i="1" dirty="0" smtClean="0">
                <a:solidFill>
                  <a:srgbClr val="FF6600"/>
                </a:solidFill>
              </a:rPr>
              <a:t>designing parallel programs</a:t>
            </a:r>
            <a:endParaRPr lang="en-US" i="1" dirty="0">
              <a:solidFill>
                <a:srgbClr val="FF6600"/>
              </a:solidFill>
            </a:endParaRPr>
          </a:p>
        </p:txBody>
      </p:sp>
      <p:sp>
        <p:nvSpPr>
          <p:cNvPr id="9" name="Striped Right Arrow 8"/>
          <p:cNvSpPr/>
          <p:nvPr/>
        </p:nvSpPr>
        <p:spPr bwMode="auto">
          <a:xfrm rot="19652205">
            <a:off x="3226952" y="2696659"/>
            <a:ext cx="1664156" cy="752354"/>
          </a:xfrm>
          <a:prstGeom prst="stripedRightArrow">
            <a:avLst/>
          </a:prstGeom>
          <a:gradFill flip="none" rotWithShape="1">
            <a:gsLst>
              <a:gs pos="0">
                <a:schemeClr val="tx2">
                  <a:lumMod val="75000"/>
                </a:schemeClr>
              </a:gs>
              <a:gs pos="50000">
                <a:schemeClr val="tx2">
                  <a:lumMod val="40000"/>
                  <a:lumOff val="60000"/>
                </a:schemeClr>
              </a:gs>
              <a:gs pos="100000">
                <a:schemeClr val="accent1">
                  <a:lumMod val="40000"/>
                  <a:lumOff val="60000"/>
                </a:schemeClr>
              </a:gs>
            </a:gsLst>
            <a:lin ang="0" scaled="1"/>
            <a:tileRect/>
          </a:gradFill>
          <a:ln w="12700" cap="flat" cmpd="sng" algn="ctr">
            <a:solidFill>
              <a:schemeClr val="accent4">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ectangle 9"/>
          <p:cNvSpPr/>
          <p:nvPr/>
        </p:nvSpPr>
        <p:spPr>
          <a:xfrm>
            <a:off x="7230786" y="719384"/>
            <a:ext cx="1792565" cy="2154436"/>
          </a:xfrm>
          <a:prstGeom prst="rect">
            <a:avLst/>
          </a:prstGeom>
        </p:spPr>
        <p:txBody>
          <a:bodyPr wrap="square">
            <a:spAutoFit/>
          </a:bodyPr>
          <a:lstStyle/>
          <a:p>
            <a:r>
              <a:rPr lang="en-US" sz="2000" dirty="0" smtClean="0">
                <a:solidFill>
                  <a:srgbClr val="FF6600"/>
                </a:solidFill>
              </a:rPr>
              <a:t>Hardcore competent parallel programmers</a:t>
            </a:r>
          </a:p>
          <a:p>
            <a:r>
              <a:rPr lang="en-US" dirty="0" smtClean="0">
                <a:solidFill>
                  <a:srgbClr val="FF6600"/>
                </a:solidFill>
              </a:rPr>
              <a:t>(leading the way to greater feats)</a:t>
            </a:r>
            <a:endParaRPr lang="en-US" dirty="0">
              <a:solidFill>
                <a:srgbClr val="FF6600"/>
              </a:solidFill>
            </a:endParaRPr>
          </a:p>
        </p:txBody>
      </p:sp>
      <p:sp>
        <p:nvSpPr>
          <p:cNvPr id="11" name="Rectangle 10"/>
          <p:cNvSpPr/>
          <p:nvPr/>
        </p:nvSpPr>
        <p:spPr>
          <a:xfrm>
            <a:off x="5367019" y="3840046"/>
            <a:ext cx="3355148" cy="707886"/>
          </a:xfrm>
          <a:prstGeom prst="rect">
            <a:avLst/>
          </a:prstGeom>
        </p:spPr>
        <p:txBody>
          <a:bodyPr wrap="square">
            <a:spAutoFit/>
          </a:bodyPr>
          <a:lstStyle/>
          <a:p>
            <a:r>
              <a:rPr lang="en-US" sz="2000" dirty="0" smtClean="0">
                <a:solidFill>
                  <a:srgbClr val="FF6600"/>
                </a:solidFill>
              </a:rPr>
              <a:t>Sequential programmers in their comfort zone.</a:t>
            </a:r>
            <a:endParaRPr lang="en-US" sz="2000" dirty="0">
              <a:solidFill>
                <a:srgbClr val="FF6600"/>
              </a:solidFill>
            </a:endParaRPr>
          </a:p>
        </p:txBody>
      </p:sp>
      <p:sp>
        <p:nvSpPr>
          <p:cNvPr id="6" name="Rectangle 5"/>
          <p:cNvSpPr/>
          <p:nvPr/>
        </p:nvSpPr>
        <p:spPr>
          <a:xfrm>
            <a:off x="2506864" y="2689154"/>
            <a:ext cx="1300356" cy="369332"/>
          </a:xfrm>
          <a:prstGeom prst="rect">
            <a:avLst/>
          </a:prstGeom>
        </p:spPr>
        <p:txBody>
          <a:bodyPr wrap="none">
            <a:spAutoFit/>
          </a:bodyPr>
          <a:lstStyle/>
          <a:p>
            <a:r>
              <a:rPr lang="en-US" dirty="0"/>
              <a:t>EEE4084F</a:t>
            </a:r>
          </a:p>
        </p:txBody>
      </p:sp>
      <p:cxnSp>
        <p:nvCxnSpPr>
          <p:cNvPr id="12" name="Straight Arrow Connector 11"/>
          <p:cNvCxnSpPr>
            <a:stCxn id="11" idx="1"/>
          </p:cNvCxnSpPr>
          <p:nvPr/>
        </p:nvCxnSpPr>
        <p:spPr>
          <a:xfrm flipH="1">
            <a:off x="4972176" y="4193989"/>
            <a:ext cx="394843" cy="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451022" y="2111022"/>
            <a:ext cx="757186" cy="53701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swinberg\Documents\ACTIVE\EEE4084F\Common\Images_open\beach2-P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1111" y="3028474"/>
            <a:ext cx="1741138" cy="2603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9910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6" y="2711269"/>
            <a:ext cx="415498" cy="369332"/>
          </a:xfrm>
          <a:prstGeom prst="rect">
            <a:avLst/>
          </a:prstGeom>
          <a:solidFill>
            <a:schemeClr val="bg1"/>
          </a:solidFill>
        </p:spPr>
        <p:txBody>
          <a:bodyPr wrap="none" rtlCol="0">
            <a:spAutoFit/>
          </a:bodyPr>
          <a:lstStyle/>
          <a:p>
            <a:r>
              <a:rPr lang="en-US" dirty="0" smtClean="0"/>
              <a:t>…</a:t>
            </a:r>
            <a:endParaRPr lang="en-US" dirty="0"/>
          </a:p>
        </p:txBody>
      </p:sp>
      <p:sp>
        <p:nvSpPr>
          <p:cNvPr id="2" name="Title 1"/>
          <p:cNvSpPr>
            <a:spLocks noGrp="1"/>
          </p:cNvSpPr>
          <p:nvPr>
            <p:ph type="title"/>
          </p:nvPr>
        </p:nvSpPr>
        <p:spPr>
          <a:xfrm>
            <a:off x="457200" y="74613"/>
            <a:ext cx="8385175" cy="1431925"/>
          </a:xfrm>
        </p:spPr>
        <p:txBody>
          <a:bodyPr/>
          <a:lstStyle/>
          <a:p>
            <a:pPr>
              <a:defRPr/>
            </a:pPr>
            <a:r>
              <a:rPr lang="en-ZA" dirty="0" smtClean="0"/>
              <a:t>Steps in designing parallel programs</a:t>
            </a:r>
            <a:endParaRPr lang="en-US" dirty="0"/>
          </a:p>
        </p:txBody>
      </p:sp>
      <p:sp>
        <p:nvSpPr>
          <p:cNvPr id="6" name="Content Placeholder 2"/>
          <p:cNvSpPr txBox="1">
            <a:spLocks/>
          </p:cNvSpPr>
          <p:nvPr/>
        </p:nvSpPr>
        <p:spPr>
          <a:xfrm>
            <a:off x="564445" y="1460500"/>
            <a:ext cx="8542869" cy="4191000"/>
          </a:xfrm>
          <a:prstGeom prst="rect">
            <a:avLst/>
          </a:prstGeom>
        </p:spPr>
        <p:txBody>
          <a:bodyPr/>
          <a:lstStyle/>
          <a:p>
            <a:pPr marL="342900" indent="-342900">
              <a:spcBef>
                <a:spcPct val="20000"/>
              </a:spcBef>
              <a:buClr>
                <a:schemeClr val="hlink"/>
              </a:buClr>
              <a:defRPr/>
            </a:pPr>
            <a:r>
              <a:rPr lang="en-ZA" sz="2800" i="1" kern="0" dirty="0">
                <a:effectLst>
                  <a:outerShdw blurRad="38100" dist="38100" dir="2700000" algn="tl">
                    <a:srgbClr val="000000"/>
                  </a:outerShdw>
                </a:effectLst>
                <a:latin typeface="+mn-lt"/>
              </a:rPr>
              <a:t>The hardware may </a:t>
            </a:r>
            <a:r>
              <a:rPr lang="en-ZA" sz="2800" i="1" kern="0" dirty="0" smtClean="0">
                <a:effectLst>
                  <a:outerShdw blurRad="38100" dist="38100" dir="2700000" algn="tl">
                    <a:srgbClr val="000000"/>
                  </a:outerShdw>
                </a:effectLst>
                <a:latin typeface="+mn-lt"/>
              </a:rPr>
              <a:t>be done first… </a:t>
            </a:r>
            <a:r>
              <a:rPr lang="en-ZA" sz="2800" i="1" kern="0" dirty="0">
                <a:effectLst>
                  <a:outerShdw blurRad="38100" dist="38100" dir="2700000" algn="tl">
                    <a:srgbClr val="000000"/>
                  </a:outerShdw>
                </a:effectLst>
                <a:latin typeface="+mn-lt"/>
              </a:rPr>
              <a:t>or </a:t>
            </a:r>
            <a:r>
              <a:rPr lang="en-ZA" sz="2800" i="1" kern="0" dirty="0" smtClean="0">
                <a:effectLst>
                  <a:outerShdw blurRad="38100" dist="38100" dir="2700000" algn="tl">
                    <a:srgbClr val="000000"/>
                  </a:outerShdw>
                </a:effectLst>
                <a:latin typeface="+mn-lt"/>
              </a:rPr>
              <a:t>later.</a:t>
            </a:r>
            <a:endParaRPr lang="en-ZA" sz="2800" i="1" kern="0" dirty="0">
              <a:effectLst>
                <a:outerShdw blurRad="38100" dist="38100" dir="2700000" algn="tl">
                  <a:srgbClr val="000000"/>
                </a:outerShdw>
              </a:effectLst>
              <a:latin typeface="+mn-lt"/>
            </a:endParaRPr>
          </a:p>
          <a:p>
            <a:pPr marL="342900" indent="-342900">
              <a:spcBef>
                <a:spcPct val="20000"/>
              </a:spcBef>
              <a:buClr>
                <a:schemeClr val="hlink"/>
              </a:buClr>
              <a:buFont typeface="Wingdings" pitchFamily="2" charset="2"/>
              <a:buNone/>
              <a:defRPr/>
            </a:pPr>
            <a:r>
              <a:rPr lang="en-ZA" sz="2800" kern="0" dirty="0">
                <a:effectLst>
                  <a:outerShdw blurRad="38100" dist="38100" dir="2700000" algn="tl">
                    <a:srgbClr val="000000"/>
                  </a:outerShdw>
                </a:effectLst>
                <a:latin typeface="+mn-lt"/>
              </a:rPr>
              <a:t>The main steps:</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Understand the problem</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Partitioning (separation into main tasks)</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Decomposition &amp; Granularity</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Communications</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Identify data dependencies</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Synchronization</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Load balancing</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Performance analysis and tuning</a:t>
            </a:r>
          </a:p>
        </p:txBody>
      </p:sp>
      <p:grpSp>
        <p:nvGrpSpPr>
          <p:cNvPr id="5" name="Group 4"/>
          <p:cNvGrpSpPr/>
          <p:nvPr/>
        </p:nvGrpSpPr>
        <p:grpSpPr>
          <a:xfrm>
            <a:off x="-22578" y="2228461"/>
            <a:ext cx="722489" cy="1300356"/>
            <a:chOff x="-22578" y="2228461"/>
            <a:chExt cx="722489" cy="1300356"/>
          </a:xfrm>
        </p:grpSpPr>
        <p:sp>
          <p:nvSpPr>
            <p:cNvPr id="4" name="TextBox 3"/>
            <p:cNvSpPr txBox="1"/>
            <p:nvPr/>
          </p:nvSpPr>
          <p:spPr>
            <a:xfrm rot="16200000">
              <a:off x="-488090" y="2693973"/>
              <a:ext cx="1300356" cy="369332"/>
            </a:xfrm>
            <a:prstGeom prst="rect">
              <a:avLst/>
            </a:prstGeom>
            <a:solidFill>
              <a:schemeClr val="bg1"/>
            </a:solidFill>
          </p:spPr>
          <p:txBody>
            <a:bodyPr wrap="none" rtlCol="0">
              <a:spAutoFit/>
            </a:bodyPr>
            <a:lstStyle/>
            <a:p>
              <a:r>
                <a:rPr lang="en-US" dirty="0" smtClean="0">
                  <a:ln>
                    <a:solidFill>
                      <a:schemeClr val="tx1"/>
                    </a:solidFill>
                  </a:ln>
                  <a:solidFill>
                    <a:schemeClr val="accent6">
                      <a:lumMod val="60000"/>
                      <a:lumOff val="40000"/>
                    </a:schemeClr>
                  </a:solidFill>
                </a:rPr>
                <a:t>this lecture</a:t>
              </a:r>
              <a:endParaRPr lang="en-US" dirty="0">
                <a:ln>
                  <a:solidFill>
                    <a:schemeClr val="tx1"/>
                  </a:solidFill>
                </a:ln>
                <a:solidFill>
                  <a:schemeClr val="accent6">
                    <a:lumMod val="60000"/>
                    <a:lumOff val="40000"/>
                  </a:schemeClr>
                </a:solidFill>
              </a:endParaRPr>
            </a:p>
          </p:txBody>
        </p:sp>
        <p:sp>
          <p:nvSpPr>
            <p:cNvPr id="3" name="Right Arrow 2"/>
            <p:cNvSpPr/>
            <p:nvPr/>
          </p:nvSpPr>
          <p:spPr bwMode="auto">
            <a:xfrm rot="1226046">
              <a:off x="293511" y="2562582"/>
              <a:ext cx="406400" cy="270934"/>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ight Arrow 7"/>
            <p:cNvSpPr/>
            <p:nvPr/>
          </p:nvSpPr>
          <p:spPr bwMode="auto">
            <a:xfrm rot="1226046">
              <a:off x="293511" y="3070582"/>
              <a:ext cx="406400" cy="270934"/>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pic>
        <p:nvPicPr>
          <p:cNvPr id="2050" name="Picture 2" descr="C:\Users\swinberg\Documents\ACTIVE\EEE4084F\Common\Images_open\Climbing_the_stairs-zoomed-wo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6533" y="3722908"/>
            <a:ext cx="1630186" cy="27627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5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425" y="362508"/>
            <a:ext cx="8561642" cy="1037316"/>
          </a:xfrm>
        </p:spPr>
        <p:txBody>
          <a:bodyPr anchor="t" anchorCtr="0">
            <a:normAutofit fontScale="90000"/>
          </a:bodyPr>
          <a:lstStyle/>
          <a:p>
            <a:pPr>
              <a:defRPr/>
            </a:pPr>
            <a:r>
              <a:rPr lang="en-ZA" dirty="0" smtClean="0"/>
              <a:t>Step 1: Understanding the problem</a:t>
            </a:r>
            <a:endParaRPr lang="en-US" dirty="0"/>
          </a:p>
        </p:txBody>
      </p:sp>
      <p:sp>
        <p:nvSpPr>
          <p:cNvPr id="7" name="Content Placeholder 6"/>
          <p:cNvSpPr>
            <a:spLocks noGrp="1"/>
          </p:cNvSpPr>
          <p:nvPr>
            <p:ph idx="1"/>
          </p:nvPr>
        </p:nvSpPr>
        <p:spPr>
          <a:xfrm>
            <a:off x="729785" y="1184263"/>
            <a:ext cx="7697635" cy="4519977"/>
          </a:xfrm>
        </p:spPr>
        <p:txBody>
          <a:bodyPr/>
          <a:lstStyle/>
          <a:p>
            <a:pPr>
              <a:defRPr/>
            </a:pPr>
            <a:r>
              <a:rPr lang="en-ZA" dirty="0" smtClean="0"/>
              <a:t>Make sure that you understand the problem, that is </a:t>
            </a:r>
            <a:r>
              <a:rPr lang="en-ZA" i="1" dirty="0" smtClean="0"/>
              <a:t>the right problem</a:t>
            </a:r>
            <a:r>
              <a:rPr lang="en-ZA" dirty="0" smtClean="0"/>
              <a:t>, before you attempt to formulate a solution</a:t>
            </a:r>
          </a:p>
          <a:p>
            <a:pPr>
              <a:defRPr/>
            </a:pPr>
            <a:r>
              <a:rPr lang="en-ZA" dirty="0" smtClean="0"/>
              <a:t>Some problems aren’t suited to parallelization – it just might not be parallelizable</a:t>
            </a:r>
            <a:endParaRPr lang="en-US" dirty="0"/>
          </a:p>
        </p:txBody>
      </p:sp>
      <p:sp>
        <p:nvSpPr>
          <p:cNvPr id="8196" name="TextBox 7"/>
          <p:cNvSpPr txBox="1">
            <a:spLocks noChangeArrowheads="1"/>
          </p:cNvSpPr>
          <p:nvPr/>
        </p:nvSpPr>
        <p:spPr bwMode="auto">
          <a:xfrm>
            <a:off x="561975" y="5041900"/>
            <a:ext cx="4171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Example of non-parallelizable problem:</a:t>
            </a:r>
            <a:endParaRPr lang="en-US"/>
          </a:p>
        </p:txBody>
      </p:sp>
      <p:sp>
        <p:nvSpPr>
          <p:cNvPr id="8197" name="TextBox 8"/>
          <p:cNvSpPr txBox="1">
            <a:spLocks noChangeArrowheads="1"/>
          </p:cNvSpPr>
          <p:nvPr/>
        </p:nvSpPr>
        <p:spPr bwMode="auto">
          <a:xfrm>
            <a:off x="639763" y="5381625"/>
            <a:ext cx="8048625" cy="923925"/>
          </a:xfrm>
          <a:prstGeom prst="rect">
            <a:avLst/>
          </a:prstGeom>
          <a:noFill/>
          <a:ln w="1905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Calculating the set of Fibonacci series  (e.g., Fib(10</a:t>
            </a:r>
            <a:r>
              <a:rPr lang="en-ZA" baseline="30000" dirty="0"/>
              <a:t>20</a:t>
            </a:r>
            <a:r>
              <a:rPr lang="en-ZA" dirty="0"/>
              <a:t>) as quickly as possible.</a:t>
            </a:r>
          </a:p>
          <a:p>
            <a:r>
              <a:rPr lang="en-ZA" dirty="0" smtClean="0"/>
              <a:t>   Fib(n</a:t>
            </a:r>
            <a:r>
              <a:rPr lang="en-ZA" dirty="0"/>
              <a:t>) = n                                  } if n &lt; 2</a:t>
            </a:r>
          </a:p>
          <a:p>
            <a:r>
              <a:rPr lang="en-ZA" dirty="0"/>
              <a:t>   </a:t>
            </a:r>
            <a:r>
              <a:rPr lang="en-ZA" dirty="0" smtClean="0"/>
              <a:t>          </a:t>
            </a:r>
            <a:r>
              <a:rPr lang="en-ZA" dirty="0"/>
              <a:t>= Fib(n – 1) + Fib(n – 2)  } otherwise</a:t>
            </a:r>
            <a:endParaRPr lang="en-US" dirty="0"/>
          </a:p>
        </p:txBody>
      </p:sp>
      <p:sp>
        <p:nvSpPr>
          <p:cNvPr id="3" name="TextBox 2"/>
          <p:cNvSpPr txBox="1"/>
          <p:nvPr/>
        </p:nvSpPr>
        <p:spPr>
          <a:xfrm>
            <a:off x="2647950" y="2739156"/>
            <a:ext cx="2964273" cy="400110"/>
          </a:xfrm>
          <a:prstGeom prst="rect">
            <a:avLst/>
          </a:prstGeom>
          <a:noFill/>
        </p:spPr>
        <p:txBody>
          <a:bodyPr wrap="none" rtlCol="0">
            <a:spAutoFit/>
          </a:bodyPr>
          <a:lstStyle/>
          <a:p>
            <a:r>
              <a:rPr lang="en-US" sz="2000" dirty="0" smtClean="0">
                <a:solidFill>
                  <a:schemeClr val="accent1">
                    <a:lumMod val="50000"/>
                  </a:schemeClr>
                </a:solidFill>
              </a:rPr>
              <a:t>(i.e. ‘problem validation’)</a:t>
            </a:r>
            <a:endParaRPr lang="en-US" sz="20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243" y="259644"/>
            <a:ext cx="8495419" cy="1079237"/>
          </a:xfrm>
        </p:spPr>
        <p:txBody>
          <a:bodyPr anchor="t" anchorCtr="0">
            <a:normAutofit fontScale="90000"/>
          </a:bodyPr>
          <a:lstStyle/>
          <a:p>
            <a:pPr>
              <a:defRPr/>
            </a:pPr>
            <a:r>
              <a:rPr lang="en-ZA" dirty="0" smtClean="0"/>
              <a:t>Step 1: Understanding the problem</a:t>
            </a:r>
            <a:endParaRPr lang="en-US" dirty="0"/>
          </a:p>
        </p:txBody>
      </p:sp>
      <p:sp>
        <p:nvSpPr>
          <p:cNvPr id="7" name="Content Placeholder 6"/>
          <p:cNvSpPr>
            <a:spLocks noGrp="1"/>
          </p:cNvSpPr>
          <p:nvPr>
            <p:ph idx="1"/>
          </p:nvPr>
        </p:nvSpPr>
        <p:spPr/>
        <p:txBody>
          <a:bodyPr/>
          <a:lstStyle/>
          <a:p>
            <a:pPr>
              <a:defRPr/>
            </a:pPr>
            <a:r>
              <a:rPr lang="en-ZA" dirty="0" smtClean="0"/>
              <a:t>Many problems may have obvious parallel solutions.</a:t>
            </a:r>
          </a:p>
          <a:p>
            <a:pPr>
              <a:defRPr/>
            </a:pPr>
            <a:r>
              <a:rPr lang="en-ZA" dirty="0" smtClean="0"/>
              <a:t>Others may need some concerted effort to discover the parallel nature.</a:t>
            </a:r>
            <a:endParaRPr lang="en-US" dirty="0"/>
          </a:p>
        </p:txBody>
      </p:sp>
      <p:sp>
        <p:nvSpPr>
          <p:cNvPr id="9220" name="TextBox 7"/>
          <p:cNvSpPr txBox="1">
            <a:spLocks noChangeArrowheads="1"/>
          </p:cNvSpPr>
          <p:nvPr/>
        </p:nvSpPr>
        <p:spPr bwMode="auto">
          <a:xfrm>
            <a:off x="561975" y="4376738"/>
            <a:ext cx="2608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Easily parallel example:</a:t>
            </a:r>
            <a:endParaRPr lang="en-US"/>
          </a:p>
        </p:txBody>
      </p:sp>
      <p:sp>
        <p:nvSpPr>
          <p:cNvPr id="9221" name="TextBox 8"/>
          <p:cNvSpPr txBox="1">
            <a:spLocks noChangeArrowheads="1"/>
          </p:cNvSpPr>
          <p:nvPr/>
        </p:nvSpPr>
        <p:spPr bwMode="auto">
          <a:xfrm>
            <a:off x="639763" y="4716463"/>
            <a:ext cx="8216900" cy="1322387"/>
          </a:xfrm>
          <a:prstGeom prst="rect">
            <a:avLst/>
          </a:prstGeom>
          <a:noFill/>
          <a:ln w="1905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1600"/>
              <a:t>Given two tables, </a:t>
            </a:r>
            <a:r>
              <a:rPr lang="en-ZA" sz="1600" b="1"/>
              <a:t>client</a:t>
            </a:r>
            <a:r>
              <a:rPr lang="en-ZA" sz="1600"/>
              <a:t> (clientname,clientnum) and </a:t>
            </a:r>
            <a:r>
              <a:rPr lang="en-ZA" sz="1600" b="1"/>
              <a:t>orders</a:t>
            </a:r>
            <a:r>
              <a:rPr lang="en-ZA" sz="1600"/>
              <a:t> (clientnum,ordernum,date) find the name of clients who ordered something on 1 March 2010.</a:t>
            </a:r>
          </a:p>
          <a:p>
            <a:r>
              <a:rPr lang="en-ZA" sz="1600"/>
              <a:t>Obvious solution: divide </a:t>
            </a:r>
            <a:r>
              <a:rPr lang="en-ZA" sz="1600" b="1"/>
              <a:t>orders </a:t>
            </a:r>
            <a:r>
              <a:rPr lang="en-ZA" sz="1600"/>
              <a:t> into smaller parts, each task checks the dates in its partition, it it matches the clientnum is added to a temporary list, at the end all the temporary lists are combined and clientnum replaced by clientname.</a:t>
            </a:r>
            <a:endParaRPr lang="en-US" sz="16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5394</TotalTime>
  <Words>1375</Words>
  <Application>Microsoft Office PowerPoint</Application>
  <PresentationFormat>On-screen Show (4:3)</PresentationFormat>
  <Paragraphs>196</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4084 Theme</vt:lpstr>
      <vt:lpstr>PowerPoint Presentation</vt:lpstr>
      <vt:lpstr>Lecture Overview</vt:lpstr>
      <vt:lpstr>Recap Memory Architectures</vt:lpstr>
      <vt:lpstr>Brief recap of memory architectures</vt:lpstr>
      <vt:lpstr>PowerPoint Presentation</vt:lpstr>
      <vt:lpstr>Steps in Designing Parallel Programs</vt:lpstr>
      <vt:lpstr>Steps in designing parallel programs</vt:lpstr>
      <vt:lpstr>Step 1: Understanding the problem</vt:lpstr>
      <vt:lpstr>Step 1: Understanding the problem</vt:lpstr>
      <vt:lpstr>Step 1: Understanding the problem</vt:lpstr>
      <vt:lpstr>Step 1: Understanding the problem</vt:lpstr>
      <vt:lpstr>Step 1: Understanding the problem</vt:lpstr>
      <vt:lpstr>Different perspectives: Gaining a better understand of the problem</vt:lpstr>
      <vt:lpstr>Step 2: Partitioning</vt:lpstr>
      <vt:lpstr>Functional decomposition</vt:lpstr>
      <vt:lpstr>Functional decomposition</vt:lpstr>
      <vt:lpstr>Functional decomposition</vt:lpstr>
      <vt:lpstr>Domain decomposition</vt:lpstr>
      <vt:lpstr>Domain decomposition</vt:lpstr>
      <vt:lpstr>Domain decomposition</vt:lpstr>
      <vt:lpstr>Next lecture</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Design of Parallel Programs</dc:subject>
  <dc:creator>Simon Winberg</dc:creator>
  <cp:lastModifiedBy>Simon Winberg</cp:lastModifiedBy>
  <cp:revision>326</cp:revision>
  <dcterms:created xsi:type="dcterms:W3CDTF">2009-02-10T02:25:54Z</dcterms:created>
  <dcterms:modified xsi:type="dcterms:W3CDTF">2014-03-19T18:39:26Z</dcterms:modified>
  <cp:category>Lectures</cp:category>
</cp:coreProperties>
</file>