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9" r:id="rId1"/>
  </p:sldMasterIdLst>
  <p:notesMasterIdLst>
    <p:notesMasterId r:id="rId36"/>
  </p:notesMasterIdLst>
  <p:sldIdLst>
    <p:sldId id="324" r:id="rId2"/>
    <p:sldId id="354" r:id="rId3"/>
    <p:sldId id="273" r:id="rId4"/>
    <p:sldId id="341" r:id="rId5"/>
    <p:sldId id="325" r:id="rId6"/>
    <p:sldId id="326" r:id="rId7"/>
    <p:sldId id="327" r:id="rId8"/>
    <p:sldId id="328" r:id="rId9"/>
    <p:sldId id="355" r:id="rId10"/>
    <p:sldId id="329" r:id="rId11"/>
    <p:sldId id="330" r:id="rId12"/>
    <p:sldId id="331" r:id="rId13"/>
    <p:sldId id="332" r:id="rId14"/>
    <p:sldId id="333" r:id="rId15"/>
    <p:sldId id="334" r:id="rId16"/>
    <p:sldId id="335" r:id="rId17"/>
    <p:sldId id="336" r:id="rId18"/>
    <p:sldId id="337" r:id="rId19"/>
    <p:sldId id="346" r:id="rId20"/>
    <p:sldId id="352" r:id="rId21"/>
    <p:sldId id="353" r:id="rId22"/>
    <p:sldId id="339" r:id="rId23"/>
    <p:sldId id="342" r:id="rId24"/>
    <p:sldId id="338" r:id="rId25"/>
    <p:sldId id="343" r:id="rId26"/>
    <p:sldId id="344" r:id="rId27"/>
    <p:sldId id="345" r:id="rId28"/>
    <p:sldId id="347" r:id="rId29"/>
    <p:sldId id="348" r:id="rId30"/>
    <p:sldId id="349" r:id="rId31"/>
    <p:sldId id="350" r:id="rId32"/>
    <p:sldId id="351" r:id="rId33"/>
    <p:sldId id="358" r:id="rId34"/>
    <p:sldId id="357"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66FF99"/>
    <a:srgbClr val="1008B8"/>
    <a:srgbClr val="8CA1F8"/>
    <a:srgbClr val="FFCCFF"/>
    <a:srgbClr val="FFFF00"/>
    <a:srgbClr val="3663F2"/>
    <a:srgbClr val="3024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76" d="100"/>
          <a:sy n="76" d="100"/>
        </p:scale>
        <p:origin x="-942" y="-96"/>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02397DA1-B382-4ABF-B7E6-A2DCBD8BED03}" type="datetimeFigureOut">
              <a:rPr lang="en-US"/>
              <a:pPr>
                <a:defRPr/>
              </a:pPr>
              <a:t>3/4/2014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EA0F43B4-9237-4B9E-B38C-E11559E09E19}" type="slidenum">
              <a:rPr lang="en-US"/>
              <a:pPr>
                <a:defRPr/>
              </a:pPr>
              <a:t>‹#›</a:t>
            </a:fld>
            <a:endParaRPr lang="en-US"/>
          </a:p>
        </p:txBody>
      </p:sp>
    </p:spTree>
    <p:extLst>
      <p:ext uri="{BB962C8B-B14F-4D97-AF65-F5344CB8AC3E}">
        <p14:creationId xmlns:p14="http://schemas.microsoft.com/office/powerpoint/2010/main" val="24054747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02C9CC-8B50-4FE5-9B56-D8D46E7DF01A}"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F141E6-E278-4B9D-AA18-ED01C26720E5}"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59C5D7-EC93-4D47-9D92-D3826FD5696A}"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FE7206F-E837-4305-A1A6-4A208404DC71}"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D341336-9D92-4A7F-A171-2AED02E8EEE3}"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169BBFF-7A03-46C2-9659-C2129E527762}"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9B1C7EB-A40F-45E5-BDAC-2D4B8B27DFE5}"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8604AB-AC97-41DD-8A1B-FA81BE404C42}"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2B5D7C-2B8A-4533-A1C2-C3F113FE2BB9}"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EB7CCF7-996F-48F0-8335-077201AD1A7C}"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6E3C5CB-D3FA-4A9C-9B1C-F3F5E465CACF}" type="slidenum">
              <a:rPr lang="en-US" smtClean="0"/>
              <a:pPr/>
              <a:t>22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E52E9CB-4615-4A4D-900E-ACB121FF73D0}"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B8DB813-3453-4800-8277-9E2B224A88AB}" type="slidenum">
              <a:rPr lang="en-US" smtClean="0"/>
              <a:pPr/>
              <a:t>23</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C6D5FF2-3319-4267-8624-F3D115DF2DE8}" type="slidenum">
              <a:rPr lang="en-US" smtClean="0"/>
              <a:pPr/>
              <a:t>24</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C9DF5B9-AD59-4736-8C11-25F1ADC21809}" type="slidenum">
              <a:rPr lang="en-US" smtClean="0"/>
              <a:pPr/>
              <a:t>25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B02A44-4607-4D8D-B1EB-F62D664DFC52}" type="slidenum">
              <a:rPr lang="en-US" smtClean="0"/>
              <a:pPr/>
              <a:t>26</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C6B1B2F-172C-4174-86F7-B4E185D9D61D}" type="slidenum">
              <a:rPr lang="en-US" smtClean="0"/>
              <a:pPr/>
              <a:t>27</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488087B-6EFB-41DB-AE93-EEC43893DBB8}" type="slidenum">
              <a:rPr lang="en-US" smtClean="0"/>
              <a:pPr/>
              <a:t>28</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6D3B69-A7F0-4D80-9420-0653971ABFDB}" type="slidenum">
              <a:rPr lang="en-US" smtClean="0"/>
              <a:pPr/>
              <a:t>29</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347CBA8-EF29-4F5C-8155-8EEEE0600E0B}" type="slidenum">
              <a:rPr lang="en-US" smtClean="0"/>
              <a:pPr/>
              <a:t>30</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CF50A03-7710-4B0B-BB59-558E80482CE2}" type="slidenum">
              <a:rPr lang="en-US" smtClean="0"/>
              <a:pPr/>
              <a:t>31</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83AB72F-B387-4131-A948-680AA7FD2C04}" type="slidenum">
              <a:rPr lang="en-US" smtClean="0"/>
              <a:pPr/>
              <a:t>32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A44F480-07B8-4625-BF86-E4DCE01108D5}"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39562F7-8D5B-40D0-86A7-95C1C07FB704}"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978A61-28B1-43B1-ACFD-7ED3F70B1F49}"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40AA02F-507C-40FE-9BFF-0CC61D04AEC7}"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FD77C2-A852-4DAD-847B-54E8DC361AB7}"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3A0A192-F1C8-43F2-8596-03B22C89E234}"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2F248DF-03C7-4411-B087-033ACE507958}"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4AD97B6B-9EE5-47A5-98F2-EE17365E5DF3}"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B9E2EEDA-0B32-41CE-B93C-5C92C1EABCC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4DADD24-3748-451D-A48B-304E839328C8}"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F6979206-2CD7-42D4-8463-5FB9494C957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5963E34A-225B-49A3-9A4E-C3B8CAA003C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7DBAFD78-42A5-46D5-817C-18FD12B4771C}"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E183191-92C9-4892-94F7-8D2469BFF6D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481BAE4E-3A7E-4E39-BF8B-C0808FB8DD1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049D07CF-8746-4E5A-A163-4BD1BD93848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7D54E989-6D69-4D1F-8526-A7070B028C7E}"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C0A61980-DC47-44F7-B034-D99FD2CD614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DMiEgKZ-qC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258888" y="1873250"/>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629529" y="5102139"/>
            <a:ext cx="8164512" cy="1139825"/>
          </a:xfrm>
        </p:spPr>
        <p:txBody>
          <a:bodyPr/>
          <a:lstStyle/>
          <a:p>
            <a:pPr algn="ctr" eaLnBrk="1" hangingPunct="1">
              <a:buFont typeface="Wingdings" pitchFamily="2" charset="2"/>
              <a:buNone/>
              <a:defRPr/>
            </a:pPr>
            <a:r>
              <a:rPr lang="en-ZA" sz="3600" dirty="0" smtClean="0">
                <a:solidFill>
                  <a:srgbClr val="FF6600"/>
                </a:solidFill>
              </a:rPr>
              <a:t>Lecture 5: Parallel Architecture</a:t>
            </a:r>
            <a:endParaRPr lang="en-US" sz="3600" dirty="0" smtClean="0">
              <a:solidFill>
                <a:srgbClr val="FF6600"/>
              </a:solidFill>
            </a:endParaRPr>
          </a:p>
        </p:txBody>
      </p:sp>
      <p:sp>
        <p:nvSpPr>
          <p:cNvPr id="3076" name="Rectangle 9"/>
          <p:cNvSpPr>
            <a:spLocks noChangeArrowheads="1"/>
          </p:cNvSpPr>
          <p:nvPr/>
        </p:nvSpPr>
        <p:spPr bwMode="auto">
          <a:xfrm>
            <a:off x="1874838" y="5713378"/>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7434" y="214844"/>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602271" y="156325"/>
            <a:ext cx="1268412" cy="129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725047" y="850163"/>
            <a:ext cx="6108087" cy="923330"/>
          </a:xfrm>
          <a:prstGeom prst="rect">
            <a:avLst/>
          </a:prstGeom>
          <a:noFill/>
        </p:spPr>
        <p:txBody>
          <a:bodyPr wrap="none">
            <a:spAutoFit/>
          </a:bodyPr>
          <a:lstStyle/>
          <a:p>
            <a:pPr algn="ctr">
              <a:defRPr/>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61493"/>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1" name="Picture 9" descr="california-highspeed-train-01.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187399" y="1790614"/>
            <a:ext cx="4899025"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C:\Users\swinberg\Documents\ACTIVE\EEE4084F\Common\Images_open\CC-SA.pn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106"/>
            <a:ext cx="8385175" cy="579922"/>
          </a:xfrm>
        </p:spPr>
        <p:txBody>
          <a:bodyPr>
            <a:normAutofit fontScale="90000"/>
          </a:bodyPr>
          <a:lstStyle/>
          <a:p>
            <a:pPr>
              <a:defRPr/>
            </a:pPr>
            <a:r>
              <a:rPr lang="en-US" dirty="0" smtClean="0"/>
              <a:t>Flynn’s taxonomy</a:t>
            </a:r>
            <a:endParaRPr lang="en-US" dirty="0"/>
          </a:p>
        </p:txBody>
      </p:sp>
      <p:sp>
        <p:nvSpPr>
          <p:cNvPr id="3" name="Content Placeholder 2"/>
          <p:cNvSpPr>
            <a:spLocks noGrp="1"/>
          </p:cNvSpPr>
          <p:nvPr>
            <p:ph idx="1"/>
          </p:nvPr>
        </p:nvSpPr>
        <p:spPr>
          <a:xfrm>
            <a:off x="644525" y="1319213"/>
            <a:ext cx="8007350" cy="4191000"/>
          </a:xfrm>
        </p:spPr>
        <p:txBody>
          <a:bodyPr/>
          <a:lstStyle/>
          <a:p>
            <a:pPr>
              <a:defRPr/>
            </a:pPr>
            <a:r>
              <a:rPr lang="en-US" dirty="0" smtClean="0"/>
              <a:t>Flynn’s (1966) taxonomy was developed as a means to classify parallel computer architectures</a:t>
            </a:r>
          </a:p>
          <a:p>
            <a:pPr>
              <a:defRPr/>
            </a:pPr>
            <a:r>
              <a:rPr lang="en-US" dirty="0" smtClean="0"/>
              <a:t>Computer system can be fit into one of the following four forms: </a:t>
            </a:r>
          </a:p>
        </p:txBody>
      </p:sp>
      <p:sp>
        <p:nvSpPr>
          <p:cNvPr id="4" name="Rectangle 3"/>
          <p:cNvSpPr/>
          <p:nvPr/>
        </p:nvSpPr>
        <p:spPr bwMode="auto">
          <a:xfrm>
            <a:off x="1846616" y="4011613"/>
            <a:ext cx="2514600" cy="97155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SISD</a:t>
            </a:r>
          </a:p>
          <a:p>
            <a:pPr algn="ctr">
              <a:defRPr/>
            </a:pPr>
            <a:r>
              <a:rPr lang="en-US" dirty="0">
                <a:solidFill>
                  <a:srgbClr val="1C1C1C"/>
                </a:solidFill>
              </a:rPr>
              <a:t>Single Instruction Single Data</a:t>
            </a:r>
          </a:p>
        </p:txBody>
      </p:sp>
      <p:sp>
        <p:nvSpPr>
          <p:cNvPr id="5" name="Rectangle 4"/>
          <p:cNvSpPr/>
          <p:nvPr/>
        </p:nvSpPr>
        <p:spPr bwMode="auto">
          <a:xfrm>
            <a:off x="4350103" y="4011613"/>
            <a:ext cx="2514600" cy="97155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SIMD</a:t>
            </a:r>
          </a:p>
          <a:p>
            <a:pPr algn="ctr">
              <a:defRPr/>
            </a:pPr>
            <a:r>
              <a:rPr lang="en-US" dirty="0">
                <a:solidFill>
                  <a:srgbClr val="1C1C1C"/>
                </a:solidFill>
              </a:rPr>
              <a:t>Single Instruction Multiple Data</a:t>
            </a:r>
          </a:p>
        </p:txBody>
      </p:sp>
      <p:sp>
        <p:nvSpPr>
          <p:cNvPr id="6" name="Rectangle 5"/>
          <p:cNvSpPr/>
          <p:nvPr/>
        </p:nvSpPr>
        <p:spPr bwMode="auto">
          <a:xfrm>
            <a:off x="1846616" y="4983163"/>
            <a:ext cx="2514600" cy="97155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MISD</a:t>
            </a:r>
          </a:p>
          <a:p>
            <a:pPr algn="ctr">
              <a:defRPr/>
            </a:pPr>
            <a:r>
              <a:rPr lang="en-US" dirty="0">
                <a:solidFill>
                  <a:srgbClr val="1C1C1C"/>
                </a:solidFill>
              </a:rPr>
              <a:t>Multiple Instructions Single Data</a:t>
            </a:r>
          </a:p>
        </p:txBody>
      </p:sp>
      <p:sp>
        <p:nvSpPr>
          <p:cNvPr id="7" name="Rectangle 6"/>
          <p:cNvSpPr/>
          <p:nvPr/>
        </p:nvSpPr>
        <p:spPr bwMode="auto">
          <a:xfrm>
            <a:off x="4350103" y="4983163"/>
            <a:ext cx="2514600" cy="97155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MIMD</a:t>
            </a:r>
          </a:p>
          <a:p>
            <a:pPr algn="ctr">
              <a:defRPr/>
            </a:pPr>
            <a:r>
              <a:rPr lang="en-US" dirty="0">
                <a:solidFill>
                  <a:srgbClr val="1C1C1C"/>
                </a:solidFill>
              </a:rPr>
              <a:t>Multiple Instructions Multiple Data</a:t>
            </a:r>
          </a:p>
        </p:txBody>
      </p:sp>
      <p:sp>
        <p:nvSpPr>
          <p:cNvPr id="11272" name="Rectangle 7"/>
          <p:cNvSpPr>
            <a:spLocks noChangeArrowheads="1"/>
          </p:cNvSpPr>
          <p:nvPr/>
        </p:nvSpPr>
        <p:spPr bwMode="auto">
          <a:xfrm>
            <a:off x="236538" y="6082235"/>
            <a:ext cx="8494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Not to be confused with the terms of “Single Program Multiple Data (SPMD)” and </a:t>
            </a:r>
            <a:br>
              <a:rPr lang="en-US" dirty="0"/>
            </a:br>
            <a:r>
              <a:rPr lang="en-US" dirty="0"/>
              <a:t>“</a:t>
            </a:r>
            <a:r>
              <a:rPr lang="en-ZA" dirty="0"/>
              <a:t>Multiple Program Multiple Data (MPMD)”.</a:t>
            </a:r>
            <a:endParaRPr lang="en-US" dirty="0"/>
          </a:p>
        </p:txBody>
      </p:sp>
      <p:pic>
        <p:nvPicPr>
          <p:cNvPr id="1026" name="Picture 2" descr="C:\Users\swinberg\Documents\ACTIVE\EEE4084F\Common\Images_open\box-cc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1333" y="4753505"/>
            <a:ext cx="1206677" cy="120667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rot="506135">
            <a:off x="7445145" y="5327076"/>
            <a:ext cx="633507" cy="430887"/>
          </a:xfrm>
          <a:prstGeom prst="rect">
            <a:avLst/>
          </a:prstGeom>
          <a:noFill/>
        </p:spPr>
        <p:txBody>
          <a:bodyPr wrap="none" rtlCol="0">
            <a:spAutoFit/>
          </a:bodyPr>
          <a:lstStyle/>
          <a:p>
            <a:r>
              <a:rPr lang="en-US" sz="1100" dirty="0" smtClean="0"/>
              <a:t>Flynn’s</a:t>
            </a:r>
          </a:p>
          <a:p>
            <a:r>
              <a:rPr lang="en-US" sz="1100" dirty="0" smtClean="0"/>
              <a:t>Taxon.</a:t>
            </a:r>
            <a:endParaRPr lang="en-US" sz="1100" dirty="0"/>
          </a:p>
        </p:txBody>
      </p:sp>
      <p:pic>
        <p:nvPicPr>
          <p:cNvPr id="1027" name="Picture 3" descr="C:\Users\swinberg\Documents\ACTIVE\EEE4084F\Common\Images_open\pcbox_whit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4577" y="4206625"/>
            <a:ext cx="1230659" cy="1076313"/>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7975295" y="5277573"/>
            <a:ext cx="385042" cy="400110"/>
          </a:xfrm>
          <a:prstGeom prst="rect">
            <a:avLst/>
          </a:prstGeom>
          <a:noFill/>
        </p:spPr>
        <p:txBody>
          <a:bodyPr wrap="none" rtlCol="0">
            <a:spAutoFit/>
          </a:bodyPr>
          <a:lstStyle/>
          <a:p>
            <a:r>
              <a:rPr lang="en-US" sz="1000" dirty="0" smtClean="0"/>
              <a:t>MI</a:t>
            </a:r>
          </a:p>
          <a:p>
            <a:r>
              <a:rPr lang="en-US" sz="1000" dirty="0" smtClean="0"/>
              <a:t>MD</a:t>
            </a:r>
            <a:endParaRPr lang="en-U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06981"/>
            <a:ext cx="7698306" cy="692210"/>
          </a:xfrm>
        </p:spPr>
        <p:txBody>
          <a:bodyPr>
            <a:normAutofit fontScale="90000"/>
          </a:bodyPr>
          <a:lstStyle/>
          <a:p>
            <a:pPr>
              <a:defRPr/>
            </a:pPr>
            <a:r>
              <a:rPr lang="en-US" dirty="0" smtClean="0"/>
              <a:t>Single Instruction Single Data (SISD)</a:t>
            </a:r>
            <a:endParaRPr lang="en-US" dirty="0"/>
          </a:p>
        </p:txBody>
      </p:sp>
      <p:sp>
        <p:nvSpPr>
          <p:cNvPr id="3" name="Content Placeholder 2"/>
          <p:cNvSpPr>
            <a:spLocks noGrp="1"/>
          </p:cNvSpPr>
          <p:nvPr>
            <p:ph idx="1"/>
          </p:nvPr>
        </p:nvSpPr>
        <p:spPr>
          <a:xfrm>
            <a:off x="838200" y="1711325"/>
            <a:ext cx="8007350" cy="4191000"/>
          </a:xfrm>
        </p:spPr>
        <p:txBody>
          <a:bodyPr>
            <a:normAutofit lnSpcReduction="10000"/>
          </a:bodyPr>
          <a:lstStyle/>
          <a:p>
            <a:pPr>
              <a:defRPr/>
            </a:pPr>
            <a:r>
              <a:rPr lang="en-US" sz="2800" dirty="0" smtClean="0"/>
              <a:t>This is (obviously) the classic von Neumann Computer: serial (not parallel) computer, e.g.:</a:t>
            </a:r>
          </a:p>
          <a:p>
            <a:pPr lvl="1">
              <a:defRPr/>
            </a:pPr>
            <a:r>
              <a:rPr lang="en-US" sz="2400" dirty="0" smtClean="0"/>
              <a:t>Old style single core PC CPUs, e.g. i486</a:t>
            </a:r>
          </a:p>
          <a:p>
            <a:pPr>
              <a:defRPr/>
            </a:pPr>
            <a:r>
              <a:rPr lang="en-US" sz="2800" dirty="0" smtClean="0"/>
              <a:t>Single instruction </a:t>
            </a:r>
            <a:r>
              <a:rPr lang="en-US" sz="2800" dirty="0" smtClean="0">
                <a:sym typeface="Wingdings" pitchFamily="2" charset="2"/>
              </a:rPr>
              <a:t></a:t>
            </a:r>
            <a:r>
              <a:rPr lang="en-US" sz="2800" dirty="0" smtClean="0"/>
              <a:t> </a:t>
            </a:r>
          </a:p>
          <a:p>
            <a:pPr lvl="1">
              <a:defRPr/>
            </a:pPr>
            <a:r>
              <a:rPr lang="en-US" sz="2400" dirty="0" smtClean="0"/>
              <a:t>One </a:t>
            </a:r>
            <a:r>
              <a:rPr lang="en-US" sz="2400" dirty="0" smtClean="0">
                <a:solidFill>
                  <a:schemeClr val="tx2">
                    <a:lumMod val="75000"/>
                  </a:schemeClr>
                </a:solidFill>
              </a:rPr>
              <a:t>instruction stream</a:t>
            </a:r>
            <a:r>
              <a:rPr lang="en-US" sz="2400" dirty="0" smtClean="0"/>
              <a:t> acted on by</a:t>
            </a:r>
            <a:br>
              <a:rPr lang="en-US" sz="2400" dirty="0" smtClean="0"/>
            </a:br>
            <a:r>
              <a:rPr lang="en-US" sz="2400" dirty="0" smtClean="0"/>
              <a:t>the CPU during any one clock cycle </a:t>
            </a:r>
          </a:p>
          <a:p>
            <a:pPr>
              <a:defRPr/>
            </a:pPr>
            <a:r>
              <a:rPr lang="en-US" sz="2800" dirty="0" smtClean="0"/>
              <a:t>Single data </a:t>
            </a:r>
            <a:r>
              <a:rPr lang="en-US" sz="2800" dirty="0" smtClean="0">
                <a:sym typeface="Wingdings" pitchFamily="2" charset="2"/>
              </a:rPr>
              <a:t></a:t>
            </a:r>
          </a:p>
          <a:p>
            <a:pPr lvl="1">
              <a:defRPr/>
            </a:pPr>
            <a:r>
              <a:rPr lang="en-US" sz="2400" dirty="0" smtClean="0"/>
              <a:t>Only one input </a:t>
            </a:r>
            <a:r>
              <a:rPr lang="en-US" sz="2400" dirty="0" smtClean="0">
                <a:solidFill>
                  <a:schemeClr val="tx2">
                    <a:lumMod val="75000"/>
                  </a:schemeClr>
                </a:solidFill>
              </a:rPr>
              <a:t>data stream</a:t>
            </a:r>
            <a:r>
              <a:rPr lang="en-US" sz="2400" dirty="0" smtClean="0"/>
              <a:t> for any</a:t>
            </a:r>
            <a:br>
              <a:rPr lang="en-US" sz="2400" dirty="0" smtClean="0"/>
            </a:br>
            <a:r>
              <a:rPr lang="en-US" sz="2400" dirty="0" smtClean="0"/>
              <a:t>one clock cycle </a:t>
            </a:r>
          </a:p>
          <a:p>
            <a:pPr>
              <a:defRPr/>
            </a:pPr>
            <a:r>
              <a:rPr lang="en-US" sz="2800" dirty="0" smtClean="0"/>
              <a:t>Deterministic execution</a:t>
            </a:r>
          </a:p>
        </p:txBody>
      </p:sp>
      <p:sp>
        <p:nvSpPr>
          <p:cNvPr id="4" name="Rectangle 3"/>
          <p:cNvSpPr/>
          <p:nvPr/>
        </p:nvSpPr>
        <p:spPr bwMode="auto">
          <a:xfrm>
            <a:off x="6675438" y="4035425"/>
            <a:ext cx="754062" cy="33020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0x1000</a:t>
            </a:r>
          </a:p>
        </p:txBody>
      </p:sp>
      <p:sp>
        <p:nvSpPr>
          <p:cNvPr id="5" name="Rectangle 4"/>
          <p:cNvSpPr/>
          <p:nvPr/>
        </p:nvSpPr>
        <p:spPr bwMode="auto">
          <a:xfrm>
            <a:off x="7383463" y="4035425"/>
            <a:ext cx="1485900" cy="33020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LD A,[0x2002]</a:t>
            </a:r>
          </a:p>
        </p:txBody>
      </p:sp>
      <p:sp>
        <p:nvSpPr>
          <p:cNvPr id="6" name="Rectangle 5"/>
          <p:cNvSpPr/>
          <p:nvPr/>
        </p:nvSpPr>
        <p:spPr bwMode="auto">
          <a:xfrm>
            <a:off x="6675438" y="4354513"/>
            <a:ext cx="754062"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0x1003</a:t>
            </a:r>
          </a:p>
        </p:txBody>
      </p:sp>
      <p:sp>
        <p:nvSpPr>
          <p:cNvPr id="7" name="Rectangle 6"/>
          <p:cNvSpPr/>
          <p:nvPr/>
        </p:nvSpPr>
        <p:spPr bwMode="auto">
          <a:xfrm>
            <a:off x="7383463" y="4354513"/>
            <a:ext cx="1485900"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LD B,[0x2004]</a:t>
            </a:r>
          </a:p>
        </p:txBody>
      </p:sp>
      <p:sp>
        <p:nvSpPr>
          <p:cNvPr id="8" name="Rectangle 7"/>
          <p:cNvSpPr/>
          <p:nvPr/>
        </p:nvSpPr>
        <p:spPr bwMode="auto">
          <a:xfrm>
            <a:off x="6675438" y="4651375"/>
            <a:ext cx="754062"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0x1006</a:t>
            </a:r>
          </a:p>
        </p:txBody>
      </p:sp>
      <p:sp>
        <p:nvSpPr>
          <p:cNvPr id="9" name="Rectangle 8"/>
          <p:cNvSpPr/>
          <p:nvPr/>
        </p:nvSpPr>
        <p:spPr bwMode="auto">
          <a:xfrm>
            <a:off x="7383463" y="4651375"/>
            <a:ext cx="1485900"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ADD A,B</a:t>
            </a:r>
          </a:p>
        </p:txBody>
      </p:sp>
      <p:sp>
        <p:nvSpPr>
          <p:cNvPr id="10" name="Rectangle 9"/>
          <p:cNvSpPr/>
          <p:nvPr/>
        </p:nvSpPr>
        <p:spPr bwMode="auto">
          <a:xfrm>
            <a:off x="6675438" y="4972050"/>
            <a:ext cx="754062"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0x1007</a:t>
            </a:r>
          </a:p>
        </p:txBody>
      </p:sp>
      <p:sp>
        <p:nvSpPr>
          <p:cNvPr id="11" name="Rectangle 10"/>
          <p:cNvSpPr/>
          <p:nvPr/>
        </p:nvSpPr>
        <p:spPr bwMode="auto">
          <a:xfrm>
            <a:off x="7383463" y="4972050"/>
            <a:ext cx="1485900"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SHL A,1</a:t>
            </a:r>
          </a:p>
        </p:txBody>
      </p:sp>
      <p:sp>
        <p:nvSpPr>
          <p:cNvPr id="13" name="Rectangle 12"/>
          <p:cNvSpPr/>
          <p:nvPr/>
        </p:nvSpPr>
        <p:spPr bwMode="auto">
          <a:xfrm>
            <a:off x="6675438" y="5303838"/>
            <a:ext cx="754062"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0x1008</a:t>
            </a:r>
          </a:p>
        </p:txBody>
      </p:sp>
      <p:sp>
        <p:nvSpPr>
          <p:cNvPr id="14" name="Rectangle 13"/>
          <p:cNvSpPr/>
          <p:nvPr/>
        </p:nvSpPr>
        <p:spPr bwMode="auto">
          <a:xfrm>
            <a:off x="7383463" y="5303838"/>
            <a:ext cx="1485900"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ST A,[0x2000]</a:t>
            </a:r>
          </a:p>
        </p:txBody>
      </p:sp>
      <p:cxnSp>
        <p:nvCxnSpPr>
          <p:cNvPr id="16" name="Straight Arrow Connector 15"/>
          <p:cNvCxnSpPr/>
          <p:nvPr/>
        </p:nvCxnSpPr>
        <p:spPr bwMode="auto">
          <a:xfrm rot="5400000">
            <a:off x="7600156" y="3863182"/>
            <a:ext cx="320675" cy="1588"/>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sp>
        <p:nvSpPr>
          <p:cNvPr id="12" name="Rectangle 11"/>
          <p:cNvSpPr/>
          <p:nvPr/>
        </p:nvSpPr>
        <p:spPr bwMode="auto">
          <a:xfrm>
            <a:off x="6675438" y="3429000"/>
            <a:ext cx="2171700" cy="331788"/>
          </a:xfrm>
          <a:prstGeom prst="rect">
            <a:avLst/>
          </a:prstGeom>
          <a:solidFill>
            <a:schemeClr val="bg2">
              <a:lumMod val="20000"/>
              <a:lumOff val="80000"/>
            </a:schemeClr>
          </a:solidFill>
          <a:ln w="19050" cap="flat" cmpd="sng" algn="ctr">
            <a:solidFill>
              <a:schemeClr val="accent6">
                <a:lumMod val="75000"/>
              </a:schemeClr>
            </a:solidFill>
            <a:prstDash val="solid"/>
            <a:round/>
            <a:headEnd type="none" w="med" len="med"/>
            <a:tailEnd type="none" w="med" len="med"/>
          </a:ln>
          <a:effectLst/>
        </p:spPr>
        <p:txBody>
          <a:bodyPr lIns="54000" rIns="54000"/>
          <a:lstStyle/>
          <a:p>
            <a:pPr>
              <a:defRPr/>
            </a:pPr>
            <a:r>
              <a:rPr lang="en-US" sz="1400" dirty="0">
                <a:solidFill>
                  <a:srgbClr val="1C1C1C"/>
                </a:solidFill>
              </a:rPr>
              <a:t>x = 2 * (y + z);</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46671"/>
            <a:ext cx="7698306" cy="692210"/>
          </a:xfrm>
        </p:spPr>
        <p:txBody>
          <a:bodyPr>
            <a:normAutofit fontScale="90000"/>
          </a:bodyPr>
          <a:lstStyle/>
          <a:p>
            <a:pPr>
              <a:defRPr/>
            </a:pPr>
            <a:r>
              <a:rPr lang="en-US" dirty="0" smtClean="0"/>
              <a:t>Single Instruction Multiple Data (SIMD)</a:t>
            </a:r>
            <a:endParaRPr lang="en-US" dirty="0"/>
          </a:p>
        </p:txBody>
      </p:sp>
      <p:sp>
        <p:nvSpPr>
          <p:cNvPr id="3" name="Content Placeholder 2"/>
          <p:cNvSpPr>
            <a:spLocks noGrp="1"/>
          </p:cNvSpPr>
          <p:nvPr>
            <p:ph idx="1"/>
          </p:nvPr>
        </p:nvSpPr>
        <p:spPr>
          <a:xfrm>
            <a:off x="530225" y="1676400"/>
            <a:ext cx="8007350" cy="4964113"/>
          </a:xfrm>
        </p:spPr>
        <p:txBody>
          <a:bodyPr>
            <a:normAutofit lnSpcReduction="10000"/>
          </a:bodyPr>
          <a:lstStyle/>
          <a:p>
            <a:pPr>
              <a:defRPr/>
            </a:pPr>
            <a:r>
              <a:rPr lang="en-US" sz="2800" dirty="0" smtClean="0"/>
              <a:t>A form of parallel computer</a:t>
            </a:r>
          </a:p>
          <a:p>
            <a:pPr lvl="1">
              <a:defRPr/>
            </a:pPr>
            <a:r>
              <a:rPr lang="en-US" sz="2400" dirty="0" smtClean="0"/>
              <a:t>Early supercomputers used this model first</a:t>
            </a:r>
          </a:p>
          <a:p>
            <a:pPr lvl="1">
              <a:defRPr/>
            </a:pPr>
            <a:r>
              <a:rPr lang="en-US" sz="2400" dirty="0" smtClean="0"/>
              <a:t>Nowadays it has become common – e.g., used in modern computers on GPUs</a:t>
            </a:r>
          </a:p>
          <a:p>
            <a:pPr>
              <a:defRPr/>
            </a:pPr>
            <a:r>
              <a:rPr lang="en-US" sz="2800" dirty="0" smtClean="0"/>
              <a:t>Single instruction </a:t>
            </a:r>
            <a:r>
              <a:rPr lang="en-US" sz="2800" dirty="0" smtClean="0">
                <a:sym typeface="Wingdings" pitchFamily="2" charset="2"/>
              </a:rPr>
              <a:t></a:t>
            </a:r>
          </a:p>
          <a:p>
            <a:pPr lvl="1">
              <a:defRPr/>
            </a:pPr>
            <a:r>
              <a:rPr lang="en-US" sz="2400" dirty="0" smtClean="0"/>
              <a:t>All processing units execute the</a:t>
            </a:r>
            <a:br>
              <a:rPr lang="en-US" sz="2400" dirty="0" smtClean="0"/>
            </a:br>
            <a:r>
              <a:rPr lang="en-US" sz="2400" dirty="0" smtClean="0"/>
              <a:t>same instruction for any given</a:t>
            </a:r>
            <a:br>
              <a:rPr lang="en-US" sz="2400" dirty="0" smtClean="0"/>
            </a:br>
            <a:r>
              <a:rPr lang="en-US" sz="2400" dirty="0" smtClean="0"/>
              <a:t>clock cycle </a:t>
            </a:r>
          </a:p>
          <a:p>
            <a:pPr>
              <a:defRPr/>
            </a:pPr>
            <a:r>
              <a:rPr lang="en-US" sz="2800" dirty="0" smtClean="0"/>
              <a:t>Multiple data </a:t>
            </a:r>
            <a:r>
              <a:rPr lang="en-US" sz="2800" dirty="0" smtClean="0">
                <a:sym typeface="Wingdings" pitchFamily="2" charset="2"/>
              </a:rPr>
              <a:t></a:t>
            </a:r>
          </a:p>
          <a:p>
            <a:pPr lvl="1">
              <a:defRPr/>
            </a:pPr>
            <a:r>
              <a:rPr lang="en-US" sz="2400" dirty="0" smtClean="0"/>
              <a:t>Each processing unit can</a:t>
            </a:r>
            <a:br>
              <a:rPr lang="en-US" sz="2400" dirty="0" smtClean="0"/>
            </a:br>
            <a:r>
              <a:rPr lang="en-US" sz="2400" dirty="0" smtClean="0"/>
              <a:t>operate on a different data</a:t>
            </a:r>
            <a:br>
              <a:rPr lang="en-US" sz="2400" dirty="0" smtClean="0"/>
            </a:br>
            <a:r>
              <a:rPr lang="en-US" sz="2400" dirty="0" smtClean="0"/>
              <a:t>element</a:t>
            </a:r>
          </a:p>
        </p:txBody>
      </p:sp>
      <p:sp>
        <p:nvSpPr>
          <p:cNvPr id="4" name="Rectangle 3"/>
          <p:cNvSpPr/>
          <p:nvPr/>
        </p:nvSpPr>
        <p:spPr bwMode="auto">
          <a:xfrm>
            <a:off x="5715000" y="4365625"/>
            <a:ext cx="1393825"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LD AX,[DX+0]</a:t>
            </a:r>
          </a:p>
        </p:txBody>
      </p:sp>
      <p:sp>
        <p:nvSpPr>
          <p:cNvPr id="5" name="Rectangle 4"/>
          <p:cNvSpPr/>
          <p:nvPr/>
        </p:nvSpPr>
        <p:spPr bwMode="auto">
          <a:xfrm>
            <a:off x="5715000" y="4686300"/>
            <a:ext cx="1393825"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LD BX,[EX+0]</a:t>
            </a:r>
          </a:p>
        </p:txBody>
      </p:sp>
      <p:sp>
        <p:nvSpPr>
          <p:cNvPr id="6" name="Rectangle 5"/>
          <p:cNvSpPr/>
          <p:nvPr/>
        </p:nvSpPr>
        <p:spPr bwMode="auto">
          <a:xfrm>
            <a:off x="5715000" y="4983163"/>
            <a:ext cx="1393825"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ADD AX,BX</a:t>
            </a:r>
          </a:p>
        </p:txBody>
      </p:sp>
      <p:sp>
        <p:nvSpPr>
          <p:cNvPr id="7" name="Rectangle 6"/>
          <p:cNvSpPr/>
          <p:nvPr/>
        </p:nvSpPr>
        <p:spPr bwMode="auto">
          <a:xfrm>
            <a:off x="5715000" y="5303838"/>
            <a:ext cx="1393825"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SHL AX,1</a:t>
            </a:r>
          </a:p>
        </p:txBody>
      </p:sp>
      <p:sp>
        <p:nvSpPr>
          <p:cNvPr id="8" name="Rectangle 7"/>
          <p:cNvSpPr/>
          <p:nvPr/>
        </p:nvSpPr>
        <p:spPr bwMode="auto">
          <a:xfrm>
            <a:off x="5715000" y="5635625"/>
            <a:ext cx="1393825" cy="33020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ST AX,[CX+0]</a:t>
            </a:r>
          </a:p>
        </p:txBody>
      </p:sp>
      <p:sp>
        <p:nvSpPr>
          <p:cNvPr id="9" name="Rectangle 8"/>
          <p:cNvSpPr/>
          <p:nvPr/>
        </p:nvSpPr>
        <p:spPr bwMode="auto">
          <a:xfrm>
            <a:off x="6069013" y="3246438"/>
            <a:ext cx="2171700" cy="811212"/>
          </a:xfrm>
          <a:prstGeom prst="rect">
            <a:avLst/>
          </a:prstGeom>
          <a:solidFill>
            <a:schemeClr val="bg2">
              <a:lumMod val="20000"/>
              <a:lumOff val="80000"/>
            </a:schemeClr>
          </a:solidFill>
          <a:ln w="19050" cap="flat" cmpd="sng" algn="ctr">
            <a:solidFill>
              <a:schemeClr val="accent6">
                <a:lumMod val="75000"/>
              </a:schemeClr>
            </a:solidFill>
            <a:prstDash val="solid"/>
            <a:round/>
            <a:headEnd type="none" w="med" len="med"/>
            <a:tailEnd type="none" w="med" len="med"/>
          </a:ln>
          <a:effectLst/>
        </p:spPr>
        <p:txBody>
          <a:bodyPr lIns="54000" rIns="54000"/>
          <a:lstStyle/>
          <a:p>
            <a:pPr>
              <a:defRPr/>
            </a:pPr>
            <a:r>
              <a:rPr lang="en-US" sz="1400" dirty="0">
                <a:solidFill>
                  <a:srgbClr val="1C1C1C"/>
                </a:solidFill>
              </a:rPr>
              <a:t>y= [1 2 3 4]</a:t>
            </a:r>
          </a:p>
          <a:p>
            <a:pPr>
              <a:defRPr/>
            </a:pPr>
            <a:r>
              <a:rPr lang="en-US" sz="1400" dirty="0">
                <a:solidFill>
                  <a:srgbClr val="1C1C1C"/>
                </a:solidFill>
              </a:rPr>
              <a:t>z = [2 3 4 5]</a:t>
            </a:r>
          </a:p>
          <a:p>
            <a:pPr>
              <a:defRPr/>
            </a:pPr>
            <a:r>
              <a:rPr lang="en-US" sz="1400" dirty="0">
                <a:solidFill>
                  <a:srgbClr val="1C1C1C"/>
                </a:solidFill>
              </a:rPr>
              <a:t>x = 2 * (y + z)</a:t>
            </a:r>
          </a:p>
        </p:txBody>
      </p:sp>
      <p:sp>
        <p:nvSpPr>
          <p:cNvPr id="11" name="Rectangle 10"/>
          <p:cNvSpPr/>
          <p:nvPr/>
        </p:nvSpPr>
        <p:spPr bwMode="auto">
          <a:xfrm>
            <a:off x="5715000" y="5954713"/>
            <a:ext cx="1393825"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lgn="ctr">
              <a:defRPr/>
            </a:pPr>
            <a:r>
              <a:rPr lang="en-US" sz="1400" dirty="0">
                <a:solidFill>
                  <a:srgbClr val="1C1C1C"/>
                </a:solidFill>
              </a:rPr>
              <a:t>…</a:t>
            </a:r>
          </a:p>
        </p:txBody>
      </p:sp>
      <p:sp>
        <p:nvSpPr>
          <p:cNvPr id="12" name="Rectangle 11"/>
          <p:cNvSpPr/>
          <p:nvPr/>
        </p:nvSpPr>
        <p:spPr bwMode="auto">
          <a:xfrm>
            <a:off x="7600950" y="4365625"/>
            <a:ext cx="1393825"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LD AX,[DX+3]</a:t>
            </a:r>
          </a:p>
        </p:txBody>
      </p:sp>
      <p:sp>
        <p:nvSpPr>
          <p:cNvPr id="13" name="Rectangle 12"/>
          <p:cNvSpPr/>
          <p:nvPr/>
        </p:nvSpPr>
        <p:spPr bwMode="auto">
          <a:xfrm>
            <a:off x="7600950" y="4686300"/>
            <a:ext cx="1393825" cy="33178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LD BX,[EX+3]</a:t>
            </a:r>
          </a:p>
        </p:txBody>
      </p:sp>
      <p:sp>
        <p:nvSpPr>
          <p:cNvPr id="14" name="Rectangle 13"/>
          <p:cNvSpPr/>
          <p:nvPr/>
        </p:nvSpPr>
        <p:spPr bwMode="auto">
          <a:xfrm>
            <a:off x="7600950" y="4983163"/>
            <a:ext cx="1393825"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ADD AX,BX</a:t>
            </a:r>
          </a:p>
        </p:txBody>
      </p:sp>
      <p:sp>
        <p:nvSpPr>
          <p:cNvPr id="15" name="Rectangle 14"/>
          <p:cNvSpPr/>
          <p:nvPr/>
        </p:nvSpPr>
        <p:spPr bwMode="auto">
          <a:xfrm>
            <a:off x="7600950" y="5303838"/>
            <a:ext cx="1393825"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SHL AX,1</a:t>
            </a:r>
          </a:p>
        </p:txBody>
      </p:sp>
      <p:sp>
        <p:nvSpPr>
          <p:cNvPr id="16" name="Rectangle 15"/>
          <p:cNvSpPr/>
          <p:nvPr/>
        </p:nvSpPr>
        <p:spPr bwMode="auto">
          <a:xfrm>
            <a:off x="7600950" y="5635625"/>
            <a:ext cx="1393825" cy="330200"/>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defRPr/>
            </a:pPr>
            <a:r>
              <a:rPr lang="en-US" sz="1400" dirty="0">
                <a:solidFill>
                  <a:srgbClr val="1C1C1C"/>
                </a:solidFill>
              </a:rPr>
              <a:t>ST AX,[CX+3]</a:t>
            </a:r>
          </a:p>
        </p:txBody>
      </p:sp>
      <p:sp>
        <p:nvSpPr>
          <p:cNvPr id="17" name="Rectangle 16"/>
          <p:cNvSpPr/>
          <p:nvPr/>
        </p:nvSpPr>
        <p:spPr bwMode="auto">
          <a:xfrm>
            <a:off x="7600950" y="5954713"/>
            <a:ext cx="1393825" cy="331787"/>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lIns="54000" rIns="54000"/>
          <a:lstStyle/>
          <a:p>
            <a:pPr algn="ctr">
              <a:defRPr/>
            </a:pPr>
            <a:r>
              <a:rPr lang="en-US" sz="1400" dirty="0">
                <a:solidFill>
                  <a:srgbClr val="1C1C1C"/>
                </a:solidFill>
              </a:rPr>
              <a:t>…</a:t>
            </a:r>
          </a:p>
        </p:txBody>
      </p:sp>
      <p:sp>
        <p:nvSpPr>
          <p:cNvPr id="13329" name="Rectangle 17"/>
          <p:cNvSpPr>
            <a:spLocks noChangeArrowheads="1"/>
          </p:cNvSpPr>
          <p:nvPr/>
        </p:nvSpPr>
        <p:spPr bwMode="auto">
          <a:xfrm>
            <a:off x="7146925" y="5016500"/>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a:t>
            </a:r>
          </a:p>
        </p:txBody>
      </p:sp>
      <p:sp>
        <p:nvSpPr>
          <p:cNvPr id="13330" name="TextBox 18"/>
          <p:cNvSpPr txBox="1">
            <a:spLocks noChangeArrowheads="1"/>
          </p:cNvSpPr>
          <p:nvPr/>
        </p:nvSpPr>
        <p:spPr bwMode="auto">
          <a:xfrm>
            <a:off x="5943600" y="6343650"/>
            <a:ext cx="71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a:t>CPU 1</a:t>
            </a:r>
          </a:p>
        </p:txBody>
      </p:sp>
      <p:sp>
        <p:nvSpPr>
          <p:cNvPr id="13331" name="TextBox 19"/>
          <p:cNvSpPr txBox="1">
            <a:spLocks noChangeArrowheads="1"/>
          </p:cNvSpPr>
          <p:nvPr/>
        </p:nvSpPr>
        <p:spPr bwMode="auto">
          <a:xfrm>
            <a:off x="7954963" y="6343650"/>
            <a:ext cx="71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a:t>CPU 4</a:t>
            </a:r>
          </a:p>
        </p:txBody>
      </p:sp>
      <p:cxnSp>
        <p:nvCxnSpPr>
          <p:cNvPr id="21" name="Straight Arrow Connector 20"/>
          <p:cNvCxnSpPr>
            <a:endCxn id="4" idx="0"/>
          </p:cNvCxnSpPr>
          <p:nvPr/>
        </p:nvCxnSpPr>
        <p:spPr bwMode="auto">
          <a:xfrm rot="10800000" flipV="1">
            <a:off x="6411913" y="4046538"/>
            <a:ext cx="847725" cy="31908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cxnSp>
        <p:nvCxnSpPr>
          <p:cNvPr id="23" name="Straight Arrow Connector 22"/>
          <p:cNvCxnSpPr/>
          <p:nvPr/>
        </p:nvCxnSpPr>
        <p:spPr bwMode="auto">
          <a:xfrm rot="5400000">
            <a:off x="7053263" y="4171950"/>
            <a:ext cx="331787" cy="80963"/>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cxnSp>
        <p:nvCxnSpPr>
          <p:cNvPr id="25" name="Straight Arrow Connector 24"/>
          <p:cNvCxnSpPr/>
          <p:nvPr/>
        </p:nvCxnSpPr>
        <p:spPr bwMode="auto">
          <a:xfrm rot="16200000" flipH="1">
            <a:off x="7161213" y="4144963"/>
            <a:ext cx="331787" cy="13493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cxnSp>
        <p:nvCxnSpPr>
          <p:cNvPr id="27" name="Straight Arrow Connector 26"/>
          <p:cNvCxnSpPr>
            <a:endCxn id="12" idx="0"/>
          </p:cNvCxnSpPr>
          <p:nvPr/>
        </p:nvCxnSpPr>
        <p:spPr bwMode="auto">
          <a:xfrm>
            <a:off x="7259638" y="4046538"/>
            <a:ext cx="1038225" cy="319087"/>
          </a:xfrm>
          <a:prstGeom prst="straightConnector1">
            <a:avLst/>
          </a:prstGeom>
          <a:solidFill>
            <a:schemeClr val="accent1"/>
          </a:solidFill>
          <a:ln w="9525" cap="flat" cmpd="sng" algn="ctr">
            <a:solidFill>
              <a:schemeClr val="accent4">
                <a:lumMod val="10000"/>
              </a:schemeClr>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46671"/>
            <a:ext cx="7698306" cy="692210"/>
          </a:xfrm>
        </p:spPr>
        <p:txBody>
          <a:bodyPr>
            <a:normAutofit fontScale="90000"/>
          </a:bodyPr>
          <a:lstStyle/>
          <a:p>
            <a:pPr>
              <a:defRPr/>
            </a:pPr>
            <a:r>
              <a:rPr lang="en-US" dirty="0" smtClean="0"/>
              <a:t>Single Instruction Multiple Data (SIMD)</a:t>
            </a:r>
            <a:endParaRPr lang="en-US" dirty="0"/>
          </a:p>
        </p:txBody>
      </p:sp>
      <p:sp>
        <p:nvSpPr>
          <p:cNvPr id="3" name="Content Placeholder 2"/>
          <p:cNvSpPr>
            <a:spLocks noGrp="1"/>
          </p:cNvSpPr>
          <p:nvPr>
            <p:ph idx="1"/>
          </p:nvPr>
        </p:nvSpPr>
        <p:spPr>
          <a:xfrm>
            <a:off x="838200" y="1419578"/>
            <a:ext cx="8007350" cy="4746625"/>
          </a:xfrm>
        </p:spPr>
        <p:txBody>
          <a:bodyPr/>
          <a:lstStyle/>
          <a:p>
            <a:pPr>
              <a:defRPr/>
            </a:pPr>
            <a:r>
              <a:rPr lang="en-US" sz="2800" dirty="0" smtClean="0"/>
              <a:t>Runs in lockstep (i.e., all elements synchronized)</a:t>
            </a:r>
          </a:p>
          <a:p>
            <a:pPr>
              <a:defRPr/>
            </a:pPr>
            <a:r>
              <a:rPr lang="en-US" sz="2800" dirty="0" smtClean="0"/>
              <a:t>Works well for algorithms with a lot of regularity; e.g. graphics processing.</a:t>
            </a:r>
          </a:p>
          <a:p>
            <a:pPr>
              <a:defRPr/>
            </a:pPr>
            <a:r>
              <a:rPr lang="en-US" sz="2800" dirty="0" smtClean="0"/>
              <a:t>Two main types:</a:t>
            </a:r>
          </a:p>
          <a:p>
            <a:pPr lvl="1">
              <a:defRPr/>
            </a:pPr>
            <a:r>
              <a:rPr lang="en-US" sz="2400" dirty="0" smtClean="0"/>
              <a:t>Processor arrays</a:t>
            </a:r>
          </a:p>
          <a:p>
            <a:pPr lvl="1">
              <a:defRPr/>
            </a:pPr>
            <a:r>
              <a:rPr lang="en-US" sz="2400" dirty="0" smtClean="0"/>
              <a:t>Vector pipelines</a:t>
            </a:r>
          </a:p>
          <a:p>
            <a:pPr>
              <a:defRPr/>
            </a:pPr>
            <a:r>
              <a:rPr lang="en-US" sz="2800" dirty="0" smtClean="0"/>
              <a:t>Still highly deterministic (know the same operation is applied to specific set of data – but more data to keep track of per instruction) </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73131"/>
            <a:ext cx="7698306" cy="692210"/>
          </a:xfrm>
        </p:spPr>
        <p:txBody>
          <a:bodyPr>
            <a:normAutofit fontScale="90000"/>
          </a:bodyPr>
          <a:lstStyle/>
          <a:p>
            <a:pPr>
              <a:defRPr/>
            </a:pPr>
            <a:r>
              <a:rPr lang="en-US" dirty="0" smtClean="0"/>
              <a:t>Single Instruction Multiple Data (SIMD) Examples</a:t>
            </a:r>
            <a:endParaRPr lang="en-US" dirty="0"/>
          </a:p>
        </p:txBody>
      </p:sp>
      <p:sp>
        <p:nvSpPr>
          <p:cNvPr id="3" name="Content Placeholder 2"/>
          <p:cNvSpPr>
            <a:spLocks noGrp="1"/>
          </p:cNvSpPr>
          <p:nvPr>
            <p:ph idx="1"/>
          </p:nvPr>
        </p:nvSpPr>
        <p:spPr/>
        <p:txBody>
          <a:bodyPr/>
          <a:lstStyle/>
          <a:p>
            <a:pPr>
              <a:defRPr/>
            </a:pPr>
            <a:r>
              <a:rPr lang="en-US" sz="2800" dirty="0" smtClean="0"/>
              <a:t>Vector pipelines</a:t>
            </a:r>
          </a:p>
          <a:p>
            <a:pPr lvl="1">
              <a:defRPr/>
            </a:pPr>
            <a:r>
              <a:rPr lang="en-US" sz="2400" dirty="0" smtClean="0"/>
              <a:t>IBM 9000, Cray X-MP,</a:t>
            </a:r>
            <a:br>
              <a:rPr lang="en-US" sz="2400" dirty="0" smtClean="0"/>
            </a:br>
            <a:r>
              <a:rPr lang="en-US" sz="2400" dirty="0" smtClean="0"/>
              <a:t>Fujitsu vector processor,</a:t>
            </a:r>
            <a:br>
              <a:rPr lang="en-US" sz="2400" dirty="0" smtClean="0"/>
            </a:br>
            <a:r>
              <a:rPr lang="en-US" sz="2400" dirty="0" smtClean="0"/>
              <a:t>NEC SX-2, Hitachi S820, ETA10</a:t>
            </a:r>
          </a:p>
          <a:p>
            <a:pPr>
              <a:defRPr/>
            </a:pPr>
            <a:r>
              <a:rPr lang="en-US" sz="2800" dirty="0" smtClean="0"/>
              <a:t>Processor arrays</a:t>
            </a:r>
          </a:p>
          <a:p>
            <a:pPr lvl="1">
              <a:defRPr/>
            </a:pPr>
            <a:r>
              <a:rPr lang="en-US" sz="2400" dirty="0" smtClean="0"/>
              <a:t>Thinking Machine CM2,</a:t>
            </a:r>
            <a:br>
              <a:rPr lang="en-US" sz="2400" dirty="0" smtClean="0"/>
            </a:br>
            <a:r>
              <a:rPr lang="en-US" sz="2400" dirty="0" err="1" smtClean="0"/>
              <a:t>MasPar</a:t>
            </a:r>
            <a:r>
              <a:rPr lang="en-US" sz="2400" dirty="0" smtClean="0"/>
              <a:t> MP-1 &amp; MP-2,</a:t>
            </a:r>
            <a:br>
              <a:rPr lang="en-US" sz="2400" dirty="0" smtClean="0"/>
            </a:br>
            <a:r>
              <a:rPr lang="en-US" sz="2400" dirty="0" smtClean="0"/>
              <a:t>ILLIAC IV </a:t>
            </a:r>
          </a:p>
          <a:p>
            <a:pPr>
              <a:defRPr/>
            </a:pPr>
            <a:r>
              <a:rPr lang="en-US" sz="2800" dirty="0" smtClean="0"/>
              <a:t>Graphics processor units usually use SIMD</a:t>
            </a:r>
            <a:endParaRPr lang="en-US" sz="2800" dirty="0"/>
          </a:p>
        </p:txBody>
      </p:sp>
      <p:pic>
        <p:nvPicPr>
          <p:cNvPr id="15364" name="Picture 3" descr="crayXMP_200pix.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57950" y="1715733"/>
            <a:ext cx="127952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4"/>
          <p:cNvSpPr>
            <a:spLocks noChangeArrowheads="1"/>
          </p:cNvSpPr>
          <p:nvPr/>
        </p:nvSpPr>
        <p:spPr bwMode="auto">
          <a:xfrm>
            <a:off x="7686675" y="1669695"/>
            <a:ext cx="1238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ym typeface="Wingdings" pitchFamily="2" charset="2"/>
              </a:rPr>
              <a:t></a:t>
            </a:r>
            <a:r>
              <a:rPr lang="en-US" sz="1400"/>
              <a:t>Cray X-MP</a:t>
            </a:r>
          </a:p>
        </p:txBody>
      </p:sp>
      <p:pic>
        <p:nvPicPr>
          <p:cNvPr id="15366" name="Picture 5" descr="MasPar_200pix.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59413" y="3449283"/>
            <a:ext cx="1406525"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Rectangle 6"/>
          <p:cNvSpPr>
            <a:spLocks noChangeArrowheads="1"/>
          </p:cNvSpPr>
          <p:nvPr/>
        </p:nvSpPr>
        <p:spPr bwMode="auto">
          <a:xfrm>
            <a:off x="6875463" y="3452458"/>
            <a:ext cx="14557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ym typeface="Wingdings" pitchFamily="2" charset="2"/>
              </a:rPr>
              <a:t></a:t>
            </a:r>
            <a:r>
              <a:rPr lang="en-US" sz="1400"/>
              <a:t>MasPar MP-1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44475"/>
            <a:ext cx="8591550" cy="1431925"/>
          </a:xfrm>
        </p:spPr>
        <p:txBody>
          <a:bodyPr/>
          <a:lstStyle/>
          <a:p>
            <a:pPr>
              <a:defRPr/>
            </a:pPr>
            <a:r>
              <a:rPr lang="en-US" dirty="0" smtClean="0"/>
              <a:t>Multiple Instruction Single Data (MISD)</a:t>
            </a:r>
            <a:endParaRPr lang="en-US" dirty="0"/>
          </a:p>
        </p:txBody>
      </p:sp>
      <p:sp>
        <p:nvSpPr>
          <p:cNvPr id="3" name="Content Placeholder 2"/>
          <p:cNvSpPr>
            <a:spLocks noGrp="1"/>
          </p:cNvSpPr>
          <p:nvPr>
            <p:ph idx="1"/>
          </p:nvPr>
        </p:nvSpPr>
        <p:spPr/>
        <p:txBody>
          <a:bodyPr/>
          <a:lstStyle/>
          <a:p>
            <a:pPr>
              <a:defRPr/>
            </a:pPr>
            <a:r>
              <a:rPr lang="en-US" dirty="0" smtClean="0"/>
              <a:t>Single data stream fed into multiple processing units</a:t>
            </a:r>
          </a:p>
          <a:p>
            <a:pPr>
              <a:defRPr/>
            </a:pPr>
            <a:r>
              <a:rPr lang="en-US" dirty="0" smtClean="0"/>
              <a:t>Each processing unit works on data independently via independent instruction streams</a:t>
            </a:r>
          </a:p>
          <a:p>
            <a:pPr>
              <a:defRPr/>
            </a:pPr>
            <a:r>
              <a:rPr lang="en-US" dirty="0" smtClean="0"/>
              <a:t>Few actual examples of this class of parallel computer have ever existed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3"/>
          <p:cNvSpPr>
            <a:spLocks noChangeArrowheads="1"/>
          </p:cNvSpPr>
          <p:nvPr/>
        </p:nvSpPr>
        <p:spPr bwMode="auto">
          <a:xfrm>
            <a:off x="579013" y="4066664"/>
            <a:ext cx="8201025" cy="2514600"/>
          </a:xfrm>
          <a:prstGeom prst="rect">
            <a:avLst/>
          </a:prstGeom>
          <a:ln/>
          <a:extLst/>
        </p:spPr>
        <p:style>
          <a:lnRef idx="2">
            <a:schemeClr val="accent1"/>
          </a:lnRef>
          <a:fillRef idx="1">
            <a:schemeClr val="lt1"/>
          </a:fillRef>
          <a:effectRef idx="0">
            <a:schemeClr val="accent1"/>
          </a:effectRef>
          <a:fontRef idx="minor">
            <a:schemeClr val="dk1"/>
          </a:fontRef>
        </p:style>
        <p:txBody>
          <a:bodyPr/>
          <a:lstStyle/>
          <a:p>
            <a:endParaRPr lang="en-US"/>
          </a:p>
        </p:txBody>
      </p:sp>
      <p:sp>
        <p:nvSpPr>
          <p:cNvPr id="17411" name="Freeform 59"/>
          <p:cNvSpPr>
            <a:spLocks noChangeArrowheads="1"/>
          </p:cNvSpPr>
          <p:nvPr/>
        </p:nvSpPr>
        <p:spPr bwMode="auto">
          <a:xfrm>
            <a:off x="3190451" y="6066914"/>
            <a:ext cx="3932237" cy="460375"/>
          </a:xfrm>
          <a:custGeom>
            <a:avLst/>
            <a:gdLst>
              <a:gd name="T0" fmla="*/ 3933501 w 3931920"/>
              <a:gd name="T1" fmla="*/ 0 h 461010"/>
              <a:gd name="T2" fmla="*/ 2790041 w 3931920"/>
              <a:gd name="T3" fmla="*/ 397303 h 461010"/>
              <a:gd name="T4" fmla="*/ 0 w 3931920"/>
              <a:gd name="T5" fmla="*/ 363248 h 461010"/>
              <a:gd name="T6" fmla="*/ 0 60000 65536"/>
              <a:gd name="T7" fmla="*/ 0 60000 65536"/>
              <a:gd name="T8" fmla="*/ 0 60000 65536"/>
              <a:gd name="T9" fmla="*/ 0 w 3931920"/>
              <a:gd name="T10" fmla="*/ 0 h 461010"/>
              <a:gd name="T11" fmla="*/ 3931920 w 3931920"/>
              <a:gd name="T12" fmla="*/ 461010 h 461010"/>
            </a:gdLst>
            <a:ahLst/>
            <a:cxnLst>
              <a:cxn ang="T6">
                <a:pos x="T0" y="T1"/>
              </a:cxn>
              <a:cxn ang="T7">
                <a:pos x="T2" y="T3"/>
              </a:cxn>
              <a:cxn ang="T8">
                <a:pos x="T4" y="T5"/>
              </a:cxn>
            </a:cxnLst>
            <a:rect l="T9" t="T10" r="T11" b="T12"/>
            <a:pathLst>
              <a:path w="3931920" h="461010">
                <a:moveTo>
                  <a:pt x="3931920" y="0"/>
                </a:moveTo>
                <a:cubicBezTo>
                  <a:pt x="3688080" y="169545"/>
                  <a:pt x="3444240" y="339090"/>
                  <a:pt x="2788920" y="400050"/>
                </a:cubicBezTo>
                <a:cubicBezTo>
                  <a:pt x="2133600" y="461010"/>
                  <a:pt x="0" y="365760"/>
                  <a:pt x="0" y="365760"/>
                </a:cubicBezTo>
              </a:path>
            </a:pathLst>
          </a:custGeom>
          <a:ln>
            <a:headEnd/>
            <a:tailEnd/>
          </a:ln>
          <a:extLst/>
        </p:spPr>
        <p:style>
          <a:lnRef idx="2">
            <a:schemeClr val="accent1"/>
          </a:lnRef>
          <a:fillRef idx="1">
            <a:schemeClr val="lt1"/>
          </a:fillRef>
          <a:effectRef idx="0">
            <a:schemeClr val="accent1"/>
          </a:effectRef>
          <a:fontRef idx="minor">
            <a:schemeClr val="dk1"/>
          </a:fontRef>
        </p:style>
        <p:txBody>
          <a:bodyPr/>
          <a:lstStyle/>
          <a:p>
            <a:endParaRPr lang="en-US"/>
          </a:p>
        </p:txBody>
      </p:sp>
      <p:sp>
        <p:nvSpPr>
          <p:cNvPr id="17412" name="Freeform 58"/>
          <p:cNvSpPr>
            <a:spLocks noChangeArrowheads="1"/>
          </p:cNvSpPr>
          <p:nvPr/>
        </p:nvSpPr>
        <p:spPr bwMode="auto">
          <a:xfrm>
            <a:off x="1658513" y="5855777"/>
            <a:ext cx="3463925" cy="671512"/>
          </a:xfrm>
          <a:custGeom>
            <a:avLst/>
            <a:gdLst>
              <a:gd name="T0" fmla="*/ 3812043 w 3398088"/>
              <a:gd name="T1" fmla="*/ 290981 h 591206"/>
              <a:gd name="T2" fmla="*/ 3535263 w 3398088"/>
              <a:gd name="T3" fmla="*/ 118114 h 591206"/>
              <a:gd name="T4" fmla="*/ 2150384 w 3398088"/>
              <a:gd name="T5" fmla="*/ 999661 h 591206"/>
              <a:gd name="T6" fmla="*/ 0 w 3398088"/>
              <a:gd name="T7" fmla="*/ 835951 h 591206"/>
              <a:gd name="T8" fmla="*/ 0 60000 65536"/>
              <a:gd name="T9" fmla="*/ 0 60000 65536"/>
              <a:gd name="T10" fmla="*/ 0 60000 65536"/>
              <a:gd name="T11" fmla="*/ 0 60000 65536"/>
              <a:gd name="T12" fmla="*/ 0 w 3398088"/>
              <a:gd name="T13" fmla="*/ 0 h 591206"/>
              <a:gd name="T14" fmla="*/ 3398088 w 3398088"/>
              <a:gd name="T15" fmla="*/ 591206 h 591206"/>
            </a:gdLst>
            <a:ahLst/>
            <a:cxnLst>
              <a:cxn ang="T8">
                <a:pos x="T0" y="T1"/>
              </a:cxn>
              <a:cxn ang="T9">
                <a:pos x="T2" y="T3"/>
              </a:cxn>
              <a:cxn ang="T10">
                <a:pos x="T4" y="T5"/>
              </a:cxn>
              <a:cxn ang="T11">
                <a:pos x="T6" y="T7"/>
              </a:cxn>
            </a:cxnLst>
            <a:rect l="T12" t="T13" r="T14" b="T15"/>
            <a:pathLst>
              <a:path w="3398088" h="591206">
                <a:moveTo>
                  <a:pt x="3397945" y="135541"/>
                </a:moveTo>
                <a:cubicBezTo>
                  <a:pt x="3397945" y="137218"/>
                  <a:pt x="3398088" y="0"/>
                  <a:pt x="3151229" y="55018"/>
                </a:cubicBezTo>
                <a:cubicBezTo>
                  <a:pt x="2904370" y="110036"/>
                  <a:pt x="2441994" y="450178"/>
                  <a:pt x="1916789" y="465646"/>
                </a:cubicBezTo>
                <a:cubicBezTo>
                  <a:pt x="1188145" y="591206"/>
                  <a:pt x="638930" y="414808"/>
                  <a:pt x="0" y="389389"/>
                </a:cubicBezTo>
              </a:path>
            </a:pathLst>
          </a:custGeom>
          <a:ln>
            <a:headEnd/>
            <a:tailEnd/>
          </a:ln>
          <a:extLst/>
        </p:spPr>
        <p:style>
          <a:lnRef idx="2">
            <a:schemeClr val="accent1"/>
          </a:lnRef>
          <a:fillRef idx="1">
            <a:schemeClr val="lt1"/>
          </a:fillRef>
          <a:effectRef idx="0">
            <a:schemeClr val="accent1"/>
          </a:effectRef>
          <a:fontRef idx="minor">
            <a:schemeClr val="dk1"/>
          </a:fontRef>
        </p:style>
        <p:txBody>
          <a:bodyPr/>
          <a:lstStyle/>
          <a:p>
            <a:endParaRPr lang="en-US"/>
          </a:p>
        </p:txBody>
      </p:sp>
      <p:sp>
        <p:nvSpPr>
          <p:cNvPr id="36" name="Rectangle 35"/>
          <p:cNvSpPr/>
          <p:nvPr/>
        </p:nvSpPr>
        <p:spPr bwMode="auto">
          <a:xfrm>
            <a:off x="6082876" y="5803389"/>
            <a:ext cx="2033587" cy="3095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tIns="0"/>
          <a:lstStyle/>
          <a:p>
            <a:pPr>
              <a:defRPr/>
            </a:pPr>
            <a:r>
              <a:rPr lang="en-US" dirty="0">
                <a:solidFill>
                  <a:srgbClr val="1C1C1C"/>
                </a:solidFill>
              </a:rPr>
              <a:t>…</a:t>
            </a:r>
          </a:p>
        </p:txBody>
      </p:sp>
      <p:sp>
        <p:nvSpPr>
          <p:cNvPr id="34" name="Rectangle 33"/>
          <p:cNvSpPr/>
          <p:nvPr/>
        </p:nvSpPr>
        <p:spPr bwMode="auto">
          <a:xfrm>
            <a:off x="3944513" y="5803389"/>
            <a:ext cx="1909763" cy="3095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tIns="0"/>
          <a:lstStyle/>
          <a:p>
            <a:pPr>
              <a:defRPr/>
            </a:pPr>
            <a:r>
              <a:rPr lang="en-US" dirty="0">
                <a:solidFill>
                  <a:srgbClr val="1C1C1C"/>
                </a:solidFill>
              </a:rPr>
              <a:t>…</a:t>
            </a:r>
          </a:p>
        </p:txBody>
      </p:sp>
      <p:sp>
        <p:nvSpPr>
          <p:cNvPr id="30" name="Rectangle 29"/>
          <p:cNvSpPr/>
          <p:nvPr/>
        </p:nvSpPr>
        <p:spPr bwMode="auto">
          <a:xfrm>
            <a:off x="1671213" y="5803389"/>
            <a:ext cx="2057400" cy="3095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tIns="0"/>
          <a:lstStyle/>
          <a:p>
            <a:pPr>
              <a:defRPr/>
            </a:pPr>
            <a:r>
              <a:rPr lang="en-US" dirty="0">
                <a:solidFill>
                  <a:srgbClr val="1C1C1C"/>
                </a:solidFill>
              </a:rPr>
              <a:t>…</a:t>
            </a:r>
          </a:p>
        </p:txBody>
      </p:sp>
      <p:sp>
        <p:nvSpPr>
          <p:cNvPr id="2" name="Title 1"/>
          <p:cNvSpPr>
            <a:spLocks noGrp="1"/>
          </p:cNvSpPr>
          <p:nvPr>
            <p:ph type="title"/>
          </p:nvPr>
        </p:nvSpPr>
        <p:spPr>
          <a:xfrm>
            <a:off x="250825" y="30909"/>
            <a:ext cx="8591550" cy="1431925"/>
          </a:xfrm>
        </p:spPr>
        <p:txBody>
          <a:bodyPr/>
          <a:lstStyle/>
          <a:p>
            <a:pPr>
              <a:defRPr/>
            </a:pPr>
            <a:r>
              <a:rPr lang="en-US" dirty="0" smtClean="0"/>
              <a:t>Multiple Instruction Single Data (MISD) Example</a:t>
            </a:r>
            <a:endParaRPr lang="en-US" dirty="0"/>
          </a:p>
        </p:txBody>
      </p:sp>
      <p:sp>
        <p:nvSpPr>
          <p:cNvPr id="3" name="Content Placeholder 2"/>
          <p:cNvSpPr>
            <a:spLocks noGrp="1"/>
          </p:cNvSpPr>
          <p:nvPr>
            <p:ph idx="1"/>
          </p:nvPr>
        </p:nvSpPr>
        <p:spPr>
          <a:xfrm>
            <a:off x="838200" y="1436931"/>
            <a:ext cx="8007350" cy="4191000"/>
          </a:xfrm>
        </p:spPr>
        <p:txBody>
          <a:bodyPr/>
          <a:lstStyle/>
          <a:p>
            <a:pPr>
              <a:defRPr/>
            </a:pPr>
            <a:r>
              <a:rPr lang="en-US" sz="2800" dirty="0" smtClean="0"/>
              <a:t>Possible uses? Somewhat intellectual?</a:t>
            </a:r>
          </a:p>
          <a:p>
            <a:pPr lvl="1">
              <a:defRPr/>
            </a:pPr>
            <a:r>
              <a:rPr lang="en-US" sz="2400" dirty="0" smtClean="0"/>
              <a:t>Maybe redundant! (see next slide)</a:t>
            </a:r>
          </a:p>
          <a:p>
            <a:pPr>
              <a:defRPr/>
            </a:pPr>
            <a:r>
              <a:rPr lang="en-US" sz="2800" dirty="0" smtClean="0"/>
              <a:t>Possible example application:</a:t>
            </a:r>
          </a:p>
          <a:p>
            <a:pPr lvl="1">
              <a:defRPr/>
            </a:pPr>
            <a:r>
              <a:rPr lang="en-US" sz="2400" dirty="0" smtClean="0"/>
              <a:t>Different set of signal processing operations working the same signal stream</a:t>
            </a:r>
          </a:p>
        </p:txBody>
      </p:sp>
      <p:sp>
        <p:nvSpPr>
          <p:cNvPr id="4" name="Rectangle 3"/>
          <p:cNvSpPr/>
          <p:nvPr/>
        </p:nvSpPr>
        <p:spPr bwMode="auto">
          <a:xfrm>
            <a:off x="1671213" y="5095364"/>
            <a:ext cx="2057400" cy="4111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dirty="0">
                <a:solidFill>
                  <a:srgbClr val="1C1C1C"/>
                </a:solidFill>
              </a:rPr>
              <a:t>x = +MAXINT</a:t>
            </a:r>
          </a:p>
        </p:txBody>
      </p:sp>
      <p:sp>
        <p:nvSpPr>
          <p:cNvPr id="17419" name="Rectangle 4"/>
          <p:cNvSpPr>
            <a:spLocks noChangeArrowheads="1"/>
          </p:cNvSpPr>
          <p:nvPr/>
        </p:nvSpPr>
        <p:spPr bwMode="auto">
          <a:xfrm>
            <a:off x="579013" y="3688839"/>
            <a:ext cx="8186738" cy="606425"/>
          </a:xfrm>
          <a:prstGeom prst="rect">
            <a:avLst/>
          </a:prstGeom>
          <a:ln/>
          <a:extLst/>
        </p:spPr>
        <p:style>
          <a:lnRef idx="2">
            <a:schemeClr val="accent1"/>
          </a:lnRef>
          <a:fillRef idx="1">
            <a:schemeClr val="lt1"/>
          </a:fillRef>
          <a:effectRef idx="0">
            <a:schemeClr val="accent1"/>
          </a:effectRef>
          <a:fontRef idx="minor">
            <a:schemeClr val="dk1"/>
          </a:fontRef>
        </p:style>
        <p:txBody>
          <a:bodyPr/>
          <a:lstStyle/>
          <a:p>
            <a:r>
              <a:rPr lang="en-US" dirty="0">
                <a:solidFill>
                  <a:srgbClr val="1C1C1C"/>
                </a:solidFill>
              </a:rPr>
              <a:t>Example:</a:t>
            </a:r>
          </a:p>
          <a:p>
            <a:r>
              <a:rPr lang="en-US" dirty="0">
                <a:solidFill>
                  <a:srgbClr val="1C1C1C"/>
                </a:solidFill>
              </a:rPr>
              <a:t>Simultaneously find the min and max input, and do a sum of inputs.</a:t>
            </a:r>
          </a:p>
        </p:txBody>
      </p:sp>
      <p:sp>
        <p:nvSpPr>
          <p:cNvPr id="6" name="Rectangle 5"/>
          <p:cNvSpPr/>
          <p:nvPr/>
        </p:nvSpPr>
        <p:spPr bwMode="auto">
          <a:xfrm>
            <a:off x="3944513" y="5095364"/>
            <a:ext cx="1909763" cy="4111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dirty="0">
                <a:solidFill>
                  <a:srgbClr val="1C1C1C"/>
                </a:solidFill>
              </a:rPr>
              <a:t>x = -MAXINT</a:t>
            </a:r>
          </a:p>
        </p:txBody>
      </p:sp>
      <p:sp>
        <p:nvSpPr>
          <p:cNvPr id="7" name="Rectangle 6"/>
          <p:cNvSpPr/>
          <p:nvPr/>
        </p:nvSpPr>
        <p:spPr bwMode="auto">
          <a:xfrm>
            <a:off x="6082876" y="5095364"/>
            <a:ext cx="2033587" cy="4111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dirty="0">
                <a:solidFill>
                  <a:srgbClr val="1C1C1C"/>
                </a:solidFill>
              </a:rPr>
              <a:t>x = 0</a:t>
            </a:r>
          </a:p>
        </p:txBody>
      </p:sp>
      <p:sp>
        <p:nvSpPr>
          <p:cNvPr id="8" name="Rectangle 7"/>
          <p:cNvSpPr/>
          <p:nvPr/>
        </p:nvSpPr>
        <p:spPr bwMode="auto">
          <a:xfrm>
            <a:off x="1671213" y="5495414"/>
            <a:ext cx="2057400" cy="4111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dirty="0">
                <a:solidFill>
                  <a:srgbClr val="1C1C1C"/>
                </a:solidFill>
              </a:rPr>
              <a:t>If A&lt;x then x = A</a:t>
            </a:r>
          </a:p>
        </p:txBody>
      </p:sp>
      <p:sp>
        <p:nvSpPr>
          <p:cNvPr id="9" name="Rectangle 8"/>
          <p:cNvSpPr/>
          <p:nvPr/>
        </p:nvSpPr>
        <p:spPr bwMode="auto">
          <a:xfrm>
            <a:off x="3944513" y="5495414"/>
            <a:ext cx="1909763" cy="4111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dirty="0">
                <a:solidFill>
                  <a:srgbClr val="1C1C1C"/>
                </a:solidFill>
              </a:rPr>
              <a:t>If A&gt;x then x = A</a:t>
            </a:r>
          </a:p>
        </p:txBody>
      </p:sp>
      <p:sp>
        <p:nvSpPr>
          <p:cNvPr id="10" name="Rectangle 9"/>
          <p:cNvSpPr/>
          <p:nvPr/>
        </p:nvSpPr>
        <p:spPr bwMode="auto">
          <a:xfrm>
            <a:off x="6082876" y="5495414"/>
            <a:ext cx="2033587" cy="411163"/>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US" dirty="0">
                <a:solidFill>
                  <a:srgbClr val="1C1C1C"/>
                </a:solidFill>
              </a:rPr>
              <a:t>x = x + A</a:t>
            </a:r>
          </a:p>
        </p:txBody>
      </p:sp>
      <p:sp>
        <p:nvSpPr>
          <p:cNvPr id="11" name="Rectangle 10"/>
          <p:cNvSpPr/>
          <p:nvPr/>
        </p:nvSpPr>
        <p:spPr bwMode="auto">
          <a:xfrm>
            <a:off x="3739726" y="4488939"/>
            <a:ext cx="2297112" cy="41275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a:defRPr/>
            </a:pPr>
            <a:r>
              <a:rPr lang="en-US" dirty="0">
                <a:solidFill>
                  <a:srgbClr val="1C1C1C"/>
                </a:solidFill>
              </a:rPr>
              <a:t>A = input</a:t>
            </a:r>
          </a:p>
        </p:txBody>
      </p:sp>
      <p:cxnSp>
        <p:nvCxnSpPr>
          <p:cNvPr id="14" name="Straight Arrow Connector 13"/>
          <p:cNvCxnSpPr>
            <a:stCxn id="11" idx="2"/>
            <a:endCxn id="4" idx="0"/>
          </p:cNvCxnSpPr>
          <p:nvPr/>
        </p:nvCxnSpPr>
        <p:spPr bwMode="auto">
          <a:xfrm rot="5400000">
            <a:off x="3696863" y="3904739"/>
            <a:ext cx="193675" cy="2187575"/>
          </a:xfrm>
          <a:prstGeom prst="straightConnector1">
            <a:avLst/>
          </a:prstGeom>
          <a:ln>
            <a:headEnd type="none" w="med" len="med"/>
            <a:tailEnd type="arrow"/>
          </a:ln>
        </p:spPr>
        <p:style>
          <a:lnRef idx="2">
            <a:schemeClr val="accent1"/>
          </a:lnRef>
          <a:fillRef idx="1">
            <a:schemeClr val="lt1"/>
          </a:fillRef>
          <a:effectRef idx="0">
            <a:schemeClr val="accent1"/>
          </a:effectRef>
          <a:fontRef idx="minor">
            <a:schemeClr val="dk1"/>
          </a:fontRef>
        </p:style>
      </p:cxnSp>
      <p:cxnSp>
        <p:nvCxnSpPr>
          <p:cNvPr id="17" name="Straight Arrow Connector 16"/>
          <p:cNvCxnSpPr>
            <a:stCxn id="11" idx="2"/>
            <a:endCxn id="6" idx="0"/>
          </p:cNvCxnSpPr>
          <p:nvPr/>
        </p:nvCxnSpPr>
        <p:spPr bwMode="auto">
          <a:xfrm rot="16200000" flipH="1">
            <a:off x="4797000" y="4992177"/>
            <a:ext cx="193675" cy="12700"/>
          </a:xfrm>
          <a:prstGeom prst="straightConnector1">
            <a:avLst/>
          </a:prstGeom>
          <a:ln>
            <a:headEnd type="none" w="med" len="med"/>
            <a:tailEnd type="arrow"/>
          </a:ln>
        </p:spPr>
        <p:style>
          <a:lnRef idx="2">
            <a:schemeClr val="accent1"/>
          </a:lnRef>
          <a:fillRef idx="1">
            <a:schemeClr val="lt1"/>
          </a:fillRef>
          <a:effectRef idx="0">
            <a:schemeClr val="accent1"/>
          </a:effectRef>
          <a:fontRef idx="minor">
            <a:schemeClr val="dk1"/>
          </a:fontRef>
        </p:style>
      </p:cxnSp>
      <p:cxnSp>
        <p:nvCxnSpPr>
          <p:cNvPr id="20" name="Straight Arrow Connector 19"/>
          <p:cNvCxnSpPr>
            <a:stCxn id="11" idx="2"/>
            <a:endCxn id="7" idx="0"/>
          </p:cNvCxnSpPr>
          <p:nvPr/>
        </p:nvCxnSpPr>
        <p:spPr bwMode="auto">
          <a:xfrm rot="16200000" flipH="1">
            <a:off x="5897138" y="3892039"/>
            <a:ext cx="193675" cy="2212975"/>
          </a:xfrm>
          <a:prstGeom prst="straightConnector1">
            <a:avLst/>
          </a:prstGeom>
          <a:ln>
            <a:headEnd type="none" w="med" len="med"/>
            <a:tailEnd type="arrow"/>
          </a:ln>
        </p:spPr>
        <p:style>
          <a:lnRef idx="2">
            <a:schemeClr val="accent1"/>
          </a:lnRef>
          <a:fillRef idx="1">
            <a:schemeClr val="lt1"/>
          </a:fillRef>
          <a:effectRef idx="0">
            <a:schemeClr val="accent1"/>
          </a:effectRef>
          <a:fontRef idx="minor">
            <a:schemeClr val="dk1"/>
          </a:fontRef>
        </p:style>
      </p:cxnSp>
      <p:sp>
        <p:nvSpPr>
          <p:cNvPr id="17429" name="TextBox 32"/>
          <p:cNvSpPr txBox="1">
            <a:spLocks noChangeArrowheads="1"/>
          </p:cNvSpPr>
          <p:nvPr/>
        </p:nvSpPr>
        <p:spPr bwMode="auto">
          <a:xfrm>
            <a:off x="3087263" y="6078027"/>
            <a:ext cx="714375" cy="307975"/>
          </a:xfrm>
          <a:prstGeom prst="rect">
            <a:avLst/>
          </a:prstGeom>
          <a:ln/>
          <a:extLst/>
        </p:spPr>
        <p:style>
          <a:lnRef idx="2">
            <a:schemeClr val="accent1"/>
          </a:lnRef>
          <a:fillRef idx="1">
            <a:schemeClr val="lt1"/>
          </a:fillRef>
          <a:effectRef idx="0">
            <a:schemeClr val="accent1"/>
          </a:effectRef>
          <a:fontRef idx="minor">
            <a:schemeClr val="dk1"/>
          </a:fontRef>
        </p:style>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a:solidFill>
                  <a:srgbClr val="1C1C1C"/>
                </a:solidFill>
              </a:rPr>
              <a:t>CPU 1</a:t>
            </a:r>
          </a:p>
        </p:txBody>
      </p:sp>
      <p:sp>
        <p:nvSpPr>
          <p:cNvPr id="17430" name="TextBox 36"/>
          <p:cNvSpPr txBox="1">
            <a:spLocks noChangeArrowheads="1"/>
          </p:cNvSpPr>
          <p:nvPr/>
        </p:nvSpPr>
        <p:spPr bwMode="auto">
          <a:xfrm>
            <a:off x="5157363" y="6078027"/>
            <a:ext cx="712788" cy="307975"/>
          </a:xfrm>
          <a:prstGeom prst="rect">
            <a:avLst/>
          </a:prstGeom>
          <a:ln/>
          <a:extLst/>
        </p:spPr>
        <p:style>
          <a:lnRef idx="2">
            <a:schemeClr val="accent1"/>
          </a:lnRef>
          <a:fillRef idx="1">
            <a:schemeClr val="lt1"/>
          </a:fillRef>
          <a:effectRef idx="0">
            <a:schemeClr val="accent1"/>
          </a:effectRef>
          <a:fontRef idx="minor">
            <a:schemeClr val="dk1"/>
          </a:fontRef>
        </p:style>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a:solidFill>
                  <a:srgbClr val="1C1C1C"/>
                </a:solidFill>
              </a:rPr>
              <a:t>CPU 2</a:t>
            </a:r>
          </a:p>
        </p:txBody>
      </p:sp>
      <p:sp>
        <p:nvSpPr>
          <p:cNvPr id="17431" name="TextBox 37"/>
          <p:cNvSpPr txBox="1">
            <a:spLocks noChangeArrowheads="1"/>
          </p:cNvSpPr>
          <p:nvPr/>
        </p:nvSpPr>
        <p:spPr bwMode="auto">
          <a:xfrm>
            <a:off x="7408438" y="6078027"/>
            <a:ext cx="714375" cy="307975"/>
          </a:xfrm>
          <a:prstGeom prst="rect">
            <a:avLst/>
          </a:prstGeom>
          <a:ln/>
          <a:extLst/>
        </p:spPr>
        <p:style>
          <a:lnRef idx="2">
            <a:schemeClr val="accent1"/>
          </a:lnRef>
          <a:fillRef idx="1">
            <a:schemeClr val="lt1"/>
          </a:fillRef>
          <a:effectRef idx="0">
            <a:schemeClr val="accent1"/>
          </a:effectRef>
          <a:fontRef idx="minor">
            <a:schemeClr val="dk1"/>
          </a:fontRef>
        </p:style>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a:solidFill>
                  <a:srgbClr val="1C1C1C"/>
                </a:solidFill>
              </a:rPr>
              <a:t>CPU 3</a:t>
            </a:r>
          </a:p>
        </p:txBody>
      </p:sp>
      <p:cxnSp>
        <p:nvCxnSpPr>
          <p:cNvPr id="40" name="Shape 39"/>
          <p:cNvCxnSpPr/>
          <p:nvPr/>
        </p:nvCxnSpPr>
        <p:spPr bwMode="auto">
          <a:xfrm rot="5400000" flipH="1" flipV="1">
            <a:off x="2430832" y="4804058"/>
            <a:ext cx="1417637" cy="1222375"/>
          </a:xfrm>
          <a:prstGeom prst="curvedConnector4">
            <a:avLst>
              <a:gd name="adj1" fmla="val -12097"/>
              <a:gd name="adj2" fmla="val -139721"/>
            </a:avLst>
          </a:prstGeom>
          <a:ln>
            <a:headEnd type="none" w="med" len="med"/>
            <a:tailEnd type="arrow"/>
          </a:ln>
        </p:spPr>
        <p:style>
          <a:lnRef idx="2">
            <a:schemeClr val="accent1"/>
          </a:lnRef>
          <a:fillRef idx="1">
            <a:schemeClr val="lt1"/>
          </a:fillRef>
          <a:effectRef idx="0">
            <a:schemeClr val="accent1"/>
          </a:effectRef>
          <a:fontRef idx="minor">
            <a:schemeClr val="dk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5175" cy="1431925"/>
          </a:xfrm>
        </p:spPr>
        <p:txBody>
          <a:bodyPr/>
          <a:lstStyle/>
          <a:p>
            <a:pPr>
              <a:defRPr/>
            </a:pPr>
            <a:r>
              <a:rPr lang="fr-FR" dirty="0" smtClean="0"/>
              <a:t>Multiple Instruction Multiple Data (MIMD)</a:t>
            </a:r>
            <a:endParaRPr lang="en-US" dirty="0"/>
          </a:p>
        </p:txBody>
      </p:sp>
      <p:sp>
        <p:nvSpPr>
          <p:cNvPr id="3" name="Content Placeholder 2"/>
          <p:cNvSpPr>
            <a:spLocks noGrp="1"/>
          </p:cNvSpPr>
          <p:nvPr>
            <p:ph idx="1"/>
          </p:nvPr>
        </p:nvSpPr>
        <p:spPr>
          <a:xfrm>
            <a:off x="495300" y="1687513"/>
            <a:ext cx="8466138" cy="4191000"/>
          </a:xfrm>
        </p:spPr>
        <p:txBody>
          <a:bodyPr>
            <a:normAutofit fontScale="92500" lnSpcReduction="10000"/>
          </a:bodyPr>
          <a:lstStyle/>
          <a:p>
            <a:pPr>
              <a:defRPr/>
            </a:pPr>
            <a:r>
              <a:rPr lang="en-US" sz="2800" dirty="0" smtClean="0"/>
              <a:t>The most common type of parallel computer (most late model computers, e.g. Intel Core Duo, in this category)</a:t>
            </a:r>
          </a:p>
          <a:p>
            <a:pPr>
              <a:defRPr/>
            </a:pPr>
            <a:r>
              <a:rPr lang="en-US" sz="2800" dirty="0" smtClean="0"/>
              <a:t>Multiple Instruction </a:t>
            </a:r>
            <a:r>
              <a:rPr lang="en-US" sz="2800" dirty="0" smtClean="0">
                <a:sym typeface="Wingdings" pitchFamily="2" charset="2"/>
              </a:rPr>
              <a:t></a:t>
            </a:r>
          </a:p>
          <a:p>
            <a:pPr lvl="1">
              <a:defRPr/>
            </a:pPr>
            <a:r>
              <a:rPr lang="en-US" sz="2400" dirty="0" smtClean="0"/>
              <a:t>Each processor can be executing a different instruction stream</a:t>
            </a:r>
          </a:p>
          <a:p>
            <a:pPr>
              <a:defRPr/>
            </a:pPr>
            <a:r>
              <a:rPr lang="en-US" sz="2800" dirty="0" smtClean="0"/>
              <a:t>Multiple Data </a:t>
            </a:r>
            <a:r>
              <a:rPr lang="en-US" sz="2800" dirty="0" smtClean="0">
                <a:sym typeface="Wingdings" pitchFamily="2" charset="2"/>
              </a:rPr>
              <a:t></a:t>
            </a:r>
          </a:p>
          <a:p>
            <a:pPr lvl="1">
              <a:defRPr/>
            </a:pPr>
            <a:r>
              <a:rPr lang="en-US" sz="2400" dirty="0" smtClean="0"/>
              <a:t>Every processor may be working with a different data stream</a:t>
            </a:r>
          </a:p>
          <a:p>
            <a:pPr>
              <a:defRPr/>
            </a:pPr>
            <a:r>
              <a:rPr lang="en-US" sz="2800" dirty="0" smtClean="0"/>
              <a:t>Execution can be asynchronous or synchronous; non-deterministic or deterministic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138"/>
            <a:ext cx="8385175" cy="1431925"/>
          </a:xfrm>
        </p:spPr>
        <p:txBody>
          <a:bodyPr/>
          <a:lstStyle/>
          <a:p>
            <a:pPr>
              <a:defRPr/>
            </a:pPr>
            <a:r>
              <a:rPr lang="fr-FR" dirty="0" smtClean="0"/>
              <a:t>Multiple Instruction Multiple Data (MIMD)</a:t>
            </a:r>
            <a:endParaRPr lang="en-US" dirty="0"/>
          </a:p>
        </p:txBody>
      </p:sp>
      <p:sp>
        <p:nvSpPr>
          <p:cNvPr id="3" name="Content Placeholder 2"/>
          <p:cNvSpPr>
            <a:spLocks noGrp="1"/>
          </p:cNvSpPr>
          <p:nvPr>
            <p:ph idx="1"/>
          </p:nvPr>
        </p:nvSpPr>
        <p:spPr>
          <a:xfrm>
            <a:off x="427038" y="1550988"/>
            <a:ext cx="8007350" cy="5124450"/>
          </a:xfrm>
        </p:spPr>
        <p:txBody>
          <a:bodyPr/>
          <a:lstStyle/>
          <a:p>
            <a:pPr>
              <a:defRPr/>
            </a:pPr>
            <a:r>
              <a:rPr lang="en-US" sz="2800" dirty="0" smtClean="0"/>
              <a:t>Examples</a:t>
            </a:r>
          </a:p>
          <a:p>
            <a:pPr lvl="1">
              <a:defRPr/>
            </a:pPr>
            <a:r>
              <a:rPr lang="en-US" sz="2400" dirty="0" smtClean="0"/>
              <a:t>Many of the current supercomputers</a:t>
            </a:r>
          </a:p>
          <a:p>
            <a:pPr lvl="1">
              <a:defRPr/>
            </a:pPr>
            <a:r>
              <a:rPr lang="en-US" sz="2400" dirty="0" smtClean="0"/>
              <a:t>Networked parallel computer clusters</a:t>
            </a:r>
          </a:p>
          <a:p>
            <a:pPr lvl="1">
              <a:defRPr/>
            </a:pPr>
            <a:r>
              <a:rPr lang="en-US" sz="2400" dirty="0" smtClean="0"/>
              <a:t>SMP computers</a:t>
            </a:r>
          </a:p>
          <a:p>
            <a:pPr lvl="1">
              <a:defRPr/>
            </a:pPr>
            <a:r>
              <a:rPr lang="en-US" sz="2400" dirty="0" smtClean="0"/>
              <a:t>multi-core PCs</a:t>
            </a:r>
          </a:p>
          <a:p>
            <a:pPr>
              <a:defRPr/>
            </a:pPr>
            <a:r>
              <a:rPr lang="en-US" sz="2800" dirty="0" smtClean="0"/>
              <a:t>MIMD architectures could include</a:t>
            </a:r>
            <a:br>
              <a:rPr lang="en-US" sz="2800" dirty="0" smtClean="0"/>
            </a:br>
            <a:r>
              <a:rPr lang="en-US" sz="2800" dirty="0" smtClean="0"/>
              <a:t>all the other models. e.g., </a:t>
            </a:r>
          </a:p>
          <a:p>
            <a:pPr lvl="1">
              <a:defRPr/>
            </a:pPr>
            <a:r>
              <a:rPr lang="en-US" sz="2000" dirty="0" smtClean="0"/>
              <a:t>SISD – just one CPU active, others running NOP</a:t>
            </a:r>
          </a:p>
          <a:p>
            <a:pPr lvl="1">
              <a:defRPr/>
            </a:pPr>
            <a:r>
              <a:rPr lang="en-US" sz="2000" dirty="0" smtClean="0"/>
              <a:t>SIMD – all CPUs load the same instruction but</a:t>
            </a:r>
            <a:br>
              <a:rPr lang="en-US" sz="2000" dirty="0" smtClean="0"/>
            </a:br>
            <a:r>
              <a:rPr lang="en-US" sz="2000" dirty="0" smtClean="0"/>
              <a:t>apply to different data</a:t>
            </a:r>
          </a:p>
          <a:p>
            <a:pPr lvl="1">
              <a:defRPr/>
            </a:pPr>
            <a:r>
              <a:rPr lang="en-US" sz="2000" dirty="0" smtClean="0"/>
              <a:t>MISD – all CPUs load  different instructions</a:t>
            </a:r>
            <a:br>
              <a:rPr lang="en-US" sz="2000" dirty="0" smtClean="0"/>
            </a:br>
            <a:r>
              <a:rPr lang="en-US" sz="2000" dirty="0" smtClean="0"/>
              <a:t>but apply it to the same data</a:t>
            </a:r>
            <a:endParaRPr lang="en-US" sz="2000" dirty="0"/>
          </a:p>
        </p:txBody>
      </p:sp>
      <p:pic>
        <p:nvPicPr>
          <p:cNvPr id="19460" name="Picture 3" descr="opteronCluster_200pix.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37327" y="1530350"/>
            <a:ext cx="2411412"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4"/>
          <p:cNvSpPr>
            <a:spLocks noChangeArrowheads="1"/>
          </p:cNvSpPr>
          <p:nvPr/>
        </p:nvSpPr>
        <p:spPr bwMode="auto">
          <a:xfrm>
            <a:off x="6521450" y="3117850"/>
            <a:ext cx="1439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AMD Opteron</a:t>
            </a:r>
          </a:p>
        </p:txBody>
      </p:sp>
      <p:pic>
        <p:nvPicPr>
          <p:cNvPr id="19462" name="Picture 5" descr="ibm_bluegene.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59625" y="3854450"/>
            <a:ext cx="1592263"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Rectangle 6"/>
          <p:cNvSpPr>
            <a:spLocks noChangeArrowheads="1"/>
          </p:cNvSpPr>
          <p:nvPr/>
        </p:nvSpPr>
        <p:spPr bwMode="auto">
          <a:xfrm>
            <a:off x="7378700" y="5930900"/>
            <a:ext cx="15176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IBM BlueGene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385175" cy="922338"/>
          </a:xfrm>
        </p:spPr>
        <p:txBody>
          <a:bodyPr/>
          <a:lstStyle/>
          <a:p>
            <a:pPr>
              <a:defRPr/>
            </a:pPr>
            <a:r>
              <a:rPr lang="en-US" dirty="0" smtClean="0"/>
              <a:t>Class Activity</a:t>
            </a:r>
            <a:endParaRPr lang="en-US" dirty="0"/>
          </a:p>
        </p:txBody>
      </p:sp>
      <p:sp>
        <p:nvSpPr>
          <p:cNvPr id="20483" name="TextBox 4"/>
          <p:cNvSpPr txBox="1">
            <a:spLocks noChangeArrowheads="1"/>
          </p:cNvSpPr>
          <p:nvPr/>
        </p:nvSpPr>
        <p:spPr bwMode="auto">
          <a:xfrm>
            <a:off x="149225" y="4826000"/>
            <a:ext cx="5153025"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Consider the types of programming models:</a:t>
            </a:r>
          </a:p>
          <a:p>
            <a:pPr>
              <a:buFont typeface="Arial" charset="0"/>
              <a:buChar char="•"/>
            </a:pPr>
            <a:r>
              <a:rPr lang="en-US" sz="2000"/>
              <a:t> Sequential / non-parallel</a:t>
            </a:r>
          </a:p>
          <a:p>
            <a:pPr>
              <a:buFont typeface="Arial" charset="0"/>
              <a:buChar char="•"/>
            </a:pPr>
            <a:r>
              <a:rPr lang="en-US" sz="2000"/>
              <a:t> Data parallel model</a:t>
            </a:r>
          </a:p>
          <a:p>
            <a:pPr>
              <a:buFont typeface="Arial" charset="0"/>
              <a:buChar char="•"/>
            </a:pPr>
            <a:r>
              <a:rPr lang="en-US" sz="2000"/>
              <a:t> Message passing model</a:t>
            </a:r>
          </a:p>
          <a:p>
            <a:pPr>
              <a:buFont typeface="Arial" charset="0"/>
              <a:buChar char="•"/>
            </a:pPr>
            <a:r>
              <a:rPr lang="en-US" sz="2000"/>
              <a:t> Shared memory model</a:t>
            </a:r>
          </a:p>
          <a:p>
            <a:pPr>
              <a:buFont typeface="Arial" charset="0"/>
              <a:buChar char="•"/>
            </a:pPr>
            <a:r>
              <a:rPr lang="en-US" sz="2000"/>
              <a:t> Hybrid models</a:t>
            </a:r>
          </a:p>
        </p:txBody>
      </p:sp>
      <p:grpSp>
        <p:nvGrpSpPr>
          <p:cNvPr id="20484" name="Group 26"/>
          <p:cNvGrpSpPr>
            <a:grpSpLocks/>
          </p:cNvGrpSpPr>
          <p:nvPr/>
        </p:nvGrpSpPr>
        <p:grpSpPr bwMode="auto">
          <a:xfrm>
            <a:off x="4389438" y="1922463"/>
            <a:ext cx="4583112" cy="2320925"/>
            <a:chOff x="4103370" y="2251710"/>
            <a:chExt cx="4584065" cy="2319973"/>
          </a:xfrm>
        </p:grpSpPr>
        <p:sp>
          <p:nvSpPr>
            <p:cNvPr id="6" name="TextBox 5"/>
            <p:cNvSpPr txBox="1"/>
            <p:nvPr/>
          </p:nvSpPr>
          <p:spPr>
            <a:xfrm>
              <a:off x="5121169" y="2251710"/>
              <a:ext cx="3529747" cy="399886"/>
            </a:xfrm>
            <a:prstGeom prst="rect">
              <a:avLst/>
            </a:prstGeom>
            <a:solidFill>
              <a:schemeClr val="accent5">
                <a:lumMod val="20000"/>
                <a:lumOff val="80000"/>
              </a:schemeClr>
            </a:solidFill>
          </p:spPr>
          <p:txBody>
            <a:bodyPr wrap="none">
              <a:spAutoFit/>
            </a:bodyPr>
            <a:lstStyle/>
            <a:p>
              <a:pPr>
                <a:defRPr/>
              </a:pPr>
              <a:r>
                <a:rPr lang="en-US" sz="2000" dirty="0">
                  <a:solidFill>
                    <a:schemeClr val="bg1">
                      <a:lumMod val="50000"/>
                    </a:schemeClr>
                  </a:solidFill>
                </a:rPr>
                <a:t>Types of architecture models</a:t>
              </a:r>
            </a:p>
          </p:txBody>
        </p:sp>
        <p:sp>
          <p:nvSpPr>
            <p:cNvPr id="7" name="Rectangle 6"/>
            <p:cNvSpPr/>
            <p:nvPr/>
          </p:nvSpPr>
          <p:spPr bwMode="auto">
            <a:xfrm>
              <a:off x="4103370" y="2627793"/>
              <a:ext cx="2297590" cy="972739"/>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SISD</a:t>
              </a:r>
            </a:p>
            <a:p>
              <a:pPr algn="ctr">
                <a:defRPr/>
              </a:pPr>
              <a:r>
                <a:rPr lang="en-US" dirty="0">
                  <a:solidFill>
                    <a:srgbClr val="1C1C1C"/>
                  </a:solidFill>
                </a:rPr>
                <a:t>Single Instruction Single Data</a:t>
              </a:r>
            </a:p>
          </p:txBody>
        </p:sp>
        <p:sp>
          <p:nvSpPr>
            <p:cNvPr id="8" name="Rectangle 7"/>
            <p:cNvSpPr/>
            <p:nvPr/>
          </p:nvSpPr>
          <p:spPr bwMode="auto">
            <a:xfrm>
              <a:off x="6389845" y="2627793"/>
              <a:ext cx="2297590" cy="972739"/>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SIMD</a:t>
              </a:r>
            </a:p>
            <a:p>
              <a:pPr algn="ctr">
                <a:defRPr/>
              </a:pPr>
              <a:r>
                <a:rPr lang="en-US" dirty="0">
                  <a:solidFill>
                    <a:srgbClr val="1C1C1C"/>
                  </a:solidFill>
                </a:rPr>
                <a:t>Single Instruction Multiple Data</a:t>
              </a:r>
            </a:p>
          </p:txBody>
        </p:sp>
        <p:sp>
          <p:nvSpPr>
            <p:cNvPr id="9" name="Rectangle 8"/>
            <p:cNvSpPr/>
            <p:nvPr/>
          </p:nvSpPr>
          <p:spPr bwMode="auto">
            <a:xfrm>
              <a:off x="4103370" y="3600532"/>
              <a:ext cx="2297590" cy="971151"/>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MISD</a:t>
              </a:r>
            </a:p>
            <a:p>
              <a:pPr algn="ctr">
                <a:defRPr/>
              </a:pPr>
              <a:r>
                <a:rPr lang="en-US" dirty="0">
                  <a:solidFill>
                    <a:srgbClr val="1C1C1C"/>
                  </a:solidFill>
                </a:rPr>
                <a:t>Multiple Instructions Single Data</a:t>
              </a:r>
            </a:p>
          </p:txBody>
        </p:sp>
        <p:sp>
          <p:nvSpPr>
            <p:cNvPr id="10" name="Rectangle 9"/>
            <p:cNvSpPr/>
            <p:nvPr/>
          </p:nvSpPr>
          <p:spPr bwMode="auto">
            <a:xfrm>
              <a:off x="6389845" y="3600532"/>
              <a:ext cx="2297590" cy="971151"/>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MIMD</a:t>
              </a:r>
            </a:p>
            <a:p>
              <a:pPr algn="ctr">
                <a:defRPr/>
              </a:pPr>
              <a:r>
                <a:rPr lang="en-US" dirty="0">
                  <a:solidFill>
                    <a:srgbClr val="1C1C1C"/>
                  </a:solidFill>
                </a:rPr>
                <a:t>Multiple Instructions Multiple Data</a:t>
              </a:r>
            </a:p>
          </p:txBody>
        </p:sp>
      </p:grpSp>
      <p:sp>
        <p:nvSpPr>
          <p:cNvPr id="12" name="TextBox 11"/>
          <p:cNvSpPr txBox="1"/>
          <p:nvPr/>
        </p:nvSpPr>
        <p:spPr>
          <a:xfrm>
            <a:off x="114300" y="1635125"/>
            <a:ext cx="4387850" cy="2246313"/>
          </a:xfrm>
          <a:prstGeom prst="rect">
            <a:avLst/>
          </a:prstGeom>
          <a:noFill/>
        </p:spPr>
        <p:txBody>
          <a:bodyPr wrap="none">
            <a:spAutoFit/>
          </a:bodyPr>
          <a:lstStyle/>
          <a:p>
            <a:pPr>
              <a:defRPr/>
            </a:pPr>
            <a:r>
              <a:rPr lang="en-US" sz="2000" dirty="0"/>
              <a:t>Consider an application:</a:t>
            </a:r>
          </a:p>
          <a:p>
            <a:pPr marL="457200" indent="-457200">
              <a:buFont typeface="+mj-lt"/>
              <a:buAutoNum type="arabicPeriod"/>
              <a:defRPr/>
            </a:pPr>
            <a:r>
              <a:rPr lang="en-US" sz="2000" dirty="0"/>
              <a:t> Transaction processing</a:t>
            </a:r>
          </a:p>
          <a:p>
            <a:pPr marL="457200" indent="-457200">
              <a:buFont typeface="+mj-lt"/>
              <a:buAutoNum type="arabicPeriod"/>
              <a:defRPr/>
            </a:pPr>
            <a:r>
              <a:rPr lang="en-US" sz="2000" dirty="0"/>
              <a:t> Face recognition</a:t>
            </a:r>
          </a:p>
          <a:p>
            <a:pPr marL="457200" indent="-457200">
              <a:buFont typeface="+mj-lt"/>
              <a:buAutoNum type="arabicPeriod"/>
              <a:defRPr/>
            </a:pPr>
            <a:r>
              <a:rPr lang="en-US" sz="2000" dirty="0"/>
              <a:t> 3D graphics rendering</a:t>
            </a:r>
          </a:p>
          <a:p>
            <a:pPr marL="457200" indent="-457200">
              <a:buFont typeface="+mj-lt"/>
              <a:buAutoNum type="arabicPeriod"/>
              <a:defRPr/>
            </a:pPr>
            <a:r>
              <a:rPr lang="en-US" sz="2000" dirty="0"/>
              <a:t> Pattern search (or string search)</a:t>
            </a:r>
          </a:p>
          <a:p>
            <a:pPr marL="457200" indent="-457200">
              <a:buFont typeface="+mj-lt"/>
              <a:buAutoNum type="arabicPeriod"/>
              <a:defRPr/>
            </a:pPr>
            <a:r>
              <a:rPr lang="en-US" sz="2000" dirty="0"/>
              <a:t> Radar</a:t>
            </a:r>
          </a:p>
          <a:p>
            <a:pPr marL="457200" indent="-457200">
              <a:buFont typeface="+mj-lt"/>
              <a:buAutoNum type="arabicPeriod"/>
              <a:defRPr/>
            </a:pPr>
            <a:r>
              <a:rPr lang="en-US" sz="2000" dirty="0"/>
              <a:t> Database queries</a:t>
            </a:r>
          </a:p>
        </p:txBody>
      </p:sp>
      <p:cxnSp>
        <p:nvCxnSpPr>
          <p:cNvPr id="20486" name="Straight Arrow Connector 13"/>
          <p:cNvCxnSpPr>
            <a:cxnSpLocks noChangeShapeType="1"/>
          </p:cNvCxnSpPr>
          <p:nvPr/>
        </p:nvCxnSpPr>
        <p:spPr bwMode="auto">
          <a:xfrm rot="16200000" flipH="1">
            <a:off x="285750" y="1485901"/>
            <a:ext cx="261937" cy="2397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 name="Rectangle 16"/>
          <p:cNvSpPr/>
          <p:nvPr/>
        </p:nvSpPr>
        <p:spPr>
          <a:xfrm>
            <a:off x="0" y="1174750"/>
            <a:ext cx="3211513" cy="369888"/>
          </a:xfrm>
          <a:prstGeom prst="rect">
            <a:avLst/>
          </a:prstGeom>
        </p:spPr>
        <p:txBody>
          <a:bodyPr>
            <a:spAutoFit/>
          </a:bodyPr>
          <a:lstStyle/>
          <a:p>
            <a:pPr>
              <a:defRPr/>
            </a:pPr>
            <a:r>
              <a:rPr lang="en-US" dirty="0">
                <a:solidFill>
                  <a:schemeClr val="tx2">
                    <a:lumMod val="75000"/>
                  </a:schemeClr>
                </a:solidFill>
              </a:rPr>
              <a:t>Step 1: choose an application</a:t>
            </a:r>
          </a:p>
        </p:txBody>
      </p:sp>
      <p:cxnSp>
        <p:nvCxnSpPr>
          <p:cNvPr id="20488" name="Straight Arrow Connector 17"/>
          <p:cNvCxnSpPr>
            <a:cxnSpLocks noChangeShapeType="1"/>
          </p:cNvCxnSpPr>
          <p:nvPr/>
        </p:nvCxnSpPr>
        <p:spPr bwMode="auto">
          <a:xfrm rot="5400000">
            <a:off x="251619" y="4309269"/>
            <a:ext cx="1039813" cy="793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0" name="Rectangle 19"/>
          <p:cNvSpPr/>
          <p:nvPr/>
        </p:nvSpPr>
        <p:spPr>
          <a:xfrm>
            <a:off x="742950" y="4216400"/>
            <a:ext cx="3275013" cy="646113"/>
          </a:xfrm>
          <a:prstGeom prst="rect">
            <a:avLst/>
          </a:prstGeom>
        </p:spPr>
        <p:txBody>
          <a:bodyPr wrap="none">
            <a:spAutoFit/>
          </a:bodyPr>
          <a:lstStyle/>
          <a:p>
            <a:pPr>
              <a:defRPr/>
            </a:pPr>
            <a:r>
              <a:rPr lang="en-US" dirty="0">
                <a:solidFill>
                  <a:schemeClr val="tx2">
                    <a:lumMod val="75000"/>
                  </a:schemeClr>
                </a:solidFill>
              </a:rPr>
              <a:t>Step 2: which programming</a:t>
            </a:r>
            <a:br>
              <a:rPr lang="en-US" dirty="0">
                <a:solidFill>
                  <a:schemeClr val="tx2">
                    <a:lumMod val="75000"/>
                  </a:schemeClr>
                </a:solidFill>
              </a:rPr>
            </a:br>
            <a:r>
              <a:rPr lang="en-US" dirty="0">
                <a:solidFill>
                  <a:schemeClr val="tx2">
                    <a:lumMod val="75000"/>
                  </a:schemeClr>
                </a:solidFill>
              </a:rPr>
              <a:t>  model would you like to use?</a:t>
            </a:r>
          </a:p>
        </p:txBody>
      </p:sp>
      <p:sp>
        <p:nvSpPr>
          <p:cNvPr id="25" name="Rectangle 24"/>
          <p:cNvSpPr/>
          <p:nvPr/>
        </p:nvSpPr>
        <p:spPr>
          <a:xfrm>
            <a:off x="5800725" y="4541838"/>
            <a:ext cx="3157538" cy="646112"/>
          </a:xfrm>
          <a:prstGeom prst="rect">
            <a:avLst/>
          </a:prstGeom>
        </p:spPr>
        <p:txBody>
          <a:bodyPr>
            <a:spAutoFit/>
          </a:bodyPr>
          <a:lstStyle/>
          <a:p>
            <a:pPr>
              <a:defRPr/>
            </a:pPr>
            <a:r>
              <a:rPr lang="en-US" dirty="0">
                <a:solidFill>
                  <a:schemeClr val="tx2">
                    <a:lumMod val="75000"/>
                  </a:schemeClr>
                </a:solidFill>
              </a:rPr>
              <a:t>Step 3: which computer</a:t>
            </a:r>
            <a:br>
              <a:rPr lang="en-US" dirty="0">
                <a:solidFill>
                  <a:schemeClr val="tx2">
                    <a:lumMod val="75000"/>
                  </a:schemeClr>
                </a:solidFill>
              </a:rPr>
            </a:br>
            <a:r>
              <a:rPr lang="en-US" dirty="0">
                <a:solidFill>
                  <a:schemeClr val="tx2">
                    <a:lumMod val="75000"/>
                  </a:schemeClr>
                </a:solidFill>
              </a:rPr>
              <a:t>architecture would you use?</a:t>
            </a:r>
          </a:p>
        </p:txBody>
      </p:sp>
      <p:sp>
        <p:nvSpPr>
          <p:cNvPr id="28" name="Rectangle 27"/>
          <p:cNvSpPr/>
          <p:nvPr/>
        </p:nvSpPr>
        <p:spPr>
          <a:xfrm>
            <a:off x="4954588" y="5648325"/>
            <a:ext cx="3890962" cy="1200150"/>
          </a:xfrm>
          <a:prstGeom prst="rect">
            <a:avLst/>
          </a:prstGeom>
        </p:spPr>
        <p:txBody>
          <a:bodyPr wrap="none">
            <a:spAutoFit/>
          </a:bodyPr>
          <a:lstStyle/>
          <a:p>
            <a:pPr>
              <a:defRPr/>
            </a:pPr>
            <a:r>
              <a:rPr lang="en-US" b="1" i="1" dirty="0">
                <a:solidFill>
                  <a:schemeClr val="tx2">
                    <a:lumMod val="75000"/>
                  </a:schemeClr>
                </a:solidFill>
              </a:rPr>
              <a:t>TODO: Work in groups. Follow</a:t>
            </a:r>
            <a:br>
              <a:rPr lang="en-US" b="1" i="1" dirty="0">
                <a:solidFill>
                  <a:schemeClr val="tx2">
                    <a:lumMod val="75000"/>
                  </a:schemeClr>
                </a:solidFill>
              </a:rPr>
            </a:br>
            <a:r>
              <a:rPr lang="en-US" b="1" i="1" dirty="0">
                <a:solidFill>
                  <a:schemeClr val="tx2">
                    <a:lumMod val="75000"/>
                  </a:schemeClr>
                </a:solidFill>
              </a:rPr>
              <a:t>steps 1-3 shown for a selection of</a:t>
            </a:r>
            <a:br>
              <a:rPr lang="en-US" b="1" i="1" dirty="0">
                <a:solidFill>
                  <a:schemeClr val="tx2">
                    <a:lumMod val="75000"/>
                  </a:schemeClr>
                </a:solidFill>
              </a:rPr>
            </a:br>
            <a:r>
              <a:rPr lang="en-US" b="1" i="1" dirty="0">
                <a:solidFill>
                  <a:schemeClr val="tx2">
                    <a:lumMod val="75000"/>
                  </a:schemeClr>
                </a:solidFill>
              </a:rPr>
              <a:t>the applications listed in step 1.</a:t>
            </a:r>
          </a:p>
          <a:p>
            <a:pPr>
              <a:defRPr/>
            </a:pPr>
            <a:r>
              <a:rPr lang="en-ZA" b="1" i="1" dirty="0">
                <a:solidFill>
                  <a:schemeClr val="tx2">
                    <a:lumMod val="75000"/>
                  </a:schemeClr>
                </a:solidFill>
              </a:rPr>
              <a:t>We will them vote on the choices.</a:t>
            </a:r>
            <a:endParaRPr lang="en-US" b="1" i="1" dirty="0">
              <a:solidFill>
                <a:schemeClr val="tx2">
                  <a:lumMod val="75000"/>
                </a:schemeClr>
              </a:solidFill>
            </a:endParaRPr>
          </a:p>
        </p:txBody>
      </p:sp>
      <p:pic>
        <p:nvPicPr>
          <p:cNvPr id="20492" name="Picture 28" descr="discussion-03.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211138"/>
            <a:ext cx="1635125"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Freeform 28"/>
          <p:cNvSpPr/>
          <p:nvPr/>
        </p:nvSpPr>
        <p:spPr bwMode="auto">
          <a:xfrm>
            <a:off x="3786188" y="4457700"/>
            <a:ext cx="2057400" cy="1243013"/>
          </a:xfrm>
          <a:custGeom>
            <a:avLst/>
            <a:gdLst>
              <a:gd name="connsiteX0" fmla="*/ 0 w 2457450"/>
              <a:gd name="connsiteY0" fmla="*/ 1243013 h 1243013"/>
              <a:gd name="connsiteX1" fmla="*/ 1743075 w 2457450"/>
              <a:gd name="connsiteY1" fmla="*/ 942975 h 1243013"/>
              <a:gd name="connsiteX2" fmla="*/ 2457450 w 2457450"/>
              <a:gd name="connsiteY2" fmla="*/ 0 h 1243013"/>
            </a:gdLst>
            <a:ahLst/>
            <a:cxnLst>
              <a:cxn ang="0">
                <a:pos x="connsiteX0" y="connsiteY0"/>
              </a:cxn>
              <a:cxn ang="0">
                <a:pos x="connsiteX1" y="connsiteY1"/>
              </a:cxn>
              <a:cxn ang="0">
                <a:pos x="connsiteX2" y="connsiteY2"/>
              </a:cxn>
            </a:cxnLst>
            <a:rect l="l" t="t" r="r" b="b"/>
            <a:pathLst>
              <a:path w="2457450" h="1243013">
                <a:moveTo>
                  <a:pt x="0" y="1243013"/>
                </a:moveTo>
                <a:cubicBezTo>
                  <a:pt x="666750" y="1196578"/>
                  <a:pt x="1333500" y="1150144"/>
                  <a:pt x="1743075" y="942975"/>
                </a:cubicBezTo>
                <a:cubicBezTo>
                  <a:pt x="2152650" y="735806"/>
                  <a:pt x="2305050" y="367903"/>
                  <a:pt x="2457450" y="0"/>
                </a:cubicBezTo>
              </a:path>
            </a:pathLst>
          </a:custGeom>
          <a:noFill/>
          <a:ln w="19050" cap="flat" cmpd="sng" algn="ctr">
            <a:solidFill>
              <a:schemeClr val="tx1"/>
            </a:solidFill>
            <a:prstDash val="solid"/>
            <a:round/>
            <a:headEnd type="none" w="med" len="med"/>
            <a:tailEnd type="arrow" w="med" len="med"/>
          </a:ln>
          <a:effectLst/>
        </p:spPr>
        <p:txBody>
          <a:bodyPr/>
          <a:lstStyle/>
          <a:p>
            <a:pPr>
              <a:defRPr/>
            </a:pPr>
            <a:endParaRPr lang="en-US">
              <a:ln>
                <a:solidFill>
                  <a:schemeClr val="tx1"/>
                </a:solidFill>
              </a:ln>
            </a:endParaRPr>
          </a:p>
        </p:txBody>
      </p:sp>
      <p:sp>
        <p:nvSpPr>
          <p:cNvPr id="20494" name="Left Arrow 29"/>
          <p:cNvSpPr>
            <a:spLocks noChangeArrowheads="1"/>
          </p:cNvSpPr>
          <p:nvPr/>
        </p:nvSpPr>
        <p:spPr bwMode="auto">
          <a:xfrm flipH="1">
            <a:off x="3614738" y="5815013"/>
            <a:ext cx="1371600" cy="757237"/>
          </a:xfrm>
          <a:prstGeom prst="leftArrow">
            <a:avLst>
              <a:gd name="adj1" fmla="val 50000"/>
              <a:gd name="adj2" fmla="val 49996"/>
            </a:avLst>
          </a:prstGeom>
          <a:solidFill>
            <a:srgbClr val="FFFF00"/>
          </a:solidFill>
          <a:ln w="9525" algn="ctr">
            <a:solidFill>
              <a:schemeClr val="tx1"/>
            </a:solidFill>
            <a:round/>
            <a:headEnd/>
            <a:tailEnd/>
          </a:ln>
        </p:spPr>
        <p:txBody>
          <a:bodyPr anchor="ctr"/>
          <a:lstStyle/>
          <a:p>
            <a:r>
              <a:rPr lang="en-ZA">
                <a:solidFill>
                  <a:srgbClr val="1C1C1C"/>
                </a:solidFill>
              </a:rPr>
              <a:t>Your task</a:t>
            </a:r>
            <a:endParaRPr lang="en-US">
              <a:solidFill>
                <a:srgbClr val="1C1C1C"/>
              </a:solidFill>
            </a:endParaRPr>
          </a:p>
        </p:txBody>
      </p:sp>
      <p:sp>
        <p:nvSpPr>
          <p:cNvPr id="20495" name="Rectangle 20"/>
          <p:cNvSpPr>
            <a:spLocks noChangeArrowheads="1"/>
          </p:cNvSpPr>
          <p:nvPr/>
        </p:nvSpPr>
        <p:spPr bwMode="auto">
          <a:xfrm>
            <a:off x="6353175" y="3016250"/>
            <a:ext cx="3730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a:solidFill>
                  <a:srgbClr val="1C1C1C"/>
                </a:solidFill>
              </a:rPr>
              <a:t>(1)</a:t>
            </a:r>
            <a:endParaRPr lang="en-US" sz="1200"/>
          </a:p>
        </p:txBody>
      </p:sp>
      <p:sp>
        <p:nvSpPr>
          <p:cNvPr id="20496" name="Rectangle 21"/>
          <p:cNvSpPr>
            <a:spLocks noChangeArrowheads="1"/>
          </p:cNvSpPr>
          <p:nvPr/>
        </p:nvSpPr>
        <p:spPr bwMode="auto">
          <a:xfrm>
            <a:off x="8672513" y="3016250"/>
            <a:ext cx="371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a:solidFill>
                  <a:srgbClr val="1C1C1C"/>
                </a:solidFill>
              </a:rPr>
              <a:t>(2)</a:t>
            </a:r>
            <a:endParaRPr lang="en-US" sz="1200"/>
          </a:p>
        </p:txBody>
      </p:sp>
      <p:sp>
        <p:nvSpPr>
          <p:cNvPr id="20497" name="Rectangle 22"/>
          <p:cNvSpPr>
            <a:spLocks noChangeArrowheads="1"/>
          </p:cNvSpPr>
          <p:nvPr/>
        </p:nvSpPr>
        <p:spPr bwMode="auto">
          <a:xfrm>
            <a:off x="6329363" y="3944938"/>
            <a:ext cx="371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a:solidFill>
                  <a:srgbClr val="1C1C1C"/>
                </a:solidFill>
              </a:rPr>
              <a:t>(3)</a:t>
            </a:r>
            <a:endParaRPr lang="en-US" sz="1200"/>
          </a:p>
        </p:txBody>
      </p:sp>
      <p:sp>
        <p:nvSpPr>
          <p:cNvPr id="20498" name="Rectangle 23"/>
          <p:cNvSpPr>
            <a:spLocks noChangeArrowheads="1"/>
          </p:cNvSpPr>
          <p:nvPr/>
        </p:nvSpPr>
        <p:spPr bwMode="auto">
          <a:xfrm>
            <a:off x="8672513" y="3944938"/>
            <a:ext cx="371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b="1">
                <a:solidFill>
                  <a:srgbClr val="1C1C1C"/>
                </a:solidFill>
              </a:rPr>
              <a:t>(4)</a:t>
            </a:r>
            <a:endParaRPr lang="en-US" sz="1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873" y="2515779"/>
            <a:ext cx="6372257"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Quiz on Thursday!</a:t>
            </a: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2pm</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3479393" y="4978400"/>
            <a:ext cx="2185214" cy="954107"/>
          </a:xfrm>
          <a:prstGeom prst="rect">
            <a:avLst/>
          </a:prstGeom>
          <a:noFill/>
        </p:spPr>
        <p:txBody>
          <a:bodyPr wrap="none" rtlCol="0">
            <a:spAutoFit/>
          </a:bodyPr>
          <a:lstStyle/>
          <a:p>
            <a:pPr algn="ctr"/>
            <a:r>
              <a:rPr lang="en-US" sz="2800" dirty="0" smtClean="0"/>
              <a:t>Lectures 1-4</a:t>
            </a:r>
          </a:p>
          <a:p>
            <a:pPr algn="ctr"/>
            <a:r>
              <a:rPr lang="en-US" sz="2800" dirty="0" smtClean="0"/>
              <a:t>Seminar 1</a:t>
            </a:r>
            <a:endParaRPr lang="en-US" sz="2800" dirty="0"/>
          </a:p>
        </p:txBody>
      </p:sp>
    </p:spTree>
    <p:extLst>
      <p:ext uri="{BB962C8B-B14F-4D97-AF65-F5344CB8AC3E}">
        <p14:creationId xmlns:p14="http://schemas.microsoft.com/office/powerpoint/2010/main" val="329412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016" y="423168"/>
            <a:ext cx="7698306" cy="692210"/>
          </a:xfrm>
        </p:spPr>
        <p:txBody>
          <a:bodyPr>
            <a:normAutofit fontScale="90000"/>
          </a:bodyPr>
          <a:lstStyle/>
          <a:p>
            <a:pPr>
              <a:defRPr/>
            </a:pPr>
            <a:r>
              <a:rPr lang="en-ZA" dirty="0" smtClean="0"/>
              <a:t>Voting for Flynn’s</a:t>
            </a:r>
            <a:endParaRPr lang="en-US" dirty="0"/>
          </a:p>
        </p:txBody>
      </p:sp>
      <p:grpSp>
        <p:nvGrpSpPr>
          <p:cNvPr id="21507" name="Group 26"/>
          <p:cNvGrpSpPr>
            <a:grpSpLocks/>
          </p:cNvGrpSpPr>
          <p:nvPr/>
        </p:nvGrpSpPr>
        <p:grpSpPr bwMode="auto">
          <a:xfrm>
            <a:off x="4146550" y="1078392"/>
            <a:ext cx="4583113" cy="1944687"/>
            <a:chOff x="4103370" y="2627793"/>
            <a:chExt cx="4584065" cy="1943890"/>
          </a:xfrm>
        </p:grpSpPr>
        <p:sp>
          <p:nvSpPr>
            <p:cNvPr id="5" name="Rectangle 4"/>
            <p:cNvSpPr/>
            <p:nvPr/>
          </p:nvSpPr>
          <p:spPr bwMode="auto">
            <a:xfrm>
              <a:off x="4103370" y="2627793"/>
              <a:ext cx="2297590" cy="97273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SISD</a:t>
              </a:r>
            </a:p>
            <a:p>
              <a:pPr algn="ctr">
                <a:defRPr/>
              </a:pPr>
              <a:r>
                <a:rPr lang="en-US" dirty="0">
                  <a:solidFill>
                    <a:srgbClr val="1C1C1C"/>
                  </a:solidFill>
                </a:rPr>
                <a:t>Single Instruction Single Data</a:t>
              </a:r>
            </a:p>
          </p:txBody>
        </p:sp>
        <p:sp>
          <p:nvSpPr>
            <p:cNvPr id="6" name="Rectangle 5"/>
            <p:cNvSpPr/>
            <p:nvPr/>
          </p:nvSpPr>
          <p:spPr bwMode="auto">
            <a:xfrm>
              <a:off x="6389845" y="2627793"/>
              <a:ext cx="2297590" cy="972738"/>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SIMD</a:t>
              </a:r>
            </a:p>
            <a:p>
              <a:pPr algn="ctr">
                <a:defRPr/>
              </a:pPr>
              <a:r>
                <a:rPr lang="en-US" dirty="0">
                  <a:solidFill>
                    <a:srgbClr val="1C1C1C"/>
                  </a:solidFill>
                </a:rPr>
                <a:t>Single Instruction Multiple Data</a:t>
              </a:r>
            </a:p>
          </p:txBody>
        </p:sp>
        <p:sp>
          <p:nvSpPr>
            <p:cNvPr id="7" name="Rectangle 6"/>
            <p:cNvSpPr/>
            <p:nvPr/>
          </p:nvSpPr>
          <p:spPr bwMode="auto">
            <a:xfrm>
              <a:off x="4103370" y="3600531"/>
              <a:ext cx="2297590" cy="971152"/>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MISD</a:t>
              </a:r>
            </a:p>
            <a:p>
              <a:pPr algn="ctr">
                <a:defRPr/>
              </a:pPr>
              <a:r>
                <a:rPr lang="en-US" dirty="0">
                  <a:solidFill>
                    <a:srgbClr val="1C1C1C"/>
                  </a:solidFill>
                </a:rPr>
                <a:t>Multiple Instructions Single Data</a:t>
              </a:r>
            </a:p>
          </p:txBody>
        </p:sp>
        <p:sp>
          <p:nvSpPr>
            <p:cNvPr id="8" name="Rectangle 7"/>
            <p:cNvSpPr/>
            <p:nvPr/>
          </p:nvSpPr>
          <p:spPr bwMode="auto">
            <a:xfrm>
              <a:off x="6389845" y="3600531"/>
              <a:ext cx="2297590" cy="971152"/>
            </a:xfrm>
            <a:prstGeom prst="rect">
              <a:avLst/>
            </a:prstGeom>
            <a:solidFill>
              <a:schemeClr val="accent5">
                <a:lumMod val="20000"/>
                <a:lumOff val="80000"/>
              </a:schemeClr>
            </a:solidFill>
            <a:ln w="19050" cap="flat" cmpd="sng" algn="ctr">
              <a:solidFill>
                <a:schemeClr val="bg2">
                  <a:lumMod val="50000"/>
                </a:schemeClr>
              </a:solidFill>
              <a:prstDash val="solid"/>
              <a:round/>
              <a:headEnd type="none" w="med" len="med"/>
              <a:tailEnd type="none" w="med" len="med"/>
            </a:ln>
            <a:effectLst/>
          </p:spPr>
          <p:txBody>
            <a:bodyPr/>
            <a:lstStyle/>
            <a:p>
              <a:pPr algn="ctr">
                <a:defRPr/>
              </a:pPr>
              <a:r>
                <a:rPr lang="en-US" b="1" dirty="0">
                  <a:solidFill>
                    <a:srgbClr val="1C1C1C"/>
                  </a:solidFill>
                </a:rPr>
                <a:t>MIMD</a:t>
              </a:r>
            </a:p>
            <a:p>
              <a:pPr algn="ctr">
                <a:defRPr/>
              </a:pPr>
              <a:r>
                <a:rPr lang="en-US" dirty="0">
                  <a:solidFill>
                    <a:srgbClr val="1C1C1C"/>
                  </a:solidFill>
                </a:rPr>
                <a:t>Multiple Instructions Multiple Data</a:t>
              </a:r>
            </a:p>
          </p:txBody>
        </p:sp>
      </p:grpSp>
      <p:sp>
        <p:nvSpPr>
          <p:cNvPr id="21508" name="Rectangle 8"/>
          <p:cNvSpPr>
            <a:spLocks noChangeArrowheads="1"/>
          </p:cNvSpPr>
          <p:nvPr/>
        </p:nvSpPr>
        <p:spPr bwMode="auto">
          <a:xfrm>
            <a:off x="6010275" y="1681642"/>
            <a:ext cx="466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solidFill>
                  <a:srgbClr val="1C1C1C"/>
                </a:solidFill>
              </a:rPr>
              <a:t>(1)</a:t>
            </a:r>
            <a:endParaRPr lang="en-US"/>
          </a:p>
        </p:txBody>
      </p:sp>
      <p:sp>
        <p:nvSpPr>
          <p:cNvPr id="21509" name="Rectangle 12"/>
          <p:cNvSpPr>
            <a:spLocks noChangeArrowheads="1"/>
          </p:cNvSpPr>
          <p:nvPr/>
        </p:nvSpPr>
        <p:spPr bwMode="auto">
          <a:xfrm>
            <a:off x="8334375" y="1681642"/>
            <a:ext cx="466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solidFill>
                  <a:srgbClr val="1C1C1C"/>
                </a:solidFill>
              </a:rPr>
              <a:t>(2)</a:t>
            </a:r>
            <a:endParaRPr lang="en-US"/>
          </a:p>
        </p:txBody>
      </p:sp>
      <p:sp>
        <p:nvSpPr>
          <p:cNvPr id="21510" name="Rectangle 13"/>
          <p:cNvSpPr>
            <a:spLocks noChangeArrowheads="1"/>
          </p:cNvSpPr>
          <p:nvPr/>
        </p:nvSpPr>
        <p:spPr bwMode="auto">
          <a:xfrm>
            <a:off x="6019800" y="2667479"/>
            <a:ext cx="466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solidFill>
                  <a:srgbClr val="1C1C1C"/>
                </a:solidFill>
              </a:rPr>
              <a:t>(3)</a:t>
            </a:r>
            <a:endParaRPr lang="en-US"/>
          </a:p>
        </p:txBody>
      </p:sp>
      <p:sp>
        <p:nvSpPr>
          <p:cNvPr id="21511" name="Rectangle 14"/>
          <p:cNvSpPr>
            <a:spLocks noChangeArrowheads="1"/>
          </p:cNvSpPr>
          <p:nvPr/>
        </p:nvSpPr>
        <p:spPr bwMode="auto">
          <a:xfrm>
            <a:off x="8334375" y="2667479"/>
            <a:ext cx="466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solidFill>
                  <a:srgbClr val="1C1C1C"/>
                </a:solidFill>
              </a:rPr>
              <a:t>(4)</a:t>
            </a:r>
            <a:endParaRPr lang="en-US"/>
          </a:p>
        </p:txBody>
      </p:sp>
      <p:graphicFrame>
        <p:nvGraphicFramePr>
          <p:cNvPr id="17" name="Table 16"/>
          <p:cNvGraphicFramePr>
            <a:graphicFrameLocks noGrp="1"/>
          </p:cNvGraphicFramePr>
          <p:nvPr>
            <p:extLst>
              <p:ext uri="{D42A27DB-BD31-4B8C-83A1-F6EECF244321}">
                <p14:modId xmlns:p14="http://schemas.microsoft.com/office/powerpoint/2010/main" val="3718394160"/>
              </p:ext>
            </p:extLst>
          </p:nvPr>
        </p:nvGraphicFramePr>
        <p:xfrm>
          <a:off x="357188" y="3165563"/>
          <a:ext cx="8401049" cy="2984499"/>
        </p:xfrm>
        <a:graphic>
          <a:graphicData uri="http://schemas.openxmlformats.org/drawingml/2006/table">
            <a:tbl>
              <a:tblPr firstRow="1" bandRow="1">
                <a:tableStyleId>{5940675A-B579-460E-94D1-54222C63F5DA}</a:tableStyleId>
              </a:tblPr>
              <a:tblGrid>
                <a:gridCol w="3083521"/>
                <a:gridCol w="1329382"/>
                <a:gridCol w="1329382"/>
                <a:gridCol w="1329382"/>
                <a:gridCol w="1329382"/>
              </a:tblGrid>
              <a:tr h="426357">
                <a:tc>
                  <a:txBody>
                    <a:bodyPr/>
                    <a:lstStyle/>
                    <a:p>
                      <a:r>
                        <a:rPr lang="en-ZA" sz="2000" b="1" dirty="0" smtClean="0">
                          <a:solidFill>
                            <a:srgbClr val="1C1C1C"/>
                          </a:solidFill>
                        </a:rPr>
                        <a:t>Program</a:t>
                      </a:r>
                      <a:endParaRPr lang="en-US" sz="2000" b="1" dirty="0">
                        <a:solidFill>
                          <a:srgbClr val="1C1C1C"/>
                        </a:solidFill>
                      </a:endParaRPr>
                    </a:p>
                  </a:txBody>
                  <a:tcPr marT="45715" marB="45715">
                    <a:lnR w="19050" cap="flat" cmpd="sng" algn="ctr">
                      <a:solidFill>
                        <a:srgbClr val="1C1C1C"/>
                      </a:solidFill>
                      <a:prstDash val="solid"/>
                      <a:round/>
                      <a:headEnd type="none" w="med" len="med"/>
                      <a:tailEnd type="none" w="med" len="med"/>
                    </a:lnR>
                    <a:lnB w="19050" cap="flat" cmpd="sng" algn="ctr">
                      <a:solidFill>
                        <a:srgbClr val="1C1C1C"/>
                      </a:solidFill>
                      <a:prstDash val="solid"/>
                      <a:round/>
                      <a:headEnd type="none" w="med" len="med"/>
                      <a:tailEnd type="none" w="med" len="med"/>
                    </a:lnB>
                    <a:noFill/>
                  </a:tcPr>
                </a:tc>
                <a:tc>
                  <a:txBody>
                    <a:bodyPr/>
                    <a:lstStyle/>
                    <a:p>
                      <a:r>
                        <a:rPr lang="en-ZA" sz="2000" b="1" dirty="0" smtClean="0">
                          <a:solidFill>
                            <a:srgbClr val="1C1C1C"/>
                          </a:solidFill>
                        </a:rPr>
                        <a:t>SISD(1)</a:t>
                      </a:r>
                      <a:endParaRPr lang="en-US" sz="2000" b="1"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B w="19050" cap="flat" cmpd="sng" algn="ctr">
                      <a:solidFill>
                        <a:srgbClr val="1C1C1C"/>
                      </a:solidFill>
                      <a:prstDash val="solid"/>
                      <a:round/>
                      <a:headEnd type="none" w="med" len="med"/>
                      <a:tailEnd type="none" w="med" len="med"/>
                    </a:lnB>
                    <a:noFill/>
                  </a:tcPr>
                </a:tc>
                <a:tc>
                  <a:txBody>
                    <a:bodyPr/>
                    <a:lstStyle/>
                    <a:p>
                      <a:r>
                        <a:rPr lang="en-ZA" sz="2000" b="1" dirty="0" smtClean="0">
                          <a:solidFill>
                            <a:srgbClr val="1C1C1C"/>
                          </a:solidFill>
                        </a:rPr>
                        <a:t>SIMD(2)</a:t>
                      </a:r>
                      <a:endParaRPr lang="en-US" sz="2000" b="1"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B w="19050" cap="flat" cmpd="sng" algn="ctr">
                      <a:solidFill>
                        <a:srgbClr val="1C1C1C"/>
                      </a:solidFill>
                      <a:prstDash val="solid"/>
                      <a:round/>
                      <a:headEnd type="none" w="med" len="med"/>
                      <a:tailEnd type="none" w="med" len="med"/>
                    </a:lnB>
                    <a:noFill/>
                  </a:tcPr>
                </a:tc>
                <a:tc>
                  <a:txBody>
                    <a:bodyPr/>
                    <a:lstStyle/>
                    <a:p>
                      <a:r>
                        <a:rPr lang="en-ZA" sz="2000" b="1" dirty="0" smtClean="0">
                          <a:solidFill>
                            <a:srgbClr val="1C1C1C"/>
                          </a:solidFill>
                        </a:rPr>
                        <a:t>MISD(3)</a:t>
                      </a:r>
                      <a:endParaRPr lang="en-US" sz="2000" b="1"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B w="19050" cap="flat" cmpd="sng" algn="ctr">
                      <a:solidFill>
                        <a:srgbClr val="1C1C1C"/>
                      </a:solidFill>
                      <a:prstDash val="solid"/>
                      <a:round/>
                      <a:headEnd type="none" w="med" len="med"/>
                      <a:tailEnd type="none" w="med" len="med"/>
                    </a:lnB>
                    <a:noFill/>
                  </a:tcPr>
                </a:tc>
                <a:tc>
                  <a:txBody>
                    <a:bodyPr/>
                    <a:lstStyle/>
                    <a:p>
                      <a:r>
                        <a:rPr lang="en-ZA" sz="2000" b="1" dirty="0" smtClean="0">
                          <a:solidFill>
                            <a:srgbClr val="1C1C1C"/>
                          </a:solidFill>
                        </a:rPr>
                        <a:t>MIMD(4)</a:t>
                      </a:r>
                      <a:endParaRPr lang="en-US" sz="2000" b="1" dirty="0">
                        <a:solidFill>
                          <a:srgbClr val="1C1C1C"/>
                        </a:solidFill>
                      </a:endParaRPr>
                    </a:p>
                  </a:txBody>
                  <a:tcPr marT="45715" marB="45715">
                    <a:lnL w="19050" cap="flat" cmpd="sng" algn="ctr">
                      <a:solidFill>
                        <a:srgbClr val="1C1C1C"/>
                      </a:solidFill>
                      <a:prstDash val="solid"/>
                      <a:round/>
                      <a:headEnd type="none" w="med" len="med"/>
                      <a:tailEnd type="none" w="med" len="med"/>
                    </a:lnL>
                    <a:lnB w="19050" cap="flat" cmpd="sng" algn="ctr">
                      <a:solidFill>
                        <a:srgbClr val="1C1C1C"/>
                      </a:solidFill>
                      <a:prstDash val="solid"/>
                      <a:round/>
                      <a:headEnd type="none" w="med" len="med"/>
                      <a:tailEnd type="none" w="med" len="med"/>
                    </a:lnB>
                    <a:noFill/>
                  </a:tcPr>
                </a:tc>
              </a:tr>
              <a:tr h="426357">
                <a:tc>
                  <a:txBody>
                    <a:bodyPr/>
                    <a:lstStyle/>
                    <a:p>
                      <a:r>
                        <a:rPr lang="en-US" sz="2000" dirty="0" smtClean="0">
                          <a:solidFill>
                            <a:srgbClr val="1C1C1C"/>
                          </a:solidFill>
                        </a:rPr>
                        <a:t>Transaction processing</a:t>
                      </a:r>
                    </a:p>
                  </a:txBody>
                  <a:tcPr marT="45715" marB="45715">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r>
              <a:tr h="426357">
                <a:tc>
                  <a:txBody>
                    <a:bodyPr/>
                    <a:lstStyle/>
                    <a:p>
                      <a:r>
                        <a:rPr lang="en-US" sz="2000" dirty="0" smtClean="0">
                          <a:solidFill>
                            <a:srgbClr val="1C1C1C"/>
                          </a:solidFill>
                        </a:rPr>
                        <a:t>Face recognition</a:t>
                      </a:r>
                      <a:endParaRPr lang="en-US" sz="2000" dirty="0">
                        <a:solidFill>
                          <a:srgbClr val="1C1C1C"/>
                        </a:solidFill>
                      </a:endParaRPr>
                    </a:p>
                  </a:txBody>
                  <a:tcPr marT="45715" marB="45715">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r>
              <a:tr h="426357">
                <a:tc>
                  <a:txBody>
                    <a:bodyPr/>
                    <a:lstStyle/>
                    <a:p>
                      <a:r>
                        <a:rPr lang="en-US" sz="2000" dirty="0" smtClean="0">
                          <a:solidFill>
                            <a:srgbClr val="1C1C1C"/>
                          </a:solidFill>
                        </a:rPr>
                        <a:t>3D graphics rendering</a:t>
                      </a:r>
                      <a:endParaRPr lang="en-US" sz="2000" dirty="0">
                        <a:solidFill>
                          <a:srgbClr val="1C1C1C"/>
                        </a:solidFill>
                      </a:endParaRPr>
                    </a:p>
                  </a:txBody>
                  <a:tcPr marT="45715" marB="45715">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r>
              <a:tr h="426357">
                <a:tc>
                  <a:txBody>
                    <a:bodyPr/>
                    <a:lstStyle/>
                    <a:p>
                      <a:r>
                        <a:rPr lang="en-US" sz="2000" dirty="0" smtClean="0">
                          <a:solidFill>
                            <a:srgbClr val="1C1C1C"/>
                          </a:solidFill>
                        </a:rPr>
                        <a:t>Pattern search</a:t>
                      </a:r>
                    </a:p>
                  </a:txBody>
                  <a:tcPr marT="45715" marB="45715">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r>
              <a:tr h="426357">
                <a:tc>
                  <a:txBody>
                    <a:bodyPr/>
                    <a:lstStyle/>
                    <a:p>
                      <a:r>
                        <a:rPr lang="en-US" sz="2000" dirty="0" smtClean="0">
                          <a:solidFill>
                            <a:srgbClr val="1C1C1C"/>
                          </a:solidFill>
                        </a:rPr>
                        <a:t>Radar</a:t>
                      </a:r>
                    </a:p>
                  </a:txBody>
                  <a:tcPr marT="45715" marB="45715">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T w="19050" cap="flat" cmpd="sng" algn="ctr">
                      <a:solidFill>
                        <a:srgbClr val="1C1C1C"/>
                      </a:solidFill>
                      <a:prstDash val="solid"/>
                      <a:round/>
                      <a:headEnd type="none" w="med" len="med"/>
                      <a:tailEnd type="none" w="med" len="med"/>
                    </a:lnT>
                    <a:lnB w="19050" cap="flat" cmpd="sng" algn="ctr">
                      <a:solidFill>
                        <a:srgbClr val="1C1C1C"/>
                      </a:solidFill>
                      <a:prstDash val="solid"/>
                      <a:round/>
                      <a:headEnd type="none" w="med" len="med"/>
                      <a:tailEnd type="none" w="med" len="med"/>
                    </a:lnB>
                    <a:noFill/>
                  </a:tcPr>
                </a:tc>
              </a:tr>
              <a:tr h="426357">
                <a:tc>
                  <a:txBody>
                    <a:bodyPr/>
                    <a:lstStyle/>
                    <a:p>
                      <a:r>
                        <a:rPr lang="en-US" sz="2000" dirty="0" smtClean="0">
                          <a:solidFill>
                            <a:srgbClr val="1C1C1C"/>
                          </a:solidFill>
                        </a:rPr>
                        <a:t>Database queries</a:t>
                      </a:r>
                    </a:p>
                  </a:txBody>
                  <a:tcPr marT="45715" marB="45715">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R w="19050" cap="flat" cmpd="sng" algn="ctr">
                      <a:solidFill>
                        <a:srgbClr val="1C1C1C"/>
                      </a:solidFill>
                      <a:prstDash val="solid"/>
                      <a:round/>
                      <a:headEnd type="none" w="med" len="med"/>
                      <a:tailEnd type="none" w="med" len="med"/>
                    </a:lnR>
                    <a:lnT w="19050" cap="flat" cmpd="sng" algn="ctr">
                      <a:solidFill>
                        <a:srgbClr val="1C1C1C"/>
                      </a:solidFill>
                      <a:prstDash val="solid"/>
                      <a:round/>
                      <a:headEnd type="none" w="med" len="med"/>
                      <a:tailEnd type="none" w="med" len="med"/>
                    </a:lnT>
                    <a:noFill/>
                  </a:tcPr>
                </a:tc>
                <a:tc>
                  <a:txBody>
                    <a:bodyPr/>
                    <a:lstStyle/>
                    <a:p>
                      <a:endParaRPr lang="en-US" sz="2000" dirty="0">
                        <a:solidFill>
                          <a:srgbClr val="1C1C1C"/>
                        </a:solidFill>
                      </a:endParaRPr>
                    </a:p>
                  </a:txBody>
                  <a:tcPr marT="45715" marB="45715">
                    <a:lnL w="19050" cap="flat" cmpd="sng" algn="ctr">
                      <a:solidFill>
                        <a:srgbClr val="1C1C1C"/>
                      </a:solidFill>
                      <a:prstDash val="solid"/>
                      <a:round/>
                      <a:headEnd type="none" w="med" len="med"/>
                      <a:tailEnd type="none" w="med" len="med"/>
                    </a:lnL>
                    <a:lnT w="19050" cap="flat" cmpd="sng" algn="ctr">
                      <a:solidFill>
                        <a:srgbClr val="1C1C1C"/>
                      </a:solidFill>
                      <a:prstDash val="solid"/>
                      <a:round/>
                      <a:headEnd type="none" w="med" len="med"/>
                      <a:tailEnd type="none" w="med" len="med"/>
                    </a:lnT>
                    <a:noFill/>
                  </a:tcPr>
                </a:tc>
              </a:tr>
            </a:tbl>
          </a:graphicData>
        </a:graphic>
      </p:graphicFrame>
      <p:sp>
        <p:nvSpPr>
          <p:cNvPr id="3" name="Rectangle 2"/>
          <p:cNvSpPr/>
          <p:nvPr/>
        </p:nvSpPr>
        <p:spPr>
          <a:xfrm>
            <a:off x="457200" y="1078392"/>
            <a:ext cx="4572000" cy="1477328"/>
          </a:xfrm>
          <a:prstGeom prst="rect">
            <a:avLst/>
          </a:prstGeom>
        </p:spPr>
        <p:txBody>
          <a:bodyPr>
            <a:spAutoFit/>
          </a:bodyPr>
          <a:lstStyle/>
          <a:p>
            <a:pPr lvl="0"/>
            <a:r>
              <a:rPr lang="en-US" dirty="0"/>
              <a:t>SQ = Sequential / non-parallel</a:t>
            </a:r>
            <a:endParaRPr lang="en-ZA" dirty="0"/>
          </a:p>
          <a:p>
            <a:pPr lvl="0"/>
            <a:r>
              <a:rPr lang="en-US" dirty="0"/>
              <a:t>DP = Data parallel model</a:t>
            </a:r>
            <a:endParaRPr lang="en-ZA" dirty="0"/>
          </a:p>
          <a:p>
            <a:pPr lvl="0"/>
            <a:r>
              <a:rPr lang="en-US" dirty="0"/>
              <a:t>MP = Message passing model</a:t>
            </a:r>
            <a:endParaRPr lang="en-ZA" dirty="0"/>
          </a:p>
          <a:p>
            <a:pPr lvl="0"/>
            <a:r>
              <a:rPr lang="en-US" dirty="0"/>
              <a:t>SM = Shared memory model</a:t>
            </a:r>
            <a:endParaRPr lang="en-ZA" dirty="0"/>
          </a:p>
          <a:p>
            <a:pPr lvl="0"/>
            <a:r>
              <a:rPr lang="en-US" dirty="0"/>
              <a:t>HM = Hybrid models</a:t>
            </a:r>
            <a:endParaRPr lang="en-ZA" dirty="0"/>
          </a:p>
        </p:txBody>
      </p:sp>
      <p:sp>
        <p:nvSpPr>
          <p:cNvPr id="4" name="TextBox 3"/>
          <p:cNvSpPr txBox="1"/>
          <p:nvPr/>
        </p:nvSpPr>
        <p:spPr>
          <a:xfrm>
            <a:off x="3732756" y="3610721"/>
            <a:ext cx="518091" cy="369332"/>
          </a:xfrm>
          <a:prstGeom prst="rect">
            <a:avLst/>
          </a:prstGeom>
          <a:noFill/>
        </p:spPr>
        <p:txBody>
          <a:bodyPr wrap="none" rtlCol="0">
            <a:spAutoFit/>
          </a:bodyPr>
          <a:lstStyle/>
          <a:p>
            <a:r>
              <a:rPr lang="en-ZA" dirty="0" smtClean="0"/>
              <a:t>SQ</a:t>
            </a:r>
            <a:endParaRPr lang="en-ZA" dirty="0"/>
          </a:p>
        </p:txBody>
      </p:sp>
      <p:sp>
        <p:nvSpPr>
          <p:cNvPr id="15" name="TextBox 14"/>
          <p:cNvSpPr txBox="1"/>
          <p:nvPr/>
        </p:nvSpPr>
        <p:spPr>
          <a:xfrm>
            <a:off x="7365304" y="4033381"/>
            <a:ext cx="1499128" cy="369332"/>
          </a:xfrm>
          <a:prstGeom prst="rect">
            <a:avLst/>
          </a:prstGeom>
          <a:noFill/>
        </p:spPr>
        <p:txBody>
          <a:bodyPr wrap="none" rtlCol="0">
            <a:spAutoFit/>
          </a:bodyPr>
          <a:lstStyle/>
          <a:p>
            <a:r>
              <a:rPr lang="en-ZA" dirty="0" smtClean="0"/>
              <a:t>MH: SM+MP</a:t>
            </a:r>
            <a:endParaRPr lang="en-ZA" dirty="0"/>
          </a:p>
        </p:txBody>
      </p:sp>
      <p:sp>
        <p:nvSpPr>
          <p:cNvPr id="16" name="TextBox 15"/>
          <p:cNvSpPr txBox="1"/>
          <p:nvPr/>
        </p:nvSpPr>
        <p:spPr>
          <a:xfrm>
            <a:off x="5129843" y="4487543"/>
            <a:ext cx="530915" cy="369332"/>
          </a:xfrm>
          <a:prstGeom prst="rect">
            <a:avLst/>
          </a:prstGeom>
          <a:noFill/>
        </p:spPr>
        <p:txBody>
          <a:bodyPr wrap="none" rtlCol="0">
            <a:spAutoFit/>
          </a:bodyPr>
          <a:lstStyle/>
          <a:p>
            <a:r>
              <a:rPr lang="en-ZA" dirty="0" smtClean="0"/>
              <a:t>SM</a:t>
            </a:r>
            <a:endParaRPr lang="en-ZA" dirty="0"/>
          </a:p>
        </p:txBody>
      </p:sp>
      <p:sp>
        <p:nvSpPr>
          <p:cNvPr id="18" name="TextBox 17"/>
          <p:cNvSpPr txBox="1"/>
          <p:nvPr/>
        </p:nvSpPr>
        <p:spPr>
          <a:xfrm>
            <a:off x="5129843" y="4900902"/>
            <a:ext cx="505267" cy="369332"/>
          </a:xfrm>
          <a:prstGeom prst="rect">
            <a:avLst/>
          </a:prstGeom>
          <a:noFill/>
        </p:spPr>
        <p:txBody>
          <a:bodyPr wrap="none" rtlCol="0">
            <a:spAutoFit/>
          </a:bodyPr>
          <a:lstStyle/>
          <a:p>
            <a:r>
              <a:rPr lang="en-ZA" dirty="0" smtClean="0"/>
              <a:t>DP</a:t>
            </a:r>
            <a:endParaRPr lang="en-ZA" dirty="0"/>
          </a:p>
        </p:txBody>
      </p:sp>
      <p:sp>
        <p:nvSpPr>
          <p:cNvPr id="19" name="TextBox 18"/>
          <p:cNvSpPr txBox="1"/>
          <p:nvPr/>
        </p:nvSpPr>
        <p:spPr>
          <a:xfrm>
            <a:off x="6486525" y="5311036"/>
            <a:ext cx="530915" cy="369332"/>
          </a:xfrm>
          <a:prstGeom prst="rect">
            <a:avLst/>
          </a:prstGeom>
          <a:noFill/>
        </p:spPr>
        <p:txBody>
          <a:bodyPr wrap="none" rtlCol="0">
            <a:spAutoFit/>
          </a:bodyPr>
          <a:lstStyle/>
          <a:p>
            <a:r>
              <a:rPr lang="en-ZA" dirty="0" smtClean="0"/>
              <a:t>MP</a:t>
            </a:r>
            <a:endParaRPr lang="en-ZA" dirty="0"/>
          </a:p>
        </p:txBody>
      </p:sp>
      <p:sp>
        <p:nvSpPr>
          <p:cNvPr id="20" name="TextBox 19"/>
          <p:cNvSpPr txBox="1"/>
          <p:nvPr/>
        </p:nvSpPr>
        <p:spPr>
          <a:xfrm>
            <a:off x="7581106" y="5323561"/>
            <a:ext cx="684803" cy="369332"/>
          </a:xfrm>
          <a:prstGeom prst="rect">
            <a:avLst/>
          </a:prstGeom>
          <a:noFill/>
        </p:spPr>
        <p:txBody>
          <a:bodyPr wrap="none" rtlCol="0">
            <a:spAutoFit/>
          </a:bodyPr>
          <a:lstStyle/>
          <a:p>
            <a:r>
              <a:rPr lang="en-ZA" dirty="0" smtClean="0"/>
              <a:t>(MP)</a:t>
            </a:r>
            <a:endParaRPr lang="en-ZA" dirty="0"/>
          </a:p>
        </p:txBody>
      </p:sp>
      <p:sp>
        <p:nvSpPr>
          <p:cNvPr id="21" name="TextBox 20"/>
          <p:cNvSpPr txBox="1"/>
          <p:nvPr/>
        </p:nvSpPr>
        <p:spPr>
          <a:xfrm>
            <a:off x="5165632" y="5761972"/>
            <a:ext cx="505267" cy="369332"/>
          </a:xfrm>
          <a:prstGeom prst="rect">
            <a:avLst/>
          </a:prstGeom>
          <a:noFill/>
        </p:spPr>
        <p:txBody>
          <a:bodyPr wrap="none" rtlCol="0">
            <a:spAutoFit/>
          </a:bodyPr>
          <a:lstStyle/>
          <a:p>
            <a:r>
              <a:rPr lang="en-ZA" dirty="0" smtClean="0"/>
              <a:t>DP</a:t>
            </a:r>
            <a:endParaRPr lang="en-ZA" dirty="0"/>
          </a:p>
        </p:txBody>
      </p:sp>
      <p:sp>
        <p:nvSpPr>
          <p:cNvPr id="9" name="TextBox 8"/>
          <p:cNvSpPr txBox="1"/>
          <p:nvPr/>
        </p:nvSpPr>
        <p:spPr>
          <a:xfrm>
            <a:off x="457200" y="2667479"/>
            <a:ext cx="3605474" cy="338554"/>
          </a:xfrm>
          <a:prstGeom prst="rect">
            <a:avLst/>
          </a:prstGeom>
          <a:noFill/>
        </p:spPr>
        <p:txBody>
          <a:bodyPr wrap="none" rtlCol="0">
            <a:spAutoFit/>
          </a:bodyPr>
          <a:lstStyle/>
          <a:p>
            <a:r>
              <a:rPr lang="en-ZA" sz="1600" i="1" dirty="0" smtClean="0"/>
              <a:t>Click to see my suggested answers…</a:t>
            </a:r>
            <a:endParaRPr lang="en-ZA" sz="1600" i="1" dirty="0"/>
          </a:p>
        </p:txBody>
      </p:sp>
      <p:sp>
        <p:nvSpPr>
          <p:cNvPr id="22" name="TextBox 21"/>
          <p:cNvSpPr txBox="1"/>
          <p:nvPr/>
        </p:nvSpPr>
        <p:spPr>
          <a:xfrm>
            <a:off x="281835" y="6262449"/>
            <a:ext cx="8447828" cy="461665"/>
          </a:xfrm>
          <a:prstGeom prst="rect">
            <a:avLst/>
          </a:prstGeom>
          <a:noFill/>
        </p:spPr>
        <p:txBody>
          <a:bodyPr wrap="square" rtlCol="0">
            <a:spAutoFit/>
          </a:bodyPr>
          <a:lstStyle/>
          <a:p>
            <a:r>
              <a:rPr lang="en-ZA" sz="1200" i="1" dirty="0" smtClean="0"/>
              <a:t>Many of these are somewhat debatable. In a quiz situation it would probably be a good idea to add comments to your answer motivating your choices.</a:t>
            </a:r>
            <a:endParaRPr lang="en-ZA" sz="1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childTnLst>
                                </p:cTn>
                              </p:par>
                            </p:childTnLst>
                          </p:cTn>
                        </p:par>
                        <p:par>
                          <p:cTn id="30" fill="hold">
                            <p:stCondLst>
                              <p:cond delay="0"/>
                            </p:stCondLst>
                            <p:childTnLst>
                              <p:par>
                                <p:cTn id="31" presetID="2" presetClass="entr" presetSubtype="4"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p:bldP spid="16" grpId="0"/>
      <p:bldP spid="18" grpId="0"/>
      <p:bldP spid="19" grpId="0"/>
      <p:bldP spid="20" grpId="0"/>
      <p:bldP spid="21"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Thursday planning</a:t>
            </a:r>
            <a:endParaRPr lang="en-US" dirty="0"/>
          </a:p>
        </p:txBody>
      </p:sp>
      <p:sp>
        <p:nvSpPr>
          <p:cNvPr id="3" name="Content Placeholder 2"/>
          <p:cNvSpPr>
            <a:spLocks noGrp="1"/>
          </p:cNvSpPr>
          <p:nvPr>
            <p:ph idx="1"/>
          </p:nvPr>
        </p:nvSpPr>
        <p:spPr>
          <a:xfrm>
            <a:off x="729785" y="1595620"/>
            <a:ext cx="8109415" cy="4519977"/>
          </a:xfrm>
        </p:spPr>
        <p:txBody>
          <a:bodyPr/>
          <a:lstStyle/>
          <a:p>
            <a:r>
              <a:rPr lang="en-US" dirty="0" smtClean="0"/>
              <a:t>2pm : Quiz</a:t>
            </a:r>
          </a:p>
          <a:p>
            <a:r>
              <a:rPr lang="en-US" dirty="0" smtClean="0"/>
              <a:t>3pm : Presentation and discussion of Conceptual Assignment  (mini project 1)</a:t>
            </a:r>
            <a:endParaRPr lang="en-US" dirty="0"/>
          </a:p>
        </p:txBody>
      </p:sp>
    </p:spTree>
    <p:extLst>
      <p:ext uri="{BB962C8B-B14F-4D97-AF65-F5344CB8AC3E}">
        <p14:creationId xmlns:p14="http://schemas.microsoft.com/office/powerpoint/2010/main" val="16525629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0222" y="4514865"/>
            <a:ext cx="6637468" cy="1362075"/>
          </a:xfrm>
        </p:spPr>
        <p:txBody>
          <a:bodyPr/>
          <a:lstStyle/>
          <a:p>
            <a:pPr>
              <a:defRPr/>
            </a:pPr>
            <a:r>
              <a:rPr lang="en-US" dirty="0" smtClean="0"/>
              <a:t>Memory Access Architectures</a:t>
            </a:r>
            <a:endParaRPr lang="en-US" dirty="0"/>
          </a:p>
        </p:txBody>
      </p:sp>
      <p:sp>
        <p:nvSpPr>
          <p:cNvPr id="5" name="Text Placeholder 4"/>
          <p:cNvSpPr>
            <a:spLocks noGrp="1"/>
          </p:cNvSpPr>
          <p:nvPr>
            <p:ph type="body" idx="1"/>
          </p:nvPr>
        </p:nvSpPr>
        <p:spPr/>
        <p:txBody>
          <a:bodyPr/>
          <a:lstStyle/>
          <a:p>
            <a:pPr>
              <a:defRPr/>
            </a:pPr>
            <a:r>
              <a:rPr lang="en-US" dirty="0" smtClean="0"/>
              <a:t>EEE4084F</a:t>
            </a:r>
            <a:endParaRPr lang="en-US" dirty="0"/>
          </a:p>
        </p:txBody>
      </p:sp>
      <p:sp>
        <p:nvSpPr>
          <p:cNvPr id="22532" name="TextBox 5"/>
          <p:cNvSpPr txBox="1">
            <a:spLocks noChangeArrowheads="1"/>
          </p:cNvSpPr>
          <p:nvPr/>
        </p:nvSpPr>
        <p:spPr bwMode="auto">
          <a:xfrm>
            <a:off x="901700" y="2351088"/>
            <a:ext cx="75072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2400" dirty="0">
                <a:solidFill>
                  <a:srgbClr val="FF6600"/>
                </a:solidFill>
              </a:rPr>
              <a:t>The remaining slides should be considered a reading assignment. Much of this information mirrors the programming models presented in Lecture 4. The slides that follows </a:t>
            </a:r>
            <a:r>
              <a:rPr lang="en-ZA" sz="2400" i="1" dirty="0">
                <a:solidFill>
                  <a:srgbClr val="FF6600"/>
                </a:solidFill>
              </a:rPr>
              <a:t>are</a:t>
            </a:r>
            <a:r>
              <a:rPr lang="en-ZA" sz="2400" dirty="0">
                <a:solidFill>
                  <a:srgbClr val="FF6600"/>
                </a:solidFill>
              </a:rPr>
              <a:t> examinable in quizzes/exams.</a:t>
            </a:r>
            <a:endParaRPr lang="en-US" sz="2400" dirty="0">
              <a:solidFill>
                <a:srgbClr val="FF6600"/>
              </a:solidFill>
            </a:endParaRPr>
          </a:p>
        </p:txBody>
      </p:sp>
      <p:sp>
        <p:nvSpPr>
          <p:cNvPr id="22533" name="TextBox 5"/>
          <p:cNvSpPr txBox="1">
            <a:spLocks noChangeArrowheads="1"/>
          </p:cNvSpPr>
          <p:nvPr/>
        </p:nvSpPr>
        <p:spPr bwMode="auto">
          <a:xfrm>
            <a:off x="857250" y="1671638"/>
            <a:ext cx="48434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3600">
                <a:solidFill>
                  <a:schemeClr val="tx2"/>
                </a:solidFill>
              </a:rPr>
              <a:t>Reading assignment</a:t>
            </a:r>
            <a:endParaRPr lang="en-US" sz="3600">
              <a:solidFill>
                <a:schemeClr val="tx2"/>
              </a:solidFill>
            </a:endParaRPr>
          </a:p>
        </p:txBody>
      </p:sp>
      <p:pic>
        <p:nvPicPr>
          <p:cNvPr id="22534" name="Picture 6" descr="agenda01.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0588" y="260350"/>
            <a:ext cx="1417637" cy="121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9114" y="633441"/>
            <a:ext cx="7698306" cy="692210"/>
          </a:xfrm>
        </p:spPr>
        <p:txBody>
          <a:bodyPr>
            <a:normAutofit fontScale="90000"/>
          </a:bodyPr>
          <a:lstStyle/>
          <a:p>
            <a:pPr>
              <a:defRPr/>
            </a:pPr>
            <a:r>
              <a:rPr lang="en-US" dirty="0" smtClean="0"/>
              <a:t>Parallel computer memory architectures</a:t>
            </a:r>
            <a:endParaRPr lang="en-US" dirty="0"/>
          </a:p>
        </p:txBody>
      </p:sp>
      <p:sp>
        <p:nvSpPr>
          <p:cNvPr id="5" name="Content Placeholder 4"/>
          <p:cNvSpPr>
            <a:spLocks noGrp="1"/>
          </p:cNvSpPr>
          <p:nvPr>
            <p:ph idx="1"/>
          </p:nvPr>
        </p:nvSpPr>
        <p:spPr/>
        <p:txBody>
          <a:bodyPr/>
          <a:lstStyle/>
          <a:p>
            <a:pPr>
              <a:defRPr/>
            </a:pPr>
            <a:r>
              <a:rPr lang="en-US" dirty="0" smtClean="0"/>
              <a:t>The choice of memory architecture is not necessarily dependent on the ‘Flynn classification’</a:t>
            </a:r>
          </a:p>
          <a:p>
            <a:pPr>
              <a:defRPr/>
            </a:pPr>
            <a:r>
              <a:rPr lang="en-US" dirty="0" smtClean="0"/>
              <a:t>For a SISM computer, this aspect is largely irrelevant (but consider a PC with GPU and DMA as not being in the SISM category)</a:t>
            </a:r>
            <a:endParaRPr lang="en-US" dirty="0"/>
          </a:p>
        </p:txBody>
      </p:sp>
      <p:pic>
        <p:nvPicPr>
          <p:cNvPr id="6"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5784" y="241639"/>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Shared Memory Architectures</a:t>
            </a:r>
            <a:endParaRPr lang="en-US" dirty="0"/>
          </a:p>
        </p:txBody>
      </p:sp>
      <p:sp>
        <p:nvSpPr>
          <p:cNvPr id="3" name="Content Placeholder 2"/>
          <p:cNvSpPr>
            <a:spLocks noGrp="1"/>
          </p:cNvSpPr>
          <p:nvPr>
            <p:ph idx="1"/>
          </p:nvPr>
        </p:nvSpPr>
        <p:spPr>
          <a:xfrm>
            <a:off x="422275" y="1905000"/>
            <a:ext cx="8423275" cy="4724400"/>
          </a:xfrm>
        </p:spPr>
        <p:txBody>
          <a:bodyPr/>
          <a:lstStyle/>
          <a:p>
            <a:pPr>
              <a:defRPr/>
            </a:pPr>
            <a:r>
              <a:rPr lang="en-US" sz="2800" dirty="0" smtClean="0"/>
              <a:t>Generally, all processors have access to all memory in a global address space.</a:t>
            </a:r>
          </a:p>
          <a:p>
            <a:pPr>
              <a:defRPr/>
            </a:pPr>
            <a:r>
              <a:rPr lang="en-US" sz="2800" dirty="0" smtClean="0"/>
              <a:t>Processors operate independently, but they can share the same global memory. </a:t>
            </a:r>
          </a:p>
          <a:p>
            <a:pPr>
              <a:defRPr/>
            </a:pPr>
            <a:r>
              <a:rPr lang="en-US" sz="2800" dirty="0" smtClean="0"/>
              <a:t>Changes to global memory done by one processor are seen by the other processors.</a:t>
            </a:r>
          </a:p>
          <a:p>
            <a:pPr>
              <a:defRPr/>
            </a:pPr>
            <a:r>
              <a:rPr lang="en-US" sz="2800" dirty="0" smtClean="0"/>
              <a:t>Shared memory machines can be divided into two types, depending on when memory is accessed:</a:t>
            </a:r>
          </a:p>
          <a:p>
            <a:pPr lvl="1">
              <a:defRPr/>
            </a:pPr>
            <a:r>
              <a:rPr lang="en-US" sz="2400" dirty="0" smtClean="0"/>
              <a:t>Uniform Memory Access (UMA) or</a:t>
            </a:r>
          </a:p>
          <a:p>
            <a:pPr lvl="1">
              <a:defRPr/>
            </a:pPr>
            <a:r>
              <a:rPr lang="en-US" sz="2400" dirty="0" smtClean="0"/>
              <a:t>Non-uniform Memory Access (NUMA)</a:t>
            </a:r>
            <a:endParaRPr lang="en-US" sz="2400" dirty="0"/>
          </a:p>
        </p:txBody>
      </p:sp>
      <p:pic>
        <p:nvPicPr>
          <p:cNvPr id="4"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5657" y="254678"/>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967" y="427142"/>
            <a:ext cx="8385175" cy="728622"/>
          </a:xfrm>
        </p:spPr>
        <p:txBody>
          <a:bodyPr/>
          <a:lstStyle/>
          <a:p>
            <a:pPr>
              <a:defRPr/>
            </a:pPr>
            <a:r>
              <a:rPr lang="en-US" dirty="0" smtClean="0"/>
              <a:t>Uniform Memory Access (UMA)</a:t>
            </a:r>
            <a:endParaRPr lang="en-US" dirty="0"/>
          </a:p>
        </p:txBody>
      </p:sp>
      <p:sp>
        <p:nvSpPr>
          <p:cNvPr id="3" name="Content Placeholder 2"/>
          <p:cNvSpPr>
            <a:spLocks noGrp="1"/>
          </p:cNvSpPr>
          <p:nvPr>
            <p:ph idx="1"/>
          </p:nvPr>
        </p:nvSpPr>
        <p:spPr>
          <a:xfrm>
            <a:off x="349686" y="1458913"/>
            <a:ext cx="8007350" cy="4873625"/>
          </a:xfrm>
        </p:spPr>
        <p:txBody>
          <a:bodyPr>
            <a:normAutofit fontScale="92500" lnSpcReduction="20000"/>
          </a:bodyPr>
          <a:lstStyle/>
          <a:p>
            <a:pPr>
              <a:defRPr/>
            </a:pPr>
            <a:r>
              <a:rPr lang="en-US" dirty="0" smtClean="0"/>
              <a:t>Common today in form of Symmetric Multi-Processor (SMP) machines</a:t>
            </a:r>
          </a:p>
          <a:p>
            <a:pPr lvl="1">
              <a:defRPr/>
            </a:pPr>
            <a:r>
              <a:rPr lang="en-US" dirty="0" smtClean="0"/>
              <a:t>Identical processors</a:t>
            </a:r>
          </a:p>
          <a:p>
            <a:pPr lvl="1">
              <a:defRPr/>
            </a:pPr>
            <a:r>
              <a:rPr lang="en-US" dirty="0" smtClean="0"/>
              <a:t>Equal access and access</a:t>
            </a:r>
            <a:br>
              <a:rPr lang="en-US" dirty="0" smtClean="0"/>
            </a:br>
            <a:r>
              <a:rPr lang="en-US" dirty="0" smtClean="0"/>
              <a:t>times to memory</a:t>
            </a:r>
          </a:p>
          <a:p>
            <a:pPr lvl="1">
              <a:defRPr/>
            </a:pPr>
            <a:r>
              <a:rPr lang="en-US" dirty="0" smtClean="0"/>
              <a:t>Cache </a:t>
            </a:r>
            <a:r>
              <a:rPr lang="en-US" dirty="0" smtClean="0"/>
              <a:t>coherent</a:t>
            </a:r>
            <a:endParaRPr lang="en-US" dirty="0" smtClean="0"/>
          </a:p>
          <a:p>
            <a:pPr>
              <a:defRPr/>
            </a:pPr>
            <a:r>
              <a:rPr lang="en-US" dirty="0" smtClean="0"/>
              <a:t>Cache coherent =</a:t>
            </a:r>
            <a:endParaRPr lang="en-US" dirty="0" smtClean="0">
              <a:sym typeface="Wingdings" pitchFamily="2" charset="2"/>
            </a:endParaRPr>
          </a:p>
          <a:p>
            <a:pPr lvl="2">
              <a:defRPr/>
            </a:pPr>
            <a:r>
              <a:rPr lang="en-US" dirty="0" smtClean="0"/>
              <a:t>When one processor writes a </a:t>
            </a:r>
            <a:r>
              <a:rPr lang="en-US" dirty="0" smtClean="0"/>
              <a:t>location</a:t>
            </a:r>
            <a:br>
              <a:rPr lang="en-US" dirty="0" smtClean="0"/>
            </a:br>
            <a:r>
              <a:rPr lang="en-US" dirty="0" smtClean="0"/>
              <a:t>in </a:t>
            </a:r>
            <a:r>
              <a:rPr lang="en-US" dirty="0" smtClean="0"/>
              <a:t>shared memory, all other processors </a:t>
            </a:r>
            <a:r>
              <a:rPr lang="en-US" dirty="0" smtClean="0"/>
              <a:t>are updated</a:t>
            </a:r>
            <a:r>
              <a:rPr lang="en-US" dirty="0" smtClean="0"/>
              <a:t>.</a:t>
            </a:r>
          </a:p>
          <a:p>
            <a:pPr lvl="2">
              <a:defRPr/>
            </a:pPr>
            <a:r>
              <a:rPr lang="en-US" dirty="0" smtClean="0"/>
              <a:t>Cache coherency is implemented at the hardware level.</a:t>
            </a:r>
            <a:endParaRPr lang="en-US" dirty="0"/>
          </a:p>
        </p:txBody>
      </p:sp>
      <p:sp>
        <p:nvSpPr>
          <p:cNvPr id="25604" name="Rectangle 3"/>
          <p:cNvSpPr>
            <a:spLocks noChangeArrowheads="1"/>
          </p:cNvSpPr>
          <p:nvPr/>
        </p:nvSpPr>
        <p:spPr bwMode="auto">
          <a:xfrm>
            <a:off x="6622659" y="2640949"/>
            <a:ext cx="1303338" cy="949325"/>
          </a:xfrm>
          <a:prstGeom prst="rect">
            <a:avLst/>
          </a:prstGeom>
          <a:solidFill>
            <a:srgbClr val="66FF99"/>
          </a:solidFill>
          <a:ln w="9525" algn="ctr">
            <a:solidFill>
              <a:schemeClr val="tx1"/>
            </a:solidFill>
            <a:round/>
            <a:headEnd/>
            <a:tailEnd/>
          </a:ln>
        </p:spPr>
        <p:txBody>
          <a:bodyPr anchor="ctr"/>
          <a:lstStyle/>
          <a:p>
            <a:pPr algn="ctr"/>
            <a:r>
              <a:rPr lang="en-US">
                <a:solidFill>
                  <a:srgbClr val="1C1C1C"/>
                </a:solidFill>
              </a:rPr>
              <a:t>MEMORY</a:t>
            </a:r>
          </a:p>
        </p:txBody>
      </p:sp>
      <p:sp>
        <p:nvSpPr>
          <p:cNvPr id="25605" name="Rectangle 4"/>
          <p:cNvSpPr>
            <a:spLocks noChangeArrowheads="1"/>
          </p:cNvSpPr>
          <p:nvPr/>
        </p:nvSpPr>
        <p:spPr bwMode="auto">
          <a:xfrm>
            <a:off x="5778109" y="2836212"/>
            <a:ext cx="700088" cy="560387"/>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5606" name="Rectangle 5"/>
          <p:cNvSpPr>
            <a:spLocks noChangeArrowheads="1"/>
          </p:cNvSpPr>
          <p:nvPr/>
        </p:nvSpPr>
        <p:spPr bwMode="auto">
          <a:xfrm>
            <a:off x="6921109" y="1910699"/>
            <a:ext cx="700088" cy="571500"/>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5607" name="Rectangle 6"/>
          <p:cNvSpPr>
            <a:spLocks noChangeArrowheads="1"/>
          </p:cNvSpPr>
          <p:nvPr/>
        </p:nvSpPr>
        <p:spPr bwMode="auto">
          <a:xfrm>
            <a:off x="8086334" y="2836212"/>
            <a:ext cx="700088" cy="560387"/>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5608" name="Rectangle 7"/>
          <p:cNvSpPr>
            <a:spLocks noChangeArrowheads="1"/>
          </p:cNvSpPr>
          <p:nvPr/>
        </p:nvSpPr>
        <p:spPr bwMode="auto">
          <a:xfrm>
            <a:off x="6932222" y="3739499"/>
            <a:ext cx="700087" cy="593725"/>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cxnSp>
        <p:nvCxnSpPr>
          <p:cNvPr id="25609" name="Straight Connector 9"/>
          <p:cNvCxnSpPr>
            <a:cxnSpLocks noChangeShapeType="1"/>
            <a:stCxn id="25606" idx="2"/>
            <a:endCxn id="25604" idx="0"/>
          </p:cNvCxnSpPr>
          <p:nvPr/>
        </p:nvCxnSpPr>
        <p:spPr bwMode="auto">
          <a:xfrm rot="16200000" flipH="1">
            <a:off x="7193366" y="2559192"/>
            <a:ext cx="158750" cy="4763"/>
          </a:xfrm>
          <a:prstGeom prst="line">
            <a:avLst/>
          </a:prstGeom>
          <a:noFill/>
          <a:ln w="28575" algn="ctr">
            <a:solidFill>
              <a:srgbClr val="1008B8"/>
            </a:solidFill>
            <a:round/>
            <a:headEnd/>
            <a:tailEnd/>
          </a:ln>
          <a:extLst>
            <a:ext uri="{909E8E84-426E-40DD-AFC4-6F175D3DCCD1}">
              <a14:hiddenFill xmlns:a14="http://schemas.microsoft.com/office/drawing/2010/main">
                <a:noFill/>
              </a14:hiddenFill>
            </a:ext>
          </a:extLst>
        </p:spPr>
      </p:cxnSp>
      <p:cxnSp>
        <p:nvCxnSpPr>
          <p:cNvPr id="25610" name="Straight Connector 10"/>
          <p:cNvCxnSpPr>
            <a:cxnSpLocks noChangeShapeType="1"/>
            <a:stCxn id="25604" idx="2"/>
            <a:endCxn id="25608" idx="0"/>
          </p:cNvCxnSpPr>
          <p:nvPr/>
        </p:nvCxnSpPr>
        <p:spPr bwMode="auto">
          <a:xfrm rot="16200000" flipH="1">
            <a:off x="7203684" y="3661712"/>
            <a:ext cx="149225" cy="6350"/>
          </a:xfrm>
          <a:prstGeom prst="line">
            <a:avLst/>
          </a:prstGeom>
          <a:noFill/>
          <a:ln w="28575" algn="ctr">
            <a:solidFill>
              <a:srgbClr val="1008B8"/>
            </a:solidFill>
            <a:round/>
            <a:headEnd/>
            <a:tailEnd/>
          </a:ln>
          <a:extLst>
            <a:ext uri="{909E8E84-426E-40DD-AFC4-6F175D3DCCD1}">
              <a14:hiddenFill xmlns:a14="http://schemas.microsoft.com/office/drawing/2010/main">
                <a:noFill/>
              </a14:hiddenFill>
            </a:ext>
          </a:extLst>
        </p:spPr>
      </p:cxnSp>
      <p:cxnSp>
        <p:nvCxnSpPr>
          <p:cNvPr id="25611" name="Straight Connector 16"/>
          <p:cNvCxnSpPr>
            <a:cxnSpLocks noChangeShapeType="1"/>
            <a:stCxn id="25605" idx="3"/>
            <a:endCxn id="25604" idx="1"/>
          </p:cNvCxnSpPr>
          <p:nvPr/>
        </p:nvCxnSpPr>
        <p:spPr bwMode="auto">
          <a:xfrm>
            <a:off x="6478197" y="3115612"/>
            <a:ext cx="144462" cy="1587"/>
          </a:xfrm>
          <a:prstGeom prst="line">
            <a:avLst/>
          </a:prstGeom>
          <a:noFill/>
          <a:ln w="28575" algn="ctr">
            <a:solidFill>
              <a:srgbClr val="1008B8"/>
            </a:solidFill>
            <a:round/>
            <a:headEnd/>
            <a:tailEnd/>
          </a:ln>
          <a:extLst>
            <a:ext uri="{909E8E84-426E-40DD-AFC4-6F175D3DCCD1}">
              <a14:hiddenFill xmlns:a14="http://schemas.microsoft.com/office/drawing/2010/main">
                <a:noFill/>
              </a14:hiddenFill>
            </a:ext>
          </a:extLst>
        </p:spPr>
      </p:cxnSp>
      <p:cxnSp>
        <p:nvCxnSpPr>
          <p:cNvPr id="25612" name="Straight Connector 19"/>
          <p:cNvCxnSpPr>
            <a:cxnSpLocks noChangeShapeType="1"/>
            <a:stCxn id="25604" idx="3"/>
            <a:endCxn id="25607" idx="1"/>
          </p:cNvCxnSpPr>
          <p:nvPr/>
        </p:nvCxnSpPr>
        <p:spPr bwMode="auto">
          <a:xfrm>
            <a:off x="7925997" y="3115612"/>
            <a:ext cx="160337" cy="1587"/>
          </a:xfrm>
          <a:prstGeom prst="line">
            <a:avLst/>
          </a:prstGeom>
          <a:noFill/>
          <a:ln w="28575" algn="ctr">
            <a:solidFill>
              <a:srgbClr val="1008B8"/>
            </a:solidFill>
            <a:round/>
            <a:headEnd/>
            <a:tailEnd/>
          </a:ln>
          <a:extLst>
            <a:ext uri="{909E8E84-426E-40DD-AFC4-6F175D3DCCD1}">
              <a14:hiddenFill xmlns:a14="http://schemas.microsoft.com/office/drawing/2010/main">
                <a:noFill/>
              </a14:hiddenFill>
            </a:ext>
          </a:extLst>
        </p:spPr>
      </p:cxnSp>
      <p:pic>
        <p:nvPicPr>
          <p:cNvPr id="13"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0686" y="278739"/>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626" name="Straight Connector 10"/>
          <p:cNvCxnSpPr>
            <a:cxnSpLocks noChangeShapeType="1"/>
          </p:cNvCxnSpPr>
          <p:nvPr/>
        </p:nvCxnSpPr>
        <p:spPr bwMode="auto">
          <a:xfrm flipV="1">
            <a:off x="2373313" y="5802313"/>
            <a:ext cx="2198687" cy="3175"/>
          </a:xfrm>
          <a:prstGeom prst="line">
            <a:avLst/>
          </a:prstGeom>
          <a:noFill/>
          <a:ln w="38100" algn="ctr">
            <a:solidFill>
              <a:srgbClr val="1008B8"/>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729114" y="606981"/>
            <a:ext cx="7698306" cy="692210"/>
          </a:xfrm>
        </p:spPr>
        <p:txBody>
          <a:bodyPr>
            <a:normAutofit fontScale="90000"/>
          </a:bodyPr>
          <a:lstStyle/>
          <a:p>
            <a:pPr>
              <a:defRPr/>
            </a:pPr>
            <a:r>
              <a:rPr lang="en-US" dirty="0" smtClean="0"/>
              <a:t>Non-Uniform Memory Access (NUMA)</a:t>
            </a:r>
            <a:endParaRPr lang="en-US" dirty="0"/>
          </a:p>
        </p:txBody>
      </p:sp>
      <p:sp>
        <p:nvSpPr>
          <p:cNvPr id="3" name="Content Placeholder 2"/>
          <p:cNvSpPr>
            <a:spLocks noGrp="1"/>
          </p:cNvSpPr>
          <p:nvPr>
            <p:ph idx="1"/>
          </p:nvPr>
        </p:nvSpPr>
        <p:spPr>
          <a:xfrm>
            <a:off x="827088" y="1939925"/>
            <a:ext cx="8007350" cy="4191000"/>
          </a:xfrm>
        </p:spPr>
        <p:txBody>
          <a:bodyPr/>
          <a:lstStyle/>
          <a:p>
            <a:pPr>
              <a:defRPr/>
            </a:pPr>
            <a:r>
              <a:rPr lang="en-US" dirty="0" smtClean="0"/>
              <a:t>Not all processors have the same access time to all the memories </a:t>
            </a:r>
          </a:p>
          <a:p>
            <a:pPr>
              <a:defRPr/>
            </a:pPr>
            <a:r>
              <a:rPr lang="en-US" dirty="0" smtClean="0"/>
              <a:t>Memory access across link is slower </a:t>
            </a:r>
          </a:p>
          <a:p>
            <a:pPr>
              <a:defRPr/>
            </a:pPr>
            <a:r>
              <a:rPr lang="en-US" dirty="0" smtClean="0"/>
              <a:t>If cache coherency is maintained, then may also be called CC-NUMA - Cache Coherent NUMA</a:t>
            </a:r>
            <a:endParaRPr lang="en-US" dirty="0"/>
          </a:p>
        </p:txBody>
      </p:sp>
      <p:sp>
        <p:nvSpPr>
          <p:cNvPr id="26629" name="Rectangle 4"/>
          <p:cNvSpPr>
            <a:spLocks noChangeArrowheads="1"/>
          </p:cNvSpPr>
          <p:nvPr/>
        </p:nvSpPr>
        <p:spPr bwMode="auto">
          <a:xfrm>
            <a:off x="4005263" y="5805488"/>
            <a:ext cx="701675" cy="560387"/>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6630" name="Rectangle 16"/>
          <p:cNvSpPr>
            <a:spLocks noChangeArrowheads="1"/>
          </p:cNvSpPr>
          <p:nvPr/>
        </p:nvSpPr>
        <p:spPr bwMode="auto">
          <a:xfrm>
            <a:off x="4695825" y="5246688"/>
            <a:ext cx="1303338" cy="1130300"/>
          </a:xfrm>
          <a:prstGeom prst="rect">
            <a:avLst/>
          </a:prstGeom>
          <a:solidFill>
            <a:srgbClr val="66FF99"/>
          </a:solidFill>
          <a:ln w="9525" algn="ctr">
            <a:solidFill>
              <a:schemeClr val="tx1"/>
            </a:solidFill>
            <a:round/>
            <a:headEnd/>
            <a:tailEnd/>
          </a:ln>
        </p:spPr>
        <p:txBody>
          <a:bodyPr anchor="ctr"/>
          <a:lstStyle/>
          <a:p>
            <a:pPr algn="ctr"/>
            <a:r>
              <a:rPr lang="en-US">
                <a:solidFill>
                  <a:srgbClr val="1C1C1C"/>
                </a:solidFill>
              </a:rPr>
              <a:t>MEMORY</a:t>
            </a:r>
          </a:p>
        </p:txBody>
      </p:sp>
      <p:sp>
        <p:nvSpPr>
          <p:cNvPr id="26631" name="Rectangle 18"/>
          <p:cNvSpPr>
            <a:spLocks noChangeArrowheads="1"/>
          </p:cNvSpPr>
          <p:nvPr/>
        </p:nvSpPr>
        <p:spPr bwMode="auto">
          <a:xfrm>
            <a:off x="4005263" y="5246688"/>
            <a:ext cx="701675" cy="558800"/>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6632" name="Rectangle 21"/>
          <p:cNvSpPr>
            <a:spLocks noChangeArrowheads="1"/>
          </p:cNvSpPr>
          <p:nvPr/>
        </p:nvSpPr>
        <p:spPr bwMode="auto">
          <a:xfrm>
            <a:off x="1801813" y="5805488"/>
            <a:ext cx="700087" cy="560387"/>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6633" name="Rectangle 22"/>
          <p:cNvSpPr>
            <a:spLocks noChangeArrowheads="1"/>
          </p:cNvSpPr>
          <p:nvPr/>
        </p:nvSpPr>
        <p:spPr bwMode="auto">
          <a:xfrm>
            <a:off x="487363" y="5246688"/>
            <a:ext cx="1303337" cy="1130300"/>
          </a:xfrm>
          <a:prstGeom prst="rect">
            <a:avLst/>
          </a:prstGeom>
          <a:solidFill>
            <a:srgbClr val="66FF99"/>
          </a:solidFill>
          <a:ln w="9525" algn="ctr">
            <a:solidFill>
              <a:schemeClr val="tx1"/>
            </a:solidFill>
            <a:round/>
            <a:headEnd/>
            <a:tailEnd/>
          </a:ln>
        </p:spPr>
        <p:txBody>
          <a:bodyPr anchor="ctr"/>
          <a:lstStyle/>
          <a:p>
            <a:pPr algn="ctr"/>
            <a:r>
              <a:rPr lang="en-US">
                <a:solidFill>
                  <a:srgbClr val="1C1C1C"/>
                </a:solidFill>
              </a:rPr>
              <a:t>MEMORY</a:t>
            </a:r>
          </a:p>
        </p:txBody>
      </p:sp>
      <p:sp>
        <p:nvSpPr>
          <p:cNvPr id="26634" name="Rectangle 23"/>
          <p:cNvSpPr>
            <a:spLocks noChangeArrowheads="1"/>
          </p:cNvSpPr>
          <p:nvPr/>
        </p:nvSpPr>
        <p:spPr bwMode="auto">
          <a:xfrm>
            <a:off x="1801813" y="5246688"/>
            <a:ext cx="700087" cy="558800"/>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6635" name="Rectangle 27"/>
          <p:cNvSpPr>
            <a:spLocks noChangeArrowheads="1"/>
          </p:cNvSpPr>
          <p:nvPr/>
        </p:nvSpPr>
        <p:spPr bwMode="auto">
          <a:xfrm>
            <a:off x="2536825" y="5776913"/>
            <a:ext cx="1508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t>Interconnect bus</a:t>
            </a:r>
          </a:p>
        </p:txBody>
      </p:sp>
      <p:sp>
        <p:nvSpPr>
          <p:cNvPr id="26636" name="Rectangle 28"/>
          <p:cNvSpPr>
            <a:spLocks noChangeArrowheads="1"/>
          </p:cNvSpPr>
          <p:nvPr/>
        </p:nvSpPr>
        <p:spPr bwMode="auto">
          <a:xfrm>
            <a:off x="1106488" y="6421438"/>
            <a:ext cx="720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t>SMP 1</a:t>
            </a:r>
          </a:p>
        </p:txBody>
      </p:sp>
      <p:sp>
        <p:nvSpPr>
          <p:cNvPr id="26637" name="Rectangle 29"/>
          <p:cNvSpPr>
            <a:spLocks noChangeArrowheads="1"/>
          </p:cNvSpPr>
          <p:nvPr/>
        </p:nvSpPr>
        <p:spPr bwMode="auto">
          <a:xfrm>
            <a:off x="4576763" y="6421438"/>
            <a:ext cx="720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t>SMP 2</a:t>
            </a:r>
          </a:p>
        </p:txBody>
      </p:sp>
      <p:sp>
        <p:nvSpPr>
          <p:cNvPr id="26638" name="Rectangle 30"/>
          <p:cNvSpPr>
            <a:spLocks noChangeArrowheads="1"/>
          </p:cNvSpPr>
          <p:nvPr/>
        </p:nvSpPr>
        <p:spPr bwMode="auto">
          <a:xfrm>
            <a:off x="6218238" y="4838700"/>
            <a:ext cx="27495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a:t>This architecture has two SMPs</a:t>
            </a:r>
          </a:p>
          <a:p>
            <a:r>
              <a:rPr lang="en-US" sz="1400"/>
              <a:t>connected via a bus. When a CPU on SMP1 needs to access memory connected to SMP2, there will be some form of lag which may be a few times slower than access to SMP1’s own memory.</a:t>
            </a:r>
          </a:p>
        </p:txBody>
      </p:sp>
      <p:pic>
        <p:nvPicPr>
          <p:cNvPr id="15"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661" y="254678"/>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893" y="383664"/>
            <a:ext cx="8983662" cy="739739"/>
          </a:xfrm>
        </p:spPr>
        <p:txBody>
          <a:bodyPr/>
          <a:lstStyle/>
          <a:p>
            <a:pPr>
              <a:defRPr/>
            </a:pPr>
            <a:r>
              <a:rPr lang="en-US" dirty="0" smtClean="0"/>
              <a:t>Shared memory pros &amp; cons</a:t>
            </a:r>
            <a:endParaRPr lang="en-US" dirty="0"/>
          </a:p>
        </p:txBody>
      </p:sp>
      <p:sp>
        <p:nvSpPr>
          <p:cNvPr id="3" name="Content Placeholder 2"/>
          <p:cNvSpPr>
            <a:spLocks noGrp="1"/>
          </p:cNvSpPr>
          <p:nvPr>
            <p:ph idx="1"/>
          </p:nvPr>
        </p:nvSpPr>
        <p:spPr>
          <a:xfrm>
            <a:off x="320675" y="1204913"/>
            <a:ext cx="8524875" cy="4781550"/>
          </a:xfrm>
        </p:spPr>
        <p:txBody>
          <a:bodyPr>
            <a:normAutofit lnSpcReduction="10000"/>
          </a:bodyPr>
          <a:lstStyle/>
          <a:p>
            <a:pPr>
              <a:defRPr/>
            </a:pPr>
            <a:r>
              <a:rPr lang="en-US" sz="2800" dirty="0" smtClean="0"/>
              <a:t>Advantages</a:t>
            </a:r>
          </a:p>
          <a:p>
            <a:pPr lvl="1">
              <a:defRPr/>
            </a:pPr>
            <a:r>
              <a:rPr lang="en-US" sz="2400" dirty="0" smtClean="0"/>
              <a:t>Global address space gives a </a:t>
            </a:r>
            <a:r>
              <a:rPr lang="en-US" sz="2400" dirty="0" smtClean="0">
                <a:solidFill>
                  <a:srgbClr val="002060"/>
                </a:solidFill>
              </a:rPr>
              <a:t>user-friendly</a:t>
            </a:r>
            <a:r>
              <a:rPr lang="en-US" sz="2400" dirty="0" smtClean="0"/>
              <a:t> programming </a:t>
            </a:r>
            <a:r>
              <a:rPr lang="en-US" sz="2400" dirty="0" smtClean="0">
                <a:solidFill>
                  <a:srgbClr val="002060"/>
                </a:solidFill>
              </a:rPr>
              <a:t>approach </a:t>
            </a:r>
            <a:r>
              <a:rPr lang="en-US" sz="2400" dirty="0" smtClean="0"/>
              <a:t>(as discussed in shared memory programming model)</a:t>
            </a:r>
          </a:p>
          <a:p>
            <a:pPr lvl="1">
              <a:defRPr/>
            </a:pPr>
            <a:r>
              <a:rPr lang="en-US" sz="2400" dirty="0" smtClean="0"/>
              <a:t>Sharing data between tasks is </a:t>
            </a:r>
            <a:r>
              <a:rPr lang="en-US" sz="2400" dirty="0" smtClean="0">
                <a:solidFill>
                  <a:srgbClr val="002060"/>
                </a:solidFill>
              </a:rPr>
              <a:t>fast </a:t>
            </a:r>
            <a:r>
              <a:rPr lang="en-US" sz="2400" dirty="0" smtClean="0"/>
              <a:t>and </a:t>
            </a:r>
            <a:r>
              <a:rPr lang="en-US" sz="2400" dirty="0" smtClean="0">
                <a:solidFill>
                  <a:srgbClr val="002060"/>
                </a:solidFill>
              </a:rPr>
              <a:t>uniform </a:t>
            </a:r>
            <a:r>
              <a:rPr lang="en-US" sz="2400" dirty="0" smtClean="0"/>
              <a:t>due to the proximity of memory to CPUs </a:t>
            </a:r>
          </a:p>
          <a:p>
            <a:pPr>
              <a:defRPr/>
            </a:pPr>
            <a:r>
              <a:rPr lang="en-US" sz="2800" dirty="0" smtClean="0"/>
              <a:t> Disadvantages: </a:t>
            </a:r>
          </a:p>
          <a:p>
            <a:pPr lvl="1">
              <a:defRPr/>
            </a:pPr>
            <a:r>
              <a:rPr lang="en-US" sz="2400" dirty="0" smtClean="0"/>
              <a:t>Major drawback: lack of scalability between memory and CPUs.</a:t>
            </a:r>
          </a:p>
          <a:p>
            <a:pPr lvl="1">
              <a:defRPr/>
            </a:pPr>
            <a:r>
              <a:rPr lang="en-US" sz="2400" dirty="0" smtClean="0"/>
              <a:t>Adding CPUs can increases traffic on shared memory-CPU path (for cache coherent systems also increases traffic associated with cache/memory management)</a:t>
            </a:r>
          </a:p>
        </p:txBody>
      </p:sp>
      <p:pic>
        <p:nvPicPr>
          <p:cNvPr id="4"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1751" y="264692"/>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50" y="396895"/>
            <a:ext cx="8983662" cy="686820"/>
          </a:xfrm>
        </p:spPr>
        <p:txBody>
          <a:bodyPr>
            <a:normAutofit fontScale="90000"/>
          </a:bodyPr>
          <a:lstStyle/>
          <a:p>
            <a:pPr>
              <a:defRPr/>
            </a:pPr>
            <a:r>
              <a:rPr lang="en-US" dirty="0" smtClean="0"/>
              <a:t>Shared memory pros &amp; cons</a:t>
            </a:r>
            <a:endParaRPr lang="en-US" dirty="0"/>
          </a:p>
        </p:txBody>
      </p:sp>
      <p:sp>
        <p:nvSpPr>
          <p:cNvPr id="3" name="Content Placeholder 2"/>
          <p:cNvSpPr>
            <a:spLocks noGrp="1"/>
          </p:cNvSpPr>
          <p:nvPr>
            <p:ph idx="1"/>
          </p:nvPr>
        </p:nvSpPr>
        <p:spPr>
          <a:xfrm>
            <a:off x="320675" y="1204913"/>
            <a:ext cx="8524875" cy="4781550"/>
          </a:xfrm>
        </p:spPr>
        <p:txBody>
          <a:bodyPr/>
          <a:lstStyle/>
          <a:p>
            <a:pPr>
              <a:defRPr/>
            </a:pPr>
            <a:r>
              <a:rPr lang="en-ZA" dirty="0" smtClean="0"/>
              <a:t>Disadvantages</a:t>
            </a:r>
            <a:endParaRPr lang="en-US" dirty="0" smtClean="0"/>
          </a:p>
          <a:p>
            <a:pPr lvl="1">
              <a:defRPr/>
            </a:pPr>
            <a:r>
              <a:rPr lang="en-US" dirty="0" smtClean="0"/>
              <a:t>Programmer </a:t>
            </a:r>
            <a:r>
              <a:rPr lang="en-US" dirty="0" smtClean="0">
                <a:solidFill>
                  <a:srgbClr val="002060"/>
                </a:solidFill>
              </a:rPr>
              <a:t>responsible </a:t>
            </a:r>
            <a:r>
              <a:rPr lang="en-US" dirty="0" smtClean="0"/>
              <a:t>for implementing/using synchronization constructs to make sure that correct access of global memory is done. </a:t>
            </a:r>
          </a:p>
          <a:p>
            <a:pPr lvl="1">
              <a:defRPr/>
            </a:pPr>
            <a:r>
              <a:rPr lang="en-US" dirty="0" smtClean="0"/>
              <a:t>Becomes more </a:t>
            </a:r>
            <a:r>
              <a:rPr lang="en-US" dirty="0" smtClean="0">
                <a:solidFill>
                  <a:srgbClr val="002060"/>
                </a:solidFill>
              </a:rPr>
              <a:t>difficult </a:t>
            </a:r>
            <a:r>
              <a:rPr lang="en-US" dirty="0" smtClean="0"/>
              <a:t>and </a:t>
            </a:r>
            <a:r>
              <a:rPr lang="en-US" dirty="0" smtClean="0">
                <a:solidFill>
                  <a:srgbClr val="002060"/>
                </a:solidFill>
              </a:rPr>
              <a:t>expensive </a:t>
            </a:r>
            <a:r>
              <a:rPr lang="en-US" dirty="0" smtClean="0"/>
              <a:t>to design and construct shared memory machines with ever increasing numbers of processors.</a:t>
            </a:r>
            <a:endParaRPr lang="en-US" dirty="0"/>
          </a:p>
        </p:txBody>
      </p:sp>
      <p:pic>
        <p:nvPicPr>
          <p:cNvPr id="4"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1694" y="254677"/>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698" name="Straight Connector 10"/>
          <p:cNvCxnSpPr>
            <a:cxnSpLocks noChangeShapeType="1"/>
          </p:cNvCxnSpPr>
          <p:nvPr/>
        </p:nvCxnSpPr>
        <p:spPr bwMode="auto">
          <a:xfrm rot="5400000" flipH="1" flipV="1">
            <a:off x="7604919" y="3596482"/>
            <a:ext cx="663575" cy="14287"/>
          </a:xfrm>
          <a:prstGeom prst="line">
            <a:avLst/>
          </a:prstGeom>
          <a:noFill/>
          <a:ln w="38100" algn="ctr">
            <a:solidFill>
              <a:srgbClr val="1008B8"/>
            </a:solidFill>
            <a:round/>
            <a:headEnd/>
            <a:tailEnd/>
          </a:ln>
          <a:extLst>
            <a:ext uri="{909E8E84-426E-40DD-AFC4-6F175D3DCCD1}">
              <a14:hiddenFill xmlns:a14="http://schemas.microsoft.com/office/drawing/2010/main">
                <a:noFill/>
              </a14:hiddenFill>
            </a:ext>
          </a:extLst>
        </p:spPr>
      </p:cxnSp>
      <p:cxnSp>
        <p:nvCxnSpPr>
          <p:cNvPr id="29699" name="Straight Connector 10"/>
          <p:cNvCxnSpPr>
            <a:cxnSpLocks noChangeShapeType="1"/>
          </p:cNvCxnSpPr>
          <p:nvPr/>
        </p:nvCxnSpPr>
        <p:spPr bwMode="auto">
          <a:xfrm rot="5400000" flipH="1" flipV="1">
            <a:off x="3902075" y="3595688"/>
            <a:ext cx="663575" cy="15875"/>
          </a:xfrm>
          <a:prstGeom prst="line">
            <a:avLst/>
          </a:prstGeom>
          <a:noFill/>
          <a:ln w="38100" algn="ctr">
            <a:solidFill>
              <a:srgbClr val="1008B8"/>
            </a:solidFill>
            <a:round/>
            <a:headEnd/>
            <a:tailEnd/>
          </a:ln>
          <a:extLst>
            <a:ext uri="{909E8E84-426E-40DD-AFC4-6F175D3DCCD1}">
              <a14:hiddenFill xmlns:a14="http://schemas.microsoft.com/office/drawing/2010/main">
                <a:noFill/>
              </a14:hiddenFill>
            </a:ext>
          </a:extLst>
        </p:spPr>
      </p:cxnSp>
      <p:cxnSp>
        <p:nvCxnSpPr>
          <p:cNvPr id="29700" name="Straight Connector 10"/>
          <p:cNvCxnSpPr>
            <a:cxnSpLocks noChangeShapeType="1"/>
          </p:cNvCxnSpPr>
          <p:nvPr/>
        </p:nvCxnSpPr>
        <p:spPr bwMode="auto">
          <a:xfrm rot="5400000" flipH="1" flipV="1">
            <a:off x="1478756" y="3596482"/>
            <a:ext cx="663575" cy="14288"/>
          </a:xfrm>
          <a:prstGeom prst="line">
            <a:avLst/>
          </a:prstGeom>
          <a:noFill/>
          <a:ln w="38100" algn="ctr">
            <a:solidFill>
              <a:srgbClr val="1008B8"/>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normAutofit fontScale="90000"/>
          </a:bodyPr>
          <a:lstStyle/>
          <a:p>
            <a:pPr>
              <a:defRPr/>
            </a:pPr>
            <a:r>
              <a:rPr lang="en-ZA" dirty="0" smtClean="0"/>
              <a:t>Distributed memory</a:t>
            </a:r>
            <a:endParaRPr lang="en-US" dirty="0"/>
          </a:p>
        </p:txBody>
      </p:sp>
      <p:sp>
        <p:nvSpPr>
          <p:cNvPr id="3" name="Content Placeholder 2"/>
          <p:cNvSpPr>
            <a:spLocks noGrp="1"/>
          </p:cNvSpPr>
          <p:nvPr>
            <p:ph idx="1"/>
          </p:nvPr>
        </p:nvSpPr>
        <p:spPr>
          <a:xfrm>
            <a:off x="534988" y="1577975"/>
            <a:ext cx="8310562" cy="4191000"/>
          </a:xfrm>
        </p:spPr>
        <p:txBody>
          <a:bodyPr/>
          <a:lstStyle/>
          <a:p>
            <a:pPr>
              <a:defRPr/>
            </a:pPr>
            <a:r>
              <a:rPr lang="en-ZA" sz="2800" dirty="0" smtClean="0"/>
              <a:t>Similar to shared memory, but requires a communications network to share memory</a:t>
            </a:r>
            <a:endParaRPr lang="en-US" sz="2800" dirty="0"/>
          </a:p>
        </p:txBody>
      </p:sp>
      <p:sp>
        <p:nvSpPr>
          <p:cNvPr id="29703" name="Rectangle 4"/>
          <p:cNvSpPr>
            <a:spLocks noChangeArrowheads="1"/>
          </p:cNvSpPr>
          <p:nvPr/>
        </p:nvSpPr>
        <p:spPr bwMode="auto">
          <a:xfrm>
            <a:off x="509588" y="2686050"/>
            <a:ext cx="1084262" cy="841375"/>
          </a:xfrm>
          <a:prstGeom prst="rect">
            <a:avLst/>
          </a:prstGeom>
          <a:solidFill>
            <a:srgbClr val="66FF99"/>
          </a:solidFill>
          <a:ln w="9525" algn="ctr">
            <a:solidFill>
              <a:schemeClr val="tx1"/>
            </a:solidFill>
            <a:round/>
            <a:headEnd/>
            <a:tailEnd/>
          </a:ln>
        </p:spPr>
        <p:txBody>
          <a:bodyPr anchor="ctr"/>
          <a:lstStyle/>
          <a:p>
            <a:pPr algn="ctr"/>
            <a:r>
              <a:rPr lang="en-US">
                <a:solidFill>
                  <a:srgbClr val="1C1C1C"/>
                </a:solidFill>
              </a:rPr>
              <a:t>Local Memory</a:t>
            </a:r>
          </a:p>
        </p:txBody>
      </p:sp>
      <p:sp>
        <p:nvSpPr>
          <p:cNvPr id="29704" name="Rectangle 23"/>
          <p:cNvSpPr>
            <a:spLocks noChangeArrowheads="1"/>
          </p:cNvSpPr>
          <p:nvPr/>
        </p:nvSpPr>
        <p:spPr bwMode="auto">
          <a:xfrm>
            <a:off x="1592263" y="2690813"/>
            <a:ext cx="771525" cy="836612"/>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cxnSp>
        <p:nvCxnSpPr>
          <p:cNvPr id="29705" name="Straight Connector 10"/>
          <p:cNvCxnSpPr>
            <a:cxnSpLocks noChangeShapeType="1"/>
          </p:cNvCxnSpPr>
          <p:nvPr/>
        </p:nvCxnSpPr>
        <p:spPr bwMode="auto">
          <a:xfrm>
            <a:off x="1798638" y="3924300"/>
            <a:ext cx="6143625" cy="7938"/>
          </a:xfrm>
          <a:prstGeom prst="line">
            <a:avLst/>
          </a:prstGeom>
          <a:noFill/>
          <a:ln w="38100" algn="ctr">
            <a:solidFill>
              <a:srgbClr val="1008B8"/>
            </a:solidFill>
            <a:round/>
            <a:headEnd/>
            <a:tailEnd/>
          </a:ln>
          <a:extLst>
            <a:ext uri="{909E8E84-426E-40DD-AFC4-6F175D3DCCD1}">
              <a14:hiddenFill xmlns:a14="http://schemas.microsoft.com/office/drawing/2010/main">
                <a:noFill/>
              </a14:hiddenFill>
            </a:ext>
          </a:extLst>
        </p:spPr>
      </p:cxnSp>
      <p:sp>
        <p:nvSpPr>
          <p:cNvPr id="29706" name="Rectangle 27"/>
          <p:cNvSpPr>
            <a:spLocks noChangeArrowheads="1"/>
          </p:cNvSpPr>
          <p:nvPr/>
        </p:nvSpPr>
        <p:spPr bwMode="auto">
          <a:xfrm>
            <a:off x="1962150" y="3935413"/>
            <a:ext cx="2195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t>Communications network</a:t>
            </a:r>
          </a:p>
        </p:txBody>
      </p:sp>
      <p:sp>
        <p:nvSpPr>
          <p:cNvPr id="29707" name="Rectangle 9"/>
          <p:cNvSpPr>
            <a:spLocks noChangeArrowheads="1"/>
          </p:cNvSpPr>
          <p:nvPr/>
        </p:nvSpPr>
        <p:spPr bwMode="auto">
          <a:xfrm>
            <a:off x="2743200" y="2686050"/>
            <a:ext cx="1084263" cy="841375"/>
          </a:xfrm>
          <a:prstGeom prst="rect">
            <a:avLst/>
          </a:prstGeom>
          <a:solidFill>
            <a:srgbClr val="66FF99"/>
          </a:solidFill>
          <a:ln w="9525" algn="ctr">
            <a:solidFill>
              <a:schemeClr val="tx1"/>
            </a:solidFill>
            <a:round/>
            <a:headEnd/>
            <a:tailEnd/>
          </a:ln>
        </p:spPr>
        <p:txBody>
          <a:bodyPr anchor="ctr"/>
          <a:lstStyle/>
          <a:p>
            <a:pPr algn="ctr"/>
            <a:r>
              <a:rPr lang="en-US">
                <a:solidFill>
                  <a:srgbClr val="1C1C1C"/>
                </a:solidFill>
              </a:rPr>
              <a:t>Local Memory</a:t>
            </a:r>
          </a:p>
        </p:txBody>
      </p:sp>
      <p:sp>
        <p:nvSpPr>
          <p:cNvPr id="29708" name="Rectangle 23"/>
          <p:cNvSpPr>
            <a:spLocks noChangeArrowheads="1"/>
          </p:cNvSpPr>
          <p:nvPr/>
        </p:nvSpPr>
        <p:spPr bwMode="auto">
          <a:xfrm>
            <a:off x="3825875" y="2690813"/>
            <a:ext cx="771525" cy="836612"/>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9709" name="Rectangle 11"/>
          <p:cNvSpPr>
            <a:spLocks noChangeArrowheads="1"/>
          </p:cNvSpPr>
          <p:nvPr/>
        </p:nvSpPr>
        <p:spPr bwMode="auto">
          <a:xfrm>
            <a:off x="6530975" y="2686050"/>
            <a:ext cx="1084263" cy="841375"/>
          </a:xfrm>
          <a:prstGeom prst="rect">
            <a:avLst/>
          </a:prstGeom>
          <a:solidFill>
            <a:srgbClr val="66FF99"/>
          </a:solidFill>
          <a:ln w="9525" algn="ctr">
            <a:solidFill>
              <a:schemeClr val="tx1"/>
            </a:solidFill>
            <a:round/>
            <a:headEnd/>
            <a:tailEnd/>
          </a:ln>
        </p:spPr>
        <p:txBody>
          <a:bodyPr anchor="ctr"/>
          <a:lstStyle/>
          <a:p>
            <a:pPr algn="ctr"/>
            <a:r>
              <a:rPr lang="en-US">
                <a:solidFill>
                  <a:srgbClr val="1C1C1C"/>
                </a:solidFill>
              </a:rPr>
              <a:t>Local Memory</a:t>
            </a:r>
          </a:p>
        </p:txBody>
      </p:sp>
      <p:sp>
        <p:nvSpPr>
          <p:cNvPr id="29710" name="Rectangle 23"/>
          <p:cNvSpPr>
            <a:spLocks noChangeArrowheads="1"/>
          </p:cNvSpPr>
          <p:nvPr/>
        </p:nvSpPr>
        <p:spPr bwMode="auto">
          <a:xfrm>
            <a:off x="7615238" y="2690813"/>
            <a:ext cx="771525" cy="836612"/>
          </a:xfrm>
          <a:prstGeom prst="rect">
            <a:avLst/>
          </a:prstGeom>
          <a:solidFill>
            <a:srgbClr val="8CA1F8"/>
          </a:solidFill>
          <a:ln w="9525" algn="ctr">
            <a:solidFill>
              <a:schemeClr val="tx1"/>
            </a:solidFill>
            <a:round/>
            <a:headEnd/>
            <a:tailEnd/>
          </a:ln>
        </p:spPr>
        <p:txBody>
          <a:bodyPr anchor="ctr"/>
          <a:lstStyle/>
          <a:p>
            <a:pPr algn="ctr"/>
            <a:r>
              <a:rPr lang="en-US">
                <a:solidFill>
                  <a:srgbClr val="1C1C1C"/>
                </a:solidFill>
              </a:rPr>
              <a:t>CPU</a:t>
            </a:r>
          </a:p>
        </p:txBody>
      </p:sp>
      <p:sp>
        <p:nvSpPr>
          <p:cNvPr id="29711" name="TextBox 21"/>
          <p:cNvSpPr txBox="1">
            <a:spLocks noChangeArrowheads="1"/>
          </p:cNvSpPr>
          <p:nvPr/>
        </p:nvSpPr>
        <p:spPr bwMode="auto">
          <a:xfrm>
            <a:off x="5186363" y="2768600"/>
            <a:ext cx="492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2400" b="1"/>
              <a:t>…</a:t>
            </a:r>
            <a:endParaRPr lang="en-US" sz="2400" b="1"/>
          </a:p>
        </p:txBody>
      </p:sp>
      <p:sp>
        <p:nvSpPr>
          <p:cNvPr id="29712" name="Rectangle 22"/>
          <p:cNvSpPr>
            <a:spLocks noChangeArrowheads="1"/>
          </p:cNvSpPr>
          <p:nvPr/>
        </p:nvSpPr>
        <p:spPr bwMode="auto">
          <a:xfrm>
            <a:off x="385763" y="4194175"/>
            <a:ext cx="8431212"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r>
              <a:rPr lang="en-ZA"/>
              <a:t> Each processor has its own local memory (not directly accessible by the</a:t>
            </a:r>
            <a:br>
              <a:rPr lang="en-ZA"/>
            </a:br>
            <a:r>
              <a:rPr lang="en-ZA"/>
              <a:t>  other processors’ memory addresses)</a:t>
            </a:r>
          </a:p>
          <a:p>
            <a:pPr>
              <a:buFont typeface="Arial" charset="0"/>
              <a:buChar char="•"/>
            </a:pPr>
            <a:r>
              <a:rPr lang="en-ZA"/>
              <a:t> Processors connected via a communication network – the communication network fabric varies; could simply be Ethernet.</a:t>
            </a:r>
          </a:p>
          <a:p>
            <a:pPr>
              <a:buFont typeface="Arial" charset="0"/>
              <a:buChar char="•"/>
            </a:pPr>
            <a:r>
              <a:rPr lang="en-ZA"/>
              <a:t> Cache coherency does not apply (when a CPU changes its local memory, the hardware does not notify the other processors – if needed the programmer needs to provide this functionality)</a:t>
            </a:r>
          </a:p>
          <a:p>
            <a:pPr>
              <a:buFont typeface="Arial" charset="0"/>
              <a:buChar char="•"/>
            </a:pPr>
            <a:r>
              <a:rPr lang="en-ZA"/>
              <a:t> Programmer responsible for implementing methods by which one processor can access memory of a different processor.</a:t>
            </a:r>
          </a:p>
        </p:txBody>
      </p:sp>
      <p:pic>
        <p:nvPicPr>
          <p:cNvPr id="17"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0547" y="276724"/>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p:txBody>
          <a:bodyPr/>
          <a:lstStyle/>
          <a:p>
            <a:pPr eaLnBrk="1" hangingPunct="1">
              <a:defRPr/>
            </a:pPr>
            <a:r>
              <a:rPr lang="en-ZA" dirty="0" smtClean="0"/>
              <a:t>Processor Architecture types</a:t>
            </a:r>
          </a:p>
          <a:p>
            <a:pPr lvl="1" eaLnBrk="1" hangingPunct="1">
              <a:defRPr/>
            </a:pPr>
            <a:r>
              <a:rPr lang="en-ZA" dirty="0" smtClean="0"/>
              <a:t>Von Neumann; Flynn’s taxonomy</a:t>
            </a:r>
          </a:p>
          <a:p>
            <a:pPr eaLnBrk="1" hangingPunct="1">
              <a:defRPr/>
            </a:pPr>
            <a:r>
              <a:rPr lang="en-ZA" dirty="0" smtClean="0"/>
              <a:t>Class activity</a:t>
            </a:r>
          </a:p>
          <a:p>
            <a:pPr eaLnBrk="1" hangingPunct="1">
              <a:defRPr/>
            </a:pPr>
            <a:r>
              <a:rPr lang="en-ZA" dirty="0" smtClean="0"/>
              <a:t>Memory access</a:t>
            </a:r>
            <a:br>
              <a:rPr lang="en-ZA" dirty="0" smtClean="0"/>
            </a:br>
            <a:r>
              <a:rPr lang="en-ZA" dirty="0" smtClean="0"/>
              <a:t>architectures</a:t>
            </a:r>
          </a:p>
        </p:txBody>
      </p:sp>
      <p:pic>
        <p:nvPicPr>
          <p:cNvPr id="4099"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3725"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410124"/>
            <a:ext cx="8712200" cy="1239816"/>
          </a:xfrm>
        </p:spPr>
        <p:txBody>
          <a:bodyPr>
            <a:normAutofit fontScale="90000"/>
          </a:bodyPr>
          <a:lstStyle/>
          <a:p>
            <a:pPr>
              <a:defRPr/>
            </a:pPr>
            <a:r>
              <a:rPr lang="en-ZA" sz="4000" dirty="0" smtClean="0"/>
              <a:t>Distributed Memory: </a:t>
            </a:r>
            <a:br>
              <a:rPr lang="en-ZA" sz="4000" dirty="0" smtClean="0"/>
            </a:br>
            <a:r>
              <a:rPr lang="en-ZA" sz="4000" dirty="0" smtClean="0"/>
              <a:t>Pros &amp; Cons</a:t>
            </a:r>
            <a:endParaRPr lang="en-US" sz="4000" dirty="0"/>
          </a:p>
        </p:txBody>
      </p:sp>
      <p:sp>
        <p:nvSpPr>
          <p:cNvPr id="3" name="Content Placeholder 2"/>
          <p:cNvSpPr>
            <a:spLocks noGrp="1"/>
          </p:cNvSpPr>
          <p:nvPr>
            <p:ph idx="1"/>
          </p:nvPr>
        </p:nvSpPr>
        <p:spPr/>
        <p:txBody>
          <a:bodyPr/>
          <a:lstStyle/>
          <a:p>
            <a:pPr>
              <a:defRPr/>
            </a:pPr>
            <a:r>
              <a:rPr lang="en-US" dirty="0" smtClean="0"/>
              <a:t>Advantages:</a:t>
            </a:r>
          </a:p>
          <a:p>
            <a:pPr lvl="1">
              <a:defRPr/>
            </a:pPr>
            <a:r>
              <a:rPr lang="en-US" dirty="0" smtClean="0"/>
              <a:t>Memory scalable with number of processors</a:t>
            </a:r>
          </a:p>
          <a:p>
            <a:pPr lvl="1">
              <a:defRPr/>
            </a:pPr>
            <a:r>
              <a:rPr lang="en-US" dirty="0" smtClean="0"/>
              <a:t>Each processor can access own memory quickly without communication overheads or maintaining cache coherency (for UMA).</a:t>
            </a:r>
          </a:p>
          <a:p>
            <a:pPr lvl="1">
              <a:defRPr/>
            </a:pPr>
            <a:r>
              <a:rPr lang="en-US" dirty="0" smtClean="0"/>
              <a:t>Cost benefits: use of commercial off-the-shelf (COTS) processors and networks</a:t>
            </a:r>
          </a:p>
        </p:txBody>
      </p:sp>
      <p:pic>
        <p:nvPicPr>
          <p:cNvPr id="4"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1753" y="253671"/>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313"/>
            <a:ext cx="8385175" cy="1431925"/>
          </a:xfrm>
        </p:spPr>
        <p:txBody>
          <a:bodyPr/>
          <a:lstStyle/>
          <a:p>
            <a:pPr>
              <a:defRPr/>
            </a:pPr>
            <a:r>
              <a:rPr lang="en-ZA" sz="4000" dirty="0" smtClean="0"/>
              <a:t>Distributed Memory: </a:t>
            </a:r>
            <a:br>
              <a:rPr lang="en-ZA" sz="4000" dirty="0" smtClean="0"/>
            </a:br>
            <a:r>
              <a:rPr lang="en-ZA" sz="4000" dirty="0" smtClean="0"/>
              <a:t>Pros &amp; Cons</a:t>
            </a:r>
            <a:endParaRPr lang="en-US" sz="4000" dirty="0"/>
          </a:p>
        </p:txBody>
      </p:sp>
      <p:sp>
        <p:nvSpPr>
          <p:cNvPr id="3" name="Content Placeholder 2"/>
          <p:cNvSpPr>
            <a:spLocks noGrp="1"/>
          </p:cNvSpPr>
          <p:nvPr>
            <p:ph idx="1"/>
          </p:nvPr>
        </p:nvSpPr>
        <p:spPr>
          <a:xfrm>
            <a:off x="603250" y="1473200"/>
            <a:ext cx="8007350" cy="5384800"/>
          </a:xfrm>
        </p:spPr>
        <p:txBody>
          <a:bodyPr/>
          <a:lstStyle/>
          <a:p>
            <a:pPr>
              <a:defRPr/>
            </a:pPr>
            <a:r>
              <a:rPr lang="en-US" sz="2800" dirty="0" smtClean="0"/>
              <a:t>Disadvantages:</a:t>
            </a:r>
          </a:p>
          <a:p>
            <a:pPr lvl="1">
              <a:defRPr/>
            </a:pPr>
            <a:r>
              <a:rPr lang="en-US" sz="2400" dirty="0" smtClean="0"/>
              <a:t>Programmer takes on responsibility for data consistency, synchronization and communication between processors.</a:t>
            </a:r>
          </a:p>
          <a:p>
            <a:pPr lvl="1">
              <a:defRPr/>
            </a:pPr>
            <a:r>
              <a:rPr lang="en-US" sz="2400" dirty="0" smtClean="0"/>
              <a:t>Existing (legacy) programs based on shared global memory may be difficult to port to this model.</a:t>
            </a:r>
          </a:p>
          <a:p>
            <a:pPr lvl="1">
              <a:defRPr/>
            </a:pPr>
            <a:r>
              <a:rPr lang="en-ZA" sz="2400" dirty="0" smtClean="0"/>
              <a:t>May be more difficult to write applications for distributed memory systems than it is for shared memory systems.</a:t>
            </a:r>
          </a:p>
          <a:p>
            <a:pPr lvl="1">
              <a:defRPr/>
            </a:pPr>
            <a:r>
              <a:rPr lang="en-ZA" sz="2400" dirty="0" smtClean="0"/>
              <a:t>Restricted by </a:t>
            </a:r>
            <a:r>
              <a:rPr lang="en-US" sz="2400" dirty="0" smtClean="0"/>
              <a:t>non-uniform memory access (NUMA) performance (meaning a memory access bottle neck that may be many times slower than shared memory systems)</a:t>
            </a:r>
            <a:endParaRPr lang="en-US" sz="2400" dirty="0"/>
          </a:p>
        </p:txBody>
      </p:sp>
      <p:pic>
        <p:nvPicPr>
          <p:cNvPr id="4"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1751" y="241639"/>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8" y="219075"/>
            <a:ext cx="8672512" cy="1431925"/>
          </a:xfrm>
        </p:spPr>
        <p:txBody>
          <a:bodyPr/>
          <a:lstStyle/>
          <a:p>
            <a:pPr>
              <a:defRPr/>
            </a:pPr>
            <a:r>
              <a:rPr lang="en-ZA" sz="4000" dirty="0" smtClean="0"/>
              <a:t>Distributed Shared Memory (i.e. Hybrid) System</a:t>
            </a:r>
            <a:endParaRPr lang="en-US" sz="4000" dirty="0"/>
          </a:p>
        </p:txBody>
      </p:sp>
      <p:sp>
        <p:nvSpPr>
          <p:cNvPr id="3" name="Content Placeholder 2"/>
          <p:cNvSpPr>
            <a:spLocks noGrp="1"/>
          </p:cNvSpPr>
          <p:nvPr>
            <p:ph idx="1"/>
          </p:nvPr>
        </p:nvSpPr>
        <p:spPr>
          <a:xfrm>
            <a:off x="838200" y="1709738"/>
            <a:ext cx="8007350" cy="4953000"/>
          </a:xfrm>
        </p:spPr>
        <p:txBody>
          <a:bodyPr/>
          <a:lstStyle/>
          <a:p>
            <a:pPr>
              <a:defRPr/>
            </a:pPr>
            <a:r>
              <a:rPr lang="en-ZA" dirty="0" smtClean="0"/>
              <a:t>Simply a network of shared memory systems (possibly in one computer or a cluster of separated computers)</a:t>
            </a:r>
          </a:p>
          <a:p>
            <a:pPr>
              <a:defRPr/>
            </a:pPr>
            <a:r>
              <a:rPr lang="en-ZA" dirty="0" smtClean="0"/>
              <a:t>Use in many modern supercomputer designs today</a:t>
            </a:r>
          </a:p>
          <a:p>
            <a:pPr>
              <a:defRPr/>
            </a:pPr>
            <a:r>
              <a:rPr lang="en-ZA" dirty="0" smtClean="0"/>
              <a:t>Shared memory part is usually UMA (cache coherent)</a:t>
            </a:r>
          </a:p>
          <a:p>
            <a:pPr>
              <a:defRPr/>
            </a:pPr>
            <a:r>
              <a:rPr lang="en-ZA" dirty="0" smtClean="0"/>
              <a:t>Pros &amp; Cons? – Best and Worst of two worlds.</a:t>
            </a:r>
            <a:endParaRPr lang="en-US" dirty="0"/>
          </a:p>
        </p:txBody>
      </p:sp>
      <p:pic>
        <p:nvPicPr>
          <p:cNvPr id="4" name="Picture 6" descr="agenda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9721" y="253671"/>
            <a:ext cx="537456" cy="45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5929" y="2967335"/>
            <a:ext cx="5032147"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End of Lecture</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364517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2031325"/>
          </a:xfrm>
          <a:prstGeom prst="rect">
            <a:avLst/>
          </a:prstGeom>
          <a:noFill/>
        </p:spPr>
        <p:txBody>
          <a:bodyPr wrap="square" rtlCol="0">
            <a:spAutoFit/>
          </a:bodyPr>
          <a:lstStyle/>
          <a:p>
            <a:r>
              <a:rPr lang="en-US" i="1" dirty="0" smtClean="0"/>
              <a:t>Image sources:</a:t>
            </a:r>
          </a:p>
          <a:p>
            <a:r>
              <a:rPr lang="en-US" dirty="0" smtClean="0"/>
              <a:t> </a:t>
            </a:r>
            <a:r>
              <a:rPr lang="en-US" dirty="0"/>
              <a:t>Title slide: California High-Speed Rail - </a:t>
            </a:r>
            <a:r>
              <a:rPr lang="en-US" dirty="0" smtClean="0"/>
              <a:t>Wikipedia</a:t>
            </a:r>
            <a:r>
              <a:rPr lang="en-US" dirty="0"/>
              <a:t> (open commons</a:t>
            </a:r>
            <a:r>
              <a:rPr lang="en-US" dirty="0" smtClean="0"/>
              <a:t>)</a:t>
            </a:r>
          </a:p>
          <a:p>
            <a:r>
              <a:rPr lang="en-US" dirty="0"/>
              <a:t> </a:t>
            </a:r>
            <a:r>
              <a:rPr lang="en-US" dirty="0" smtClean="0"/>
              <a:t>Von Neumann photo - Wikipedia (open commons)</a:t>
            </a:r>
          </a:p>
          <a:p>
            <a:r>
              <a:rPr lang="en-US" dirty="0"/>
              <a:t> </a:t>
            </a:r>
            <a:r>
              <a:rPr lang="en-US" dirty="0" smtClean="0"/>
              <a:t>Computer and box clipart – open commons</a:t>
            </a:r>
          </a:p>
          <a:p>
            <a:r>
              <a:rPr lang="en-US" dirty="0"/>
              <a:t> </a:t>
            </a:r>
            <a:r>
              <a:rPr lang="en-US" dirty="0" smtClean="0"/>
              <a:t>Chat </a:t>
            </a:r>
            <a:r>
              <a:rPr lang="en-US" dirty="0"/>
              <a:t>icon clipart - http://</a:t>
            </a:r>
            <a:r>
              <a:rPr lang="en-US" dirty="0" smtClean="0"/>
              <a:t>openclipart.org/tags/chat (public domain)</a:t>
            </a:r>
          </a:p>
          <a:p>
            <a:r>
              <a:rPr lang="en-US" dirty="0"/>
              <a:t> </a:t>
            </a:r>
            <a:r>
              <a:rPr lang="en-US" dirty="0" smtClean="0"/>
              <a:t>Computer photos - </a:t>
            </a:r>
            <a:r>
              <a:rPr lang="en-US" dirty="0"/>
              <a:t>Wikipedia (open commons)</a:t>
            </a:r>
          </a:p>
          <a:p>
            <a:r>
              <a:rPr lang="en-US" dirty="0" smtClean="0"/>
              <a:t> Book clipart drawing slide 22 onwards - Wikipedia (open commons)</a:t>
            </a:r>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02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4406900"/>
            <a:ext cx="8124825" cy="1362075"/>
          </a:xfrm>
        </p:spPr>
        <p:txBody>
          <a:bodyPr/>
          <a:lstStyle/>
          <a:p>
            <a:pPr>
              <a:defRPr/>
            </a:pPr>
            <a:r>
              <a:rPr lang="en-US" dirty="0" smtClean="0"/>
              <a:t>Types of Processor Architecture</a:t>
            </a:r>
            <a:endParaRPr lang="en-US" dirty="0"/>
          </a:p>
        </p:txBody>
      </p:sp>
      <p:sp>
        <p:nvSpPr>
          <p:cNvPr id="5" name="Text Placeholder 4"/>
          <p:cNvSpPr>
            <a:spLocks noGrp="1"/>
          </p:cNvSpPr>
          <p:nvPr>
            <p:ph type="body" idx="1"/>
          </p:nvPr>
        </p:nvSpPr>
        <p:spPr>
          <a:xfrm>
            <a:off x="729261" y="4820652"/>
            <a:ext cx="6637467" cy="1520413"/>
          </a:xfrm>
        </p:spPr>
        <p:txBody>
          <a:bodyPr/>
          <a:lstStyle/>
          <a:p>
            <a:pPr>
              <a:defRPr/>
            </a:pPr>
            <a:r>
              <a:rPr lang="en-US" dirty="0" smtClean="0"/>
              <a:t>EEE4084F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638" y="244475"/>
            <a:ext cx="8732837" cy="778209"/>
          </a:xfrm>
        </p:spPr>
        <p:txBody>
          <a:bodyPr/>
          <a:lstStyle/>
          <a:p>
            <a:pPr>
              <a:defRPr/>
            </a:pPr>
            <a:r>
              <a:rPr lang="en-US" dirty="0" smtClean="0"/>
              <a:t>von Neumann Architecture</a:t>
            </a:r>
            <a:endParaRPr lang="en-US" dirty="0"/>
          </a:p>
        </p:txBody>
      </p:sp>
      <p:sp>
        <p:nvSpPr>
          <p:cNvPr id="3" name="Content Placeholder 2"/>
          <p:cNvSpPr>
            <a:spLocks noGrp="1"/>
          </p:cNvSpPr>
          <p:nvPr>
            <p:ph idx="1"/>
          </p:nvPr>
        </p:nvSpPr>
        <p:spPr>
          <a:xfrm>
            <a:off x="264685" y="1155116"/>
            <a:ext cx="8482273" cy="4191000"/>
          </a:xfrm>
        </p:spPr>
        <p:txBody>
          <a:bodyPr>
            <a:normAutofit fontScale="92500" lnSpcReduction="10000"/>
          </a:bodyPr>
          <a:lstStyle/>
          <a:p>
            <a:pPr>
              <a:defRPr/>
            </a:pPr>
            <a:r>
              <a:rPr lang="en-US" dirty="0" smtClean="0"/>
              <a:t>Named after </a:t>
            </a:r>
            <a:r>
              <a:rPr lang="en-US" dirty="0" smtClean="0">
                <a:solidFill>
                  <a:srgbClr val="FF6600"/>
                </a:solidFill>
              </a:rPr>
              <a:t>John von Neumann </a:t>
            </a:r>
          </a:p>
          <a:p>
            <a:pPr lvl="1">
              <a:defRPr/>
            </a:pPr>
            <a:r>
              <a:rPr lang="en-US" dirty="0" smtClean="0"/>
              <a:t>A Hungarian mathematician. He was the</a:t>
            </a:r>
            <a:br>
              <a:rPr lang="en-US" dirty="0" smtClean="0"/>
            </a:br>
            <a:r>
              <a:rPr lang="en-US" dirty="0" smtClean="0"/>
              <a:t>first to write about requirements for an</a:t>
            </a:r>
            <a:br>
              <a:rPr lang="en-US" dirty="0" smtClean="0"/>
            </a:br>
            <a:r>
              <a:rPr lang="en-US" dirty="0" smtClean="0"/>
              <a:t>electronic computer (done in 1945).</a:t>
            </a:r>
          </a:p>
          <a:p>
            <a:pPr>
              <a:defRPr/>
            </a:pPr>
            <a:r>
              <a:rPr lang="en-US" dirty="0" smtClean="0"/>
              <a:t>The ‘von Neumann computer’ </a:t>
            </a:r>
            <a:br>
              <a:rPr lang="en-US" dirty="0" smtClean="0"/>
            </a:br>
            <a:r>
              <a:rPr lang="en-US" dirty="0" smtClean="0"/>
              <a:t>differed from earlier computers that </a:t>
            </a:r>
            <a:br>
              <a:rPr lang="en-US" dirty="0" smtClean="0"/>
            </a:br>
            <a:r>
              <a:rPr lang="en-US" dirty="0" smtClean="0"/>
              <a:t>were programmed by hard wiring.</a:t>
            </a:r>
          </a:p>
          <a:p>
            <a:pPr>
              <a:defRPr/>
            </a:pPr>
            <a:r>
              <a:rPr lang="en-US" dirty="0" smtClean="0"/>
              <a:t>Most computers since then have followed this design</a:t>
            </a:r>
          </a:p>
        </p:txBody>
      </p:sp>
      <p:pic>
        <p:nvPicPr>
          <p:cNvPr id="2050" name="Picture 2" descr="C:\Users\swinberg\Documents\ACTIVE\EEE4084F\2014\LECTURES\Lecture05\Images\John von Neuman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1725" y="1126457"/>
            <a:ext cx="1876425" cy="2438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638" y="674715"/>
            <a:ext cx="8732837" cy="657705"/>
          </a:xfrm>
        </p:spPr>
        <p:txBody>
          <a:bodyPr>
            <a:normAutofit fontScale="90000"/>
          </a:bodyPr>
          <a:lstStyle/>
          <a:p>
            <a:pPr>
              <a:defRPr/>
            </a:pPr>
            <a:r>
              <a:rPr lang="en-US" dirty="0" smtClean="0"/>
              <a:t>von Neumann Architecture</a:t>
            </a:r>
            <a:endParaRPr lang="en-US" dirty="0"/>
          </a:p>
        </p:txBody>
      </p:sp>
      <p:sp>
        <p:nvSpPr>
          <p:cNvPr id="3" name="Content Placeholder 2"/>
          <p:cNvSpPr>
            <a:spLocks noGrp="1"/>
          </p:cNvSpPr>
          <p:nvPr>
            <p:ph idx="1"/>
          </p:nvPr>
        </p:nvSpPr>
        <p:spPr>
          <a:xfrm>
            <a:off x="723900" y="1539875"/>
            <a:ext cx="8007350" cy="4191000"/>
          </a:xfrm>
        </p:spPr>
        <p:txBody>
          <a:bodyPr/>
          <a:lstStyle/>
          <a:p>
            <a:pPr>
              <a:defRPr/>
            </a:pPr>
            <a:r>
              <a:rPr lang="en-US" dirty="0" smtClean="0"/>
              <a:t>The von Neumann computer comprises the following four components: </a:t>
            </a:r>
          </a:p>
          <a:p>
            <a:pPr lvl="1">
              <a:defRPr/>
            </a:pPr>
            <a:r>
              <a:rPr lang="en-US" dirty="0" smtClean="0"/>
              <a:t>Memory</a:t>
            </a:r>
          </a:p>
          <a:p>
            <a:pPr lvl="1">
              <a:defRPr/>
            </a:pPr>
            <a:r>
              <a:rPr lang="en-US" dirty="0" smtClean="0"/>
              <a:t>Control Unit</a:t>
            </a:r>
          </a:p>
          <a:p>
            <a:pPr lvl="1">
              <a:defRPr/>
            </a:pPr>
            <a:r>
              <a:rPr lang="en-US" dirty="0" smtClean="0"/>
              <a:t>Arithmetic Logic</a:t>
            </a:r>
            <a:br>
              <a:rPr lang="en-US" dirty="0" smtClean="0"/>
            </a:br>
            <a:r>
              <a:rPr lang="en-US" dirty="0" smtClean="0"/>
              <a:t>Unit (ALU)</a:t>
            </a:r>
          </a:p>
          <a:p>
            <a:pPr lvl="1">
              <a:defRPr/>
            </a:pPr>
            <a:r>
              <a:rPr lang="en-US" dirty="0" err="1" smtClean="0"/>
              <a:t>Input/Output</a:t>
            </a:r>
            <a:endParaRPr lang="en-US" dirty="0" smtClean="0"/>
          </a:p>
        </p:txBody>
      </p:sp>
      <p:pic>
        <p:nvPicPr>
          <p:cNvPr id="8196" name="Picture 3" descr="vonneumann.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19675" y="2697163"/>
            <a:ext cx="3727450" cy="341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4"/>
          <p:cNvSpPr>
            <a:spLocks noChangeArrowheads="1"/>
          </p:cNvSpPr>
          <p:nvPr/>
        </p:nvSpPr>
        <p:spPr bwMode="auto">
          <a:xfrm>
            <a:off x="4926013" y="6097588"/>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a:t>Figure 1: The Von Neumann architecture*</a:t>
            </a:r>
          </a:p>
        </p:txBody>
      </p:sp>
      <p:sp>
        <p:nvSpPr>
          <p:cNvPr id="8198" name="Rectangle 5"/>
          <p:cNvSpPr>
            <a:spLocks noChangeArrowheads="1"/>
          </p:cNvSpPr>
          <p:nvPr/>
        </p:nvSpPr>
        <p:spPr bwMode="auto">
          <a:xfrm>
            <a:off x="-48128" y="6605839"/>
            <a:ext cx="69262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dirty="0"/>
              <a:t>(* image adapted from  http://en.wikipedia.org/w/index.php?title=Von_Neumann_architecture)</a:t>
            </a:r>
          </a:p>
        </p:txBody>
      </p:sp>
      <p:sp>
        <p:nvSpPr>
          <p:cNvPr id="8199" name="Rectangle 6"/>
          <p:cNvSpPr>
            <a:spLocks noChangeArrowheads="1"/>
          </p:cNvSpPr>
          <p:nvPr/>
        </p:nvSpPr>
        <p:spPr bwMode="auto">
          <a:xfrm>
            <a:off x="503238" y="5435600"/>
            <a:ext cx="4114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a:t>See 1-page reading in Resources on VULA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75" y="198438"/>
            <a:ext cx="8845550" cy="1431925"/>
          </a:xfrm>
        </p:spPr>
        <p:txBody>
          <a:bodyPr/>
          <a:lstStyle/>
          <a:p>
            <a:pPr>
              <a:defRPr/>
            </a:pPr>
            <a:r>
              <a:rPr lang="en-US" dirty="0" smtClean="0"/>
              <a:t>von Neumann Architecture:</a:t>
            </a:r>
            <a:br>
              <a:rPr lang="en-US" dirty="0" smtClean="0"/>
            </a:br>
            <a:r>
              <a:rPr lang="en-US" dirty="0" smtClean="0"/>
              <a:t>Memory</a:t>
            </a:r>
            <a:endParaRPr lang="en-US" dirty="0"/>
          </a:p>
        </p:txBody>
      </p:sp>
      <p:sp>
        <p:nvSpPr>
          <p:cNvPr id="3" name="Content Placeholder 2"/>
          <p:cNvSpPr>
            <a:spLocks noGrp="1"/>
          </p:cNvSpPr>
          <p:nvPr>
            <p:ph idx="1"/>
          </p:nvPr>
        </p:nvSpPr>
        <p:spPr>
          <a:xfrm>
            <a:off x="723900" y="1665288"/>
            <a:ext cx="8007350" cy="4191000"/>
          </a:xfrm>
        </p:spPr>
        <p:txBody>
          <a:bodyPr/>
          <a:lstStyle/>
          <a:p>
            <a:pPr>
              <a:defRPr/>
            </a:pPr>
            <a:r>
              <a:rPr lang="en-US" dirty="0" smtClean="0"/>
              <a:t>Random access, read/write memory stores </a:t>
            </a:r>
            <a:r>
              <a:rPr lang="en-US" i="1" dirty="0" smtClean="0"/>
              <a:t>both</a:t>
            </a:r>
            <a:r>
              <a:rPr lang="en-US" dirty="0" smtClean="0"/>
              <a:t> programs and data </a:t>
            </a:r>
          </a:p>
          <a:p>
            <a:pPr>
              <a:defRPr/>
            </a:pPr>
            <a:r>
              <a:rPr lang="en-US" dirty="0" smtClean="0"/>
              <a:t>Program comprises instructions (von Neumann termed ‘machine instructions’) that tells the computer what do.</a:t>
            </a:r>
          </a:p>
          <a:p>
            <a:pPr>
              <a:defRPr/>
            </a:pPr>
            <a:r>
              <a:rPr lang="en-US" dirty="0" smtClean="0"/>
              <a:t>Data is simply information to be used by the program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75" y="198438"/>
            <a:ext cx="8845550" cy="1431925"/>
          </a:xfrm>
        </p:spPr>
        <p:txBody>
          <a:bodyPr/>
          <a:lstStyle/>
          <a:p>
            <a:pPr>
              <a:defRPr/>
            </a:pPr>
            <a:r>
              <a:rPr lang="en-US" dirty="0" smtClean="0"/>
              <a:t>von Neumann Architecture:</a:t>
            </a:r>
            <a:br>
              <a:rPr lang="en-US" dirty="0" smtClean="0"/>
            </a:br>
            <a:r>
              <a:rPr lang="en-US" dirty="0" smtClean="0"/>
              <a:t>Operation</a:t>
            </a:r>
            <a:endParaRPr lang="en-US" dirty="0"/>
          </a:p>
        </p:txBody>
      </p:sp>
      <p:sp>
        <p:nvSpPr>
          <p:cNvPr id="3" name="Content Placeholder 2"/>
          <p:cNvSpPr>
            <a:spLocks noGrp="1"/>
          </p:cNvSpPr>
          <p:nvPr>
            <p:ph idx="1"/>
          </p:nvPr>
        </p:nvSpPr>
        <p:spPr>
          <a:xfrm>
            <a:off x="723900" y="1630363"/>
            <a:ext cx="8007350" cy="4873625"/>
          </a:xfrm>
        </p:spPr>
        <p:txBody>
          <a:bodyPr>
            <a:normAutofit lnSpcReduction="10000"/>
          </a:bodyPr>
          <a:lstStyle/>
          <a:p>
            <a:pPr>
              <a:defRPr/>
            </a:pPr>
            <a:r>
              <a:rPr lang="en-US" dirty="0" smtClean="0"/>
              <a:t>Control unit fetches instruction or data from memory, decodes and executes the instruction, sequentially completes sub-operations for the instruction</a:t>
            </a:r>
          </a:p>
          <a:p>
            <a:pPr>
              <a:defRPr/>
            </a:pPr>
            <a:r>
              <a:rPr lang="en-US" dirty="0" smtClean="0"/>
              <a:t>Arithmetic Unit performs basic arithmetic operations </a:t>
            </a:r>
            <a:r>
              <a:rPr lang="en-US" sz="2800" dirty="0" smtClean="0"/>
              <a:t>(earlier CPUs didn’t have multiply or divide; had few instructions, e.g. LOAD, STORE, ADD, IN, OUT and JUMP on flags)</a:t>
            </a:r>
          </a:p>
          <a:p>
            <a:pPr>
              <a:defRPr/>
            </a:pPr>
            <a:r>
              <a:rPr lang="en-US" dirty="0" err="1" smtClean="0"/>
              <a:t>Input/Output</a:t>
            </a:r>
            <a:r>
              <a:rPr lang="en-US" dirty="0" smtClean="0"/>
              <a:t> is interface to other systems and human operator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Suggested further learning</a:t>
            </a:r>
            <a:endParaRPr lang="en-US" dirty="0"/>
          </a:p>
        </p:txBody>
      </p:sp>
      <p:sp>
        <p:nvSpPr>
          <p:cNvPr id="3" name="Content Placeholder 2"/>
          <p:cNvSpPr>
            <a:spLocks noGrp="1"/>
          </p:cNvSpPr>
          <p:nvPr>
            <p:ph idx="1"/>
          </p:nvPr>
        </p:nvSpPr>
        <p:spPr/>
        <p:txBody>
          <a:bodyPr/>
          <a:lstStyle/>
          <a:p>
            <a:r>
              <a:rPr lang="en-US" dirty="0" smtClean="0"/>
              <a:t>Simple recap of Von Neumann Arch:</a:t>
            </a:r>
          </a:p>
          <a:p>
            <a:pPr lvl="1"/>
            <a:r>
              <a:rPr lang="en-US" dirty="0" smtClean="0">
                <a:hlinkClick r:id="rId2"/>
              </a:rPr>
              <a:t>http</a:t>
            </a:r>
            <a:r>
              <a:rPr lang="en-US" dirty="0">
                <a:hlinkClick r:id="rId2"/>
              </a:rPr>
              <a:t>://</a:t>
            </a:r>
            <a:r>
              <a:rPr lang="en-US" dirty="0" smtClean="0">
                <a:hlinkClick r:id="rId2"/>
              </a:rPr>
              <a:t>www.youtube.com/watch?v=DMiEgKZ-qCw</a:t>
            </a:r>
            <a:endParaRPr lang="en-US" dirty="0" smtClean="0"/>
          </a:p>
          <a:p>
            <a:r>
              <a:rPr lang="en-US" dirty="0" smtClean="0"/>
              <a:t>Some history of Von Neumann leading towards his machine: </a:t>
            </a:r>
            <a:r>
              <a:rPr lang="en-US" sz="2000" dirty="0" smtClean="0"/>
              <a:t>(not examined!)</a:t>
            </a:r>
            <a:endParaRPr lang="en-US" dirty="0" smtClean="0"/>
          </a:p>
          <a:p>
            <a:pPr lvl="1"/>
            <a:r>
              <a:rPr lang="en-US" dirty="0" smtClean="0"/>
              <a:t>“The Greatest Computer Programmer Was Its First”</a:t>
            </a:r>
          </a:p>
          <a:p>
            <a:pPr lvl="1"/>
            <a:r>
              <a:rPr lang="en-US" dirty="0" smtClean="0"/>
              <a:t>http</a:t>
            </a:r>
            <a:r>
              <a:rPr lang="en-US" dirty="0"/>
              <a:t>://www.youtube.com/watch?v=Po3vwMq_2xA</a:t>
            </a:r>
          </a:p>
        </p:txBody>
      </p:sp>
    </p:spTree>
    <p:extLst>
      <p:ext uri="{BB962C8B-B14F-4D97-AF65-F5344CB8AC3E}">
        <p14:creationId xmlns:p14="http://schemas.microsoft.com/office/powerpoint/2010/main" val="37041768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4347</TotalTime>
  <Words>1966</Words>
  <Application>Microsoft Office PowerPoint</Application>
  <PresentationFormat>On-screen Show (4:3)</PresentationFormat>
  <Paragraphs>360</Paragraphs>
  <Slides>34</Slides>
  <Notes>29</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4084 Theme</vt:lpstr>
      <vt:lpstr>PowerPoint Presentation</vt:lpstr>
      <vt:lpstr>PowerPoint Presentation</vt:lpstr>
      <vt:lpstr>Lecture Overview</vt:lpstr>
      <vt:lpstr>Types of Processor Architecture</vt:lpstr>
      <vt:lpstr>von Neumann Architecture</vt:lpstr>
      <vt:lpstr>von Neumann Architecture</vt:lpstr>
      <vt:lpstr>von Neumann Architecture: Memory</vt:lpstr>
      <vt:lpstr>von Neumann Architecture: Operation</vt:lpstr>
      <vt:lpstr>Suggested further learning</vt:lpstr>
      <vt:lpstr>Flynn’s taxonomy</vt:lpstr>
      <vt:lpstr>Single Instruction Single Data (SISD)</vt:lpstr>
      <vt:lpstr>Single Instruction Multiple Data (SIMD)</vt:lpstr>
      <vt:lpstr>Single Instruction Multiple Data (SIMD)</vt:lpstr>
      <vt:lpstr>Single Instruction Multiple Data (SIMD) Examples</vt:lpstr>
      <vt:lpstr>Multiple Instruction Single Data (MISD)</vt:lpstr>
      <vt:lpstr>Multiple Instruction Single Data (MISD) Example</vt:lpstr>
      <vt:lpstr>Multiple Instruction Multiple Data (MIMD)</vt:lpstr>
      <vt:lpstr>Multiple Instruction Multiple Data (MIMD)</vt:lpstr>
      <vt:lpstr>Class Activity</vt:lpstr>
      <vt:lpstr>Voting for Flynn’s</vt:lpstr>
      <vt:lpstr>Thursday planning</vt:lpstr>
      <vt:lpstr>Memory Access Architectures</vt:lpstr>
      <vt:lpstr>Parallel computer memory architectures</vt:lpstr>
      <vt:lpstr>Shared Memory Architectures</vt:lpstr>
      <vt:lpstr>Uniform Memory Access (UMA)</vt:lpstr>
      <vt:lpstr>Non-Uniform Memory Access (NUMA)</vt:lpstr>
      <vt:lpstr>Shared memory pros &amp; cons</vt:lpstr>
      <vt:lpstr>Shared memory pros &amp; cons</vt:lpstr>
      <vt:lpstr>Distributed memory</vt:lpstr>
      <vt:lpstr>Distributed Memory:  Pros &amp; Cons</vt:lpstr>
      <vt:lpstr>Distributed Memory:  Pros &amp; Cons</vt:lpstr>
      <vt:lpstr>Distributed Shared Memory (i.e. Hybrid) System</vt:lpstr>
      <vt:lpstr>PowerPoint Presentation</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architectures</dc:subject>
  <dc:creator>Simon Winberg</dc:creator>
  <cp:lastModifiedBy>Simon Winberg</cp:lastModifiedBy>
  <cp:revision>299</cp:revision>
  <dcterms:created xsi:type="dcterms:W3CDTF">2009-02-10T02:25:54Z</dcterms:created>
  <dcterms:modified xsi:type="dcterms:W3CDTF">2014-03-04T08:03:32Z</dcterms:modified>
  <cp:category>Lectures</cp:category>
</cp:coreProperties>
</file>