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3" r:id="rId1"/>
  </p:sldMasterIdLst>
  <p:notesMasterIdLst>
    <p:notesMasterId r:id="rId37"/>
  </p:notesMasterIdLst>
  <p:sldIdLst>
    <p:sldId id="370" r:id="rId2"/>
    <p:sldId id="273" r:id="rId3"/>
    <p:sldId id="391" r:id="rId4"/>
    <p:sldId id="392" r:id="rId5"/>
    <p:sldId id="389" r:id="rId6"/>
    <p:sldId id="349" r:id="rId7"/>
    <p:sldId id="363" r:id="rId8"/>
    <p:sldId id="364" r:id="rId9"/>
    <p:sldId id="365" r:id="rId10"/>
    <p:sldId id="390" r:id="rId11"/>
    <p:sldId id="369" r:id="rId12"/>
    <p:sldId id="366" r:id="rId13"/>
    <p:sldId id="367" r:id="rId14"/>
    <p:sldId id="351" r:id="rId15"/>
    <p:sldId id="361" r:id="rId16"/>
    <p:sldId id="368" r:id="rId17"/>
    <p:sldId id="371" r:id="rId18"/>
    <p:sldId id="372" r:id="rId19"/>
    <p:sldId id="373" r:id="rId20"/>
    <p:sldId id="374" r:id="rId21"/>
    <p:sldId id="375" r:id="rId22"/>
    <p:sldId id="376" r:id="rId23"/>
    <p:sldId id="377" r:id="rId24"/>
    <p:sldId id="378" r:id="rId25"/>
    <p:sldId id="379" r:id="rId26"/>
    <p:sldId id="380" r:id="rId27"/>
    <p:sldId id="381" r:id="rId28"/>
    <p:sldId id="382" r:id="rId29"/>
    <p:sldId id="383" r:id="rId30"/>
    <p:sldId id="384" r:id="rId31"/>
    <p:sldId id="385" r:id="rId32"/>
    <p:sldId id="386" r:id="rId33"/>
    <p:sldId id="387" r:id="rId34"/>
    <p:sldId id="388" r:id="rId35"/>
    <p:sldId id="393"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08B8"/>
    <a:srgbClr val="FFCCFF"/>
    <a:srgbClr val="66FF99"/>
    <a:srgbClr val="1C1C1C"/>
    <a:srgbClr val="FFFF00"/>
    <a:srgbClr val="3663F2"/>
    <a:srgbClr val="3024CE"/>
    <a:srgbClr val="2E8D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p:scale>
          <a:sx n="84" d="100"/>
          <a:sy n="84" d="100"/>
        </p:scale>
        <p:origin x="-1140" y="216"/>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0B5E431-874C-4F9E-A78C-72F9E39C8BBB}" type="datetimeFigureOut">
              <a:rPr lang="en-US"/>
              <a:pPr>
                <a:defRPr/>
              </a:pPr>
              <a:t>2/27/2014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2789BAF0-14F8-4ACC-89AE-4B98652CF13D}" type="slidenum">
              <a:rPr lang="en-US"/>
              <a:pPr>
                <a:defRPr/>
              </a:pPr>
              <a:t>‹#›</a:t>
            </a:fld>
            <a:endParaRPr lang="en-US"/>
          </a:p>
        </p:txBody>
      </p:sp>
    </p:spTree>
    <p:extLst>
      <p:ext uri="{BB962C8B-B14F-4D97-AF65-F5344CB8AC3E}">
        <p14:creationId xmlns:p14="http://schemas.microsoft.com/office/powerpoint/2010/main" val="42524490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F59F56D-BE98-448D-8198-057DF737D911}"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DC0B1DF-CCEE-4F56-B87E-A9EA2DFC3C82}" type="slidenum">
              <a:rPr lang="en-US" smtClean="0"/>
              <a:pPr/>
              <a:t>14</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425F87D-CD3D-42EB-8103-64672D1D84D6}" type="slidenum">
              <a:rPr lang="en-US" smtClean="0"/>
              <a:pPr/>
              <a:t>15</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FE2910E-7F70-4473-BF26-5488F65C81F3}" type="slidenum">
              <a:rPr lang="en-US" smtClean="0"/>
              <a:pPr/>
              <a:t>16</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B9A1E42-39B6-4585-A580-47B0BA944902}" type="slidenum">
              <a:rPr lang="en-US" smtClean="0"/>
              <a:pPr/>
              <a:t>17</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3DA706B-5D3E-4FA7-93F6-F158F3CBC8E9}" type="slidenum">
              <a:rPr lang="en-US" smtClean="0"/>
              <a:pPr/>
              <a:t>18</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759FE06-3A6B-40D1-925D-62134CF2A1EF}" type="slidenum">
              <a:rPr lang="en-US" smtClean="0"/>
              <a:pPr/>
              <a:t>19</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76FAF4C-52C9-49B1-951F-2607F6B30A5A}" type="slidenum">
              <a:rPr lang="en-US" smtClean="0"/>
              <a:pPr/>
              <a:t>20</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1B8E4F9-E133-4F83-A9E2-E751E607DC95}" type="slidenum">
              <a:rPr lang="en-US" smtClean="0"/>
              <a:pPr/>
              <a:t>21</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139BC26-FC67-44B5-98AF-CDC1DA3DF095}" type="slidenum">
              <a:rPr lang="en-US" smtClean="0"/>
              <a:pPr/>
              <a:t>22</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DF4B2F0-0FEA-468F-B4EE-40E00E470B3A}" type="slidenum">
              <a:rPr lang="en-US" smtClean="0"/>
              <a:pPr/>
              <a:t>23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B5A8CBC-EA5F-427A-90CC-D01B46FAFBFA}"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1D7EBC3-0317-4012-8A38-90D2BE52E340}" type="slidenum">
              <a:rPr lang="en-US" smtClean="0"/>
              <a:pPr/>
              <a:t>24</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C15E90A-BE49-4714-801F-294DDB851888}" type="slidenum">
              <a:rPr lang="en-US" smtClean="0"/>
              <a:pPr/>
              <a:t>25</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BC3CE2E-6B4F-4252-B041-8ACBD1AACA95}" type="slidenum">
              <a:rPr lang="en-US" smtClean="0"/>
              <a:pPr/>
              <a:t>26</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124131C-6BBA-4F3D-9984-AFEEAFF58904}" type="slidenum">
              <a:rPr lang="en-US" smtClean="0"/>
              <a:pPr/>
              <a:t>27</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B91EB41-1C8A-4FBA-ACAE-047987213650}" type="slidenum">
              <a:rPr lang="en-US" smtClean="0"/>
              <a:pPr/>
              <a:t>28</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7BBA001-B48C-48FA-BA8F-D136BB98B9CF}" type="slidenum">
              <a:rPr lang="en-US" smtClean="0"/>
              <a:pPr/>
              <a:t>29</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87E03DE-307A-40A4-BE16-F1E286754F7C}" type="slidenum">
              <a:rPr lang="en-US" smtClean="0"/>
              <a:pPr/>
              <a:t>30</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68FE9A1-39C6-405D-93DD-505CA4DBF776}" type="slidenum">
              <a:rPr lang="en-US" smtClean="0"/>
              <a:pPr/>
              <a:t>31</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A47BFDF-2F71-47EF-9B8C-2A33988427C9}" type="slidenum">
              <a:rPr lang="en-US" smtClean="0"/>
              <a:pPr/>
              <a:t>32</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8BF06D6-82E3-49C0-860D-50EC1907E191}" type="slidenum">
              <a:rPr lang="en-US" smtClean="0"/>
              <a:pPr/>
              <a:t>33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FC34E61-377A-4485-AE3A-B41F79209F8E}" type="slidenum">
              <a:rPr lang="en-US" smtClean="0"/>
              <a:pPr/>
              <a:t>6</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420D811-987D-4460-B990-CF6D903FBFBD}" type="slidenum">
              <a:rPr lang="en-US" smtClean="0"/>
              <a:pPr/>
              <a:t>34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C760BC0-ACDD-40CA-80E5-BA76C0E3189C}" type="slidenum">
              <a:rPr lang="en-US" smtClean="0"/>
              <a:pPr/>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22B333D-07F6-4828-BF2E-F763AA2D0047}" type="slidenum">
              <a:rPr lang="en-US" smtClean="0"/>
              <a:pPr/>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42F9D88-D597-4F5D-A1D8-180CDF2FF3C5}" type="slidenum">
              <a:rPr lang="en-US" smtClean="0"/>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024A67E-1501-4A89-AD18-C14EA80C7214}" type="slidenum">
              <a:rPr lang="en-US" smtClean="0"/>
              <a:pPr/>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1C87B4D-E506-4774-AFF5-EC56D29D4BE4}" type="slidenum">
              <a:rPr lang="en-US" smtClean="0"/>
              <a:pPr/>
              <a:t>12</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90E80E0-B643-49EE-B7AB-BBFA23EF7838}" type="slidenum">
              <a:rPr lang="en-US" smtClean="0"/>
              <a:pPr/>
              <a:t>13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B10B0255-C858-422F-A4EC-FDADC96DA122}"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7CC1FF7-788F-42ED-BE83-FF18342B5BF9}"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6EE988DE-77AE-4848-BE51-B5E8389D6F44}"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CC766553-0B54-48B6-8047-6B9C5468D13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40FFABE4-504C-4534-84B4-C086694149E4}"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DFA178AE-207E-4037-A841-1881832B71AD}"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39E1287-0AD2-483F-A84D-D2B0FB1956D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562EDD02-B81A-47BF-B5D3-65A0F21A837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2CE2B562-8035-4B5D-91F3-C2A7FB81A04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08E54F0E-1ACD-4FCA-9FBE-A5B0BEF81116}"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5E159D2F-7205-4C9D-87DC-83BA04DEF8D6}"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creativecommons.org/licenses/by-sa/4.0/" TargetMode="External"/><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clker.com/clipart-1975.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73250"/>
            <a:ext cx="6775450" cy="1814513"/>
          </a:xfrm>
          <a:prstGeom prst="rect">
            <a:avLst/>
          </a:prstGeom>
          <a:blipFill dpi="0" rotWithShape="1">
            <a:blip r:embed="rId3">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5" name="Subtitle 4"/>
          <p:cNvSpPr>
            <a:spLocks noGrp="1"/>
          </p:cNvSpPr>
          <p:nvPr>
            <p:ph type="subTitle" sz="quarter" idx="4294967295"/>
          </p:nvPr>
        </p:nvSpPr>
        <p:spPr>
          <a:xfrm>
            <a:off x="675239" y="3725173"/>
            <a:ext cx="8164512" cy="1752600"/>
          </a:xfrm>
        </p:spPr>
        <p:txBody>
          <a:bodyPr/>
          <a:lstStyle/>
          <a:p>
            <a:pPr algn="ctr" eaLnBrk="1" hangingPunct="1">
              <a:buFont typeface="Wingdings" pitchFamily="2" charset="2"/>
              <a:buNone/>
              <a:defRPr/>
            </a:pPr>
            <a:r>
              <a:rPr lang="en-ZA" sz="3600" dirty="0" smtClean="0">
                <a:solidFill>
                  <a:srgbClr val="FF6600"/>
                </a:solidFill>
              </a:rPr>
              <a:t>Lecture 4:</a:t>
            </a:r>
          </a:p>
          <a:p>
            <a:pPr algn="ctr" eaLnBrk="1" hangingPunct="1">
              <a:buFont typeface="Wingdings" pitchFamily="2" charset="2"/>
              <a:buNone/>
              <a:defRPr/>
            </a:pPr>
            <a:r>
              <a:rPr lang="en-ZA" sz="3600" dirty="0" smtClean="0">
                <a:solidFill>
                  <a:srgbClr val="FF6600"/>
                </a:solidFill>
              </a:rPr>
              <a:t>Timing &amp; Programming Models</a:t>
            </a:r>
          </a:p>
        </p:txBody>
      </p:sp>
      <p:sp>
        <p:nvSpPr>
          <p:cNvPr id="3076" name="Rectangle 9"/>
          <p:cNvSpPr>
            <a:spLocks noChangeArrowheads="1"/>
          </p:cNvSpPr>
          <p:nvPr/>
        </p:nvSpPr>
        <p:spPr bwMode="auto">
          <a:xfrm>
            <a:off x="1873250" y="5467350"/>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dirty="0"/>
              <a:t>Lecturer:</a:t>
            </a:r>
          </a:p>
          <a:p>
            <a:pPr algn="ctr"/>
            <a:r>
              <a:rPr lang="en-ZA" sz="2400" dirty="0"/>
              <a:t>Simon Winberg</a:t>
            </a:r>
            <a:endParaRPr lang="en-US" sz="2400" dirty="0"/>
          </a:p>
        </p:txBody>
      </p:sp>
      <p:pic>
        <p:nvPicPr>
          <p:cNvPr id="3077" name="Picture 9" descr="EEE4084F_logo.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6324" y="261609"/>
            <a:ext cx="1217717" cy="1215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29296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3082" name="Picture 11" descr="notepad.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50125" y="5040313"/>
            <a:ext cx="112395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3" name="Oval 12"/>
          <p:cNvSpPr>
            <a:spLocks noChangeArrowheads="1"/>
          </p:cNvSpPr>
          <p:nvPr/>
        </p:nvSpPr>
        <p:spPr bwMode="auto">
          <a:xfrm>
            <a:off x="7615238" y="5343525"/>
            <a:ext cx="542925" cy="328613"/>
          </a:xfrm>
          <a:prstGeom prst="ellipse">
            <a:avLst/>
          </a:prstGeom>
          <a:noFill/>
          <a:ln w="9525" algn="ctr">
            <a:solidFill>
              <a:srgbClr val="1008B8"/>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84" name="Rectangle 13"/>
          <p:cNvSpPr>
            <a:spLocks noChangeArrowheads="1"/>
          </p:cNvSpPr>
          <p:nvPr/>
        </p:nvSpPr>
        <p:spPr bwMode="auto">
          <a:xfrm>
            <a:off x="7872413" y="5572125"/>
            <a:ext cx="528637" cy="414338"/>
          </a:xfrm>
          <a:prstGeom prst="rect">
            <a:avLst/>
          </a:prstGeom>
          <a:noFill/>
          <a:ln w="9525" algn="ctr">
            <a:solidFill>
              <a:srgbClr val="1008B8"/>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85" name="Rectangle 14"/>
          <p:cNvSpPr>
            <a:spLocks noChangeArrowheads="1"/>
          </p:cNvSpPr>
          <p:nvPr/>
        </p:nvSpPr>
        <p:spPr bwMode="auto">
          <a:xfrm>
            <a:off x="7500938" y="5786438"/>
            <a:ext cx="528637" cy="414337"/>
          </a:xfrm>
          <a:prstGeom prst="rect">
            <a:avLst/>
          </a:prstGeom>
          <a:noFill/>
          <a:ln w="9525" algn="ctr">
            <a:solidFill>
              <a:srgbClr val="1008B8"/>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86" name="Diamond 15"/>
          <p:cNvSpPr>
            <a:spLocks noChangeArrowheads="1"/>
          </p:cNvSpPr>
          <p:nvPr/>
        </p:nvSpPr>
        <p:spPr bwMode="auto">
          <a:xfrm>
            <a:off x="7829550" y="6057900"/>
            <a:ext cx="571500" cy="385763"/>
          </a:xfrm>
          <a:prstGeom prst="diamond">
            <a:avLst/>
          </a:prstGeom>
          <a:noFill/>
          <a:ln w="9525" algn="ctr">
            <a:solidFill>
              <a:srgbClr val="1008B8"/>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pic>
        <p:nvPicPr>
          <p:cNvPr id="2050" name="Picture 2" descr="C:\Users\swinberg\Documents\ACTIVE\EEE4084F\Common\Images\uctlogo_sm.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39932" y="248091"/>
            <a:ext cx="1239069" cy="126435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swinberg\Documents\ACTIVE\EEE4084F\2014\LECTURES\Lecture04\stopwatch.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15648" y="5293721"/>
            <a:ext cx="754416" cy="108926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C:\Users\swinberg\Documents\ACTIVE\EEE4084F\Common\Images_open\CC-SA.pn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1830" y="6363938"/>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p:cNvSpPr/>
          <p:nvPr/>
        </p:nvSpPr>
        <p:spPr>
          <a:xfrm>
            <a:off x="1037552" y="641802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Parallel code program…</a:t>
            </a:r>
            <a:endParaRPr lang="en-US" dirty="0"/>
          </a:p>
        </p:txBody>
      </p:sp>
      <p:sp>
        <p:nvSpPr>
          <p:cNvPr id="3" name="Rectangle 2"/>
          <p:cNvSpPr/>
          <p:nvPr/>
        </p:nvSpPr>
        <p:spPr>
          <a:xfrm>
            <a:off x="2519921" y="3041513"/>
            <a:ext cx="2390398" cy="369332"/>
          </a:xfrm>
          <a:prstGeom prst="rect">
            <a:avLst/>
          </a:prstGeom>
        </p:spPr>
        <p:txBody>
          <a:bodyPr wrap="none">
            <a:spAutoFit/>
          </a:bodyPr>
          <a:lstStyle/>
          <a:p>
            <a:r>
              <a:rPr lang="en-US" dirty="0" smtClean="0"/>
              <a:t>Parallel solution: 3.88</a:t>
            </a:r>
            <a:endParaRPr lang="en-US" dirty="0"/>
          </a:p>
        </p:txBody>
      </p:sp>
      <p:sp>
        <p:nvSpPr>
          <p:cNvPr id="4" name="Rectangle 3"/>
          <p:cNvSpPr/>
          <p:nvPr/>
        </p:nvSpPr>
        <p:spPr>
          <a:xfrm>
            <a:off x="1278144" y="2194846"/>
            <a:ext cx="5887189" cy="369332"/>
          </a:xfrm>
          <a:prstGeom prst="rect">
            <a:avLst/>
          </a:prstGeom>
        </p:spPr>
        <p:txBody>
          <a:bodyPr wrap="none">
            <a:spAutoFit/>
          </a:bodyPr>
          <a:lstStyle/>
          <a:p>
            <a:r>
              <a:rPr lang="en-US" dirty="0" smtClean="0"/>
              <a:t>Example runs on Intel Core2 Duo, each CPU 2.93GHz</a:t>
            </a:r>
            <a:endParaRPr lang="en-US" dirty="0"/>
          </a:p>
        </p:txBody>
      </p:sp>
      <p:sp>
        <p:nvSpPr>
          <p:cNvPr id="5" name="Rectangle 4"/>
          <p:cNvSpPr/>
          <p:nvPr/>
        </p:nvSpPr>
        <p:spPr>
          <a:xfrm>
            <a:off x="2519921" y="3583380"/>
            <a:ext cx="2210862" cy="369332"/>
          </a:xfrm>
          <a:prstGeom prst="rect">
            <a:avLst/>
          </a:prstGeom>
        </p:spPr>
        <p:txBody>
          <a:bodyPr wrap="none">
            <a:spAutoFit/>
          </a:bodyPr>
          <a:lstStyle/>
          <a:p>
            <a:r>
              <a:rPr lang="en-US" dirty="0" smtClean="0"/>
              <a:t>Serial solution: 6.31</a:t>
            </a:r>
            <a:endParaRPr lang="en-US" dirty="0"/>
          </a:p>
        </p:txBody>
      </p:sp>
      <p:sp>
        <p:nvSpPr>
          <p:cNvPr id="6" name="Rectangle 5"/>
          <p:cNvSpPr/>
          <p:nvPr/>
        </p:nvSpPr>
        <p:spPr>
          <a:xfrm>
            <a:off x="2317452" y="4130048"/>
            <a:ext cx="3044423" cy="369332"/>
          </a:xfrm>
          <a:prstGeom prst="rect">
            <a:avLst/>
          </a:prstGeom>
        </p:spPr>
        <p:txBody>
          <a:bodyPr wrap="none">
            <a:spAutoFit/>
          </a:bodyPr>
          <a:lstStyle/>
          <a:p>
            <a:r>
              <a:rPr lang="en-US" dirty="0" smtClean="0"/>
              <a:t>Speedup = 6.31/3.88 = </a:t>
            </a:r>
            <a:r>
              <a:rPr lang="en-US" b="1" dirty="0" smtClean="0"/>
              <a:t>1.63</a:t>
            </a:r>
            <a:endParaRPr lang="en-US" b="1" dirty="0"/>
          </a:p>
        </p:txBody>
      </p:sp>
    </p:spTree>
    <p:extLst>
      <p:ext uri="{BB962C8B-B14F-4D97-AF65-F5344CB8AC3E}">
        <p14:creationId xmlns:p14="http://schemas.microsoft.com/office/powerpoint/2010/main" val="200589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p:cNvSpPr txBox="1">
            <a:spLocks noChangeArrowheads="1"/>
          </p:cNvSpPr>
          <p:nvPr/>
        </p:nvSpPr>
        <p:spPr bwMode="auto">
          <a:xfrm>
            <a:off x="365125" y="2125663"/>
            <a:ext cx="79708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000"/>
              <a:t>Scalar product parallel solutions…</a:t>
            </a:r>
          </a:p>
        </p:txBody>
      </p:sp>
      <p:sp>
        <p:nvSpPr>
          <p:cNvPr id="11267" name="TextBox 3"/>
          <p:cNvSpPr txBox="1">
            <a:spLocks noChangeArrowheads="1"/>
          </p:cNvSpPr>
          <p:nvPr/>
        </p:nvSpPr>
        <p:spPr bwMode="auto">
          <a:xfrm>
            <a:off x="365125" y="4251325"/>
            <a:ext cx="85455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000"/>
              <a:t>Introduction to some important terms</a:t>
            </a:r>
          </a:p>
        </p:txBody>
      </p:sp>
      <p:sp>
        <p:nvSpPr>
          <p:cNvPr id="11268" name="TextBox 4"/>
          <p:cNvSpPr txBox="1">
            <a:spLocks noChangeArrowheads="1"/>
          </p:cNvSpPr>
          <p:nvPr/>
        </p:nvSpPr>
        <p:spPr bwMode="auto">
          <a:xfrm>
            <a:off x="3908425" y="3257550"/>
            <a:ext cx="527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000"/>
              <a:t>&amp;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err="1" smtClean="0"/>
              <a:t>Pthreads</a:t>
            </a:r>
            <a:r>
              <a:rPr lang="en-ZA" dirty="0" smtClean="0"/>
              <a:t> (partitioned)</a:t>
            </a:r>
            <a:endParaRPr lang="en-US" dirty="0"/>
          </a:p>
        </p:txBody>
      </p:sp>
      <p:sp>
        <p:nvSpPr>
          <p:cNvPr id="3" name="Rectangle 2"/>
          <p:cNvSpPr/>
          <p:nvPr/>
        </p:nvSpPr>
        <p:spPr bwMode="auto">
          <a:xfrm>
            <a:off x="561975" y="2038350"/>
            <a:ext cx="2443163"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a:t>
            </a:r>
            <a:r>
              <a:rPr lang="en-ZA" sz="2000" baseline="-25000" dirty="0">
                <a:solidFill>
                  <a:srgbClr val="1C1C1C"/>
                </a:solidFill>
              </a:rPr>
              <a:t>1</a:t>
            </a:r>
            <a:r>
              <a:rPr lang="en-ZA" sz="2000" dirty="0">
                <a:solidFill>
                  <a:srgbClr val="1C1C1C"/>
                </a:solidFill>
              </a:rPr>
              <a:t> a</a:t>
            </a:r>
            <a:r>
              <a:rPr lang="en-ZA" sz="2000" baseline="-25000" dirty="0">
                <a:solidFill>
                  <a:srgbClr val="1C1C1C"/>
                </a:solidFill>
              </a:rPr>
              <a:t>2</a:t>
            </a:r>
            <a:r>
              <a:rPr lang="en-ZA" sz="2000" dirty="0">
                <a:solidFill>
                  <a:srgbClr val="1C1C1C"/>
                </a:solidFill>
              </a:rPr>
              <a:t> a</a:t>
            </a:r>
            <a:r>
              <a:rPr lang="en-ZA" sz="2000" baseline="-25000" dirty="0">
                <a:solidFill>
                  <a:srgbClr val="1C1C1C"/>
                </a:solidFill>
              </a:rPr>
              <a:t>1</a:t>
            </a:r>
            <a:r>
              <a:rPr lang="en-ZA" sz="2000" dirty="0">
                <a:solidFill>
                  <a:srgbClr val="1C1C1C"/>
                </a:solidFill>
              </a:rPr>
              <a:t> a</a:t>
            </a:r>
            <a:r>
              <a:rPr lang="en-ZA" sz="2000" baseline="-25000" dirty="0">
                <a:solidFill>
                  <a:srgbClr val="1C1C1C"/>
                </a:solidFill>
              </a:rPr>
              <a:t>2</a:t>
            </a:r>
            <a:r>
              <a:rPr lang="en-ZA" sz="2000" dirty="0">
                <a:solidFill>
                  <a:srgbClr val="1C1C1C"/>
                </a:solidFill>
              </a:rPr>
              <a:t> … a</a:t>
            </a:r>
            <a:r>
              <a:rPr lang="en-ZA" sz="2000" baseline="-25000" dirty="0">
                <a:solidFill>
                  <a:srgbClr val="1C1C1C"/>
                </a:solidFill>
              </a:rPr>
              <a:t>m-1</a:t>
            </a:r>
            <a:r>
              <a:rPr lang="en-ZA" sz="2000" dirty="0">
                <a:solidFill>
                  <a:srgbClr val="1C1C1C"/>
                </a:solidFill>
              </a:rPr>
              <a:t>]</a:t>
            </a:r>
            <a:endParaRPr lang="en-US" sz="2000" dirty="0">
              <a:solidFill>
                <a:srgbClr val="1C1C1C"/>
              </a:solidFill>
            </a:endParaRPr>
          </a:p>
        </p:txBody>
      </p:sp>
      <p:sp>
        <p:nvSpPr>
          <p:cNvPr id="5" name="Rectangle 4"/>
          <p:cNvSpPr/>
          <p:nvPr/>
        </p:nvSpPr>
        <p:spPr bwMode="auto">
          <a:xfrm>
            <a:off x="4271963" y="2038350"/>
            <a:ext cx="2441575"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[b</a:t>
            </a:r>
            <a:r>
              <a:rPr lang="en-ZA" sz="2000" baseline="-25000" dirty="0">
                <a:solidFill>
                  <a:srgbClr val="1C1C1C"/>
                </a:solidFill>
              </a:rPr>
              <a:t>1</a:t>
            </a:r>
            <a:r>
              <a:rPr lang="en-ZA" sz="2000" dirty="0">
                <a:solidFill>
                  <a:srgbClr val="1C1C1C"/>
                </a:solidFill>
              </a:rPr>
              <a:t> b</a:t>
            </a:r>
            <a:r>
              <a:rPr lang="en-ZA" sz="2000" baseline="-25000" dirty="0">
                <a:solidFill>
                  <a:srgbClr val="1C1C1C"/>
                </a:solidFill>
              </a:rPr>
              <a:t>2</a:t>
            </a:r>
            <a:r>
              <a:rPr lang="en-ZA" sz="2000" dirty="0">
                <a:solidFill>
                  <a:srgbClr val="1C1C1C"/>
                </a:solidFill>
              </a:rPr>
              <a:t> b</a:t>
            </a:r>
            <a:r>
              <a:rPr lang="en-ZA" sz="2000" baseline="-25000" dirty="0">
                <a:solidFill>
                  <a:srgbClr val="1C1C1C"/>
                </a:solidFill>
              </a:rPr>
              <a:t>1</a:t>
            </a:r>
            <a:r>
              <a:rPr lang="en-ZA" sz="2000" dirty="0">
                <a:solidFill>
                  <a:srgbClr val="1C1C1C"/>
                </a:solidFill>
              </a:rPr>
              <a:t> b</a:t>
            </a:r>
            <a:r>
              <a:rPr lang="en-ZA" sz="2000" baseline="-25000" dirty="0">
                <a:solidFill>
                  <a:srgbClr val="1C1C1C"/>
                </a:solidFill>
              </a:rPr>
              <a:t>2</a:t>
            </a:r>
            <a:r>
              <a:rPr lang="en-ZA" sz="2000" dirty="0">
                <a:solidFill>
                  <a:srgbClr val="1C1C1C"/>
                </a:solidFill>
              </a:rPr>
              <a:t> … b</a:t>
            </a:r>
            <a:r>
              <a:rPr lang="en-ZA" sz="2000" baseline="-25000" dirty="0">
                <a:solidFill>
                  <a:srgbClr val="1C1C1C"/>
                </a:solidFill>
              </a:rPr>
              <a:t>m-1</a:t>
            </a:r>
            <a:r>
              <a:rPr lang="en-ZA" sz="2000" dirty="0">
                <a:solidFill>
                  <a:srgbClr val="1C1C1C"/>
                </a:solidFill>
              </a:rPr>
              <a:t>]</a:t>
            </a:r>
            <a:endParaRPr lang="en-US" sz="2000" dirty="0">
              <a:solidFill>
                <a:srgbClr val="1C1C1C"/>
              </a:solidFill>
            </a:endParaRPr>
          </a:p>
        </p:txBody>
      </p:sp>
      <p:sp>
        <p:nvSpPr>
          <p:cNvPr id="12293" name="Oval 5"/>
          <p:cNvSpPr>
            <a:spLocks noChangeArrowheads="1"/>
          </p:cNvSpPr>
          <p:nvPr/>
        </p:nvSpPr>
        <p:spPr bwMode="auto">
          <a:xfrm>
            <a:off x="2860675" y="2638425"/>
            <a:ext cx="1411288" cy="966788"/>
          </a:xfrm>
          <a:prstGeom prst="ellipse">
            <a:avLst/>
          </a:prstGeom>
          <a:solidFill>
            <a:srgbClr val="66FF99"/>
          </a:solidFill>
          <a:ln w="9525" algn="ctr">
            <a:solidFill>
              <a:schemeClr val="tx1"/>
            </a:solidFill>
            <a:round/>
            <a:headEnd/>
            <a:tailEnd/>
          </a:ln>
        </p:spPr>
        <p:txBody>
          <a:bodyPr lIns="0" rIns="0"/>
          <a:lstStyle/>
          <a:p>
            <a:pPr algn="ctr"/>
            <a:r>
              <a:rPr lang="en-ZA" sz="2000">
                <a:solidFill>
                  <a:srgbClr val="1C1C1C"/>
                </a:solidFill>
              </a:rPr>
              <a:t>Thread 1</a:t>
            </a:r>
            <a:endParaRPr lang="en-US" sz="2000" baseline="-25000">
              <a:solidFill>
                <a:srgbClr val="1C1C1C"/>
              </a:solidFill>
            </a:endParaRPr>
          </a:p>
        </p:txBody>
      </p:sp>
      <p:cxnSp>
        <p:nvCxnSpPr>
          <p:cNvPr id="12294" name="Straight Arrow Connector 7"/>
          <p:cNvCxnSpPr>
            <a:cxnSpLocks noChangeShapeType="1"/>
            <a:stCxn id="3" idx="2"/>
            <a:endCxn id="12293" idx="2"/>
          </p:cNvCxnSpPr>
          <p:nvPr/>
        </p:nvCxnSpPr>
        <p:spPr bwMode="auto">
          <a:xfrm rot="16200000" flipH="1">
            <a:off x="2027237" y="2289176"/>
            <a:ext cx="588963" cy="10779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295" name="Straight Arrow Connector 8"/>
          <p:cNvCxnSpPr>
            <a:cxnSpLocks noChangeShapeType="1"/>
            <a:stCxn id="5" idx="2"/>
            <a:endCxn id="12293" idx="6"/>
          </p:cNvCxnSpPr>
          <p:nvPr/>
        </p:nvCxnSpPr>
        <p:spPr bwMode="auto">
          <a:xfrm rot="5400000">
            <a:off x="4587875" y="2217738"/>
            <a:ext cx="588963" cy="122078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2296" name="Rectangle 14"/>
          <p:cNvSpPr>
            <a:spLocks noChangeArrowheads="1"/>
          </p:cNvSpPr>
          <p:nvPr/>
        </p:nvSpPr>
        <p:spPr bwMode="auto">
          <a:xfrm>
            <a:off x="5159375" y="3213100"/>
            <a:ext cx="914400" cy="496888"/>
          </a:xfrm>
          <a:prstGeom prst="rect">
            <a:avLst/>
          </a:prstGeom>
          <a:solidFill>
            <a:schemeClr val="bg1"/>
          </a:solidFill>
          <a:ln w="9525" algn="ctr">
            <a:solidFill>
              <a:schemeClr val="tx1"/>
            </a:solidFill>
            <a:round/>
            <a:headEnd/>
            <a:tailEnd/>
          </a:ln>
        </p:spPr>
        <p:txBody>
          <a:bodyPr/>
          <a:lstStyle/>
          <a:p>
            <a:r>
              <a:rPr lang="en-ZA" sz="2000">
                <a:solidFill>
                  <a:srgbClr val="1C1C1C"/>
                </a:solidFill>
              </a:rPr>
              <a:t>sum1</a:t>
            </a:r>
            <a:endParaRPr lang="en-US" sz="2000">
              <a:solidFill>
                <a:srgbClr val="1C1C1C"/>
              </a:solidFill>
            </a:endParaRPr>
          </a:p>
        </p:txBody>
      </p:sp>
      <p:cxnSp>
        <p:nvCxnSpPr>
          <p:cNvPr id="12297" name="Straight Arrow Connector 15"/>
          <p:cNvCxnSpPr>
            <a:cxnSpLocks noChangeShapeType="1"/>
            <a:endCxn id="12296" idx="1"/>
          </p:cNvCxnSpPr>
          <p:nvPr/>
        </p:nvCxnSpPr>
        <p:spPr bwMode="auto">
          <a:xfrm>
            <a:off x="4160838" y="3395663"/>
            <a:ext cx="998537" cy="666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298" name="Straight Arrow Connector 21"/>
          <p:cNvCxnSpPr>
            <a:cxnSpLocks noChangeShapeType="1"/>
          </p:cNvCxnSpPr>
          <p:nvPr/>
        </p:nvCxnSpPr>
        <p:spPr bwMode="auto">
          <a:xfrm rot="10800000" flipV="1">
            <a:off x="6191250" y="1463675"/>
            <a:ext cx="901700" cy="574675"/>
          </a:xfrm>
          <a:prstGeom prst="straightConnector1">
            <a:avLst/>
          </a:prstGeom>
          <a:noFill/>
          <a:ln w="190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2299" name="TextBox 22"/>
          <p:cNvSpPr txBox="1">
            <a:spLocks noChangeArrowheads="1"/>
          </p:cNvSpPr>
          <p:nvPr/>
        </p:nvSpPr>
        <p:spPr bwMode="auto">
          <a:xfrm>
            <a:off x="7046913" y="1252538"/>
            <a:ext cx="17494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Vectors in</a:t>
            </a:r>
          </a:p>
          <a:p>
            <a:r>
              <a:rPr lang="en-ZA"/>
              <a:t>global / shared</a:t>
            </a:r>
          </a:p>
          <a:p>
            <a:r>
              <a:rPr lang="en-ZA"/>
              <a:t>memory</a:t>
            </a:r>
            <a:endParaRPr lang="en-US"/>
          </a:p>
        </p:txBody>
      </p:sp>
      <p:sp>
        <p:nvSpPr>
          <p:cNvPr id="24" name="Rectangle 23"/>
          <p:cNvSpPr/>
          <p:nvPr/>
        </p:nvSpPr>
        <p:spPr bwMode="auto">
          <a:xfrm>
            <a:off x="561975" y="4154488"/>
            <a:ext cx="2443163"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a:t>
            </a:r>
            <a:r>
              <a:rPr lang="en-ZA" sz="2000" baseline="-25000" dirty="0">
                <a:solidFill>
                  <a:srgbClr val="1C1C1C"/>
                </a:solidFill>
              </a:rPr>
              <a:t>m</a:t>
            </a:r>
            <a:r>
              <a:rPr lang="en-ZA" sz="2000" dirty="0">
                <a:solidFill>
                  <a:srgbClr val="1C1C1C"/>
                </a:solidFill>
              </a:rPr>
              <a:t> a</a:t>
            </a:r>
            <a:r>
              <a:rPr lang="en-ZA" sz="2000" baseline="-25000" dirty="0">
                <a:solidFill>
                  <a:srgbClr val="1C1C1C"/>
                </a:solidFill>
              </a:rPr>
              <a:t>m+1</a:t>
            </a:r>
            <a:r>
              <a:rPr lang="en-ZA" sz="2000" dirty="0">
                <a:solidFill>
                  <a:srgbClr val="1C1C1C"/>
                </a:solidFill>
              </a:rPr>
              <a:t> a</a:t>
            </a:r>
            <a:r>
              <a:rPr lang="en-ZA" sz="2000" baseline="-25000" dirty="0">
                <a:solidFill>
                  <a:srgbClr val="1C1C1C"/>
                </a:solidFill>
              </a:rPr>
              <a:t>m+2 </a:t>
            </a:r>
            <a:r>
              <a:rPr lang="en-ZA" sz="2000" dirty="0">
                <a:solidFill>
                  <a:srgbClr val="1C1C1C"/>
                </a:solidFill>
              </a:rPr>
              <a:t>… a</a:t>
            </a:r>
            <a:r>
              <a:rPr lang="en-ZA" sz="2000" baseline="-25000" dirty="0">
                <a:solidFill>
                  <a:srgbClr val="1C1C1C"/>
                </a:solidFill>
              </a:rPr>
              <a:t>n</a:t>
            </a:r>
            <a:r>
              <a:rPr lang="en-ZA" sz="2000" dirty="0">
                <a:solidFill>
                  <a:srgbClr val="1C1C1C"/>
                </a:solidFill>
              </a:rPr>
              <a:t>]</a:t>
            </a:r>
            <a:endParaRPr lang="en-US" sz="2000" dirty="0">
              <a:solidFill>
                <a:srgbClr val="1C1C1C"/>
              </a:solidFill>
            </a:endParaRPr>
          </a:p>
        </p:txBody>
      </p:sp>
      <p:sp>
        <p:nvSpPr>
          <p:cNvPr id="25" name="Rectangle 24"/>
          <p:cNvSpPr/>
          <p:nvPr/>
        </p:nvSpPr>
        <p:spPr bwMode="auto">
          <a:xfrm>
            <a:off x="4271963" y="4154488"/>
            <a:ext cx="2441575"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t>
            </a:r>
            <a:r>
              <a:rPr lang="en-ZA" sz="2000" dirty="0" err="1">
                <a:solidFill>
                  <a:srgbClr val="1C1C1C"/>
                </a:solidFill>
              </a:rPr>
              <a:t>b</a:t>
            </a:r>
            <a:r>
              <a:rPr lang="en-ZA" sz="2000" baseline="-25000" dirty="0" err="1">
                <a:solidFill>
                  <a:srgbClr val="1C1C1C"/>
                </a:solidFill>
              </a:rPr>
              <a:t>m</a:t>
            </a:r>
            <a:r>
              <a:rPr lang="en-ZA" sz="2000" dirty="0">
                <a:solidFill>
                  <a:srgbClr val="1C1C1C"/>
                </a:solidFill>
              </a:rPr>
              <a:t> b</a:t>
            </a:r>
            <a:r>
              <a:rPr lang="en-ZA" sz="2000" baseline="-25000" dirty="0">
                <a:solidFill>
                  <a:srgbClr val="1C1C1C"/>
                </a:solidFill>
              </a:rPr>
              <a:t>m+1</a:t>
            </a:r>
            <a:r>
              <a:rPr lang="en-ZA" sz="2000" dirty="0">
                <a:solidFill>
                  <a:srgbClr val="1C1C1C"/>
                </a:solidFill>
              </a:rPr>
              <a:t> b</a:t>
            </a:r>
            <a:r>
              <a:rPr lang="en-ZA" sz="2000" baseline="-25000" dirty="0">
                <a:solidFill>
                  <a:srgbClr val="1C1C1C"/>
                </a:solidFill>
              </a:rPr>
              <a:t>m+2 </a:t>
            </a:r>
            <a:r>
              <a:rPr lang="en-ZA" sz="2000" dirty="0">
                <a:solidFill>
                  <a:srgbClr val="1C1C1C"/>
                </a:solidFill>
              </a:rPr>
              <a:t>… </a:t>
            </a:r>
            <a:r>
              <a:rPr lang="en-ZA" sz="2000" dirty="0" err="1">
                <a:solidFill>
                  <a:srgbClr val="1C1C1C"/>
                </a:solidFill>
              </a:rPr>
              <a:t>b</a:t>
            </a:r>
            <a:r>
              <a:rPr lang="en-ZA" sz="2000" baseline="-25000" dirty="0" err="1">
                <a:solidFill>
                  <a:srgbClr val="1C1C1C"/>
                </a:solidFill>
              </a:rPr>
              <a:t>n</a:t>
            </a:r>
            <a:r>
              <a:rPr lang="en-ZA" sz="2000" dirty="0">
                <a:solidFill>
                  <a:srgbClr val="1C1C1C"/>
                </a:solidFill>
              </a:rPr>
              <a:t>]</a:t>
            </a:r>
            <a:endParaRPr lang="en-US" sz="2000" dirty="0">
              <a:solidFill>
                <a:srgbClr val="1C1C1C"/>
              </a:solidFill>
            </a:endParaRPr>
          </a:p>
        </p:txBody>
      </p:sp>
      <p:sp>
        <p:nvSpPr>
          <p:cNvPr id="12302" name="Oval 25"/>
          <p:cNvSpPr>
            <a:spLocks noChangeArrowheads="1"/>
          </p:cNvSpPr>
          <p:nvPr/>
        </p:nvSpPr>
        <p:spPr bwMode="auto">
          <a:xfrm>
            <a:off x="2860675" y="4754563"/>
            <a:ext cx="1411288" cy="966787"/>
          </a:xfrm>
          <a:prstGeom prst="ellipse">
            <a:avLst/>
          </a:prstGeom>
          <a:solidFill>
            <a:srgbClr val="FFCCFF"/>
          </a:solidFill>
          <a:ln w="9525" algn="ctr">
            <a:solidFill>
              <a:schemeClr val="tx1"/>
            </a:solidFill>
            <a:round/>
            <a:headEnd/>
            <a:tailEnd/>
          </a:ln>
        </p:spPr>
        <p:txBody>
          <a:bodyPr lIns="0" rIns="0"/>
          <a:lstStyle/>
          <a:p>
            <a:pPr algn="ctr"/>
            <a:r>
              <a:rPr lang="en-ZA" sz="2000">
                <a:solidFill>
                  <a:srgbClr val="1C1C1C"/>
                </a:solidFill>
              </a:rPr>
              <a:t>Thread 2</a:t>
            </a:r>
            <a:endParaRPr lang="en-US" sz="2000" baseline="-25000">
              <a:solidFill>
                <a:srgbClr val="1C1C1C"/>
              </a:solidFill>
            </a:endParaRPr>
          </a:p>
        </p:txBody>
      </p:sp>
      <p:cxnSp>
        <p:nvCxnSpPr>
          <p:cNvPr id="12303" name="Straight Arrow Connector 26"/>
          <p:cNvCxnSpPr>
            <a:cxnSpLocks noChangeShapeType="1"/>
            <a:stCxn id="24" idx="2"/>
            <a:endCxn id="12302" idx="2"/>
          </p:cNvCxnSpPr>
          <p:nvPr/>
        </p:nvCxnSpPr>
        <p:spPr bwMode="auto">
          <a:xfrm rot="16200000" flipH="1">
            <a:off x="2027238" y="4405313"/>
            <a:ext cx="588962" cy="10779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304" name="Straight Arrow Connector 27"/>
          <p:cNvCxnSpPr>
            <a:cxnSpLocks noChangeShapeType="1"/>
            <a:stCxn id="25" idx="2"/>
            <a:endCxn id="12302" idx="6"/>
          </p:cNvCxnSpPr>
          <p:nvPr/>
        </p:nvCxnSpPr>
        <p:spPr bwMode="auto">
          <a:xfrm rot="5400000">
            <a:off x="4587876" y="4333875"/>
            <a:ext cx="588962" cy="122078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2305" name="Rectangle 28"/>
          <p:cNvSpPr>
            <a:spLocks noChangeArrowheads="1"/>
          </p:cNvSpPr>
          <p:nvPr/>
        </p:nvSpPr>
        <p:spPr bwMode="auto">
          <a:xfrm>
            <a:off x="5159375" y="5329238"/>
            <a:ext cx="914400" cy="496887"/>
          </a:xfrm>
          <a:prstGeom prst="rect">
            <a:avLst/>
          </a:prstGeom>
          <a:solidFill>
            <a:schemeClr val="bg1"/>
          </a:solidFill>
          <a:ln w="9525" algn="ctr">
            <a:solidFill>
              <a:schemeClr val="tx1"/>
            </a:solidFill>
            <a:round/>
            <a:headEnd/>
            <a:tailEnd/>
          </a:ln>
        </p:spPr>
        <p:txBody>
          <a:bodyPr/>
          <a:lstStyle/>
          <a:p>
            <a:r>
              <a:rPr lang="en-ZA" sz="2000">
                <a:solidFill>
                  <a:srgbClr val="1C1C1C"/>
                </a:solidFill>
              </a:rPr>
              <a:t>sum2</a:t>
            </a:r>
            <a:endParaRPr lang="en-US" sz="2000">
              <a:solidFill>
                <a:srgbClr val="1C1C1C"/>
              </a:solidFill>
            </a:endParaRPr>
          </a:p>
        </p:txBody>
      </p:sp>
      <p:cxnSp>
        <p:nvCxnSpPr>
          <p:cNvPr id="12306" name="Straight Arrow Connector 29"/>
          <p:cNvCxnSpPr>
            <a:cxnSpLocks noChangeShapeType="1"/>
            <a:endCxn id="12305" idx="1"/>
          </p:cNvCxnSpPr>
          <p:nvPr/>
        </p:nvCxnSpPr>
        <p:spPr bwMode="auto">
          <a:xfrm>
            <a:off x="4160838" y="5511800"/>
            <a:ext cx="998537" cy="666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4" name="Straight Arrow Connector 33"/>
          <p:cNvCxnSpPr>
            <a:endCxn id="12311" idx="2"/>
          </p:cNvCxnSpPr>
          <p:nvPr/>
        </p:nvCxnSpPr>
        <p:spPr bwMode="auto">
          <a:xfrm>
            <a:off x="6107113" y="3409950"/>
            <a:ext cx="1195387" cy="96838"/>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2308" name="Rectangle 35"/>
          <p:cNvSpPr>
            <a:spLocks noChangeArrowheads="1"/>
          </p:cNvSpPr>
          <p:nvPr/>
        </p:nvSpPr>
        <p:spPr bwMode="auto">
          <a:xfrm>
            <a:off x="1554163" y="2917825"/>
            <a:ext cx="74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starts</a:t>
            </a:r>
            <a:endParaRPr lang="en-US"/>
          </a:p>
        </p:txBody>
      </p:sp>
      <p:sp>
        <p:nvSpPr>
          <p:cNvPr id="39" name="Arc 38"/>
          <p:cNvSpPr/>
          <p:nvPr/>
        </p:nvSpPr>
        <p:spPr bwMode="auto">
          <a:xfrm>
            <a:off x="-417513" y="3409950"/>
            <a:ext cx="4010026" cy="2716213"/>
          </a:xfrm>
          <a:prstGeom prst="arc">
            <a:avLst/>
          </a:prstGeom>
          <a:noFill/>
          <a:ln w="9525" cap="flat" cmpd="sng" algn="ctr">
            <a:solidFill>
              <a:schemeClr val="bg1">
                <a:lumMod val="60000"/>
                <a:lumOff val="40000"/>
              </a:schemeClr>
            </a:solidFill>
            <a:prstDash val="sysDash"/>
            <a:round/>
            <a:headEnd type="none" w="med" len="med"/>
            <a:tailEnd type="arrow" w="med" len="med"/>
          </a:ln>
          <a:effectLst/>
        </p:spPr>
        <p:txBody>
          <a:bodyPr/>
          <a:lstStyle/>
          <a:p>
            <a:pPr>
              <a:defRPr/>
            </a:pPr>
            <a:endParaRPr lang="en-US"/>
          </a:p>
        </p:txBody>
      </p:sp>
      <p:sp>
        <p:nvSpPr>
          <p:cNvPr id="12310" name="Oval 32"/>
          <p:cNvSpPr>
            <a:spLocks noChangeArrowheads="1"/>
          </p:cNvSpPr>
          <p:nvPr/>
        </p:nvSpPr>
        <p:spPr bwMode="auto">
          <a:xfrm>
            <a:off x="273227" y="2876374"/>
            <a:ext cx="1409700" cy="965200"/>
          </a:xfrm>
          <a:prstGeom prst="ellipse">
            <a:avLst/>
          </a:prstGeom>
          <a:ln w="12700">
            <a:solidFill>
              <a:schemeClr val="tx1"/>
            </a:solidFill>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a:solidFill>
                  <a:srgbClr val="1C1C1C"/>
                </a:solidFill>
              </a:rPr>
              <a:t>main()</a:t>
            </a:r>
            <a:endParaRPr lang="en-US" sz="2000" baseline="-25000">
              <a:solidFill>
                <a:srgbClr val="1C1C1C"/>
              </a:solidFill>
            </a:endParaRPr>
          </a:p>
        </p:txBody>
      </p:sp>
      <p:sp>
        <p:nvSpPr>
          <p:cNvPr id="12311" name="Oval 39"/>
          <p:cNvSpPr>
            <a:spLocks noChangeArrowheads="1"/>
          </p:cNvSpPr>
          <p:nvPr/>
        </p:nvSpPr>
        <p:spPr bwMode="auto">
          <a:xfrm>
            <a:off x="7302500" y="2990850"/>
            <a:ext cx="1514475" cy="1031875"/>
          </a:xfrm>
          <a:prstGeom prst="ellipse">
            <a:avLst/>
          </a:prstGeom>
          <a:ln>
            <a:solidFill>
              <a:schemeClr val="tx1"/>
            </a:solidFill>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dirty="0">
                <a:solidFill>
                  <a:srgbClr val="1C1C1C"/>
                </a:solidFill>
              </a:rPr>
              <a:t>main()</a:t>
            </a:r>
          </a:p>
          <a:p>
            <a:pPr algn="ctr"/>
            <a:r>
              <a:rPr lang="en-ZA" sz="1200" dirty="0">
                <a:solidFill>
                  <a:srgbClr val="1C1C1C"/>
                </a:solidFill>
              </a:rPr>
              <a:t>sum = sum1+sum2</a:t>
            </a:r>
            <a:endParaRPr lang="en-US" sz="1200" baseline="-25000" dirty="0">
              <a:solidFill>
                <a:srgbClr val="1C1C1C"/>
              </a:solidFill>
            </a:endParaRPr>
          </a:p>
        </p:txBody>
      </p:sp>
      <p:cxnSp>
        <p:nvCxnSpPr>
          <p:cNvPr id="42" name="Straight Arrow Connector 41"/>
          <p:cNvCxnSpPr>
            <a:endCxn id="12311" idx="3"/>
          </p:cNvCxnSpPr>
          <p:nvPr/>
        </p:nvCxnSpPr>
        <p:spPr bwMode="auto">
          <a:xfrm rot="5400000" flipH="1" flipV="1">
            <a:off x="5923757" y="4015581"/>
            <a:ext cx="1744662" cy="1457325"/>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2313" name="TextBox 45"/>
          <p:cNvSpPr txBox="1">
            <a:spLocks noChangeArrowheads="1"/>
          </p:cNvSpPr>
          <p:nvPr/>
        </p:nvSpPr>
        <p:spPr bwMode="auto">
          <a:xfrm>
            <a:off x="163513" y="6313488"/>
            <a:ext cx="3032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Assuming a 2-core machine</a:t>
            </a:r>
            <a:endParaRPr lang="en-US"/>
          </a:p>
        </p:txBody>
      </p:sp>
      <p:cxnSp>
        <p:nvCxnSpPr>
          <p:cNvPr id="47" name="Straight Arrow Connector 46"/>
          <p:cNvCxnSpPr/>
          <p:nvPr/>
        </p:nvCxnSpPr>
        <p:spPr bwMode="auto">
          <a:xfrm flipV="1">
            <a:off x="1677988" y="3252788"/>
            <a:ext cx="1235075" cy="0"/>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2315" name="Rectangle 48"/>
          <p:cNvSpPr>
            <a:spLocks noChangeArrowheads="1"/>
          </p:cNvSpPr>
          <p:nvPr/>
        </p:nvSpPr>
        <p:spPr bwMode="auto">
          <a:xfrm>
            <a:off x="7642225" y="4689475"/>
            <a:ext cx="417513" cy="796925"/>
          </a:xfrm>
          <a:prstGeom prst="rect">
            <a:avLst/>
          </a:prstGeom>
          <a:solidFill>
            <a:srgbClr val="66FF99"/>
          </a:solidFill>
          <a:ln w="9525" algn="ctr">
            <a:solidFill>
              <a:schemeClr val="tx1"/>
            </a:solidFill>
            <a:round/>
            <a:headEnd/>
            <a:tailEnd/>
          </a:ln>
        </p:spPr>
        <p:txBody>
          <a:bodyPr/>
          <a:lstStyle/>
          <a:p>
            <a:pPr algn="ctr"/>
            <a:r>
              <a:rPr lang="en-ZA">
                <a:solidFill>
                  <a:srgbClr val="1C1C1C"/>
                </a:solidFill>
              </a:rPr>
              <a:t>1</a:t>
            </a:r>
            <a:endParaRPr lang="en-US">
              <a:solidFill>
                <a:srgbClr val="1C1C1C"/>
              </a:solidFill>
            </a:endParaRPr>
          </a:p>
        </p:txBody>
      </p:sp>
      <p:sp>
        <p:nvSpPr>
          <p:cNvPr id="12316" name="Rectangle 52"/>
          <p:cNvSpPr>
            <a:spLocks noChangeArrowheads="1"/>
          </p:cNvSpPr>
          <p:nvPr/>
        </p:nvSpPr>
        <p:spPr bwMode="auto">
          <a:xfrm>
            <a:off x="8059738" y="4689475"/>
            <a:ext cx="417512" cy="796925"/>
          </a:xfrm>
          <a:prstGeom prst="rect">
            <a:avLst/>
          </a:prstGeom>
          <a:solidFill>
            <a:srgbClr val="66FF99"/>
          </a:solidFill>
          <a:ln w="9525" algn="ctr">
            <a:solidFill>
              <a:schemeClr val="tx1"/>
            </a:solidFill>
            <a:round/>
            <a:headEnd/>
            <a:tailEnd/>
          </a:ln>
        </p:spPr>
        <p:txBody>
          <a:bodyPr/>
          <a:lstStyle/>
          <a:p>
            <a:pPr algn="ctr"/>
            <a:r>
              <a:rPr lang="en-ZA">
                <a:solidFill>
                  <a:srgbClr val="1C1C1C"/>
                </a:solidFill>
              </a:rPr>
              <a:t>1</a:t>
            </a:r>
            <a:endParaRPr lang="en-US">
              <a:solidFill>
                <a:srgbClr val="1C1C1C"/>
              </a:solidFill>
            </a:endParaRPr>
          </a:p>
        </p:txBody>
      </p:sp>
      <p:sp>
        <p:nvSpPr>
          <p:cNvPr id="12317" name="Rectangle 53"/>
          <p:cNvSpPr>
            <a:spLocks noChangeArrowheads="1"/>
          </p:cNvSpPr>
          <p:nvPr/>
        </p:nvSpPr>
        <p:spPr bwMode="auto">
          <a:xfrm>
            <a:off x="7642225" y="5486400"/>
            <a:ext cx="417513" cy="796925"/>
          </a:xfrm>
          <a:prstGeom prst="rect">
            <a:avLst/>
          </a:prstGeom>
          <a:solidFill>
            <a:srgbClr val="FFCCFF"/>
          </a:solidFill>
          <a:ln w="9525" algn="ctr">
            <a:solidFill>
              <a:schemeClr val="tx1"/>
            </a:solidFill>
            <a:round/>
            <a:headEnd/>
            <a:tailEnd/>
          </a:ln>
        </p:spPr>
        <p:txBody>
          <a:bodyPr/>
          <a:lstStyle/>
          <a:p>
            <a:pPr algn="ctr"/>
            <a:r>
              <a:rPr lang="en-ZA">
                <a:solidFill>
                  <a:srgbClr val="1C1C1C"/>
                </a:solidFill>
              </a:rPr>
              <a:t>2</a:t>
            </a:r>
            <a:endParaRPr lang="en-US">
              <a:solidFill>
                <a:srgbClr val="1C1C1C"/>
              </a:solidFill>
            </a:endParaRPr>
          </a:p>
        </p:txBody>
      </p:sp>
      <p:sp>
        <p:nvSpPr>
          <p:cNvPr id="12318" name="Rectangle 54"/>
          <p:cNvSpPr>
            <a:spLocks noChangeArrowheads="1"/>
          </p:cNvSpPr>
          <p:nvPr/>
        </p:nvSpPr>
        <p:spPr bwMode="auto">
          <a:xfrm>
            <a:off x="8059738" y="5486400"/>
            <a:ext cx="417512" cy="796925"/>
          </a:xfrm>
          <a:prstGeom prst="rect">
            <a:avLst/>
          </a:prstGeom>
          <a:solidFill>
            <a:srgbClr val="FFCCFF"/>
          </a:solidFill>
          <a:ln w="9525" algn="ctr">
            <a:solidFill>
              <a:schemeClr val="tx1"/>
            </a:solidFill>
            <a:round/>
            <a:headEnd/>
            <a:tailEnd/>
          </a:ln>
        </p:spPr>
        <p:txBody>
          <a:bodyPr/>
          <a:lstStyle/>
          <a:p>
            <a:pPr algn="ctr"/>
            <a:r>
              <a:rPr lang="en-ZA">
                <a:solidFill>
                  <a:srgbClr val="1C1C1C"/>
                </a:solidFill>
              </a:rPr>
              <a:t>2</a:t>
            </a:r>
            <a:endParaRPr lang="en-US">
              <a:solidFill>
                <a:srgbClr val="1C1C1C"/>
              </a:solidFill>
            </a:endParaRPr>
          </a:p>
        </p:txBody>
      </p:sp>
      <p:sp>
        <p:nvSpPr>
          <p:cNvPr id="12319" name="Rectangle 55"/>
          <p:cNvSpPr>
            <a:spLocks noChangeArrowheads="1"/>
          </p:cNvSpPr>
          <p:nvPr/>
        </p:nvSpPr>
        <p:spPr bwMode="auto">
          <a:xfrm>
            <a:off x="7667625" y="43672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a</a:t>
            </a:r>
            <a:endParaRPr lang="en-US" b="1"/>
          </a:p>
        </p:txBody>
      </p:sp>
      <p:sp>
        <p:nvSpPr>
          <p:cNvPr id="12320" name="Rectangle 56"/>
          <p:cNvSpPr>
            <a:spLocks noChangeArrowheads="1"/>
          </p:cNvSpPr>
          <p:nvPr/>
        </p:nvSpPr>
        <p:spPr bwMode="auto">
          <a:xfrm>
            <a:off x="8069263" y="4364038"/>
            <a:ext cx="3254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b</a:t>
            </a:r>
            <a:endParaRPr lang="en-US" b="1"/>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err="1" smtClean="0"/>
              <a:t>Pthreads</a:t>
            </a:r>
            <a:r>
              <a:rPr lang="en-ZA" dirty="0" smtClean="0"/>
              <a:t> (interlaced*)</a:t>
            </a:r>
            <a:endParaRPr lang="en-US" dirty="0"/>
          </a:p>
        </p:txBody>
      </p:sp>
      <p:sp>
        <p:nvSpPr>
          <p:cNvPr id="3" name="Rectangle 2"/>
          <p:cNvSpPr/>
          <p:nvPr/>
        </p:nvSpPr>
        <p:spPr bwMode="auto">
          <a:xfrm>
            <a:off x="561975" y="2038350"/>
            <a:ext cx="2443163"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a:t>
            </a:r>
            <a:r>
              <a:rPr lang="en-ZA" sz="2000" baseline="-25000" dirty="0">
                <a:solidFill>
                  <a:srgbClr val="1C1C1C"/>
                </a:solidFill>
              </a:rPr>
              <a:t>1</a:t>
            </a:r>
            <a:r>
              <a:rPr lang="en-ZA" sz="2000" dirty="0">
                <a:solidFill>
                  <a:srgbClr val="1C1C1C"/>
                </a:solidFill>
              </a:rPr>
              <a:t> a</a:t>
            </a:r>
            <a:r>
              <a:rPr lang="en-ZA" sz="2000" baseline="-25000" dirty="0">
                <a:solidFill>
                  <a:srgbClr val="1C1C1C"/>
                </a:solidFill>
              </a:rPr>
              <a:t>3</a:t>
            </a:r>
            <a:r>
              <a:rPr lang="en-ZA" sz="2000" dirty="0">
                <a:solidFill>
                  <a:srgbClr val="1C1C1C"/>
                </a:solidFill>
              </a:rPr>
              <a:t> a</a:t>
            </a:r>
            <a:r>
              <a:rPr lang="en-ZA" sz="2000" baseline="-25000" dirty="0">
                <a:solidFill>
                  <a:srgbClr val="1C1C1C"/>
                </a:solidFill>
              </a:rPr>
              <a:t>5</a:t>
            </a:r>
            <a:r>
              <a:rPr lang="en-ZA" sz="2000" dirty="0">
                <a:solidFill>
                  <a:srgbClr val="1C1C1C"/>
                </a:solidFill>
              </a:rPr>
              <a:t> a</a:t>
            </a:r>
            <a:r>
              <a:rPr lang="en-ZA" sz="2000" baseline="-25000" dirty="0">
                <a:solidFill>
                  <a:srgbClr val="1C1C1C"/>
                </a:solidFill>
              </a:rPr>
              <a:t>7</a:t>
            </a:r>
            <a:r>
              <a:rPr lang="en-ZA" sz="2000" dirty="0">
                <a:solidFill>
                  <a:srgbClr val="1C1C1C"/>
                </a:solidFill>
              </a:rPr>
              <a:t> … a</a:t>
            </a:r>
            <a:r>
              <a:rPr lang="en-ZA" sz="2000" baseline="-25000" dirty="0">
                <a:solidFill>
                  <a:srgbClr val="1C1C1C"/>
                </a:solidFill>
              </a:rPr>
              <a:t>n-2</a:t>
            </a:r>
            <a:r>
              <a:rPr lang="en-ZA" sz="2000" dirty="0">
                <a:solidFill>
                  <a:srgbClr val="1C1C1C"/>
                </a:solidFill>
              </a:rPr>
              <a:t>]</a:t>
            </a:r>
            <a:endParaRPr lang="en-US" sz="2000" dirty="0">
              <a:solidFill>
                <a:srgbClr val="1C1C1C"/>
              </a:solidFill>
            </a:endParaRPr>
          </a:p>
        </p:txBody>
      </p:sp>
      <p:sp>
        <p:nvSpPr>
          <p:cNvPr id="5" name="Rectangle 4"/>
          <p:cNvSpPr/>
          <p:nvPr/>
        </p:nvSpPr>
        <p:spPr bwMode="auto">
          <a:xfrm>
            <a:off x="4271963" y="2038350"/>
            <a:ext cx="2441575"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[b</a:t>
            </a:r>
            <a:r>
              <a:rPr lang="en-ZA" sz="2000" baseline="-25000" dirty="0">
                <a:solidFill>
                  <a:srgbClr val="1C1C1C"/>
                </a:solidFill>
              </a:rPr>
              <a:t>1</a:t>
            </a:r>
            <a:r>
              <a:rPr lang="en-ZA" sz="2000" dirty="0">
                <a:solidFill>
                  <a:srgbClr val="1C1C1C"/>
                </a:solidFill>
              </a:rPr>
              <a:t> b</a:t>
            </a:r>
            <a:r>
              <a:rPr lang="en-ZA" sz="2000" baseline="-25000" dirty="0">
                <a:solidFill>
                  <a:srgbClr val="1C1C1C"/>
                </a:solidFill>
              </a:rPr>
              <a:t>3</a:t>
            </a:r>
            <a:r>
              <a:rPr lang="en-ZA" sz="2000" dirty="0">
                <a:solidFill>
                  <a:srgbClr val="1C1C1C"/>
                </a:solidFill>
              </a:rPr>
              <a:t> b</a:t>
            </a:r>
            <a:r>
              <a:rPr lang="en-ZA" sz="2000" baseline="-25000" dirty="0">
                <a:solidFill>
                  <a:srgbClr val="1C1C1C"/>
                </a:solidFill>
              </a:rPr>
              <a:t>5</a:t>
            </a:r>
            <a:r>
              <a:rPr lang="en-ZA" sz="2000" dirty="0">
                <a:solidFill>
                  <a:srgbClr val="1C1C1C"/>
                </a:solidFill>
              </a:rPr>
              <a:t> b</a:t>
            </a:r>
            <a:r>
              <a:rPr lang="en-ZA" sz="2000" baseline="-25000" dirty="0">
                <a:solidFill>
                  <a:srgbClr val="1C1C1C"/>
                </a:solidFill>
              </a:rPr>
              <a:t>7</a:t>
            </a:r>
            <a:r>
              <a:rPr lang="en-ZA" sz="2000" dirty="0">
                <a:solidFill>
                  <a:srgbClr val="1C1C1C"/>
                </a:solidFill>
              </a:rPr>
              <a:t> … b</a:t>
            </a:r>
            <a:r>
              <a:rPr lang="en-ZA" sz="2000" baseline="-25000" dirty="0">
                <a:solidFill>
                  <a:srgbClr val="1C1C1C"/>
                </a:solidFill>
              </a:rPr>
              <a:t>n-2</a:t>
            </a:r>
            <a:r>
              <a:rPr lang="en-ZA" sz="2000" dirty="0">
                <a:solidFill>
                  <a:srgbClr val="1C1C1C"/>
                </a:solidFill>
              </a:rPr>
              <a:t>]</a:t>
            </a:r>
            <a:endParaRPr lang="en-US" sz="2000" dirty="0">
              <a:solidFill>
                <a:srgbClr val="1C1C1C"/>
              </a:solidFill>
            </a:endParaRPr>
          </a:p>
        </p:txBody>
      </p:sp>
      <p:sp>
        <p:nvSpPr>
          <p:cNvPr id="13317" name="Oval 5"/>
          <p:cNvSpPr>
            <a:spLocks noChangeArrowheads="1"/>
          </p:cNvSpPr>
          <p:nvPr/>
        </p:nvSpPr>
        <p:spPr bwMode="auto">
          <a:xfrm>
            <a:off x="2860675" y="2638425"/>
            <a:ext cx="1411288" cy="966788"/>
          </a:xfrm>
          <a:prstGeom prst="ellipse">
            <a:avLst/>
          </a:prstGeom>
          <a:solidFill>
            <a:srgbClr val="66FF99"/>
          </a:solidFill>
          <a:ln w="9525" algn="ctr">
            <a:solidFill>
              <a:schemeClr val="tx1"/>
            </a:solidFill>
            <a:round/>
            <a:headEnd/>
            <a:tailEnd/>
          </a:ln>
        </p:spPr>
        <p:txBody>
          <a:bodyPr lIns="0" rIns="0"/>
          <a:lstStyle/>
          <a:p>
            <a:pPr algn="ctr"/>
            <a:r>
              <a:rPr lang="en-ZA" sz="2000">
                <a:solidFill>
                  <a:srgbClr val="1C1C1C"/>
                </a:solidFill>
              </a:rPr>
              <a:t>Thread 1</a:t>
            </a:r>
            <a:endParaRPr lang="en-US" sz="2000" baseline="-25000">
              <a:solidFill>
                <a:srgbClr val="1C1C1C"/>
              </a:solidFill>
            </a:endParaRPr>
          </a:p>
        </p:txBody>
      </p:sp>
      <p:cxnSp>
        <p:nvCxnSpPr>
          <p:cNvPr id="13318" name="Straight Arrow Connector 7"/>
          <p:cNvCxnSpPr>
            <a:cxnSpLocks noChangeShapeType="1"/>
            <a:stCxn id="3" idx="2"/>
            <a:endCxn id="13317" idx="2"/>
          </p:cNvCxnSpPr>
          <p:nvPr/>
        </p:nvCxnSpPr>
        <p:spPr bwMode="auto">
          <a:xfrm rot="16200000" flipH="1">
            <a:off x="2027237" y="2289176"/>
            <a:ext cx="588963" cy="10779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19" name="Straight Arrow Connector 8"/>
          <p:cNvCxnSpPr>
            <a:cxnSpLocks noChangeShapeType="1"/>
            <a:stCxn id="5" idx="2"/>
            <a:endCxn id="13317" idx="6"/>
          </p:cNvCxnSpPr>
          <p:nvPr/>
        </p:nvCxnSpPr>
        <p:spPr bwMode="auto">
          <a:xfrm rot="5400000">
            <a:off x="4587875" y="2217738"/>
            <a:ext cx="588963" cy="122078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3320" name="Rectangle 14"/>
          <p:cNvSpPr>
            <a:spLocks noChangeArrowheads="1"/>
          </p:cNvSpPr>
          <p:nvPr/>
        </p:nvSpPr>
        <p:spPr bwMode="auto">
          <a:xfrm>
            <a:off x="5159375" y="3213100"/>
            <a:ext cx="914400" cy="496888"/>
          </a:xfrm>
          <a:prstGeom prst="rect">
            <a:avLst/>
          </a:prstGeom>
          <a:solidFill>
            <a:schemeClr val="tx2"/>
          </a:solidFill>
          <a:ln w="9525" algn="ctr">
            <a:solidFill>
              <a:schemeClr val="tx1"/>
            </a:solidFill>
            <a:round/>
            <a:headEnd/>
            <a:tailEnd/>
          </a:ln>
        </p:spPr>
        <p:txBody>
          <a:bodyPr/>
          <a:lstStyle/>
          <a:p>
            <a:r>
              <a:rPr lang="en-ZA" sz="2000">
                <a:solidFill>
                  <a:srgbClr val="1C1C1C"/>
                </a:solidFill>
              </a:rPr>
              <a:t>sum1</a:t>
            </a:r>
            <a:endParaRPr lang="en-US" sz="2000">
              <a:solidFill>
                <a:srgbClr val="1C1C1C"/>
              </a:solidFill>
            </a:endParaRPr>
          </a:p>
        </p:txBody>
      </p:sp>
      <p:cxnSp>
        <p:nvCxnSpPr>
          <p:cNvPr id="13321" name="Straight Arrow Connector 15"/>
          <p:cNvCxnSpPr>
            <a:cxnSpLocks noChangeShapeType="1"/>
            <a:endCxn id="13320" idx="1"/>
          </p:cNvCxnSpPr>
          <p:nvPr/>
        </p:nvCxnSpPr>
        <p:spPr bwMode="auto">
          <a:xfrm>
            <a:off x="4160838" y="3395663"/>
            <a:ext cx="998537" cy="666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22" name="Straight Arrow Connector 21"/>
          <p:cNvCxnSpPr>
            <a:cxnSpLocks noChangeShapeType="1"/>
          </p:cNvCxnSpPr>
          <p:nvPr/>
        </p:nvCxnSpPr>
        <p:spPr bwMode="auto">
          <a:xfrm rot="10800000" flipV="1">
            <a:off x="6202363" y="1703388"/>
            <a:ext cx="781050" cy="300037"/>
          </a:xfrm>
          <a:prstGeom prst="straightConnector1">
            <a:avLst/>
          </a:prstGeom>
          <a:noFill/>
          <a:ln w="190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3323" name="TextBox 22"/>
          <p:cNvSpPr txBox="1">
            <a:spLocks noChangeArrowheads="1"/>
          </p:cNvSpPr>
          <p:nvPr/>
        </p:nvSpPr>
        <p:spPr bwMode="auto">
          <a:xfrm>
            <a:off x="6953250" y="1431925"/>
            <a:ext cx="17494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Vectors in</a:t>
            </a:r>
          </a:p>
          <a:p>
            <a:r>
              <a:rPr lang="en-ZA"/>
              <a:t>global / shared</a:t>
            </a:r>
          </a:p>
          <a:p>
            <a:r>
              <a:rPr lang="en-ZA"/>
              <a:t>memory</a:t>
            </a:r>
            <a:endParaRPr lang="en-US"/>
          </a:p>
        </p:txBody>
      </p:sp>
      <p:sp>
        <p:nvSpPr>
          <p:cNvPr id="24" name="Rectangle 23"/>
          <p:cNvSpPr/>
          <p:nvPr/>
        </p:nvSpPr>
        <p:spPr bwMode="auto">
          <a:xfrm>
            <a:off x="561975" y="4154488"/>
            <a:ext cx="2443163"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[a</a:t>
            </a:r>
            <a:r>
              <a:rPr lang="en-ZA" sz="2000" baseline="-25000" dirty="0">
                <a:solidFill>
                  <a:srgbClr val="1C1C1C"/>
                </a:solidFill>
              </a:rPr>
              <a:t>2</a:t>
            </a:r>
            <a:r>
              <a:rPr lang="en-ZA" sz="2000" dirty="0">
                <a:solidFill>
                  <a:srgbClr val="1C1C1C"/>
                </a:solidFill>
              </a:rPr>
              <a:t> a</a:t>
            </a:r>
            <a:r>
              <a:rPr lang="en-ZA" sz="2000" baseline="-25000" dirty="0">
                <a:solidFill>
                  <a:srgbClr val="1C1C1C"/>
                </a:solidFill>
              </a:rPr>
              <a:t>4</a:t>
            </a:r>
            <a:r>
              <a:rPr lang="en-ZA" sz="2000" dirty="0">
                <a:solidFill>
                  <a:srgbClr val="1C1C1C"/>
                </a:solidFill>
              </a:rPr>
              <a:t> a</a:t>
            </a:r>
            <a:r>
              <a:rPr lang="en-ZA" sz="2000" baseline="-25000" dirty="0">
                <a:solidFill>
                  <a:srgbClr val="1C1C1C"/>
                </a:solidFill>
              </a:rPr>
              <a:t>6 </a:t>
            </a:r>
            <a:r>
              <a:rPr lang="en-ZA" sz="2000" dirty="0">
                <a:solidFill>
                  <a:srgbClr val="1C1C1C"/>
                </a:solidFill>
              </a:rPr>
              <a:t>… a</a:t>
            </a:r>
            <a:r>
              <a:rPr lang="en-ZA" sz="2000" baseline="-25000" dirty="0">
                <a:solidFill>
                  <a:srgbClr val="1C1C1C"/>
                </a:solidFill>
              </a:rPr>
              <a:t>n-1</a:t>
            </a:r>
            <a:r>
              <a:rPr lang="en-ZA" sz="2000" dirty="0">
                <a:solidFill>
                  <a:srgbClr val="1C1C1C"/>
                </a:solidFill>
              </a:rPr>
              <a:t>]</a:t>
            </a:r>
            <a:endParaRPr lang="en-US" sz="2000" dirty="0">
              <a:solidFill>
                <a:srgbClr val="1C1C1C"/>
              </a:solidFill>
            </a:endParaRPr>
          </a:p>
        </p:txBody>
      </p:sp>
      <p:sp>
        <p:nvSpPr>
          <p:cNvPr id="25" name="Rectangle 24"/>
          <p:cNvSpPr/>
          <p:nvPr/>
        </p:nvSpPr>
        <p:spPr bwMode="auto">
          <a:xfrm>
            <a:off x="4271963" y="4154488"/>
            <a:ext cx="2441575" cy="4953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en-ZA" sz="2000" dirty="0">
                <a:solidFill>
                  <a:srgbClr val="1C1C1C"/>
                </a:solidFill>
              </a:rPr>
              <a:t>[b</a:t>
            </a:r>
            <a:r>
              <a:rPr lang="en-ZA" sz="2000" baseline="-25000" dirty="0">
                <a:solidFill>
                  <a:srgbClr val="1C1C1C"/>
                </a:solidFill>
              </a:rPr>
              <a:t>2</a:t>
            </a:r>
            <a:r>
              <a:rPr lang="en-ZA" sz="2000" dirty="0">
                <a:solidFill>
                  <a:srgbClr val="1C1C1C"/>
                </a:solidFill>
              </a:rPr>
              <a:t> b</a:t>
            </a:r>
            <a:r>
              <a:rPr lang="en-ZA" sz="2000" baseline="-25000" dirty="0">
                <a:solidFill>
                  <a:srgbClr val="1C1C1C"/>
                </a:solidFill>
              </a:rPr>
              <a:t>4</a:t>
            </a:r>
            <a:r>
              <a:rPr lang="en-ZA" sz="2000" dirty="0">
                <a:solidFill>
                  <a:srgbClr val="1C1C1C"/>
                </a:solidFill>
              </a:rPr>
              <a:t> b</a:t>
            </a:r>
            <a:r>
              <a:rPr lang="en-ZA" sz="2000" baseline="-25000" dirty="0">
                <a:solidFill>
                  <a:srgbClr val="1C1C1C"/>
                </a:solidFill>
              </a:rPr>
              <a:t>6 </a:t>
            </a:r>
            <a:r>
              <a:rPr lang="en-ZA" sz="2000" dirty="0">
                <a:solidFill>
                  <a:srgbClr val="1C1C1C"/>
                </a:solidFill>
              </a:rPr>
              <a:t>… b</a:t>
            </a:r>
            <a:r>
              <a:rPr lang="en-ZA" sz="2000" baseline="-25000" dirty="0">
                <a:solidFill>
                  <a:srgbClr val="1C1C1C"/>
                </a:solidFill>
              </a:rPr>
              <a:t>n-1</a:t>
            </a:r>
            <a:r>
              <a:rPr lang="en-ZA" sz="2000" dirty="0">
                <a:solidFill>
                  <a:srgbClr val="1C1C1C"/>
                </a:solidFill>
              </a:rPr>
              <a:t>]</a:t>
            </a:r>
            <a:endParaRPr lang="en-US" sz="2000" dirty="0">
              <a:solidFill>
                <a:srgbClr val="1C1C1C"/>
              </a:solidFill>
            </a:endParaRPr>
          </a:p>
        </p:txBody>
      </p:sp>
      <p:sp>
        <p:nvSpPr>
          <p:cNvPr id="13326" name="Oval 25"/>
          <p:cNvSpPr>
            <a:spLocks noChangeArrowheads="1"/>
          </p:cNvSpPr>
          <p:nvPr/>
        </p:nvSpPr>
        <p:spPr bwMode="auto">
          <a:xfrm>
            <a:off x="2860675" y="4754563"/>
            <a:ext cx="1411288" cy="966787"/>
          </a:xfrm>
          <a:prstGeom prst="ellipse">
            <a:avLst/>
          </a:prstGeom>
          <a:solidFill>
            <a:srgbClr val="FFCCFF"/>
          </a:solidFill>
          <a:ln w="9525" algn="ctr">
            <a:solidFill>
              <a:schemeClr val="tx1"/>
            </a:solidFill>
            <a:round/>
            <a:headEnd/>
            <a:tailEnd/>
          </a:ln>
        </p:spPr>
        <p:txBody>
          <a:bodyPr lIns="0" rIns="0"/>
          <a:lstStyle/>
          <a:p>
            <a:pPr algn="ctr"/>
            <a:r>
              <a:rPr lang="en-ZA" sz="2000">
                <a:solidFill>
                  <a:srgbClr val="1C1C1C"/>
                </a:solidFill>
              </a:rPr>
              <a:t>Thread 2</a:t>
            </a:r>
            <a:endParaRPr lang="en-US" sz="2000" baseline="-25000">
              <a:solidFill>
                <a:srgbClr val="1C1C1C"/>
              </a:solidFill>
            </a:endParaRPr>
          </a:p>
        </p:txBody>
      </p:sp>
      <p:cxnSp>
        <p:nvCxnSpPr>
          <p:cNvPr id="13327" name="Straight Arrow Connector 26"/>
          <p:cNvCxnSpPr>
            <a:cxnSpLocks noChangeShapeType="1"/>
            <a:stCxn id="24" idx="2"/>
            <a:endCxn id="13326" idx="2"/>
          </p:cNvCxnSpPr>
          <p:nvPr/>
        </p:nvCxnSpPr>
        <p:spPr bwMode="auto">
          <a:xfrm rot="16200000" flipH="1">
            <a:off x="2027238" y="4405313"/>
            <a:ext cx="588962" cy="1077912"/>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328" name="Straight Arrow Connector 27"/>
          <p:cNvCxnSpPr>
            <a:cxnSpLocks noChangeShapeType="1"/>
            <a:stCxn id="25" idx="2"/>
            <a:endCxn id="13326" idx="6"/>
          </p:cNvCxnSpPr>
          <p:nvPr/>
        </p:nvCxnSpPr>
        <p:spPr bwMode="auto">
          <a:xfrm rot="5400000">
            <a:off x="4587876" y="4333875"/>
            <a:ext cx="588962" cy="122078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3329" name="Rectangle 28"/>
          <p:cNvSpPr>
            <a:spLocks noChangeArrowheads="1"/>
          </p:cNvSpPr>
          <p:nvPr/>
        </p:nvSpPr>
        <p:spPr bwMode="auto">
          <a:xfrm>
            <a:off x="5159375" y="5329238"/>
            <a:ext cx="914400" cy="496887"/>
          </a:xfrm>
          <a:prstGeom prst="rect">
            <a:avLst/>
          </a:prstGeom>
          <a:solidFill>
            <a:schemeClr val="bg1"/>
          </a:solidFill>
          <a:ln w="9525" algn="ctr">
            <a:solidFill>
              <a:schemeClr val="tx1"/>
            </a:solidFill>
            <a:round/>
            <a:headEnd/>
            <a:tailEnd/>
          </a:ln>
        </p:spPr>
        <p:txBody>
          <a:bodyPr/>
          <a:lstStyle/>
          <a:p>
            <a:r>
              <a:rPr lang="en-ZA" sz="2000">
                <a:solidFill>
                  <a:srgbClr val="1C1C1C"/>
                </a:solidFill>
              </a:rPr>
              <a:t>sum2</a:t>
            </a:r>
            <a:endParaRPr lang="en-US" sz="2000">
              <a:solidFill>
                <a:srgbClr val="1C1C1C"/>
              </a:solidFill>
            </a:endParaRPr>
          </a:p>
        </p:txBody>
      </p:sp>
      <p:cxnSp>
        <p:nvCxnSpPr>
          <p:cNvPr id="13330" name="Straight Arrow Connector 29"/>
          <p:cNvCxnSpPr>
            <a:cxnSpLocks noChangeShapeType="1"/>
            <a:endCxn id="13329" idx="1"/>
          </p:cNvCxnSpPr>
          <p:nvPr/>
        </p:nvCxnSpPr>
        <p:spPr bwMode="auto">
          <a:xfrm>
            <a:off x="4160838" y="5511800"/>
            <a:ext cx="998537" cy="66675"/>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4" name="Straight Arrow Connector 33"/>
          <p:cNvCxnSpPr>
            <a:endCxn id="13335" idx="2"/>
          </p:cNvCxnSpPr>
          <p:nvPr/>
        </p:nvCxnSpPr>
        <p:spPr bwMode="auto">
          <a:xfrm>
            <a:off x="6107113" y="3409950"/>
            <a:ext cx="1195387" cy="96838"/>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3332" name="Rectangle 35"/>
          <p:cNvSpPr>
            <a:spLocks noChangeArrowheads="1"/>
          </p:cNvSpPr>
          <p:nvPr/>
        </p:nvSpPr>
        <p:spPr bwMode="auto">
          <a:xfrm>
            <a:off x="1621897" y="2917825"/>
            <a:ext cx="749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starts</a:t>
            </a:r>
            <a:endParaRPr lang="en-US"/>
          </a:p>
        </p:txBody>
      </p:sp>
      <p:sp>
        <p:nvSpPr>
          <p:cNvPr id="39" name="Arc 38"/>
          <p:cNvSpPr/>
          <p:nvPr/>
        </p:nvSpPr>
        <p:spPr bwMode="auto">
          <a:xfrm>
            <a:off x="-417513" y="3409950"/>
            <a:ext cx="4010026" cy="2716213"/>
          </a:xfrm>
          <a:prstGeom prst="arc">
            <a:avLst/>
          </a:prstGeom>
          <a:noFill/>
          <a:ln w="9525" cap="flat" cmpd="sng" algn="ctr">
            <a:solidFill>
              <a:schemeClr val="bg1">
                <a:lumMod val="60000"/>
                <a:lumOff val="40000"/>
              </a:schemeClr>
            </a:solidFill>
            <a:prstDash val="sysDash"/>
            <a:round/>
            <a:headEnd type="none" w="med" len="med"/>
            <a:tailEnd type="arrow" w="med" len="med"/>
          </a:ln>
          <a:effectLst/>
        </p:spPr>
        <p:txBody>
          <a:bodyPr/>
          <a:lstStyle/>
          <a:p>
            <a:pPr>
              <a:defRPr/>
            </a:pPr>
            <a:endParaRPr lang="en-US"/>
          </a:p>
        </p:txBody>
      </p:sp>
      <p:sp>
        <p:nvSpPr>
          <p:cNvPr id="13334" name="Oval 32"/>
          <p:cNvSpPr>
            <a:spLocks noChangeArrowheads="1"/>
          </p:cNvSpPr>
          <p:nvPr/>
        </p:nvSpPr>
        <p:spPr bwMode="auto">
          <a:xfrm>
            <a:off x="352250" y="2887663"/>
            <a:ext cx="1409700" cy="965200"/>
          </a:xfrm>
          <a:prstGeom prst="ellipse">
            <a:avLst/>
          </a:prstGeom>
          <a:ln>
            <a:solidFill>
              <a:schemeClr val="tx1"/>
            </a:solidFill>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dirty="0">
                <a:solidFill>
                  <a:srgbClr val="1C1C1C"/>
                </a:solidFill>
              </a:rPr>
              <a:t>main()</a:t>
            </a:r>
            <a:endParaRPr lang="en-US" sz="2000" baseline="-25000" dirty="0">
              <a:solidFill>
                <a:srgbClr val="1C1C1C"/>
              </a:solidFill>
            </a:endParaRPr>
          </a:p>
        </p:txBody>
      </p:sp>
      <p:sp>
        <p:nvSpPr>
          <p:cNvPr id="13335" name="Oval 39"/>
          <p:cNvSpPr>
            <a:spLocks noChangeArrowheads="1"/>
          </p:cNvSpPr>
          <p:nvPr/>
        </p:nvSpPr>
        <p:spPr bwMode="auto">
          <a:xfrm>
            <a:off x="7302500" y="2990850"/>
            <a:ext cx="1514475" cy="1031875"/>
          </a:xfrm>
          <a:prstGeom prst="ellipse">
            <a:avLst/>
          </a:prstGeom>
          <a:ln>
            <a:solidFill>
              <a:schemeClr val="tx1"/>
            </a:solidFill>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dirty="0">
                <a:solidFill>
                  <a:srgbClr val="1C1C1C"/>
                </a:solidFill>
              </a:rPr>
              <a:t>main()</a:t>
            </a:r>
          </a:p>
          <a:p>
            <a:pPr algn="ctr"/>
            <a:r>
              <a:rPr lang="en-ZA" sz="1200" dirty="0">
                <a:solidFill>
                  <a:srgbClr val="1C1C1C"/>
                </a:solidFill>
              </a:rPr>
              <a:t>sum = sum1+sum2</a:t>
            </a:r>
            <a:endParaRPr lang="en-US" sz="1200" baseline="-25000" dirty="0">
              <a:solidFill>
                <a:srgbClr val="1C1C1C"/>
              </a:solidFill>
            </a:endParaRPr>
          </a:p>
        </p:txBody>
      </p:sp>
      <p:cxnSp>
        <p:nvCxnSpPr>
          <p:cNvPr id="42" name="Straight Arrow Connector 41"/>
          <p:cNvCxnSpPr>
            <a:endCxn id="13335" idx="3"/>
          </p:cNvCxnSpPr>
          <p:nvPr/>
        </p:nvCxnSpPr>
        <p:spPr bwMode="auto">
          <a:xfrm rot="5400000" flipH="1" flipV="1">
            <a:off x="5923757" y="4015581"/>
            <a:ext cx="1744662" cy="1457325"/>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3337" name="TextBox 45"/>
          <p:cNvSpPr txBox="1">
            <a:spLocks noChangeArrowheads="1"/>
          </p:cNvSpPr>
          <p:nvPr/>
        </p:nvSpPr>
        <p:spPr bwMode="auto">
          <a:xfrm>
            <a:off x="231247" y="5740224"/>
            <a:ext cx="30321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Assuming a 2 core machine</a:t>
            </a:r>
            <a:endParaRPr lang="en-US" dirty="0"/>
          </a:p>
        </p:txBody>
      </p:sp>
      <p:cxnSp>
        <p:nvCxnSpPr>
          <p:cNvPr id="47" name="Straight Arrow Connector 46"/>
          <p:cNvCxnSpPr/>
          <p:nvPr/>
        </p:nvCxnSpPr>
        <p:spPr bwMode="auto">
          <a:xfrm flipV="1">
            <a:off x="1677988" y="3252788"/>
            <a:ext cx="1235075" cy="0"/>
          </a:xfrm>
          <a:prstGeom prst="straightConnector1">
            <a:avLst/>
          </a:prstGeom>
          <a:solidFill>
            <a:schemeClr val="accent1"/>
          </a:solidFill>
          <a:ln w="19050" cap="flat" cmpd="sng" algn="ctr">
            <a:solidFill>
              <a:schemeClr val="accent2">
                <a:lumMod val="60000"/>
                <a:lumOff val="40000"/>
              </a:schemeClr>
            </a:solidFill>
            <a:prstDash val="sysDash"/>
            <a:round/>
            <a:headEnd type="none" w="med" len="med"/>
            <a:tailEnd type="arrow"/>
          </a:ln>
          <a:effectLst/>
        </p:spPr>
      </p:cxnSp>
      <p:sp>
        <p:nvSpPr>
          <p:cNvPr id="13339" name="Rectangle 48"/>
          <p:cNvSpPr>
            <a:spLocks noChangeArrowheads="1"/>
          </p:cNvSpPr>
          <p:nvPr/>
        </p:nvSpPr>
        <p:spPr bwMode="auto">
          <a:xfrm>
            <a:off x="7642225" y="4689475"/>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40" name="Rectangle 52"/>
          <p:cNvSpPr>
            <a:spLocks noChangeArrowheads="1"/>
          </p:cNvSpPr>
          <p:nvPr/>
        </p:nvSpPr>
        <p:spPr bwMode="auto">
          <a:xfrm>
            <a:off x="8059738" y="4689475"/>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41" name="Rectangle 53"/>
          <p:cNvSpPr>
            <a:spLocks noChangeArrowheads="1"/>
          </p:cNvSpPr>
          <p:nvPr/>
        </p:nvSpPr>
        <p:spPr bwMode="auto">
          <a:xfrm>
            <a:off x="7642225" y="4797425"/>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42" name="Rectangle 54"/>
          <p:cNvSpPr>
            <a:spLocks noChangeArrowheads="1"/>
          </p:cNvSpPr>
          <p:nvPr/>
        </p:nvSpPr>
        <p:spPr bwMode="auto">
          <a:xfrm>
            <a:off x="8059738" y="4797425"/>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43" name="Rectangle 55"/>
          <p:cNvSpPr>
            <a:spLocks noChangeArrowheads="1"/>
          </p:cNvSpPr>
          <p:nvPr/>
        </p:nvSpPr>
        <p:spPr bwMode="auto">
          <a:xfrm>
            <a:off x="7667625" y="436721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a</a:t>
            </a:r>
            <a:endParaRPr lang="en-US" b="1"/>
          </a:p>
        </p:txBody>
      </p:sp>
      <p:sp>
        <p:nvSpPr>
          <p:cNvPr id="13344" name="Rectangle 56"/>
          <p:cNvSpPr>
            <a:spLocks noChangeArrowheads="1"/>
          </p:cNvSpPr>
          <p:nvPr/>
        </p:nvSpPr>
        <p:spPr bwMode="auto">
          <a:xfrm>
            <a:off x="8069263" y="4364038"/>
            <a:ext cx="3254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b="1"/>
              <a:t>b</a:t>
            </a:r>
            <a:endParaRPr lang="en-US" b="1"/>
          </a:p>
        </p:txBody>
      </p:sp>
      <p:sp>
        <p:nvSpPr>
          <p:cNvPr id="13345" name="Rectangle 34"/>
          <p:cNvSpPr>
            <a:spLocks noChangeArrowheads="1"/>
          </p:cNvSpPr>
          <p:nvPr/>
        </p:nvSpPr>
        <p:spPr bwMode="auto">
          <a:xfrm>
            <a:off x="7642225" y="4908550"/>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46" name="Rectangle 36"/>
          <p:cNvSpPr>
            <a:spLocks noChangeArrowheads="1"/>
          </p:cNvSpPr>
          <p:nvPr/>
        </p:nvSpPr>
        <p:spPr bwMode="auto">
          <a:xfrm>
            <a:off x="8059738" y="4908550"/>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47" name="Rectangle 37"/>
          <p:cNvSpPr>
            <a:spLocks noChangeArrowheads="1"/>
          </p:cNvSpPr>
          <p:nvPr/>
        </p:nvSpPr>
        <p:spPr bwMode="auto">
          <a:xfrm>
            <a:off x="7642225" y="5016500"/>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48" name="Rectangle 40"/>
          <p:cNvSpPr>
            <a:spLocks noChangeArrowheads="1"/>
          </p:cNvSpPr>
          <p:nvPr/>
        </p:nvSpPr>
        <p:spPr bwMode="auto">
          <a:xfrm>
            <a:off x="8059738" y="5016500"/>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49" name="Rectangle 42"/>
          <p:cNvSpPr>
            <a:spLocks noChangeArrowheads="1"/>
          </p:cNvSpPr>
          <p:nvPr/>
        </p:nvSpPr>
        <p:spPr bwMode="auto">
          <a:xfrm>
            <a:off x="7642225" y="5122863"/>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0" name="Rectangle 43"/>
          <p:cNvSpPr>
            <a:spLocks noChangeArrowheads="1"/>
          </p:cNvSpPr>
          <p:nvPr/>
        </p:nvSpPr>
        <p:spPr bwMode="auto">
          <a:xfrm>
            <a:off x="8059738" y="5122863"/>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1" name="Rectangle 44"/>
          <p:cNvSpPr>
            <a:spLocks noChangeArrowheads="1"/>
          </p:cNvSpPr>
          <p:nvPr/>
        </p:nvSpPr>
        <p:spPr bwMode="auto">
          <a:xfrm>
            <a:off x="7642225" y="5230813"/>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52" name="Rectangle 47"/>
          <p:cNvSpPr>
            <a:spLocks noChangeArrowheads="1"/>
          </p:cNvSpPr>
          <p:nvPr/>
        </p:nvSpPr>
        <p:spPr bwMode="auto">
          <a:xfrm>
            <a:off x="8059738" y="5230813"/>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53" name="Rectangle 49"/>
          <p:cNvSpPr>
            <a:spLocks noChangeArrowheads="1"/>
          </p:cNvSpPr>
          <p:nvPr/>
        </p:nvSpPr>
        <p:spPr bwMode="auto">
          <a:xfrm>
            <a:off x="7642225" y="5341938"/>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4" name="Rectangle 50"/>
          <p:cNvSpPr>
            <a:spLocks noChangeArrowheads="1"/>
          </p:cNvSpPr>
          <p:nvPr/>
        </p:nvSpPr>
        <p:spPr bwMode="auto">
          <a:xfrm>
            <a:off x="8059738" y="5341938"/>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5" name="Rectangle 51"/>
          <p:cNvSpPr>
            <a:spLocks noChangeArrowheads="1"/>
          </p:cNvSpPr>
          <p:nvPr/>
        </p:nvSpPr>
        <p:spPr bwMode="auto">
          <a:xfrm>
            <a:off x="7642225" y="5449888"/>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56" name="Rectangle 57"/>
          <p:cNvSpPr>
            <a:spLocks noChangeArrowheads="1"/>
          </p:cNvSpPr>
          <p:nvPr/>
        </p:nvSpPr>
        <p:spPr bwMode="auto">
          <a:xfrm>
            <a:off x="8059738" y="5449888"/>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57" name="Rectangle 58"/>
          <p:cNvSpPr>
            <a:spLocks noChangeArrowheads="1"/>
          </p:cNvSpPr>
          <p:nvPr/>
        </p:nvSpPr>
        <p:spPr bwMode="auto">
          <a:xfrm>
            <a:off x="7642225" y="5567363"/>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8" name="Rectangle 59"/>
          <p:cNvSpPr>
            <a:spLocks noChangeArrowheads="1"/>
          </p:cNvSpPr>
          <p:nvPr/>
        </p:nvSpPr>
        <p:spPr bwMode="auto">
          <a:xfrm>
            <a:off x="8059738" y="5567363"/>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59" name="Rectangle 60"/>
          <p:cNvSpPr>
            <a:spLocks noChangeArrowheads="1"/>
          </p:cNvSpPr>
          <p:nvPr/>
        </p:nvSpPr>
        <p:spPr bwMode="auto">
          <a:xfrm>
            <a:off x="7642225" y="5675313"/>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0" name="Rectangle 61"/>
          <p:cNvSpPr>
            <a:spLocks noChangeArrowheads="1"/>
          </p:cNvSpPr>
          <p:nvPr/>
        </p:nvSpPr>
        <p:spPr bwMode="auto">
          <a:xfrm>
            <a:off x="8059738" y="5675313"/>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1" name="Rectangle 62"/>
          <p:cNvSpPr>
            <a:spLocks noChangeArrowheads="1"/>
          </p:cNvSpPr>
          <p:nvPr/>
        </p:nvSpPr>
        <p:spPr bwMode="auto">
          <a:xfrm>
            <a:off x="7642225" y="5786438"/>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62" name="Rectangle 63"/>
          <p:cNvSpPr>
            <a:spLocks noChangeArrowheads="1"/>
          </p:cNvSpPr>
          <p:nvPr/>
        </p:nvSpPr>
        <p:spPr bwMode="auto">
          <a:xfrm>
            <a:off x="8059738" y="5786438"/>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63" name="Rectangle 64"/>
          <p:cNvSpPr>
            <a:spLocks noChangeArrowheads="1"/>
          </p:cNvSpPr>
          <p:nvPr/>
        </p:nvSpPr>
        <p:spPr bwMode="auto">
          <a:xfrm>
            <a:off x="7642225" y="5894388"/>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4" name="Rectangle 65"/>
          <p:cNvSpPr>
            <a:spLocks noChangeArrowheads="1"/>
          </p:cNvSpPr>
          <p:nvPr/>
        </p:nvSpPr>
        <p:spPr bwMode="auto">
          <a:xfrm>
            <a:off x="8059738" y="5894388"/>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5" name="Rectangle 66"/>
          <p:cNvSpPr>
            <a:spLocks noChangeArrowheads="1"/>
          </p:cNvSpPr>
          <p:nvPr/>
        </p:nvSpPr>
        <p:spPr bwMode="auto">
          <a:xfrm>
            <a:off x="7642225" y="6000750"/>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66" name="Rectangle 67"/>
          <p:cNvSpPr>
            <a:spLocks noChangeArrowheads="1"/>
          </p:cNvSpPr>
          <p:nvPr/>
        </p:nvSpPr>
        <p:spPr bwMode="auto">
          <a:xfrm>
            <a:off x="8059738" y="6000750"/>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67" name="Rectangle 68"/>
          <p:cNvSpPr>
            <a:spLocks noChangeArrowheads="1"/>
          </p:cNvSpPr>
          <p:nvPr/>
        </p:nvSpPr>
        <p:spPr bwMode="auto">
          <a:xfrm>
            <a:off x="7642225" y="6108700"/>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8" name="Rectangle 69"/>
          <p:cNvSpPr>
            <a:spLocks noChangeArrowheads="1"/>
          </p:cNvSpPr>
          <p:nvPr/>
        </p:nvSpPr>
        <p:spPr bwMode="auto">
          <a:xfrm>
            <a:off x="8059738" y="6108700"/>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69" name="Rectangle 70"/>
          <p:cNvSpPr>
            <a:spLocks noChangeArrowheads="1"/>
          </p:cNvSpPr>
          <p:nvPr/>
        </p:nvSpPr>
        <p:spPr bwMode="auto">
          <a:xfrm>
            <a:off x="7642225" y="6219825"/>
            <a:ext cx="417513"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70" name="Rectangle 71"/>
          <p:cNvSpPr>
            <a:spLocks noChangeArrowheads="1"/>
          </p:cNvSpPr>
          <p:nvPr/>
        </p:nvSpPr>
        <p:spPr bwMode="auto">
          <a:xfrm>
            <a:off x="8059738" y="6219825"/>
            <a:ext cx="417512" cy="107950"/>
          </a:xfrm>
          <a:prstGeom prst="rect">
            <a:avLst/>
          </a:prstGeom>
          <a:solidFill>
            <a:srgbClr val="66FF99"/>
          </a:solidFill>
          <a:ln w="9525" algn="ctr">
            <a:solidFill>
              <a:schemeClr val="tx1"/>
            </a:solidFill>
            <a:round/>
            <a:headEnd/>
            <a:tailEnd/>
          </a:ln>
        </p:spPr>
        <p:txBody>
          <a:bodyPr/>
          <a:lstStyle/>
          <a:p>
            <a:pPr algn="ctr"/>
            <a:endParaRPr lang="en-US">
              <a:solidFill>
                <a:srgbClr val="1C1C1C"/>
              </a:solidFill>
            </a:endParaRPr>
          </a:p>
        </p:txBody>
      </p:sp>
      <p:sp>
        <p:nvSpPr>
          <p:cNvPr id="13371" name="Rectangle 72"/>
          <p:cNvSpPr>
            <a:spLocks noChangeArrowheads="1"/>
          </p:cNvSpPr>
          <p:nvPr/>
        </p:nvSpPr>
        <p:spPr bwMode="auto">
          <a:xfrm>
            <a:off x="7642225" y="6327775"/>
            <a:ext cx="417513"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72" name="Rectangle 73"/>
          <p:cNvSpPr>
            <a:spLocks noChangeArrowheads="1"/>
          </p:cNvSpPr>
          <p:nvPr/>
        </p:nvSpPr>
        <p:spPr bwMode="auto">
          <a:xfrm>
            <a:off x="8059738" y="6327775"/>
            <a:ext cx="417512" cy="107950"/>
          </a:xfrm>
          <a:prstGeom prst="rect">
            <a:avLst/>
          </a:prstGeom>
          <a:solidFill>
            <a:srgbClr val="FFCCFF"/>
          </a:solidFill>
          <a:ln w="9525" algn="ctr">
            <a:solidFill>
              <a:schemeClr val="tx1"/>
            </a:solidFill>
            <a:round/>
            <a:headEnd/>
            <a:tailEnd/>
          </a:ln>
        </p:spPr>
        <p:txBody>
          <a:bodyPr/>
          <a:lstStyle/>
          <a:p>
            <a:pPr algn="ctr"/>
            <a:endParaRPr lang="en-US">
              <a:solidFill>
                <a:srgbClr val="1C1C1C"/>
              </a:solidFill>
            </a:endParaRPr>
          </a:p>
        </p:txBody>
      </p:sp>
      <p:sp>
        <p:nvSpPr>
          <p:cNvPr id="13373" name="TextBox 74"/>
          <p:cNvSpPr txBox="1">
            <a:spLocks noChangeArrowheads="1"/>
          </p:cNvSpPr>
          <p:nvPr/>
        </p:nvSpPr>
        <p:spPr bwMode="auto">
          <a:xfrm>
            <a:off x="231247" y="6049256"/>
            <a:ext cx="71389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t>* Data striping, interleaving and interlacing can mean the same or</a:t>
            </a:r>
            <a:br>
              <a:rPr lang="en-ZA" dirty="0"/>
            </a:br>
            <a:r>
              <a:rPr lang="en-ZA" dirty="0"/>
              <a:t>quite different approaches depending on your data.</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Benchmarking tips</a:t>
            </a:r>
            <a:endParaRPr lang="en-US" dirty="0"/>
          </a:p>
        </p:txBody>
      </p:sp>
      <p:sp>
        <p:nvSpPr>
          <p:cNvPr id="3" name="Content Placeholder 2"/>
          <p:cNvSpPr>
            <a:spLocks noGrp="1"/>
          </p:cNvSpPr>
          <p:nvPr>
            <p:ph idx="1"/>
          </p:nvPr>
        </p:nvSpPr>
        <p:spPr>
          <a:xfrm>
            <a:off x="729785" y="1904471"/>
            <a:ext cx="7697635" cy="4519977"/>
          </a:xfrm>
        </p:spPr>
        <p:txBody>
          <a:bodyPr/>
          <a:lstStyle/>
          <a:p>
            <a:pPr>
              <a:defRPr/>
            </a:pPr>
            <a:r>
              <a:rPr lang="en-ZA" dirty="0" smtClean="0"/>
              <a:t>Timing methods have been included in the sample files (alternatively see next slides for other options)</a:t>
            </a:r>
          </a:p>
          <a:p>
            <a:pPr>
              <a:defRPr/>
            </a:pPr>
            <a:r>
              <a:rPr lang="en-ZA" dirty="0" smtClean="0"/>
              <a:t>Avoid having many programs running (this may interfere slightly with the timing results)</a:t>
            </a:r>
          </a:p>
        </p:txBody>
      </p:sp>
      <p:pic>
        <p:nvPicPr>
          <p:cNvPr id="2051" name="Picture 3" descr="C:\Users\swinberg\Documents\ACTIVE\EEE4084F\2014\LECTURES\Lecture04\stopwatch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9193" y="350579"/>
            <a:ext cx="1149880" cy="15538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Windows &amp; Linux Timing</a:t>
            </a:r>
            <a:endParaRPr lang="en-US" dirty="0"/>
          </a:p>
        </p:txBody>
      </p:sp>
      <p:sp>
        <p:nvSpPr>
          <p:cNvPr id="3" name="Content Placeholder 2"/>
          <p:cNvSpPr>
            <a:spLocks noGrp="1"/>
          </p:cNvSpPr>
          <p:nvPr>
            <p:ph idx="1"/>
          </p:nvPr>
        </p:nvSpPr>
        <p:spPr>
          <a:xfrm>
            <a:off x="838200" y="1604963"/>
            <a:ext cx="8007350" cy="4953000"/>
          </a:xfrm>
        </p:spPr>
        <p:txBody>
          <a:bodyPr/>
          <a:lstStyle/>
          <a:p>
            <a:pPr>
              <a:defRPr/>
            </a:pPr>
            <a:r>
              <a:rPr lang="en-ZA" dirty="0" smtClean="0"/>
              <a:t>Additional sample code has been providing for high performance timing on Windows and on Linux – tried to find something fairly portable that doesn’t need MSVC++</a:t>
            </a:r>
          </a:p>
          <a:p>
            <a:pPr>
              <a:defRPr/>
            </a:pPr>
            <a:r>
              <a:rPr lang="en-ZA" dirty="0" smtClean="0"/>
              <a:t>I’ve only been able to get the Intel high performance timer working on Cygwin (can’t seem to get better than ms on Cygwin)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Some Important Terms</a:t>
            </a:r>
            <a:endParaRPr lang="en-US" dirty="0"/>
          </a:p>
        </p:txBody>
      </p:sp>
      <p:sp>
        <p:nvSpPr>
          <p:cNvPr id="3" name="Rectangle 2"/>
          <p:cNvSpPr/>
          <p:nvPr/>
        </p:nvSpPr>
        <p:spPr bwMode="auto">
          <a:xfrm>
            <a:off x="679450" y="2020888"/>
            <a:ext cx="6727825" cy="431800"/>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40" name="TextBox 3"/>
          <p:cNvSpPr txBox="1">
            <a:spLocks noChangeArrowheads="1"/>
          </p:cNvSpPr>
          <p:nvPr/>
        </p:nvSpPr>
        <p:spPr bwMode="auto">
          <a:xfrm>
            <a:off x="620713" y="1511300"/>
            <a:ext cx="13509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Contiguous</a:t>
            </a:r>
            <a:endParaRPr lang="en-US"/>
          </a:p>
        </p:txBody>
      </p:sp>
      <p:sp>
        <p:nvSpPr>
          <p:cNvPr id="5" name="Rectangle 4"/>
          <p:cNvSpPr/>
          <p:nvPr/>
        </p:nvSpPr>
        <p:spPr bwMode="auto">
          <a:xfrm>
            <a:off x="679450" y="3067050"/>
            <a:ext cx="3395663" cy="430213"/>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42" name="TextBox 5"/>
          <p:cNvSpPr txBox="1">
            <a:spLocks noChangeArrowheads="1"/>
          </p:cNvSpPr>
          <p:nvPr/>
        </p:nvSpPr>
        <p:spPr bwMode="auto">
          <a:xfrm>
            <a:off x="620713" y="2555875"/>
            <a:ext cx="35448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Partitioned (or separated or split)</a:t>
            </a:r>
            <a:endParaRPr lang="en-US"/>
          </a:p>
        </p:txBody>
      </p:sp>
      <p:sp>
        <p:nvSpPr>
          <p:cNvPr id="14343" name="Rectangle 6"/>
          <p:cNvSpPr>
            <a:spLocks noChangeArrowheads="1"/>
          </p:cNvSpPr>
          <p:nvPr/>
        </p:nvSpPr>
        <p:spPr bwMode="auto">
          <a:xfrm>
            <a:off x="4037013" y="3067050"/>
            <a:ext cx="3387725" cy="430213"/>
          </a:xfrm>
          <a:prstGeom prst="rect">
            <a:avLst/>
          </a:prstGeom>
          <a:solidFill>
            <a:srgbClr val="FFCCFF"/>
          </a:solidFill>
          <a:ln w="9525" algn="ctr">
            <a:solidFill>
              <a:schemeClr val="tx1"/>
            </a:solidFill>
            <a:round/>
            <a:headEnd/>
            <a:tailEnd/>
          </a:ln>
        </p:spPr>
        <p:txBody>
          <a:bodyPr/>
          <a:lstStyle/>
          <a:p>
            <a:endParaRPr lang="en-US"/>
          </a:p>
        </p:txBody>
      </p:sp>
      <p:sp>
        <p:nvSpPr>
          <p:cNvPr id="8" name="Rectangle 7"/>
          <p:cNvSpPr/>
          <p:nvPr/>
        </p:nvSpPr>
        <p:spPr bwMode="auto">
          <a:xfrm>
            <a:off x="679450" y="4164013"/>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45" name="TextBox 8"/>
          <p:cNvSpPr txBox="1">
            <a:spLocks noChangeArrowheads="1"/>
          </p:cNvSpPr>
          <p:nvPr/>
        </p:nvSpPr>
        <p:spPr bwMode="auto">
          <a:xfrm>
            <a:off x="620713" y="3705225"/>
            <a:ext cx="28908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Interleaved (or alternating)</a:t>
            </a:r>
            <a:endParaRPr lang="en-US"/>
          </a:p>
        </p:txBody>
      </p:sp>
      <p:sp>
        <p:nvSpPr>
          <p:cNvPr id="14346" name="Rectangle 10"/>
          <p:cNvSpPr>
            <a:spLocks noChangeArrowheads="1"/>
          </p:cNvSpPr>
          <p:nvPr/>
        </p:nvSpPr>
        <p:spPr bwMode="auto">
          <a:xfrm>
            <a:off x="1128713" y="4164013"/>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12" name="Rectangle 11"/>
          <p:cNvSpPr/>
          <p:nvPr/>
        </p:nvSpPr>
        <p:spPr bwMode="auto">
          <a:xfrm>
            <a:off x="1570038" y="4164013"/>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48" name="Rectangle 12"/>
          <p:cNvSpPr>
            <a:spLocks noChangeArrowheads="1"/>
          </p:cNvSpPr>
          <p:nvPr/>
        </p:nvSpPr>
        <p:spPr bwMode="auto">
          <a:xfrm>
            <a:off x="2020888" y="4164013"/>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14" name="Rectangle 13"/>
          <p:cNvSpPr/>
          <p:nvPr/>
        </p:nvSpPr>
        <p:spPr bwMode="auto">
          <a:xfrm>
            <a:off x="2470150" y="4164013"/>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0" name="Rectangle 14"/>
          <p:cNvSpPr>
            <a:spLocks noChangeArrowheads="1"/>
          </p:cNvSpPr>
          <p:nvPr/>
        </p:nvSpPr>
        <p:spPr bwMode="auto">
          <a:xfrm>
            <a:off x="2919413" y="4164013"/>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16" name="Rectangle 15"/>
          <p:cNvSpPr/>
          <p:nvPr/>
        </p:nvSpPr>
        <p:spPr bwMode="auto">
          <a:xfrm>
            <a:off x="3360738" y="4164013"/>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2" name="Rectangle 16"/>
          <p:cNvSpPr>
            <a:spLocks noChangeArrowheads="1"/>
          </p:cNvSpPr>
          <p:nvPr/>
        </p:nvSpPr>
        <p:spPr bwMode="auto">
          <a:xfrm>
            <a:off x="3811588" y="4164013"/>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18" name="Rectangle 17"/>
          <p:cNvSpPr/>
          <p:nvPr/>
        </p:nvSpPr>
        <p:spPr bwMode="auto">
          <a:xfrm>
            <a:off x="4260850" y="4164013"/>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4" name="Rectangle 18"/>
          <p:cNvSpPr>
            <a:spLocks noChangeArrowheads="1"/>
          </p:cNvSpPr>
          <p:nvPr/>
        </p:nvSpPr>
        <p:spPr bwMode="auto">
          <a:xfrm>
            <a:off x="4710113" y="4164013"/>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20" name="Rectangle 19"/>
          <p:cNvSpPr/>
          <p:nvPr/>
        </p:nvSpPr>
        <p:spPr bwMode="auto">
          <a:xfrm>
            <a:off x="5151438" y="4164013"/>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6" name="Rectangle 20"/>
          <p:cNvSpPr>
            <a:spLocks noChangeArrowheads="1"/>
          </p:cNvSpPr>
          <p:nvPr/>
        </p:nvSpPr>
        <p:spPr bwMode="auto">
          <a:xfrm>
            <a:off x="5602288" y="4164013"/>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22" name="Rectangle 21"/>
          <p:cNvSpPr/>
          <p:nvPr/>
        </p:nvSpPr>
        <p:spPr bwMode="auto">
          <a:xfrm>
            <a:off x="6051550" y="4164013"/>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58" name="Rectangle 22"/>
          <p:cNvSpPr>
            <a:spLocks noChangeArrowheads="1"/>
          </p:cNvSpPr>
          <p:nvPr/>
        </p:nvSpPr>
        <p:spPr bwMode="auto">
          <a:xfrm>
            <a:off x="6500813" y="4164013"/>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24" name="Rectangle 23"/>
          <p:cNvSpPr/>
          <p:nvPr/>
        </p:nvSpPr>
        <p:spPr bwMode="auto">
          <a:xfrm>
            <a:off x="6942138" y="4164013"/>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0" name="Rectangle 26"/>
          <p:cNvSpPr>
            <a:spLocks noChangeArrowheads="1"/>
          </p:cNvSpPr>
          <p:nvPr/>
        </p:nvSpPr>
        <p:spPr bwMode="auto">
          <a:xfrm>
            <a:off x="687388" y="4324350"/>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28" name="Rectangle 27"/>
          <p:cNvSpPr/>
          <p:nvPr/>
        </p:nvSpPr>
        <p:spPr bwMode="auto">
          <a:xfrm>
            <a:off x="1128713" y="4324350"/>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2" name="Rectangle 28"/>
          <p:cNvSpPr>
            <a:spLocks noChangeArrowheads="1"/>
          </p:cNvSpPr>
          <p:nvPr/>
        </p:nvSpPr>
        <p:spPr bwMode="auto">
          <a:xfrm>
            <a:off x="1577975" y="4324350"/>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30" name="Rectangle 29"/>
          <p:cNvSpPr/>
          <p:nvPr/>
        </p:nvSpPr>
        <p:spPr bwMode="auto">
          <a:xfrm>
            <a:off x="2027238" y="4324350"/>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4" name="Rectangle 30"/>
          <p:cNvSpPr>
            <a:spLocks noChangeArrowheads="1"/>
          </p:cNvSpPr>
          <p:nvPr/>
        </p:nvSpPr>
        <p:spPr bwMode="auto">
          <a:xfrm>
            <a:off x="2478088" y="4324350"/>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32" name="Rectangle 31"/>
          <p:cNvSpPr/>
          <p:nvPr/>
        </p:nvSpPr>
        <p:spPr bwMode="auto">
          <a:xfrm>
            <a:off x="2919413" y="4324350"/>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6" name="Rectangle 32"/>
          <p:cNvSpPr>
            <a:spLocks noChangeArrowheads="1"/>
          </p:cNvSpPr>
          <p:nvPr/>
        </p:nvSpPr>
        <p:spPr bwMode="auto">
          <a:xfrm>
            <a:off x="3368675" y="4324350"/>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34" name="Rectangle 33"/>
          <p:cNvSpPr/>
          <p:nvPr/>
        </p:nvSpPr>
        <p:spPr bwMode="auto">
          <a:xfrm>
            <a:off x="3817938" y="4324350"/>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68" name="Rectangle 34"/>
          <p:cNvSpPr>
            <a:spLocks noChangeArrowheads="1"/>
          </p:cNvSpPr>
          <p:nvPr/>
        </p:nvSpPr>
        <p:spPr bwMode="auto">
          <a:xfrm>
            <a:off x="4268788" y="4324350"/>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36" name="Rectangle 35"/>
          <p:cNvSpPr/>
          <p:nvPr/>
        </p:nvSpPr>
        <p:spPr bwMode="auto">
          <a:xfrm>
            <a:off x="4710113" y="4324350"/>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0" name="Rectangle 36"/>
          <p:cNvSpPr>
            <a:spLocks noChangeArrowheads="1"/>
          </p:cNvSpPr>
          <p:nvPr/>
        </p:nvSpPr>
        <p:spPr bwMode="auto">
          <a:xfrm>
            <a:off x="5159375" y="4324350"/>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38" name="Rectangle 37"/>
          <p:cNvSpPr/>
          <p:nvPr/>
        </p:nvSpPr>
        <p:spPr bwMode="auto">
          <a:xfrm>
            <a:off x="5608638" y="4324350"/>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2" name="Rectangle 38"/>
          <p:cNvSpPr>
            <a:spLocks noChangeArrowheads="1"/>
          </p:cNvSpPr>
          <p:nvPr/>
        </p:nvSpPr>
        <p:spPr bwMode="auto">
          <a:xfrm>
            <a:off x="6059488" y="4324350"/>
            <a:ext cx="442912" cy="142875"/>
          </a:xfrm>
          <a:prstGeom prst="rect">
            <a:avLst/>
          </a:prstGeom>
          <a:solidFill>
            <a:srgbClr val="FFCCFF"/>
          </a:solidFill>
          <a:ln w="9525" algn="ctr">
            <a:solidFill>
              <a:schemeClr val="tx1"/>
            </a:solidFill>
            <a:round/>
            <a:headEnd/>
            <a:tailEnd/>
          </a:ln>
        </p:spPr>
        <p:txBody>
          <a:bodyPr/>
          <a:lstStyle/>
          <a:p>
            <a:endParaRPr lang="en-US"/>
          </a:p>
        </p:txBody>
      </p:sp>
      <p:sp>
        <p:nvSpPr>
          <p:cNvPr id="40" name="Rectangle 39"/>
          <p:cNvSpPr/>
          <p:nvPr/>
        </p:nvSpPr>
        <p:spPr bwMode="auto">
          <a:xfrm>
            <a:off x="6500813" y="4324350"/>
            <a:ext cx="444500" cy="1428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4" name="Rectangle 40"/>
          <p:cNvSpPr>
            <a:spLocks noChangeArrowheads="1"/>
          </p:cNvSpPr>
          <p:nvPr/>
        </p:nvSpPr>
        <p:spPr bwMode="auto">
          <a:xfrm>
            <a:off x="6942138" y="4324350"/>
            <a:ext cx="444500" cy="142875"/>
          </a:xfrm>
          <a:prstGeom prst="rect">
            <a:avLst/>
          </a:prstGeom>
          <a:solidFill>
            <a:srgbClr val="FFCCFF"/>
          </a:solidFill>
          <a:ln w="9525" algn="ctr">
            <a:solidFill>
              <a:schemeClr val="tx1"/>
            </a:solidFill>
            <a:round/>
            <a:headEnd/>
            <a:tailEnd/>
          </a:ln>
        </p:spPr>
        <p:txBody>
          <a:bodyPr/>
          <a:lstStyle/>
          <a:p>
            <a:endParaRPr lang="en-US"/>
          </a:p>
        </p:txBody>
      </p:sp>
      <p:sp>
        <p:nvSpPr>
          <p:cNvPr id="14375" name="TextBox 41"/>
          <p:cNvSpPr txBox="1">
            <a:spLocks noChangeArrowheads="1"/>
          </p:cNvSpPr>
          <p:nvPr/>
        </p:nvSpPr>
        <p:spPr bwMode="auto">
          <a:xfrm>
            <a:off x="620713" y="4667250"/>
            <a:ext cx="1196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Interlaced</a:t>
            </a:r>
            <a:endParaRPr lang="en-US"/>
          </a:p>
        </p:txBody>
      </p:sp>
      <p:sp>
        <p:nvSpPr>
          <p:cNvPr id="43" name="Rectangle 42"/>
          <p:cNvSpPr/>
          <p:nvPr/>
        </p:nvSpPr>
        <p:spPr bwMode="auto">
          <a:xfrm>
            <a:off x="679450" y="5070475"/>
            <a:ext cx="6721475" cy="103188"/>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7" name="Rectangle 44"/>
          <p:cNvSpPr>
            <a:spLocks noChangeArrowheads="1"/>
          </p:cNvSpPr>
          <p:nvPr/>
        </p:nvSpPr>
        <p:spPr bwMode="auto">
          <a:xfrm>
            <a:off x="679450" y="5173663"/>
            <a:ext cx="6721475" cy="104775"/>
          </a:xfrm>
          <a:prstGeom prst="rect">
            <a:avLst/>
          </a:prstGeom>
          <a:solidFill>
            <a:srgbClr val="FFCCFF"/>
          </a:solidFill>
          <a:ln w="9525" algn="ctr">
            <a:solidFill>
              <a:schemeClr val="tx1"/>
            </a:solidFill>
            <a:round/>
            <a:headEnd/>
            <a:tailEnd/>
          </a:ln>
        </p:spPr>
        <p:txBody>
          <a:bodyPr/>
          <a:lstStyle/>
          <a:p>
            <a:endParaRPr lang="en-US"/>
          </a:p>
        </p:txBody>
      </p:sp>
      <p:sp>
        <p:nvSpPr>
          <p:cNvPr id="46" name="Rectangle 45"/>
          <p:cNvSpPr/>
          <p:nvPr/>
        </p:nvSpPr>
        <p:spPr bwMode="auto">
          <a:xfrm>
            <a:off x="679450" y="5289550"/>
            <a:ext cx="6721475" cy="104775"/>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4379" name="Rectangle 46"/>
          <p:cNvSpPr>
            <a:spLocks noChangeArrowheads="1"/>
          </p:cNvSpPr>
          <p:nvPr/>
        </p:nvSpPr>
        <p:spPr bwMode="auto">
          <a:xfrm>
            <a:off x="679450" y="5394325"/>
            <a:ext cx="6721475" cy="103188"/>
          </a:xfrm>
          <a:prstGeom prst="rect">
            <a:avLst/>
          </a:prstGeom>
          <a:solidFill>
            <a:srgbClr val="FFCCFF"/>
          </a:solidFill>
          <a:ln w="9525" algn="ctr">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5856" y="3230540"/>
            <a:ext cx="7772400" cy="1362075"/>
          </a:xfrm>
        </p:spPr>
        <p:txBody>
          <a:bodyPr/>
          <a:lstStyle/>
          <a:p>
            <a:pPr>
              <a:defRPr/>
            </a:pPr>
            <a:r>
              <a:rPr lang="en-ZA" dirty="0" smtClean="0"/>
              <a:t>Programming Models</a:t>
            </a:r>
            <a:endParaRPr lang="en-US" dirty="0"/>
          </a:p>
        </p:txBody>
      </p:sp>
      <p:sp>
        <p:nvSpPr>
          <p:cNvPr id="4" name="Text Placeholder 3"/>
          <p:cNvSpPr>
            <a:spLocks noGrp="1"/>
          </p:cNvSpPr>
          <p:nvPr>
            <p:ph type="body" idx="1"/>
          </p:nvPr>
        </p:nvSpPr>
        <p:spPr>
          <a:xfrm>
            <a:off x="722313" y="2206625"/>
            <a:ext cx="7772400" cy="1500188"/>
          </a:xfrm>
        </p:spPr>
        <p:txBody>
          <a:bodyPr/>
          <a:lstStyle/>
          <a:p>
            <a:pPr>
              <a:defRPr/>
            </a:pPr>
            <a:r>
              <a:rPr lang="en-ZA" dirty="0" smtClean="0">
                <a:solidFill>
                  <a:schemeClr val="tx2">
                    <a:lumMod val="75000"/>
                  </a:schemeClr>
                </a:solidFill>
              </a:rPr>
              <a:t>EEE4084F</a:t>
            </a:r>
            <a:endParaRPr lang="en-US" dirty="0">
              <a:solidFill>
                <a:schemeClr val="tx2">
                  <a:lumMod val="75000"/>
                </a:schemeClr>
              </a:solidFill>
            </a:endParaRPr>
          </a:p>
        </p:txBody>
      </p:sp>
      <p:sp>
        <p:nvSpPr>
          <p:cNvPr id="15364" name="Rectangle 4"/>
          <p:cNvSpPr>
            <a:spLocks noChangeArrowheads="1"/>
          </p:cNvSpPr>
          <p:nvPr/>
        </p:nvSpPr>
        <p:spPr bwMode="auto">
          <a:xfrm>
            <a:off x="785813" y="4876800"/>
            <a:ext cx="45720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buFont typeface="Arial" charset="0"/>
              <a:buChar char="•"/>
            </a:pPr>
            <a:r>
              <a:rPr lang="en-ZA"/>
              <a:t> Data parallel model</a:t>
            </a:r>
          </a:p>
          <a:p>
            <a:pPr eaLnBrk="1" hangingPunct="1">
              <a:buFont typeface="Arial" charset="0"/>
              <a:buChar char="•"/>
            </a:pPr>
            <a:r>
              <a:rPr lang="en-ZA"/>
              <a:t> Message passing model</a:t>
            </a:r>
          </a:p>
          <a:p>
            <a:pPr eaLnBrk="1" hangingPunct="1">
              <a:buFont typeface="Arial" charset="0"/>
              <a:buChar char="•"/>
            </a:pPr>
            <a:r>
              <a:rPr lang="en-ZA"/>
              <a:t> Shared memory model</a:t>
            </a:r>
          </a:p>
          <a:p>
            <a:pPr eaLnBrk="1" hangingPunct="1">
              <a:buFont typeface="Arial" charset="0"/>
              <a:buChar char="•"/>
            </a:pPr>
            <a:r>
              <a:rPr lang="en-ZA"/>
              <a:t> Hybrid model</a:t>
            </a:r>
          </a:p>
          <a:p>
            <a:pPr eaLnBrk="1" hangingPunct="1">
              <a:buFont typeface="Arial" charset="0"/>
              <a:buChar char="•"/>
            </a:pPr>
            <a:r>
              <a:rPr lang="en-ZA"/>
              <a:t> Some more terms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386" name="Straight Arrow Connector 13"/>
          <p:cNvCxnSpPr>
            <a:cxnSpLocks noChangeShapeType="1"/>
          </p:cNvCxnSpPr>
          <p:nvPr/>
        </p:nvCxnSpPr>
        <p:spPr bwMode="auto">
          <a:xfrm rot="16200000" flipH="1">
            <a:off x="6904832" y="5537993"/>
            <a:ext cx="317500" cy="4763"/>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normAutofit fontScale="90000"/>
          </a:bodyPr>
          <a:lstStyle/>
          <a:p>
            <a:pPr>
              <a:defRPr/>
            </a:pPr>
            <a:r>
              <a:rPr lang="en-ZA" dirty="0" smtClean="0"/>
              <a:t>Data parallel model</a:t>
            </a:r>
            <a:endParaRPr lang="en-US" dirty="0"/>
          </a:p>
        </p:txBody>
      </p:sp>
      <p:sp>
        <p:nvSpPr>
          <p:cNvPr id="3" name="Content Placeholder 2"/>
          <p:cNvSpPr>
            <a:spLocks noGrp="1"/>
          </p:cNvSpPr>
          <p:nvPr>
            <p:ph idx="1"/>
          </p:nvPr>
        </p:nvSpPr>
        <p:spPr>
          <a:xfrm>
            <a:off x="358775" y="1581150"/>
            <a:ext cx="4873625" cy="4191000"/>
          </a:xfrm>
        </p:spPr>
        <p:txBody>
          <a:bodyPr>
            <a:normAutofit fontScale="92500"/>
          </a:bodyPr>
          <a:lstStyle/>
          <a:p>
            <a:pPr>
              <a:defRPr/>
            </a:pPr>
            <a:r>
              <a:rPr lang="en-ZA" dirty="0" smtClean="0"/>
              <a:t>Set of tasks work in parallel on separate parts of a data structure</a:t>
            </a:r>
          </a:p>
          <a:p>
            <a:pPr>
              <a:defRPr/>
            </a:pPr>
            <a:r>
              <a:rPr lang="en-ZA" dirty="0" smtClean="0"/>
              <a:t>Sequential version usually a loop, iterating through arrays</a:t>
            </a:r>
          </a:p>
          <a:p>
            <a:pPr>
              <a:defRPr/>
            </a:pPr>
            <a:r>
              <a:rPr lang="en-ZA" dirty="0" smtClean="0"/>
              <a:t>Example: </a:t>
            </a:r>
          </a:p>
          <a:p>
            <a:pPr>
              <a:buFont typeface="Wingdings" pitchFamily="2" charset="2"/>
              <a:buNone/>
              <a:defRPr/>
            </a:pPr>
            <a:r>
              <a:rPr lang="en-ZA" sz="2800" dirty="0" smtClean="0"/>
              <a:t>  Multiply each element by 2</a:t>
            </a:r>
            <a:endParaRPr lang="en-US" sz="2800" dirty="0"/>
          </a:p>
        </p:txBody>
      </p:sp>
      <p:sp>
        <p:nvSpPr>
          <p:cNvPr id="4" name="Rectangle 3"/>
          <p:cNvSpPr/>
          <p:nvPr/>
        </p:nvSpPr>
        <p:spPr bwMode="auto">
          <a:xfrm>
            <a:off x="5591175" y="2974975"/>
            <a:ext cx="2940050" cy="1227138"/>
          </a:xfrm>
          <a:prstGeom prst="rect">
            <a:avLst/>
          </a:prstGeom>
          <a:solidFill>
            <a:schemeClr val="accent3">
              <a:lumMod val="20000"/>
              <a:lumOff val="8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ZA" i="1" dirty="0">
                <a:solidFill>
                  <a:srgbClr val="1C1C1C"/>
                </a:solidFill>
              </a:rPr>
              <a:t>Communicate:</a:t>
            </a:r>
          </a:p>
          <a:p>
            <a:pPr algn="ctr">
              <a:defRPr/>
            </a:pPr>
            <a:r>
              <a:rPr lang="en-ZA" dirty="0">
                <a:solidFill>
                  <a:srgbClr val="1C1C1C"/>
                </a:solidFill>
              </a:rPr>
              <a:t>(Engage threads and/or co-processors, give instructions)</a:t>
            </a:r>
            <a:endParaRPr lang="en-US" dirty="0">
              <a:solidFill>
                <a:srgbClr val="1C1C1C"/>
              </a:solidFill>
            </a:endParaRPr>
          </a:p>
        </p:txBody>
      </p:sp>
      <p:sp>
        <p:nvSpPr>
          <p:cNvPr id="5" name="Rectangle 4"/>
          <p:cNvSpPr/>
          <p:nvPr/>
        </p:nvSpPr>
        <p:spPr bwMode="auto">
          <a:xfrm>
            <a:off x="5578475" y="1643063"/>
            <a:ext cx="2940050" cy="1135062"/>
          </a:xfrm>
          <a:prstGeom prst="rect">
            <a:avLst/>
          </a:prstGeom>
          <a:solidFill>
            <a:schemeClr val="accent3">
              <a:lumMod val="20000"/>
              <a:lumOff val="8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ZA" i="1" dirty="0">
                <a:solidFill>
                  <a:srgbClr val="1C1C1C"/>
                </a:solidFill>
              </a:rPr>
              <a:t>Initialize:</a:t>
            </a:r>
            <a:r>
              <a:rPr lang="en-ZA" dirty="0">
                <a:solidFill>
                  <a:srgbClr val="1C1C1C"/>
                </a:solidFill>
              </a:rPr>
              <a:t/>
            </a:r>
            <a:br>
              <a:rPr lang="en-ZA" dirty="0">
                <a:solidFill>
                  <a:srgbClr val="1C1C1C"/>
                </a:solidFill>
              </a:rPr>
            </a:br>
            <a:r>
              <a:rPr lang="en-ZA" dirty="0">
                <a:solidFill>
                  <a:srgbClr val="1C1C1C"/>
                </a:solidFill>
              </a:rPr>
              <a:t>prepare division of data (may include programming application co-processors)</a:t>
            </a:r>
            <a:endParaRPr lang="en-US" dirty="0">
              <a:solidFill>
                <a:srgbClr val="1C1C1C"/>
              </a:solidFill>
            </a:endParaRPr>
          </a:p>
        </p:txBody>
      </p:sp>
      <p:sp>
        <p:nvSpPr>
          <p:cNvPr id="6" name="Cloud Callout 5"/>
          <p:cNvSpPr/>
          <p:nvPr/>
        </p:nvSpPr>
        <p:spPr bwMode="auto">
          <a:xfrm>
            <a:off x="5591175" y="4456113"/>
            <a:ext cx="2951163" cy="1076325"/>
          </a:xfrm>
          <a:prstGeom prst="cloudCallout">
            <a:avLst>
              <a:gd name="adj1" fmla="val -32540"/>
              <a:gd name="adj2" fmla="val 34543"/>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a:lstStyle/>
          <a:p>
            <a:pPr>
              <a:defRPr/>
            </a:pPr>
            <a:r>
              <a:rPr lang="en-ZA" dirty="0">
                <a:solidFill>
                  <a:srgbClr val="1C1C1C"/>
                </a:solidFill>
              </a:rPr>
              <a:t>Perform parallel computations on ‘own’ data</a:t>
            </a:r>
            <a:endParaRPr lang="en-US" dirty="0">
              <a:solidFill>
                <a:srgbClr val="1C1C1C"/>
              </a:solidFill>
            </a:endParaRPr>
          </a:p>
        </p:txBody>
      </p:sp>
      <p:cxnSp>
        <p:nvCxnSpPr>
          <p:cNvPr id="16392" name="Straight Arrow Connector 7"/>
          <p:cNvCxnSpPr>
            <a:cxnSpLocks noChangeShapeType="1"/>
            <a:stCxn id="5" idx="2"/>
            <a:endCxn id="4" idx="0"/>
          </p:cNvCxnSpPr>
          <p:nvPr/>
        </p:nvCxnSpPr>
        <p:spPr bwMode="auto">
          <a:xfrm rot="16200000" flipH="1">
            <a:off x="6956425" y="2870200"/>
            <a:ext cx="196850" cy="12700"/>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393" name="Straight Arrow Connector 8"/>
          <p:cNvCxnSpPr>
            <a:cxnSpLocks noChangeShapeType="1"/>
            <a:stCxn id="4" idx="2"/>
            <a:endCxn id="6" idx="3"/>
          </p:cNvCxnSpPr>
          <p:nvPr/>
        </p:nvCxnSpPr>
        <p:spPr bwMode="auto">
          <a:xfrm>
            <a:off x="7061200" y="4202113"/>
            <a:ext cx="5557" cy="315540"/>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3" name="Rectangle 12"/>
          <p:cNvSpPr/>
          <p:nvPr/>
        </p:nvSpPr>
        <p:spPr bwMode="auto">
          <a:xfrm>
            <a:off x="5578475" y="5718175"/>
            <a:ext cx="2940050" cy="450850"/>
          </a:xfrm>
          <a:prstGeom prst="rect">
            <a:avLst/>
          </a:prstGeom>
          <a:solidFill>
            <a:schemeClr val="accent3">
              <a:lumMod val="20000"/>
              <a:lumOff val="8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ZA" dirty="0">
                <a:solidFill>
                  <a:srgbClr val="1C1C1C"/>
                </a:solidFill>
              </a:rPr>
              <a:t>Combine results</a:t>
            </a:r>
            <a:endParaRPr lang="en-US" dirty="0">
              <a:solidFill>
                <a:srgbClr val="1C1C1C"/>
              </a:solidFill>
            </a:endParaRPr>
          </a:p>
        </p:txBody>
      </p:sp>
      <p:sp>
        <p:nvSpPr>
          <p:cNvPr id="16395" name="Rectangle 14"/>
          <p:cNvSpPr>
            <a:spLocks noChangeArrowheads="1"/>
          </p:cNvSpPr>
          <p:nvPr/>
        </p:nvSpPr>
        <p:spPr bwMode="auto">
          <a:xfrm>
            <a:off x="5553075" y="6311900"/>
            <a:ext cx="34940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Possible parallel implementation</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Data parallel characteristics</a:t>
            </a:r>
            <a:endParaRPr lang="en-US" dirty="0"/>
          </a:p>
        </p:txBody>
      </p:sp>
      <p:sp>
        <p:nvSpPr>
          <p:cNvPr id="3" name="Content Placeholder 2"/>
          <p:cNvSpPr>
            <a:spLocks noGrp="1"/>
          </p:cNvSpPr>
          <p:nvPr>
            <p:ph idx="1"/>
          </p:nvPr>
        </p:nvSpPr>
        <p:spPr>
          <a:xfrm>
            <a:off x="838200" y="1789113"/>
            <a:ext cx="8007350" cy="4900612"/>
          </a:xfrm>
        </p:spPr>
        <p:txBody>
          <a:bodyPr/>
          <a:lstStyle/>
          <a:p>
            <a:pPr>
              <a:defRPr/>
            </a:pPr>
            <a:r>
              <a:rPr lang="en-US" sz="2800" dirty="0" smtClean="0"/>
              <a:t>Most of the parallel work focused on doing operations on a data set.</a:t>
            </a:r>
          </a:p>
          <a:p>
            <a:pPr>
              <a:defRPr/>
            </a:pPr>
            <a:r>
              <a:rPr lang="en-US" sz="2800" dirty="0" smtClean="0"/>
              <a:t>Data set is organized into a ‘common structure’, e.g., multidimensional array.</a:t>
            </a:r>
          </a:p>
          <a:p>
            <a:pPr>
              <a:defRPr/>
            </a:pPr>
            <a:r>
              <a:rPr lang="en-US" sz="2800" dirty="0" smtClean="0"/>
              <a:t>Group of tasks (threads / co-processors) work concurrently on the same data structure, but each works on a </a:t>
            </a:r>
            <a:r>
              <a:rPr lang="en-US" sz="2800" i="1" dirty="0" smtClean="0"/>
              <a:t>different partition</a:t>
            </a:r>
            <a:r>
              <a:rPr lang="en-US" sz="2800" dirty="0" smtClean="0"/>
              <a:t> of the data structure.</a:t>
            </a:r>
          </a:p>
          <a:p>
            <a:pPr>
              <a:defRPr/>
            </a:pPr>
            <a:r>
              <a:rPr lang="en-US" sz="2800" dirty="0" smtClean="0"/>
              <a:t>Tasks perform the same operation on ‘their part’ of the data structure.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452438" y="1404938"/>
            <a:ext cx="8007350" cy="5081587"/>
          </a:xfrm>
        </p:spPr>
        <p:txBody>
          <a:bodyPr/>
          <a:lstStyle/>
          <a:p>
            <a:pPr eaLnBrk="1" hangingPunct="1">
              <a:defRPr/>
            </a:pPr>
            <a:r>
              <a:rPr lang="en-ZA" dirty="0" smtClean="0"/>
              <a:t>Timing in C</a:t>
            </a:r>
          </a:p>
          <a:p>
            <a:pPr eaLnBrk="1" hangingPunct="1">
              <a:defRPr/>
            </a:pPr>
            <a:r>
              <a:rPr lang="en-ZA" dirty="0" smtClean="0"/>
              <a:t>Review of homework (scalar product)</a:t>
            </a:r>
          </a:p>
          <a:p>
            <a:pPr eaLnBrk="1" hangingPunct="1">
              <a:defRPr/>
            </a:pPr>
            <a:r>
              <a:rPr lang="en-ZA" dirty="0" smtClean="0"/>
              <a:t>Important terms</a:t>
            </a:r>
          </a:p>
          <a:p>
            <a:pPr eaLnBrk="1" hangingPunct="1">
              <a:defRPr/>
            </a:pPr>
            <a:r>
              <a:rPr lang="en-ZA" dirty="0" smtClean="0"/>
              <a:t>Data parallel model</a:t>
            </a:r>
          </a:p>
          <a:p>
            <a:pPr eaLnBrk="1" hangingPunct="1">
              <a:defRPr/>
            </a:pPr>
            <a:r>
              <a:rPr lang="en-ZA" dirty="0" smtClean="0"/>
              <a:t>Message passing model</a:t>
            </a:r>
          </a:p>
          <a:p>
            <a:pPr eaLnBrk="1" hangingPunct="1">
              <a:defRPr/>
            </a:pPr>
            <a:r>
              <a:rPr lang="en-ZA" dirty="0" smtClean="0"/>
              <a:t>Shared memory model</a:t>
            </a:r>
          </a:p>
          <a:p>
            <a:pPr eaLnBrk="1" hangingPunct="1">
              <a:defRPr/>
            </a:pPr>
            <a:r>
              <a:rPr lang="en-ZA" dirty="0" smtClean="0"/>
              <a:t>Hybrid model</a:t>
            </a:r>
          </a:p>
        </p:txBody>
      </p:sp>
      <p:pic>
        <p:nvPicPr>
          <p:cNvPr id="4099" name="Picture 3" descr="mosaic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30076" y="4367380"/>
            <a:ext cx="3590622" cy="2490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Data parallel characteristics</a:t>
            </a:r>
            <a:endParaRPr lang="en-US" dirty="0"/>
          </a:p>
        </p:txBody>
      </p:sp>
      <p:sp>
        <p:nvSpPr>
          <p:cNvPr id="3" name="Content Placeholder 2"/>
          <p:cNvSpPr>
            <a:spLocks noGrp="1"/>
          </p:cNvSpPr>
          <p:nvPr>
            <p:ph idx="1"/>
          </p:nvPr>
        </p:nvSpPr>
        <p:spPr>
          <a:xfrm>
            <a:off x="838200" y="1719263"/>
            <a:ext cx="8007350" cy="4646612"/>
          </a:xfrm>
        </p:spPr>
        <p:txBody>
          <a:bodyPr/>
          <a:lstStyle/>
          <a:p>
            <a:pPr>
              <a:defRPr/>
            </a:pPr>
            <a:r>
              <a:rPr lang="en-US" dirty="0" smtClean="0"/>
              <a:t>For </a:t>
            </a:r>
            <a:r>
              <a:rPr lang="en-US" i="1" dirty="0" smtClean="0"/>
              <a:t>shared memory</a:t>
            </a:r>
            <a:r>
              <a:rPr lang="en-US" dirty="0" smtClean="0"/>
              <a:t> architectures, all tasks often have access to the same data structure through </a:t>
            </a:r>
            <a:r>
              <a:rPr lang="en-US" i="1" dirty="0" smtClean="0"/>
              <a:t>global memory</a:t>
            </a:r>
            <a:r>
              <a:rPr lang="en-US" dirty="0" smtClean="0"/>
              <a:t>. </a:t>
            </a:r>
            <a:br>
              <a:rPr lang="en-US" dirty="0" smtClean="0"/>
            </a:br>
            <a:r>
              <a:rPr lang="en-US" sz="2400" dirty="0" smtClean="0"/>
              <a:t>(you probably did this with </a:t>
            </a:r>
            <a:r>
              <a:rPr lang="en-US" sz="2400" dirty="0" err="1" smtClean="0"/>
              <a:t>Pthreads</a:t>
            </a:r>
            <a:r>
              <a:rPr lang="en-US" sz="2400" dirty="0" smtClean="0"/>
              <a:t> in Prac1!!)</a:t>
            </a:r>
          </a:p>
          <a:p>
            <a:pPr>
              <a:defRPr/>
            </a:pPr>
            <a:r>
              <a:rPr lang="en-US" dirty="0" smtClean="0"/>
              <a:t>For </a:t>
            </a:r>
            <a:r>
              <a:rPr lang="en-US" i="1" dirty="0" smtClean="0"/>
              <a:t>distributed memory</a:t>
            </a:r>
            <a:r>
              <a:rPr lang="en-US" dirty="0" smtClean="0"/>
              <a:t> architectures the data structure is split up and resides as ‘chunks’ in local task/machines </a:t>
            </a:r>
            <a:br>
              <a:rPr lang="en-US" dirty="0" smtClean="0"/>
            </a:br>
            <a:r>
              <a:rPr lang="en-US" sz="2400" dirty="0" smtClean="0"/>
              <a:t>(</a:t>
            </a:r>
            <a:r>
              <a:rPr lang="en-US" sz="2400" dirty="0" err="1" smtClean="0"/>
              <a:t>OpenMP</a:t>
            </a:r>
            <a:r>
              <a:rPr lang="en-US" sz="2400" dirty="0" smtClean="0"/>
              <a:t> programs tends to use this method together with messages indicating which data to use)</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569" y="449813"/>
            <a:ext cx="8385175" cy="730722"/>
          </a:xfrm>
        </p:spPr>
        <p:txBody>
          <a:bodyPr/>
          <a:lstStyle/>
          <a:p>
            <a:pPr>
              <a:defRPr/>
            </a:pPr>
            <a:r>
              <a:rPr lang="en-ZA" dirty="0" smtClean="0"/>
              <a:t>Data parallelism pros &amp; cons</a:t>
            </a:r>
            <a:endParaRPr lang="en-US" dirty="0"/>
          </a:p>
        </p:txBody>
      </p:sp>
      <p:sp>
        <p:nvSpPr>
          <p:cNvPr id="3" name="Content Placeholder 2"/>
          <p:cNvSpPr>
            <a:spLocks noGrp="1"/>
          </p:cNvSpPr>
          <p:nvPr>
            <p:ph idx="1"/>
          </p:nvPr>
        </p:nvSpPr>
        <p:spPr>
          <a:xfrm>
            <a:off x="838200" y="1824038"/>
            <a:ext cx="8007350" cy="4191000"/>
          </a:xfrm>
        </p:spPr>
        <p:txBody>
          <a:bodyPr>
            <a:normAutofit fontScale="92500" lnSpcReduction="20000"/>
          </a:bodyPr>
          <a:lstStyle/>
          <a:p>
            <a:pPr>
              <a:defRPr/>
            </a:pPr>
            <a:r>
              <a:rPr lang="en-ZA" dirty="0" smtClean="0"/>
              <a:t>Can be difficult to write, to identify how to divide up the input and later join up the results…</a:t>
            </a:r>
          </a:p>
          <a:p>
            <a:pPr lvl="1">
              <a:defRPr/>
            </a:pPr>
            <a:r>
              <a:rPr lang="en-ZA" dirty="0" smtClean="0"/>
              <a:t>Consider for </a:t>
            </a:r>
            <a:r>
              <a:rPr lang="en-ZA" dirty="0" err="1" smtClean="0"/>
              <a:t>i</a:t>
            </a:r>
            <a:r>
              <a:rPr lang="en-ZA" dirty="0" smtClean="0"/>
              <a:t> = 1..n: x[</a:t>
            </a:r>
            <a:r>
              <a:rPr lang="en-ZA" dirty="0" err="1" smtClean="0"/>
              <a:t>i</a:t>
            </a:r>
            <a:r>
              <a:rPr lang="en-ZA" dirty="0" smtClean="0"/>
              <a:t>]=x[</a:t>
            </a:r>
            <a:r>
              <a:rPr lang="en-ZA" dirty="0" err="1" smtClean="0"/>
              <a:t>i</a:t>
            </a:r>
            <a:r>
              <a:rPr lang="en-ZA" dirty="0" smtClean="0"/>
              <a:t>] + 1</a:t>
            </a:r>
          </a:p>
          <a:p>
            <a:pPr lvl="2">
              <a:defRPr/>
            </a:pPr>
            <a:r>
              <a:rPr lang="en-ZA" dirty="0" smtClean="0"/>
              <a:t>Simple for shared </a:t>
            </a:r>
            <a:r>
              <a:rPr lang="en-ZA" dirty="0" err="1" smtClean="0"/>
              <a:t>mem</a:t>
            </a:r>
            <a:r>
              <a:rPr lang="en-ZA" dirty="0" smtClean="0"/>
              <a:t>. machine, difficult (if not pointless) for distributed machine </a:t>
            </a:r>
          </a:p>
          <a:p>
            <a:pPr>
              <a:defRPr/>
            </a:pPr>
            <a:r>
              <a:rPr lang="en-ZA" dirty="0" smtClean="0"/>
              <a:t>But can also be very easy to write – even </a:t>
            </a:r>
            <a:r>
              <a:rPr lang="en-ZA" i="1" dirty="0" smtClean="0"/>
              <a:t>embarrassingly parallel</a:t>
            </a:r>
            <a:endParaRPr lang="en-ZA" dirty="0" smtClean="0"/>
          </a:p>
          <a:p>
            <a:pPr>
              <a:defRPr/>
            </a:pPr>
            <a:r>
              <a:rPr lang="en-ZA" dirty="0" smtClean="0"/>
              <a:t>Can be easy to debug (all threads running the same code)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657" y="754099"/>
            <a:ext cx="8385175" cy="757182"/>
          </a:xfrm>
        </p:spPr>
        <p:txBody>
          <a:bodyPr/>
          <a:lstStyle/>
          <a:p>
            <a:pPr>
              <a:defRPr/>
            </a:pPr>
            <a:r>
              <a:rPr lang="en-ZA" dirty="0" smtClean="0"/>
              <a:t>Data parallelism pros &amp; cons</a:t>
            </a:r>
            <a:endParaRPr lang="en-US" dirty="0"/>
          </a:p>
        </p:txBody>
      </p:sp>
      <p:sp>
        <p:nvSpPr>
          <p:cNvPr id="3" name="Content Placeholder 2"/>
          <p:cNvSpPr>
            <a:spLocks noGrp="1"/>
          </p:cNvSpPr>
          <p:nvPr>
            <p:ph idx="1"/>
          </p:nvPr>
        </p:nvSpPr>
        <p:spPr>
          <a:xfrm>
            <a:off x="838200" y="1824038"/>
            <a:ext cx="8007350" cy="4191000"/>
          </a:xfrm>
        </p:spPr>
        <p:txBody>
          <a:bodyPr/>
          <a:lstStyle/>
          <a:p>
            <a:pPr>
              <a:defRPr/>
            </a:pPr>
            <a:r>
              <a:rPr lang="en-ZA" dirty="0" smtClean="0"/>
              <a:t>Communication aspect often easier to deal with, as each process has the same input and output interfaces</a:t>
            </a:r>
          </a:p>
          <a:p>
            <a:pPr>
              <a:defRPr/>
            </a:pPr>
            <a:r>
              <a:rPr lang="en-ZA" dirty="0" smtClean="0"/>
              <a:t>Each thread/task usually runs independently without having to wait on answers (synchronization) from others.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Message Passing (MP) model</a:t>
            </a:r>
            <a:endParaRPr lang="en-US" dirty="0"/>
          </a:p>
        </p:txBody>
      </p:sp>
      <p:sp>
        <p:nvSpPr>
          <p:cNvPr id="3" name="Content Placeholder 2"/>
          <p:cNvSpPr>
            <a:spLocks noGrp="1"/>
          </p:cNvSpPr>
          <p:nvPr>
            <p:ph idx="1"/>
          </p:nvPr>
        </p:nvSpPr>
        <p:spPr>
          <a:xfrm>
            <a:off x="733425" y="1577975"/>
            <a:ext cx="8007350" cy="4191000"/>
          </a:xfrm>
        </p:spPr>
        <p:txBody>
          <a:bodyPr>
            <a:normAutofit fontScale="92500" lnSpcReduction="20000"/>
          </a:bodyPr>
          <a:lstStyle/>
          <a:p>
            <a:pPr>
              <a:defRPr/>
            </a:pPr>
            <a:r>
              <a:rPr lang="en-US" sz="2800" dirty="0" smtClean="0"/>
              <a:t>Involves a set of tasks that use their own local memory during computations</a:t>
            </a:r>
          </a:p>
          <a:p>
            <a:pPr>
              <a:defRPr/>
            </a:pPr>
            <a:r>
              <a:rPr lang="en-US" sz="2800" dirty="0" smtClean="0"/>
              <a:t>Multiple tasks can run on the same physical machine, or they could run across multiple machines</a:t>
            </a:r>
          </a:p>
          <a:p>
            <a:pPr>
              <a:defRPr/>
            </a:pPr>
            <a:r>
              <a:rPr lang="en-US" sz="2800" dirty="0" smtClean="0"/>
              <a:t>Tasks exchange data by sending and receiving communication messages</a:t>
            </a:r>
          </a:p>
          <a:p>
            <a:pPr>
              <a:defRPr/>
            </a:pPr>
            <a:r>
              <a:rPr lang="en-US" sz="2800" dirty="0" smtClean="0"/>
              <a:t>Transfer of data usually needs cooperative or synchronization operations to be performed by each process, i.e., each send operation needs a corresponding receive operation.</a:t>
            </a:r>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Message Passing (MP) model</a:t>
            </a:r>
            <a:endParaRPr lang="en-US" dirty="0"/>
          </a:p>
        </p:txBody>
      </p:sp>
      <p:sp>
        <p:nvSpPr>
          <p:cNvPr id="3" name="Content Placeholder 2"/>
          <p:cNvSpPr>
            <a:spLocks noGrp="1"/>
          </p:cNvSpPr>
          <p:nvPr>
            <p:ph idx="1"/>
          </p:nvPr>
        </p:nvSpPr>
        <p:spPr>
          <a:xfrm>
            <a:off x="693738" y="1682750"/>
            <a:ext cx="8007350" cy="4191000"/>
          </a:xfrm>
        </p:spPr>
        <p:txBody>
          <a:bodyPr>
            <a:normAutofit lnSpcReduction="10000"/>
          </a:bodyPr>
          <a:lstStyle/>
          <a:p>
            <a:pPr>
              <a:defRPr/>
            </a:pPr>
            <a:r>
              <a:rPr lang="en-US" sz="2800" dirty="0" smtClean="0"/>
              <a:t>Parallelized software applications using MP usually make use of a specialized library of subroutines, linked with the application code.</a:t>
            </a:r>
          </a:p>
          <a:p>
            <a:pPr>
              <a:defRPr/>
            </a:pPr>
            <a:r>
              <a:rPr lang="en-US" sz="2800" dirty="0" smtClean="0"/>
              <a:t>Programmer is entirely responsible for deciding and implementing all the parallelism.</a:t>
            </a:r>
          </a:p>
          <a:p>
            <a:pPr>
              <a:defRPr/>
            </a:pPr>
            <a:r>
              <a:rPr lang="en-US" sz="2800" dirty="0" smtClean="0"/>
              <a:t>Historically, a variety of message passing libraries have been available since the 1980s. These implementations differed substantially from each other making it difficult for programmers to develop portable applications.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73131"/>
            <a:ext cx="7698306" cy="692210"/>
          </a:xfrm>
        </p:spPr>
        <p:txBody>
          <a:bodyPr>
            <a:normAutofit fontScale="90000"/>
          </a:bodyPr>
          <a:lstStyle/>
          <a:p>
            <a:pPr>
              <a:defRPr/>
            </a:pPr>
            <a:r>
              <a:rPr lang="en-ZA" dirty="0" smtClean="0"/>
              <a:t>Message passing implementations</a:t>
            </a:r>
            <a:endParaRPr lang="en-US" dirty="0"/>
          </a:p>
        </p:txBody>
      </p:sp>
      <p:sp>
        <p:nvSpPr>
          <p:cNvPr id="5" name="Content Placeholder 4"/>
          <p:cNvSpPr>
            <a:spLocks noGrp="1"/>
          </p:cNvSpPr>
          <p:nvPr>
            <p:ph idx="1"/>
          </p:nvPr>
        </p:nvSpPr>
        <p:spPr>
          <a:xfrm>
            <a:off x="392113" y="1905000"/>
            <a:ext cx="8453437" cy="4191000"/>
          </a:xfrm>
        </p:spPr>
        <p:txBody>
          <a:bodyPr/>
          <a:lstStyle/>
          <a:p>
            <a:pPr>
              <a:defRPr/>
            </a:pPr>
            <a:r>
              <a:rPr lang="en-US" dirty="0" smtClean="0"/>
              <a:t>The MPI Forum was formed in 1992, with the goal of establishing a standard interface for message passing implementations, called the “Message Passing Interface (MPI)” – first released in 1994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73131"/>
            <a:ext cx="7698306" cy="692210"/>
          </a:xfrm>
        </p:spPr>
        <p:txBody>
          <a:bodyPr>
            <a:normAutofit fontScale="90000"/>
          </a:bodyPr>
          <a:lstStyle/>
          <a:p>
            <a:pPr>
              <a:defRPr/>
            </a:pPr>
            <a:r>
              <a:rPr lang="en-ZA" dirty="0" smtClean="0"/>
              <a:t>Message passing implementations</a:t>
            </a:r>
            <a:endParaRPr lang="en-US" dirty="0"/>
          </a:p>
        </p:txBody>
      </p:sp>
      <p:sp>
        <p:nvSpPr>
          <p:cNvPr id="3" name="Content Placeholder 2"/>
          <p:cNvSpPr>
            <a:spLocks noGrp="1"/>
          </p:cNvSpPr>
          <p:nvPr>
            <p:ph idx="1"/>
          </p:nvPr>
        </p:nvSpPr>
        <p:spPr>
          <a:xfrm>
            <a:off x="182563" y="1722438"/>
            <a:ext cx="8751887" cy="4191000"/>
          </a:xfrm>
        </p:spPr>
        <p:txBody>
          <a:bodyPr>
            <a:normAutofit fontScale="92500" lnSpcReduction="10000"/>
          </a:bodyPr>
          <a:lstStyle/>
          <a:p>
            <a:pPr>
              <a:defRPr/>
            </a:pPr>
            <a:r>
              <a:rPr lang="en-US" sz="2800" dirty="0" smtClean="0"/>
              <a:t>MPI is now the most common industry standard for message passing, and has replaced many of the custom-developed and obsolete standards used in legacy systems.</a:t>
            </a:r>
          </a:p>
          <a:p>
            <a:pPr>
              <a:defRPr/>
            </a:pPr>
            <a:r>
              <a:rPr lang="en-US" sz="2800" dirty="0" smtClean="0"/>
              <a:t>Most manufacturers of (microprocessor-based) parallel computing platforms offer an implementation of MPI.</a:t>
            </a:r>
          </a:p>
          <a:p>
            <a:pPr>
              <a:defRPr/>
            </a:pPr>
            <a:r>
              <a:rPr lang="en-US" sz="2800" dirty="0" smtClean="0"/>
              <a:t>For shared memory architectures, MPI implementations usually do not use the network for inter-task communications, but rather use shared memory (or memory copies) for better performance.</a:t>
            </a: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Shared Memory Model</a:t>
            </a:r>
            <a:endParaRPr lang="en-US" dirty="0"/>
          </a:p>
        </p:txBody>
      </p:sp>
      <p:sp>
        <p:nvSpPr>
          <p:cNvPr id="3" name="Content Placeholder 2"/>
          <p:cNvSpPr>
            <a:spLocks noGrp="1"/>
          </p:cNvSpPr>
          <p:nvPr>
            <p:ph idx="1"/>
          </p:nvPr>
        </p:nvSpPr>
        <p:spPr>
          <a:xfrm>
            <a:off x="457200" y="1552575"/>
            <a:ext cx="8307388" cy="4191000"/>
          </a:xfrm>
        </p:spPr>
        <p:txBody>
          <a:bodyPr>
            <a:normAutofit fontScale="92500" lnSpcReduction="20000"/>
          </a:bodyPr>
          <a:lstStyle/>
          <a:p>
            <a:pPr>
              <a:defRPr/>
            </a:pPr>
            <a:r>
              <a:rPr lang="en-US" dirty="0" smtClean="0"/>
              <a:t>Tasks share a common address space, read from and written to asynchronously.</a:t>
            </a:r>
          </a:p>
          <a:p>
            <a:pPr>
              <a:defRPr/>
            </a:pPr>
            <a:r>
              <a:rPr lang="en-US" dirty="0" smtClean="0"/>
              <a:t>Memory control access is needed (e.g., to cater for data dependencies), such as:</a:t>
            </a:r>
          </a:p>
          <a:p>
            <a:pPr lvl="1">
              <a:defRPr/>
            </a:pPr>
            <a:r>
              <a:rPr lang="en-US" dirty="0" smtClean="0"/>
              <a:t>Locks and semaphores to control access to shared memory.</a:t>
            </a:r>
          </a:p>
          <a:p>
            <a:pPr>
              <a:defRPr/>
            </a:pPr>
            <a:r>
              <a:rPr lang="en-US" dirty="0" smtClean="0"/>
              <a:t>In this model, the notion of tasks ‘owning’ data is lacking, so there is no need to specify explicitly the communication of data between tasks.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46671"/>
            <a:ext cx="7698306" cy="692210"/>
          </a:xfrm>
        </p:spPr>
        <p:txBody>
          <a:bodyPr>
            <a:normAutofit fontScale="90000"/>
          </a:bodyPr>
          <a:lstStyle/>
          <a:p>
            <a:pPr>
              <a:defRPr/>
            </a:pPr>
            <a:r>
              <a:rPr lang="en-US" dirty="0" smtClean="0"/>
              <a:t>Shared Memory Model pros and cons</a:t>
            </a:r>
            <a:endParaRPr lang="en-US" dirty="0"/>
          </a:p>
        </p:txBody>
      </p:sp>
      <p:sp>
        <p:nvSpPr>
          <p:cNvPr id="3" name="Content Placeholder 2"/>
          <p:cNvSpPr>
            <a:spLocks noGrp="1"/>
          </p:cNvSpPr>
          <p:nvPr>
            <p:ph idx="1"/>
          </p:nvPr>
        </p:nvSpPr>
        <p:spPr>
          <a:xfrm>
            <a:off x="457200" y="1552575"/>
            <a:ext cx="8307388" cy="4191000"/>
          </a:xfrm>
        </p:spPr>
        <p:txBody>
          <a:bodyPr/>
          <a:lstStyle/>
          <a:p>
            <a:pPr>
              <a:defRPr/>
            </a:pPr>
            <a:r>
              <a:rPr lang="en-US" sz="2800" u="sng" dirty="0" smtClean="0"/>
              <a:t>Adv:</a:t>
            </a:r>
            <a:r>
              <a:rPr lang="en-US" sz="2800" dirty="0" smtClean="0"/>
              <a:t> often allows program development to be simplified (e.g. compared to MP).</a:t>
            </a:r>
          </a:p>
          <a:p>
            <a:pPr>
              <a:defRPr/>
            </a:pPr>
            <a:r>
              <a:rPr lang="en-US" sz="2800" u="sng" dirty="0" smtClean="0"/>
              <a:t>Adv:</a:t>
            </a:r>
            <a:r>
              <a:rPr lang="en-US" sz="2800" dirty="0" smtClean="0"/>
              <a:t> Keeping data local to processor working on it conserves memory accesses (reducing cache refreshes, bus traffic and the like that occurs when multiple processors use the same data).</a:t>
            </a:r>
          </a:p>
          <a:p>
            <a:pPr>
              <a:defRPr/>
            </a:pPr>
            <a:r>
              <a:rPr lang="en-US" sz="2800" u="sng" dirty="0" err="1" smtClean="0"/>
              <a:t>Disad</a:t>
            </a:r>
            <a:r>
              <a:rPr lang="en-US" sz="2800" u="sng" dirty="0" smtClean="0"/>
              <a:t>:</a:t>
            </a:r>
            <a:r>
              <a:rPr lang="en-US" sz="2800" dirty="0" smtClean="0"/>
              <a:t> tends to become more difficult to understand and manage </a:t>
            </a:r>
            <a:r>
              <a:rPr lang="en-US" sz="2800" i="1" dirty="0" smtClean="0"/>
              <a:t>data locality</a:t>
            </a:r>
            <a:r>
              <a:rPr lang="en-US" sz="2800" dirty="0" smtClean="0"/>
              <a:t>, which may detract from the overall system performance.</a:t>
            </a: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Hybrid model</a:t>
            </a:r>
            <a:endParaRPr lang="en-US" dirty="0"/>
          </a:p>
        </p:txBody>
      </p:sp>
      <p:sp>
        <p:nvSpPr>
          <p:cNvPr id="3" name="Content Placeholder 2"/>
          <p:cNvSpPr>
            <a:spLocks noGrp="1"/>
          </p:cNvSpPr>
          <p:nvPr>
            <p:ph idx="1"/>
          </p:nvPr>
        </p:nvSpPr>
        <p:spPr/>
        <p:txBody>
          <a:bodyPr/>
          <a:lstStyle/>
          <a:p>
            <a:pPr>
              <a:defRPr/>
            </a:pPr>
            <a:r>
              <a:rPr lang="en-US" dirty="0" smtClean="0"/>
              <a:t>This simple involves a combination of any two or more of the parallel programming models described.</a:t>
            </a:r>
          </a:p>
          <a:p>
            <a:pPr>
              <a:defRPr/>
            </a:pPr>
            <a:r>
              <a:rPr lang="en-US" dirty="0" smtClean="0"/>
              <a:t>A commonly used hybrid model is the combination of message passing with either POSIX threads. This hybrid model is well suited to the increasingly popular clustering of SMP machines.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err="1" smtClean="0"/>
              <a:t>Prac</a:t>
            </a:r>
            <a:r>
              <a:rPr lang="en-ZA" dirty="0" smtClean="0"/>
              <a:t> 1 issues</a:t>
            </a:r>
            <a:endParaRPr lang="en-ZA" dirty="0"/>
          </a:p>
        </p:txBody>
      </p:sp>
      <p:sp>
        <p:nvSpPr>
          <p:cNvPr id="3" name="Content Placeholder 2"/>
          <p:cNvSpPr>
            <a:spLocks noGrp="1"/>
          </p:cNvSpPr>
          <p:nvPr>
            <p:ph idx="1"/>
          </p:nvPr>
        </p:nvSpPr>
        <p:spPr/>
        <p:txBody>
          <a:bodyPr/>
          <a:lstStyle/>
          <a:p>
            <a:r>
              <a:rPr lang="en-ZA" dirty="0" err="1"/>
              <a:t>Makefile</a:t>
            </a:r>
            <a:r>
              <a:rPr lang="en-ZA" dirty="0"/>
              <a:t>: For compiling the program. </a:t>
            </a:r>
          </a:p>
          <a:p>
            <a:r>
              <a:rPr lang="en-ZA" dirty="0" err="1" smtClean="0"/>
              <a:t>blur.c</a:t>
            </a:r>
            <a:r>
              <a:rPr lang="en-ZA" dirty="0"/>
              <a:t>: The file that has the </a:t>
            </a:r>
            <a:r>
              <a:rPr lang="en-ZA" dirty="0" err="1"/>
              <a:t>pthreads</a:t>
            </a:r>
            <a:r>
              <a:rPr lang="en-ZA" dirty="0"/>
              <a:t> radial blur code. </a:t>
            </a:r>
          </a:p>
          <a:p>
            <a:r>
              <a:rPr lang="en-ZA" dirty="0" err="1" smtClean="0"/>
              <a:t>serial.c</a:t>
            </a:r>
            <a:r>
              <a:rPr lang="en-ZA" dirty="0"/>
              <a:t>: This file just has the file IO and timing code written for you</a:t>
            </a:r>
            <a:r>
              <a:rPr lang="en-ZA" dirty="0" smtClean="0"/>
              <a:t>. You need to implement the median filter.</a:t>
            </a:r>
          </a:p>
          <a:p>
            <a:r>
              <a:rPr lang="en-ZA" dirty="0" smtClean="0"/>
              <a:t>Develop a </a:t>
            </a:r>
            <a:r>
              <a:rPr lang="en-ZA" dirty="0" err="1" smtClean="0"/>
              <a:t>para.c</a:t>
            </a:r>
            <a:r>
              <a:rPr lang="en-ZA" dirty="0" smtClean="0"/>
              <a:t> version of  </a:t>
            </a:r>
            <a:r>
              <a:rPr lang="en-ZA" dirty="0" err="1" smtClean="0"/>
              <a:t>serial.c</a:t>
            </a:r>
            <a:r>
              <a:rPr lang="en-ZA" dirty="0" smtClean="0"/>
              <a:t> to develop your parallel solution.</a:t>
            </a:r>
            <a:endParaRPr lang="en-ZA" dirty="0"/>
          </a:p>
          <a:p>
            <a:endParaRPr lang="en-ZA" dirty="0"/>
          </a:p>
        </p:txBody>
      </p:sp>
      <p:sp>
        <p:nvSpPr>
          <p:cNvPr id="4" name="TextBox 3"/>
          <p:cNvSpPr txBox="1"/>
          <p:nvPr/>
        </p:nvSpPr>
        <p:spPr>
          <a:xfrm>
            <a:off x="1546578" y="5994400"/>
            <a:ext cx="1826141" cy="369332"/>
          </a:xfrm>
          <a:prstGeom prst="rect">
            <a:avLst/>
          </a:prstGeom>
          <a:noFill/>
        </p:spPr>
        <p:txBody>
          <a:bodyPr wrap="none" rtlCol="0">
            <a:spAutoFit/>
          </a:bodyPr>
          <a:lstStyle/>
          <a:p>
            <a:r>
              <a:rPr lang="en-ZA" dirty="0" smtClean="0"/>
              <a:t>Report issues…</a:t>
            </a:r>
            <a:endParaRPr lang="en-ZA" dirty="0"/>
          </a:p>
        </p:txBody>
      </p:sp>
    </p:spTree>
    <p:extLst>
      <p:ext uri="{BB962C8B-B14F-4D97-AF65-F5344CB8AC3E}">
        <p14:creationId xmlns:p14="http://schemas.microsoft.com/office/powerpoint/2010/main" val="166754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Hybrid model</a:t>
            </a:r>
            <a:endParaRPr lang="en-US" dirty="0"/>
          </a:p>
        </p:txBody>
      </p:sp>
      <p:sp>
        <p:nvSpPr>
          <p:cNvPr id="3" name="Content Placeholder 2"/>
          <p:cNvSpPr>
            <a:spLocks noGrp="1"/>
          </p:cNvSpPr>
          <p:nvPr>
            <p:ph idx="1"/>
          </p:nvPr>
        </p:nvSpPr>
        <p:spPr/>
        <p:txBody>
          <a:bodyPr/>
          <a:lstStyle/>
          <a:p>
            <a:pPr>
              <a:defRPr/>
            </a:pPr>
            <a:r>
              <a:rPr lang="en-US" dirty="0" smtClean="0"/>
              <a:t>Another increasingly used hybrid model is the combination of data parallelism and message passing. E.g., using a cluster of SMPs each with their own FPGA-based application accelerator or co-processor.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Classic techniques</a:t>
            </a:r>
            <a:endParaRPr lang="en-US" dirty="0"/>
          </a:p>
        </p:txBody>
      </p:sp>
      <p:sp>
        <p:nvSpPr>
          <p:cNvPr id="3" name="Content Placeholder 2"/>
          <p:cNvSpPr>
            <a:spLocks noGrp="1"/>
          </p:cNvSpPr>
          <p:nvPr>
            <p:ph idx="1"/>
          </p:nvPr>
        </p:nvSpPr>
        <p:spPr>
          <a:xfrm>
            <a:off x="576263" y="1643063"/>
            <a:ext cx="8007350" cy="4191000"/>
          </a:xfrm>
        </p:spPr>
        <p:txBody>
          <a:bodyPr>
            <a:normAutofit fontScale="92500" lnSpcReduction="10000"/>
          </a:bodyPr>
          <a:lstStyle/>
          <a:p>
            <a:pPr>
              <a:defRPr/>
            </a:pPr>
            <a:r>
              <a:rPr lang="en-US" dirty="0" smtClean="0"/>
              <a:t>Single Program Multiple Data (SPMD)</a:t>
            </a:r>
          </a:p>
          <a:p>
            <a:pPr lvl="1">
              <a:defRPr/>
            </a:pPr>
            <a:r>
              <a:rPr lang="en-ZA" dirty="0" smtClean="0"/>
              <a:t>Consider it as running the same program, on different data inputs, on different computers (possibly) at the same time</a:t>
            </a:r>
          </a:p>
          <a:p>
            <a:pPr>
              <a:defRPr/>
            </a:pPr>
            <a:r>
              <a:rPr lang="en-ZA" dirty="0" smtClean="0"/>
              <a:t>Multiple Program Multiple Data (MPMD)</a:t>
            </a:r>
          </a:p>
          <a:p>
            <a:pPr lvl="1">
              <a:defRPr/>
            </a:pPr>
            <a:r>
              <a:rPr lang="en-ZA" dirty="0" smtClean="0"/>
              <a:t>Consider this one as running the same program with different parameters settings, or recompiling the same code with different sections of code included (e.g., </a:t>
            </a:r>
            <a:r>
              <a:rPr lang="en-ZA" dirty="0" err="1" smtClean="0"/>
              <a:t>uisng</a:t>
            </a:r>
            <a:r>
              <a:rPr lang="en-ZA" dirty="0" smtClean="0"/>
              <a:t> #</a:t>
            </a:r>
            <a:r>
              <a:rPr lang="en-ZA" dirty="0" err="1" smtClean="0"/>
              <a:t>ifdef</a:t>
            </a:r>
            <a:r>
              <a:rPr lang="en-ZA" dirty="0" smtClean="0"/>
              <a:t> and #</a:t>
            </a:r>
            <a:r>
              <a:rPr lang="en-ZA" dirty="0" err="1" smtClean="0"/>
              <a:t>endif</a:t>
            </a:r>
            <a:r>
              <a:rPr lang="en-ZA" dirty="0" smtClean="0"/>
              <a:t> to  do this)</a:t>
            </a:r>
          </a:p>
          <a:p>
            <a:pPr lvl="1">
              <a:defRPr/>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Some terms</a:t>
            </a:r>
            <a:endParaRPr lang="en-US" dirty="0"/>
          </a:p>
        </p:txBody>
      </p:sp>
      <p:sp>
        <p:nvSpPr>
          <p:cNvPr id="3" name="Content Placeholder 2"/>
          <p:cNvSpPr>
            <a:spLocks noGrp="1"/>
          </p:cNvSpPr>
          <p:nvPr>
            <p:ph idx="1"/>
          </p:nvPr>
        </p:nvSpPr>
        <p:spPr>
          <a:xfrm>
            <a:off x="838200" y="1422399"/>
            <a:ext cx="8007350" cy="4980825"/>
          </a:xfrm>
        </p:spPr>
        <p:txBody>
          <a:bodyPr>
            <a:normAutofit fontScale="92500" lnSpcReduction="20000"/>
          </a:bodyPr>
          <a:lstStyle/>
          <a:p>
            <a:pPr>
              <a:defRPr/>
            </a:pPr>
            <a:r>
              <a:rPr lang="en-US" dirty="0" smtClean="0"/>
              <a:t>Observed speedup =</a:t>
            </a:r>
          </a:p>
          <a:p>
            <a:pPr>
              <a:defRPr/>
            </a:pPr>
            <a:endParaRPr lang="en-ZA" dirty="0" smtClean="0"/>
          </a:p>
          <a:p>
            <a:pPr>
              <a:defRPr/>
            </a:pPr>
            <a:endParaRPr lang="en-ZA" dirty="0" smtClean="0"/>
          </a:p>
          <a:p>
            <a:pPr>
              <a:defRPr/>
            </a:pPr>
            <a:r>
              <a:rPr lang="en-ZA" dirty="0" smtClean="0"/>
              <a:t>Parallel overhead:</a:t>
            </a:r>
          </a:p>
          <a:p>
            <a:pPr lvl="1">
              <a:defRPr/>
            </a:pPr>
            <a:r>
              <a:rPr lang="en-US" dirty="0" smtClean="0"/>
              <a:t>Amount of time to coordinate parallel tasks (excludes time doing useful work). </a:t>
            </a:r>
          </a:p>
          <a:p>
            <a:pPr lvl="1">
              <a:defRPr/>
            </a:pPr>
            <a:r>
              <a:rPr lang="en-US" dirty="0" smtClean="0"/>
              <a:t>Parallel overhead includes operations such as: Task/co-processor start-up time, Synchronizations, communications, parallelization libraries (e.g., </a:t>
            </a:r>
            <a:r>
              <a:rPr lang="en-US" dirty="0" err="1" smtClean="0"/>
              <a:t>OpenMP</a:t>
            </a:r>
            <a:r>
              <a:rPr lang="en-US" dirty="0" smtClean="0"/>
              <a:t>, </a:t>
            </a:r>
            <a:r>
              <a:rPr lang="en-US" dirty="0" err="1" smtClean="0"/>
              <a:t>Pthreads.so</a:t>
            </a:r>
            <a:r>
              <a:rPr lang="en-US" dirty="0" smtClean="0"/>
              <a:t>), tools, operating system, task termination and clean-up time</a:t>
            </a:r>
            <a:endParaRPr lang="en-US" dirty="0"/>
          </a:p>
        </p:txBody>
      </p:sp>
      <p:sp>
        <p:nvSpPr>
          <p:cNvPr id="30724" name="TextBox 3"/>
          <p:cNvSpPr txBox="1">
            <a:spLocks noChangeArrowheads="1"/>
          </p:cNvSpPr>
          <p:nvPr/>
        </p:nvSpPr>
        <p:spPr bwMode="auto">
          <a:xfrm>
            <a:off x="1565275" y="1973263"/>
            <a:ext cx="30495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ZA"/>
              <a:t>Wallclock time initial version</a:t>
            </a:r>
          </a:p>
        </p:txBody>
      </p:sp>
      <p:sp>
        <p:nvSpPr>
          <p:cNvPr id="30725" name="TextBox 4"/>
          <p:cNvSpPr txBox="1">
            <a:spLocks noChangeArrowheads="1"/>
          </p:cNvSpPr>
          <p:nvPr/>
        </p:nvSpPr>
        <p:spPr bwMode="auto">
          <a:xfrm>
            <a:off x="1476375" y="2351088"/>
            <a:ext cx="32273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ZA"/>
              <a:t>Wallclock time refined version</a:t>
            </a:r>
            <a:endParaRPr lang="en-US"/>
          </a:p>
        </p:txBody>
      </p:sp>
      <p:cxnSp>
        <p:nvCxnSpPr>
          <p:cNvPr id="30726" name="Straight Connector 6"/>
          <p:cNvCxnSpPr>
            <a:cxnSpLocks noChangeShapeType="1"/>
          </p:cNvCxnSpPr>
          <p:nvPr/>
        </p:nvCxnSpPr>
        <p:spPr bwMode="auto">
          <a:xfrm>
            <a:off x="1397000" y="2325688"/>
            <a:ext cx="339725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30727" name="TextBox 7"/>
          <p:cNvSpPr txBox="1">
            <a:spLocks noChangeArrowheads="1"/>
          </p:cNvSpPr>
          <p:nvPr/>
        </p:nvSpPr>
        <p:spPr bwMode="auto">
          <a:xfrm>
            <a:off x="5164138" y="1973263"/>
            <a:ext cx="3689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ZA"/>
              <a:t>Wallclock time sequential (or </a:t>
            </a:r>
            <a:r>
              <a:rPr lang="en-ZA" i="1"/>
              <a:t>gold</a:t>
            </a:r>
            <a:r>
              <a:rPr lang="en-ZA"/>
              <a:t>)</a:t>
            </a:r>
          </a:p>
        </p:txBody>
      </p:sp>
      <p:sp>
        <p:nvSpPr>
          <p:cNvPr id="30728" name="TextBox 8"/>
          <p:cNvSpPr txBox="1">
            <a:spLocks noChangeArrowheads="1"/>
          </p:cNvSpPr>
          <p:nvPr/>
        </p:nvSpPr>
        <p:spPr bwMode="auto">
          <a:xfrm>
            <a:off x="5375275" y="2351088"/>
            <a:ext cx="3267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ZA"/>
              <a:t>Wallclock time parallel version</a:t>
            </a:r>
            <a:endParaRPr lang="en-US"/>
          </a:p>
        </p:txBody>
      </p:sp>
      <p:cxnSp>
        <p:nvCxnSpPr>
          <p:cNvPr id="30729" name="Straight Connector 9"/>
          <p:cNvCxnSpPr>
            <a:cxnSpLocks noChangeShapeType="1"/>
          </p:cNvCxnSpPr>
          <p:nvPr/>
        </p:nvCxnSpPr>
        <p:spPr bwMode="auto">
          <a:xfrm>
            <a:off x="5316538" y="2325688"/>
            <a:ext cx="3395662"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30730" name="TextBox 10"/>
          <p:cNvSpPr txBox="1">
            <a:spLocks noChangeArrowheads="1"/>
          </p:cNvSpPr>
          <p:nvPr/>
        </p:nvSpPr>
        <p:spPr bwMode="auto">
          <a:xfrm>
            <a:off x="4903788" y="2128838"/>
            <a:ext cx="3190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ZA"/>
              <a:t>=</a:t>
            </a:r>
          </a:p>
        </p:txBody>
      </p:sp>
      <p:pic>
        <p:nvPicPr>
          <p:cNvPr id="3074" name="Picture 2" descr="C:\Users\swinberg\Documents\ACTIVE\EEE4084F\2014\LECTURES\Lecture04\books-flick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11" y="352432"/>
            <a:ext cx="1547989" cy="10433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Some terms</a:t>
            </a:r>
            <a:endParaRPr lang="en-US" dirty="0"/>
          </a:p>
        </p:txBody>
      </p:sp>
      <p:sp>
        <p:nvSpPr>
          <p:cNvPr id="3" name="Content Placeholder 2"/>
          <p:cNvSpPr>
            <a:spLocks noGrp="1"/>
          </p:cNvSpPr>
          <p:nvPr>
            <p:ph idx="1"/>
          </p:nvPr>
        </p:nvSpPr>
        <p:spPr>
          <a:xfrm>
            <a:off x="431800" y="1905000"/>
            <a:ext cx="8413750" cy="4191000"/>
          </a:xfrm>
        </p:spPr>
        <p:txBody>
          <a:bodyPr/>
          <a:lstStyle/>
          <a:p>
            <a:pPr>
              <a:defRPr/>
            </a:pPr>
            <a:r>
              <a:rPr lang="en-US" dirty="0" smtClean="0"/>
              <a:t>Embarrassingly Parallel</a:t>
            </a:r>
          </a:p>
          <a:p>
            <a:pPr lvl="1">
              <a:defRPr/>
            </a:pPr>
            <a:r>
              <a:rPr lang="en-US" dirty="0" smtClean="0"/>
              <a:t>Simultaneously performing many similar, independent tasks, with little to no coordination between tasks.</a:t>
            </a:r>
          </a:p>
          <a:p>
            <a:pPr>
              <a:defRPr/>
            </a:pPr>
            <a:r>
              <a:rPr lang="en-US" dirty="0" smtClean="0"/>
              <a:t>Massively Parallel</a:t>
            </a:r>
          </a:p>
          <a:p>
            <a:pPr lvl="1">
              <a:defRPr/>
            </a:pPr>
            <a:r>
              <a:rPr lang="en-US" dirty="0" smtClean="0"/>
              <a:t>Hardware that has very many processors (execution of parallel tasks). Can consider this classification of 100 000+ parallel tasks.</a:t>
            </a:r>
            <a:endParaRPr lang="en-US" dirty="0"/>
          </a:p>
        </p:txBody>
      </p:sp>
      <p:pic>
        <p:nvPicPr>
          <p:cNvPr id="5" name="Picture 2" descr="C:\Users\swinberg\Documents\ACTIVE\EEE4084F\2014\LECTURES\Lecture04\books-flick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11" y="352432"/>
            <a:ext cx="1547989" cy="10433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Next lecture…</a:t>
            </a:r>
            <a:endParaRPr lang="en-US" dirty="0"/>
          </a:p>
        </p:txBody>
      </p:sp>
      <p:sp>
        <p:nvSpPr>
          <p:cNvPr id="3" name="Content Placeholder 2"/>
          <p:cNvSpPr>
            <a:spLocks noGrp="1"/>
          </p:cNvSpPr>
          <p:nvPr>
            <p:ph idx="1"/>
          </p:nvPr>
        </p:nvSpPr>
        <p:spPr/>
        <p:txBody>
          <a:bodyPr/>
          <a:lstStyle/>
          <a:p>
            <a:pPr>
              <a:defRPr/>
            </a:pPr>
            <a:r>
              <a:rPr lang="en-ZA" dirty="0" smtClean="0"/>
              <a:t>Parallel architectures</a:t>
            </a:r>
            <a:endParaRPr lang="en-US" dirty="0"/>
          </a:p>
        </p:txBody>
      </p:sp>
      <p:sp>
        <p:nvSpPr>
          <p:cNvPr id="4" name="TextBox 3"/>
          <p:cNvSpPr txBox="1"/>
          <p:nvPr/>
        </p:nvSpPr>
        <p:spPr>
          <a:xfrm>
            <a:off x="1117600" y="3194756"/>
            <a:ext cx="3668633" cy="369332"/>
          </a:xfrm>
          <a:prstGeom prst="rect">
            <a:avLst/>
          </a:prstGeom>
          <a:noFill/>
        </p:spPr>
        <p:txBody>
          <a:bodyPr wrap="none" rtlCol="0">
            <a:spAutoFit/>
          </a:bodyPr>
          <a:lstStyle/>
          <a:p>
            <a:r>
              <a:rPr lang="en-US" dirty="0" smtClean="0"/>
              <a:t>Reminder – Quiz 1 Next Thursday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923330"/>
          </a:xfrm>
          <a:prstGeom prst="rect">
            <a:avLst/>
          </a:prstGeom>
          <a:noFill/>
        </p:spPr>
        <p:txBody>
          <a:bodyPr wrap="square" rtlCol="0">
            <a:spAutoFit/>
          </a:bodyPr>
          <a:lstStyle/>
          <a:p>
            <a:r>
              <a:rPr lang="en-US" i="1" dirty="0" smtClean="0"/>
              <a:t>Image sources:</a:t>
            </a:r>
          </a:p>
          <a:p>
            <a:r>
              <a:rPr lang="en-US" dirty="0"/>
              <a:t> </a:t>
            </a:r>
            <a:r>
              <a:rPr lang="en-US" dirty="0" smtClean="0"/>
              <a:t>Stop watch slides 1 &amp;  14, Gold bar: </a:t>
            </a:r>
            <a:r>
              <a:rPr lang="en-US" dirty="0" smtClean="0"/>
              <a:t>Wikipedia (open commons</a:t>
            </a:r>
            <a:r>
              <a:rPr lang="en-US" dirty="0" smtClean="0"/>
              <a:t>)</a:t>
            </a:r>
          </a:p>
          <a:p>
            <a:r>
              <a:rPr lang="en-US" dirty="0" smtClean="0"/>
              <a:t> books clipart: </a:t>
            </a:r>
            <a:r>
              <a:rPr lang="en-US" dirty="0" smtClean="0">
                <a:hlinkClick r:id="rId2"/>
              </a:rPr>
              <a:t>http</a:t>
            </a:r>
            <a:r>
              <a:rPr lang="en-US" dirty="0">
                <a:hlinkClick r:id="rId2"/>
              </a:rPr>
              <a:t>://</a:t>
            </a:r>
            <a:r>
              <a:rPr lang="en-US" dirty="0" smtClean="0">
                <a:hlinkClick r:id="rId2"/>
              </a:rPr>
              <a:t>www.clker.com</a:t>
            </a:r>
            <a:r>
              <a:rPr lang="en-US" dirty="0" smtClean="0"/>
              <a:t> (</a:t>
            </a:r>
            <a:r>
              <a:rPr lang="en-ZA" dirty="0" smtClean="0"/>
              <a:t>open commons)</a:t>
            </a:r>
            <a:endParaRPr lang="en-US" dirty="0" smtClean="0"/>
          </a:p>
        </p:txBody>
      </p:sp>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particulate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227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err="1" smtClean="0"/>
              <a:t>Prac</a:t>
            </a:r>
            <a:r>
              <a:rPr lang="en-ZA" dirty="0" smtClean="0"/>
              <a:t> report</a:t>
            </a:r>
            <a:endParaRPr lang="en-ZA" dirty="0"/>
          </a:p>
        </p:txBody>
      </p:sp>
      <p:sp>
        <p:nvSpPr>
          <p:cNvPr id="3" name="Content Placeholder 2"/>
          <p:cNvSpPr>
            <a:spLocks noGrp="1"/>
          </p:cNvSpPr>
          <p:nvPr>
            <p:ph idx="1"/>
          </p:nvPr>
        </p:nvSpPr>
        <p:spPr>
          <a:xfrm>
            <a:off x="583030" y="1324687"/>
            <a:ext cx="7973948" cy="5019669"/>
          </a:xfrm>
        </p:spPr>
        <p:txBody>
          <a:bodyPr>
            <a:normAutofit fontScale="55000" lnSpcReduction="20000"/>
          </a:bodyPr>
          <a:lstStyle/>
          <a:p>
            <a:r>
              <a:rPr lang="en-ZA" dirty="0" smtClean="0"/>
              <a:t>Write </a:t>
            </a:r>
            <a:r>
              <a:rPr lang="en-ZA" dirty="0"/>
              <a:t>a short report (it can be one or two pages) discussing your observations and </a:t>
            </a:r>
            <a:r>
              <a:rPr lang="en-ZA" dirty="0" smtClean="0"/>
              <a:t>results.</a:t>
            </a:r>
          </a:p>
          <a:p>
            <a:r>
              <a:rPr lang="en-ZA" dirty="0" smtClean="0"/>
              <a:t>Show some </a:t>
            </a:r>
            <a:r>
              <a:rPr lang="en-ZA" dirty="0"/>
              <a:t>of </a:t>
            </a:r>
            <a:r>
              <a:rPr lang="en-ZA" dirty="0" smtClean="0"/>
              <a:t>the </a:t>
            </a:r>
            <a:r>
              <a:rPr lang="en-ZA" u="sng" dirty="0" smtClean="0"/>
              <a:t>images</a:t>
            </a:r>
            <a:r>
              <a:rPr lang="en-ZA" dirty="0" smtClean="0"/>
              <a:t> produced</a:t>
            </a:r>
            <a:r>
              <a:rPr lang="en-ZA" dirty="0"/>
              <a:t>, demonstrating your understanding </a:t>
            </a:r>
            <a:r>
              <a:rPr lang="en-ZA" dirty="0" smtClean="0"/>
              <a:t>of the </a:t>
            </a:r>
            <a:r>
              <a:rPr lang="en-ZA" dirty="0"/>
              <a:t>purpose and method of the median filter. </a:t>
            </a:r>
          </a:p>
          <a:p>
            <a:r>
              <a:rPr lang="en-ZA" dirty="0" smtClean="0"/>
              <a:t>Give a break </a:t>
            </a:r>
            <a:r>
              <a:rPr lang="en-ZA" dirty="0"/>
              <a:t>down of the different timing results you got from the </a:t>
            </a:r>
            <a:r>
              <a:rPr lang="en-ZA" dirty="0" smtClean="0"/>
              <a:t>method</a:t>
            </a:r>
            <a:r>
              <a:rPr lang="en-ZA" dirty="0"/>
              <a:t>. </a:t>
            </a:r>
            <a:endParaRPr lang="en-ZA" dirty="0" smtClean="0"/>
          </a:p>
          <a:p>
            <a:r>
              <a:rPr lang="en-ZA" dirty="0" smtClean="0"/>
              <a:t>The timing </a:t>
            </a:r>
            <a:r>
              <a:rPr lang="en-ZA" dirty="0"/>
              <a:t>data needs to be shown in a table, with the number of threads on the y-axis and the </a:t>
            </a:r>
            <a:r>
              <a:rPr lang="en-ZA" dirty="0" smtClean="0"/>
              <a:t>different processing </a:t>
            </a:r>
            <a:r>
              <a:rPr lang="en-ZA" dirty="0"/>
              <a:t>types on the x-axis. </a:t>
            </a:r>
            <a:endParaRPr lang="en-ZA" dirty="0" smtClean="0"/>
          </a:p>
          <a:p>
            <a:r>
              <a:rPr lang="en-ZA" dirty="0" smtClean="0"/>
              <a:t>Also</a:t>
            </a:r>
            <a:r>
              <a:rPr lang="en-ZA" dirty="0"/>
              <a:t>, there needs to be a graph plotting the speed up factor </a:t>
            </a:r>
            <a:r>
              <a:rPr lang="en-ZA" dirty="0" smtClean="0"/>
              <a:t>observed versus </a:t>
            </a:r>
            <a:r>
              <a:rPr lang="en-ZA" dirty="0"/>
              <a:t>the ideal speed up. </a:t>
            </a:r>
            <a:endParaRPr lang="en-ZA" dirty="0" smtClean="0"/>
          </a:p>
          <a:p>
            <a:r>
              <a:rPr lang="en-ZA" dirty="0" smtClean="0"/>
              <a:t>The </a:t>
            </a:r>
            <a:r>
              <a:rPr lang="en-ZA" dirty="0"/>
              <a:t>ideal speed up would have the speed up factor being perfectly </a:t>
            </a:r>
            <a:r>
              <a:rPr lang="en-ZA" dirty="0" smtClean="0"/>
              <a:t>proportional </a:t>
            </a:r>
            <a:r>
              <a:rPr lang="en-ZA" dirty="0"/>
              <a:t>to the processing resource allocation. So if two processors are being used, then </a:t>
            </a:r>
            <a:r>
              <a:rPr lang="en-ZA" dirty="0" smtClean="0"/>
              <a:t>the ideal </a:t>
            </a:r>
            <a:r>
              <a:rPr lang="en-ZA" dirty="0"/>
              <a:t>speed up factor would be 200%. </a:t>
            </a:r>
          </a:p>
          <a:p>
            <a:r>
              <a:rPr lang="en-ZA" dirty="0"/>
              <a:t>Comment on the results you got, and why you think you got them. Please reference technical factors </a:t>
            </a:r>
            <a:r>
              <a:rPr lang="en-ZA" dirty="0" smtClean="0"/>
              <a:t>in </a:t>
            </a:r>
            <a:r>
              <a:rPr lang="en-ZA" dirty="0"/>
              <a:t>justifying your results. </a:t>
            </a:r>
          </a:p>
          <a:p>
            <a:r>
              <a:rPr lang="en-ZA" dirty="0"/>
              <a:t>Hand </a:t>
            </a:r>
            <a:r>
              <a:rPr lang="en-ZA" dirty="0" smtClean="0"/>
              <a:t>in: </a:t>
            </a:r>
            <a:r>
              <a:rPr lang="en-ZA" dirty="0"/>
              <a:t>Submit </a:t>
            </a:r>
            <a:r>
              <a:rPr lang="en-ZA" dirty="0" smtClean="0"/>
              <a:t>report </a:t>
            </a:r>
            <a:r>
              <a:rPr lang="en-ZA" dirty="0"/>
              <a:t>using the Prac01 VULA assignment. </a:t>
            </a:r>
            <a:endParaRPr lang="en-ZA" dirty="0" smtClean="0"/>
          </a:p>
          <a:p>
            <a:r>
              <a:rPr lang="en-ZA" dirty="0" smtClean="0"/>
              <a:t>Working in a team of 2? Submit only one report / zip file, name file according to both student numbers.</a:t>
            </a:r>
            <a:endParaRPr lang="en-ZA" dirty="0"/>
          </a:p>
        </p:txBody>
      </p:sp>
    </p:spTree>
    <p:extLst>
      <p:ext uri="{BB962C8B-B14F-4D97-AF65-F5344CB8AC3E}">
        <p14:creationId xmlns:p14="http://schemas.microsoft.com/office/powerpoint/2010/main" val="65054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19461185">
            <a:off x="210353" y="766791"/>
            <a:ext cx="3462679" cy="2585323"/>
          </a:xfrm>
          <a:prstGeom prst="rect">
            <a:avLst/>
          </a:prstGeom>
          <a:noFill/>
        </p:spPr>
        <p:txBody>
          <a:bodyPr wrap="none" lIns="91440" tIns="45720" rIns="91440" bIns="45720">
            <a:spAutoFit/>
          </a:bodyPr>
          <a:lstStyle/>
          <a:p>
            <a:pPr algn="ctr"/>
            <a:r>
              <a:rPr lang="en-US" sz="5400" b="1" cap="none" spc="0" dirty="0" smtClean="0">
                <a:ln w="1905">
                  <a:solidFill>
                    <a:srgbClr val="92D050"/>
                  </a:solidFill>
                </a:ln>
                <a:solidFill>
                  <a:schemeClr val="bg2">
                    <a:lumMod val="50000"/>
                  </a:schemeClr>
                </a:solidFill>
                <a:effectLst>
                  <a:innerShdw blurRad="69850" dist="43180" dir="5400000">
                    <a:srgbClr val="000000">
                      <a:alpha val="65000"/>
                    </a:srgbClr>
                  </a:innerShdw>
                </a:effectLst>
              </a:rPr>
              <a:t>Seminar</a:t>
            </a:r>
          </a:p>
          <a:p>
            <a:pPr algn="ctr"/>
            <a:r>
              <a:rPr lang="en-US" sz="5400" b="1" cap="none" spc="0" dirty="0" smtClean="0">
                <a:ln w="1905">
                  <a:solidFill>
                    <a:srgbClr val="92D050"/>
                  </a:solidFill>
                </a:ln>
                <a:solidFill>
                  <a:schemeClr val="bg2">
                    <a:lumMod val="50000"/>
                  </a:schemeClr>
                </a:solidFill>
                <a:effectLst>
                  <a:innerShdw blurRad="69850" dist="43180" dir="5400000">
                    <a:srgbClr val="000000">
                      <a:alpha val="65000"/>
                    </a:srgbClr>
                  </a:innerShdw>
                </a:effectLst>
              </a:rPr>
              <a:t>Tue@3pm</a:t>
            </a:r>
          </a:p>
          <a:p>
            <a:pPr algn="ctr"/>
            <a:r>
              <a:rPr lang="en-US" sz="5400" b="1" dirty="0" smtClean="0">
                <a:ln w="1905">
                  <a:solidFill>
                    <a:srgbClr val="92D050"/>
                  </a:solidFill>
                </a:ln>
                <a:solidFill>
                  <a:schemeClr val="bg2">
                    <a:lumMod val="50000"/>
                  </a:schemeClr>
                </a:solidFill>
                <a:effectLst>
                  <a:innerShdw blurRad="69850" dist="43180" dir="5400000">
                    <a:srgbClr val="000000">
                      <a:alpha val="65000"/>
                    </a:srgbClr>
                  </a:innerShdw>
                </a:effectLst>
              </a:rPr>
              <a:t>Groups</a:t>
            </a:r>
            <a:endParaRPr lang="en-US" sz="5400" b="1" cap="none" spc="0" dirty="0">
              <a:ln w="1905">
                <a:solidFill>
                  <a:srgbClr val="92D050"/>
                </a:solidFill>
              </a:ln>
              <a:solidFill>
                <a:schemeClr val="bg2">
                  <a:lumMod val="50000"/>
                </a:schemeClr>
              </a:solidFill>
              <a:effectLst>
                <a:innerShdw blurRad="69850" dist="43180" dir="5400000">
                  <a:srgbClr val="000000">
                    <a:alpha val="65000"/>
                  </a:srgbClr>
                </a:innerShdw>
              </a:effectLst>
            </a:endParaRPr>
          </a:p>
        </p:txBody>
      </p:sp>
      <p:sp>
        <p:nvSpPr>
          <p:cNvPr id="3" name="TextBox 2"/>
          <p:cNvSpPr txBox="1"/>
          <p:nvPr/>
        </p:nvSpPr>
        <p:spPr>
          <a:xfrm>
            <a:off x="846667" y="4978400"/>
            <a:ext cx="2178755" cy="1477328"/>
          </a:xfrm>
          <a:prstGeom prst="rect">
            <a:avLst/>
          </a:prstGeom>
          <a:noFill/>
        </p:spPr>
        <p:txBody>
          <a:bodyPr wrap="square" rtlCol="0">
            <a:spAutoFit/>
          </a:bodyPr>
          <a:lstStyle/>
          <a:p>
            <a:r>
              <a:rPr lang="en-US" dirty="0" smtClean="0"/>
              <a:t>Thus far…</a:t>
            </a:r>
          </a:p>
          <a:p>
            <a:r>
              <a:rPr lang="en-US" dirty="0" smtClean="0"/>
              <a:t>Looks like everyone has signed up to present a seminar!</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73773978"/>
              </p:ext>
            </p:extLst>
          </p:nvPr>
        </p:nvGraphicFramePr>
        <p:xfrm>
          <a:off x="3251201" y="2439902"/>
          <a:ext cx="5245189" cy="3193250"/>
        </p:xfrm>
        <a:graphic>
          <a:graphicData uri="http://schemas.openxmlformats.org/drawingml/2006/table">
            <a:tbl>
              <a:tblPr/>
              <a:tblGrid>
                <a:gridCol w="1695415"/>
                <a:gridCol w="1541286"/>
                <a:gridCol w="2008488"/>
              </a:tblGrid>
              <a:tr h="319325">
                <a:tc>
                  <a:txBody>
                    <a:bodyPr/>
                    <a:lstStyle/>
                    <a:p>
                      <a:pPr algn="l" fontAlgn="b"/>
                      <a:r>
                        <a:rPr lang="en-ZA" sz="1600" b="1" i="0" u="none" strike="noStrike" dirty="0">
                          <a:solidFill>
                            <a:srgbClr val="000000"/>
                          </a:solidFill>
                          <a:effectLst/>
                          <a:latin typeface="Calibri"/>
                        </a:rPr>
                        <a:t>Meeting Title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1" i="0" u="none" strike="noStrike" dirty="0">
                          <a:solidFill>
                            <a:srgbClr val="000000"/>
                          </a:solidFill>
                          <a:effectLst/>
                          <a:latin typeface="Calibri"/>
                        </a:rPr>
                        <a:t>Date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1" i="0" u="none" strike="noStrike">
                          <a:solidFill>
                            <a:srgbClr val="000000"/>
                          </a:solidFill>
                          <a:effectLst/>
                          <a:latin typeface="Calibri"/>
                        </a:rPr>
                        <a:t>Status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325">
                <a:tc>
                  <a:txBody>
                    <a:bodyPr/>
                    <a:lstStyle/>
                    <a:p>
                      <a:pPr algn="l" fontAlgn="b"/>
                      <a:r>
                        <a:rPr lang="en-ZA" sz="1600" b="0" i="0" u="none" strike="noStrike" dirty="0">
                          <a:solidFill>
                            <a:srgbClr val="000000"/>
                          </a:solidFill>
                          <a:effectLst/>
                          <a:latin typeface="Calibri"/>
                        </a:rPr>
                        <a:t>Seminar Group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a:solidFill>
                            <a:srgbClr val="000000"/>
                          </a:solidFill>
                          <a:effectLst/>
                          <a:latin typeface="Calibri"/>
                        </a:rPr>
                        <a:t>Tue, 2014/03/04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smtClean="0">
                          <a:solidFill>
                            <a:srgbClr val="000000"/>
                          </a:solidFill>
                          <a:effectLst/>
                          <a:latin typeface="Calibri"/>
                        </a:rPr>
                        <a:t>Full</a:t>
                      </a:r>
                      <a:endParaRPr lang="en-ZA"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325">
                <a:tc>
                  <a:txBody>
                    <a:bodyPr/>
                    <a:lstStyle/>
                    <a:p>
                      <a:pPr algn="l" fontAlgn="b"/>
                      <a:r>
                        <a:rPr lang="en-ZA" sz="1600" b="0" i="0" u="none" strike="noStrike">
                          <a:solidFill>
                            <a:srgbClr val="000000"/>
                          </a:solidFill>
                          <a:effectLst/>
                          <a:latin typeface="Calibri"/>
                        </a:rPr>
                        <a:t>Seminar Group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a:solidFill>
                            <a:srgbClr val="000000"/>
                          </a:solidFill>
                          <a:effectLst/>
                          <a:latin typeface="Calibri"/>
                        </a:rPr>
                        <a:t>Tue, 2014/03/11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smtClean="0">
                          <a:solidFill>
                            <a:srgbClr val="000000"/>
                          </a:solidFill>
                          <a:effectLst/>
                          <a:latin typeface="Calibri"/>
                        </a:rPr>
                        <a:t>Full</a:t>
                      </a:r>
                      <a:endParaRPr lang="en-ZA"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325">
                <a:tc>
                  <a:txBody>
                    <a:bodyPr/>
                    <a:lstStyle/>
                    <a:p>
                      <a:pPr algn="l" fontAlgn="b"/>
                      <a:r>
                        <a:rPr lang="en-ZA" sz="1600" b="0" i="0" u="none" strike="noStrike">
                          <a:solidFill>
                            <a:srgbClr val="000000"/>
                          </a:solidFill>
                          <a:effectLst/>
                          <a:latin typeface="Calibri"/>
                        </a:rPr>
                        <a:t>Seminar Group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Calibri"/>
                        </a:rPr>
                        <a:t>Tue, 2014/03/18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smtClean="0">
                          <a:solidFill>
                            <a:srgbClr val="000000"/>
                          </a:solidFill>
                          <a:effectLst/>
                          <a:latin typeface="Calibri"/>
                        </a:rPr>
                        <a:t>Full</a:t>
                      </a:r>
                      <a:endParaRPr lang="en-ZA"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325">
                <a:tc>
                  <a:txBody>
                    <a:bodyPr/>
                    <a:lstStyle/>
                    <a:p>
                      <a:pPr algn="l" fontAlgn="b"/>
                      <a:r>
                        <a:rPr lang="en-ZA" sz="1600" b="0" i="0" u="none" strike="noStrike">
                          <a:solidFill>
                            <a:srgbClr val="000000"/>
                          </a:solidFill>
                          <a:effectLst/>
                          <a:latin typeface="Calibri"/>
                        </a:rPr>
                        <a:t>Seminar Group 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Calibri"/>
                        </a:rPr>
                        <a:t>Tue, 2014/03/25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smtClean="0">
                          <a:solidFill>
                            <a:srgbClr val="000000"/>
                          </a:solidFill>
                          <a:effectLst/>
                          <a:latin typeface="Calibri"/>
                        </a:rPr>
                        <a:t>Available</a:t>
                      </a:r>
                      <a:endParaRPr lang="en-ZA"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325">
                <a:tc>
                  <a:txBody>
                    <a:bodyPr/>
                    <a:lstStyle/>
                    <a:p>
                      <a:pPr algn="l" fontAlgn="b"/>
                      <a:r>
                        <a:rPr lang="en-ZA" sz="1600" b="0" i="0" u="none" strike="noStrike">
                          <a:solidFill>
                            <a:srgbClr val="000000"/>
                          </a:solidFill>
                          <a:effectLst/>
                          <a:latin typeface="Calibri"/>
                        </a:rPr>
                        <a:t>Seminar Group 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Calibri"/>
                        </a:rPr>
                        <a:t>Tue, 2014/04/01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smtClean="0">
                          <a:solidFill>
                            <a:srgbClr val="000000"/>
                          </a:solidFill>
                          <a:effectLst/>
                          <a:latin typeface="Calibri"/>
                        </a:rPr>
                        <a:t>Full</a:t>
                      </a:r>
                      <a:endParaRPr lang="en-ZA"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325">
                <a:tc>
                  <a:txBody>
                    <a:bodyPr/>
                    <a:lstStyle/>
                    <a:p>
                      <a:pPr algn="l" fontAlgn="b"/>
                      <a:r>
                        <a:rPr lang="en-ZA" sz="1600" b="0" i="0" u="none" strike="noStrike">
                          <a:solidFill>
                            <a:srgbClr val="000000"/>
                          </a:solidFill>
                          <a:effectLst/>
                          <a:latin typeface="Calibri"/>
                        </a:rPr>
                        <a:t>Seminar Group 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Calibri"/>
                        </a:rPr>
                        <a:t>Tue, 2014/04/15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smtClean="0">
                          <a:solidFill>
                            <a:srgbClr val="000000"/>
                          </a:solidFill>
                          <a:effectLst/>
                          <a:latin typeface="Calibri"/>
                        </a:rPr>
                        <a:t>Available</a:t>
                      </a:r>
                      <a:endParaRPr lang="en-ZA"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325">
                <a:tc>
                  <a:txBody>
                    <a:bodyPr/>
                    <a:lstStyle/>
                    <a:p>
                      <a:pPr algn="l" fontAlgn="b"/>
                      <a:r>
                        <a:rPr lang="en-ZA" sz="1600" b="0" i="0" u="none" strike="noStrike">
                          <a:solidFill>
                            <a:srgbClr val="000000"/>
                          </a:solidFill>
                          <a:effectLst/>
                          <a:latin typeface="Calibri"/>
                        </a:rPr>
                        <a:t>Seminar Group 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Calibri"/>
                        </a:rPr>
                        <a:t>Tue, 2014/04/22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smtClean="0">
                          <a:solidFill>
                            <a:srgbClr val="000000"/>
                          </a:solidFill>
                          <a:effectLst/>
                          <a:latin typeface="Calibri"/>
                        </a:rPr>
                        <a:t>Full</a:t>
                      </a:r>
                      <a:endParaRPr lang="en-ZA"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325">
                <a:tc>
                  <a:txBody>
                    <a:bodyPr/>
                    <a:lstStyle/>
                    <a:p>
                      <a:pPr algn="l" fontAlgn="b"/>
                      <a:r>
                        <a:rPr lang="en-ZA" sz="1600" b="0" i="0" u="none" strike="noStrike" dirty="0">
                          <a:solidFill>
                            <a:srgbClr val="000000"/>
                          </a:solidFill>
                          <a:effectLst/>
                          <a:latin typeface="Calibri"/>
                        </a:rPr>
                        <a:t>Seminar Group 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a:solidFill>
                            <a:srgbClr val="000000"/>
                          </a:solidFill>
                          <a:effectLst/>
                          <a:latin typeface="Calibri"/>
                        </a:rPr>
                        <a:t>Tue, 2014/05/06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smtClean="0">
                          <a:solidFill>
                            <a:srgbClr val="000000"/>
                          </a:solidFill>
                          <a:effectLst/>
                          <a:latin typeface="Calibri"/>
                        </a:rPr>
                        <a:t>Full</a:t>
                      </a:r>
                      <a:endParaRPr lang="en-ZA"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325">
                <a:tc>
                  <a:txBody>
                    <a:bodyPr/>
                    <a:lstStyle/>
                    <a:p>
                      <a:pPr algn="l" fontAlgn="b"/>
                      <a:r>
                        <a:rPr lang="en-ZA" sz="1600" b="0" i="0" u="none" strike="noStrike">
                          <a:solidFill>
                            <a:srgbClr val="000000"/>
                          </a:solidFill>
                          <a:effectLst/>
                          <a:latin typeface="Calibri"/>
                        </a:rPr>
                        <a:t>Seminar Group 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a:solidFill>
                            <a:srgbClr val="000000"/>
                          </a:solidFill>
                          <a:effectLst/>
                          <a:latin typeface="Calibri"/>
                        </a:rPr>
                        <a:t>Tue, 2014/05/13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600" b="0" i="0" u="none" strike="noStrike" dirty="0" smtClean="0">
                          <a:solidFill>
                            <a:srgbClr val="000000"/>
                          </a:solidFill>
                          <a:effectLst/>
                          <a:latin typeface="Calibri"/>
                        </a:rPr>
                        <a:t>Full</a:t>
                      </a:r>
                      <a:endParaRPr lang="en-ZA" sz="16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47489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27038" y="1519238"/>
          <a:ext cx="8181975" cy="2580013"/>
        </p:xfrm>
        <a:graphic>
          <a:graphicData uri="http://schemas.openxmlformats.org/drawingml/2006/table">
            <a:tbl>
              <a:tblPr/>
              <a:tblGrid>
                <a:gridCol w="8181975"/>
              </a:tblGrid>
              <a:tr h="432508">
                <a:tc>
                  <a:txBody>
                    <a:bodyPr/>
                    <a:lstStyle/>
                    <a:p>
                      <a:pPr algn="l" fontAlgn="t"/>
                      <a:r>
                        <a:rPr lang="en-ZA" sz="2800" b="1" i="0" u="none" strike="noStrike" dirty="0" smtClean="0">
                          <a:solidFill>
                            <a:schemeClr val="tx1"/>
                          </a:solidFill>
                          <a:latin typeface="Trebuchet MS"/>
                        </a:rPr>
                        <a:t>Chapters covered</a:t>
                      </a:r>
                      <a:endParaRPr lang="en-US" sz="2800" b="1" i="0" u="none" strike="noStrike" dirty="0">
                        <a:solidFill>
                          <a:schemeClr val="tx1"/>
                        </a:solidFill>
                        <a:latin typeface="Trebuchet MS"/>
                      </a:endParaRPr>
                    </a:p>
                  </a:txBody>
                  <a:tcPr marL="5899" marR="5899" marT="5897"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59119">
                <a:tc>
                  <a:txBody>
                    <a:bodyPr/>
                    <a:lstStyle/>
                    <a:p>
                      <a:pPr algn="l" fontAlgn="t"/>
                      <a:r>
                        <a:rPr lang="en-US" sz="2800" b="1" i="0" u="none" strike="noStrike" dirty="0" smtClean="0">
                          <a:solidFill>
                            <a:schemeClr val="tx1"/>
                          </a:solidFill>
                          <a:latin typeface="Trebuchet MS"/>
                        </a:rPr>
                        <a:t>CH1:</a:t>
                      </a:r>
                      <a:r>
                        <a:rPr lang="en-US" sz="2800" b="0" i="0" u="none" strike="noStrike" dirty="0">
                          <a:solidFill>
                            <a:schemeClr val="tx1"/>
                          </a:solidFill>
                          <a:latin typeface="Trebuchet MS"/>
                        </a:rPr>
                        <a:t> A Retrospective on High Performance Embedded </a:t>
                      </a:r>
                      <a:r>
                        <a:rPr lang="en-US" sz="2800" b="0" i="0" u="none" strike="noStrike" dirty="0" smtClean="0">
                          <a:solidFill>
                            <a:schemeClr val="tx1"/>
                          </a:solidFill>
                          <a:latin typeface="Trebuchet MS"/>
                        </a:rPr>
                        <a:t>Computing</a:t>
                      </a:r>
                      <a:endParaRPr lang="en-US" sz="2800" b="0" i="1" u="none" strike="noStrike" dirty="0" smtClean="0">
                        <a:solidFill>
                          <a:schemeClr val="tx1"/>
                        </a:solidFill>
                        <a:latin typeface="Trebuchet MS"/>
                      </a:endParaRPr>
                    </a:p>
                  </a:txBody>
                  <a:tcPr marL="5899" marR="5899" marT="5897"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88059">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800" b="1" i="0" u="none" strike="noStrike" dirty="0" smtClean="0">
                          <a:solidFill>
                            <a:schemeClr val="tx1"/>
                          </a:solidFill>
                          <a:latin typeface="Trebuchet MS"/>
                        </a:rPr>
                        <a:t>CH2: </a:t>
                      </a:r>
                      <a:r>
                        <a:rPr lang="en-US" sz="2800" b="0" i="0" u="none" strike="noStrike" dirty="0" smtClean="0">
                          <a:solidFill>
                            <a:schemeClr val="tx1"/>
                          </a:solidFill>
                          <a:latin typeface="Trebuchet MS"/>
                        </a:rPr>
                        <a:t>Representative Example of a High Performance Embedded Computing System</a:t>
                      </a:r>
                      <a:endParaRPr lang="en-US" sz="2800" b="1" i="0" u="none" strike="noStrike" dirty="0" smtClean="0">
                        <a:solidFill>
                          <a:schemeClr val="tx1"/>
                        </a:solidFill>
                        <a:latin typeface="Trebuchet MS"/>
                      </a:endParaRPr>
                    </a:p>
                  </a:txBody>
                  <a:tcPr marL="5899" marR="5899" marT="5897"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132" name="Rectangle 2"/>
          <p:cNvSpPr>
            <a:spLocks noChangeArrowheads="1"/>
          </p:cNvSpPr>
          <p:nvPr/>
        </p:nvSpPr>
        <p:spPr bwMode="auto">
          <a:xfrm>
            <a:off x="1007717" y="420688"/>
            <a:ext cx="620112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fontAlgn="t"/>
            <a:r>
              <a:rPr lang="en-US" sz="3200" dirty="0">
                <a:latin typeface="Trebuchet MS" pitchFamily="34" charset="0"/>
              </a:rPr>
              <a:t>Next Seminar </a:t>
            </a:r>
            <a:r>
              <a:rPr lang="en-US" sz="3200" dirty="0" smtClean="0">
                <a:latin typeface="Trebuchet MS" pitchFamily="34" charset="0"/>
              </a:rPr>
              <a:t>Tue@3pm   (4-Mar)</a:t>
            </a:r>
            <a:endParaRPr lang="en-US" sz="3200" dirty="0">
              <a:latin typeface="Trebuchet MS" pitchFamily="34" charset="0"/>
            </a:endParaRPr>
          </a:p>
        </p:txBody>
      </p:sp>
      <p:sp>
        <p:nvSpPr>
          <p:cNvPr id="5133" name="Rectangle 3"/>
          <p:cNvSpPr>
            <a:spLocks noChangeArrowheads="1"/>
          </p:cNvSpPr>
          <p:nvPr/>
        </p:nvSpPr>
        <p:spPr bwMode="auto">
          <a:xfrm>
            <a:off x="503238" y="4330700"/>
            <a:ext cx="3095719"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b="1" dirty="0"/>
              <a:t>Seminar Group</a:t>
            </a:r>
            <a:r>
              <a:rPr lang="en-US" sz="2400" b="1" dirty="0" smtClean="0"/>
              <a:t>:</a:t>
            </a:r>
          </a:p>
          <a:p>
            <a:r>
              <a:rPr lang="en-US" sz="2400" dirty="0"/>
              <a:t>Arnab, Anurag</a:t>
            </a:r>
          </a:p>
          <a:p>
            <a:r>
              <a:rPr lang="en-US" sz="2400" dirty="0" err="1"/>
              <a:t>Kammies</a:t>
            </a:r>
            <a:r>
              <a:rPr lang="en-US" sz="2400" dirty="0"/>
              <a:t>, Lloyd</a:t>
            </a:r>
          </a:p>
          <a:p>
            <a:r>
              <a:rPr lang="en-US" sz="2400" dirty="0" err="1"/>
              <a:t>Mtintsilana</a:t>
            </a:r>
            <a:r>
              <a:rPr lang="en-US" sz="2400" dirty="0"/>
              <a:t>, </a:t>
            </a:r>
            <a:r>
              <a:rPr lang="en-US" sz="2400" dirty="0" err="1"/>
              <a:t>Masande</a:t>
            </a:r>
            <a:endParaRPr lang="en-US" sz="2400" dirty="0"/>
          </a:p>
          <a:p>
            <a:r>
              <a:rPr lang="en-US" sz="2400" dirty="0" err="1"/>
              <a:t>Munbodh</a:t>
            </a:r>
            <a:r>
              <a:rPr lang="en-US" sz="2400" dirty="0"/>
              <a:t>, </a:t>
            </a:r>
            <a:r>
              <a:rPr lang="en-US" sz="2400" dirty="0" err="1"/>
              <a:t>Mrinal</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593751"/>
            <a:ext cx="7698306" cy="692210"/>
          </a:xfrm>
        </p:spPr>
        <p:txBody>
          <a:bodyPr>
            <a:normAutofit fontScale="90000"/>
          </a:bodyPr>
          <a:lstStyle/>
          <a:p>
            <a:pPr>
              <a:defRPr/>
            </a:pPr>
            <a:r>
              <a:rPr lang="en-ZA" dirty="0" smtClean="0"/>
              <a:t>Review of:</a:t>
            </a:r>
            <a:br>
              <a:rPr lang="en-ZA" dirty="0" smtClean="0"/>
            </a:br>
            <a:r>
              <a:rPr lang="en-ZA" dirty="0" smtClean="0"/>
              <a:t>Lecture 3 Class Activity</a:t>
            </a:r>
            <a:endParaRPr lang="en-US" dirty="0"/>
          </a:p>
        </p:txBody>
      </p:sp>
      <p:sp>
        <p:nvSpPr>
          <p:cNvPr id="3" name="Content Placeholder 2"/>
          <p:cNvSpPr>
            <a:spLocks noGrp="1"/>
          </p:cNvSpPr>
          <p:nvPr>
            <p:ph idx="1"/>
          </p:nvPr>
        </p:nvSpPr>
        <p:spPr/>
        <p:txBody>
          <a:bodyPr/>
          <a:lstStyle/>
          <a:p>
            <a:pPr>
              <a:defRPr/>
            </a:pPr>
            <a:r>
              <a:rPr lang="en-US" dirty="0" smtClean="0"/>
              <a:t>Sample implementations:</a:t>
            </a:r>
          </a:p>
          <a:p>
            <a:pPr lvl="1">
              <a:defRPr/>
            </a:pPr>
            <a:r>
              <a:rPr lang="en-US" dirty="0" smtClean="0"/>
              <a:t>scalarprod.dev – scalar product sequential implementation</a:t>
            </a:r>
          </a:p>
          <a:p>
            <a:pPr lvl="1">
              <a:defRPr/>
            </a:pPr>
            <a:r>
              <a:rPr lang="en-US" dirty="0" smtClean="0"/>
              <a:t>matmul.dev – matrix multiply sequential implementation</a:t>
            </a:r>
            <a:endParaRPr lang="en-US" dirty="0"/>
          </a:p>
        </p:txBody>
      </p:sp>
      <p:sp>
        <p:nvSpPr>
          <p:cNvPr id="8196" name="Rectangle 3"/>
          <p:cNvSpPr>
            <a:spLocks noChangeArrowheads="1"/>
          </p:cNvSpPr>
          <p:nvPr/>
        </p:nvSpPr>
        <p:spPr bwMode="auto">
          <a:xfrm>
            <a:off x="1666875" y="4745038"/>
            <a:ext cx="37163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See: </a:t>
            </a:r>
            <a:r>
              <a:rPr lang="en-US" dirty="0" err="1"/>
              <a:t>TimingCode</a:t>
            </a:r>
            <a:r>
              <a:rPr lang="en-US" dirty="0"/>
              <a:t>\</a:t>
            </a:r>
            <a:r>
              <a:rPr lang="en-US" dirty="0" err="1"/>
              <a:t>TimingExamples</a:t>
            </a:r>
            <a:endParaRPr lang="en-US" dirty="0"/>
          </a:p>
        </p:txBody>
      </p:sp>
      <p:sp>
        <p:nvSpPr>
          <p:cNvPr id="5" name="Rectangle 3"/>
          <p:cNvSpPr>
            <a:spLocks noChangeArrowheads="1"/>
          </p:cNvSpPr>
          <p:nvPr/>
        </p:nvSpPr>
        <p:spPr bwMode="auto">
          <a:xfrm>
            <a:off x="1666875" y="5309483"/>
            <a:ext cx="19800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t>See: </a:t>
            </a:r>
            <a:r>
              <a:rPr lang="en-US" dirty="0" err="1" smtClean="0"/>
              <a:t>ParallelProd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29187"/>
            <a:ext cx="8385175" cy="571988"/>
          </a:xfrm>
        </p:spPr>
        <p:txBody>
          <a:bodyPr>
            <a:normAutofit fontScale="90000"/>
          </a:bodyPr>
          <a:lstStyle/>
          <a:p>
            <a:pPr>
              <a:defRPr/>
            </a:pPr>
            <a:r>
              <a:rPr lang="en-ZA" dirty="0" err="1" smtClean="0"/>
              <a:t>Scalarprod.c</a:t>
            </a:r>
            <a:endParaRPr lang="en-US" dirty="0"/>
          </a:p>
        </p:txBody>
      </p:sp>
      <p:sp>
        <p:nvSpPr>
          <p:cNvPr id="9219" name="Rectangle 4"/>
          <p:cNvSpPr>
            <a:spLocks noChangeArrowheads="1"/>
          </p:cNvSpPr>
          <p:nvPr/>
        </p:nvSpPr>
        <p:spPr bwMode="auto">
          <a:xfrm>
            <a:off x="601663" y="1225550"/>
            <a:ext cx="7653337" cy="4033838"/>
          </a:xfrm>
          <a:prstGeom prst="rect">
            <a:avLst/>
          </a:prstGeom>
          <a:solidFill>
            <a:schemeClr val="bg1"/>
          </a:solidFill>
          <a:ln>
            <a:solidFill>
              <a:schemeClr val="accent3">
                <a:lumMod val="50000"/>
              </a:schemeClr>
            </a:solidFill>
          </a:ln>
          <a:extLst/>
        </p:spPr>
        <p:txBody>
          <a:bodyPr lIns="90000" tIns="72000" bIns="82800">
            <a:spAutoFit/>
          </a:bodyPr>
          <a:lstStyle/>
          <a:p>
            <a:r>
              <a:rPr lang="en-US" b="1" dirty="0">
                <a:latin typeface="Courier New" pitchFamily="49" charset="0"/>
                <a:cs typeface="Courier New" pitchFamily="49" charset="0"/>
              </a:rPr>
              <a:t>t0 = </a:t>
            </a:r>
            <a:r>
              <a:rPr lang="en-US" b="1" dirty="0" err="1">
                <a:latin typeface="Courier New" pitchFamily="49" charset="0"/>
                <a:cs typeface="Courier New" pitchFamily="49" charset="0"/>
              </a:rPr>
              <a:t>CPU_ticks</a:t>
            </a:r>
            <a:r>
              <a:rPr lang="en-US" b="1" dirty="0">
                <a:latin typeface="Courier New" pitchFamily="49" charset="0"/>
                <a:cs typeface="Courier New" pitchFamily="49" charset="0"/>
              </a:rPr>
              <a:t>();  // get initial tick value</a:t>
            </a:r>
          </a:p>
          <a:p>
            <a:r>
              <a:rPr lang="en-US" b="1" dirty="0">
                <a:latin typeface="Courier New" pitchFamily="49" charset="0"/>
                <a:cs typeface="Courier New" pitchFamily="49" charset="0"/>
              </a:rPr>
              <a:t>    // Do processing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 first initialize the vectors</a:t>
            </a:r>
          </a:p>
          <a:p>
            <a:r>
              <a:rPr lang="en-US" b="1" dirty="0">
                <a:latin typeface="Courier New" pitchFamily="49" charset="0"/>
                <a:cs typeface="Courier New" pitchFamily="49" charset="0"/>
              </a:rPr>
              <a:t>    for (</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=0; </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&lt;VECTOR_LEN; </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 {</a:t>
            </a:r>
          </a:p>
          <a:p>
            <a:r>
              <a:rPr lang="en-US" b="1" dirty="0">
                <a:latin typeface="Courier New" pitchFamily="49" charset="0"/>
                <a:cs typeface="Courier New" pitchFamily="49" charset="0"/>
              </a:rPr>
              <a:t>          a[</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 = </a:t>
            </a:r>
            <a:r>
              <a:rPr lang="en-US" b="1" dirty="0" err="1">
                <a:latin typeface="Courier New" pitchFamily="49" charset="0"/>
                <a:cs typeface="Courier New" pitchFamily="49" charset="0"/>
              </a:rPr>
              <a:t>random_f</a:t>
            </a:r>
            <a:r>
              <a:rPr lang="en-US" b="1" dirty="0">
                <a:latin typeface="Courier New" pitchFamily="49" charset="0"/>
                <a:cs typeface="Courier New" pitchFamily="49" charset="0"/>
              </a:rPr>
              <a:t>(); </a:t>
            </a:r>
          </a:p>
          <a:p>
            <a:r>
              <a:rPr lang="en-US" b="1" dirty="0">
                <a:latin typeface="Courier New" pitchFamily="49" charset="0"/>
                <a:cs typeface="Courier New" pitchFamily="49" charset="0"/>
              </a:rPr>
              <a:t>          b[</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 = </a:t>
            </a:r>
            <a:r>
              <a:rPr lang="en-US" b="1" dirty="0" err="1">
                <a:latin typeface="Courier New" pitchFamily="49" charset="0"/>
                <a:cs typeface="Courier New" pitchFamily="49" charset="0"/>
              </a:rPr>
              <a:t>random_f</a:t>
            </a:r>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sum = 0;</a:t>
            </a:r>
          </a:p>
          <a:p>
            <a:r>
              <a:rPr lang="en-US" b="1" dirty="0">
                <a:latin typeface="Courier New" pitchFamily="49" charset="0"/>
                <a:cs typeface="Courier New" pitchFamily="49" charset="0"/>
              </a:rPr>
              <a:t>    for (</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=0; </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&lt;VECTOR_LEN; </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 {</a:t>
            </a:r>
          </a:p>
          <a:p>
            <a:r>
              <a:rPr lang="en-US" b="1" dirty="0">
                <a:latin typeface="Courier New" pitchFamily="49" charset="0"/>
                <a:cs typeface="Courier New" pitchFamily="49" charset="0"/>
              </a:rPr>
              <a:t>         sum = sum + (a[</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 * b[</a:t>
            </a:r>
            <a:r>
              <a:rPr lang="en-US" b="1" dirty="0" err="1">
                <a:latin typeface="Courier New" pitchFamily="49" charset="0"/>
                <a:cs typeface="Courier New" pitchFamily="49" charset="0"/>
              </a:rPr>
              <a:t>i</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get the time elapsed</a:t>
            </a:r>
          </a:p>
          <a:p>
            <a:r>
              <a:rPr lang="en-US" b="1" dirty="0">
                <a:latin typeface="Courier New" pitchFamily="49" charset="0"/>
                <a:cs typeface="Courier New" pitchFamily="49" charset="0"/>
              </a:rPr>
              <a:t>t1 = </a:t>
            </a:r>
            <a:r>
              <a:rPr lang="en-US" b="1" dirty="0" err="1">
                <a:latin typeface="Courier New" pitchFamily="49" charset="0"/>
                <a:cs typeface="Courier New" pitchFamily="49" charset="0"/>
              </a:rPr>
              <a:t>CPU_ticks</a:t>
            </a:r>
            <a:r>
              <a:rPr lang="en-US" b="1" dirty="0">
                <a:latin typeface="Courier New" pitchFamily="49" charset="0"/>
                <a:cs typeface="Courier New" pitchFamily="49" charset="0"/>
              </a:rPr>
              <a:t>();  // get final tick value</a:t>
            </a:r>
          </a:p>
        </p:txBody>
      </p:sp>
      <p:sp>
        <p:nvSpPr>
          <p:cNvPr id="9220" name="TextBox 4"/>
          <p:cNvSpPr txBox="1">
            <a:spLocks noChangeArrowheads="1"/>
          </p:cNvSpPr>
          <p:nvPr/>
        </p:nvSpPr>
        <p:spPr bwMode="auto">
          <a:xfrm>
            <a:off x="1279525" y="5794375"/>
            <a:ext cx="3943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Golden measure / sequence solution</a:t>
            </a:r>
          </a:p>
        </p:txBody>
      </p:sp>
      <p:pic>
        <p:nvPicPr>
          <p:cNvPr id="9221" name="Picture 5" descr="gold.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275" y="5541963"/>
            <a:ext cx="8112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Parallelizing</a:t>
            </a:r>
            <a:endParaRPr lang="en-US" dirty="0"/>
          </a:p>
        </p:txBody>
      </p:sp>
      <p:sp>
        <p:nvSpPr>
          <p:cNvPr id="10243" name="Rectangle 2"/>
          <p:cNvSpPr>
            <a:spLocks noChangeArrowheads="1"/>
          </p:cNvSpPr>
          <p:nvPr/>
        </p:nvSpPr>
        <p:spPr bwMode="auto">
          <a:xfrm>
            <a:off x="2768600" y="1671638"/>
            <a:ext cx="561975" cy="5365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ZA" sz="2000" dirty="0">
                <a:solidFill>
                  <a:srgbClr val="1C1C1C"/>
                </a:solidFill>
              </a:rPr>
              <a:t>a</a:t>
            </a:r>
            <a:r>
              <a:rPr lang="en-ZA" sz="2000" baseline="-25000" dirty="0">
                <a:solidFill>
                  <a:srgbClr val="1C1C1C"/>
                </a:solidFill>
              </a:rPr>
              <a:t>1</a:t>
            </a:r>
            <a:endParaRPr lang="en-US" sz="2000" baseline="-25000" dirty="0">
              <a:solidFill>
                <a:srgbClr val="1C1C1C"/>
              </a:solidFill>
            </a:endParaRPr>
          </a:p>
        </p:txBody>
      </p:sp>
      <p:sp>
        <p:nvSpPr>
          <p:cNvPr id="10244" name="Rectangle 3"/>
          <p:cNvSpPr>
            <a:spLocks noChangeArrowheads="1"/>
          </p:cNvSpPr>
          <p:nvPr/>
        </p:nvSpPr>
        <p:spPr bwMode="auto">
          <a:xfrm>
            <a:off x="5381625" y="1671638"/>
            <a:ext cx="561975" cy="5365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ZA" sz="2000">
                <a:solidFill>
                  <a:srgbClr val="1C1C1C"/>
                </a:solidFill>
              </a:rPr>
              <a:t>b</a:t>
            </a:r>
            <a:r>
              <a:rPr lang="en-ZA" sz="2000" baseline="-25000">
                <a:solidFill>
                  <a:srgbClr val="1C1C1C"/>
                </a:solidFill>
              </a:rPr>
              <a:t>1</a:t>
            </a:r>
            <a:endParaRPr lang="en-US" sz="2000" baseline="-25000">
              <a:solidFill>
                <a:srgbClr val="1C1C1C"/>
              </a:solidFill>
            </a:endParaRPr>
          </a:p>
        </p:txBody>
      </p:sp>
      <p:sp>
        <p:nvSpPr>
          <p:cNvPr id="10245" name="Rectangle 4"/>
          <p:cNvSpPr>
            <a:spLocks noChangeArrowheads="1"/>
          </p:cNvSpPr>
          <p:nvPr/>
        </p:nvSpPr>
        <p:spPr bwMode="auto">
          <a:xfrm>
            <a:off x="2768600" y="2782888"/>
            <a:ext cx="561975" cy="53498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ZA" sz="2000">
                <a:solidFill>
                  <a:srgbClr val="1C1C1C"/>
                </a:solidFill>
              </a:rPr>
              <a:t>a</a:t>
            </a:r>
            <a:r>
              <a:rPr lang="en-ZA" sz="2000" baseline="-25000">
                <a:solidFill>
                  <a:srgbClr val="1C1C1C"/>
                </a:solidFill>
              </a:rPr>
              <a:t>2</a:t>
            </a:r>
            <a:endParaRPr lang="en-US" sz="2000" baseline="-25000">
              <a:solidFill>
                <a:srgbClr val="1C1C1C"/>
              </a:solidFill>
            </a:endParaRPr>
          </a:p>
        </p:txBody>
      </p:sp>
      <p:sp>
        <p:nvSpPr>
          <p:cNvPr id="10246" name="Rectangle 5"/>
          <p:cNvSpPr>
            <a:spLocks noChangeArrowheads="1"/>
          </p:cNvSpPr>
          <p:nvPr/>
        </p:nvSpPr>
        <p:spPr bwMode="auto">
          <a:xfrm>
            <a:off x="5381625" y="2768600"/>
            <a:ext cx="561975" cy="5365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ZA" sz="2000">
                <a:solidFill>
                  <a:srgbClr val="1C1C1C"/>
                </a:solidFill>
              </a:rPr>
              <a:t>b</a:t>
            </a:r>
            <a:r>
              <a:rPr lang="en-ZA" sz="2000" baseline="-25000">
                <a:solidFill>
                  <a:srgbClr val="1C1C1C"/>
                </a:solidFill>
              </a:rPr>
              <a:t>2</a:t>
            </a:r>
            <a:endParaRPr lang="en-US" sz="2000" baseline="-25000">
              <a:solidFill>
                <a:srgbClr val="1C1C1C"/>
              </a:solidFill>
            </a:endParaRPr>
          </a:p>
        </p:txBody>
      </p:sp>
      <p:sp>
        <p:nvSpPr>
          <p:cNvPr id="10247" name="Rectangle 6"/>
          <p:cNvSpPr>
            <a:spLocks noChangeArrowheads="1"/>
          </p:cNvSpPr>
          <p:nvPr/>
        </p:nvSpPr>
        <p:spPr bwMode="auto">
          <a:xfrm>
            <a:off x="2768600" y="3867150"/>
            <a:ext cx="561975" cy="534988"/>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ZA" sz="2000">
                <a:solidFill>
                  <a:srgbClr val="1C1C1C"/>
                </a:solidFill>
              </a:rPr>
              <a:t>a</a:t>
            </a:r>
            <a:r>
              <a:rPr lang="en-ZA" sz="2000" baseline="-25000">
                <a:solidFill>
                  <a:srgbClr val="1C1C1C"/>
                </a:solidFill>
              </a:rPr>
              <a:t>3</a:t>
            </a:r>
            <a:endParaRPr lang="en-US" sz="2000" baseline="-25000">
              <a:solidFill>
                <a:srgbClr val="1C1C1C"/>
              </a:solidFill>
            </a:endParaRPr>
          </a:p>
        </p:txBody>
      </p:sp>
      <p:sp>
        <p:nvSpPr>
          <p:cNvPr id="10248" name="Rectangle 7"/>
          <p:cNvSpPr>
            <a:spLocks noChangeArrowheads="1"/>
          </p:cNvSpPr>
          <p:nvPr/>
        </p:nvSpPr>
        <p:spPr bwMode="auto">
          <a:xfrm>
            <a:off x="5381625" y="3852863"/>
            <a:ext cx="561975" cy="5365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ZA" sz="2000">
                <a:solidFill>
                  <a:srgbClr val="1C1C1C"/>
                </a:solidFill>
              </a:rPr>
              <a:t>b</a:t>
            </a:r>
            <a:r>
              <a:rPr lang="en-ZA" sz="2000" baseline="-25000">
                <a:solidFill>
                  <a:srgbClr val="1C1C1C"/>
                </a:solidFill>
              </a:rPr>
              <a:t>3</a:t>
            </a:r>
            <a:endParaRPr lang="en-US" sz="2000" baseline="-25000">
              <a:solidFill>
                <a:srgbClr val="1C1C1C"/>
              </a:solidFill>
            </a:endParaRPr>
          </a:p>
        </p:txBody>
      </p:sp>
      <p:sp>
        <p:nvSpPr>
          <p:cNvPr id="10249" name="Rectangle 8"/>
          <p:cNvSpPr>
            <a:spLocks noChangeArrowheads="1"/>
          </p:cNvSpPr>
          <p:nvPr/>
        </p:nvSpPr>
        <p:spPr bwMode="auto">
          <a:xfrm>
            <a:off x="2768600" y="4833938"/>
            <a:ext cx="561975" cy="534987"/>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ZA" sz="2000">
                <a:solidFill>
                  <a:srgbClr val="1C1C1C"/>
                </a:solidFill>
              </a:rPr>
              <a:t>a</a:t>
            </a:r>
            <a:r>
              <a:rPr lang="en-ZA" sz="2000" baseline="-25000">
                <a:solidFill>
                  <a:srgbClr val="1C1C1C"/>
                </a:solidFill>
              </a:rPr>
              <a:t>4</a:t>
            </a:r>
            <a:endParaRPr lang="en-US" sz="2000" baseline="-25000">
              <a:solidFill>
                <a:srgbClr val="1C1C1C"/>
              </a:solidFill>
            </a:endParaRPr>
          </a:p>
        </p:txBody>
      </p:sp>
      <p:sp>
        <p:nvSpPr>
          <p:cNvPr id="10250" name="Rectangle 9"/>
          <p:cNvSpPr>
            <a:spLocks noChangeArrowheads="1"/>
          </p:cNvSpPr>
          <p:nvPr/>
        </p:nvSpPr>
        <p:spPr bwMode="auto">
          <a:xfrm>
            <a:off x="5381625" y="4819650"/>
            <a:ext cx="561975" cy="5365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lstStyle/>
          <a:p>
            <a:r>
              <a:rPr lang="en-ZA" sz="2000">
                <a:solidFill>
                  <a:srgbClr val="1C1C1C"/>
                </a:solidFill>
              </a:rPr>
              <a:t>b</a:t>
            </a:r>
            <a:r>
              <a:rPr lang="en-ZA" sz="2000" baseline="-25000">
                <a:solidFill>
                  <a:srgbClr val="1C1C1C"/>
                </a:solidFill>
              </a:rPr>
              <a:t>4</a:t>
            </a:r>
            <a:endParaRPr lang="en-US" sz="2000" baseline="-25000">
              <a:solidFill>
                <a:srgbClr val="1C1C1C"/>
              </a:solidFill>
            </a:endParaRPr>
          </a:p>
        </p:txBody>
      </p:sp>
      <p:sp>
        <p:nvSpPr>
          <p:cNvPr id="10251" name="Oval 10"/>
          <p:cNvSpPr>
            <a:spLocks noChangeArrowheads="1"/>
          </p:cNvSpPr>
          <p:nvPr/>
        </p:nvSpPr>
        <p:spPr bwMode="auto">
          <a:xfrm>
            <a:off x="3879850" y="1973263"/>
            <a:ext cx="1096963" cy="84772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a:solidFill>
                  <a:srgbClr val="1C1C1C"/>
                </a:solidFill>
              </a:rPr>
              <a:t>a</a:t>
            </a:r>
            <a:r>
              <a:rPr lang="en-ZA" sz="2000" baseline="-25000">
                <a:solidFill>
                  <a:srgbClr val="1C1C1C"/>
                </a:solidFill>
              </a:rPr>
              <a:t>1</a:t>
            </a:r>
            <a:r>
              <a:rPr lang="en-ZA" sz="2000">
                <a:solidFill>
                  <a:srgbClr val="1C1C1C"/>
                </a:solidFill>
              </a:rPr>
              <a:t> </a:t>
            </a:r>
            <a:r>
              <a:rPr lang="en-ZA" sz="2000" i="1">
                <a:solidFill>
                  <a:srgbClr val="1C1C1C"/>
                </a:solidFill>
              </a:rPr>
              <a:t>x</a:t>
            </a:r>
            <a:r>
              <a:rPr lang="en-ZA" sz="2000">
                <a:solidFill>
                  <a:srgbClr val="1C1C1C"/>
                </a:solidFill>
              </a:rPr>
              <a:t> b</a:t>
            </a:r>
            <a:r>
              <a:rPr lang="en-ZA" sz="2000" baseline="-25000">
                <a:solidFill>
                  <a:srgbClr val="1C1C1C"/>
                </a:solidFill>
              </a:rPr>
              <a:t>1</a:t>
            </a:r>
            <a:endParaRPr lang="en-US" sz="2000" baseline="-25000">
              <a:solidFill>
                <a:srgbClr val="1C1C1C"/>
              </a:solidFill>
            </a:endParaRPr>
          </a:p>
        </p:txBody>
      </p:sp>
      <p:cxnSp>
        <p:nvCxnSpPr>
          <p:cNvPr id="10252" name="Straight Arrow Connector 13"/>
          <p:cNvCxnSpPr>
            <a:cxnSpLocks noChangeShapeType="1"/>
            <a:stCxn id="10243" idx="3"/>
            <a:endCxn id="10251" idx="2"/>
          </p:cNvCxnSpPr>
          <p:nvPr/>
        </p:nvCxnSpPr>
        <p:spPr bwMode="auto">
          <a:xfrm>
            <a:off x="3330575" y="1939925"/>
            <a:ext cx="549275" cy="457200"/>
          </a:xfrm>
          <a:prstGeom prst="straightConnector1">
            <a:avLst/>
          </a:prstGeom>
          <a:ln>
            <a:headEnd/>
            <a:tailEnd type="arrow" w="med" len="med"/>
          </a:ln>
          <a:extLst/>
        </p:spPr>
        <p:style>
          <a:lnRef idx="2">
            <a:schemeClr val="accent1"/>
          </a:lnRef>
          <a:fillRef idx="1">
            <a:schemeClr val="lt1"/>
          </a:fillRef>
          <a:effectRef idx="0">
            <a:schemeClr val="accent1"/>
          </a:effectRef>
          <a:fontRef idx="minor">
            <a:schemeClr val="dk1"/>
          </a:fontRef>
        </p:style>
      </p:cxnSp>
      <p:cxnSp>
        <p:nvCxnSpPr>
          <p:cNvPr id="10253" name="Straight Arrow Connector 14"/>
          <p:cNvCxnSpPr>
            <a:cxnSpLocks noChangeShapeType="1"/>
            <a:stCxn id="10244" idx="1"/>
            <a:endCxn id="10251" idx="6"/>
          </p:cNvCxnSpPr>
          <p:nvPr/>
        </p:nvCxnSpPr>
        <p:spPr bwMode="auto">
          <a:xfrm rot="10800000" flipV="1">
            <a:off x="4976813" y="1939925"/>
            <a:ext cx="404812" cy="457200"/>
          </a:xfrm>
          <a:prstGeom prst="straightConnector1">
            <a:avLst/>
          </a:prstGeom>
          <a:ln>
            <a:headEnd/>
            <a:tailEnd type="arrow" w="med" len="med"/>
          </a:ln>
          <a:extLst/>
        </p:spPr>
        <p:style>
          <a:lnRef idx="2">
            <a:schemeClr val="accent1"/>
          </a:lnRef>
          <a:fillRef idx="1">
            <a:schemeClr val="lt1"/>
          </a:fillRef>
          <a:effectRef idx="0">
            <a:schemeClr val="accent1"/>
          </a:effectRef>
          <a:fontRef idx="minor">
            <a:schemeClr val="dk1"/>
          </a:fontRef>
        </p:style>
      </p:cxnSp>
      <p:sp>
        <p:nvSpPr>
          <p:cNvPr id="10254" name="Oval 17"/>
          <p:cNvSpPr>
            <a:spLocks noChangeArrowheads="1"/>
          </p:cNvSpPr>
          <p:nvPr/>
        </p:nvSpPr>
        <p:spPr bwMode="auto">
          <a:xfrm>
            <a:off x="3879850" y="3030538"/>
            <a:ext cx="1096963" cy="849312"/>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a:solidFill>
                  <a:srgbClr val="1C1C1C"/>
                </a:solidFill>
              </a:rPr>
              <a:t>a</a:t>
            </a:r>
            <a:r>
              <a:rPr lang="en-ZA" sz="2000" baseline="-25000">
                <a:solidFill>
                  <a:srgbClr val="1C1C1C"/>
                </a:solidFill>
              </a:rPr>
              <a:t>2</a:t>
            </a:r>
            <a:r>
              <a:rPr lang="en-ZA" sz="2000">
                <a:solidFill>
                  <a:srgbClr val="1C1C1C"/>
                </a:solidFill>
              </a:rPr>
              <a:t> </a:t>
            </a:r>
            <a:r>
              <a:rPr lang="en-ZA" sz="2000" i="1">
                <a:solidFill>
                  <a:srgbClr val="1C1C1C"/>
                </a:solidFill>
              </a:rPr>
              <a:t>x</a:t>
            </a:r>
            <a:r>
              <a:rPr lang="en-ZA" sz="2000">
                <a:solidFill>
                  <a:srgbClr val="1C1C1C"/>
                </a:solidFill>
              </a:rPr>
              <a:t> b</a:t>
            </a:r>
            <a:r>
              <a:rPr lang="en-ZA" sz="2000" baseline="-25000">
                <a:solidFill>
                  <a:srgbClr val="1C1C1C"/>
                </a:solidFill>
              </a:rPr>
              <a:t>2</a:t>
            </a:r>
            <a:endParaRPr lang="en-US" sz="2000" baseline="-25000">
              <a:solidFill>
                <a:srgbClr val="1C1C1C"/>
              </a:solidFill>
            </a:endParaRPr>
          </a:p>
        </p:txBody>
      </p:sp>
      <p:cxnSp>
        <p:nvCxnSpPr>
          <p:cNvPr id="10255" name="Straight Arrow Connector 18"/>
          <p:cNvCxnSpPr>
            <a:cxnSpLocks noChangeShapeType="1"/>
            <a:endCxn id="10254" idx="2"/>
          </p:cNvCxnSpPr>
          <p:nvPr/>
        </p:nvCxnSpPr>
        <p:spPr bwMode="auto">
          <a:xfrm>
            <a:off x="3330575" y="2997200"/>
            <a:ext cx="549275" cy="457200"/>
          </a:xfrm>
          <a:prstGeom prst="straightConnector1">
            <a:avLst/>
          </a:prstGeom>
          <a:ln>
            <a:headEnd/>
            <a:tailEnd type="arrow" w="med" len="med"/>
          </a:ln>
          <a:extLst/>
        </p:spPr>
        <p:style>
          <a:lnRef idx="2">
            <a:schemeClr val="accent1"/>
          </a:lnRef>
          <a:fillRef idx="1">
            <a:schemeClr val="lt1"/>
          </a:fillRef>
          <a:effectRef idx="0">
            <a:schemeClr val="accent1"/>
          </a:effectRef>
          <a:fontRef idx="minor">
            <a:schemeClr val="dk1"/>
          </a:fontRef>
        </p:style>
      </p:cxnSp>
      <p:cxnSp>
        <p:nvCxnSpPr>
          <p:cNvPr id="10256" name="Straight Arrow Connector 19"/>
          <p:cNvCxnSpPr>
            <a:cxnSpLocks noChangeShapeType="1"/>
            <a:endCxn id="10254" idx="6"/>
          </p:cNvCxnSpPr>
          <p:nvPr/>
        </p:nvCxnSpPr>
        <p:spPr bwMode="auto">
          <a:xfrm rot="10800000" flipV="1">
            <a:off x="4976813" y="2997200"/>
            <a:ext cx="404812" cy="457200"/>
          </a:xfrm>
          <a:prstGeom prst="straightConnector1">
            <a:avLst/>
          </a:prstGeom>
          <a:ln>
            <a:headEnd/>
            <a:tailEnd type="arrow" w="med" len="med"/>
          </a:ln>
          <a:extLst/>
        </p:spPr>
        <p:style>
          <a:lnRef idx="2">
            <a:schemeClr val="accent1"/>
          </a:lnRef>
          <a:fillRef idx="1">
            <a:schemeClr val="lt1"/>
          </a:fillRef>
          <a:effectRef idx="0">
            <a:schemeClr val="accent1"/>
          </a:effectRef>
          <a:fontRef idx="minor">
            <a:schemeClr val="dk1"/>
          </a:fontRef>
        </p:style>
      </p:cxnSp>
      <p:sp>
        <p:nvSpPr>
          <p:cNvPr id="10257" name="Oval 20"/>
          <p:cNvSpPr>
            <a:spLocks noChangeArrowheads="1"/>
          </p:cNvSpPr>
          <p:nvPr/>
        </p:nvSpPr>
        <p:spPr bwMode="auto">
          <a:xfrm>
            <a:off x="3879850" y="4114800"/>
            <a:ext cx="1096963" cy="849313"/>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a:solidFill>
                  <a:srgbClr val="1C1C1C"/>
                </a:solidFill>
              </a:rPr>
              <a:t>a</a:t>
            </a:r>
            <a:r>
              <a:rPr lang="en-ZA" sz="2000" baseline="-25000">
                <a:solidFill>
                  <a:srgbClr val="1C1C1C"/>
                </a:solidFill>
              </a:rPr>
              <a:t>3</a:t>
            </a:r>
            <a:r>
              <a:rPr lang="en-ZA" sz="2000">
                <a:solidFill>
                  <a:srgbClr val="1C1C1C"/>
                </a:solidFill>
              </a:rPr>
              <a:t> </a:t>
            </a:r>
            <a:r>
              <a:rPr lang="en-ZA" sz="2000" i="1">
                <a:solidFill>
                  <a:srgbClr val="1C1C1C"/>
                </a:solidFill>
              </a:rPr>
              <a:t>x</a:t>
            </a:r>
            <a:r>
              <a:rPr lang="en-ZA" sz="2000">
                <a:solidFill>
                  <a:srgbClr val="1C1C1C"/>
                </a:solidFill>
              </a:rPr>
              <a:t> b</a:t>
            </a:r>
            <a:r>
              <a:rPr lang="en-ZA" sz="2000" baseline="-25000">
                <a:solidFill>
                  <a:srgbClr val="1C1C1C"/>
                </a:solidFill>
              </a:rPr>
              <a:t>3</a:t>
            </a:r>
            <a:endParaRPr lang="en-US" sz="2000" baseline="-25000">
              <a:solidFill>
                <a:srgbClr val="1C1C1C"/>
              </a:solidFill>
            </a:endParaRPr>
          </a:p>
        </p:txBody>
      </p:sp>
      <p:cxnSp>
        <p:nvCxnSpPr>
          <p:cNvPr id="10258" name="Straight Arrow Connector 21"/>
          <p:cNvCxnSpPr>
            <a:cxnSpLocks noChangeShapeType="1"/>
            <a:endCxn id="10257" idx="2"/>
          </p:cNvCxnSpPr>
          <p:nvPr/>
        </p:nvCxnSpPr>
        <p:spPr bwMode="auto">
          <a:xfrm>
            <a:off x="3330575" y="4081463"/>
            <a:ext cx="549275" cy="457200"/>
          </a:xfrm>
          <a:prstGeom prst="straightConnector1">
            <a:avLst/>
          </a:prstGeom>
          <a:ln>
            <a:headEnd/>
            <a:tailEnd type="arrow" w="med" len="med"/>
          </a:ln>
          <a:extLst/>
        </p:spPr>
        <p:style>
          <a:lnRef idx="2">
            <a:schemeClr val="accent1"/>
          </a:lnRef>
          <a:fillRef idx="1">
            <a:schemeClr val="lt1"/>
          </a:fillRef>
          <a:effectRef idx="0">
            <a:schemeClr val="accent1"/>
          </a:effectRef>
          <a:fontRef idx="minor">
            <a:schemeClr val="dk1"/>
          </a:fontRef>
        </p:style>
      </p:cxnSp>
      <p:cxnSp>
        <p:nvCxnSpPr>
          <p:cNvPr id="10259" name="Straight Arrow Connector 22"/>
          <p:cNvCxnSpPr>
            <a:cxnSpLocks noChangeShapeType="1"/>
            <a:endCxn id="10257" idx="6"/>
          </p:cNvCxnSpPr>
          <p:nvPr/>
        </p:nvCxnSpPr>
        <p:spPr bwMode="auto">
          <a:xfrm rot="10800000" flipV="1">
            <a:off x="4976813" y="4081463"/>
            <a:ext cx="404812" cy="457200"/>
          </a:xfrm>
          <a:prstGeom prst="straightConnector1">
            <a:avLst/>
          </a:prstGeom>
          <a:ln>
            <a:headEnd/>
            <a:tailEnd type="arrow" w="med" len="med"/>
          </a:ln>
          <a:extLst/>
        </p:spPr>
        <p:style>
          <a:lnRef idx="2">
            <a:schemeClr val="accent1"/>
          </a:lnRef>
          <a:fillRef idx="1">
            <a:schemeClr val="lt1"/>
          </a:fillRef>
          <a:effectRef idx="0">
            <a:schemeClr val="accent1"/>
          </a:effectRef>
          <a:fontRef idx="minor">
            <a:schemeClr val="dk1"/>
          </a:fontRef>
        </p:style>
      </p:cxnSp>
      <p:cxnSp>
        <p:nvCxnSpPr>
          <p:cNvPr id="10260" name="Straight Arrow Connector 23"/>
          <p:cNvCxnSpPr>
            <a:cxnSpLocks noChangeShapeType="1"/>
          </p:cNvCxnSpPr>
          <p:nvPr/>
        </p:nvCxnSpPr>
        <p:spPr bwMode="auto">
          <a:xfrm>
            <a:off x="3330575" y="5048250"/>
            <a:ext cx="549275" cy="457200"/>
          </a:xfrm>
          <a:prstGeom prst="straightConnector1">
            <a:avLst/>
          </a:prstGeom>
          <a:ln>
            <a:headEnd/>
            <a:tailEnd type="arrow" w="med" len="med"/>
          </a:ln>
          <a:extLst/>
        </p:spPr>
        <p:style>
          <a:lnRef idx="2">
            <a:schemeClr val="accent1"/>
          </a:lnRef>
          <a:fillRef idx="1">
            <a:schemeClr val="lt1"/>
          </a:fillRef>
          <a:effectRef idx="0">
            <a:schemeClr val="accent1"/>
          </a:effectRef>
          <a:fontRef idx="minor">
            <a:schemeClr val="dk1"/>
          </a:fontRef>
        </p:style>
      </p:cxnSp>
      <p:cxnSp>
        <p:nvCxnSpPr>
          <p:cNvPr id="10261" name="Straight Arrow Connector 24"/>
          <p:cNvCxnSpPr>
            <a:cxnSpLocks noChangeShapeType="1"/>
          </p:cNvCxnSpPr>
          <p:nvPr/>
        </p:nvCxnSpPr>
        <p:spPr bwMode="auto">
          <a:xfrm rot="10800000" flipV="1">
            <a:off x="4976813" y="5048250"/>
            <a:ext cx="404812" cy="457200"/>
          </a:xfrm>
          <a:prstGeom prst="straightConnector1">
            <a:avLst/>
          </a:prstGeom>
          <a:ln>
            <a:headEnd/>
            <a:tailEnd type="arrow" w="med" len="med"/>
          </a:ln>
          <a:extLst/>
        </p:spPr>
        <p:style>
          <a:lnRef idx="2">
            <a:schemeClr val="accent1"/>
          </a:lnRef>
          <a:fillRef idx="1">
            <a:schemeClr val="lt1"/>
          </a:fillRef>
          <a:effectRef idx="0">
            <a:schemeClr val="accent1"/>
          </a:effectRef>
          <a:fontRef idx="minor">
            <a:schemeClr val="dk1"/>
          </a:fontRef>
        </p:style>
      </p:cxnSp>
      <p:sp>
        <p:nvSpPr>
          <p:cNvPr id="10262" name="Oval 25"/>
          <p:cNvSpPr>
            <a:spLocks noChangeArrowheads="1"/>
          </p:cNvSpPr>
          <p:nvPr/>
        </p:nvSpPr>
        <p:spPr bwMode="auto">
          <a:xfrm>
            <a:off x="3879850" y="5081588"/>
            <a:ext cx="1096963" cy="849312"/>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lIns="0" rIns="0"/>
          <a:lstStyle/>
          <a:p>
            <a:pPr algn="ctr"/>
            <a:r>
              <a:rPr lang="en-ZA" sz="2000">
                <a:solidFill>
                  <a:srgbClr val="1C1C1C"/>
                </a:solidFill>
              </a:rPr>
              <a:t>a</a:t>
            </a:r>
            <a:r>
              <a:rPr lang="en-ZA" sz="2000" baseline="-25000">
                <a:solidFill>
                  <a:srgbClr val="1C1C1C"/>
                </a:solidFill>
              </a:rPr>
              <a:t>4</a:t>
            </a:r>
            <a:r>
              <a:rPr lang="en-ZA" sz="2000">
                <a:solidFill>
                  <a:srgbClr val="1C1C1C"/>
                </a:solidFill>
              </a:rPr>
              <a:t> </a:t>
            </a:r>
            <a:r>
              <a:rPr lang="en-ZA" sz="2000" i="1">
                <a:solidFill>
                  <a:srgbClr val="1C1C1C"/>
                </a:solidFill>
              </a:rPr>
              <a:t>x</a:t>
            </a:r>
            <a:r>
              <a:rPr lang="en-ZA" sz="2000">
                <a:solidFill>
                  <a:srgbClr val="1C1C1C"/>
                </a:solidFill>
              </a:rPr>
              <a:t> b</a:t>
            </a:r>
            <a:r>
              <a:rPr lang="en-ZA" sz="2000" baseline="-25000">
                <a:solidFill>
                  <a:srgbClr val="1C1C1C"/>
                </a:solidFill>
              </a:rPr>
              <a:t>4</a:t>
            </a:r>
            <a:endParaRPr lang="en-US" sz="2000" baseline="-25000">
              <a:solidFill>
                <a:srgbClr val="1C1C1C"/>
              </a:solidFill>
            </a:endParaRPr>
          </a:p>
        </p:txBody>
      </p:sp>
      <p:grpSp>
        <p:nvGrpSpPr>
          <p:cNvPr id="10263" name="Group 29"/>
          <p:cNvGrpSpPr>
            <a:grpSpLocks/>
          </p:cNvGrpSpPr>
          <p:nvPr/>
        </p:nvGrpSpPr>
        <p:grpSpPr bwMode="auto">
          <a:xfrm>
            <a:off x="4075113" y="6243638"/>
            <a:ext cx="739775" cy="87312"/>
            <a:chOff x="444137" y="4140926"/>
            <a:chExt cx="739543" cy="86400"/>
          </a:xfrm>
        </p:grpSpPr>
        <p:sp>
          <p:nvSpPr>
            <p:cNvPr id="10266" name="Oval 26"/>
            <p:cNvSpPr>
              <a:spLocks noChangeArrowheads="1"/>
            </p:cNvSpPr>
            <p:nvPr/>
          </p:nvSpPr>
          <p:spPr bwMode="auto">
            <a:xfrm flipH="1">
              <a:off x="444137" y="4140926"/>
              <a:ext cx="86400" cy="8640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a:lstStyle/>
            <a:p>
              <a:endParaRPr lang="en-US"/>
            </a:p>
          </p:txBody>
        </p:sp>
        <p:sp>
          <p:nvSpPr>
            <p:cNvPr id="10267" name="Oval 27"/>
            <p:cNvSpPr>
              <a:spLocks noChangeArrowheads="1"/>
            </p:cNvSpPr>
            <p:nvPr/>
          </p:nvSpPr>
          <p:spPr bwMode="auto">
            <a:xfrm flipH="1">
              <a:off x="757646" y="4140926"/>
              <a:ext cx="86400" cy="8640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a:lstStyle/>
            <a:p>
              <a:endParaRPr lang="en-US"/>
            </a:p>
          </p:txBody>
        </p:sp>
        <p:sp>
          <p:nvSpPr>
            <p:cNvPr id="10268" name="Oval 28"/>
            <p:cNvSpPr>
              <a:spLocks noChangeArrowheads="1"/>
            </p:cNvSpPr>
            <p:nvPr/>
          </p:nvSpPr>
          <p:spPr bwMode="auto">
            <a:xfrm flipH="1">
              <a:off x="1097280" y="4140926"/>
              <a:ext cx="86400" cy="8640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a:lstStyle/>
            <a:p>
              <a:endParaRPr lang="en-US"/>
            </a:p>
          </p:txBody>
        </p:sp>
      </p:grpSp>
      <p:cxnSp>
        <p:nvCxnSpPr>
          <p:cNvPr id="10264" name="Straight Arrow Connector 31"/>
          <p:cNvCxnSpPr>
            <a:cxnSpLocks noChangeShapeType="1"/>
            <a:endCxn id="10251" idx="0"/>
          </p:cNvCxnSpPr>
          <p:nvPr/>
        </p:nvCxnSpPr>
        <p:spPr bwMode="auto">
          <a:xfrm rot="5400000">
            <a:off x="4356100" y="1325563"/>
            <a:ext cx="719138" cy="576262"/>
          </a:xfrm>
          <a:prstGeom prst="straightConnector1">
            <a:avLst/>
          </a:prstGeom>
          <a:noFill/>
          <a:ln w="190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0265" name="TextBox 33"/>
          <p:cNvSpPr txBox="1">
            <a:spLocks noChangeArrowheads="1"/>
          </p:cNvSpPr>
          <p:nvPr/>
        </p:nvSpPr>
        <p:spPr bwMode="auto">
          <a:xfrm>
            <a:off x="4983163" y="625475"/>
            <a:ext cx="37211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There’s obvious concurrency here.</a:t>
            </a:r>
            <a:br>
              <a:rPr lang="en-ZA"/>
            </a:br>
            <a:r>
              <a:rPr lang="en-ZA"/>
              <a:t>Ideally, it would be nice to do all</a:t>
            </a:r>
            <a:br>
              <a:rPr lang="en-ZA"/>
            </a:br>
            <a:r>
              <a:rPr lang="en-ZA"/>
              <a:t>these multiplies simultaneously</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3269</TotalTime>
  <Words>2064</Words>
  <Application>Microsoft Office PowerPoint</Application>
  <PresentationFormat>On-screen Show (4:3)</PresentationFormat>
  <Paragraphs>297</Paragraphs>
  <Slides>35</Slides>
  <Notes>30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4084 Theme</vt:lpstr>
      <vt:lpstr>PowerPoint Presentation</vt:lpstr>
      <vt:lpstr>Lecture Overview</vt:lpstr>
      <vt:lpstr>Prac 1 issues</vt:lpstr>
      <vt:lpstr>Prac report</vt:lpstr>
      <vt:lpstr>PowerPoint Presentation</vt:lpstr>
      <vt:lpstr>PowerPoint Presentation</vt:lpstr>
      <vt:lpstr>Review of: Lecture 3 Class Activity</vt:lpstr>
      <vt:lpstr>Scalarprod.c</vt:lpstr>
      <vt:lpstr>Parallelizing</vt:lpstr>
      <vt:lpstr>Parallel code program…</vt:lpstr>
      <vt:lpstr>PowerPoint Presentation</vt:lpstr>
      <vt:lpstr>Pthreads (partitioned)</vt:lpstr>
      <vt:lpstr>Pthreads (interlaced*)</vt:lpstr>
      <vt:lpstr>Benchmarking tips</vt:lpstr>
      <vt:lpstr>Windows &amp; Linux Timing</vt:lpstr>
      <vt:lpstr>Some Important Terms</vt:lpstr>
      <vt:lpstr>Programming Models</vt:lpstr>
      <vt:lpstr>Data parallel model</vt:lpstr>
      <vt:lpstr>Data parallel characteristics</vt:lpstr>
      <vt:lpstr>Data parallel characteristics</vt:lpstr>
      <vt:lpstr>Data parallelism pros &amp; cons</vt:lpstr>
      <vt:lpstr>Data parallelism pros &amp; cons</vt:lpstr>
      <vt:lpstr>Message Passing (MP) model</vt:lpstr>
      <vt:lpstr>Message Passing (MP) model</vt:lpstr>
      <vt:lpstr>Message passing implementations</vt:lpstr>
      <vt:lpstr>Message passing implementations</vt:lpstr>
      <vt:lpstr>Shared Memory Model</vt:lpstr>
      <vt:lpstr>Shared Memory Model pros and cons</vt:lpstr>
      <vt:lpstr>Hybrid model</vt:lpstr>
      <vt:lpstr>Hybrid model</vt:lpstr>
      <vt:lpstr>Classic techniques</vt:lpstr>
      <vt:lpstr>Some terms</vt:lpstr>
      <vt:lpstr>Some terms</vt:lpstr>
      <vt:lpstr>Next lecture…</vt:lpstr>
      <vt:lpstr>PowerPoint Presentation</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GPUs CUDA Timing</dc:subject>
  <dc:creator>Simon Winberg</dc:creator>
  <cp:lastModifiedBy>Simon Winberg</cp:lastModifiedBy>
  <cp:revision>273</cp:revision>
  <dcterms:created xsi:type="dcterms:W3CDTF">2009-02-10T02:25:54Z</dcterms:created>
  <dcterms:modified xsi:type="dcterms:W3CDTF">2014-02-27T13:27:46Z</dcterms:modified>
  <cp:category>Lectures</cp:category>
</cp:coreProperties>
</file>