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Lst>
  <p:notesMasterIdLst>
    <p:notesMasterId r:id="rId32"/>
  </p:notesMasterIdLst>
  <p:sldIdLst>
    <p:sldId id="324" r:id="rId2"/>
    <p:sldId id="273" r:id="rId3"/>
    <p:sldId id="342" r:id="rId4"/>
    <p:sldId id="343" r:id="rId5"/>
    <p:sldId id="344" r:id="rId6"/>
    <p:sldId id="345" r:id="rId7"/>
    <p:sldId id="350" r:id="rId8"/>
    <p:sldId id="348" r:id="rId9"/>
    <p:sldId id="349" r:id="rId10"/>
    <p:sldId id="351" r:id="rId11"/>
    <p:sldId id="352" r:id="rId12"/>
    <p:sldId id="353" r:id="rId13"/>
    <p:sldId id="354" r:id="rId14"/>
    <p:sldId id="356" r:id="rId15"/>
    <p:sldId id="357" r:id="rId16"/>
    <p:sldId id="358" r:id="rId17"/>
    <p:sldId id="359" r:id="rId18"/>
    <p:sldId id="360" r:id="rId19"/>
    <p:sldId id="361" r:id="rId20"/>
    <p:sldId id="362" r:id="rId21"/>
    <p:sldId id="370" r:id="rId22"/>
    <p:sldId id="368" r:id="rId23"/>
    <p:sldId id="363" r:id="rId24"/>
    <p:sldId id="371" r:id="rId25"/>
    <p:sldId id="364" r:id="rId26"/>
    <p:sldId id="365" r:id="rId27"/>
    <p:sldId id="366" r:id="rId28"/>
    <p:sldId id="367" r:id="rId29"/>
    <p:sldId id="290" r:id="rId30"/>
    <p:sldId id="36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3F2"/>
    <a:srgbClr val="1C1C1C"/>
    <a:srgbClr val="FFFF00"/>
    <a:srgbClr val="3024CE"/>
    <a:srgbClr val="1008B8"/>
    <a:srgbClr val="2E8DBC"/>
    <a:srgbClr val="66FFFF"/>
    <a:srgbClr val="D9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87" autoAdjust="0"/>
  </p:normalViewPr>
  <p:slideViewPr>
    <p:cSldViewPr snapToGrid="0">
      <p:cViewPr>
        <p:scale>
          <a:sx n="66" d="100"/>
          <a:sy n="66" d="100"/>
        </p:scale>
        <p:origin x="-1680" y="-324"/>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EE29D2A-A337-4C92-80A6-11EAF04713EF}" type="datetimeFigureOut">
              <a:rPr lang="en-US"/>
              <a:pPr>
                <a:defRPr/>
              </a:pPr>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C5B7FC8-457B-4B62-BC8D-38CC49B15613}" type="slidenum">
              <a:rPr lang="en-US"/>
              <a:pPr>
                <a:defRPr/>
              </a:pPr>
              <a:t>‹#›</a:t>
            </a:fld>
            <a:endParaRPr lang="en-US"/>
          </a:p>
        </p:txBody>
      </p:sp>
    </p:spTree>
    <p:extLst>
      <p:ext uri="{BB962C8B-B14F-4D97-AF65-F5344CB8AC3E}">
        <p14:creationId xmlns:p14="http://schemas.microsoft.com/office/powerpoint/2010/main" val="1353383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C1ACB2-80F9-453E-8301-67CB067AA2C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CEDEFB-C552-4734-B8B5-D1058B26D112}"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60EE86-B8F1-4CB9-B6B8-D25649DC7FA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09FDC7-2613-47D7-980C-A245EED0DE5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D7AF6A-4218-4F49-8BEA-6CBA6D57A8D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092875-60ED-470C-8D59-C48A6991C59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26E8C3-AECF-48CA-A7CC-1144005F39C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ED695B-174B-4CF9-BEAE-5F6D7AD283D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FB45DF-8568-4CB6-8E9D-BAAB9646FF37}"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156B4A-C63F-4A07-9369-41BF338C8BFD}"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511E2A-C82F-46E6-9DEC-FF2A1DC4B263}"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1FFF9F-1EF7-44EE-838E-A555B8A9C214}"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10962F-2B00-481A-81AC-06E85B358707}"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19D908-9E78-4957-BF87-749B79027CD8}" type="slidenum">
              <a:rPr lang="en-US"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0AC65-701E-4324-9503-FD4FB2F88303}" type="slidenum">
              <a:rPr lang="en-US" smtClean="0"/>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64545-AD1B-4A4C-A27E-6BD6CBEA1EC8}" type="slidenum">
              <a:rPr lang="en-US" smtClean="0"/>
              <a:pPr/>
              <a:t>26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260CBC-894F-44C0-8EC9-BF660EAE2803}" type="slidenum">
              <a:rPr lang="en-US" smtClean="0"/>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04B663-3530-4176-BAA3-084578C95950}" type="slidenum">
              <a:rPr lang="en-US" smtClean="0"/>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246E53-84B2-4BE1-9841-375D6ECBB7B6}"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10F6E4-8134-41AF-B5A7-C7ECE1024AE8}"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82B6B1-7536-4D96-80D6-519B5686B8F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7EE1A4-E1E7-4565-8CAB-C9367FD7372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750A34-B2BF-42CE-AF44-CB9C721F768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98D4F0-81CA-4FFA-8F8A-170F337CCAC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2BD5F8-DBA2-47DE-A3FF-5DEF4DB68F44}"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E69F08-0125-4D9B-87CA-11AA1A00640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67E8E546-D79D-4384-B2CA-AF27FF727C30}"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6CE97AF-4E68-47C7-A495-B34BEE418A0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83B8BF7-4D53-43CE-B7A3-2AE5B795F5C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CD61EB8-1C42-45C4-93C7-4023CD69E5F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6945EC4-456C-447F-B0E1-A253488C6A0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34DFBD76-8139-4B29-9CB3-8256A5D01494}"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8DCE1244-0CAB-4BA9-BDDC-619AB2EEB0A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0747E61E-21D0-4D91-81B9-015677FF08D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994F8EDF-8323-49D0-A8B1-BC02D9D498C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029082CC-A70B-478C-803B-2745E0DEAA37}"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C17F979F-F445-4202-B65D-FA53BE60B00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ixabay.com/" TargetMode="External"/><Relationship Id="rId2" Type="http://schemas.openxmlformats.org/officeDocument/2006/relationships/hyperlink" Target="http://www.flickr.com/photos/hongiiv/407481199/"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commons.wikimedia.org/wiki/File:Lei_de_moore_2006.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1558925" y="1873250"/>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979488" y="3562350"/>
            <a:ext cx="8164512" cy="763588"/>
          </a:xfrm>
        </p:spPr>
        <p:txBody>
          <a:bodyPr/>
          <a:lstStyle/>
          <a:p>
            <a:pPr algn="ctr" eaLnBrk="1" hangingPunct="1">
              <a:buFont typeface="Wingdings" pitchFamily="2" charset="2"/>
              <a:buNone/>
              <a:defRPr/>
            </a:pPr>
            <a:r>
              <a:rPr lang="en-ZA" sz="3600" dirty="0" smtClean="0">
                <a:solidFill>
                  <a:srgbClr val="FF0000"/>
                </a:solidFill>
              </a:rPr>
              <a:t>Lecture 3:</a:t>
            </a:r>
          </a:p>
        </p:txBody>
      </p:sp>
      <p:sp>
        <p:nvSpPr>
          <p:cNvPr id="4100" name="Rectangle 9"/>
          <p:cNvSpPr>
            <a:spLocks noChangeArrowheads="1"/>
          </p:cNvSpPr>
          <p:nvPr/>
        </p:nvSpPr>
        <p:spPr bwMode="auto">
          <a:xfrm>
            <a:off x="1644650" y="5467350"/>
            <a:ext cx="5832475" cy="95885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pic>
        <p:nvPicPr>
          <p:cNvPr id="4101" name="Picture 9" descr="EEE4084F_logo.jpg"/>
          <p:cNvPicPr>
            <a:picLocks noChangeAspect="1"/>
          </p:cNvPicPr>
          <p:nvPr/>
        </p:nvPicPr>
        <p:blipFill>
          <a:blip r:embed="rId4" cstate="print"/>
          <a:srcRect/>
          <a:stretch>
            <a:fillRect/>
          </a:stretch>
        </p:blipFill>
        <p:spPr bwMode="auto">
          <a:xfrm>
            <a:off x="500040" y="386832"/>
            <a:ext cx="1439862" cy="1436688"/>
          </a:xfrm>
          <a:prstGeom prst="rect">
            <a:avLst/>
          </a:prstGeom>
          <a:noFill/>
          <a:ln w="9525">
            <a:noFill/>
            <a:miter lim="800000"/>
            <a:headEnd/>
            <a:tailEnd/>
          </a:ln>
        </p:spPr>
      </p:pic>
      <p:pic>
        <p:nvPicPr>
          <p:cNvPr id="4102"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258468" y="360372"/>
            <a:ext cx="1407955" cy="1436688"/>
          </a:xfrm>
          <a:prstGeom prst="rect">
            <a:avLst/>
          </a:prstGeom>
          <a:noFill/>
          <a:ln w="9525">
            <a:noFill/>
            <a:miter lim="800000"/>
            <a:headEnd/>
            <a:tailEnd/>
          </a:ln>
        </p:spPr>
      </p:pic>
      <p:sp>
        <p:nvSpPr>
          <p:cNvPr id="9" name="Rectangle 8"/>
          <p:cNvSpPr/>
          <p:nvPr/>
        </p:nvSpPr>
        <p:spPr>
          <a:xfrm>
            <a:off x="1554529" y="229296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sp>
        <p:nvSpPr>
          <p:cNvPr id="10" name="Rectangle 9"/>
          <p:cNvSpPr/>
          <p:nvPr/>
        </p:nvSpPr>
        <p:spPr>
          <a:xfrm>
            <a:off x="640467" y="4175125"/>
            <a:ext cx="7882643" cy="954088"/>
          </a:xfrm>
          <a:prstGeom prst="rect">
            <a:avLst/>
          </a:prstGeom>
        </p:spPr>
        <p:txBody>
          <a:bodyPr wrap="square">
            <a:spAutoFit/>
          </a:bodyPr>
          <a:lstStyle/>
          <a:p>
            <a:pPr algn="ctr" eaLnBrk="1" hangingPunct="1">
              <a:buFont typeface="Wingdings" pitchFamily="2" charset="2"/>
              <a:buNone/>
              <a:defRPr/>
            </a:pPr>
            <a:r>
              <a:rPr lang="en-ZA" sz="2800" dirty="0" smtClean="0">
                <a:solidFill>
                  <a:srgbClr val="FF0000"/>
                </a:solidFill>
                <a:effectLst>
                  <a:outerShdw blurRad="38100" dist="38100" dir="2700000" algn="tl">
                    <a:srgbClr val="000000">
                      <a:alpha val="43137"/>
                    </a:srgbClr>
                  </a:outerShdw>
                </a:effectLst>
                <a:latin typeface="Arial" pitchFamily="34" charset="0"/>
              </a:rPr>
              <a:t>Towards </a:t>
            </a:r>
            <a:r>
              <a:rPr lang="en-ZA" sz="2800" dirty="0">
                <a:solidFill>
                  <a:srgbClr val="FF0000"/>
                </a:solidFill>
                <a:effectLst>
                  <a:outerShdw blurRad="38100" dist="38100" dir="2700000" algn="tl">
                    <a:srgbClr val="000000">
                      <a:alpha val="43137"/>
                    </a:srgbClr>
                  </a:outerShdw>
                </a:effectLst>
                <a:latin typeface="Arial" pitchFamily="34" charset="0"/>
              </a:rPr>
              <a:t>Prac1, Golden Measure, Temporal and Spatial Computing, Benchmarking</a:t>
            </a:r>
            <a:endParaRPr lang="en-US" sz="2800" dirty="0">
              <a:solidFill>
                <a:srgbClr val="FF0000"/>
              </a:solidFill>
              <a:effectLst>
                <a:outerShdw blurRad="38100" dist="38100" dir="2700000" algn="tl">
                  <a:srgbClr val="000000">
                    <a:alpha val="43137"/>
                  </a:srgbClr>
                </a:outerShdw>
              </a:effectLst>
              <a:latin typeface="Arial"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1178" y="4956969"/>
            <a:ext cx="1369247" cy="1568009"/>
          </a:xfrm>
          <a:prstGeom prst="rect">
            <a:avLst/>
          </a:prstGeom>
        </p:spPr>
      </p:pic>
      <p:pic>
        <p:nvPicPr>
          <p:cNvPr id="2051" name="Picture 3" descr="C:\Users\swinberg\Documents\ACTIVE\EEE4084F\Common\Images_open\CC-SA.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Terms</a:t>
            </a:r>
            <a:endParaRPr lang="en-US" dirty="0"/>
          </a:p>
        </p:txBody>
      </p:sp>
      <p:sp>
        <p:nvSpPr>
          <p:cNvPr id="3" name="Content Placeholder 2"/>
          <p:cNvSpPr>
            <a:spLocks noGrp="1"/>
          </p:cNvSpPr>
          <p:nvPr>
            <p:ph idx="1"/>
          </p:nvPr>
        </p:nvSpPr>
        <p:spPr/>
        <p:txBody>
          <a:bodyPr/>
          <a:lstStyle/>
          <a:p>
            <a:pPr>
              <a:defRPr/>
            </a:pPr>
            <a:r>
              <a:rPr lang="en-ZA" dirty="0" smtClean="0"/>
              <a:t>Sequential / Serial  (</a:t>
            </a:r>
            <a:r>
              <a:rPr lang="en-ZA" dirty="0" err="1" smtClean="0"/>
              <a:t>serial.c</a:t>
            </a:r>
            <a:r>
              <a:rPr lang="en-ZA" dirty="0" smtClean="0"/>
              <a:t>)</a:t>
            </a:r>
          </a:p>
          <a:p>
            <a:pPr lvl="1">
              <a:defRPr/>
            </a:pPr>
            <a:r>
              <a:rPr lang="en-ZA" dirty="0" smtClean="0"/>
              <a:t>A non-</a:t>
            </a:r>
            <a:r>
              <a:rPr lang="en-ZA" dirty="0" err="1" smtClean="0"/>
              <a:t>parallized</a:t>
            </a:r>
            <a:r>
              <a:rPr lang="en-ZA" dirty="0" smtClean="0"/>
              <a:t> code solution</a:t>
            </a:r>
          </a:p>
          <a:p>
            <a:pPr>
              <a:defRPr/>
            </a:pPr>
            <a:r>
              <a:rPr lang="en-ZA" dirty="0" smtClean="0"/>
              <a:t>Generally, you can call your code solutions </a:t>
            </a:r>
            <a:r>
              <a:rPr lang="en-ZA" dirty="0" err="1" smtClean="0"/>
              <a:t>parallel.c</a:t>
            </a:r>
            <a:r>
              <a:rPr lang="en-ZA" dirty="0" smtClean="0"/>
              <a:t> (or para1.c, para2.c if you have multiple versions)</a:t>
            </a:r>
          </a:p>
          <a:p>
            <a:pPr>
              <a:defRPr/>
            </a:pPr>
            <a:r>
              <a:rPr lang="en-ZA" dirty="0" smtClean="0"/>
              <a:t>You can also include some test data (if it isn’t too big, &lt;1Mb), e.g. </a:t>
            </a:r>
            <a:r>
              <a:rPr lang="en-ZA" dirty="0" err="1" smtClean="0"/>
              <a:t>gold.csv</a:t>
            </a:r>
            <a:r>
              <a:rPr lang="en-ZA" dirty="0" smtClean="0"/>
              <a:t> or </a:t>
            </a:r>
            <a:r>
              <a:rPr lang="en-ZA" dirty="0" err="1" smtClean="0"/>
              <a:t>serial.csv</a:t>
            </a:r>
            <a:r>
              <a:rPr lang="en-ZA" dirty="0" smtClean="0"/>
              <a:t>, and paral1.csv</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Part A and B of the </a:t>
            </a:r>
            <a:r>
              <a:rPr lang="en-ZA" dirty="0" err="1" smtClean="0"/>
              <a:t>Pracs</a:t>
            </a:r>
            <a:endParaRPr lang="en-US" dirty="0"/>
          </a:p>
        </p:txBody>
      </p:sp>
      <p:sp>
        <p:nvSpPr>
          <p:cNvPr id="3" name="Content Placeholder 2"/>
          <p:cNvSpPr>
            <a:spLocks noGrp="1"/>
          </p:cNvSpPr>
          <p:nvPr>
            <p:ph idx="1"/>
          </p:nvPr>
        </p:nvSpPr>
        <p:spPr/>
        <p:txBody>
          <a:bodyPr/>
          <a:lstStyle/>
          <a:p>
            <a:pPr>
              <a:defRPr/>
            </a:pPr>
            <a:r>
              <a:rPr lang="en-ZA" dirty="0" smtClean="0"/>
              <a:t>Part A</a:t>
            </a:r>
          </a:p>
          <a:p>
            <a:pPr lvl="1">
              <a:defRPr/>
            </a:pPr>
            <a:r>
              <a:rPr lang="en-ZA" dirty="0" smtClean="0"/>
              <a:t>Example program that helps get you started quicker</a:t>
            </a:r>
          </a:p>
          <a:p>
            <a:pPr lvl="1">
              <a:defRPr/>
            </a:pPr>
            <a:r>
              <a:rPr lang="en-ZA" dirty="0" smtClean="0"/>
              <a:t>e.g., </a:t>
            </a:r>
            <a:r>
              <a:rPr lang="en-ZA" dirty="0" err="1" smtClean="0"/>
              <a:t>PartA</a:t>
            </a:r>
            <a:r>
              <a:rPr lang="en-ZA" dirty="0" smtClean="0"/>
              <a:t> of Prac1 gives a sample program using </a:t>
            </a:r>
            <a:r>
              <a:rPr lang="en-ZA" dirty="0" err="1" smtClean="0"/>
              <a:t>Pthreads</a:t>
            </a:r>
            <a:r>
              <a:rPr lang="en-ZA" dirty="0" smtClean="0"/>
              <a:t> and loading an image</a:t>
            </a:r>
          </a:p>
          <a:p>
            <a:pPr>
              <a:defRPr/>
            </a:pPr>
            <a:r>
              <a:rPr lang="en-ZA" dirty="0" smtClean="0"/>
              <a:t>Part B</a:t>
            </a:r>
          </a:p>
          <a:p>
            <a:pPr lvl="1">
              <a:defRPr/>
            </a:pPr>
            <a:r>
              <a:rPr lang="en-ZA" dirty="0" smtClean="0"/>
              <a:t>The main part, where you provide a parallelized solution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73" y="264596"/>
            <a:ext cx="3961022" cy="691056"/>
          </a:xfrm>
        </p:spPr>
        <p:txBody>
          <a:bodyPr>
            <a:normAutofit fontScale="90000"/>
          </a:bodyPr>
          <a:lstStyle/>
          <a:p>
            <a:pPr>
              <a:defRPr/>
            </a:pPr>
            <a:r>
              <a:rPr lang="en-ZA" dirty="0" smtClean="0"/>
              <a:t>Prac Reports</a:t>
            </a:r>
            <a:endParaRPr lang="en-US" dirty="0"/>
          </a:p>
        </p:txBody>
      </p:sp>
      <p:sp>
        <p:nvSpPr>
          <p:cNvPr id="3" name="Content Placeholder 2"/>
          <p:cNvSpPr>
            <a:spLocks noGrp="1"/>
          </p:cNvSpPr>
          <p:nvPr>
            <p:ph idx="1"/>
          </p:nvPr>
        </p:nvSpPr>
        <p:spPr>
          <a:xfrm>
            <a:off x="392113" y="1147763"/>
            <a:ext cx="8453437" cy="4835026"/>
          </a:xfrm>
        </p:spPr>
        <p:txBody>
          <a:bodyPr>
            <a:normAutofit lnSpcReduction="10000"/>
          </a:bodyPr>
          <a:lstStyle/>
          <a:p>
            <a:pPr>
              <a:defRPr/>
            </a:pPr>
            <a:r>
              <a:rPr lang="en-US" dirty="0" smtClean="0"/>
              <a:t>Reports should be short!</a:t>
            </a:r>
          </a:p>
          <a:p>
            <a:pPr lvl="1">
              <a:defRPr/>
            </a:pPr>
            <a:r>
              <a:rPr lang="en-US" dirty="0" smtClean="0"/>
              <a:t>Pref. around one or two pages long (could add appendices, e.g., additional screenshots)</a:t>
            </a:r>
          </a:p>
          <a:p>
            <a:pPr lvl="1">
              <a:defRPr/>
            </a:pPr>
            <a:r>
              <a:rPr lang="en-US" dirty="0" smtClean="0"/>
              <a:t>Discussing your observations and results. </a:t>
            </a:r>
          </a:p>
          <a:p>
            <a:pPr lvl="1">
              <a:defRPr/>
            </a:pPr>
            <a:r>
              <a:rPr lang="en-US" dirty="0" err="1" smtClean="0">
                <a:solidFill>
                  <a:schemeClr val="tx2">
                    <a:lumMod val="75000"/>
                  </a:schemeClr>
                </a:solidFill>
              </a:rPr>
              <a:t>Prac</a:t>
            </a:r>
            <a:r>
              <a:rPr lang="en-US" dirty="0" smtClean="0">
                <a:solidFill>
                  <a:schemeClr val="tx2">
                    <a:lumMod val="75000"/>
                  </a:schemeClr>
                </a:solidFill>
              </a:rPr>
              <a:t> num, Names &amp; student</a:t>
            </a:r>
            <a:r>
              <a:rPr lang="en-US" dirty="0" smtClean="0"/>
              <a:t> num on 1</a:t>
            </a:r>
            <a:r>
              <a:rPr lang="en-US" baseline="30000" dirty="0" smtClean="0"/>
              <a:t>st</a:t>
            </a:r>
            <a:r>
              <a:rPr lang="en-US" dirty="0" smtClean="0"/>
              <a:t> page</a:t>
            </a:r>
          </a:p>
          <a:p>
            <a:pPr>
              <a:defRPr/>
            </a:pPr>
            <a:r>
              <a:rPr lang="en-US" dirty="0" smtClean="0"/>
              <a:t>Does not need to be fancy (e.g. point-form OK for </a:t>
            </a:r>
            <a:r>
              <a:rPr lang="en-US" dirty="0" err="1" smtClean="0"/>
              <a:t>prac</a:t>
            </a:r>
            <a:r>
              <a:rPr lang="en-US" dirty="0" smtClean="0"/>
              <a:t> reports)</a:t>
            </a:r>
          </a:p>
          <a:p>
            <a:pPr>
              <a:defRPr/>
            </a:pPr>
            <a:r>
              <a:rPr lang="en-US" dirty="0" smtClean="0"/>
              <a:t>Where applicable (e.g. for Prac1), you can include an image or two of the solution to illustrate/clarify the discussion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43" y="291056"/>
            <a:ext cx="8385175" cy="692390"/>
          </a:xfrm>
        </p:spPr>
        <p:txBody>
          <a:bodyPr>
            <a:normAutofit fontScale="90000"/>
          </a:bodyPr>
          <a:lstStyle/>
          <a:p>
            <a:pPr>
              <a:defRPr/>
            </a:pPr>
            <a:r>
              <a:rPr lang="en-ZA" dirty="0" smtClean="0"/>
              <a:t>Prac Reports</a:t>
            </a:r>
            <a:endParaRPr lang="en-US" dirty="0"/>
          </a:p>
        </p:txBody>
      </p:sp>
      <p:sp>
        <p:nvSpPr>
          <p:cNvPr id="3" name="Content Placeholder 2"/>
          <p:cNvSpPr>
            <a:spLocks noGrp="1"/>
          </p:cNvSpPr>
          <p:nvPr>
            <p:ph idx="1"/>
          </p:nvPr>
        </p:nvSpPr>
        <p:spPr>
          <a:xfrm>
            <a:off x="392113" y="1056322"/>
            <a:ext cx="8453437" cy="4191000"/>
          </a:xfrm>
        </p:spPr>
        <p:txBody>
          <a:bodyPr>
            <a:normAutofit fontScale="92500" lnSpcReduction="10000"/>
          </a:bodyPr>
          <a:lstStyle/>
          <a:p>
            <a:pPr>
              <a:defRPr/>
            </a:pPr>
            <a:r>
              <a:rPr lang="en-US" b="1" dirty="0" smtClean="0">
                <a:solidFill>
                  <a:schemeClr val="tx2">
                    <a:lumMod val="75000"/>
                  </a:schemeClr>
                </a:solidFill>
              </a:rPr>
              <a:t>Very important:</a:t>
            </a:r>
            <a:r>
              <a:rPr lang="en-US" dirty="0" smtClean="0"/>
              <a:t> </a:t>
            </a:r>
          </a:p>
          <a:p>
            <a:pPr lvl="1">
              <a:defRPr/>
            </a:pPr>
            <a:r>
              <a:rPr lang="en-US" dirty="0" smtClean="0"/>
              <a:t>Show the error stats and timing results you got.</a:t>
            </a:r>
          </a:p>
          <a:p>
            <a:pPr lvl="1">
              <a:defRPr/>
            </a:pPr>
            <a:r>
              <a:rPr lang="en-ZA" dirty="0" smtClean="0"/>
              <a:t>Use </a:t>
            </a:r>
            <a:r>
              <a:rPr lang="en-ZA" dirty="0" smtClean="0">
                <a:solidFill>
                  <a:schemeClr val="tx2">
                    <a:lumMod val="75000"/>
                  </a:schemeClr>
                </a:solidFill>
              </a:rPr>
              <a:t>standard deviation</a:t>
            </a:r>
            <a:r>
              <a:rPr lang="en-ZA" dirty="0" smtClean="0"/>
              <a:t> when applicable</a:t>
            </a:r>
            <a:r>
              <a:rPr lang="en-ZA" dirty="0" smtClean="0">
                <a:solidFill>
                  <a:schemeClr val="tx2">
                    <a:lumMod val="75000"/>
                  </a:schemeClr>
                </a:solidFill>
              </a:rPr>
              <a:t/>
            </a:r>
            <a:br>
              <a:rPr lang="en-ZA" dirty="0" smtClean="0">
                <a:solidFill>
                  <a:schemeClr val="tx2">
                    <a:lumMod val="75000"/>
                  </a:schemeClr>
                </a:solidFill>
              </a:rPr>
            </a:br>
            <a:r>
              <a:rPr lang="en-ZA" dirty="0" smtClean="0">
                <a:solidFill>
                  <a:schemeClr val="tx2">
                    <a:lumMod val="75000"/>
                  </a:schemeClr>
                </a:solidFill>
              </a:rPr>
              <a:t/>
            </a:r>
            <a:br>
              <a:rPr lang="en-ZA" dirty="0" smtClean="0">
                <a:solidFill>
                  <a:schemeClr val="tx2">
                    <a:lumMod val="75000"/>
                  </a:schemeClr>
                </a:solidFill>
              </a:rPr>
            </a:br>
            <a:endParaRPr lang="en-ZA" dirty="0" smtClean="0">
              <a:solidFill>
                <a:schemeClr val="tx2">
                  <a:lumMod val="75000"/>
                </a:schemeClr>
              </a:solidFill>
            </a:endParaRPr>
          </a:p>
          <a:p>
            <a:pPr lvl="2">
              <a:defRPr/>
            </a:pPr>
            <a:r>
              <a:rPr lang="en-ZA" dirty="0" smtClean="0"/>
              <a:t>You may need to be inventive in some cases (e.g., </a:t>
            </a:r>
            <a:r>
              <a:rPr lang="en-ZA" dirty="0" err="1" smtClean="0"/>
              <a:t>stddev</a:t>
            </a:r>
            <a:r>
              <a:rPr lang="en-ZA" dirty="0" smtClean="0"/>
              <a:t> between two images)</a:t>
            </a:r>
            <a:endParaRPr lang="en-US" dirty="0" smtClean="0"/>
          </a:p>
          <a:p>
            <a:pPr lvl="1">
              <a:defRPr/>
            </a:pPr>
            <a:r>
              <a:rPr lang="en-US" dirty="0" smtClean="0"/>
              <a:t>I want to see the </a:t>
            </a:r>
            <a:r>
              <a:rPr lang="en-US" dirty="0" smtClean="0">
                <a:solidFill>
                  <a:schemeClr val="tx2">
                    <a:lumMod val="75000"/>
                  </a:schemeClr>
                </a:solidFill>
              </a:rPr>
              <a:t>real time</a:t>
            </a:r>
            <a:r>
              <a:rPr lang="en-US" dirty="0" smtClean="0"/>
              <a:t> it took, and</a:t>
            </a:r>
          </a:p>
          <a:p>
            <a:pPr lvl="1">
              <a:defRPr/>
            </a:pPr>
            <a:r>
              <a:rPr lang="en-US" dirty="0" smtClean="0"/>
              <a:t>The </a:t>
            </a:r>
            <a:r>
              <a:rPr lang="en-US" dirty="0" smtClean="0">
                <a:solidFill>
                  <a:schemeClr val="tx2">
                    <a:lumMod val="75000"/>
                  </a:schemeClr>
                </a:solidFill>
              </a:rPr>
              <a:t>speedup factor</a:t>
            </a:r>
            <a:r>
              <a:rPr lang="en-US" dirty="0" smtClean="0"/>
              <a:t> for the different methods and the types of tests applied</a:t>
            </a:r>
          </a:p>
        </p:txBody>
      </p:sp>
      <p:pic>
        <p:nvPicPr>
          <p:cNvPr id="18436" name="Picture 3" descr="stddev.png"/>
          <p:cNvPicPr>
            <a:picLocks noChangeAspect="1"/>
          </p:cNvPicPr>
          <p:nvPr/>
        </p:nvPicPr>
        <p:blipFill>
          <a:blip r:embed="rId3" cstate="print"/>
          <a:srcRect/>
          <a:stretch>
            <a:fillRect/>
          </a:stretch>
        </p:blipFill>
        <p:spPr bwMode="auto">
          <a:xfrm>
            <a:off x="2402447" y="2412563"/>
            <a:ext cx="2443163" cy="796925"/>
          </a:xfrm>
          <a:prstGeom prst="rect">
            <a:avLst/>
          </a:prstGeom>
          <a:noFill/>
          <a:ln w="9525">
            <a:noFill/>
            <a:miter lim="800000"/>
            <a:headEnd/>
            <a:tailEnd/>
          </a:ln>
        </p:spPr>
      </p:pic>
      <p:sp>
        <p:nvSpPr>
          <p:cNvPr id="18437" name="TextBox 4"/>
          <p:cNvSpPr txBox="1">
            <a:spLocks noChangeArrowheads="1"/>
          </p:cNvSpPr>
          <p:nvPr/>
        </p:nvSpPr>
        <p:spPr bwMode="auto">
          <a:xfrm>
            <a:off x="5457314" y="2593420"/>
            <a:ext cx="1639888" cy="368300"/>
          </a:xfrm>
          <a:prstGeom prst="rect">
            <a:avLst/>
          </a:prstGeom>
          <a:noFill/>
          <a:ln w="9525">
            <a:noFill/>
            <a:miter lim="800000"/>
            <a:headEnd/>
            <a:tailEnd/>
          </a:ln>
        </p:spPr>
        <p:txBody>
          <a:bodyPr wrap="none">
            <a:spAutoFit/>
          </a:bodyPr>
          <a:lstStyle/>
          <a:p>
            <a:r>
              <a:rPr lang="en-ZA" dirty="0"/>
              <a:t>u = average X</a:t>
            </a:r>
            <a:endParaRPr lang="en-US" dirty="0"/>
          </a:p>
        </p:txBody>
      </p:sp>
      <p:sp>
        <p:nvSpPr>
          <p:cNvPr id="6" name="Rectangle 5"/>
          <p:cNvSpPr/>
          <p:nvPr/>
        </p:nvSpPr>
        <p:spPr>
          <a:xfrm>
            <a:off x="3618069" y="5593476"/>
            <a:ext cx="1306768" cy="369332"/>
          </a:xfrm>
          <a:prstGeom prst="rect">
            <a:avLst/>
          </a:prstGeom>
        </p:spPr>
        <p:txBody>
          <a:bodyPr wrap="none">
            <a:spAutoFit/>
          </a:bodyPr>
          <a:lstStyle/>
          <a:p>
            <a:r>
              <a:rPr lang="en-US" dirty="0" smtClean="0">
                <a:solidFill>
                  <a:schemeClr val="tx1">
                    <a:lumMod val="95000"/>
                  </a:schemeClr>
                </a:solidFill>
              </a:rPr>
              <a:t>speedup =</a:t>
            </a:r>
            <a:endParaRPr lang="en-GB" dirty="0">
              <a:solidFill>
                <a:schemeClr val="tx1">
                  <a:lumMod val="95000"/>
                </a:schemeClr>
              </a:solidFill>
            </a:endParaRPr>
          </a:p>
        </p:txBody>
      </p:sp>
      <p:sp>
        <p:nvSpPr>
          <p:cNvPr id="7" name="TextBox 6"/>
          <p:cNvSpPr txBox="1"/>
          <p:nvPr/>
        </p:nvSpPr>
        <p:spPr>
          <a:xfrm>
            <a:off x="4832100" y="5575668"/>
            <a:ext cx="994824" cy="369332"/>
          </a:xfrm>
          <a:prstGeom prst="rect">
            <a:avLst/>
          </a:prstGeom>
          <a:noFill/>
        </p:spPr>
        <p:txBody>
          <a:bodyPr wrap="none" rtlCol="0">
            <a:spAutoFit/>
          </a:bodyPr>
          <a:lstStyle/>
          <a:p>
            <a:r>
              <a:rPr lang="en-ZA" dirty="0" smtClean="0">
                <a:solidFill>
                  <a:schemeClr val="tx1">
                    <a:lumMod val="95000"/>
                  </a:schemeClr>
                </a:solidFill>
              </a:rPr>
              <a:t>T</a:t>
            </a:r>
            <a:r>
              <a:rPr lang="en-ZA" baseline="-25000" dirty="0" smtClean="0">
                <a:solidFill>
                  <a:schemeClr val="tx1">
                    <a:lumMod val="95000"/>
                  </a:schemeClr>
                </a:solidFill>
              </a:rPr>
              <a:t>p1</a:t>
            </a:r>
            <a:r>
              <a:rPr lang="en-ZA" dirty="0" smtClean="0">
                <a:solidFill>
                  <a:schemeClr val="tx1">
                    <a:lumMod val="95000"/>
                  </a:schemeClr>
                </a:solidFill>
              </a:rPr>
              <a:t> / T</a:t>
            </a:r>
            <a:r>
              <a:rPr lang="en-ZA" baseline="-25000" dirty="0" smtClean="0">
                <a:solidFill>
                  <a:schemeClr val="tx1">
                    <a:lumMod val="95000"/>
                  </a:schemeClr>
                </a:solidFill>
              </a:rPr>
              <a:t>p2</a:t>
            </a:r>
            <a:endParaRPr lang="en-GB" dirty="0">
              <a:solidFill>
                <a:schemeClr val="tx1">
                  <a:lumMod val="95000"/>
                </a:schemeClr>
              </a:solidFill>
            </a:endParaRPr>
          </a:p>
        </p:txBody>
      </p:sp>
      <p:sp>
        <p:nvSpPr>
          <p:cNvPr id="8" name="TextBox 7"/>
          <p:cNvSpPr txBox="1"/>
          <p:nvPr/>
        </p:nvSpPr>
        <p:spPr>
          <a:xfrm>
            <a:off x="3708693" y="5941428"/>
            <a:ext cx="3350597" cy="338554"/>
          </a:xfrm>
          <a:prstGeom prst="rect">
            <a:avLst/>
          </a:prstGeom>
          <a:noFill/>
        </p:spPr>
        <p:txBody>
          <a:bodyPr wrap="none" rtlCol="0">
            <a:spAutoFit/>
          </a:bodyPr>
          <a:lstStyle/>
          <a:p>
            <a:r>
              <a:rPr lang="en-ZA" sz="1600" dirty="0" smtClean="0">
                <a:solidFill>
                  <a:schemeClr val="tx1">
                    <a:lumMod val="95000"/>
                  </a:schemeClr>
                </a:solidFill>
              </a:rPr>
              <a:t>T</a:t>
            </a:r>
            <a:r>
              <a:rPr lang="en-ZA" sz="1600" baseline="-25000" dirty="0" smtClean="0">
                <a:solidFill>
                  <a:schemeClr val="tx1">
                    <a:lumMod val="95000"/>
                  </a:schemeClr>
                </a:solidFill>
              </a:rPr>
              <a:t>p1</a:t>
            </a:r>
            <a:r>
              <a:rPr lang="en-ZA" sz="1600" dirty="0" smtClean="0">
                <a:solidFill>
                  <a:schemeClr val="tx1">
                    <a:lumMod val="95000"/>
                  </a:schemeClr>
                </a:solidFill>
              </a:rPr>
              <a:t> = Original non-parallel program</a:t>
            </a:r>
            <a:endParaRPr lang="en-GB" sz="1600" dirty="0">
              <a:solidFill>
                <a:schemeClr val="tx1">
                  <a:lumMod val="95000"/>
                </a:schemeClr>
              </a:solidFill>
            </a:endParaRPr>
          </a:p>
        </p:txBody>
      </p:sp>
      <p:sp>
        <p:nvSpPr>
          <p:cNvPr id="9" name="TextBox 8"/>
          <p:cNvSpPr txBox="1"/>
          <p:nvPr/>
        </p:nvSpPr>
        <p:spPr>
          <a:xfrm>
            <a:off x="3708693" y="6229892"/>
            <a:ext cx="3398687" cy="338554"/>
          </a:xfrm>
          <a:prstGeom prst="rect">
            <a:avLst/>
          </a:prstGeom>
          <a:noFill/>
        </p:spPr>
        <p:txBody>
          <a:bodyPr wrap="none" rtlCol="0">
            <a:spAutoFit/>
          </a:bodyPr>
          <a:lstStyle/>
          <a:p>
            <a:r>
              <a:rPr lang="en-ZA" sz="1600" dirty="0" smtClean="0">
                <a:solidFill>
                  <a:schemeClr val="tx1">
                    <a:lumMod val="95000"/>
                  </a:schemeClr>
                </a:solidFill>
              </a:rPr>
              <a:t>T</a:t>
            </a:r>
            <a:r>
              <a:rPr lang="en-ZA" sz="1600" baseline="-25000" dirty="0" smtClean="0">
                <a:solidFill>
                  <a:schemeClr val="tx1">
                    <a:lumMod val="95000"/>
                  </a:schemeClr>
                </a:solidFill>
              </a:rPr>
              <a:t>p2</a:t>
            </a:r>
            <a:r>
              <a:rPr lang="en-ZA" sz="1600" dirty="0" smtClean="0">
                <a:solidFill>
                  <a:schemeClr val="tx1">
                    <a:lumMod val="95000"/>
                  </a:schemeClr>
                </a:solidFill>
              </a:rPr>
              <a:t> = Optimized or parallel program</a:t>
            </a:r>
            <a:endParaRPr lang="en-GB" sz="1600"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73" y="765736"/>
            <a:ext cx="7698306" cy="692210"/>
          </a:xfrm>
        </p:spPr>
        <p:txBody>
          <a:bodyPr>
            <a:normAutofit fontScale="90000"/>
          </a:bodyPr>
          <a:lstStyle/>
          <a:p>
            <a:pPr>
              <a:defRPr/>
            </a:pPr>
            <a:r>
              <a:rPr lang="en-ZA" dirty="0" smtClean="0"/>
              <a:t>Temporal and Spatial Computation</a:t>
            </a:r>
            <a:endParaRPr lang="en-US" dirty="0"/>
          </a:p>
        </p:txBody>
      </p:sp>
      <p:sp>
        <p:nvSpPr>
          <p:cNvPr id="19459" name="TextBox 2"/>
          <p:cNvSpPr txBox="1">
            <a:spLocks noChangeArrowheads="1"/>
          </p:cNvSpPr>
          <p:nvPr/>
        </p:nvSpPr>
        <p:spPr bwMode="auto">
          <a:xfrm>
            <a:off x="501650" y="1425462"/>
            <a:ext cx="4090988" cy="523875"/>
          </a:xfrm>
          <a:prstGeom prst="rect">
            <a:avLst/>
          </a:prstGeom>
          <a:noFill/>
          <a:ln w="9525">
            <a:noFill/>
            <a:miter lim="800000"/>
            <a:headEnd/>
            <a:tailEnd/>
          </a:ln>
        </p:spPr>
        <p:txBody>
          <a:bodyPr wrap="none">
            <a:spAutoFit/>
          </a:bodyPr>
          <a:lstStyle/>
          <a:p>
            <a:r>
              <a:rPr lang="en-ZA" sz="2800" b="1"/>
              <a:t>Temporal Computation</a:t>
            </a:r>
          </a:p>
        </p:txBody>
      </p:sp>
      <p:sp>
        <p:nvSpPr>
          <p:cNvPr id="19460" name="TextBox 3"/>
          <p:cNvSpPr txBox="1">
            <a:spLocks noChangeArrowheads="1"/>
          </p:cNvSpPr>
          <p:nvPr/>
        </p:nvSpPr>
        <p:spPr bwMode="auto">
          <a:xfrm>
            <a:off x="5087938" y="1425462"/>
            <a:ext cx="3679825" cy="523875"/>
          </a:xfrm>
          <a:prstGeom prst="rect">
            <a:avLst/>
          </a:prstGeom>
          <a:noFill/>
          <a:ln w="9525">
            <a:noFill/>
            <a:miter lim="800000"/>
            <a:headEnd/>
            <a:tailEnd/>
          </a:ln>
        </p:spPr>
        <p:txBody>
          <a:bodyPr wrap="none">
            <a:spAutoFit/>
          </a:bodyPr>
          <a:lstStyle/>
          <a:p>
            <a:r>
              <a:rPr lang="en-ZA" sz="2800" b="1"/>
              <a:t>Spatial Computation</a:t>
            </a:r>
          </a:p>
        </p:txBody>
      </p:sp>
      <p:sp>
        <p:nvSpPr>
          <p:cNvPr id="19461" name="TextBox 4"/>
          <p:cNvSpPr txBox="1">
            <a:spLocks noChangeArrowheads="1"/>
          </p:cNvSpPr>
          <p:nvPr/>
        </p:nvSpPr>
        <p:spPr bwMode="auto">
          <a:xfrm>
            <a:off x="501650" y="2016012"/>
            <a:ext cx="4052888" cy="1200150"/>
          </a:xfrm>
          <a:prstGeom prst="rect">
            <a:avLst/>
          </a:prstGeom>
          <a:noFill/>
          <a:ln w="9525">
            <a:noFill/>
            <a:miter lim="800000"/>
            <a:headEnd/>
            <a:tailEnd/>
          </a:ln>
        </p:spPr>
        <p:txBody>
          <a:bodyPr wrap="none">
            <a:spAutoFit/>
          </a:bodyPr>
          <a:lstStyle/>
          <a:p>
            <a:r>
              <a:rPr lang="en-ZA" sz="2400" i="1"/>
              <a:t>The traditional paradigm</a:t>
            </a:r>
          </a:p>
          <a:p>
            <a:r>
              <a:rPr lang="en-ZA" sz="2400" i="1"/>
              <a:t>Typical of Programmers</a:t>
            </a:r>
          </a:p>
          <a:p>
            <a:r>
              <a:rPr lang="en-ZA" sz="2400" i="1"/>
              <a:t>Things done over time steps</a:t>
            </a:r>
          </a:p>
        </p:txBody>
      </p:sp>
      <p:cxnSp>
        <p:nvCxnSpPr>
          <p:cNvPr id="19462" name="Straight Connector 6"/>
          <p:cNvCxnSpPr>
            <a:cxnSpLocks noChangeShapeType="1"/>
          </p:cNvCxnSpPr>
          <p:nvPr/>
        </p:nvCxnSpPr>
        <p:spPr bwMode="auto">
          <a:xfrm rot="5400000">
            <a:off x="2042319" y="4152107"/>
            <a:ext cx="5413375" cy="1587"/>
          </a:xfrm>
          <a:prstGeom prst="line">
            <a:avLst/>
          </a:prstGeom>
          <a:noFill/>
          <a:ln w="28575" algn="ctr">
            <a:solidFill>
              <a:schemeClr val="tx1"/>
            </a:solidFill>
            <a:round/>
            <a:headEnd/>
            <a:tailEnd/>
          </a:ln>
        </p:spPr>
      </p:cxnSp>
      <p:sp>
        <p:nvSpPr>
          <p:cNvPr id="19463" name="TextBox 7"/>
          <p:cNvSpPr txBox="1">
            <a:spLocks noChangeArrowheads="1"/>
          </p:cNvSpPr>
          <p:nvPr/>
        </p:nvSpPr>
        <p:spPr bwMode="auto">
          <a:xfrm>
            <a:off x="5014913" y="2016012"/>
            <a:ext cx="3625850" cy="1200150"/>
          </a:xfrm>
          <a:prstGeom prst="rect">
            <a:avLst/>
          </a:prstGeom>
          <a:noFill/>
          <a:ln w="9525">
            <a:noFill/>
            <a:miter lim="800000"/>
            <a:headEnd/>
            <a:tailEnd/>
          </a:ln>
        </p:spPr>
        <p:txBody>
          <a:bodyPr wrap="none">
            <a:spAutoFit/>
          </a:bodyPr>
          <a:lstStyle/>
          <a:p>
            <a:r>
              <a:rPr lang="en-ZA" sz="2400" i="1" dirty="0"/>
              <a:t>Suited to hardware</a:t>
            </a:r>
          </a:p>
          <a:p>
            <a:r>
              <a:rPr lang="en-ZA" sz="2400" i="1" dirty="0"/>
              <a:t>Possibly more intuitive?</a:t>
            </a:r>
          </a:p>
          <a:p>
            <a:r>
              <a:rPr lang="en-ZA" sz="2400" i="1" dirty="0"/>
              <a:t>Things related in a space</a:t>
            </a:r>
          </a:p>
        </p:txBody>
      </p:sp>
      <p:sp>
        <p:nvSpPr>
          <p:cNvPr id="19464" name="TextBox 8"/>
          <p:cNvSpPr txBox="1">
            <a:spLocks noChangeArrowheads="1"/>
          </p:cNvSpPr>
          <p:nvPr/>
        </p:nvSpPr>
        <p:spPr bwMode="auto">
          <a:xfrm>
            <a:off x="796925" y="3416187"/>
            <a:ext cx="2832100" cy="1477963"/>
          </a:xfrm>
          <a:prstGeom prst="rect">
            <a:avLst/>
          </a:prstGeom>
          <a:noFill/>
          <a:ln w="9525">
            <a:noFill/>
            <a:miter lim="800000"/>
            <a:headEnd/>
            <a:tailEnd/>
          </a:ln>
        </p:spPr>
        <p:txBody>
          <a:bodyPr wrap="none">
            <a:spAutoFit/>
          </a:bodyPr>
          <a:lstStyle/>
          <a:p>
            <a:r>
              <a:rPr lang="en-ZA"/>
              <a:t>A = input(“A= ? ”);</a:t>
            </a:r>
          </a:p>
          <a:p>
            <a:r>
              <a:rPr lang="en-ZA"/>
              <a:t>B = input(“B =? ”);</a:t>
            </a:r>
          </a:p>
          <a:p>
            <a:r>
              <a:rPr lang="en-ZA"/>
              <a:t>C = input(“B multiplier ?”);</a:t>
            </a:r>
          </a:p>
          <a:p>
            <a:r>
              <a:rPr lang="en-ZA"/>
              <a:t>X = A + B * C</a:t>
            </a:r>
          </a:p>
          <a:p>
            <a:r>
              <a:rPr lang="en-ZA"/>
              <a:t>Y = A – B * C</a:t>
            </a:r>
            <a:endParaRPr lang="en-US"/>
          </a:p>
        </p:txBody>
      </p:sp>
      <p:sp>
        <p:nvSpPr>
          <p:cNvPr id="19465" name="Oval 9"/>
          <p:cNvSpPr>
            <a:spLocks noChangeArrowheads="1"/>
          </p:cNvSpPr>
          <p:nvPr/>
        </p:nvSpPr>
        <p:spPr bwMode="auto">
          <a:xfrm>
            <a:off x="5162550" y="4109925"/>
            <a:ext cx="1017588" cy="471487"/>
          </a:xfrm>
          <a:prstGeom prst="ellipse">
            <a:avLst/>
          </a:prstGeom>
          <a:noFill/>
          <a:ln w="12700" algn="ctr">
            <a:solidFill>
              <a:schemeClr val="tx1"/>
            </a:solidFill>
            <a:round/>
            <a:headEnd/>
            <a:tailEnd/>
          </a:ln>
        </p:spPr>
        <p:txBody>
          <a:bodyPr anchor="ctr"/>
          <a:lstStyle/>
          <a:p>
            <a:pPr algn="ctr"/>
            <a:r>
              <a:rPr lang="en-ZA"/>
              <a:t>A?</a:t>
            </a:r>
            <a:endParaRPr lang="en-US"/>
          </a:p>
        </p:txBody>
      </p:sp>
      <p:sp>
        <p:nvSpPr>
          <p:cNvPr id="19466" name="Oval 10"/>
          <p:cNvSpPr>
            <a:spLocks noChangeArrowheads="1"/>
          </p:cNvSpPr>
          <p:nvPr/>
        </p:nvSpPr>
        <p:spPr bwMode="auto">
          <a:xfrm>
            <a:off x="7786688" y="5718062"/>
            <a:ext cx="1017587" cy="471488"/>
          </a:xfrm>
          <a:prstGeom prst="ellipse">
            <a:avLst/>
          </a:prstGeom>
          <a:noFill/>
          <a:ln w="12700" algn="ctr">
            <a:solidFill>
              <a:schemeClr val="tx1"/>
            </a:solidFill>
            <a:round/>
            <a:headEnd/>
            <a:tailEnd/>
          </a:ln>
        </p:spPr>
        <p:txBody>
          <a:bodyPr anchor="ctr"/>
          <a:lstStyle/>
          <a:p>
            <a:pPr algn="ctr"/>
            <a:r>
              <a:rPr lang="en-ZA"/>
              <a:t>B?</a:t>
            </a:r>
            <a:endParaRPr lang="en-US"/>
          </a:p>
        </p:txBody>
      </p:sp>
      <p:sp>
        <p:nvSpPr>
          <p:cNvPr id="19467" name="Oval 11"/>
          <p:cNvSpPr>
            <a:spLocks noChangeArrowheads="1"/>
          </p:cNvSpPr>
          <p:nvPr/>
        </p:nvSpPr>
        <p:spPr bwMode="auto">
          <a:xfrm>
            <a:off x="7907869" y="4124212"/>
            <a:ext cx="1017588" cy="473075"/>
          </a:xfrm>
          <a:prstGeom prst="ellipse">
            <a:avLst/>
          </a:prstGeom>
          <a:noFill/>
          <a:ln w="12700" algn="ctr">
            <a:solidFill>
              <a:schemeClr val="tx1"/>
            </a:solidFill>
            <a:round/>
            <a:headEnd/>
            <a:tailEnd/>
          </a:ln>
        </p:spPr>
        <p:txBody>
          <a:bodyPr anchor="ctr"/>
          <a:lstStyle/>
          <a:p>
            <a:pPr algn="ctr"/>
            <a:r>
              <a:rPr lang="en-ZA"/>
              <a:t>C?</a:t>
            </a:r>
            <a:endParaRPr lang="en-US"/>
          </a:p>
        </p:txBody>
      </p:sp>
      <p:sp>
        <p:nvSpPr>
          <p:cNvPr id="19468" name="Oval 12"/>
          <p:cNvSpPr>
            <a:spLocks noChangeArrowheads="1"/>
          </p:cNvSpPr>
          <p:nvPr/>
        </p:nvSpPr>
        <p:spPr bwMode="auto">
          <a:xfrm>
            <a:off x="5648325" y="4890975"/>
            <a:ext cx="708025" cy="369887"/>
          </a:xfrm>
          <a:prstGeom prst="ellipse">
            <a:avLst/>
          </a:prstGeom>
          <a:noFill/>
          <a:ln w="12700" algn="ctr">
            <a:solidFill>
              <a:schemeClr val="tx1"/>
            </a:solidFill>
            <a:round/>
            <a:headEnd/>
            <a:tailEnd/>
          </a:ln>
        </p:spPr>
        <p:txBody>
          <a:bodyPr anchor="ctr"/>
          <a:lstStyle/>
          <a:p>
            <a:pPr algn="ctr"/>
            <a:r>
              <a:rPr lang="en-ZA"/>
              <a:t>+</a:t>
            </a:r>
            <a:endParaRPr lang="en-US"/>
          </a:p>
        </p:txBody>
      </p:sp>
      <p:sp>
        <p:nvSpPr>
          <p:cNvPr id="19469" name="Oval 13"/>
          <p:cNvSpPr>
            <a:spLocks noChangeArrowheads="1"/>
          </p:cNvSpPr>
          <p:nvPr/>
        </p:nvSpPr>
        <p:spPr bwMode="auto">
          <a:xfrm>
            <a:off x="7345363" y="4846525"/>
            <a:ext cx="708025" cy="369887"/>
          </a:xfrm>
          <a:prstGeom prst="ellipse">
            <a:avLst/>
          </a:prstGeom>
          <a:noFill/>
          <a:ln w="12700" algn="ctr">
            <a:solidFill>
              <a:schemeClr val="tx1"/>
            </a:solidFill>
            <a:round/>
            <a:headEnd/>
            <a:tailEnd/>
          </a:ln>
        </p:spPr>
        <p:txBody>
          <a:bodyPr anchor="ctr"/>
          <a:lstStyle/>
          <a:p>
            <a:pPr algn="ctr"/>
            <a:r>
              <a:rPr lang="en-ZA"/>
              <a:t>*</a:t>
            </a:r>
            <a:endParaRPr lang="en-US"/>
          </a:p>
        </p:txBody>
      </p:sp>
      <p:cxnSp>
        <p:nvCxnSpPr>
          <p:cNvPr id="19470" name="Straight Arrow Connector 15"/>
          <p:cNvCxnSpPr>
            <a:cxnSpLocks noChangeShapeType="1"/>
            <a:stCxn id="19465" idx="4"/>
            <a:endCxn id="19468" idx="1"/>
          </p:cNvCxnSpPr>
          <p:nvPr/>
        </p:nvCxnSpPr>
        <p:spPr bwMode="auto">
          <a:xfrm rot="16200000" flipH="1">
            <a:off x="5529263" y="4722699"/>
            <a:ext cx="363538" cy="80963"/>
          </a:xfrm>
          <a:prstGeom prst="straightConnector1">
            <a:avLst/>
          </a:prstGeom>
          <a:noFill/>
          <a:ln w="12700" algn="ctr">
            <a:solidFill>
              <a:schemeClr val="tx1"/>
            </a:solidFill>
            <a:round/>
            <a:headEnd/>
            <a:tailEnd type="arrow" w="med" len="med"/>
          </a:ln>
        </p:spPr>
      </p:cxnSp>
      <p:cxnSp>
        <p:nvCxnSpPr>
          <p:cNvPr id="19471" name="Straight Arrow Connector 16"/>
          <p:cNvCxnSpPr>
            <a:cxnSpLocks noChangeShapeType="1"/>
            <a:stCxn id="19469" idx="2"/>
            <a:endCxn id="19468" idx="7"/>
          </p:cNvCxnSpPr>
          <p:nvPr/>
        </p:nvCxnSpPr>
        <p:spPr bwMode="auto">
          <a:xfrm rot="10800000">
            <a:off x="6253163" y="4944950"/>
            <a:ext cx="1092200" cy="87312"/>
          </a:xfrm>
          <a:prstGeom prst="straightConnector1">
            <a:avLst/>
          </a:prstGeom>
          <a:noFill/>
          <a:ln w="12700" algn="ctr">
            <a:solidFill>
              <a:schemeClr val="tx1"/>
            </a:solidFill>
            <a:round/>
            <a:headEnd/>
            <a:tailEnd type="arrow" w="med" len="med"/>
          </a:ln>
        </p:spPr>
      </p:cxnSp>
      <p:cxnSp>
        <p:nvCxnSpPr>
          <p:cNvPr id="19472" name="Straight Arrow Connector 21"/>
          <p:cNvCxnSpPr>
            <a:cxnSpLocks noChangeShapeType="1"/>
            <a:stCxn id="19466" idx="0"/>
            <a:endCxn id="19469" idx="4"/>
          </p:cNvCxnSpPr>
          <p:nvPr/>
        </p:nvCxnSpPr>
        <p:spPr bwMode="auto">
          <a:xfrm rot="16200000" flipV="1">
            <a:off x="7747000" y="5168787"/>
            <a:ext cx="501650" cy="596900"/>
          </a:xfrm>
          <a:prstGeom prst="straightConnector1">
            <a:avLst/>
          </a:prstGeom>
          <a:noFill/>
          <a:ln w="12700" algn="ctr">
            <a:solidFill>
              <a:schemeClr val="tx1"/>
            </a:solidFill>
            <a:round/>
            <a:headEnd/>
            <a:tailEnd type="arrow" w="med" len="med"/>
          </a:ln>
        </p:spPr>
      </p:cxnSp>
      <p:cxnSp>
        <p:nvCxnSpPr>
          <p:cNvPr id="19473" name="Straight Arrow Connector 24"/>
          <p:cNvCxnSpPr>
            <a:cxnSpLocks noChangeShapeType="1"/>
            <a:stCxn id="19467" idx="4"/>
            <a:endCxn id="19469" idx="7"/>
          </p:cNvCxnSpPr>
          <p:nvPr/>
        </p:nvCxnSpPr>
        <p:spPr bwMode="auto">
          <a:xfrm flipH="1">
            <a:off x="7949700" y="4597287"/>
            <a:ext cx="466963" cy="303407"/>
          </a:xfrm>
          <a:prstGeom prst="straightConnector1">
            <a:avLst/>
          </a:prstGeom>
          <a:noFill/>
          <a:ln w="12700" algn="ctr">
            <a:solidFill>
              <a:schemeClr val="tx1"/>
            </a:solidFill>
            <a:round/>
            <a:headEnd/>
            <a:tailEnd type="arrow" w="med" len="med"/>
          </a:ln>
        </p:spPr>
      </p:cxnSp>
      <p:sp>
        <p:nvSpPr>
          <p:cNvPr id="19474" name="Oval 28"/>
          <p:cNvSpPr>
            <a:spLocks noChangeArrowheads="1"/>
          </p:cNvSpPr>
          <p:nvPr/>
        </p:nvSpPr>
        <p:spPr bwMode="auto">
          <a:xfrm>
            <a:off x="6297613" y="5629162"/>
            <a:ext cx="1017587" cy="471488"/>
          </a:xfrm>
          <a:prstGeom prst="ellipse">
            <a:avLst/>
          </a:prstGeom>
          <a:noFill/>
          <a:ln w="12700" algn="ctr">
            <a:solidFill>
              <a:schemeClr val="tx1"/>
            </a:solidFill>
            <a:round/>
            <a:headEnd/>
            <a:tailEnd/>
          </a:ln>
        </p:spPr>
        <p:txBody>
          <a:bodyPr anchor="ctr"/>
          <a:lstStyle/>
          <a:p>
            <a:pPr algn="ctr"/>
            <a:r>
              <a:rPr lang="en-ZA"/>
              <a:t>X !</a:t>
            </a:r>
            <a:endParaRPr lang="en-US"/>
          </a:p>
        </p:txBody>
      </p:sp>
      <p:sp>
        <p:nvSpPr>
          <p:cNvPr id="19475" name="Oval 29"/>
          <p:cNvSpPr>
            <a:spLocks noChangeArrowheads="1"/>
          </p:cNvSpPr>
          <p:nvPr/>
        </p:nvSpPr>
        <p:spPr bwMode="auto">
          <a:xfrm>
            <a:off x="6283325" y="3328875"/>
            <a:ext cx="1017588" cy="471487"/>
          </a:xfrm>
          <a:prstGeom prst="ellipse">
            <a:avLst/>
          </a:prstGeom>
          <a:noFill/>
          <a:ln w="12700" algn="ctr">
            <a:solidFill>
              <a:schemeClr val="tx1"/>
            </a:solidFill>
            <a:round/>
            <a:headEnd/>
            <a:tailEnd/>
          </a:ln>
        </p:spPr>
        <p:txBody>
          <a:bodyPr anchor="ctr"/>
          <a:lstStyle/>
          <a:p>
            <a:pPr algn="ctr"/>
            <a:r>
              <a:rPr lang="en-ZA"/>
              <a:t>Y !</a:t>
            </a:r>
            <a:endParaRPr lang="en-US"/>
          </a:p>
        </p:txBody>
      </p:sp>
      <p:cxnSp>
        <p:nvCxnSpPr>
          <p:cNvPr id="19476" name="Straight Arrow Connector 30"/>
          <p:cNvCxnSpPr>
            <a:cxnSpLocks noChangeShapeType="1"/>
            <a:stCxn id="19468" idx="4"/>
            <a:endCxn id="19474" idx="0"/>
          </p:cNvCxnSpPr>
          <p:nvPr/>
        </p:nvCxnSpPr>
        <p:spPr bwMode="auto">
          <a:xfrm rot="16200000" flipH="1">
            <a:off x="6219826" y="5043374"/>
            <a:ext cx="368300" cy="803275"/>
          </a:xfrm>
          <a:prstGeom prst="straightConnector1">
            <a:avLst/>
          </a:prstGeom>
          <a:noFill/>
          <a:ln w="12700" algn="ctr">
            <a:solidFill>
              <a:schemeClr val="tx1"/>
            </a:solidFill>
            <a:round/>
            <a:headEnd/>
            <a:tailEnd type="arrow" w="med" len="med"/>
          </a:ln>
        </p:spPr>
      </p:cxnSp>
      <p:cxnSp>
        <p:nvCxnSpPr>
          <p:cNvPr id="19477" name="Straight Arrow Connector 39"/>
          <p:cNvCxnSpPr>
            <a:cxnSpLocks noChangeShapeType="1"/>
            <a:stCxn id="19469" idx="0"/>
            <a:endCxn id="19478" idx="5"/>
          </p:cNvCxnSpPr>
          <p:nvPr/>
        </p:nvCxnSpPr>
        <p:spPr bwMode="auto">
          <a:xfrm rot="16200000" flipV="1">
            <a:off x="7303294" y="4450444"/>
            <a:ext cx="333375" cy="458787"/>
          </a:xfrm>
          <a:prstGeom prst="straightConnector1">
            <a:avLst/>
          </a:prstGeom>
          <a:noFill/>
          <a:ln w="12700" algn="ctr">
            <a:solidFill>
              <a:schemeClr val="tx1"/>
            </a:solidFill>
            <a:round/>
            <a:headEnd/>
            <a:tailEnd type="arrow" w="med" len="med"/>
          </a:ln>
        </p:spPr>
      </p:cxnSp>
      <p:sp>
        <p:nvSpPr>
          <p:cNvPr id="19478" name="Oval 46"/>
          <p:cNvSpPr>
            <a:spLocks noChangeArrowheads="1"/>
          </p:cNvSpPr>
          <p:nvPr/>
        </p:nvSpPr>
        <p:spPr bwMode="auto">
          <a:xfrm>
            <a:off x="6637338" y="4198825"/>
            <a:ext cx="708025" cy="368300"/>
          </a:xfrm>
          <a:prstGeom prst="ellipse">
            <a:avLst/>
          </a:prstGeom>
          <a:noFill/>
          <a:ln w="12700" algn="ctr">
            <a:solidFill>
              <a:schemeClr val="tx1"/>
            </a:solidFill>
            <a:round/>
            <a:headEnd/>
            <a:tailEnd/>
          </a:ln>
        </p:spPr>
        <p:txBody>
          <a:bodyPr anchor="ctr"/>
          <a:lstStyle/>
          <a:p>
            <a:pPr algn="ctr"/>
            <a:r>
              <a:rPr lang="en-ZA"/>
              <a:t>-</a:t>
            </a:r>
            <a:endParaRPr lang="en-US"/>
          </a:p>
        </p:txBody>
      </p:sp>
      <p:cxnSp>
        <p:nvCxnSpPr>
          <p:cNvPr id="19479" name="Straight Arrow Connector 47"/>
          <p:cNvCxnSpPr>
            <a:cxnSpLocks noChangeShapeType="1"/>
            <a:stCxn id="19465" idx="6"/>
            <a:endCxn id="19478" idx="2"/>
          </p:cNvCxnSpPr>
          <p:nvPr/>
        </p:nvCxnSpPr>
        <p:spPr bwMode="auto">
          <a:xfrm>
            <a:off x="6180138" y="4346462"/>
            <a:ext cx="457200" cy="36513"/>
          </a:xfrm>
          <a:prstGeom prst="straightConnector1">
            <a:avLst/>
          </a:prstGeom>
          <a:noFill/>
          <a:ln w="12700" algn="ctr">
            <a:solidFill>
              <a:schemeClr val="tx1"/>
            </a:solidFill>
            <a:round/>
            <a:headEnd/>
            <a:tailEnd type="arrow" w="med" len="med"/>
          </a:ln>
        </p:spPr>
      </p:cxnSp>
      <p:cxnSp>
        <p:nvCxnSpPr>
          <p:cNvPr id="19480" name="Straight Arrow Connector 52"/>
          <p:cNvCxnSpPr>
            <a:cxnSpLocks noChangeShapeType="1"/>
            <a:stCxn id="19478" idx="0"/>
            <a:endCxn id="19475" idx="4"/>
          </p:cNvCxnSpPr>
          <p:nvPr/>
        </p:nvCxnSpPr>
        <p:spPr bwMode="auto">
          <a:xfrm rot="16200000" flipV="1">
            <a:off x="6692106" y="3899581"/>
            <a:ext cx="398463" cy="200025"/>
          </a:xfrm>
          <a:prstGeom prst="straightConnector1">
            <a:avLst/>
          </a:prstGeom>
          <a:noFill/>
          <a:ln w="12700" algn="ctr">
            <a:solidFill>
              <a:schemeClr val="tx1"/>
            </a:solidFill>
            <a:round/>
            <a:headEnd/>
            <a:tailEnd type="arrow" w="med" len="med"/>
          </a:ln>
        </p:spPr>
      </p:cxnSp>
      <p:sp>
        <p:nvSpPr>
          <p:cNvPr id="19481" name="TextBox 55"/>
          <p:cNvSpPr txBox="1">
            <a:spLocks noChangeArrowheads="1"/>
          </p:cNvSpPr>
          <p:nvPr/>
        </p:nvSpPr>
        <p:spPr bwMode="auto">
          <a:xfrm>
            <a:off x="530225" y="5481525"/>
            <a:ext cx="4130675" cy="830262"/>
          </a:xfrm>
          <a:prstGeom prst="rect">
            <a:avLst/>
          </a:prstGeom>
          <a:noFill/>
          <a:ln w="9525">
            <a:noFill/>
            <a:miter lim="800000"/>
            <a:headEnd/>
            <a:tailEnd/>
          </a:ln>
        </p:spPr>
        <p:txBody>
          <a:bodyPr>
            <a:spAutoFit/>
          </a:bodyPr>
          <a:lstStyle/>
          <a:p>
            <a:r>
              <a:rPr lang="en-ZA" sz="2400" i="1" dirty="0">
                <a:solidFill>
                  <a:srgbClr val="FF0000"/>
                </a:solidFill>
                <a:latin typeface="Comic Sans MS" pitchFamily="66" charset="0"/>
              </a:rPr>
              <a:t>Which do you think is easier to make sense of?</a:t>
            </a:r>
          </a:p>
        </p:txBody>
      </p:sp>
      <p:sp>
        <p:nvSpPr>
          <p:cNvPr id="26" name="TextBox 7"/>
          <p:cNvSpPr txBox="1">
            <a:spLocks noChangeArrowheads="1"/>
          </p:cNvSpPr>
          <p:nvPr/>
        </p:nvSpPr>
        <p:spPr bwMode="auto">
          <a:xfrm>
            <a:off x="4876800" y="6134100"/>
            <a:ext cx="4048657" cy="584775"/>
          </a:xfrm>
          <a:prstGeom prst="rect">
            <a:avLst/>
          </a:prstGeom>
          <a:noFill/>
          <a:ln w="9525">
            <a:noFill/>
            <a:miter lim="800000"/>
            <a:headEnd/>
            <a:tailEnd/>
          </a:ln>
        </p:spPr>
        <p:txBody>
          <a:bodyPr wrap="square">
            <a:spAutoFit/>
          </a:bodyPr>
          <a:lstStyle/>
          <a:p>
            <a:r>
              <a:rPr lang="en-ZA" sz="1600" i="1" dirty="0" smtClean="0"/>
              <a:t>Can provide a clearer indication of relative dependencies.</a:t>
            </a:r>
            <a:endParaRPr lang="en-ZA" sz="1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“Extracting concurrency”</a:t>
            </a:r>
            <a:endParaRPr lang="en-US" dirty="0"/>
          </a:p>
        </p:txBody>
      </p:sp>
      <p:sp>
        <p:nvSpPr>
          <p:cNvPr id="3" name="Content Placeholder 2"/>
          <p:cNvSpPr>
            <a:spLocks noGrp="1"/>
          </p:cNvSpPr>
          <p:nvPr>
            <p:ph idx="1"/>
          </p:nvPr>
        </p:nvSpPr>
        <p:spPr>
          <a:xfrm>
            <a:off x="838200" y="1506538"/>
            <a:ext cx="8007350" cy="5175250"/>
          </a:xfrm>
        </p:spPr>
        <p:txBody>
          <a:bodyPr/>
          <a:lstStyle/>
          <a:p>
            <a:pPr>
              <a:defRPr/>
            </a:pPr>
            <a:r>
              <a:rPr lang="en-ZA" dirty="0" smtClean="0"/>
              <a:t>Being able to comprehend and extract the parallelism, or properties of concurrency, from a process or algorithm is essential to accelerating computation</a:t>
            </a:r>
          </a:p>
          <a:p>
            <a:pPr>
              <a:defRPr/>
            </a:pPr>
            <a:r>
              <a:rPr lang="en-ZA" dirty="0" smtClean="0">
                <a:solidFill>
                  <a:srgbClr val="FF0000"/>
                </a:solidFill>
              </a:rPr>
              <a:t>The Reconfigurable Computing (RC) Advantage:</a:t>
            </a:r>
          </a:p>
          <a:p>
            <a:pPr lvl="1">
              <a:defRPr/>
            </a:pPr>
            <a:r>
              <a:rPr lang="en-ZA" dirty="0" smtClean="0"/>
              <a:t>The computer </a:t>
            </a:r>
            <a:r>
              <a:rPr lang="en-ZA" i="1" dirty="0" smtClean="0"/>
              <a:t>platform</a:t>
            </a:r>
            <a:r>
              <a:rPr lang="en-ZA" dirty="0" smtClean="0"/>
              <a:t> able to adapt according to the concurrency inherent in a particular application in order to accelerate computation for the specific application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2893"/>
          <a:stretch/>
        </p:blipFill>
        <p:spPr>
          <a:xfrm>
            <a:off x="5293364" y="2515052"/>
            <a:ext cx="3657600" cy="3155951"/>
          </a:xfrm>
          <a:prstGeom prst="rect">
            <a:avLst/>
          </a:prstGeom>
        </p:spPr>
      </p:pic>
      <p:sp>
        <p:nvSpPr>
          <p:cNvPr id="2" name="Title 1"/>
          <p:cNvSpPr>
            <a:spLocks noGrp="1"/>
          </p:cNvSpPr>
          <p:nvPr>
            <p:ph type="title"/>
          </p:nvPr>
        </p:nvSpPr>
        <p:spPr>
          <a:xfrm>
            <a:off x="301625" y="396894"/>
            <a:ext cx="8842375" cy="718038"/>
          </a:xfrm>
        </p:spPr>
        <p:txBody>
          <a:bodyPr/>
          <a:lstStyle/>
          <a:p>
            <a:pPr>
              <a:defRPr/>
            </a:pPr>
            <a:r>
              <a:rPr lang="en-ZA" dirty="0" smtClean="0"/>
              <a:t>Performance Benchmarking</a:t>
            </a:r>
            <a:endParaRPr lang="en-US" dirty="0"/>
          </a:p>
        </p:txBody>
      </p:sp>
      <p:sp>
        <p:nvSpPr>
          <p:cNvPr id="3" name="Content Placeholder 2"/>
          <p:cNvSpPr>
            <a:spLocks noGrp="1"/>
          </p:cNvSpPr>
          <p:nvPr>
            <p:ph idx="1"/>
          </p:nvPr>
        </p:nvSpPr>
        <p:spPr>
          <a:xfrm>
            <a:off x="233363" y="1398588"/>
            <a:ext cx="5197475" cy="5065712"/>
          </a:xfrm>
        </p:spPr>
        <p:txBody>
          <a:bodyPr>
            <a:normAutofit fontScale="92500"/>
          </a:bodyPr>
          <a:lstStyle/>
          <a:p>
            <a:pPr>
              <a:defRPr/>
            </a:pPr>
            <a:r>
              <a:rPr lang="en-US" dirty="0" smtClean="0"/>
              <a:t>“Don’t loose sight of the forest for the trees…”</a:t>
            </a:r>
          </a:p>
          <a:p>
            <a:pPr>
              <a:defRPr/>
            </a:pPr>
            <a:r>
              <a:rPr lang="en-ZA" dirty="0" smtClean="0"/>
              <a:t>Generally, the main objective is to make the system </a:t>
            </a:r>
            <a:r>
              <a:rPr lang="en-ZA" dirty="0" smtClean="0">
                <a:solidFill>
                  <a:srgbClr val="FF0000"/>
                </a:solidFill>
              </a:rPr>
              <a:t>faster</a:t>
            </a:r>
            <a:r>
              <a:rPr lang="en-ZA" dirty="0" smtClean="0"/>
              <a:t>, use </a:t>
            </a:r>
            <a:r>
              <a:rPr lang="en-ZA" dirty="0" smtClean="0">
                <a:solidFill>
                  <a:srgbClr val="FF0000"/>
                </a:solidFill>
              </a:rPr>
              <a:t>less power</a:t>
            </a:r>
            <a:r>
              <a:rPr lang="en-ZA" dirty="0" smtClean="0"/>
              <a:t>, use </a:t>
            </a:r>
            <a:r>
              <a:rPr lang="en-ZA" dirty="0" smtClean="0">
                <a:solidFill>
                  <a:srgbClr val="FF0000"/>
                </a:solidFill>
              </a:rPr>
              <a:t>less resources</a:t>
            </a:r>
            <a:r>
              <a:rPr lang="en-ZA" dirty="0" smtClean="0"/>
              <a:t>…</a:t>
            </a:r>
          </a:p>
          <a:p>
            <a:pPr>
              <a:defRPr/>
            </a:pPr>
            <a:r>
              <a:rPr lang="en-ZA" dirty="0" smtClean="0"/>
              <a:t>Most code doesn’t need to be parallel.</a:t>
            </a:r>
          </a:p>
          <a:p>
            <a:pPr>
              <a:defRPr/>
            </a:pPr>
            <a:r>
              <a:rPr lang="en-ZA" dirty="0" smtClean="0"/>
              <a:t>Important questions are…</a:t>
            </a:r>
            <a:br>
              <a:rPr lang="en-ZA" dirty="0" smtClean="0"/>
            </a:b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Important questions</a:t>
            </a:r>
            <a:endParaRPr lang="en-US" dirty="0"/>
          </a:p>
        </p:txBody>
      </p:sp>
      <p:sp>
        <p:nvSpPr>
          <p:cNvPr id="3" name="Content Placeholder 2"/>
          <p:cNvSpPr>
            <a:spLocks noGrp="1"/>
          </p:cNvSpPr>
          <p:nvPr>
            <p:ph idx="1"/>
          </p:nvPr>
        </p:nvSpPr>
        <p:spPr>
          <a:xfrm>
            <a:off x="838200" y="1787433"/>
            <a:ext cx="8007350" cy="4191000"/>
          </a:xfrm>
        </p:spPr>
        <p:txBody>
          <a:bodyPr/>
          <a:lstStyle/>
          <a:p>
            <a:pPr>
              <a:defRPr/>
            </a:pPr>
            <a:r>
              <a:rPr lang="en-ZA" dirty="0" smtClean="0"/>
              <a:t>Should you bother to design a parallel algorithm?</a:t>
            </a:r>
          </a:p>
          <a:p>
            <a:pPr>
              <a:defRPr/>
            </a:pPr>
            <a:r>
              <a:rPr lang="en-ZA" dirty="0" smtClean="0"/>
              <a:t>Is your parallel solution better than a simpler approach, especially if that approach is easier to read and share?</a:t>
            </a:r>
          </a:p>
          <a:p>
            <a:pPr>
              <a:defRPr/>
            </a:pPr>
            <a:r>
              <a:rPr lang="en-ZA" dirty="0" smtClean="0"/>
              <a:t>Major telling factor is: </a:t>
            </a:r>
            <a:endParaRPr lang="en-US" dirty="0"/>
          </a:p>
        </p:txBody>
      </p:sp>
      <p:sp>
        <p:nvSpPr>
          <p:cNvPr id="22532" name="TextBox 3"/>
          <p:cNvSpPr txBox="1">
            <a:spLocks noChangeArrowheads="1"/>
          </p:cNvSpPr>
          <p:nvPr/>
        </p:nvSpPr>
        <p:spPr bwMode="auto">
          <a:xfrm>
            <a:off x="947511" y="5180511"/>
            <a:ext cx="5346700" cy="522288"/>
          </a:xfrm>
          <a:prstGeom prst="rect">
            <a:avLst/>
          </a:prstGeom>
          <a:noFill/>
          <a:ln w="9525">
            <a:noFill/>
            <a:miter lim="800000"/>
            <a:headEnd/>
            <a:tailEnd/>
          </a:ln>
        </p:spPr>
        <p:txBody>
          <a:bodyPr wrap="none">
            <a:spAutoFit/>
          </a:bodyPr>
          <a:lstStyle/>
          <a:p>
            <a:r>
              <a:rPr lang="en-ZA" sz="2800" dirty="0">
                <a:solidFill>
                  <a:srgbClr val="FF0000"/>
                </a:solidFill>
              </a:rPr>
              <a:t>Real-time performance measure</a:t>
            </a:r>
            <a:endParaRPr lang="en-US" sz="2800" dirty="0">
              <a:solidFill>
                <a:srgbClr val="FF0000"/>
              </a:solidFill>
            </a:endParaRPr>
          </a:p>
        </p:txBody>
      </p:sp>
      <p:sp>
        <p:nvSpPr>
          <p:cNvPr id="22533" name="TextBox 4"/>
          <p:cNvSpPr txBox="1">
            <a:spLocks noChangeArrowheads="1"/>
          </p:cNvSpPr>
          <p:nvPr/>
        </p:nvSpPr>
        <p:spPr bwMode="auto">
          <a:xfrm>
            <a:off x="947511" y="5742486"/>
            <a:ext cx="3241675" cy="523875"/>
          </a:xfrm>
          <a:prstGeom prst="rect">
            <a:avLst/>
          </a:prstGeom>
          <a:noFill/>
          <a:ln w="9525">
            <a:noFill/>
            <a:miter lim="800000"/>
            <a:headEnd/>
            <a:tailEnd/>
          </a:ln>
        </p:spPr>
        <p:txBody>
          <a:bodyPr wrap="none">
            <a:spAutoFit/>
          </a:bodyPr>
          <a:lstStyle/>
          <a:p>
            <a:r>
              <a:rPr lang="en-ZA" sz="2800" dirty="0">
                <a:solidFill>
                  <a:srgbClr val="FF0000"/>
                </a:solidFill>
              </a:rPr>
              <a:t>Or “wall clock time”</a:t>
            </a:r>
            <a:endParaRPr lang="en-US" sz="2800" dirty="0">
              <a:solidFill>
                <a:srgbClr val="FF0000"/>
              </a:solidFill>
            </a:endParaRPr>
          </a:p>
        </p:txBody>
      </p:sp>
      <p:pic>
        <p:nvPicPr>
          <p:cNvPr id="4098" name="Picture 2" descr="C:\Users\swinberg\Documents\ACTIVE\EEE4084F\Common\Images_open\clo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67" y="4406902"/>
            <a:ext cx="2199772" cy="2182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Wall clock time</a:t>
            </a:r>
            <a:endParaRPr lang="en-US" dirty="0"/>
          </a:p>
        </p:txBody>
      </p:sp>
      <p:sp>
        <p:nvSpPr>
          <p:cNvPr id="3" name="Content Placeholder 2"/>
          <p:cNvSpPr>
            <a:spLocks noGrp="1"/>
          </p:cNvSpPr>
          <p:nvPr>
            <p:ph idx="1"/>
          </p:nvPr>
        </p:nvSpPr>
        <p:spPr>
          <a:xfrm>
            <a:off x="838200" y="1651000"/>
            <a:ext cx="8007350" cy="4191000"/>
          </a:xfrm>
        </p:spPr>
        <p:txBody>
          <a:bodyPr/>
          <a:lstStyle/>
          <a:p>
            <a:pPr>
              <a:defRPr/>
            </a:pPr>
            <a:r>
              <a:rPr lang="en-ZA" dirty="0" smtClean="0"/>
              <a:t>Generally most accurate to use built in timer, which is somehow directly related to real time (e.g., if the timer measures 1s, then 1s elapsed in the real world)</a:t>
            </a:r>
          </a:p>
          <a:p>
            <a:pPr>
              <a:defRPr/>
            </a:pPr>
            <a:r>
              <a:rPr lang="en-ZA" dirty="0" smtClean="0"/>
              <a:t>Technique:</a:t>
            </a:r>
            <a:endParaRPr lang="en-US" dirty="0"/>
          </a:p>
        </p:txBody>
      </p:sp>
      <p:sp>
        <p:nvSpPr>
          <p:cNvPr id="1029" name="Rectangle 3"/>
          <p:cNvSpPr>
            <a:spLocks noChangeArrowheads="1"/>
          </p:cNvSpPr>
          <p:nvPr/>
        </p:nvSpPr>
        <p:spPr bwMode="auto">
          <a:xfrm>
            <a:off x="1207539" y="4171413"/>
            <a:ext cx="7807325" cy="2308225"/>
          </a:xfrm>
          <a:prstGeom prst="rect">
            <a:avLst/>
          </a:prstGeom>
          <a:noFill/>
          <a:ln w="9525">
            <a:noFill/>
            <a:miter lim="800000"/>
            <a:headEnd/>
            <a:tailEnd/>
          </a:ln>
        </p:spPr>
        <p:txBody>
          <a:bodyPr>
            <a:spAutoFit/>
          </a:bodyPr>
          <a:lstStyle/>
          <a:p>
            <a:pPr lvl="1"/>
            <a:r>
              <a:rPr lang="en-ZA" dirty="0">
                <a:latin typeface="Courier New" pitchFamily="49" charset="0"/>
                <a:cs typeface="Courier New" pitchFamily="49" charset="0"/>
              </a:rPr>
              <a:t>unsigned long long start; // store start time</a:t>
            </a:r>
          </a:p>
          <a:p>
            <a:pPr lvl="1"/>
            <a:r>
              <a:rPr lang="en-ZA" dirty="0">
                <a:latin typeface="Courier New" pitchFamily="49" charset="0"/>
                <a:cs typeface="Courier New" pitchFamily="49" charset="0"/>
              </a:rPr>
              <a:t>unsigned long long end; // store end time</a:t>
            </a:r>
          </a:p>
          <a:p>
            <a:pPr lvl="1"/>
            <a:r>
              <a:rPr lang="en-ZA" dirty="0">
                <a:latin typeface="Courier New" pitchFamily="49" charset="0"/>
                <a:cs typeface="Courier New" pitchFamily="49" charset="0"/>
              </a:rPr>
              <a:t>start = read_the_timer(); // e.g. time()</a:t>
            </a:r>
          </a:p>
          <a:p>
            <a:pPr lvl="1"/>
            <a:r>
              <a:rPr lang="en-ZA" dirty="0">
                <a:latin typeface="Courier New" pitchFamily="49" charset="0"/>
                <a:cs typeface="Courier New" pitchFamily="49" charset="0"/>
              </a:rPr>
              <a:t> DO PROCESSNG</a:t>
            </a:r>
          </a:p>
          <a:p>
            <a:pPr lvl="1"/>
            <a:r>
              <a:rPr lang="en-ZA" dirty="0">
                <a:latin typeface="Courier New" pitchFamily="49" charset="0"/>
                <a:cs typeface="Courier New" pitchFamily="49" charset="0"/>
              </a:rPr>
              <a:t>end = read_the_timer(); // e.g. time()</a:t>
            </a:r>
          </a:p>
          <a:p>
            <a:pPr lvl="1"/>
            <a:r>
              <a:rPr lang="en-ZA" dirty="0">
                <a:latin typeface="Courier New" pitchFamily="49" charset="0"/>
                <a:cs typeface="Courier New" pitchFamily="49" charset="0"/>
              </a:rPr>
              <a:t>.. Output the time measurement (end-start), or save it to an array if printing will interfere with the times. Note: to avoid overflow, used unsigned vars.</a:t>
            </a:r>
          </a:p>
        </p:txBody>
      </p:sp>
      <p:sp>
        <p:nvSpPr>
          <p:cNvPr id="1030" name="Rectangle 4"/>
          <p:cNvSpPr>
            <a:spLocks noChangeArrowheads="1"/>
          </p:cNvSpPr>
          <p:nvPr/>
        </p:nvSpPr>
        <p:spPr bwMode="auto">
          <a:xfrm>
            <a:off x="264564" y="4820701"/>
            <a:ext cx="1425575" cy="646112"/>
          </a:xfrm>
          <a:prstGeom prst="rect">
            <a:avLst/>
          </a:prstGeom>
          <a:noFill/>
          <a:ln w="9525">
            <a:noFill/>
            <a:miter lim="800000"/>
            <a:headEnd/>
            <a:tailEnd/>
          </a:ln>
        </p:spPr>
        <p:txBody>
          <a:bodyPr wrap="none">
            <a:spAutoFit/>
          </a:bodyPr>
          <a:lstStyle/>
          <a:p>
            <a:r>
              <a:rPr lang="en-ZA" u="sng" dirty="0">
                <a:latin typeface="Courier New" pitchFamily="49" charset="0"/>
                <a:cs typeface="Courier New" pitchFamily="49" charset="0"/>
              </a:rPr>
              <a:t>See file:</a:t>
            </a:r>
          </a:p>
          <a:p>
            <a:r>
              <a:rPr lang="en-ZA" dirty="0">
                <a:latin typeface="Courier New" pitchFamily="49" charset="0"/>
                <a:cs typeface="Courier New" pitchFamily="49" charset="0"/>
              </a:rPr>
              <a:t>Cycle.c</a:t>
            </a:r>
          </a:p>
        </p:txBody>
      </p:sp>
      <p:graphicFrame>
        <p:nvGraphicFramePr>
          <p:cNvPr id="1026" name="Object 5"/>
          <p:cNvGraphicFramePr>
            <a:graphicFrameLocks noChangeAspect="1"/>
          </p:cNvGraphicFramePr>
          <p:nvPr/>
        </p:nvGraphicFramePr>
        <p:xfrm>
          <a:off x="446088" y="5908675"/>
          <a:ext cx="438150" cy="485775"/>
        </p:xfrm>
        <a:graphic>
          <a:graphicData uri="http://schemas.openxmlformats.org/presentationml/2006/ole">
            <mc:AlternateContent xmlns:mc="http://schemas.openxmlformats.org/markup-compatibility/2006">
              <mc:Choice xmlns:v="urn:schemas-microsoft-com:vml" Requires="v">
                <p:oleObj spid="_x0000_s1069" name="Package" r:id="rId4" imgW="437745" imgH="486383" progId="Package">
                  <p:embed/>
                </p:oleObj>
              </mc:Choice>
              <mc:Fallback>
                <p:oleObj name="Package" r:id="rId4" imgW="437745" imgH="486383" progId="Package">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8" y="5908675"/>
                        <a:ext cx="43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winberg\Documents\ACTIVE\EEE4084F\Common\Images_open\factory and smo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58" y="3138143"/>
            <a:ext cx="5008110" cy="3239621"/>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6"/>
          <p:cNvSpPr>
            <a:spLocks noChangeArrowheads="1"/>
          </p:cNvSpPr>
          <p:nvPr/>
        </p:nvSpPr>
        <p:spPr bwMode="auto">
          <a:xfrm>
            <a:off x="769938" y="701675"/>
            <a:ext cx="8047037" cy="2001838"/>
          </a:xfrm>
          <a:prstGeom prst="rect">
            <a:avLst/>
          </a:prstGeom>
          <a:noFill/>
          <a:ln w="9525">
            <a:noFill/>
            <a:miter lim="800000"/>
            <a:headEnd/>
            <a:tailEnd/>
          </a:ln>
        </p:spPr>
        <p:txBody>
          <a:bodyPr>
            <a:spAutoFit/>
          </a:bodyPr>
          <a:lstStyle/>
          <a:p>
            <a:r>
              <a:rPr lang="en-ZA" sz="4800" b="1">
                <a:solidFill>
                  <a:srgbClr val="7030A0"/>
                </a:solidFill>
              </a:rPr>
              <a:t>Power concerns</a:t>
            </a:r>
          </a:p>
          <a:p>
            <a:endParaRPr lang="en-ZA" sz="4000" b="1">
              <a:solidFill>
                <a:srgbClr val="7030A0"/>
              </a:solidFill>
            </a:endParaRPr>
          </a:p>
          <a:p>
            <a:r>
              <a:rPr lang="en-ZA" sz="3600" b="1">
                <a:solidFill>
                  <a:srgbClr val="7030A0"/>
                </a:solidFill>
              </a:rPr>
              <a:t>(a GST perspective)</a:t>
            </a:r>
            <a:endParaRPr lang="en-US" sz="3600" b="1">
              <a:solidFill>
                <a:srgbClr val="7030A0"/>
              </a:solidFill>
            </a:endParaRPr>
          </a:p>
        </p:txBody>
      </p:sp>
      <p:pic>
        <p:nvPicPr>
          <p:cNvPr id="23556" name="Picture 11" descr="multicore.jpg"/>
          <p:cNvPicPr>
            <a:picLocks noChangeAspect="1"/>
          </p:cNvPicPr>
          <p:nvPr/>
        </p:nvPicPr>
        <p:blipFill>
          <a:blip r:embed="rId4" cstate="print"/>
          <a:srcRect/>
          <a:stretch>
            <a:fillRect/>
          </a:stretch>
        </p:blipFill>
        <p:spPr bwMode="auto">
          <a:xfrm rot="1591135">
            <a:off x="4067175" y="4816475"/>
            <a:ext cx="1536700" cy="1522413"/>
          </a:xfrm>
          <a:prstGeom prst="rect">
            <a:avLst/>
          </a:prstGeom>
          <a:noFill/>
          <a:ln w="9525">
            <a:noFill/>
            <a:miter lim="800000"/>
            <a:headEnd/>
            <a:tailEnd/>
          </a:ln>
        </p:spPr>
      </p:pic>
      <p:pic>
        <p:nvPicPr>
          <p:cNvPr id="23557" name="Picture 7" descr="multicore.jpg"/>
          <p:cNvPicPr>
            <a:picLocks noChangeAspect="1"/>
          </p:cNvPicPr>
          <p:nvPr/>
        </p:nvPicPr>
        <p:blipFill>
          <a:blip r:embed="rId4" cstate="print"/>
          <a:srcRect/>
          <a:stretch>
            <a:fillRect/>
          </a:stretch>
        </p:blipFill>
        <p:spPr bwMode="auto">
          <a:xfrm rot="1591135">
            <a:off x="4551363" y="4149725"/>
            <a:ext cx="1916112" cy="1900238"/>
          </a:xfrm>
          <a:prstGeom prst="rect">
            <a:avLst/>
          </a:prstGeom>
          <a:noFill/>
          <a:ln w="9525">
            <a:noFill/>
            <a:miter lim="800000"/>
            <a:headEnd/>
            <a:tailEnd/>
          </a:ln>
        </p:spPr>
      </p:pic>
      <p:pic>
        <p:nvPicPr>
          <p:cNvPr id="23558" name="Picture 8" descr="multicore.jpg"/>
          <p:cNvPicPr>
            <a:picLocks noChangeAspect="1"/>
          </p:cNvPicPr>
          <p:nvPr/>
        </p:nvPicPr>
        <p:blipFill>
          <a:blip r:embed="rId4" cstate="print"/>
          <a:srcRect/>
          <a:stretch>
            <a:fillRect/>
          </a:stretch>
        </p:blipFill>
        <p:spPr bwMode="auto">
          <a:xfrm rot="1591135">
            <a:off x="5240338" y="3863975"/>
            <a:ext cx="1930400" cy="1914525"/>
          </a:xfrm>
          <a:prstGeom prst="rect">
            <a:avLst/>
          </a:prstGeom>
          <a:noFill/>
          <a:ln w="9525">
            <a:noFill/>
            <a:miter lim="800000"/>
            <a:headEnd/>
            <a:tailEnd/>
          </a:ln>
        </p:spPr>
      </p:pic>
      <p:pic>
        <p:nvPicPr>
          <p:cNvPr id="23559" name="Picture 9" descr="multicore.jpg"/>
          <p:cNvPicPr>
            <a:picLocks noChangeAspect="1"/>
          </p:cNvPicPr>
          <p:nvPr/>
        </p:nvPicPr>
        <p:blipFill>
          <a:blip r:embed="rId4" cstate="print"/>
          <a:srcRect/>
          <a:stretch>
            <a:fillRect/>
          </a:stretch>
        </p:blipFill>
        <p:spPr bwMode="auto">
          <a:xfrm rot="1591135">
            <a:off x="6111875" y="3387725"/>
            <a:ext cx="2276475"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18" y="432323"/>
            <a:ext cx="7024744" cy="1143000"/>
          </a:xfrm>
        </p:spPr>
        <p:txBody>
          <a:bodyPr/>
          <a:lstStyle/>
          <a:p>
            <a:pPr eaLnBrk="1" hangingPunct="1">
              <a:defRPr/>
            </a:pPr>
            <a:r>
              <a:rPr lang="en-ZA" dirty="0" smtClean="0"/>
              <a:t>Lecture Overview</a:t>
            </a:r>
            <a:endParaRPr lang="en-US" dirty="0" smtClean="0"/>
          </a:p>
        </p:txBody>
      </p:sp>
      <p:sp>
        <p:nvSpPr>
          <p:cNvPr id="3" name="Content Placeholder 2"/>
          <p:cNvSpPr>
            <a:spLocks noGrp="1"/>
          </p:cNvSpPr>
          <p:nvPr>
            <p:ph idx="1"/>
          </p:nvPr>
        </p:nvSpPr>
        <p:spPr>
          <a:xfrm>
            <a:off x="838200" y="1839913"/>
            <a:ext cx="8007350" cy="4191000"/>
          </a:xfrm>
        </p:spPr>
        <p:txBody>
          <a:bodyPr/>
          <a:lstStyle/>
          <a:p>
            <a:pPr eaLnBrk="1" hangingPunct="1">
              <a:defRPr/>
            </a:pPr>
            <a:r>
              <a:rPr lang="en-ZA" dirty="0" err="1" smtClean="0"/>
              <a:t>Prac</a:t>
            </a:r>
            <a:r>
              <a:rPr lang="en-ZA" dirty="0" smtClean="0"/>
              <a:t> Issues</a:t>
            </a:r>
          </a:p>
          <a:p>
            <a:pPr eaLnBrk="1" hangingPunct="1">
              <a:defRPr/>
            </a:pPr>
            <a:r>
              <a:rPr lang="en-ZA" dirty="0" smtClean="0"/>
              <a:t>Seminar planning</a:t>
            </a:r>
          </a:p>
          <a:p>
            <a:pPr eaLnBrk="1" hangingPunct="1">
              <a:defRPr/>
            </a:pPr>
            <a:r>
              <a:rPr lang="en-ZA" dirty="0" smtClean="0"/>
              <a:t>Temporal &amp; spatial computing</a:t>
            </a:r>
          </a:p>
          <a:p>
            <a:pPr eaLnBrk="1" hangingPunct="1">
              <a:defRPr/>
            </a:pPr>
            <a:r>
              <a:rPr lang="en-ZA" dirty="0" smtClean="0"/>
              <a:t>Benchmarking</a:t>
            </a:r>
          </a:p>
          <a:p>
            <a:pPr eaLnBrk="1" hangingPunct="1">
              <a:defRPr/>
            </a:pPr>
            <a:r>
              <a:rPr lang="en-ZA" dirty="0" smtClean="0"/>
              <a:t>Power</a:t>
            </a:r>
          </a:p>
        </p:txBody>
      </p:sp>
      <p:pic>
        <p:nvPicPr>
          <p:cNvPr id="5123" name="Picture 3" descr="mosaic01.gif"/>
          <p:cNvPicPr>
            <a:picLocks noChangeAspect="1"/>
          </p:cNvPicPr>
          <p:nvPr/>
        </p:nvPicPr>
        <p:blipFill>
          <a:blip r:embed="rId3" cstate="print"/>
          <a:srcRect/>
          <a:stretch>
            <a:fillRect/>
          </a:stretch>
        </p:blipFill>
        <p:spPr bwMode="auto">
          <a:xfrm>
            <a:off x="4813800" y="3691116"/>
            <a:ext cx="3775201" cy="2618652"/>
          </a:xfrm>
          <a:prstGeom prst="rect">
            <a:avLst/>
          </a:prstGeom>
          <a:noFill/>
          <a:ln w="9525">
            <a:noFill/>
            <a:miter lim="800000"/>
            <a:headEnd/>
            <a:tailEnd/>
          </a:ln>
        </p:spPr>
      </p:pic>
      <p:sp>
        <p:nvSpPr>
          <p:cNvPr id="5" name="TextBox 4"/>
          <p:cNvSpPr txBox="1">
            <a:spLocks noChangeArrowheads="1"/>
          </p:cNvSpPr>
          <p:nvPr/>
        </p:nvSpPr>
        <p:spPr bwMode="auto">
          <a:xfrm>
            <a:off x="309251" y="5831841"/>
            <a:ext cx="5654240" cy="584775"/>
          </a:xfrm>
          <a:prstGeom prst="rect">
            <a:avLst/>
          </a:prstGeom>
          <a:noFill/>
          <a:ln w="9525">
            <a:noFill/>
            <a:miter lim="800000"/>
            <a:headEnd/>
            <a:tailEnd/>
          </a:ln>
        </p:spPr>
        <p:txBody>
          <a:bodyPr wrap="none">
            <a:spAutoFit/>
          </a:bodyPr>
          <a:lstStyle/>
          <a:p>
            <a:r>
              <a:rPr lang="en-ZA" sz="3200" dirty="0">
                <a:solidFill>
                  <a:srgbClr val="FF0000"/>
                </a:solidFill>
              </a:rPr>
              <a:t>BTW: Quiz 1 </a:t>
            </a:r>
            <a:r>
              <a:rPr lang="en-ZA" sz="3200" dirty="0" smtClean="0">
                <a:solidFill>
                  <a:srgbClr val="FF0000"/>
                </a:solidFill>
              </a:rPr>
              <a:t>NEXT </a:t>
            </a:r>
            <a:r>
              <a:rPr lang="en-ZA" sz="3200" dirty="0">
                <a:solidFill>
                  <a:srgbClr val="FF0000"/>
                </a:solidFill>
              </a:rPr>
              <a:t>Thursday!</a:t>
            </a:r>
            <a:endParaRPr lang="en-US" sz="3200" dirty="0">
              <a:solidFill>
                <a:srgbClr val="FF0000"/>
              </a:solidFill>
            </a:endParaRPr>
          </a:p>
        </p:txBody>
      </p:sp>
      <p:sp>
        <p:nvSpPr>
          <p:cNvPr id="6" name="Rectangle 5"/>
          <p:cNvSpPr/>
          <p:nvPr/>
        </p:nvSpPr>
        <p:spPr>
          <a:xfrm>
            <a:off x="4386372" y="6461461"/>
            <a:ext cx="4572000" cy="230832"/>
          </a:xfrm>
          <a:prstGeom prst="rect">
            <a:avLst/>
          </a:prstGeom>
        </p:spPr>
        <p:txBody>
          <a:bodyPr>
            <a:spAutoFit/>
          </a:bodyPr>
          <a:lstStyle/>
          <a:p>
            <a:pPr algn="r"/>
            <a:r>
              <a:rPr lang="en-ZA" sz="900" dirty="0" smtClean="0"/>
              <a:t>Licensing details last slide</a:t>
            </a:r>
            <a:endParaRPr lang="en-ZA"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winberg\Documents\ACTIVE\EEE4084F\Common\Images_open\moore_law_20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34" y="1153951"/>
            <a:ext cx="6292882" cy="4405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1953" y="395302"/>
            <a:ext cx="7698306" cy="692210"/>
          </a:xfrm>
        </p:spPr>
        <p:txBody>
          <a:bodyPr>
            <a:normAutofit fontScale="90000"/>
          </a:bodyPr>
          <a:lstStyle/>
          <a:p>
            <a:pPr>
              <a:defRPr/>
            </a:pPr>
            <a:r>
              <a:rPr lang="en-ZA" dirty="0" smtClean="0"/>
              <a:t>Computation Design Trends</a:t>
            </a:r>
            <a:endParaRPr lang="en-US" dirty="0"/>
          </a:p>
        </p:txBody>
      </p:sp>
      <p:sp>
        <p:nvSpPr>
          <p:cNvPr id="24580" name="Rectangle 5"/>
          <p:cNvSpPr>
            <a:spLocks noChangeArrowheads="1"/>
          </p:cNvSpPr>
          <p:nvPr/>
        </p:nvSpPr>
        <p:spPr bwMode="auto">
          <a:xfrm>
            <a:off x="380280" y="5884863"/>
            <a:ext cx="4636698" cy="369332"/>
          </a:xfrm>
          <a:prstGeom prst="rect">
            <a:avLst/>
          </a:prstGeom>
          <a:noFill/>
          <a:ln w="9525">
            <a:noFill/>
            <a:miter lim="800000"/>
            <a:headEnd/>
            <a:tailEnd/>
          </a:ln>
        </p:spPr>
        <p:txBody>
          <a:bodyPr wrap="square">
            <a:spAutoFit/>
          </a:bodyPr>
          <a:lstStyle/>
          <a:p>
            <a:pPr algn="just"/>
            <a:r>
              <a:rPr lang="en-US" dirty="0">
                <a:solidFill>
                  <a:srgbClr val="000066"/>
                </a:solidFill>
              </a:rPr>
              <a:t>Intel performance </a:t>
            </a:r>
            <a:r>
              <a:rPr lang="en-US" dirty="0" smtClean="0">
                <a:solidFill>
                  <a:srgbClr val="000066"/>
                </a:solidFill>
              </a:rPr>
              <a:t>graph</a:t>
            </a:r>
            <a:endParaRPr lang="en-US" dirty="0">
              <a:solidFill>
                <a:srgbClr val="000066"/>
              </a:solidFill>
            </a:endParaRPr>
          </a:p>
        </p:txBody>
      </p:sp>
      <p:sp>
        <p:nvSpPr>
          <p:cNvPr id="24581" name="TextBox 6"/>
          <p:cNvSpPr txBox="1">
            <a:spLocks noChangeArrowheads="1"/>
          </p:cNvSpPr>
          <p:nvPr/>
        </p:nvSpPr>
        <p:spPr bwMode="auto">
          <a:xfrm>
            <a:off x="6502411" y="841375"/>
            <a:ext cx="2522537" cy="2862263"/>
          </a:xfrm>
          <a:prstGeom prst="rect">
            <a:avLst/>
          </a:prstGeom>
          <a:noFill/>
          <a:ln w="9525">
            <a:noFill/>
            <a:miter lim="800000"/>
            <a:headEnd/>
            <a:tailEnd/>
          </a:ln>
        </p:spPr>
        <p:txBody>
          <a:bodyPr>
            <a:spAutoFit/>
          </a:bodyPr>
          <a:lstStyle/>
          <a:p>
            <a:r>
              <a:rPr lang="en-ZA" dirty="0"/>
              <a:t>For the past decades</a:t>
            </a:r>
            <a:r>
              <a:rPr lang="en-US" dirty="0"/>
              <a:t> the means to increase computer performance has been focusing to a large extent on producing </a:t>
            </a:r>
            <a:r>
              <a:rPr lang="en-US" u="sng" dirty="0">
                <a:solidFill>
                  <a:srgbClr val="FF0000"/>
                </a:solidFill>
              </a:rPr>
              <a:t>faster software processors</a:t>
            </a:r>
            <a:r>
              <a:rPr lang="en-US" dirty="0"/>
              <a:t>.</a:t>
            </a:r>
          </a:p>
          <a:p>
            <a:r>
              <a:rPr lang="en-ZA" dirty="0"/>
              <a:t>This included packing more transistors into smaller spaces.</a:t>
            </a:r>
          </a:p>
        </p:txBody>
      </p:sp>
      <p:sp>
        <p:nvSpPr>
          <p:cNvPr id="24582" name="TextBox 7"/>
          <p:cNvSpPr txBox="1">
            <a:spLocks noChangeArrowheads="1"/>
          </p:cNvSpPr>
          <p:nvPr/>
        </p:nvSpPr>
        <p:spPr bwMode="auto">
          <a:xfrm>
            <a:off x="6434148" y="3873495"/>
            <a:ext cx="2590800" cy="2862263"/>
          </a:xfrm>
          <a:prstGeom prst="rect">
            <a:avLst/>
          </a:prstGeom>
          <a:noFill/>
          <a:ln w="9525">
            <a:noFill/>
            <a:miter lim="800000"/>
            <a:headEnd/>
            <a:tailEnd/>
          </a:ln>
        </p:spPr>
        <p:txBody>
          <a:bodyPr>
            <a:spAutoFit/>
          </a:bodyPr>
          <a:lstStyle/>
          <a:p>
            <a:r>
              <a:rPr lang="en-ZA" dirty="0"/>
              <a:t>Moore’s law has been holding pretty well… when measured in terms of </a:t>
            </a:r>
            <a:r>
              <a:rPr lang="en-ZA" u="sng" dirty="0">
                <a:solidFill>
                  <a:srgbClr val="FF0000"/>
                </a:solidFill>
              </a:rPr>
              <a:t>transistors</a:t>
            </a:r>
            <a:r>
              <a:rPr lang="en-ZA" dirty="0"/>
              <a:t> (e.g., doubling number of transistors)</a:t>
            </a:r>
          </a:p>
          <a:p>
            <a:endParaRPr lang="en-ZA" dirty="0"/>
          </a:p>
          <a:p>
            <a:r>
              <a:rPr lang="en-ZA" dirty="0"/>
              <a:t>But this trend has drawbacks, </a:t>
            </a:r>
            <a:r>
              <a:rPr lang="en-ZA" dirty="0">
                <a:solidFill>
                  <a:srgbClr val="FF0000"/>
                </a:solidFill>
              </a:rPr>
              <a:t>and seems to be slowing…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7170" name="Picture 2" descr="C:\Users\swinberg\Documents\ACTIVE\EEE4084F\Common\Images_open\Calc per second over ye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80" y="246742"/>
            <a:ext cx="6285819" cy="63270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39430" y="1698171"/>
            <a:ext cx="1770742" cy="1200329"/>
          </a:xfrm>
          <a:prstGeom prst="rect">
            <a:avLst/>
          </a:prstGeom>
          <a:noFill/>
        </p:spPr>
        <p:txBody>
          <a:bodyPr wrap="square" rtlCol="0">
            <a:spAutoFit/>
          </a:bodyPr>
          <a:lstStyle/>
          <a:p>
            <a:r>
              <a:rPr lang="en-US" dirty="0" smtClean="0"/>
              <a:t>Calculation</a:t>
            </a:r>
          </a:p>
          <a:p>
            <a:r>
              <a:rPr lang="en-US" dirty="0" smtClean="0"/>
              <a:t>per seconds per 1k$</a:t>
            </a:r>
          </a:p>
          <a:p>
            <a:r>
              <a:rPr lang="en-US" dirty="0" smtClean="0"/>
              <a:t>Over time trend</a:t>
            </a:r>
          </a:p>
        </p:txBody>
      </p:sp>
    </p:spTree>
    <p:extLst>
      <p:ext uri="{BB962C8B-B14F-4D97-AF65-F5344CB8AC3E}">
        <p14:creationId xmlns:p14="http://schemas.microsoft.com/office/powerpoint/2010/main" val="2206968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27"/>
            <a:ext cx="8385175" cy="1431925"/>
          </a:xfrm>
        </p:spPr>
        <p:txBody>
          <a:bodyPr/>
          <a:lstStyle/>
          <a:p>
            <a:r>
              <a:rPr lang="en-ZA" sz="3600" dirty="0" smtClean="0"/>
              <a:t>Illustration of demand for computers (Intel perspective)</a:t>
            </a:r>
            <a:endParaRPr lang="en-ZA" sz="3600" dirty="0"/>
          </a:p>
        </p:txBody>
      </p:sp>
      <p:sp>
        <p:nvSpPr>
          <p:cNvPr id="3" name="Rectangle 2"/>
          <p:cNvSpPr/>
          <p:nvPr/>
        </p:nvSpPr>
        <p:spPr>
          <a:xfrm>
            <a:off x="2694742" y="3215306"/>
            <a:ext cx="3865161" cy="369332"/>
          </a:xfrm>
          <a:prstGeom prst="rect">
            <a:avLst/>
          </a:prstGeom>
        </p:spPr>
        <p:txBody>
          <a:bodyPr wrap="none">
            <a:spAutoFit/>
          </a:bodyPr>
          <a:lstStyle/>
          <a:p>
            <a:r>
              <a:rPr lang="en-ZA" dirty="0"/>
              <a:t>slide 22 - demand for </a:t>
            </a:r>
            <a:r>
              <a:rPr lang="en-ZA" dirty="0" smtClean="0"/>
              <a:t>computers.jpg</a:t>
            </a:r>
            <a:endParaRPr lang="en-ZA" dirty="0"/>
          </a:p>
        </p:txBody>
      </p:sp>
      <p:sp>
        <p:nvSpPr>
          <p:cNvPr id="5" name="Rectangle 4"/>
          <p:cNvSpPr/>
          <p:nvPr/>
        </p:nvSpPr>
        <p:spPr>
          <a:xfrm>
            <a:off x="4017539" y="3658561"/>
            <a:ext cx="1322798" cy="261610"/>
          </a:xfrm>
          <a:prstGeom prst="rect">
            <a:avLst/>
          </a:prstGeom>
        </p:spPr>
        <p:txBody>
          <a:bodyPr wrap="none">
            <a:spAutoFit/>
          </a:bodyPr>
          <a:lstStyle/>
          <a:p>
            <a:r>
              <a:rPr lang="en-ZA" sz="1100" dirty="0" smtClean="0"/>
              <a:t>(unknown license)</a:t>
            </a:r>
            <a:endParaRPr lang="en-ZA" sz="1100" dirty="0"/>
          </a:p>
        </p:txBody>
      </p:sp>
      <p:sp>
        <p:nvSpPr>
          <p:cNvPr id="6" name="Rectangle 5"/>
          <p:cNvSpPr/>
          <p:nvPr/>
        </p:nvSpPr>
        <p:spPr>
          <a:xfrm>
            <a:off x="534293" y="2158910"/>
            <a:ext cx="8186057" cy="646331"/>
          </a:xfrm>
          <a:prstGeom prst="rect">
            <a:avLst/>
          </a:prstGeom>
        </p:spPr>
        <p:txBody>
          <a:bodyPr wrap="square">
            <a:spAutoFit/>
          </a:bodyPr>
          <a:lstStyle/>
          <a:p>
            <a:pPr algn="ctr"/>
            <a:r>
              <a:rPr lang="en-ZA" dirty="0" smtClean="0"/>
              <a:t>Source:</a:t>
            </a:r>
          </a:p>
          <a:p>
            <a:pPr algn="ctr"/>
            <a:r>
              <a:rPr lang="en-ZA" dirty="0" smtClean="0"/>
              <a:t>alphabytesoup.files.wordpress.com/2012/07/computer-timeline.gif</a:t>
            </a:r>
            <a:endParaRPr lang="en-Z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6" y="287203"/>
            <a:ext cx="8718324" cy="1177376"/>
          </a:xfrm>
        </p:spPr>
        <p:txBody>
          <a:bodyPr>
            <a:normAutofit/>
          </a:bodyPr>
          <a:lstStyle/>
          <a:p>
            <a:pPr>
              <a:defRPr/>
            </a:pPr>
            <a:r>
              <a:rPr lang="en-ZA" sz="3200" dirty="0" smtClean="0"/>
              <a:t>Computation Design </a:t>
            </a:r>
            <a:r>
              <a:rPr lang="en-ZA" sz="3200" dirty="0" smtClean="0">
                <a:solidFill>
                  <a:srgbClr val="FFC000"/>
                </a:solidFill>
              </a:rPr>
              <a:t>Trends </a:t>
            </a:r>
            <a:r>
              <a:rPr lang="en-ZA" sz="2800" dirty="0" smtClean="0"/>
              <a:t>– </a:t>
            </a:r>
            <a:r>
              <a:rPr lang="en-ZA" sz="2800" dirty="0" smtClean="0"/>
              <a:t>Power concerns</a:t>
            </a:r>
            <a:endParaRPr lang="en-US" sz="2800" dirty="0"/>
          </a:p>
        </p:txBody>
      </p:sp>
      <p:sp>
        <p:nvSpPr>
          <p:cNvPr id="25604" name="TextBox 3"/>
          <p:cNvSpPr txBox="1">
            <a:spLocks noChangeArrowheads="1"/>
          </p:cNvSpPr>
          <p:nvPr/>
        </p:nvSpPr>
        <p:spPr bwMode="auto">
          <a:xfrm>
            <a:off x="7007764" y="920754"/>
            <a:ext cx="1990725" cy="5076825"/>
          </a:xfrm>
          <a:prstGeom prst="rect">
            <a:avLst/>
          </a:prstGeom>
          <a:noFill/>
          <a:ln w="9525">
            <a:noFill/>
            <a:miter lim="800000"/>
            <a:headEnd/>
            <a:tailEnd/>
          </a:ln>
        </p:spPr>
        <p:txBody>
          <a:bodyPr>
            <a:spAutoFit/>
          </a:bodyPr>
          <a:lstStyle/>
          <a:p>
            <a:r>
              <a:rPr lang="en-ZA" dirty="0"/>
              <a:t>Processors are getting too power hungry! There’s too many transistors that need power.</a:t>
            </a:r>
          </a:p>
          <a:p>
            <a:endParaRPr lang="en-ZA" dirty="0"/>
          </a:p>
          <a:p>
            <a:r>
              <a:rPr lang="en-ZA" dirty="0"/>
              <a:t>Also, the size of transistors can't come down by much – it might not be possible to have transistors smaller than a few atoms! And how would you connect them up?</a:t>
            </a:r>
          </a:p>
        </p:txBody>
      </p:sp>
      <p:sp>
        <p:nvSpPr>
          <p:cNvPr id="25605" name="TextBox 4"/>
          <p:cNvSpPr txBox="1">
            <a:spLocks noChangeArrowheads="1"/>
          </p:cNvSpPr>
          <p:nvPr/>
        </p:nvSpPr>
        <p:spPr bwMode="auto">
          <a:xfrm>
            <a:off x="368300" y="6035140"/>
            <a:ext cx="8466138" cy="646112"/>
          </a:xfrm>
          <a:prstGeom prst="rect">
            <a:avLst/>
          </a:prstGeom>
          <a:noFill/>
          <a:ln w="9525">
            <a:noFill/>
            <a:miter lim="800000"/>
            <a:headEnd/>
            <a:tailEnd/>
          </a:ln>
        </p:spPr>
        <p:txBody>
          <a:bodyPr>
            <a:spAutoFit/>
          </a:bodyPr>
          <a:lstStyle/>
          <a:p>
            <a:r>
              <a:rPr lang="en-ZA" dirty="0"/>
              <a:t>Now tending to multi-core processors.. Sure it can double the transistors every 2-3 years (and the power). But what of performance?</a:t>
            </a:r>
          </a:p>
        </p:txBody>
      </p:sp>
      <p:sp>
        <p:nvSpPr>
          <p:cNvPr id="6" name="Rectangle 5"/>
          <p:cNvSpPr/>
          <p:nvPr/>
        </p:nvSpPr>
        <p:spPr>
          <a:xfrm>
            <a:off x="3848782" y="2174486"/>
            <a:ext cx="2670890" cy="861774"/>
          </a:xfrm>
          <a:prstGeom prst="rect">
            <a:avLst/>
          </a:prstGeom>
        </p:spPr>
        <p:txBody>
          <a:bodyPr wrap="square">
            <a:spAutoFit/>
          </a:bodyPr>
          <a:lstStyle/>
          <a:p>
            <a:r>
              <a:rPr lang="en-ZA" sz="1600" dirty="0" smtClean="0">
                <a:solidFill>
                  <a:srgbClr val="3663F2"/>
                </a:solidFill>
              </a:rPr>
              <a:t>A dual core Intel system with GPU, LCD monitor</a:t>
            </a:r>
          </a:p>
          <a:p>
            <a:r>
              <a:rPr lang="en-ZA" sz="1600" dirty="0" smtClean="0">
                <a:solidFill>
                  <a:srgbClr val="3663F2"/>
                </a:solidFill>
              </a:rPr>
              <a:t>draws about 220 watts</a:t>
            </a:r>
            <a:endParaRPr lang="en-ZA" sz="1600" dirty="0">
              <a:solidFill>
                <a:srgbClr val="3663F2"/>
              </a:solidFill>
            </a:endParaRPr>
          </a:p>
        </p:txBody>
      </p:sp>
      <p:sp>
        <p:nvSpPr>
          <p:cNvPr id="7" name="Rectangle 6"/>
          <p:cNvSpPr/>
          <p:nvPr/>
        </p:nvSpPr>
        <p:spPr>
          <a:xfrm>
            <a:off x="5512990" y="3884414"/>
            <a:ext cx="1300356" cy="923330"/>
          </a:xfrm>
          <a:prstGeom prst="rect">
            <a:avLst/>
          </a:prstGeom>
          <a:solidFill>
            <a:schemeClr val="tx1">
              <a:lumMod val="95000"/>
            </a:schemeClr>
          </a:solidFill>
        </p:spPr>
        <p:txBody>
          <a:bodyPr wrap="square" lIns="36000" rIns="36000">
            <a:spAutoFit/>
          </a:bodyPr>
          <a:lstStyle/>
          <a:p>
            <a:r>
              <a:rPr lang="en-ZA" dirty="0" smtClean="0">
                <a:solidFill>
                  <a:srgbClr val="FF0000"/>
                </a:solidFill>
              </a:rPr>
              <a:t>Projections </a:t>
            </a:r>
            <a:r>
              <a:rPr lang="en-ZA" sz="1200" dirty="0" smtClean="0">
                <a:solidFill>
                  <a:srgbClr val="FF0000"/>
                </a:solidFill>
              </a:rPr>
              <a:t>obviously we’ve seen the reality isn’t as bad</a:t>
            </a:r>
            <a:endParaRPr lang="en-ZA" dirty="0">
              <a:solidFill>
                <a:srgbClr val="FF0000"/>
              </a:solidFill>
            </a:endParaRPr>
          </a:p>
        </p:txBody>
      </p:sp>
      <p:cxnSp>
        <p:nvCxnSpPr>
          <p:cNvPr id="9" name="Straight Connector 8"/>
          <p:cNvCxnSpPr/>
          <p:nvPr/>
        </p:nvCxnSpPr>
        <p:spPr bwMode="auto">
          <a:xfrm>
            <a:off x="6547104" y="3575304"/>
            <a:ext cx="265176" cy="0"/>
          </a:xfrm>
          <a:prstGeom prst="line">
            <a:avLst/>
          </a:prstGeom>
          <a:solidFill>
            <a:schemeClr val="accent1"/>
          </a:solidFill>
          <a:ln w="19050" cap="flat" cmpd="sng" algn="ctr">
            <a:solidFill>
              <a:srgbClr val="3663F2"/>
            </a:solidFill>
            <a:prstDash val="solid"/>
            <a:round/>
            <a:headEnd type="none" w="med" len="med"/>
            <a:tailEnd type="none" w="med" len="med"/>
          </a:ln>
          <a:effectLst/>
        </p:spPr>
      </p:cxnSp>
      <p:cxnSp>
        <p:nvCxnSpPr>
          <p:cNvPr id="12" name="Straight Connector 11"/>
          <p:cNvCxnSpPr/>
          <p:nvPr/>
        </p:nvCxnSpPr>
        <p:spPr bwMode="auto">
          <a:xfrm>
            <a:off x="6035040" y="2834640"/>
            <a:ext cx="539496" cy="722376"/>
          </a:xfrm>
          <a:prstGeom prst="line">
            <a:avLst/>
          </a:prstGeom>
          <a:solidFill>
            <a:schemeClr val="accent1"/>
          </a:solidFill>
          <a:ln w="9525" cap="flat" cmpd="sng" algn="ctr">
            <a:solidFill>
              <a:srgbClr val="3663F2"/>
            </a:solidFill>
            <a:prstDash val="solid"/>
            <a:round/>
            <a:headEnd type="none" w="med" len="med"/>
            <a:tailEnd type="none" w="med" len="med"/>
          </a:ln>
          <a:effectLst/>
        </p:spPr>
      </p:cxnSp>
      <p:sp>
        <p:nvSpPr>
          <p:cNvPr id="3" name="Rectangle 2"/>
          <p:cNvSpPr/>
          <p:nvPr/>
        </p:nvSpPr>
        <p:spPr>
          <a:xfrm>
            <a:off x="1338937" y="3429000"/>
            <a:ext cx="3262432" cy="369332"/>
          </a:xfrm>
          <a:prstGeom prst="rect">
            <a:avLst/>
          </a:prstGeom>
        </p:spPr>
        <p:txBody>
          <a:bodyPr wrap="none">
            <a:spAutoFit/>
          </a:bodyPr>
          <a:lstStyle/>
          <a:p>
            <a:r>
              <a:rPr lang="en-ZA" dirty="0"/>
              <a:t>Slide 22 - Power over time.jpg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8194" name="Picture 2" descr="C:\Users\swinberg\Documents\ACTIVE\EEE4084F\Common\Images_open\proc family per superco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94" y="541111"/>
            <a:ext cx="8410576" cy="5362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4594" y="6450764"/>
            <a:ext cx="8410576" cy="276999"/>
          </a:xfrm>
          <a:prstGeom prst="rect">
            <a:avLst/>
          </a:prstGeom>
        </p:spPr>
        <p:txBody>
          <a:bodyPr wrap="square">
            <a:spAutoFit/>
          </a:bodyPr>
          <a:lstStyle/>
          <a:p>
            <a:r>
              <a:rPr lang="en-US" sz="1200" dirty="0" smtClean="0"/>
              <a:t>Image source: http</a:t>
            </a:r>
            <a:r>
              <a:rPr lang="en-US" sz="1200" dirty="0"/>
              <a:t>://commons.wikimedia.org/wiki/File:Processor_families_in_TOP500_supercomputers.svg</a:t>
            </a:r>
          </a:p>
        </p:txBody>
      </p:sp>
    </p:spTree>
    <p:extLst>
      <p:ext uri="{BB962C8B-B14F-4D97-AF65-F5344CB8AC3E}">
        <p14:creationId xmlns:p14="http://schemas.microsoft.com/office/powerpoint/2010/main" val="367006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59901"/>
            <a:ext cx="7698306" cy="692210"/>
          </a:xfrm>
        </p:spPr>
        <p:txBody>
          <a:bodyPr>
            <a:normAutofit fontScale="90000"/>
          </a:bodyPr>
          <a:lstStyle/>
          <a:p>
            <a:pPr>
              <a:defRPr/>
            </a:pPr>
            <a:r>
              <a:rPr lang="en-ZA" dirty="0" smtClean="0"/>
              <a:t>Class activity / take-home assignment</a:t>
            </a:r>
            <a:endParaRPr lang="en-US" dirty="0"/>
          </a:p>
        </p:txBody>
      </p:sp>
      <p:sp>
        <p:nvSpPr>
          <p:cNvPr id="3" name="Content Placeholder 2"/>
          <p:cNvSpPr>
            <a:spLocks noGrp="1"/>
          </p:cNvSpPr>
          <p:nvPr>
            <p:ph idx="1"/>
          </p:nvPr>
        </p:nvSpPr>
        <p:spPr/>
        <p:txBody>
          <a:bodyPr/>
          <a:lstStyle/>
          <a:p>
            <a:pPr>
              <a:defRPr/>
            </a:pPr>
            <a:r>
              <a:rPr lang="en-ZA" dirty="0" smtClean="0"/>
              <a:t>Matrix operations are commonly used to demonstrate and teach parallel coding</a:t>
            </a:r>
          </a:p>
          <a:p>
            <a:pPr>
              <a:defRPr/>
            </a:pPr>
            <a:r>
              <a:rPr lang="en-ZA" dirty="0" smtClean="0"/>
              <a:t>The </a:t>
            </a:r>
            <a:r>
              <a:rPr lang="en-ZA" b="1" dirty="0" smtClean="0">
                <a:solidFill>
                  <a:schemeClr val="tx2">
                    <a:lumMod val="90000"/>
                  </a:schemeClr>
                </a:solidFill>
              </a:rPr>
              <a:t>scalar product</a:t>
            </a:r>
            <a:r>
              <a:rPr lang="en-ZA" dirty="0" smtClean="0"/>
              <a:t> (or </a:t>
            </a:r>
            <a:r>
              <a:rPr lang="en-ZA" i="1" dirty="0" smtClean="0"/>
              <a:t>dot product</a:t>
            </a:r>
            <a:r>
              <a:rPr lang="en-ZA" dirty="0" smtClean="0"/>
              <a:t>) and </a:t>
            </a:r>
            <a:r>
              <a:rPr lang="en-ZA" b="1" dirty="0" smtClean="0">
                <a:solidFill>
                  <a:schemeClr val="tx2">
                    <a:lumMod val="90000"/>
                  </a:schemeClr>
                </a:solidFill>
              </a:rPr>
              <a:t>Matrix multiply</a:t>
            </a:r>
            <a:r>
              <a:rPr lang="en-ZA" dirty="0" smtClean="0"/>
              <a:t> are the ‘usual suspects’</a:t>
            </a:r>
          </a:p>
          <a:p>
            <a:pPr>
              <a:defRPr/>
            </a:pPr>
            <a:endParaRPr lang="en-US" dirty="0"/>
          </a:p>
        </p:txBody>
      </p:sp>
      <p:sp>
        <p:nvSpPr>
          <p:cNvPr id="5" name="Rectangle 4"/>
          <p:cNvSpPr/>
          <p:nvPr/>
        </p:nvSpPr>
        <p:spPr>
          <a:xfrm>
            <a:off x="542925" y="4211638"/>
            <a:ext cx="2595563" cy="368300"/>
          </a:xfrm>
          <a:prstGeom prst="rect">
            <a:avLst/>
          </a:prstGeom>
          <a:solidFill>
            <a:schemeClr val="bg2"/>
          </a:solidFill>
        </p:spPr>
        <p:txBody>
          <a:bodyPr wrap="none">
            <a:spAutoFit/>
          </a:bodyPr>
          <a:lstStyle/>
          <a:p>
            <a:pPr>
              <a:defRPr/>
            </a:pPr>
            <a:r>
              <a:rPr lang="en-ZA" b="1" dirty="0">
                <a:solidFill>
                  <a:schemeClr val="tx2">
                    <a:lumMod val="90000"/>
                  </a:schemeClr>
                </a:solidFill>
              </a:rPr>
              <a:t>Vector scalar product</a:t>
            </a:r>
            <a:r>
              <a:rPr lang="en-ZA" dirty="0"/>
              <a:t> </a:t>
            </a:r>
            <a:endParaRPr lang="en-US" dirty="0"/>
          </a:p>
        </p:txBody>
      </p:sp>
      <p:sp>
        <p:nvSpPr>
          <p:cNvPr id="7" name="Rectangle 6"/>
          <p:cNvSpPr/>
          <p:nvPr/>
        </p:nvSpPr>
        <p:spPr>
          <a:xfrm>
            <a:off x="557213" y="5608638"/>
            <a:ext cx="2428875" cy="369887"/>
          </a:xfrm>
          <a:prstGeom prst="rect">
            <a:avLst/>
          </a:prstGeom>
          <a:solidFill>
            <a:schemeClr val="bg2"/>
          </a:solidFill>
        </p:spPr>
        <p:txBody>
          <a:bodyPr wrap="none">
            <a:spAutoFit/>
          </a:bodyPr>
          <a:lstStyle/>
          <a:p>
            <a:pPr>
              <a:defRPr/>
            </a:pPr>
            <a:r>
              <a:rPr lang="en-ZA" b="1" dirty="0">
                <a:solidFill>
                  <a:schemeClr val="tx2">
                    <a:lumMod val="90000"/>
                  </a:schemeClr>
                </a:solidFill>
              </a:rPr>
              <a:t>Matrix multiplication</a:t>
            </a:r>
            <a:endParaRPr lang="en-US" dirty="0"/>
          </a:p>
        </p:txBody>
      </p:sp>
      <p:sp>
        <p:nvSpPr>
          <p:cNvPr id="26632" name="TextBox 7"/>
          <p:cNvSpPr txBox="1">
            <a:spLocks noChangeArrowheads="1"/>
          </p:cNvSpPr>
          <p:nvPr/>
        </p:nvSpPr>
        <p:spPr bwMode="auto">
          <a:xfrm>
            <a:off x="3957638" y="5826125"/>
            <a:ext cx="4749800" cy="646113"/>
          </a:xfrm>
          <a:prstGeom prst="rect">
            <a:avLst/>
          </a:prstGeom>
          <a:noFill/>
          <a:ln w="9525">
            <a:noFill/>
            <a:miter lim="800000"/>
            <a:headEnd/>
            <a:tailEnd/>
          </a:ln>
        </p:spPr>
        <p:txBody>
          <a:bodyPr wrap="none">
            <a:spAutoFit/>
          </a:bodyPr>
          <a:lstStyle/>
          <a:p>
            <a:r>
              <a:rPr lang="en-ZA"/>
              <a:t>Both of these operations can be successfully</a:t>
            </a:r>
          </a:p>
          <a:p>
            <a:r>
              <a:rPr lang="en-ZA"/>
              <a:t>Implemented as deeply parallel solutions.</a:t>
            </a:r>
            <a:endParaRPr lang="en-US"/>
          </a:p>
        </p:txBody>
      </p:sp>
      <p:pic>
        <p:nvPicPr>
          <p:cNvPr id="61442" name="Picture 2" descr="P:\Temp\t1gif.gif"/>
          <p:cNvPicPr>
            <a:picLocks noChangeAspect="1" noChangeArrowheads="1"/>
          </p:cNvPicPr>
          <p:nvPr/>
        </p:nvPicPr>
        <p:blipFill>
          <a:blip r:embed="rId3"/>
          <a:srcRect/>
          <a:stretch>
            <a:fillRect/>
          </a:stretch>
        </p:blipFill>
        <p:spPr bwMode="auto">
          <a:xfrm>
            <a:off x="1186543" y="4487635"/>
            <a:ext cx="5695950" cy="981075"/>
          </a:xfrm>
          <a:prstGeom prst="rect">
            <a:avLst/>
          </a:prstGeom>
          <a:solidFill>
            <a:schemeClr val="accent3">
              <a:lumMod val="40000"/>
              <a:lumOff val="60000"/>
            </a:schemeClr>
          </a:solidFill>
        </p:spPr>
      </p:pic>
      <p:sp>
        <p:nvSpPr>
          <p:cNvPr id="11" name="TextBox 10"/>
          <p:cNvSpPr txBox="1"/>
          <p:nvPr/>
        </p:nvSpPr>
        <p:spPr>
          <a:xfrm>
            <a:off x="870858" y="5791201"/>
            <a:ext cx="2615844" cy="707886"/>
          </a:xfrm>
          <a:prstGeom prst="rect">
            <a:avLst/>
          </a:prstGeom>
          <a:noFill/>
        </p:spPr>
        <p:txBody>
          <a:bodyPr wrap="none" rtlCol="0">
            <a:spAutoFit/>
          </a:bodyPr>
          <a:lstStyle/>
          <a:p>
            <a:r>
              <a:rPr lang="en-US" sz="2800" dirty="0" err="1" smtClean="0"/>
              <a:t>C</a:t>
            </a:r>
            <a:r>
              <a:rPr lang="en-US" sz="2800" baseline="-25000" dirty="0" err="1" smtClean="0"/>
              <a:t>i,j</a:t>
            </a:r>
            <a:r>
              <a:rPr lang="en-US" sz="2800" dirty="0" smtClean="0"/>
              <a:t> = </a:t>
            </a:r>
            <a:r>
              <a:rPr lang="en-US" sz="4000" dirty="0" smtClean="0">
                <a:latin typeface="OpenSymbol"/>
                <a:ea typeface="OpenSymbol"/>
              </a:rPr>
              <a:t></a:t>
            </a:r>
            <a:r>
              <a:rPr lang="en-US" sz="2800" dirty="0" smtClean="0"/>
              <a:t> </a:t>
            </a:r>
            <a:r>
              <a:rPr lang="en-US" sz="2800" dirty="0" err="1" smtClean="0"/>
              <a:t>A</a:t>
            </a:r>
            <a:r>
              <a:rPr lang="en-US" sz="2800" baseline="-25000" dirty="0" err="1" smtClean="0"/>
              <a:t>i,k</a:t>
            </a:r>
            <a:r>
              <a:rPr lang="en-US" sz="2800" dirty="0" smtClean="0"/>
              <a:t> </a:t>
            </a:r>
            <a:r>
              <a:rPr lang="en-US" sz="2800" dirty="0" err="1" smtClean="0"/>
              <a:t>B</a:t>
            </a:r>
            <a:r>
              <a:rPr lang="en-US" sz="2800" baseline="-25000" dirty="0" err="1" smtClean="0"/>
              <a:t>k,j</a:t>
            </a:r>
            <a:r>
              <a:rPr lang="en-US" sz="2800" dirty="0" smtClean="0"/>
              <a:t> </a:t>
            </a:r>
            <a:endParaRPr lang="en-GB" sz="2800" dirty="0"/>
          </a:p>
        </p:txBody>
      </p:sp>
      <p:sp>
        <p:nvSpPr>
          <p:cNvPr id="12" name="Rectangle 11"/>
          <p:cNvSpPr/>
          <p:nvPr/>
        </p:nvSpPr>
        <p:spPr>
          <a:xfrm>
            <a:off x="1814108" y="6248791"/>
            <a:ext cx="287258" cy="338554"/>
          </a:xfrm>
          <a:prstGeom prst="rect">
            <a:avLst/>
          </a:prstGeom>
        </p:spPr>
        <p:txBody>
          <a:bodyPr wrap="none">
            <a:spAutoFit/>
          </a:bodyPr>
          <a:lstStyle/>
          <a:p>
            <a:r>
              <a:rPr lang="en-US" sz="1600" dirty="0" smtClean="0"/>
              <a:t>k</a:t>
            </a:r>
            <a:endParaRPr lang="en-GB"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
            <a:ext cx="8385175" cy="1431925"/>
          </a:xfrm>
        </p:spPr>
        <p:txBody>
          <a:bodyPr/>
          <a:lstStyle/>
          <a:p>
            <a:pPr>
              <a:defRPr/>
            </a:pPr>
            <a:r>
              <a:rPr lang="en-ZA" dirty="0" smtClean="0"/>
              <a:t>Class activity / take-home assignment</a:t>
            </a:r>
            <a:endParaRPr lang="en-US" dirty="0"/>
          </a:p>
        </p:txBody>
      </p:sp>
      <p:sp>
        <p:nvSpPr>
          <p:cNvPr id="3" name="Content Placeholder 2"/>
          <p:cNvSpPr>
            <a:spLocks noGrp="1"/>
          </p:cNvSpPr>
          <p:nvPr>
            <p:ph idx="1"/>
          </p:nvPr>
        </p:nvSpPr>
        <p:spPr>
          <a:xfrm>
            <a:off x="674053" y="1500918"/>
            <a:ext cx="8007350" cy="4191000"/>
          </a:xfrm>
        </p:spPr>
        <p:txBody>
          <a:bodyPr/>
          <a:lstStyle/>
          <a:p>
            <a:pPr>
              <a:defRPr/>
            </a:pPr>
            <a:r>
              <a:rPr lang="en-ZA" sz="2800" dirty="0" smtClean="0"/>
              <a:t>Attempt a pseudo code solution for parallelizing both the:</a:t>
            </a:r>
          </a:p>
          <a:p>
            <a:pPr lvl="1">
              <a:defRPr/>
            </a:pPr>
            <a:r>
              <a:rPr lang="en-ZA" sz="2400" dirty="0" smtClean="0"/>
              <a:t>Scalar vector product algorithm and the</a:t>
            </a:r>
          </a:p>
          <a:p>
            <a:pPr lvl="1">
              <a:defRPr/>
            </a:pPr>
            <a:r>
              <a:rPr lang="en-ZA" sz="2400" dirty="0" smtClean="0"/>
              <a:t>Matrix multiplication algorithm</a:t>
            </a:r>
          </a:p>
          <a:p>
            <a:pPr>
              <a:defRPr/>
            </a:pPr>
            <a:r>
              <a:rPr lang="en-ZA" sz="2800" dirty="0" smtClean="0"/>
              <a:t>Assume you would want to implement your solution in C (i.e. your pseudo code should follow C-type operations)</a:t>
            </a:r>
          </a:p>
          <a:p>
            <a:pPr>
              <a:defRPr/>
            </a:pPr>
            <a:r>
              <a:rPr lang="en-ZA" sz="2800" dirty="0" smtClean="0"/>
              <a:t>Next consider how you would do it in hardware on a FPGA (draw schematic)</a:t>
            </a:r>
            <a:endParaRPr lang="en-US" sz="2800" dirty="0"/>
          </a:p>
        </p:txBody>
      </p:sp>
      <p:sp>
        <p:nvSpPr>
          <p:cNvPr id="27652" name="Rectangle 3"/>
          <p:cNvSpPr>
            <a:spLocks noChangeArrowheads="1"/>
          </p:cNvSpPr>
          <p:nvPr/>
        </p:nvSpPr>
        <p:spPr bwMode="auto">
          <a:xfrm>
            <a:off x="436563" y="5771058"/>
            <a:ext cx="8331200" cy="923925"/>
          </a:xfrm>
          <a:prstGeom prst="rect">
            <a:avLst/>
          </a:prstGeom>
          <a:noFill/>
          <a:ln w="9525">
            <a:noFill/>
            <a:miter lim="800000"/>
            <a:headEnd/>
            <a:tailEnd/>
          </a:ln>
        </p:spPr>
        <p:txBody>
          <a:bodyPr wrap="none">
            <a:spAutoFit/>
          </a:bodyPr>
          <a:lstStyle/>
          <a:p>
            <a:pPr>
              <a:buFont typeface="Arial" charset="0"/>
              <a:buChar char="•"/>
            </a:pPr>
            <a:r>
              <a:rPr lang="en-ZA" dirty="0"/>
              <a:t>If time is too limited, just try the scalar product. If you have more time, and are</a:t>
            </a:r>
          </a:p>
          <a:p>
            <a:pPr>
              <a:buFont typeface="Arial" charset="0"/>
              <a:buChar char="•"/>
            </a:pPr>
            <a:r>
              <a:rPr lang="en-ZA" dirty="0"/>
              <a:t>real keen, the by all means experiment with writing and testing real code to see</a:t>
            </a:r>
          </a:p>
          <a:p>
            <a:pPr>
              <a:buFont typeface="Arial" charset="0"/>
              <a:buChar char="•"/>
            </a:pPr>
            <a:r>
              <a:rPr lang="en-ZA" dirty="0"/>
              <a:t>that your suggested solution is valid.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
            <a:ext cx="8385175" cy="1431925"/>
          </a:xfrm>
        </p:spPr>
        <p:txBody>
          <a:bodyPr/>
          <a:lstStyle/>
          <a:p>
            <a:pPr>
              <a:defRPr/>
            </a:pPr>
            <a:r>
              <a:rPr lang="en-ZA" dirty="0" smtClean="0"/>
              <a:t>Suggested function prototypes</a:t>
            </a:r>
            <a:endParaRPr lang="en-US" dirty="0"/>
          </a:p>
        </p:txBody>
      </p:sp>
      <p:sp>
        <p:nvSpPr>
          <p:cNvPr id="28675" name="Rectangle 3"/>
          <p:cNvSpPr>
            <a:spLocks noChangeArrowheads="1"/>
          </p:cNvSpPr>
          <p:nvPr/>
        </p:nvSpPr>
        <p:spPr bwMode="auto">
          <a:xfrm>
            <a:off x="757238" y="4373563"/>
            <a:ext cx="8124825" cy="1938337"/>
          </a:xfrm>
          <a:prstGeom prst="rect">
            <a:avLst/>
          </a:prstGeom>
          <a:noFill/>
          <a:ln w="9525">
            <a:noFill/>
            <a:miter lim="800000"/>
            <a:headEnd/>
            <a:tailEnd/>
          </a:ln>
        </p:spPr>
        <p:txBody>
          <a:bodyPr>
            <a:spAutoFit/>
          </a:bodyPr>
          <a:lstStyle/>
          <a:p>
            <a:pPr marL="0" lvl="1"/>
            <a:r>
              <a:rPr lang="en-US" sz="2400"/>
              <a:t>void matrix_multiply (float** A, float** B, float** C, int n)</a:t>
            </a:r>
          </a:p>
          <a:p>
            <a:pPr marL="0" lvl="1"/>
            <a:r>
              <a:rPr lang="en-ZA" sz="2400"/>
              <a:t>{</a:t>
            </a:r>
          </a:p>
          <a:p>
            <a:pPr marL="0" lvl="1"/>
            <a:r>
              <a:rPr lang="en-ZA" sz="2400"/>
              <a:t> // A,B = input matrices of size n </a:t>
            </a:r>
            <a:r>
              <a:rPr lang="en-ZA" sz="2400" i="1"/>
              <a:t>x </a:t>
            </a:r>
            <a:r>
              <a:rPr lang="en-ZA" sz="2400"/>
              <a:t>n floats</a:t>
            </a:r>
          </a:p>
          <a:p>
            <a:pPr marL="0" lvl="1"/>
            <a:r>
              <a:rPr lang="en-ZA" sz="2400"/>
              <a:t> // C = output matrix of size n </a:t>
            </a:r>
            <a:r>
              <a:rPr lang="en-ZA" sz="2400" i="1"/>
              <a:t>x</a:t>
            </a:r>
            <a:r>
              <a:rPr lang="en-ZA" sz="2400"/>
              <a:t> n floats</a:t>
            </a:r>
          </a:p>
          <a:p>
            <a:pPr marL="0" lvl="1"/>
            <a:r>
              <a:rPr lang="en-ZA" sz="2400"/>
              <a:t>}</a:t>
            </a:r>
            <a:endParaRPr lang="en-US" sz="2400"/>
          </a:p>
        </p:txBody>
      </p:sp>
      <p:sp>
        <p:nvSpPr>
          <p:cNvPr id="5" name="Rectangle 4"/>
          <p:cNvSpPr/>
          <p:nvPr/>
        </p:nvSpPr>
        <p:spPr>
          <a:xfrm>
            <a:off x="757238" y="4054475"/>
            <a:ext cx="2582862" cy="522288"/>
          </a:xfrm>
          <a:prstGeom prst="rect">
            <a:avLst/>
          </a:prstGeom>
        </p:spPr>
        <p:txBody>
          <a:bodyPr wrap="none">
            <a:spAutoFit/>
          </a:bodyPr>
          <a:lstStyle/>
          <a:p>
            <a:pPr>
              <a:defRPr/>
            </a:pPr>
            <a:r>
              <a:rPr lang="en-ZA" sz="2800" dirty="0">
                <a:solidFill>
                  <a:schemeClr val="tx2">
                    <a:lumMod val="90000"/>
                  </a:schemeClr>
                </a:solidFill>
              </a:rPr>
              <a:t>Matrix multiply:</a:t>
            </a:r>
          </a:p>
        </p:txBody>
      </p:sp>
      <p:sp>
        <p:nvSpPr>
          <p:cNvPr id="6" name="Rectangle 5"/>
          <p:cNvSpPr/>
          <p:nvPr/>
        </p:nvSpPr>
        <p:spPr>
          <a:xfrm>
            <a:off x="704850" y="1520825"/>
            <a:ext cx="2603500" cy="522288"/>
          </a:xfrm>
          <a:prstGeom prst="rect">
            <a:avLst/>
          </a:prstGeom>
        </p:spPr>
        <p:txBody>
          <a:bodyPr wrap="none">
            <a:spAutoFit/>
          </a:bodyPr>
          <a:lstStyle/>
          <a:p>
            <a:pPr>
              <a:defRPr/>
            </a:pPr>
            <a:r>
              <a:rPr lang="en-ZA" sz="2800" dirty="0">
                <a:solidFill>
                  <a:schemeClr val="tx2">
                    <a:lumMod val="90000"/>
                  </a:schemeClr>
                </a:solidFill>
              </a:rPr>
              <a:t>Scalar product:</a:t>
            </a:r>
            <a:endParaRPr lang="en-US" sz="2800" dirty="0">
              <a:solidFill>
                <a:schemeClr val="tx2">
                  <a:lumMod val="90000"/>
                </a:schemeClr>
              </a:solidFill>
            </a:endParaRPr>
          </a:p>
        </p:txBody>
      </p:sp>
      <p:sp>
        <p:nvSpPr>
          <p:cNvPr id="28678" name="Rectangle 6"/>
          <p:cNvSpPr>
            <a:spLocks noChangeArrowheads="1"/>
          </p:cNvSpPr>
          <p:nvPr/>
        </p:nvSpPr>
        <p:spPr bwMode="auto">
          <a:xfrm>
            <a:off x="757238" y="1917700"/>
            <a:ext cx="8124825" cy="1938338"/>
          </a:xfrm>
          <a:prstGeom prst="rect">
            <a:avLst/>
          </a:prstGeom>
          <a:noFill/>
          <a:ln w="9525">
            <a:noFill/>
            <a:miter lim="800000"/>
            <a:headEnd/>
            <a:tailEnd/>
          </a:ln>
        </p:spPr>
        <p:txBody>
          <a:bodyPr>
            <a:spAutoFit/>
          </a:bodyPr>
          <a:lstStyle/>
          <a:p>
            <a:pPr marL="0" lvl="1"/>
            <a:r>
              <a:rPr lang="en-US" sz="2400"/>
              <a:t>float scalarprod (float* a, float* b, int n)</a:t>
            </a:r>
          </a:p>
          <a:p>
            <a:pPr marL="0" lvl="1"/>
            <a:r>
              <a:rPr lang="en-ZA" sz="2400"/>
              <a:t>{</a:t>
            </a:r>
          </a:p>
          <a:p>
            <a:pPr marL="0" lvl="1"/>
            <a:r>
              <a:rPr lang="en-ZA" sz="2400"/>
              <a:t> // a,b = input vectors of length n</a:t>
            </a:r>
          </a:p>
          <a:p>
            <a:pPr marL="0" lvl="1"/>
            <a:r>
              <a:rPr lang="en-ZA" sz="2400"/>
              <a:t> // Function returns the scalar product</a:t>
            </a:r>
          </a:p>
          <a:p>
            <a:pPr marL="0" lvl="1"/>
            <a:r>
              <a:rPr lang="en-ZA" sz="2400"/>
              <a:t>}</a:t>
            </a:r>
            <a:endParaRPr lang="en-US"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6578"/>
            <a:ext cx="8385175" cy="651367"/>
          </a:xfrm>
        </p:spPr>
        <p:txBody>
          <a:bodyPr>
            <a:normAutofit fontScale="90000"/>
          </a:bodyPr>
          <a:lstStyle/>
          <a:p>
            <a:pPr>
              <a:defRPr/>
            </a:pPr>
            <a:r>
              <a:rPr lang="en-ZA" dirty="0" err="1" smtClean="0"/>
              <a:t>Scalarprod.c</a:t>
            </a:r>
            <a:endParaRPr lang="en-US" dirty="0"/>
          </a:p>
        </p:txBody>
      </p:sp>
      <p:sp>
        <p:nvSpPr>
          <p:cNvPr id="9219" name="Rectangle 4"/>
          <p:cNvSpPr>
            <a:spLocks noChangeArrowheads="1"/>
          </p:cNvSpPr>
          <p:nvPr/>
        </p:nvSpPr>
        <p:spPr bwMode="auto">
          <a:xfrm>
            <a:off x="601663" y="1225550"/>
            <a:ext cx="7653337" cy="403383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72000" bIns="82800">
            <a:spAutoFit/>
          </a:bodyPr>
          <a:lstStyle/>
          <a:p>
            <a:r>
              <a:rPr lang="en-US" b="1" dirty="0">
                <a:latin typeface="Courier New" pitchFamily="49" charset="0"/>
                <a:cs typeface="Courier New" pitchFamily="49" charset="0"/>
              </a:rPr>
              <a:t>t0 = </a:t>
            </a:r>
            <a:r>
              <a:rPr lang="en-US" b="1" dirty="0" err="1">
                <a:latin typeface="Courier New" pitchFamily="49" charset="0"/>
                <a:cs typeface="Courier New" pitchFamily="49" charset="0"/>
              </a:rPr>
              <a:t>CPU_ticks</a:t>
            </a:r>
            <a:r>
              <a:rPr lang="en-US" b="1" dirty="0">
                <a:latin typeface="Courier New" pitchFamily="49" charset="0"/>
                <a:cs typeface="Courier New" pitchFamily="49" charset="0"/>
              </a:rPr>
              <a:t>();  // get initial tick value</a:t>
            </a:r>
          </a:p>
          <a:p>
            <a:r>
              <a:rPr lang="en-US" b="1" dirty="0">
                <a:latin typeface="Courier New" pitchFamily="49" charset="0"/>
                <a:cs typeface="Courier New" pitchFamily="49" charset="0"/>
              </a:rPr>
              <a:t>    // Do processing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 first initialize the vectors</a:t>
            </a:r>
          </a:p>
          <a:p>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&lt;VECTOR_LEN;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random_f</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b[</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random_f</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sum = 0;</a:t>
            </a:r>
          </a:p>
          <a:p>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&lt;VECTOR_LEN;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sum = sum + (a[</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b[</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get the time elapsed</a:t>
            </a:r>
          </a:p>
          <a:p>
            <a:r>
              <a:rPr lang="en-US" b="1" dirty="0">
                <a:latin typeface="Courier New" pitchFamily="49" charset="0"/>
                <a:cs typeface="Courier New" pitchFamily="49" charset="0"/>
              </a:rPr>
              <a:t>t1 = </a:t>
            </a:r>
            <a:r>
              <a:rPr lang="en-US" b="1" dirty="0" err="1">
                <a:latin typeface="Courier New" pitchFamily="49" charset="0"/>
                <a:cs typeface="Courier New" pitchFamily="49" charset="0"/>
              </a:rPr>
              <a:t>CPU_ticks</a:t>
            </a:r>
            <a:r>
              <a:rPr lang="en-US" b="1" dirty="0">
                <a:latin typeface="Courier New" pitchFamily="49" charset="0"/>
                <a:cs typeface="Courier New" pitchFamily="49" charset="0"/>
              </a:rPr>
              <a:t>();  // get final tick value</a:t>
            </a:r>
          </a:p>
        </p:txBody>
      </p:sp>
      <p:sp>
        <p:nvSpPr>
          <p:cNvPr id="9220" name="TextBox 4"/>
          <p:cNvSpPr txBox="1">
            <a:spLocks noChangeArrowheads="1"/>
          </p:cNvSpPr>
          <p:nvPr/>
        </p:nvSpPr>
        <p:spPr bwMode="auto">
          <a:xfrm>
            <a:off x="1279525" y="5794375"/>
            <a:ext cx="394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Golden measure / sequence solution</a:t>
            </a:r>
          </a:p>
        </p:txBody>
      </p:sp>
      <p:pic>
        <p:nvPicPr>
          <p:cNvPr id="9221" name="Picture 5" descr="gol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75" y="5541963"/>
            <a:ext cx="811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662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ZA" dirty="0" smtClean="0"/>
              <a:t>Next lecture</a:t>
            </a:r>
            <a:endParaRPr lang="en-US" dirty="0"/>
          </a:p>
        </p:txBody>
      </p:sp>
      <p:sp>
        <p:nvSpPr>
          <p:cNvPr id="4" name="Content Placeholder 3"/>
          <p:cNvSpPr>
            <a:spLocks noGrp="1"/>
          </p:cNvSpPr>
          <p:nvPr>
            <p:ph idx="1"/>
          </p:nvPr>
        </p:nvSpPr>
        <p:spPr/>
        <p:txBody>
          <a:bodyPr/>
          <a:lstStyle/>
          <a:p>
            <a:pPr>
              <a:defRPr/>
            </a:pPr>
            <a:r>
              <a:rPr lang="en-ZA" dirty="0" smtClean="0"/>
              <a:t>Thursday lecture</a:t>
            </a:r>
          </a:p>
          <a:p>
            <a:pPr lvl="1">
              <a:defRPr/>
            </a:pPr>
            <a:r>
              <a:rPr lang="en-ZA" dirty="0" smtClean="0"/>
              <a:t>Timing</a:t>
            </a:r>
          </a:p>
          <a:p>
            <a:pPr lvl="1">
              <a:defRPr/>
            </a:pPr>
            <a:r>
              <a:rPr lang="en-ZA" dirty="0" smtClean="0"/>
              <a:t>Programming Models</a:t>
            </a:r>
          </a:p>
          <a:p>
            <a:pPr>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72" y="337084"/>
            <a:ext cx="7733520" cy="1515089"/>
          </a:xfrm>
        </p:spPr>
        <p:txBody>
          <a:bodyPr/>
          <a:lstStyle/>
          <a:p>
            <a:pPr>
              <a:defRPr/>
            </a:pPr>
            <a:r>
              <a:rPr lang="en-ZA" dirty="0" smtClean="0"/>
              <a:t>Seminar Planning</a:t>
            </a:r>
            <a:endParaRPr lang="en-US" dirty="0"/>
          </a:p>
        </p:txBody>
      </p:sp>
      <p:sp>
        <p:nvSpPr>
          <p:cNvPr id="3" name="Content Placeholder 2"/>
          <p:cNvSpPr>
            <a:spLocks noGrp="1"/>
          </p:cNvSpPr>
          <p:nvPr>
            <p:ph idx="1"/>
          </p:nvPr>
        </p:nvSpPr>
        <p:spPr>
          <a:xfrm>
            <a:off x="580505" y="2323652"/>
            <a:ext cx="6777317" cy="3508977"/>
          </a:xfrm>
        </p:spPr>
        <p:txBody>
          <a:bodyPr>
            <a:normAutofit fontScale="85000" lnSpcReduction="10000"/>
          </a:bodyPr>
          <a:lstStyle/>
          <a:p>
            <a:pPr>
              <a:defRPr/>
            </a:pPr>
            <a:r>
              <a:rPr lang="en-US" dirty="0" smtClean="0"/>
              <a:t>Each seminar run by a </a:t>
            </a:r>
            <a:r>
              <a:rPr lang="en-US" b="1" dirty="0" smtClean="0">
                <a:solidFill>
                  <a:srgbClr val="FF6600"/>
                </a:solidFill>
              </a:rPr>
              <a:t>seminar group</a:t>
            </a:r>
          </a:p>
          <a:p>
            <a:pPr>
              <a:defRPr/>
            </a:pPr>
            <a:r>
              <a:rPr lang="en-US" dirty="0" smtClean="0"/>
              <a:t>Everyone to </a:t>
            </a:r>
            <a:r>
              <a:rPr lang="en-US" dirty="0" smtClean="0">
                <a:solidFill>
                  <a:srgbClr val="FF6600"/>
                </a:solidFill>
              </a:rPr>
              <a:t>read each assigned reading</a:t>
            </a:r>
          </a:p>
          <a:p>
            <a:pPr lvl="1">
              <a:defRPr/>
            </a:pPr>
            <a:r>
              <a:rPr lang="en-US" dirty="0" smtClean="0"/>
              <a:t>Recommend: </a:t>
            </a:r>
            <a:r>
              <a:rPr lang="en-US" u="sng" dirty="0" smtClean="0"/>
              <a:t>make notes to self</a:t>
            </a:r>
            <a:r>
              <a:rPr lang="en-US" dirty="0" smtClean="0"/>
              <a:t> (or underlining/highlight important points – if you want to resell your book, don’t do this)</a:t>
            </a:r>
          </a:p>
          <a:p>
            <a:pPr lvl="1">
              <a:defRPr/>
            </a:pPr>
            <a:r>
              <a:rPr lang="en-US" dirty="0" smtClean="0"/>
              <a:t>Write down questions or comments (classmates running the seminar would probably welcome these)</a:t>
            </a:r>
            <a:endParaRPr lang="en-US" dirty="0"/>
          </a:p>
        </p:txBody>
      </p:sp>
      <p:pic>
        <p:nvPicPr>
          <p:cNvPr id="10" name="Picture 9" descr="semilogo.jpg"/>
          <p:cNvPicPr>
            <a:picLocks noChangeAspect="1"/>
          </p:cNvPicPr>
          <p:nvPr/>
        </p:nvPicPr>
        <p:blipFill>
          <a:blip r:embed="rId3" cstate="print"/>
          <a:stretch>
            <a:fillRect/>
          </a:stretch>
        </p:blipFill>
        <p:spPr>
          <a:xfrm>
            <a:off x="5743194" y="551042"/>
            <a:ext cx="2739390" cy="172371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308324"/>
          </a:xfrm>
          <a:prstGeom prst="rect">
            <a:avLst/>
          </a:prstGeom>
          <a:noFill/>
        </p:spPr>
        <p:txBody>
          <a:bodyPr wrap="square" rtlCol="0">
            <a:spAutoFit/>
          </a:bodyPr>
          <a:lstStyle/>
          <a:p>
            <a:r>
              <a:rPr lang="en-US" i="1" dirty="0" smtClean="0"/>
              <a:t>Image sources:</a:t>
            </a:r>
          </a:p>
          <a:p>
            <a:r>
              <a:rPr lang="en-US" dirty="0"/>
              <a:t> </a:t>
            </a:r>
            <a:r>
              <a:rPr lang="en-US" dirty="0" smtClean="0"/>
              <a:t>Gold bar</a:t>
            </a:r>
            <a:r>
              <a:rPr lang="en-US" dirty="0"/>
              <a:t>: </a:t>
            </a:r>
            <a:r>
              <a:rPr lang="en-US" dirty="0" smtClean="0"/>
              <a:t>Wikipedia (open commons)</a:t>
            </a:r>
          </a:p>
          <a:p>
            <a:r>
              <a:rPr lang="en-US" dirty="0"/>
              <a:t> </a:t>
            </a:r>
            <a:r>
              <a:rPr lang="en-US" dirty="0" smtClean="0"/>
              <a:t>IBM Blade (CC </a:t>
            </a:r>
            <a:r>
              <a:rPr lang="en-US" dirty="0"/>
              <a:t>by 2.0) </a:t>
            </a:r>
            <a:r>
              <a:rPr lang="en-US" dirty="0" smtClean="0"/>
              <a:t>ref: </a:t>
            </a:r>
            <a:r>
              <a:rPr lang="en-US" dirty="0" smtClean="0">
                <a:hlinkClick r:id="rId2"/>
              </a:rPr>
              <a:t>http</a:t>
            </a:r>
            <a:r>
              <a:rPr lang="en-US" dirty="0">
                <a:hlinkClick r:id="rId2"/>
              </a:rPr>
              <a:t>://www.flickr.com/photos/hongiiv/407481199</a:t>
            </a:r>
            <a:r>
              <a:rPr lang="en-US" dirty="0" smtClean="0">
                <a:hlinkClick r:id="rId2"/>
              </a:rPr>
              <a:t>/</a:t>
            </a:r>
            <a:endParaRPr lang="en-US" dirty="0" smtClean="0"/>
          </a:p>
          <a:p>
            <a:r>
              <a:rPr lang="en-US" dirty="0" smtClean="0"/>
              <a:t>Takeaway, Clock, Factory and smoke  – public domain CC0 (</a:t>
            </a:r>
            <a:r>
              <a:rPr lang="en-US" dirty="0">
                <a:hlinkClick r:id="rId3"/>
              </a:rPr>
              <a:t>http://pixabay.com</a:t>
            </a:r>
            <a:r>
              <a:rPr lang="en-US" dirty="0" smtClean="0">
                <a:hlinkClick r:id="rId3"/>
              </a:rPr>
              <a:t>/</a:t>
            </a:r>
            <a:r>
              <a:rPr lang="en-US" dirty="0" smtClean="0"/>
              <a:t>)</a:t>
            </a:r>
          </a:p>
          <a:p>
            <a:r>
              <a:rPr lang="en-US" dirty="0" smtClean="0"/>
              <a:t> Forrest of trees </a:t>
            </a:r>
            <a:r>
              <a:rPr lang="en-US" dirty="0"/>
              <a:t>- </a:t>
            </a:r>
            <a:r>
              <a:rPr lang="en-US" dirty="0" err="1" smtClean="0"/>
              <a:t>NonCommercial-ShareAlike</a:t>
            </a:r>
            <a:r>
              <a:rPr lang="en-US" dirty="0" smtClean="0"/>
              <a:t> </a:t>
            </a:r>
            <a:r>
              <a:rPr lang="en-US" dirty="0"/>
              <a:t>2.0 Generic (CC BY-NC-SA 2.0</a:t>
            </a:r>
            <a:r>
              <a:rPr lang="en-US" dirty="0" smtClean="0"/>
              <a:t>)</a:t>
            </a:r>
          </a:p>
          <a:p>
            <a:r>
              <a:rPr lang="en-US" dirty="0"/>
              <a:t> </a:t>
            </a:r>
            <a:r>
              <a:rPr lang="en-US" dirty="0" smtClean="0"/>
              <a:t>Moore’s Law graph, processor families per supercomputer over years – all these creative commons, </a:t>
            </a:r>
            <a:r>
              <a:rPr lang="en-US" dirty="0">
                <a:hlinkClick r:id="rId4"/>
              </a:rPr>
              <a:t>commons.wikimedia.org</a:t>
            </a:r>
            <a:endParaRPr lang="en-US" dirty="0" smtClean="0"/>
          </a:p>
          <a:p>
            <a:r>
              <a:rPr lang="en-US" dirty="0" smtClean="0"/>
              <a:t> </a:t>
            </a:r>
            <a:endParaRPr lang="en-US" dirty="0"/>
          </a:p>
        </p:txBody>
      </p:sp>
      <p:sp>
        <p:nvSpPr>
          <p:cNvPr id="2" name="Rectangle 1"/>
          <p:cNvSpPr/>
          <p:nvPr/>
        </p:nvSpPr>
        <p:spPr>
          <a:xfrm>
            <a:off x="420915" y="443077"/>
            <a:ext cx="4929555" cy="369332"/>
          </a:xfrm>
          <a:prstGeom prst="rect">
            <a:avLst/>
          </a:prstGeom>
        </p:spPr>
        <p:txBody>
          <a:bodyPr wrap="none">
            <a:spAutoFit/>
          </a:bodyPr>
          <a:lstStyle/>
          <a:p>
            <a:r>
              <a:rPr lang="en-US" b="1" i="1" dirty="0" smtClean="0"/>
              <a:t>Disclaimers and copyright/licensing details</a:t>
            </a:r>
            <a:endParaRPr lang="en-US" b="1" i="1" dirty="0"/>
          </a:p>
        </p:txBody>
      </p:sp>
      <p:sp>
        <p:nvSpPr>
          <p:cNvPr id="5" name="Rectangle 4"/>
          <p:cNvSpPr/>
          <p:nvPr/>
        </p:nvSpPr>
        <p:spPr>
          <a:xfrm>
            <a:off x="420916" y="893026"/>
            <a:ext cx="8258628" cy="2554545"/>
          </a:xfrm>
          <a:prstGeom prst="rect">
            <a:avLst/>
          </a:prstGeom>
        </p:spPr>
        <p:txBody>
          <a:bodyPr wrap="square">
            <a:spAutoFit/>
          </a:bodyPr>
          <a:lstStyle/>
          <a:p>
            <a:r>
              <a:rPr lang="en-US" sz="1600" dirty="0" smtClean="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smtClean="0"/>
              <a:t>” license, and that is why I selected that license to apply to this presentation (it’s not because I particulate want my slides referenced but more to acknowledge the sources and generosity of others who have provided free material such as the images I have used).</a:t>
            </a:r>
            <a:endParaRPr lang="en-US" sz="1600" dirty="0"/>
          </a:p>
        </p:txBody>
      </p:sp>
      <p:pic>
        <p:nvPicPr>
          <p:cNvPr id="3074" name="Picture 2" descr="C:\Users\swinberg\Documents\ACTIVE\EEE4084F\Common\Images_open\CC-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0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36" y="423353"/>
            <a:ext cx="7024744" cy="649237"/>
          </a:xfrm>
        </p:spPr>
        <p:txBody>
          <a:bodyPr>
            <a:normAutofit fontScale="90000"/>
          </a:bodyPr>
          <a:lstStyle/>
          <a:p>
            <a:pPr>
              <a:defRPr/>
            </a:pPr>
            <a:r>
              <a:rPr lang="en-ZA" dirty="0" smtClean="0"/>
              <a:t>Seminar Planning</a:t>
            </a:r>
            <a:endParaRPr lang="en-US" dirty="0"/>
          </a:p>
        </p:txBody>
      </p:sp>
      <p:sp>
        <p:nvSpPr>
          <p:cNvPr id="3" name="Content Placeholder 2"/>
          <p:cNvSpPr>
            <a:spLocks noGrp="1"/>
          </p:cNvSpPr>
          <p:nvPr>
            <p:ph idx="1"/>
          </p:nvPr>
        </p:nvSpPr>
        <p:spPr>
          <a:xfrm>
            <a:off x="287189" y="1218644"/>
            <a:ext cx="5276850" cy="4191000"/>
          </a:xfrm>
        </p:spPr>
        <p:txBody>
          <a:bodyPr>
            <a:normAutofit lnSpcReduction="10000"/>
          </a:bodyPr>
          <a:lstStyle/>
          <a:p>
            <a:pPr>
              <a:defRPr/>
            </a:pPr>
            <a:r>
              <a:rPr lang="en-ZA" dirty="0" smtClean="0"/>
              <a:t>Your seminar needs to include:</a:t>
            </a:r>
          </a:p>
          <a:p>
            <a:pPr lvl="1">
              <a:defRPr/>
            </a:pPr>
            <a:r>
              <a:rPr lang="en-ZA" dirty="0" smtClean="0">
                <a:solidFill>
                  <a:srgbClr val="FF6600"/>
                </a:solidFill>
              </a:rPr>
              <a:t>3x</a:t>
            </a:r>
            <a:r>
              <a:rPr lang="en-ZA" dirty="0" smtClean="0"/>
              <a:t> important </a:t>
            </a:r>
            <a:r>
              <a:rPr lang="en-ZA" dirty="0" smtClean="0">
                <a:solidFill>
                  <a:srgbClr val="FF6600"/>
                </a:solidFill>
              </a:rPr>
              <a:t>take-home messages</a:t>
            </a:r>
            <a:r>
              <a:rPr lang="en-ZA" dirty="0" smtClean="0"/>
              <a:t> (of which students will hopefully remember at least 1)</a:t>
            </a:r>
          </a:p>
          <a:p>
            <a:pPr lvl="1">
              <a:defRPr/>
            </a:pPr>
            <a:r>
              <a:rPr lang="en-ZA" dirty="0" smtClean="0">
                <a:solidFill>
                  <a:srgbClr val="FF6600"/>
                </a:solidFill>
              </a:rPr>
              <a:t>1x point </a:t>
            </a:r>
            <a:r>
              <a:rPr lang="en-ZA" dirty="0" smtClean="0"/>
              <a:t>did you</a:t>
            </a:r>
            <a:br>
              <a:rPr lang="en-ZA" dirty="0" smtClean="0"/>
            </a:br>
            <a:r>
              <a:rPr lang="en-ZA" dirty="0" smtClean="0"/>
              <a:t>collectively decided was most interesting</a:t>
            </a:r>
            <a:endParaRPr lang="en-US" dirty="0"/>
          </a:p>
        </p:txBody>
      </p:sp>
      <p:sp>
        <p:nvSpPr>
          <p:cNvPr id="11" name="Rectangle 10"/>
          <p:cNvSpPr/>
          <p:nvPr/>
        </p:nvSpPr>
        <p:spPr bwMode="auto">
          <a:xfrm>
            <a:off x="5774362" y="3095507"/>
            <a:ext cx="2010978" cy="796433"/>
          </a:xfrm>
          <a:prstGeom prst="rect">
            <a:avLst/>
          </a:prstGeom>
          <a:noFill/>
        </p:spPr>
        <p:txBody>
          <a:bodyPr spcFirstLastPara="1" wrap="none">
            <a:prstTxWarp prst="textArchDown">
              <a:avLst>
                <a:gd name="adj" fmla="val 21559737"/>
              </a:avLst>
            </a:prstTxWarp>
            <a:spAutoFit/>
          </a:bodyPr>
          <a:lstStyle/>
          <a:p>
            <a:pPr algn="ctr">
              <a:defRPr/>
            </a:pPr>
            <a:r>
              <a:rPr lang="en-US" sz="2000" b="1" spc="50" dirty="0">
                <a:ln w="13500">
                  <a:solidFill>
                    <a:schemeClr val="accent1">
                      <a:shade val="2500"/>
                      <a:alpha val="6500"/>
                    </a:schemeClr>
                  </a:solidFill>
                  <a:prstDash val="solid"/>
                </a:ln>
                <a:solidFill>
                  <a:schemeClr val="tx1">
                    <a:lumMod val="85000"/>
                  </a:schemeClr>
                </a:solidFill>
                <a:effectLst>
                  <a:innerShdw blurRad="50900" dist="38500" dir="13500000">
                    <a:srgbClr val="000000">
                      <a:alpha val="60000"/>
                    </a:srgbClr>
                  </a:innerShdw>
                </a:effectLst>
              </a:rPr>
              <a:t>message</a:t>
            </a:r>
          </a:p>
        </p:txBody>
      </p:sp>
      <p:sp>
        <p:nvSpPr>
          <p:cNvPr id="14" name="TextBox 13"/>
          <p:cNvSpPr txBox="1"/>
          <p:nvPr/>
        </p:nvSpPr>
        <p:spPr>
          <a:xfrm>
            <a:off x="370391" y="5540783"/>
            <a:ext cx="8082436" cy="923330"/>
          </a:xfrm>
          <a:prstGeom prst="rect">
            <a:avLst/>
          </a:prstGeom>
          <a:noFill/>
        </p:spPr>
        <p:txBody>
          <a:bodyPr wrap="square">
            <a:spAutoFit/>
          </a:bodyPr>
          <a:lstStyle/>
          <a:p>
            <a:pPr>
              <a:defRPr/>
            </a:pPr>
            <a:r>
              <a:rPr lang="en-ZA" i="1" u="sng" dirty="0">
                <a:solidFill>
                  <a:schemeClr val="tx2">
                    <a:lumMod val="90000"/>
                  </a:schemeClr>
                </a:solidFill>
              </a:rPr>
              <a:t>Extra Seasoning:</a:t>
            </a:r>
            <a:r>
              <a:rPr lang="en-ZA" dirty="0"/>
              <a:t>  you’re by all means welcome to do tasks or surveys, handouts, </a:t>
            </a:r>
            <a:r>
              <a:rPr lang="en-ZA" dirty="0" smtClean="0"/>
              <a:t>etc, that </a:t>
            </a:r>
            <a:r>
              <a:rPr lang="en-ZA" dirty="0"/>
              <a:t>may encourage participation and/or benefit your classmates’ learning experience.</a:t>
            </a:r>
            <a:endParaRPr lang="en-US" dirty="0"/>
          </a:p>
        </p:txBody>
      </p:sp>
      <p:pic>
        <p:nvPicPr>
          <p:cNvPr id="8199" name="Picture 14" descr="salt-shaker.gif"/>
          <p:cNvPicPr>
            <a:picLocks noChangeAspect="1"/>
          </p:cNvPicPr>
          <p:nvPr/>
        </p:nvPicPr>
        <p:blipFill>
          <a:blip r:embed="rId3" cstate="print"/>
          <a:srcRect/>
          <a:stretch>
            <a:fillRect/>
          </a:stretch>
        </p:blipFill>
        <p:spPr bwMode="auto">
          <a:xfrm rot="1210909" flipH="1">
            <a:off x="5234033" y="2015468"/>
            <a:ext cx="1411288" cy="1546225"/>
          </a:xfrm>
          <a:prstGeom prst="rect">
            <a:avLst/>
          </a:prstGeom>
          <a:noFill/>
          <a:ln w="9525">
            <a:noFill/>
            <a:miter lim="800000"/>
            <a:headEnd/>
            <a:tailEnd/>
          </a:ln>
        </p:spPr>
      </p:pic>
      <p:pic>
        <p:nvPicPr>
          <p:cNvPr id="17" name="Picture 16" descr="semilogo.jpg"/>
          <p:cNvPicPr>
            <a:picLocks noChangeAspect="1"/>
          </p:cNvPicPr>
          <p:nvPr/>
        </p:nvPicPr>
        <p:blipFill>
          <a:blip r:embed="rId4" cstate="print"/>
          <a:stretch>
            <a:fillRect/>
          </a:stretch>
        </p:blipFill>
        <p:spPr>
          <a:xfrm>
            <a:off x="5729966" y="418744"/>
            <a:ext cx="2739390" cy="1723716"/>
          </a:xfrm>
          <a:prstGeom prst="rect">
            <a:avLst/>
          </a:prstGeom>
        </p:spPr>
      </p:pic>
      <p:pic>
        <p:nvPicPr>
          <p:cNvPr id="2050" name="Picture 2" descr="C:\Users\swinberg\Documents\ACTIVE\EEE4084F\Common\Images_open\takeaw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847" y="2747149"/>
            <a:ext cx="2652008" cy="318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31" y="405863"/>
            <a:ext cx="7024744" cy="1143000"/>
          </a:xfrm>
        </p:spPr>
        <p:txBody>
          <a:bodyPr>
            <a:normAutofit fontScale="90000"/>
          </a:bodyPr>
          <a:lstStyle/>
          <a:p>
            <a:pPr>
              <a:defRPr/>
            </a:pPr>
            <a:r>
              <a:rPr lang="en-US" dirty="0" smtClean="0"/>
              <a:t>Seminar presentation timing &amp; marking guide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10164914"/>
              </p:ext>
            </p:extLst>
          </p:nvPr>
        </p:nvGraphicFramePr>
        <p:xfrm>
          <a:off x="423302" y="1550447"/>
          <a:ext cx="8148578" cy="4572000"/>
        </p:xfrm>
        <a:graphic>
          <a:graphicData uri="http://schemas.openxmlformats.org/drawingml/2006/table">
            <a:tbl>
              <a:tblPr firstRow="1" bandRow="1">
                <a:tableStyleId>{5C22544A-7EE6-4342-B048-85BDC9FD1C3A}</a:tableStyleId>
              </a:tblPr>
              <a:tblGrid>
                <a:gridCol w="7175100"/>
                <a:gridCol w="973478"/>
              </a:tblGrid>
              <a:tr h="370840">
                <a:tc>
                  <a:txBody>
                    <a:bodyPr/>
                    <a:lstStyle/>
                    <a:p>
                      <a:r>
                        <a:rPr lang="en-US" sz="2000" dirty="0" smtClean="0"/>
                        <a:t>Structure of Seminar Presentation</a:t>
                      </a:r>
                    </a:p>
                  </a:txBody>
                  <a:tcPr/>
                </a:tc>
                <a:tc>
                  <a:txBody>
                    <a:bodyPr/>
                    <a:lstStyle/>
                    <a:p>
                      <a:r>
                        <a:rPr lang="en-ZA" sz="2000" dirty="0" smtClean="0"/>
                        <a:t>Mark</a:t>
                      </a:r>
                      <a:endParaRPr lang="en-US" sz="2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Introduction of group and topic (~1 min)</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5</a:t>
                      </a:r>
                      <a:endParaRPr lang="en-US" sz="2000" dirty="0"/>
                    </a:p>
                  </a:txBody>
                  <a:tcPr/>
                </a:tc>
              </a:tr>
              <a:tr h="370840">
                <a:tc>
                  <a:txBody>
                    <a:bodyPr/>
                    <a:lstStyle/>
                    <a:p>
                      <a:r>
                        <a:rPr lang="en-US" sz="2000" dirty="0" smtClean="0"/>
                        <a:t>Summary presentation (~10 min)</a:t>
                      </a:r>
                      <a:endParaRPr lang="en-US" sz="2000" dirty="0"/>
                    </a:p>
                  </a:txBody>
                  <a:tcPr/>
                </a:tc>
                <a:tc>
                  <a:txBody>
                    <a:bodyPr/>
                    <a:lstStyle/>
                    <a:p>
                      <a:r>
                        <a:rPr lang="en-ZA" sz="2000" dirty="0" smtClean="0"/>
                        <a:t>20</a:t>
                      </a:r>
                      <a:endParaRPr lang="en-US" sz="2000" dirty="0"/>
                    </a:p>
                  </a:txBody>
                  <a:tcPr/>
                </a:tc>
              </a:tr>
              <a:tr h="370840">
                <a:tc>
                  <a:txBody>
                    <a:bodyPr/>
                    <a:lstStyle/>
                    <a:p>
                      <a:r>
                        <a:rPr lang="en-US" sz="2000" dirty="0" smtClean="0"/>
                        <a:t>Visual aids / use of images / </a:t>
                      </a:r>
                      <a:r>
                        <a:rPr lang="en-US" sz="2000" dirty="0" err="1" smtClean="0"/>
                        <a:t>mindmaps</a:t>
                      </a:r>
                      <a:r>
                        <a:rPr lang="en-US" sz="2000" dirty="0" smtClean="0"/>
                        <a:t> / etc.</a:t>
                      </a:r>
                      <a:endParaRPr lang="en-US" sz="2000" dirty="0"/>
                    </a:p>
                  </a:txBody>
                  <a:tcPr/>
                </a:tc>
                <a:tc>
                  <a:txBody>
                    <a:bodyPr/>
                    <a:lstStyle/>
                    <a:p>
                      <a:r>
                        <a:rPr lang="en-ZA" sz="2000" dirty="0" smtClean="0"/>
                        <a:t>20</a:t>
                      </a:r>
                      <a:endParaRPr lang="en-US" sz="2000" dirty="0"/>
                    </a:p>
                  </a:txBody>
                  <a:tcPr/>
                </a:tc>
              </a:tr>
              <a:tr h="370840">
                <a:tc>
                  <a:txBody>
                    <a:bodyPr/>
                    <a:lstStyle/>
                    <a:p>
                      <a:r>
                        <a:rPr lang="en-US" sz="2000" dirty="0" smtClean="0"/>
                        <a:t>Reflections (5 – 10 min)</a:t>
                      </a:r>
                    </a:p>
                    <a:p>
                      <a:r>
                        <a:rPr lang="en-US" sz="2000" dirty="0" smtClean="0"/>
                        <a:t>Including group’s viewpoints / comments / critique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15</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a:t>
                      </a:r>
                      <a:r>
                        <a:rPr lang="en-US" sz="2000" baseline="0" dirty="0" smtClean="0"/>
                        <a:t>acilitation and direction of class </a:t>
                      </a:r>
                      <a:r>
                        <a:rPr lang="en-US" sz="2000" dirty="0" smtClean="0"/>
                        <a:t>discussion &amp; response</a:t>
                      </a:r>
                      <a:r>
                        <a:rPr lang="en-US" sz="2000" baseline="0" dirty="0" smtClean="0"/>
                        <a:t> to</a:t>
                      </a:r>
                      <a:r>
                        <a:rPr lang="en-US" sz="2000" dirty="0" smtClean="0"/>
                        <a:t> questions (10 min)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15</a:t>
                      </a:r>
                      <a:endParaRPr lang="en-US" sz="2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Quality of questions posed by the presenters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10</a:t>
                      </a:r>
                      <a:endParaRPr lang="en-US" sz="2000" dirty="0" smtClean="0"/>
                    </a:p>
                  </a:txBody>
                  <a:tcPr/>
                </a:tc>
              </a:tr>
              <a:tr h="370840">
                <a:tc>
                  <a:txBody>
                    <a:bodyPr/>
                    <a:lstStyle/>
                    <a:p>
                      <a:r>
                        <a:rPr lang="en-US" sz="2000" dirty="0" smtClean="0"/>
                        <a:t>Wrapping up / conclusion (2 min)</a:t>
                      </a:r>
                      <a:endParaRPr lang="en-US" sz="2000" dirty="0"/>
                    </a:p>
                  </a:txBody>
                  <a:tcPr/>
                </a:tc>
                <a:tc>
                  <a:txBody>
                    <a:bodyPr/>
                    <a:lstStyle/>
                    <a:p>
                      <a:r>
                        <a:rPr lang="en-ZA" sz="2000" dirty="0" smtClean="0"/>
                        <a:t>5</a:t>
                      </a:r>
                      <a:endParaRPr lang="en-US"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Participation of all members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10</a:t>
                      </a:r>
                      <a:endParaRPr lang="en-US" sz="2000" dirty="0"/>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2000" dirty="0" smtClean="0"/>
                        <a:t>TOTAL: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100</a:t>
                      </a:r>
                      <a:endParaRPr lang="en-US" sz="2000" dirty="0"/>
                    </a:p>
                  </a:txBody>
                  <a:tcPr/>
                </a:tc>
              </a:tr>
            </a:tbl>
          </a:graphicData>
        </a:graphic>
      </p:graphicFrame>
      <p:sp>
        <p:nvSpPr>
          <p:cNvPr id="9254" name="TextBox 4"/>
          <p:cNvSpPr txBox="1">
            <a:spLocks noChangeArrowheads="1"/>
          </p:cNvSpPr>
          <p:nvPr/>
        </p:nvSpPr>
        <p:spPr bwMode="auto">
          <a:xfrm>
            <a:off x="510641" y="6283316"/>
            <a:ext cx="5020324" cy="338554"/>
          </a:xfrm>
          <a:prstGeom prst="rect">
            <a:avLst/>
          </a:prstGeom>
          <a:noFill/>
          <a:ln w="9525">
            <a:noFill/>
            <a:miter lim="800000"/>
            <a:headEnd/>
            <a:tailEnd/>
          </a:ln>
        </p:spPr>
        <p:txBody>
          <a:bodyPr wrap="none">
            <a:spAutoFit/>
          </a:bodyPr>
          <a:lstStyle/>
          <a:p>
            <a:r>
              <a:rPr lang="en-ZA" sz="1600" dirty="0" smtClean="0"/>
              <a:t>Look for the Seminar Marking Guide under resources</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6719" y="577850"/>
            <a:ext cx="7024744" cy="1143000"/>
          </a:xfrm>
        </p:spPr>
        <p:txBody>
          <a:bodyPr/>
          <a:lstStyle/>
          <a:p>
            <a:pPr>
              <a:defRPr/>
            </a:pPr>
            <a:r>
              <a:rPr lang="en-ZA" dirty="0" smtClean="0"/>
              <a:t>Forming Seminar Groups</a:t>
            </a:r>
            <a:endParaRPr lang="en-US" dirty="0"/>
          </a:p>
        </p:txBody>
      </p:sp>
      <p:sp>
        <p:nvSpPr>
          <p:cNvPr id="4" name="Content Placeholder 3"/>
          <p:cNvSpPr>
            <a:spLocks noGrp="1"/>
          </p:cNvSpPr>
          <p:nvPr>
            <p:ph idx="1"/>
          </p:nvPr>
        </p:nvSpPr>
        <p:spPr>
          <a:xfrm>
            <a:off x="838200" y="2012006"/>
            <a:ext cx="8007350" cy="4191000"/>
          </a:xfrm>
        </p:spPr>
        <p:txBody>
          <a:bodyPr/>
          <a:lstStyle/>
          <a:p>
            <a:pPr>
              <a:defRPr/>
            </a:pPr>
            <a:r>
              <a:rPr lang="en-ZA" dirty="0" smtClean="0"/>
              <a:t>30 students</a:t>
            </a:r>
          </a:p>
          <a:p>
            <a:pPr lvl="1">
              <a:defRPr/>
            </a:pPr>
            <a:r>
              <a:rPr lang="en-ZA" dirty="0" smtClean="0"/>
              <a:t>About 10 seminars (excl. tomorrow’s)</a:t>
            </a:r>
          </a:p>
          <a:p>
            <a:pPr lvl="1">
              <a:buFont typeface="Wingdings"/>
              <a:buChar char="à"/>
              <a:defRPr/>
            </a:pPr>
            <a:r>
              <a:rPr lang="en-ZA" dirty="0" smtClean="0">
                <a:sym typeface="Wingdings" pitchFamily="2" charset="2"/>
              </a:rPr>
              <a:t>Groups to be determined </a:t>
            </a:r>
          </a:p>
          <a:p>
            <a:pPr>
              <a:defRPr/>
            </a:pPr>
            <a:r>
              <a:rPr lang="en-ZA" dirty="0" smtClean="0">
                <a:sym typeface="Wingdings" pitchFamily="2" charset="2"/>
              </a:rPr>
              <a:t>Use Sign-Up in </a:t>
            </a:r>
            <a:r>
              <a:rPr lang="en-ZA" dirty="0" err="1" smtClean="0">
                <a:sym typeface="Wingdings" pitchFamily="2" charset="2"/>
              </a:rPr>
              <a:t>Vula</a:t>
            </a:r>
            <a:r>
              <a:rPr lang="en-ZA" dirty="0" smtClean="0">
                <a:sym typeface="Wingdings" pitchFamily="2" charset="2"/>
              </a:rPr>
              <a:t> to specify your group members (prefer 3 students per group, max. 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ZA" dirty="0" smtClean="0"/>
              <a:t>Prac 1 Issues</a:t>
            </a:r>
            <a:endParaRPr lang="en-US" dirty="0"/>
          </a:p>
        </p:txBody>
      </p:sp>
      <p:sp>
        <p:nvSpPr>
          <p:cNvPr id="4" name="Text Placeholder 3"/>
          <p:cNvSpPr>
            <a:spLocks noGrp="1"/>
          </p:cNvSpPr>
          <p:nvPr>
            <p:ph type="body" idx="1"/>
          </p:nvPr>
        </p:nvSpPr>
        <p:spPr/>
        <p:txBody>
          <a:bodyPr/>
          <a:lstStyle/>
          <a:p>
            <a:pPr>
              <a:defRPr/>
            </a:pPr>
            <a:r>
              <a:rPr lang="en-ZA" dirty="0" smtClean="0"/>
              <a:t>EEE4084F Digital Systems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ZA" dirty="0" smtClean="0"/>
              <a:t>Prac 1</a:t>
            </a:r>
            <a:endParaRPr lang="en-US" dirty="0"/>
          </a:p>
        </p:txBody>
      </p:sp>
      <p:sp>
        <p:nvSpPr>
          <p:cNvPr id="4" name="Content Placeholder 3"/>
          <p:cNvSpPr>
            <a:spLocks noGrp="1"/>
          </p:cNvSpPr>
          <p:nvPr>
            <p:ph idx="1"/>
          </p:nvPr>
        </p:nvSpPr>
        <p:spPr/>
        <p:txBody>
          <a:bodyPr/>
          <a:lstStyle/>
          <a:p>
            <a:pPr>
              <a:defRPr/>
            </a:pPr>
            <a:r>
              <a:rPr lang="en-ZA" dirty="0" smtClean="0"/>
              <a:t>Procedure:</a:t>
            </a:r>
          </a:p>
          <a:p>
            <a:pPr lvl="1">
              <a:defRPr/>
            </a:pPr>
            <a:r>
              <a:rPr lang="en-ZA" dirty="0" smtClean="0"/>
              <a:t>Develop / study algorithm</a:t>
            </a:r>
          </a:p>
          <a:p>
            <a:pPr lvl="1">
              <a:defRPr/>
            </a:pPr>
            <a:r>
              <a:rPr lang="en-ZA" dirty="0" smtClean="0"/>
              <a:t>Implementation</a:t>
            </a:r>
          </a:p>
          <a:p>
            <a:pPr lvl="1">
              <a:defRPr/>
            </a:pPr>
            <a:r>
              <a:rPr lang="en-ZA" dirty="0" smtClean="0"/>
              <a:t>Performance test</a:t>
            </a:r>
          </a:p>
          <a:p>
            <a:pPr lvl="2">
              <a:defRPr/>
            </a:pPr>
            <a:r>
              <a:rPr lang="en-ZA" dirty="0" smtClean="0"/>
              <a:t>Initially “feel-good” conformation (graphs, etc)</a:t>
            </a:r>
          </a:p>
          <a:p>
            <a:pPr lvl="2">
              <a:defRPr/>
            </a:pPr>
            <a:r>
              <a:rPr lang="en-ZA" dirty="0" smtClean="0"/>
              <a:t>Then speed, memory, latency, etc comparisons with the “</a:t>
            </a:r>
            <a:r>
              <a:rPr lang="en-ZA" i="1" dirty="0" smtClean="0">
                <a:solidFill>
                  <a:srgbClr val="FF6600"/>
                </a:solidFill>
              </a:rPr>
              <a:t>golden</a:t>
            </a:r>
            <a:r>
              <a:rPr lang="en-ZA" i="1" dirty="0" smtClean="0"/>
              <a:t> </a:t>
            </a:r>
            <a:r>
              <a:rPr lang="en-ZA" dirty="0" smtClean="0"/>
              <a:t>measure”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21" y="498472"/>
            <a:ext cx="7024744" cy="1143000"/>
          </a:xfrm>
        </p:spPr>
        <p:txBody>
          <a:bodyPr/>
          <a:lstStyle/>
          <a:p>
            <a:pPr>
              <a:defRPr/>
            </a:pPr>
            <a:r>
              <a:rPr lang="en-ZA" dirty="0" smtClean="0"/>
              <a:t>Terms</a:t>
            </a:r>
            <a:endParaRPr lang="en-US" dirty="0"/>
          </a:p>
        </p:txBody>
      </p:sp>
      <p:sp>
        <p:nvSpPr>
          <p:cNvPr id="3" name="Content Placeholder 2"/>
          <p:cNvSpPr>
            <a:spLocks noGrp="1"/>
          </p:cNvSpPr>
          <p:nvPr>
            <p:ph idx="1"/>
          </p:nvPr>
        </p:nvSpPr>
        <p:spPr>
          <a:xfrm>
            <a:off x="666206" y="1905000"/>
            <a:ext cx="8114030" cy="4191000"/>
          </a:xfrm>
        </p:spPr>
        <p:txBody>
          <a:bodyPr/>
          <a:lstStyle/>
          <a:p>
            <a:pPr>
              <a:defRPr/>
            </a:pPr>
            <a:r>
              <a:rPr lang="en-ZA" dirty="0" smtClean="0">
                <a:solidFill>
                  <a:schemeClr val="tx2">
                    <a:lumMod val="90000"/>
                  </a:schemeClr>
                </a:solidFill>
              </a:rPr>
              <a:t>Golden measure:</a:t>
            </a:r>
          </a:p>
          <a:p>
            <a:pPr lvl="1">
              <a:defRPr/>
            </a:pPr>
            <a:r>
              <a:rPr lang="en-ZA" dirty="0" smtClean="0"/>
              <a:t>A (usually) sequential solution that you develop as the ‘yard stick’</a:t>
            </a:r>
          </a:p>
          <a:p>
            <a:pPr lvl="1">
              <a:defRPr/>
            </a:pPr>
            <a:r>
              <a:rPr lang="en-ZA" dirty="0" smtClean="0"/>
              <a:t>A solution that runs slowly, isn’t optimized, but you </a:t>
            </a:r>
            <a:r>
              <a:rPr lang="en-ZA" i="1" dirty="0" smtClean="0"/>
              <a:t>know</a:t>
            </a:r>
            <a:r>
              <a:rPr lang="en-ZA" dirty="0" smtClean="0"/>
              <a:t> it gives an excellent result</a:t>
            </a:r>
          </a:p>
          <a:p>
            <a:pPr lvl="1">
              <a:defRPr/>
            </a:pPr>
            <a:r>
              <a:rPr lang="en-ZA" dirty="0" smtClean="0"/>
              <a:t>E.g., a solution written in OCTAVE or </a:t>
            </a:r>
            <a:r>
              <a:rPr lang="en-ZA" dirty="0" err="1" smtClean="0"/>
              <a:t>MatLab</a:t>
            </a:r>
            <a:r>
              <a:rPr lang="en-ZA" dirty="0" smtClean="0"/>
              <a:t>, verify it is correct using graphs, inspecting values, checking by hand with calculator, etc.</a:t>
            </a:r>
            <a:endParaRPr lang="en-US" dirty="0"/>
          </a:p>
        </p:txBody>
      </p:sp>
      <p:pic>
        <p:nvPicPr>
          <p:cNvPr id="14340" name="Picture 3" descr="Gold Bar.jpg"/>
          <p:cNvPicPr>
            <a:picLocks noChangeAspect="1"/>
          </p:cNvPicPr>
          <p:nvPr/>
        </p:nvPicPr>
        <p:blipFill>
          <a:blip r:embed="rId3" cstate="print"/>
          <a:srcRect/>
          <a:stretch>
            <a:fillRect/>
          </a:stretch>
        </p:blipFill>
        <p:spPr bwMode="auto">
          <a:xfrm>
            <a:off x="6110288" y="344488"/>
            <a:ext cx="1909762"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2381</TotalTime>
  <Words>1816</Words>
  <Application>Microsoft Office PowerPoint</Application>
  <PresentationFormat>On-screen Show (4:3)</PresentationFormat>
  <Paragraphs>262</Paragraphs>
  <Slides>30</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4084 Theme</vt:lpstr>
      <vt:lpstr>Package</vt:lpstr>
      <vt:lpstr>PowerPoint Presentation</vt:lpstr>
      <vt:lpstr>Lecture Overview</vt:lpstr>
      <vt:lpstr>Seminar Planning</vt:lpstr>
      <vt:lpstr>Seminar Planning</vt:lpstr>
      <vt:lpstr>Seminar presentation timing &amp; marking guide</vt:lpstr>
      <vt:lpstr>Forming Seminar Groups</vt:lpstr>
      <vt:lpstr>Prac 1 Issues</vt:lpstr>
      <vt:lpstr>Prac 1</vt:lpstr>
      <vt:lpstr>Terms</vt:lpstr>
      <vt:lpstr>Terms</vt:lpstr>
      <vt:lpstr>Part A and B of the Pracs</vt:lpstr>
      <vt:lpstr>Prac Reports</vt:lpstr>
      <vt:lpstr>Prac Reports</vt:lpstr>
      <vt:lpstr>Temporal and Spatial Computation</vt:lpstr>
      <vt:lpstr>“Extracting concurrency”</vt:lpstr>
      <vt:lpstr>Performance Benchmarking</vt:lpstr>
      <vt:lpstr>Important questions</vt:lpstr>
      <vt:lpstr>Wall clock time</vt:lpstr>
      <vt:lpstr>PowerPoint Presentation</vt:lpstr>
      <vt:lpstr>Computation Design Trends</vt:lpstr>
      <vt:lpstr>PowerPoint Presentation</vt:lpstr>
      <vt:lpstr>Illustration of demand for computers (Intel perspective)</vt:lpstr>
      <vt:lpstr>Computation Design Trends – Power concerns</vt:lpstr>
      <vt:lpstr>PowerPoint Presentation</vt:lpstr>
      <vt:lpstr>Class activity / take-home assignment</vt:lpstr>
      <vt:lpstr>Class activity / take-home assignment</vt:lpstr>
      <vt:lpstr>Suggested function prototypes</vt:lpstr>
      <vt:lpstr>Scalarprod.c</vt:lpstr>
      <vt:lpstr>Next lecture</vt:lpstr>
      <vt:lpstr>PowerPoint Presentation</vt:lpstr>
    </vt:vector>
  </TitlesOfParts>
  <Company>University of Cape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Automatic Parallelism</dc:subject>
  <dc:creator>Simon Winberg</dc:creator>
  <cp:lastModifiedBy>Simon Winberg</cp:lastModifiedBy>
  <cp:revision>245</cp:revision>
  <dcterms:created xsi:type="dcterms:W3CDTF">2009-02-10T02:25:54Z</dcterms:created>
  <dcterms:modified xsi:type="dcterms:W3CDTF">2014-02-25T08:41:10Z</dcterms:modified>
  <cp:category>Lectures</cp:category>
</cp:coreProperties>
</file>