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24"/>
  </p:notesMasterIdLst>
  <p:sldIdLst>
    <p:sldId id="272" r:id="rId2"/>
    <p:sldId id="330" r:id="rId3"/>
    <p:sldId id="313" r:id="rId4"/>
    <p:sldId id="314" r:id="rId5"/>
    <p:sldId id="340" r:id="rId6"/>
    <p:sldId id="298" r:id="rId7"/>
    <p:sldId id="319" r:id="rId8"/>
    <p:sldId id="320" r:id="rId9"/>
    <p:sldId id="326" r:id="rId10"/>
    <p:sldId id="325" r:id="rId11"/>
    <p:sldId id="288" r:id="rId12"/>
    <p:sldId id="310" r:id="rId13"/>
    <p:sldId id="331" r:id="rId14"/>
    <p:sldId id="295" r:id="rId15"/>
    <p:sldId id="311" r:id="rId16"/>
    <p:sldId id="338" r:id="rId17"/>
    <p:sldId id="339" r:id="rId18"/>
    <p:sldId id="332" r:id="rId19"/>
    <p:sldId id="335" r:id="rId20"/>
    <p:sldId id="333" r:id="rId21"/>
    <p:sldId id="334" r:id="rId22"/>
    <p:sldId id="33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54B"/>
    <a:srgbClr val="FEFE7A"/>
    <a:srgbClr val="188463"/>
    <a:srgbClr val="1D8757"/>
    <a:srgbClr val="126249"/>
    <a:srgbClr val="166843"/>
    <a:srgbClr val="006400"/>
    <a:srgbClr val="1558BB"/>
    <a:srgbClr val="00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3213" autoAdjust="0"/>
  </p:normalViewPr>
  <p:slideViewPr>
    <p:cSldViewPr snapToGrid="0">
      <p:cViewPr varScale="1">
        <p:scale>
          <a:sx n="72" d="100"/>
          <a:sy n="72" d="100"/>
        </p:scale>
        <p:origin x="-828" y="-90"/>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sorterViewPr>
    <p:cViewPr>
      <p:scale>
        <a:sx n="66" d="100"/>
        <a:sy n="66" d="100"/>
      </p:scale>
      <p:origin x="0" y="3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3DE21376-B6AF-4341-823F-82C933FAA5A1}" type="datetimeFigureOut">
              <a:rPr lang="en-US"/>
              <a:pPr>
                <a:defRPr/>
              </a:pPr>
              <a:t>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3B19CE19-4E65-4CEA-A906-533E92641051}" type="slidenum">
              <a:rPr lang="en-US"/>
              <a:pPr>
                <a:defRPr/>
              </a:pPr>
              <a:t>‹#›</a:t>
            </a:fld>
            <a:endParaRPr lang="en-US"/>
          </a:p>
        </p:txBody>
      </p:sp>
    </p:spTree>
    <p:extLst>
      <p:ext uri="{BB962C8B-B14F-4D97-AF65-F5344CB8AC3E}">
        <p14:creationId xmlns:p14="http://schemas.microsoft.com/office/powerpoint/2010/main" val="791293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a:t>
            </a:r>
            <a:r>
              <a:rPr lang="en-US" baseline="0" smtClean="0"/>
              <a:t> pre-lecture </a:t>
            </a:r>
            <a:r>
              <a:rPr lang="en-US" baseline="0" dirty="0" smtClean="0"/>
              <a:t>session is intended as an opportunity to meet the class, give everyone a chance to find the venue and ensure the venue is suitable. </a:t>
            </a:r>
            <a:r>
              <a:rPr lang="en-US" baseline="0" dirty="0" err="1" smtClean="0"/>
              <a:t>Prac</a:t>
            </a:r>
            <a:r>
              <a:rPr lang="en-US" baseline="0" dirty="0" smtClean="0"/>
              <a:t> times and general logistics plans about the course should be discussed</a:t>
            </a:r>
            <a:r>
              <a:rPr lang="en-US" dirty="0" smtClean="0"/>
              <a:t>.</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BF5DF-14C1-4F7E-9EFE-36A4638C7DD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AE1FD-6FF7-44F1-B120-24E532DD6F02}"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67BAAA-B353-4823-88F9-03CE32660E59}"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8D5102-1D2F-452C-BFED-EF4E98887A01}"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DB9B1C-C6FE-4CA5-B6ED-8FD1BB9643C7}"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18A6D5-A47E-4FA0-94E8-030C93CFDAA8}"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ECAD1E-5C82-47D3-8A1D-5B829D5C91F3}"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1E975-2E18-4FA8-88D8-66867ADBF1AD}"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1E975-2E18-4FA8-88D8-66867ADBF1AD}"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1954BE-1453-4291-93B0-2B2E900064D3}"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B66387-28F6-4E11-A57F-0F97594F8C09}"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0C8C738-4EF9-4FCF-AD45-8DF13616542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5A39B39-732B-41CE-9687-C6A344CA88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24EAD300-7727-4D8E-9D7C-8C3EAF5505C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E710226A-33BB-4E89-9073-81D6640FE27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249152-B060-401B-8C8F-15E2949DBBB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5965EA2-45C3-43A7-B43F-71C5C94B290B}"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E5F97105-945B-41C9-B10F-531761DE328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193806D-C8D5-4441-B972-C7527ABEB6B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7A0B4717-AF55-4C2D-959C-6C3F54459A0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44C5EAB-30C7-4844-9FBE-AC5AC017F861}"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29F8EAE-E292-4F59-B68E-143D6708E77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www.rrsg.ee.uct.ac.za/propos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rsg.ee.uct.ac.za/courses/EEE4084F/"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589652" cy="1460661"/>
          </a:xfrm>
          <a:prstGeom prst="rect">
            <a:avLst/>
          </a:prstGeom>
          <a:blipFill dpi="0" rotWithShape="1">
            <a:blip r:embed="rId3" cstate="print">
              <a:alphaModFix amt="28000"/>
              <a:extLst>
                <a:ext uri="{BEBA8EAE-BF5A-486C-A8C5-ECC9F3942E4B}">
                  <a14:imgProps xmlns:a14="http://schemas.microsoft.com/office/drawing/2010/main">
                    <a14:imgLayer r:embed="rId4">
                      <a14:imgEffect>
                        <a14:sharpenSoften amount="25000"/>
                      </a14:imgEffect>
                      <a14:imgEffect>
                        <a14:brightnessContrast bright="1000" contrast="-20000"/>
                      </a14:imgEffect>
                    </a14:imgLayer>
                  </a14:imgProps>
                </a:ext>
              </a:extLst>
            </a:blip>
            <a:srcRect/>
            <a:tile tx="0" ty="0" sx="100000" sy="100000" flip="none" algn="tl"/>
          </a:blipFill>
          <a:ln w="9525" algn="ctr">
            <a:noFill/>
            <a:round/>
            <a:headEnd/>
            <a:tailEnd/>
          </a:ln>
        </p:spPr>
        <p:txBody>
          <a:bodyPr/>
          <a:lstStyle/>
          <a:p>
            <a:pPr eaLnBrk="0" hangingPunct="0"/>
            <a:endParaRPr lang="en-US"/>
          </a:p>
        </p:txBody>
      </p:sp>
      <p:sp>
        <p:nvSpPr>
          <p:cNvPr id="3075" name="Rectangle 9"/>
          <p:cNvSpPr>
            <a:spLocks noChangeArrowheads="1"/>
          </p:cNvSpPr>
          <p:nvPr/>
        </p:nvSpPr>
        <p:spPr bwMode="auto">
          <a:xfrm>
            <a:off x="1740968" y="5332409"/>
            <a:ext cx="5832475" cy="958850"/>
          </a:xfrm>
          <a:prstGeom prst="rect">
            <a:avLst/>
          </a:prstGeom>
          <a:noFill/>
          <a:ln w="9525" algn="ctr">
            <a:noFill/>
            <a:round/>
            <a:headEnd/>
            <a:tailEnd/>
          </a:ln>
        </p:spPr>
        <p:txBody>
          <a:bodyPr/>
          <a:lstStyle/>
          <a:p>
            <a:pPr algn="ctr" eaLnBrk="0" hangingPunct="0"/>
            <a:r>
              <a:rPr lang="en-ZA" sz="2400" dirty="0"/>
              <a:t>Lecturer:</a:t>
            </a:r>
          </a:p>
          <a:p>
            <a:pPr algn="ctr" eaLnBrk="0" hangingPunct="0"/>
            <a:r>
              <a:rPr lang="en-ZA" sz="2400" dirty="0"/>
              <a:t>Dr. Simon Winberg</a:t>
            </a:r>
            <a:endParaRPr lang="en-US" sz="2400" dirty="0"/>
          </a:p>
        </p:txBody>
      </p:sp>
      <p:pic>
        <p:nvPicPr>
          <p:cNvPr id="3076" name="Picture 9" descr="EEE4084F_logo.jpg"/>
          <p:cNvPicPr>
            <a:picLocks noChangeAspect="1"/>
          </p:cNvPicPr>
          <p:nvPr/>
        </p:nvPicPr>
        <p:blipFill>
          <a:blip r:embed="rId5" cstate="print"/>
          <a:srcRect/>
          <a:stretch>
            <a:fillRect/>
          </a:stretch>
        </p:blipFill>
        <p:spPr bwMode="auto">
          <a:xfrm>
            <a:off x="521438" y="342780"/>
            <a:ext cx="1298261" cy="1295399"/>
          </a:xfrm>
          <a:prstGeom prst="rect">
            <a:avLst/>
          </a:prstGeom>
          <a:noFill/>
          <a:ln w="9525">
            <a:noFill/>
            <a:miter lim="800000"/>
            <a:headEnd/>
            <a:tailEnd/>
          </a:ln>
        </p:spPr>
      </p:pic>
      <p:pic>
        <p:nvPicPr>
          <p:cNvPr id="3077" name="Picture 10" descr="uctlogo.gif"/>
          <p:cNvPicPr>
            <a:picLocks noChangeAspect="1"/>
          </p:cNvPicPr>
          <p:nvPr/>
        </p:nvPicPr>
        <p:blipFill>
          <a:blip r:embed="rId6" cstate="print"/>
          <a:srcRect/>
          <a:stretch>
            <a:fillRect/>
          </a:stretch>
        </p:blipFill>
        <p:spPr bwMode="auto">
          <a:xfrm>
            <a:off x="7537389" y="349308"/>
            <a:ext cx="1222375" cy="1247775"/>
          </a:xfrm>
          <a:prstGeom prst="rect">
            <a:avLst/>
          </a:prstGeom>
          <a:noFill/>
          <a:ln w="9525">
            <a:noFill/>
            <a:miter lim="800000"/>
            <a:headEnd/>
            <a:tailEnd/>
          </a:ln>
        </p:spPr>
      </p:pic>
      <p:sp>
        <p:nvSpPr>
          <p:cNvPr id="9" name="Rectangle 8"/>
          <p:cNvSpPr/>
          <p:nvPr/>
        </p:nvSpPr>
        <p:spPr>
          <a:xfrm>
            <a:off x="1475161" y="2001905"/>
            <a:ext cx="6766596" cy="1015663"/>
          </a:xfrm>
          <a:prstGeom prst="rect">
            <a:avLst/>
          </a:prstGeom>
          <a:noFill/>
        </p:spPr>
        <p:txBody>
          <a:bodyPr wrap="none">
            <a:spAutoFit/>
          </a:bodyPr>
          <a:lstStyle/>
          <a:p>
            <a:pPr algn="ctr" eaLnBrk="0" hangingPunct="0">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530027" y="362994"/>
            <a:ext cx="4418197" cy="1015663"/>
          </a:xfrm>
          <a:prstGeom prst="rect">
            <a:avLst/>
          </a:prstGeom>
          <a:noFill/>
        </p:spPr>
        <p:txBody>
          <a:bodyPr wrap="none">
            <a:spAutoFit/>
          </a:bodyPr>
          <a:lstStyle/>
          <a:p>
            <a:pPr algn="ctr" eaLnBrk="0" hangingPunct="0">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12" descr="roach.gif"/>
          <p:cNvPicPr>
            <a:picLocks noChangeAspect="1"/>
          </p:cNvPicPr>
          <p:nvPr/>
        </p:nvPicPr>
        <p:blipFill>
          <a:blip r:embed="rId7" cstate="print"/>
          <a:srcRect/>
          <a:stretch>
            <a:fillRect/>
          </a:stretch>
        </p:blipFill>
        <p:spPr bwMode="auto">
          <a:xfrm rot="1340404">
            <a:off x="-99123" y="5338351"/>
            <a:ext cx="2758708" cy="1607881"/>
          </a:xfrm>
          <a:prstGeom prst="rect">
            <a:avLst/>
          </a:prstGeom>
          <a:noFill/>
          <a:ln w="9525">
            <a:noFill/>
            <a:miter lim="800000"/>
            <a:headEnd/>
            <a:tailEnd/>
          </a:ln>
        </p:spPr>
      </p:pic>
      <p:pic>
        <p:nvPicPr>
          <p:cNvPr id="3082" name="Picture 11" descr="Dini_fpga_acc.gif"/>
          <p:cNvPicPr>
            <a:picLocks noChangeAspect="1"/>
          </p:cNvPicPr>
          <p:nvPr/>
        </p:nvPicPr>
        <p:blipFill>
          <a:blip r:embed="rId8" cstate="print"/>
          <a:srcRect/>
          <a:stretch>
            <a:fillRect/>
          </a:stretch>
        </p:blipFill>
        <p:spPr bwMode="auto">
          <a:xfrm rot="1903110">
            <a:off x="393820" y="4610672"/>
            <a:ext cx="2459463" cy="1256530"/>
          </a:xfrm>
          <a:prstGeom prst="rect">
            <a:avLst/>
          </a:prstGeom>
          <a:noFill/>
          <a:ln w="9525">
            <a:noFill/>
            <a:miter lim="800000"/>
            <a:headEnd/>
            <a:tailEnd/>
          </a:ln>
        </p:spPr>
      </p:pic>
      <p:pic>
        <p:nvPicPr>
          <p:cNvPr id="3083" name="Picture 13" descr="nvidia.gif"/>
          <p:cNvPicPr>
            <a:picLocks noChangeAspect="1"/>
          </p:cNvPicPr>
          <p:nvPr/>
        </p:nvPicPr>
        <p:blipFill>
          <a:blip r:embed="rId9" cstate="print"/>
          <a:srcRect/>
          <a:stretch>
            <a:fillRect/>
          </a:stretch>
        </p:blipFill>
        <p:spPr bwMode="auto">
          <a:xfrm rot="2921207">
            <a:off x="1243589" y="3947264"/>
            <a:ext cx="2020273" cy="1062988"/>
          </a:xfrm>
          <a:prstGeom prst="rect">
            <a:avLst/>
          </a:prstGeom>
          <a:noFill/>
          <a:ln w="9525">
            <a:noFill/>
            <a:miter lim="800000"/>
            <a:headEnd/>
            <a:tailEnd/>
          </a:ln>
        </p:spPr>
      </p:pic>
      <p:sp>
        <p:nvSpPr>
          <p:cNvPr id="5" name="Subtitle 4"/>
          <p:cNvSpPr>
            <a:spLocks noGrp="1"/>
          </p:cNvSpPr>
          <p:nvPr>
            <p:ph type="subTitle" sz="quarter" idx="4294967295"/>
          </p:nvPr>
        </p:nvSpPr>
        <p:spPr>
          <a:xfrm>
            <a:off x="1322703" y="3526631"/>
            <a:ext cx="6781800" cy="1752600"/>
          </a:xfrm>
        </p:spPr>
        <p:txBody>
          <a:bodyPr/>
          <a:lstStyle/>
          <a:p>
            <a:pPr algn="ctr" eaLnBrk="1" hangingPunct="1">
              <a:buFont typeface="Wingdings" pitchFamily="2" charset="2"/>
              <a:buNone/>
              <a:defRPr/>
            </a:pPr>
            <a:r>
              <a:rPr lang="en-ZA" sz="3600" dirty="0" smtClean="0">
                <a:ln>
                  <a:solidFill>
                    <a:schemeClr val="tx1"/>
                  </a:solidFill>
                </a:ln>
                <a:solidFill>
                  <a:srgbClr val="166843"/>
                </a:solidFill>
                <a:effectLst>
                  <a:outerShdw blurRad="38100" dist="38100" dir="2700000" algn="tl">
                    <a:srgbClr val="000000">
                      <a:alpha val="43137"/>
                    </a:srgbClr>
                  </a:outerShdw>
                </a:effectLst>
                <a:latin typeface="Arial Black" pitchFamily="34" charset="0"/>
              </a:rPr>
              <a:t>Lecture 0</a:t>
            </a:r>
          </a:p>
          <a:p>
            <a:pPr algn="ctr" eaLnBrk="1" hangingPunct="1">
              <a:buFont typeface="Wingdings" pitchFamily="2" charset="2"/>
              <a:buNone/>
              <a:defRPr/>
            </a:pPr>
            <a:r>
              <a:rPr lang="en-ZA" sz="3600" dirty="0" smtClean="0">
                <a:ln>
                  <a:solidFill>
                    <a:schemeClr val="tx1"/>
                  </a:solidFill>
                </a:ln>
                <a:solidFill>
                  <a:srgbClr val="166843"/>
                </a:solidFill>
                <a:effectLst>
                  <a:outerShdw blurRad="38100" dist="38100" dir="2700000" algn="tl">
                    <a:srgbClr val="000000">
                      <a:alpha val="43137"/>
                    </a:srgbClr>
                  </a:outerShdw>
                </a:effectLst>
                <a:latin typeface="Arial Black" pitchFamily="34" charset="0"/>
              </a:rPr>
              <a:t>Meet &amp; Greet</a:t>
            </a:r>
            <a:endParaRPr lang="en-US" sz="3600" dirty="0" smtClean="0">
              <a:ln>
                <a:solidFill>
                  <a:schemeClr val="tx1"/>
                </a:solidFill>
              </a:ln>
              <a:solidFill>
                <a:srgbClr val="166843"/>
              </a:solidFill>
              <a:effectLst>
                <a:outerShdw blurRad="38100" dist="38100" dir="2700000" algn="tl">
                  <a:srgbClr val="000000">
                    <a:alpha val="43137"/>
                  </a:srgbClr>
                </a:outerShdw>
              </a:effectLst>
              <a:latin typeface="Arial Black" pitchFamily="34" charset="0"/>
            </a:endParaRPr>
          </a:p>
        </p:txBody>
      </p:sp>
      <p:sp>
        <p:nvSpPr>
          <p:cNvPr id="4" name="Freeform 3"/>
          <p:cNvSpPr/>
          <p:nvPr/>
        </p:nvSpPr>
        <p:spPr>
          <a:xfrm>
            <a:off x="4643438" y="4657725"/>
            <a:ext cx="3965311" cy="2000250"/>
          </a:xfrm>
          <a:custGeom>
            <a:avLst/>
            <a:gdLst>
              <a:gd name="connsiteX0" fmla="*/ 4171950 w 4243387"/>
              <a:gd name="connsiteY0" fmla="*/ 0 h 2000250"/>
              <a:gd name="connsiteX1" fmla="*/ 857250 w 4243387"/>
              <a:gd name="connsiteY1" fmla="*/ 1671638 h 2000250"/>
              <a:gd name="connsiteX2" fmla="*/ 0 w 4243387"/>
              <a:gd name="connsiteY2" fmla="*/ 2000250 h 2000250"/>
              <a:gd name="connsiteX3" fmla="*/ 3929062 w 4243387"/>
              <a:gd name="connsiteY3" fmla="*/ 2000250 h 2000250"/>
              <a:gd name="connsiteX4" fmla="*/ 4243387 w 4243387"/>
              <a:gd name="connsiteY4" fmla="*/ 42863 h 2000250"/>
              <a:gd name="connsiteX5" fmla="*/ 4143375 w 4243387"/>
              <a:gd name="connsiteY5" fmla="*/ 4286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3387" h="2000250">
                <a:moveTo>
                  <a:pt x="4171950" y="0"/>
                </a:moveTo>
                <a:lnTo>
                  <a:pt x="857250" y="1671638"/>
                </a:lnTo>
                <a:lnTo>
                  <a:pt x="0" y="2000250"/>
                </a:lnTo>
                <a:lnTo>
                  <a:pt x="3929062" y="2000250"/>
                </a:lnTo>
                <a:lnTo>
                  <a:pt x="4243387" y="42863"/>
                </a:lnTo>
                <a:lnTo>
                  <a:pt x="4143375" y="42863"/>
                </a:lnTo>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swinberg\Documents\ACTIVE\EEE4084F\2014\LECTURES\Lecture00\tour-guid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9773" y="4355295"/>
            <a:ext cx="1667138" cy="1767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Change Wed Lab time?</a:t>
            </a:r>
            <a:endParaRPr lang="en-US" dirty="0"/>
          </a:p>
        </p:txBody>
      </p:sp>
      <p:sp>
        <p:nvSpPr>
          <p:cNvPr id="3" name="Content Placeholder 2"/>
          <p:cNvSpPr>
            <a:spLocks noGrp="1"/>
          </p:cNvSpPr>
          <p:nvPr>
            <p:ph idx="1"/>
          </p:nvPr>
        </p:nvSpPr>
        <p:spPr/>
        <p:txBody>
          <a:bodyPr/>
          <a:lstStyle/>
          <a:p>
            <a:pPr>
              <a:defRPr/>
            </a:pPr>
            <a:r>
              <a:rPr lang="en-US" dirty="0" smtClean="0"/>
              <a:t>Wed 10am might have few attendees (due to DSP lecture)</a:t>
            </a:r>
          </a:p>
          <a:p>
            <a:pPr>
              <a:defRPr/>
            </a:pPr>
            <a:r>
              <a:rPr lang="en-US" dirty="0" smtClean="0"/>
              <a:t>If you want an alternate time, get together and decide a better time. Use Chat for example on </a:t>
            </a:r>
            <a:r>
              <a:rPr lang="en-US" dirty="0" err="1" smtClean="0"/>
              <a:t>Vula</a:t>
            </a:r>
            <a:r>
              <a:rPr lang="en-US" dirty="0" smtClean="0"/>
              <a:t>. </a:t>
            </a:r>
            <a:br>
              <a:rPr lang="en-US" dirty="0" smtClean="0"/>
            </a:br>
            <a:r>
              <a:rPr lang="en-US" dirty="0" smtClean="0"/>
              <a:t>Then (the class rep can) email me a request.</a:t>
            </a:r>
            <a:endParaRPr lang="en-US" dirty="0"/>
          </a:p>
        </p:txBody>
      </p:sp>
      <p:pic>
        <p:nvPicPr>
          <p:cNvPr id="2050" name="Picture 2" descr="C:\Users\swinberg\Documents\ACTIVE\EEE4084F\2013\LECTURES\Lecture01\Images\bi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574" y="4836155"/>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48259" y="5718423"/>
            <a:ext cx="2098651" cy="830997"/>
          </a:xfrm>
          <a:prstGeom prst="rect">
            <a:avLst/>
          </a:prstGeom>
          <a:noFill/>
        </p:spPr>
        <p:txBody>
          <a:bodyPr wrap="none" rtlCol="0">
            <a:spAutoFit/>
          </a:bodyPr>
          <a:lstStyle/>
          <a:p>
            <a:r>
              <a:rPr lang="en-US" sz="1600" i="1" dirty="0" smtClean="0"/>
              <a:t>An example of the</a:t>
            </a:r>
          </a:p>
          <a:p>
            <a:r>
              <a:rPr lang="en-US" sz="1600" i="1" dirty="0" smtClean="0"/>
              <a:t>‘emergence’ </a:t>
            </a:r>
          </a:p>
          <a:p>
            <a:r>
              <a:rPr lang="en-US" sz="1600" i="1" dirty="0" smtClean="0"/>
              <a:t>phenomenon in birds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087768985"/>
              </p:ext>
            </p:extLst>
          </p:nvPr>
        </p:nvGraphicFramePr>
        <p:xfrm>
          <a:off x="522818" y="1837579"/>
          <a:ext cx="8007350" cy="2494836"/>
        </p:xfrm>
        <a:graphic>
          <a:graphicData uri="http://schemas.openxmlformats.org/drawingml/2006/table">
            <a:tbl>
              <a:tblPr firstRow="1" bandRow="1">
                <a:tableStyleId>{5C22544A-7EE6-4342-B048-85BDC9FD1C3A}</a:tableStyleId>
              </a:tblPr>
              <a:tblGrid>
                <a:gridCol w="1565787"/>
                <a:gridCol w="6441563"/>
              </a:tblGrid>
              <a:tr h="370946">
                <a:tc>
                  <a:txBody>
                    <a:bodyPr/>
                    <a:lstStyle/>
                    <a:p>
                      <a:r>
                        <a:rPr lang="en-ZA" sz="1800" dirty="0" smtClean="0"/>
                        <a:t>Prac Num</a:t>
                      </a:r>
                      <a:endParaRPr lang="en-US" sz="1800" dirty="0"/>
                    </a:p>
                  </a:txBody>
                  <a:tcPr marT="45733" marB="45733"/>
                </a:tc>
                <a:tc>
                  <a:txBody>
                    <a:bodyPr/>
                    <a:lstStyle/>
                    <a:p>
                      <a:r>
                        <a:rPr lang="en-ZA" sz="1800" dirty="0" smtClean="0"/>
                        <a:t>Title (draft</a:t>
                      </a:r>
                      <a:r>
                        <a:rPr lang="en-ZA" sz="1800" baseline="0" dirty="0" smtClean="0"/>
                        <a:t> name)</a:t>
                      </a:r>
                      <a:endParaRPr lang="en-US" sz="1800" dirty="0"/>
                    </a:p>
                  </a:txBody>
                  <a:tcPr marT="45733" marB="45733"/>
                </a:tc>
              </a:tr>
              <a:tr h="370946">
                <a:tc>
                  <a:txBody>
                    <a:bodyPr/>
                    <a:lstStyle/>
                    <a:p>
                      <a:r>
                        <a:rPr lang="en-ZA" sz="1800" dirty="0" smtClean="0"/>
                        <a:t>0</a:t>
                      </a:r>
                      <a:endParaRPr lang="en-US" sz="1800" dirty="0"/>
                    </a:p>
                  </a:txBody>
                  <a:tcPr marT="45733" marB="45733"/>
                </a:tc>
                <a:tc>
                  <a:txBody>
                    <a:bodyPr/>
                    <a:lstStyle/>
                    <a:p>
                      <a:r>
                        <a:rPr lang="en-ZA" sz="1800" dirty="0" smtClean="0"/>
                        <a:t>OCTAVE testing. Login trials, test machines (optional) </a:t>
                      </a:r>
                    </a:p>
                    <a:p>
                      <a:r>
                        <a:rPr lang="en-ZA" sz="1800" dirty="0" smtClean="0"/>
                        <a:t>See Homework 1</a:t>
                      </a:r>
                      <a:endParaRPr lang="en-US" sz="1800" dirty="0"/>
                    </a:p>
                  </a:txBody>
                  <a:tcPr marT="45733" marB="45733"/>
                </a:tc>
              </a:tr>
              <a:tr h="370946">
                <a:tc>
                  <a:txBody>
                    <a:bodyPr/>
                    <a:lstStyle/>
                    <a:p>
                      <a:r>
                        <a:rPr lang="en-ZA" sz="1800" dirty="0" smtClean="0"/>
                        <a:t>1</a:t>
                      </a:r>
                      <a:endParaRPr lang="en-US" sz="1800" dirty="0"/>
                    </a:p>
                  </a:txBody>
                  <a:tcPr marT="45733" marB="45733"/>
                </a:tc>
                <a:tc>
                  <a:txBody>
                    <a:bodyPr/>
                    <a:lstStyle/>
                    <a:p>
                      <a:r>
                        <a:rPr lang="en-ZA" sz="1800" dirty="0" err="1" smtClean="0"/>
                        <a:t>Pthreads</a:t>
                      </a:r>
                      <a:r>
                        <a:rPr lang="en-ZA" sz="1800" dirty="0" smtClean="0"/>
                        <a:t> + performance benchmarking techniques</a:t>
                      </a:r>
                      <a:endParaRPr lang="en-US" sz="1800" dirty="0"/>
                    </a:p>
                  </a:txBody>
                  <a:tcPr marT="45733" marB="45733"/>
                </a:tc>
              </a:tr>
              <a:tr h="370946">
                <a:tc>
                  <a:txBody>
                    <a:bodyPr/>
                    <a:lstStyle/>
                    <a:p>
                      <a:r>
                        <a:rPr lang="en-ZA" sz="1800" dirty="0" smtClean="0"/>
                        <a:t>2</a:t>
                      </a:r>
                      <a:endParaRPr lang="en-US" sz="1800" dirty="0"/>
                    </a:p>
                  </a:txBody>
                  <a:tcPr marT="45733" marB="45733"/>
                </a:tc>
                <a:tc>
                  <a:txBody>
                    <a:bodyPr/>
                    <a:lstStyle/>
                    <a:p>
                      <a:r>
                        <a:rPr lang="en-ZA" sz="1800" dirty="0" smtClean="0"/>
                        <a:t>CUDA (acceleration</a:t>
                      </a:r>
                      <a:r>
                        <a:rPr lang="en-ZA" sz="1800" baseline="0" dirty="0" smtClean="0"/>
                        <a:t> using GPUs)</a:t>
                      </a:r>
                      <a:endParaRPr lang="en-US" sz="1800" dirty="0" smtClean="0"/>
                    </a:p>
                  </a:txBody>
                  <a:tcPr marT="45733" marB="45733"/>
                </a:tc>
              </a:tr>
              <a:tr h="370946">
                <a:tc>
                  <a:txBody>
                    <a:bodyPr/>
                    <a:lstStyle/>
                    <a:p>
                      <a:r>
                        <a:rPr lang="en-ZA" sz="1800" dirty="0" smtClean="0"/>
                        <a:t>3</a:t>
                      </a:r>
                      <a:endParaRPr lang="en-US" sz="1800" dirty="0"/>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Cluster – Graphics</a:t>
                      </a:r>
                      <a:r>
                        <a:rPr lang="en-ZA" sz="1800" baseline="0" dirty="0" smtClean="0"/>
                        <a:t> + </a:t>
                      </a:r>
                      <a:r>
                        <a:rPr lang="en-ZA" sz="1800" dirty="0" err="1" smtClean="0"/>
                        <a:t>OpenMP</a:t>
                      </a:r>
                      <a:endParaRPr lang="en-US" sz="1800" dirty="0" smtClean="0"/>
                    </a:p>
                  </a:txBody>
                  <a:tcPr marT="45733" marB="45733"/>
                </a:tc>
              </a:tr>
              <a:tr h="370946">
                <a:tc>
                  <a:txBody>
                    <a:bodyPr/>
                    <a:lstStyle/>
                    <a:p>
                      <a:r>
                        <a:rPr lang="en-ZA" sz="1800" dirty="0" smtClean="0"/>
                        <a:t>4</a:t>
                      </a:r>
                      <a:endParaRPr lang="en-US" sz="1800" dirty="0"/>
                    </a:p>
                  </a:txBody>
                  <a:tcPr marT="45733" marB="45733"/>
                </a:tc>
                <a:tc>
                  <a:txBody>
                    <a:bodyPr/>
                    <a:lstStyle/>
                    <a:p>
                      <a:r>
                        <a:rPr lang="en-ZA" sz="1800" dirty="0" smtClean="0"/>
                        <a:t>Xilinx ISE,</a:t>
                      </a:r>
                      <a:r>
                        <a:rPr lang="en-ZA" sz="1800" baseline="0" dirty="0" smtClean="0"/>
                        <a:t> </a:t>
                      </a:r>
                      <a:r>
                        <a:rPr lang="en-ZA" sz="1800" dirty="0" smtClean="0"/>
                        <a:t>FPGA</a:t>
                      </a:r>
                      <a:r>
                        <a:rPr lang="en-ZA" sz="1800" baseline="0" dirty="0" smtClean="0"/>
                        <a:t> Kits</a:t>
                      </a:r>
                      <a:endParaRPr lang="en-US" sz="1800" dirty="0" smtClean="0"/>
                    </a:p>
                  </a:txBody>
                  <a:tcPr marT="45733" marB="45733"/>
                </a:tc>
              </a:tr>
            </a:tbl>
          </a:graphicData>
        </a:graphic>
      </p:graphicFrame>
      <p:sp>
        <p:nvSpPr>
          <p:cNvPr id="5" name="Rectangle 4"/>
          <p:cNvSpPr/>
          <p:nvPr/>
        </p:nvSpPr>
        <p:spPr>
          <a:xfrm>
            <a:off x="522818" y="379948"/>
            <a:ext cx="2962671" cy="584775"/>
          </a:xfrm>
          <a:prstGeom prst="rect">
            <a:avLst/>
          </a:prstGeom>
          <a:noFill/>
          <a:ln>
            <a:noFill/>
          </a:ln>
        </p:spPr>
        <p:txBody>
          <a:bodyPr wrap="none">
            <a:spAutoFit/>
          </a:bodyPr>
          <a:lstStyle/>
          <a:p>
            <a:r>
              <a:rPr lang="en-ZA" sz="3200" b="1" dirty="0" smtClean="0">
                <a:ln>
                  <a:solidFill>
                    <a:schemeClr val="tx1"/>
                  </a:solidFill>
                </a:ln>
                <a:solidFill>
                  <a:schemeClr val="accent1">
                    <a:lumMod val="60000"/>
                    <a:lumOff val="40000"/>
                  </a:schemeClr>
                </a:solidFill>
              </a:rPr>
              <a:t>Lab </a:t>
            </a:r>
            <a:r>
              <a:rPr lang="en-ZA" sz="3200" b="1" dirty="0" err="1" smtClean="0">
                <a:ln>
                  <a:solidFill>
                    <a:schemeClr val="tx1"/>
                  </a:solidFill>
                </a:ln>
                <a:solidFill>
                  <a:schemeClr val="accent1">
                    <a:lumMod val="60000"/>
                    <a:lumOff val="40000"/>
                  </a:schemeClr>
                </a:solidFill>
              </a:rPr>
              <a:t>Practicals</a:t>
            </a:r>
            <a:endParaRPr lang="en-US" sz="3200" b="1" dirty="0">
              <a:ln>
                <a:solidFill>
                  <a:schemeClr val="tx1"/>
                </a:solidFill>
              </a:ln>
              <a:solidFill>
                <a:schemeClr val="accent1">
                  <a:lumMod val="60000"/>
                  <a:lumOff val="40000"/>
                </a:schemeClr>
              </a:solidFill>
            </a:endParaRPr>
          </a:p>
        </p:txBody>
      </p:sp>
      <p:sp>
        <p:nvSpPr>
          <p:cNvPr id="2" name="TextBox 1"/>
          <p:cNvSpPr txBox="1"/>
          <p:nvPr/>
        </p:nvSpPr>
        <p:spPr>
          <a:xfrm>
            <a:off x="628650" y="5143500"/>
            <a:ext cx="7814960" cy="369332"/>
          </a:xfrm>
          <a:prstGeom prst="rect">
            <a:avLst/>
          </a:prstGeom>
          <a:noFill/>
        </p:spPr>
        <p:txBody>
          <a:bodyPr wrap="none" rtlCol="0">
            <a:spAutoFit/>
          </a:bodyPr>
          <a:lstStyle/>
          <a:p>
            <a:r>
              <a:rPr lang="en-US" dirty="0" smtClean="0"/>
              <a:t>Links to recommended C / C++ tutorials if you haven’t used C much before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b="1" dirty="0" smtClean="0">
                <a:ln>
                  <a:solidFill>
                    <a:schemeClr val="tx1"/>
                  </a:solidFill>
                </a:ln>
              </a:rPr>
              <a:t>TO DO for next week…</a:t>
            </a:r>
            <a:endParaRPr lang="en-US" b="1" dirty="0">
              <a:ln>
                <a:solidFill>
                  <a:schemeClr val="tx1"/>
                </a:solidFill>
              </a:ln>
            </a:endParaRPr>
          </a:p>
        </p:txBody>
      </p:sp>
      <p:sp>
        <p:nvSpPr>
          <p:cNvPr id="5" name="Text Placeholder 4"/>
          <p:cNvSpPr>
            <a:spLocks noGrp="1"/>
          </p:cNvSpPr>
          <p:nvPr>
            <p:ph type="body" idx="1"/>
          </p:nvPr>
        </p:nvSpPr>
        <p:spPr/>
        <p:txBody>
          <a:bodyPr/>
          <a:lstStyle/>
          <a:p>
            <a:pPr>
              <a:defRPr/>
            </a:pPr>
            <a:r>
              <a:rPr lang="en-US" dirty="0" smtClean="0"/>
              <a:t>EEE4084F Digital Systems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Planning for 17-20 Feb</a:t>
            </a:r>
            <a:endParaRPr lang="en-US" dirty="0"/>
          </a:p>
        </p:txBody>
      </p:sp>
      <p:sp>
        <p:nvSpPr>
          <p:cNvPr id="5" name="Content Placeholder 4"/>
          <p:cNvSpPr>
            <a:spLocks noGrp="1"/>
          </p:cNvSpPr>
          <p:nvPr>
            <p:ph idx="1"/>
          </p:nvPr>
        </p:nvSpPr>
        <p:spPr/>
        <p:txBody>
          <a:bodyPr/>
          <a:lstStyle/>
          <a:p>
            <a:r>
              <a:rPr lang="en-US" dirty="0" smtClean="0"/>
              <a:t>Monday – </a:t>
            </a:r>
            <a:r>
              <a:rPr lang="en-US" dirty="0" err="1" smtClean="0"/>
              <a:t>prac</a:t>
            </a:r>
            <a:r>
              <a:rPr lang="en-US" dirty="0" smtClean="0"/>
              <a:t> avail for you to work on Prac0 or experiment with C (note that the Homework1 is for marks)</a:t>
            </a:r>
          </a:p>
          <a:p>
            <a:r>
              <a:rPr lang="en-US" dirty="0" smtClean="0"/>
              <a:t>Tuesday – 9am lecture, no 3pm afternoon lecture</a:t>
            </a:r>
            <a:endParaRPr lang="en-US" dirty="0"/>
          </a:p>
        </p:txBody>
      </p:sp>
    </p:spTree>
    <p:extLst>
      <p:ext uri="{BB962C8B-B14F-4D97-AF65-F5344CB8AC3E}">
        <p14:creationId xmlns:p14="http://schemas.microsoft.com/office/powerpoint/2010/main" val="97564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4"/>
            <a:ext cx="8385175" cy="1262330"/>
          </a:xfrm>
        </p:spPr>
        <p:txBody>
          <a:bodyPr/>
          <a:lstStyle/>
          <a:p>
            <a:pPr>
              <a:defRPr/>
            </a:pPr>
            <a:r>
              <a:rPr lang="en-US" dirty="0" smtClean="0"/>
              <a:t>Heads-up on reading task…</a:t>
            </a:r>
            <a:endParaRPr lang="en-US" dirty="0"/>
          </a:p>
        </p:txBody>
      </p:sp>
      <p:sp>
        <p:nvSpPr>
          <p:cNvPr id="3" name="Content Placeholder 2"/>
          <p:cNvSpPr>
            <a:spLocks noGrp="1"/>
          </p:cNvSpPr>
          <p:nvPr>
            <p:ph idx="1"/>
          </p:nvPr>
        </p:nvSpPr>
        <p:spPr>
          <a:xfrm>
            <a:off x="595313" y="1684586"/>
            <a:ext cx="8007350" cy="4191000"/>
          </a:xfrm>
        </p:spPr>
        <p:txBody>
          <a:bodyPr>
            <a:normAutofit fontScale="92500" lnSpcReduction="10000"/>
          </a:bodyPr>
          <a:lstStyle/>
          <a:p>
            <a:pPr>
              <a:defRPr/>
            </a:pPr>
            <a:r>
              <a:rPr lang="en-US" dirty="0" smtClean="0"/>
              <a:t>First 3pm seminar facilitated by me (</a:t>
            </a:r>
            <a:r>
              <a:rPr lang="en-US" dirty="0" smtClean="0">
                <a:solidFill>
                  <a:srgbClr val="FF6600"/>
                </a:solidFill>
              </a:rPr>
              <a:t>group facilitated seminars in 25 Feb</a:t>
            </a:r>
            <a:r>
              <a:rPr lang="en-US" dirty="0" smtClean="0"/>
              <a:t>)</a:t>
            </a:r>
          </a:p>
          <a:p>
            <a:pPr>
              <a:defRPr/>
            </a:pPr>
            <a:r>
              <a:rPr lang="en-US" dirty="0" smtClean="0"/>
              <a:t>Reading to be done for first seminar:</a:t>
            </a:r>
          </a:p>
          <a:p>
            <a:pPr lvl="1">
              <a:defRPr/>
            </a:pPr>
            <a:r>
              <a:rPr lang="en-ZA" dirty="0" smtClean="0"/>
              <a:t>See Resources/Readings on </a:t>
            </a:r>
            <a:r>
              <a:rPr lang="en-ZA" dirty="0" err="1" smtClean="0"/>
              <a:t>Vula</a:t>
            </a:r>
            <a:r>
              <a:rPr lang="en-ZA" dirty="0" smtClean="0"/>
              <a:t> site</a:t>
            </a:r>
            <a:endParaRPr lang="en-US" dirty="0" smtClean="0"/>
          </a:p>
          <a:p>
            <a:pPr lvl="1">
              <a:defRPr/>
            </a:pPr>
            <a:r>
              <a:rPr lang="en-US" dirty="0" smtClean="0"/>
              <a:t>R01 handed out:</a:t>
            </a:r>
          </a:p>
          <a:p>
            <a:pPr lvl="2">
              <a:defRPr/>
            </a:pPr>
            <a:r>
              <a:rPr lang="en-US" dirty="0" err="1" smtClean="0"/>
              <a:t>Asanovic</a:t>
            </a:r>
            <a:r>
              <a:rPr lang="en-US" dirty="0" smtClean="0"/>
              <a:t> </a:t>
            </a:r>
            <a:r>
              <a:rPr lang="en-US" i="1" dirty="0" smtClean="0"/>
              <a:t>et al. </a:t>
            </a:r>
            <a:r>
              <a:rPr lang="en-ZA" dirty="0" smtClean="0"/>
              <a:t>“</a:t>
            </a:r>
            <a:r>
              <a:rPr lang="en-US" dirty="0" smtClean="0"/>
              <a:t>The Landscape of Parallel Computing Research: A View from Berkeley</a:t>
            </a:r>
            <a:r>
              <a:rPr lang="en-ZA" dirty="0" smtClean="0"/>
              <a:t>”</a:t>
            </a:r>
          </a:p>
          <a:p>
            <a:pPr lvl="1">
              <a:defRPr/>
            </a:pPr>
            <a:r>
              <a:rPr lang="en-ZA" dirty="0" smtClean="0"/>
              <a:t>R01b – supplementary (voluntary) reading</a:t>
            </a:r>
          </a:p>
          <a:p>
            <a:pPr lvl="2">
              <a:defRPr/>
            </a:pPr>
            <a:r>
              <a:rPr lang="en-ZA" dirty="0" smtClean="0"/>
              <a:t>Discusses Berkeley parallel computing lab</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45" y="396607"/>
            <a:ext cx="7698306" cy="1316701"/>
          </a:xfrm>
        </p:spPr>
        <p:txBody>
          <a:bodyPr>
            <a:normAutofit/>
          </a:bodyPr>
          <a:lstStyle/>
          <a:p>
            <a:pPr>
              <a:defRPr/>
            </a:pPr>
            <a:r>
              <a:rPr lang="en-US" dirty="0" smtClean="0"/>
              <a:t>Homework 1 / Prac0:</a:t>
            </a:r>
            <a:br>
              <a:rPr lang="en-US" dirty="0" smtClean="0"/>
            </a:br>
            <a:r>
              <a:rPr lang="en-US" dirty="0" smtClean="0"/>
              <a:t>OCTAVE &amp; Correlations</a:t>
            </a:r>
            <a:endParaRPr lang="en-US" dirty="0"/>
          </a:p>
        </p:txBody>
      </p:sp>
      <p:sp>
        <p:nvSpPr>
          <p:cNvPr id="3" name="Content Placeholder 2"/>
          <p:cNvSpPr>
            <a:spLocks noGrp="1"/>
          </p:cNvSpPr>
          <p:nvPr>
            <p:ph idx="1"/>
          </p:nvPr>
        </p:nvSpPr>
        <p:spPr>
          <a:xfrm>
            <a:off x="650843" y="1815957"/>
            <a:ext cx="7832145" cy="4519977"/>
          </a:xfrm>
        </p:spPr>
        <p:txBody>
          <a:bodyPr/>
          <a:lstStyle/>
          <a:p>
            <a:pPr>
              <a:defRPr/>
            </a:pPr>
            <a:r>
              <a:rPr lang="en-ZA" dirty="0" smtClean="0"/>
              <a:t>See Assignments on the course website</a:t>
            </a:r>
            <a:endParaRPr lang="en-US" dirty="0" smtClean="0"/>
          </a:p>
        </p:txBody>
      </p:sp>
      <p:sp>
        <p:nvSpPr>
          <p:cNvPr id="39940" name="Rectangle 3"/>
          <p:cNvSpPr>
            <a:spLocks noChangeArrowheads="1"/>
          </p:cNvSpPr>
          <p:nvPr/>
        </p:nvSpPr>
        <p:spPr bwMode="auto">
          <a:xfrm>
            <a:off x="3282950" y="5540375"/>
            <a:ext cx="2121093" cy="369332"/>
          </a:xfrm>
          <a:prstGeom prst="rect">
            <a:avLst/>
          </a:prstGeom>
          <a:noFill/>
          <a:ln w="9525">
            <a:noFill/>
            <a:miter lim="800000"/>
            <a:headEnd/>
            <a:tailEnd/>
          </a:ln>
        </p:spPr>
        <p:txBody>
          <a:bodyPr wrap="none">
            <a:spAutoFit/>
          </a:bodyPr>
          <a:lstStyle/>
          <a:p>
            <a:r>
              <a:rPr lang="en-ZA" b="1" i="1" dirty="0">
                <a:latin typeface="Gentium Basic" pitchFamily="2" charset="0"/>
              </a:rPr>
              <a:t>See you all on </a:t>
            </a:r>
            <a:r>
              <a:rPr lang="en-ZA" b="1" i="1" dirty="0" smtClean="0">
                <a:latin typeface="Gentium Basic" pitchFamily="2" charset="0"/>
              </a:rPr>
              <a:t>Tuesday  9am</a:t>
            </a:r>
            <a:endParaRPr lang="en-ZA" i="1" dirty="0">
              <a:latin typeface="Gentium Basic" pitchFamily="2" charset="0"/>
            </a:endParaRPr>
          </a:p>
        </p:txBody>
      </p:sp>
      <p:pic>
        <p:nvPicPr>
          <p:cNvPr id="5122" name="Picture 2" descr="C:\Users\swinberg\Documents\ACTIVE\EEE4084F\2013\LECTURES\Lecture01\Images\time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297" y="3999398"/>
            <a:ext cx="1850527" cy="1386109"/>
          </a:xfrm>
          <a:prstGeom prst="rect">
            <a:avLst/>
          </a:prstGeom>
          <a:noFill/>
          <a:extLst>
            <a:ext uri="{909E8E84-426E-40DD-AFC4-6F175D3DCCD1}">
              <a14:hiddenFill xmlns:a14="http://schemas.microsoft.com/office/drawing/2010/main">
                <a:solidFill>
                  <a:srgbClr val="FFFFFF"/>
                </a:solidFill>
              </a14:hiddenFill>
            </a:ext>
          </a:extLst>
        </p:spPr>
      </p:pic>
      <p:sp>
        <p:nvSpPr>
          <p:cNvPr id="4" name="Folded Corner 3"/>
          <p:cNvSpPr/>
          <p:nvPr/>
        </p:nvSpPr>
        <p:spPr>
          <a:xfrm rot="11968322">
            <a:off x="4553909" y="4040064"/>
            <a:ext cx="561061" cy="847923"/>
          </a:xfrm>
          <a:prstGeom prst="foldedCorner">
            <a:avLst>
              <a:gd name="adj" fmla="val 26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275764">
            <a:off x="4539062" y="4131630"/>
            <a:ext cx="582211" cy="738664"/>
          </a:xfrm>
          <a:prstGeom prst="rect">
            <a:avLst/>
          </a:prstGeom>
        </p:spPr>
        <p:txBody>
          <a:bodyPr wrap="none">
            <a:spAutoFit/>
          </a:bodyPr>
          <a:lstStyle/>
          <a:p>
            <a:r>
              <a:rPr lang="en-US" sz="1400" dirty="0" smtClean="0"/>
              <a:t>rem.</a:t>
            </a:r>
          </a:p>
          <a:p>
            <a:r>
              <a:rPr lang="en-US" sz="1400" dirty="0" smtClean="0"/>
              <a:t>to do</a:t>
            </a:r>
          </a:p>
          <a:p>
            <a:r>
              <a:rPr lang="en-US" sz="1400" dirty="0" smtClean="0"/>
              <a:t>h/w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3500" y="1344275"/>
            <a:ext cx="5917004"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Some thoughts &amp;</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Inspirations…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descr="C:\Users\swinberg\Documents\ACTIVE\EEE4084F\2014\LECTURES\Lecture00\lightbul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605" y="3742055"/>
            <a:ext cx="19621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9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2735317" y="3211830"/>
            <a:ext cx="1333763" cy="731520"/>
          </a:xfrm>
          <a:prstGeom prst="cloudCallout">
            <a:avLst>
              <a:gd name="adj1" fmla="val 113712"/>
              <a:gd name="adj2" fmla="val -25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Users\swinberg\Documents\ACTIVE\EEE4084F\2014\LECTURES\Lecture00\light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488" y="4594541"/>
            <a:ext cx="1316593" cy="207016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winberg\Documents\ACTIVE\EEE4084F\2014\LECTURES\Lecture00\youpoi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477" y="4834254"/>
            <a:ext cx="890955" cy="915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770" y="560070"/>
            <a:ext cx="2106667" cy="400110"/>
          </a:xfrm>
          <a:prstGeom prst="rect">
            <a:avLst/>
          </a:prstGeom>
          <a:noFill/>
        </p:spPr>
        <p:txBody>
          <a:bodyPr wrap="none" rtlCol="0">
            <a:spAutoFit/>
          </a:bodyPr>
          <a:lstStyle/>
          <a:p>
            <a:r>
              <a:rPr lang="en-US" sz="2000" b="1" dirty="0" smtClean="0"/>
              <a:t>In this course…</a:t>
            </a:r>
            <a:endParaRPr lang="en-US" sz="2000" b="1" dirty="0"/>
          </a:p>
        </p:txBody>
      </p:sp>
      <p:sp>
        <p:nvSpPr>
          <p:cNvPr id="3" name="TextBox 2"/>
          <p:cNvSpPr txBox="1"/>
          <p:nvPr/>
        </p:nvSpPr>
        <p:spPr>
          <a:xfrm>
            <a:off x="445770" y="3388459"/>
            <a:ext cx="3441968" cy="369332"/>
          </a:xfrm>
          <a:prstGeom prst="rect">
            <a:avLst/>
          </a:prstGeom>
          <a:noFill/>
        </p:spPr>
        <p:txBody>
          <a:bodyPr wrap="none" rtlCol="0">
            <a:spAutoFit/>
          </a:bodyPr>
          <a:lstStyle/>
          <a:p>
            <a:r>
              <a:rPr lang="en-US" b="1" dirty="0" smtClean="0"/>
              <a:t>Final year projects?    </a:t>
            </a:r>
            <a:r>
              <a:rPr lang="en-US" b="1" i="1" dirty="0" err="1" smtClean="0"/>
              <a:t>Eeeek</a:t>
            </a:r>
            <a:r>
              <a:rPr lang="en-US" b="1" i="1" dirty="0" smtClean="0"/>
              <a:t>!!</a:t>
            </a:r>
            <a:endParaRPr lang="en-US" b="1" i="1" dirty="0"/>
          </a:p>
        </p:txBody>
      </p:sp>
      <p:sp>
        <p:nvSpPr>
          <p:cNvPr id="4" name="TextBox 3"/>
          <p:cNvSpPr txBox="1"/>
          <p:nvPr/>
        </p:nvSpPr>
        <p:spPr>
          <a:xfrm>
            <a:off x="731520" y="1143000"/>
            <a:ext cx="3570208" cy="369332"/>
          </a:xfrm>
          <a:prstGeom prst="rect">
            <a:avLst/>
          </a:prstGeom>
          <a:noFill/>
        </p:spPr>
        <p:txBody>
          <a:bodyPr wrap="none" rtlCol="0">
            <a:spAutoFit/>
          </a:bodyPr>
          <a:lstStyle/>
          <a:p>
            <a:r>
              <a:rPr lang="en-US" dirty="0" smtClean="0"/>
              <a:t>2x </a:t>
            </a:r>
            <a:r>
              <a:rPr lang="en-US" b="1" u="sng" dirty="0" smtClean="0"/>
              <a:t>project-based learning</a:t>
            </a:r>
            <a:r>
              <a:rPr lang="en-US" dirty="0" smtClean="0"/>
              <a:t> tasks</a:t>
            </a:r>
            <a:endParaRPr lang="en-US" dirty="0"/>
          </a:p>
        </p:txBody>
      </p:sp>
      <p:sp>
        <p:nvSpPr>
          <p:cNvPr id="5" name="TextBox 4"/>
          <p:cNvSpPr txBox="1"/>
          <p:nvPr/>
        </p:nvSpPr>
        <p:spPr>
          <a:xfrm>
            <a:off x="994410" y="1703070"/>
            <a:ext cx="4838184" cy="369332"/>
          </a:xfrm>
          <a:prstGeom prst="rect">
            <a:avLst/>
          </a:prstGeom>
          <a:noFill/>
        </p:spPr>
        <p:txBody>
          <a:bodyPr wrap="none" rtlCol="0">
            <a:spAutoFit/>
          </a:bodyPr>
          <a:lstStyle/>
          <a:p>
            <a:r>
              <a:rPr lang="en-US" dirty="0" smtClean="0"/>
              <a:t>1x </a:t>
            </a:r>
            <a:r>
              <a:rPr lang="en-US" sz="1200" dirty="0" smtClean="0"/>
              <a:t>small</a:t>
            </a:r>
            <a:r>
              <a:rPr lang="en-US" dirty="0" smtClean="0"/>
              <a:t> project – making sense of a </a:t>
            </a:r>
            <a:r>
              <a:rPr lang="en-US" dirty="0" err="1" smtClean="0"/>
              <a:t>schamatic</a:t>
            </a:r>
            <a:endParaRPr lang="en-US" dirty="0"/>
          </a:p>
        </p:txBody>
      </p:sp>
      <p:sp>
        <p:nvSpPr>
          <p:cNvPr id="6" name="TextBox 5"/>
          <p:cNvSpPr txBox="1"/>
          <p:nvPr/>
        </p:nvSpPr>
        <p:spPr>
          <a:xfrm>
            <a:off x="994410" y="2274570"/>
            <a:ext cx="6983002" cy="584775"/>
          </a:xfrm>
          <a:prstGeom prst="rect">
            <a:avLst/>
          </a:prstGeom>
          <a:noFill/>
        </p:spPr>
        <p:txBody>
          <a:bodyPr wrap="none" rtlCol="0">
            <a:spAutoFit/>
          </a:bodyPr>
          <a:lstStyle/>
          <a:p>
            <a:r>
              <a:rPr lang="en-US" dirty="0" smtClean="0"/>
              <a:t>1x </a:t>
            </a:r>
            <a:r>
              <a:rPr lang="en-US" sz="3200" dirty="0" smtClean="0"/>
              <a:t>BIG</a:t>
            </a:r>
            <a:r>
              <a:rPr lang="en-US" dirty="0" smtClean="0"/>
              <a:t> project – implementing a digital accelerator on an FPGA</a:t>
            </a:r>
            <a:endParaRPr lang="en-US" dirty="0"/>
          </a:p>
        </p:txBody>
      </p:sp>
      <p:sp>
        <p:nvSpPr>
          <p:cNvPr id="7" name="TextBox 6"/>
          <p:cNvSpPr txBox="1"/>
          <p:nvPr/>
        </p:nvSpPr>
        <p:spPr>
          <a:xfrm>
            <a:off x="731520" y="4028539"/>
            <a:ext cx="7131183" cy="646331"/>
          </a:xfrm>
          <a:prstGeom prst="rect">
            <a:avLst/>
          </a:prstGeom>
          <a:noFill/>
        </p:spPr>
        <p:txBody>
          <a:bodyPr wrap="none" rtlCol="0">
            <a:spAutoFit/>
          </a:bodyPr>
          <a:lstStyle/>
          <a:p>
            <a:r>
              <a:rPr lang="en-US" dirty="0" smtClean="0"/>
              <a:t>The RRSG group has projects on offer, a initial listing is available at:</a:t>
            </a:r>
          </a:p>
          <a:p>
            <a:r>
              <a:rPr lang="en-US" dirty="0"/>
              <a:t> </a:t>
            </a:r>
            <a:r>
              <a:rPr lang="en-US" dirty="0">
                <a:hlinkClick r:id="rId4"/>
              </a:rPr>
              <a:t>http://www.rrsg.ee.uct.ac.za/proposals</a:t>
            </a:r>
            <a:r>
              <a:rPr lang="en-US" dirty="0" smtClean="0">
                <a:hlinkClick r:id="rId4"/>
              </a:rPr>
              <a:t>/</a:t>
            </a:r>
            <a:r>
              <a:rPr lang="en-US" dirty="0" smtClean="0"/>
              <a:t> </a:t>
            </a:r>
            <a:endParaRPr lang="en-US" dirty="0"/>
          </a:p>
        </p:txBody>
      </p:sp>
      <p:sp>
        <p:nvSpPr>
          <p:cNvPr id="8" name="TextBox 7"/>
          <p:cNvSpPr txBox="1"/>
          <p:nvPr/>
        </p:nvSpPr>
        <p:spPr>
          <a:xfrm>
            <a:off x="400051" y="5426124"/>
            <a:ext cx="8046720" cy="923330"/>
          </a:xfrm>
          <a:prstGeom prst="rect">
            <a:avLst/>
          </a:prstGeom>
          <a:noFill/>
        </p:spPr>
        <p:txBody>
          <a:bodyPr wrap="square" rtlCol="0">
            <a:spAutoFit/>
          </a:bodyPr>
          <a:lstStyle/>
          <a:p>
            <a:r>
              <a:rPr lang="en-US" dirty="0" smtClean="0"/>
              <a:t>If </a:t>
            </a:r>
            <a:r>
              <a:rPr lang="en-US" b="1" dirty="0" smtClean="0"/>
              <a:t>YOU</a:t>
            </a:r>
            <a:r>
              <a:rPr lang="en-US" dirty="0" smtClean="0"/>
              <a:t>           have an idea of a project you want to suggest (within</a:t>
            </a:r>
            <a:br>
              <a:rPr lang="en-US" dirty="0" smtClean="0"/>
            </a:br>
            <a:r>
              <a:rPr lang="en-US" dirty="0" smtClean="0"/>
              <a:t>my area of expertise) I’d consider supervising it and adding it to</a:t>
            </a:r>
            <a:br>
              <a:rPr lang="en-US" dirty="0" smtClean="0"/>
            </a:br>
            <a:r>
              <a:rPr lang="en-US" dirty="0" smtClean="0"/>
              <a:t>my list of BSc projects offered.  *</a:t>
            </a:r>
            <a:endParaRPr lang="en-US" dirty="0"/>
          </a:p>
        </p:txBody>
      </p:sp>
      <p:sp>
        <p:nvSpPr>
          <p:cNvPr id="9" name="Rectangle 8"/>
          <p:cNvSpPr/>
          <p:nvPr/>
        </p:nvSpPr>
        <p:spPr>
          <a:xfrm>
            <a:off x="322634" y="6341864"/>
            <a:ext cx="6428298" cy="307777"/>
          </a:xfrm>
          <a:prstGeom prst="rect">
            <a:avLst/>
          </a:prstGeom>
        </p:spPr>
        <p:txBody>
          <a:bodyPr wrap="none">
            <a:spAutoFit/>
          </a:bodyPr>
          <a:lstStyle/>
          <a:p>
            <a:r>
              <a:rPr lang="en-US" sz="1400" dirty="0" smtClean="0"/>
              <a:t>* Would need to prepare a description and discuss it with me pref. early March.</a:t>
            </a:r>
            <a:endParaRPr lang="en-US" sz="1400" dirty="0"/>
          </a:p>
        </p:txBody>
      </p:sp>
      <p:sp>
        <p:nvSpPr>
          <p:cNvPr id="10" name="Rectangle 9"/>
          <p:cNvSpPr/>
          <p:nvPr/>
        </p:nvSpPr>
        <p:spPr>
          <a:xfrm>
            <a:off x="7381638" y="4659688"/>
            <a:ext cx="1569660" cy="923330"/>
          </a:xfrm>
          <a:prstGeom prst="rect">
            <a:avLst/>
          </a:prstGeom>
          <a:noFill/>
        </p:spPr>
        <p:txBody>
          <a:bodyPr wrap="none" lIns="91440" tIns="45720" rIns="91440" bIns="45720">
            <a:prstTxWarp prst="textArchUp">
              <a:avLst>
                <a:gd name="adj" fmla="val 9929111"/>
              </a:avLst>
            </a:prstTxWarp>
            <a:spAutoFit/>
          </a:bodyPr>
          <a:lstStyle/>
          <a:p>
            <a:pPr algn="ctr"/>
            <a:r>
              <a:rPr lang="en-US" sz="2400" b="1" cap="none" spc="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Bernard MT Condensed" panose="02050806060905020404" pitchFamily="18" charset="0"/>
              </a:rPr>
              <a:t>idea</a:t>
            </a:r>
            <a:endParaRPr lang="en-US" sz="2400" b="1" cap="none" spc="0"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Bernard MT Condensed" panose="02050806060905020404" pitchFamily="18" charset="0"/>
            </a:endParaRPr>
          </a:p>
        </p:txBody>
      </p:sp>
      <p:sp>
        <p:nvSpPr>
          <p:cNvPr id="15" name="TextBox 14"/>
          <p:cNvSpPr txBox="1"/>
          <p:nvPr/>
        </p:nvSpPr>
        <p:spPr>
          <a:xfrm>
            <a:off x="1005271" y="2849404"/>
            <a:ext cx="7610481" cy="338554"/>
          </a:xfrm>
          <a:prstGeom prst="rect">
            <a:avLst/>
          </a:prstGeom>
          <a:noFill/>
        </p:spPr>
        <p:txBody>
          <a:bodyPr wrap="none" rtlCol="0">
            <a:spAutoFit/>
          </a:bodyPr>
          <a:lstStyle/>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I’m open for mini project ideas on this too – previous year’s list will be avail. online</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3" name="Straight Connector 12"/>
          <p:cNvCxnSpPr/>
          <p:nvPr/>
        </p:nvCxnSpPr>
        <p:spPr>
          <a:xfrm>
            <a:off x="445770" y="3211830"/>
            <a:ext cx="819531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1470" y="3176528"/>
            <a:ext cx="1120820" cy="276999"/>
          </a:xfrm>
          <a:prstGeom prst="rect">
            <a:avLst/>
          </a:prstGeom>
          <a:noFill/>
        </p:spPr>
        <p:txBody>
          <a:bodyPr wrap="none" rtlCol="0">
            <a:spAutoFit/>
          </a:bodyPr>
          <a:lstStyle/>
          <a:p>
            <a:r>
              <a:rPr lang="en-US" sz="1200" b="1" dirty="0" smtClean="0"/>
              <a:t>Thoughts on</a:t>
            </a:r>
            <a:endParaRPr lang="en-US" sz="1200" b="1" i="1" dirty="0"/>
          </a:p>
        </p:txBody>
      </p:sp>
    </p:spTree>
    <p:extLst>
      <p:ext uri="{BB962C8B-B14F-4D97-AF65-F5344CB8AC3E}">
        <p14:creationId xmlns:p14="http://schemas.microsoft.com/office/powerpoint/2010/main" val="189762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0" y="320040"/>
            <a:ext cx="8366760" cy="1209011"/>
          </a:xfrm>
        </p:spPr>
        <p:txBody>
          <a:bodyPr>
            <a:normAutofit fontScale="90000"/>
          </a:bodyPr>
          <a:lstStyle/>
          <a:p>
            <a:r>
              <a:rPr lang="en-US" dirty="0" smtClean="0"/>
              <a:t>Some inspiration &amp; </a:t>
            </a:r>
            <a:br>
              <a:rPr lang="en-US" dirty="0" smtClean="0"/>
            </a:br>
            <a:r>
              <a:rPr lang="en-US" dirty="0"/>
              <a:t> </a:t>
            </a:r>
            <a:r>
              <a:rPr lang="en-US" dirty="0" smtClean="0"/>
              <a:t> food for thought…</a:t>
            </a:r>
            <a:endParaRPr lang="en-US" dirty="0"/>
          </a:p>
        </p:txBody>
      </p:sp>
      <p:sp>
        <p:nvSpPr>
          <p:cNvPr id="5" name="Rectangle 4"/>
          <p:cNvSpPr/>
          <p:nvPr/>
        </p:nvSpPr>
        <p:spPr>
          <a:xfrm>
            <a:off x="310315" y="1599307"/>
            <a:ext cx="7071167" cy="4616648"/>
          </a:xfrm>
          <a:prstGeom prst="rect">
            <a:avLst/>
          </a:prstGeom>
          <a:noFill/>
        </p:spPr>
        <p:txBody>
          <a:bodyPr wrap="none" lIns="91440" tIns="45720" rIns="91440" bIns="45720">
            <a:spAutoFit/>
          </a:bodyPr>
          <a:lstStyle/>
          <a:p>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Considering…</a:t>
            </a:r>
          </a:p>
          <a:p>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Your own </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startup</a:t>
            </a:r>
          </a:p>
          <a:p>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vs.</a:t>
            </a:r>
          </a:p>
          <a:p>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 for someone</a:t>
            </a:r>
          </a:p>
          <a:p>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vs.</a:t>
            </a:r>
          </a:p>
          <a:p>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Postgraduate work</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074" name="Picture 2" descr="C:\Users\swinberg\Documents\ACTIVE\EEE4084F\2014\LECTURES\Lecture00\ownb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275" y="845820"/>
            <a:ext cx="1537154" cy="2152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90578" y="1702053"/>
            <a:ext cx="704732" cy="923330"/>
          </a:xfrm>
          <a:prstGeom prst="rect">
            <a:avLst/>
          </a:prstGeom>
          <a:noFill/>
        </p:spPr>
        <p:txBody>
          <a:bodyPr wrap="square" rtlCol="0">
            <a:spAutoFit/>
          </a:bodyPr>
          <a:lstStyle/>
          <a:p>
            <a:pPr algn="ctr"/>
            <a:r>
              <a:rPr lang="en-US" dirty="0" smtClean="0">
                <a:solidFill>
                  <a:schemeClr val="bg1">
                    <a:lumMod val="95000"/>
                  </a:schemeClr>
                </a:solidFill>
              </a:rPr>
              <a:t>My</a:t>
            </a:r>
          </a:p>
          <a:p>
            <a:pPr algn="ctr"/>
            <a:endParaRPr lang="en-US" dirty="0" smtClean="0">
              <a:solidFill>
                <a:schemeClr val="bg1">
                  <a:lumMod val="95000"/>
                </a:schemeClr>
              </a:solidFill>
            </a:endParaRPr>
          </a:p>
          <a:p>
            <a:pPr algn="ctr"/>
            <a:r>
              <a:rPr lang="en-US" dirty="0" smtClean="0">
                <a:solidFill>
                  <a:schemeClr val="bg1">
                    <a:lumMod val="95000"/>
                  </a:schemeClr>
                </a:solidFill>
              </a:rPr>
              <a:t>Boss</a:t>
            </a:r>
            <a:endParaRPr lang="en-US" dirty="0">
              <a:solidFill>
                <a:schemeClr val="bg1">
                  <a:lumMod val="95000"/>
                </a:schemeClr>
              </a:solidFill>
            </a:endParaRPr>
          </a:p>
        </p:txBody>
      </p:sp>
      <p:pic>
        <p:nvPicPr>
          <p:cNvPr id="3076" name="Picture 4" descr="C:\Users\swinberg\Documents\ACTIVE\EEE4084F\2014\LECTURES\Lecture00\b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486" y="3203098"/>
            <a:ext cx="1795183" cy="149463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winberg\Documents\ACTIVE\EEE4084F\2014\LECTURES\Lecture00\direc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238" y="4999671"/>
            <a:ext cx="1280191" cy="13163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8908053">
            <a:off x="6957695" y="5121888"/>
            <a:ext cx="1207652" cy="307777"/>
          </a:xfrm>
          <a:prstGeom prst="rect">
            <a:avLst/>
          </a:prstGeom>
          <a:noFill/>
        </p:spPr>
        <p:txBody>
          <a:bodyPr wrap="square" rtlCol="0">
            <a:spAutoFit/>
          </a:bodyPr>
          <a:lstStyle/>
          <a:p>
            <a:pPr algn="ctr"/>
            <a:r>
              <a:rPr lang="en-US" sz="1400" dirty="0" smtClean="0">
                <a:solidFill>
                  <a:schemeClr val="bg1">
                    <a:lumMod val="95000"/>
                  </a:schemeClr>
                </a:solidFill>
              </a:rPr>
              <a:t>research</a:t>
            </a:r>
            <a:endParaRPr lang="en-US" sz="1400" dirty="0">
              <a:solidFill>
                <a:schemeClr val="bg1">
                  <a:lumMod val="95000"/>
                </a:schemeClr>
              </a:solidFill>
            </a:endParaRPr>
          </a:p>
        </p:txBody>
      </p:sp>
      <p:sp>
        <p:nvSpPr>
          <p:cNvPr id="12" name="TextBox 11"/>
          <p:cNvSpPr txBox="1"/>
          <p:nvPr/>
        </p:nvSpPr>
        <p:spPr>
          <a:xfrm rot="2700000">
            <a:off x="7694894" y="5121887"/>
            <a:ext cx="1207652" cy="307777"/>
          </a:xfrm>
          <a:prstGeom prst="rect">
            <a:avLst/>
          </a:prstGeom>
          <a:noFill/>
        </p:spPr>
        <p:txBody>
          <a:bodyPr wrap="square" rtlCol="0">
            <a:spAutoFit/>
          </a:bodyPr>
          <a:lstStyle/>
          <a:p>
            <a:pPr algn="ctr"/>
            <a:r>
              <a:rPr lang="en-US" sz="1400" dirty="0" smtClean="0">
                <a:solidFill>
                  <a:schemeClr val="bg1">
                    <a:lumMod val="95000"/>
                  </a:schemeClr>
                </a:solidFill>
              </a:rPr>
              <a:t>industry</a:t>
            </a:r>
            <a:endParaRPr lang="en-US" sz="1400" dirty="0">
              <a:solidFill>
                <a:schemeClr val="bg1">
                  <a:lumMod val="95000"/>
                </a:schemeClr>
              </a:solidFill>
            </a:endParaRPr>
          </a:p>
        </p:txBody>
      </p:sp>
      <p:sp>
        <p:nvSpPr>
          <p:cNvPr id="13" name="Rectangle 3"/>
          <p:cNvSpPr>
            <a:spLocks noChangeArrowheads="1"/>
          </p:cNvSpPr>
          <p:nvPr/>
        </p:nvSpPr>
        <p:spPr bwMode="auto">
          <a:xfrm>
            <a:off x="7406306" y="6301421"/>
            <a:ext cx="1040670" cy="369332"/>
          </a:xfrm>
          <a:prstGeom prst="rect">
            <a:avLst/>
          </a:prstGeom>
          <a:noFill/>
          <a:ln w="9525">
            <a:noFill/>
            <a:miter lim="800000"/>
            <a:headEnd/>
            <a:tailEnd/>
          </a:ln>
        </p:spPr>
        <p:txBody>
          <a:bodyPr wrap="none">
            <a:spAutoFit/>
          </a:bodyPr>
          <a:lstStyle/>
          <a:p>
            <a:r>
              <a:rPr lang="en-ZA" b="1" i="1" dirty="0" smtClean="0">
                <a:latin typeface="Gentium Basic" pitchFamily="2" charset="0"/>
              </a:rPr>
              <a:t>Decide later?</a:t>
            </a:r>
            <a:endParaRPr lang="en-ZA" i="1" dirty="0">
              <a:latin typeface="Gentium Basic" pitchFamily="2" charset="0"/>
            </a:endParaRPr>
          </a:p>
        </p:txBody>
      </p:sp>
      <p:pic>
        <p:nvPicPr>
          <p:cNvPr id="3079" name="Picture 7" descr="C:\Users\swinberg\Documents\ACTIVE\EEE4084F\2014\LECTURES\Lecture00\lightbul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94464">
            <a:off x="5047352" y="262890"/>
            <a:ext cx="711146" cy="84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3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Consider the pros &amp; cons</a:t>
            </a:r>
            <a:endParaRPr lang="en-US" dirty="0"/>
          </a:p>
        </p:txBody>
      </p:sp>
      <p:sp>
        <p:nvSpPr>
          <p:cNvPr id="4" name="Content Placeholder 3"/>
          <p:cNvSpPr>
            <a:spLocks noGrp="1"/>
          </p:cNvSpPr>
          <p:nvPr>
            <p:ph idx="1"/>
          </p:nvPr>
        </p:nvSpPr>
        <p:spPr>
          <a:xfrm>
            <a:off x="502920" y="1234440"/>
            <a:ext cx="7989569" cy="5223510"/>
          </a:xfrm>
        </p:spPr>
        <p:txBody>
          <a:bodyPr>
            <a:normAutofit fontScale="92500" lnSpcReduction="20000"/>
          </a:bodyPr>
          <a:lstStyle/>
          <a:p>
            <a:r>
              <a:rPr lang="en-US" dirty="0" smtClean="0"/>
              <a:t>Postgraduate work</a:t>
            </a:r>
          </a:p>
          <a:p>
            <a:pPr lvl="1"/>
            <a:r>
              <a:rPr lang="en-US" dirty="0" smtClean="0"/>
              <a:t>Like researching &amp; experimenting; initially pay not as good thought.</a:t>
            </a:r>
          </a:p>
          <a:p>
            <a:pPr lvl="1"/>
            <a:r>
              <a:rPr lang="en-US" dirty="0" smtClean="0"/>
              <a:t>Might want to dev. own product, get support from adviser &amp; community, lab space</a:t>
            </a:r>
          </a:p>
          <a:p>
            <a:pPr lvl="1"/>
            <a:r>
              <a:rPr lang="en-US" dirty="0" smtClean="0"/>
              <a:t>May lead to better job options later</a:t>
            </a:r>
          </a:p>
          <a:p>
            <a:r>
              <a:rPr lang="en-US" dirty="0" smtClean="0"/>
              <a:t>Work for someone</a:t>
            </a:r>
          </a:p>
          <a:p>
            <a:pPr lvl="1"/>
            <a:r>
              <a:rPr lang="en-US" dirty="0" smtClean="0"/>
              <a:t>Gain experience, very beneficial; but likelihood of doing further study tends to diminish over time</a:t>
            </a:r>
          </a:p>
          <a:p>
            <a:r>
              <a:rPr lang="en-US" dirty="0" smtClean="0"/>
              <a:t>Working for yourself? </a:t>
            </a:r>
          </a:p>
          <a:p>
            <a:pPr lvl="1"/>
            <a:r>
              <a:rPr lang="en-US" dirty="0" smtClean="0"/>
              <a:t>Nice idea and big possibilities </a:t>
            </a:r>
            <a:r>
              <a:rPr lang="en-US" dirty="0" smtClean="0">
                <a:sym typeface="Wingdings" panose="05000000000000000000" pitchFamily="2" charset="2"/>
              </a:rPr>
              <a:t>..</a:t>
            </a:r>
            <a:r>
              <a:rPr lang="en-US" dirty="0" smtClean="0"/>
              <a:t> </a:t>
            </a:r>
          </a:p>
          <a:p>
            <a:pPr lvl="1"/>
            <a:r>
              <a:rPr lang="en-US" dirty="0" smtClean="0"/>
              <a:t>but more risky</a:t>
            </a:r>
            <a:r>
              <a:rPr lang="en-US" dirty="0" smtClean="0">
                <a:sym typeface="Wingdings" panose="05000000000000000000" pitchFamily="2" charset="2"/>
              </a:rPr>
              <a:t>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17337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9995" y="397155"/>
            <a:ext cx="7700791" cy="1321476"/>
          </a:xfrm>
          <a:prstGeom prst="rect">
            <a:avLst/>
          </a:prstGeom>
        </p:spPr>
        <p:txBody>
          <a:bodyPr>
            <a:normAutofit fontScale="97500"/>
          </a:bodyPr>
          <a:lst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ZA" sz="4400" dirty="0" smtClean="0"/>
              <a:t>Objective of today?</a:t>
            </a:r>
            <a:endParaRPr lang="en-ZA" dirty="0"/>
          </a:p>
        </p:txBody>
      </p:sp>
      <p:sp>
        <p:nvSpPr>
          <p:cNvPr id="3" name="TextBox 2"/>
          <p:cNvSpPr txBox="1"/>
          <p:nvPr/>
        </p:nvSpPr>
        <p:spPr>
          <a:xfrm>
            <a:off x="649995" y="1349299"/>
            <a:ext cx="7819635" cy="923330"/>
          </a:xfrm>
          <a:prstGeom prst="rect">
            <a:avLst/>
          </a:prstGeom>
          <a:noFill/>
        </p:spPr>
        <p:txBody>
          <a:bodyPr wrap="square" rtlCol="0">
            <a:spAutoFit/>
          </a:bodyPr>
          <a:lstStyle/>
          <a:p>
            <a:r>
              <a:rPr lang="en-US" dirty="0" smtClean="0"/>
              <a:t>According to the UCT policy, there is meant to be a meet &amp; greet initial lecture in which one shouldn’t cover content, but allow students to find the venue, discuss </a:t>
            </a:r>
            <a:r>
              <a:rPr lang="en-US" dirty="0" err="1" smtClean="0"/>
              <a:t>prac</a:t>
            </a:r>
            <a:r>
              <a:rPr lang="en-US" dirty="0" smtClean="0"/>
              <a:t> times, etc.</a:t>
            </a:r>
            <a:endParaRPr lang="en-US" dirty="0"/>
          </a:p>
        </p:txBody>
      </p:sp>
      <p:pic>
        <p:nvPicPr>
          <p:cNvPr id="1026" name="Picture 2" descr="C:\Users\swinberg\Documents\ACTIVE\EEE4084F\2014\LECTURES\Lecture00\welcome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8717" y="5807499"/>
            <a:ext cx="1363345" cy="7934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winberg\Documents\ACTIVE\EEE4084F\2014\LECTURES\Lecture00\open-doo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059" y="2803609"/>
            <a:ext cx="3405301" cy="30496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06740" y="2507262"/>
            <a:ext cx="1175322" cy="307777"/>
          </a:xfrm>
          <a:prstGeom prst="rect">
            <a:avLst/>
          </a:prstGeom>
          <a:noFill/>
        </p:spPr>
        <p:txBody>
          <a:bodyPr wrap="none">
            <a:spAutoFit/>
          </a:bodyPr>
          <a:lstStyle/>
          <a:p>
            <a:pPr algn="ctr" eaLnBrk="0" hangingPunct="0">
              <a:defRPr/>
            </a:pPr>
            <a:r>
              <a:rPr lang="en-US" sz="1400" dirty="0">
                <a:ln w="635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Black" pitchFamily="34" charset="0"/>
              </a:rPr>
              <a:t>EEE4084F</a:t>
            </a:r>
          </a:p>
        </p:txBody>
      </p:sp>
      <p:sp>
        <p:nvSpPr>
          <p:cNvPr id="4" name="TextBox 3"/>
          <p:cNvSpPr txBox="1"/>
          <p:nvPr/>
        </p:nvSpPr>
        <p:spPr>
          <a:xfrm>
            <a:off x="5967499" y="6323967"/>
            <a:ext cx="2759089" cy="276999"/>
          </a:xfrm>
          <a:prstGeom prst="rect">
            <a:avLst/>
          </a:prstGeom>
          <a:noFill/>
        </p:spPr>
        <p:txBody>
          <a:bodyPr wrap="none" rtlCol="0">
            <a:spAutoFit/>
          </a:bodyPr>
          <a:lstStyle/>
          <a:p>
            <a:r>
              <a:rPr lang="en-US" sz="1200" dirty="0" smtClean="0"/>
              <a:t>Class handout distributed in Lecture 1</a:t>
            </a:r>
            <a:endParaRPr lang="en-US" sz="1200" dirty="0"/>
          </a:p>
        </p:txBody>
      </p:sp>
    </p:spTree>
    <p:extLst>
      <p:ext uri="{BB962C8B-B14F-4D97-AF65-F5344CB8AC3E}">
        <p14:creationId xmlns:p14="http://schemas.microsoft.com/office/powerpoint/2010/main" val="318047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winberg\Documents\ACTIVE\EEE4084F\2014\LECTURES\Lecture00\askw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668" y="2343785"/>
            <a:ext cx="1605139" cy="20224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Thinking about your own business</a:t>
            </a:r>
            <a:endParaRPr lang="en-US" dirty="0"/>
          </a:p>
        </p:txBody>
      </p:sp>
      <p:sp>
        <p:nvSpPr>
          <p:cNvPr id="4" name="Content Placeholder 3"/>
          <p:cNvSpPr>
            <a:spLocks noGrp="1"/>
          </p:cNvSpPr>
          <p:nvPr>
            <p:ph idx="1"/>
          </p:nvPr>
        </p:nvSpPr>
        <p:spPr>
          <a:xfrm>
            <a:off x="466895" y="1367020"/>
            <a:ext cx="7697635" cy="4519977"/>
          </a:xfrm>
        </p:spPr>
        <p:txBody>
          <a:bodyPr>
            <a:normAutofit lnSpcReduction="10000"/>
          </a:bodyPr>
          <a:lstStyle/>
          <a:p>
            <a:r>
              <a:rPr lang="en-US" dirty="0" smtClean="0"/>
              <a:t>Toying with an idea of starting your</a:t>
            </a:r>
            <a:br>
              <a:rPr lang="en-US" dirty="0" smtClean="0"/>
            </a:br>
            <a:r>
              <a:rPr lang="en-US" dirty="0" smtClean="0"/>
              <a:t> own business? Then ask yourself:</a:t>
            </a:r>
          </a:p>
          <a:p>
            <a:pPr lvl="1"/>
            <a:r>
              <a:rPr lang="en-US" dirty="0" smtClean="0"/>
              <a:t>Why </a:t>
            </a:r>
            <a:r>
              <a:rPr lang="en-US" dirty="0"/>
              <a:t>do you want to go into business? </a:t>
            </a:r>
          </a:p>
          <a:p>
            <a:pPr lvl="1"/>
            <a:r>
              <a:rPr lang="en-US" dirty="0"/>
              <a:t>List your </a:t>
            </a:r>
            <a:r>
              <a:rPr lang="en-US" dirty="0" smtClean="0"/>
              <a:t>reasons; pros &amp; cons..</a:t>
            </a:r>
            <a:endParaRPr lang="en-US" dirty="0"/>
          </a:p>
          <a:p>
            <a:r>
              <a:rPr lang="en-US" dirty="0" smtClean="0"/>
              <a:t>What is the right business for you?</a:t>
            </a:r>
          </a:p>
          <a:p>
            <a:pPr lvl="1"/>
            <a:r>
              <a:rPr lang="en-US" dirty="0" smtClean="0"/>
              <a:t>Your ambitions; your work ethic;</a:t>
            </a:r>
            <a:br>
              <a:rPr lang="en-US" dirty="0" smtClean="0"/>
            </a:br>
            <a:r>
              <a:rPr lang="en-US" dirty="0" smtClean="0"/>
              <a:t>Your emotions; Your connections</a:t>
            </a:r>
            <a:endParaRPr lang="en-US" dirty="0"/>
          </a:p>
          <a:p>
            <a:r>
              <a:rPr lang="en-US" dirty="0" smtClean="0"/>
              <a:t>What niche/new product will you provide?</a:t>
            </a:r>
            <a:endParaRPr lang="en-US" dirty="0"/>
          </a:p>
        </p:txBody>
      </p:sp>
      <p:sp>
        <p:nvSpPr>
          <p:cNvPr id="5" name="Cloud Callout 4"/>
          <p:cNvSpPr/>
          <p:nvPr/>
        </p:nvSpPr>
        <p:spPr>
          <a:xfrm>
            <a:off x="7547927" y="1131570"/>
            <a:ext cx="1280160" cy="1051560"/>
          </a:xfrm>
          <a:prstGeom prst="cloudCallout">
            <a:avLst>
              <a:gd name="adj1" fmla="val 13096"/>
              <a:gd name="adj2" fmla="val 711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dirty="0" smtClean="0">
                <a:solidFill>
                  <a:schemeClr val="tx1"/>
                </a:solidFill>
              </a:rPr>
              <a:t>Why?!</a:t>
            </a:r>
            <a:endParaRPr lang="en-US" dirty="0">
              <a:solidFill>
                <a:schemeClr val="tx1"/>
              </a:solidFill>
            </a:endParaRPr>
          </a:p>
        </p:txBody>
      </p:sp>
    </p:spTree>
    <p:extLst>
      <p:ext uri="{BB962C8B-B14F-4D97-AF65-F5344CB8AC3E}">
        <p14:creationId xmlns:p14="http://schemas.microsoft.com/office/powerpoint/2010/main" val="35106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8221"/>
            <a:ext cx="8309610" cy="692210"/>
          </a:xfrm>
        </p:spPr>
        <p:txBody>
          <a:bodyPr>
            <a:normAutofit fontScale="90000"/>
          </a:bodyPr>
          <a:lstStyle/>
          <a:p>
            <a:r>
              <a:rPr lang="en-US" dirty="0" smtClean="0"/>
              <a:t>Your own business (harsh) realities</a:t>
            </a:r>
            <a:endParaRPr lang="en-US" dirty="0"/>
          </a:p>
        </p:txBody>
      </p:sp>
      <p:sp>
        <p:nvSpPr>
          <p:cNvPr id="4" name="Content Placeholder 3"/>
          <p:cNvSpPr>
            <a:spLocks noGrp="1"/>
          </p:cNvSpPr>
          <p:nvPr>
            <p:ph idx="1"/>
          </p:nvPr>
        </p:nvSpPr>
        <p:spPr>
          <a:xfrm>
            <a:off x="594361" y="1287010"/>
            <a:ext cx="7833060" cy="4519977"/>
          </a:xfrm>
        </p:spPr>
        <p:txBody>
          <a:bodyPr>
            <a:normAutofit fontScale="92500" lnSpcReduction="10000"/>
          </a:bodyPr>
          <a:lstStyle/>
          <a:p>
            <a:r>
              <a:rPr lang="en-US" dirty="0" smtClean="0"/>
              <a:t>What resources are needed? (equipment, software, people, space)</a:t>
            </a:r>
          </a:p>
          <a:p>
            <a:r>
              <a:rPr lang="en-US" dirty="0" smtClean="0"/>
              <a:t>How long before it’s self-sustaining?</a:t>
            </a:r>
          </a:p>
          <a:p>
            <a:r>
              <a:rPr lang="en-US" dirty="0" smtClean="0"/>
              <a:t>How much cash does it need?</a:t>
            </a:r>
          </a:p>
          <a:p>
            <a:r>
              <a:rPr lang="en-US" dirty="0" smtClean="0"/>
              <a:t>How will it make a profit? (business model)</a:t>
            </a:r>
          </a:p>
          <a:p>
            <a:r>
              <a:rPr lang="en-US" dirty="0" smtClean="0"/>
              <a:t>Where can I get the finances / should I get a business loan? *</a:t>
            </a:r>
          </a:p>
          <a:p>
            <a:r>
              <a:rPr lang="en-US" dirty="0" smtClean="0"/>
              <a:t>How to maintain your own living expenses?</a:t>
            </a:r>
            <a:endParaRPr lang="en-US" dirty="0"/>
          </a:p>
        </p:txBody>
      </p:sp>
      <p:sp>
        <p:nvSpPr>
          <p:cNvPr id="2" name="Rectangle 1"/>
          <p:cNvSpPr/>
          <p:nvPr/>
        </p:nvSpPr>
        <p:spPr>
          <a:xfrm>
            <a:off x="314405" y="5559712"/>
            <a:ext cx="8360966" cy="1169551"/>
          </a:xfrm>
          <a:prstGeom prst="rect">
            <a:avLst/>
          </a:prstGeom>
        </p:spPr>
        <p:txBody>
          <a:bodyPr wrap="square">
            <a:spAutoFit/>
          </a:bodyPr>
          <a:lstStyle/>
          <a:p>
            <a:r>
              <a:rPr lang="en-US" sz="1400" dirty="0" smtClean="0"/>
              <a:t>* As a graduate (esp. young graduate like most of you will be soon) with a good idea or IP and promising business plan, then there’s actually many options (at least for SA citizens), where you don’t need to commit your own or family’s hard earned cash, e.g. using an incubator or somehow having the government / venture capitalist give you a chance (but in exchange for a cut of the future earnings and/or demonstrating that you business will be creating jobs).</a:t>
            </a:r>
            <a:endParaRPr lang="en-US" sz="1400" dirty="0"/>
          </a:p>
        </p:txBody>
      </p:sp>
    </p:spTree>
    <p:extLst>
      <p:ext uri="{BB962C8B-B14F-4D97-AF65-F5344CB8AC3E}">
        <p14:creationId xmlns:p14="http://schemas.microsoft.com/office/powerpoint/2010/main" val="121922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9476" y="521315"/>
            <a:ext cx="722505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End of todays lecture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TextBox 4"/>
          <p:cNvSpPr txBox="1"/>
          <p:nvPr/>
        </p:nvSpPr>
        <p:spPr>
          <a:xfrm>
            <a:off x="684902" y="1680210"/>
            <a:ext cx="1236236" cy="369332"/>
          </a:xfrm>
          <a:prstGeom prst="rect">
            <a:avLst/>
          </a:prstGeom>
          <a:noFill/>
        </p:spPr>
        <p:txBody>
          <a:bodyPr wrap="none" rtlCol="0">
            <a:spAutoFit/>
          </a:bodyPr>
          <a:lstStyle/>
          <a:p>
            <a:r>
              <a:rPr lang="en-US" dirty="0" smtClean="0"/>
              <a:t>Summary:</a:t>
            </a:r>
            <a:endParaRPr lang="en-US" dirty="0"/>
          </a:p>
        </p:txBody>
      </p:sp>
      <p:sp>
        <p:nvSpPr>
          <p:cNvPr id="6" name="TextBox 5"/>
          <p:cNvSpPr txBox="1"/>
          <p:nvPr/>
        </p:nvSpPr>
        <p:spPr>
          <a:xfrm>
            <a:off x="879212" y="2503170"/>
            <a:ext cx="6192401" cy="369332"/>
          </a:xfrm>
          <a:prstGeom prst="rect">
            <a:avLst/>
          </a:prstGeom>
          <a:noFill/>
        </p:spPr>
        <p:txBody>
          <a:bodyPr wrap="none" rtlCol="0">
            <a:spAutoFit/>
          </a:bodyPr>
          <a:lstStyle/>
          <a:p>
            <a:r>
              <a:rPr lang="en-US" dirty="0" smtClean="0"/>
              <a:t>You and I managed to find (hopefully) the correct venue </a:t>
            </a:r>
            <a:r>
              <a:rPr lang="en-US" dirty="0" smtClean="0">
                <a:sym typeface="Wingdings" panose="05000000000000000000" pitchFamily="2" charset="2"/>
              </a:rPr>
              <a:t></a:t>
            </a:r>
            <a:endParaRPr lang="en-US" dirty="0"/>
          </a:p>
        </p:txBody>
      </p:sp>
      <p:sp>
        <p:nvSpPr>
          <p:cNvPr id="7" name="TextBox 6"/>
          <p:cNvSpPr txBox="1"/>
          <p:nvPr/>
        </p:nvSpPr>
        <p:spPr>
          <a:xfrm>
            <a:off x="879212" y="3040380"/>
            <a:ext cx="7323480" cy="369332"/>
          </a:xfrm>
          <a:prstGeom prst="rect">
            <a:avLst/>
          </a:prstGeom>
          <a:noFill/>
        </p:spPr>
        <p:txBody>
          <a:bodyPr wrap="none" rtlCol="0">
            <a:spAutoFit/>
          </a:bodyPr>
          <a:lstStyle/>
          <a:p>
            <a:r>
              <a:rPr lang="en-US" dirty="0" smtClean="0"/>
              <a:t>We discussed a number of relevant, and some not-so pertinent, issues</a:t>
            </a:r>
            <a:endParaRPr lang="en-US" dirty="0"/>
          </a:p>
        </p:txBody>
      </p:sp>
      <p:sp>
        <p:nvSpPr>
          <p:cNvPr id="8" name="TextBox 7"/>
          <p:cNvSpPr txBox="1"/>
          <p:nvPr/>
        </p:nvSpPr>
        <p:spPr>
          <a:xfrm>
            <a:off x="879212" y="3566160"/>
            <a:ext cx="7314823" cy="1200329"/>
          </a:xfrm>
          <a:prstGeom prst="rect">
            <a:avLst/>
          </a:prstGeom>
          <a:noFill/>
        </p:spPr>
        <p:txBody>
          <a:bodyPr wrap="none" rtlCol="0">
            <a:spAutoFit/>
          </a:bodyPr>
          <a:lstStyle/>
          <a:p>
            <a:r>
              <a:rPr lang="en-US" dirty="0" smtClean="0"/>
              <a:t>You’re hopefully been fired up with ideas of</a:t>
            </a:r>
          </a:p>
          <a:p>
            <a:r>
              <a:rPr lang="en-US" dirty="0" smtClean="0"/>
              <a:t>   - considering your own business / finding work &amp; gaining experience</a:t>
            </a:r>
          </a:p>
          <a:p>
            <a:r>
              <a:rPr lang="en-US" dirty="0" smtClean="0"/>
              <a:t>   - thinking about postgrad study</a:t>
            </a:r>
          </a:p>
          <a:p>
            <a:r>
              <a:rPr lang="en-US" dirty="0"/>
              <a:t> </a:t>
            </a:r>
            <a:r>
              <a:rPr lang="en-US" dirty="0" smtClean="0"/>
              <a:t>  - considering projects to work on this year</a:t>
            </a:r>
          </a:p>
        </p:txBody>
      </p:sp>
      <p:pic>
        <p:nvPicPr>
          <p:cNvPr id="6146" name="Picture 2" descr="C:\Users\swinberg\Documents\ACTIVE\EEE4084F\2014\LECTURES\Lecture00\ti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88" y="5942759"/>
            <a:ext cx="509588" cy="498363"/>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4"/>
          <p:cNvSpPr txBox="1">
            <a:spLocks/>
          </p:cNvSpPr>
          <p:nvPr/>
        </p:nvSpPr>
        <p:spPr>
          <a:xfrm>
            <a:off x="858832" y="5942944"/>
            <a:ext cx="6781800" cy="834652"/>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Wingdings" pitchFamily="2" charset="2"/>
              <a:buNone/>
              <a:defRPr/>
            </a:pPr>
            <a:r>
              <a:rPr lang="en-ZA" sz="2800" dirty="0" smtClean="0">
                <a:ln>
                  <a:solidFill>
                    <a:schemeClr val="tx1"/>
                  </a:solidFill>
                </a:ln>
                <a:solidFill>
                  <a:srgbClr val="166843"/>
                </a:solidFill>
                <a:effectLst>
                  <a:outerShdw blurRad="38100" dist="38100" dir="2700000" algn="tl">
                    <a:srgbClr val="000000">
                      <a:alpha val="43137"/>
                    </a:srgbClr>
                  </a:outerShdw>
                </a:effectLst>
                <a:latin typeface="Arial Black" pitchFamily="34" charset="0"/>
              </a:rPr>
              <a:t>Lecture 0: Meet &amp; Greet</a:t>
            </a:r>
            <a:endParaRPr lang="en-US" sz="2800" dirty="0" smtClean="0">
              <a:ln>
                <a:solidFill>
                  <a:schemeClr val="tx1"/>
                </a:solidFill>
              </a:ln>
              <a:solidFill>
                <a:srgbClr val="166843"/>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603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701006" y="529431"/>
            <a:ext cx="5097870" cy="830997"/>
          </a:xfrm>
          <a:prstGeom prst="rect">
            <a:avLst/>
          </a:prstGeom>
          <a:noFill/>
          <a:ln w="9525">
            <a:noFill/>
            <a:miter lim="800000"/>
            <a:headEnd/>
            <a:tailEnd/>
          </a:ln>
        </p:spPr>
        <p:txBody>
          <a:bodyPr wrap="none">
            <a:spAutoFit/>
          </a:bodyPr>
          <a:lstStyle/>
          <a:p>
            <a:pPr eaLnBrk="0" hangingPunct="0"/>
            <a:r>
              <a:rPr lang="en-ZA" sz="2800" dirty="0"/>
              <a:t>“Digital Systems” EEE4084F…</a:t>
            </a:r>
          </a:p>
          <a:p>
            <a:pPr eaLnBrk="0" hangingPunct="0"/>
            <a:endParaRPr lang="en-ZA" sz="2000" dirty="0"/>
          </a:p>
        </p:txBody>
      </p:sp>
      <p:sp>
        <p:nvSpPr>
          <p:cNvPr id="2" name="Cube 1"/>
          <p:cNvSpPr/>
          <p:nvPr/>
        </p:nvSpPr>
        <p:spPr>
          <a:xfrm>
            <a:off x="3298005" y="5386239"/>
            <a:ext cx="616449" cy="1134464"/>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be 3"/>
          <p:cNvSpPr/>
          <p:nvPr/>
        </p:nvSpPr>
        <p:spPr>
          <a:xfrm>
            <a:off x="3863083" y="4969305"/>
            <a:ext cx="616449" cy="1544567"/>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4479532" y="4585719"/>
            <a:ext cx="616449" cy="1928154"/>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5095981" y="3469442"/>
            <a:ext cx="616449" cy="3044432"/>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47411" y="1360428"/>
            <a:ext cx="5380512" cy="707886"/>
          </a:xfrm>
          <a:prstGeom prst="rect">
            <a:avLst/>
          </a:prstGeom>
        </p:spPr>
        <p:txBody>
          <a:bodyPr wrap="none">
            <a:spAutoFit/>
          </a:bodyPr>
          <a:lstStyle/>
          <a:p>
            <a:r>
              <a:rPr lang="en-ZA" sz="4000" dirty="0">
                <a:solidFill>
                  <a:srgbClr val="C00000"/>
                </a:solidFill>
                <a:effectLst>
                  <a:outerShdw blurRad="38100" dist="38100" dir="2700000" algn="tl">
                    <a:srgbClr val="000000">
                      <a:alpha val="43137"/>
                    </a:srgbClr>
                  </a:outerShdw>
                </a:effectLst>
                <a:latin typeface="Arial Black" pitchFamily="34" charset="0"/>
              </a:rPr>
              <a:t> Top of the chart…</a:t>
            </a:r>
            <a:endParaRPr lang="en-US" sz="4000" dirty="0"/>
          </a:p>
        </p:txBody>
      </p:sp>
      <p:sp>
        <p:nvSpPr>
          <p:cNvPr id="7" name="Rectangle 6"/>
          <p:cNvSpPr/>
          <p:nvPr/>
        </p:nvSpPr>
        <p:spPr>
          <a:xfrm>
            <a:off x="1334964" y="2211535"/>
            <a:ext cx="5285421" cy="461665"/>
          </a:xfrm>
          <a:prstGeom prst="rect">
            <a:avLst/>
          </a:prstGeom>
        </p:spPr>
        <p:txBody>
          <a:bodyPr wrap="none">
            <a:spAutoFit/>
          </a:bodyPr>
          <a:lstStyle/>
          <a:p>
            <a:pPr eaLnBrk="0" hangingPunct="0"/>
            <a:r>
              <a:rPr lang="en-ZA" sz="2400" dirty="0"/>
              <a:t>for courses with </a:t>
            </a:r>
            <a:r>
              <a:rPr lang="en-ZA" sz="2400" i="1" dirty="0"/>
              <a:t>vague</a:t>
            </a:r>
            <a:r>
              <a:rPr lang="en-ZA" sz="2400" dirty="0"/>
              <a:t> course names</a:t>
            </a:r>
          </a:p>
        </p:txBody>
      </p:sp>
      <p:sp>
        <p:nvSpPr>
          <p:cNvPr id="8" name="TextBox 7"/>
          <p:cNvSpPr txBox="1"/>
          <p:nvPr/>
        </p:nvSpPr>
        <p:spPr>
          <a:xfrm>
            <a:off x="4488091" y="2761556"/>
            <a:ext cx="1909497" cy="707886"/>
          </a:xfrm>
          <a:prstGeom prst="rect">
            <a:avLst/>
          </a:prstGeom>
          <a:noFill/>
        </p:spPr>
        <p:txBody>
          <a:bodyPr wrap="none" rtlCol="0">
            <a:spAutoFit/>
          </a:bodyPr>
          <a:lstStyle/>
          <a:p>
            <a:pPr algn="ctr"/>
            <a:r>
              <a:rPr lang="en-US" sz="2000" b="1" dirty="0" smtClean="0">
                <a:ln>
                  <a:solidFill>
                    <a:schemeClr val="tx1"/>
                  </a:solidFill>
                </a:ln>
                <a:solidFill>
                  <a:schemeClr val="accent4">
                    <a:lumMod val="60000"/>
                    <a:lumOff val="40000"/>
                  </a:schemeClr>
                </a:solidFill>
                <a:latin typeface="Berlin Sans FB Demi" pitchFamily="34" charset="0"/>
              </a:rPr>
              <a:t>EEE4084F</a:t>
            </a:r>
          </a:p>
          <a:p>
            <a:pPr algn="ctr"/>
            <a:r>
              <a:rPr lang="en-US" sz="2000" b="1" dirty="0" smtClean="0">
                <a:ln>
                  <a:solidFill>
                    <a:schemeClr val="tx1"/>
                  </a:solidFill>
                </a:ln>
                <a:solidFill>
                  <a:schemeClr val="accent4">
                    <a:lumMod val="60000"/>
                    <a:lumOff val="40000"/>
                  </a:schemeClr>
                </a:solidFill>
                <a:latin typeface="Berlin Sans FB Demi" pitchFamily="34" charset="0"/>
              </a:rPr>
              <a:t>Digital Systems</a:t>
            </a:r>
            <a:endParaRPr lang="en-US" sz="2000" b="1" dirty="0">
              <a:ln>
                <a:solidFill>
                  <a:schemeClr val="tx1"/>
                </a:solidFill>
              </a:ln>
              <a:solidFill>
                <a:schemeClr val="accent4">
                  <a:lumMod val="60000"/>
                  <a:lumOff val="40000"/>
                </a:schemeClr>
              </a:solidFill>
              <a:latin typeface="Berlin Sans FB Demi" pitchFamily="34" charset="0"/>
            </a:endParaRPr>
          </a:p>
        </p:txBody>
      </p:sp>
      <p:cxnSp>
        <p:nvCxnSpPr>
          <p:cNvPr id="10" name="Straight Connector 9"/>
          <p:cNvCxnSpPr/>
          <p:nvPr/>
        </p:nvCxnSpPr>
        <p:spPr>
          <a:xfrm flipH="1" flipV="1">
            <a:off x="4488091" y="4252511"/>
            <a:ext cx="332654" cy="3772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02439" y="3856374"/>
            <a:ext cx="1837361" cy="584775"/>
          </a:xfrm>
          <a:prstGeom prst="rect">
            <a:avLst/>
          </a:prstGeom>
          <a:noFill/>
        </p:spPr>
        <p:txBody>
          <a:bodyPr wrap="none" rtlCol="0">
            <a:spAutoFit/>
          </a:bodyPr>
          <a:lstStyle/>
          <a:p>
            <a:pPr algn="ctr"/>
            <a:r>
              <a:rPr lang="en-US" sz="1600" b="1" dirty="0" smtClean="0">
                <a:ln>
                  <a:solidFill>
                    <a:schemeClr val="tx1"/>
                  </a:solidFill>
                </a:ln>
                <a:solidFill>
                  <a:schemeClr val="accent4">
                    <a:lumMod val="60000"/>
                    <a:lumOff val="40000"/>
                  </a:schemeClr>
                </a:solidFill>
                <a:latin typeface="Berlin Sans FB Demi" pitchFamily="34" charset="0"/>
              </a:rPr>
              <a:t>Basics of Electrical</a:t>
            </a:r>
          </a:p>
          <a:p>
            <a:pPr algn="ctr"/>
            <a:r>
              <a:rPr lang="en-US" sz="1600" b="1" dirty="0" smtClean="0">
                <a:ln>
                  <a:solidFill>
                    <a:schemeClr val="tx1"/>
                  </a:solidFill>
                </a:ln>
                <a:solidFill>
                  <a:schemeClr val="accent4">
                    <a:lumMod val="60000"/>
                    <a:lumOff val="40000"/>
                  </a:schemeClr>
                </a:solidFill>
                <a:latin typeface="Berlin Sans FB Demi" pitchFamily="34" charset="0"/>
              </a:rPr>
              <a:t>Engineering</a:t>
            </a:r>
            <a:endParaRPr lang="en-US" sz="1600" b="1" dirty="0">
              <a:ln>
                <a:solidFill>
                  <a:schemeClr val="tx1"/>
                </a:solidFill>
              </a:ln>
              <a:solidFill>
                <a:schemeClr val="accent4">
                  <a:lumMod val="60000"/>
                  <a:lumOff val="40000"/>
                </a:schemeClr>
              </a:solidFill>
              <a:latin typeface="Berlin Sans FB Demi" pitchFamily="34" charset="0"/>
            </a:endParaRPr>
          </a:p>
        </p:txBody>
      </p:sp>
      <p:cxnSp>
        <p:nvCxnSpPr>
          <p:cNvPr id="14" name="Straight Connector 13"/>
          <p:cNvCxnSpPr/>
          <p:nvPr/>
        </p:nvCxnSpPr>
        <p:spPr>
          <a:xfrm flipH="1" flipV="1">
            <a:off x="3298005" y="4676557"/>
            <a:ext cx="845996" cy="3772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56994" y="4384530"/>
            <a:ext cx="1218602" cy="584775"/>
          </a:xfrm>
          <a:prstGeom prst="rect">
            <a:avLst/>
          </a:prstGeom>
          <a:noFill/>
        </p:spPr>
        <p:txBody>
          <a:bodyPr wrap="none" rtlCol="0">
            <a:spAutoFit/>
          </a:bodyPr>
          <a:lstStyle/>
          <a:p>
            <a:pPr algn="ctr"/>
            <a:r>
              <a:rPr lang="en-US" sz="1600" b="1" dirty="0" smtClean="0">
                <a:ln>
                  <a:solidFill>
                    <a:schemeClr val="tx1"/>
                  </a:solidFill>
                </a:ln>
                <a:solidFill>
                  <a:schemeClr val="accent4">
                    <a:lumMod val="60000"/>
                    <a:lumOff val="40000"/>
                  </a:schemeClr>
                </a:solidFill>
                <a:latin typeface="Berlin Sans FB Demi" pitchFamily="34" charset="0"/>
              </a:rPr>
              <a:t>Signals and</a:t>
            </a:r>
          </a:p>
          <a:p>
            <a:pPr algn="ctr"/>
            <a:r>
              <a:rPr lang="en-US" sz="1600" b="1" dirty="0" smtClean="0">
                <a:ln>
                  <a:solidFill>
                    <a:schemeClr val="tx1"/>
                  </a:solidFill>
                </a:ln>
                <a:solidFill>
                  <a:schemeClr val="accent4">
                    <a:lumMod val="60000"/>
                    <a:lumOff val="40000"/>
                  </a:schemeClr>
                </a:solidFill>
                <a:latin typeface="Berlin Sans FB Demi" pitchFamily="34" charset="0"/>
              </a:rPr>
              <a:t>Systems</a:t>
            </a:r>
            <a:endParaRPr lang="en-US" sz="1600" b="1" dirty="0">
              <a:ln>
                <a:solidFill>
                  <a:schemeClr val="tx1"/>
                </a:solidFill>
              </a:ln>
              <a:solidFill>
                <a:schemeClr val="accent4">
                  <a:lumMod val="60000"/>
                  <a:lumOff val="40000"/>
                </a:schemeClr>
              </a:solidFill>
              <a:latin typeface="Berlin Sans FB Demi" pitchFamily="34" charset="0"/>
            </a:endParaRPr>
          </a:p>
        </p:txBody>
      </p:sp>
      <p:cxnSp>
        <p:nvCxnSpPr>
          <p:cNvPr id="17" name="Straight Connector 16"/>
          <p:cNvCxnSpPr/>
          <p:nvPr/>
        </p:nvCxnSpPr>
        <p:spPr>
          <a:xfrm flipH="1" flipV="1">
            <a:off x="3249941" y="5275522"/>
            <a:ext cx="356288" cy="1886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14484" y="5005715"/>
            <a:ext cx="1348446" cy="584775"/>
          </a:xfrm>
          <a:prstGeom prst="rect">
            <a:avLst/>
          </a:prstGeom>
          <a:noFill/>
        </p:spPr>
        <p:txBody>
          <a:bodyPr wrap="none" rtlCol="0">
            <a:spAutoFit/>
          </a:bodyPr>
          <a:lstStyle/>
          <a:p>
            <a:pPr algn="ctr"/>
            <a:r>
              <a:rPr lang="en-US" sz="1600" b="1" dirty="0" smtClean="0">
                <a:ln>
                  <a:solidFill>
                    <a:schemeClr val="tx1"/>
                  </a:solidFill>
                </a:ln>
                <a:solidFill>
                  <a:schemeClr val="accent4">
                    <a:lumMod val="60000"/>
                    <a:lumOff val="40000"/>
                  </a:schemeClr>
                </a:solidFill>
                <a:latin typeface="Berlin Sans FB Demi" pitchFamily="34" charset="0"/>
              </a:rPr>
              <a:t>Transmission</a:t>
            </a:r>
          </a:p>
          <a:p>
            <a:pPr algn="ctr"/>
            <a:r>
              <a:rPr lang="en-US" sz="1600" b="1" dirty="0" smtClean="0">
                <a:ln>
                  <a:solidFill>
                    <a:schemeClr val="tx1"/>
                  </a:solidFill>
                </a:ln>
                <a:solidFill>
                  <a:schemeClr val="accent4">
                    <a:lumMod val="60000"/>
                    <a:lumOff val="40000"/>
                  </a:schemeClr>
                </a:solidFill>
                <a:latin typeface="Berlin Sans FB Demi" pitchFamily="34" charset="0"/>
              </a:rPr>
              <a:t>lines</a:t>
            </a:r>
            <a:endParaRPr lang="en-US" sz="1600" b="1" dirty="0">
              <a:ln>
                <a:solidFill>
                  <a:schemeClr val="tx1"/>
                </a:solidFill>
              </a:ln>
              <a:solidFill>
                <a:schemeClr val="accent4">
                  <a:lumMod val="60000"/>
                  <a:lumOff val="40000"/>
                </a:schemeClr>
              </a:solidFill>
              <a:latin typeface="Berlin Sans FB Dem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95" y="397155"/>
            <a:ext cx="7700791" cy="1321476"/>
          </a:xfrm>
        </p:spPr>
        <p:txBody>
          <a:bodyPr>
            <a:normAutofit fontScale="90000"/>
          </a:bodyPr>
          <a:lstStyle/>
          <a:p>
            <a:pPr>
              <a:defRPr/>
            </a:pPr>
            <a:r>
              <a:rPr lang="en-ZA" sz="4400" dirty="0" smtClean="0"/>
              <a:t>More suitable names</a:t>
            </a:r>
            <a:r>
              <a:rPr lang="en-ZA" dirty="0" smtClean="0"/>
              <a:t/>
            </a:r>
            <a:br>
              <a:rPr lang="en-ZA" dirty="0" smtClean="0"/>
            </a:br>
            <a:r>
              <a:rPr lang="en-ZA" dirty="0"/>
              <a:t> </a:t>
            </a:r>
            <a:r>
              <a:rPr lang="en-ZA" dirty="0" smtClean="0"/>
              <a:t>   for this course…?</a:t>
            </a:r>
            <a:endParaRPr lang="en-ZA" dirty="0"/>
          </a:p>
        </p:txBody>
      </p:sp>
      <p:sp>
        <p:nvSpPr>
          <p:cNvPr id="3" name="Content Placeholder 2"/>
          <p:cNvSpPr>
            <a:spLocks noGrp="1"/>
          </p:cNvSpPr>
          <p:nvPr>
            <p:ph idx="1"/>
          </p:nvPr>
        </p:nvSpPr>
        <p:spPr>
          <a:xfrm>
            <a:off x="527050" y="1878013"/>
            <a:ext cx="8058058" cy="4419374"/>
          </a:xfrm>
        </p:spPr>
        <p:txBody>
          <a:bodyPr/>
          <a:lstStyle/>
          <a:p>
            <a:pPr>
              <a:defRPr/>
            </a:pPr>
            <a:r>
              <a:rPr lang="en-ZA" dirty="0" smtClean="0"/>
              <a:t>“High performance computing systems for electronic and computer engineers”</a:t>
            </a:r>
          </a:p>
          <a:p>
            <a:pPr>
              <a:defRPr/>
            </a:pPr>
            <a:r>
              <a:rPr lang="en-ZA" dirty="0" smtClean="0"/>
              <a:t>“Design of special-purpose parallel and reconfigurable computer systems”  </a:t>
            </a:r>
          </a:p>
          <a:p>
            <a:pPr>
              <a:defRPr/>
            </a:pPr>
            <a:r>
              <a:rPr lang="en-ZA" dirty="0" smtClean="0"/>
              <a:t>Threads, clusters, clouds, GPUs &amp; FPGA digital accelerators… and other interesting computer stuff.</a:t>
            </a:r>
            <a:endParaRPr lang="en-Z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156677"/>
            <a:ext cx="7698306" cy="692210"/>
          </a:xfrm>
        </p:spPr>
        <p:txBody>
          <a:bodyPr>
            <a:normAutofit fontScale="90000"/>
          </a:bodyPr>
          <a:lstStyle/>
          <a:p>
            <a:r>
              <a:rPr lang="en-US" dirty="0" smtClean="0"/>
              <a:t>Course Websites</a:t>
            </a:r>
            <a:endParaRPr lang="en-US" dirty="0"/>
          </a:p>
        </p:txBody>
      </p:sp>
      <p:pic>
        <p:nvPicPr>
          <p:cNvPr id="1026" name="Picture 2" descr="C:\Users\swinberg\Documents\ACTIVE\EEE4084F\2014\LECTURES\Lecture01\Images\eee4084f-web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79" y="1107079"/>
            <a:ext cx="8298351" cy="49138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9625" y="750999"/>
            <a:ext cx="7225119" cy="369332"/>
          </a:xfrm>
          <a:prstGeom prst="rect">
            <a:avLst/>
          </a:prstGeom>
        </p:spPr>
        <p:txBody>
          <a:bodyPr wrap="none">
            <a:spAutoFit/>
          </a:bodyPr>
          <a:lstStyle/>
          <a:p>
            <a:r>
              <a:rPr lang="en-US" dirty="0" smtClean="0"/>
              <a:t>Resources, lectures, </a:t>
            </a:r>
            <a:r>
              <a:rPr lang="en-US" dirty="0" err="1" smtClean="0"/>
              <a:t>etc</a:t>
            </a:r>
            <a:r>
              <a:rPr lang="en-US" dirty="0" smtClean="0"/>
              <a:t>: </a:t>
            </a:r>
            <a:r>
              <a:rPr lang="en-US" dirty="0" smtClean="0">
                <a:hlinkClick r:id="rId3"/>
              </a:rPr>
              <a:t>www.rrsg.ee.uct.ac.za/courses/EEE4084F/</a:t>
            </a:r>
            <a:endParaRPr lang="en-US" dirty="0"/>
          </a:p>
        </p:txBody>
      </p:sp>
      <p:sp>
        <p:nvSpPr>
          <p:cNvPr id="6" name="Rectangle 5"/>
          <p:cNvSpPr/>
          <p:nvPr/>
        </p:nvSpPr>
        <p:spPr>
          <a:xfrm>
            <a:off x="1306563" y="6242746"/>
            <a:ext cx="6707927" cy="369332"/>
          </a:xfrm>
          <a:prstGeom prst="rect">
            <a:avLst/>
          </a:prstGeom>
        </p:spPr>
        <p:txBody>
          <a:bodyPr wrap="none">
            <a:spAutoFit/>
          </a:bodyPr>
          <a:lstStyle/>
          <a:p>
            <a:r>
              <a:rPr lang="en-US" dirty="0" err="1" smtClean="0"/>
              <a:t>Vula</a:t>
            </a:r>
            <a:r>
              <a:rPr lang="en-US" dirty="0" smtClean="0"/>
              <a:t> site used for submitting assignments, announcements, etc.</a:t>
            </a:r>
            <a:endParaRPr lang="en-US" dirty="0"/>
          </a:p>
        </p:txBody>
      </p:sp>
      <p:cxnSp>
        <p:nvCxnSpPr>
          <p:cNvPr id="7" name="Straight Connector 6"/>
          <p:cNvCxnSpPr/>
          <p:nvPr/>
        </p:nvCxnSpPr>
        <p:spPr>
          <a:xfrm>
            <a:off x="297481" y="6144636"/>
            <a:ext cx="8544209" cy="0"/>
          </a:xfrm>
          <a:prstGeom prst="line">
            <a:avLst/>
          </a:prstGeom>
          <a:ln w="28575">
            <a:solidFill>
              <a:srgbClr val="19754B"/>
            </a:solidFill>
          </a:ln>
        </p:spPr>
        <p:style>
          <a:lnRef idx="1">
            <a:schemeClr val="accent1"/>
          </a:lnRef>
          <a:fillRef idx="0">
            <a:schemeClr val="accent1"/>
          </a:fillRef>
          <a:effectRef idx="0">
            <a:schemeClr val="accent1"/>
          </a:effectRef>
          <a:fontRef idx="minor">
            <a:schemeClr val="tx1"/>
          </a:fontRef>
        </p:style>
      </p:cxnSp>
      <p:pic>
        <p:nvPicPr>
          <p:cNvPr id="1027" name="Picture 3" descr="C:\Users\swinberg\Documents\ACTIVE\EEE4084F\2014\LECTURES\Lecture01\Images\vu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25" y="6217376"/>
            <a:ext cx="431800" cy="419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310" y="6236265"/>
            <a:ext cx="319318" cy="369332"/>
          </a:xfrm>
          <a:prstGeom prst="rect">
            <a:avLst/>
          </a:prstGeom>
        </p:spPr>
        <p:txBody>
          <a:bodyPr wrap="none">
            <a:spAutoFit/>
          </a:bodyPr>
          <a:lstStyle/>
          <a:p>
            <a:r>
              <a:rPr lang="en-US" dirty="0" smtClean="0"/>
              <a:t>+</a:t>
            </a:r>
            <a:endParaRPr lang="en-US" dirty="0"/>
          </a:p>
        </p:txBody>
      </p:sp>
    </p:spTree>
    <p:extLst>
      <p:ext uri="{BB962C8B-B14F-4D97-AF65-F5344CB8AC3E}">
        <p14:creationId xmlns:p14="http://schemas.microsoft.com/office/powerpoint/2010/main" val="379039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82" y="342070"/>
            <a:ext cx="7024744" cy="1143000"/>
          </a:xfrm>
        </p:spPr>
        <p:txBody>
          <a:bodyPr/>
          <a:lstStyle/>
          <a:p>
            <a:pPr>
              <a:defRPr/>
            </a:pPr>
            <a:r>
              <a:rPr lang="en-US" dirty="0" smtClean="0"/>
              <a:t>Textbook</a:t>
            </a:r>
            <a:endParaRPr lang="en-US" dirty="0"/>
          </a:p>
        </p:txBody>
      </p:sp>
      <p:sp>
        <p:nvSpPr>
          <p:cNvPr id="3" name="Content Placeholder 2"/>
          <p:cNvSpPr>
            <a:spLocks noGrp="1"/>
          </p:cNvSpPr>
          <p:nvPr>
            <p:ph idx="1"/>
          </p:nvPr>
        </p:nvSpPr>
        <p:spPr>
          <a:xfrm>
            <a:off x="464824" y="1439708"/>
            <a:ext cx="6777317" cy="3508977"/>
          </a:xfrm>
        </p:spPr>
        <p:txBody>
          <a:bodyPr/>
          <a:lstStyle/>
          <a:p>
            <a:pPr marL="0" indent="0">
              <a:buNone/>
              <a:defRPr/>
            </a:pPr>
            <a:r>
              <a:rPr lang="en-US" dirty="0" smtClean="0"/>
              <a:t>Martinez, Bond &amp; </a:t>
            </a:r>
            <a:r>
              <a:rPr lang="en-US" dirty="0" err="1" smtClean="0"/>
              <a:t>Vai</a:t>
            </a:r>
            <a:r>
              <a:rPr lang="en-US" dirty="0" smtClean="0"/>
              <a:t>, 2008. </a:t>
            </a:r>
            <a:r>
              <a:rPr lang="en-US" i="1" dirty="0" smtClean="0"/>
              <a:t>High Performance Embedded Computing Handbook</a:t>
            </a:r>
            <a:r>
              <a:rPr lang="en-US" dirty="0" smtClean="0"/>
              <a:t>. CRC Press.</a:t>
            </a:r>
          </a:p>
        </p:txBody>
      </p:sp>
      <p:pic>
        <p:nvPicPr>
          <p:cNvPr id="24580" name="Picture 3" descr="TextBook.gif"/>
          <p:cNvPicPr>
            <a:picLocks noChangeAspect="1"/>
          </p:cNvPicPr>
          <p:nvPr/>
        </p:nvPicPr>
        <p:blipFill>
          <a:blip r:embed="rId3" cstate="print"/>
          <a:srcRect/>
          <a:stretch>
            <a:fillRect/>
          </a:stretch>
        </p:blipFill>
        <p:spPr bwMode="auto">
          <a:xfrm>
            <a:off x="5988044" y="2675694"/>
            <a:ext cx="2684462" cy="3744913"/>
          </a:xfrm>
          <a:prstGeom prst="rect">
            <a:avLst/>
          </a:prstGeom>
          <a:noFill/>
          <a:ln w="9525">
            <a:noFill/>
            <a:miter lim="800000"/>
            <a:headEnd/>
            <a:tailEnd/>
          </a:ln>
        </p:spPr>
      </p:pic>
      <p:sp>
        <p:nvSpPr>
          <p:cNvPr id="24581" name="Rectangle 4"/>
          <p:cNvSpPr>
            <a:spLocks noChangeArrowheads="1"/>
          </p:cNvSpPr>
          <p:nvPr/>
        </p:nvSpPr>
        <p:spPr bwMode="auto">
          <a:xfrm>
            <a:off x="437263" y="3127289"/>
            <a:ext cx="5286375" cy="1938338"/>
          </a:xfrm>
          <a:prstGeom prst="rect">
            <a:avLst/>
          </a:prstGeom>
          <a:noFill/>
          <a:ln w="9525">
            <a:noFill/>
            <a:miter lim="800000"/>
            <a:headEnd/>
            <a:tailEnd/>
          </a:ln>
        </p:spPr>
        <p:txBody>
          <a:bodyPr>
            <a:spAutoFit/>
          </a:bodyPr>
          <a:lstStyle/>
          <a:p>
            <a:pPr marL="0" lvl="1" eaLnBrk="0" hangingPunct="0"/>
            <a:r>
              <a:rPr lang="en-US" sz="2000" dirty="0"/>
              <a:t>The book should already be available from the UCT bookshop, local </a:t>
            </a:r>
            <a:r>
              <a:rPr lang="en-US" sz="2000" dirty="0" err="1"/>
              <a:t>Rondebosch</a:t>
            </a:r>
            <a:r>
              <a:rPr lang="en-US" sz="2000" dirty="0"/>
              <a:t> bookshops and </a:t>
            </a:r>
            <a:r>
              <a:rPr lang="en-US" sz="2000" dirty="0" err="1"/>
              <a:t>Jutas</a:t>
            </a:r>
            <a:r>
              <a:rPr lang="en-US" sz="2000" dirty="0"/>
              <a:t> bookstore in Claremont. (The local bookshops should be selling it for a lot less than the new book price shown on Amazon).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96" y="184585"/>
            <a:ext cx="7664921" cy="836582"/>
          </a:xfrm>
        </p:spPr>
        <p:txBody>
          <a:bodyPr/>
          <a:lstStyle/>
          <a:p>
            <a:pPr>
              <a:defRPr/>
            </a:pPr>
            <a:r>
              <a:rPr lang="en-ZA" dirty="0" smtClean="0"/>
              <a:t>Lecture &amp; Prac times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6245137"/>
              </p:ext>
            </p:extLst>
          </p:nvPr>
        </p:nvGraphicFramePr>
        <p:xfrm>
          <a:off x="469900" y="1640518"/>
          <a:ext cx="8181349" cy="2804064"/>
        </p:xfrm>
        <a:graphic>
          <a:graphicData uri="http://schemas.openxmlformats.org/drawingml/2006/table">
            <a:tbl>
              <a:tblPr firstRow="1" bandRow="1">
                <a:tableStyleId>{5C22544A-7EE6-4342-B048-85BDC9FD1C3A}</a:tableStyleId>
              </a:tblPr>
              <a:tblGrid>
                <a:gridCol w="1725983"/>
                <a:gridCol w="1005019"/>
                <a:gridCol w="2021093"/>
                <a:gridCol w="3429254"/>
              </a:tblGrid>
              <a:tr h="518028">
                <a:tc>
                  <a:txBody>
                    <a:bodyPr/>
                    <a:lstStyle/>
                    <a:p>
                      <a:r>
                        <a:rPr lang="en-ZA" sz="2800" dirty="0" smtClean="0"/>
                        <a:t>Day</a:t>
                      </a:r>
                      <a:endParaRPr lang="en-US" sz="2800" dirty="0"/>
                    </a:p>
                  </a:txBody>
                  <a:tcPr marL="91437" marR="91437" marT="45708" marB="45708"/>
                </a:tc>
                <a:tc>
                  <a:txBody>
                    <a:bodyPr/>
                    <a:lstStyle/>
                    <a:p>
                      <a:r>
                        <a:rPr lang="en-ZA" sz="2800" dirty="0" smtClean="0"/>
                        <a:t>Time</a:t>
                      </a:r>
                      <a:endParaRPr lang="en-US" sz="2800" dirty="0"/>
                    </a:p>
                  </a:txBody>
                  <a:tcPr marL="91437" marR="91437" marT="45708" marB="45708"/>
                </a:tc>
                <a:tc>
                  <a:txBody>
                    <a:bodyPr/>
                    <a:lstStyle/>
                    <a:p>
                      <a:r>
                        <a:rPr lang="en-ZA" sz="2800" dirty="0" smtClean="0"/>
                        <a:t>Venue</a:t>
                      </a:r>
                      <a:endParaRPr lang="en-US" sz="2800" dirty="0"/>
                    </a:p>
                  </a:txBody>
                  <a:tcPr marL="91437" marR="91437" marT="45708" marB="45708"/>
                </a:tc>
                <a:tc>
                  <a:txBody>
                    <a:bodyPr/>
                    <a:lstStyle/>
                    <a:p>
                      <a:r>
                        <a:rPr lang="en-ZA" sz="2800" dirty="0" smtClean="0"/>
                        <a:t>Description</a:t>
                      </a:r>
                      <a:endParaRPr lang="en-US" sz="2800" dirty="0"/>
                    </a:p>
                  </a:txBody>
                  <a:tcPr marL="91437" marR="91437" marT="45708" marB="45708"/>
                </a:tc>
              </a:tr>
              <a:tr h="518028">
                <a:tc>
                  <a:txBody>
                    <a:bodyPr/>
                    <a:lstStyle/>
                    <a:p>
                      <a:r>
                        <a:rPr lang="en-ZA" sz="2800" dirty="0" smtClean="0"/>
                        <a:t>Tuesday</a:t>
                      </a:r>
                      <a:endParaRPr lang="en-US" sz="2800" dirty="0"/>
                    </a:p>
                  </a:txBody>
                  <a:tcPr marL="91437" marR="91437" marT="45708" marB="45708"/>
                </a:tc>
                <a:tc>
                  <a:txBody>
                    <a:bodyPr/>
                    <a:lstStyle/>
                    <a:p>
                      <a:r>
                        <a:rPr lang="en-ZA" sz="2800" dirty="0" smtClean="0"/>
                        <a:t>9am</a:t>
                      </a:r>
                      <a:endParaRPr lang="en-US" sz="2800" dirty="0"/>
                    </a:p>
                  </a:txBody>
                  <a:tcPr marL="91437" marR="91437" marT="45708" marB="45708"/>
                </a:tc>
                <a:tc>
                  <a:txBody>
                    <a:bodyPr/>
                    <a:lstStyle/>
                    <a:p>
                      <a:r>
                        <a:rPr lang="en-US" sz="2400" dirty="0" err="1" smtClean="0"/>
                        <a:t>Chem</a:t>
                      </a:r>
                      <a:r>
                        <a:rPr lang="en-US" sz="2400" baseline="0" dirty="0" smtClean="0"/>
                        <a:t> </a:t>
                      </a:r>
                      <a:r>
                        <a:rPr lang="en-US" sz="2400" baseline="0" dirty="0" err="1" smtClean="0"/>
                        <a:t>Eng</a:t>
                      </a:r>
                      <a:r>
                        <a:rPr lang="en-US" sz="2400" baseline="0" dirty="0" smtClean="0"/>
                        <a:t> Seminar Rm</a:t>
                      </a:r>
                      <a:endParaRPr lang="en-US" sz="2400" dirty="0"/>
                    </a:p>
                  </a:txBody>
                  <a:tcPr marL="91437" marR="91437" marT="45708" marB="45708"/>
                </a:tc>
                <a:tc>
                  <a:txBody>
                    <a:bodyPr/>
                    <a:lstStyle/>
                    <a:p>
                      <a:r>
                        <a:rPr lang="en-US" sz="2800" dirty="0" smtClean="0"/>
                        <a:t>Lecture</a:t>
                      </a:r>
                      <a:endParaRPr lang="en-US" sz="2800" dirty="0"/>
                    </a:p>
                  </a:txBody>
                  <a:tcPr marL="91437" marR="91437" marT="45708" marB="45708"/>
                </a:tc>
              </a:tr>
              <a:tr h="518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dirty="0" smtClean="0"/>
                        <a:t>Tuesday</a:t>
                      </a:r>
                      <a:endParaRPr lang="en-US" sz="2800" dirty="0"/>
                    </a:p>
                  </a:txBody>
                  <a:tcPr marL="91437" marR="91437" marT="45708" marB="45708"/>
                </a:tc>
                <a:tc>
                  <a:txBody>
                    <a:bodyPr/>
                    <a:lstStyle/>
                    <a:p>
                      <a:r>
                        <a:rPr lang="en-ZA" sz="2800" dirty="0" smtClean="0"/>
                        <a:t>3pm</a:t>
                      </a:r>
                      <a:endParaRPr lang="en-US" sz="2800" dirty="0"/>
                    </a:p>
                  </a:txBody>
                  <a:tcPr marL="91437" marR="91437"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LCOM 2G</a:t>
                      </a:r>
                      <a:endParaRPr lang="en-US" sz="2400" dirty="0"/>
                    </a:p>
                  </a:txBody>
                  <a:tcPr marL="91437" marR="91437" marT="45708" marB="45708"/>
                </a:tc>
                <a:tc>
                  <a:txBody>
                    <a:bodyPr/>
                    <a:lstStyle/>
                    <a:p>
                      <a:r>
                        <a:rPr lang="en-US" sz="2800" dirty="0" smtClean="0"/>
                        <a:t>Seminar</a:t>
                      </a:r>
                      <a:endParaRPr lang="en-US" sz="2800" dirty="0"/>
                    </a:p>
                  </a:txBody>
                  <a:tcPr marL="91437" marR="91437" marT="45708" marB="45708"/>
                </a:tc>
              </a:tr>
              <a:tr h="944640">
                <a:tc>
                  <a:txBody>
                    <a:bodyPr/>
                    <a:lstStyle/>
                    <a:p>
                      <a:r>
                        <a:rPr lang="en-ZA" sz="2800" dirty="0" smtClean="0"/>
                        <a:t>Thursday</a:t>
                      </a:r>
                      <a:endParaRPr lang="en-US" sz="2800" dirty="0"/>
                    </a:p>
                  </a:txBody>
                  <a:tcPr marL="91437" marR="91437" marT="45708" marB="45708"/>
                </a:tc>
                <a:tc>
                  <a:txBody>
                    <a:bodyPr/>
                    <a:lstStyle/>
                    <a:p>
                      <a:r>
                        <a:rPr lang="en-ZA" sz="2800" dirty="0" smtClean="0"/>
                        <a:t>2pm</a:t>
                      </a:r>
                      <a:endParaRPr lang="en-US" sz="2800" dirty="0"/>
                    </a:p>
                  </a:txBody>
                  <a:tcPr marL="91437" marR="91437" marT="45708" marB="45708"/>
                </a:tc>
                <a:tc>
                  <a:txBody>
                    <a:bodyPr/>
                    <a:lstStyle/>
                    <a:p>
                      <a:r>
                        <a:rPr lang="en-US" sz="2400" dirty="0" err="1" smtClean="0"/>
                        <a:t>Menzies</a:t>
                      </a:r>
                      <a:r>
                        <a:rPr lang="en-US" sz="2400" dirty="0" smtClean="0"/>
                        <a:t> 11</a:t>
                      </a:r>
                      <a:endParaRPr lang="en-US" sz="2400" dirty="0"/>
                    </a:p>
                  </a:txBody>
                  <a:tcPr marL="91437" marR="91437" marT="45708" marB="45708"/>
                </a:tc>
                <a:tc>
                  <a:txBody>
                    <a:bodyPr/>
                    <a:lstStyle/>
                    <a:p>
                      <a:r>
                        <a:rPr lang="en-US" sz="2800" dirty="0" smtClean="0"/>
                        <a:t>Lecture / Q&amp;A / class activity / quiz</a:t>
                      </a:r>
                      <a:endParaRPr lang="en-US" sz="2800" dirty="0"/>
                    </a:p>
                  </a:txBody>
                  <a:tcPr marL="91437" marR="91437" marT="45708" marB="45708"/>
                </a:tc>
              </a:tr>
            </a:tbl>
          </a:graphicData>
        </a:graphic>
      </p:graphicFrame>
      <p:sp>
        <p:nvSpPr>
          <p:cNvPr id="5" name="Rectangle 4"/>
          <p:cNvSpPr/>
          <p:nvPr/>
        </p:nvSpPr>
        <p:spPr>
          <a:xfrm>
            <a:off x="373127" y="983116"/>
            <a:ext cx="1943161"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3200" b="1" spc="50" dirty="0">
                <a:ln w="11430"/>
                <a:solidFill>
                  <a:schemeClr val="accent5">
                    <a:lumMod val="50000"/>
                  </a:schemeClr>
                </a:solidFill>
                <a:effectLst>
                  <a:outerShdw blurRad="76200" dist="50800" dir="5400000" algn="tl" rotWithShape="0">
                    <a:srgbClr val="000000">
                      <a:alpha val="65000"/>
                    </a:srgbClr>
                  </a:outerShdw>
                </a:effectLst>
              </a:rPr>
              <a:t>Lectures</a:t>
            </a:r>
          </a:p>
        </p:txBody>
      </p:sp>
      <p:graphicFrame>
        <p:nvGraphicFramePr>
          <p:cNvPr id="6" name="Content Placeholder 3"/>
          <p:cNvGraphicFramePr>
            <a:graphicFrameLocks/>
          </p:cNvGraphicFramePr>
          <p:nvPr>
            <p:extLst>
              <p:ext uri="{D42A27DB-BD31-4B8C-83A1-F6EECF244321}">
                <p14:modId xmlns:p14="http://schemas.microsoft.com/office/powerpoint/2010/main" val="2339325754"/>
              </p:ext>
            </p:extLst>
          </p:nvPr>
        </p:nvGraphicFramePr>
        <p:xfrm>
          <a:off x="469901" y="4957763"/>
          <a:ext cx="8207807" cy="1554426"/>
        </p:xfrm>
        <a:graphic>
          <a:graphicData uri="http://schemas.openxmlformats.org/drawingml/2006/table">
            <a:tbl>
              <a:tblPr firstRow="1" bandRow="1">
                <a:tableStyleId>{5C22544A-7EE6-4342-B048-85BDC9FD1C3A}</a:tableStyleId>
              </a:tblPr>
              <a:tblGrid>
                <a:gridCol w="1557203"/>
                <a:gridCol w="2456761"/>
                <a:gridCol w="1624786"/>
                <a:gridCol w="2569057"/>
              </a:tblGrid>
              <a:tr h="518054">
                <a:tc>
                  <a:txBody>
                    <a:bodyPr/>
                    <a:lstStyle/>
                    <a:p>
                      <a:r>
                        <a:rPr lang="en-ZA" sz="2800" dirty="0" smtClean="0"/>
                        <a:t>Day</a:t>
                      </a:r>
                      <a:endParaRPr lang="en-US" sz="2800" dirty="0"/>
                    </a:p>
                  </a:txBody>
                  <a:tcPr marL="91437" marR="91437" marT="45711" marB="45711"/>
                </a:tc>
                <a:tc>
                  <a:txBody>
                    <a:bodyPr/>
                    <a:lstStyle/>
                    <a:p>
                      <a:r>
                        <a:rPr lang="en-ZA" sz="2800" dirty="0" smtClean="0"/>
                        <a:t>Time</a:t>
                      </a:r>
                      <a:endParaRPr lang="en-US" sz="2800" dirty="0"/>
                    </a:p>
                  </a:txBody>
                  <a:tcPr marL="91437" marR="91437" marT="45711" marB="45711"/>
                </a:tc>
                <a:tc>
                  <a:txBody>
                    <a:bodyPr/>
                    <a:lstStyle/>
                    <a:p>
                      <a:r>
                        <a:rPr lang="en-ZA" sz="2800" dirty="0" smtClean="0"/>
                        <a:t>Venue</a:t>
                      </a:r>
                      <a:endParaRPr lang="en-US" sz="2800" dirty="0"/>
                    </a:p>
                  </a:txBody>
                  <a:tcPr marL="91437" marR="91437" marT="45711" marB="45711"/>
                </a:tc>
                <a:tc>
                  <a:txBody>
                    <a:bodyPr/>
                    <a:lstStyle/>
                    <a:p>
                      <a:r>
                        <a:rPr lang="en-ZA" sz="2800" dirty="0" smtClean="0"/>
                        <a:t>Description</a:t>
                      </a:r>
                      <a:endParaRPr lang="en-US" sz="2800" dirty="0"/>
                    </a:p>
                  </a:txBody>
                  <a:tcPr marL="91437" marR="91437" marT="45711" marB="45711"/>
                </a:tc>
              </a:tr>
              <a:tr h="518054">
                <a:tc>
                  <a:txBody>
                    <a:bodyPr/>
                    <a:lstStyle/>
                    <a:p>
                      <a:r>
                        <a:rPr lang="en-US" sz="2800" dirty="0" smtClean="0"/>
                        <a:t>Mon.</a:t>
                      </a:r>
                      <a:endParaRPr lang="en-US" sz="2800" dirty="0"/>
                    </a:p>
                  </a:txBody>
                  <a:tcPr marL="91437" marR="91437" marT="45711" marB="45711"/>
                </a:tc>
                <a:tc>
                  <a:txBody>
                    <a:bodyPr/>
                    <a:lstStyle/>
                    <a:p>
                      <a:r>
                        <a:rPr lang="en-US" sz="2800" dirty="0" smtClean="0"/>
                        <a:t>09h00-11h00</a:t>
                      </a:r>
                      <a:endParaRPr lang="en-US" sz="2800" dirty="0"/>
                    </a:p>
                  </a:txBody>
                  <a:tcPr marL="91437" marR="91437" marT="45711" marB="45711"/>
                </a:tc>
                <a:tc>
                  <a:txBody>
                    <a:bodyPr/>
                    <a:lstStyle/>
                    <a:p>
                      <a:r>
                        <a:rPr lang="en-US" sz="2800" dirty="0" smtClean="0"/>
                        <a:t>Blue lab</a:t>
                      </a:r>
                      <a:endParaRPr lang="en-US" sz="2800" dirty="0"/>
                    </a:p>
                  </a:txBody>
                  <a:tcPr marL="91437" marR="91437" marT="45711" marB="45711"/>
                </a:tc>
                <a:tc>
                  <a:txBody>
                    <a:bodyPr/>
                    <a:lstStyle/>
                    <a:p>
                      <a:r>
                        <a:rPr lang="en-US" sz="2800" dirty="0" err="1" smtClean="0"/>
                        <a:t>Prac</a:t>
                      </a:r>
                      <a:r>
                        <a:rPr lang="en-US" sz="2800" dirty="0" smtClean="0"/>
                        <a:t> / Project</a:t>
                      </a:r>
                      <a:endParaRPr lang="en-US" sz="2800" dirty="0"/>
                    </a:p>
                  </a:txBody>
                  <a:tcPr marL="91437" marR="91437" marT="45711" marB="45711"/>
                </a:tc>
              </a:tr>
              <a:tr h="518054">
                <a:tc>
                  <a:txBody>
                    <a:bodyPr/>
                    <a:lstStyle/>
                    <a:p>
                      <a:r>
                        <a:rPr lang="en-US" sz="2800" dirty="0" smtClean="0">
                          <a:solidFill>
                            <a:srgbClr val="FF0000"/>
                          </a:solidFill>
                        </a:rPr>
                        <a:t>Wed. </a:t>
                      </a:r>
                      <a:r>
                        <a:rPr lang="en-US"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a:txBody>
                  <a:tcPr marL="91437" marR="91437" marT="45711" marB="45711"/>
                </a:tc>
                <a:tc>
                  <a:txBody>
                    <a:bodyPr/>
                    <a:lstStyle/>
                    <a:p>
                      <a:r>
                        <a:rPr lang="en-US" sz="2800" dirty="0" smtClean="0">
                          <a:solidFill>
                            <a:srgbClr val="FF0000"/>
                          </a:solidFill>
                        </a:rPr>
                        <a:t>09h00-11h00</a:t>
                      </a:r>
                      <a:endParaRPr lang="en-US" sz="2800" dirty="0">
                        <a:solidFill>
                          <a:srgbClr val="FF0000"/>
                        </a:solidFill>
                      </a:endParaRPr>
                    </a:p>
                  </a:txBody>
                  <a:tcPr marL="91437" marR="91437" marT="45711" marB="45711"/>
                </a:tc>
                <a:tc>
                  <a:txBody>
                    <a:bodyPr/>
                    <a:lstStyle/>
                    <a:p>
                      <a:r>
                        <a:rPr lang="en-ZA" sz="2800" dirty="0" smtClean="0">
                          <a:solidFill>
                            <a:srgbClr val="FF0000"/>
                          </a:solidFill>
                        </a:rPr>
                        <a:t>Blue</a:t>
                      </a:r>
                      <a:r>
                        <a:rPr lang="en-ZA" sz="2800" baseline="0" dirty="0" smtClean="0">
                          <a:solidFill>
                            <a:srgbClr val="FF0000"/>
                          </a:solidFill>
                        </a:rPr>
                        <a:t> lab</a:t>
                      </a:r>
                      <a:endParaRPr lang="en-US" sz="2800" dirty="0">
                        <a:solidFill>
                          <a:srgbClr val="FF0000"/>
                        </a:solidFill>
                      </a:endParaRPr>
                    </a:p>
                  </a:txBody>
                  <a:tcPr marL="91437" marR="91437"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FF0000"/>
                          </a:solidFill>
                        </a:rPr>
                        <a:t>Prac</a:t>
                      </a:r>
                      <a:r>
                        <a:rPr lang="en-US" sz="2800" dirty="0" smtClean="0">
                          <a:solidFill>
                            <a:srgbClr val="FF0000"/>
                          </a:solidFill>
                        </a:rPr>
                        <a:t> / Project</a:t>
                      </a:r>
                      <a:endParaRPr lang="en-US" sz="2800" dirty="0">
                        <a:solidFill>
                          <a:srgbClr val="FF0000"/>
                        </a:solidFill>
                      </a:endParaRPr>
                    </a:p>
                  </a:txBody>
                  <a:tcPr marL="91437" marR="91437" marT="45711" marB="45711"/>
                </a:tc>
              </a:tr>
            </a:tbl>
          </a:graphicData>
        </a:graphic>
      </p:graphicFrame>
      <p:sp>
        <p:nvSpPr>
          <p:cNvPr id="7" name="Rectangle 6"/>
          <p:cNvSpPr/>
          <p:nvPr/>
        </p:nvSpPr>
        <p:spPr>
          <a:xfrm>
            <a:off x="395311" y="4419618"/>
            <a:ext cx="1334020"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3200" b="1" spc="50" dirty="0" err="1">
                <a:ln w="11430"/>
                <a:solidFill>
                  <a:schemeClr val="accent5">
                    <a:lumMod val="50000"/>
                  </a:schemeClr>
                </a:solidFill>
                <a:effectLst>
                  <a:outerShdw blurRad="76200" dist="50800" dir="5400000" algn="tl" rotWithShape="0">
                    <a:srgbClr val="000000">
                      <a:alpha val="65000"/>
                    </a:srgbClr>
                  </a:outerShdw>
                </a:effectLst>
              </a:rPr>
              <a:t>Pracs</a:t>
            </a:r>
            <a:endParaRPr lang="en-US" sz="3200" b="1" spc="50" dirty="0">
              <a:ln w="11430"/>
              <a:solidFill>
                <a:schemeClr val="accent5">
                  <a:lumMod val="50000"/>
                </a:schemeClr>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When do </a:t>
            </a:r>
            <a:r>
              <a:rPr lang="en-ZA" dirty="0" err="1" smtClean="0"/>
              <a:t>pracs</a:t>
            </a:r>
            <a:r>
              <a:rPr lang="en-ZA" dirty="0" smtClean="0"/>
              <a:t> start?</a:t>
            </a:r>
            <a:endParaRPr lang="en-US" dirty="0"/>
          </a:p>
        </p:txBody>
      </p:sp>
      <p:sp>
        <p:nvSpPr>
          <p:cNvPr id="3" name="Content Placeholder 2"/>
          <p:cNvSpPr>
            <a:spLocks noGrp="1"/>
          </p:cNvSpPr>
          <p:nvPr>
            <p:ph idx="1"/>
          </p:nvPr>
        </p:nvSpPr>
        <p:spPr>
          <a:xfrm>
            <a:off x="462709" y="1595620"/>
            <a:ext cx="8284684" cy="4519977"/>
          </a:xfrm>
        </p:spPr>
        <p:txBody>
          <a:bodyPr>
            <a:normAutofit/>
          </a:bodyPr>
          <a:lstStyle/>
          <a:p>
            <a:pPr>
              <a:defRPr/>
            </a:pPr>
            <a:r>
              <a:rPr lang="en-ZA" dirty="0" smtClean="0"/>
              <a:t>Would like to make a start on </a:t>
            </a:r>
            <a:r>
              <a:rPr lang="en-ZA" dirty="0" err="1" smtClean="0"/>
              <a:t>pracs</a:t>
            </a:r>
            <a:r>
              <a:rPr lang="en-ZA" dirty="0" smtClean="0"/>
              <a:t> in the first week on Wednesday.</a:t>
            </a:r>
          </a:p>
          <a:p>
            <a:pPr>
              <a:defRPr/>
            </a:pPr>
            <a:r>
              <a:rPr lang="en-ZA" dirty="0" smtClean="0"/>
              <a:t>Homework 1 / </a:t>
            </a:r>
            <a:r>
              <a:rPr lang="en-ZA" dirty="0"/>
              <a:t>Prac0 </a:t>
            </a:r>
            <a:r>
              <a:rPr lang="en-ZA" dirty="0" smtClean="0"/>
              <a:t>starts now</a:t>
            </a:r>
          </a:p>
          <a:p>
            <a:pPr>
              <a:defRPr/>
            </a:pPr>
            <a:r>
              <a:rPr lang="en-ZA" dirty="0" smtClean="0"/>
              <a:t>No official </a:t>
            </a:r>
            <a:r>
              <a:rPr lang="en-ZA" dirty="0" err="1" smtClean="0"/>
              <a:t>pracs</a:t>
            </a:r>
            <a:r>
              <a:rPr lang="en-ZA" dirty="0" smtClean="0"/>
              <a:t> this week, but you’re welcome to use the Blue lab when you can find some free time.</a:t>
            </a:r>
          </a:p>
          <a:p>
            <a:pPr>
              <a:defRPr/>
            </a:pPr>
            <a:r>
              <a:rPr lang="en-ZA" i="1" dirty="0" smtClean="0"/>
              <a:t>Officially</a:t>
            </a:r>
            <a:r>
              <a:rPr lang="en-ZA" dirty="0" smtClean="0"/>
              <a:t> lab </a:t>
            </a:r>
            <a:r>
              <a:rPr lang="en-ZA" dirty="0" err="1" smtClean="0"/>
              <a:t>pracs</a:t>
            </a:r>
            <a:r>
              <a:rPr lang="en-ZA" dirty="0" smtClean="0"/>
              <a:t> start first Monday of the 2</a:t>
            </a:r>
            <a:r>
              <a:rPr lang="en-ZA" baseline="30000" dirty="0" smtClean="0"/>
              <a:t>nd</a:t>
            </a:r>
            <a:r>
              <a:rPr lang="en-ZA" dirty="0" smtClean="0"/>
              <a:t> week of term</a:t>
            </a:r>
          </a:p>
        </p:txBody>
      </p:sp>
      <p:sp>
        <p:nvSpPr>
          <p:cNvPr id="4" name="TextBox 3"/>
          <p:cNvSpPr txBox="1"/>
          <p:nvPr/>
        </p:nvSpPr>
        <p:spPr>
          <a:xfrm>
            <a:off x="975268" y="5963568"/>
            <a:ext cx="4224298" cy="369332"/>
          </a:xfrm>
          <a:prstGeom prst="rect">
            <a:avLst/>
          </a:prstGeom>
          <a:noFill/>
        </p:spPr>
        <p:txBody>
          <a:bodyPr wrap="none" rtlCol="0">
            <a:spAutoFit/>
          </a:bodyPr>
          <a:lstStyle/>
          <a:p>
            <a:r>
              <a:rPr lang="en-US" dirty="0" err="1" smtClean="0"/>
              <a:t>Prac</a:t>
            </a:r>
            <a:r>
              <a:rPr lang="en-US" dirty="0" smtClean="0"/>
              <a:t> vs. Lab? and </a:t>
            </a:r>
            <a:r>
              <a:rPr lang="en-US" dirty="0" err="1" smtClean="0"/>
              <a:t>prac</a:t>
            </a:r>
            <a:r>
              <a:rPr lang="en-US" dirty="0" smtClean="0"/>
              <a:t> attendance?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8075" y="4988331"/>
            <a:ext cx="1539717" cy="369332"/>
          </a:xfrm>
          <a:prstGeom prst="rect">
            <a:avLst/>
          </a:prstGeom>
        </p:spPr>
        <p:txBody>
          <a:bodyPr wrap="none">
            <a:spAutoFit/>
          </a:bodyPr>
          <a:lstStyle/>
          <a:p>
            <a:r>
              <a:rPr lang="en-US" b="1" dirty="0"/>
              <a:t>To </a:t>
            </a:r>
            <a:r>
              <a:rPr lang="en-US" b="1" dirty="0" smtClean="0"/>
              <a:t>answer…</a:t>
            </a:r>
            <a:endParaRPr lang="en-US" dirty="0"/>
          </a:p>
        </p:txBody>
      </p:sp>
      <p:sp>
        <p:nvSpPr>
          <p:cNvPr id="2" name="Title 1"/>
          <p:cNvSpPr>
            <a:spLocks noGrp="1"/>
          </p:cNvSpPr>
          <p:nvPr>
            <p:ph type="title"/>
          </p:nvPr>
        </p:nvSpPr>
        <p:spPr>
          <a:xfrm>
            <a:off x="729114" y="368211"/>
            <a:ext cx="7698306" cy="692210"/>
          </a:xfrm>
        </p:spPr>
        <p:txBody>
          <a:bodyPr>
            <a:normAutofit fontScale="90000"/>
          </a:bodyPr>
          <a:lstStyle/>
          <a:p>
            <a:pPr>
              <a:defRPr/>
            </a:pPr>
            <a:r>
              <a:rPr lang="en-ZA" dirty="0" smtClean="0"/>
              <a:t>Do I need to attend lab sessions?</a:t>
            </a:r>
            <a:endParaRPr lang="en-US" dirty="0"/>
          </a:p>
        </p:txBody>
      </p:sp>
      <p:sp>
        <p:nvSpPr>
          <p:cNvPr id="3" name="Content Placeholder 2"/>
          <p:cNvSpPr>
            <a:spLocks noGrp="1"/>
          </p:cNvSpPr>
          <p:nvPr>
            <p:ph idx="1"/>
          </p:nvPr>
        </p:nvSpPr>
        <p:spPr>
          <a:xfrm>
            <a:off x="652667" y="1364265"/>
            <a:ext cx="7697635" cy="4519977"/>
          </a:xfrm>
        </p:spPr>
        <p:txBody>
          <a:bodyPr>
            <a:normAutofit/>
          </a:bodyPr>
          <a:lstStyle/>
          <a:p>
            <a:pPr>
              <a:defRPr/>
            </a:pPr>
            <a:r>
              <a:rPr lang="en-ZA" dirty="0" smtClean="0"/>
              <a:t>To clarify</a:t>
            </a:r>
            <a:r>
              <a:rPr lang="en-ZA" sz="2400" dirty="0" smtClean="0"/>
              <a:t> (for my nomenclature):</a:t>
            </a:r>
            <a:endParaRPr lang="en-ZA" dirty="0" smtClean="0"/>
          </a:p>
          <a:p>
            <a:pPr lvl="1">
              <a:defRPr/>
            </a:pPr>
            <a:r>
              <a:rPr lang="en-ZA" dirty="0" err="1" smtClean="0"/>
              <a:t>Prac</a:t>
            </a:r>
            <a:r>
              <a:rPr lang="en-ZA" dirty="0" smtClean="0"/>
              <a:t> = the assignment you are</a:t>
            </a:r>
            <a:br>
              <a:rPr lang="en-ZA" dirty="0" smtClean="0"/>
            </a:br>
            <a:r>
              <a:rPr lang="en-ZA" dirty="0" smtClean="0"/>
              <a:t>tasked to do (not necessarily </a:t>
            </a:r>
            <a:br>
              <a:rPr lang="en-ZA" dirty="0" smtClean="0"/>
            </a:br>
            <a:r>
              <a:rPr lang="en-ZA" dirty="0" smtClean="0"/>
              <a:t>the place to do it)</a:t>
            </a:r>
          </a:p>
          <a:p>
            <a:pPr lvl="1">
              <a:defRPr/>
            </a:pPr>
            <a:r>
              <a:rPr lang="en-ZA" dirty="0" smtClean="0"/>
              <a:t>Lab / Lab session = the booking of the lab (</a:t>
            </a:r>
            <a:r>
              <a:rPr lang="en-ZA" dirty="0"/>
              <a:t>i.e</a:t>
            </a:r>
            <a:r>
              <a:rPr lang="en-ZA" dirty="0" smtClean="0"/>
              <a:t>., Blue Lab)</a:t>
            </a:r>
          </a:p>
        </p:txBody>
      </p:sp>
      <p:pic>
        <p:nvPicPr>
          <p:cNvPr id="1026" name="Picture 2" descr="C:\Users\swinberg\Documents\ACTIVE\EEE4084F\2013\LECTURES\Lecture01\Images\woman-ques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540" y="1844840"/>
            <a:ext cx="2233930" cy="14877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6817360" y="1017270"/>
            <a:ext cx="2023110" cy="948690"/>
          </a:xfrm>
          <a:prstGeom prst="wedgeEllipseCallout">
            <a:avLst>
              <a:gd name="adj1" fmla="val -22528"/>
              <a:gd name="adj2" fmla="val 76958"/>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09410" y="1261229"/>
            <a:ext cx="2233931" cy="584775"/>
          </a:xfrm>
          <a:prstGeom prst="rect">
            <a:avLst/>
          </a:prstGeom>
        </p:spPr>
        <p:txBody>
          <a:bodyPr wrap="square">
            <a:spAutoFit/>
          </a:bodyPr>
          <a:lstStyle/>
          <a:p>
            <a:pPr algn="ctr"/>
            <a:r>
              <a:rPr lang="en-ZA" sz="1600" dirty="0" smtClean="0"/>
              <a:t>We know the simple terminology!</a:t>
            </a:r>
            <a:endParaRPr lang="en-US" sz="1600" dirty="0"/>
          </a:p>
        </p:txBody>
      </p:sp>
      <p:sp>
        <p:nvSpPr>
          <p:cNvPr id="7" name="TextBox 6"/>
          <p:cNvSpPr txBox="1"/>
          <p:nvPr/>
        </p:nvSpPr>
        <p:spPr>
          <a:xfrm>
            <a:off x="434340" y="4709160"/>
            <a:ext cx="8321040" cy="1323439"/>
          </a:xfrm>
          <a:prstGeom prst="rect">
            <a:avLst/>
          </a:prstGeom>
          <a:solidFill>
            <a:schemeClr val="bg1"/>
          </a:solidFill>
        </p:spPr>
        <p:txBody>
          <a:bodyPr wrap="square" rtlCol="0">
            <a:spAutoFit/>
          </a:bodyPr>
          <a:lstStyle/>
          <a:p>
            <a:r>
              <a:rPr lang="en-US" sz="2000" b="1" dirty="0" smtClean="0"/>
              <a:t>To answer:</a:t>
            </a:r>
            <a:r>
              <a:rPr lang="en-US" sz="2000" dirty="0" smtClean="0"/>
              <a:t> No, you don’t need to attend lab sessions. Work where you want, when you want. You just might have to use the lab in order to access the required hardware.</a:t>
            </a:r>
          </a:p>
          <a:p>
            <a:r>
              <a:rPr lang="en-US" sz="2000" i="1" dirty="0" smtClean="0"/>
              <a:t>NB:</a:t>
            </a:r>
            <a:r>
              <a:rPr lang="en-US" sz="2000" dirty="0" smtClean="0"/>
              <a:t> But you do need to complete all the </a:t>
            </a:r>
            <a:r>
              <a:rPr lang="en-US" sz="2000" dirty="0" err="1" smtClean="0"/>
              <a:t>pracs</a:t>
            </a:r>
            <a:r>
              <a:rPr lang="en-US" sz="2000" dirty="0" smtClean="0"/>
              <a:t>.</a:t>
            </a:r>
            <a:endParaRPr lang="en-US" sz="2000" dirty="0"/>
          </a:p>
        </p:txBody>
      </p:sp>
    </p:spTree>
    <p:extLst>
      <p:ext uri="{BB962C8B-B14F-4D97-AF65-F5344CB8AC3E}">
        <p14:creationId xmlns:p14="http://schemas.microsoft.com/office/powerpoint/2010/main" val="332181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4686</TotalTime>
  <Words>1178</Words>
  <Application>Microsoft Office PowerPoint</Application>
  <PresentationFormat>On-screen Show (4:3)</PresentationFormat>
  <Paragraphs>191</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4084 Theme</vt:lpstr>
      <vt:lpstr>PowerPoint Presentation</vt:lpstr>
      <vt:lpstr>PowerPoint Presentation</vt:lpstr>
      <vt:lpstr>PowerPoint Presentation</vt:lpstr>
      <vt:lpstr>More suitable names     for this course…?</vt:lpstr>
      <vt:lpstr>Course Websites</vt:lpstr>
      <vt:lpstr>Textbook</vt:lpstr>
      <vt:lpstr>Lecture &amp; Prac times</vt:lpstr>
      <vt:lpstr>When do pracs start?</vt:lpstr>
      <vt:lpstr>Do I need to attend lab sessions?</vt:lpstr>
      <vt:lpstr>Change Wed Lab time?</vt:lpstr>
      <vt:lpstr>PowerPoint Presentation</vt:lpstr>
      <vt:lpstr>TO DO for next week…</vt:lpstr>
      <vt:lpstr>Planning for 17-20 Feb</vt:lpstr>
      <vt:lpstr>Heads-up on reading task…</vt:lpstr>
      <vt:lpstr>Homework 1 / Prac0: OCTAVE &amp; Correlations</vt:lpstr>
      <vt:lpstr>PowerPoint Presentation</vt:lpstr>
      <vt:lpstr>PowerPoint Presentation</vt:lpstr>
      <vt:lpstr>Some inspiration &amp;    food for thought…</vt:lpstr>
      <vt:lpstr>Consider the pros &amp; cons</vt:lpstr>
      <vt:lpstr>Thinking about your own business</vt:lpstr>
      <vt:lpstr>Your own business (harsh) realities</vt:lpstr>
      <vt:lpstr>PowerPoint Presentation</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Introduction</dc:subject>
  <dc:creator>Simon Winberg</dc:creator>
  <cp:lastModifiedBy>Simon Winberg</cp:lastModifiedBy>
  <cp:revision>281</cp:revision>
  <dcterms:created xsi:type="dcterms:W3CDTF">2009-02-10T02:25:54Z</dcterms:created>
  <dcterms:modified xsi:type="dcterms:W3CDTF">2014-02-12T20:30:19Z</dcterms:modified>
  <cp:category>Lectures</cp:category>
</cp:coreProperties>
</file>